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6"/>
  </p:notesMasterIdLst>
  <p:sldIdLst>
    <p:sldId id="257" r:id="rId3"/>
    <p:sldId id="259" r:id="rId4"/>
    <p:sldId id="274" r:id="rId5"/>
    <p:sldId id="298" r:id="rId6"/>
    <p:sldId id="297" r:id="rId7"/>
    <p:sldId id="302" r:id="rId8"/>
    <p:sldId id="301" r:id="rId9"/>
    <p:sldId id="300" r:id="rId10"/>
    <p:sldId id="318" r:id="rId11"/>
    <p:sldId id="299" r:id="rId12"/>
    <p:sldId id="317" r:id="rId13"/>
    <p:sldId id="321" r:id="rId14"/>
    <p:sldId id="319" r:id="rId15"/>
    <p:sldId id="316" r:id="rId16"/>
    <p:sldId id="260" r:id="rId17"/>
    <p:sldId id="320" r:id="rId18"/>
    <p:sldId id="327" r:id="rId19"/>
    <p:sldId id="326" r:id="rId20"/>
    <p:sldId id="352" r:id="rId21"/>
    <p:sldId id="262" r:id="rId22"/>
    <p:sldId id="263" r:id="rId23"/>
    <p:sldId id="261" r:id="rId24"/>
    <p:sldId id="270" r:id="rId25"/>
    <p:sldId id="269" r:id="rId26"/>
    <p:sldId id="350" r:id="rId27"/>
    <p:sldId id="349" r:id="rId28"/>
    <p:sldId id="348" r:id="rId29"/>
    <p:sldId id="347" r:id="rId30"/>
    <p:sldId id="346" r:id="rId31"/>
    <p:sldId id="344" r:id="rId32"/>
    <p:sldId id="342" r:id="rId33"/>
    <p:sldId id="340" r:id="rId34"/>
    <p:sldId id="339" r:id="rId35"/>
    <p:sldId id="338" r:id="rId36"/>
    <p:sldId id="324" r:id="rId37"/>
    <p:sldId id="336" r:id="rId38"/>
    <p:sldId id="335" r:id="rId39"/>
    <p:sldId id="323" r:id="rId40"/>
    <p:sldId id="322" r:id="rId41"/>
    <p:sldId id="278" r:id="rId42"/>
    <p:sldId id="285" r:id="rId43"/>
    <p:sldId id="287" r:id="rId44"/>
    <p:sldId id="28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00" autoAdjust="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DA95-9435-4155-BF07-B343B39BD41D}" type="datetimeFigureOut">
              <a:rPr lang="en-US" smtClean="0"/>
              <a:pPr/>
              <a:t>5/5/2010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A92B0-D32D-4690-B333-1294B42ED1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07/7/12/main" xmlns="" val="100120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A92B0-D32D-4690-B333-1294B42ED13D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0E4C521B-BA0E-4243-B0C9-78836CE9369A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C417F4-0CE3-4984-98FB-9AA736137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46038-981F-43B5-AF21-F2A9C7484F92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C3F4-7D2C-4474-95C9-8ABE1DDC69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8C789-55C1-4E1D-81F4-51D74093BEEC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5A44-6448-4D5A-937F-ACCD78893B4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A7683-DEE4-4A53-8A5C-4F5E883A176A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6EA12-7A41-4CC3-88A9-5C34222743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A9C26-39E5-4CF1-AC0C-97A65F0A45D4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8B671-3245-46B4-9479-2A87C767D8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6468-3B6A-4361-AED3-F236682A541B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C2F1-A2DD-4D01-9D0F-4B7F362BE0C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827E0-6FC0-41A3-ABF5-D5E2D3E53735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75A7704-5EB5-4B5B-9B90-2F7EA94541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E020-5863-4763-B367-A95ACADF1501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83074-A0F3-4C6D-B5A2-28FBB95F3C0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0B3A-07B4-4743-BC9D-8FA04F797E55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F3404-9829-4A95-AE6A-3ADF4F29BA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1507A9E6-E7B3-4D1C-92F4-9064FB1A5999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7BF223B1-95E0-4A85-80D4-9AC31E2762B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571DBB74-A117-478D-982B-D850E3E82937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462B46CD-ADEA-4BE3-BD2C-35ED39FD612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530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84E6FF-C301-41B6-BB1F-226184C775D7}" type="datetimeFigureOut">
              <a:rPr lang="en-US"/>
              <a:pPr>
                <a:defRPr/>
              </a:pPr>
              <a:t>5/5/2010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D04B15-5E36-42BF-BD5E-10A8B6B452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0" r:id="rId4"/>
    <p:sldLayoutId id="2147483738" r:id="rId5"/>
    <p:sldLayoutId id="2147483731" r:id="rId6"/>
    <p:sldLayoutId id="2147483732" r:id="rId7"/>
    <p:sldLayoutId id="2147483739" r:id="rId8"/>
    <p:sldLayoutId id="2147483740" r:id="rId9"/>
    <p:sldLayoutId id="2147483733" r:id="rId10"/>
    <p:sldLayoutId id="2147483734" r:id="rId11"/>
  </p:sldLayoutIdLst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6DB2C9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6DB2C9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90B5C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4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8" name="Equation" r:id="rId4" imgW="435285" imgH="67710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0125" y="2286000"/>
            <a:ext cx="728662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CREATING ARRAYS</a:t>
            </a:r>
            <a:endParaRPr lang="en-GB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220" name="Equation" r:id="rId4" imgW="435285" imgH="677109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14290"/>
            <a:ext cx="8572530" cy="811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NOTES ABOUT VARIABLES IN MATLAB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All variables in MATLAB are arrays. A </a:t>
            </a:r>
            <a:r>
              <a:rPr lang="en-GB" sz="2800" b="1" dirty="0" smtClean="0">
                <a:latin typeface="Calibri"/>
                <a:cs typeface="+mn-cs"/>
              </a:rPr>
              <a:t>scalar</a:t>
            </a:r>
            <a:r>
              <a:rPr lang="en-GB" sz="2800" dirty="0" smtClean="0">
                <a:latin typeface="Calibri"/>
                <a:cs typeface="+mn-cs"/>
              </a:rPr>
              <a:t> is an array with one element, a </a:t>
            </a:r>
            <a:r>
              <a:rPr lang="en-GB" sz="2800" b="1" dirty="0" smtClean="0">
                <a:latin typeface="Calibri"/>
                <a:cs typeface="+mn-cs"/>
              </a:rPr>
              <a:t>vector</a:t>
            </a:r>
            <a:r>
              <a:rPr lang="en-GB" sz="2800" dirty="0" smtClean="0">
                <a:latin typeface="Calibri"/>
                <a:cs typeface="+mn-cs"/>
              </a:rPr>
              <a:t> is an array with one row, or one column of elements and a </a:t>
            </a:r>
            <a:r>
              <a:rPr lang="en-GB" sz="2800" b="1" dirty="0" smtClean="0">
                <a:latin typeface="Calibri"/>
                <a:cs typeface="+mn-cs"/>
              </a:rPr>
              <a:t>matrix</a:t>
            </a:r>
            <a:r>
              <a:rPr lang="en-GB" sz="2800" dirty="0" smtClean="0">
                <a:latin typeface="Calibri"/>
                <a:cs typeface="+mn-cs"/>
              </a:rPr>
              <a:t> is an array with elements in rows and columns.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 The variable(scalar, vector or matrix) is defined by the input when the variable is assigned.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 Once a variable exists, as a scalar, vector or a matrix, it can be changed to be any other size, or type of variable.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4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57189" y="142852"/>
            <a:ext cx="8501091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THE TRANSPOSE OPERATOR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 transpose operator when applied to a matrix, switches the rows(columns) to columns(rows). </a:t>
            </a: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The transpose operator is applied by typing a single quote  </a:t>
            </a:r>
            <a:r>
              <a:rPr lang="en-US" sz="2800" b="1" dirty="0" smtClean="0">
                <a:latin typeface="Calibri" pitchFamily="34" charset="0"/>
              </a:rPr>
              <a:t>‘ </a:t>
            </a:r>
            <a:r>
              <a:rPr lang="en-US" sz="2800" dirty="0" smtClean="0">
                <a:latin typeface="Calibri" pitchFamily="34" charset="0"/>
              </a:rPr>
              <a:t>following the variable to be transposed.</a:t>
            </a:r>
          </a:p>
          <a:p>
            <a:pPr marL="0" lvl="1"/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Example:</a:t>
            </a:r>
            <a:endParaRPr lang="en-US" sz="2800" b="1" dirty="0" smtClean="0">
              <a:latin typeface="Calibri" pitchFamily="34" charset="0"/>
            </a:endParaRPr>
          </a:p>
          <a:p>
            <a:pPr marL="0" lvl="1"/>
            <a:r>
              <a:rPr lang="pt-BR" sz="2800" dirty="0" smtClean="0">
                <a:latin typeface="Calibri" pitchFamily="34" charset="0"/>
              </a:rPr>
              <a:t>&gt;&gt; a=[3 8 1]</a:t>
            </a:r>
          </a:p>
          <a:p>
            <a:pPr marL="442913" lvl="1"/>
            <a:r>
              <a:rPr lang="pt-BR" sz="2800" dirty="0" smtClean="0">
                <a:latin typeface="Calibri" pitchFamily="34" charset="0"/>
              </a:rPr>
              <a:t>a =</a:t>
            </a:r>
          </a:p>
          <a:p>
            <a:pPr lvl="1"/>
            <a:r>
              <a:rPr lang="pt-BR" sz="2800" dirty="0" smtClean="0">
                <a:latin typeface="Calibri" pitchFamily="34" charset="0"/>
              </a:rPr>
              <a:t>     3     8     1</a:t>
            </a:r>
          </a:p>
          <a:p>
            <a:pPr lvl="1"/>
            <a:r>
              <a:rPr lang="pt-BR" sz="2800" dirty="0" smtClean="0">
                <a:latin typeface="Calibri" pitchFamily="34" charset="0"/>
              </a:rPr>
              <a:t>&gt;&gt; b=a'</a:t>
            </a:r>
          </a:p>
          <a:p>
            <a:pPr lvl="1"/>
            <a:r>
              <a:rPr lang="pt-BR" sz="2800" dirty="0" smtClean="0">
                <a:latin typeface="Calibri" pitchFamily="34" charset="0"/>
              </a:rPr>
              <a:t>b =</a:t>
            </a:r>
          </a:p>
          <a:p>
            <a:pPr lvl="1"/>
            <a:r>
              <a:rPr lang="pt-BR" sz="2800" dirty="0" smtClean="0">
                <a:latin typeface="Calibri" pitchFamily="34" charset="0"/>
              </a:rPr>
              <a:t>     3</a:t>
            </a:r>
          </a:p>
          <a:p>
            <a:pPr lvl="1"/>
            <a:r>
              <a:rPr lang="pt-BR" sz="2800" dirty="0" smtClean="0">
                <a:latin typeface="Calibri" pitchFamily="34" charset="0"/>
              </a:rPr>
              <a:t>     8</a:t>
            </a:r>
          </a:p>
          <a:p>
            <a:pPr lvl="1"/>
            <a:r>
              <a:rPr lang="pt-BR" sz="2800" dirty="0" smtClean="0">
                <a:latin typeface="Calibri" pitchFamily="34" charset="0"/>
              </a:rPr>
              <a:t>     1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solidFill>
                <a:srgbClr val="0070C0"/>
              </a:solidFill>
              <a:latin typeface="Calibri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8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313" y="301254"/>
            <a:ext cx="8643967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ARRAY ADDRESSING</a:t>
            </a:r>
          </a:p>
          <a:p>
            <a:pPr marL="179388" lvl="1" indent="-179388">
              <a:buFont typeface="Wingdings" pitchFamily="2" charset="2"/>
              <a:buChar char="Ø"/>
            </a:pPr>
            <a:r>
              <a:rPr lang="en-US" sz="2800" dirty="0" smtClean="0">
                <a:latin typeface="Palatino Linotype" pitchFamily="18" charset="0"/>
              </a:rPr>
              <a:t>Elements in an array(vector or matrix) can be addressed individually or in subgroups.</a:t>
            </a:r>
          </a:p>
          <a:p>
            <a:pPr marL="179388" lvl="1" indent="-179388">
              <a:buFont typeface="Wingdings" pitchFamily="2" charset="2"/>
              <a:buChar char="Ø"/>
            </a:pPr>
            <a:endParaRPr lang="en-US" sz="2800" dirty="0" smtClean="0">
              <a:latin typeface="Palatino Linotype" pitchFamily="18" charset="0"/>
            </a:endParaRPr>
          </a:p>
          <a:p>
            <a:pPr marL="179388" lvl="1" indent="-179388">
              <a:buFont typeface="Wingdings" pitchFamily="2" charset="2"/>
              <a:buChar char="Ø"/>
            </a:pPr>
            <a:r>
              <a:rPr lang="en-US" sz="2800" dirty="0" smtClean="0">
                <a:latin typeface="Palatino Linotype" pitchFamily="18" charset="0"/>
              </a:rPr>
              <a:t>This is useful to define only some of the elements to use in specific calculations or when a subgroup of the elements is used to define a new variable.</a:t>
            </a:r>
          </a:p>
          <a:p>
            <a:pPr lvl="1"/>
            <a:endParaRPr lang="en-US" sz="2800" b="1" dirty="0" smtClean="0">
              <a:solidFill>
                <a:srgbClr val="C00000"/>
              </a:solidFill>
              <a:latin typeface="Palatino Linotype" pitchFamily="18" charset="0"/>
            </a:endParaRPr>
          </a:p>
          <a:p>
            <a:pPr marL="0" lvl="1"/>
            <a:r>
              <a:rPr lang="en-US" sz="2800" b="1" dirty="0" smtClean="0">
                <a:solidFill>
                  <a:srgbClr val="0070C0"/>
                </a:solidFill>
                <a:latin typeface="Palatino Linotype" pitchFamily="18" charset="0"/>
              </a:rPr>
              <a:t>Vector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>
                <a:latin typeface="Palatino Linotype" pitchFamily="18" charset="0"/>
              </a:rPr>
              <a:t>The address of an element in a vector is its position in the row (or column).</a:t>
            </a:r>
          </a:p>
          <a:p>
            <a:pPr marL="0" lvl="1"/>
            <a:endParaRPr lang="en-US" sz="2800" dirty="0" smtClean="0">
              <a:latin typeface="Palatino Linotype" pitchFamily="18" charset="0"/>
            </a:endParaRPr>
          </a:p>
          <a:p>
            <a:pPr marL="0" lvl="1"/>
            <a:endParaRPr lang="en-GB" sz="2600" dirty="0" smtClean="0">
              <a:latin typeface="Calibri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484" name="Equation" r:id="rId4" imgW="435285" imgH="67710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214290"/>
            <a:ext cx="885831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marL="0" lvl="1"/>
            <a:r>
              <a:rPr lang="en-US" sz="2600" b="1" i="1" dirty="0" err="1" smtClean="0">
                <a:latin typeface="Calibri" pitchFamily="34" charset="0"/>
              </a:rPr>
              <a:t>ve</a:t>
            </a:r>
            <a:r>
              <a:rPr lang="en-US" sz="2600" b="1" i="1" dirty="0" smtClean="0">
                <a:latin typeface="Calibri" pitchFamily="34" charset="0"/>
              </a:rPr>
              <a:t>(k) </a:t>
            </a:r>
            <a:r>
              <a:rPr lang="en-US" sz="2600" dirty="0" smtClean="0">
                <a:latin typeface="Calibri" pitchFamily="34" charset="0"/>
              </a:rPr>
              <a:t>refers to the element in position k of a vector named </a:t>
            </a:r>
            <a:r>
              <a:rPr lang="en-US" sz="2600" b="1" i="1" dirty="0" err="1" smtClean="0">
                <a:latin typeface="Calibri" pitchFamily="34" charset="0"/>
              </a:rPr>
              <a:t>ve</a:t>
            </a:r>
            <a:endParaRPr lang="en-US" sz="2600" dirty="0" smtClean="0">
              <a:latin typeface="Calibri" pitchFamily="34" charset="0"/>
            </a:endParaRPr>
          </a:p>
          <a:p>
            <a:pPr lvl="1"/>
            <a:r>
              <a:rPr lang="es-ES" sz="2600" dirty="0" smtClean="0">
                <a:latin typeface="Calibri" pitchFamily="34" charset="0"/>
              </a:rPr>
              <a:t>&gt;&gt; ve=[2 4 6 8 10 12]			 </a:t>
            </a:r>
            <a:r>
              <a:rPr lang="es-ES" sz="2600" i="1" dirty="0" smtClean="0">
                <a:latin typeface="Calibri" pitchFamily="34" charset="0"/>
              </a:rPr>
              <a:t>Define a vector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ve =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     2     4     6     8    10    12		           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&gt;&gt; ve(3)				</a:t>
            </a:r>
            <a:r>
              <a:rPr lang="es-ES" sz="2600" i="1" dirty="0" err="1" smtClean="0">
                <a:latin typeface="Calibri" pitchFamily="34" charset="0"/>
              </a:rPr>
              <a:t>Display</a:t>
            </a:r>
            <a:r>
              <a:rPr lang="es-ES" sz="2600" i="1" dirty="0" smtClean="0">
                <a:latin typeface="Calibri" pitchFamily="34" charset="0"/>
              </a:rPr>
              <a:t> </a:t>
            </a:r>
            <a:r>
              <a:rPr lang="es-ES" sz="2600" i="1" dirty="0" err="1" smtClean="0">
                <a:latin typeface="Calibri" pitchFamily="34" charset="0"/>
              </a:rPr>
              <a:t>the</a:t>
            </a:r>
            <a:r>
              <a:rPr lang="es-ES" sz="2600" i="1" dirty="0" smtClean="0">
                <a:latin typeface="Calibri" pitchFamily="34" charset="0"/>
              </a:rPr>
              <a:t> </a:t>
            </a:r>
            <a:r>
              <a:rPr lang="es-ES" sz="2600" i="1" dirty="0" err="1" smtClean="0">
                <a:latin typeface="Calibri" pitchFamily="34" charset="0"/>
              </a:rPr>
              <a:t>third</a:t>
            </a:r>
            <a:r>
              <a:rPr lang="es-ES" sz="2600" i="1" dirty="0" smtClean="0">
                <a:latin typeface="Calibri" pitchFamily="34" charset="0"/>
              </a:rPr>
              <a:t> </a:t>
            </a:r>
            <a:r>
              <a:rPr lang="es-ES" sz="2600" i="1" dirty="0" err="1" smtClean="0">
                <a:latin typeface="Calibri" pitchFamily="34" charset="0"/>
              </a:rPr>
              <a:t>element</a:t>
            </a:r>
            <a:endParaRPr lang="es-ES" sz="2600" i="1" dirty="0" smtClean="0">
              <a:latin typeface="Calibri" pitchFamily="34" charset="0"/>
            </a:endParaRPr>
          </a:p>
          <a:p>
            <a:pPr lvl="1"/>
            <a:r>
              <a:rPr lang="es-ES" sz="2600" dirty="0" err="1" smtClean="0">
                <a:latin typeface="Calibri" pitchFamily="34" charset="0"/>
              </a:rPr>
              <a:t>ans</a:t>
            </a:r>
            <a:r>
              <a:rPr lang="es-ES" sz="2600" dirty="0" smtClean="0">
                <a:latin typeface="Calibri" pitchFamily="34" charset="0"/>
              </a:rPr>
              <a:t> =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     6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&gt;&gt; ve(5)=9			</a:t>
            </a:r>
            <a:r>
              <a:rPr lang="es-ES" sz="2600" i="1" dirty="0" err="1" smtClean="0">
                <a:latin typeface="Calibri" pitchFamily="34" charset="0"/>
              </a:rPr>
              <a:t>Assign</a:t>
            </a:r>
            <a:r>
              <a:rPr lang="es-ES" sz="2600" i="1" dirty="0" smtClean="0">
                <a:latin typeface="Calibri" pitchFamily="34" charset="0"/>
              </a:rPr>
              <a:t> a new </a:t>
            </a:r>
            <a:r>
              <a:rPr lang="es-ES" sz="2600" i="1" dirty="0" err="1" smtClean="0">
                <a:latin typeface="Calibri" pitchFamily="34" charset="0"/>
              </a:rPr>
              <a:t>value</a:t>
            </a:r>
            <a:r>
              <a:rPr lang="es-ES" sz="2600" i="1" dirty="0" smtClean="0">
                <a:latin typeface="Calibri" pitchFamily="34" charset="0"/>
              </a:rPr>
              <a:t> </a:t>
            </a:r>
            <a:r>
              <a:rPr lang="es-ES" sz="2600" i="1" dirty="0" err="1" smtClean="0">
                <a:latin typeface="Calibri" pitchFamily="34" charset="0"/>
              </a:rPr>
              <a:t>to</a:t>
            </a:r>
            <a:r>
              <a:rPr lang="es-ES" sz="2600" i="1" dirty="0" smtClean="0">
                <a:latin typeface="Calibri" pitchFamily="34" charset="0"/>
              </a:rPr>
              <a:t> </a:t>
            </a:r>
            <a:r>
              <a:rPr lang="es-ES" sz="2600" i="1" dirty="0" err="1" smtClean="0">
                <a:latin typeface="Calibri" pitchFamily="34" charset="0"/>
              </a:rPr>
              <a:t>fifth</a:t>
            </a:r>
            <a:r>
              <a:rPr lang="es-ES" sz="2600" i="1" dirty="0" smtClean="0">
                <a:latin typeface="Calibri" pitchFamily="34" charset="0"/>
              </a:rPr>
              <a:t> </a:t>
            </a:r>
          </a:p>
          <a:p>
            <a:pPr lvl="1"/>
            <a:r>
              <a:rPr lang="es-ES" sz="2600" i="1" dirty="0" smtClean="0">
                <a:latin typeface="Calibri" pitchFamily="34" charset="0"/>
              </a:rPr>
              <a:t>					</a:t>
            </a:r>
            <a:r>
              <a:rPr lang="es-ES" sz="2600" i="1" dirty="0" err="1" smtClean="0">
                <a:latin typeface="Calibri" pitchFamily="34" charset="0"/>
              </a:rPr>
              <a:t>element</a:t>
            </a:r>
            <a:endParaRPr lang="es-ES" sz="2600" i="1" dirty="0" smtClean="0">
              <a:latin typeface="Calibri" pitchFamily="34" charset="0"/>
            </a:endParaRPr>
          </a:p>
          <a:p>
            <a:pPr lvl="1"/>
            <a:r>
              <a:rPr lang="es-ES" sz="2600" i="1" dirty="0" smtClean="0">
                <a:latin typeface="Calibri" pitchFamily="34" charset="0"/>
              </a:rPr>
              <a:t>ve =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     2     4     6     8     9    12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&gt;&gt; ve(1)+</a:t>
            </a:r>
            <a:r>
              <a:rPr lang="es-ES" sz="2600" dirty="0" err="1" smtClean="0">
                <a:latin typeface="Calibri" pitchFamily="34" charset="0"/>
              </a:rPr>
              <a:t>sqrt</a:t>
            </a:r>
            <a:r>
              <a:rPr lang="es-ES" sz="2600" dirty="0" smtClean="0">
                <a:latin typeface="Calibri" pitchFamily="34" charset="0"/>
              </a:rPr>
              <a:t>(ve(2))		  </a:t>
            </a:r>
            <a:r>
              <a:rPr lang="es-ES" sz="2600" i="1" dirty="0" err="1" smtClean="0">
                <a:latin typeface="Calibri" pitchFamily="34" charset="0"/>
              </a:rPr>
              <a:t>Using</a:t>
            </a:r>
            <a:r>
              <a:rPr lang="es-ES" sz="2600" i="1" dirty="0" smtClean="0">
                <a:latin typeface="Calibri" pitchFamily="34" charset="0"/>
              </a:rPr>
              <a:t> vector </a:t>
            </a:r>
            <a:r>
              <a:rPr lang="es-ES" sz="2600" i="1" dirty="0" err="1" smtClean="0">
                <a:latin typeface="Calibri" pitchFamily="34" charset="0"/>
              </a:rPr>
              <a:t>elements</a:t>
            </a:r>
            <a:r>
              <a:rPr lang="es-ES" sz="2600" i="1" dirty="0" smtClean="0">
                <a:latin typeface="Calibri" pitchFamily="34" charset="0"/>
              </a:rPr>
              <a:t> in 						</a:t>
            </a:r>
            <a:r>
              <a:rPr lang="es-ES" sz="2600" i="1" dirty="0" err="1" smtClean="0">
                <a:latin typeface="Calibri" pitchFamily="34" charset="0"/>
              </a:rPr>
              <a:t>mathematical</a:t>
            </a:r>
            <a:r>
              <a:rPr lang="es-ES" sz="2600" i="1" dirty="0" smtClean="0">
                <a:latin typeface="Calibri" pitchFamily="34" charset="0"/>
              </a:rPr>
              <a:t> </a:t>
            </a:r>
            <a:r>
              <a:rPr lang="es-ES" sz="2600" i="1" dirty="0" err="1" smtClean="0">
                <a:latin typeface="Calibri" pitchFamily="34" charset="0"/>
              </a:rPr>
              <a:t>expressions</a:t>
            </a:r>
            <a:endParaRPr lang="es-ES" sz="2600" i="1" dirty="0" smtClean="0">
              <a:latin typeface="Calibri" pitchFamily="34" charset="0"/>
            </a:endParaRPr>
          </a:p>
          <a:p>
            <a:pPr lvl="1"/>
            <a:r>
              <a:rPr lang="es-ES" sz="2600" dirty="0" err="1" smtClean="0">
                <a:latin typeface="Calibri" pitchFamily="34" charset="0"/>
              </a:rPr>
              <a:t>ans</a:t>
            </a:r>
            <a:r>
              <a:rPr lang="es-ES" sz="2600" dirty="0" smtClean="0">
                <a:latin typeface="Calibri" pitchFamily="34" charset="0"/>
              </a:rPr>
              <a:t> =</a:t>
            </a:r>
          </a:p>
          <a:p>
            <a:pPr lvl="1"/>
            <a:r>
              <a:rPr lang="es-ES" sz="2600" dirty="0" smtClean="0">
                <a:latin typeface="Calibri" pitchFamily="34" charset="0"/>
              </a:rPr>
              <a:t>     4</a:t>
            </a:r>
            <a:endParaRPr lang="en-GB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-642938" y="857250"/>
            <a:ext cx="8701088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292" name="Equation" r:id="rId4" imgW="435285" imgH="677109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715436" cy="752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MATRIX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 address of a matrix is its position defined by the row number and the column number where it is located.</a:t>
            </a:r>
          </a:p>
          <a:p>
            <a:pPr lvl="1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For a matrix assigned to a variable MAT, MAT(</a:t>
            </a:r>
            <a:r>
              <a:rPr lang="en-US" sz="2800" dirty="0" err="1" smtClean="0">
                <a:latin typeface="Calibri" pitchFamily="34" charset="0"/>
              </a:rPr>
              <a:t>k,p</a:t>
            </a:r>
            <a:r>
              <a:rPr lang="en-US" sz="2800" dirty="0" smtClean="0">
                <a:latin typeface="Calibri" pitchFamily="34" charset="0"/>
              </a:rPr>
              <a:t>) refers to the element in row k and column p</a:t>
            </a:r>
          </a:p>
          <a:p>
            <a:pPr lvl="1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0070C0"/>
                </a:solidFill>
                <a:latin typeface="Calibri" pitchFamily="34" charset="0"/>
              </a:rPr>
              <a:t>As with vectors, it is possible to: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change the value of just one element of a matrix by assigning a new value to that element.</a:t>
            </a:r>
          </a:p>
          <a:p>
            <a:pPr lvl="1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use single elements as variables in expressions and functions.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solidFill>
                <a:srgbClr val="0070C0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3316" name="Equation" r:id="rId4" imgW="435285" imgH="677109" progId="">
              <p:embed/>
            </p:oleObj>
          </a:graphicData>
        </a:graphic>
      </p:graphicFrame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28625" y="285750"/>
            <a:ext cx="85010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 sz="32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214290"/>
            <a:ext cx="86439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i-FI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&gt;&gt;MAT=[1 2 3;4 5 6;7 8 9]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MAT =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     1     2     3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     4     5     6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     7     8     9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&gt;&gt; MAT(2,3)=10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MAT =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     1     2     3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     4     5    10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     7     8     9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&gt;&gt; MAT(2,2)+MAT(3,1)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ans =</a:t>
            </a:r>
          </a:p>
          <a:p>
            <a:pPr lvl="1"/>
            <a:r>
              <a:rPr lang="fi-FI" sz="2800" dirty="0" smtClean="0">
                <a:latin typeface="Calibri" pitchFamily="34" charset="0"/>
              </a:rPr>
              <a:t>   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4340" name="Equation" r:id="rId4" imgW="435285" imgH="677109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28596" y="785794"/>
            <a:ext cx="8105804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142852"/>
            <a:ext cx="8643998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Calibri" pitchFamily="34" charset="0"/>
              </a:rPr>
              <a:t>USING A COLON (:)  IN ADDRESSING ARRAYS</a:t>
            </a:r>
          </a:p>
          <a:p>
            <a:pPr lvl="1">
              <a:buFont typeface="Wingdings" pitchFamily="2" charset="2"/>
              <a:buChar char="q"/>
            </a:pPr>
            <a:endParaRPr lang="en-US" dirty="0" smtClean="0">
              <a:latin typeface="Palatino Linotype" pitchFamily="18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 colon can be used to address a range of elements in a vector or a matrix.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  <a:latin typeface="Calibri" pitchFamily="34" charset="0"/>
              </a:rPr>
              <a:t>For a vector:</a:t>
            </a:r>
          </a:p>
          <a:p>
            <a:pPr marL="360363" lvl="1" indent="-34607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</a:rPr>
              <a:t>(:)  refers to all elements of the vector (either a row or a column vector)</a:t>
            </a:r>
          </a:p>
          <a:p>
            <a:pPr marL="360363" lvl="1" indent="-346075">
              <a:buFont typeface="Wingdings" pitchFamily="2" charset="2"/>
              <a:buChar char="Ø"/>
            </a:pPr>
            <a:r>
              <a:rPr lang="en-US" sz="2800" i="1" dirty="0" err="1" smtClean="0">
                <a:latin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</a:rPr>
              <a:t>(m:n) refers to elements m through n of the vector </a:t>
            </a:r>
            <a:r>
              <a:rPr lang="en-US" sz="2800" i="1" dirty="0" err="1" smtClean="0">
                <a:latin typeface="Calibri" pitchFamily="34" charset="0"/>
              </a:rPr>
              <a:t>va</a:t>
            </a:r>
            <a:endParaRPr lang="en-US" sz="2800" i="1" dirty="0" smtClean="0">
              <a:latin typeface="Calibri" pitchFamily="34" charset="0"/>
            </a:endParaRPr>
          </a:p>
          <a:p>
            <a:pPr marL="0" lvl="1"/>
            <a:r>
              <a:rPr lang="it-IT" sz="2800" dirty="0" smtClean="0">
                <a:latin typeface="Calibri" pitchFamily="34" charset="0"/>
              </a:rPr>
              <a:t>&gt;&gt; V=[3 4 7 12 15 9 20 23 11]</a:t>
            </a:r>
          </a:p>
          <a:p>
            <a:pPr marL="0" lvl="1"/>
            <a:r>
              <a:rPr lang="it-IT" sz="2800" dirty="0" smtClean="0">
                <a:latin typeface="Calibri" pitchFamily="34" charset="0"/>
              </a:rPr>
              <a:t>V =</a:t>
            </a:r>
          </a:p>
          <a:p>
            <a:pPr marL="0" lvl="1"/>
            <a:r>
              <a:rPr lang="it-IT" sz="2800" dirty="0" smtClean="0">
                <a:latin typeface="Calibri" pitchFamily="34" charset="0"/>
              </a:rPr>
              <a:t>     3     4     7    12    15     9    20    23    11</a:t>
            </a:r>
          </a:p>
          <a:p>
            <a:pPr marL="0" lvl="1"/>
            <a:r>
              <a:rPr lang="it-IT" sz="2800" dirty="0" smtClean="0">
                <a:latin typeface="Calibri" pitchFamily="34" charset="0"/>
              </a:rPr>
              <a:t>&gt;&gt; va=V(3:8)</a:t>
            </a:r>
          </a:p>
          <a:p>
            <a:pPr marL="0" lvl="1"/>
            <a:r>
              <a:rPr lang="it-IT" sz="2800" dirty="0" smtClean="0">
                <a:latin typeface="Calibri" pitchFamily="34" charset="0"/>
              </a:rPr>
              <a:t>va =</a:t>
            </a:r>
          </a:p>
          <a:p>
            <a:pPr marL="0" lvl="1"/>
            <a:r>
              <a:rPr lang="it-IT" sz="2800" dirty="0" smtClean="0">
                <a:latin typeface="Calibri" pitchFamily="34" charset="0"/>
              </a:rPr>
              <a:t>     7    12    15     9    20    23</a:t>
            </a:r>
            <a:endParaRPr lang="en-US" sz="2800" dirty="0" smtClean="0">
              <a:latin typeface="Calibri" pitchFamily="34" charset="0"/>
            </a:endParaRPr>
          </a:p>
          <a:p>
            <a:pPr marL="360363" lvl="1" indent="-346075"/>
            <a:endParaRPr lang="en-US" sz="2800" i="1" dirty="0" smtClean="0">
              <a:latin typeface="Calibri" pitchFamily="34" charset="0"/>
            </a:endParaRPr>
          </a:p>
          <a:p>
            <a:pPr marL="360363" lvl="1" indent="-346075"/>
            <a:endParaRPr lang="en-US" sz="2800" i="1" dirty="0" smtClean="0">
              <a:latin typeface="Calibri" pitchFamily="34" charset="0"/>
            </a:endParaRPr>
          </a:p>
          <a:p>
            <a:pPr lvl="1"/>
            <a:endParaRPr lang="en-US" sz="28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800" b="1" dirty="0" smtClean="0">
              <a:latin typeface="Calibri" pitchFamily="34" charset="0"/>
            </a:endParaRPr>
          </a:p>
          <a:p>
            <a:endParaRPr lang="en-US" sz="3200" b="1" dirty="0" smtClean="0">
              <a:latin typeface="Calibri" pitchFamily="34" charset="0"/>
            </a:endParaRPr>
          </a:p>
          <a:p>
            <a:endParaRPr lang="en-US" b="1" dirty="0" smtClean="0">
              <a:solidFill>
                <a:srgbClr val="C00000"/>
              </a:solidFill>
              <a:latin typeface="Palatino Linotype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1508" name="Equation" r:id="rId4" imgW="435285" imgH="677109" progId="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214282" y="214290"/>
            <a:ext cx="871543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lvl="1" indent="-263525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For a matrix</a:t>
            </a:r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A(:,n) refers to the elements in all the rows of column n of matrix A.</a:t>
            </a:r>
          </a:p>
          <a:p>
            <a:pPr marL="263525" lvl="1" indent="-263525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A(n,:) refers to the elements in all the columns of row n of matrix A.</a:t>
            </a:r>
          </a:p>
          <a:p>
            <a:pPr marL="263525" lvl="1" indent="-263525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A(:,m:n) refers to the elements in all the rows between columns m and n of matrix A.</a:t>
            </a:r>
          </a:p>
          <a:p>
            <a:pPr marL="263525" lvl="1" indent="-263525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A(m:n,:) refers to the elements in all the columns between rows m and n of matrix A.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A(m:n,p:q) refers to the elements in rows m through n and columns p through q of the matrix A.</a:t>
            </a:r>
            <a:endParaRPr lang="en-US" sz="2800" dirty="0" smtClean="0">
              <a:latin typeface="Calibri" pitchFamily="34" charset="0"/>
            </a:endParaRPr>
          </a:p>
          <a:p>
            <a:pPr lvl="1"/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2532" name="Equation" r:id="rId4" imgW="435285" imgH="677109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85720" y="285728"/>
            <a:ext cx="8572560" cy="6698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ADDING ELEMENTS TO EXISTING VARIABLES</a:t>
            </a:r>
          </a:p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Variables: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 variable that exists as a vector or a matrix can be changed by adding elements to it.</a:t>
            </a:r>
          </a:p>
          <a:p>
            <a:pPr marL="0" lvl="1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 vector can be changed to have more elements or changed to a two-dimensional matrix.</a:t>
            </a:r>
          </a:p>
          <a:p>
            <a:pPr marL="0" lvl="1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Rows and/or columns can be added to an existing matrix to obtain a matrix of different size.</a:t>
            </a:r>
          </a:p>
          <a:p>
            <a:pPr marL="0" lvl="1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The addition can be done by simply assigning values to the additional elements or by appending existing variables.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44" name="Equation" r:id="rId4" imgW="435285" imgH="677109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214290"/>
            <a:ext cx="87154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GB" sz="2700" dirty="0" smtClean="0">
                <a:latin typeface="Calibri" pitchFamily="34" charset="0"/>
              </a:rPr>
              <a:t> If a vector has n elements and a new value is assigned to an element with address of n+2 or larger, MATLAB assigns zeros to the elements between the last original element and the new element.</a:t>
            </a:r>
          </a:p>
          <a:p>
            <a:pPr marL="342900" lvl="1" indent="-342900"/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Examples:</a:t>
            </a:r>
            <a:endParaRPr lang="en-GB" sz="2400" dirty="0" smtClean="0">
              <a:latin typeface="Calibri" pitchFamily="34" charset="0"/>
            </a:endParaRP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&gt;&gt; DF=1:4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DF =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     1     2     3     4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&gt;&gt; DF(5:10)=10:5:35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DF =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     1     2     3     4    10    15    20    25    30    35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&gt;&gt; AD=[1 3 5]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AD =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     1     3     5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&gt;&gt; AD(9)=11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AD =</a:t>
            </a:r>
          </a:p>
          <a:p>
            <a:pPr marL="342900" lvl="1" indent="-342900"/>
            <a:r>
              <a:rPr lang="en-GB" sz="2400" dirty="0" smtClean="0">
                <a:latin typeface="Calibri" pitchFamily="34" charset="0"/>
              </a:rPr>
              <a:t>     1     3     5     0     0     0     0     0    11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2467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3" y="285750"/>
            <a:ext cx="8643937" cy="61247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OBJECTIVES: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Learn what an array in MATLAB is.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Creating a one-dimensional array (vector).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Creating a two-dimensional array (matrix).</a:t>
            </a:r>
          </a:p>
          <a:p>
            <a:pPr marL="1028700" lvl="1" indent="-571500" fontAlgn="auto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GB" sz="3200" i="1" dirty="0" smtClean="0">
                <a:latin typeface="Calibri" pitchFamily="34" charset="0"/>
                <a:cs typeface="+mn-cs"/>
              </a:rPr>
              <a:t>Learn about the zeros, ones and eye commands.</a:t>
            </a:r>
          </a:p>
          <a:p>
            <a:pPr marL="627063" lvl="1" indent="-571500" fontAlgn="auto"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The transpose operator</a:t>
            </a:r>
          </a:p>
          <a:p>
            <a:pPr marL="627063" lvl="1" indent="-571500" fontAlgn="auto">
              <a:spcBef>
                <a:spcPts val="0"/>
              </a:spcBef>
              <a:spcAft>
                <a:spcPts val="0"/>
              </a:spcAft>
              <a:buAutoNum type="arabicPeriod" startAt="4"/>
              <a:defRPr/>
            </a:pPr>
            <a:r>
              <a:rPr lang="en-GB" sz="3200" dirty="0" smtClean="0">
                <a:latin typeface="Calibri" pitchFamily="34" charset="0"/>
                <a:cs typeface="+mn-cs"/>
              </a:rPr>
              <a:t>Array addressing</a:t>
            </a:r>
          </a:p>
          <a:p>
            <a:pPr marL="1084263" lvl="2" indent="-5715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i="1" dirty="0" err="1" smtClean="0">
                <a:latin typeface="Calibri" pitchFamily="34" charset="0"/>
                <a:cs typeface="+mn-cs"/>
              </a:rPr>
              <a:t>i</a:t>
            </a:r>
            <a:r>
              <a:rPr lang="en-GB" sz="3200" i="1" dirty="0" smtClean="0">
                <a:latin typeface="Calibri" pitchFamily="34" charset="0"/>
                <a:cs typeface="+mn-cs"/>
              </a:rPr>
              <a:t>.	Vector</a:t>
            </a:r>
          </a:p>
          <a:p>
            <a:pPr marL="1084263" lvl="2" indent="-571500" fontAlgn="auto">
              <a:spcBef>
                <a:spcPts val="0"/>
              </a:spcBef>
              <a:spcAft>
                <a:spcPts val="0"/>
              </a:spcAft>
              <a:buAutoNum type="romanLcPeriod" startAt="2"/>
              <a:defRPr/>
            </a:pPr>
            <a:r>
              <a:rPr lang="en-GB" sz="3200" i="1" dirty="0" smtClean="0">
                <a:latin typeface="Calibri" pitchFamily="34" charset="0"/>
                <a:cs typeface="+mn-cs"/>
              </a:rPr>
              <a:t>Matrix</a:t>
            </a:r>
          </a:p>
          <a:p>
            <a:pPr marL="571500" lvl="2" indent="-5715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i="1" dirty="0" smtClean="0">
                <a:latin typeface="Calibri" pitchFamily="34" charset="0"/>
                <a:cs typeface="+mn-cs"/>
              </a:rPr>
              <a:t>6.	</a:t>
            </a:r>
            <a:r>
              <a:rPr lang="en-GB" sz="3200" dirty="0" smtClean="0">
                <a:latin typeface="Calibri" pitchFamily="34" charset="0"/>
                <a:cs typeface="+mn-cs"/>
              </a:rPr>
              <a:t>Adding and deleting elements to existing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285720" y="214291"/>
            <a:ext cx="8701087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ADDING ELEMENTS TO A MATRIX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Rows and/or columns can be added to an existing matrix by assigning values to the new rows or columns.</a:t>
            </a:r>
          </a:p>
          <a:p>
            <a:pPr marL="0" lvl="1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This is done carefully as the size of the added rows or columns must fit the existing matrix.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  <a:endParaRPr lang="en-US" sz="28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&gt;&gt; E=[1 2 3 4;5 6 7 8] 		</a:t>
            </a:r>
            <a:r>
              <a:rPr lang="en-US" sz="2400" i="1" dirty="0" smtClean="0">
                <a:latin typeface="Calibri" pitchFamily="34" charset="0"/>
              </a:rPr>
              <a:t>Define a 2x4 matrix E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E =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     1     2     3     4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     5     6     7     8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&gt;&gt; E(3,:)=[10:4:22]		</a:t>
            </a:r>
            <a:r>
              <a:rPr lang="en-US" sz="2400" i="1" dirty="0" smtClean="0">
                <a:latin typeface="Calibri" pitchFamily="34" charset="0"/>
              </a:rPr>
              <a:t>Add the vector 10 14 18 22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E =					</a:t>
            </a:r>
            <a:r>
              <a:rPr lang="en-US" sz="2400" i="1" dirty="0" smtClean="0">
                <a:latin typeface="Calibri" pitchFamily="34" charset="0"/>
              </a:rPr>
              <a:t>as the third row of E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     1      2      3        4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     5      6      7        8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    10    14    18      22</a:t>
            </a:r>
            <a:endParaRPr lang="en-US" sz="2800" dirty="0" smtClean="0">
              <a:latin typeface="Calibri" pitchFamily="34" charset="0"/>
            </a:endParaRPr>
          </a:p>
          <a:p>
            <a:endParaRPr lang="en-US" sz="2800" dirty="0">
              <a:latin typeface="Calibri" pitchFamily="34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5364" name="Equation" r:id="rId4" imgW="435285" imgH="67710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50" y="285750"/>
            <a:ext cx="8715375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GB" dirty="0"/>
          </a:p>
          <a:p>
            <a:pPr marL="342900" indent="-342900">
              <a:buFont typeface="+mj-lt"/>
              <a:buAutoNum type="arabicPeriod"/>
              <a:defRPr/>
            </a:pPr>
            <a:endParaRPr lang="en-GB" dirty="0"/>
          </a:p>
          <a:p>
            <a:pPr marL="342900" indent="-342900">
              <a:buFont typeface="+mj-lt"/>
              <a:buAutoNum type="arabicPeriod"/>
              <a:defRPr/>
            </a:pPr>
            <a:endParaRPr lang="en-GB" dirty="0"/>
          </a:p>
          <a:p>
            <a:pPr>
              <a:buFont typeface="Wingdings" pitchFamily="2" charset="2"/>
              <a:buChar char="Ø"/>
              <a:defRPr/>
            </a:pPr>
            <a:endParaRPr lang="en-GB" dirty="0"/>
          </a:p>
          <a:p>
            <a:pPr>
              <a:defRPr/>
            </a:pPr>
            <a:endParaRPr lang="en-GB" dirty="0">
              <a:solidFill>
                <a:srgbClr val="0070C0"/>
              </a:solidFill>
            </a:endParaRPr>
          </a:p>
          <a:p>
            <a:pPr>
              <a:defRPr/>
            </a:pP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6388" name="Equation" r:id="rId4" imgW="435285" imgH="677109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42844" y="214290"/>
            <a:ext cx="885831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ADDING ELEMENTS TO MATRIX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sz="2600" dirty="0" smtClean="0">
                <a:latin typeface="Calibri" pitchFamily="34" charset="0"/>
              </a:rPr>
              <a:t>If a matrix has a size of m x n, and a new value is assigned with an address beyond the size of the matrix, MATLAB increases the size of the matrix to include the new element.</a:t>
            </a:r>
          </a:p>
          <a:p>
            <a:pPr marL="0" lvl="1">
              <a:buFont typeface="Wingdings" pitchFamily="2" charset="2"/>
              <a:buChar char="Ø"/>
            </a:pPr>
            <a:endParaRPr lang="en-US" sz="2600" dirty="0" smtClean="0">
              <a:latin typeface="Calibri" pitchFamily="34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 Zeros are assigned to the elements that are added.</a:t>
            </a:r>
          </a:p>
          <a:p>
            <a:pPr marL="0" lvl="1"/>
            <a:r>
              <a:rPr lang="en-US" sz="2600" b="1" dirty="0" smtClean="0">
                <a:solidFill>
                  <a:srgbClr val="0070C0"/>
                </a:solidFill>
                <a:latin typeface="Calibri" pitchFamily="34" charset="0"/>
              </a:rPr>
              <a:t>  </a:t>
            </a:r>
          </a:p>
          <a:p>
            <a:pPr marL="0"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lvl="1"/>
            <a:r>
              <a:rPr lang="en-US" sz="2000" dirty="0" smtClean="0">
                <a:latin typeface="Calibri" pitchFamily="34" charset="0"/>
              </a:rPr>
              <a:t>&gt;&gt; AW=[1 2 3;4 5 6]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AW =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     1     2     3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     4     5     6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&gt;&gt; AW(4,5)=17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AW =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     1     2     3     0     0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     4     5     6     0     0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     0     0     0     0     0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     0     0     0     0    17</a:t>
            </a:r>
          </a:p>
          <a:p>
            <a:pPr lvl="1"/>
            <a:endParaRPr lang="en-US" dirty="0" smtClean="0">
              <a:latin typeface="Palatino Linotype" pitchFamily="18" charset="0"/>
            </a:endParaRPr>
          </a:p>
          <a:p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41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7412" name="Equation" r:id="rId4" imgW="435285" imgH="677109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14282" y="214290"/>
            <a:ext cx="871543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DELETING ELEMENTS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An element or range of elements of an existing variable can be deleted by reassigning nothing to these elements.</a:t>
            </a:r>
          </a:p>
          <a:p>
            <a:pPr marL="0" lvl="1">
              <a:buFont typeface="Wingdings" pitchFamily="2" charset="2"/>
              <a:buChar char="q"/>
            </a:pPr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This is done by using square brackets with nothing in between them.</a:t>
            </a:r>
          </a:p>
          <a:p>
            <a:pPr marL="263525" lvl="1" indent="-263525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marL="263525" lvl="1" indent="-263525"/>
            <a:r>
              <a:rPr lang="en-US" sz="2400" dirty="0" smtClean="0">
                <a:latin typeface="Calibri" pitchFamily="34" charset="0"/>
              </a:rPr>
              <a:t>&gt;&gt; </a:t>
            </a:r>
            <a:r>
              <a:rPr lang="en-US" sz="2400" dirty="0" err="1" smtClean="0">
                <a:latin typeface="Calibri" pitchFamily="34" charset="0"/>
              </a:rPr>
              <a:t>kt</a:t>
            </a:r>
            <a:r>
              <a:rPr lang="en-US" sz="2400" dirty="0" smtClean="0">
                <a:latin typeface="Calibri" pitchFamily="34" charset="0"/>
              </a:rPr>
              <a:t>=[2 4 6 8 10 12 14 16 18 20]</a:t>
            </a:r>
          </a:p>
          <a:p>
            <a:pPr marL="263525" lvl="1" indent="-263525"/>
            <a:r>
              <a:rPr lang="en-US" sz="2400" dirty="0" err="1" smtClean="0">
                <a:latin typeface="Calibri" pitchFamily="34" charset="0"/>
              </a:rPr>
              <a:t>kt</a:t>
            </a:r>
            <a:r>
              <a:rPr lang="en-US" sz="2400" dirty="0" smtClean="0">
                <a:latin typeface="Calibri" pitchFamily="34" charset="0"/>
              </a:rPr>
              <a:t> =</a:t>
            </a:r>
          </a:p>
          <a:p>
            <a:pPr marL="263525" lvl="1" indent="-263525"/>
            <a:r>
              <a:rPr lang="en-US" sz="2400" dirty="0" smtClean="0">
                <a:latin typeface="Calibri" pitchFamily="34" charset="0"/>
              </a:rPr>
              <a:t>     2     4     6     8    10    12    14    16    18    20</a:t>
            </a:r>
          </a:p>
          <a:p>
            <a:pPr marL="263525" lvl="1" indent="-263525"/>
            <a:r>
              <a:rPr lang="en-US" sz="2400" dirty="0" smtClean="0">
                <a:latin typeface="Calibri" pitchFamily="34" charset="0"/>
              </a:rPr>
              <a:t>&gt;&gt; </a:t>
            </a:r>
            <a:r>
              <a:rPr lang="en-US" sz="2400" dirty="0" err="1" smtClean="0">
                <a:latin typeface="Calibri" pitchFamily="34" charset="0"/>
              </a:rPr>
              <a:t>kt</a:t>
            </a:r>
            <a:r>
              <a:rPr lang="en-US" sz="2400" dirty="0" smtClean="0">
                <a:latin typeface="Calibri" pitchFamily="34" charset="0"/>
              </a:rPr>
              <a:t>(6)=[]</a:t>
            </a:r>
          </a:p>
          <a:p>
            <a:pPr marL="263525" lvl="1" indent="-263525"/>
            <a:r>
              <a:rPr lang="en-US" sz="2400" dirty="0" err="1" smtClean="0">
                <a:latin typeface="Calibri" pitchFamily="34" charset="0"/>
              </a:rPr>
              <a:t>kt</a:t>
            </a:r>
            <a:r>
              <a:rPr lang="en-US" sz="2400" dirty="0" smtClean="0">
                <a:latin typeface="Calibri" pitchFamily="34" charset="0"/>
              </a:rPr>
              <a:t> =</a:t>
            </a:r>
          </a:p>
          <a:p>
            <a:pPr marL="263525" lvl="1" indent="-263525"/>
            <a:r>
              <a:rPr lang="en-US" sz="2400" dirty="0" smtClean="0">
                <a:latin typeface="Calibri" pitchFamily="34" charset="0"/>
              </a:rPr>
              <a:t>     2     4     6     8    10    14    16    18    20</a:t>
            </a:r>
          </a:p>
          <a:p>
            <a:pPr marL="263525" lvl="1" indent="-263525"/>
            <a:r>
              <a:rPr lang="en-US" sz="2400" dirty="0" smtClean="0">
                <a:latin typeface="Calibri" pitchFamily="34" charset="0"/>
              </a:rPr>
              <a:t>&gt;&gt; </a:t>
            </a:r>
            <a:r>
              <a:rPr lang="en-US" sz="2400" dirty="0" err="1" smtClean="0">
                <a:latin typeface="Calibri" pitchFamily="34" charset="0"/>
              </a:rPr>
              <a:t>kt</a:t>
            </a:r>
            <a:r>
              <a:rPr lang="en-US" sz="2400" dirty="0" smtClean="0">
                <a:latin typeface="Calibri" pitchFamily="34" charset="0"/>
              </a:rPr>
              <a:t>(3:8)=[]</a:t>
            </a:r>
          </a:p>
          <a:p>
            <a:pPr marL="263525" lvl="1" indent="-263525"/>
            <a:r>
              <a:rPr lang="en-US" sz="2400" dirty="0" err="1" smtClean="0">
                <a:latin typeface="Calibri" pitchFamily="34" charset="0"/>
              </a:rPr>
              <a:t>kt</a:t>
            </a:r>
            <a:r>
              <a:rPr lang="en-US" sz="2400" dirty="0" smtClean="0">
                <a:latin typeface="Calibri" pitchFamily="34" charset="0"/>
              </a:rPr>
              <a:t> =</a:t>
            </a:r>
          </a:p>
          <a:p>
            <a:pPr marL="263525" lvl="1" indent="-263525"/>
            <a:r>
              <a:rPr lang="en-US" sz="2400" dirty="0" smtClean="0">
                <a:latin typeface="Calibri" pitchFamily="34" charset="0"/>
              </a:rPr>
              <a:t>     2     4    20</a:t>
            </a:r>
          </a:p>
          <a:p>
            <a:pPr marL="263525" lvl="1" indent="-263525"/>
            <a:endParaRPr lang="en-US" sz="2800" dirty="0" smtClean="0">
              <a:latin typeface="Calibri" pitchFamily="34" charset="0"/>
            </a:endParaRPr>
          </a:p>
          <a:p>
            <a:pPr marL="263525" lvl="1" indent="-263525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8436" name="Equation" r:id="rId4" imgW="435285" imgH="67710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51" y="-142900"/>
            <a:ext cx="8715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214282" y="26235"/>
            <a:ext cx="8715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BUILT-IN-FUNCTIONS FOR HANDLING ARRAYS</a:t>
            </a:r>
          </a:p>
          <a:p>
            <a:endParaRPr lang="en-US" sz="24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1" y="571480"/>
          <a:ext cx="8715438" cy="621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6"/>
                <a:gridCol w="2905146"/>
                <a:gridCol w="2905146"/>
              </a:tblGrid>
              <a:tr h="46956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Function</a:t>
                      </a:r>
                      <a:endParaRPr 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Example</a:t>
                      </a:r>
                      <a:endParaRPr 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</a:tr>
              <a:tr h="16021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length(A)</a:t>
                      </a:r>
                      <a:endParaRPr lang="en-US" sz="16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Returns the no_</a:t>
                      </a:r>
                      <a:r>
                        <a:rPr lang="en-US" sz="1600" baseline="0" dirty="0" smtClean="0">
                          <a:latin typeface="Palatino Linotype" pitchFamily="18" charset="0"/>
                        </a:rPr>
                        <a:t> of elements in vector A</a:t>
                      </a:r>
                      <a:endParaRPr lang="en-US" sz="16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&gt;&gt; A=[5 9 2 4]</a:t>
                      </a:r>
                    </a:p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A =</a:t>
                      </a:r>
                    </a:p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     5     9     2     4</a:t>
                      </a:r>
                    </a:p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&gt;&gt; length(A)</a:t>
                      </a:r>
                    </a:p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ans =</a:t>
                      </a:r>
                    </a:p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     4</a:t>
                      </a:r>
                      <a:endParaRPr lang="en-US" sz="16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  <a:tr h="17859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size(A) 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Returns a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row vector [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m,n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],where m and n are size of matrix A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&gt;&gt; A=[6 1 4 0 12;5 19 6 8 2]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 =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     6     1     4     0    12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     5    19     6     8     2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&gt;&gt; size(A)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     2     5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3478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reshape(</a:t>
                      </a:r>
                      <a:r>
                        <a:rPr lang="en-US" sz="1600" dirty="0" err="1" smtClean="0">
                          <a:latin typeface="Palatino Linotype" pitchFamily="18" charset="0"/>
                        </a:rPr>
                        <a:t>A,m,n</a:t>
                      </a:r>
                      <a:r>
                        <a:rPr lang="en-US" sz="1600" dirty="0" smtClean="0">
                          <a:latin typeface="Palatino Linotype" pitchFamily="18" charset="0"/>
                        </a:rPr>
                        <a:t>)</a:t>
                      </a:r>
                      <a:endParaRPr lang="en-US" sz="16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Palatino Linotype" pitchFamily="18" charset="0"/>
                        </a:rPr>
                        <a:t>Rearrange a matrix A that has r rows and s columns to have m rows and n columns</a:t>
                      </a:r>
                      <a:r>
                        <a:rPr lang="en-US" sz="1600" baseline="0" dirty="0" smtClean="0">
                          <a:latin typeface="Palatino Linotype" pitchFamily="18" charset="0"/>
                        </a:rPr>
                        <a:t>. r times s must be equal to m times n</a:t>
                      </a:r>
                      <a:endParaRPr lang="en-US" sz="16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&gt;&gt; A=[5 1 6;8 0 2]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A =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     5     1     6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     8     0     2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&gt;&gt; B=reshape(A,3,2)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B =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     5     0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     8     6</a:t>
                      </a:r>
                    </a:p>
                    <a:p>
                      <a:r>
                        <a:rPr lang="pt-BR" sz="1600" dirty="0" smtClean="0">
                          <a:latin typeface="Palatino Linotype" pitchFamily="18" charset="0"/>
                        </a:rPr>
                        <a:t>     1     2</a:t>
                      </a:r>
                      <a:endParaRPr lang="en-US" sz="16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6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9460" name="Equation" r:id="rId4" imgW="435285" imgH="677109" progId="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1" y="285728"/>
          <a:ext cx="8929719" cy="55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73"/>
                <a:gridCol w="2976573"/>
                <a:gridCol w="2976573"/>
              </a:tblGrid>
              <a:tr h="47471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755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diag(v)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When v is a vector,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creates a square matrix with the elements of v in the diagonal </a:t>
                      </a:r>
                      <a:endParaRPr lang="en-US" sz="2000" dirty="0" smtClean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Palatino Linotype" pitchFamily="18" charset="0"/>
                        </a:rPr>
                        <a:t>&gt;&gt; v=[7 4 2];</a:t>
                      </a:r>
                    </a:p>
                    <a:p>
                      <a:r>
                        <a:rPr lang="pt-BR" sz="2000" dirty="0" smtClean="0">
                          <a:latin typeface="Palatino Linotype" pitchFamily="18" charset="0"/>
                        </a:rPr>
                        <a:t>&gt;&gt; A=diag(v)</a:t>
                      </a:r>
                    </a:p>
                    <a:p>
                      <a:r>
                        <a:rPr lang="pt-BR" sz="2000" dirty="0" smtClean="0">
                          <a:latin typeface="Palatino Linotype" pitchFamily="18" charset="0"/>
                        </a:rPr>
                        <a:t>A =</a:t>
                      </a:r>
                    </a:p>
                    <a:p>
                      <a:r>
                        <a:rPr lang="pt-BR" sz="2000" dirty="0" smtClean="0">
                          <a:latin typeface="Palatino Linotype" pitchFamily="18" charset="0"/>
                        </a:rPr>
                        <a:t>     7     0     0</a:t>
                      </a:r>
                    </a:p>
                    <a:p>
                      <a:r>
                        <a:rPr lang="pt-BR" sz="2000" dirty="0" smtClean="0">
                          <a:latin typeface="Palatino Linotype" pitchFamily="18" charset="0"/>
                        </a:rPr>
                        <a:t>     0     4     0</a:t>
                      </a:r>
                    </a:p>
                    <a:p>
                      <a:r>
                        <a:rPr lang="pt-BR" sz="2000" dirty="0" smtClean="0">
                          <a:latin typeface="Palatino Linotype" pitchFamily="18" charset="0"/>
                        </a:rPr>
                        <a:t>     0     0     2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  <a:tr h="2848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diag(A)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When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A is a matrix, creates a vector from the diagonal elements of A</a:t>
                      </a:r>
                      <a:endParaRPr lang="en-US" sz="2000" dirty="0" smtClean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&gt;&gt; A=[1 2 3;4 5 6;7 8 9]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A =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     1     2     3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     4     5     6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     7     8     9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&gt;&gt; vec=diag(A)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vec =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     1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     5</a:t>
                      </a:r>
                    </a:p>
                    <a:p>
                      <a:r>
                        <a:rPr lang="en-US" sz="2000" dirty="0" smtClean="0">
                          <a:latin typeface="Palatino Linotype" pitchFamily="18" charset="0"/>
                        </a:rPr>
                        <a:t>     9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64292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n-US" sz="3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endParaRPr lang="en-US" sz="3200" dirty="0">
              <a:ln w="6350">
                <a:solidFill>
                  <a:schemeClr val="accent1">
                    <a:shade val="43000"/>
                  </a:schemeClr>
                </a:solidFill>
              </a:ln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0597" name="Equation" r:id="rId4" imgW="435285" imgH="677109" progId="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142853"/>
            <a:ext cx="857256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STRINGS AND STRINGS AS VARIABLES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A string is an array of characters created by typing the characters within single quotes.</a:t>
            </a:r>
          </a:p>
          <a:p>
            <a:pPr marL="263525" lvl="1" indent="-263525"/>
            <a:endParaRPr lang="en-US" sz="2600" dirty="0" smtClean="0">
              <a:latin typeface="Calibri" pitchFamily="34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 Strings can include letters, digits, other symbols and spaces.</a:t>
            </a:r>
          </a:p>
          <a:p>
            <a:pPr marL="0" lvl="1"/>
            <a:endParaRPr lang="en-US" sz="2600" dirty="0" smtClean="0">
              <a:latin typeface="Calibri" pitchFamily="34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Examples of strings: ‘</a:t>
            </a:r>
            <a:r>
              <a:rPr lang="en-US" sz="2600" dirty="0" err="1" smtClean="0">
                <a:latin typeface="Calibri" pitchFamily="34" charset="0"/>
              </a:rPr>
              <a:t>ab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ef</a:t>
            </a:r>
            <a:r>
              <a:rPr lang="en-US" sz="2600" dirty="0" smtClean="0">
                <a:latin typeface="Calibri" pitchFamily="34" charset="0"/>
              </a:rPr>
              <a:t>’ , ‘3%fr2’ , ‘{edca:21!}’ , ‘MATLAB’</a:t>
            </a:r>
          </a:p>
          <a:p>
            <a:pPr marL="0" lvl="1">
              <a:buFont typeface="Wingdings" pitchFamily="2" charset="2"/>
              <a:buChar char="Ø"/>
            </a:pPr>
            <a:endParaRPr lang="en-US" sz="26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MATLAB has an in-built function named </a:t>
            </a:r>
            <a:r>
              <a:rPr lang="en-GB" sz="2600" b="1" i="1" dirty="0" smtClean="0">
                <a:latin typeface="Calibri" pitchFamily="34" charset="0"/>
              </a:rPr>
              <a:t>char</a:t>
            </a:r>
            <a:r>
              <a:rPr lang="en-GB" sz="2600" dirty="0" smtClean="0">
                <a:latin typeface="Calibri" pitchFamily="34" charset="0"/>
              </a:rPr>
              <a:t> that creates an array with rows with the same number of characters from inputs of rows of different length.</a:t>
            </a:r>
          </a:p>
          <a:p>
            <a:pPr marL="0" lvl="1">
              <a:buFont typeface="Wingdings" pitchFamily="2" charset="2"/>
              <a:buChar char="Ø"/>
            </a:pPr>
            <a:endParaRPr lang="en-GB" sz="26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In the </a:t>
            </a:r>
            <a:r>
              <a:rPr lang="en-GB" sz="2600" b="1" i="1" dirty="0" smtClean="0">
                <a:latin typeface="Calibri" pitchFamily="34" charset="0"/>
              </a:rPr>
              <a:t>char</a:t>
            </a:r>
            <a:r>
              <a:rPr lang="en-GB" sz="2600" dirty="0" smtClean="0">
                <a:latin typeface="Calibri" pitchFamily="34" charset="0"/>
              </a:rPr>
              <a:t> function the rows are entered as strings separated by a comma.</a:t>
            </a:r>
          </a:p>
          <a:p>
            <a:pPr marL="0" lvl="1"/>
            <a:r>
              <a:rPr lang="en-GB" sz="2600" dirty="0" smtClean="0">
                <a:latin typeface="Calibri" pitchFamily="34" charset="0"/>
              </a:rPr>
              <a:t>	</a:t>
            </a:r>
            <a:r>
              <a:rPr lang="en-GB" sz="2600" i="1" dirty="0" err="1" smtClean="0">
                <a:latin typeface="Calibri" pitchFamily="34" charset="0"/>
              </a:rPr>
              <a:t>variable_name</a:t>
            </a:r>
            <a:r>
              <a:rPr lang="en-GB" sz="2600" i="1" dirty="0" smtClean="0">
                <a:latin typeface="Calibri" pitchFamily="34" charset="0"/>
              </a:rPr>
              <a:t> = char(‘string 1’, ‘string 2’, ‘string 3’)</a:t>
            </a:r>
          </a:p>
          <a:p>
            <a:pPr marL="0" lvl="1">
              <a:buFont typeface="Wingdings" pitchFamily="2" charset="2"/>
              <a:buChar char="Ø"/>
            </a:pPr>
            <a:endParaRPr lang="en-US" sz="2600" i="1" dirty="0" smtClean="0">
              <a:latin typeface="Calibri" pitchFamily="34" charset="0"/>
            </a:endParaRPr>
          </a:p>
          <a:p>
            <a:pPr marL="0" lvl="1"/>
            <a:endParaRPr lang="en-US" sz="2600" dirty="0" smtClean="0">
              <a:latin typeface="Calibri" pitchFamily="34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9572" name="Equation" r:id="rId4" imgW="435285" imgH="677109" progId="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14282" y="428604"/>
            <a:ext cx="87154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&gt;&gt; a=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'COE 158'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a =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COE 158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&gt;&gt; b=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'The subject is Information Technology'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b =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The subject is Information Technology</a:t>
            </a:r>
          </a:p>
          <a:p>
            <a:pPr marL="0" lvl="1"/>
            <a:endParaRPr lang="en-US" sz="2600" dirty="0" smtClean="0">
              <a:latin typeface="Calibri" pitchFamily="34" charset="0"/>
            </a:endParaRPr>
          </a:p>
          <a:p>
            <a:pPr marL="0" lvl="1"/>
            <a:r>
              <a:rPr lang="en-US" sz="2600" dirty="0" smtClean="0">
                <a:latin typeface="Calibri" pitchFamily="34" charset="0"/>
              </a:rPr>
              <a:t>&gt;&gt; Info=char(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'</a:t>
            </a:r>
            <a:r>
              <a:rPr lang="en-US" sz="2600" dirty="0" err="1" smtClean="0">
                <a:solidFill>
                  <a:srgbClr val="7030A0"/>
                </a:solidFill>
                <a:latin typeface="Calibri" pitchFamily="34" charset="0"/>
              </a:rPr>
              <a:t>Name:ADU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 Kofi' </a:t>
            </a:r>
            <a:r>
              <a:rPr lang="en-US" sz="2600" dirty="0" smtClean="0">
                <a:latin typeface="Calibri" pitchFamily="34" charset="0"/>
              </a:rPr>
              <a:t>,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'Index:8239309'</a:t>
            </a:r>
            <a:r>
              <a:rPr lang="en-US" sz="2600" dirty="0" smtClean="0">
                <a:latin typeface="Calibri" pitchFamily="34" charset="0"/>
              </a:rPr>
              <a:t>,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'Grade:A'</a:t>
            </a:r>
            <a:r>
              <a:rPr lang="en-US" sz="2600" dirty="0" smtClean="0">
                <a:latin typeface="Calibri" pitchFamily="34" charset="0"/>
              </a:rPr>
              <a:t>)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Info =</a:t>
            </a:r>
          </a:p>
          <a:p>
            <a:pPr marL="0" lvl="1"/>
            <a:r>
              <a:rPr lang="en-US" sz="2600" dirty="0" err="1" smtClean="0">
                <a:latin typeface="Calibri" pitchFamily="34" charset="0"/>
              </a:rPr>
              <a:t>Name:ADU</a:t>
            </a:r>
            <a:r>
              <a:rPr lang="en-US" sz="2600" dirty="0" smtClean="0">
                <a:latin typeface="Calibri" pitchFamily="34" charset="0"/>
              </a:rPr>
              <a:t> Kofi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Index:8239309</a:t>
            </a:r>
          </a:p>
          <a:p>
            <a:pPr marL="0" lvl="1"/>
            <a:r>
              <a:rPr lang="en-US" sz="2600" dirty="0" err="1" smtClean="0">
                <a:latin typeface="Calibri" pitchFamily="34" charset="0"/>
              </a:rPr>
              <a:t>Grade:A</a:t>
            </a:r>
            <a:r>
              <a:rPr lang="en-US" sz="2600" dirty="0" smtClean="0">
                <a:latin typeface="Calibri" pitchFamily="34" charset="0"/>
              </a:rPr>
              <a:t> </a:t>
            </a:r>
            <a:endParaRPr lang="en-GB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8548" name="Equation" r:id="rId4" imgW="435285" imgH="677109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14282" y="2071678"/>
            <a:ext cx="8715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MATHEMATICAL OPERATIONS   	 WITH ARRAYS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9"/>
            <a:ext cx="8001025" cy="214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7524" name="Equation" r:id="rId4" imgW="435285" imgH="677109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357166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itchFamily="34" charset="0"/>
              </a:rPr>
              <a:t> </a:t>
            </a:r>
            <a:endParaRPr lang="en-GB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214290"/>
            <a:ext cx="87154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 AND SUBSTRACTION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400" dirty="0" smtClean="0">
                <a:latin typeface="Palatino Linotype" pitchFamily="18" charset="0"/>
              </a:rPr>
              <a:t>The operations + (addition) and – (subtraction) can be used on arrays of the same or identical size (same number of rows and columns).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400" dirty="0" smtClean="0">
                <a:latin typeface="Palatino Linotype" pitchFamily="18" charset="0"/>
              </a:rPr>
              <a:t> The sum or difference of two arrays is obtained by adding or subtracting their corresponding elements.</a:t>
            </a:r>
            <a:endParaRPr lang="en-US" sz="2000" dirty="0" smtClean="0">
              <a:latin typeface="Palatino Linotype" pitchFamily="18" charset="0"/>
            </a:endParaRPr>
          </a:p>
          <a:p>
            <a:pPr marL="0"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marL="0" lvl="1"/>
            <a:endParaRPr lang="en-US" sz="2000" dirty="0" smtClean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&gt;&gt; A=[5 -3 8;9 2 10];</a:t>
            </a:r>
          </a:p>
          <a:p>
            <a:pPr marL="0" lvl="1"/>
            <a:endParaRPr lang="en-US" sz="2000" dirty="0" smtClean="0">
              <a:latin typeface="Palatino Linotype" pitchFamily="18" charset="0"/>
            </a:endParaRP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&gt;&gt; B=[10 7 4;-11 15 1];</a:t>
            </a: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&gt;&gt; A+B</a:t>
            </a:r>
          </a:p>
          <a:p>
            <a:pPr marL="0" lvl="1"/>
            <a:r>
              <a:rPr lang="en-US" sz="2000" dirty="0" err="1" smtClean="0">
                <a:latin typeface="Palatino Linotype" pitchFamily="18" charset="0"/>
              </a:rPr>
              <a:t>ans</a:t>
            </a:r>
            <a:r>
              <a:rPr lang="en-US" sz="2000" dirty="0" smtClean="0">
                <a:latin typeface="Palatino Linotype" pitchFamily="18" charset="0"/>
              </a:rPr>
              <a:t> =</a:t>
            </a: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    15     4    12</a:t>
            </a: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    -2    17    11</a:t>
            </a: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&gt;&gt; A-B</a:t>
            </a:r>
          </a:p>
          <a:p>
            <a:pPr marL="0" lvl="1"/>
            <a:r>
              <a:rPr lang="en-US" sz="2000" dirty="0" err="1" smtClean="0">
                <a:latin typeface="Palatino Linotype" pitchFamily="18" charset="0"/>
              </a:rPr>
              <a:t>ans</a:t>
            </a:r>
            <a:r>
              <a:rPr lang="en-US" sz="2000" dirty="0" smtClean="0">
                <a:latin typeface="Palatino Linotype" pitchFamily="18" charset="0"/>
              </a:rPr>
              <a:t> =</a:t>
            </a: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    -5   -10     4</a:t>
            </a:r>
          </a:p>
          <a:p>
            <a:pPr marL="0" lvl="1"/>
            <a:r>
              <a:rPr lang="en-US" sz="2000" dirty="0" smtClean="0">
                <a:latin typeface="Palatino Linotype" pitchFamily="18" charset="0"/>
              </a:rPr>
              <a:t>    20   -13     9</a:t>
            </a:r>
            <a:endParaRPr lang="en-US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214290"/>
            <a:ext cx="8701087" cy="650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800" dirty="0" smtClean="0"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6500" name="Equation" r:id="rId4" imgW="435285" imgH="677109" progId="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14282" y="285728"/>
            <a:ext cx="8786874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ARRAY MULTIPLICATION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The multiplication operation * is executed by MATLAB according to the rules of linear algebra.</a:t>
            </a:r>
          </a:p>
          <a:p>
            <a:pPr marL="0" lvl="1"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</a:endParaRPr>
          </a:p>
          <a:p>
            <a:pPr marL="360363" lvl="1" indent="-360363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For matrices A and B, the operation A*B can be only be carried out if the number of columns in matrix A equals to rows in matrix B.</a:t>
            </a:r>
          </a:p>
          <a:p>
            <a:pPr marL="0" lvl="1"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</a:endParaRPr>
          </a:p>
          <a:p>
            <a:pPr marL="360363" lvl="1" indent="-360363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The result is a matrix that has the same number of rows as A and the same number of columns as B.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&gt;&gt; A=[1 4 2;5 7 3;9 1 6;4 2 8];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&gt;&gt; B=[6 1;2 5;7 3];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&gt;&gt; C=A*B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C =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    28    27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    65    49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    98    32</a:t>
            </a:r>
          </a:p>
          <a:p>
            <a:pPr lvl="1"/>
            <a:r>
              <a:rPr lang="pt-BR" sz="2000" dirty="0" smtClean="0">
                <a:latin typeface="Calibri" pitchFamily="34" charset="0"/>
              </a:rPr>
              <a:t>    84    38</a:t>
            </a:r>
            <a:endParaRPr lang="en-US" sz="2000" dirty="0" smtClean="0">
              <a:latin typeface="Calibri" pitchFamily="34" charset="0"/>
            </a:endParaRPr>
          </a:p>
          <a:p>
            <a:pPr marL="360363" lvl="1" indent="-360363"/>
            <a:endParaRPr lang="en-US" sz="2400" dirty="0" smtClean="0">
              <a:latin typeface="Calibri" pitchFamily="34" charset="0"/>
            </a:endParaRPr>
          </a:p>
          <a:p>
            <a:endParaRPr lang="en-US" sz="2800" b="1" dirty="0" smtClean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5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52" name="Equation" r:id="rId4" imgW="435285" imgH="67710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0"/>
            <a:ext cx="8715436" cy="834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INTRODUCTION</a:t>
            </a:r>
          </a:p>
          <a:p>
            <a:pPr marL="360363" indent="-360363"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The array is a fundamental form that MATLAB uses   to store and manipulate data.</a:t>
            </a:r>
          </a:p>
          <a:p>
            <a:pPr marL="360363" indent="-360363">
              <a:buFont typeface="Wingdings" pitchFamily="2" charset="2"/>
              <a:buChar char="Ø"/>
              <a:defRPr/>
            </a:pPr>
            <a:endParaRPr lang="en-GB" sz="30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 An array is a list of numbers arranged in rows and/or columns.</a:t>
            </a:r>
          </a:p>
          <a:p>
            <a:pPr marL="360363" indent="-360363">
              <a:defRPr/>
            </a:pPr>
            <a:endParaRPr lang="en-GB" sz="3000" dirty="0" smtClean="0">
              <a:latin typeface="Calibri" pitchFamily="34" charset="0"/>
            </a:endParaRPr>
          </a:p>
          <a:p>
            <a:pPr marL="360363" lvl="1" indent="-360363"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The simplest array is one-dimensional which is just a row or a column of numbers. A more complex array is the two-dimensional array.</a:t>
            </a:r>
          </a:p>
          <a:p>
            <a:pPr marL="360363" lvl="1" indent="-360363">
              <a:defRPr/>
            </a:pPr>
            <a:endParaRPr lang="en-GB" sz="3000" dirty="0" smtClean="0">
              <a:latin typeface="Calibri" pitchFamily="34" charset="0"/>
            </a:endParaRPr>
          </a:p>
          <a:p>
            <a:pPr marL="360363" lvl="1" indent="-360363"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In science and engineering, one-dimensional arrays frequently represent vectors and two-dimensional arrays frequently represent matrices. </a:t>
            </a:r>
          </a:p>
          <a:p>
            <a:pPr marL="360363" lvl="1" indent="-360363">
              <a:buFont typeface="Wingdings" pitchFamily="2" charset="2"/>
              <a:buChar char="Ø"/>
              <a:defRPr/>
            </a:pPr>
            <a:endParaRPr lang="en-GB" sz="32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GB" sz="32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GB" sz="32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4452" name="Equation" r:id="rId4" imgW="435285" imgH="677109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57158" y="357166"/>
            <a:ext cx="8572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 Inverse of a Matrix (inv() function)</a:t>
            </a:r>
          </a:p>
          <a:p>
            <a:pPr marL="0" lvl="1">
              <a:buFont typeface="Wingdings" pitchFamily="2" charset="2"/>
              <a:buChar char="Ø"/>
            </a:pPr>
            <a:endParaRPr lang="en-US" b="1" dirty="0" smtClean="0">
              <a:solidFill>
                <a:srgbClr val="FF0000"/>
              </a:solidFill>
              <a:latin typeface="Palatino Linotype" pitchFamily="18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The matrix B is the inverse of the matrix A if when the 2 matrices are multiplied the product is the identity matrix</a:t>
            </a:r>
          </a:p>
          <a:p>
            <a:pPr marL="0" lvl="1">
              <a:buFont typeface="Wingdings" pitchFamily="2" charset="2"/>
              <a:buChar char="Ø"/>
            </a:pPr>
            <a:endParaRPr lang="en-US" sz="26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Both matrices must be square and the multiplication order can be AB or BA </a:t>
            </a:r>
          </a:p>
          <a:p>
            <a:pPr marL="0" lvl="1"/>
            <a:r>
              <a:rPr lang="en-US" sz="2600" dirty="0" smtClean="0">
                <a:latin typeface="Calibri" pitchFamily="34" charset="0"/>
              </a:rPr>
              <a:t>			BA = AB = I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 Obviously B is the inverse of A and A is the inverse of B</a:t>
            </a:r>
          </a:p>
          <a:p>
            <a:pPr marL="0" lvl="1">
              <a:buFont typeface="Wingdings" pitchFamily="2" charset="2"/>
              <a:buChar char="Ø"/>
            </a:pPr>
            <a:endParaRPr lang="en-US" sz="2600" dirty="0" smtClean="0">
              <a:latin typeface="Calibri" pitchFamily="34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 The inverse of a matrix A is typically written </a:t>
            </a:r>
            <a:r>
              <a:rPr lang="en-GB" sz="2600" dirty="0" smtClean="0"/>
              <a:t>A</a:t>
            </a:r>
            <a:r>
              <a:rPr lang="en-GB" sz="2600" baseline="30000" dirty="0" smtClean="0"/>
              <a:t>-1</a:t>
            </a:r>
            <a:endParaRPr lang="en-US" sz="2600" dirty="0" smtClean="0">
              <a:latin typeface="Calibri" pitchFamily="34" charset="0"/>
            </a:endParaRPr>
          </a:p>
          <a:p>
            <a:pPr marL="263525" lvl="1" indent="-263525"/>
            <a:endParaRPr lang="en-US" sz="26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 Not every matrix has an inverse. A matrix has an inverse only if it is a square matrix and its determinant is not equal to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04" name="Equation" r:id="rId4" imgW="435285" imgH="677109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285728"/>
            <a:ext cx="85011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i="1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GB" sz="2800" i="1" dirty="0" smtClean="0">
              <a:latin typeface="Calibri" pitchFamily="34" charset="0"/>
            </a:endParaRP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4282" y="357166"/>
            <a:ext cx="87868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Determinants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Determinant is a function associated with square matrices.</a:t>
            </a:r>
          </a:p>
          <a:p>
            <a:pPr>
              <a:buFont typeface="Wingdings" pitchFamily="2" charset="2"/>
              <a:buChar char="Ø"/>
            </a:pPr>
            <a:endParaRPr lang="en-GB" sz="26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The determinant is typically denoted by </a:t>
            </a:r>
            <a:r>
              <a:rPr lang="en-GB" sz="2600" dirty="0" err="1" smtClean="0">
                <a:latin typeface="Calibri" pitchFamily="34" charset="0"/>
              </a:rPr>
              <a:t>det</a:t>
            </a:r>
            <a:r>
              <a:rPr lang="en-GB" sz="2600" dirty="0" smtClean="0">
                <a:latin typeface="Calibri" pitchFamily="34" charset="0"/>
              </a:rPr>
              <a:t>(A) or |A|.</a:t>
            </a:r>
          </a:p>
          <a:p>
            <a:pPr>
              <a:buFont typeface="Wingdings" pitchFamily="2" charset="2"/>
              <a:buChar char="Ø"/>
            </a:pPr>
            <a:endParaRPr lang="en-GB" sz="26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 The determinant of a square matrix can be calculated with the </a:t>
            </a:r>
            <a:r>
              <a:rPr lang="en-GB" sz="2600" b="1" i="1" dirty="0" err="1" smtClean="0">
                <a:latin typeface="Calibri" pitchFamily="34" charset="0"/>
              </a:rPr>
              <a:t>det</a:t>
            </a:r>
            <a:r>
              <a:rPr lang="en-GB" sz="2600" dirty="0" smtClean="0">
                <a:latin typeface="Calibri" pitchFamily="34" charset="0"/>
              </a:rPr>
              <a:t> command.</a:t>
            </a:r>
          </a:p>
          <a:p>
            <a:pPr>
              <a:buFont typeface="Wingdings" pitchFamily="2" charset="2"/>
              <a:buChar char="Ø"/>
            </a:pPr>
            <a:endParaRPr lang="en-GB" sz="2600" dirty="0" smtClean="0"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Array Division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MATLAB has 2 types of array division, which are the right division and the left division.</a:t>
            </a:r>
          </a:p>
          <a:p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0356" name="Equation" r:id="rId4" imgW="435285" imgH="677109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85720" y="214290"/>
            <a:ext cx="8643998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Left Division \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The left division is used to solve the matrix equation AX = B where X and B are column vectors</a:t>
            </a:r>
          </a:p>
          <a:p>
            <a:r>
              <a:rPr lang="en-US" sz="2400" dirty="0" smtClean="0">
                <a:latin typeface="Calibri" pitchFamily="34" charset="0"/>
              </a:rPr>
              <a:t>		A</a:t>
            </a:r>
            <a:r>
              <a:rPr lang="en-US" sz="2400" baseline="30000" dirty="0" smtClean="0">
                <a:latin typeface="Calibri" pitchFamily="34" charset="0"/>
              </a:rPr>
              <a:t>-1</a:t>
            </a:r>
            <a:r>
              <a:rPr lang="en-US" sz="2400" dirty="0" smtClean="0">
                <a:latin typeface="Calibri" pitchFamily="34" charset="0"/>
              </a:rPr>
              <a:t>AX = A</a:t>
            </a:r>
            <a:r>
              <a:rPr lang="en-US" sz="2400" baseline="30000" dirty="0" smtClean="0">
                <a:latin typeface="Calibri" pitchFamily="34" charset="0"/>
              </a:rPr>
              <a:t>-1</a:t>
            </a:r>
            <a:r>
              <a:rPr lang="en-US" sz="2400" dirty="0" smtClean="0">
                <a:latin typeface="Calibri" pitchFamily="34" charset="0"/>
              </a:rPr>
              <a:t>B</a:t>
            </a:r>
          </a:p>
          <a:p>
            <a:r>
              <a:rPr lang="en-US" sz="2400" dirty="0" smtClean="0">
                <a:latin typeface="Calibri" pitchFamily="34" charset="0"/>
              </a:rPr>
              <a:t>		A</a:t>
            </a:r>
            <a:r>
              <a:rPr lang="en-US" sz="2400" baseline="30000" dirty="0" smtClean="0">
                <a:latin typeface="Calibri" pitchFamily="34" charset="0"/>
              </a:rPr>
              <a:t>-1</a:t>
            </a:r>
            <a:r>
              <a:rPr lang="en-US" sz="2400" dirty="0" smtClean="0">
                <a:latin typeface="Calibri" pitchFamily="34" charset="0"/>
              </a:rPr>
              <a:t>AX = IX = X</a:t>
            </a:r>
          </a:p>
          <a:p>
            <a:pPr marL="0" lvl="1"/>
            <a:r>
              <a:rPr lang="en-US" sz="2400" dirty="0" smtClean="0">
                <a:latin typeface="Calibri" pitchFamily="34" charset="0"/>
              </a:rPr>
              <a:t>Therefore,	 X = A</a:t>
            </a:r>
            <a:r>
              <a:rPr lang="en-US" sz="2400" baseline="30000" dirty="0" smtClean="0">
                <a:latin typeface="Calibri" pitchFamily="34" charset="0"/>
              </a:rPr>
              <a:t>-1</a:t>
            </a:r>
            <a:r>
              <a:rPr lang="en-US" sz="2400" dirty="0" smtClean="0">
                <a:latin typeface="Calibri" pitchFamily="34" charset="0"/>
              </a:rPr>
              <a:t>B	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In MATLAB the last equation can be written using the left division character.</a:t>
            </a:r>
          </a:p>
          <a:p>
            <a:pPr marL="0" lvl="1"/>
            <a:r>
              <a:rPr lang="en-US" sz="2400" dirty="0" smtClean="0">
                <a:latin typeface="Calibri" pitchFamily="34" charset="0"/>
              </a:rPr>
              <a:t>		X = A\B </a:t>
            </a:r>
          </a:p>
          <a:p>
            <a:pPr marL="0" lvl="1"/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Right Division/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</a:rPr>
              <a:t>The right division is used to solve the matrix equation XC= D where X and D are row vectors</a:t>
            </a:r>
          </a:p>
          <a:p>
            <a:r>
              <a:rPr lang="en-US" sz="2400" dirty="0" smtClean="0">
                <a:latin typeface="Calibri" pitchFamily="34" charset="0"/>
              </a:rPr>
              <a:t>		 X C </a:t>
            </a:r>
            <a:r>
              <a:rPr lang="en-US" sz="2400" dirty="0" err="1" smtClean="0">
                <a:latin typeface="Calibri" pitchFamily="34" charset="0"/>
              </a:rPr>
              <a:t>C</a:t>
            </a:r>
            <a:r>
              <a:rPr lang="en-US" sz="2400" baseline="30000" dirty="0" smtClean="0">
                <a:latin typeface="Calibri" pitchFamily="34" charset="0"/>
              </a:rPr>
              <a:t>-1 </a:t>
            </a:r>
            <a:r>
              <a:rPr lang="en-US" sz="2400" dirty="0" smtClean="0">
                <a:latin typeface="Calibri" pitchFamily="34" charset="0"/>
              </a:rPr>
              <a:t>= D C</a:t>
            </a:r>
            <a:r>
              <a:rPr lang="en-US" sz="2400" baseline="30000" dirty="0" smtClean="0">
                <a:latin typeface="Calibri" pitchFamily="34" charset="0"/>
              </a:rPr>
              <a:t>-1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		 X = D C</a:t>
            </a:r>
            <a:r>
              <a:rPr lang="en-US" sz="2400" baseline="30000" dirty="0" smtClean="0">
                <a:latin typeface="Calibri" pitchFamily="34" charset="0"/>
              </a:rPr>
              <a:t>-1	</a:t>
            </a:r>
            <a:endParaRPr lang="en-US" sz="2400" dirty="0" smtClean="0">
              <a:latin typeface="Calibri" pitchFamily="34" charset="0"/>
            </a:endParaRPr>
          </a:p>
          <a:p>
            <a:pPr marL="0" lvl="1"/>
            <a:r>
              <a:rPr lang="en-US" sz="2400" dirty="0" smtClean="0">
                <a:latin typeface="Calibri" pitchFamily="34" charset="0"/>
              </a:rPr>
              <a:t>		X=D/C</a:t>
            </a:r>
          </a:p>
          <a:p>
            <a:pPr marL="0" lvl="1"/>
            <a:endParaRPr lang="en-US" sz="2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9332" name="Equation" r:id="rId4" imgW="435285" imgH="677109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14282" y="571480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&gt;&gt; C=[4 2 6;-2 8 10;6 2 3];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&gt;&gt; D=[8 4 0];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&gt;&gt; X=D/C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X =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   -1.8049    0.2927    2.6341</a:t>
            </a:r>
          </a:p>
          <a:p>
            <a:pPr lvl="1"/>
            <a:endParaRPr lang="en-US" sz="28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Or</a:t>
            </a:r>
          </a:p>
          <a:p>
            <a:pPr lvl="1"/>
            <a:endParaRPr lang="en-US" sz="28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lvl="1"/>
            <a:r>
              <a:rPr lang="sv-SE" sz="2800" dirty="0" smtClean="0">
                <a:latin typeface="Calibri" pitchFamily="34" charset="0"/>
              </a:rPr>
              <a:t>&gt;&gt; X=D*inv(C)</a:t>
            </a:r>
          </a:p>
          <a:p>
            <a:pPr lvl="1"/>
            <a:r>
              <a:rPr lang="sv-SE" sz="2800" dirty="0" smtClean="0">
                <a:latin typeface="Calibri" pitchFamily="34" charset="0"/>
              </a:rPr>
              <a:t>X =</a:t>
            </a:r>
          </a:p>
          <a:p>
            <a:pPr lvl="1"/>
            <a:r>
              <a:rPr lang="sv-SE" sz="2800" dirty="0" smtClean="0">
                <a:latin typeface="Calibri" pitchFamily="34" charset="0"/>
              </a:rPr>
              <a:t>   -1.8049    0.2927    2.6341</a:t>
            </a:r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8308" name="Equation" r:id="rId4" imgW="435285" imgH="677109" progId="">
              <p:embed/>
            </p:oleObj>
          </a:graphicData>
        </a:graphic>
      </p:graphicFrame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4282" y="357166"/>
            <a:ext cx="8643998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ELEMENT – BY – ELEMENT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When the regular symbols for multiplication and division are used with arrays (* and /), the mathematical operations follow the rules of linear algebra.</a:t>
            </a:r>
          </a:p>
          <a:p>
            <a:pPr marL="263525" indent="-263525"/>
            <a:endParaRPr lang="en-GB" sz="26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However, many operations require element -by- element operations carried out on each of the elements of the array or arrays.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Addition and subtraction by definition are already element -by- element operations.</a:t>
            </a:r>
          </a:p>
          <a:p>
            <a:pPr marL="263525" indent="-263525"/>
            <a:r>
              <a:rPr lang="en-GB" sz="2600" dirty="0" smtClean="0">
                <a:latin typeface="Calibri" pitchFamily="34" charset="0"/>
              </a:rPr>
              <a:t>  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Element -by- element operations can only be done with arrays of the same size.   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600" dirty="0" smtClean="0">
                <a:latin typeface="Calibri" pitchFamily="34" charset="0"/>
              </a:rPr>
              <a:t> Element -by-element operations are entered in MATLAB by typing a period in front of the arithmetic operator.</a:t>
            </a:r>
          </a:p>
          <a:p>
            <a:endParaRPr lang="en-GB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4580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357166"/>
            <a:ext cx="8643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ELEMENT - BY- ELEMENT OPERATIONS</a:t>
            </a:r>
          </a:p>
          <a:p>
            <a:endParaRPr lang="en-US" sz="2800" dirty="0" smtClean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1428736"/>
          <a:ext cx="8501122" cy="371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/>
                <a:gridCol w="4250561"/>
              </a:tblGrid>
              <a:tr h="74295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SYMBOL</a:t>
                      </a:r>
                      <a:endParaRPr lang="en-GB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DESCRIPTION</a:t>
                      </a:r>
                      <a:endParaRPr lang="en-GB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</a:tr>
              <a:tr h="74295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.*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Multiplication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4295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.^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Exponentiation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4295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./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Right Division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4295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.\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</a:rPr>
                        <a:t>Left Division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5780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28596" y="357166"/>
            <a:ext cx="84296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USING ARRAYS IN MATLAB BUILT-IN FUNCTIONS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Built-in functions in MATLAB are written such that when the argument(input) is an array, the operation that is defined by the function is executed on each element of the array.</a:t>
            </a:r>
          </a:p>
          <a:p>
            <a:pPr marL="263525" indent="-263525"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 The result(output) from such an operation is an array in which each element is calculated by entering the corresponding element of the argument(input) array into the function.</a:t>
            </a:r>
          </a:p>
          <a:p>
            <a:endParaRPr lang="en-US" sz="2800" dirty="0" smtClean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4756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285728"/>
            <a:ext cx="8643998" cy="626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&gt;&gt; D=[1 4 9;16 25 36;49 64 81]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D =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     1     4     9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    16    25    36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    49    64    81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&gt;&gt; H=sqrt(D)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H =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     1     2     3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     4     5     6</a:t>
            </a:r>
          </a:p>
          <a:p>
            <a:pPr marL="0" lvl="1"/>
            <a:r>
              <a:rPr lang="pt-BR" sz="2800" dirty="0" smtClean="0">
                <a:latin typeface="Calibri" pitchFamily="34" charset="0"/>
              </a:rPr>
              <a:t>     7     8     9</a:t>
            </a:r>
          </a:p>
          <a:p>
            <a:pPr marL="0" lvl="1"/>
            <a:endParaRPr lang="pt-BR" sz="2800" dirty="0" smtClean="0">
              <a:latin typeface="Calibri" pitchFamily="34" charset="0"/>
            </a:endParaRPr>
          </a:p>
          <a:p>
            <a:pPr marL="0" lvl="1"/>
            <a:r>
              <a:rPr lang="pt-BR" sz="2800" dirty="0" smtClean="0">
                <a:solidFill>
                  <a:srgbClr val="C00000"/>
                </a:solidFill>
                <a:latin typeface="Calibri" pitchFamily="34" charset="0"/>
              </a:rPr>
              <a:t>NB:</a:t>
            </a:r>
            <a:r>
              <a:rPr lang="pt-BR" sz="2800" dirty="0" smtClean="0">
                <a:latin typeface="Calibri" pitchFamily="34" charset="0"/>
              </a:rPr>
              <a:t> The feature of MATLAB, in which arrays can be used as arguments in functions is called </a:t>
            </a:r>
            <a:r>
              <a:rPr lang="pt-BR" sz="2800" b="1" i="1" dirty="0" smtClean="0">
                <a:latin typeface="Calibri" pitchFamily="34" charset="0"/>
              </a:rPr>
              <a:t>vectorization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60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5604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142852"/>
            <a:ext cx="85725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BUILT-IN FUNCTIONS FOR ANALYZING ARRAYS</a:t>
            </a:r>
          </a:p>
          <a:p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79" y="768687"/>
          <a:ext cx="8715438" cy="580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6"/>
                <a:gridCol w="2905146"/>
                <a:gridCol w="2905146"/>
              </a:tblGrid>
              <a:tr h="5000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Function</a:t>
                      </a:r>
                      <a:endParaRPr lang="en-US" sz="2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</a:tr>
              <a:tr h="11821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mean(A)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If A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is a vector, returns the mean value of the elements of the vector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&gt;&gt; A=[5 9 2 4];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&gt;&gt; mean(A)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 5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4550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C = max(A)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If A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is a vector, C is the largest element in A. If A is a matrix, C is a row vector containing the largest element of each column of A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&gt;&gt; A=[5 9 2 4 11 6 7 11 0 1];</a:t>
                      </a:r>
                    </a:p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&gt;&gt; C=max(A)</a:t>
                      </a:r>
                    </a:p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C =</a:t>
                      </a:r>
                    </a:p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    11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4550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[</a:t>
                      </a:r>
                      <a:r>
                        <a:rPr lang="en-US" sz="1800" b="1" dirty="0" err="1" smtClean="0">
                          <a:latin typeface="Calibri" pitchFamily="34" charset="0"/>
                        </a:rPr>
                        <a:t>d,n</a:t>
                      </a:r>
                      <a:r>
                        <a:rPr lang="en-US" sz="1800" b="1" dirty="0" smtClean="0">
                          <a:latin typeface="Calibri" pitchFamily="34" charset="0"/>
                        </a:rPr>
                        <a:t>]=max(A)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If A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is a vector, d is the largest element in A, n is the position of the element (the first if several have the max value)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&gt;&gt; [d,n]=max(A)</a:t>
                      </a:r>
                    </a:p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d =</a:t>
                      </a:r>
                    </a:p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    11</a:t>
                      </a:r>
                    </a:p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n =</a:t>
                      </a:r>
                    </a:p>
                    <a:p>
                      <a:r>
                        <a:rPr lang="pt-BR" sz="1800" dirty="0" smtClean="0">
                          <a:latin typeface="Calibri" pitchFamily="34" charset="0"/>
                        </a:rPr>
                        <a:t>     5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1821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min(A)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The same as max(A), but for the smallest element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&gt;&gt; A=[5 9 2 4];</a:t>
                      </a:r>
                    </a:p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&gt;&gt; min(A)</a:t>
                      </a:r>
                    </a:p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     2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6628" name="Equation" r:id="rId4" imgW="435285" imgH="677109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1" y="1"/>
          <a:ext cx="9144000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44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alatino Linotype" pitchFamily="18" charset="0"/>
                        </a:rPr>
                        <a:t>Function</a:t>
                      </a:r>
                      <a:endParaRPr lang="en-US" sz="2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alatino Linotype" pitchFamily="18" charset="0"/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alatino Linotype" pitchFamily="18" charset="0"/>
                        </a:rPr>
                        <a:t>Example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alatino Linotype" pitchFamily="18" charset="0"/>
                      </a:endParaRPr>
                    </a:p>
                  </a:txBody>
                  <a:tcPr/>
                </a:tc>
              </a:tr>
              <a:tr h="12821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alatino Linotype" pitchFamily="18" charset="0"/>
                        </a:rPr>
                        <a:t>sum(A)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Palatino Linotype" pitchFamily="18" charset="0"/>
                        </a:rPr>
                        <a:t>If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A is a vector, returns the sum of the elements of the vector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Palatino Linotype" pitchFamily="18" charset="0"/>
                        </a:rPr>
                        <a:t>&gt;&gt; A=[5 9 2 4];</a:t>
                      </a:r>
                    </a:p>
                    <a:p>
                      <a:pPr algn="ctr"/>
                      <a:r>
                        <a:rPr lang="pt-BR" sz="2000" dirty="0" smtClean="0">
                          <a:latin typeface="Palatino Linotype" pitchFamily="18" charset="0"/>
                        </a:rPr>
                        <a:t>&gt;&gt; sum(A)</a:t>
                      </a:r>
                    </a:p>
                    <a:p>
                      <a:pPr algn="ctr"/>
                      <a:r>
                        <a:rPr lang="pt-BR" sz="2000" dirty="0" smtClean="0">
                          <a:latin typeface="Palatino Linotype" pitchFamily="18" charset="0"/>
                        </a:rPr>
                        <a:t>ans =</a:t>
                      </a:r>
                    </a:p>
                    <a:p>
                      <a:pPr algn="ctr"/>
                      <a:r>
                        <a:rPr lang="pt-BR" sz="2000" dirty="0" smtClean="0">
                          <a:latin typeface="Palatino Linotype" pitchFamily="18" charset="0"/>
                        </a:rPr>
                        <a:t>    20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  <a:tr h="12821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alatino Linotype" pitchFamily="18" charset="0"/>
                        </a:rPr>
                        <a:t>sort(A)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Palatino Linotype" pitchFamily="18" charset="0"/>
                        </a:rPr>
                        <a:t>If A is a vector, arrange the elements of the vector in ascending order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Palatino Linotype" pitchFamily="18" charset="0"/>
                        </a:rPr>
                        <a:t>&gt;&gt; A=[5 9 2 4];</a:t>
                      </a:r>
                    </a:p>
                    <a:p>
                      <a:pPr algn="ctr"/>
                      <a:r>
                        <a:rPr lang="fr-FR" sz="2000" dirty="0" smtClean="0">
                          <a:latin typeface="Palatino Linotype" pitchFamily="18" charset="0"/>
                        </a:rPr>
                        <a:t>&gt;&gt; sort(A)</a:t>
                      </a:r>
                    </a:p>
                    <a:p>
                      <a:pPr algn="ctr"/>
                      <a:r>
                        <a:rPr lang="fr-FR" sz="2000" dirty="0" smtClean="0">
                          <a:latin typeface="Palatino Linotype" pitchFamily="18" charset="0"/>
                        </a:rPr>
                        <a:t>ans =</a:t>
                      </a:r>
                    </a:p>
                    <a:p>
                      <a:pPr algn="ctr"/>
                      <a:r>
                        <a:rPr lang="fr-FR" sz="2000" dirty="0" smtClean="0">
                          <a:latin typeface="Palatino Linotype" pitchFamily="18" charset="0"/>
                        </a:rPr>
                        <a:t>     2     4     5     9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  <a:tr h="12821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alatino Linotype" pitchFamily="18" charset="0"/>
                        </a:rPr>
                        <a:t>median(A)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Palatino Linotype" pitchFamily="18" charset="0"/>
                        </a:rPr>
                        <a:t>If A is a vector, returns the median value of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the elements of the vector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&gt;&gt; A=[5 9 2 4];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&gt;&gt; median(A)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ans =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    4.5000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  <a:tr h="12821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alatino Linotype" pitchFamily="18" charset="0"/>
                        </a:rPr>
                        <a:t>std(A)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Palatino Linotype" pitchFamily="18" charset="0"/>
                        </a:rPr>
                        <a:t>If A is a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vector, returns the standard deviation of the elements of the vector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&gt;&gt; A=[5 9 2 4];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&gt;&gt; std(A)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ans =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    2.9439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  <a:tr h="12821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Palatino Linotype" pitchFamily="18" charset="0"/>
                        </a:rPr>
                        <a:t>det</a:t>
                      </a:r>
                      <a:r>
                        <a:rPr lang="en-US" sz="2000" b="1" dirty="0" smtClean="0">
                          <a:latin typeface="Palatino Linotype" pitchFamily="18" charset="0"/>
                        </a:rPr>
                        <a:t>(A)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Palatino Linotype" pitchFamily="18" charset="0"/>
                        </a:rPr>
                        <a:t>Returns the determinant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of a square matrix A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&gt;&gt; A=[2 4;3 5];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&gt;&gt; </a:t>
                      </a:r>
                      <a:r>
                        <a:rPr lang="en-US" sz="2000" dirty="0" err="1" smtClean="0">
                          <a:latin typeface="Palatino Linotype" pitchFamily="18" charset="0"/>
                        </a:rPr>
                        <a:t>det</a:t>
                      </a:r>
                      <a:r>
                        <a:rPr lang="en-US" sz="2000" dirty="0" smtClean="0">
                          <a:latin typeface="Palatino Linotype" pitchFamily="18" charset="0"/>
                        </a:rPr>
                        <a:t>(A)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ans =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    -2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6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459660"/>
            <a:ext cx="850106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 algn="ctr">
              <a:defRPr/>
            </a:pPr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CREATING A ONE DIMENSIONAL ARRAY(VECTOR)</a:t>
            </a:r>
          </a:p>
          <a:p>
            <a:pPr marL="360363" indent="-360363" algn="ctr">
              <a:defRPr/>
            </a:pPr>
            <a:endParaRPr lang="en-GB" sz="28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 pitchFamily="34" charset="0"/>
              </a:rPr>
              <a:t>One dimensional array is a list of numbers placed in a row or column.</a:t>
            </a:r>
          </a:p>
          <a:p>
            <a:pPr>
              <a:buFont typeface="Wingdings" pitchFamily="2" charset="2"/>
              <a:buChar char="Ø"/>
              <a:defRPr/>
            </a:pPr>
            <a:endParaRPr lang="en-GB" sz="2800" dirty="0" smtClean="0">
              <a:latin typeface="Calibri" pitchFamily="34" charset="0"/>
            </a:endParaRPr>
          </a:p>
          <a:p>
            <a:pPr marL="442913" indent="-442913"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 pitchFamily="34" charset="0"/>
              </a:rPr>
              <a:t>In MATLAB, a vector is created by assigning the elements of the vector to a variable. </a:t>
            </a:r>
          </a:p>
          <a:p>
            <a:pPr marL="442913" indent="-442913">
              <a:defRPr/>
            </a:pPr>
            <a:endParaRPr lang="en-GB" sz="28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 pitchFamily="34" charset="0"/>
              </a:rPr>
              <a:t>This can be done in several ways depending on the source of the information used for the elements of the vector.</a:t>
            </a:r>
          </a:p>
          <a:p>
            <a:pPr marL="360363" indent="-360363">
              <a:defRPr/>
            </a:pPr>
            <a:r>
              <a:rPr lang="en-GB" sz="2800" dirty="0" smtClean="0">
                <a:latin typeface="Calibri" pitchFamily="34" charset="0"/>
              </a:rPr>
              <a:t> </a:t>
            </a:r>
          </a:p>
          <a:p>
            <a:pPr algn="ctr">
              <a:buFont typeface="Wingdings" pitchFamily="2" charset="2"/>
              <a:buChar char="Ø"/>
              <a:defRPr/>
            </a:pP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7652" name="Equation" r:id="rId4" imgW="435285" imgH="677109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289934"/>
          <a:ext cx="9144000" cy="59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487"/>
                <a:gridCol w="4405513"/>
                <a:gridCol w="3048000"/>
              </a:tblGrid>
              <a:tr h="7644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5005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dot(</a:t>
                      </a:r>
                      <a:r>
                        <a:rPr lang="en-US" sz="2000" dirty="0" err="1" smtClean="0">
                          <a:latin typeface="Calibri" pitchFamily="34" charset="0"/>
                        </a:rPr>
                        <a:t>a,b</a:t>
                      </a:r>
                      <a:r>
                        <a:rPr lang="en-US" sz="2000" dirty="0" smtClean="0">
                          <a:latin typeface="Calibri" pitchFamily="34" charset="0"/>
                        </a:rPr>
                        <a:t>)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Calculates the scalar (dot) product of two vectors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a and b. The vectors can each be row or column vectors 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&gt;&gt; A=[1 2 3];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&gt;&gt; B=[3 4 5];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&gt;&gt; dot(A,B)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    26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343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cross(</a:t>
                      </a:r>
                      <a:r>
                        <a:rPr lang="en-US" sz="2000" dirty="0" err="1" smtClean="0">
                          <a:latin typeface="Calibri" pitchFamily="34" charset="0"/>
                        </a:rPr>
                        <a:t>a,b</a:t>
                      </a:r>
                      <a:r>
                        <a:rPr lang="en-US" sz="2000" dirty="0" smtClean="0">
                          <a:latin typeface="Calibri" pitchFamily="34" charset="0"/>
                        </a:rPr>
                        <a:t>)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Calculates the cross product of two vectors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a and b, (a x b). The two vectors must have 3 elements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&gt;&gt; cross(A,B)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    -2     4    -2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11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inv(A)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Returns the inverse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of a square matrix A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&gt;&gt; A=[2 -2 1;3 2 -1;2 -3 2];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&gt;&gt; inv(A)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    0.2000    0.2000   -0.0000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   -1.6000    0.4000    1.0000</a:t>
                      </a:r>
                    </a:p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   -2.6000    0.4000    2.0000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67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8676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285728"/>
            <a:ext cx="87154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GENERATION OF RANDOM NUMBERS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Simulations of many physical processes and engineering applications frequently requires using a number(or set of numbers) that has a random value.</a:t>
            </a:r>
          </a:p>
          <a:p>
            <a:pPr marL="263525" lvl="1" indent="-263525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MATLAB has 2 commands </a:t>
            </a:r>
            <a:r>
              <a:rPr lang="en-US" sz="2800" b="1" i="1" dirty="0" smtClean="0">
                <a:latin typeface="Calibri" pitchFamily="34" charset="0"/>
              </a:rPr>
              <a:t>rand </a:t>
            </a:r>
            <a:r>
              <a:rPr lang="en-US" sz="2800" dirty="0" smtClean="0">
                <a:latin typeface="Calibri" pitchFamily="34" charset="0"/>
              </a:rPr>
              <a:t>and </a:t>
            </a:r>
            <a:r>
              <a:rPr lang="en-US" sz="2800" b="1" i="1" dirty="0" err="1" smtClean="0">
                <a:latin typeface="Calibri" pitchFamily="34" charset="0"/>
              </a:rPr>
              <a:t>randn</a:t>
            </a:r>
            <a:r>
              <a:rPr lang="en-US" sz="2800" dirty="0" smtClean="0">
                <a:latin typeface="Calibri" pitchFamily="34" charset="0"/>
              </a:rPr>
              <a:t> for assigning random numbers.</a:t>
            </a:r>
          </a:p>
          <a:p>
            <a:pPr marL="263525" lvl="1" indent="-263525"/>
            <a:endParaRPr lang="en-US" sz="2800" dirty="0" smtClean="0">
              <a:latin typeface="Calibri" pitchFamily="34" charset="0"/>
            </a:endParaRPr>
          </a:p>
          <a:p>
            <a:pPr marL="263525" lvl="1" indent="-263525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rand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command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 </a:t>
            </a:r>
            <a:r>
              <a:rPr lang="en-US" sz="2800" b="1" i="1" dirty="0" smtClean="0">
                <a:latin typeface="Calibri" pitchFamily="34" charset="0"/>
              </a:rPr>
              <a:t>rand</a:t>
            </a:r>
            <a:r>
              <a:rPr lang="en-US" sz="2800" dirty="0" smtClean="0">
                <a:latin typeface="Calibri" pitchFamily="34" charset="0"/>
              </a:rPr>
              <a:t> command generates uniformly distributed numbers with values between 0 and 1.</a:t>
            </a:r>
          </a:p>
          <a:p>
            <a:pPr marL="263525" lvl="1" indent="-263525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The command can be used to assign these numbers to a scalar, a vector, or a matrix.</a:t>
            </a:r>
          </a:p>
          <a:p>
            <a:endParaRPr lang="en-US" sz="2800" dirty="0" smtClean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70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9700" name="Equation" r:id="rId4" imgW="435285" imgH="677109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9144001" cy="715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4156364"/>
                <a:gridCol w="3325091"/>
              </a:tblGrid>
              <a:tr h="5206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Command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EXAMPLE</a:t>
                      </a:r>
                      <a:endParaRPr 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/>
                </a:tc>
              </a:tr>
              <a:tr h="765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rand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Generates a single random number between 0 and 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&gt;&gt; rand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0.2311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38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rand(1,n)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Generates an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n element row vector of random numbers between 0 and 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&gt;&gt; a=rand(1,4)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a =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0.0185    0.8214    0.4447    0.6154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21141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rand(n)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Generates an n x n matrix with random numbers between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0 and 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&gt;&gt; b=rand(3)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b =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0.7919    0.1763    0.9169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0.9218    0.4057    0.4103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0.7382    0.9355    0.8936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732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libri" pitchFamily="34" charset="0"/>
                        </a:rPr>
                        <a:t>rand(</a:t>
                      </a:r>
                      <a:r>
                        <a:rPr lang="en-US" sz="1800" b="1" dirty="0" err="1" smtClean="0">
                          <a:latin typeface="Calibri" pitchFamily="34" charset="0"/>
                        </a:rPr>
                        <a:t>m,n</a:t>
                      </a:r>
                      <a:r>
                        <a:rPr lang="en-US" sz="1800" b="1" dirty="0" smtClean="0">
                          <a:latin typeface="Calibri" pitchFamily="34" charset="0"/>
                        </a:rPr>
                        <a:t>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Generates an m x n matrix with random numbers between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0 and 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&gt;&gt; C=rand(2,4)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C =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0.0579    0.8132    0.1389    0.1987</a:t>
                      </a:r>
                    </a:p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    0.3529    0.0099    0.2028    0.6038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266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Calibri" pitchFamily="34" charset="0"/>
                        </a:rPr>
                        <a:t>randperm</a:t>
                      </a:r>
                      <a:r>
                        <a:rPr lang="en-US" sz="1800" b="1" dirty="0" smtClean="0">
                          <a:latin typeface="Calibri" pitchFamily="34" charset="0"/>
                        </a:rPr>
                        <a:t>(n)</a:t>
                      </a:r>
                      <a:endParaRPr lang="en-US" sz="18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</a:rPr>
                        <a:t>Generates a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row vector with n elements that are random permutation of integers 1 through n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&gt;&gt; </a:t>
                      </a:r>
                      <a:r>
                        <a:rPr lang="fr-FR" sz="1800" dirty="0" err="1" smtClean="0">
                          <a:latin typeface="Calibri" pitchFamily="34" charset="0"/>
                        </a:rPr>
                        <a:t>randperm</a:t>
                      </a:r>
                      <a:r>
                        <a:rPr lang="fr-FR" sz="1800" dirty="0" smtClean="0">
                          <a:latin typeface="Calibri" pitchFamily="34" charset="0"/>
                        </a:rPr>
                        <a:t>(8)</a:t>
                      </a:r>
                    </a:p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ans =</a:t>
                      </a:r>
                    </a:p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     3     2     1     8     5     7     4     6</a:t>
                      </a:r>
                    </a:p>
                    <a:p>
                      <a:r>
                        <a:rPr lang="fr-FR" sz="1800" dirty="0" smtClean="0">
                          <a:latin typeface="Calibri" pitchFamily="34" charset="0"/>
                        </a:rPr>
                        <a:t>&gt;&gt; 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24" name="Equation" r:id="rId4" imgW="435285" imgH="677109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57158" y="285728"/>
            <a:ext cx="8572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RANDN COMMAND</a:t>
            </a: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 </a:t>
            </a:r>
            <a:r>
              <a:rPr lang="en-US" sz="2800" b="1" i="1" dirty="0" err="1" smtClean="0">
                <a:latin typeface="Calibri" pitchFamily="34" charset="0"/>
              </a:rPr>
              <a:t>randn</a:t>
            </a:r>
            <a:r>
              <a:rPr lang="en-US" sz="2800" dirty="0" smtClean="0">
                <a:latin typeface="Calibri" pitchFamily="34" charset="0"/>
              </a:rPr>
              <a:t> command generates normally distributed numbers with mean 0 and standard deviation of 1.</a:t>
            </a:r>
          </a:p>
          <a:p>
            <a:pPr marL="263525" lvl="1" indent="-263525"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 The command can be used to generate a single number, a vector, or a matrix in the same way as the </a:t>
            </a:r>
            <a:r>
              <a:rPr lang="en-US" sz="2800" i="1" dirty="0" smtClean="0">
                <a:latin typeface="Calibri" pitchFamily="34" charset="0"/>
              </a:rPr>
              <a:t>rand</a:t>
            </a:r>
            <a:r>
              <a:rPr lang="en-US" sz="2800" dirty="0" smtClean="0">
                <a:latin typeface="Calibri" pitchFamily="34" charset="0"/>
              </a:rPr>
              <a:t> command.</a:t>
            </a:r>
          </a:p>
          <a:p>
            <a:pPr marL="263525" lvl="1" indent="-263525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Example:</a:t>
            </a:r>
          </a:p>
          <a:p>
            <a:pPr marL="263525" lvl="1" indent="-263525">
              <a:buFont typeface="Wingdings" pitchFamily="2" charset="2"/>
              <a:buChar char="Ø"/>
            </a:pPr>
            <a:endParaRPr lang="en-US" sz="28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263525" lvl="1" indent="-263525"/>
            <a:r>
              <a:rPr lang="nn-NO" sz="2800" dirty="0" smtClean="0">
                <a:latin typeface="Calibri" pitchFamily="34" charset="0"/>
              </a:rPr>
              <a:t>&gt;&gt; d=randn(3,4)</a:t>
            </a:r>
          </a:p>
          <a:p>
            <a:pPr marL="263525" lvl="1" indent="-263525"/>
            <a:r>
              <a:rPr lang="nn-NO" sz="2800" dirty="0" smtClean="0">
                <a:latin typeface="Calibri" pitchFamily="34" charset="0"/>
              </a:rPr>
              <a:t>d =</a:t>
            </a:r>
          </a:p>
          <a:p>
            <a:pPr marL="263525" lvl="1" indent="-263525"/>
            <a:r>
              <a:rPr lang="nn-NO" sz="2800" dirty="0" smtClean="0">
                <a:latin typeface="Calibri" pitchFamily="34" charset="0"/>
              </a:rPr>
              <a:t>   -0.4326    0.2877    1.1892    0.1746</a:t>
            </a:r>
          </a:p>
          <a:p>
            <a:pPr marL="263525" lvl="1" indent="-263525"/>
            <a:r>
              <a:rPr lang="nn-NO" sz="2800" dirty="0" smtClean="0">
                <a:latin typeface="Calibri" pitchFamily="34" charset="0"/>
              </a:rPr>
              <a:t>   -1.6656   -1.1465   -0.0376   -0.1867</a:t>
            </a:r>
          </a:p>
          <a:p>
            <a:pPr marL="263525" lvl="1" indent="-263525"/>
            <a:r>
              <a:rPr lang="nn-NO" sz="2800" dirty="0" smtClean="0">
                <a:latin typeface="Calibri" pitchFamily="34" charset="0"/>
              </a:rPr>
              <a:t>    0.1253    1.1909    0.3273    0.7258</a:t>
            </a:r>
            <a:r>
              <a:rPr lang="en-US" sz="2800" dirty="0" smtClean="0">
                <a:latin typeface="Calibri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100" name="Equation" r:id="rId4" imgW="435285" imgH="677109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282" y="343044"/>
            <a:ext cx="8715436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Creating a Vector from a known list of numbers</a:t>
            </a:r>
          </a:p>
          <a:p>
            <a:pPr algn="ctr">
              <a:defRPr/>
            </a:pPr>
            <a:endParaRPr lang="en-GB" sz="30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The vector is created by typing the elements  inside square brackets [ ].</a:t>
            </a:r>
          </a:p>
          <a:p>
            <a:pPr marL="360363" indent="-360363">
              <a:defRPr/>
            </a:pPr>
            <a:r>
              <a:rPr lang="en-GB" sz="3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variable_name</a:t>
            </a:r>
            <a:r>
              <a:rPr lang="en-GB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= [ type vector elements]</a:t>
            </a:r>
          </a:p>
          <a:p>
            <a:pPr marL="360363" indent="-360363">
              <a:buFont typeface="Wingdings" pitchFamily="2" charset="2"/>
              <a:buChar char="Ø"/>
              <a:defRPr/>
            </a:pPr>
            <a:r>
              <a:rPr lang="en-GB" sz="3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Row vector</a:t>
            </a: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 </a:t>
            </a:r>
            <a:r>
              <a:rPr lang="en-GB" sz="3000" dirty="0" smtClean="0">
                <a:latin typeface="Calibri" pitchFamily="34" charset="0"/>
              </a:rPr>
              <a:t>To create a row vector type the elements with a space or a comma between the elements inside the square brackets. </a:t>
            </a:r>
            <a:r>
              <a:rPr lang="en-GB" sz="3000" dirty="0" err="1" smtClean="0">
                <a:latin typeface="Calibri" pitchFamily="34" charset="0"/>
              </a:rPr>
              <a:t>Eg</a:t>
            </a:r>
            <a:r>
              <a:rPr lang="en-GB" sz="3000" dirty="0" smtClean="0">
                <a:latin typeface="Calibri" pitchFamily="34" charset="0"/>
              </a:rPr>
              <a:t>.[1 2 5].</a:t>
            </a:r>
          </a:p>
          <a:p>
            <a:pPr marL="360363" indent="-360363">
              <a:defRPr/>
            </a:pPr>
            <a:endParaRPr lang="en-GB" sz="30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  <a:defRPr/>
            </a:pPr>
            <a:r>
              <a:rPr lang="en-GB" sz="3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Column vector</a:t>
            </a:r>
            <a:r>
              <a:rPr lang="en-GB" sz="3000" dirty="0" smtClean="0">
                <a:latin typeface="Calibri" pitchFamily="34" charset="0"/>
              </a:rPr>
              <a:t>: To create a column vector, type the elements with a semicolon between them, or press </a:t>
            </a:r>
            <a:r>
              <a:rPr lang="en-GB" sz="3000" b="1" dirty="0" smtClean="0">
                <a:latin typeface="Calibri" pitchFamily="34" charset="0"/>
              </a:rPr>
              <a:t>ENTER </a:t>
            </a:r>
            <a:r>
              <a:rPr lang="en-GB" sz="3000" dirty="0" smtClean="0">
                <a:latin typeface="Calibri" pitchFamily="34" charset="0"/>
              </a:rPr>
              <a:t>inside the square brackets. </a:t>
            </a:r>
            <a:r>
              <a:rPr lang="en-GB" sz="3000" dirty="0" err="1" smtClean="0">
                <a:latin typeface="Calibri" pitchFamily="34" charset="0"/>
              </a:rPr>
              <a:t>Eg</a:t>
            </a:r>
            <a:r>
              <a:rPr lang="en-GB" sz="3000" dirty="0" smtClean="0">
                <a:latin typeface="Calibri" pitchFamily="34" charset="0"/>
              </a:rPr>
              <a:t> [1 2;3 5]</a:t>
            </a:r>
          </a:p>
          <a:p>
            <a:pPr marL="360363" indent="-360363" algn="ctr">
              <a:defRPr/>
            </a:pPr>
            <a:endParaRPr lang="en-GB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124" name="Equation" r:id="rId4" imgW="435285" imgH="67710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313" y="71414"/>
            <a:ext cx="8715405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Creating a vector with a constant spacing by specifying the first term,  spacing and  last term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.</a:t>
            </a:r>
          </a:p>
          <a:p>
            <a:pPr lvl="1" algn="ctr"/>
            <a:endParaRPr lang="en-US" b="1" dirty="0" smtClean="0">
              <a:solidFill>
                <a:srgbClr val="C00000"/>
              </a:solidFill>
              <a:latin typeface="Palatino Linotype" pitchFamily="18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In a vector with constant spacing the difference between the elements is the same. For example, in the vector:  v = 2  4  6  8  10 , the spacing between the elements is 2. </a:t>
            </a: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 vector in which the first term is </a:t>
            </a:r>
            <a:r>
              <a:rPr lang="en-US" sz="2800" b="1" i="1" dirty="0" smtClean="0">
                <a:latin typeface="Calibri" pitchFamily="34" charset="0"/>
              </a:rPr>
              <a:t>m</a:t>
            </a:r>
            <a:r>
              <a:rPr lang="en-US" sz="2800" dirty="0" smtClean="0">
                <a:latin typeface="Calibri" pitchFamily="34" charset="0"/>
              </a:rPr>
              <a:t>, the spacing is </a:t>
            </a:r>
            <a:r>
              <a:rPr lang="en-US" sz="2800" b="1" i="1" dirty="0" smtClean="0">
                <a:latin typeface="Calibri" pitchFamily="34" charset="0"/>
              </a:rPr>
              <a:t>q</a:t>
            </a:r>
            <a:r>
              <a:rPr lang="en-US" sz="2800" dirty="0" smtClean="0">
                <a:latin typeface="Calibri" pitchFamily="34" charset="0"/>
              </a:rPr>
              <a:t> and the last term is </a:t>
            </a:r>
            <a:r>
              <a:rPr lang="en-US" sz="2800" b="1" i="1" dirty="0" smtClean="0">
                <a:latin typeface="Calibri" pitchFamily="34" charset="0"/>
              </a:rPr>
              <a:t>n</a:t>
            </a:r>
            <a:r>
              <a:rPr lang="en-US" sz="2800" dirty="0" smtClean="0">
                <a:latin typeface="Calibri" pitchFamily="34" charset="0"/>
              </a:rPr>
              <a:t> is created by typing:</a:t>
            </a:r>
          </a:p>
          <a:p>
            <a:pPr lvl="1" algn="ctr"/>
            <a:endParaRPr lang="en-US" dirty="0" smtClean="0">
              <a:latin typeface="Calibri" pitchFamily="34" charset="0"/>
            </a:endParaRPr>
          </a:p>
          <a:p>
            <a:pPr marL="0" lvl="1"/>
            <a:r>
              <a:rPr lang="en-US" sz="2800" b="1" i="1" dirty="0" err="1" smtClean="0">
                <a:latin typeface="Calibri" pitchFamily="34" charset="0"/>
                <a:cs typeface="Arial" pitchFamily="34" charset="0"/>
              </a:rPr>
              <a:t>variable_name</a:t>
            </a:r>
            <a:r>
              <a:rPr lang="en-US" sz="2800" b="1" i="1" dirty="0" smtClean="0">
                <a:latin typeface="Calibri" pitchFamily="34" charset="0"/>
                <a:cs typeface="Arial" pitchFamily="34" charset="0"/>
              </a:rPr>
              <a:t> = [ m:q:n] </a:t>
            </a:r>
            <a:r>
              <a:rPr lang="en-US" sz="2800" i="1" dirty="0" smtClean="0">
                <a:latin typeface="Calibri" pitchFamily="34" charset="0"/>
                <a:cs typeface="Arial" pitchFamily="34" charset="0"/>
              </a:rPr>
              <a:t> OR   </a:t>
            </a:r>
            <a:r>
              <a:rPr lang="en-US" sz="2800" b="1" i="1" dirty="0" err="1" smtClean="0">
                <a:latin typeface="Calibri" pitchFamily="34" charset="0"/>
                <a:cs typeface="Arial" pitchFamily="34" charset="0"/>
              </a:rPr>
              <a:t>variable_name</a:t>
            </a:r>
            <a:r>
              <a:rPr lang="en-US" sz="2800" b="1" i="1" dirty="0" smtClean="0">
                <a:latin typeface="Calibri" pitchFamily="34" charset="0"/>
                <a:cs typeface="Arial" pitchFamily="34" charset="0"/>
              </a:rPr>
              <a:t> = m:q:n</a:t>
            </a:r>
          </a:p>
          <a:p>
            <a:pPr marL="0" lvl="1"/>
            <a:endParaRPr lang="en-US" sz="2800" b="1" i="1" dirty="0" smtClean="0">
              <a:latin typeface="Calibri" pitchFamily="34" charset="0"/>
              <a:cs typeface="Arial" pitchFamily="34" charset="0"/>
            </a:endParaRPr>
          </a:p>
          <a:p>
            <a:pPr marL="623888" lvl="1" indent="-623888">
              <a:buFont typeface="Wingdings" pitchFamily="2" charset="2"/>
              <a:buChar char="Ø"/>
            </a:pPr>
            <a:r>
              <a:rPr lang="en-US" sz="2800" b="1" dirty="0" smtClean="0">
                <a:latin typeface="Calibri" pitchFamily="34" charset="0"/>
                <a:cs typeface="Arial" pitchFamily="34" charset="0"/>
              </a:rPr>
              <a:t>NB: 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The brackets are optional</a:t>
            </a:r>
          </a:p>
          <a:p>
            <a:pPr marL="623888" lvl="1" indent="-623888"/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Eg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:</a:t>
            </a:r>
          </a:p>
          <a:p>
            <a:pPr marL="623888" lvl="1" indent="-623888"/>
            <a:r>
              <a:rPr lang="en-GB" sz="2800" dirty="0" smtClean="0">
                <a:latin typeface="Calibri" pitchFamily="34" charset="0"/>
                <a:cs typeface="Arial" pitchFamily="34" charset="0"/>
              </a:rPr>
              <a:t>&gt;&gt;x=[1:2:13]</a:t>
            </a:r>
          </a:p>
          <a:p>
            <a:pPr marL="623888" lvl="1" indent="-623888"/>
            <a:r>
              <a:rPr lang="en-GB" sz="2800" dirty="0" smtClean="0">
                <a:latin typeface="Calibri" pitchFamily="34" charset="0"/>
                <a:cs typeface="Arial" pitchFamily="34" charset="0"/>
              </a:rPr>
              <a:t>x= 1 3 5 7 9 11 13</a:t>
            </a:r>
            <a:endParaRPr lang="en-GB" sz="2800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148" name="Equation" r:id="rId4" imgW="435285" imgH="677109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1857364"/>
            <a:ext cx="8177212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214290"/>
            <a:ext cx="8715436" cy="734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Creating a vector with a constant spacing by specifying the first and last terms, and the number of terms:</a:t>
            </a: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pPr marL="263525" lvl="1" indent="-263525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A vector in which the first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term is </a:t>
            </a:r>
            <a:r>
              <a:rPr lang="en-US" sz="2800" b="1" dirty="0" smtClean="0">
                <a:latin typeface="Calibri" pitchFamily="34" charset="0"/>
              </a:rPr>
              <a:t>xi</a:t>
            </a:r>
            <a:r>
              <a:rPr lang="en-US" sz="2800" dirty="0" smtClean="0">
                <a:latin typeface="Calibri" pitchFamily="34" charset="0"/>
              </a:rPr>
              <a:t>, the last term is </a:t>
            </a:r>
            <a:r>
              <a:rPr lang="en-US" sz="2800" b="1" dirty="0" err="1" smtClean="0">
                <a:latin typeface="Calibri" pitchFamily="34" charset="0"/>
              </a:rPr>
              <a:t>xf</a:t>
            </a:r>
            <a:r>
              <a:rPr lang="en-US" sz="2800" dirty="0" smtClean="0">
                <a:latin typeface="Calibri" pitchFamily="34" charset="0"/>
              </a:rPr>
              <a:t>, and the number of elements is </a:t>
            </a:r>
            <a:r>
              <a:rPr lang="en-US" sz="2800" b="1" dirty="0" smtClean="0">
                <a:latin typeface="Calibri" pitchFamily="34" charset="0"/>
              </a:rPr>
              <a:t>n </a:t>
            </a:r>
            <a:r>
              <a:rPr lang="en-US" sz="2800" dirty="0" smtClean="0">
                <a:latin typeface="Calibri" pitchFamily="34" charset="0"/>
              </a:rPr>
              <a:t>is created by typing the </a:t>
            </a:r>
            <a:r>
              <a:rPr lang="en-US" sz="2800" b="1" i="1" dirty="0" err="1" smtClean="0">
                <a:latin typeface="Calibri" pitchFamily="34" charset="0"/>
              </a:rPr>
              <a:t>linspace</a:t>
            </a:r>
            <a:r>
              <a:rPr lang="en-US" sz="2800" dirty="0" smtClean="0">
                <a:latin typeface="Calibri" pitchFamily="34" charset="0"/>
              </a:rPr>
              <a:t> command (MATLAB determines the correct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spacing)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		</a:t>
            </a:r>
          </a:p>
          <a:p>
            <a:pPr marL="0" lvl="1"/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b="1" dirty="0" err="1" smtClean="0">
                <a:latin typeface="Calibri" pitchFamily="34" charset="0"/>
              </a:rPr>
              <a:t>variable_name</a:t>
            </a:r>
            <a:r>
              <a:rPr lang="en-US" sz="2800" b="1" dirty="0" smtClean="0">
                <a:latin typeface="Calibri" pitchFamily="34" charset="0"/>
              </a:rPr>
              <a:t> = </a:t>
            </a:r>
            <a:r>
              <a:rPr lang="en-US" sz="2800" b="1" dirty="0" err="1" smtClean="0">
                <a:latin typeface="Calibri" pitchFamily="34" charset="0"/>
              </a:rPr>
              <a:t>linspace</a:t>
            </a:r>
            <a:r>
              <a:rPr lang="en-US" sz="2800" b="1" dirty="0" smtClean="0">
                <a:latin typeface="Calibri" pitchFamily="34" charset="0"/>
              </a:rPr>
              <a:t>(</a:t>
            </a:r>
            <a:r>
              <a:rPr lang="en-US" sz="2800" b="1" dirty="0" err="1" smtClean="0">
                <a:latin typeface="Calibri" pitchFamily="34" charset="0"/>
              </a:rPr>
              <a:t>xi,xf,n</a:t>
            </a:r>
            <a:r>
              <a:rPr lang="en-US" sz="2800" b="1" dirty="0" smtClean="0">
                <a:latin typeface="Calibri" pitchFamily="34" charset="0"/>
              </a:rPr>
              <a:t>)</a:t>
            </a:r>
          </a:p>
          <a:p>
            <a:pPr marL="0" lvl="1"/>
            <a:r>
              <a:rPr lang="en-US" sz="2800" b="1" dirty="0" err="1" smtClean="0">
                <a:latin typeface="Calibri" pitchFamily="34" charset="0"/>
              </a:rPr>
              <a:t>Eg</a:t>
            </a:r>
            <a:r>
              <a:rPr lang="en-US" sz="2800" b="1" dirty="0" smtClean="0">
                <a:latin typeface="Calibri" pitchFamily="34" charset="0"/>
              </a:rPr>
              <a:t>.</a:t>
            </a:r>
          </a:p>
          <a:p>
            <a:pPr marL="0" lvl="1"/>
            <a:r>
              <a:rPr lang="en-US" sz="2800" dirty="0" smtClean="0">
                <a:latin typeface="Calibri" pitchFamily="34" charset="0"/>
              </a:rPr>
              <a:t>&gt;&gt;</a:t>
            </a:r>
            <a:r>
              <a:rPr lang="en-US" sz="2800" dirty="0" err="1" smtClean="0">
                <a:latin typeface="Calibri" pitchFamily="34" charset="0"/>
              </a:rPr>
              <a:t>vb</a:t>
            </a:r>
            <a:r>
              <a:rPr lang="en-US" sz="2800" dirty="0" smtClean="0">
                <a:latin typeface="Calibri" pitchFamily="34" charset="0"/>
              </a:rPr>
              <a:t> = </a:t>
            </a:r>
            <a:r>
              <a:rPr lang="en-US" sz="2800" dirty="0" err="1" smtClean="0">
                <a:latin typeface="Calibri" pitchFamily="34" charset="0"/>
              </a:rPr>
              <a:t>linspace</a:t>
            </a:r>
            <a:r>
              <a:rPr lang="en-US" sz="2800" dirty="0" smtClean="0">
                <a:latin typeface="Calibri" pitchFamily="34" charset="0"/>
              </a:rPr>
              <a:t>(30,10,11)</a:t>
            </a:r>
          </a:p>
          <a:p>
            <a:pPr marL="0" lvl="1"/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err="1" smtClean="0">
                <a:latin typeface="Calibri" pitchFamily="34" charset="0"/>
              </a:rPr>
              <a:t>vb</a:t>
            </a:r>
            <a:r>
              <a:rPr lang="en-US" sz="2800" dirty="0" smtClean="0">
                <a:latin typeface="Calibri" pitchFamily="34" charset="0"/>
              </a:rPr>
              <a:t>=</a:t>
            </a:r>
          </a:p>
          <a:p>
            <a:pPr marL="0" lvl="1"/>
            <a:r>
              <a:rPr lang="en-US" sz="2800" dirty="0" smtClean="0">
                <a:latin typeface="Calibri" pitchFamily="34" charset="0"/>
              </a:rPr>
              <a:t>	    30  28  26  24  22  20  18  16  14  12  10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latin typeface="Calibri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172" name="Equation" r:id="rId4" imgW="435285" imgH="67710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285728"/>
            <a:ext cx="8715406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CREATING A TWO DIMENSIONAL ARRAY (MATRIX)</a:t>
            </a:r>
          </a:p>
          <a:p>
            <a:pPr marL="263525" indent="-263525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A matrix is created by assigning the elements of the matrix to a variable. This is done by typing the elements, row by row, inside the square bracket [].</a:t>
            </a:r>
          </a:p>
          <a:p>
            <a:pPr marL="263525" indent="-263525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Elements on a row are separated by commas or spaces.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latin typeface="Calibri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To move to the next row type a semicolon or press Enter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800" b="1" dirty="0" err="1" smtClean="0">
                <a:latin typeface="Calibri"/>
                <a:cs typeface="+mn-cs"/>
              </a:rPr>
              <a:t>variable_name</a:t>
            </a:r>
            <a:r>
              <a:rPr lang="en-GB" sz="2800" b="1" dirty="0" smtClean="0">
                <a:latin typeface="Calibri"/>
                <a:cs typeface="+mn-cs"/>
              </a:rPr>
              <a:t> = [1st row elements;2nd row elements; 				…..;last row elements]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800" b="1" dirty="0" smtClean="0">
                <a:latin typeface="Calibri"/>
                <a:cs typeface="+mn-cs"/>
              </a:rPr>
              <a:t>NB: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800" dirty="0" smtClean="0">
                <a:latin typeface="Calibri"/>
                <a:cs typeface="+mn-cs"/>
              </a:rPr>
              <a:t>All the rows must have the same number of elements.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dirty="0"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196" name="Equation" r:id="rId4" imgW="435285" imgH="677109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88" y="785794"/>
            <a:ext cx="8177212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3" y="142852"/>
            <a:ext cx="871543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The zeros, ones and eye Commands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The zeros(</a:t>
            </a:r>
            <a:r>
              <a:rPr lang="en-GB" sz="2800" dirty="0" err="1" smtClean="0">
                <a:latin typeface="Calibri"/>
                <a:cs typeface="+mn-cs"/>
              </a:rPr>
              <a:t>m,n</a:t>
            </a:r>
            <a:r>
              <a:rPr lang="en-GB" sz="2800" dirty="0" smtClean="0">
                <a:latin typeface="Calibri"/>
                <a:cs typeface="+mn-cs"/>
              </a:rPr>
              <a:t>), the ones(</a:t>
            </a:r>
            <a:r>
              <a:rPr lang="en-GB" sz="2800" dirty="0" err="1" smtClean="0">
                <a:latin typeface="Calibri"/>
                <a:cs typeface="+mn-cs"/>
              </a:rPr>
              <a:t>m,n</a:t>
            </a:r>
            <a:r>
              <a:rPr lang="en-GB" sz="2800" dirty="0" smtClean="0">
                <a:latin typeface="Calibri"/>
                <a:cs typeface="+mn-cs"/>
              </a:rPr>
              <a:t>) and eye(n) commands can be used to create matrices that have elements with special values.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 The </a:t>
            </a:r>
            <a:r>
              <a:rPr lang="en-GB" sz="2800" b="1" i="1" dirty="0" smtClean="0">
                <a:latin typeface="Calibri"/>
                <a:cs typeface="+mn-cs"/>
              </a:rPr>
              <a:t>zeros(</a:t>
            </a:r>
            <a:r>
              <a:rPr lang="en-GB" sz="2800" b="1" i="1" dirty="0" err="1" smtClean="0">
                <a:latin typeface="Calibri"/>
                <a:cs typeface="+mn-cs"/>
              </a:rPr>
              <a:t>m,n</a:t>
            </a:r>
            <a:r>
              <a:rPr lang="en-GB" sz="2800" b="1" i="1" dirty="0" smtClean="0">
                <a:latin typeface="Calibri"/>
                <a:cs typeface="+mn-cs"/>
              </a:rPr>
              <a:t>)</a:t>
            </a:r>
            <a:r>
              <a:rPr lang="en-GB" sz="2800" dirty="0" smtClean="0">
                <a:latin typeface="Calibri"/>
                <a:cs typeface="+mn-cs"/>
              </a:rPr>
              <a:t> and the </a:t>
            </a:r>
            <a:r>
              <a:rPr lang="en-GB" sz="2800" b="1" i="1" dirty="0" smtClean="0">
                <a:latin typeface="Calibri"/>
                <a:cs typeface="+mn-cs"/>
              </a:rPr>
              <a:t>ones(</a:t>
            </a:r>
            <a:r>
              <a:rPr lang="en-GB" sz="2800" b="1" i="1" dirty="0" err="1" smtClean="0">
                <a:latin typeface="Calibri"/>
                <a:cs typeface="+mn-cs"/>
              </a:rPr>
              <a:t>m,n</a:t>
            </a:r>
            <a:r>
              <a:rPr lang="en-GB" sz="2800" b="1" i="1" dirty="0" smtClean="0">
                <a:latin typeface="Calibri"/>
                <a:cs typeface="+mn-cs"/>
              </a:rPr>
              <a:t>)</a:t>
            </a:r>
            <a:r>
              <a:rPr lang="en-GB" sz="2800" dirty="0" smtClean="0">
                <a:latin typeface="Calibri"/>
                <a:cs typeface="+mn-cs"/>
              </a:rPr>
              <a:t> commands creates a matrix with m rows and n columns in which all the elements are 0 and 1 respectively.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 smtClean="0">
              <a:latin typeface="Calibri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2800" dirty="0" smtClean="0">
                <a:latin typeface="Calibri"/>
                <a:cs typeface="+mn-cs"/>
              </a:rPr>
              <a:t> The </a:t>
            </a:r>
            <a:r>
              <a:rPr lang="en-GB" sz="2800" b="1" i="1" dirty="0" smtClean="0">
                <a:latin typeface="Calibri"/>
                <a:cs typeface="+mn-cs"/>
              </a:rPr>
              <a:t>eye(n)</a:t>
            </a:r>
            <a:r>
              <a:rPr lang="en-GB" sz="2800" dirty="0" smtClean="0">
                <a:latin typeface="Calibri"/>
                <a:cs typeface="+mn-cs"/>
              </a:rPr>
              <a:t> command creates a square matrix with n rows and n columns in which the diagonal elements are equal to 1.This matrix is known as the identity matrix.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2010-03-12T07:51:14Z</outs:dateTime>
      <outs:isPinned>true</outs:isPinned>
    </outs:relatedDate>
    <outs:relatedDate>
      <outs:type>2</outs:type>
      <outs:displayName>Created</outs:displayName>
      <outs:dateTime>2010-02-04T12:39:50Z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ARABAYAKOBA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ARABAYAKOBA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CDA8BA7-2B23-4B0F-A02A-B3BD66D3890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3468</Words>
  <Application>Microsoft Office PowerPoint</Application>
  <PresentationFormat>On-screen Show (4:3)</PresentationFormat>
  <Paragraphs>622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Verve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ARABAYAKOBA</dc:creator>
  <cp:lastModifiedBy>Joojo</cp:lastModifiedBy>
  <cp:revision>352</cp:revision>
  <dcterms:created xsi:type="dcterms:W3CDTF">2010-02-04T12:39:50Z</dcterms:created>
  <dcterms:modified xsi:type="dcterms:W3CDTF">2010-05-05T01:04:24Z</dcterms:modified>
</cp:coreProperties>
</file>