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7" r:id="rId2"/>
    <p:sldId id="259" r:id="rId3"/>
    <p:sldId id="274" r:id="rId4"/>
    <p:sldId id="298" r:id="rId5"/>
    <p:sldId id="297" r:id="rId6"/>
    <p:sldId id="302" r:id="rId7"/>
    <p:sldId id="301" r:id="rId8"/>
    <p:sldId id="300" r:id="rId9"/>
    <p:sldId id="318" r:id="rId10"/>
    <p:sldId id="299" r:id="rId11"/>
    <p:sldId id="317" r:id="rId12"/>
    <p:sldId id="321" r:id="rId13"/>
    <p:sldId id="319" r:id="rId14"/>
    <p:sldId id="316" r:id="rId15"/>
    <p:sldId id="260" r:id="rId16"/>
    <p:sldId id="320" r:id="rId17"/>
    <p:sldId id="327" r:id="rId18"/>
    <p:sldId id="326" r:id="rId19"/>
    <p:sldId id="352" r:id="rId20"/>
    <p:sldId id="351" r:id="rId21"/>
    <p:sldId id="262" r:id="rId22"/>
    <p:sldId id="263" r:id="rId23"/>
    <p:sldId id="261" r:id="rId24"/>
    <p:sldId id="270" r:id="rId25"/>
    <p:sldId id="269" r:id="rId26"/>
    <p:sldId id="328" r:id="rId27"/>
    <p:sldId id="329" r:id="rId28"/>
    <p:sldId id="330" r:id="rId29"/>
    <p:sldId id="331" r:id="rId30"/>
    <p:sldId id="350" r:id="rId31"/>
    <p:sldId id="349" r:id="rId32"/>
    <p:sldId id="348" r:id="rId33"/>
    <p:sldId id="347" r:id="rId34"/>
    <p:sldId id="346" r:id="rId35"/>
    <p:sldId id="345" r:id="rId36"/>
    <p:sldId id="344" r:id="rId37"/>
    <p:sldId id="342" r:id="rId38"/>
    <p:sldId id="341" r:id="rId39"/>
    <p:sldId id="337" r:id="rId40"/>
    <p:sldId id="343" r:id="rId41"/>
    <p:sldId id="340" r:id="rId42"/>
    <p:sldId id="339" r:id="rId43"/>
    <p:sldId id="338" r:id="rId44"/>
    <p:sldId id="325" r:id="rId45"/>
    <p:sldId id="258" r:id="rId46"/>
    <p:sldId id="273" r:id="rId47"/>
    <p:sldId id="268" r:id="rId48"/>
    <p:sldId id="275" r:id="rId49"/>
    <p:sldId id="277" r:id="rId50"/>
    <p:sldId id="271" r:id="rId51"/>
    <p:sldId id="272" r:id="rId52"/>
    <p:sldId id="27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00" autoAdjust="0"/>
  </p:normalViewPr>
  <p:slideViewPr>
    <p:cSldViewPr>
      <p:cViewPr varScale="1">
        <p:scale>
          <a:sx n="86" d="100"/>
          <a:sy n="86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8420D-D84E-4B72-9115-CD10002368D0}" type="datetimeFigureOut">
              <a:rPr lang="en-US" smtClean="0"/>
              <a:t>4/28/2010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8C531-8498-4834-AE20-F2BFF976FA7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C531-8498-4834-AE20-F2BFF976FA78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0E4C521B-BA0E-4243-B0C9-78836CE9369A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C417F4-0CE3-4984-98FB-9AA736137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46038-981F-43B5-AF21-F2A9C7484F92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C3F4-7D2C-4474-95C9-8ABE1DDC69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8C789-55C1-4E1D-81F4-51D74093BEEC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5A44-6448-4D5A-937F-ACCD78893B4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A7683-DEE4-4A53-8A5C-4F5E883A176A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6EA12-7A41-4CC3-88A9-5C34222743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A9C26-39E5-4CF1-AC0C-97A65F0A45D4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8B671-3245-46B4-9479-2A87C767D8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6468-3B6A-4361-AED3-F236682A541B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C2F1-A2DD-4D01-9D0F-4B7F362BE0C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827E0-6FC0-41A3-ABF5-D5E2D3E53735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75A7704-5EB5-4B5B-9B90-2F7EA94541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4E020-5863-4763-B367-A95ACADF1501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83074-A0F3-4C6D-B5A2-28FBB95F3C0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0B3A-07B4-4743-BC9D-8FA04F797E55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F3404-9829-4A95-AE6A-3ADF4F29BA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1507A9E6-E7B3-4D1C-92F4-9064FB1A5999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7BF223B1-95E0-4A85-80D4-9AC31E2762B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571DBB74-A117-478D-982B-D850E3E82937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462B46CD-ADEA-4BE3-BD2C-35ED39FD612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530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84E6FF-C301-41B6-BB1F-226184C775D7}" type="datetimeFigureOut">
              <a:rPr lang="en-US"/>
              <a:pPr>
                <a:defRPr/>
              </a:pPr>
              <a:t>4/28/2010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D04B15-5E36-42BF-BD5E-10A8B6B452F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0" r:id="rId4"/>
    <p:sldLayoutId id="2147483738" r:id="rId5"/>
    <p:sldLayoutId id="2147483731" r:id="rId6"/>
    <p:sldLayoutId id="2147483732" r:id="rId7"/>
    <p:sldLayoutId id="2147483739" r:id="rId8"/>
    <p:sldLayoutId id="2147483740" r:id="rId9"/>
    <p:sldLayoutId id="2147483733" r:id="rId10"/>
    <p:sldLayoutId id="2147483734" r:id="rId11"/>
  </p:sldLayoutIdLst>
  <p:txStyles>
    <p:titleStyle>
      <a:lvl1pPr marL="484188" indent="-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6DB2C9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2pPr>
      <a:lvl3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3pPr>
      <a:lvl4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4pPr>
      <a:lvl5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5pPr>
      <a:lvl6pPr marL="9413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6pPr>
      <a:lvl7pPr marL="13985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7pPr>
      <a:lvl8pPr marL="18557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8pPr>
      <a:lvl9pPr marL="23129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90B5C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3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3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3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4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4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4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4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4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4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6" name="Equation" r:id="rId4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0125" y="2286000"/>
            <a:ext cx="72866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PROBLEM SOLVING &amp; PROGRAM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21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8625" y="285750"/>
            <a:ext cx="8429625" cy="51768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The structure theorem: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latin typeface="Calibri"/>
                <a:cs typeface="+mn-cs"/>
              </a:rPr>
              <a:t>It is possible to write any computer program by using only three (3) basic control structures, namely: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latin typeface="Calibri"/>
              <a:cs typeface="+mn-cs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Sequential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Selection (if-then-else)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Repetition (looping, </a:t>
            </a:r>
            <a:r>
              <a:rPr lang="en-GB" sz="3200" dirty="0" err="1">
                <a:latin typeface="Calibri"/>
                <a:cs typeface="+mn-cs"/>
              </a:rPr>
              <a:t>DoWhile</a:t>
            </a:r>
            <a:r>
              <a:rPr lang="en-GB" sz="3200" dirty="0">
                <a:latin typeface="Calibri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4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88" y="285750"/>
            <a:ext cx="8643937" cy="5213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ALGORITHMS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latin typeface="Calibri"/>
                <a:cs typeface="+mn-cs"/>
              </a:rPr>
              <a:t>An algorithm is a sequence of precise instructions for solving a problem in a finite amount of time.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latin typeface="Calibri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Properties :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It must be precise and unambiguous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It must give the correct solution in all cases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It must eventually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26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214313"/>
            <a:ext cx="8715375" cy="643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Algorithms and humans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>
              <a:solidFill>
                <a:srgbClr val="1F497D">
                  <a:lumMod val="75000"/>
                </a:srgbClr>
              </a:solidFill>
              <a:latin typeface="Calibri"/>
              <a:cs typeface="+mn-cs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/>
                <a:cs typeface="+mn-cs"/>
              </a:rPr>
              <a:t>Algorithms are not a natural way of stating a problem’s solution</a:t>
            </a:r>
            <a:r>
              <a:rPr lang="en-GB" sz="2800" dirty="0" smtClean="0">
                <a:latin typeface="Calibri"/>
                <a:cs typeface="+mn-cs"/>
              </a:rPr>
              <a:t>.</a:t>
            </a:r>
            <a:endParaRPr lang="en-GB" sz="2800" dirty="0">
              <a:latin typeface="Calibri"/>
              <a:cs typeface="+mn-cs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We normally tailor our plan of action to the particular problem at hand and not to a general problem.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2800" dirty="0">
              <a:latin typeface="Calibri"/>
              <a:cs typeface="+mn-cs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/>
                <a:cs typeface="+mn-cs"/>
              </a:rPr>
              <a:t>Human tend to execute as we think about the problem, hence there are difficulties when writing an algorithm.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>
              <a:latin typeface="Calibri"/>
              <a:cs typeface="+mn-cs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Computer programmers need to adapt a scientific approach to problem solving.</a:t>
            </a:r>
            <a:endParaRPr lang="en-GB" sz="2800" dirty="0"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48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048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28596" y="1000108"/>
            <a:ext cx="8105804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357166"/>
            <a:ext cx="8215370" cy="515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NOTE:</a:t>
            </a:r>
          </a:p>
          <a:p>
            <a:endParaRPr lang="en-GB" sz="3200" dirty="0" smtClean="0">
              <a:latin typeface="Calibri" pitchFamily="34" charset="0"/>
            </a:endParaRPr>
          </a:p>
          <a:p>
            <a:pPr marL="355600" indent="-355600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Be aware of the assumptions we make and of the initial conditions.</a:t>
            </a:r>
          </a:p>
          <a:p>
            <a:pPr>
              <a:buFont typeface="Wingdings" pitchFamily="2" charset="2"/>
              <a:buChar char="Ø"/>
            </a:pPr>
            <a:endParaRPr lang="en-GB" sz="3200" dirty="0" smtClean="0">
              <a:latin typeface="Calibri" pitchFamily="34" charset="0"/>
            </a:endParaRPr>
          </a:p>
          <a:p>
            <a:pPr marL="355600" indent="-355600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Be careful not to overlook a step in the procedure just because it seems obvious.</a:t>
            </a:r>
          </a:p>
          <a:p>
            <a:pPr>
              <a:buFont typeface="Wingdings" pitchFamily="2" charset="2"/>
              <a:buChar char="Ø"/>
            </a:pPr>
            <a:endParaRPr lang="en-GB" sz="3200" dirty="0" smtClean="0">
              <a:latin typeface="Calibri" pitchFamily="34" charset="0"/>
            </a:endParaRPr>
          </a:p>
          <a:p>
            <a:pPr marL="355600" indent="-355600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Remember, machine do not have judgment, intuition or common sense.</a:t>
            </a:r>
            <a:endParaRPr lang="en-GB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-642938" y="857250"/>
            <a:ext cx="8701088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29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07156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88" y="342900"/>
            <a:ext cx="7786687" cy="4943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Developing an Algorithm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600" dirty="0">
                <a:latin typeface="Calibri"/>
                <a:cs typeface="+mn-cs"/>
              </a:rPr>
              <a:t>Understand the problem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600" dirty="0">
                <a:latin typeface="Calibri"/>
                <a:cs typeface="+mn-cs"/>
              </a:rPr>
              <a:t>Devise a plan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600" dirty="0">
                <a:latin typeface="Calibri"/>
                <a:cs typeface="+mn-cs"/>
              </a:rPr>
              <a:t>Carry out the plan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600" dirty="0">
                <a:latin typeface="Calibri"/>
                <a:cs typeface="+mn-cs"/>
              </a:rPr>
              <a:t>Review the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331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88" y="928688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428625" y="285750"/>
            <a:ext cx="8501063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Algorithm Language</a:t>
            </a:r>
          </a:p>
          <a:p>
            <a:pPr>
              <a:defRPr/>
            </a:pPr>
            <a:endParaRPr lang="en-GB" sz="2800" dirty="0">
              <a:solidFill>
                <a:srgbClr val="0070C0"/>
              </a:solidFill>
              <a:latin typeface="Century Gothic" pitchFamily="34" charset="0"/>
            </a:endParaRP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</a:rPr>
              <a:t>The language gradually progresses from English towards a programming language notation.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</a:rPr>
              <a:t>An intermediate notation called pseudo-code is commonly used. </a:t>
            </a:r>
          </a:p>
          <a:p>
            <a:pPr marL="265113" indent="-265113">
              <a:defRPr/>
            </a:pPr>
            <a:endParaRPr lang="en-GB" sz="3200" dirty="0">
              <a:latin typeface="Calibri" pitchFamily="34" charset="0"/>
            </a:endParaRPr>
          </a:p>
          <a:p>
            <a:pPr marL="265113" indent="-265113" algn="ctr"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Algorithmic Structure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</a:rPr>
              <a:t>Header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</a:rPr>
              <a:t>Declaration: Brief description of algorithm and variables.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</a:rPr>
              <a:t>Body: Sequence of steps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</a:rPr>
              <a:t>Terminator: End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34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433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88" y="214313"/>
            <a:ext cx="8286750" cy="54107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Understanding the Algorithm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>
              <a:solidFill>
                <a:srgbClr val="1F497D">
                  <a:lumMod val="75000"/>
                </a:srgbClr>
              </a:solidFill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Possibly the simplest and easiest method to understand the steps in an algorithm is by using the </a:t>
            </a:r>
            <a:r>
              <a:rPr lang="en-GB" sz="3200" b="1" i="1" dirty="0">
                <a:latin typeface="Calibri"/>
                <a:cs typeface="+mn-cs"/>
              </a:rPr>
              <a:t>flow chart </a:t>
            </a:r>
            <a:r>
              <a:rPr lang="en-GB" sz="3200" dirty="0">
                <a:latin typeface="Calibri"/>
                <a:cs typeface="+mn-cs"/>
              </a:rPr>
              <a:t>method.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i="1" dirty="0"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 smtClean="0">
                <a:latin typeface="Calibri"/>
                <a:cs typeface="+mn-cs"/>
              </a:rPr>
              <a:t>A </a:t>
            </a:r>
            <a:r>
              <a:rPr lang="en-GB" sz="3200" b="1" i="1" dirty="0" smtClean="0">
                <a:latin typeface="Calibri"/>
                <a:cs typeface="+mn-cs"/>
              </a:rPr>
              <a:t>flow chart </a:t>
            </a:r>
            <a:r>
              <a:rPr lang="en-GB" sz="3200" dirty="0" smtClean="0">
                <a:latin typeface="Calibri"/>
                <a:cs typeface="+mn-cs"/>
              </a:rPr>
              <a:t>is an algorithm composed </a:t>
            </a:r>
            <a:r>
              <a:rPr lang="en-GB" sz="3200" dirty="0">
                <a:latin typeface="Calibri"/>
                <a:cs typeface="+mn-cs"/>
              </a:rPr>
              <a:t>of block symbols </a:t>
            </a:r>
            <a:r>
              <a:rPr lang="en-GB" sz="3200" dirty="0" smtClean="0">
                <a:latin typeface="Calibri"/>
                <a:cs typeface="+mn-cs"/>
              </a:rPr>
              <a:t>used to </a:t>
            </a:r>
            <a:r>
              <a:rPr lang="en-GB" sz="3200" dirty="0">
                <a:latin typeface="Calibri"/>
                <a:cs typeface="+mn-cs"/>
              </a:rPr>
              <a:t>represent each step in the solution process as well as the directed paths of each step.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50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150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45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142984"/>
            <a:ext cx="828680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57158" y="285728"/>
            <a:ext cx="721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BLOCK SYMBOLS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2530" name="Equation" r:id="rId4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214290"/>
            <a:ext cx="857256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PROBLEM EXAMPLE:</a:t>
            </a:r>
          </a:p>
          <a:p>
            <a:r>
              <a:rPr lang="en-GB" sz="2400" dirty="0" smtClean="0">
                <a:latin typeface="Calibri" pitchFamily="34" charset="0"/>
              </a:rPr>
              <a:t>Find the average of a given set of numbers</a:t>
            </a:r>
          </a:p>
          <a:p>
            <a:endParaRPr lang="en-GB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SOLUTION:</a:t>
            </a:r>
          </a:p>
          <a:p>
            <a:r>
              <a:rPr lang="en-GB" sz="2400" dirty="0" smtClean="0">
                <a:latin typeface="Calibri" pitchFamily="34" charset="0"/>
              </a:rPr>
              <a:t>In developing flow charts, consider the ff steps:</a:t>
            </a:r>
          </a:p>
          <a:p>
            <a:endParaRPr lang="en-GB" sz="2400" dirty="0" smtClean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Calibri" pitchFamily="34" charset="0"/>
              </a:rPr>
              <a:t>Try to understand the problem</a:t>
            </a:r>
          </a:p>
          <a:p>
            <a:pPr marL="800100" lvl="1" indent="-342900"/>
            <a:r>
              <a:rPr lang="en-GB" sz="2400" dirty="0" err="1" smtClean="0">
                <a:latin typeface="Calibri" pitchFamily="34" charset="0"/>
              </a:rPr>
              <a:t>i</a:t>
            </a:r>
            <a:r>
              <a:rPr lang="en-GB" sz="2400" dirty="0" smtClean="0">
                <a:latin typeface="Calibri" pitchFamily="34" charset="0"/>
              </a:rPr>
              <a:t>.	Write down some numbers and find average manually </a:t>
            </a:r>
            <a:r>
              <a:rPr lang="en-GB" sz="2400" b="1" dirty="0" smtClean="0">
                <a:latin typeface="Calibri" pitchFamily="34" charset="0"/>
              </a:rPr>
              <a:t>(Noting each step carefully).</a:t>
            </a:r>
            <a:endParaRPr lang="en-GB" sz="2400" dirty="0" smtClean="0">
              <a:latin typeface="Calibri" pitchFamily="34" charset="0"/>
            </a:endParaRPr>
          </a:p>
          <a:p>
            <a:pPr marL="800100" lvl="1" indent="-342900">
              <a:buAutoNum type="romanLcPeriod" startAt="2"/>
            </a:pPr>
            <a:r>
              <a:rPr lang="en-GB" sz="2400" dirty="0" smtClean="0">
                <a:latin typeface="Calibri" pitchFamily="34" charset="0"/>
              </a:rPr>
              <a:t>Count numbers</a:t>
            </a:r>
          </a:p>
          <a:p>
            <a:pPr marL="800100" lvl="1" indent="-342900">
              <a:buAutoNum type="romanLcPeriod" startAt="2"/>
            </a:pPr>
            <a:r>
              <a:rPr lang="en-GB" sz="2400" dirty="0" smtClean="0">
                <a:latin typeface="Calibri" pitchFamily="34" charset="0"/>
              </a:rPr>
              <a:t>Add the numbers up</a:t>
            </a:r>
          </a:p>
          <a:p>
            <a:pPr marL="800100" lvl="1" indent="-342900">
              <a:buAutoNum type="romanLcPeriod" startAt="2"/>
            </a:pPr>
            <a:r>
              <a:rPr lang="en-GB" sz="2400" dirty="0" smtClean="0">
                <a:latin typeface="Calibri" pitchFamily="34" charset="0"/>
              </a:rPr>
              <a:t>Divide result by numbers counted</a:t>
            </a:r>
          </a:p>
          <a:p>
            <a:pPr marL="800100" lvl="1" indent="-342900"/>
            <a:endParaRPr lang="en-GB" sz="2400" dirty="0" smtClean="0">
              <a:latin typeface="Calibri" pitchFamily="34" charset="0"/>
            </a:endParaRPr>
          </a:p>
          <a:p>
            <a:pPr lvl="1" indent="-457200">
              <a:buAutoNum type="arabicPeriod" startAt="2"/>
            </a:pPr>
            <a:r>
              <a:rPr lang="en-GB" sz="2800" b="1" dirty="0" smtClean="0">
                <a:latin typeface="Calibri" pitchFamily="34" charset="0"/>
              </a:rPr>
              <a:t>Devise a plan</a:t>
            </a:r>
          </a:p>
          <a:p>
            <a:pPr lvl="1" indent="-457200"/>
            <a:r>
              <a:rPr lang="en-GB" sz="2400" dirty="0" smtClean="0">
                <a:latin typeface="Calibri" pitchFamily="34" charset="0"/>
              </a:rPr>
              <a:t>	</a:t>
            </a:r>
            <a:r>
              <a:rPr lang="en-GB" sz="2400" dirty="0" err="1" smtClean="0">
                <a:latin typeface="Calibri" pitchFamily="34" charset="0"/>
              </a:rPr>
              <a:t>i</a:t>
            </a:r>
            <a:r>
              <a:rPr lang="en-GB" sz="2400" dirty="0" smtClean="0">
                <a:latin typeface="Calibri" pitchFamily="34" charset="0"/>
              </a:rPr>
              <a:t>.	How do we count the numbers?</a:t>
            </a:r>
          </a:p>
          <a:p>
            <a:pPr lvl="1" indent="-457200"/>
            <a:r>
              <a:rPr lang="en-GB" sz="2400" dirty="0" smtClean="0">
                <a:latin typeface="Calibri" pitchFamily="34" charset="0"/>
              </a:rPr>
              <a:t>	ii.	How do we add the numbers?</a:t>
            </a:r>
          </a:p>
          <a:p>
            <a:pPr lvl="1" indent="-457200"/>
            <a:r>
              <a:rPr lang="en-GB" sz="2400" dirty="0" smtClean="0">
                <a:latin typeface="Calibri" pitchFamily="34" charset="0"/>
              </a:rPr>
              <a:t>	iii.	How do we compute the average?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2642" name="Equation" r:id="rId4" imgW="914400" imgH="19872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720" y="285728"/>
            <a:ext cx="857256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GB" sz="2700" b="1" dirty="0" smtClean="0">
                <a:latin typeface="Calibri" pitchFamily="34" charset="0"/>
              </a:rPr>
              <a:t>Identify patterns, repetitions and familiar tasks</a:t>
            </a:r>
          </a:p>
          <a:p>
            <a:pPr marL="342900" indent="-342900"/>
            <a:r>
              <a:rPr lang="en-GB" sz="2700" dirty="0" smtClean="0">
                <a:latin typeface="Calibri" pitchFamily="34" charset="0"/>
              </a:rPr>
              <a:t>	</a:t>
            </a:r>
            <a:r>
              <a:rPr lang="en-GB" sz="2700" dirty="0" err="1" smtClean="0">
                <a:latin typeface="Calibri" pitchFamily="34" charset="0"/>
              </a:rPr>
              <a:t>i</a:t>
            </a:r>
            <a:r>
              <a:rPr lang="en-GB" sz="2700" dirty="0" smtClean="0">
                <a:latin typeface="Calibri" pitchFamily="34" charset="0"/>
              </a:rPr>
              <a:t>.	Familiarity: Unknown number of item? i.e. n item</a:t>
            </a:r>
          </a:p>
          <a:p>
            <a:pPr marL="342900" indent="-342900"/>
            <a:r>
              <a:rPr lang="en-GB" sz="2700" dirty="0" smtClean="0">
                <a:latin typeface="Calibri" pitchFamily="34" charset="0"/>
              </a:rPr>
              <a:t>	ii.	Patterns:     Look at each number in the list</a:t>
            </a:r>
          </a:p>
          <a:p>
            <a:pPr marL="342900" indent="-342900"/>
            <a:r>
              <a:rPr lang="en-GB" sz="2700" dirty="0" smtClean="0">
                <a:latin typeface="Calibri" pitchFamily="34" charset="0"/>
              </a:rPr>
              <a:t>	iii.	Look at a number</a:t>
            </a:r>
          </a:p>
          <a:p>
            <a:pPr marL="342900" indent="-342900"/>
            <a:r>
              <a:rPr lang="en-GB" sz="2700" dirty="0" smtClean="0">
                <a:latin typeface="Calibri" pitchFamily="34" charset="0"/>
              </a:rPr>
              <a:t>		Add number to sum</a:t>
            </a:r>
          </a:p>
          <a:p>
            <a:pPr marL="342900" indent="-342900"/>
            <a:r>
              <a:rPr lang="en-GB" sz="2700" dirty="0" smtClean="0">
                <a:latin typeface="Calibri" pitchFamily="34" charset="0"/>
              </a:rPr>
              <a:t>		Add 1 to counter</a:t>
            </a:r>
          </a:p>
          <a:p>
            <a:pPr marL="342900" indent="-342900"/>
            <a:endParaRPr lang="en-GB" sz="2700" dirty="0" smtClean="0">
              <a:latin typeface="Calibri" pitchFamily="34" charset="0"/>
            </a:endParaRPr>
          </a:p>
          <a:p>
            <a:pPr marL="342900" indent="-342900">
              <a:buAutoNum type="arabicPeriod" startAt="4"/>
            </a:pPr>
            <a:r>
              <a:rPr lang="en-GB" sz="2700" b="1" dirty="0" smtClean="0">
                <a:latin typeface="Calibri" pitchFamily="34" charset="0"/>
              </a:rPr>
              <a:t>Carry out the plan</a:t>
            </a:r>
          </a:p>
          <a:p>
            <a:pPr marL="800100" lvl="1" indent="-342900">
              <a:buAutoNum type="romanLcPeriod"/>
            </a:pPr>
            <a:r>
              <a:rPr lang="en-GB" sz="2700" dirty="0" smtClean="0">
                <a:latin typeface="Calibri" pitchFamily="34" charset="0"/>
              </a:rPr>
              <a:t>Check each step</a:t>
            </a:r>
          </a:p>
          <a:p>
            <a:pPr marL="800100" lvl="1" indent="-342900">
              <a:buAutoNum type="romanLcPeriod"/>
            </a:pPr>
            <a:r>
              <a:rPr lang="en-GB" sz="2700" dirty="0" smtClean="0">
                <a:latin typeface="Calibri" pitchFamily="34" charset="0"/>
              </a:rPr>
              <a:t>Consider special  cases</a:t>
            </a:r>
          </a:p>
          <a:p>
            <a:pPr marL="800100" lvl="1" indent="-342900">
              <a:buAutoNum type="romanLcPeriod"/>
            </a:pPr>
            <a:r>
              <a:rPr lang="en-GB" sz="2700" dirty="0" smtClean="0">
                <a:latin typeface="Calibri" pitchFamily="34" charset="0"/>
              </a:rPr>
              <a:t>Check result</a:t>
            </a:r>
          </a:p>
          <a:p>
            <a:pPr marL="800100" lvl="1" indent="-342900">
              <a:buAutoNum type="romanLcPeriod"/>
            </a:pPr>
            <a:r>
              <a:rPr lang="en-GB" sz="2700" dirty="0" smtClean="0">
                <a:latin typeface="Calibri" pitchFamily="34" charset="0"/>
              </a:rPr>
              <a:t>Check boundary conditions:</a:t>
            </a:r>
          </a:p>
          <a:p>
            <a:pPr marL="1257300" lvl="2" indent="-342900"/>
            <a:r>
              <a:rPr lang="en-GB" sz="2700" dirty="0" smtClean="0">
                <a:latin typeface="Calibri" pitchFamily="34" charset="0"/>
              </a:rPr>
              <a:t>i.e. what if the list is empty?</a:t>
            </a:r>
          </a:p>
          <a:p>
            <a:pPr marL="1257300" lvl="2" indent="-342900"/>
            <a:r>
              <a:rPr lang="en-GB" sz="2700" dirty="0" smtClean="0">
                <a:latin typeface="Calibri" pitchFamily="34" charset="0"/>
              </a:rPr>
              <a:t>Division by 0?</a:t>
            </a:r>
          </a:p>
          <a:p>
            <a:pPr marL="1257300" lvl="2" indent="-342900"/>
            <a:r>
              <a:rPr lang="en-GB" sz="2700" dirty="0" smtClean="0">
                <a:latin typeface="Calibri" pitchFamily="34" charset="0"/>
              </a:rPr>
              <a:t>Are all numbers within the specified range?</a:t>
            </a:r>
          </a:p>
          <a:p>
            <a:pPr marL="342900" indent="-342900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2467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313" y="285750"/>
            <a:ext cx="8643937" cy="46474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OBJECTIVES: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3200" dirty="0">
                <a:latin typeface="Calibri" pitchFamily="34" charset="0"/>
                <a:cs typeface="+mn-cs"/>
              </a:rPr>
              <a:t>Develop algorithm to solve some problems using the computer.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3200" dirty="0">
                <a:latin typeface="Calibri" pitchFamily="34" charset="0"/>
                <a:cs typeface="+mn-cs"/>
              </a:rPr>
              <a:t>Explain the characteristics of a good program.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GB" sz="3200" dirty="0">
              <a:latin typeface="Calibri" pitchFamily="34" charset="0"/>
              <a:cs typeface="+mn-cs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3200" dirty="0">
                <a:latin typeface="Calibri" pitchFamily="34" charset="0"/>
                <a:cs typeface="+mn-cs"/>
              </a:rPr>
              <a:t>Describe the pieces of software needed to write a functional </a:t>
            </a:r>
            <a:r>
              <a:rPr lang="en-GB" sz="3200" dirty="0" smtClean="0">
                <a:latin typeface="Calibri" pitchFamily="34" charset="0"/>
                <a:cs typeface="+mn-cs"/>
              </a:rPr>
              <a:t>MATLAB codes.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GB" sz="3200" dirty="0" smtClean="0">
              <a:latin typeface="Calibri" pitchFamily="34" charset="0"/>
              <a:cs typeface="+mn-cs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3200" dirty="0" smtClean="0">
                <a:latin typeface="Calibri" pitchFamily="34" charset="0"/>
                <a:cs typeface="+mn-cs"/>
              </a:rPr>
              <a:t>Variable assignment and declaration in MATLAB</a:t>
            </a:r>
            <a:endParaRPr lang="en-GB" sz="320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1618" name="Equation" r:id="rId4" imgW="914400" imgH="198720" progId="">
              <p:embed/>
            </p:oleObj>
          </a:graphicData>
        </a:graphic>
      </p:graphicFrame>
      <p:sp>
        <p:nvSpPr>
          <p:cNvPr id="12" name="Flowchart: Terminator 11"/>
          <p:cNvSpPr/>
          <p:nvPr/>
        </p:nvSpPr>
        <p:spPr>
          <a:xfrm>
            <a:off x="3357554" y="142852"/>
            <a:ext cx="1785950" cy="71438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3286116" y="1428736"/>
            <a:ext cx="1928826" cy="785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Total = 0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Average = 0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Count = 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3071802" y="2786058"/>
            <a:ext cx="2357454" cy="1143008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More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numbers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?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571472" y="2857496"/>
            <a:ext cx="2000264" cy="1000132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Count =0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?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1" name="Straight Arrow Connector 30"/>
          <p:cNvCxnSpPr>
            <a:stCxn id="27" idx="1"/>
            <a:endCxn id="28" idx="3"/>
          </p:cNvCxnSpPr>
          <p:nvPr/>
        </p:nvCxnSpPr>
        <p:spPr>
          <a:xfrm rot="10800000">
            <a:off x="2571736" y="3357562"/>
            <a:ext cx="500066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2"/>
            <a:endCxn id="27" idx="0"/>
          </p:cNvCxnSpPr>
          <p:nvPr/>
        </p:nvCxnSpPr>
        <p:spPr>
          <a:xfrm rot="5400000">
            <a:off x="3964777" y="250030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8" idx="0"/>
          </p:cNvCxnSpPr>
          <p:nvPr/>
        </p:nvCxnSpPr>
        <p:spPr>
          <a:xfrm rot="5400000">
            <a:off x="3964777" y="114298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8" idx="1"/>
          </p:cNvCxnSpPr>
          <p:nvPr/>
        </p:nvCxnSpPr>
        <p:spPr>
          <a:xfrm rot="10800000">
            <a:off x="214282" y="335756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-713618" y="4285462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Process 71"/>
          <p:cNvSpPr/>
          <p:nvPr/>
        </p:nvSpPr>
        <p:spPr>
          <a:xfrm>
            <a:off x="571472" y="4286256"/>
            <a:ext cx="2000264" cy="642942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Average = Total/Count</a:t>
            </a:r>
          </a:p>
        </p:txBody>
      </p:sp>
      <p:cxnSp>
        <p:nvCxnSpPr>
          <p:cNvPr id="76" name="Straight Arrow Connector 75"/>
          <p:cNvCxnSpPr>
            <a:stCxn id="28" idx="2"/>
            <a:endCxn id="72" idx="0"/>
          </p:cNvCxnSpPr>
          <p:nvPr/>
        </p:nvCxnSpPr>
        <p:spPr>
          <a:xfrm rot="5400000">
            <a:off x="1357290" y="407194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14282" y="521495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Data 83"/>
          <p:cNvSpPr/>
          <p:nvPr/>
        </p:nvSpPr>
        <p:spPr>
          <a:xfrm>
            <a:off x="571472" y="5715016"/>
            <a:ext cx="2071702" cy="642942"/>
          </a:xfrm>
          <a:prstGeom prst="flowChartInputOutpu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Print Average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16200000" flipH="1">
            <a:off x="1196555" y="5304247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7" idx="3"/>
            <a:endCxn id="117" idx="2"/>
          </p:cNvCxnSpPr>
          <p:nvPr/>
        </p:nvCxnSpPr>
        <p:spPr>
          <a:xfrm>
            <a:off x="5429256" y="3357562"/>
            <a:ext cx="7643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Data 116"/>
          <p:cNvSpPr/>
          <p:nvPr/>
        </p:nvSpPr>
        <p:spPr>
          <a:xfrm>
            <a:off x="6000760" y="2857496"/>
            <a:ext cx="1928826" cy="1000132"/>
          </a:xfrm>
          <a:prstGeom prst="flowChartInputOutpu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Read Number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rot="16200000" flipH="1">
            <a:off x="6715140" y="4143380"/>
            <a:ext cx="57150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Process 119"/>
          <p:cNvSpPr/>
          <p:nvPr/>
        </p:nvSpPr>
        <p:spPr>
          <a:xfrm>
            <a:off x="5643570" y="4429132"/>
            <a:ext cx="2714644" cy="114300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Total = </a:t>
            </a:r>
            <a:r>
              <a:rPr lang="en-GB" smtClean="0">
                <a:solidFill>
                  <a:schemeClr val="tx1"/>
                </a:solidFill>
              </a:rPr>
              <a:t>Total + </a:t>
            </a:r>
            <a:r>
              <a:rPr lang="en-GB" dirty="0" smtClean="0">
                <a:solidFill>
                  <a:schemeClr val="tx1"/>
                </a:solidFill>
              </a:rPr>
              <a:t>Number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Count = Count + 1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20" idx="2"/>
          </p:cNvCxnSpPr>
          <p:nvPr/>
        </p:nvCxnSpPr>
        <p:spPr>
          <a:xfrm rot="5400000">
            <a:off x="6715140" y="585789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000892" y="6143644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V="1">
            <a:off x="6858016" y="4214818"/>
            <a:ext cx="37862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10800000" flipV="1">
            <a:off x="4214810" y="2357430"/>
            <a:ext cx="45005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500694" y="300037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cxnSp>
        <p:nvCxnSpPr>
          <p:cNvPr id="166" name="Straight Arrow Connector 165"/>
          <p:cNvCxnSpPr>
            <a:stCxn id="84" idx="5"/>
          </p:cNvCxnSpPr>
          <p:nvPr/>
        </p:nvCxnSpPr>
        <p:spPr>
          <a:xfrm>
            <a:off x="2436004" y="6036487"/>
            <a:ext cx="113586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Terminator 166"/>
          <p:cNvSpPr/>
          <p:nvPr/>
        </p:nvSpPr>
        <p:spPr>
          <a:xfrm>
            <a:off x="3571868" y="5929330"/>
            <a:ext cx="1428760" cy="35719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Stop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643174" y="29882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38" y="2988230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70" name="TextBox 169"/>
          <p:cNvSpPr txBox="1"/>
          <p:nvPr/>
        </p:nvSpPr>
        <p:spPr>
          <a:xfrm>
            <a:off x="1571604" y="385762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536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88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50" y="285750"/>
            <a:ext cx="8715375" cy="76328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write  Pseudocode</a:t>
            </a:r>
          </a:p>
          <a:p>
            <a:pPr>
              <a:defRPr/>
            </a:pPr>
            <a:endParaRPr lang="en-GB" dirty="0">
              <a:solidFill>
                <a:srgbClr val="0070C0"/>
              </a:solidFill>
            </a:endParaRPr>
          </a:p>
          <a:p>
            <a:pPr marL="442913" indent="-442913">
              <a:buFont typeface="Wingdings" pitchFamily="2" charset="2"/>
              <a:buChar char="Ø"/>
              <a:defRPr/>
            </a:pPr>
            <a:r>
              <a:rPr lang="en-GB" sz="2400" dirty="0"/>
              <a:t>An algorithm can be written in pseudo code using six basic computer </a:t>
            </a:r>
            <a:r>
              <a:rPr lang="en-GB" sz="2400" dirty="0" smtClean="0"/>
              <a:t>operations: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GB" sz="2400" dirty="0" smtClean="0"/>
              <a:t>A </a:t>
            </a:r>
            <a:r>
              <a:rPr lang="en-GB" sz="2400" dirty="0"/>
              <a:t>computer can receive information e.g. Get name, </a:t>
            </a:r>
            <a:r>
              <a:rPr lang="en-GB" sz="2400" dirty="0" smtClean="0"/>
              <a:t>read name </a:t>
            </a:r>
            <a:endParaRPr lang="en-GB" sz="24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GB" sz="2400" dirty="0" smtClean="0"/>
              <a:t> A </a:t>
            </a:r>
            <a:r>
              <a:rPr lang="en-GB" sz="2400" dirty="0"/>
              <a:t>computer  can output (print) information e.g. print </a:t>
            </a:r>
            <a:r>
              <a:rPr lang="en-GB" sz="2400" dirty="0" smtClean="0"/>
              <a:t>name</a:t>
            </a:r>
          </a:p>
          <a:p>
            <a:pPr marL="914400" lvl="1" indent="-457200" defTabSz="804863">
              <a:buFont typeface="+mj-lt"/>
              <a:buAutoNum type="arabicPeriod"/>
              <a:defRPr/>
            </a:pPr>
            <a:r>
              <a:rPr lang="en-GB" sz="2400" dirty="0" smtClean="0"/>
              <a:t>A </a:t>
            </a:r>
            <a:r>
              <a:rPr lang="en-GB" sz="2400" dirty="0"/>
              <a:t>computer can perform arithmetic operation e.g. Add num1  to </a:t>
            </a:r>
            <a:r>
              <a:rPr lang="en-GB" sz="2400" dirty="0" smtClean="0"/>
              <a:t>total.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GB" sz="2400" dirty="0" smtClean="0"/>
              <a:t>A </a:t>
            </a:r>
            <a:r>
              <a:rPr lang="en-GB" sz="2400" dirty="0"/>
              <a:t>computer can assign a value to a piece of </a:t>
            </a:r>
            <a:r>
              <a:rPr lang="en-GB" sz="2400" dirty="0" smtClean="0"/>
              <a:t>data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GB" sz="2400" dirty="0" smtClean="0"/>
              <a:t>A </a:t>
            </a:r>
            <a:r>
              <a:rPr lang="en-GB" sz="2400" dirty="0"/>
              <a:t>computer can compare two pieces of information and   select one of two alternatives. E. g. “If – else </a:t>
            </a:r>
            <a:r>
              <a:rPr lang="en-GB" sz="2400" dirty="0" smtClean="0"/>
              <a:t>statements”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GB" sz="2400" dirty="0" smtClean="0"/>
              <a:t>A </a:t>
            </a:r>
            <a:r>
              <a:rPr lang="en-GB" sz="2400" dirty="0"/>
              <a:t>computer can repeat a group of actions</a:t>
            </a:r>
          </a:p>
          <a:p>
            <a:pPr marL="804863" indent="-804863">
              <a:defRPr/>
            </a:pPr>
            <a:r>
              <a:rPr lang="en-GB" sz="2400" dirty="0"/>
              <a:t>	  e.g. repeat until total = 50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GB" dirty="0"/>
          </a:p>
          <a:p>
            <a:pPr marL="342900" indent="-342900">
              <a:buFont typeface="+mj-lt"/>
              <a:buAutoNum type="arabicPeriod"/>
              <a:defRPr/>
            </a:pPr>
            <a:endParaRPr lang="en-GB" dirty="0"/>
          </a:p>
          <a:p>
            <a:pPr marL="342900" indent="-342900">
              <a:buFont typeface="+mj-lt"/>
              <a:buAutoNum type="arabicPeriod"/>
              <a:defRPr/>
            </a:pPr>
            <a:endParaRPr lang="en-GB" dirty="0"/>
          </a:p>
          <a:p>
            <a:pPr>
              <a:buFont typeface="Wingdings" pitchFamily="2" charset="2"/>
              <a:buChar char="Ø"/>
              <a:defRPr/>
            </a:pPr>
            <a:endParaRPr lang="en-GB" dirty="0"/>
          </a:p>
          <a:p>
            <a:pPr>
              <a:defRPr/>
            </a:pPr>
            <a:endParaRPr lang="en-GB" dirty="0">
              <a:solidFill>
                <a:srgbClr val="0070C0"/>
              </a:solidFill>
            </a:endParaRPr>
          </a:p>
          <a:p>
            <a:pPr>
              <a:defRPr/>
            </a:pP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638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188" y="142875"/>
            <a:ext cx="8715375" cy="6986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a good program</a:t>
            </a:r>
          </a:p>
          <a:p>
            <a:pPr>
              <a:defRPr/>
            </a:pPr>
            <a:endParaRPr lang="en-GB" sz="2800" dirty="0"/>
          </a:p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It solves the right problem.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The implementation is error-free.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The program is well documented.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The program is maintainable.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The program must be robust (survive unexpected events).</a:t>
            </a:r>
          </a:p>
          <a:p>
            <a:pPr>
              <a:buFont typeface="Wingdings" pitchFamily="2" charset="2"/>
              <a:buChar char="Ø"/>
              <a:defRPr/>
            </a:pPr>
            <a:endParaRPr lang="en-GB" sz="2800" dirty="0"/>
          </a:p>
          <a:p>
            <a:pPr>
              <a:defRPr/>
            </a:pPr>
            <a:r>
              <a:rPr lang="en-GB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a programming style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2800" dirty="0"/>
              <a:t>Choice of identifiers (use meaningful identifiers)</a:t>
            </a:r>
          </a:p>
          <a:p>
            <a:pPr marL="898525" indent="-365125">
              <a:buFont typeface="Wingdings" pitchFamily="2" charset="2"/>
              <a:buChar char="Ø"/>
              <a:defRPr/>
            </a:pPr>
            <a:r>
              <a:rPr lang="en-GB" sz="2800" dirty="0"/>
              <a:t>	Use nouns to name data objects such as variables and constants.</a:t>
            </a:r>
          </a:p>
          <a:p>
            <a:pPr marL="898525" indent="-365125">
              <a:buFont typeface="Wingdings" pitchFamily="2" charset="2"/>
              <a:buChar char="Ø"/>
              <a:defRPr/>
            </a:pPr>
            <a:r>
              <a:rPr lang="en-GB" sz="2800" dirty="0"/>
              <a:t> Use verbs to name procedures eg. Get_Next_Char</a:t>
            </a:r>
          </a:p>
          <a:p>
            <a:pPr>
              <a:defRPr/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41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741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4225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875" y="87313"/>
            <a:ext cx="9001125" cy="6770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Presentation Issues</a:t>
            </a:r>
          </a:p>
          <a:p>
            <a:pPr algn="ctr">
              <a:defRPr/>
            </a:pPr>
            <a:endParaRPr lang="en-GB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GB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</a:p>
          <a:p>
            <a:pPr>
              <a:defRPr/>
            </a:pPr>
            <a:r>
              <a:rPr lang="en-GB" sz="2700" dirty="0"/>
              <a:t>Constitute a major component of a program’s </a:t>
            </a:r>
          </a:p>
          <a:p>
            <a:pPr>
              <a:defRPr/>
            </a:pPr>
            <a:r>
              <a:rPr lang="en-GB" sz="2700" dirty="0"/>
              <a:t>internal documentation. Gives further understanding to the intent or purpose of portions of code.</a:t>
            </a:r>
          </a:p>
          <a:p>
            <a:pPr>
              <a:defRPr/>
            </a:pPr>
            <a:endParaRPr lang="en-GB" sz="2700" dirty="0"/>
          </a:p>
          <a:p>
            <a:pPr>
              <a:buFont typeface="Wingdings" pitchFamily="2" charset="2"/>
              <a:buChar char="Ø"/>
              <a:defRPr/>
            </a:pPr>
            <a:r>
              <a:rPr lang="en-GB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Indentation</a:t>
            </a:r>
          </a:p>
          <a:p>
            <a:pPr>
              <a:defRPr/>
            </a:pPr>
            <a:r>
              <a:rPr lang="en-GB" sz="2700" dirty="0"/>
              <a:t>Indentation (or paragraphing) is another important programming technique that enhances the readability and reveal the logical structure of the program or algorithm.</a:t>
            </a:r>
          </a:p>
          <a:p>
            <a:pPr>
              <a:defRPr/>
            </a:pPr>
            <a:endParaRPr lang="en-GB" sz="2700" dirty="0"/>
          </a:p>
          <a:p>
            <a:pPr>
              <a:buFont typeface="Wingdings" pitchFamily="2" charset="2"/>
              <a:buChar char="Ø"/>
              <a:defRPr/>
            </a:pPr>
            <a:r>
              <a:rPr lang="en-GB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Use of White Spaces</a:t>
            </a:r>
          </a:p>
          <a:p>
            <a:pPr>
              <a:defRPr/>
            </a:pPr>
            <a:r>
              <a:rPr lang="en-GB" sz="2700" dirty="0"/>
              <a:t>Most programming languages allow the use of blank lines spaces embedded within the program code to improve its readability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43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8434" name="Equation" r:id="rId4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51" y="-142900"/>
            <a:ext cx="8715405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GB" sz="2800" dirty="0"/>
          </a:p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The best way to learn a programming language is to </a:t>
            </a:r>
          </a:p>
          <a:p>
            <a:pPr indent="274638">
              <a:defRPr/>
            </a:pPr>
            <a:r>
              <a:rPr lang="en-GB" sz="2800" dirty="0"/>
              <a:t>try writing programs and test them on a computer.</a:t>
            </a:r>
          </a:p>
          <a:p>
            <a:pPr indent="274638">
              <a:defRPr/>
            </a:pPr>
            <a:endParaRPr lang="en-GB" sz="2800" dirty="0"/>
          </a:p>
          <a:p>
            <a:pPr>
              <a:defRPr/>
            </a:pPr>
            <a:r>
              <a:rPr lang="en-GB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write and test your program, you need</a:t>
            </a:r>
            <a:r>
              <a:rPr lang="en-GB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defRPr/>
            </a:pPr>
            <a:endParaRPr lang="en-GB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638" indent="-274638">
              <a:buFont typeface="Wingdings" pitchFamily="2" charset="2"/>
              <a:buChar char="Ø"/>
              <a:defRPr/>
            </a:pPr>
            <a:r>
              <a:rPr lang="en-GB" sz="2800" dirty="0"/>
              <a:t>An </a:t>
            </a:r>
            <a:r>
              <a:rPr lang="en-GB" sz="2800" b="1" dirty="0"/>
              <a:t>editor </a:t>
            </a:r>
            <a:r>
              <a:rPr lang="en-GB" sz="2800" dirty="0"/>
              <a:t>with which to write and modify the C++ program components and source code.</a:t>
            </a:r>
          </a:p>
          <a:p>
            <a:pPr marL="274638" indent="-274638">
              <a:buFont typeface="Wingdings" pitchFamily="2" charset="2"/>
              <a:buChar char="Ø"/>
              <a:defRPr/>
            </a:pPr>
            <a:r>
              <a:rPr lang="en-GB" sz="2800" b="1" dirty="0"/>
              <a:t>A compiler</a:t>
            </a:r>
            <a:r>
              <a:rPr lang="en-GB" sz="2800" dirty="0"/>
              <a:t>: This is a program that reads source code file and translates to an </a:t>
            </a:r>
            <a:r>
              <a:rPr lang="en-GB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executable or binary file </a:t>
            </a:r>
            <a:r>
              <a:rPr lang="en-GB" sz="2800" dirty="0"/>
              <a:t>that is the format the computer will understand.</a:t>
            </a:r>
          </a:p>
          <a:p>
            <a:pPr marL="274638" indent="-274638">
              <a:buFont typeface="Wingdings" pitchFamily="2" charset="2"/>
              <a:buChar char="Ø"/>
              <a:defRPr/>
            </a:pPr>
            <a:r>
              <a:rPr lang="en-GB" sz="2800" dirty="0"/>
              <a:t>A </a:t>
            </a:r>
            <a:r>
              <a:rPr lang="en-GB" sz="2800" b="1" dirty="0"/>
              <a:t>linking program</a:t>
            </a:r>
            <a:r>
              <a:rPr lang="en-GB" sz="2800" dirty="0"/>
              <a:t> with which to link the compiled program components and existing libraries.</a:t>
            </a:r>
          </a:p>
          <a:p>
            <a:pPr marL="274638" indent="-274638">
              <a:buFont typeface="Wingdings" pitchFamily="2" charset="2"/>
              <a:buChar char="Ø"/>
              <a:defRPr/>
            </a:pPr>
            <a:r>
              <a:rPr lang="en-GB" sz="2800" dirty="0"/>
              <a:t>A </a:t>
            </a:r>
            <a:r>
              <a:rPr lang="en-GB" sz="2800" b="1" dirty="0"/>
              <a:t>debugger</a:t>
            </a:r>
            <a:r>
              <a:rPr lang="en-GB" sz="2800" dirty="0"/>
              <a:t> to help diagnose problems in the compiling </a:t>
            </a:r>
            <a:r>
              <a:rPr lang="en-GB" sz="2800" dirty="0" smtClean="0"/>
              <a:t>programs.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6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9458" name="Equation" r:id="rId4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75" y="142875"/>
            <a:ext cx="8913813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A </a:t>
            </a:r>
            <a:r>
              <a:rPr lang="en-GB" sz="2800" b="1" dirty="0"/>
              <a:t>bug </a:t>
            </a:r>
            <a:r>
              <a:rPr lang="en-GB" sz="2800" dirty="0"/>
              <a:t>is a mistake in a program. It may be either a </a:t>
            </a:r>
          </a:p>
          <a:p>
            <a:pPr>
              <a:defRPr/>
            </a:pPr>
            <a:r>
              <a:rPr lang="en-GB" sz="2800" i="1" dirty="0"/>
              <a:t>syntax </a:t>
            </a:r>
            <a:r>
              <a:rPr lang="en-GB" sz="2800" dirty="0"/>
              <a:t>or </a:t>
            </a:r>
            <a:r>
              <a:rPr lang="en-GB" sz="2800" i="1" dirty="0"/>
              <a:t>logic errors.</a:t>
            </a:r>
          </a:p>
          <a:p>
            <a:pPr>
              <a:buFont typeface="Wingdings" pitchFamily="2" charset="2"/>
              <a:buChar char="Ø"/>
              <a:defRPr/>
            </a:pPr>
            <a:endParaRPr lang="en-GB" sz="2800" dirty="0"/>
          </a:p>
          <a:p>
            <a:pPr>
              <a:buFont typeface="Wingdings" pitchFamily="2" charset="2"/>
              <a:buChar char="Ø"/>
              <a:defRPr/>
            </a:pPr>
            <a:r>
              <a:rPr lang="en-GB" sz="2800" b="1" dirty="0"/>
              <a:t>Syntax errors </a:t>
            </a:r>
            <a:r>
              <a:rPr lang="en-GB" sz="2800" dirty="0"/>
              <a:t>are programming errors caused by </a:t>
            </a:r>
          </a:p>
          <a:p>
            <a:pPr marL="354013" indent="-88900">
              <a:defRPr/>
            </a:pPr>
            <a:r>
              <a:rPr lang="en-GB" sz="2800" dirty="0"/>
              <a:t>typographical errors and incorrect use of programming language.</a:t>
            </a:r>
          </a:p>
          <a:p>
            <a:pPr marL="354013" indent="-88900">
              <a:defRPr/>
            </a:pPr>
            <a:endParaRPr lang="en-GB" sz="2800" dirty="0"/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b="1" dirty="0"/>
              <a:t>Logic errors </a:t>
            </a:r>
            <a:r>
              <a:rPr lang="en-GB" sz="2800" dirty="0"/>
              <a:t>are caused by incorrect use of control structures.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endParaRPr lang="en-GB" sz="2800" b="1" dirty="0"/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dirty="0"/>
              <a:t>There are several editors available, </a:t>
            </a:r>
            <a:r>
              <a:rPr lang="en-GB" sz="2800" dirty="0" smtClean="0"/>
              <a:t>example </a:t>
            </a:r>
            <a:r>
              <a:rPr lang="en-GB" sz="2800" dirty="0"/>
              <a:t>Microsoft visual C++, an </a:t>
            </a:r>
            <a:r>
              <a:rPr lang="en-GB" sz="2800" i="1" dirty="0"/>
              <a:t>integrated development environment (IDE) </a:t>
            </a:r>
            <a:r>
              <a:rPr lang="en-GB" sz="2800" dirty="0"/>
              <a:t>that combines an editor, compiler, a linking program and a debugger in a single programming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387603"/>
            <a:ext cx="8062912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357211"/>
            <a:ext cx="8501092" cy="64293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000" b="1" dirty="0" smtClean="0">
                <a:latin typeface="Calibri" pitchFamily="34" charset="0"/>
              </a:rPr>
              <a:t>MATLAB </a:t>
            </a:r>
            <a:r>
              <a:rPr lang="en-GB" sz="3000" dirty="0" smtClean="0">
                <a:latin typeface="Calibri" pitchFamily="34" charset="0"/>
              </a:rPr>
              <a:t>is a powerful language for technical computing.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>
              <a:latin typeface="Calibri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MATLAB stands for </a:t>
            </a:r>
            <a:r>
              <a:rPr lang="en-GB" sz="3000" b="1" dirty="0" err="1" smtClean="0">
                <a:latin typeface="Calibri" pitchFamily="34" charset="0"/>
              </a:rPr>
              <a:t>MATrix</a:t>
            </a:r>
            <a:r>
              <a:rPr lang="en-GB" sz="3000" b="1" dirty="0" smtClean="0">
                <a:latin typeface="Calibri" pitchFamily="34" charset="0"/>
              </a:rPr>
              <a:t> </a:t>
            </a:r>
            <a:r>
              <a:rPr lang="en-GB" sz="3000" b="1" dirty="0" err="1" smtClean="0">
                <a:latin typeface="Calibri" pitchFamily="34" charset="0"/>
              </a:rPr>
              <a:t>LABoratory</a:t>
            </a:r>
            <a:r>
              <a:rPr lang="en-GB" sz="3000" b="1" dirty="0" smtClean="0">
                <a:latin typeface="Calibri" pitchFamily="34" charset="0"/>
              </a:rPr>
              <a:t> </a:t>
            </a:r>
            <a:r>
              <a:rPr lang="en-GB" sz="3000" dirty="0" smtClean="0">
                <a:latin typeface="Calibri" pitchFamily="34" charset="0"/>
              </a:rPr>
              <a:t>because its basic data element is a matrix (array).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>
              <a:latin typeface="Calibri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The standard MATLAB program has tools(functions) that can be used to solve common problems.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>
              <a:latin typeface="Calibri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MATLAB also has optional toolboxes that are a collection of specialized programs designed to solve specific problems.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4313"/>
          <a:ext cx="8401050" cy="29667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200525"/>
                <a:gridCol w="420052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313" y="214313"/>
          <a:ext cx="8786874" cy="6187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636443">
                <a:tc>
                  <a:txBody>
                    <a:bodyPr/>
                    <a:lstStyle/>
                    <a:p>
                      <a:pPr algn="l"/>
                      <a:r>
                        <a:rPr lang="en-GB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Window</a:t>
                      </a:r>
                      <a:endParaRPr lang="en-GB" b="1" i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Purpose</a:t>
                      </a:r>
                      <a:endParaRPr lang="en-GB" b="1" i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3644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Command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Main window,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enters variables, runs programs.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58829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Figure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Contains output from graphic commands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662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Editor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Creates and debugs script and function files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662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Help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Provides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help information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8525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Launch Pad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Provides access to tools,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demos and documentation</a:t>
                      </a:r>
                    </a:p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8525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Command History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Logs commands entered in the Command Window</a:t>
                      </a:r>
                    </a:p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8525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Workspace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Provides information about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the variables that are used</a:t>
                      </a:r>
                    </a:p>
                    <a:p>
                      <a:endParaRPr lang="en-GB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21828">
                <a:tc>
                  <a:txBody>
                    <a:bodyPr/>
                    <a:lstStyle/>
                    <a:p>
                      <a:r>
                        <a:rPr lang="en-GB" dirty="0" smtClean="0"/>
                        <a:t>Current Directory Window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Shows the files in the current directory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50" y="6416699"/>
            <a:ext cx="84296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Table 1. MATLAB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8596" y="5786454"/>
            <a:ext cx="8229600" cy="857250"/>
          </a:xfrm>
        </p:spPr>
        <p:txBody>
          <a:bodyPr>
            <a:normAutofit/>
          </a:bodyPr>
          <a:lstStyle/>
          <a:p>
            <a:r>
              <a:rPr lang="en-GB" sz="3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The default view of MATLAB desktop</a:t>
            </a:r>
          </a:p>
        </p:txBody>
      </p:sp>
      <p:pic>
        <p:nvPicPr>
          <p:cNvPr id="512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0063" y="285750"/>
            <a:ext cx="8215312" cy="5572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5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05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313" y="285750"/>
            <a:ext cx="8929687" cy="6217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ENGINEERING PROBLEM SOLVING</a:t>
            </a: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 </a:t>
            </a:r>
          </a:p>
          <a:p>
            <a:pPr>
              <a:defRPr/>
            </a:pPr>
            <a:endParaRPr lang="en-GB" sz="2800" dirty="0">
              <a:latin typeface="Calibri" pitchFamily="34" charset="0"/>
            </a:endParaRPr>
          </a:p>
          <a:p>
            <a:pPr marL="273050" indent="-273050"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</a:rPr>
              <a:t>Engineering often involves applying a consistent, structured approach to the solving of problems. </a:t>
            </a:r>
          </a:p>
          <a:p>
            <a:pPr>
              <a:buFont typeface="Wingdings" pitchFamily="2" charset="2"/>
              <a:buChar char="Ø"/>
              <a:defRPr/>
            </a:pPr>
            <a:endParaRPr lang="en-GB" sz="3200" dirty="0">
              <a:latin typeface="Calibri" pitchFamily="34" charset="0"/>
            </a:endParaRPr>
          </a:p>
          <a:p>
            <a:pPr marL="273050" indent="-273050"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</a:rPr>
              <a:t>A general problem-solving approach and method can be defined, although variations will be required for specific problems.</a:t>
            </a:r>
          </a:p>
          <a:p>
            <a:pPr>
              <a:buFont typeface="Wingdings" pitchFamily="2" charset="2"/>
              <a:buChar char="Ø"/>
              <a:defRPr/>
            </a:pPr>
            <a:endParaRPr lang="en-GB" sz="3200" dirty="0">
              <a:latin typeface="Calibri" pitchFamily="34" charset="0"/>
            </a:endParaRPr>
          </a:p>
          <a:p>
            <a:pPr marL="273050" indent="-273050"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</a:rPr>
              <a:t>Problems must be approached methodically, applying an algorithm, or step-by-step procedure by which one arrives at a solution.</a:t>
            </a:r>
          </a:p>
          <a:p>
            <a:pPr>
              <a:buFont typeface="Wingdings" pitchFamily="2" charset="2"/>
              <a:buChar char="Ø"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642927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en-US" sz="3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endParaRPr lang="en-US" sz="3200" dirty="0">
              <a:ln w="6350">
                <a:solidFill>
                  <a:schemeClr val="accent1">
                    <a:shade val="43000"/>
                  </a:schemeClr>
                </a:solidFill>
              </a:ln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059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20" y="1357298"/>
            <a:ext cx="84296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To type a command the cursor must be placed next to the command prompt (&gt;&gt;).</a:t>
            </a:r>
          </a:p>
          <a:p>
            <a:pPr>
              <a:buNone/>
            </a:pPr>
            <a:endParaRPr lang="en-GB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Once a command is typed and the </a:t>
            </a:r>
            <a:r>
              <a:rPr lang="en-GB" sz="2800" b="1" dirty="0" smtClean="0">
                <a:latin typeface="Calibri" pitchFamily="34" charset="0"/>
              </a:rPr>
              <a:t>ENTER </a:t>
            </a:r>
            <a:r>
              <a:rPr lang="en-GB" sz="2800" dirty="0" smtClean="0">
                <a:latin typeface="Calibri" pitchFamily="34" charset="0"/>
              </a:rPr>
              <a:t>key is pressed, the command is executed. However only the last command is executed.</a:t>
            </a:r>
          </a:p>
          <a:p>
            <a:pPr>
              <a:buFont typeface="Wingdings" pitchFamily="2" charset="2"/>
              <a:buChar char="Ø"/>
            </a:pPr>
            <a:endParaRPr lang="en-GB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Several commands can be typed in the same line.</a:t>
            </a:r>
          </a:p>
          <a:p>
            <a:pPr>
              <a:buFont typeface="Wingdings" pitchFamily="2" charset="2"/>
              <a:buChar char="Ø"/>
            </a:pPr>
            <a:endParaRPr lang="en-GB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Comma (,) is used to separate various commands.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8596" y="214290"/>
            <a:ext cx="8632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ln w="6350">
                  <a:solidFill>
                    <a:srgbClr val="3891A7">
                      <a:shade val="43000"/>
                    </a:srgbClr>
                  </a:solidFill>
                </a:ln>
                <a:solidFill>
                  <a:srgbClr val="6DB2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Notes for working in the Command Window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9570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500034" y="357166"/>
            <a:ext cx="82153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 smtClean="0">
                <a:latin typeface="Calibri" pitchFamily="34" charset="0"/>
              </a:rPr>
              <a:t>It is not possible to go back to a previous line in the Command Window, make a correction and the re-execute the command.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200" dirty="0" smtClean="0">
              <a:latin typeface="Calibri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 smtClean="0">
                <a:latin typeface="Calibri" pitchFamily="34" charset="0"/>
              </a:rPr>
              <a:t>A previously typed command can be recalled to the command prompt with the </a:t>
            </a:r>
            <a:r>
              <a:rPr lang="en-GB" sz="3200" b="1" dirty="0" smtClean="0">
                <a:latin typeface="Calibri" pitchFamily="34" charset="0"/>
              </a:rPr>
              <a:t>up-arrow key (  ). </a:t>
            </a:r>
            <a:r>
              <a:rPr lang="en-GB" sz="3200" dirty="0" smtClean="0">
                <a:latin typeface="Calibri" pitchFamily="34" charset="0"/>
              </a:rPr>
              <a:t>When the command is displayed at the command prompt, it can be modified if needed and executed. The </a:t>
            </a:r>
            <a:r>
              <a:rPr lang="en-GB" sz="3200" b="1" dirty="0" smtClean="0">
                <a:latin typeface="Calibri" pitchFamily="34" charset="0"/>
              </a:rPr>
              <a:t>down-arrow key (  ) </a:t>
            </a:r>
            <a:r>
              <a:rPr lang="en-GB" sz="3200" dirty="0" smtClean="0">
                <a:latin typeface="Calibri" pitchFamily="34" charset="0"/>
              </a:rPr>
              <a:t>can be used to move down the previously typed commands.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43705" y="3571081"/>
            <a:ext cx="28575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607190" y="4606934"/>
            <a:ext cx="35718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8546" name="Equation" r:id="rId4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7" y="500042"/>
            <a:ext cx="85011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Font typeface="Wingdings" pitchFamily="2" charset="2"/>
              <a:buChar char="Ø"/>
            </a:pPr>
            <a:r>
              <a:rPr lang="en-GB" sz="2800" dirty="0" smtClean="0"/>
              <a:t>If a command is too long to fit in one line, it can be continued  on the next line by typing three periods ... (called an ellipsis) and pressing the </a:t>
            </a:r>
            <a:r>
              <a:rPr lang="en-GB" sz="2800" b="1" dirty="0" smtClean="0"/>
              <a:t>Enter</a:t>
            </a:r>
            <a:r>
              <a:rPr lang="en-GB" sz="2800" dirty="0" smtClean="0"/>
              <a:t> key.</a:t>
            </a:r>
          </a:p>
          <a:p>
            <a:pPr>
              <a:buFont typeface="Wingdings" pitchFamily="2" charset="2"/>
              <a:buChar char="Ø"/>
            </a:pPr>
            <a:endParaRPr lang="en-GB" sz="2800" dirty="0" smtClean="0"/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semicolon (;)</a:t>
            </a:r>
          </a:p>
          <a:p>
            <a:r>
              <a:rPr lang="en-GB" sz="2800" dirty="0" smtClean="0"/>
              <a:t>If a semicolon is typed at the end of a command the output is not displayed. Used when the result is obvious or when the output is very large.</a:t>
            </a:r>
          </a:p>
          <a:p>
            <a:pPr>
              <a:buFont typeface="Wingdings" pitchFamily="2" charset="2"/>
              <a:buChar char="Ø"/>
            </a:pPr>
            <a:endParaRPr lang="en-GB" sz="2800" dirty="0" smtClean="0"/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Typing %:</a:t>
            </a:r>
          </a:p>
          <a:p>
            <a:r>
              <a:rPr lang="en-GB" sz="2800" dirty="0" smtClean="0"/>
              <a:t>This is used to show a comment. Comments are used in programs to add descriptions, or to explain the program.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9"/>
            <a:ext cx="8001025" cy="214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 dirty="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7522" name="Equation" r:id="rId4" imgW="914400" imgH="19872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357166"/>
            <a:ext cx="85725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 </a:t>
            </a:r>
            <a:r>
              <a:rPr lang="en-GB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clc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command</a:t>
            </a:r>
          </a:p>
          <a:p>
            <a:r>
              <a:rPr lang="en-GB" sz="2800" dirty="0" smtClean="0">
                <a:latin typeface="Calibri" pitchFamily="34" charset="0"/>
              </a:rPr>
              <a:t>The </a:t>
            </a:r>
            <a:r>
              <a:rPr lang="en-GB" sz="2800" dirty="0" err="1" smtClean="0">
                <a:latin typeface="Calibri" pitchFamily="34" charset="0"/>
              </a:rPr>
              <a:t>clc</a:t>
            </a:r>
            <a:r>
              <a:rPr lang="en-GB" sz="2800" dirty="0" smtClean="0">
                <a:latin typeface="Calibri" pitchFamily="34" charset="0"/>
              </a:rPr>
              <a:t> command (type </a:t>
            </a:r>
            <a:r>
              <a:rPr lang="en-GB" sz="2800" dirty="0" err="1" smtClean="0">
                <a:latin typeface="Calibri" pitchFamily="34" charset="0"/>
              </a:rPr>
              <a:t>clc</a:t>
            </a:r>
            <a:r>
              <a:rPr lang="en-GB" sz="2800" dirty="0" smtClean="0">
                <a:latin typeface="Calibri" pitchFamily="34" charset="0"/>
              </a:rPr>
              <a:t> and press Enter) clears the Command Window.</a:t>
            </a:r>
          </a:p>
          <a:p>
            <a:r>
              <a:rPr lang="en-GB" sz="2800" dirty="0" smtClean="0">
                <a:latin typeface="Calibri" pitchFamily="34" charset="0"/>
              </a:rPr>
              <a:t>All variables declared earlier on can still be used.</a:t>
            </a:r>
          </a:p>
          <a:p>
            <a:endParaRPr lang="en-GB" sz="2800" dirty="0" smtClean="0">
              <a:latin typeface="Calibri" pitchFamily="34" charset="0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ARITHMETIC OPERATIONS  WITH SCALARS</a:t>
            </a: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Operation		Symbol		Example</a:t>
            </a:r>
          </a:p>
          <a:p>
            <a:r>
              <a:rPr lang="en-GB" sz="2800" dirty="0" smtClean="0">
                <a:latin typeface="Calibri" pitchFamily="34" charset="0"/>
              </a:rPr>
              <a:t>Addition		     +			   5+3</a:t>
            </a:r>
          </a:p>
          <a:p>
            <a:r>
              <a:rPr lang="en-GB" sz="2800" dirty="0" smtClean="0">
                <a:latin typeface="Calibri" pitchFamily="34" charset="0"/>
              </a:rPr>
              <a:t>Subtraction		     – 		 	   5–3 </a:t>
            </a:r>
          </a:p>
          <a:p>
            <a:r>
              <a:rPr lang="en-GB" sz="2800" dirty="0" smtClean="0">
                <a:latin typeface="Calibri" pitchFamily="34" charset="0"/>
              </a:rPr>
              <a:t>Multiplication	     *			   5*3</a:t>
            </a:r>
          </a:p>
          <a:p>
            <a:r>
              <a:rPr lang="en-GB" sz="2800" dirty="0" smtClean="0">
                <a:latin typeface="Calibri" pitchFamily="34" charset="0"/>
              </a:rPr>
              <a:t>Right Division	      /			   5/3</a:t>
            </a:r>
          </a:p>
          <a:p>
            <a:r>
              <a:rPr lang="en-GB" sz="2800" dirty="0" smtClean="0">
                <a:latin typeface="Calibri" pitchFamily="34" charset="0"/>
              </a:rPr>
              <a:t>Left Division                  \			   5\3 =3/5</a:t>
            </a:r>
          </a:p>
          <a:p>
            <a:r>
              <a:rPr lang="en-GB" sz="2800" dirty="0" smtClean="0">
                <a:latin typeface="Calibri" pitchFamily="34" charset="0"/>
              </a:rPr>
              <a:t>Exponentiation	      ^		5^3(means</a:t>
            </a:r>
            <a:r>
              <a:rPr lang="en-GB" sz="2800" dirty="0" smtClean="0"/>
              <a:t>5</a:t>
            </a:r>
            <a:r>
              <a:rPr lang="en-GB" sz="2800" baseline="30000" dirty="0" smtClean="0"/>
              <a:t>3</a:t>
            </a:r>
            <a:r>
              <a:rPr lang="en-GB" sz="2800" dirty="0" smtClean="0">
                <a:latin typeface="Calibri" pitchFamily="34" charset="0"/>
              </a:rPr>
              <a:t>=125)</a:t>
            </a:r>
          </a:p>
          <a:p>
            <a:r>
              <a:rPr lang="en-GB" sz="2800" dirty="0" smtClean="0">
                <a:latin typeface="Calibri" pitchFamily="34" charset="0"/>
              </a:rPr>
              <a:t> </a:t>
            </a: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214290"/>
            <a:ext cx="8701087" cy="650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Order of precedence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dirty="0" smtClean="0">
                <a:latin typeface="Calibri" pitchFamily="34" charset="0"/>
              </a:rPr>
              <a:t>MATLAB executes the calculations according to the order of precedence as shown below: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3600" dirty="0" smtClean="0">
              <a:latin typeface="Calibri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Precedence	Mathematical Operation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dirty="0" smtClean="0">
                <a:latin typeface="Calibri" pitchFamily="34" charset="0"/>
              </a:rPr>
              <a:t>First			Parentheses ()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dirty="0" smtClean="0">
                <a:latin typeface="Calibri" pitchFamily="34" charset="0"/>
              </a:rPr>
              <a:t>Second		Exponentiation</a:t>
            </a:r>
            <a:endParaRPr lang="en-US" sz="3600" dirty="0">
              <a:latin typeface="Calibri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dirty="0" smtClean="0">
                <a:latin typeface="Calibri" pitchFamily="34" charset="0"/>
              </a:rPr>
              <a:t>Third		Multiplication and division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dirty="0" smtClean="0">
                <a:latin typeface="Calibri" pitchFamily="34" charset="0"/>
              </a:rPr>
              <a:t>Fourth		Addition and subtraction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800" dirty="0" smtClean="0"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649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H="1">
            <a:off x="214312" y="3357562"/>
            <a:ext cx="8358215" cy="3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142976" y="4572008"/>
            <a:ext cx="3214710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7158" y="6143644"/>
            <a:ext cx="828680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500174"/>
            <a:ext cx="8229600" cy="4214823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142852"/>
            <a:ext cx="8786843" cy="657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Display Formats</a:t>
            </a:r>
            <a:endParaRPr lang="en-US" sz="3000" dirty="0" smtClean="0">
              <a:latin typeface="Century Gothic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3000" dirty="0" smtClean="0"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5474" name="Equation" r:id="rId4" imgW="914400" imgH="19872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1" y="907762"/>
          <a:ext cx="8715436" cy="673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378"/>
                <a:gridCol w="3722853"/>
                <a:gridCol w="2643205"/>
              </a:tblGrid>
              <a:tr h="320328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Command</a:t>
                      </a:r>
                      <a:endParaRPr lang="en-GB" sz="20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GB" sz="20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lang="en-GB" sz="20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6988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format </a:t>
                      </a:r>
                      <a:r>
                        <a:rPr lang="en-GB" sz="2000" dirty="0" smtClean="0">
                          <a:solidFill>
                            <a:srgbClr val="0070C0"/>
                          </a:solidFill>
                        </a:rPr>
                        <a:t>short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Fixed-point with 4 decimal digits for:</a:t>
                      </a:r>
                    </a:p>
                    <a:p>
                      <a:r>
                        <a:rPr lang="en-GB" sz="2000" dirty="0" smtClean="0"/>
                        <a:t>0.001≤number≤1000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&gt;&gt;format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smtClean="0">
                          <a:solidFill>
                            <a:srgbClr val="0070C0"/>
                          </a:solidFill>
                        </a:rPr>
                        <a:t>short</a:t>
                      </a:r>
                    </a:p>
                    <a:p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&gt;&gt;290/7</a:t>
                      </a:r>
                    </a:p>
                    <a:p>
                      <a:r>
                        <a:rPr lang="en-GB" sz="2000" baseline="0" dirty="0" err="1" smtClean="0">
                          <a:solidFill>
                            <a:schemeClr val="tx1"/>
                          </a:solidFill>
                        </a:rPr>
                        <a:t>ans</a:t>
                      </a:r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41.4286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6988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format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smtClean="0">
                          <a:solidFill>
                            <a:srgbClr val="0070C0"/>
                          </a:solidFill>
                        </a:rPr>
                        <a:t>long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Fixed-point with 14 decimal digits for:</a:t>
                      </a:r>
                    </a:p>
                    <a:p>
                      <a:r>
                        <a:rPr lang="en-GB" sz="2000" dirty="0" smtClean="0"/>
                        <a:t>0.001≤number≤100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&gt;&gt;format </a:t>
                      </a:r>
                      <a:r>
                        <a:rPr lang="en-GB" sz="2000" dirty="0" smtClean="0">
                          <a:solidFill>
                            <a:srgbClr val="0070C0"/>
                          </a:solidFill>
                        </a:rPr>
                        <a:t>long</a:t>
                      </a:r>
                    </a:p>
                    <a:p>
                      <a:r>
                        <a:rPr lang="en-GB" sz="2000" dirty="0" smtClean="0"/>
                        <a:t>&gt;&gt;290/7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41.42857142857143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683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format </a:t>
                      </a:r>
                      <a:r>
                        <a:rPr lang="en-GB" sz="2000" dirty="0" smtClean="0">
                          <a:solidFill>
                            <a:srgbClr val="0070C0"/>
                          </a:solidFill>
                        </a:rPr>
                        <a:t>short 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Scientific notation</a:t>
                      </a:r>
                      <a:r>
                        <a:rPr lang="en-GB" sz="2000" baseline="0" dirty="0" smtClean="0"/>
                        <a:t> with 4 </a:t>
                      </a:r>
                      <a:r>
                        <a:rPr lang="en-GB" sz="2000" baseline="0" dirty="0" err="1" smtClean="0"/>
                        <a:t>dec</a:t>
                      </a:r>
                      <a:r>
                        <a:rPr lang="en-GB" sz="2000" baseline="0" dirty="0" smtClean="0"/>
                        <a:t> digits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&gt;&gt;format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smtClean="0">
                          <a:solidFill>
                            <a:srgbClr val="0070C0"/>
                          </a:solidFill>
                        </a:rPr>
                        <a:t>short e</a:t>
                      </a:r>
                      <a:endParaRPr lang="en-GB" sz="20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GB" sz="2000" dirty="0" smtClean="0"/>
                        <a:t>&gt;&gt;290/7</a:t>
                      </a:r>
                    </a:p>
                    <a:p>
                      <a:r>
                        <a:rPr lang="en-GB" sz="2000" dirty="0" smtClean="0"/>
                        <a:t>4.1429e+001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29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format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smtClean="0">
                          <a:solidFill>
                            <a:srgbClr val="0070C0"/>
                          </a:solidFill>
                        </a:rPr>
                        <a:t>long e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Scientific notation with 15 </a:t>
                      </a:r>
                      <a:r>
                        <a:rPr lang="en-GB" sz="2000" dirty="0" err="1" smtClean="0"/>
                        <a:t>dec</a:t>
                      </a:r>
                      <a:r>
                        <a:rPr lang="en-GB" sz="2000" dirty="0" smtClean="0"/>
                        <a:t> digits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&gt;&gt;format </a:t>
                      </a:r>
                      <a:r>
                        <a:rPr lang="en-GB" sz="2000" dirty="0" smtClean="0">
                          <a:solidFill>
                            <a:srgbClr val="0070C0"/>
                          </a:solidFill>
                        </a:rPr>
                        <a:t>long e</a:t>
                      </a:r>
                    </a:p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&gt;&gt;290/7</a:t>
                      </a:r>
                    </a:p>
                    <a:p>
                      <a:r>
                        <a:rPr lang="en-GB" sz="2000" dirty="0" err="1" smtClean="0">
                          <a:solidFill>
                            <a:schemeClr val="tx1"/>
                          </a:solidFill>
                        </a:rPr>
                        <a:t>ans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4.142857142857143e+001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4450" name="Equation" r:id="rId4" imgW="914400" imgH="19872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352018"/>
          <a:ext cx="8715437" cy="5934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16"/>
                <a:gridCol w="3280145"/>
                <a:gridCol w="3149276"/>
              </a:tblGrid>
              <a:tr h="43377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Command</a:t>
                      </a:r>
                      <a:endParaRPr lang="en-GB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Description</a:t>
                      </a:r>
                      <a:endParaRPr lang="en-GB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Example</a:t>
                      </a:r>
                      <a:endParaRPr lang="en-GB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04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GB" sz="20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short g</a:t>
                      </a:r>
                      <a:endParaRPr kumimoji="0" lang="en-GB" sz="20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of 5-digit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fixed or floating point</a:t>
                      </a:r>
                      <a:endParaRPr kumimoji="0"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&gt;&gt;Format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20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short g</a:t>
                      </a:r>
                    </a:p>
                    <a:p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&gt;&gt;290/7</a:t>
                      </a:r>
                    </a:p>
                    <a:p>
                      <a:r>
                        <a:rPr kumimoji="0" lang="en-GB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41.429</a:t>
                      </a:r>
                      <a:endParaRPr kumimoji="0"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04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</a:t>
                      </a:r>
                      <a:r>
                        <a:rPr kumimoji="0" lang="en-GB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long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of 15-digit fixed or floating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&gt;&gt;Format </a:t>
                      </a:r>
                      <a:r>
                        <a:rPr kumimoji="0" lang="en-GB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long g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&gt;&gt;290/7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41.4285714285714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04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20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  <a:endParaRPr kumimoji="0" lang="en-GB" sz="20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decimal digits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&gt;&gt;Format </a:t>
                      </a:r>
                      <a:r>
                        <a:rPr kumimoji="0" lang="en-GB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&gt;&gt;290/7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556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20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compact</a:t>
                      </a:r>
                      <a:endParaRPr kumimoji="0" lang="en-GB" sz="20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Eliminates empty lines to allow more lines with information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displayed on the screen.</a:t>
                      </a:r>
                      <a:endParaRPr kumimoji="0"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7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GB" sz="20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loose</a:t>
                      </a:r>
                      <a:endParaRPr kumimoji="0" lang="en-GB" sz="20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empty lines (opposite of compact)</a:t>
                      </a:r>
                      <a:endParaRPr kumimoji="0"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40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58" y="998521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285728"/>
            <a:ext cx="8501122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Elementary MATH Built-in Functions</a:t>
            </a:r>
          </a:p>
          <a:p>
            <a:endParaRPr lang="en-GB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MATLAB has a very large library of in-built functions.</a:t>
            </a:r>
          </a:p>
          <a:p>
            <a:endParaRPr lang="en-GB" sz="3200" dirty="0" smtClean="0"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A function has a name and an argument in parentheses.</a:t>
            </a:r>
          </a:p>
          <a:p>
            <a:endParaRPr lang="en-GB" sz="3200" dirty="0" smtClean="0"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For example, the function that calculates square root of a number is </a:t>
            </a:r>
            <a:r>
              <a:rPr lang="en-GB" sz="3200" i="1" dirty="0" err="1" smtClean="0">
                <a:latin typeface="Calibri" pitchFamily="34" charset="0"/>
              </a:rPr>
              <a:t>sqrt</a:t>
            </a:r>
            <a:r>
              <a:rPr lang="en-GB" sz="3200" dirty="0" smtClean="0">
                <a:latin typeface="Calibri" pitchFamily="34" charset="0"/>
              </a:rPr>
              <a:t>(x).</a:t>
            </a:r>
          </a:p>
          <a:p>
            <a:endParaRPr lang="en-GB" sz="32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The name is </a:t>
            </a:r>
            <a:r>
              <a:rPr lang="en-GB" sz="3200" i="1" dirty="0" err="1" smtClean="0">
                <a:latin typeface="Calibri" pitchFamily="34" charset="0"/>
              </a:rPr>
              <a:t>sqrt</a:t>
            </a:r>
            <a:r>
              <a:rPr lang="en-GB" sz="3200" i="1" dirty="0" smtClean="0">
                <a:latin typeface="Calibri" pitchFamily="34" charset="0"/>
              </a:rPr>
              <a:t> </a:t>
            </a:r>
            <a:r>
              <a:rPr lang="en-GB" sz="3200" dirty="0" smtClean="0">
                <a:latin typeface="Calibri" pitchFamily="34" charset="0"/>
              </a:rPr>
              <a:t>and the argument is </a:t>
            </a:r>
            <a:r>
              <a:rPr lang="en-GB" sz="3200" i="1" dirty="0" smtClean="0">
                <a:latin typeface="Calibri" pitchFamily="34" charset="0"/>
              </a:rPr>
              <a:t>x.</a:t>
            </a:r>
          </a:p>
          <a:p>
            <a:pPr>
              <a:buFont typeface="Wingdings" pitchFamily="2" charset="2"/>
              <a:buChar char="Ø"/>
            </a:pPr>
            <a:endParaRPr lang="en-GB" sz="2800" i="1" dirty="0" smtClean="0">
              <a:latin typeface="Calibri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1378" name="Equation" r:id="rId4" imgW="914400" imgH="19872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142852"/>
          <a:ext cx="8715436" cy="6568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4491"/>
                <a:gridCol w="3597865"/>
                <a:gridCol w="2783080"/>
              </a:tblGrid>
              <a:tr h="466456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303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sqrt</a:t>
                      </a:r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/>
                        <a:t>Square root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</a:t>
                      </a:r>
                      <a:r>
                        <a:rPr lang="en-GB" sz="2000" dirty="0" err="1" smtClean="0"/>
                        <a:t>sqrt</a:t>
                      </a:r>
                      <a:r>
                        <a:rPr lang="en-GB" sz="2000" dirty="0" smtClean="0"/>
                        <a:t>(81)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   9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033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Exponential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GB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&gt;&gt;exp(5)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 148.4132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32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abs(x)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/>
                        <a:t>Absolute value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&gt;&gt;abs(-24)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  24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482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/>
                        <a:t>Natural logarithm</a:t>
                      </a:r>
                    </a:p>
                    <a:p>
                      <a:pPr algn="l"/>
                      <a:r>
                        <a:rPr lang="en-GB" sz="2000" dirty="0" smtClean="0"/>
                        <a:t>Base e logarithm (</a:t>
                      </a:r>
                      <a:r>
                        <a:rPr lang="en-GB" sz="2000" dirty="0" err="1" smtClean="0"/>
                        <a:t>ln</a:t>
                      </a:r>
                      <a:r>
                        <a:rPr lang="en-GB" sz="2000" dirty="0" smtClean="0"/>
                        <a:t>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&gt;&gt;log(1000)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6.9078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482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log10(x)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/>
                        <a:t>Base 10 logarithm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&gt;&gt;log10(1000)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3.0000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456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factorial 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/>
                        <a:t>The factorial function</a:t>
                      </a:r>
                      <a:r>
                        <a:rPr lang="en-GB" sz="2000" baseline="0" dirty="0" smtClean="0"/>
                        <a:t> x!</a:t>
                      </a:r>
                    </a:p>
                    <a:p>
                      <a:pPr algn="l"/>
                      <a:r>
                        <a:rPr lang="en-GB" sz="2000" baseline="0" dirty="0" smtClean="0"/>
                        <a:t>(x must be a positive number)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&gt;&gt;factorial(5)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120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7282" name="Equation" r:id="rId4" imgW="914400" imgH="19872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3" y="214289"/>
          <a:ext cx="8715435" cy="5234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817"/>
                <a:gridCol w="4220947"/>
                <a:gridCol w="2681671"/>
              </a:tblGrid>
              <a:tr h="479715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Command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859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sin(x)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Sine of angle x(x in radians)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&gt;&gt;sin(pi/6)</a:t>
                      </a:r>
                    </a:p>
                    <a:p>
                      <a:r>
                        <a:rPr lang="en-GB" sz="2400" dirty="0" err="1" smtClean="0"/>
                        <a:t>ans</a:t>
                      </a:r>
                      <a:r>
                        <a:rPr lang="en-GB" sz="2400" dirty="0" smtClean="0"/>
                        <a:t>=</a:t>
                      </a:r>
                    </a:p>
                    <a:p>
                      <a:r>
                        <a:rPr lang="en-GB" sz="2400" dirty="0" smtClean="0"/>
                        <a:t>     0.5000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859">
                <a:tc>
                  <a:txBody>
                    <a:bodyPr/>
                    <a:lstStyle/>
                    <a:p>
                      <a:r>
                        <a:rPr lang="en-GB" sz="2400" dirty="0" err="1" smtClean="0"/>
                        <a:t>cos</a:t>
                      </a:r>
                      <a:r>
                        <a:rPr lang="en-GB" sz="2400" dirty="0" smtClean="0"/>
                        <a:t>(x)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Cosine of angle x(x in radians)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&gt;&gt;</a:t>
                      </a:r>
                      <a:r>
                        <a:rPr lang="en-GB" sz="2400" dirty="0" err="1" smtClean="0"/>
                        <a:t>cos</a:t>
                      </a:r>
                      <a:r>
                        <a:rPr lang="en-GB" sz="2400" dirty="0" smtClean="0"/>
                        <a:t>(pi/6)</a:t>
                      </a:r>
                    </a:p>
                    <a:p>
                      <a:r>
                        <a:rPr lang="en-GB" sz="2400" dirty="0" err="1" smtClean="0"/>
                        <a:t>ans</a:t>
                      </a:r>
                      <a:r>
                        <a:rPr lang="en-GB" sz="2400" dirty="0" smtClean="0"/>
                        <a:t>=</a:t>
                      </a:r>
                    </a:p>
                    <a:p>
                      <a:r>
                        <a:rPr lang="en-GB" sz="2400" dirty="0" smtClean="0"/>
                        <a:t>     0.8660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859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tan(x)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Tangent of angle x(x in radians)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&gt;&gt;tan(pi/6)</a:t>
                      </a:r>
                    </a:p>
                    <a:p>
                      <a:r>
                        <a:rPr lang="en-GB" sz="2400" dirty="0" err="1" smtClean="0"/>
                        <a:t>ans</a:t>
                      </a:r>
                      <a:r>
                        <a:rPr lang="en-GB" sz="2400" dirty="0" smtClean="0"/>
                        <a:t>=</a:t>
                      </a:r>
                    </a:p>
                    <a:p>
                      <a:r>
                        <a:rPr lang="en-GB" sz="2400" dirty="0" smtClean="0"/>
                        <a:t>       0.5774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859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cot(x)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Cotangent of angle x (x</a:t>
                      </a:r>
                      <a:r>
                        <a:rPr lang="en-GB" sz="2400" baseline="0" dirty="0" smtClean="0"/>
                        <a:t> in radians</a:t>
                      </a:r>
                      <a:r>
                        <a:rPr lang="en-GB" sz="2400" dirty="0" smtClean="0"/>
                        <a:t>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&gt;&gt;cot(pi/6)</a:t>
                      </a:r>
                    </a:p>
                    <a:p>
                      <a:r>
                        <a:rPr lang="en-GB" sz="2400" dirty="0" err="1" smtClean="0"/>
                        <a:t>ans</a:t>
                      </a:r>
                      <a:r>
                        <a:rPr lang="en-GB" sz="2400" dirty="0" smtClean="0"/>
                        <a:t>=</a:t>
                      </a:r>
                    </a:p>
                    <a:p>
                      <a:r>
                        <a:rPr lang="en-GB" sz="2400" dirty="0" smtClean="0"/>
                        <a:t>      1.7321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5572140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inverse trig functions are </a:t>
            </a:r>
            <a:r>
              <a:rPr lang="en-GB" sz="2400" dirty="0" err="1" smtClean="0"/>
              <a:t>asin</a:t>
            </a:r>
            <a:r>
              <a:rPr lang="en-GB" sz="2400" dirty="0" smtClean="0"/>
              <a:t>(x), </a:t>
            </a:r>
            <a:r>
              <a:rPr lang="en-GB" sz="2400" dirty="0" err="1" smtClean="0"/>
              <a:t>acos</a:t>
            </a:r>
            <a:r>
              <a:rPr lang="en-GB" sz="2400" dirty="0" smtClean="0"/>
              <a:t>(x), </a:t>
            </a:r>
            <a:r>
              <a:rPr lang="en-GB" sz="2400" dirty="0" err="1" smtClean="0"/>
              <a:t>atan</a:t>
            </a:r>
            <a:r>
              <a:rPr lang="en-GB" sz="2400" dirty="0" smtClean="0"/>
              <a:t>(x) and </a:t>
            </a:r>
            <a:r>
              <a:rPr lang="en-GB" sz="2400" dirty="0" err="1" smtClean="0"/>
              <a:t>acot</a:t>
            </a:r>
            <a:r>
              <a:rPr lang="en-GB" sz="2400" dirty="0" smtClean="0"/>
              <a:t>(x). The hyperbolic trigonometric functions are </a:t>
            </a:r>
            <a:r>
              <a:rPr lang="en-GB" sz="2400" dirty="0" err="1" smtClean="0"/>
              <a:t>sinh</a:t>
            </a:r>
            <a:r>
              <a:rPr lang="en-GB" sz="2400" dirty="0" smtClean="0"/>
              <a:t>(x), cosh(x), </a:t>
            </a:r>
            <a:r>
              <a:rPr lang="en-GB" sz="2400" dirty="0" err="1" smtClean="0"/>
              <a:t>tanh</a:t>
            </a:r>
            <a:r>
              <a:rPr lang="en-GB" sz="2400" dirty="0" smtClean="0"/>
              <a:t>(x) and </a:t>
            </a:r>
            <a:r>
              <a:rPr lang="en-GB" sz="2400" dirty="0" err="1" smtClean="0"/>
              <a:t>coth</a:t>
            </a:r>
            <a:r>
              <a:rPr lang="en-GB" sz="2400" dirty="0" smtClean="0"/>
              <a:t>(x)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074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1724028"/>
            <a:ext cx="8501062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dirty="0"/>
              <a:t>Two phases in the design of any program are:</a:t>
            </a:r>
          </a:p>
          <a:p>
            <a:pPr algn="ctr">
              <a:defRPr/>
            </a:pPr>
            <a:endParaRPr lang="en-GB" sz="3200" dirty="0"/>
          </a:p>
          <a:p>
            <a:pPr marL="971550" lvl="1" indent="-514350" algn="ctr">
              <a:buFont typeface="+mj-lt"/>
              <a:buAutoNum type="arabicPeriod"/>
              <a:defRPr/>
            </a:pP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</a:p>
          <a:p>
            <a:pPr marL="971550" lvl="1" indent="-514350" algn="ctr">
              <a:buFont typeface="+mj-lt"/>
              <a:buAutoNum type="arabicPeriod"/>
              <a:defRPr/>
            </a:pPr>
            <a:endParaRPr lang="en-GB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 algn="ctr">
              <a:buFont typeface="+mj-lt"/>
              <a:buAutoNum type="arabicPeriod"/>
              <a:defRPr/>
            </a:pP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3426" name="Equation" r:id="rId4" imgW="914400" imgH="19872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214292"/>
          <a:ext cx="8715437" cy="652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889"/>
                <a:gridCol w="3597402"/>
                <a:gridCol w="2905146"/>
              </a:tblGrid>
              <a:tr h="489904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854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round(x)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Round to the nearest integer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&gt;&gt;round(17/5)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 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0054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fix(x)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Round towards zero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&gt;&gt;fix(13/5)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2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254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ceil(x)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Rounds towards</a:t>
                      </a:r>
                      <a:r>
                        <a:rPr lang="en-GB" sz="2000" baseline="0" dirty="0" smtClean="0"/>
                        <a:t> infinity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&gt;&gt;ceil(11/5)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2454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floor(x)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Rounds towards minus infinity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&gt;&gt;floor(-9/4)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 -3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3096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rem</a:t>
                      </a:r>
                      <a:r>
                        <a:rPr lang="en-GB" sz="2000" dirty="0" smtClean="0"/>
                        <a:t>(x, y)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Returns the remainder after</a:t>
                      </a:r>
                      <a:r>
                        <a:rPr lang="en-GB" sz="2000" baseline="0" dirty="0" smtClean="0"/>
                        <a:t> x is divided by y.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</a:t>
                      </a:r>
                      <a:r>
                        <a:rPr lang="en-GB" sz="2000" dirty="0" err="1" smtClean="0"/>
                        <a:t>rem</a:t>
                      </a:r>
                      <a:r>
                        <a:rPr lang="en-GB" sz="2000" dirty="0" smtClean="0"/>
                        <a:t>(13,5)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637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sign(x)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Signum</a:t>
                      </a:r>
                      <a:r>
                        <a:rPr lang="en-GB" sz="2000" dirty="0" smtClean="0"/>
                        <a:t> function. Returns 1 if x&gt;0,</a:t>
                      </a:r>
                      <a:r>
                        <a:rPr lang="en-GB" sz="2000" baseline="0" dirty="0" smtClean="0"/>
                        <a:t> -1 if x&lt;0 and 0 if x=0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&gt;&gt;sign(5)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035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45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142852"/>
            <a:ext cx="85725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Defining Scalar Variables</a:t>
            </a:r>
          </a:p>
          <a:p>
            <a:endParaRPr lang="en-GB" sz="2800" dirty="0" smtClean="0">
              <a:latin typeface="Calibri" pitchFamily="34" charset="0"/>
            </a:endParaRPr>
          </a:p>
          <a:p>
            <a:pPr marL="263525" indent="-263525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A </a:t>
            </a:r>
            <a:r>
              <a:rPr lang="en-GB" sz="2800" b="1" dirty="0" smtClean="0">
                <a:latin typeface="Calibri" pitchFamily="34" charset="0"/>
              </a:rPr>
              <a:t>variable </a:t>
            </a:r>
            <a:r>
              <a:rPr lang="en-GB" sz="2800" dirty="0" smtClean="0">
                <a:latin typeface="Calibri" pitchFamily="34" charset="0"/>
              </a:rPr>
              <a:t>is a name made of a letter or a combination of several letters (and digits) that is assigned a numerical value. A variable is a name of a memory location.</a:t>
            </a:r>
          </a:p>
          <a:p>
            <a:pPr marL="263525" indent="-263525"/>
            <a:endParaRPr lang="en-GB" sz="2800" dirty="0" smtClean="0">
              <a:latin typeface="Calibri" pitchFamily="34" charset="0"/>
            </a:endParaRPr>
          </a:p>
          <a:p>
            <a:pPr marL="263525" indent="-263525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Once a variable has been assigned a numerical value, it can be used in mathematical expressions, functions and any MATLAB statements and commands.</a:t>
            </a:r>
          </a:p>
          <a:p>
            <a:pPr marL="263525" indent="-263525"/>
            <a:endParaRPr lang="en-GB" sz="2800" dirty="0" smtClean="0">
              <a:latin typeface="Calibri" pitchFamily="34" charset="0"/>
            </a:endParaRPr>
          </a:p>
          <a:p>
            <a:pPr marL="263525" indent="-263525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In MATLAB the = sign is called the assignment operator.</a:t>
            </a:r>
          </a:p>
          <a:p>
            <a:pPr marL="263525" indent="-263525"/>
            <a:endParaRPr lang="en-GB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err="1" smtClean="0">
                <a:latin typeface="Calibri" pitchFamily="34" charset="0"/>
              </a:rPr>
              <a:t>Variable_Name</a:t>
            </a:r>
            <a:r>
              <a:rPr lang="en-GB" sz="2800" dirty="0" smtClean="0">
                <a:latin typeface="Calibri" pitchFamily="34" charset="0"/>
              </a:rPr>
              <a:t> = A numerical value, or a computable 			expression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9330" name="Equation" r:id="rId4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357166"/>
            <a:ext cx="864399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The left-hand side of the assignment operator can include only </a:t>
            </a:r>
            <a:r>
              <a:rPr lang="en-GB" sz="2800" b="1" dirty="0" smtClean="0">
                <a:latin typeface="Calibri" pitchFamily="34" charset="0"/>
              </a:rPr>
              <a:t>one </a:t>
            </a:r>
            <a:r>
              <a:rPr lang="en-GB" sz="2800" dirty="0" smtClean="0">
                <a:latin typeface="Calibri" pitchFamily="34" charset="0"/>
              </a:rPr>
              <a:t>variable name.</a:t>
            </a:r>
          </a:p>
          <a:p>
            <a:pPr marL="179388" indent="-179388"/>
            <a:endParaRPr lang="en-GB" sz="2800" dirty="0" smtClean="0">
              <a:latin typeface="Calibri" pitchFamily="34" charset="0"/>
            </a:endParaRPr>
          </a:p>
          <a:p>
            <a:pPr marL="179388" indent="-179388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The right-hand side can be a number, or a computable expression that can include numbers and/or variables that were previously assigned values.</a:t>
            </a:r>
          </a:p>
          <a:p>
            <a:pPr marL="179388" indent="-179388">
              <a:buFont typeface="Wingdings" pitchFamily="2" charset="2"/>
              <a:buChar char="Ø"/>
            </a:pPr>
            <a:endParaRPr lang="en-GB" sz="2800" dirty="0" smtClean="0">
              <a:latin typeface="Calibri" pitchFamily="34" charset="0"/>
            </a:endParaRPr>
          </a:p>
          <a:p>
            <a:pPr marL="179388" indent="-179388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If a variable already exists, typing the variable’s name and pressing ENTER will display the variable and its value.</a:t>
            </a:r>
          </a:p>
          <a:p>
            <a:pPr marL="179388" indent="-179388"/>
            <a:endParaRPr lang="en-GB" sz="2800" dirty="0" smtClean="0">
              <a:latin typeface="Calibri" pitchFamily="34" charset="0"/>
            </a:endParaRPr>
          </a:p>
          <a:p>
            <a:pPr marL="179388" indent="-179388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Several assignments can be typed on the same line  with a comma (,) separating them.</a:t>
            </a:r>
          </a:p>
          <a:p>
            <a:pPr>
              <a:buFont typeface="Wingdings" pitchFamily="2" charset="2"/>
              <a:buChar char="Ø"/>
            </a:pPr>
            <a:endParaRPr lang="en-GB" sz="2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8306" name="Equation" r:id="rId4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214290"/>
            <a:ext cx="871543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Rules about variable names</a:t>
            </a:r>
            <a:endParaRPr lang="en-GB" sz="2800" dirty="0" smtClean="0">
              <a:latin typeface="Calibri" pitchFamily="34" charset="0"/>
            </a:endParaRPr>
          </a:p>
          <a:p>
            <a:r>
              <a:rPr lang="en-GB" sz="2400" dirty="0" smtClean="0">
                <a:latin typeface="Calibri" pitchFamily="34" charset="0"/>
              </a:rPr>
              <a:t>Variable names:</a:t>
            </a:r>
          </a:p>
          <a:p>
            <a:pPr marL="263525" indent="-263525">
              <a:buFont typeface="Wingdings" pitchFamily="2" charset="2"/>
              <a:buChar char="Ø"/>
            </a:pPr>
            <a:r>
              <a:rPr lang="en-GB" sz="2400" dirty="0" smtClean="0">
                <a:latin typeface="Calibri" pitchFamily="34" charset="0"/>
              </a:rPr>
              <a:t>Can be up to 63 characters long(in MATLAB 7)  and 31 characters long in MATLAB 6.0.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Calibri" pitchFamily="34" charset="0"/>
              </a:rPr>
              <a:t>Can contain letters, digits and the underscore (_)character 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Calibri" pitchFamily="34" charset="0"/>
              </a:rPr>
              <a:t>Must begin with a letter</a:t>
            </a:r>
          </a:p>
          <a:p>
            <a:pPr marL="263525" indent="-263525">
              <a:buFont typeface="Wingdings" pitchFamily="2" charset="2"/>
              <a:buChar char="Ø"/>
            </a:pPr>
            <a:r>
              <a:rPr lang="en-GB" sz="2400" dirty="0" smtClean="0">
                <a:latin typeface="Calibri" pitchFamily="34" charset="0"/>
              </a:rPr>
              <a:t>MATLAB is case sensitive; for example AA, </a:t>
            </a:r>
            <a:r>
              <a:rPr lang="en-GB" sz="2400" dirty="0" err="1" smtClean="0">
                <a:latin typeface="Calibri" pitchFamily="34" charset="0"/>
              </a:rPr>
              <a:t>Aa</a:t>
            </a:r>
            <a:r>
              <a:rPr lang="en-GB" sz="2400" dirty="0" smtClean="0">
                <a:latin typeface="Calibri" pitchFamily="34" charset="0"/>
              </a:rPr>
              <a:t>, </a:t>
            </a:r>
            <a:r>
              <a:rPr lang="en-GB" sz="2400" dirty="0" err="1" smtClean="0">
                <a:latin typeface="Calibri" pitchFamily="34" charset="0"/>
              </a:rPr>
              <a:t>aA</a:t>
            </a:r>
            <a:r>
              <a:rPr lang="en-GB" sz="2400" dirty="0" smtClean="0">
                <a:latin typeface="Calibri" pitchFamily="34" charset="0"/>
              </a:rPr>
              <a:t> and </a:t>
            </a:r>
            <a:r>
              <a:rPr lang="en-GB" sz="2400" dirty="0" err="1" smtClean="0">
                <a:latin typeface="Calibri" pitchFamily="34" charset="0"/>
              </a:rPr>
              <a:t>aa</a:t>
            </a:r>
            <a:r>
              <a:rPr lang="en-GB" sz="2400" dirty="0" smtClean="0">
                <a:latin typeface="Calibri" pitchFamily="34" charset="0"/>
              </a:rPr>
              <a:t> are names of 4 different variables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Calibri" pitchFamily="34" charset="0"/>
              </a:rPr>
              <a:t>Avoid using the names of a built-in function for a variable.</a:t>
            </a:r>
          </a:p>
          <a:p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Predefined Variables</a:t>
            </a:r>
          </a:p>
          <a:p>
            <a:r>
              <a:rPr lang="en-GB" sz="2400" dirty="0" smtClean="0">
                <a:latin typeface="Calibri" pitchFamily="34" charset="0"/>
              </a:rPr>
              <a:t>Examples include:</a:t>
            </a:r>
          </a:p>
          <a:p>
            <a:r>
              <a:rPr lang="en-GB" sz="2400" dirty="0" err="1" smtClean="0">
                <a:latin typeface="Calibri" pitchFamily="34" charset="0"/>
              </a:rPr>
              <a:t>ans</a:t>
            </a:r>
            <a:r>
              <a:rPr lang="en-GB" sz="2400" dirty="0" smtClean="0">
                <a:latin typeface="Calibri" pitchFamily="34" charset="0"/>
              </a:rPr>
              <a:t>	</a:t>
            </a:r>
          </a:p>
          <a:p>
            <a:r>
              <a:rPr lang="en-GB" sz="2400" dirty="0" smtClean="0">
                <a:latin typeface="Calibri" pitchFamily="34" charset="0"/>
              </a:rPr>
              <a:t>pi	The number </a:t>
            </a:r>
            <a:r>
              <a:rPr lang="el-GR" sz="2400" dirty="0" smtClean="0">
                <a:latin typeface="Calibri" pitchFamily="34" charset="0"/>
              </a:rPr>
              <a:t>π</a:t>
            </a:r>
            <a:endParaRPr lang="en-GB" sz="2400" dirty="0" smtClean="0">
              <a:latin typeface="Calibri" pitchFamily="34" charset="0"/>
            </a:endParaRPr>
          </a:p>
          <a:p>
            <a:r>
              <a:rPr lang="en-GB" sz="2400" dirty="0" err="1" smtClean="0">
                <a:latin typeface="Calibri" pitchFamily="34" charset="0"/>
              </a:rPr>
              <a:t>eps</a:t>
            </a:r>
            <a:r>
              <a:rPr lang="en-GB" sz="2400" dirty="0" smtClean="0">
                <a:latin typeface="Calibri" pitchFamily="34" charset="0"/>
              </a:rPr>
              <a:t>	The smallest difference between two numbers</a:t>
            </a:r>
          </a:p>
          <a:p>
            <a:r>
              <a:rPr lang="en-GB" sz="2400" dirty="0" err="1" smtClean="0">
                <a:latin typeface="Calibri" pitchFamily="34" charset="0"/>
              </a:rPr>
              <a:t>inf</a:t>
            </a:r>
            <a:r>
              <a:rPr lang="en-GB" sz="2400" dirty="0" smtClean="0">
                <a:latin typeface="Calibri" pitchFamily="34" charset="0"/>
              </a:rPr>
              <a:t>	Used for infinity</a:t>
            </a:r>
          </a:p>
          <a:p>
            <a:r>
              <a:rPr lang="en-GB" sz="2400" dirty="0" err="1" smtClean="0">
                <a:latin typeface="Calibri" pitchFamily="34" charset="0"/>
              </a:rPr>
              <a:t>i</a:t>
            </a:r>
            <a:r>
              <a:rPr lang="en-GB" sz="2400" dirty="0" smtClean="0">
                <a:latin typeface="Calibri" pitchFamily="34" charset="0"/>
              </a:rPr>
              <a:t> or j	Defined as          , which is 0+1.0000i (or j)</a:t>
            </a:r>
          </a:p>
          <a:p>
            <a:r>
              <a:rPr lang="en-GB" sz="2400" dirty="0" err="1" smtClean="0">
                <a:latin typeface="Calibri" pitchFamily="34" charset="0"/>
              </a:rPr>
              <a:t>NaN</a:t>
            </a:r>
            <a:r>
              <a:rPr lang="en-GB" sz="2400" dirty="0" smtClean="0">
                <a:latin typeface="Calibri" pitchFamily="34" charset="0"/>
              </a:rPr>
              <a:t>	Not-a-Number. E.g. 0/0</a:t>
            </a:r>
            <a:endParaRPr lang="en-GB" sz="2400" dirty="0">
              <a:latin typeface="Calibri" pitchFamily="34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929330"/>
            <a:ext cx="428628" cy="290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355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878" y="214290"/>
            <a:ext cx="85011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Useful Commands for Managing Variables</a:t>
            </a:r>
          </a:p>
          <a:p>
            <a:pPr algn="ctr"/>
            <a:endParaRPr lang="en-GB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1071545"/>
          <a:ext cx="8429684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4578"/>
                <a:gridCol w="6215106"/>
              </a:tblGrid>
              <a:tr h="435931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Command</a:t>
                      </a:r>
                      <a:endParaRPr lang="en-GB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Outcome</a:t>
                      </a:r>
                      <a:endParaRPr lang="en-GB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1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clear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Removes all variables from the memory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1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clear x</a:t>
                      </a:r>
                      <a:r>
                        <a:rPr lang="en-GB" sz="2800" baseline="0" dirty="0" smtClean="0">
                          <a:latin typeface="Calibri" pitchFamily="34" charset="0"/>
                        </a:rPr>
                        <a:t> y z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Removes only variables</a:t>
                      </a:r>
                      <a:r>
                        <a:rPr lang="en-GB" sz="2800" baseline="0" dirty="0" smtClean="0">
                          <a:latin typeface="Calibri" pitchFamily="34" charset="0"/>
                        </a:rPr>
                        <a:t> x, y and z from the memory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1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who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Displays a list of the variables currently in memory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1">
                <a:tc>
                  <a:txBody>
                    <a:bodyPr/>
                    <a:lstStyle/>
                    <a:p>
                      <a:r>
                        <a:rPr lang="en-GB" sz="2800" dirty="0" err="1" smtClean="0">
                          <a:latin typeface="Calibri" pitchFamily="34" charset="0"/>
                        </a:rPr>
                        <a:t>whos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Displays a list of the variables currently in the memory and their size together with information about their bytes</a:t>
                      </a:r>
                      <a:r>
                        <a:rPr lang="en-GB" sz="2800" baseline="0" dirty="0" smtClean="0">
                          <a:latin typeface="Calibri" pitchFamily="34" charset="0"/>
                        </a:rPr>
                        <a:t> and class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096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6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2875" y="214313"/>
            <a:ext cx="8786813" cy="7416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C++</a:t>
            </a:r>
          </a:p>
          <a:p>
            <a:pPr>
              <a:defRPr/>
            </a:pPr>
            <a:endParaRPr lang="en-GB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C++ extends the C programming language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dirty="0"/>
              <a:t>C++ is an object-oriented, high level language used to write programs.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dirty="0"/>
              <a:t>High-level programming languages are those whose </a:t>
            </a:r>
            <a:r>
              <a:rPr lang="en-GB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GB" sz="2800" dirty="0"/>
              <a:t> is relatively close to the natural language.</a:t>
            </a:r>
          </a:p>
          <a:p>
            <a:pPr marL="265113" indent="-265113">
              <a:defRPr/>
            </a:pPr>
            <a:endParaRPr lang="en-GB" sz="2800" dirty="0"/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dirty="0"/>
              <a:t>Syntax is the rules of a programming language that specify how words and symbols are put together.</a:t>
            </a:r>
          </a:p>
          <a:p>
            <a:pPr marL="265113" indent="-265113">
              <a:defRPr/>
            </a:pPr>
            <a:endParaRPr lang="en-GB" sz="2800" dirty="0"/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dirty="0"/>
              <a:t>Object-oriented languages reflect a particular way of thinking about tasks in terms of identifying and describing the behaviour and state of the relevant objects.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r>
              <a:rPr lang="en-GB" sz="2800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98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1986" name="Equation" r:id="rId4" imgW="914400" imgH="198720" progId="">
              <p:embed/>
            </p:oleObj>
          </a:graphicData>
        </a:graphic>
      </p:graphicFrame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5" y="285750"/>
            <a:ext cx="6786563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01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3010" name="Equation" r:id="rId4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50" y="285750"/>
            <a:ext cx="8643938" cy="5970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C++ Program</a:t>
            </a:r>
          </a:p>
          <a:p>
            <a:pPr>
              <a:defRPr/>
            </a:pPr>
            <a:endParaRPr lang="en-GB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GB" sz="2800" dirty="0"/>
              <a:t>#include&lt;</a:t>
            </a:r>
            <a:r>
              <a:rPr lang="en-GB" sz="2800" dirty="0" err="1"/>
              <a:t>iostream</a:t>
            </a:r>
            <a:r>
              <a:rPr lang="en-GB" sz="2800" dirty="0"/>
              <a:t>&gt;</a:t>
            </a:r>
          </a:p>
          <a:p>
            <a:pPr>
              <a:defRPr/>
            </a:pPr>
            <a:r>
              <a:rPr lang="en-GB" sz="2800" dirty="0"/>
              <a:t>using namespace std;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r>
              <a:rPr lang="en-GB" sz="2800" dirty="0" err="1"/>
              <a:t>int</a:t>
            </a:r>
            <a:r>
              <a:rPr lang="en-GB" sz="2800" dirty="0"/>
              <a:t> main()</a:t>
            </a:r>
          </a:p>
          <a:p>
            <a:pPr>
              <a:defRPr/>
            </a:pPr>
            <a:r>
              <a:rPr lang="en-GB" sz="2800" dirty="0"/>
              <a:t>{</a:t>
            </a:r>
          </a:p>
          <a:p>
            <a:pPr>
              <a:defRPr/>
            </a:pPr>
            <a:r>
              <a:rPr lang="en-GB" sz="2800" dirty="0"/>
              <a:t>	</a:t>
            </a:r>
            <a:r>
              <a:rPr lang="en-GB" sz="2800" dirty="0" err="1"/>
              <a:t>cout</a:t>
            </a:r>
            <a:r>
              <a:rPr lang="en-GB" sz="2800" dirty="0"/>
              <a:t>&lt;&lt;“Hello World!\n”;</a:t>
            </a:r>
          </a:p>
          <a:p>
            <a:pPr>
              <a:defRPr/>
            </a:pPr>
            <a:r>
              <a:rPr lang="en-GB" sz="2800" dirty="0"/>
              <a:t>	system(“pause”);</a:t>
            </a:r>
          </a:p>
          <a:p>
            <a:pPr>
              <a:defRPr/>
            </a:pPr>
            <a:r>
              <a:rPr lang="en-GB" sz="2800" dirty="0"/>
              <a:t>return 0; </a:t>
            </a:r>
            <a:r>
              <a:rPr lang="en-GB" sz="2800" dirty="0">
                <a:solidFill>
                  <a:srgbClr val="00B0F0"/>
                </a:solidFill>
              </a:rPr>
              <a:t>//</a:t>
            </a:r>
            <a:r>
              <a:rPr lang="en-GB" i="1" dirty="0">
                <a:solidFill>
                  <a:srgbClr val="00B0F0"/>
                </a:solidFill>
              </a:rPr>
              <a:t>0 is returned to the computer’s operating system to signal that the program has completed successfully.</a:t>
            </a:r>
          </a:p>
          <a:p>
            <a:pPr>
              <a:defRPr/>
            </a:pPr>
            <a:r>
              <a:rPr lang="en-GB" sz="2800" dirty="0"/>
              <a:t>}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03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4034" name="Equation" r:id="rId4" imgW="914400" imgH="198720" progId="">
              <p:embed/>
            </p:oleObj>
          </a:graphicData>
        </a:graphic>
      </p:graphicFrame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214313" y="214313"/>
            <a:ext cx="864393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i="1">
                <a:solidFill>
                  <a:srgbClr val="0070C0"/>
                </a:solidFill>
              </a:rPr>
              <a:t>#include &lt;iostream&gt; </a:t>
            </a:r>
            <a:r>
              <a:rPr lang="en-GB" sz="2800"/>
              <a:t>- this tells the preprocessor to include code from the file “iostream”.</a:t>
            </a:r>
          </a:p>
          <a:p>
            <a:endParaRPr lang="en-GB" sz="2800"/>
          </a:p>
          <a:p>
            <a:r>
              <a:rPr lang="en-GB" sz="2800" i="1">
                <a:solidFill>
                  <a:srgbClr val="0070C0"/>
                </a:solidFill>
              </a:rPr>
              <a:t>iostream</a:t>
            </a:r>
            <a:r>
              <a:rPr lang="en-GB" sz="2800"/>
              <a:t> contains definitions of the routines that handle input from the keyboard and output to the screen.</a:t>
            </a:r>
          </a:p>
          <a:p>
            <a:endParaRPr lang="en-GB" sz="2800"/>
          </a:p>
          <a:p>
            <a:r>
              <a:rPr lang="en-GB" sz="2800" i="1">
                <a:solidFill>
                  <a:srgbClr val="0070C0"/>
                </a:solidFill>
              </a:rPr>
              <a:t>using namespace std </a:t>
            </a:r>
            <a:r>
              <a:rPr lang="en-GB" sz="2800" i="1"/>
              <a:t>(</a:t>
            </a:r>
            <a:r>
              <a:rPr lang="en-GB" sz="2800"/>
              <a:t>called the </a:t>
            </a:r>
            <a:r>
              <a:rPr lang="en-GB" sz="2800" i="1"/>
              <a:t>using directive</a:t>
            </a:r>
            <a:r>
              <a:rPr lang="en-GB" sz="2800"/>
              <a:t>). This tells the compiler that the program will be using names that have a meaning defined in the </a:t>
            </a:r>
            <a:r>
              <a:rPr lang="en-GB" sz="2800" i="1"/>
              <a:t>std </a:t>
            </a:r>
            <a:r>
              <a:rPr lang="en-GB" sz="2800"/>
              <a:t>namespace.</a:t>
            </a:r>
          </a:p>
          <a:p>
            <a:endParaRPr lang="en-GB" sz="2800" i="1"/>
          </a:p>
          <a:p>
            <a:r>
              <a:rPr lang="en-GB" sz="2800" i="1">
                <a:solidFill>
                  <a:srgbClr val="0070C0"/>
                </a:solidFill>
              </a:rPr>
              <a:t>int main() </a:t>
            </a:r>
            <a:r>
              <a:rPr lang="en-GB" sz="2800"/>
              <a:t>: This statement declares the main function. C++ program must always have one main function.</a:t>
            </a:r>
            <a:endParaRPr lang="en-GB" sz="2800" i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85750" y="357188"/>
            <a:ext cx="8429625" cy="5857875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06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5058" name="Equation" r:id="rId4" imgW="914400" imgH="198720" progId="">
              <p:embed/>
            </p:oleObj>
          </a:graphicData>
        </a:graphic>
      </p:graphicFrame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600"/>
              <a:t>A</a:t>
            </a:r>
            <a:r>
              <a:rPr lang="en-GB" sz="2600">
                <a:solidFill>
                  <a:srgbClr val="0070C0"/>
                </a:solidFill>
              </a:rPr>
              <a:t> </a:t>
            </a:r>
            <a:r>
              <a:rPr lang="en-GB" sz="2600" i="1"/>
              <a:t>function</a:t>
            </a:r>
            <a:r>
              <a:rPr lang="en-GB" sz="2600"/>
              <a:t> is a self-contained module of code that can accomplish some task.</a:t>
            </a:r>
          </a:p>
          <a:p>
            <a:endParaRPr lang="en-GB" sz="2600"/>
          </a:p>
          <a:p>
            <a:pPr>
              <a:buFont typeface="Wingdings" pitchFamily="2" charset="2"/>
              <a:buChar char="Ø"/>
            </a:pPr>
            <a:r>
              <a:rPr lang="en-GB" sz="2600"/>
              <a:t>The </a:t>
            </a:r>
            <a:r>
              <a:rPr lang="en-GB" sz="2600" i="1">
                <a:solidFill>
                  <a:srgbClr val="0070C0"/>
                </a:solidFill>
              </a:rPr>
              <a:t>int</a:t>
            </a:r>
            <a:r>
              <a:rPr lang="en-GB" sz="2600"/>
              <a:t> specifies the return type of main to be an integer.</a:t>
            </a:r>
          </a:p>
          <a:p>
            <a:r>
              <a:rPr lang="en-GB" sz="2600">
                <a:solidFill>
                  <a:srgbClr val="0070C0"/>
                </a:solidFill>
              </a:rPr>
              <a:t>“{ }” </a:t>
            </a:r>
            <a:r>
              <a:rPr lang="en-GB" sz="2600"/>
              <a:t>The opening and close brackets denotes the start and end of the program respectively.</a:t>
            </a:r>
          </a:p>
          <a:p>
            <a:endParaRPr lang="en-GB" sz="260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600" i="1">
                <a:solidFill>
                  <a:srgbClr val="0070C0"/>
                </a:solidFill>
              </a:rPr>
              <a:t>“cout&lt;&lt;“ </a:t>
            </a:r>
            <a:r>
              <a:rPr lang="en-GB" sz="2600"/>
              <a:t>and</a:t>
            </a:r>
            <a:r>
              <a:rPr lang="en-GB" sz="2600" i="1">
                <a:solidFill>
                  <a:srgbClr val="0070C0"/>
                </a:solidFill>
              </a:rPr>
              <a:t> “cin&gt;&gt;” </a:t>
            </a:r>
            <a:r>
              <a:rPr lang="en-GB" sz="2600"/>
              <a:t>are objects from a standard C++ library that has a method used to print strings to screen and accepts inputs from the keyboard respectively.</a:t>
            </a:r>
          </a:p>
          <a:p>
            <a:pPr>
              <a:buFont typeface="Wingdings" pitchFamily="2" charset="2"/>
              <a:buChar char="Ø"/>
            </a:pPr>
            <a:r>
              <a:rPr lang="en-GB" sz="2600" i="1">
                <a:solidFill>
                  <a:srgbClr val="0070C0"/>
                </a:solidFill>
              </a:rPr>
              <a:t>“\n” (new-line character) – </a:t>
            </a:r>
            <a:r>
              <a:rPr lang="en-GB" sz="2600"/>
              <a:t>tells the computer to start a new line of output.</a:t>
            </a:r>
          </a:p>
          <a:p>
            <a:pPr>
              <a:buFont typeface="Wingdings" pitchFamily="2" charset="2"/>
              <a:buChar char="Ø"/>
            </a:pPr>
            <a:endParaRPr lang="en-GB" sz="2600"/>
          </a:p>
          <a:p>
            <a:pPr>
              <a:buFont typeface="Wingdings" pitchFamily="2" charset="2"/>
              <a:buChar char="Ø"/>
            </a:pPr>
            <a:r>
              <a:rPr lang="en-GB" sz="2600">
                <a:solidFill>
                  <a:srgbClr val="0070C0"/>
                </a:solidFill>
              </a:rPr>
              <a:t>; </a:t>
            </a:r>
            <a:r>
              <a:rPr lang="en-GB" sz="2600"/>
              <a:t>every line of code must end with a semicolon.</a:t>
            </a:r>
          </a:p>
          <a:p>
            <a:pPr>
              <a:buFont typeface="Wingdings" pitchFamily="2" charset="2"/>
              <a:buChar char="Ø"/>
            </a:pPr>
            <a:r>
              <a:rPr lang="en-GB" sz="2600" i="1">
                <a:solidFill>
                  <a:srgbClr val="0070C0"/>
                </a:solidFill>
              </a:rPr>
              <a:t>return 0</a:t>
            </a:r>
            <a:r>
              <a:rPr lang="en-GB" sz="2600"/>
              <a:t> : 0 is returned to the OS to signal that the program has completed successfully.</a:t>
            </a:r>
            <a:endParaRPr lang="en-GB" sz="2600" i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98521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216" y="365147"/>
            <a:ext cx="8358188" cy="6278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Process</a:t>
            </a:r>
          </a:p>
          <a:p>
            <a:pPr>
              <a:defRPr/>
            </a:pPr>
            <a:endParaRPr lang="en-GB" sz="3000" dirty="0"/>
          </a:p>
          <a:p>
            <a:pPr>
              <a:defRPr/>
            </a:pPr>
            <a:r>
              <a:rPr lang="en-GB" sz="3000" dirty="0"/>
              <a:t>The problem-solving process for a computational problem can be outlined as follows:</a:t>
            </a:r>
          </a:p>
          <a:p>
            <a:pPr>
              <a:defRPr/>
            </a:pPr>
            <a:endParaRPr lang="en-GB" sz="30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Define the problem.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Create a mathematical model.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Develop a computational method for solving the problem.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Implement the computational method.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Test and assess the solution.</a:t>
            </a:r>
          </a:p>
          <a:p>
            <a:pPr>
              <a:defRPr/>
            </a:pP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08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608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313" y="214313"/>
            <a:ext cx="8643937" cy="526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</a:p>
          <a:p>
            <a:pPr algn="ctr">
              <a:defRPr/>
            </a:pPr>
            <a:endParaRPr lang="en-GB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4013" indent="-354013">
              <a:buFont typeface="Wingdings" pitchFamily="2" charset="2"/>
              <a:buChar char="Ø"/>
              <a:defRPr/>
            </a:pPr>
            <a:r>
              <a:rPr lang="en-GB" sz="2800" dirty="0"/>
              <a:t>A variable represents a location in the computer’s memory.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dirty="0"/>
              <a:t>A  variable in C++ is used to hold data within programs.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Every variable has 2 parts; a </a:t>
            </a:r>
            <a:r>
              <a:rPr lang="en-GB" sz="2800" i="1" dirty="0"/>
              <a:t>name </a:t>
            </a:r>
            <a:r>
              <a:rPr lang="en-GB" sz="2800" dirty="0"/>
              <a:t>and a </a:t>
            </a:r>
            <a:r>
              <a:rPr lang="en-GB" sz="2800" i="1" dirty="0"/>
              <a:t>data type.</a:t>
            </a:r>
          </a:p>
          <a:p>
            <a:pPr>
              <a:defRPr/>
            </a:pPr>
            <a:endParaRPr lang="en-GB" sz="2800" i="1" dirty="0"/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dirty="0"/>
              <a:t>The name identifies the variable and data type describes the type of data stored or returned by the variable.</a:t>
            </a:r>
          </a:p>
          <a:p>
            <a:pPr>
              <a:defRPr/>
            </a:pPr>
            <a:endParaRPr lang="en-GB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710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710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188" y="285750"/>
            <a:ext cx="8501062" cy="6124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NAMES</a:t>
            </a:r>
          </a:p>
          <a:p>
            <a:pPr>
              <a:defRPr/>
            </a:pPr>
            <a:endParaRPr lang="en-GB" sz="2800" dirty="0">
              <a:solidFill>
                <a:srgbClr val="0070C0"/>
              </a:solidFill>
            </a:endParaRP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dirty="0"/>
              <a:t>Valid names can consist of letters, numbers and the underscore (_).</a:t>
            </a:r>
          </a:p>
          <a:p>
            <a:pPr marL="265113" indent="-265113">
              <a:defRPr/>
            </a:pPr>
            <a:endParaRPr lang="en-GB" sz="2800" dirty="0"/>
          </a:p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It must not start with a number.</a:t>
            </a:r>
          </a:p>
          <a:p>
            <a:pPr>
              <a:defRPr/>
            </a:pPr>
            <a:endParaRPr lang="en-GB" sz="2800" dirty="0"/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dirty="0"/>
              <a:t>A variable name may not be a C++ keyword such as if, for, else or while.</a:t>
            </a:r>
          </a:p>
          <a:p>
            <a:pPr marL="265113" indent="-265113">
              <a:defRPr/>
            </a:pPr>
            <a:endParaRPr lang="en-GB" sz="2800" dirty="0"/>
          </a:p>
          <a:p>
            <a:pPr>
              <a:buFont typeface="Wingdings" pitchFamily="2" charset="2"/>
              <a:buChar char="Ø"/>
              <a:defRPr/>
            </a:pPr>
            <a:r>
              <a:rPr lang="en-GB" sz="2800" dirty="0"/>
              <a:t>Variable names are case sensitive .</a:t>
            </a:r>
          </a:p>
          <a:p>
            <a:pPr>
              <a:defRPr/>
            </a:pPr>
            <a:endParaRPr lang="en-GB" sz="2800" dirty="0"/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800" dirty="0"/>
              <a:t>Keywords in C++ have predefined meaning that cannot be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1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813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6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313" y="147638"/>
            <a:ext cx="8643937" cy="6924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</a:p>
          <a:p>
            <a:pPr>
              <a:defRPr/>
            </a:pPr>
            <a:endParaRPr lang="en-GB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700" dirty="0"/>
              <a:t>C++ requires that all variables used in a program be given a data type.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GB" sz="2700" dirty="0"/>
              <a:t>Data type is the type of data a variable returns.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GB" sz="2700" dirty="0"/>
              <a:t>C++ allows user-defined data types.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700" dirty="0"/>
              <a:t>It also provides built-in data types such as </a:t>
            </a:r>
            <a:r>
              <a:rPr lang="en-GB" sz="2700" i="1" dirty="0" err="1"/>
              <a:t>boolean</a:t>
            </a:r>
            <a:r>
              <a:rPr lang="en-GB" sz="2700" i="1" dirty="0"/>
              <a:t>, character, float and integer.</a:t>
            </a:r>
          </a:p>
          <a:p>
            <a:pPr marL="265113" indent="-265113">
              <a:buFont typeface="Wingdings" pitchFamily="2" charset="2"/>
              <a:buChar char="Ø"/>
              <a:defRPr/>
            </a:pPr>
            <a:r>
              <a:rPr lang="en-GB" sz="2700" dirty="0"/>
              <a:t>Boolean variables are declared with the keyword </a:t>
            </a:r>
            <a:r>
              <a:rPr lang="en-GB" sz="2700" dirty="0" err="1"/>
              <a:t>bool</a:t>
            </a:r>
            <a:r>
              <a:rPr lang="en-GB" sz="2700" dirty="0"/>
              <a:t> and contain one of two values; true or false.</a:t>
            </a:r>
          </a:p>
          <a:p>
            <a:pPr>
              <a:buFont typeface="Wingdings" pitchFamily="2" charset="2"/>
              <a:buChar char="Ø"/>
              <a:defRPr/>
            </a:pPr>
            <a:endParaRPr lang="en-GB" sz="28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GB" sz="2400" dirty="0"/>
              <a:t>Variables of these types are defined simply by preceding the name with the type: </a:t>
            </a:r>
          </a:p>
          <a:p>
            <a:pPr>
              <a:defRPr/>
            </a:pPr>
            <a:r>
              <a:rPr lang="en-GB" sz="2400" dirty="0"/>
              <a:t> 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an_int</a:t>
            </a:r>
            <a:r>
              <a:rPr lang="en-GB" sz="2400" dirty="0"/>
              <a:t>;</a:t>
            </a:r>
          </a:p>
          <a:p>
            <a:pPr>
              <a:defRPr/>
            </a:pPr>
            <a:r>
              <a:rPr lang="en-GB" sz="2400" dirty="0"/>
              <a:t>  float </a:t>
            </a:r>
            <a:r>
              <a:rPr lang="en-GB" sz="2400" dirty="0" err="1"/>
              <a:t>a_float</a:t>
            </a:r>
            <a:r>
              <a:rPr lang="en-GB" sz="2400" dirty="0"/>
              <a:t>;</a:t>
            </a:r>
          </a:p>
          <a:p>
            <a:pPr>
              <a:defRPr/>
            </a:pPr>
            <a:r>
              <a:rPr lang="en-GB" sz="2400" dirty="0"/>
              <a:t>  long </a:t>
            </a:r>
            <a:r>
              <a:rPr lang="en-GB" sz="2400" dirty="0" err="1"/>
              <a:t>long</a:t>
            </a:r>
            <a:r>
              <a:rPr lang="en-GB" sz="2400" dirty="0"/>
              <a:t> </a:t>
            </a:r>
            <a:r>
              <a:rPr lang="en-GB" sz="2400" dirty="0" err="1"/>
              <a:t>a_very_long_integer</a:t>
            </a:r>
            <a:r>
              <a:rPr lang="en-GB" sz="2400" dirty="0"/>
              <a:t>;</a:t>
            </a:r>
          </a:p>
          <a:p>
            <a:pPr>
              <a:defRPr/>
            </a:pPr>
            <a:endParaRPr lang="en-GB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12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98521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313" y="142852"/>
            <a:ext cx="8572529" cy="6869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PROBLEM DEFINITION:</a:t>
            </a:r>
            <a:r>
              <a:rPr lang="en-US" sz="3200" dirty="0" smtClean="0">
                <a:solidFill>
                  <a:srgbClr val="0070C0"/>
                </a:solidFill>
                <a:latin typeface="Calibri"/>
                <a:cs typeface="+mn-cs"/>
              </a:rPr>
              <a:t> 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 smtClean="0">
              <a:solidFill>
                <a:srgbClr val="0070C0"/>
              </a:solidFill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 smtClean="0">
                <a:latin typeface="Calibri"/>
                <a:cs typeface="+mn-cs"/>
              </a:rPr>
              <a:t>The first steps in problem solving include:</a:t>
            </a:r>
            <a:endParaRPr lang="en-GB" sz="3200" dirty="0" smtClean="0">
              <a:latin typeface="Calibri"/>
              <a:cs typeface="+mn-cs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Calibri"/>
                <a:cs typeface="+mn-cs"/>
              </a:rPr>
              <a:t>Recognize </a:t>
            </a:r>
            <a:r>
              <a:rPr lang="en-US" sz="3200" dirty="0">
                <a:latin typeface="Calibri"/>
                <a:cs typeface="+mn-cs"/>
              </a:rPr>
              <a:t>and define the problem precisely by exploring it </a:t>
            </a:r>
            <a:r>
              <a:rPr lang="en-US" sz="3200" dirty="0" smtClean="0">
                <a:latin typeface="Calibri"/>
                <a:cs typeface="+mn-cs"/>
              </a:rPr>
              <a:t>thoroughly.</a:t>
            </a:r>
            <a:endParaRPr lang="en-GB" sz="3200" dirty="0">
              <a:latin typeface="Calibri"/>
              <a:cs typeface="+mn-cs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latin typeface="Calibri"/>
                <a:cs typeface="+mn-cs"/>
              </a:rPr>
              <a:t>Determine what question is to be answered and what output or results are to be produced.</a:t>
            </a:r>
            <a:endParaRPr lang="en-GB" sz="3200" dirty="0">
              <a:latin typeface="Calibri"/>
              <a:cs typeface="+mn-cs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latin typeface="Calibri"/>
                <a:cs typeface="+mn-cs"/>
              </a:rPr>
              <a:t>Determine what theoretical and experimental knowledge can be applied.</a:t>
            </a:r>
            <a:endParaRPr lang="en-GB" sz="3200" dirty="0">
              <a:latin typeface="Calibri"/>
              <a:cs typeface="+mn-cs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latin typeface="Calibri"/>
                <a:cs typeface="+mn-cs"/>
              </a:rPr>
              <a:t>Determine what input information or data is available.</a:t>
            </a:r>
            <a:endParaRPr lang="en-GB" sz="3200" dirty="0">
              <a:latin typeface="Calibri"/>
              <a:cs typeface="+mn-cs"/>
            </a:endParaRP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14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88" y="1212834"/>
            <a:ext cx="8177212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8625" y="430012"/>
            <a:ext cx="8358217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SOLUTION OUTLINE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latin typeface="Calibri"/>
                <a:cs typeface="+mn-cs"/>
              </a:rPr>
              <a:t>Collect all data and information about the problem.</a:t>
            </a:r>
            <a:endParaRPr lang="en-GB" sz="3200" dirty="0"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latin typeface="Calibri"/>
                <a:cs typeface="+mn-cs"/>
              </a:rPr>
              <a:t>Verify the accuracy of this data and information.</a:t>
            </a:r>
            <a:endParaRPr lang="en-GB" sz="3200" dirty="0"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latin typeface="Calibri"/>
                <a:cs typeface="+mn-cs"/>
              </a:rPr>
              <a:t>Determine what information you must find: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latin typeface="Calibri"/>
                <a:cs typeface="+mn-cs"/>
              </a:rPr>
              <a:t>intermediate results or data may need to be found before the required answer or results can be found</a:t>
            </a:r>
            <a:r>
              <a:rPr lang="en-US" sz="2800" dirty="0">
                <a:latin typeface="Calibri"/>
                <a:cs typeface="+mn-cs"/>
              </a:rPr>
              <a:t>.</a:t>
            </a:r>
            <a:endParaRPr lang="en-GB" sz="2800" dirty="0"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170" name="Equation" r:id="rId4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88" y="566738"/>
            <a:ext cx="8572500" cy="51152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latin typeface="Calibri"/>
                <a:cs typeface="+mn-cs"/>
              </a:rPr>
              <a:t>The implementation phase comprises of the following steps: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Code the algorithm using a specific programming </a:t>
            </a:r>
            <a:r>
              <a:rPr lang="en-GB" sz="3200" dirty="0" smtClean="0">
                <a:latin typeface="Calibri"/>
                <a:cs typeface="+mn-cs"/>
              </a:rPr>
              <a:t>language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Run the program on the </a:t>
            </a:r>
            <a:r>
              <a:rPr lang="en-GB" sz="3200" dirty="0" smtClean="0">
                <a:latin typeface="Calibri"/>
                <a:cs typeface="+mn-cs"/>
              </a:rPr>
              <a:t>computer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Document and maintain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19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88" y="928688"/>
            <a:ext cx="8177212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81" y="285750"/>
            <a:ext cx="8715375" cy="511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Structured Programming Concept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latin typeface="Calibri"/>
                <a:cs typeface="+mn-cs"/>
              </a:rPr>
              <a:t>Structured programming techniques assist the programmer in writing effective error free programs.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latin typeface="Calibri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latin typeface="Calibri"/>
                <a:cs typeface="+mn-cs"/>
              </a:rPr>
              <a:t>The elements of structured programming include: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Top-down development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/>
                <a:cs typeface="+mn-cs"/>
              </a:rPr>
              <a:t>Modular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2726</Words>
  <Application>Microsoft Office PowerPoint</Application>
  <PresentationFormat>On-screen Show (4:3)</PresentationFormat>
  <Paragraphs>603</Paragraphs>
  <Slides>52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Verve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INTRODUCTION TO MATLAB</vt:lpstr>
      <vt:lpstr>Slide 27</vt:lpstr>
      <vt:lpstr>Slide 28</vt:lpstr>
      <vt:lpstr>The default view of MATLAB desktop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ARABAYAKOBA</dc:creator>
  <cp:lastModifiedBy>Joojo</cp:lastModifiedBy>
  <cp:revision>283</cp:revision>
  <dcterms:created xsi:type="dcterms:W3CDTF">2010-02-04T12:39:50Z</dcterms:created>
  <dcterms:modified xsi:type="dcterms:W3CDTF">2010-04-28T21:10:06Z</dcterms:modified>
</cp:coreProperties>
</file>