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48" r:id="rId1"/>
  </p:sldMasterIdLst>
  <p:notesMasterIdLst>
    <p:notesMasterId r:id="rId31"/>
  </p:notesMasterIdLst>
  <p:sldIdLst>
    <p:sldId id="256" r:id="rId2"/>
    <p:sldId id="271" r:id="rId3"/>
    <p:sldId id="272" r:id="rId4"/>
    <p:sldId id="273" r:id="rId5"/>
    <p:sldId id="274" r:id="rId6"/>
    <p:sldId id="275" r:id="rId7"/>
    <p:sldId id="277" r:id="rId8"/>
    <p:sldId id="278" r:id="rId9"/>
    <p:sldId id="276" r:id="rId10"/>
    <p:sldId id="279" r:id="rId11"/>
    <p:sldId id="280" r:id="rId12"/>
    <p:sldId id="281" r:id="rId13"/>
    <p:sldId id="282" r:id="rId14"/>
    <p:sldId id="283" r:id="rId15"/>
    <p:sldId id="284" r:id="rId16"/>
    <p:sldId id="285" r:id="rId17"/>
    <p:sldId id="286" r:id="rId18"/>
    <p:sldId id="293" r:id="rId19"/>
    <p:sldId id="287" r:id="rId20"/>
    <p:sldId id="288" r:id="rId21"/>
    <p:sldId id="300" r:id="rId22"/>
    <p:sldId id="301" r:id="rId23"/>
    <p:sldId id="294" r:id="rId24"/>
    <p:sldId id="302" r:id="rId25"/>
    <p:sldId id="303" r:id="rId26"/>
    <p:sldId id="295" r:id="rId27"/>
    <p:sldId id="289" r:id="rId28"/>
    <p:sldId id="297" r:id="rId29"/>
    <p:sldId id="299"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56" d="100"/>
          <a:sy n="56" d="100"/>
        </p:scale>
        <p:origin x="72" y="33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8CEBD63-881A-4998-B377-13EC6507BCB1}" type="datetimeFigureOut">
              <a:rPr lang="en-US" smtClean="0"/>
              <a:pPr/>
              <a:t>5/18/2021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E62641B-E376-4D72-A893-7D9772893037}"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a:t>ME 366 LECTURE #1 INTRODUCTION AND UNIT 1				</a:t>
            </a:r>
            <a:fld id="{6B48E45A-5B59-4E46-8C71-A2945575DA0E}" type="slidenum">
              <a:rPr lang="en-US" b="1" smtClean="0"/>
              <a:pPr/>
              <a:t>1</a:t>
            </a:fld>
            <a:endParaRPr lang="en-US" b="1" dirty="0"/>
          </a:p>
        </p:txBody>
      </p:sp>
      <p:sp>
        <p:nvSpPr>
          <p:cNvPr id="4" name="Slide Number Placeholder 3"/>
          <p:cNvSpPr>
            <a:spLocks noGrp="1"/>
          </p:cNvSpPr>
          <p:nvPr>
            <p:ph type="sldNum" sz="quarter" idx="10"/>
          </p:nvPr>
        </p:nvSpPr>
        <p:spPr/>
        <p:txBody>
          <a:bodyPr/>
          <a:lstStyle/>
          <a:p>
            <a:fld id="{7E62641B-E376-4D72-A893-7D9772893037}" type="slidenum">
              <a:rPr lang="en-US" smtClean="0"/>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a:t>ME 366 LECTURE #1 INTRODUCTION AND UNIT 1			</a:t>
            </a:r>
            <a:fld id="{1D6F002B-70D6-4FE4-ACDC-10162AF7262D}" type="slidenum">
              <a:rPr lang="en-US" b="1" smtClean="0"/>
              <a:pPr/>
              <a:t>10</a:t>
            </a:fld>
            <a:endParaRPr lang="en-US" dirty="0"/>
          </a:p>
        </p:txBody>
      </p:sp>
      <p:sp>
        <p:nvSpPr>
          <p:cNvPr id="4" name="Slide Number Placeholder 3"/>
          <p:cNvSpPr>
            <a:spLocks noGrp="1"/>
          </p:cNvSpPr>
          <p:nvPr>
            <p:ph type="sldNum" sz="quarter" idx="10"/>
          </p:nvPr>
        </p:nvSpPr>
        <p:spPr/>
        <p:txBody>
          <a:bodyPr/>
          <a:lstStyle/>
          <a:p>
            <a:fld id="{7E62641B-E376-4D72-A893-7D9772893037}" type="slidenum">
              <a:rPr lang="en-US" smtClean="0"/>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a:t>ME 366 LECTURE #1 INTRODUCTION AND UNIT 1			</a:t>
            </a:r>
            <a:fld id="{2CB606A4-398A-4D92-9ADC-72F2116B9884}" type="slidenum">
              <a:rPr lang="en-US" b="1" smtClean="0"/>
              <a:pPr/>
              <a:t>11</a:t>
            </a:fld>
            <a:endParaRPr lang="en-US" dirty="0"/>
          </a:p>
        </p:txBody>
      </p:sp>
      <p:sp>
        <p:nvSpPr>
          <p:cNvPr id="4" name="Slide Number Placeholder 3"/>
          <p:cNvSpPr>
            <a:spLocks noGrp="1"/>
          </p:cNvSpPr>
          <p:nvPr>
            <p:ph type="sldNum" sz="quarter" idx="10"/>
          </p:nvPr>
        </p:nvSpPr>
        <p:spPr/>
        <p:txBody>
          <a:bodyPr/>
          <a:lstStyle/>
          <a:p>
            <a:fld id="{7E62641B-E376-4D72-A893-7D9772893037}" type="slidenum">
              <a:rPr lang="en-US" smtClean="0"/>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a:t>ME 366 LECTURE #1 INTRODUCTION AND UNIT 1			</a:t>
            </a:r>
            <a:fld id="{B0F1FF69-EEE0-4E69-AD68-ABBF46A94A80}" type="slidenum">
              <a:rPr lang="en-US" b="1" smtClean="0"/>
              <a:pPr/>
              <a:t>12</a:t>
            </a:fld>
            <a:endParaRPr lang="en-US" dirty="0"/>
          </a:p>
        </p:txBody>
      </p:sp>
      <p:sp>
        <p:nvSpPr>
          <p:cNvPr id="4" name="Slide Number Placeholder 3"/>
          <p:cNvSpPr>
            <a:spLocks noGrp="1"/>
          </p:cNvSpPr>
          <p:nvPr>
            <p:ph type="sldNum" sz="quarter" idx="10"/>
          </p:nvPr>
        </p:nvSpPr>
        <p:spPr/>
        <p:txBody>
          <a:bodyPr/>
          <a:lstStyle/>
          <a:p>
            <a:fld id="{7E62641B-E376-4D72-A893-7D9772893037}" type="slidenum">
              <a:rPr lang="en-US" smtClean="0"/>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a:t>ME 366 LECTURE #1 INTRODUCTION AND UNIT 1			</a:t>
            </a:r>
            <a:fld id="{C8971A17-B5E8-4D3C-A469-8709FD77E3AF}" type="slidenum">
              <a:rPr lang="en-US" b="1" smtClean="0"/>
              <a:pPr/>
              <a:t>13</a:t>
            </a:fld>
            <a:endParaRPr lang="en-US" dirty="0"/>
          </a:p>
        </p:txBody>
      </p:sp>
      <p:sp>
        <p:nvSpPr>
          <p:cNvPr id="4" name="Slide Number Placeholder 3"/>
          <p:cNvSpPr>
            <a:spLocks noGrp="1"/>
          </p:cNvSpPr>
          <p:nvPr>
            <p:ph type="sldNum" sz="quarter" idx="10"/>
          </p:nvPr>
        </p:nvSpPr>
        <p:spPr/>
        <p:txBody>
          <a:bodyPr/>
          <a:lstStyle/>
          <a:p>
            <a:fld id="{7E62641B-E376-4D72-A893-7D9772893037}" type="slidenum">
              <a:rPr lang="en-US" smtClean="0"/>
              <a:pPr/>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a:t>ME 366 LECTURE #1 INTRODUCTION AND UNIT 1			</a:t>
            </a:r>
            <a:fld id="{931BD5F2-497F-424E-A329-97B5291E9A18}" type="slidenum">
              <a:rPr lang="en-US" b="1" smtClean="0"/>
              <a:pPr/>
              <a:t>14</a:t>
            </a:fld>
            <a:endParaRPr lang="en-US" dirty="0"/>
          </a:p>
        </p:txBody>
      </p:sp>
      <p:sp>
        <p:nvSpPr>
          <p:cNvPr id="4" name="Slide Number Placeholder 3"/>
          <p:cNvSpPr>
            <a:spLocks noGrp="1"/>
          </p:cNvSpPr>
          <p:nvPr>
            <p:ph type="sldNum" sz="quarter" idx="10"/>
          </p:nvPr>
        </p:nvSpPr>
        <p:spPr/>
        <p:txBody>
          <a:bodyPr/>
          <a:lstStyle/>
          <a:p>
            <a:fld id="{7E62641B-E376-4D72-A893-7D9772893037}" type="slidenum">
              <a:rPr lang="en-US" smtClean="0"/>
              <a:pPr/>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a:t>ME 366 LECTURE #1 INTRODUCTION AND UNIT 1			</a:t>
            </a:r>
            <a:fld id="{30E6422C-76B4-4701-ABCF-B7A0E710EC7C}" type="slidenum">
              <a:rPr lang="en-US" b="1" smtClean="0"/>
              <a:pPr/>
              <a:t>15</a:t>
            </a:fld>
            <a:endParaRPr lang="en-US" dirty="0"/>
          </a:p>
        </p:txBody>
      </p:sp>
      <p:sp>
        <p:nvSpPr>
          <p:cNvPr id="4" name="Slide Number Placeholder 3"/>
          <p:cNvSpPr>
            <a:spLocks noGrp="1"/>
          </p:cNvSpPr>
          <p:nvPr>
            <p:ph type="sldNum" sz="quarter" idx="10"/>
          </p:nvPr>
        </p:nvSpPr>
        <p:spPr/>
        <p:txBody>
          <a:bodyPr/>
          <a:lstStyle/>
          <a:p>
            <a:fld id="{7E62641B-E376-4D72-A893-7D9772893037}" type="slidenum">
              <a:rPr lang="en-US" smtClean="0"/>
              <a:pPr/>
              <a:t>15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a:t>ME 366 LECTURE #1 INTRODUCTION AND UNIT 1			</a:t>
            </a:r>
            <a:fld id="{DFFFE6EA-6D35-4D5B-B4A0-D04056E69DFD}" type="slidenum">
              <a:rPr lang="en-US" b="1" smtClean="0"/>
              <a:pPr/>
              <a:t>16</a:t>
            </a:fld>
            <a:endParaRPr lang="en-US" dirty="0"/>
          </a:p>
        </p:txBody>
      </p:sp>
      <p:sp>
        <p:nvSpPr>
          <p:cNvPr id="4" name="Slide Number Placeholder 3"/>
          <p:cNvSpPr>
            <a:spLocks noGrp="1"/>
          </p:cNvSpPr>
          <p:nvPr>
            <p:ph type="sldNum" sz="quarter" idx="10"/>
          </p:nvPr>
        </p:nvSpPr>
        <p:spPr/>
        <p:txBody>
          <a:bodyPr/>
          <a:lstStyle/>
          <a:p>
            <a:fld id="{7E62641B-E376-4D72-A893-7D9772893037}" type="slidenum">
              <a:rPr lang="en-US" smtClean="0"/>
              <a:pPr/>
              <a:t>16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a:t>ME 366 LECTURE #1 INTRODUCTION AND UNIT 1			</a:t>
            </a:r>
            <a:fld id="{DC544A2A-355A-42AD-BE01-E29D3298148D}" type="slidenum">
              <a:rPr lang="en-US" b="1" smtClean="0"/>
              <a:pPr/>
              <a:t>17</a:t>
            </a:fld>
            <a:endParaRPr lang="en-US" dirty="0"/>
          </a:p>
        </p:txBody>
      </p:sp>
      <p:sp>
        <p:nvSpPr>
          <p:cNvPr id="4" name="Slide Number Placeholder 3"/>
          <p:cNvSpPr>
            <a:spLocks noGrp="1"/>
          </p:cNvSpPr>
          <p:nvPr>
            <p:ph type="sldNum" sz="quarter" idx="10"/>
          </p:nvPr>
        </p:nvSpPr>
        <p:spPr/>
        <p:txBody>
          <a:bodyPr/>
          <a:lstStyle/>
          <a:p>
            <a:fld id="{7E62641B-E376-4D72-A893-7D9772893037}" type="slidenum">
              <a:rPr lang="en-US" smtClean="0"/>
              <a:pPr/>
              <a:t>17</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a:t>ME 366 LECTURE #1 INTRODUCTION AND UNIT 1			</a:t>
            </a:r>
            <a:fld id="{5FF332F4-A9F0-4EEA-9F58-1B1772C090AD}" type="slidenum">
              <a:rPr lang="en-US" b="1" smtClean="0"/>
              <a:pPr/>
              <a:t>18</a:t>
            </a:fld>
            <a:endParaRPr lang="en-US" dirty="0"/>
          </a:p>
        </p:txBody>
      </p:sp>
      <p:sp>
        <p:nvSpPr>
          <p:cNvPr id="4" name="Slide Number Placeholder 3"/>
          <p:cNvSpPr>
            <a:spLocks noGrp="1"/>
          </p:cNvSpPr>
          <p:nvPr>
            <p:ph type="sldNum" sz="quarter" idx="10"/>
          </p:nvPr>
        </p:nvSpPr>
        <p:spPr/>
        <p:txBody>
          <a:bodyPr/>
          <a:lstStyle/>
          <a:p>
            <a:fld id="{7E62641B-E376-4D72-A893-7D9772893037}" type="slidenum">
              <a:rPr lang="en-US" smtClean="0"/>
              <a:pPr/>
              <a:t>18</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a:t>ME 366 LECTURE #1 INTRODUCTION AND UNIT 1			</a:t>
            </a:r>
            <a:fld id="{6959B662-29A3-4A41-A1E7-6EBB47E42543}" type="slidenum">
              <a:rPr lang="en-US" b="1" smtClean="0"/>
              <a:pPr/>
              <a:t>19</a:t>
            </a:fld>
            <a:endParaRPr lang="en-US" dirty="0"/>
          </a:p>
        </p:txBody>
      </p:sp>
      <p:sp>
        <p:nvSpPr>
          <p:cNvPr id="4" name="Slide Number Placeholder 3"/>
          <p:cNvSpPr>
            <a:spLocks noGrp="1"/>
          </p:cNvSpPr>
          <p:nvPr>
            <p:ph type="sldNum" sz="quarter" idx="10"/>
          </p:nvPr>
        </p:nvSpPr>
        <p:spPr/>
        <p:txBody>
          <a:bodyPr/>
          <a:lstStyle/>
          <a:p>
            <a:fld id="{7E62641B-E376-4D72-A893-7D9772893037}" type="slidenum">
              <a:rPr lang="en-US" smtClean="0"/>
              <a:pPr/>
              <a:t>19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a:t>ME 366 LECTURE #1 INTRODUCTION AND UNIT 1			</a:t>
            </a:r>
            <a:fld id="{F027F024-08E3-4AE1-B8BB-B04D380B3806}" type="slidenum">
              <a:rPr lang="en-US" b="1" smtClean="0"/>
              <a:pPr/>
              <a:t>2</a:t>
            </a:fld>
            <a:endParaRPr lang="en-US" dirty="0"/>
          </a:p>
        </p:txBody>
      </p:sp>
      <p:sp>
        <p:nvSpPr>
          <p:cNvPr id="4" name="Slide Number Placeholder 3"/>
          <p:cNvSpPr>
            <a:spLocks noGrp="1"/>
          </p:cNvSpPr>
          <p:nvPr>
            <p:ph type="sldNum" sz="quarter" idx="10"/>
          </p:nvPr>
        </p:nvSpPr>
        <p:spPr/>
        <p:txBody>
          <a:bodyPr/>
          <a:lstStyle/>
          <a:p>
            <a:fld id="{7E62641B-E376-4D72-A893-7D9772893037}" type="slidenum">
              <a:rPr lang="en-US" smtClean="0"/>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a:t>ME 366 LECTURE #1 INTRODUCTION AND UNIT 1			</a:t>
            </a:r>
            <a:fld id="{3B41A33A-4086-47B4-8D54-0A433E285FFD}" type="slidenum">
              <a:rPr lang="en-US" b="1" smtClean="0"/>
              <a:pPr/>
              <a:t>20</a:t>
            </a:fld>
            <a:endParaRPr lang="en-US" dirty="0"/>
          </a:p>
        </p:txBody>
      </p:sp>
      <p:sp>
        <p:nvSpPr>
          <p:cNvPr id="4" name="Slide Number Placeholder 3"/>
          <p:cNvSpPr>
            <a:spLocks noGrp="1"/>
          </p:cNvSpPr>
          <p:nvPr>
            <p:ph type="sldNum" sz="quarter" idx="10"/>
          </p:nvPr>
        </p:nvSpPr>
        <p:spPr/>
        <p:txBody>
          <a:bodyPr/>
          <a:lstStyle/>
          <a:p>
            <a:fld id="{7E62641B-E376-4D72-A893-7D9772893037}" type="slidenum">
              <a:rPr lang="en-US" smtClean="0"/>
              <a:pPr/>
              <a:t>20</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a:t>ME 366 LECTURE #1 INTRODUCTION AND UNIT 1			</a:t>
            </a:r>
            <a:fld id="{3B41A33A-4086-47B4-8D54-0A433E285FFD}" type="slidenum">
              <a:rPr lang="en-US" b="1" smtClean="0"/>
              <a:pPr/>
              <a:t>21</a:t>
            </a:fld>
            <a:endParaRPr lang="en-US" dirty="0"/>
          </a:p>
        </p:txBody>
      </p:sp>
      <p:sp>
        <p:nvSpPr>
          <p:cNvPr id="4" name="Slide Number Placeholder 3"/>
          <p:cNvSpPr>
            <a:spLocks noGrp="1"/>
          </p:cNvSpPr>
          <p:nvPr>
            <p:ph type="sldNum" sz="quarter" idx="10"/>
          </p:nvPr>
        </p:nvSpPr>
        <p:spPr/>
        <p:txBody>
          <a:bodyPr/>
          <a:lstStyle/>
          <a:p>
            <a:fld id="{7E62641B-E376-4D72-A893-7D9772893037}" type="slidenum">
              <a:rPr lang="en-US" smtClean="0"/>
              <a:pPr/>
              <a:t>21</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a:t>ME 366 LECTURE #1 INTRODUCTION AND UNIT 1			</a:t>
            </a:r>
            <a:fld id="{3B41A33A-4086-47B4-8D54-0A433E285FFD}" type="slidenum">
              <a:rPr lang="en-US" b="1" smtClean="0"/>
              <a:pPr/>
              <a:t>22</a:t>
            </a:fld>
            <a:endParaRPr lang="en-US" dirty="0"/>
          </a:p>
        </p:txBody>
      </p:sp>
      <p:sp>
        <p:nvSpPr>
          <p:cNvPr id="4" name="Slide Number Placeholder 3"/>
          <p:cNvSpPr>
            <a:spLocks noGrp="1"/>
          </p:cNvSpPr>
          <p:nvPr>
            <p:ph type="sldNum" sz="quarter" idx="10"/>
          </p:nvPr>
        </p:nvSpPr>
        <p:spPr/>
        <p:txBody>
          <a:bodyPr/>
          <a:lstStyle/>
          <a:p>
            <a:fld id="{7E62641B-E376-4D72-A893-7D9772893037}" type="slidenum">
              <a:rPr lang="en-US" smtClean="0"/>
              <a:pPr/>
              <a:t>22</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a:t>ME 366 LECTURE #1 INTRODUCTION AND UNIT 1			</a:t>
            </a:r>
            <a:fld id="{3B41A33A-4086-47B4-8D54-0A433E285FFD}" type="slidenum">
              <a:rPr lang="en-US" b="1" smtClean="0"/>
              <a:pPr/>
              <a:t>24</a:t>
            </a:fld>
            <a:endParaRPr lang="en-US" dirty="0"/>
          </a:p>
        </p:txBody>
      </p:sp>
      <p:sp>
        <p:nvSpPr>
          <p:cNvPr id="4" name="Slide Number Placeholder 3"/>
          <p:cNvSpPr>
            <a:spLocks noGrp="1"/>
          </p:cNvSpPr>
          <p:nvPr>
            <p:ph type="sldNum" sz="quarter" idx="10"/>
          </p:nvPr>
        </p:nvSpPr>
        <p:spPr/>
        <p:txBody>
          <a:bodyPr/>
          <a:lstStyle/>
          <a:p>
            <a:fld id="{7E62641B-E376-4D72-A893-7D9772893037}" type="slidenum">
              <a:rPr lang="en-US" smtClean="0"/>
              <a:pPr/>
              <a:t>24</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a:t>ME 366 LECTURE #1 INTRODUCTION AND UNIT 1			</a:t>
            </a:r>
            <a:fld id="{3B41A33A-4086-47B4-8D54-0A433E285FFD}" type="slidenum">
              <a:rPr lang="en-US" b="1" smtClean="0"/>
              <a:pPr/>
              <a:t>25</a:t>
            </a:fld>
            <a:endParaRPr lang="en-US" dirty="0"/>
          </a:p>
        </p:txBody>
      </p:sp>
      <p:sp>
        <p:nvSpPr>
          <p:cNvPr id="4" name="Slide Number Placeholder 3"/>
          <p:cNvSpPr>
            <a:spLocks noGrp="1"/>
          </p:cNvSpPr>
          <p:nvPr>
            <p:ph type="sldNum" sz="quarter" idx="10"/>
          </p:nvPr>
        </p:nvSpPr>
        <p:spPr/>
        <p:txBody>
          <a:bodyPr/>
          <a:lstStyle/>
          <a:p>
            <a:fld id="{7E62641B-E376-4D72-A893-7D9772893037}" type="slidenum">
              <a:rPr lang="en-US" smtClean="0"/>
              <a:pPr/>
              <a:t>25</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a:t>ME 366 LECTURE #1 INTRODUCTION AND UNIT 1			</a:t>
            </a:r>
            <a:fld id="{9179A5C9-5120-44A2-9B20-305E8E0140B2}" type="slidenum">
              <a:rPr lang="en-US" b="1" smtClean="0"/>
              <a:pPr/>
              <a:t>27</a:t>
            </a:fld>
            <a:endParaRPr lang="en-US" dirty="0"/>
          </a:p>
        </p:txBody>
      </p:sp>
      <p:sp>
        <p:nvSpPr>
          <p:cNvPr id="4" name="Slide Number Placeholder 3"/>
          <p:cNvSpPr>
            <a:spLocks noGrp="1"/>
          </p:cNvSpPr>
          <p:nvPr>
            <p:ph type="sldNum" sz="quarter" idx="10"/>
          </p:nvPr>
        </p:nvSpPr>
        <p:spPr/>
        <p:txBody>
          <a:bodyPr/>
          <a:lstStyle/>
          <a:p>
            <a:fld id="{7E62641B-E376-4D72-A893-7D9772893037}" type="slidenum">
              <a:rPr lang="en-US" smtClean="0"/>
              <a:pPr/>
              <a:t>27</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a:t>ME 366 LECTURE #1 INTRODUCTION AND UNIT 1			</a:t>
            </a:r>
            <a:fld id="{2A94EFA0-E7CF-42E0-9989-905C9E6456B1}" type="slidenum">
              <a:rPr lang="en-US" b="1" smtClean="0"/>
              <a:pPr/>
              <a:t>28</a:t>
            </a:fld>
            <a:endParaRPr lang="en-US" dirty="0"/>
          </a:p>
        </p:txBody>
      </p:sp>
      <p:sp>
        <p:nvSpPr>
          <p:cNvPr id="4" name="Slide Number Placeholder 3"/>
          <p:cNvSpPr>
            <a:spLocks noGrp="1"/>
          </p:cNvSpPr>
          <p:nvPr>
            <p:ph type="sldNum" sz="quarter" idx="10"/>
          </p:nvPr>
        </p:nvSpPr>
        <p:spPr/>
        <p:txBody>
          <a:bodyPr/>
          <a:lstStyle/>
          <a:p>
            <a:fld id="{7E62641B-E376-4D72-A893-7D9772893037}" type="slidenum">
              <a:rPr lang="en-US" smtClean="0"/>
              <a:pPr/>
              <a:t>28</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a:t>ME 366 LECTURE #1 INTRODUCTION AND UNIT 1			</a:t>
            </a:r>
            <a:fld id="{9179A5C9-5120-44A2-9B20-305E8E0140B2}" type="slidenum">
              <a:rPr lang="en-US" b="1" smtClean="0"/>
              <a:pPr/>
              <a:t>29</a:t>
            </a:fld>
            <a:endParaRPr lang="en-US" dirty="0"/>
          </a:p>
        </p:txBody>
      </p:sp>
      <p:sp>
        <p:nvSpPr>
          <p:cNvPr id="4" name="Slide Number Placeholder 3"/>
          <p:cNvSpPr>
            <a:spLocks noGrp="1"/>
          </p:cNvSpPr>
          <p:nvPr>
            <p:ph type="sldNum" sz="quarter" idx="10"/>
          </p:nvPr>
        </p:nvSpPr>
        <p:spPr/>
        <p:txBody>
          <a:bodyPr/>
          <a:lstStyle/>
          <a:p>
            <a:fld id="{7E62641B-E376-4D72-A893-7D9772893037}" type="slidenum">
              <a:rPr lang="en-US" smtClean="0"/>
              <a:pPr/>
              <a:t>29</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a:t>ME 366 LECTURE #1 INTRODUCTION AND UNIT 1			</a:t>
            </a:r>
            <a:fld id="{89B49E68-D1E7-48EA-B052-C98B1A9B0A15}" type="slidenum">
              <a:rPr lang="en-US" b="1" smtClean="0"/>
              <a:pPr/>
              <a:t>3</a:t>
            </a:fld>
            <a:endParaRPr lang="en-US" dirty="0"/>
          </a:p>
        </p:txBody>
      </p:sp>
      <p:sp>
        <p:nvSpPr>
          <p:cNvPr id="4" name="Slide Number Placeholder 3"/>
          <p:cNvSpPr>
            <a:spLocks noGrp="1"/>
          </p:cNvSpPr>
          <p:nvPr>
            <p:ph type="sldNum" sz="quarter" idx="10"/>
          </p:nvPr>
        </p:nvSpPr>
        <p:spPr/>
        <p:txBody>
          <a:bodyPr/>
          <a:lstStyle/>
          <a:p>
            <a:fld id="{7E62641B-E376-4D72-A893-7D9772893037}"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a:t>ME 366 LECTURE #1 INTRODUCTION AND UNIT 1			</a:t>
            </a:r>
            <a:fld id="{DF14A202-402E-48CE-836C-3DFB65A9FD42}" type="slidenum">
              <a:rPr lang="en-US" b="1" smtClean="0"/>
              <a:pPr/>
              <a:t>4</a:t>
            </a:fld>
            <a:endParaRPr lang="en-US" dirty="0"/>
          </a:p>
        </p:txBody>
      </p:sp>
      <p:sp>
        <p:nvSpPr>
          <p:cNvPr id="4" name="Slide Number Placeholder 3"/>
          <p:cNvSpPr>
            <a:spLocks noGrp="1"/>
          </p:cNvSpPr>
          <p:nvPr>
            <p:ph type="sldNum" sz="quarter" idx="10"/>
          </p:nvPr>
        </p:nvSpPr>
        <p:spPr/>
        <p:txBody>
          <a:bodyPr/>
          <a:lstStyle/>
          <a:p>
            <a:fld id="{7E62641B-E376-4D72-A893-7D9772893037}"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a:t>ME 366 LECTURE #1 INTRODUCTION AND UNIT 1			</a:t>
            </a:r>
            <a:fld id="{2E39D2EF-B0C4-45EC-BE5A-E86943512340}" type="slidenum">
              <a:rPr lang="en-US" b="1" smtClean="0"/>
              <a:pPr/>
              <a:t>5</a:t>
            </a:fld>
            <a:endParaRPr lang="en-US" dirty="0"/>
          </a:p>
        </p:txBody>
      </p:sp>
      <p:sp>
        <p:nvSpPr>
          <p:cNvPr id="4" name="Slide Number Placeholder 3"/>
          <p:cNvSpPr>
            <a:spLocks noGrp="1"/>
          </p:cNvSpPr>
          <p:nvPr>
            <p:ph type="sldNum" sz="quarter" idx="10"/>
          </p:nvPr>
        </p:nvSpPr>
        <p:spPr/>
        <p:txBody>
          <a:bodyPr/>
          <a:lstStyle/>
          <a:p>
            <a:fld id="{7E62641B-E376-4D72-A893-7D9772893037}"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a:t>ME 366 LECTURE #1 INTRODUCTION AND UNIT 1			</a:t>
            </a:r>
            <a:fld id="{094A8608-5A3A-4885-813F-AD31C816A635}" type="slidenum">
              <a:rPr lang="en-US" b="1" smtClean="0"/>
              <a:pPr/>
              <a:t>6</a:t>
            </a:fld>
            <a:endParaRPr lang="en-US" dirty="0"/>
          </a:p>
        </p:txBody>
      </p:sp>
      <p:sp>
        <p:nvSpPr>
          <p:cNvPr id="4" name="Slide Number Placeholder 3"/>
          <p:cNvSpPr>
            <a:spLocks noGrp="1"/>
          </p:cNvSpPr>
          <p:nvPr>
            <p:ph type="sldNum" sz="quarter" idx="10"/>
          </p:nvPr>
        </p:nvSpPr>
        <p:spPr/>
        <p:txBody>
          <a:bodyPr/>
          <a:lstStyle/>
          <a:p>
            <a:fld id="{7E62641B-E376-4D72-A893-7D9772893037}"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a:t>ME 366 LECTURE #1 INTRODUCTION AND UNIT 1			</a:t>
            </a:r>
            <a:fld id="{B4392A80-86A2-44AE-9A42-65AB4F150938}" type="slidenum">
              <a:rPr lang="en-US" b="1" smtClean="0"/>
              <a:pPr/>
              <a:t>7</a:t>
            </a:fld>
            <a:endParaRPr lang="en-US" dirty="0"/>
          </a:p>
        </p:txBody>
      </p:sp>
      <p:sp>
        <p:nvSpPr>
          <p:cNvPr id="4" name="Slide Number Placeholder 3"/>
          <p:cNvSpPr>
            <a:spLocks noGrp="1"/>
          </p:cNvSpPr>
          <p:nvPr>
            <p:ph type="sldNum" sz="quarter" idx="10"/>
          </p:nvPr>
        </p:nvSpPr>
        <p:spPr/>
        <p:txBody>
          <a:bodyPr/>
          <a:lstStyle/>
          <a:p>
            <a:fld id="{7E62641B-E376-4D72-A893-7D9772893037}" type="slidenum">
              <a:rPr lang="en-US" smtClean="0"/>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a:t>ME 366 LECTURE #1 INTRODUCTION AND UNIT 1			</a:t>
            </a:r>
            <a:fld id="{7A0863B1-1A08-4006-A326-B30DA63DB0DC}" type="slidenum">
              <a:rPr lang="en-US" b="1" smtClean="0"/>
              <a:pPr/>
              <a:t>8</a:t>
            </a:fld>
            <a:endParaRPr lang="en-US" dirty="0"/>
          </a:p>
        </p:txBody>
      </p:sp>
      <p:sp>
        <p:nvSpPr>
          <p:cNvPr id="4" name="Slide Number Placeholder 3"/>
          <p:cNvSpPr>
            <a:spLocks noGrp="1"/>
          </p:cNvSpPr>
          <p:nvPr>
            <p:ph type="sldNum" sz="quarter" idx="10"/>
          </p:nvPr>
        </p:nvSpPr>
        <p:spPr/>
        <p:txBody>
          <a:bodyPr/>
          <a:lstStyle/>
          <a:p>
            <a:fld id="{7E62641B-E376-4D72-A893-7D9772893037}" type="slidenum">
              <a:rPr lang="en-US" smtClean="0"/>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a:t>ME 366 LECTURE #1 INTRODUCTION AND UNIT 1			</a:t>
            </a:r>
            <a:fld id="{E7E5F474-6B5B-42E9-8B5E-19B6B0132B87}" type="slidenum">
              <a:rPr lang="en-US" b="1" smtClean="0"/>
              <a:pPr/>
              <a:t>9</a:t>
            </a:fld>
            <a:endParaRPr lang="en-US" dirty="0"/>
          </a:p>
        </p:txBody>
      </p:sp>
      <p:sp>
        <p:nvSpPr>
          <p:cNvPr id="4" name="Slide Number Placeholder 3"/>
          <p:cNvSpPr>
            <a:spLocks noGrp="1"/>
          </p:cNvSpPr>
          <p:nvPr>
            <p:ph type="sldNum" sz="quarter" idx="10"/>
          </p:nvPr>
        </p:nvSpPr>
        <p:spPr/>
        <p:txBody>
          <a:bodyPr/>
          <a:lstStyle/>
          <a:p>
            <a:fld id="{7E62641B-E376-4D72-A893-7D9772893037}"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DA20590C-E483-42C7-BEA9-3FAB2B0DA630}" type="datetime1">
              <a:rPr lang="en-US" smtClean="0"/>
              <a:t>5/18/2021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6B8EDB-E1E7-4D55-AE46-36381A62022D}" type="slidenum">
              <a:rPr lang="en-US" smtClean="0"/>
              <a:pPr/>
              <a:t>‹#›</a:t>
            </a:fld>
            <a:endParaRPr lang="en-US"/>
          </a:p>
        </p:txBody>
      </p:sp>
    </p:spTree>
  </p:cSld>
  <p:clrMapOvr>
    <a:masterClrMapping/>
  </p:clrMapOvr>
  <p:transition spd="slow" advTm="12000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B5FD964-CBA3-4B25-A208-ED4DBB1139DE}" type="datetime1">
              <a:rPr lang="en-US" smtClean="0"/>
              <a:t>5/18/2021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6B8EDB-E1E7-4D55-AE46-36381A62022D}" type="slidenum">
              <a:rPr lang="en-US" smtClean="0"/>
              <a:pPr/>
              <a:t>‹#›</a:t>
            </a:fld>
            <a:endParaRPr lang="en-US"/>
          </a:p>
        </p:txBody>
      </p:sp>
    </p:spTree>
  </p:cSld>
  <p:clrMapOvr>
    <a:masterClrMapping/>
  </p:clrMapOvr>
  <p:transition spd="slow" advTm="12000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A5F4DAA-50FA-477C-8FC5-446F1CFE02B8}" type="datetime1">
              <a:rPr lang="en-US" smtClean="0"/>
              <a:t>5/18/2021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6B8EDB-E1E7-4D55-AE46-36381A62022D}" type="slidenum">
              <a:rPr lang="en-US" smtClean="0"/>
              <a:pPr/>
              <a:t>‹#›</a:t>
            </a:fld>
            <a:endParaRPr lang="en-US"/>
          </a:p>
        </p:txBody>
      </p:sp>
    </p:spTree>
  </p:cSld>
  <p:clrMapOvr>
    <a:masterClrMapping/>
  </p:clrMapOvr>
  <p:transition spd="slow" advTm="12000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F83D7D8-B27A-4340-A03F-41FDE4EDC426}" type="datetime1">
              <a:rPr lang="en-US" smtClean="0"/>
              <a:t>5/18/2021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6B8EDB-E1E7-4D55-AE46-36381A62022D}" type="slidenum">
              <a:rPr lang="en-US" smtClean="0"/>
              <a:pPr/>
              <a:t>‹#›</a:t>
            </a:fld>
            <a:endParaRPr lang="en-US"/>
          </a:p>
        </p:txBody>
      </p:sp>
    </p:spTree>
  </p:cSld>
  <p:clrMapOvr>
    <a:masterClrMapping/>
  </p:clrMapOvr>
  <p:transition spd="slow" advTm="12000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942BB84-50F5-4D11-9288-F67D602BC3E8}" type="datetime1">
              <a:rPr lang="en-US" smtClean="0"/>
              <a:t>5/18/2021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6B8EDB-E1E7-4D55-AE46-36381A62022D}" type="slidenum">
              <a:rPr lang="en-US" smtClean="0"/>
              <a:pPr/>
              <a:t>‹#›</a:t>
            </a:fld>
            <a:endParaRPr lang="en-US"/>
          </a:p>
        </p:txBody>
      </p:sp>
    </p:spTree>
  </p:cSld>
  <p:clrMapOvr>
    <a:masterClrMapping/>
  </p:clrMapOvr>
  <p:transition spd="slow" advTm="12000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1843EA5-7A77-431A-A4F3-23931D368FD9}" type="datetime1">
              <a:rPr lang="en-US" smtClean="0"/>
              <a:t>5/18/2021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6B8EDB-E1E7-4D55-AE46-36381A62022D}" type="slidenum">
              <a:rPr lang="en-US" smtClean="0"/>
              <a:pPr/>
              <a:t>‹#›</a:t>
            </a:fld>
            <a:endParaRPr lang="en-US"/>
          </a:p>
        </p:txBody>
      </p:sp>
    </p:spTree>
  </p:cSld>
  <p:clrMapOvr>
    <a:masterClrMapping/>
  </p:clrMapOvr>
  <p:transition spd="slow" advTm="12000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6B88F14-ABE1-4C67-BBB6-ADD34E5FFBC0}" type="datetime1">
              <a:rPr lang="en-US" smtClean="0"/>
              <a:t>5/18/2021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B6B8EDB-E1E7-4D55-AE46-36381A62022D}" type="slidenum">
              <a:rPr lang="en-US" smtClean="0"/>
              <a:pPr/>
              <a:t>‹#›</a:t>
            </a:fld>
            <a:endParaRPr lang="en-US"/>
          </a:p>
        </p:txBody>
      </p:sp>
    </p:spTree>
  </p:cSld>
  <p:clrMapOvr>
    <a:masterClrMapping/>
  </p:clrMapOvr>
  <p:transition spd="slow" advTm="12000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7E7D1E0-9159-439D-B740-71457CD12536}" type="datetime1">
              <a:rPr lang="en-US" smtClean="0"/>
              <a:t>5/18/2021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B6B8EDB-E1E7-4D55-AE46-36381A62022D}" type="slidenum">
              <a:rPr lang="en-US" smtClean="0"/>
              <a:pPr/>
              <a:t>‹#›</a:t>
            </a:fld>
            <a:endParaRPr lang="en-US"/>
          </a:p>
        </p:txBody>
      </p:sp>
    </p:spTree>
  </p:cSld>
  <p:clrMapOvr>
    <a:masterClrMapping/>
  </p:clrMapOvr>
  <p:transition spd="slow" advTm="12000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14F9E3E-9D12-449B-8E32-2CA228BE6E30}" type="datetime1">
              <a:rPr lang="en-US" smtClean="0"/>
              <a:t>5/18/2021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B6B8EDB-E1E7-4D55-AE46-36381A62022D}" type="slidenum">
              <a:rPr lang="en-US" smtClean="0"/>
              <a:pPr/>
              <a:t>‹#›</a:t>
            </a:fld>
            <a:endParaRPr lang="en-US"/>
          </a:p>
        </p:txBody>
      </p:sp>
    </p:spTree>
  </p:cSld>
  <p:clrMapOvr>
    <a:masterClrMapping/>
  </p:clrMapOvr>
  <p:transition spd="slow" advTm="12000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843111D-F3DB-4E04-B0F3-4C51DBAC24BA}" type="datetime1">
              <a:rPr lang="en-US" smtClean="0"/>
              <a:t>5/18/2021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6B8EDB-E1E7-4D55-AE46-36381A62022D}" type="slidenum">
              <a:rPr lang="en-US" smtClean="0"/>
              <a:pPr/>
              <a:t>‹#›</a:t>
            </a:fld>
            <a:endParaRPr lang="en-US"/>
          </a:p>
        </p:txBody>
      </p:sp>
    </p:spTree>
  </p:cSld>
  <p:clrMapOvr>
    <a:masterClrMapping/>
  </p:clrMapOvr>
  <p:transition spd="slow" advTm="12000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B424CBC-7444-4BA5-A32E-274F3A17109E}" type="datetime1">
              <a:rPr lang="en-US" smtClean="0"/>
              <a:t>5/18/2021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6B8EDB-E1E7-4D55-AE46-36381A62022D}" type="slidenum">
              <a:rPr lang="en-US" smtClean="0"/>
              <a:pPr/>
              <a:t>‹#›</a:t>
            </a:fld>
            <a:endParaRPr lang="en-US"/>
          </a:p>
        </p:txBody>
      </p:sp>
    </p:spTree>
  </p:cSld>
  <p:clrMapOvr>
    <a:masterClrMapping/>
  </p:clrMapOvr>
  <p:transition spd="slow" advTm="12000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A876038-13B0-4038-B539-6E4C0D695BED}" type="datetime1">
              <a:rPr lang="en-US" smtClean="0"/>
              <a:t>5/18/2021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B6B8EDB-E1E7-4D55-AE46-36381A62022D}"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advTm="120000"/>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0.wmf"/></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1.wmf"/></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14.wmf"/><Relationship Id="rId3" Type="http://schemas.openxmlformats.org/officeDocument/2006/relationships/oleObject" Target="../embeddings/oleObject9.bin"/><Relationship Id="rId7" Type="http://schemas.openxmlformats.org/officeDocument/2006/relationships/oleObject" Target="../embeddings/oleObject11.bin"/><Relationship Id="rId12" Type="http://schemas.openxmlformats.org/officeDocument/2006/relationships/image" Target="../media/image16.wmf"/><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13.wmf"/><Relationship Id="rId11" Type="http://schemas.openxmlformats.org/officeDocument/2006/relationships/oleObject" Target="../embeddings/oleObject13.bin"/><Relationship Id="rId5" Type="http://schemas.openxmlformats.org/officeDocument/2006/relationships/oleObject" Target="../embeddings/oleObject10.bin"/><Relationship Id="rId10" Type="http://schemas.openxmlformats.org/officeDocument/2006/relationships/image" Target="../media/image15.wmf"/><Relationship Id="rId4" Type="http://schemas.openxmlformats.org/officeDocument/2006/relationships/image" Target="../media/image12.wmf"/><Relationship Id="rId9" Type="http://schemas.openxmlformats.org/officeDocument/2006/relationships/oleObject" Target="../embeddings/oleObject12.bin"/></Relationships>
</file>

<file path=ppt/slides/_rels/slide14.xml.rels><?xml version="1.0" encoding="UTF-8" standalone="yes"?>
<Relationships xmlns="http://schemas.openxmlformats.org/package/2006/relationships"><Relationship Id="rId8" Type="http://schemas.openxmlformats.org/officeDocument/2006/relationships/image" Target="../media/image19.wmf"/><Relationship Id="rId3" Type="http://schemas.openxmlformats.org/officeDocument/2006/relationships/oleObject" Target="../embeddings/oleObject14.bin"/><Relationship Id="rId7" Type="http://schemas.openxmlformats.org/officeDocument/2006/relationships/oleObject" Target="../embeddings/oleObject16.bin"/><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18.wmf"/><Relationship Id="rId5" Type="http://schemas.openxmlformats.org/officeDocument/2006/relationships/oleObject" Target="../embeddings/oleObject15.bin"/><Relationship Id="rId4" Type="http://schemas.openxmlformats.org/officeDocument/2006/relationships/image" Target="../media/image17.wmf"/></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wmf"/></Relationships>
</file>

<file path=ppt/slides/_rels/slide16.xml.rels><?xml version="1.0" encoding="UTF-8" standalone="yes"?>
<Relationships xmlns="http://schemas.openxmlformats.org/package/2006/relationships"><Relationship Id="rId8" Type="http://schemas.openxmlformats.org/officeDocument/2006/relationships/image" Target="../media/image24.wmf"/><Relationship Id="rId3" Type="http://schemas.openxmlformats.org/officeDocument/2006/relationships/oleObject" Target="../embeddings/oleObject18.bin"/><Relationship Id="rId7" Type="http://schemas.openxmlformats.org/officeDocument/2006/relationships/oleObject" Target="../embeddings/oleObject20.bin"/><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23.wmf"/><Relationship Id="rId5" Type="http://schemas.openxmlformats.org/officeDocument/2006/relationships/oleObject" Target="../embeddings/oleObject19.bin"/><Relationship Id="rId4" Type="http://schemas.openxmlformats.org/officeDocument/2006/relationships/image" Target="../media/image22.wmf"/></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5.wmf"/></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6.wmf"/></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7.wmf"/></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2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4.emf"/><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image" Target="../media/image2.jpeg"/><Relationship Id="rId7" Type="http://schemas.openxmlformats.org/officeDocument/2006/relationships/image" Target="../media/image4.wmf"/><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oleObject" Target="../embeddings/oleObject2.bin"/><Relationship Id="rId11" Type="http://schemas.openxmlformats.org/officeDocument/2006/relationships/image" Target="../media/image6.wmf"/><Relationship Id="rId5" Type="http://schemas.openxmlformats.org/officeDocument/2006/relationships/image" Target="../media/image3.wmf"/><Relationship Id="rId10" Type="http://schemas.openxmlformats.org/officeDocument/2006/relationships/oleObject" Target="../embeddings/oleObject4.bin"/><Relationship Id="rId4" Type="http://schemas.openxmlformats.org/officeDocument/2006/relationships/oleObject" Target="../embeddings/oleObject1.bin"/><Relationship Id="rId9" Type="http://schemas.openxmlformats.org/officeDocument/2006/relationships/image" Target="../media/image5.wmf"/></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8.wmf"/><Relationship Id="rId5" Type="http://schemas.openxmlformats.org/officeDocument/2006/relationships/oleObject" Target="../embeddings/oleObject6.bin"/><Relationship Id="rId4" Type="http://schemas.openxmlformats.org/officeDocument/2006/relationships/image" Target="../media/image7.wmf"/></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1"/>
            <a:ext cx="7772400" cy="1143000"/>
          </a:xfrm>
        </p:spPr>
        <p:txBody>
          <a:bodyPr>
            <a:normAutofit/>
          </a:bodyPr>
          <a:lstStyle/>
          <a:p>
            <a:r>
              <a:rPr lang="en-US" sz="3600" dirty="0">
                <a:solidFill>
                  <a:srgbClr val="FF0000"/>
                </a:solidFill>
                <a:latin typeface="Arial Black" pitchFamily="34" charset="0"/>
              </a:rPr>
              <a:t>ME 366: HEAT TRANSFER</a:t>
            </a:r>
          </a:p>
        </p:txBody>
      </p:sp>
      <p:sp>
        <p:nvSpPr>
          <p:cNvPr id="3" name="Subtitle 2"/>
          <p:cNvSpPr>
            <a:spLocks noGrp="1"/>
          </p:cNvSpPr>
          <p:nvPr>
            <p:ph type="subTitle" idx="1"/>
          </p:nvPr>
        </p:nvSpPr>
        <p:spPr>
          <a:xfrm>
            <a:off x="228600" y="838200"/>
            <a:ext cx="8077200" cy="5257800"/>
          </a:xfrm>
        </p:spPr>
        <p:txBody>
          <a:bodyPr>
            <a:normAutofit fontScale="55000" lnSpcReduction="20000"/>
          </a:bodyPr>
          <a:lstStyle/>
          <a:p>
            <a:r>
              <a:rPr lang="en-GB" sz="4400" b="1" dirty="0">
                <a:solidFill>
                  <a:schemeClr val="tx1"/>
                </a:solidFill>
              </a:rPr>
              <a:t>COURSE INTRODUCTION</a:t>
            </a:r>
            <a:endParaRPr lang="en-US" sz="4400" b="1" dirty="0">
              <a:solidFill>
                <a:schemeClr val="tx1"/>
              </a:solidFill>
            </a:endParaRPr>
          </a:p>
          <a:p>
            <a:pPr algn="just"/>
            <a:r>
              <a:rPr lang="en-GB" sz="4400" b="1" dirty="0">
                <a:solidFill>
                  <a:schemeClr val="tx1"/>
                </a:solidFill>
              </a:rPr>
              <a:t>ME 366: HEAT TRANSFER </a:t>
            </a:r>
            <a:r>
              <a:rPr lang="en-GB" sz="4400" dirty="0">
                <a:solidFill>
                  <a:schemeClr val="tx1"/>
                </a:solidFill>
              </a:rPr>
              <a:t>is a dynamic thermo-science  course in the BSc. Mechanical Engineering Year 3 programme taken in the second semester. It is a theory course and carries 3 credits. </a:t>
            </a:r>
            <a:endParaRPr lang="en-US" sz="4400" dirty="0">
              <a:solidFill>
                <a:schemeClr val="tx1"/>
              </a:solidFill>
            </a:endParaRPr>
          </a:p>
          <a:p>
            <a:r>
              <a:rPr lang="en-GB" sz="3600" b="1" dirty="0">
                <a:solidFill>
                  <a:schemeClr val="tx1"/>
                </a:solidFill>
              </a:rPr>
              <a:t> </a:t>
            </a:r>
            <a:endParaRPr lang="en-US" sz="3600" b="1" dirty="0">
              <a:solidFill>
                <a:schemeClr val="tx1"/>
              </a:solidFill>
            </a:endParaRPr>
          </a:p>
          <a:p>
            <a:r>
              <a:rPr lang="en-GB" sz="4400" b="1" dirty="0">
                <a:solidFill>
                  <a:schemeClr val="tx1"/>
                </a:solidFill>
              </a:rPr>
              <a:t>COURSE OVERVIEW</a:t>
            </a:r>
            <a:endParaRPr lang="en-US" sz="4400" b="1" dirty="0">
              <a:solidFill>
                <a:schemeClr val="tx1"/>
              </a:solidFill>
            </a:endParaRPr>
          </a:p>
          <a:p>
            <a:pPr algn="just"/>
            <a:r>
              <a:rPr lang="en-GB" sz="4400" dirty="0">
                <a:solidFill>
                  <a:schemeClr val="tx1"/>
                </a:solidFill>
              </a:rPr>
              <a:t>This six-unit course module, with </a:t>
            </a:r>
            <a:r>
              <a:rPr lang="en-GB" sz="4400" dirty="0">
                <a:solidFill>
                  <a:srgbClr val="FF0000"/>
                </a:solidFill>
              </a:rPr>
              <a:t>34 worked-examples</a:t>
            </a:r>
            <a:r>
              <a:rPr lang="en-GB" sz="4400" dirty="0">
                <a:solidFill>
                  <a:schemeClr val="tx1"/>
                </a:solidFill>
              </a:rPr>
              <a:t>, </a:t>
            </a:r>
            <a:r>
              <a:rPr lang="en-GB" sz="4400" dirty="0">
                <a:solidFill>
                  <a:srgbClr val="FF0000"/>
                </a:solidFill>
              </a:rPr>
              <a:t>26 Self-Assessment questions</a:t>
            </a:r>
            <a:r>
              <a:rPr lang="en-GB" sz="4400" dirty="0">
                <a:solidFill>
                  <a:schemeClr val="tx1"/>
                </a:solidFill>
              </a:rPr>
              <a:t> and </a:t>
            </a:r>
            <a:r>
              <a:rPr lang="en-GB" sz="4400" dirty="0">
                <a:solidFill>
                  <a:srgbClr val="FF0000"/>
                </a:solidFill>
              </a:rPr>
              <a:t>48 Tutorial-problems</a:t>
            </a:r>
            <a:r>
              <a:rPr lang="en-GB" sz="4400" dirty="0">
                <a:solidFill>
                  <a:schemeClr val="tx1"/>
                </a:solidFill>
              </a:rPr>
              <a:t>, is a one-semester course in heat transfer designed for undergraduate engineering students. The text covers the basic principles of heat transfer with a broad range of engineering applications. The course module is used to extend thermodynamic analysis through the study of the modes of heat transfer and through the development of relations to calculate heat transfer rates.</a:t>
            </a:r>
            <a:endParaRPr lang="en-US" sz="4400" dirty="0">
              <a:solidFill>
                <a:schemeClr val="tx1"/>
              </a:solidFill>
            </a:endParaRPr>
          </a:p>
          <a:p>
            <a:r>
              <a:rPr lang="en-GB" dirty="0"/>
              <a:t> </a:t>
            </a:r>
            <a:endParaRPr lang="en-US" dirty="0"/>
          </a:p>
          <a:p>
            <a:endParaRPr lang="en-US" dirty="0"/>
          </a:p>
        </p:txBody>
      </p:sp>
      <p:sp>
        <p:nvSpPr>
          <p:cNvPr id="4" name="Date Placeholder 3">
            <a:extLst>
              <a:ext uri="{FF2B5EF4-FFF2-40B4-BE49-F238E27FC236}">
                <a16:creationId xmlns:a16="http://schemas.microsoft.com/office/drawing/2014/main" id="{5A17305F-C49B-4637-A40A-96A9993F1465}"/>
              </a:ext>
            </a:extLst>
          </p:cNvPr>
          <p:cNvSpPr>
            <a:spLocks noGrp="1"/>
          </p:cNvSpPr>
          <p:nvPr>
            <p:ph type="dt" sz="half" idx="10"/>
          </p:nvPr>
        </p:nvSpPr>
        <p:spPr/>
        <p:txBody>
          <a:bodyPr/>
          <a:lstStyle/>
          <a:p>
            <a:fld id="{C490579C-3CEB-457C-84B5-2F9D649BB176}" type="datetime1">
              <a:rPr lang="en-US" smtClean="0"/>
              <a:t>5/18/2021</a:t>
            </a:fld>
            <a:endParaRPr lang="en-US"/>
          </a:p>
        </p:txBody>
      </p:sp>
      <p:sp>
        <p:nvSpPr>
          <p:cNvPr id="5" name="Slide Number Placeholder 4">
            <a:extLst>
              <a:ext uri="{FF2B5EF4-FFF2-40B4-BE49-F238E27FC236}">
                <a16:creationId xmlns:a16="http://schemas.microsoft.com/office/drawing/2014/main" id="{0176B998-B8E4-4D39-9AEA-923C491550EB}"/>
              </a:ext>
            </a:extLst>
          </p:cNvPr>
          <p:cNvSpPr>
            <a:spLocks noGrp="1"/>
          </p:cNvSpPr>
          <p:nvPr>
            <p:ph type="sldNum" sz="quarter" idx="12"/>
          </p:nvPr>
        </p:nvSpPr>
        <p:spPr/>
        <p:txBody>
          <a:bodyPr/>
          <a:lstStyle/>
          <a:p>
            <a:fld id="{BB6B8EDB-E1E7-4D55-AE46-36381A62022D}" type="slidenum">
              <a:rPr lang="en-US" smtClean="0"/>
              <a:pPr/>
              <a:t>1</a:t>
            </a:fld>
            <a:endParaRPr lang="en-US"/>
          </a:p>
        </p:txBody>
      </p:sp>
    </p:spTree>
  </p:cSld>
  <p:clrMapOvr>
    <a:masterClrMapping/>
  </p:clrMapOvr>
  <p:transition spd="slow" advTm="120000"/>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br>
              <a:rPr lang="en-GB" b="1" dirty="0"/>
            </a:br>
            <a:r>
              <a:rPr lang="en-GB" b="1" dirty="0">
                <a:solidFill>
                  <a:srgbClr val="FF0000"/>
                </a:solidFill>
              </a:rPr>
              <a:t>NEWTON’S LAW OF COOLING:</a:t>
            </a:r>
            <a:br>
              <a:rPr lang="en-US" b="1" dirty="0">
                <a:solidFill>
                  <a:srgbClr val="FF0000"/>
                </a:solidFill>
              </a:rPr>
            </a:br>
            <a:endParaRPr lang="en-US" dirty="0">
              <a:solidFill>
                <a:srgbClr val="FF0000"/>
              </a:solidFill>
            </a:endParaRPr>
          </a:p>
        </p:txBody>
      </p:sp>
      <p:sp>
        <p:nvSpPr>
          <p:cNvPr id="3" name="Content Placeholder 2"/>
          <p:cNvSpPr>
            <a:spLocks noGrp="1"/>
          </p:cNvSpPr>
          <p:nvPr>
            <p:ph idx="1"/>
          </p:nvPr>
        </p:nvSpPr>
        <p:spPr>
          <a:xfrm>
            <a:off x="457200" y="1143000"/>
            <a:ext cx="8229600" cy="4983163"/>
          </a:xfrm>
        </p:spPr>
        <p:txBody>
          <a:bodyPr>
            <a:normAutofit fontScale="92500" lnSpcReduction="10000"/>
          </a:bodyPr>
          <a:lstStyle/>
          <a:p>
            <a:pPr algn="just"/>
            <a:r>
              <a:rPr lang="en-GB" sz="2800" b="1" dirty="0">
                <a:solidFill>
                  <a:srgbClr val="002060"/>
                </a:solidFill>
              </a:rPr>
              <a:t>Newton’s law of cooling states that the heat transfer from a solid surface of Area A, at a temperature, , to a fluid of temperature, </a:t>
            </a:r>
            <a:r>
              <a:rPr lang="en-GB" sz="2800" b="1" i="1" dirty="0">
                <a:solidFill>
                  <a:srgbClr val="002060"/>
                </a:solidFill>
              </a:rPr>
              <a:t>T</a:t>
            </a:r>
            <a:r>
              <a:rPr lang="en-GB" sz="2800" b="1" dirty="0">
                <a:solidFill>
                  <a:srgbClr val="002060"/>
                </a:solidFill>
              </a:rPr>
              <a:t>, is given by:</a:t>
            </a:r>
            <a:endParaRPr lang="en-US" sz="2800" b="1" dirty="0">
              <a:solidFill>
                <a:srgbClr val="002060"/>
              </a:solidFill>
            </a:endParaRPr>
          </a:p>
          <a:p>
            <a:pPr algn="just">
              <a:buNone/>
            </a:pPr>
            <a:r>
              <a:rPr lang="en-GB" sz="2800" dirty="0"/>
              <a:t>  		           			                      (1.4)		</a:t>
            </a:r>
            <a:endParaRPr lang="en-US" sz="2800" dirty="0"/>
          </a:p>
          <a:p>
            <a:pPr algn="just"/>
            <a:endParaRPr lang="en-GB" sz="2800" dirty="0"/>
          </a:p>
          <a:p>
            <a:pPr algn="just"/>
            <a:r>
              <a:rPr lang="en-GB" sz="2800" dirty="0"/>
              <a:t>Where  is called the heat transfer coefficient. The units of  are seen to be W/m</a:t>
            </a:r>
            <a:r>
              <a:rPr lang="en-GB" sz="2800" baseline="30000" dirty="0"/>
              <a:t>2</a:t>
            </a:r>
            <a:r>
              <a:rPr lang="en-GB" sz="2800" dirty="0"/>
              <a:t> K or kW/m</a:t>
            </a:r>
            <a:r>
              <a:rPr lang="en-GB" sz="2800" baseline="30000" dirty="0"/>
              <a:t>2</a:t>
            </a:r>
            <a:r>
              <a:rPr lang="en-GB" sz="2800" dirty="0"/>
              <a:t>K. The heat transfer coefficient is an experimentally determined parameter whose value depends on all the variables influencing convection such as surface geometry, the nature of fluid motion, the properties of the fluid, and the bulk fluid velocity. Equation (1.4) does not include the heat loss from the surface by radiation.</a:t>
            </a:r>
            <a:endParaRPr lang="en-US" sz="2800" dirty="0"/>
          </a:p>
          <a:p>
            <a:endParaRPr lang="en-US" dirty="0"/>
          </a:p>
        </p:txBody>
      </p:sp>
      <p:sp>
        <p:nvSpPr>
          <p:cNvPr id="5837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58369" name="Object 1"/>
          <p:cNvGraphicFramePr>
            <a:graphicFrameLocks noChangeAspect="1"/>
          </p:cNvGraphicFramePr>
          <p:nvPr/>
        </p:nvGraphicFramePr>
        <p:xfrm>
          <a:off x="1904999" y="2362200"/>
          <a:ext cx="3099819" cy="685800"/>
        </p:xfrm>
        <a:graphic>
          <a:graphicData uri="http://schemas.openxmlformats.org/presentationml/2006/ole">
            <mc:AlternateContent xmlns:mc="http://schemas.openxmlformats.org/markup-compatibility/2006">
              <mc:Choice xmlns:v="urn:schemas-microsoft-com:vml" Requires="v">
                <p:oleObj name="Equation" r:id="rId3" imgW="1079032" imgH="241195" progId="Equation.3">
                  <p:embed/>
                </p:oleObj>
              </mc:Choice>
              <mc:Fallback>
                <p:oleObj name="Equation" r:id="rId3" imgW="1079032" imgH="241195" progId="Equation.3">
                  <p:embed/>
                  <p:pic>
                    <p:nvPicPr>
                      <p:cNvPr id="0" name="Pictur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4999" y="2362200"/>
                        <a:ext cx="3099819" cy="685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Date Placeholder 3">
            <a:extLst>
              <a:ext uri="{FF2B5EF4-FFF2-40B4-BE49-F238E27FC236}">
                <a16:creationId xmlns:a16="http://schemas.microsoft.com/office/drawing/2014/main" id="{BDB7DCC4-148B-4EB1-B65F-3E68A503150F}"/>
              </a:ext>
            </a:extLst>
          </p:cNvPr>
          <p:cNvSpPr>
            <a:spLocks noGrp="1"/>
          </p:cNvSpPr>
          <p:nvPr>
            <p:ph type="dt" sz="half" idx="10"/>
          </p:nvPr>
        </p:nvSpPr>
        <p:spPr/>
        <p:txBody>
          <a:bodyPr/>
          <a:lstStyle/>
          <a:p>
            <a:fld id="{F8E98E88-F22F-48F4-9379-44AF186DBE41}" type="datetime1">
              <a:rPr lang="en-US" smtClean="0"/>
              <a:t>5/18/2021</a:t>
            </a:fld>
            <a:endParaRPr lang="en-US"/>
          </a:p>
        </p:txBody>
      </p:sp>
      <p:sp>
        <p:nvSpPr>
          <p:cNvPr id="5" name="Slide Number Placeholder 4">
            <a:extLst>
              <a:ext uri="{FF2B5EF4-FFF2-40B4-BE49-F238E27FC236}">
                <a16:creationId xmlns:a16="http://schemas.microsoft.com/office/drawing/2014/main" id="{618EC443-3385-48BD-9F7A-D2796EA52251}"/>
              </a:ext>
            </a:extLst>
          </p:cNvPr>
          <p:cNvSpPr>
            <a:spLocks noGrp="1"/>
          </p:cNvSpPr>
          <p:nvPr>
            <p:ph type="sldNum" sz="quarter" idx="12"/>
          </p:nvPr>
        </p:nvSpPr>
        <p:spPr/>
        <p:txBody>
          <a:bodyPr/>
          <a:lstStyle/>
          <a:p>
            <a:fld id="{BB6B8EDB-E1E7-4D55-AE46-36381A62022D}" type="slidenum">
              <a:rPr lang="en-US" smtClean="0"/>
              <a:pPr/>
              <a:t>10</a:t>
            </a:fld>
            <a:endParaRPr lang="en-US"/>
          </a:p>
        </p:txBody>
      </p:sp>
    </p:spTree>
  </p:cSld>
  <p:clrMapOvr>
    <a:masterClrMapping/>
  </p:clrMapOvr>
  <p:transition spd="slow" advTm="120000"/>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br>
              <a:rPr lang="en-US" b="1" dirty="0" bmk="_Toc312770497">
                <a:latin typeface="Times New Roman" pitchFamily="18" charset="0"/>
                <a:ea typeface="Calibri" pitchFamily="34" charset="0"/>
                <a:cs typeface="Times New Roman" pitchFamily="18" charset="0"/>
              </a:rPr>
            </a:br>
            <a:r>
              <a:rPr lang="en-US" sz="2700" b="1" dirty="0" bmk="_Toc312770497">
                <a:solidFill>
                  <a:srgbClr val="FF0000"/>
                </a:solidFill>
                <a:latin typeface="Arial Black" pitchFamily="34" charset="0"/>
                <a:ea typeface="Calibri" pitchFamily="34" charset="0"/>
                <a:cs typeface="Times New Roman" pitchFamily="18" charset="0"/>
              </a:rPr>
              <a:t>TYPICAL VALUES OF THE CONVECTION HEAT TRANSFER COEFFICIENT</a:t>
            </a:r>
            <a:br>
              <a:rPr lang="en-US" sz="2700" dirty="0">
                <a:latin typeface="Arial" pitchFamily="34" charset="0"/>
                <a:cs typeface="Arial" pitchFamily="34" charset="0"/>
              </a:rPr>
            </a:br>
            <a:endParaRPr lang="en-US" sz="2700" dirty="0"/>
          </a:p>
        </p:txBody>
      </p:sp>
      <p:graphicFrame>
        <p:nvGraphicFramePr>
          <p:cNvPr id="4" name="Content Placeholder 3"/>
          <p:cNvGraphicFramePr>
            <a:graphicFrameLocks noGrp="1"/>
          </p:cNvGraphicFramePr>
          <p:nvPr>
            <p:ph idx="1"/>
          </p:nvPr>
        </p:nvGraphicFramePr>
        <p:xfrm>
          <a:off x="1371600" y="1676400"/>
          <a:ext cx="6629400" cy="3009741"/>
        </p:xfrm>
        <a:graphic>
          <a:graphicData uri="http://schemas.openxmlformats.org/drawingml/2006/table">
            <a:tbl>
              <a:tblPr/>
              <a:tblGrid>
                <a:gridCol w="5201115">
                  <a:extLst>
                    <a:ext uri="{9D8B030D-6E8A-4147-A177-3AD203B41FA5}">
                      <a16:colId xmlns:a16="http://schemas.microsoft.com/office/drawing/2014/main" val="20000"/>
                    </a:ext>
                  </a:extLst>
                </a:gridCol>
                <a:gridCol w="1428285">
                  <a:extLst>
                    <a:ext uri="{9D8B030D-6E8A-4147-A177-3AD203B41FA5}">
                      <a16:colId xmlns:a16="http://schemas.microsoft.com/office/drawing/2014/main" val="20001"/>
                    </a:ext>
                  </a:extLst>
                </a:gridCol>
              </a:tblGrid>
              <a:tr h="334415">
                <a:tc>
                  <a:txBody>
                    <a:bodyPr/>
                    <a:lstStyle/>
                    <a:p>
                      <a:pPr marL="0" marR="0">
                        <a:spcBef>
                          <a:spcPts val="0"/>
                        </a:spcBef>
                        <a:spcAft>
                          <a:spcPts val="0"/>
                        </a:spcAft>
                      </a:pPr>
                      <a:r>
                        <a:rPr lang="en-US" sz="1200" b="1" dirty="0">
                          <a:latin typeface="Times New Roman"/>
                          <a:ea typeface="Times New Roman"/>
                          <a:cs typeface="Times New Roman"/>
                        </a:rPr>
                        <a:t>Process </a:t>
                      </a: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200" b="1">
                        <a:latin typeface="Times New Roman"/>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2675326">
                <a:tc>
                  <a:txBody>
                    <a:bodyPr/>
                    <a:lstStyle/>
                    <a:p>
                      <a:pPr marL="0" marR="0" algn="just">
                        <a:spcBef>
                          <a:spcPts val="0"/>
                        </a:spcBef>
                        <a:spcAft>
                          <a:spcPts val="0"/>
                        </a:spcAft>
                      </a:pPr>
                      <a:r>
                        <a:rPr lang="en-US" sz="1200" b="1" dirty="0">
                          <a:latin typeface="Times New Roman"/>
                          <a:ea typeface="Times New Roman"/>
                          <a:cs typeface="Times New Roman"/>
                        </a:rPr>
                        <a:t>Free convection</a:t>
                      </a:r>
                    </a:p>
                    <a:p>
                      <a:pPr marL="0" marR="0" algn="just">
                        <a:spcBef>
                          <a:spcPts val="0"/>
                        </a:spcBef>
                        <a:spcAft>
                          <a:spcPts val="0"/>
                        </a:spcAft>
                      </a:pPr>
                      <a:r>
                        <a:rPr lang="en-US" sz="1200" b="1" dirty="0">
                          <a:latin typeface="Times New Roman"/>
                          <a:ea typeface="Times New Roman"/>
                          <a:cs typeface="Times New Roman"/>
                        </a:rPr>
                        <a:t>        Gases </a:t>
                      </a:r>
                    </a:p>
                    <a:p>
                      <a:pPr marL="0" marR="0" algn="just">
                        <a:spcBef>
                          <a:spcPts val="0"/>
                        </a:spcBef>
                        <a:spcAft>
                          <a:spcPts val="0"/>
                        </a:spcAft>
                      </a:pPr>
                      <a:r>
                        <a:rPr lang="en-US" sz="1200" b="1" dirty="0">
                          <a:latin typeface="Times New Roman"/>
                          <a:ea typeface="Times New Roman"/>
                          <a:cs typeface="Times New Roman"/>
                        </a:rPr>
                        <a:t>        Liquids </a:t>
                      </a:r>
                    </a:p>
                    <a:p>
                      <a:pPr marL="0" marR="0" algn="just">
                        <a:spcBef>
                          <a:spcPts val="0"/>
                        </a:spcBef>
                        <a:spcAft>
                          <a:spcPts val="0"/>
                        </a:spcAft>
                      </a:pPr>
                      <a:r>
                        <a:rPr lang="en-US" sz="1200" b="1" dirty="0">
                          <a:latin typeface="Times New Roman"/>
                          <a:ea typeface="Times New Roman"/>
                          <a:cs typeface="Times New Roman"/>
                        </a:rPr>
                        <a:t>Forced convection</a:t>
                      </a:r>
                    </a:p>
                    <a:p>
                      <a:pPr marL="0" marR="0" algn="just">
                        <a:spcBef>
                          <a:spcPts val="0"/>
                        </a:spcBef>
                        <a:spcAft>
                          <a:spcPts val="0"/>
                        </a:spcAft>
                      </a:pPr>
                      <a:r>
                        <a:rPr lang="en-US" sz="1200" b="1" dirty="0">
                          <a:latin typeface="Times New Roman"/>
                          <a:ea typeface="Times New Roman"/>
                          <a:cs typeface="Times New Roman"/>
                        </a:rPr>
                        <a:t>        Gases</a:t>
                      </a:r>
                    </a:p>
                    <a:p>
                      <a:pPr marL="0" marR="0" algn="just">
                        <a:spcBef>
                          <a:spcPts val="0"/>
                        </a:spcBef>
                        <a:spcAft>
                          <a:spcPts val="0"/>
                        </a:spcAft>
                      </a:pPr>
                      <a:r>
                        <a:rPr lang="en-US" sz="1200" b="1" dirty="0">
                          <a:latin typeface="Times New Roman"/>
                          <a:ea typeface="Times New Roman"/>
                          <a:cs typeface="Times New Roman"/>
                        </a:rPr>
                        <a:t>       Liquids </a:t>
                      </a:r>
                    </a:p>
                    <a:p>
                      <a:pPr marL="0" marR="0" algn="just">
                        <a:spcBef>
                          <a:spcPts val="0"/>
                        </a:spcBef>
                        <a:spcAft>
                          <a:spcPts val="0"/>
                        </a:spcAft>
                      </a:pPr>
                      <a:r>
                        <a:rPr lang="en-US" sz="1200" b="1" dirty="0">
                          <a:latin typeface="Times New Roman"/>
                          <a:ea typeface="Times New Roman"/>
                          <a:cs typeface="Times New Roman"/>
                        </a:rPr>
                        <a:t>Boiling water</a:t>
                      </a:r>
                    </a:p>
                    <a:p>
                      <a:pPr marL="0" marR="0" algn="just">
                        <a:spcBef>
                          <a:spcPts val="0"/>
                        </a:spcBef>
                        <a:spcAft>
                          <a:spcPts val="0"/>
                        </a:spcAft>
                      </a:pPr>
                      <a:r>
                        <a:rPr lang="en-US" sz="1200" b="1" dirty="0">
                          <a:latin typeface="Times New Roman"/>
                          <a:ea typeface="Times New Roman"/>
                          <a:cs typeface="Times New Roman"/>
                        </a:rPr>
                        <a:t>Condensation steam</a:t>
                      </a: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200" b="1" dirty="0">
                          <a:latin typeface="Times New Roman"/>
                          <a:ea typeface="Times New Roman"/>
                          <a:cs typeface="Times New Roman"/>
                        </a:rPr>
                        <a:t> 2 – 25</a:t>
                      </a:r>
                    </a:p>
                    <a:p>
                      <a:pPr marL="0" marR="0" algn="ctr">
                        <a:spcBef>
                          <a:spcPts val="0"/>
                        </a:spcBef>
                        <a:spcAft>
                          <a:spcPts val="0"/>
                        </a:spcAft>
                      </a:pPr>
                      <a:r>
                        <a:rPr lang="en-US" sz="1200" b="1" dirty="0">
                          <a:latin typeface="Times New Roman"/>
                          <a:ea typeface="Times New Roman"/>
                          <a:cs typeface="Times New Roman"/>
                        </a:rPr>
                        <a:t> 10 – 1,000</a:t>
                      </a:r>
                    </a:p>
                    <a:p>
                      <a:pPr marL="0" marR="0" algn="ctr">
                        <a:spcBef>
                          <a:spcPts val="0"/>
                        </a:spcBef>
                        <a:spcAft>
                          <a:spcPts val="0"/>
                        </a:spcAft>
                      </a:pPr>
                      <a:endParaRPr lang="en-US" sz="1200" b="1" dirty="0">
                        <a:latin typeface="Times New Roman"/>
                        <a:ea typeface="Times New Roman"/>
                        <a:cs typeface="Times New Roman"/>
                      </a:endParaRPr>
                    </a:p>
                    <a:p>
                      <a:pPr marL="0" marR="0" algn="ctr">
                        <a:spcBef>
                          <a:spcPts val="0"/>
                        </a:spcBef>
                        <a:spcAft>
                          <a:spcPts val="0"/>
                        </a:spcAft>
                      </a:pPr>
                      <a:r>
                        <a:rPr lang="en-US" sz="1200" b="1" dirty="0">
                          <a:latin typeface="Times New Roman"/>
                          <a:ea typeface="Times New Roman"/>
                          <a:cs typeface="Times New Roman"/>
                        </a:rPr>
                        <a:t> 25 – 250</a:t>
                      </a:r>
                    </a:p>
                    <a:p>
                      <a:pPr marL="0" marR="0" algn="ctr">
                        <a:spcBef>
                          <a:spcPts val="0"/>
                        </a:spcBef>
                        <a:spcAft>
                          <a:spcPts val="0"/>
                        </a:spcAft>
                      </a:pPr>
                      <a:r>
                        <a:rPr lang="en-US" sz="1200" b="1" dirty="0">
                          <a:latin typeface="Times New Roman"/>
                          <a:ea typeface="Times New Roman"/>
                          <a:cs typeface="Times New Roman"/>
                        </a:rPr>
                        <a:t> 50 – 20,000</a:t>
                      </a:r>
                    </a:p>
                    <a:p>
                      <a:pPr marL="0" marR="0" algn="ctr">
                        <a:spcBef>
                          <a:spcPts val="0"/>
                        </a:spcBef>
                        <a:spcAft>
                          <a:spcPts val="0"/>
                        </a:spcAft>
                      </a:pPr>
                      <a:r>
                        <a:rPr lang="en-US" sz="1200" b="1" dirty="0">
                          <a:latin typeface="Times New Roman"/>
                          <a:ea typeface="Times New Roman"/>
                          <a:cs typeface="Times New Roman"/>
                        </a:rPr>
                        <a:t> 2,500 – 25,000</a:t>
                      </a:r>
                    </a:p>
                    <a:p>
                      <a:pPr marL="0" marR="0" algn="ctr">
                        <a:spcBef>
                          <a:spcPts val="0"/>
                        </a:spcBef>
                        <a:spcAft>
                          <a:spcPts val="0"/>
                        </a:spcAft>
                      </a:pPr>
                      <a:r>
                        <a:rPr lang="en-US" sz="1200" b="1" dirty="0">
                          <a:latin typeface="Times New Roman"/>
                          <a:ea typeface="Times New Roman"/>
                          <a:cs typeface="Times New Roman"/>
                        </a:rPr>
                        <a:t>5,000 – 100,000</a:t>
                      </a: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aphicFrame>
        <p:nvGraphicFramePr>
          <p:cNvPr id="60417" name="Object 1"/>
          <p:cNvGraphicFramePr>
            <a:graphicFrameLocks noChangeAspect="1"/>
          </p:cNvGraphicFramePr>
          <p:nvPr/>
        </p:nvGraphicFramePr>
        <p:xfrm>
          <a:off x="6858000" y="1752600"/>
          <a:ext cx="723900" cy="228600"/>
        </p:xfrm>
        <a:graphic>
          <a:graphicData uri="http://schemas.openxmlformats.org/presentationml/2006/ole">
            <mc:AlternateContent xmlns:mc="http://schemas.openxmlformats.org/markup-compatibility/2006">
              <mc:Choice xmlns:v="urn:schemas-microsoft-com:vml" Requires="v">
                <p:oleObj name="Equation" r:id="rId3" imgW="723586" imgH="228501" progId="Equation.3">
                  <p:embed/>
                </p:oleObj>
              </mc:Choice>
              <mc:Fallback>
                <p:oleObj name="Equation" r:id="rId3" imgW="723586" imgH="228501" progId="Equation.3">
                  <p:embed/>
                  <p:pic>
                    <p:nvPicPr>
                      <p:cNvPr id="0" name="Pictur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0" y="1752600"/>
                        <a:ext cx="723900" cy="228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0419" name="Rectangle 3"/>
          <p:cNvSpPr>
            <a:spLocks noChangeArrowheads="1"/>
          </p:cNvSpPr>
          <p:nvPr/>
        </p:nvSpPr>
        <p:spPr bwMode="auto">
          <a:xfrm>
            <a:off x="1600200" y="4800600"/>
            <a:ext cx="5791200" cy="4572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endParaRPr kumimoji="0" lang="en-GB" sz="1200"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GB" sz="1200" b="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Source: Fundamentals of Heat and Mass Transfer by Incropera and DeWitt (1996)</a:t>
            </a:r>
            <a:endParaRPr kumimoji="0" lang="en-GB" sz="1800" b="1" u="none" strike="noStrike" cap="none" normalizeH="0" baseline="0" dirty="0">
              <a:ln>
                <a:noFill/>
              </a:ln>
              <a:solidFill>
                <a:schemeClr val="tx1"/>
              </a:solidFill>
              <a:effectLst/>
              <a:latin typeface="Arial" pitchFamily="34" charset="0"/>
              <a:cs typeface="Arial" pitchFamily="34" charset="0"/>
            </a:endParaRPr>
          </a:p>
        </p:txBody>
      </p:sp>
      <p:sp>
        <p:nvSpPr>
          <p:cNvPr id="3" name="Date Placeholder 2">
            <a:extLst>
              <a:ext uri="{FF2B5EF4-FFF2-40B4-BE49-F238E27FC236}">
                <a16:creationId xmlns:a16="http://schemas.microsoft.com/office/drawing/2014/main" id="{0E5E3955-4361-4FAF-AAD9-B192ED68C500}"/>
              </a:ext>
            </a:extLst>
          </p:cNvPr>
          <p:cNvSpPr>
            <a:spLocks noGrp="1"/>
          </p:cNvSpPr>
          <p:nvPr>
            <p:ph type="dt" sz="half" idx="10"/>
          </p:nvPr>
        </p:nvSpPr>
        <p:spPr/>
        <p:txBody>
          <a:bodyPr/>
          <a:lstStyle/>
          <a:p>
            <a:fld id="{2B958D55-CFA0-4E1F-803C-EF1B80ABE5BF}" type="datetime1">
              <a:rPr lang="en-US" smtClean="0"/>
              <a:t>5/18/2021</a:t>
            </a:fld>
            <a:endParaRPr lang="en-US"/>
          </a:p>
        </p:txBody>
      </p:sp>
      <p:sp>
        <p:nvSpPr>
          <p:cNvPr id="5" name="Slide Number Placeholder 4">
            <a:extLst>
              <a:ext uri="{FF2B5EF4-FFF2-40B4-BE49-F238E27FC236}">
                <a16:creationId xmlns:a16="http://schemas.microsoft.com/office/drawing/2014/main" id="{E02AB53D-0E2A-45DC-9EFE-E4705C82FCB1}"/>
              </a:ext>
            </a:extLst>
          </p:cNvPr>
          <p:cNvSpPr>
            <a:spLocks noGrp="1"/>
          </p:cNvSpPr>
          <p:nvPr>
            <p:ph type="sldNum" sz="quarter" idx="12"/>
          </p:nvPr>
        </p:nvSpPr>
        <p:spPr/>
        <p:txBody>
          <a:bodyPr/>
          <a:lstStyle/>
          <a:p>
            <a:fld id="{BB6B8EDB-E1E7-4D55-AE46-36381A62022D}" type="slidenum">
              <a:rPr lang="en-US" smtClean="0"/>
              <a:pPr/>
              <a:t>11</a:t>
            </a:fld>
            <a:endParaRPr lang="en-US"/>
          </a:p>
        </p:txBody>
      </p:sp>
    </p:spTree>
  </p:cSld>
  <p:clrMapOvr>
    <a:masterClrMapping/>
  </p:clrMapOvr>
  <p:transition spd="slow" advTm="120000"/>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GB" sz="4800" b="1" dirty="0">
                <a:solidFill>
                  <a:srgbClr val="FF0000"/>
                </a:solidFill>
              </a:rPr>
              <a:t>RADIATION HEAT TRANSFER</a:t>
            </a:r>
            <a:br>
              <a:rPr lang="en-US" sz="4800" b="1" dirty="0"/>
            </a:br>
            <a:endParaRPr lang="en-US" sz="4800" dirty="0"/>
          </a:p>
        </p:txBody>
      </p:sp>
      <p:sp>
        <p:nvSpPr>
          <p:cNvPr id="3" name="Content Placeholder 2"/>
          <p:cNvSpPr>
            <a:spLocks noGrp="1"/>
          </p:cNvSpPr>
          <p:nvPr>
            <p:ph idx="1"/>
          </p:nvPr>
        </p:nvSpPr>
        <p:spPr>
          <a:xfrm>
            <a:off x="228600" y="838200"/>
            <a:ext cx="8458200" cy="5287963"/>
          </a:xfrm>
        </p:spPr>
        <p:txBody>
          <a:bodyPr>
            <a:normAutofit/>
          </a:bodyPr>
          <a:lstStyle/>
          <a:p>
            <a:pPr algn="just"/>
            <a:r>
              <a:rPr lang="en-GB" sz="2400" dirty="0">
                <a:solidFill>
                  <a:srgbClr val="002060"/>
                </a:solidFill>
              </a:rPr>
              <a:t>Radiation is the energy emitted by matter in the form of electromagnetic waves as a result of the changes in the electronic configurations of the atoms or molecules. </a:t>
            </a:r>
          </a:p>
          <a:p>
            <a:pPr algn="just"/>
            <a:r>
              <a:rPr lang="en-GB" sz="2400" dirty="0">
                <a:solidFill>
                  <a:srgbClr val="002060"/>
                </a:solidFill>
              </a:rPr>
              <a:t>Radiation is the mode of heat transfer by means of electromagnetic waves between two surfaces or two bodies separated by space, which does not have any medium what so ever. </a:t>
            </a:r>
          </a:p>
          <a:p>
            <a:pPr algn="just"/>
            <a:r>
              <a:rPr lang="en-GB" sz="2400" dirty="0"/>
              <a:t>Energy from the sun, for example, reaches the earth by radiation.   </a:t>
            </a:r>
          </a:p>
          <a:p>
            <a:pPr algn="just"/>
            <a:r>
              <a:rPr lang="en-GB" sz="2400" dirty="0"/>
              <a:t>It must be noted that heat transfer by radiation is a significant mechanism of energy transport. </a:t>
            </a:r>
          </a:p>
          <a:p>
            <a:pPr algn="just"/>
            <a:r>
              <a:rPr lang="en-GB" sz="2400" dirty="0"/>
              <a:t>Radiation heat transfer occurs more efficiently in a vacuum.</a:t>
            </a:r>
            <a:endParaRPr lang="en-US" sz="2400" dirty="0"/>
          </a:p>
        </p:txBody>
      </p:sp>
      <p:sp>
        <p:nvSpPr>
          <p:cNvPr id="4" name="Date Placeholder 3">
            <a:extLst>
              <a:ext uri="{FF2B5EF4-FFF2-40B4-BE49-F238E27FC236}">
                <a16:creationId xmlns:a16="http://schemas.microsoft.com/office/drawing/2014/main" id="{D3538C33-4101-438A-95FA-B94AB9A5079F}"/>
              </a:ext>
            </a:extLst>
          </p:cNvPr>
          <p:cNvSpPr>
            <a:spLocks noGrp="1"/>
          </p:cNvSpPr>
          <p:nvPr>
            <p:ph type="dt" sz="half" idx="10"/>
          </p:nvPr>
        </p:nvSpPr>
        <p:spPr/>
        <p:txBody>
          <a:bodyPr/>
          <a:lstStyle/>
          <a:p>
            <a:fld id="{1B6B7050-B152-44E6-9622-250208D3481F}" type="datetime1">
              <a:rPr lang="en-US" smtClean="0"/>
              <a:t>5/18/2021</a:t>
            </a:fld>
            <a:endParaRPr lang="en-US"/>
          </a:p>
        </p:txBody>
      </p:sp>
      <p:sp>
        <p:nvSpPr>
          <p:cNvPr id="5" name="Slide Number Placeholder 4">
            <a:extLst>
              <a:ext uri="{FF2B5EF4-FFF2-40B4-BE49-F238E27FC236}">
                <a16:creationId xmlns:a16="http://schemas.microsoft.com/office/drawing/2014/main" id="{AAEE075A-A450-435C-823B-5FAADE5A6083}"/>
              </a:ext>
            </a:extLst>
          </p:cNvPr>
          <p:cNvSpPr>
            <a:spLocks noGrp="1"/>
          </p:cNvSpPr>
          <p:nvPr>
            <p:ph type="sldNum" sz="quarter" idx="12"/>
          </p:nvPr>
        </p:nvSpPr>
        <p:spPr/>
        <p:txBody>
          <a:bodyPr/>
          <a:lstStyle/>
          <a:p>
            <a:fld id="{BB6B8EDB-E1E7-4D55-AE46-36381A62022D}" type="slidenum">
              <a:rPr lang="en-US" smtClean="0"/>
              <a:pPr/>
              <a:t>12</a:t>
            </a:fld>
            <a:endParaRPr lang="en-US"/>
          </a:p>
        </p:txBody>
      </p:sp>
    </p:spTree>
  </p:cSld>
  <p:clrMapOvr>
    <a:masterClrMapping/>
  </p:clrMapOvr>
  <p:transition spd="slow" advTm="120000"/>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274638"/>
            <a:ext cx="7467600" cy="792162"/>
          </a:xfrm>
        </p:spPr>
        <p:txBody>
          <a:bodyPr>
            <a:normAutofit fontScale="90000"/>
          </a:bodyPr>
          <a:lstStyle/>
          <a:p>
            <a:br>
              <a:rPr lang="en-GB" b="1" dirty="0"/>
            </a:br>
            <a:r>
              <a:rPr lang="en-GB" sz="5300" b="1" dirty="0">
                <a:solidFill>
                  <a:srgbClr val="FF0000"/>
                </a:solidFill>
              </a:rPr>
              <a:t>STEFAN-BOLTZMANN LAW</a:t>
            </a:r>
            <a:br>
              <a:rPr lang="en-US" b="1" dirty="0">
                <a:solidFill>
                  <a:srgbClr val="FF0000"/>
                </a:solidFill>
              </a:rPr>
            </a:br>
            <a:endParaRPr lang="en-US" dirty="0">
              <a:solidFill>
                <a:srgbClr val="FF0000"/>
              </a:solidFill>
            </a:endParaRPr>
          </a:p>
        </p:txBody>
      </p:sp>
      <p:sp>
        <p:nvSpPr>
          <p:cNvPr id="3" name="Content Placeholder 2"/>
          <p:cNvSpPr>
            <a:spLocks noGrp="1"/>
          </p:cNvSpPr>
          <p:nvPr>
            <p:ph idx="1"/>
          </p:nvPr>
        </p:nvSpPr>
        <p:spPr>
          <a:xfrm>
            <a:off x="457200" y="1295400"/>
            <a:ext cx="8229600" cy="4830763"/>
          </a:xfrm>
        </p:spPr>
        <p:txBody>
          <a:bodyPr>
            <a:normAutofit fontScale="77500" lnSpcReduction="20000"/>
          </a:bodyPr>
          <a:lstStyle/>
          <a:p>
            <a:r>
              <a:rPr lang="en-GB" b="1" dirty="0"/>
              <a:t>Radiation that is emitted by a surface originates from the thermal energy of the matter bounded by the surface, and the rate at which energy is released per unit area (W/m</a:t>
            </a:r>
            <a:r>
              <a:rPr lang="en-GB" b="1" baseline="30000" dirty="0"/>
              <a:t>2</a:t>
            </a:r>
            <a:r>
              <a:rPr lang="en-GB" b="1" dirty="0"/>
              <a:t>) is termed the surface </a:t>
            </a:r>
            <a:r>
              <a:rPr lang="en-GB" b="1" i="1" dirty="0"/>
              <a:t>emissive power,     . </a:t>
            </a:r>
            <a:r>
              <a:rPr lang="en-GB" b="1" dirty="0"/>
              <a:t>There is an upper limit to the emissive power, which is prescribed by the </a:t>
            </a:r>
            <a:r>
              <a:rPr lang="en-GB" b="1" i="1" dirty="0"/>
              <a:t>Stefan-Boltzmann law</a:t>
            </a:r>
            <a:r>
              <a:rPr lang="en-GB" b="1" dirty="0"/>
              <a:t>:</a:t>
            </a:r>
          </a:p>
          <a:p>
            <a:r>
              <a:rPr lang="en-GB" b="1" dirty="0"/>
              <a:t>                                                                                                                           							(1.5a)</a:t>
            </a:r>
            <a:endParaRPr lang="en-US" b="1" dirty="0"/>
          </a:p>
          <a:p>
            <a:r>
              <a:rPr lang="en-GB" b="1" dirty="0"/>
              <a:t>Where      is the absolute temperature of the surface and      is the Stefan-Boltzmann constant. A surface that emits radiation according this law is called an </a:t>
            </a:r>
            <a:r>
              <a:rPr lang="en-GB" b="1" i="1" dirty="0"/>
              <a:t>ideal radiator</a:t>
            </a:r>
            <a:r>
              <a:rPr lang="en-GB" b="1" dirty="0"/>
              <a:t> or </a:t>
            </a:r>
            <a:r>
              <a:rPr lang="en-GB" b="1" i="1" dirty="0"/>
              <a:t>blackbody</a:t>
            </a:r>
            <a:r>
              <a:rPr lang="en-GB" b="1" dirty="0"/>
              <a:t>. </a:t>
            </a:r>
          </a:p>
          <a:p>
            <a:r>
              <a:rPr lang="en-GB" b="1" dirty="0"/>
              <a:t>NOTE:</a:t>
            </a:r>
            <a:endParaRPr lang="en-US" b="1" dirty="0"/>
          </a:p>
        </p:txBody>
      </p:sp>
      <p:sp>
        <p:nvSpPr>
          <p:cNvPr id="6144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61441" name="Object 1"/>
          <p:cNvGraphicFramePr>
            <a:graphicFrameLocks noChangeAspect="1"/>
          </p:cNvGraphicFramePr>
          <p:nvPr/>
        </p:nvGraphicFramePr>
        <p:xfrm>
          <a:off x="4343400" y="3352800"/>
          <a:ext cx="1463040" cy="562708"/>
        </p:xfrm>
        <a:graphic>
          <a:graphicData uri="http://schemas.openxmlformats.org/presentationml/2006/ole">
            <mc:AlternateContent xmlns:mc="http://schemas.openxmlformats.org/markup-compatibility/2006">
              <mc:Choice xmlns:v="urn:schemas-microsoft-com:vml" Requires="v">
                <p:oleObj name="Equation" r:id="rId3" imgW="622030" imgH="241195" progId="Equation.3">
                  <p:embed/>
                </p:oleObj>
              </mc:Choice>
              <mc:Fallback>
                <p:oleObj name="Equation" r:id="rId3" imgW="622030" imgH="241195" progId="Equation.3">
                  <p:embed/>
                  <p:pic>
                    <p:nvPicPr>
                      <p:cNvPr id="0" name="Pictur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43400" y="3352800"/>
                        <a:ext cx="1463040" cy="56270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144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61445" name="Object 5"/>
          <p:cNvGraphicFramePr>
            <a:graphicFrameLocks noChangeAspect="1"/>
          </p:cNvGraphicFramePr>
          <p:nvPr/>
        </p:nvGraphicFramePr>
        <p:xfrm>
          <a:off x="5791200" y="2133600"/>
          <a:ext cx="352425" cy="390525"/>
        </p:xfrm>
        <a:graphic>
          <a:graphicData uri="http://schemas.openxmlformats.org/presentationml/2006/ole">
            <mc:AlternateContent xmlns:mc="http://schemas.openxmlformats.org/markup-compatibility/2006">
              <mc:Choice xmlns:v="urn:schemas-microsoft-com:vml" Requires="v">
                <p:oleObj name="Equation" r:id="rId5" imgW="215640" imgH="241200" progId="Equation.3">
                  <p:embed/>
                </p:oleObj>
              </mc:Choice>
              <mc:Fallback>
                <p:oleObj name="Equation" r:id="rId5" imgW="215640" imgH="241200" progId="Equation.3">
                  <p:embed/>
                  <p:pic>
                    <p:nvPicPr>
                      <p:cNvPr id="0"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91200" y="2133600"/>
                        <a:ext cx="352425" cy="390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1447" name="Rectangle 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61446" name="Object 6"/>
          <p:cNvGraphicFramePr>
            <a:graphicFrameLocks noChangeAspect="1"/>
          </p:cNvGraphicFramePr>
          <p:nvPr/>
        </p:nvGraphicFramePr>
        <p:xfrm>
          <a:off x="1828800" y="3886200"/>
          <a:ext cx="323850" cy="457200"/>
        </p:xfrm>
        <a:graphic>
          <a:graphicData uri="http://schemas.openxmlformats.org/presentationml/2006/ole">
            <mc:AlternateContent xmlns:mc="http://schemas.openxmlformats.org/markup-compatibility/2006">
              <mc:Choice xmlns:v="urn:schemas-microsoft-com:vml" Requires="v">
                <p:oleObj name="Equation" r:id="rId7" imgW="165028" imgH="228501" progId="Equation.3">
                  <p:embed/>
                </p:oleObj>
              </mc:Choice>
              <mc:Fallback>
                <p:oleObj name="Equation" r:id="rId7" imgW="165028" imgH="228501" progId="Equation.3">
                  <p:embed/>
                  <p:pic>
                    <p:nvPicPr>
                      <p:cNvPr id="0" name="Picture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28800" y="3886200"/>
                        <a:ext cx="32385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1449" name="Rectangle 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61448" name="Object 8"/>
          <p:cNvGraphicFramePr>
            <a:graphicFrameLocks noChangeAspect="1"/>
          </p:cNvGraphicFramePr>
          <p:nvPr/>
        </p:nvGraphicFramePr>
        <p:xfrm>
          <a:off x="8382000" y="3962400"/>
          <a:ext cx="304800" cy="285750"/>
        </p:xfrm>
        <a:graphic>
          <a:graphicData uri="http://schemas.openxmlformats.org/presentationml/2006/ole">
            <mc:AlternateContent xmlns:mc="http://schemas.openxmlformats.org/markup-compatibility/2006">
              <mc:Choice xmlns:v="urn:schemas-microsoft-com:vml" Requires="v">
                <p:oleObj name="Equation" r:id="rId9" imgW="152334" imgH="139639" progId="Equation.3">
                  <p:embed/>
                </p:oleObj>
              </mc:Choice>
              <mc:Fallback>
                <p:oleObj name="Equation" r:id="rId9" imgW="152334" imgH="139639" progId="Equation.3">
                  <p:embed/>
                  <p:pic>
                    <p:nvPicPr>
                      <p:cNvPr id="0" name="Picture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382000" y="3962400"/>
                        <a:ext cx="304800" cy="285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1451" name="Rectangle 1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61450" name="Object 10"/>
          <p:cNvGraphicFramePr>
            <a:graphicFrameLocks noChangeAspect="1"/>
          </p:cNvGraphicFramePr>
          <p:nvPr/>
        </p:nvGraphicFramePr>
        <p:xfrm>
          <a:off x="2057400" y="5410200"/>
          <a:ext cx="4194463" cy="533400"/>
        </p:xfrm>
        <a:graphic>
          <a:graphicData uri="http://schemas.openxmlformats.org/presentationml/2006/ole">
            <mc:AlternateContent xmlns:mc="http://schemas.openxmlformats.org/markup-compatibility/2006">
              <mc:Choice xmlns:v="urn:schemas-microsoft-com:vml" Requires="v">
                <p:oleObj name="Equation" r:id="rId11" imgW="1637589" imgH="203112" progId="Equation.3">
                  <p:embed/>
                </p:oleObj>
              </mc:Choice>
              <mc:Fallback>
                <p:oleObj name="Equation" r:id="rId11" imgW="1637589" imgH="203112" progId="Equation.3">
                  <p:embed/>
                  <p:pic>
                    <p:nvPicPr>
                      <p:cNvPr id="0" name="Picture 1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057400" y="5410200"/>
                        <a:ext cx="4194463" cy="533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Date Placeholder 3">
            <a:extLst>
              <a:ext uri="{FF2B5EF4-FFF2-40B4-BE49-F238E27FC236}">
                <a16:creationId xmlns:a16="http://schemas.microsoft.com/office/drawing/2014/main" id="{D8E73C48-7CCA-45D0-98EA-4375D911CEA3}"/>
              </a:ext>
            </a:extLst>
          </p:cNvPr>
          <p:cNvSpPr>
            <a:spLocks noGrp="1"/>
          </p:cNvSpPr>
          <p:nvPr>
            <p:ph type="dt" sz="half" idx="10"/>
          </p:nvPr>
        </p:nvSpPr>
        <p:spPr/>
        <p:txBody>
          <a:bodyPr/>
          <a:lstStyle/>
          <a:p>
            <a:fld id="{668B6AE0-29C6-4F68-BF95-DAF945EC4FD6}" type="datetime1">
              <a:rPr lang="en-US" smtClean="0"/>
              <a:t>5/18/2021</a:t>
            </a:fld>
            <a:endParaRPr lang="en-US"/>
          </a:p>
        </p:txBody>
      </p:sp>
      <p:sp>
        <p:nvSpPr>
          <p:cNvPr id="5" name="Slide Number Placeholder 4">
            <a:extLst>
              <a:ext uri="{FF2B5EF4-FFF2-40B4-BE49-F238E27FC236}">
                <a16:creationId xmlns:a16="http://schemas.microsoft.com/office/drawing/2014/main" id="{1DF5D2DC-7EBB-4F4A-9E20-23CA47406C59}"/>
              </a:ext>
            </a:extLst>
          </p:cNvPr>
          <p:cNvSpPr>
            <a:spLocks noGrp="1"/>
          </p:cNvSpPr>
          <p:nvPr>
            <p:ph type="sldNum" sz="quarter" idx="12"/>
          </p:nvPr>
        </p:nvSpPr>
        <p:spPr/>
        <p:txBody>
          <a:bodyPr/>
          <a:lstStyle/>
          <a:p>
            <a:fld id="{BB6B8EDB-E1E7-4D55-AE46-36381A62022D}" type="slidenum">
              <a:rPr lang="en-US" smtClean="0"/>
              <a:pPr/>
              <a:t>13</a:t>
            </a:fld>
            <a:endParaRPr lang="en-US"/>
          </a:p>
        </p:txBody>
      </p:sp>
    </p:spTree>
  </p:cSld>
  <p:clrMapOvr>
    <a:masterClrMapping/>
  </p:clrMapOvr>
  <p:transition spd="slow" advTm="120000"/>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Emissivity explained</a:t>
            </a:r>
          </a:p>
        </p:txBody>
      </p:sp>
      <p:sp>
        <p:nvSpPr>
          <p:cNvPr id="3" name="Content Placeholder 2"/>
          <p:cNvSpPr>
            <a:spLocks noGrp="1"/>
          </p:cNvSpPr>
          <p:nvPr>
            <p:ph idx="1"/>
          </p:nvPr>
        </p:nvSpPr>
        <p:spPr/>
        <p:txBody>
          <a:bodyPr>
            <a:normAutofit fontScale="77500" lnSpcReduction="20000"/>
          </a:bodyPr>
          <a:lstStyle/>
          <a:p>
            <a:r>
              <a:rPr lang="en-GB" dirty="0">
                <a:solidFill>
                  <a:srgbClr val="002060"/>
                </a:solidFill>
              </a:rPr>
              <a:t>The heat flux emitted by a real surface is less than that of a blackbody at the same temperature and is given by:</a:t>
            </a:r>
          </a:p>
          <a:p>
            <a:endParaRPr lang="en-GB" b="1" dirty="0"/>
          </a:p>
          <a:p>
            <a:endParaRPr lang="en-GB" b="1" dirty="0"/>
          </a:p>
          <a:p>
            <a:endParaRPr lang="en-GB" b="1" dirty="0"/>
          </a:p>
          <a:p>
            <a:pPr algn="just"/>
            <a:r>
              <a:rPr lang="en-GB" sz="3100" dirty="0"/>
              <a:t>where      is a radiative property of the surface termed </a:t>
            </a:r>
            <a:r>
              <a:rPr lang="en-GB" sz="3100" i="1" dirty="0"/>
              <a:t>emissivity</a:t>
            </a:r>
            <a:r>
              <a:rPr lang="en-GB" sz="3100" dirty="0"/>
              <a:t>. With values in the range               ,this property provides a measure of how efficiently a surface emits energy relative to a blackbody. It depends strongly on the surface material and finish. It must be noted that a smooth surface reflects radiation specularly, while a rough surface reflects radiation diffusely. Hence, rough surfaces are much betters absorbers of radiation than smooth surfaces.</a:t>
            </a:r>
            <a:endParaRPr lang="en-US" sz="3100" dirty="0"/>
          </a:p>
          <a:p>
            <a:endParaRPr lang="en-US" dirty="0"/>
          </a:p>
          <a:p>
            <a:endParaRPr lang="en-US" dirty="0"/>
          </a:p>
        </p:txBody>
      </p:sp>
      <p:sp>
        <p:nvSpPr>
          <p:cNvPr id="6349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63489" name="Object 1"/>
          <p:cNvGraphicFramePr>
            <a:graphicFrameLocks noChangeAspect="1"/>
          </p:cNvGraphicFramePr>
          <p:nvPr/>
        </p:nvGraphicFramePr>
        <p:xfrm>
          <a:off x="2286000" y="2286000"/>
          <a:ext cx="2377440" cy="914400"/>
        </p:xfrm>
        <a:graphic>
          <a:graphicData uri="http://schemas.openxmlformats.org/presentationml/2006/ole">
            <mc:AlternateContent xmlns:mc="http://schemas.openxmlformats.org/markup-compatibility/2006">
              <mc:Choice xmlns:v="urn:schemas-microsoft-com:vml" Requires="v">
                <p:oleObj name="Equation" r:id="rId3" imgW="622030" imgH="241195" progId="Equation.3">
                  <p:embed/>
                </p:oleObj>
              </mc:Choice>
              <mc:Fallback>
                <p:oleObj name="Equation" r:id="rId3" imgW="622030" imgH="241195" progId="Equation.3">
                  <p:embed/>
                  <p:pic>
                    <p:nvPicPr>
                      <p:cNvPr id="0" name="Pictur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0" y="2286000"/>
                        <a:ext cx="2377440" cy="914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349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63491" name="Object 3"/>
          <p:cNvGraphicFramePr>
            <a:graphicFrameLocks noChangeAspect="1"/>
          </p:cNvGraphicFramePr>
          <p:nvPr/>
        </p:nvGraphicFramePr>
        <p:xfrm>
          <a:off x="1828800" y="3505200"/>
          <a:ext cx="228600" cy="228600"/>
        </p:xfrm>
        <a:graphic>
          <a:graphicData uri="http://schemas.openxmlformats.org/presentationml/2006/ole">
            <mc:AlternateContent xmlns:mc="http://schemas.openxmlformats.org/markup-compatibility/2006">
              <mc:Choice xmlns:v="urn:schemas-microsoft-com:vml" Requires="v">
                <p:oleObj name="Equation" r:id="rId5" imgW="126835" imgH="139518" progId="Equation.3">
                  <p:embed/>
                </p:oleObj>
              </mc:Choice>
              <mc:Fallback>
                <p:oleObj name="Equation" r:id="rId5" imgW="126835" imgH="139518"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28800" y="3505200"/>
                        <a:ext cx="228600" cy="228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3494"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63493" name="Object 5"/>
          <p:cNvGraphicFramePr>
            <a:graphicFrameLocks noChangeAspect="1"/>
          </p:cNvGraphicFramePr>
          <p:nvPr/>
        </p:nvGraphicFramePr>
        <p:xfrm>
          <a:off x="5562600" y="3733800"/>
          <a:ext cx="990600" cy="330200"/>
        </p:xfrm>
        <a:graphic>
          <a:graphicData uri="http://schemas.openxmlformats.org/presentationml/2006/ole">
            <mc:AlternateContent xmlns:mc="http://schemas.openxmlformats.org/markup-compatibility/2006">
              <mc:Choice xmlns:v="urn:schemas-microsoft-com:vml" Requires="v">
                <p:oleObj name="Equation" r:id="rId7" imgW="545626" imgH="177646" progId="Equation.3">
                  <p:embed/>
                </p:oleObj>
              </mc:Choice>
              <mc:Fallback>
                <p:oleObj name="Equation" r:id="rId7" imgW="545626" imgH="177646" progId="Equation.3">
                  <p:embed/>
                  <p:pic>
                    <p:nvPicPr>
                      <p:cNvPr id="0"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562600" y="3733800"/>
                        <a:ext cx="990600" cy="330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Date Placeholder 3">
            <a:extLst>
              <a:ext uri="{FF2B5EF4-FFF2-40B4-BE49-F238E27FC236}">
                <a16:creationId xmlns:a16="http://schemas.microsoft.com/office/drawing/2014/main" id="{D20D7EB0-A454-41BD-A1B1-9234A97A5615}"/>
              </a:ext>
            </a:extLst>
          </p:cNvPr>
          <p:cNvSpPr>
            <a:spLocks noGrp="1"/>
          </p:cNvSpPr>
          <p:nvPr>
            <p:ph type="dt" sz="half" idx="10"/>
          </p:nvPr>
        </p:nvSpPr>
        <p:spPr/>
        <p:txBody>
          <a:bodyPr/>
          <a:lstStyle/>
          <a:p>
            <a:fld id="{15B54899-A190-4CAD-BB29-7E7964EA3AA4}" type="datetime1">
              <a:rPr lang="en-US" smtClean="0"/>
              <a:t>5/18/2021</a:t>
            </a:fld>
            <a:endParaRPr lang="en-US"/>
          </a:p>
        </p:txBody>
      </p:sp>
      <p:sp>
        <p:nvSpPr>
          <p:cNvPr id="5" name="Slide Number Placeholder 4">
            <a:extLst>
              <a:ext uri="{FF2B5EF4-FFF2-40B4-BE49-F238E27FC236}">
                <a16:creationId xmlns:a16="http://schemas.microsoft.com/office/drawing/2014/main" id="{6EA6D68F-17E2-434D-8E66-0BC62DF7AF36}"/>
              </a:ext>
            </a:extLst>
          </p:cNvPr>
          <p:cNvSpPr>
            <a:spLocks noGrp="1"/>
          </p:cNvSpPr>
          <p:nvPr>
            <p:ph type="sldNum" sz="quarter" idx="12"/>
          </p:nvPr>
        </p:nvSpPr>
        <p:spPr/>
        <p:txBody>
          <a:bodyPr/>
          <a:lstStyle/>
          <a:p>
            <a:fld id="{BB6B8EDB-E1E7-4D55-AE46-36381A62022D}" type="slidenum">
              <a:rPr lang="en-US" smtClean="0"/>
              <a:pPr/>
              <a:t>14</a:t>
            </a:fld>
            <a:endParaRPr lang="en-US"/>
          </a:p>
        </p:txBody>
      </p:sp>
    </p:spTree>
  </p:cSld>
  <p:clrMapOvr>
    <a:masterClrMapping/>
  </p:clrMapOvr>
  <p:transition spd="slow" advTm="120000"/>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b="1" dirty="0">
                <a:solidFill>
                  <a:srgbClr val="FF0000"/>
                </a:solidFill>
              </a:rPr>
              <a:t>Concept of irradiation (G) explained</a:t>
            </a:r>
          </a:p>
        </p:txBody>
      </p:sp>
      <p:sp>
        <p:nvSpPr>
          <p:cNvPr id="3" name="Content Placeholder 2"/>
          <p:cNvSpPr>
            <a:spLocks noGrp="1"/>
          </p:cNvSpPr>
          <p:nvPr>
            <p:ph idx="1"/>
          </p:nvPr>
        </p:nvSpPr>
        <p:spPr>
          <a:xfrm>
            <a:off x="457200" y="1066800"/>
            <a:ext cx="8229600" cy="5059363"/>
          </a:xfrm>
        </p:spPr>
        <p:txBody>
          <a:bodyPr>
            <a:normAutofit/>
          </a:bodyPr>
          <a:lstStyle/>
          <a:p>
            <a:pPr algn="just">
              <a:buNone/>
            </a:pPr>
            <a:r>
              <a:rPr lang="en-GB" dirty="0"/>
              <a:t>		           </a:t>
            </a:r>
            <a:endParaRPr lang="en-US" dirty="0"/>
          </a:p>
          <a:p>
            <a:pPr algn="just"/>
            <a:endParaRPr lang="en-GB" sz="2400" dirty="0"/>
          </a:p>
          <a:p>
            <a:pPr algn="just"/>
            <a:endParaRPr lang="en-GB" sz="2400" dirty="0"/>
          </a:p>
          <a:p>
            <a:pPr algn="just"/>
            <a:endParaRPr lang="en-GB" sz="2400" dirty="0"/>
          </a:p>
          <a:p>
            <a:pPr algn="just"/>
            <a:endParaRPr lang="en-GB" sz="2400" dirty="0"/>
          </a:p>
          <a:p>
            <a:pPr algn="just"/>
            <a:endParaRPr lang="en-GB" sz="2400" dirty="0"/>
          </a:p>
          <a:p>
            <a:pPr algn="just"/>
            <a:endParaRPr lang="en-GB" sz="2400" dirty="0"/>
          </a:p>
          <a:p>
            <a:pPr algn="just"/>
            <a:r>
              <a:rPr lang="en-GB" sz="2400" dirty="0"/>
              <a:t>If the surface is assumed to be that for which  (a grey body), the net rate radiation heat transfer </a:t>
            </a:r>
            <a:r>
              <a:rPr lang="en-GB" sz="2400" i="1" dirty="0"/>
              <a:t>from</a:t>
            </a:r>
            <a:r>
              <a:rPr lang="en-GB" sz="2400" dirty="0"/>
              <a:t> the surface, expressed per unit area of the surface is </a:t>
            </a:r>
            <a:endParaRPr lang="en-US" sz="2400" dirty="0"/>
          </a:p>
          <a:p>
            <a:pPr>
              <a:buNone/>
            </a:pPr>
            <a:endParaRPr lang="en-GB" b="1" dirty="0"/>
          </a:p>
        </p:txBody>
      </p:sp>
      <p:sp>
        <p:nvSpPr>
          <p:cNvPr id="6451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64516"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64515" name="Object 3"/>
          <p:cNvGraphicFramePr>
            <a:graphicFrameLocks noChangeAspect="1"/>
          </p:cNvGraphicFramePr>
          <p:nvPr/>
        </p:nvGraphicFramePr>
        <p:xfrm>
          <a:off x="2819400" y="5486400"/>
          <a:ext cx="3218121" cy="609600"/>
        </p:xfrm>
        <a:graphic>
          <a:graphicData uri="http://schemas.openxmlformats.org/presentationml/2006/ole">
            <mc:AlternateContent xmlns:mc="http://schemas.openxmlformats.org/markup-compatibility/2006">
              <mc:Choice xmlns:v="urn:schemas-microsoft-com:vml" Requires="v">
                <p:oleObj name="Equation" r:id="rId3" imgW="2159000" imgH="419100" progId="Equation.3">
                  <p:embed/>
                </p:oleObj>
              </mc:Choice>
              <mc:Fallback>
                <p:oleObj name="Equation" r:id="rId3" imgW="2159000" imgH="419100" progId="Equation.3">
                  <p:embed/>
                  <p:pic>
                    <p:nvPicPr>
                      <p:cNvPr id="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19400" y="5486400"/>
                        <a:ext cx="3218121" cy="609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9" name="Picture 4"/>
          <p:cNvPicPr>
            <a:picLocks noChangeAspect="1" noChangeArrowheads="1"/>
          </p:cNvPicPr>
          <p:nvPr/>
        </p:nvPicPr>
        <p:blipFill>
          <a:blip r:embed="rId5"/>
          <a:srcRect/>
          <a:stretch>
            <a:fillRect/>
          </a:stretch>
        </p:blipFill>
        <p:spPr bwMode="auto">
          <a:xfrm>
            <a:off x="685800" y="1143000"/>
            <a:ext cx="7781925" cy="3143250"/>
          </a:xfrm>
          <a:prstGeom prst="rect">
            <a:avLst/>
          </a:prstGeom>
          <a:noFill/>
          <a:ln w="9525">
            <a:noFill/>
            <a:miter lim="800000"/>
            <a:headEnd/>
            <a:tailEnd/>
          </a:ln>
          <a:effectLst/>
        </p:spPr>
      </p:pic>
      <p:sp>
        <p:nvSpPr>
          <p:cNvPr id="4" name="Date Placeholder 3">
            <a:extLst>
              <a:ext uri="{FF2B5EF4-FFF2-40B4-BE49-F238E27FC236}">
                <a16:creationId xmlns:a16="http://schemas.microsoft.com/office/drawing/2014/main" id="{959E89BC-50E1-4C7D-8522-70B2E2821215}"/>
              </a:ext>
            </a:extLst>
          </p:cNvPr>
          <p:cNvSpPr>
            <a:spLocks noGrp="1"/>
          </p:cNvSpPr>
          <p:nvPr>
            <p:ph type="dt" sz="half" idx="10"/>
          </p:nvPr>
        </p:nvSpPr>
        <p:spPr/>
        <p:txBody>
          <a:bodyPr/>
          <a:lstStyle/>
          <a:p>
            <a:fld id="{91F62534-0A33-4DDD-9E27-38BB26D36846}" type="datetime1">
              <a:rPr lang="en-US" smtClean="0"/>
              <a:t>5/18/2021</a:t>
            </a:fld>
            <a:endParaRPr lang="en-US"/>
          </a:p>
        </p:txBody>
      </p:sp>
      <p:sp>
        <p:nvSpPr>
          <p:cNvPr id="5" name="Slide Number Placeholder 4">
            <a:extLst>
              <a:ext uri="{FF2B5EF4-FFF2-40B4-BE49-F238E27FC236}">
                <a16:creationId xmlns:a16="http://schemas.microsoft.com/office/drawing/2014/main" id="{C8F55B3C-25F8-48BE-84F7-688A93BF8E0D}"/>
              </a:ext>
            </a:extLst>
          </p:cNvPr>
          <p:cNvSpPr>
            <a:spLocks noGrp="1"/>
          </p:cNvSpPr>
          <p:nvPr>
            <p:ph type="sldNum" sz="quarter" idx="12"/>
          </p:nvPr>
        </p:nvSpPr>
        <p:spPr/>
        <p:txBody>
          <a:bodyPr/>
          <a:lstStyle/>
          <a:p>
            <a:fld id="{BB6B8EDB-E1E7-4D55-AE46-36381A62022D}" type="slidenum">
              <a:rPr lang="en-US" smtClean="0"/>
              <a:pPr/>
              <a:t>15</a:t>
            </a:fld>
            <a:endParaRPr lang="en-US"/>
          </a:p>
        </p:txBody>
      </p:sp>
    </p:spTree>
  </p:cSld>
  <p:clrMapOvr>
    <a:masterClrMapping/>
  </p:clrMapOvr>
  <p:transition spd="slow" advTm="120000"/>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Radiation concluded</a:t>
            </a:r>
          </a:p>
        </p:txBody>
      </p:sp>
      <p:sp>
        <p:nvSpPr>
          <p:cNvPr id="3" name="Content Placeholder 2"/>
          <p:cNvSpPr>
            <a:spLocks noGrp="1"/>
          </p:cNvSpPr>
          <p:nvPr>
            <p:ph idx="1"/>
          </p:nvPr>
        </p:nvSpPr>
        <p:spPr/>
        <p:txBody>
          <a:bodyPr>
            <a:normAutofit fontScale="55000" lnSpcReduction="20000"/>
          </a:bodyPr>
          <a:lstStyle/>
          <a:p>
            <a:r>
              <a:rPr lang="en-GB" b="1" dirty="0"/>
              <a:t>There are many applications for which it is convenient to express the net radiation heat exchange in the form.</a:t>
            </a:r>
            <a:endParaRPr lang="en-US" b="1" dirty="0"/>
          </a:p>
          <a:p>
            <a:r>
              <a:rPr lang="en-GB" b="1" dirty="0"/>
              <a:t>                                                                                                                (1.7)</a:t>
            </a:r>
            <a:endParaRPr lang="en-US" b="1" dirty="0"/>
          </a:p>
          <a:p>
            <a:r>
              <a:rPr lang="en-GB" b="1" dirty="0"/>
              <a:t>Where, from Equation (1.7), the radiation heat transfer coefficient </a:t>
            </a:r>
            <a:r>
              <a:rPr lang="en-GB" b="1" dirty="0" err="1"/>
              <a:t>α</a:t>
            </a:r>
            <a:r>
              <a:rPr lang="en-GB" b="1" i="1" baseline="-25000" dirty="0" err="1"/>
              <a:t>r</a:t>
            </a:r>
            <a:r>
              <a:rPr lang="en-GB" b="1" dirty="0"/>
              <a:t> is:</a:t>
            </a:r>
            <a:endParaRPr lang="en-US" b="1" dirty="0"/>
          </a:p>
          <a:p>
            <a:r>
              <a:rPr lang="en-GB" b="1" dirty="0"/>
              <a:t>                                                                                              (1.8)</a:t>
            </a:r>
            <a:endParaRPr lang="en-US" b="1" dirty="0"/>
          </a:p>
          <a:p>
            <a:r>
              <a:rPr lang="en-GB" b="1" dirty="0"/>
              <a:t>Here, we have modelled the radiation mode in a manner similar to convection. In this sense, we have linearised the radiation rate equation. Its importance is in solar energy problems for purposes of modelling.</a:t>
            </a:r>
            <a:endParaRPr lang="en-US" b="1" dirty="0"/>
          </a:p>
          <a:p>
            <a:r>
              <a:rPr lang="en-GB" b="1" dirty="0"/>
              <a:t>Notes:</a:t>
            </a:r>
            <a:endParaRPr lang="en-US" dirty="0"/>
          </a:p>
          <a:p>
            <a:r>
              <a:rPr lang="en-GB" dirty="0"/>
              <a:t>1.	</a:t>
            </a:r>
            <a:r>
              <a:rPr lang="en-GB" b="1" dirty="0"/>
              <a:t>The rate of heat transfer per unit area normal to the direction of heat transfer is called heat flux, and the average heat flux on a surface is expressed.</a:t>
            </a:r>
            <a:endParaRPr lang="en-US" b="1" dirty="0"/>
          </a:p>
          <a:p>
            <a:r>
              <a:rPr lang="en-GB" b="1" dirty="0"/>
              <a:t>           </a:t>
            </a:r>
            <a:r>
              <a:rPr lang="en-GB" dirty="0"/>
              <a:t>                                                                                                      (1.9)</a:t>
            </a:r>
            <a:endParaRPr lang="en-US" dirty="0"/>
          </a:p>
          <a:p>
            <a:endParaRPr lang="en-GB" dirty="0"/>
          </a:p>
          <a:p>
            <a:r>
              <a:rPr lang="en-GB" b="1" dirty="0"/>
              <a:t>where </a:t>
            </a:r>
            <a:r>
              <a:rPr lang="en-GB" b="1" i="1" dirty="0"/>
              <a:t>A</a:t>
            </a:r>
            <a:r>
              <a:rPr lang="en-GB" b="1" dirty="0"/>
              <a:t> is the heat transfer area normal to the direction of heat transfer. </a:t>
            </a:r>
          </a:p>
          <a:p>
            <a:r>
              <a:rPr lang="en-GB" b="1" dirty="0"/>
              <a:t>The unit of heat flux in SI units is W/m</a:t>
            </a:r>
            <a:r>
              <a:rPr lang="en-GB" b="1" baseline="30000" dirty="0"/>
              <a:t>2</a:t>
            </a:r>
            <a:r>
              <a:rPr lang="en-GB" b="1" dirty="0"/>
              <a:t>.</a:t>
            </a:r>
            <a:endParaRPr lang="en-US" b="1" dirty="0"/>
          </a:p>
          <a:p>
            <a:r>
              <a:rPr lang="en-GB" dirty="0"/>
              <a:t>2.	Application to solar air-heaters and solar collectors. (Energy balance analysis for the different components, steady-state solution and transient analysis.)</a:t>
            </a:r>
            <a:endParaRPr lang="en-US" dirty="0"/>
          </a:p>
          <a:p>
            <a:endParaRPr lang="en-US" dirty="0"/>
          </a:p>
        </p:txBody>
      </p:sp>
      <p:sp>
        <p:nvSpPr>
          <p:cNvPr id="6553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65537" name="Object 1"/>
          <p:cNvGraphicFramePr>
            <a:graphicFrameLocks noChangeAspect="1"/>
          </p:cNvGraphicFramePr>
          <p:nvPr/>
        </p:nvGraphicFramePr>
        <p:xfrm>
          <a:off x="3657600" y="1981200"/>
          <a:ext cx="1533906" cy="314325"/>
        </p:xfrm>
        <a:graphic>
          <a:graphicData uri="http://schemas.openxmlformats.org/presentationml/2006/ole">
            <mc:AlternateContent xmlns:mc="http://schemas.openxmlformats.org/markup-compatibility/2006">
              <mc:Choice xmlns:v="urn:schemas-microsoft-com:vml" Requires="v">
                <p:oleObj name="Equation" r:id="rId3" imgW="1155700" imgH="241300" progId="Equation.3">
                  <p:embed/>
                </p:oleObj>
              </mc:Choice>
              <mc:Fallback>
                <p:oleObj name="Equation" r:id="rId3" imgW="1155700" imgH="241300" progId="Equation.3">
                  <p:embed/>
                  <p:pic>
                    <p:nvPicPr>
                      <p:cNvPr id="0" name="Pictur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57600" y="1981200"/>
                        <a:ext cx="1533906" cy="314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5540"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65539" name="Object 3"/>
          <p:cNvGraphicFramePr>
            <a:graphicFrameLocks noChangeAspect="1"/>
          </p:cNvGraphicFramePr>
          <p:nvPr/>
        </p:nvGraphicFramePr>
        <p:xfrm>
          <a:off x="2667000" y="2667000"/>
          <a:ext cx="1790700" cy="238125"/>
        </p:xfrm>
        <a:graphic>
          <a:graphicData uri="http://schemas.openxmlformats.org/presentationml/2006/ole">
            <mc:AlternateContent xmlns:mc="http://schemas.openxmlformats.org/markup-compatibility/2006">
              <mc:Choice xmlns:v="urn:schemas-microsoft-com:vml" Requires="v">
                <p:oleObj name="Equation" r:id="rId5" imgW="1790700" imgH="241300" progId="Equation.3">
                  <p:embed/>
                </p:oleObj>
              </mc:Choice>
              <mc:Fallback>
                <p:oleObj name="Equation" r:id="rId5" imgW="1790700" imgH="241300"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67000" y="2667000"/>
                        <a:ext cx="1790700" cy="238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5542"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65541" name="Object 5"/>
          <p:cNvGraphicFramePr>
            <a:graphicFrameLocks noChangeAspect="1"/>
          </p:cNvGraphicFramePr>
          <p:nvPr/>
        </p:nvGraphicFramePr>
        <p:xfrm>
          <a:off x="4305300" y="4343400"/>
          <a:ext cx="685800" cy="685800"/>
        </p:xfrm>
        <a:graphic>
          <a:graphicData uri="http://schemas.openxmlformats.org/presentationml/2006/ole">
            <mc:AlternateContent xmlns:mc="http://schemas.openxmlformats.org/markup-compatibility/2006">
              <mc:Choice xmlns:v="urn:schemas-microsoft-com:vml" Requires="v">
                <p:oleObj name="Equation" r:id="rId7" imgW="419100" imgH="419100" progId="Equation.3">
                  <p:embed/>
                </p:oleObj>
              </mc:Choice>
              <mc:Fallback>
                <p:oleObj name="Equation" r:id="rId7" imgW="419100" imgH="419100" progId="Equation.3">
                  <p:embed/>
                  <p:pic>
                    <p:nvPicPr>
                      <p:cNvPr id="0"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305300" y="4343400"/>
                        <a:ext cx="685800" cy="685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Date Placeholder 3">
            <a:extLst>
              <a:ext uri="{FF2B5EF4-FFF2-40B4-BE49-F238E27FC236}">
                <a16:creationId xmlns:a16="http://schemas.microsoft.com/office/drawing/2014/main" id="{B22D703F-8F43-43C8-A7F0-959EC3E28736}"/>
              </a:ext>
            </a:extLst>
          </p:cNvPr>
          <p:cNvSpPr>
            <a:spLocks noGrp="1"/>
          </p:cNvSpPr>
          <p:nvPr>
            <p:ph type="dt" sz="half" idx="10"/>
          </p:nvPr>
        </p:nvSpPr>
        <p:spPr/>
        <p:txBody>
          <a:bodyPr/>
          <a:lstStyle/>
          <a:p>
            <a:fld id="{C29D356E-D6B4-4ACC-8007-7B51A585C787}" type="datetime1">
              <a:rPr lang="en-US" smtClean="0"/>
              <a:t>5/18/2021</a:t>
            </a:fld>
            <a:endParaRPr lang="en-US"/>
          </a:p>
        </p:txBody>
      </p:sp>
      <p:sp>
        <p:nvSpPr>
          <p:cNvPr id="5" name="Slide Number Placeholder 4">
            <a:extLst>
              <a:ext uri="{FF2B5EF4-FFF2-40B4-BE49-F238E27FC236}">
                <a16:creationId xmlns:a16="http://schemas.microsoft.com/office/drawing/2014/main" id="{A2C89CD9-3264-40BB-97F5-834414524E2C}"/>
              </a:ext>
            </a:extLst>
          </p:cNvPr>
          <p:cNvSpPr>
            <a:spLocks noGrp="1"/>
          </p:cNvSpPr>
          <p:nvPr>
            <p:ph type="sldNum" sz="quarter" idx="12"/>
          </p:nvPr>
        </p:nvSpPr>
        <p:spPr/>
        <p:txBody>
          <a:bodyPr/>
          <a:lstStyle/>
          <a:p>
            <a:fld id="{BB6B8EDB-E1E7-4D55-AE46-36381A62022D}" type="slidenum">
              <a:rPr lang="en-US" smtClean="0"/>
              <a:pPr/>
              <a:t>16</a:t>
            </a:fld>
            <a:endParaRPr lang="en-US"/>
          </a:p>
        </p:txBody>
      </p:sp>
    </p:spTree>
  </p:cSld>
  <p:clrMapOvr>
    <a:masterClrMapping/>
  </p:clrMapOvr>
  <p:transition spd="slow" advTm="120000"/>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b="1" cap="all" dirty="0"/>
            </a:br>
            <a:r>
              <a:rPr lang="en-US" b="1" cap="all" dirty="0">
                <a:solidFill>
                  <a:srgbClr val="FF0000"/>
                </a:solidFill>
              </a:rPr>
              <a:t>THE CONSERVATION OF ENERGY REQUIREMENT</a:t>
            </a:r>
            <a:br>
              <a:rPr lang="en-US" b="1" i="1" dirty="0"/>
            </a:br>
            <a:endParaRPr lang="en-US" dirty="0"/>
          </a:p>
        </p:txBody>
      </p:sp>
      <p:sp>
        <p:nvSpPr>
          <p:cNvPr id="3" name="Content Placeholder 2"/>
          <p:cNvSpPr>
            <a:spLocks noGrp="1"/>
          </p:cNvSpPr>
          <p:nvPr>
            <p:ph idx="1"/>
          </p:nvPr>
        </p:nvSpPr>
        <p:spPr>
          <a:xfrm>
            <a:off x="457200" y="1600200"/>
            <a:ext cx="8229600" cy="5105400"/>
          </a:xfrm>
        </p:spPr>
        <p:txBody>
          <a:bodyPr>
            <a:normAutofit fontScale="25000" lnSpcReduction="20000"/>
          </a:bodyPr>
          <a:lstStyle/>
          <a:p>
            <a:r>
              <a:rPr lang="en-GB" sz="7200" b="1" dirty="0"/>
              <a:t> THE FIRST LAW OF THERMODYNAMICS</a:t>
            </a:r>
            <a:endParaRPr lang="en-US" sz="7200" b="1" dirty="0"/>
          </a:p>
          <a:p>
            <a:pPr algn="just"/>
            <a:r>
              <a:rPr lang="en-GB" sz="7200" b="1" dirty="0"/>
              <a:t>For many heat transfer problems, the first law of thermodynamics (the law of conservation of ­energy) provides a useful tool. In applying the first law, we need to identify the control volume, a region of space bounded by a control surface through which energy and matter may pass. Once the control volume is identified, an appropriate time basis must be specified. One option involves formulating the law on a </a:t>
            </a:r>
            <a:r>
              <a:rPr lang="en-GB" sz="7200" b="1" i="1" dirty="0"/>
              <a:t>rate basis</a:t>
            </a:r>
            <a:r>
              <a:rPr lang="en-GB" sz="7200" b="1" dirty="0"/>
              <a:t>. That is, at any instant, there must be a balance between all </a:t>
            </a:r>
            <a:r>
              <a:rPr lang="en-GB" sz="7200" b="1" i="1" dirty="0"/>
              <a:t>energy rates</a:t>
            </a:r>
            <a:r>
              <a:rPr lang="en-GB" sz="7200" b="1" dirty="0"/>
              <a:t>. Alternatively, the first law must also be satisfied over any time interval. For such an interval, there must be a balance between the </a:t>
            </a:r>
            <a:r>
              <a:rPr lang="en-GB" sz="7200" b="1" i="1" dirty="0"/>
              <a:t>amounts of all energy changes</a:t>
            </a:r>
            <a:r>
              <a:rPr lang="en-GB" sz="7200" b="1" dirty="0"/>
              <a:t>. </a:t>
            </a:r>
            <a:endParaRPr lang="en-US" sz="7200" b="1" dirty="0"/>
          </a:p>
          <a:p>
            <a:pPr algn="just"/>
            <a:r>
              <a:rPr lang="en-GB" sz="7200" b="1" dirty="0"/>
              <a:t>According to the time basis, the first law formulations that we are suited for heat transfer analysis may be stated as follows. </a:t>
            </a:r>
            <a:endParaRPr lang="en-US" sz="7200" b="1" dirty="0"/>
          </a:p>
          <a:p>
            <a:pPr>
              <a:buNone/>
            </a:pPr>
            <a:r>
              <a:rPr lang="en-GB" sz="7200" b="1" dirty="0"/>
              <a:t> </a:t>
            </a:r>
            <a:endParaRPr lang="en-US" sz="7200" b="1" dirty="0"/>
          </a:p>
          <a:p>
            <a:pPr algn="just"/>
            <a:r>
              <a:rPr lang="en-GB" sz="7200" b="1" dirty="0">
                <a:solidFill>
                  <a:srgbClr val="002060"/>
                </a:solidFill>
              </a:rPr>
              <a:t>At an Instant:  </a:t>
            </a:r>
            <a:r>
              <a:rPr lang="en-GB" sz="7200" b="1" i="1" dirty="0">
                <a:solidFill>
                  <a:srgbClr val="002060"/>
                </a:solidFill>
              </a:rPr>
              <a:t>The rate at which thermal and mechanical energy enters a control volume, plus the rate at which thermal energy is generated within the control volume, minus the rate at which thermal and mechanical energy leaves the control volume must equal the rate of increase of energy stored within the control volume.</a:t>
            </a:r>
            <a:endParaRPr lang="en-US" sz="7200" b="1" dirty="0">
              <a:solidFill>
                <a:srgbClr val="002060"/>
              </a:solidFill>
            </a:endParaRPr>
          </a:p>
          <a:p>
            <a:pPr>
              <a:buNone/>
            </a:pPr>
            <a:r>
              <a:rPr lang="en-US" sz="7200" b="1" dirty="0"/>
              <a:t> </a:t>
            </a:r>
          </a:p>
          <a:p>
            <a:r>
              <a:rPr lang="en-US" b="1" dirty="0"/>
              <a:t> </a:t>
            </a:r>
          </a:p>
          <a:p>
            <a:r>
              <a:rPr lang="en-GB" b="1" dirty="0"/>
              <a:t>		</a:t>
            </a:r>
            <a:r>
              <a:rPr lang="en-US" b="1" dirty="0"/>
              <a:t> </a:t>
            </a:r>
            <a:r>
              <a:rPr lang="en-GB" b="1" dirty="0"/>
              <a:t>			                         (1.10) </a:t>
            </a:r>
            <a:endParaRPr lang="en-US" b="1" dirty="0"/>
          </a:p>
          <a:p>
            <a:r>
              <a:rPr lang="en-GB" b="1" dirty="0"/>
              <a:t> </a:t>
            </a:r>
            <a:endParaRPr lang="en-US" b="1" dirty="0"/>
          </a:p>
          <a:p>
            <a:endParaRPr lang="en-GB" b="1" dirty="0"/>
          </a:p>
          <a:p>
            <a:r>
              <a:rPr lang="en-GB" b="1" dirty="0"/>
              <a:t>Equation (1.10) may be applied at any instant of time. The alternative form that applies for a time interval ∆</a:t>
            </a:r>
            <a:r>
              <a:rPr lang="en-GB" b="1" i="1" dirty="0"/>
              <a:t>t</a:t>
            </a:r>
            <a:r>
              <a:rPr lang="en-GB" b="1" dirty="0"/>
              <a:t> is obtained by integrating equation (1.10) over time:</a:t>
            </a:r>
            <a:endParaRPr lang="en-US" b="1" dirty="0"/>
          </a:p>
          <a:p>
            <a:r>
              <a:rPr lang="en-GB" b="1" dirty="0"/>
              <a:t> </a:t>
            </a:r>
            <a:endParaRPr lang="en-US" b="1" dirty="0"/>
          </a:p>
          <a:p>
            <a:r>
              <a:rPr lang="en-GB" b="1" dirty="0"/>
              <a:t>	</a:t>
            </a:r>
            <a:endParaRPr lang="en-US" b="1" dirty="0"/>
          </a:p>
          <a:p>
            <a:r>
              <a:rPr lang="en-GB" dirty="0"/>
              <a:t>						                   							</a:t>
            </a:r>
            <a:endParaRPr lang="en-US" dirty="0"/>
          </a:p>
          <a:p>
            <a:endParaRPr lang="en-US" dirty="0"/>
          </a:p>
          <a:p>
            <a:r>
              <a:rPr lang="en-GB" dirty="0"/>
              <a:t> </a:t>
            </a:r>
            <a:endParaRPr lang="en-US" dirty="0"/>
          </a:p>
          <a:p>
            <a:endParaRPr lang="en-US" dirty="0"/>
          </a:p>
        </p:txBody>
      </p:sp>
      <p:sp>
        <p:nvSpPr>
          <p:cNvPr id="6656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66561" name="Object 1"/>
          <p:cNvGraphicFramePr>
            <a:graphicFrameLocks noChangeAspect="1"/>
          </p:cNvGraphicFramePr>
          <p:nvPr/>
        </p:nvGraphicFramePr>
        <p:xfrm>
          <a:off x="3276600" y="5943600"/>
          <a:ext cx="1743075" cy="400050"/>
        </p:xfrm>
        <a:graphic>
          <a:graphicData uri="http://schemas.openxmlformats.org/presentationml/2006/ole">
            <mc:AlternateContent xmlns:mc="http://schemas.openxmlformats.org/markup-compatibility/2006">
              <mc:Choice xmlns:v="urn:schemas-microsoft-com:vml" Requires="v">
                <p:oleObj name="Equation" r:id="rId3" imgW="1739900" imgH="406400" progId="Equation.3">
                  <p:embed/>
                </p:oleObj>
              </mc:Choice>
              <mc:Fallback>
                <p:oleObj name="Equation" r:id="rId3" imgW="1739900" imgH="406400" progId="Equation.3">
                  <p:embed/>
                  <p:pic>
                    <p:nvPicPr>
                      <p:cNvPr id="0" name="Pictur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76600" y="5943600"/>
                        <a:ext cx="1743075" cy="4000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656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4" name="Date Placeholder 3">
            <a:extLst>
              <a:ext uri="{FF2B5EF4-FFF2-40B4-BE49-F238E27FC236}">
                <a16:creationId xmlns:a16="http://schemas.microsoft.com/office/drawing/2014/main" id="{9B3094B6-9F40-49BB-83A2-1BDA75F91C3C}"/>
              </a:ext>
            </a:extLst>
          </p:cNvPr>
          <p:cNvSpPr>
            <a:spLocks noGrp="1"/>
          </p:cNvSpPr>
          <p:nvPr>
            <p:ph type="dt" sz="half" idx="10"/>
          </p:nvPr>
        </p:nvSpPr>
        <p:spPr/>
        <p:txBody>
          <a:bodyPr/>
          <a:lstStyle/>
          <a:p>
            <a:fld id="{26A60E20-5F87-4949-99E7-3EA852821B68}" type="datetime1">
              <a:rPr lang="en-US" smtClean="0"/>
              <a:t>5/18/2021</a:t>
            </a:fld>
            <a:endParaRPr lang="en-US"/>
          </a:p>
        </p:txBody>
      </p:sp>
      <p:sp>
        <p:nvSpPr>
          <p:cNvPr id="5" name="Slide Number Placeholder 4">
            <a:extLst>
              <a:ext uri="{FF2B5EF4-FFF2-40B4-BE49-F238E27FC236}">
                <a16:creationId xmlns:a16="http://schemas.microsoft.com/office/drawing/2014/main" id="{30E4FC55-9A67-4595-BFDF-7DA864D1A23D}"/>
              </a:ext>
            </a:extLst>
          </p:cNvPr>
          <p:cNvSpPr>
            <a:spLocks noGrp="1"/>
          </p:cNvSpPr>
          <p:nvPr>
            <p:ph type="sldNum" sz="quarter" idx="12"/>
          </p:nvPr>
        </p:nvSpPr>
        <p:spPr/>
        <p:txBody>
          <a:bodyPr/>
          <a:lstStyle/>
          <a:p>
            <a:fld id="{BB6B8EDB-E1E7-4D55-AE46-36381A62022D}" type="slidenum">
              <a:rPr lang="en-US" smtClean="0"/>
              <a:pPr/>
              <a:t>17</a:t>
            </a:fld>
            <a:endParaRPr lang="en-US"/>
          </a:p>
        </p:txBody>
      </p:sp>
    </p:spTree>
  </p:cSld>
  <p:clrMapOvr>
    <a:masterClrMapping/>
  </p:clrMapOvr>
  <p:transition spd="slow" advTm="120000"/>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944562"/>
          </a:xfrm>
        </p:spPr>
        <p:txBody>
          <a:bodyPr>
            <a:noAutofit/>
          </a:bodyPr>
          <a:lstStyle/>
          <a:p>
            <a:br>
              <a:rPr lang="en-GB" sz="4800" b="1" dirty="0"/>
            </a:br>
            <a:r>
              <a:rPr lang="en-GB" sz="4800" b="1" dirty="0">
                <a:solidFill>
                  <a:srgbClr val="FF0000"/>
                </a:solidFill>
              </a:rPr>
              <a:t>OVER AN INSTANT: </a:t>
            </a:r>
            <a:br>
              <a:rPr lang="en-US" sz="4800" b="1" dirty="0"/>
            </a:br>
            <a:endParaRPr lang="en-US" sz="4800" dirty="0"/>
          </a:p>
        </p:txBody>
      </p:sp>
      <p:sp>
        <p:nvSpPr>
          <p:cNvPr id="3" name="Content Placeholder 2"/>
          <p:cNvSpPr>
            <a:spLocks noGrp="1"/>
          </p:cNvSpPr>
          <p:nvPr>
            <p:ph idx="1"/>
          </p:nvPr>
        </p:nvSpPr>
        <p:spPr>
          <a:xfrm>
            <a:off x="457200" y="762000"/>
            <a:ext cx="8229600" cy="5364163"/>
          </a:xfrm>
        </p:spPr>
        <p:txBody>
          <a:bodyPr>
            <a:normAutofit lnSpcReduction="10000"/>
          </a:bodyPr>
          <a:lstStyle/>
          <a:p>
            <a:pPr algn="just"/>
            <a:r>
              <a:rPr lang="en-GB" b="1" i="1" dirty="0">
                <a:solidFill>
                  <a:srgbClr val="002060"/>
                </a:solidFill>
              </a:rPr>
              <a:t>The amount of thermal and mechanical energy that enters a control volume, plus the amount of thermal energy that is generated within the control volume, minus the amount of thermal and mechanical energy that leaves the control volume must equal the increase in the amount of energy stored in the control volume.</a:t>
            </a:r>
            <a:endParaRPr lang="en-US" b="1" dirty="0">
              <a:solidFill>
                <a:srgbClr val="002060"/>
              </a:solidFill>
            </a:endParaRPr>
          </a:p>
          <a:p>
            <a:r>
              <a:rPr lang="en-GB" b="1" dirty="0"/>
              <a:t> </a:t>
            </a:r>
            <a:r>
              <a:rPr lang="en-US" b="1" dirty="0"/>
              <a:t> </a:t>
            </a:r>
            <a:r>
              <a:rPr lang="en-GB" b="1" dirty="0"/>
              <a:t> A general form of the conservation requirement may then be expressed as follows:                                        -------</a:t>
            </a:r>
            <a:r>
              <a:rPr lang="en-GB" dirty="0"/>
              <a:t> (1.11)</a:t>
            </a:r>
            <a:r>
              <a:rPr lang="en-US" dirty="0"/>
              <a:t> </a:t>
            </a:r>
            <a:endParaRPr lang="en-US" b="1" dirty="0"/>
          </a:p>
          <a:p>
            <a:endParaRPr lang="en-US" dirty="0"/>
          </a:p>
        </p:txBody>
      </p:sp>
      <p:graphicFrame>
        <p:nvGraphicFramePr>
          <p:cNvPr id="79873" name="Object 1"/>
          <p:cNvGraphicFramePr>
            <a:graphicFrameLocks noChangeAspect="1"/>
          </p:cNvGraphicFramePr>
          <p:nvPr/>
        </p:nvGraphicFramePr>
        <p:xfrm>
          <a:off x="2133600" y="5410200"/>
          <a:ext cx="3913188" cy="673100"/>
        </p:xfrm>
        <a:graphic>
          <a:graphicData uri="http://schemas.openxmlformats.org/presentationml/2006/ole">
            <mc:AlternateContent xmlns:mc="http://schemas.openxmlformats.org/markup-compatibility/2006">
              <mc:Choice xmlns:v="urn:schemas-microsoft-com:vml" Requires="v">
                <p:oleObj name="Equation" r:id="rId3" imgW="1752480" imgH="304560" progId="Equation.3">
                  <p:embed/>
                </p:oleObj>
              </mc:Choice>
              <mc:Fallback>
                <p:oleObj name="Equation" r:id="rId3" imgW="1752480" imgH="304560" progId="Equation.3">
                  <p:embed/>
                  <p:pic>
                    <p:nvPicPr>
                      <p:cNvPr id="0" name="Pictur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33600" y="5410200"/>
                        <a:ext cx="3913188" cy="673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Date Placeholder 3">
            <a:extLst>
              <a:ext uri="{FF2B5EF4-FFF2-40B4-BE49-F238E27FC236}">
                <a16:creationId xmlns:a16="http://schemas.microsoft.com/office/drawing/2014/main" id="{62831207-DA85-463B-8E65-7F9936AFB934}"/>
              </a:ext>
            </a:extLst>
          </p:cNvPr>
          <p:cNvSpPr>
            <a:spLocks noGrp="1"/>
          </p:cNvSpPr>
          <p:nvPr>
            <p:ph type="dt" sz="half" idx="10"/>
          </p:nvPr>
        </p:nvSpPr>
        <p:spPr/>
        <p:txBody>
          <a:bodyPr/>
          <a:lstStyle/>
          <a:p>
            <a:fld id="{2DAB9AD7-ECFD-4441-BE01-B6C360929D1C}" type="datetime1">
              <a:rPr lang="en-US" smtClean="0"/>
              <a:t>5/18/2021</a:t>
            </a:fld>
            <a:endParaRPr lang="en-US"/>
          </a:p>
        </p:txBody>
      </p:sp>
      <p:sp>
        <p:nvSpPr>
          <p:cNvPr id="5" name="Slide Number Placeholder 4">
            <a:extLst>
              <a:ext uri="{FF2B5EF4-FFF2-40B4-BE49-F238E27FC236}">
                <a16:creationId xmlns:a16="http://schemas.microsoft.com/office/drawing/2014/main" id="{A6EB706A-F68C-42CE-ADB6-0AA25EC19D0C}"/>
              </a:ext>
            </a:extLst>
          </p:cNvPr>
          <p:cNvSpPr>
            <a:spLocks noGrp="1"/>
          </p:cNvSpPr>
          <p:nvPr>
            <p:ph type="sldNum" sz="quarter" idx="12"/>
          </p:nvPr>
        </p:nvSpPr>
        <p:spPr/>
        <p:txBody>
          <a:bodyPr/>
          <a:lstStyle/>
          <a:p>
            <a:fld id="{BB6B8EDB-E1E7-4D55-AE46-36381A62022D}" type="slidenum">
              <a:rPr lang="en-US" smtClean="0"/>
              <a:pPr/>
              <a:t>18</a:t>
            </a:fld>
            <a:endParaRPr lang="en-US"/>
          </a:p>
        </p:txBody>
      </p:sp>
    </p:spTree>
  </p:cSld>
  <p:clrMapOvr>
    <a:masterClrMapping/>
  </p:clrMapOvr>
  <p:transition spd="slow" advTm="120000"/>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Unit 1 concluded</a:t>
            </a:r>
          </a:p>
        </p:txBody>
      </p:sp>
      <p:sp>
        <p:nvSpPr>
          <p:cNvPr id="3" name="Content Placeholder 2"/>
          <p:cNvSpPr>
            <a:spLocks noGrp="1"/>
          </p:cNvSpPr>
          <p:nvPr>
            <p:ph idx="1"/>
          </p:nvPr>
        </p:nvSpPr>
        <p:spPr>
          <a:xfrm>
            <a:off x="457200" y="1295400"/>
            <a:ext cx="8229600" cy="4830763"/>
          </a:xfrm>
        </p:spPr>
        <p:txBody>
          <a:bodyPr>
            <a:normAutofit fontScale="55000" lnSpcReduction="20000"/>
          </a:bodyPr>
          <a:lstStyle/>
          <a:p>
            <a:pPr algn="just"/>
            <a:r>
              <a:rPr lang="en-GB" dirty="0"/>
              <a:t>The inflow and outflow terms are </a:t>
            </a:r>
            <a:r>
              <a:rPr lang="en-GB" i="1" dirty="0"/>
              <a:t>surface phenomena</a:t>
            </a:r>
            <a:r>
              <a:rPr lang="en-GB" dirty="0"/>
              <a:t>. </a:t>
            </a:r>
            <a:endParaRPr lang="en-US" dirty="0"/>
          </a:p>
          <a:p>
            <a:pPr algn="just"/>
            <a:r>
              <a:rPr lang="en-GB" dirty="0"/>
              <a:t>The </a:t>
            </a:r>
            <a:r>
              <a:rPr lang="en-GB" i="1" dirty="0"/>
              <a:t>energy generation term</a:t>
            </a:r>
            <a:r>
              <a:rPr lang="en-GB" dirty="0"/>
              <a:t> is associated with conversion from some other energy form to thermal energy and it is a </a:t>
            </a:r>
            <a:r>
              <a:rPr lang="en-GB" i="1" dirty="0"/>
              <a:t>volumetric phenomenon</a:t>
            </a:r>
            <a:r>
              <a:rPr lang="en-GB" dirty="0"/>
              <a:t>. </a:t>
            </a:r>
            <a:endParaRPr lang="en-US" dirty="0"/>
          </a:p>
          <a:p>
            <a:pPr algn="just"/>
            <a:r>
              <a:rPr lang="en-GB" dirty="0"/>
              <a:t>Energy storage is also a volumetric phenomenon, and changes within the control volume may be due to changes in the internal, kinetic, and/or potential energies of its contents.</a:t>
            </a:r>
            <a:endParaRPr lang="en-US" dirty="0"/>
          </a:p>
          <a:p>
            <a:pPr algn="just"/>
            <a:r>
              <a:rPr lang="en-GB" dirty="0"/>
              <a:t>We will frequently have occasion to apply the conservation of energy requirement at the surface of a medium. In this special case, the control surface includes no mass or volume. Equation 1.10, are no longer relevant and it is only necessary to deal with surface phenomena. For this case (</a:t>
            </a:r>
            <a:r>
              <a:rPr lang="en-GB" dirty="0">
                <a:solidFill>
                  <a:srgbClr val="FF0000"/>
                </a:solidFill>
              </a:rPr>
              <a:t>steady state</a:t>
            </a:r>
            <a:r>
              <a:rPr lang="en-GB" dirty="0"/>
              <a:t>), the conservation requirement becomes</a:t>
            </a:r>
            <a:endParaRPr lang="en-US" dirty="0"/>
          </a:p>
          <a:p>
            <a:pPr algn="just">
              <a:buNone/>
            </a:pPr>
            <a:r>
              <a:rPr lang="en-GB" dirty="0"/>
              <a:t>		                    		</a:t>
            </a:r>
          </a:p>
          <a:p>
            <a:pPr algn="just">
              <a:buNone/>
            </a:pPr>
            <a:r>
              <a:rPr lang="en-GB" dirty="0"/>
              <a:t>                                                                               	        (1.12)</a:t>
            </a:r>
            <a:endParaRPr lang="en-US" dirty="0"/>
          </a:p>
          <a:p>
            <a:pPr algn="just">
              <a:buNone/>
            </a:pPr>
            <a:r>
              <a:rPr lang="en-GB" dirty="0"/>
              <a:t> </a:t>
            </a:r>
            <a:endParaRPr lang="en-US" dirty="0"/>
          </a:p>
          <a:p>
            <a:pPr algn="just"/>
            <a:r>
              <a:rPr lang="en-GB" dirty="0"/>
              <a:t>Even though thermal energy generation may be occurring in the medium, the process would not affect the energy balance at the control surface. Moreover, this conservation requirement holds for both </a:t>
            </a:r>
            <a:r>
              <a:rPr lang="en-GB" i="1" dirty="0"/>
              <a:t>steady state</a:t>
            </a:r>
            <a:r>
              <a:rPr lang="en-GB" dirty="0"/>
              <a:t> and </a:t>
            </a:r>
            <a:r>
              <a:rPr lang="en-GB" i="1" dirty="0"/>
              <a:t>transient</a:t>
            </a:r>
            <a:r>
              <a:rPr lang="en-GB" dirty="0"/>
              <a:t> conditions.</a:t>
            </a:r>
            <a:endParaRPr lang="en-US" dirty="0"/>
          </a:p>
          <a:p>
            <a:endParaRPr lang="en-US" dirty="0"/>
          </a:p>
        </p:txBody>
      </p:sp>
      <p:sp>
        <p:nvSpPr>
          <p:cNvPr id="6758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67585" name="Object 1"/>
          <p:cNvGraphicFramePr>
            <a:graphicFrameLocks noChangeAspect="1"/>
          </p:cNvGraphicFramePr>
          <p:nvPr/>
        </p:nvGraphicFramePr>
        <p:xfrm>
          <a:off x="3352800" y="4114800"/>
          <a:ext cx="1304192" cy="381000"/>
        </p:xfrm>
        <a:graphic>
          <a:graphicData uri="http://schemas.openxmlformats.org/presentationml/2006/ole">
            <mc:AlternateContent xmlns:mc="http://schemas.openxmlformats.org/markup-compatibility/2006">
              <mc:Choice xmlns:v="urn:schemas-microsoft-com:vml" Requires="v">
                <p:oleObj name="Equation" r:id="rId3" imgW="850531" imgH="241195" progId="Equation.3">
                  <p:embed/>
                </p:oleObj>
              </mc:Choice>
              <mc:Fallback>
                <p:oleObj name="Equation" r:id="rId3" imgW="850531" imgH="241195" progId="Equation.3">
                  <p:embed/>
                  <p:pic>
                    <p:nvPicPr>
                      <p:cNvPr id="0" name="Pictur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52800" y="4114800"/>
                        <a:ext cx="1304192"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7587" name="Rectangle 3"/>
          <p:cNvSpPr>
            <a:spLocks noChangeArrowheads="1"/>
          </p:cNvSpPr>
          <p:nvPr/>
        </p:nvSpPr>
        <p:spPr bwMode="auto">
          <a:xfrm>
            <a:off x="0" y="2476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4" name="Date Placeholder 3">
            <a:extLst>
              <a:ext uri="{FF2B5EF4-FFF2-40B4-BE49-F238E27FC236}">
                <a16:creationId xmlns:a16="http://schemas.microsoft.com/office/drawing/2014/main" id="{881F133E-CE73-4FDC-BE95-9360920EF0CD}"/>
              </a:ext>
            </a:extLst>
          </p:cNvPr>
          <p:cNvSpPr>
            <a:spLocks noGrp="1"/>
          </p:cNvSpPr>
          <p:nvPr>
            <p:ph type="dt" sz="half" idx="10"/>
          </p:nvPr>
        </p:nvSpPr>
        <p:spPr/>
        <p:txBody>
          <a:bodyPr/>
          <a:lstStyle/>
          <a:p>
            <a:fld id="{4B85ECE4-3032-4D5F-B3DA-07889F7BC340}" type="datetime1">
              <a:rPr lang="en-US" smtClean="0"/>
              <a:t>5/18/2021</a:t>
            </a:fld>
            <a:endParaRPr lang="en-US"/>
          </a:p>
        </p:txBody>
      </p:sp>
      <p:sp>
        <p:nvSpPr>
          <p:cNvPr id="5" name="Slide Number Placeholder 4">
            <a:extLst>
              <a:ext uri="{FF2B5EF4-FFF2-40B4-BE49-F238E27FC236}">
                <a16:creationId xmlns:a16="http://schemas.microsoft.com/office/drawing/2014/main" id="{048ED460-B0FD-402D-92A0-40A28708BB2B}"/>
              </a:ext>
            </a:extLst>
          </p:cNvPr>
          <p:cNvSpPr>
            <a:spLocks noGrp="1"/>
          </p:cNvSpPr>
          <p:nvPr>
            <p:ph type="sldNum" sz="quarter" idx="12"/>
          </p:nvPr>
        </p:nvSpPr>
        <p:spPr/>
        <p:txBody>
          <a:bodyPr/>
          <a:lstStyle/>
          <a:p>
            <a:fld id="{BB6B8EDB-E1E7-4D55-AE46-36381A62022D}" type="slidenum">
              <a:rPr lang="en-US" smtClean="0"/>
              <a:pPr/>
              <a:t>19</a:t>
            </a:fld>
            <a:endParaRPr lang="en-US"/>
          </a:p>
        </p:txBody>
      </p:sp>
    </p:spTree>
  </p:cSld>
  <p:clrMapOvr>
    <a:masterClrMapping/>
  </p:clrMapOvr>
  <p:transition spd="slow" advTm="120000"/>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GB" b="1" dirty="0"/>
            </a:br>
            <a:r>
              <a:rPr lang="en-GB" b="1" dirty="0">
                <a:solidFill>
                  <a:srgbClr val="FF0000"/>
                </a:solidFill>
              </a:rPr>
              <a:t>FUNDAMENTAL LAWS AND CONCEPTS</a:t>
            </a:r>
            <a:br>
              <a:rPr lang="en-US" b="1" dirty="0"/>
            </a:br>
            <a:endParaRPr lang="en-US" dirty="0"/>
          </a:p>
        </p:txBody>
      </p:sp>
      <p:sp>
        <p:nvSpPr>
          <p:cNvPr id="3" name="Content Placeholder 2"/>
          <p:cNvSpPr>
            <a:spLocks noGrp="1"/>
          </p:cNvSpPr>
          <p:nvPr>
            <p:ph idx="1"/>
          </p:nvPr>
        </p:nvSpPr>
        <p:spPr/>
        <p:txBody>
          <a:bodyPr>
            <a:normAutofit/>
          </a:bodyPr>
          <a:lstStyle/>
          <a:p>
            <a:pPr algn="just"/>
            <a:r>
              <a:rPr lang="en-GB" dirty="0"/>
              <a:t>As shown in Figure 1, we refer to different types of heat transfer processes as </a:t>
            </a:r>
            <a:r>
              <a:rPr lang="en-GB" i="1" dirty="0"/>
              <a:t>modes</a:t>
            </a:r>
            <a:r>
              <a:rPr lang="en-GB" dirty="0"/>
              <a:t>. Traditionally, three modes of heat transfer are recognised, namely: </a:t>
            </a:r>
            <a:r>
              <a:rPr lang="en-GB" dirty="0">
                <a:solidFill>
                  <a:srgbClr val="FF0000"/>
                </a:solidFill>
              </a:rPr>
              <a:t>conduction, convection, and radiation</a:t>
            </a:r>
            <a:r>
              <a:rPr lang="en-GB" dirty="0"/>
              <a:t>. It is certainly a rare instance when one encounters a problem of practical interest, which does not involve at least two, and sometimes all three, of these modes occurring simultaneously.</a:t>
            </a:r>
            <a:endParaRPr lang="en-US" dirty="0"/>
          </a:p>
          <a:p>
            <a:endParaRPr lang="en-US" dirty="0"/>
          </a:p>
        </p:txBody>
      </p:sp>
      <p:sp>
        <p:nvSpPr>
          <p:cNvPr id="4" name="Date Placeholder 3">
            <a:extLst>
              <a:ext uri="{FF2B5EF4-FFF2-40B4-BE49-F238E27FC236}">
                <a16:creationId xmlns:a16="http://schemas.microsoft.com/office/drawing/2014/main" id="{63168FD4-7B04-4465-834F-40A55BAA26A2}"/>
              </a:ext>
            </a:extLst>
          </p:cNvPr>
          <p:cNvSpPr>
            <a:spLocks noGrp="1"/>
          </p:cNvSpPr>
          <p:nvPr>
            <p:ph type="dt" sz="half" idx="10"/>
          </p:nvPr>
        </p:nvSpPr>
        <p:spPr/>
        <p:txBody>
          <a:bodyPr/>
          <a:lstStyle/>
          <a:p>
            <a:fld id="{E7F072A0-3EF7-47FF-ADA4-47778406257C}" type="datetime1">
              <a:rPr lang="en-US" smtClean="0"/>
              <a:t>5/18/2021</a:t>
            </a:fld>
            <a:endParaRPr lang="en-US"/>
          </a:p>
        </p:txBody>
      </p:sp>
      <p:sp>
        <p:nvSpPr>
          <p:cNvPr id="5" name="Slide Number Placeholder 4">
            <a:extLst>
              <a:ext uri="{FF2B5EF4-FFF2-40B4-BE49-F238E27FC236}">
                <a16:creationId xmlns:a16="http://schemas.microsoft.com/office/drawing/2014/main" id="{0520F9F5-2D3C-4C24-9BF9-9CCA7F5D7E94}"/>
              </a:ext>
            </a:extLst>
          </p:cNvPr>
          <p:cNvSpPr>
            <a:spLocks noGrp="1"/>
          </p:cNvSpPr>
          <p:nvPr>
            <p:ph type="sldNum" sz="quarter" idx="12"/>
          </p:nvPr>
        </p:nvSpPr>
        <p:spPr/>
        <p:txBody>
          <a:bodyPr/>
          <a:lstStyle/>
          <a:p>
            <a:fld id="{BB6B8EDB-E1E7-4D55-AE46-36381A62022D}" type="slidenum">
              <a:rPr lang="en-US" smtClean="0"/>
              <a:pPr/>
              <a:t>2</a:t>
            </a:fld>
            <a:endParaRPr lang="en-US"/>
          </a:p>
        </p:txBody>
      </p:sp>
    </p:spTree>
  </p:cSld>
  <p:clrMapOvr>
    <a:masterClrMapping/>
  </p:clrMapOvr>
  <p:transition spd="slow" advTm="120000"/>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8229600" cy="914400"/>
          </a:xfrm>
        </p:spPr>
        <p:txBody>
          <a:bodyPr>
            <a:normAutofit fontScale="90000"/>
          </a:bodyPr>
          <a:lstStyle/>
          <a:p>
            <a:br>
              <a:rPr lang="en-GB" b="1" dirty="0"/>
            </a:br>
            <a:r>
              <a:rPr lang="en-GB" b="1" dirty="0">
                <a:solidFill>
                  <a:srgbClr val="FF0000"/>
                </a:solidFill>
              </a:rPr>
              <a:t>Worked Examples </a:t>
            </a:r>
            <a:br>
              <a:rPr lang="en-US" dirty="0">
                <a:solidFill>
                  <a:srgbClr val="FF0000"/>
                </a:solidFill>
              </a:rPr>
            </a:br>
            <a:endParaRPr lang="en-US" dirty="0">
              <a:solidFill>
                <a:srgbClr val="FF0000"/>
              </a:solidFill>
            </a:endParaRPr>
          </a:p>
        </p:txBody>
      </p:sp>
      <p:sp>
        <p:nvSpPr>
          <p:cNvPr id="3" name="Content Placeholder 2"/>
          <p:cNvSpPr>
            <a:spLocks noGrp="1"/>
          </p:cNvSpPr>
          <p:nvPr>
            <p:ph idx="1"/>
          </p:nvPr>
        </p:nvSpPr>
        <p:spPr>
          <a:xfrm>
            <a:off x="457200" y="533400"/>
            <a:ext cx="8382000" cy="6172200"/>
          </a:xfrm>
        </p:spPr>
        <p:txBody>
          <a:bodyPr>
            <a:normAutofit fontScale="55000" lnSpcReduction="20000"/>
          </a:bodyPr>
          <a:lstStyle/>
          <a:p>
            <a:pPr algn="just"/>
            <a:r>
              <a:rPr lang="en-GB" sz="3600" dirty="0"/>
              <a:t>The hot combustion gases of a furnace are separated from the ambient air and its surroundings, which are at 25°C, by a brick wall 0.15 m thick.  The brick has a thermal conductivity of 1.2 W/m K and a surface emissivity of 0.8.  Under steady state conditions, an outer surface temperature of 100°C is measured. Free convection heat transfer to the air adjoining the surface is characterised by a convection coefficient of </a:t>
            </a:r>
            <a:r>
              <a:rPr lang="en-GB" sz="3600" i="1" dirty="0"/>
              <a:t>α</a:t>
            </a:r>
            <a:r>
              <a:rPr lang="en-GB" sz="3600" dirty="0"/>
              <a:t> = 20 W/m</a:t>
            </a:r>
            <a:r>
              <a:rPr lang="en-GB" sz="3600" baseline="30000" dirty="0"/>
              <a:t>2</a:t>
            </a:r>
            <a:r>
              <a:rPr lang="en-GB" sz="3600" dirty="0"/>
              <a:t> K. What is the brick inner surface temperature?</a:t>
            </a:r>
            <a:endParaRPr lang="en-US" sz="3600" dirty="0"/>
          </a:p>
          <a:p>
            <a:pPr>
              <a:buNone/>
            </a:pPr>
            <a:r>
              <a:rPr lang="en-GB" sz="3600" b="1" dirty="0">
                <a:solidFill>
                  <a:srgbClr val="002060"/>
                </a:solidFill>
              </a:rPr>
              <a:t>Solution</a:t>
            </a:r>
            <a:r>
              <a:rPr lang="en-GB" sz="3600" b="1" dirty="0"/>
              <a:t>	</a:t>
            </a:r>
            <a:r>
              <a:rPr lang="en-GB" sz="6000" b="1" dirty="0"/>
              <a:t>	 </a:t>
            </a:r>
            <a:endParaRPr lang="en-US" sz="6000" b="1" dirty="0"/>
          </a:p>
          <a:p>
            <a:pPr>
              <a:buNone/>
            </a:pPr>
            <a:endParaRPr lang="en-GB" sz="5600" b="1" dirty="0"/>
          </a:p>
          <a:p>
            <a:endParaRPr lang="en-GB" sz="5600" b="1" dirty="0"/>
          </a:p>
          <a:p>
            <a:endParaRPr lang="en-GB" sz="5600" b="1" dirty="0"/>
          </a:p>
          <a:p>
            <a:endParaRPr lang="en-GB" sz="5600" b="1" dirty="0"/>
          </a:p>
          <a:p>
            <a:endParaRPr lang="en-GB" sz="5600" b="1" dirty="0"/>
          </a:p>
          <a:p>
            <a:pPr>
              <a:buNone/>
            </a:pPr>
            <a:endParaRPr lang="en-US" dirty="0"/>
          </a:p>
          <a:p>
            <a:pPr>
              <a:buNone/>
            </a:pPr>
            <a:r>
              <a:rPr lang="en-GB" dirty="0"/>
              <a:t> </a:t>
            </a:r>
            <a:endParaRPr lang="en-US" dirty="0"/>
          </a:p>
          <a:p>
            <a:endParaRPr lang="en-US" dirty="0"/>
          </a:p>
        </p:txBody>
      </p:sp>
      <p:sp>
        <p:nvSpPr>
          <p:cNvPr id="9318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93187" name="Rectangle 3"/>
          <p:cNvSpPr>
            <a:spLocks noChangeArrowheads="1"/>
          </p:cNvSpPr>
          <p:nvPr/>
        </p:nvSpPr>
        <p:spPr bwMode="auto">
          <a:xfrm>
            <a:off x="0" y="2476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93189" name="Rectangle 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93191" name="Rectangle 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93193" name="Rectangle 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93194" name="Rectangle 10"/>
          <p:cNvSpPr>
            <a:spLocks noChangeArrowheads="1"/>
          </p:cNvSpPr>
          <p:nvPr/>
        </p:nvSpPr>
        <p:spPr bwMode="auto">
          <a:xfrm>
            <a:off x="0" y="9239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93196" name="Rectangle 1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93197" name="Rectangle 13"/>
          <p:cNvSpPr>
            <a:spLocks noChangeArrowheads="1"/>
          </p:cNvSpPr>
          <p:nvPr/>
        </p:nvSpPr>
        <p:spPr bwMode="auto">
          <a:xfrm>
            <a:off x="0" y="4572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4" name="Picture 12"/>
          <p:cNvPicPr>
            <a:picLocks noChangeAspect="1" noChangeArrowheads="1"/>
          </p:cNvPicPr>
          <p:nvPr/>
        </p:nvPicPr>
        <p:blipFill>
          <a:blip r:embed="rId3"/>
          <a:srcRect/>
          <a:stretch>
            <a:fillRect/>
          </a:stretch>
        </p:blipFill>
        <p:spPr bwMode="auto">
          <a:xfrm>
            <a:off x="1905000" y="2743200"/>
            <a:ext cx="5105400" cy="3343275"/>
          </a:xfrm>
          <a:prstGeom prst="rect">
            <a:avLst/>
          </a:prstGeom>
          <a:noFill/>
          <a:ln w="9525">
            <a:noFill/>
            <a:miter lim="800000"/>
            <a:headEnd/>
            <a:tailEnd/>
          </a:ln>
          <a:effectLst/>
        </p:spPr>
      </p:pic>
      <p:sp>
        <p:nvSpPr>
          <p:cNvPr id="5" name="Date Placeholder 4">
            <a:extLst>
              <a:ext uri="{FF2B5EF4-FFF2-40B4-BE49-F238E27FC236}">
                <a16:creationId xmlns:a16="http://schemas.microsoft.com/office/drawing/2014/main" id="{547A495C-0256-4FC6-957F-FFC2E49A30DB}"/>
              </a:ext>
            </a:extLst>
          </p:cNvPr>
          <p:cNvSpPr>
            <a:spLocks noGrp="1"/>
          </p:cNvSpPr>
          <p:nvPr>
            <p:ph type="dt" sz="half" idx="10"/>
          </p:nvPr>
        </p:nvSpPr>
        <p:spPr/>
        <p:txBody>
          <a:bodyPr/>
          <a:lstStyle/>
          <a:p>
            <a:fld id="{CB77A52B-6A9B-41AE-A589-4644140B612D}" type="datetime1">
              <a:rPr lang="en-US" smtClean="0"/>
              <a:t>5/18/2021</a:t>
            </a:fld>
            <a:endParaRPr lang="en-US"/>
          </a:p>
        </p:txBody>
      </p:sp>
      <p:sp>
        <p:nvSpPr>
          <p:cNvPr id="6" name="Slide Number Placeholder 5">
            <a:extLst>
              <a:ext uri="{FF2B5EF4-FFF2-40B4-BE49-F238E27FC236}">
                <a16:creationId xmlns:a16="http://schemas.microsoft.com/office/drawing/2014/main" id="{1D16C342-4AD4-4AE6-9B34-FF5C1DFDCA06}"/>
              </a:ext>
            </a:extLst>
          </p:cNvPr>
          <p:cNvSpPr>
            <a:spLocks noGrp="1"/>
          </p:cNvSpPr>
          <p:nvPr>
            <p:ph type="sldNum" sz="quarter" idx="12"/>
          </p:nvPr>
        </p:nvSpPr>
        <p:spPr/>
        <p:txBody>
          <a:bodyPr/>
          <a:lstStyle/>
          <a:p>
            <a:fld id="{BB6B8EDB-E1E7-4D55-AE46-36381A62022D}" type="slidenum">
              <a:rPr lang="en-US" smtClean="0"/>
              <a:pPr/>
              <a:t>20</a:t>
            </a:fld>
            <a:endParaRPr lang="en-US"/>
          </a:p>
        </p:txBody>
      </p:sp>
    </p:spTree>
  </p:cSld>
  <p:clrMapOvr>
    <a:masterClrMapping/>
  </p:clrMapOvr>
  <p:transition spd="slow" advTm="120000"/>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8229600" cy="457200"/>
          </a:xfrm>
        </p:spPr>
        <p:txBody>
          <a:bodyPr>
            <a:normAutofit fontScale="90000"/>
          </a:bodyPr>
          <a:lstStyle/>
          <a:p>
            <a:br>
              <a:rPr lang="en-GB" b="1" dirty="0"/>
            </a:br>
            <a:r>
              <a:rPr lang="en-GB" b="1" dirty="0">
                <a:solidFill>
                  <a:srgbClr val="FF0000"/>
                </a:solidFill>
              </a:rPr>
              <a:t>solution contd.</a:t>
            </a:r>
            <a:br>
              <a:rPr lang="en-US" dirty="0">
                <a:solidFill>
                  <a:srgbClr val="FF0000"/>
                </a:solidFill>
              </a:rPr>
            </a:br>
            <a:endParaRPr lang="en-US" dirty="0">
              <a:solidFill>
                <a:srgbClr val="FF0000"/>
              </a:solidFill>
            </a:endParaRPr>
          </a:p>
        </p:txBody>
      </p:sp>
      <p:sp>
        <p:nvSpPr>
          <p:cNvPr id="3" name="Content Placeholder 2"/>
          <p:cNvSpPr>
            <a:spLocks noGrp="1"/>
          </p:cNvSpPr>
          <p:nvPr>
            <p:ph idx="1"/>
          </p:nvPr>
        </p:nvSpPr>
        <p:spPr>
          <a:xfrm>
            <a:off x="457200" y="685800"/>
            <a:ext cx="8382000" cy="6019800"/>
          </a:xfrm>
        </p:spPr>
        <p:txBody>
          <a:bodyPr>
            <a:normAutofit fontScale="62500" lnSpcReduction="20000"/>
          </a:bodyPr>
          <a:lstStyle/>
          <a:p>
            <a:pPr algn="just">
              <a:buNone/>
            </a:pPr>
            <a:endParaRPr lang="en-US" sz="2400" b="1" dirty="0"/>
          </a:p>
          <a:p>
            <a:pPr algn="just">
              <a:buNone/>
            </a:pPr>
            <a:endParaRPr lang="en-US" sz="2400" b="1" dirty="0"/>
          </a:p>
          <a:p>
            <a:pPr algn="just">
              <a:buNone/>
            </a:pPr>
            <a:endParaRPr lang="en-US" sz="2400" b="1" dirty="0"/>
          </a:p>
          <a:p>
            <a:pPr algn="just">
              <a:buNone/>
            </a:pPr>
            <a:endParaRPr lang="en-US" sz="2400" b="1" dirty="0"/>
          </a:p>
          <a:p>
            <a:pPr algn="just">
              <a:buNone/>
            </a:pPr>
            <a:endParaRPr lang="en-US" sz="2400" b="1" dirty="0"/>
          </a:p>
          <a:p>
            <a:pPr algn="just">
              <a:buNone/>
            </a:pPr>
            <a:endParaRPr lang="en-US" sz="2400" b="1" dirty="0"/>
          </a:p>
          <a:p>
            <a:pPr algn="just">
              <a:buNone/>
            </a:pPr>
            <a:endParaRPr lang="en-US" sz="2400" b="1" dirty="0"/>
          </a:p>
          <a:p>
            <a:pPr algn="just">
              <a:buNone/>
            </a:pPr>
            <a:endParaRPr lang="en-US" sz="2400" b="1" dirty="0"/>
          </a:p>
          <a:p>
            <a:pPr algn="just">
              <a:buNone/>
            </a:pPr>
            <a:endParaRPr lang="en-US" sz="2400" b="1" dirty="0"/>
          </a:p>
          <a:p>
            <a:pPr algn="just">
              <a:buNone/>
            </a:pPr>
            <a:endParaRPr lang="en-US" sz="2400" b="1" dirty="0"/>
          </a:p>
          <a:p>
            <a:pPr algn="just">
              <a:buNone/>
            </a:pPr>
            <a:endParaRPr lang="en-US" sz="2400" b="1" dirty="0"/>
          </a:p>
          <a:p>
            <a:pPr algn="just">
              <a:buNone/>
            </a:pPr>
            <a:endParaRPr lang="en-US" sz="2400" b="1" dirty="0"/>
          </a:p>
          <a:p>
            <a:pPr>
              <a:buNone/>
            </a:pPr>
            <a:endParaRPr lang="en-GB" sz="3800" dirty="0"/>
          </a:p>
          <a:p>
            <a:endParaRPr lang="en-GB" sz="5600" b="1" dirty="0"/>
          </a:p>
          <a:p>
            <a:endParaRPr lang="en-GB" sz="5600" b="1" dirty="0"/>
          </a:p>
          <a:p>
            <a:endParaRPr lang="en-GB" sz="5600" b="1" dirty="0"/>
          </a:p>
          <a:p>
            <a:endParaRPr lang="en-GB" sz="5600" b="1" dirty="0"/>
          </a:p>
          <a:p>
            <a:pPr>
              <a:buNone/>
            </a:pPr>
            <a:endParaRPr lang="en-US" dirty="0"/>
          </a:p>
          <a:p>
            <a:pPr>
              <a:buNone/>
            </a:pPr>
            <a:r>
              <a:rPr lang="en-GB" dirty="0"/>
              <a:t> </a:t>
            </a:r>
            <a:endParaRPr lang="en-US" dirty="0"/>
          </a:p>
          <a:p>
            <a:endParaRPr lang="en-US" dirty="0"/>
          </a:p>
        </p:txBody>
      </p:sp>
      <p:sp>
        <p:nvSpPr>
          <p:cNvPr id="9318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93187" name="Rectangle 3"/>
          <p:cNvSpPr>
            <a:spLocks noChangeArrowheads="1"/>
          </p:cNvSpPr>
          <p:nvPr/>
        </p:nvSpPr>
        <p:spPr bwMode="auto">
          <a:xfrm>
            <a:off x="0" y="2476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93189" name="Rectangle 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93191" name="Rectangle 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93193" name="Rectangle 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93194" name="Rectangle 10"/>
          <p:cNvSpPr>
            <a:spLocks noChangeArrowheads="1"/>
          </p:cNvSpPr>
          <p:nvPr/>
        </p:nvSpPr>
        <p:spPr bwMode="auto">
          <a:xfrm>
            <a:off x="0" y="9239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93196" name="Rectangle 1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93197" name="Rectangle 13"/>
          <p:cNvSpPr>
            <a:spLocks noChangeArrowheads="1"/>
          </p:cNvSpPr>
          <p:nvPr/>
        </p:nvSpPr>
        <p:spPr bwMode="auto">
          <a:xfrm>
            <a:off x="0" y="4572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96258" name="Picture 2"/>
          <p:cNvPicPr>
            <a:picLocks noChangeAspect="1" noChangeArrowheads="1"/>
          </p:cNvPicPr>
          <p:nvPr/>
        </p:nvPicPr>
        <p:blipFill>
          <a:blip r:embed="rId3"/>
          <a:srcRect/>
          <a:stretch>
            <a:fillRect/>
          </a:stretch>
        </p:blipFill>
        <p:spPr bwMode="auto">
          <a:xfrm>
            <a:off x="381000" y="990600"/>
            <a:ext cx="8396622" cy="1924050"/>
          </a:xfrm>
          <a:prstGeom prst="rect">
            <a:avLst/>
          </a:prstGeom>
          <a:noFill/>
          <a:ln w="9525">
            <a:noFill/>
            <a:miter lim="800000"/>
            <a:headEnd/>
            <a:tailEnd/>
          </a:ln>
          <a:effectLst/>
        </p:spPr>
      </p:pic>
      <p:pic>
        <p:nvPicPr>
          <p:cNvPr id="96259" name="Picture 3"/>
          <p:cNvPicPr>
            <a:picLocks noChangeAspect="1" noChangeArrowheads="1"/>
          </p:cNvPicPr>
          <p:nvPr/>
        </p:nvPicPr>
        <p:blipFill>
          <a:blip r:embed="rId4"/>
          <a:srcRect/>
          <a:stretch>
            <a:fillRect/>
          </a:stretch>
        </p:blipFill>
        <p:spPr bwMode="auto">
          <a:xfrm>
            <a:off x="381000" y="2895600"/>
            <a:ext cx="8382000" cy="2895600"/>
          </a:xfrm>
          <a:prstGeom prst="rect">
            <a:avLst/>
          </a:prstGeom>
          <a:noFill/>
          <a:ln w="9525">
            <a:noFill/>
            <a:miter lim="800000"/>
            <a:headEnd/>
            <a:tailEnd/>
          </a:ln>
          <a:effectLst/>
        </p:spPr>
      </p:pic>
      <p:sp>
        <p:nvSpPr>
          <p:cNvPr id="4" name="Date Placeholder 3">
            <a:extLst>
              <a:ext uri="{FF2B5EF4-FFF2-40B4-BE49-F238E27FC236}">
                <a16:creationId xmlns:a16="http://schemas.microsoft.com/office/drawing/2014/main" id="{7EB029B9-B52F-4EB8-9A6C-7F467CB5EB1D}"/>
              </a:ext>
            </a:extLst>
          </p:cNvPr>
          <p:cNvSpPr>
            <a:spLocks noGrp="1"/>
          </p:cNvSpPr>
          <p:nvPr>
            <p:ph type="dt" sz="half" idx="10"/>
          </p:nvPr>
        </p:nvSpPr>
        <p:spPr/>
        <p:txBody>
          <a:bodyPr/>
          <a:lstStyle/>
          <a:p>
            <a:fld id="{4C9C0F82-4B8C-4BC3-9169-2C18C65ED3DA}" type="datetime1">
              <a:rPr lang="en-US" smtClean="0"/>
              <a:t>5/18/2021</a:t>
            </a:fld>
            <a:endParaRPr lang="en-US"/>
          </a:p>
        </p:txBody>
      </p:sp>
      <p:sp>
        <p:nvSpPr>
          <p:cNvPr id="5" name="Slide Number Placeholder 4">
            <a:extLst>
              <a:ext uri="{FF2B5EF4-FFF2-40B4-BE49-F238E27FC236}">
                <a16:creationId xmlns:a16="http://schemas.microsoft.com/office/drawing/2014/main" id="{9A8C71A1-DDDC-4F71-8EF3-AF73CF6B22D9}"/>
              </a:ext>
            </a:extLst>
          </p:cNvPr>
          <p:cNvSpPr>
            <a:spLocks noGrp="1"/>
          </p:cNvSpPr>
          <p:nvPr>
            <p:ph type="sldNum" sz="quarter" idx="12"/>
          </p:nvPr>
        </p:nvSpPr>
        <p:spPr/>
        <p:txBody>
          <a:bodyPr/>
          <a:lstStyle/>
          <a:p>
            <a:fld id="{BB6B8EDB-E1E7-4D55-AE46-36381A62022D}" type="slidenum">
              <a:rPr lang="en-US" smtClean="0"/>
              <a:pPr/>
              <a:t>21</a:t>
            </a:fld>
            <a:endParaRPr lang="en-US"/>
          </a:p>
        </p:txBody>
      </p:sp>
    </p:spTree>
  </p:cSld>
  <p:clrMapOvr>
    <a:masterClrMapping/>
  </p:clrMapOvr>
  <p:transition spd="slow" advTm="120000"/>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8229600" cy="457200"/>
          </a:xfrm>
        </p:spPr>
        <p:txBody>
          <a:bodyPr>
            <a:normAutofit fontScale="90000"/>
          </a:bodyPr>
          <a:lstStyle/>
          <a:p>
            <a:br>
              <a:rPr lang="en-GB" b="1" dirty="0"/>
            </a:br>
            <a:r>
              <a:rPr lang="en-GB" b="1" dirty="0">
                <a:solidFill>
                  <a:srgbClr val="FF0000"/>
                </a:solidFill>
              </a:rPr>
              <a:t>solution contd.</a:t>
            </a:r>
            <a:br>
              <a:rPr lang="en-US" dirty="0">
                <a:solidFill>
                  <a:srgbClr val="FF0000"/>
                </a:solidFill>
              </a:rPr>
            </a:br>
            <a:endParaRPr lang="en-US" dirty="0">
              <a:solidFill>
                <a:srgbClr val="FF0000"/>
              </a:solidFill>
            </a:endParaRPr>
          </a:p>
        </p:txBody>
      </p:sp>
      <p:sp>
        <p:nvSpPr>
          <p:cNvPr id="3" name="Content Placeholder 2"/>
          <p:cNvSpPr>
            <a:spLocks noGrp="1"/>
          </p:cNvSpPr>
          <p:nvPr>
            <p:ph idx="1"/>
          </p:nvPr>
        </p:nvSpPr>
        <p:spPr>
          <a:xfrm>
            <a:off x="457200" y="685800"/>
            <a:ext cx="8382000" cy="6019800"/>
          </a:xfrm>
        </p:spPr>
        <p:txBody>
          <a:bodyPr>
            <a:normAutofit fontScale="62500" lnSpcReduction="20000"/>
          </a:bodyPr>
          <a:lstStyle/>
          <a:p>
            <a:pPr algn="just">
              <a:buNone/>
            </a:pPr>
            <a:endParaRPr lang="en-US" sz="2400" b="1" dirty="0"/>
          </a:p>
          <a:p>
            <a:pPr algn="just">
              <a:buNone/>
            </a:pPr>
            <a:endParaRPr lang="en-US" sz="2400" b="1" dirty="0"/>
          </a:p>
          <a:p>
            <a:pPr algn="just">
              <a:buNone/>
            </a:pPr>
            <a:endParaRPr lang="en-US" sz="2400" b="1" dirty="0"/>
          </a:p>
          <a:p>
            <a:pPr algn="just">
              <a:buNone/>
            </a:pPr>
            <a:endParaRPr lang="en-US" sz="2400" b="1" dirty="0"/>
          </a:p>
          <a:p>
            <a:pPr algn="just">
              <a:buNone/>
            </a:pPr>
            <a:endParaRPr lang="en-US" sz="2400" b="1" dirty="0"/>
          </a:p>
          <a:p>
            <a:pPr algn="just">
              <a:buNone/>
            </a:pPr>
            <a:endParaRPr lang="en-US" sz="2400" b="1" dirty="0"/>
          </a:p>
          <a:p>
            <a:pPr algn="just">
              <a:buNone/>
            </a:pPr>
            <a:endParaRPr lang="en-US" sz="2400" b="1" dirty="0"/>
          </a:p>
          <a:p>
            <a:pPr algn="just">
              <a:buNone/>
            </a:pPr>
            <a:endParaRPr lang="en-US" sz="2400" b="1" dirty="0"/>
          </a:p>
          <a:p>
            <a:pPr algn="just">
              <a:buNone/>
            </a:pPr>
            <a:endParaRPr lang="en-US" sz="2400" b="1" dirty="0"/>
          </a:p>
          <a:p>
            <a:pPr algn="just">
              <a:buNone/>
            </a:pPr>
            <a:endParaRPr lang="en-US" sz="2400" b="1" dirty="0"/>
          </a:p>
          <a:p>
            <a:pPr algn="just">
              <a:buNone/>
            </a:pPr>
            <a:endParaRPr lang="en-US" sz="2400" b="1" dirty="0"/>
          </a:p>
          <a:p>
            <a:pPr algn="just">
              <a:buNone/>
            </a:pPr>
            <a:endParaRPr lang="en-US" sz="2400" b="1" dirty="0"/>
          </a:p>
          <a:p>
            <a:pPr>
              <a:buNone/>
            </a:pPr>
            <a:endParaRPr lang="en-GB" sz="3800" dirty="0"/>
          </a:p>
          <a:p>
            <a:endParaRPr lang="en-GB" sz="5600" b="1" dirty="0"/>
          </a:p>
          <a:p>
            <a:endParaRPr lang="en-GB" sz="5600" b="1" dirty="0"/>
          </a:p>
          <a:p>
            <a:endParaRPr lang="en-GB" sz="5600" b="1" dirty="0"/>
          </a:p>
          <a:p>
            <a:endParaRPr lang="en-GB" sz="5600" b="1" dirty="0"/>
          </a:p>
          <a:p>
            <a:pPr>
              <a:buNone/>
            </a:pPr>
            <a:endParaRPr lang="en-US" dirty="0"/>
          </a:p>
          <a:p>
            <a:pPr>
              <a:buNone/>
            </a:pPr>
            <a:r>
              <a:rPr lang="en-GB" dirty="0"/>
              <a:t> </a:t>
            </a:r>
            <a:endParaRPr lang="en-US" dirty="0"/>
          </a:p>
          <a:p>
            <a:endParaRPr lang="en-US" dirty="0"/>
          </a:p>
        </p:txBody>
      </p:sp>
      <p:sp>
        <p:nvSpPr>
          <p:cNvPr id="9318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93187" name="Rectangle 3"/>
          <p:cNvSpPr>
            <a:spLocks noChangeArrowheads="1"/>
          </p:cNvSpPr>
          <p:nvPr/>
        </p:nvSpPr>
        <p:spPr bwMode="auto">
          <a:xfrm>
            <a:off x="0" y="2476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93189" name="Rectangle 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93191" name="Rectangle 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93193" name="Rectangle 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93194" name="Rectangle 10"/>
          <p:cNvSpPr>
            <a:spLocks noChangeArrowheads="1"/>
          </p:cNvSpPr>
          <p:nvPr/>
        </p:nvSpPr>
        <p:spPr bwMode="auto">
          <a:xfrm>
            <a:off x="0" y="9239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93196" name="Rectangle 1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93197" name="Rectangle 13"/>
          <p:cNvSpPr>
            <a:spLocks noChangeArrowheads="1"/>
          </p:cNvSpPr>
          <p:nvPr/>
        </p:nvSpPr>
        <p:spPr bwMode="auto">
          <a:xfrm>
            <a:off x="0" y="4572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97282" name="Picture 2"/>
          <p:cNvPicPr>
            <a:picLocks noChangeAspect="1" noChangeArrowheads="1"/>
          </p:cNvPicPr>
          <p:nvPr/>
        </p:nvPicPr>
        <p:blipFill>
          <a:blip r:embed="rId3"/>
          <a:srcRect/>
          <a:stretch>
            <a:fillRect/>
          </a:stretch>
        </p:blipFill>
        <p:spPr bwMode="auto">
          <a:xfrm>
            <a:off x="228600" y="762000"/>
            <a:ext cx="8578204" cy="4343400"/>
          </a:xfrm>
          <a:prstGeom prst="rect">
            <a:avLst/>
          </a:prstGeom>
          <a:noFill/>
          <a:ln w="9525">
            <a:noFill/>
            <a:miter lim="800000"/>
            <a:headEnd/>
            <a:tailEnd/>
          </a:ln>
          <a:effectLst/>
        </p:spPr>
      </p:pic>
      <p:sp>
        <p:nvSpPr>
          <p:cNvPr id="4" name="Date Placeholder 3">
            <a:extLst>
              <a:ext uri="{FF2B5EF4-FFF2-40B4-BE49-F238E27FC236}">
                <a16:creationId xmlns:a16="http://schemas.microsoft.com/office/drawing/2014/main" id="{514AADCD-156F-48D1-9140-68643F8167E0}"/>
              </a:ext>
            </a:extLst>
          </p:cNvPr>
          <p:cNvSpPr>
            <a:spLocks noGrp="1"/>
          </p:cNvSpPr>
          <p:nvPr>
            <p:ph type="dt" sz="half" idx="10"/>
          </p:nvPr>
        </p:nvSpPr>
        <p:spPr/>
        <p:txBody>
          <a:bodyPr/>
          <a:lstStyle/>
          <a:p>
            <a:fld id="{7BCCD285-B749-4876-999F-9A27435C8D11}" type="datetime1">
              <a:rPr lang="en-US" smtClean="0"/>
              <a:t>5/18/2021</a:t>
            </a:fld>
            <a:endParaRPr lang="en-US"/>
          </a:p>
        </p:txBody>
      </p:sp>
      <p:sp>
        <p:nvSpPr>
          <p:cNvPr id="5" name="Slide Number Placeholder 4">
            <a:extLst>
              <a:ext uri="{FF2B5EF4-FFF2-40B4-BE49-F238E27FC236}">
                <a16:creationId xmlns:a16="http://schemas.microsoft.com/office/drawing/2014/main" id="{CB33016E-58B2-47B7-AEC3-5D96413BDD3D}"/>
              </a:ext>
            </a:extLst>
          </p:cNvPr>
          <p:cNvSpPr>
            <a:spLocks noGrp="1"/>
          </p:cNvSpPr>
          <p:nvPr>
            <p:ph type="sldNum" sz="quarter" idx="12"/>
          </p:nvPr>
        </p:nvSpPr>
        <p:spPr/>
        <p:txBody>
          <a:bodyPr/>
          <a:lstStyle/>
          <a:p>
            <a:fld id="{BB6B8EDB-E1E7-4D55-AE46-36381A62022D}" type="slidenum">
              <a:rPr lang="en-US" smtClean="0"/>
              <a:pPr/>
              <a:t>22</a:t>
            </a:fld>
            <a:endParaRPr lang="en-US"/>
          </a:p>
        </p:txBody>
      </p:sp>
    </p:spTree>
  </p:cSld>
  <p:clrMapOvr>
    <a:masterClrMapping/>
  </p:clrMapOvr>
  <p:transition spd="slow" advTm="120000"/>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90600"/>
          </a:xfrm>
        </p:spPr>
        <p:txBody>
          <a:bodyPr>
            <a:normAutofit fontScale="90000"/>
          </a:bodyPr>
          <a:lstStyle/>
          <a:p>
            <a:r>
              <a:rPr lang="en-GB" b="1" dirty="0">
                <a:solidFill>
                  <a:srgbClr val="002060"/>
                </a:solidFill>
              </a:rPr>
              <a:t>Example 1.2</a:t>
            </a:r>
            <a:r>
              <a:rPr lang="en-GB" b="1" dirty="0"/>
              <a:t>	</a:t>
            </a:r>
            <a:br>
              <a:rPr lang="en-US" b="1" dirty="0"/>
            </a:br>
            <a:endParaRPr lang="en-US" dirty="0"/>
          </a:p>
        </p:txBody>
      </p:sp>
      <p:sp>
        <p:nvSpPr>
          <p:cNvPr id="3" name="Content Placeholder 2"/>
          <p:cNvSpPr>
            <a:spLocks noGrp="1"/>
          </p:cNvSpPr>
          <p:nvPr>
            <p:ph idx="1"/>
          </p:nvPr>
        </p:nvSpPr>
        <p:spPr>
          <a:xfrm>
            <a:off x="457200" y="990600"/>
            <a:ext cx="8229600" cy="5135563"/>
          </a:xfrm>
        </p:spPr>
        <p:txBody>
          <a:bodyPr>
            <a:normAutofit/>
          </a:bodyPr>
          <a:lstStyle/>
          <a:p>
            <a:pPr algn="just"/>
            <a:r>
              <a:rPr lang="en-GB" sz="2400" dirty="0"/>
              <a:t>An insulated steam pipe passes through a room in which the air and walls are at 25</a:t>
            </a:r>
            <a:r>
              <a:rPr lang="en-GB" sz="2400" baseline="30000" dirty="0"/>
              <a:t>0</a:t>
            </a:r>
            <a:r>
              <a:rPr lang="en-GB" sz="2400" dirty="0"/>
              <a:t>C.  The outside diameter of the pipe is 70 mm, and its surface temperature and emissivity are 200</a:t>
            </a:r>
            <a:r>
              <a:rPr lang="en-GB" sz="2400" baseline="30000" dirty="0"/>
              <a:t>0</a:t>
            </a:r>
            <a:r>
              <a:rPr lang="en-GB" sz="2400" dirty="0"/>
              <a:t>C and 0.8, respectively. What are the surface emissive power and irradiation? If the coefficient associated with free convection heat transfer from the surface to the air is 15 W/m</a:t>
            </a:r>
            <a:r>
              <a:rPr lang="en-GB" sz="2400" baseline="30000" dirty="0"/>
              <a:t>2</a:t>
            </a:r>
            <a:r>
              <a:rPr lang="en-GB" sz="2400" dirty="0"/>
              <a:t> K, what is the rate of heat loss from the surface per unit length of the pipe.</a:t>
            </a:r>
            <a:endParaRPr lang="en-US" sz="2400" dirty="0"/>
          </a:p>
          <a:p>
            <a:pPr>
              <a:buNone/>
            </a:pPr>
            <a:endParaRPr lang="en-US" dirty="0"/>
          </a:p>
        </p:txBody>
      </p:sp>
      <p:sp>
        <p:nvSpPr>
          <p:cNvPr id="4" name="Date Placeholder 3">
            <a:extLst>
              <a:ext uri="{FF2B5EF4-FFF2-40B4-BE49-F238E27FC236}">
                <a16:creationId xmlns:a16="http://schemas.microsoft.com/office/drawing/2014/main" id="{E7215494-A208-40B3-897D-9EFFA1C9A93D}"/>
              </a:ext>
            </a:extLst>
          </p:cNvPr>
          <p:cNvSpPr>
            <a:spLocks noGrp="1"/>
          </p:cNvSpPr>
          <p:nvPr>
            <p:ph type="dt" sz="half" idx="10"/>
          </p:nvPr>
        </p:nvSpPr>
        <p:spPr/>
        <p:txBody>
          <a:bodyPr/>
          <a:lstStyle/>
          <a:p>
            <a:fld id="{20027525-A1B1-4B61-96FE-C23B8932A8A2}" type="datetime1">
              <a:rPr lang="en-US" smtClean="0"/>
              <a:t>5/18/2021</a:t>
            </a:fld>
            <a:endParaRPr lang="en-US"/>
          </a:p>
        </p:txBody>
      </p:sp>
      <p:sp>
        <p:nvSpPr>
          <p:cNvPr id="5" name="Slide Number Placeholder 4">
            <a:extLst>
              <a:ext uri="{FF2B5EF4-FFF2-40B4-BE49-F238E27FC236}">
                <a16:creationId xmlns:a16="http://schemas.microsoft.com/office/drawing/2014/main" id="{B9EE90F4-F371-45AB-A3AD-3CE9B8C4C44E}"/>
              </a:ext>
            </a:extLst>
          </p:cNvPr>
          <p:cNvSpPr>
            <a:spLocks noGrp="1"/>
          </p:cNvSpPr>
          <p:nvPr>
            <p:ph type="sldNum" sz="quarter" idx="12"/>
          </p:nvPr>
        </p:nvSpPr>
        <p:spPr/>
        <p:txBody>
          <a:bodyPr/>
          <a:lstStyle/>
          <a:p>
            <a:fld id="{BB6B8EDB-E1E7-4D55-AE46-36381A62022D}" type="slidenum">
              <a:rPr lang="en-US" smtClean="0"/>
              <a:pPr/>
              <a:t>23</a:t>
            </a:fld>
            <a:endParaRPr lang="en-US"/>
          </a:p>
        </p:txBody>
      </p:sp>
    </p:spTree>
  </p:cSld>
  <p:clrMapOvr>
    <a:masterClrMapping/>
  </p:clrMapOvr>
  <p:transition spd="slow" advTm="120000"/>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8229600" cy="457200"/>
          </a:xfrm>
        </p:spPr>
        <p:txBody>
          <a:bodyPr>
            <a:normAutofit fontScale="90000"/>
          </a:bodyPr>
          <a:lstStyle/>
          <a:p>
            <a:br>
              <a:rPr lang="en-GB" b="1" dirty="0"/>
            </a:br>
            <a:r>
              <a:rPr lang="en-GB" b="1" dirty="0">
                <a:solidFill>
                  <a:srgbClr val="FF0000"/>
                </a:solidFill>
              </a:rPr>
              <a:t>solution </a:t>
            </a:r>
            <a:br>
              <a:rPr lang="en-US" dirty="0">
                <a:solidFill>
                  <a:srgbClr val="FF0000"/>
                </a:solidFill>
              </a:rPr>
            </a:br>
            <a:endParaRPr lang="en-US" dirty="0">
              <a:solidFill>
                <a:srgbClr val="FF0000"/>
              </a:solidFill>
            </a:endParaRPr>
          </a:p>
        </p:txBody>
      </p:sp>
      <p:sp>
        <p:nvSpPr>
          <p:cNvPr id="3" name="Content Placeholder 2"/>
          <p:cNvSpPr>
            <a:spLocks noGrp="1"/>
          </p:cNvSpPr>
          <p:nvPr>
            <p:ph idx="1"/>
          </p:nvPr>
        </p:nvSpPr>
        <p:spPr>
          <a:xfrm>
            <a:off x="457200" y="685800"/>
            <a:ext cx="8382000" cy="6019800"/>
          </a:xfrm>
        </p:spPr>
        <p:txBody>
          <a:bodyPr>
            <a:normAutofit fontScale="62500" lnSpcReduction="20000"/>
          </a:bodyPr>
          <a:lstStyle/>
          <a:p>
            <a:pPr algn="just">
              <a:buNone/>
            </a:pPr>
            <a:endParaRPr lang="en-US" sz="2400" b="1" dirty="0"/>
          </a:p>
          <a:p>
            <a:pPr algn="just">
              <a:buNone/>
            </a:pPr>
            <a:endParaRPr lang="en-US" sz="2400" b="1" dirty="0"/>
          </a:p>
          <a:p>
            <a:pPr algn="just">
              <a:buNone/>
            </a:pPr>
            <a:endParaRPr lang="en-US" sz="2400" b="1" dirty="0"/>
          </a:p>
          <a:p>
            <a:pPr algn="just">
              <a:buNone/>
            </a:pPr>
            <a:endParaRPr lang="en-US" sz="2400" b="1" dirty="0"/>
          </a:p>
          <a:p>
            <a:pPr algn="just">
              <a:buNone/>
            </a:pPr>
            <a:endParaRPr lang="en-US" sz="2400" b="1" dirty="0"/>
          </a:p>
          <a:p>
            <a:pPr algn="just">
              <a:buNone/>
            </a:pPr>
            <a:endParaRPr lang="en-US" sz="2400" b="1" dirty="0"/>
          </a:p>
          <a:p>
            <a:pPr algn="just">
              <a:buNone/>
            </a:pPr>
            <a:endParaRPr lang="en-US" sz="2400" b="1" dirty="0"/>
          </a:p>
          <a:p>
            <a:pPr algn="just">
              <a:buNone/>
            </a:pPr>
            <a:endParaRPr lang="en-US" sz="2400" b="1" dirty="0"/>
          </a:p>
          <a:p>
            <a:pPr algn="just">
              <a:buNone/>
            </a:pPr>
            <a:endParaRPr lang="en-US" sz="2400" b="1" dirty="0"/>
          </a:p>
          <a:p>
            <a:pPr algn="just">
              <a:buNone/>
            </a:pPr>
            <a:endParaRPr lang="en-US" sz="2400" b="1" dirty="0"/>
          </a:p>
          <a:p>
            <a:pPr algn="just">
              <a:buNone/>
            </a:pPr>
            <a:endParaRPr lang="en-US" sz="2400" b="1" dirty="0"/>
          </a:p>
          <a:p>
            <a:pPr algn="just">
              <a:buNone/>
            </a:pPr>
            <a:endParaRPr lang="en-US" sz="2400" b="1" dirty="0"/>
          </a:p>
          <a:p>
            <a:pPr>
              <a:buNone/>
            </a:pPr>
            <a:endParaRPr lang="en-GB" sz="3800" dirty="0"/>
          </a:p>
          <a:p>
            <a:endParaRPr lang="en-GB" sz="5600" b="1" dirty="0"/>
          </a:p>
          <a:p>
            <a:endParaRPr lang="en-GB" sz="5600" b="1" dirty="0"/>
          </a:p>
          <a:p>
            <a:endParaRPr lang="en-GB" sz="5600" b="1" dirty="0"/>
          </a:p>
          <a:p>
            <a:endParaRPr lang="en-GB" sz="5600" b="1" dirty="0"/>
          </a:p>
          <a:p>
            <a:pPr>
              <a:buNone/>
            </a:pPr>
            <a:endParaRPr lang="en-US" dirty="0"/>
          </a:p>
          <a:p>
            <a:pPr>
              <a:buNone/>
            </a:pPr>
            <a:r>
              <a:rPr lang="en-GB" dirty="0"/>
              <a:t> </a:t>
            </a:r>
            <a:endParaRPr lang="en-US" dirty="0"/>
          </a:p>
          <a:p>
            <a:endParaRPr lang="en-US" dirty="0"/>
          </a:p>
        </p:txBody>
      </p:sp>
      <p:sp>
        <p:nvSpPr>
          <p:cNvPr id="9318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93187" name="Rectangle 3"/>
          <p:cNvSpPr>
            <a:spLocks noChangeArrowheads="1"/>
          </p:cNvSpPr>
          <p:nvPr/>
        </p:nvSpPr>
        <p:spPr bwMode="auto">
          <a:xfrm>
            <a:off x="0" y="2476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93189" name="Rectangle 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93191" name="Rectangle 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93193" name="Rectangle 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93194" name="Rectangle 10"/>
          <p:cNvSpPr>
            <a:spLocks noChangeArrowheads="1"/>
          </p:cNvSpPr>
          <p:nvPr/>
        </p:nvSpPr>
        <p:spPr bwMode="auto">
          <a:xfrm>
            <a:off x="0" y="9239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93196" name="Rectangle 1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93197" name="Rectangle 13"/>
          <p:cNvSpPr>
            <a:spLocks noChangeArrowheads="1"/>
          </p:cNvSpPr>
          <p:nvPr/>
        </p:nvSpPr>
        <p:spPr bwMode="auto">
          <a:xfrm>
            <a:off x="0" y="4572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98306" name="Picture 2"/>
          <p:cNvPicPr>
            <a:picLocks noChangeAspect="1" noChangeArrowheads="1"/>
          </p:cNvPicPr>
          <p:nvPr/>
        </p:nvPicPr>
        <p:blipFill>
          <a:blip r:embed="rId3"/>
          <a:srcRect/>
          <a:stretch>
            <a:fillRect/>
          </a:stretch>
        </p:blipFill>
        <p:spPr bwMode="auto">
          <a:xfrm>
            <a:off x="304799" y="838200"/>
            <a:ext cx="8605733" cy="4495800"/>
          </a:xfrm>
          <a:prstGeom prst="rect">
            <a:avLst/>
          </a:prstGeom>
          <a:noFill/>
          <a:ln w="9525">
            <a:noFill/>
            <a:miter lim="800000"/>
            <a:headEnd/>
            <a:tailEnd/>
          </a:ln>
          <a:effectLst/>
        </p:spPr>
      </p:pic>
      <p:sp>
        <p:nvSpPr>
          <p:cNvPr id="4" name="Date Placeholder 3">
            <a:extLst>
              <a:ext uri="{FF2B5EF4-FFF2-40B4-BE49-F238E27FC236}">
                <a16:creationId xmlns:a16="http://schemas.microsoft.com/office/drawing/2014/main" id="{A53FEBB8-5E4C-4E3F-9B47-038DA58004AF}"/>
              </a:ext>
            </a:extLst>
          </p:cNvPr>
          <p:cNvSpPr>
            <a:spLocks noGrp="1"/>
          </p:cNvSpPr>
          <p:nvPr>
            <p:ph type="dt" sz="half" idx="10"/>
          </p:nvPr>
        </p:nvSpPr>
        <p:spPr/>
        <p:txBody>
          <a:bodyPr/>
          <a:lstStyle/>
          <a:p>
            <a:fld id="{F1F83F9D-E726-40A7-BF3E-2907D211B850}" type="datetime1">
              <a:rPr lang="en-US" smtClean="0"/>
              <a:t>5/18/2021</a:t>
            </a:fld>
            <a:endParaRPr lang="en-US"/>
          </a:p>
        </p:txBody>
      </p:sp>
      <p:sp>
        <p:nvSpPr>
          <p:cNvPr id="5" name="Slide Number Placeholder 4">
            <a:extLst>
              <a:ext uri="{FF2B5EF4-FFF2-40B4-BE49-F238E27FC236}">
                <a16:creationId xmlns:a16="http://schemas.microsoft.com/office/drawing/2014/main" id="{9096B8BA-079C-4314-A386-23D73D643A2E}"/>
              </a:ext>
            </a:extLst>
          </p:cNvPr>
          <p:cNvSpPr>
            <a:spLocks noGrp="1"/>
          </p:cNvSpPr>
          <p:nvPr>
            <p:ph type="sldNum" sz="quarter" idx="12"/>
          </p:nvPr>
        </p:nvSpPr>
        <p:spPr/>
        <p:txBody>
          <a:bodyPr/>
          <a:lstStyle/>
          <a:p>
            <a:fld id="{BB6B8EDB-E1E7-4D55-AE46-36381A62022D}" type="slidenum">
              <a:rPr lang="en-US" smtClean="0"/>
              <a:pPr/>
              <a:t>24</a:t>
            </a:fld>
            <a:endParaRPr lang="en-US"/>
          </a:p>
        </p:txBody>
      </p:sp>
    </p:spTree>
  </p:cSld>
  <p:clrMapOvr>
    <a:masterClrMapping/>
  </p:clrMapOvr>
  <p:transition spd="slow" advTm="120000"/>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8229600" cy="457200"/>
          </a:xfrm>
        </p:spPr>
        <p:txBody>
          <a:bodyPr>
            <a:normAutofit fontScale="90000"/>
          </a:bodyPr>
          <a:lstStyle/>
          <a:p>
            <a:br>
              <a:rPr lang="en-GB" b="1" dirty="0"/>
            </a:br>
            <a:r>
              <a:rPr lang="en-GB" b="1" dirty="0">
                <a:solidFill>
                  <a:srgbClr val="FF0000"/>
                </a:solidFill>
              </a:rPr>
              <a:t>solution Contd.</a:t>
            </a:r>
            <a:br>
              <a:rPr lang="en-US" dirty="0">
                <a:solidFill>
                  <a:srgbClr val="FF0000"/>
                </a:solidFill>
              </a:rPr>
            </a:br>
            <a:endParaRPr lang="en-US" dirty="0">
              <a:solidFill>
                <a:srgbClr val="FF0000"/>
              </a:solidFill>
            </a:endParaRPr>
          </a:p>
        </p:txBody>
      </p:sp>
      <p:sp>
        <p:nvSpPr>
          <p:cNvPr id="3" name="Content Placeholder 2"/>
          <p:cNvSpPr>
            <a:spLocks noGrp="1"/>
          </p:cNvSpPr>
          <p:nvPr>
            <p:ph idx="1"/>
          </p:nvPr>
        </p:nvSpPr>
        <p:spPr>
          <a:xfrm>
            <a:off x="457200" y="685800"/>
            <a:ext cx="8382000" cy="6019800"/>
          </a:xfrm>
        </p:spPr>
        <p:txBody>
          <a:bodyPr>
            <a:normAutofit fontScale="62500" lnSpcReduction="20000"/>
          </a:bodyPr>
          <a:lstStyle/>
          <a:p>
            <a:pPr algn="just">
              <a:buNone/>
            </a:pPr>
            <a:endParaRPr lang="en-US" sz="2400" b="1" dirty="0"/>
          </a:p>
          <a:p>
            <a:pPr algn="just">
              <a:buNone/>
            </a:pPr>
            <a:endParaRPr lang="en-US" sz="2400" b="1" dirty="0"/>
          </a:p>
          <a:p>
            <a:pPr algn="just">
              <a:buNone/>
            </a:pPr>
            <a:endParaRPr lang="en-US" sz="2400" b="1" dirty="0"/>
          </a:p>
          <a:p>
            <a:pPr algn="just">
              <a:buNone/>
            </a:pPr>
            <a:endParaRPr lang="en-US" sz="2400" b="1" dirty="0"/>
          </a:p>
          <a:p>
            <a:pPr algn="just">
              <a:buNone/>
            </a:pPr>
            <a:endParaRPr lang="en-US" sz="2400" b="1" dirty="0"/>
          </a:p>
          <a:p>
            <a:pPr algn="just">
              <a:buNone/>
            </a:pPr>
            <a:endParaRPr lang="en-US" sz="2400" b="1" dirty="0"/>
          </a:p>
          <a:p>
            <a:pPr algn="just">
              <a:buNone/>
            </a:pPr>
            <a:endParaRPr lang="en-US" sz="2400" b="1" dirty="0"/>
          </a:p>
          <a:p>
            <a:pPr algn="just">
              <a:buNone/>
            </a:pPr>
            <a:endParaRPr lang="en-US" sz="2400" b="1" dirty="0"/>
          </a:p>
          <a:p>
            <a:pPr algn="just">
              <a:buNone/>
            </a:pPr>
            <a:endParaRPr lang="en-US" sz="2400" b="1" dirty="0"/>
          </a:p>
          <a:p>
            <a:pPr algn="just">
              <a:buNone/>
            </a:pPr>
            <a:endParaRPr lang="en-US" sz="2400" b="1" dirty="0"/>
          </a:p>
          <a:p>
            <a:pPr algn="just">
              <a:buNone/>
            </a:pPr>
            <a:endParaRPr lang="en-US" sz="2400" b="1" dirty="0"/>
          </a:p>
          <a:p>
            <a:pPr algn="just">
              <a:buNone/>
            </a:pPr>
            <a:endParaRPr lang="en-US" sz="2400" b="1" dirty="0"/>
          </a:p>
          <a:p>
            <a:pPr>
              <a:buNone/>
            </a:pPr>
            <a:endParaRPr lang="en-GB" sz="3800" dirty="0"/>
          </a:p>
          <a:p>
            <a:endParaRPr lang="en-GB" sz="5600" b="1" dirty="0"/>
          </a:p>
          <a:p>
            <a:endParaRPr lang="en-GB" sz="5600" b="1" dirty="0"/>
          </a:p>
          <a:p>
            <a:endParaRPr lang="en-GB" sz="5600" b="1" dirty="0"/>
          </a:p>
          <a:p>
            <a:endParaRPr lang="en-GB" sz="5600" b="1" dirty="0"/>
          </a:p>
          <a:p>
            <a:pPr>
              <a:buNone/>
            </a:pPr>
            <a:endParaRPr lang="en-US" dirty="0"/>
          </a:p>
          <a:p>
            <a:pPr>
              <a:buNone/>
            </a:pPr>
            <a:r>
              <a:rPr lang="en-GB" dirty="0"/>
              <a:t> </a:t>
            </a:r>
            <a:endParaRPr lang="en-US" dirty="0"/>
          </a:p>
          <a:p>
            <a:endParaRPr lang="en-US" dirty="0"/>
          </a:p>
        </p:txBody>
      </p:sp>
      <p:sp>
        <p:nvSpPr>
          <p:cNvPr id="9318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93187" name="Rectangle 3"/>
          <p:cNvSpPr>
            <a:spLocks noChangeArrowheads="1"/>
          </p:cNvSpPr>
          <p:nvPr/>
        </p:nvSpPr>
        <p:spPr bwMode="auto">
          <a:xfrm>
            <a:off x="0" y="2476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93189" name="Rectangle 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93191" name="Rectangle 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93193" name="Rectangle 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93194" name="Rectangle 10"/>
          <p:cNvSpPr>
            <a:spLocks noChangeArrowheads="1"/>
          </p:cNvSpPr>
          <p:nvPr/>
        </p:nvSpPr>
        <p:spPr bwMode="auto">
          <a:xfrm>
            <a:off x="0" y="9239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93196" name="Rectangle 1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93197" name="Rectangle 13"/>
          <p:cNvSpPr>
            <a:spLocks noChangeArrowheads="1"/>
          </p:cNvSpPr>
          <p:nvPr/>
        </p:nvSpPr>
        <p:spPr bwMode="auto">
          <a:xfrm>
            <a:off x="0" y="4572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99330" name="Picture 2"/>
          <p:cNvPicPr>
            <a:picLocks noChangeAspect="1" noChangeArrowheads="1"/>
          </p:cNvPicPr>
          <p:nvPr/>
        </p:nvPicPr>
        <p:blipFill>
          <a:blip r:embed="rId3"/>
          <a:srcRect/>
          <a:stretch>
            <a:fillRect/>
          </a:stretch>
        </p:blipFill>
        <p:spPr bwMode="auto">
          <a:xfrm>
            <a:off x="152400" y="914400"/>
            <a:ext cx="8763000" cy="3886200"/>
          </a:xfrm>
          <a:prstGeom prst="rect">
            <a:avLst/>
          </a:prstGeom>
          <a:noFill/>
          <a:ln w="9525">
            <a:noFill/>
            <a:miter lim="800000"/>
            <a:headEnd/>
            <a:tailEnd/>
          </a:ln>
          <a:effectLst/>
        </p:spPr>
      </p:pic>
      <p:sp>
        <p:nvSpPr>
          <p:cNvPr id="4" name="Date Placeholder 3">
            <a:extLst>
              <a:ext uri="{FF2B5EF4-FFF2-40B4-BE49-F238E27FC236}">
                <a16:creationId xmlns:a16="http://schemas.microsoft.com/office/drawing/2014/main" id="{02D03807-8A3C-41E9-8078-954747799C95}"/>
              </a:ext>
            </a:extLst>
          </p:cNvPr>
          <p:cNvSpPr>
            <a:spLocks noGrp="1"/>
          </p:cNvSpPr>
          <p:nvPr>
            <p:ph type="dt" sz="half" idx="10"/>
          </p:nvPr>
        </p:nvSpPr>
        <p:spPr/>
        <p:txBody>
          <a:bodyPr/>
          <a:lstStyle/>
          <a:p>
            <a:fld id="{32243B9E-94AC-4FB0-9EC9-28DBF373CFD2}" type="datetime1">
              <a:rPr lang="en-US" smtClean="0"/>
              <a:t>5/18/2021</a:t>
            </a:fld>
            <a:endParaRPr lang="en-US"/>
          </a:p>
        </p:txBody>
      </p:sp>
      <p:sp>
        <p:nvSpPr>
          <p:cNvPr id="5" name="Slide Number Placeholder 4">
            <a:extLst>
              <a:ext uri="{FF2B5EF4-FFF2-40B4-BE49-F238E27FC236}">
                <a16:creationId xmlns:a16="http://schemas.microsoft.com/office/drawing/2014/main" id="{4CB3EB9A-0690-4CA5-BD00-AAA54D423C80}"/>
              </a:ext>
            </a:extLst>
          </p:cNvPr>
          <p:cNvSpPr>
            <a:spLocks noGrp="1"/>
          </p:cNvSpPr>
          <p:nvPr>
            <p:ph type="sldNum" sz="quarter" idx="12"/>
          </p:nvPr>
        </p:nvSpPr>
        <p:spPr/>
        <p:txBody>
          <a:bodyPr/>
          <a:lstStyle/>
          <a:p>
            <a:fld id="{BB6B8EDB-E1E7-4D55-AE46-36381A62022D}" type="slidenum">
              <a:rPr lang="en-US" smtClean="0"/>
              <a:pPr/>
              <a:t>25</a:t>
            </a:fld>
            <a:endParaRPr lang="en-US"/>
          </a:p>
        </p:txBody>
      </p:sp>
    </p:spTree>
  </p:cSld>
  <p:clrMapOvr>
    <a:masterClrMapping/>
  </p:clrMapOvr>
  <p:transition spd="slow" advTm="120000"/>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GB" b="1" dirty="0"/>
              <a:t>REVIEW PROBLEM:</a:t>
            </a:r>
            <a:endParaRPr lang="en-US" dirty="0"/>
          </a:p>
        </p:txBody>
      </p:sp>
      <p:sp>
        <p:nvSpPr>
          <p:cNvPr id="3" name="Content Placeholder 2"/>
          <p:cNvSpPr>
            <a:spLocks noGrp="1"/>
          </p:cNvSpPr>
          <p:nvPr>
            <p:ph idx="1"/>
          </p:nvPr>
        </p:nvSpPr>
        <p:spPr>
          <a:xfrm>
            <a:off x="457200" y="1219200"/>
            <a:ext cx="8229600" cy="4906963"/>
          </a:xfrm>
        </p:spPr>
        <p:txBody>
          <a:bodyPr>
            <a:normAutofit fontScale="85000" lnSpcReduction="20000"/>
          </a:bodyPr>
          <a:lstStyle/>
          <a:p>
            <a:pPr>
              <a:buNone/>
            </a:pPr>
            <a:endParaRPr lang="en-US" b="1" dirty="0"/>
          </a:p>
          <a:p>
            <a:pPr algn="just"/>
            <a:r>
              <a:rPr lang="en-US" b="1" dirty="0">
                <a:solidFill>
                  <a:srgbClr val="002060"/>
                </a:solidFill>
              </a:rPr>
              <a:t>Q.1	A closed container filled with hot coffee is in a room whose air and walls are at a fixed temperature. Identify all heat transfer processes, (</a:t>
            </a:r>
            <a:r>
              <a:rPr lang="en-US" b="1" i="1" dirty="0">
                <a:solidFill>
                  <a:srgbClr val="002060"/>
                </a:solidFill>
              </a:rPr>
              <a:t>q</a:t>
            </a:r>
            <a:r>
              <a:rPr lang="en-US" b="1" i="1" baseline="-25000" dirty="0">
                <a:solidFill>
                  <a:srgbClr val="002060"/>
                </a:solidFill>
              </a:rPr>
              <a:t>1</a:t>
            </a:r>
            <a:r>
              <a:rPr lang="en-US" b="1" dirty="0">
                <a:solidFill>
                  <a:srgbClr val="002060"/>
                </a:solidFill>
              </a:rPr>
              <a:t> to </a:t>
            </a:r>
            <a:r>
              <a:rPr lang="en-US" b="1" i="1" dirty="0">
                <a:solidFill>
                  <a:srgbClr val="002060"/>
                </a:solidFill>
              </a:rPr>
              <a:t>q</a:t>
            </a:r>
            <a:r>
              <a:rPr lang="en-US" b="1" i="1" baseline="-25000" dirty="0">
                <a:solidFill>
                  <a:srgbClr val="002060"/>
                </a:solidFill>
              </a:rPr>
              <a:t>8</a:t>
            </a:r>
            <a:r>
              <a:rPr lang="en-US" b="1" dirty="0">
                <a:solidFill>
                  <a:srgbClr val="002060"/>
                </a:solidFill>
              </a:rPr>
              <a:t>) as shown in the figure below, that contribute to cooling of the coffee. Comment on features that would contribute to a superior container design.</a:t>
            </a:r>
          </a:p>
          <a:p>
            <a:pPr algn="just"/>
            <a:r>
              <a:rPr lang="en-US" dirty="0"/>
              <a:t>Q.2	A heat rate of 3 kW is conducted through a section of an insulating material of cross­-sectional area 10m</a:t>
            </a:r>
            <a:r>
              <a:rPr lang="en-US" baseline="30000" dirty="0"/>
              <a:t>2</a:t>
            </a:r>
            <a:r>
              <a:rPr lang="en-US" dirty="0"/>
              <a:t> and thickness 2.5 cm. If the inner (hot) surface temperature is 415</a:t>
            </a:r>
            <a:r>
              <a:rPr lang="en-US" baseline="30000" dirty="0"/>
              <a:t>0</a:t>
            </a:r>
            <a:r>
              <a:rPr lang="en-US" dirty="0"/>
              <a:t>C and the thermal conductivity of the material is 0.2 W/m K, what is the outer surface temperature? </a:t>
            </a:r>
            <a:r>
              <a:rPr lang="en-US" dirty="0">
                <a:solidFill>
                  <a:srgbClr val="FF0000"/>
                </a:solidFill>
              </a:rPr>
              <a:t>Suggested Answer: 377.5 </a:t>
            </a:r>
            <a:r>
              <a:rPr lang="en-US" baseline="30000" dirty="0">
                <a:solidFill>
                  <a:srgbClr val="FF0000"/>
                </a:solidFill>
              </a:rPr>
              <a:t>0</a:t>
            </a:r>
            <a:r>
              <a:rPr lang="en-US" dirty="0">
                <a:solidFill>
                  <a:srgbClr val="FF0000"/>
                </a:solidFill>
              </a:rPr>
              <a:t>C </a:t>
            </a:r>
          </a:p>
          <a:p>
            <a:endParaRPr lang="en-US" dirty="0"/>
          </a:p>
        </p:txBody>
      </p:sp>
      <p:sp>
        <p:nvSpPr>
          <p:cNvPr id="4" name="Date Placeholder 3">
            <a:extLst>
              <a:ext uri="{FF2B5EF4-FFF2-40B4-BE49-F238E27FC236}">
                <a16:creationId xmlns:a16="http://schemas.microsoft.com/office/drawing/2014/main" id="{005FE652-0B68-4FB5-A1AD-836B90EAD601}"/>
              </a:ext>
            </a:extLst>
          </p:cNvPr>
          <p:cNvSpPr>
            <a:spLocks noGrp="1"/>
          </p:cNvSpPr>
          <p:nvPr>
            <p:ph type="dt" sz="half" idx="10"/>
          </p:nvPr>
        </p:nvSpPr>
        <p:spPr/>
        <p:txBody>
          <a:bodyPr/>
          <a:lstStyle/>
          <a:p>
            <a:fld id="{4D85629B-BBE9-4FAB-8BE1-EAEE222AA0E5}" type="datetime1">
              <a:rPr lang="en-US" smtClean="0"/>
              <a:t>5/18/2021</a:t>
            </a:fld>
            <a:endParaRPr lang="en-US"/>
          </a:p>
        </p:txBody>
      </p:sp>
      <p:sp>
        <p:nvSpPr>
          <p:cNvPr id="5" name="Slide Number Placeholder 4">
            <a:extLst>
              <a:ext uri="{FF2B5EF4-FFF2-40B4-BE49-F238E27FC236}">
                <a16:creationId xmlns:a16="http://schemas.microsoft.com/office/drawing/2014/main" id="{E10E18DF-3D13-471C-A662-DB2C4D263D6F}"/>
              </a:ext>
            </a:extLst>
          </p:cNvPr>
          <p:cNvSpPr>
            <a:spLocks noGrp="1"/>
          </p:cNvSpPr>
          <p:nvPr>
            <p:ph type="sldNum" sz="quarter" idx="12"/>
          </p:nvPr>
        </p:nvSpPr>
        <p:spPr/>
        <p:txBody>
          <a:bodyPr/>
          <a:lstStyle/>
          <a:p>
            <a:fld id="{BB6B8EDB-E1E7-4D55-AE46-36381A62022D}" type="slidenum">
              <a:rPr lang="en-US" smtClean="0"/>
              <a:pPr/>
              <a:t>26</a:t>
            </a:fld>
            <a:endParaRPr lang="en-US"/>
          </a:p>
        </p:txBody>
      </p:sp>
    </p:spTree>
  </p:cSld>
  <p:clrMapOvr>
    <a:masterClrMapping/>
  </p:clrMapOvr>
  <p:transition spd="slow" advTm="120000"/>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1 discussed</a:t>
            </a:r>
          </a:p>
        </p:txBody>
      </p:sp>
      <p:sp>
        <p:nvSpPr>
          <p:cNvPr id="3" name="Content Placeholder 2"/>
          <p:cNvSpPr>
            <a:spLocks noGrp="1"/>
          </p:cNvSpPr>
          <p:nvPr>
            <p:ph idx="1"/>
          </p:nvPr>
        </p:nvSpPr>
        <p:spPr/>
        <p:txBody>
          <a:bodyPr>
            <a:normAutofit fontScale="55000" lnSpcReduction="20000"/>
          </a:bodyPr>
          <a:lstStyle/>
          <a:p>
            <a:pPr algn="just">
              <a:buNone/>
            </a:pPr>
            <a:r>
              <a:rPr lang="en-GB" b="1" dirty="0">
                <a:solidFill>
                  <a:srgbClr val="002060"/>
                </a:solidFill>
              </a:rPr>
              <a:t>Solution to Q.1</a:t>
            </a:r>
            <a:endParaRPr lang="en-US" b="1" dirty="0">
              <a:solidFill>
                <a:srgbClr val="002060"/>
              </a:solidFill>
            </a:endParaRPr>
          </a:p>
          <a:p>
            <a:pPr algn="just"/>
            <a:r>
              <a:rPr lang="en-US" i="1" dirty="0"/>
              <a:t>q</a:t>
            </a:r>
            <a:r>
              <a:rPr lang="en-US" i="1" baseline="-25000" dirty="0"/>
              <a:t>1</a:t>
            </a:r>
            <a:r>
              <a:rPr lang="en-US" dirty="0"/>
              <a:t> free convection from the coffee to the flask</a:t>
            </a:r>
          </a:p>
          <a:p>
            <a:pPr algn="just"/>
            <a:r>
              <a:rPr lang="en-US" i="1" dirty="0"/>
              <a:t>q</a:t>
            </a:r>
            <a:r>
              <a:rPr lang="en-US" i="1" baseline="-25000" dirty="0"/>
              <a:t>2</a:t>
            </a:r>
            <a:r>
              <a:rPr lang="en-US" dirty="0"/>
              <a:t> conduction through the flask</a:t>
            </a:r>
          </a:p>
          <a:p>
            <a:pPr algn="just"/>
            <a:r>
              <a:rPr lang="en-US" i="1" dirty="0"/>
              <a:t>q</a:t>
            </a:r>
            <a:r>
              <a:rPr lang="en-US" i="1" baseline="-25000" dirty="0"/>
              <a:t>3</a:t>
            </a:r>
            <a:r>
              <a:rPr lang="en-US" dirty="0"/>
              <a:t> free convection from the flask to the air</a:t>
            </a:r>
          </a:p>
          <a:p>
            <a:pPr algn="just"/>
            <a:r>
              <a:rPr lang="en-US" i="1" dirty="0"/>
              <a:t>q</a:t>
            </a:r>
            <a:r>
              <a:rPr lang="en-US" i="1" baseline="-25000" dirty="0"/>
              <a:t>4</a:t>
            </a:r>
            <a:r>
              <a:rPr lang="en-US" dirty="0"/>
              <a:t> free convection from the air to the cover</a:t>
            </a:r>
          </a:p>
          <a:p>
            <a:pPr algn="just"/>
            <a:r>
              <a:rPr lang="en-US" i="1" dirty="0"/>
              <a:t>q</a:t>
            </a:r>
            <a:r>
              <a:rPr lang="en-US" i="1" baseline="-25000" dirty="0"/>
              <a:t>5</a:t>
            </a:r>
            <a:r>
              <a:rPr lang="en-US" dirty="0"/>
              <a:t> net radiation exchange between the outer surface of the flask and the inner surface of the cover</a:t>
            </a:r>
          </a:p>
          <a:p>
            <a:pPr algn="just"/>
            <a:r>
              <a:rPr lang="en-US" i="1" dirty="0"/>
              <a:t>q</a:t>
            </a:r>
            <a:r>
              <a:rPr lang="en-US" i="1" baseline="-25000" dirty="0"/>
              <a:t>6</a:t>
            </a:r>
            <a:r>
              <a:rPr lang="en-US" dirty="0"/>
              <a:t> conduction through the cover</a:t>
            </a:r>
          </a:p>
          <a:p>
            <a:pPr algn="just"/>
            <a:r>
              <a:rPr lang="en-US" i="1" dirty="0"/>
              <a:t>q</a:t>
            </a:r>
            <a:r>
              <a:rPr lang="en-US" i="1" baseline="-25000" dirty="0"/>
              <a:t>7</a:t>
            </a:r>
            <a:r>
              <a:rPr lang="en-US" dirty="0"/>
              <a:t> free convection from the cover to the room air</a:t>
            </a:r>
          </a:p>
          <a:p>
            <a:pPr algn="just"/>
            <a:r>
              <a:rPr lang="en-US" i="1" dirty="0"/>
              <a:t>q</a:t>
            </a:r>
            <a:r>
              <a:rPr lang="en-US" i="1" baseline="-25000" dirty="0"/>
              <a:t>8</a:t>
            </a:r>
            <a:r>
              <a:rPr lang="en-US" dirty="0"/>
              <a:t> net radiation exchange between the outer surface of the cover and the surroundings</a:t>
            </a:r>
          </a:p>
          <a:p>
            <a:pPr algn="just">
              <a:buNone/>
            </a:pPr>
            <a:r>
              <a:rPr lang="en-US" dirty="0"/>
              <a:t> </a:t>
            </a:r>
          </a:p>
          <a:p>
            <a:pPr algn="just">
              <a:buNone/>
            </a:pPr>
            <a:r>
              <a:rPr lang="en-US" b="1" dirty="0">
                <a:solidFill>
                  <a:srgbClr val="002060"/>
                </a:solidFill>
              </a:rPr>
              <a:t>Improving container design </a:t>
            </a:r>
          </a:p>
          <a:p>
            <a:pPr lvl="0" algn="just"/>
            <a:r>
              <a:rPr lang="en-US" dirty="0"/>
              <a:t>Use of aluminized (low emissivity) surfaces for the flask and cover to reduce net radiation, and</a:t>
            </a:r>
          </a:p>
          <a:p>
            <a:pPr lvl="0" algn="just"/>
            <a:r>
              <a:rPr lang="en-US" dirty="0"/>
              <a:t>Evacuating the air space or using a filler material to retard free convection.</a:t>
            </a:r>
          </a:p>
          <a:p>
            <a:pPr>
              <a:buNone/>
            </a:pPr>
            <a:endParaRPr lang="en-US" b="1" dirty="0"/>
          </a:p>
        </p:txBody>
      </p:sp>
      <p:sp>
        <p:nvSpPr>
          <p:cNvPr id="4" name="Date Placeholder 3">
            <a:extLst>
              <a:ext uri="{FF2B5EF4-FFF2-40B4-BE49-F238E27FC236}">
                <a16:creationId xmlns:a16="http://schemas.microsoft.com/office/drawing/2014/main" id="{36C6A5B2-11A2-4C67-9369-5EE5C0EDE9C6}"/>
              </a:ext>
            </a:extLst>
          </p:cNvPr>
          <p:cNvSpPr>
            <a:spLocks noGrp="1"/>
          </p:cNvSpPr>
          <p:nvPr>
            <p:ph type="dt" sz="half" idx="10"/>
          </p:nvPr>
        </p:nvSpPr>
        <p:spPr/>
        <p:txBody>
          <a:bodyPr/>
          <a:lstStyle/>
          <a:p>
            <a:fld id="{D8E22DAA-907E-40D3-821C-20A798BD7268}" type="datetime1">
              <a:rPr lang="en-US" smtClean="0"/>
              <a:t>5/18/2021</a:t>
            </a:fld>
            <a:endParaRPr lang="en-US"/>
          </a:p>
        </p:txBody>
      </p:sp>
      <p:sp>
        <p:nvSpPr>
          <p:cNvPr id="5" name="Slide Number Placeholder 4">
            <a:extLst>
              <a:ext uri="{FF2B5EF4-FFF2-40B4-BE49-F238E27FC236}">
                <a16:creationId xmlns:a16="http://schemas.microsoft.com/office/drawing/2014/main" id="{120AB703-F4C3-4C38-8D1B-A1452D073AD3}"/>
              </a:ext>
            </a:extLst>
          </p:cNvPr>
          <p:cNvSpPr>
            <a:spLocks noGrp="1"/>
          </p:cNvSpPr>
          <p:nvPr>
            <p:ph type="sldNum" sz="quarter" idx="12"/>
          </p:nvPr>
        </p:nvSpPr>
        <p:spPr/>
        <p:txBody>
          <a:bodyPr/>
          <a:lstStyle/>
          <a:p>
            <a:fld id="{BB6B8EDB-E1E7-4D55-AE46-36381A62022D}" type="slidenum">
              <a:rPr lang="en-US" smtClean="0"/>
              <a:pPr/>
              <a:t>27</a:t>
            </a:fld>
            <a:endParaRPr lang="en-US"/>
          </a:p>
        </p:txBody>
      </p:sp>
    </p:spTree>
  </p:cSld>
  <p:clrMapOvr>
    <a:masterClrMapping/>
  </p:clrMapOvr>
  <p:transition spd="slow" advTm="120000"/>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dirty="0"/>
              <a:t>Heat transfer modes illustrated</a:t>
            </a:r>
          </a:p>
        </p:txBody>
      </p:sp>
      <p:sp>
        <p:nvSpPr>
          <p:cNvPr id="3" name="Content Placeholder 2"/>
          <p:cNvSpPr>
            <a:spLocks noGrp="1"/>
          </p:cNvSpPr>
          <p:nvPr>
            <p:ph idx="1"/>
          </p:nvPr>
        </p:nvSpPr>
        <p:spPr>
          <a:xfrm>
            <a:off x="457200" y="1295400"/>
            <a:ext cx="8229600" cy="4830763"/>
          </a:xfrm>
        </p:spPr>
        <p:txBody>
          <a:bodyPr>
            <a:normAutofit/>
          </a:bodyPr>
          <a:lstStyle/>
          <a:p>
            <a:r>
              <a:rPr lang="en-US" sz="1800" b="1" dirty="0"/>
              <a:t>Exploded view</a:t>
            </a:r>
          </a:p>
        </p:txBody>
      </p:sp>
      <p:pic>
        <p:nvPicPr>
          <p:cNvPr id="95234" name="Picture 795"/>
          <p:cNvPicPr>
            <a:picLocks noChangeAspect="1" noChangeArrowheads="1"/>
          </p:cNvPicPr>
          <p:nvPr/>
        </p:nvPicPr>
        <p:blipFill>
          <a:blip r:embed="rId3" cstate="print">
            <a:lum bright="-20000" contrast="40000"/>
          </a:blip>
          <a:srcRect/>
          <a:stretch>
            <a:fillRect/>
          </a:stretch>
        </p:blipFill>
        <p:spPr bwMode="auto">
          <a:xfrm>
            <a:off x="381000" y="1676400"/>
            <a:ext cx="8549640" cy="3886200"/>
          </a:xfrm>
          <a:prstGeom prst="rect">
            <a:avLst/>
          </a:prstGeom>
          <a:noFill/>
          <a:ln w="9525">
            <a:noFill/>
            <a:miter lim="800000"/>
            <a:headEnd/>
            <a:tailEnd/>
          </a:ln>
        </p:spPr>
      </p:pic>
      <p:sp>
        <p:nvSpPr>
          <p:cNvPr id="4" name="Date Placeholder 3">
            <a:extLst>
              <a:ext uri="{FF2B5EF4-FFF2-40B4-BE49-F238E27FC236}">
                <a16:creationId xmlns:a16="http://schemas.microsoft.com/office/drawing/2014/main" id="{707C991D-12A7-4007-AB9D-D9621843A4F0}"/>
              </a:ext>
            </a:extLst>
          </p:cNvPr>
          <p:cNvSpPr>
            <a:spLocks noGrp="1"/>
          </p:cNvSpPr>
          <p:nvPr>
            <p:ph type="dt" sz="half" idx="10"/>
          </p:nvPr>
        </p:nvSpPr>
        <p:spPr/>
        <p:txBody>
          <a:bodyPr/>
          <a:lstStyle/>
          <a:p>
            <a:fld id="{B7519146-5470-4494-9B1F-E4031F535C68}" type="datetime1">
              <a:rPr lang="en-US" smtClean="0"/>
              <a:t>5/18/2021</a:t>
            </a:fld>
            <a:endParaRPr lang="en-US"/>
          </a:p>
        </p:txBody>
      </p:sp>
      <p:sp>
        <p:nvSpPr>
          <p:cNvPr id="5" name="Slide Number Placeholder 4">
            <a:extLst>
              <a:ext uri="{FF2B5EF4-FFF2-40B4-BE49-F238E27FC236}">
                <a16:creationId xmlns:a16="http://schemas.microsoft.com/office/drawing/2014/main" id="{9F22232D-8EAC-42C2-AB81-37B9D665F0F6}"/>
              </a:ext>
            </a:extLst>
          </p:cNvPr>
          <p:cNvSpPr>
            <a:spLocks noGrp="1"/>
          </p:cNvSpPr>
          <p:nvPr>
            <p:ph type="sldNum" sz="quarter" idx="12"/>
          </p:nvPr>
        </p:nvSpPr>
        <p:spPr/>
        <p:txBody>
          <a:bodyPr/>
          <a:lstStyle/>
          <a:p>
            <a:fld id="{BB6B8EDB-E1E7-4D55-AE46-36381A62022D}" type="slidenum">
              <a:rPr lang="en-US" smtClean="0"/>
              <a:pPr/>
              <a:t>28</a:t>
            </a:fld>
            <a:endParaRPr lang="en-US"/>
          </a:p>
        </p:txBody>
      </p:sp>
    </p:spTree>
  </p:cSld>
  <p:clrMapOvr>
    <a:masterClrMapping/>
  </p:clrMapOvr>
  <p:transition spd="slow" advTm="120000"/>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Black" pitchFamily="34" charset="0"/>
              </a:rPr>
              <a:t>LECTURE ENDS</a:t>
            </a:r>
          </a:p>
        </p:txBody>
      </p:sp>
      <p:sp>
        <p:nvSpPr>
          <p:cNvPr id="3" name="Content Placeholder 2"/>
          <p:cNvSpPr>
            <a:spLocks noGrp="1"/>
          </p:cNvSpPr>
          <p:nvPr>
            <p:ph idx="1"/>
          </p:nvPr>
        </p:nvSpPr>
        <p:spPr>
          <a:xfrm>
            <a:off x="457200" y="1905000"/>
            <a:ext cx="8229600" cy="4114800"/>
          </a:xfrm>
        </p:spPr>
        <p:txBody>
          <a:bodyPr>
            <a:normAutofit fontScale="92500" lnSpcReduction="20000"/>
          </a:bodyPr>
          <a:lstStyle/>
          <a:p>
            <a:pPr algn="ctr">
              <a:buNone/>
            </a:pPr>
            <a:r>
              <a:rPr lang="en-US" sz="7200" b="1" dirty="0">
                <a:solidFill>
                  <a:srgbClr val="002060"/>
                </a:solidFill>
              </a:rPr>
              <a:t>THANK YOU MY STUDENTS</a:t>
            </a:r>
          </a:p>
          <a:p>
            <a:pPr algn="ctr">
              <a:buNone/>
            </a:pPr>
            <a:endParaRPr lang="en-US" sz="7200" b="1" dirty="0">
              <a:solidFill>
                <a:srgbClr val="002060"/>
              </a:solidFill>
            </a:endParaRPr>
          </a:p>
          <a:p>
            <a:pPr algn="ctr">
              <a:buNone/>
            </a:pPr>
            <a:r>
              <a:rPr lang="en-US" sz="7200" b="1" dirty="0">
                <a:solidFill>
                  <a:srgbClr val="002060"/>
                </a:solidFill>
              </a:rPr>
              <a:t>LUKE 19:13</a:t>
            </a:r>
            <a:endParaRPr lang="en-US" sz="7200" dirty="0"/>
          </a:p>
          <a:p>
            <a:pPr>
              <a:buNone/>
            </a:pPr>
            <a:endParaRPr lang="en-US" b="1" dirty="0"/>
          </a:p>
        </p:txBody>
      </p:sp>
      <p:sp>
        <p:nvSpPr>
          <p:cNvPr id="4" name="Date Placeholder 3">
            <a:extLst>
              <a:ext uri="{FF2B5EF4-FFF2-40B4-BE49-F238E27FC236}">
                <a16:creationId xmlns:a16="http://schemas.microsoft.com/office/drawing/2014/main" id="{16B84F6D-44BB-41C2-ADDC-6DCD28E91309}"/>
              </a:ext>
            </a:extLst>
          </p:cNvPr>
          <p:cNvSpPr>
            <a:spLocks noGrp="1"/>
          </p:cNvSpPr>
          <p:nvPr>
            <p:ph type="dt" sz="half" idx="10"/>
          </p:nvPr>
        </p:nvSpPr>
        <p:spPr/>
        <p:txBody>
          <a:bodyPr/>
          <a:lstStyle/>
          <a:p>
            <a:fld id="{908E5FBA-2676-4EBB-AC32-3E9C608BFA8B}" type="datetime1">
              <a:rPr lang="en-US" smtClean="0"/>
              <a:t>5/18/2021</a:t>
            </a:fld>
            <a:endParaRPr lang="en-US"/>
          </a:p>
        </p:txBody>
      </p:sp>
      <p:sp>
        <p:nvSpPr>
          <p:cNvPr id="5" name="Slide Number Placeholder 4">
            <a:extLst>
              <a:ext uri="{FF2B5EF4-FFF2-40B4-BE49-F238E27FC236}">
                <a16:creationId xmlns:a16="http://schemas.microsoft.com/office/drawing/2014/main" id="{F79C0713-79DD-4C9E-B81A-EE00341B2F03}"/>
              </a:ext>
            </a:extLst>
          </p:cNvPr>
          <p:cNvSpPr>
            <a:spLocks noGrp="1"/>
          </p:cNvSpPr>
          <p:nvPr>
            <p:ph type="sldNum" sz="quarter" idx="12"/>
          </p:nvPr>
        </p:nvSpPr>
        <p:spPr/>
        <p:txBody>
          <a:bodyPr/>
          <a:lstStyle/>
          <a:p>
            <a:fld id="{BB6B8EDB-E1E7-4D55-AE46-36381A62022D}" type="slidenum">
              <a:rPr lang="en-US" smtClean="0"/>
              <a:pPr/>
              <a:t>29</a:t>
            </a:fld>
            <a:endParaRPr lang="en-US"/>
          </a:p>
        </p:txBody>
      </p:sp>
    </p:spTree>
  </p:cSld>
  <p:clrMapOvr>
    <a:masterClrMapping/>
  </p:clrMapOvr>
  <p:transition spd="slow" advTm="120000"/>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rgbClr val="FF0000"/>
                </a:solidFill>
                <a:latin typeface="Arial Black" pitchFamily="34" charset="0"/>
              </a:rPr>
              <a:t>MODES OF HEAT TRANSFER</a:t>
            </a:r>
          </a:p>
        </p:txBody>
      </p:sp>
      <p:sp>
        <p:nvSpPr>
          <p:cNvPr id="3" name="Content Placeholder 2"/>
          <p:cNvSpPr>
            <a:spLocks noGrp="1"/>
          </p:cNvSpPr>
          <p:nvPr>
            <p:ph idx="1"/>
          </p:nvPr>
        </p:nvSpPr>
        <p:spPr/>
        <p:txBody>
          <a:bodyPr/>
          <a:lstStyle/>
          <a:p>
            <a:r>
              <a:rPr lang="en-US" b="1" dirty="0">
                <a:solidFill>
                  <a:srgbClr val="002060"/>
                </a:solidFill>
              </a:rPr>
              <a:t>The three modes of heat transfer illustrated schematically</a:t>
            </a:r>
          </a:p>
          <a:p>
            <a:endParaRPr lang="en-US" dirty="0">
              <a:solidFill>
                <a:srgbClr val="FF0000"/>
              </a:solidFill>
            </a:endParaRPr>
          </a:p>
        </p:txBody>
      </p:sp>
      <p:pic>
        <p:nvPicPr>
          <p:cNvPr id="1026" name="Picture 58"/>
          <p:cNvPicPr>
            <a:picLocks noChangeAspect="1" noChangeArrowheads="1"/>
          </p:cNvPicPr>
          <p:nvPr/>
        </p:nvPicPr>
        <p:blipFill>
          <a:blip r:embed="rId3" cstate="print">
            <a:lum bright="-20000" contrast="40000"/>
          </a:blip>
          <a:srcRect/>
          <a:stretch>
            <a:fillRect/>
          </a:stretch>
        </p:blipFill>
        <p:spPr bwMode="auto">
          <a:xfrm>
            <a:off x="668432" y="2819400"/>
            <a:ext cx="7414932" cy="2971800"/>
          </a:xfrm>
          <a:prstGeom prst="rect">
            <a:avLst/>
          </a:prstGeom>
          <a:noFill/>
          <a:ln w="9525">
            <a:noFill/>
            <a:miter lim="800000"/>
            <a:headEnd/>
            <a:tailEnd/>
          </a:ln>
        </p:spPr>
      </p:pic>
      <p:sp>
        <p:nvSpPr>
          <p:cNvPr id="4" name="Date Placeholder 3">
            <a:extLst>
              <a:ext uri="{FF2B5EF4-FFF2-40B4-BE49-F238E27FC236}">
                <a16:creationId xmlns:a16="http://schemas.microsoft.com/office/drawing/2014/main" id="{0003DE9C-C713-42BD-9547-3E76559F832F}"/>
              </a:ext>
            </a:extLst>
          </p:cNvPr>
          <p:cNvSpPr>
            <a:spLocks noGrp="1"/>
          </p:cNvSpPr>
          <p:nvPr>
            <p:ph type="dt" sz="half" idx="10"/>
          </p:nvPr>
        </p:nvSpPr>
        <p:spPr/>
        <p:txBody>
          <a:bodyPr/>
          <a:lstStyle/>
          <a:p>
            <a:fld id="{694DA359-D8A7-4B94-B7C2-4656A5A2DBC0}" type="datetime1">
              <a:rPr lang="en-US" smtClean="0"/>
              <a:t>5/18/2021</a:t>
            </a:fld>
            <a:endParaRPr lang="en-US"/>
          </a:p>
        </p:txBody>
      </p:sp>
      <p:sp>
        <p:nvSpPr>
          <p:cNvPr id="5" name="Slide Number Placeholder 4">
            <a:extLst>
              <a:ext uri="{FF2B5EF4-FFF2-40B4-BE49-F238E27FC236}">
                <a16:creationId xmlns:a16="http://schemas.microsoft.com/office/drawing/2014/main" id="{AED1AC00-F476-49C4-8416-0D0A68ACC0EE}"/>
              </a:ext>
            </a:extLst>
          </p:cNvPr>
          <p:cNvSpPr>
            <a:spLocks noGrp="1"/>
          </p:cNvSpPr>
          <p:nvPr>
            <p:ph type="sldNum" sz="quarter" idx="12"/>
          </p:nvPr>
        </p:nvSpPr>
        <p:spPr/>
        <p:txBody>
          <a:bodyPr/>
          <a:lstStyle/>
          <a:p>
            <a:fld id="{BB6B8EDB-E1E7-4D55-AE46-36381A62022D}" type="slidenum">
              <a:rPr lang="en-US" smtClean="0"/>
              <a:pPr/>
              <a:t>3</a:t>
            </a:fld>
            <a:endParaRPr lang="en-US"/>
          </a:p>
        </p:txBody>
      </p:sp>
    </p:spTree>
  </p:cSld>
  <p:clrMapOvr>
    <a:masterClrMapping/>
  </p:clrMapOvr>
  <p:transition spd="slow" advTm="120000"/>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GB" b="1" dirty="0"/>
            </a:br>
            <a:r>
              <a:rPr lang="en-GB" b="1" dirty="0"/>
              <a:t>CONDUCTION HEAT TRANSFER</a:t>
            </a:r>
            <a:br>
              <a:rPr lang="en-US" b="1" dirty="0"/>
            </a:br>
            <a:endParaRPr lang="en-US" dirty="0"/>
          </a:p>
        </p:txBody>
      </p:sp>
      <p:sp>
        <p:nvSpPr>
          <p:cNvPr id="3" name="Content Placeholder 2"/>
          <p:cNvSpPr>
            <a:spLocks noGrp="1"/>
          </p:cNvSpPr>
          <p:nvPr>
            <p:ph idx="1"/>
          </p:nvPr>
        </p:nvSpPr>
        <p:spPr/>
        <p:txBody>
          <a:bodyPr>
            <a:normAutofit fontScale="85000" lnSpcReduction="20000"/>
          </a:bodyPr>
          <a:lstStyle/>
          <a:p>
            <a:pPr algn="just"/>
            <a:r>
              <a:rPr lang="en-GB" dirty="0">
                <a:solidFill>
                  <a:srgbClr val="FF0000"/>
                </a:solidFill>
              </a:rPr>
              <a:t>Heat conduction is that mode of energy transfer between solids brought into direct contact having different temperatures or within solids as a result of temperature   difference or with liquids or gases as a result of temperature difference without an appreciable movement of matter</a:t>
            </a:r>
            <a:r>
              <a:rPr lang="en-GB" dirty="0"/>
              <a:t>. </a:t>
            </a:r>
          </a:p>
          <a:p>
            <a:pPr algn="just"/>
            <a:r>
              <a:rPr lang="en-GB" dirty="0"/>
              <a:t>This takes places as a result of kinetic motion or direct impact of molecules, as in the case of fluid at rest, and by the drift of electrons as in the case of metals. In a solid, which is a good electric conductor a large number of free electrons move about in the lattice; hence materials that are good electric conductors are generally good heat conductors (e.g. copper, silver etc)</a:t>
            </a:r>
            <a:endParaRPr lang="en-US" dirty="0"/>
          </a:p>
        </p:txBody>
      </p:sp>
      <p:sp>
        <p:nvSpPr>
          <p:cNvPr id="4" name="Date Placeholder 3">
            <a:extLst>
              <a:ext uri="{FF2B5EF4-FFF2-40B4-BE49-F238E27FC236}">
                <a16:creationId xmlns:a16="http://schemas.microsoft.com/office/drawing/2014/main" id="{EA57AA36-0F78-4EF7-A43E-ED2F953CFBDB}"/>
              </a:ext>
            </a:extLst>
          </p:cNvPr>
          <p:cNvSpPr>
            <a:spLocks noGrp="1"/>
          </p:cNvSpPr>
          <p:nvPr>
            <p:ph type="dt" sz="half" idx="10"/>
          </p:nvPr>
        </p:nvSpPr>
        <p:spPr/>
        <p:txBody>
          <a:bodyPr/>
          <a:lstStyle/>
          <a:p>
            <a:fld id="{38612388-A051-4657-A494-862897550AE5}" type="datetime1">
              <a:rPr lang="en-US" smtClean="0"/>
              <a:t>5/18/2021</a:t>
            </a:fld>
            <a:endParaRPr lang="en-US"/>
          </a:p>
        </p:txBody>
      </p:sp>
      <p:sp>
        <p:nvSpPr>
          <p:cNvPr id="5" name="Slide Number Placeholder 4">
            <a:extLst>
              <a:ext uri="{FF2B5EF4-FFF2-40B4-BE49-F238E27FC236}">
                <a16:creationId xmlns:a16="http://schemas.microsoft.com/office/drawing/2014/main" id="{DB2442E6-B4D5-4C97-97F3-0414512BFA0A}"/>
              </a:ext>
            </a:extLst>
          </p:cNvPr>
          <p:cNvSpPr>
            <a:spLocks noGrp="1"/>
          </p:cNvSpPr>
          <p:nvPr>
            <p:ph type="sldNum" sz="quarter" idx="12"/>
          </p:nvPr>
        </p:nvSpPr>
        <p:spPr/>
        <p:txBody>
          <a:bodyPr/>
          <a:lstStyle/>
          <a:p>
            <a:fld id="{BB6B8EDB-E1E7-4D55-AE46-36381A62022D}" type="slidenum">
              <a:rPr lang="en-US" smtClean="0"/>
              <a:pPr/>
              <a:t>4</a:t>
            </a:fld>
            <a:endParaRPr lang="en-US"/>
          </a:p>
        </p:txBody>
      </p:sp>
    </p:spTree>
  </p:cSld>
  <p:clrMapOvr>
    <a:masterClrMapping/>
  </p:clrMapOvr>
  <p:transition spd="slow" advTm="120000"/>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GB" b="1" dirty="0"/>
            </a:br>
            <a:r>
              <a:rPr lang="en-GB" b="1" dirty="0">
                <a:solidFill>
                  <a:srgbClr val="FF0000"/>
                </a:solidFill>
                <a:latin typeface="Arial Black" pitchFamily="34" charset="0"/>
              </a:rPr>
              <a:t>FOURIER’S LAW OF HEAT CONDUCTION</a:t>
            </a:r>
            <a:br>
              <a:rPr lang="en-US" b="1" dirty="0"/>
            </a:br>
            <a:endParaRPr lang="en-US" dirty="0"/>
          </a:p>
        </p:txBody>
      </p:sp>
      <p:sp>
        <p:nvSpPr>
          <p:cNvPr id="3" name="Content Placeholder 2"/>
          <p:cNvSpPr>
            <a:spLocks noGrp="1"/>
          </p:cNvSpPr>
          <p:nvPr>
            <p:ph idx="1"/>
          </p:nvPr>
        </p:nvSpPr>
        <p:spPr/>
        <p:txBody>
          <a:bodyPr>
            <a:normAutofit lnSpcReduction="10000"/>
          </a:bodyPr>
          <a:lstStyle/>
          <a:p>
            <a:pPr algn="just"/>
            <a:r>
              <a:rPr lang="en-GB" sz="2800" b="1" dirty="0">
                <a:solidFill>
                  <a:srgbClr val="002060"/>
                </a:solidFill>
              </a:rPr>
              <a:t>The basic law of heat conduction is the Fourier’s law</a:t>
            </a:r>
            <a:r>
              <a:rPr lang="en-GB" sz="2800" b="1" dirty="0"/>
              <a:t>.</a:t>
            </a:r>
          </a:p>
          <a:p>
            <a:pPr algn="just"/>
            <a:r>
              <a:rPr lang="en-GB" sz="2800" b="1" dirty="0"/>
              <a:t> </a:t>
            </a:r>
            <a:r>
              <a:rPr lang="en-GB" sz="2800" b="1" u="sng" dirty="0"/>
              <a:t>It states that the rate of flow of heat through a single homogenous solid is directly proportional to the area A of the section at right angles to the direction of heat flow, and to the change of temperature with respect to the length of the path of heat flow, </a:t>
            </a:r>
            <a:r>
              <a:rPr lang="en-GB" sz="2800" b="1" i="1" u="sng" dirty="0" err="1"/>
              <a:t>dT</a:t>
            </a:r>
            <a:r>
              <a:rPr lang="en-GB" sz="2800" b="1" u="sng" dirty="0"/>
              <a:t>/</a:t>
            </a:r>
            <a:r>
              <a:rPr lang="en-GB" sz="2800" b="1" i="1" u="sng" dirty="0" err="1"/>
              <a:t>dx</a:t>
            </a:r>
            <a:r>
              <a:rPr lang="en-GB" sz="2800" b="1" dirty="0"/>
              <a:t>. </a:t>
            </a:r>
          </a:p>
          <a:p>
            <a:pPr algn="just"/>
            <a:r>
              <a:rPr lang="en-GB" sz="2800" b="1" dirty="0">
                <a:solidFill>
                  <a:srgbClr val="FF0000"/>
                </a:solidFill>
              </a:rPr>
              <a:t>This is an empirical law based on observation (i.e. based on experimentation).</a:t>
            </a:r>
            <a:endParaRPr lang="en-US" sz="2800" b="1" dirty="0">
              <a:solidFill>
                <a:srgbClr val="FF0000"/>
              </a:solidFill>
            </a:endParaRPr>
          </a:p>
          <a:p>
            <a:endParaRPr lang="en-US" dirty="0"/>
          </a:p>
        </p:txBody>
      </p:sp>
      <p:sp>
        <p:nvSpPr>
          <p:cNvPr id="4" name="Date Placeholder 3">
            <a:extLst>
              <a:ext uri="{FF2B5EF4-FFF2-40B4-BE49-F238E27FC236}">
                <a16:creationId xmlns:a16="http://schemas.microsoft.com/office/drawing/2014/main" id="{C0224EB5-C1A0-4604-9D14-432370F23A57}"/>
              </a:ext>
            </a:extLst>
          </p:cNvPr>
          <p:cNvSpPr>
            <a:spLocks noGrp="1"/>
          </p:cNvSpPr>
          <p:nvPr>
            <p:ph type="dt" sz="half" idx="10"/>
          </p:nvPr>
        </p:nvSpPr>
        <p:spPr/>
        <p:txBody>
          <a:bodyPr/>
          <a:lstStyle/>
          <a:p>
            <a:fld id="{E0C2D982-CAD2-4AAF-A7EC-5ECA71F7A6EC}" type="datetime1">
              <a:rPr lang="en-US" smtClean="0"/>
              <a:t>5/18/2021</a:t>
            </a:fld>
            <a:endParaRPr lang="en-US"/>
          </a:p>
        </p:txBody>
      </p:sp>
      <p:sp>
        <p:nvSpPr>
          <p:cNvPr id="5" name="Slide Number Placeholder 4">
            <a:extLst>
              <a:ext uri="{FF2B5EF4-FFF2-40B4-BE49-F238E27FC236}">
                <a16:creationId xmlns:a16="http://schemas.microsoft.com/office/drawing/2014/main" id="{B4297BCB-0BBE-4049-8194-B202A1255CF5}"/>
              </a:ext>
            </a:extLst>
          </p:cNvPr>
          <p:cNvSpPr>
            <a:spLocks noGrp="1"/>
          </p:cNvSpPr>
          <p:nvPr>
            <p:ph type="sldNum" sz="quarter" idx="12"/>
          </p:nvPr>
        </p:nvSpPr>
        <p:spPr/>
        <p:txBody>
          <a:bodyPr/>
          <a:lstStyle/>
          <a:p>
            <a:fld id="{BB6B8EDB-E1E7-4D55-AE46-36381A62022D}" type="slidenum">
              <a:rPr lang="en-US" smtClean="0"/>
              <a:pPr/>
              <a:t>5</a:t>
            </a:fld>
            <a:endParaRPr lang="en-US"/>
          </a:p>
        </p:txBody>
      </p:sp>
    </p:spTree>
  </p:cSld>
  <p:clrMapOvr>
    <a:masterClrMapping/>
  </p:clrMapOvr>
  <p:transition spd="slow" advTm="120000"/>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b="1" dirty="0"/>
            </a:br>
            <a:r>
              <a:rPr lang="en-US" b="1" dirty="0">
                <a:solidFill>
                  <a:srgbClr val="FF0000"/>
                </a:solidFill>
              </a:rPr>
              <a:t>HEAT FLOW THROUGH A THIN SLAB OF MATERIAL</a:t>
            </a:r>
            <a:br>
              <a:rPr lang="en-US" b="1" dirty="0">
                <a:solidFill>
                  <a:srgbClr val="FF0000"/>
                </a:solidFill>
              </a:rPr>
            </a:br>
            <a:endParaRPr lang="en-US" dirty="0">
              <a:solidFill>
                <a:srgbClr val="FF0000"/>
              </a:solidFill>
            </a:endParaRPr>
          </a:p>
        </p:txBody>
      </p:sp>
      <p:sp>
        <p:nvSpPr>
          <p:cNvPr id="3" name="Content Placeholder 2"/>
          <p:cNvSpPr>
            <a:spLocks noGrp="1"/>
          </p:cNvSpPr>
          <p:nvPr>
            <p:ph idx="1"/>
          </p:nvPr>
        </p:nvSpPr>
        <p:spPr/>
        <p:txBody>
          <a:bodyPr>
            <a:normAutofit lnSpcReduction="10000"/>
          </a:bodyPr>
          <a:lstStyle/>
          <a:p>
            <a:endParaRPr lang="en-US" dirty="0"/>
          </a:p>
          <a:p>
            <a:endParaRPr lang="en-US" dirty="0"/>
          </a:p>
          <a:p>
            <a:endParaRPr lang="en-US" dirty="0"/>
          </a:p>
          <a:p>
            <a:endParaRPr lang="en-US" dirty="0"/>
          </a:p>
          <a:p>
            <a:pPr lvl="0"/>
            <a:r>
              <a:rPr lang="en-GB" sz="3000" b="1" dirty="0">
                <a:latin typeface="Times New Roman" pitchFamily="18" charset="0"/>
                <a:ea typeface="Calibri" pitchFamily="34" charset="0"/>
                <a:cs typeface="Times New Roman" pitchFamily="18" charset="0"/>
              </a:rPr>
              <a:t>Rate of heat flow,                                      (1.1) </a:t>
            </a:r>
            <a:endParaRPr lang="en-GB" sz="3000" b="1" dirty="0">
              <a:latin typeface="Arial" pitchFamily="34" charset="0"/>
              <a:cs typeface="Arial" pitchFamily="34" charset="0"/>
            </a:endParaRPr>
          </a:p>
          <a:p>
            <a:r>
              <a:rPr lang="en-US" sz="2800" b="1" dirty="0"/>
              <a:t>Separating variables and integrating we obtain,                                     </a:t>
            </a:r>
          </a:p>
          <a:p>
            <a:pPr>
              <a:buNone/>
            </a:pPr>
            <a:r>
              <a:rPr lang="en-US" sz="3000" b="1" dirty="0"/>
              <a:t>    </a:t>
            </a:r>
            <a:r>
              <a:rPr lang="en-US" sz="3000" dirty="0"/>
              <a:t>                        </a:t>
            </a:r>
          </a:p>
          <a:p>
            <a:r>
              <a:rPr lang="en-US" dirty="0"/>
              <a:t>                                                        ----(1.2)</a:t>
            </a:r>
          </a:p>
          <a:p>
            <a:endParaRPr lang="en-US" dirty="0"/>
          </a:p>
          <a:p>
            <a:endParaRPr lang="en-US" dirty="0"/>
          </a:p>
          <a:p>
            <a:endParaRPr lang="en-US" dirty="0"/>
          </a:p>
          <a:p>
            <a:endParaRPr lang="en-US" dirty="0"/>
          </a:p>
          <a:p>
            <a:endParaRPr lang="en-US" dirty="0"/>
          </a:p>
        </p:txBody>
      </p:sp>
      <p:pic>
        <p:nvPicPr>
          <p:cNvPr id="2050" name="Picture 1" descr="slab.jpg"/>
          <p:cNvPicPr>
            <a:picLocks noChangeAspect="1" noChangeArrowheads="1"/>
          </p:cNvPicPr>
          <p:nvPr/>
        </p:nvPicPr>
        <p:blipFill>
          <a:blip r:embed="rId3" cstate="print">
            <a:lum bright="-30000" contrast="50000"/>
          </a:blip>
          <a:srcRect/>
          <a:stretch>
            <a:fillRect/>
          </a:stretch>
        </p:blipFill>
        <p:spPr bwMode="auto">
          <a:xfrm>
            <a:off x="2286000" y="1600200"/>
            <a:ext cx="3724275" cy="2047875"/>
          </a:xfrm>
          <a:prstGeom prst="rect">
            <a:avLst/>
          </a:prstGeom>
          <a:noFill/>
          <a:ln w="9525">
            <a:noFill/>
            <a:miter lim="800000"/>
            <a:headEnd/>
            <a:tailEnd/>
          </a:ln>
        </p:spPr>
      </p:pic>
      <p:graphicFrame>
        <p:nvGraphicFramePr>
          <p:cNvPr id="2051" name="Object 3"/>
          <p:cNvGraphicFramePr>
            <a:graphicFrameLocks noChangeAspect="1"/>
          </p:cNvGraphicFramePr>
          <p:nvPr/>
        </p:nvGraphicFramePr>
        <p:xfrm>
          <a:off x="3733800" y="3886200"/>
          <a:ext cx="3324225" cy="400050"/>
        </p:xfrm>
        <a:graphic>
          <a:graphicData uri="http://schemas.openxmlformats.org/presentationml/2006/ole">
            <mc:AlternateContent xmlns:mc="http://schemas.openxmlformats.org/markup-compatibility/2006">
              <mc:Choice xmlns:v="urn:schemas-microsoft-com:vml" Requires="v">
                <p:oleObj name="Equation" r:id="rId4" imgW="3327400" imgH="406400" progId="Equation.3">
                  <p:embed/>
                </p:oleObj>
              </mc:Choice>
              <mc:Fallback>
                <p:oleObj name="Equation" r:id="rId4" imgW="3327400" imgH="406400" progId="Equation.3">
                  <p:embed/>
                  <p:pic>
                    <p:nvPicPr>
                      <p:cNvPr id="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33800" y="3886200"/>
                        <a:ext cx="3324225" cy="4000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54" name="Rectangle 6"/>
          <p:cNvSpPr>
            <a:spLocks noChangeArrowheads="1"/>
          </p:cNvSpPr>
          <p:nvPr/>
        </p:nvSpPr>
        <p:spPr bwMode="auto">
          <a:xfrm>
            <a:off x="0" y="2286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055" name="Rectangle 7"/>
          <p:cNvSpPr>
            <a:spLocks noChangeArrowheads="1"/>
          </p:cNvSpPr>
          <p:nvPr/>
        </p:nvSpPr>
        <p:spPr bwMode="auto">
          <a:xfrm>
            <a:off x="0" y="6286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a:ln>
                  <a:noFill/>
                </a:ln>
                <a:solidFill>
                  <a:schemeClr val="tx1"/>
                </a:solidFill>
                <a:effectLst/>
                <a:latin typeface="Times New Roman" pitchFamily="18" charset="0"/>
                <a:ea typeface="Calibri" pitchFamily="34" charset="0"/>
                <a:cs typeface="Times New Roman" pitchFamily="18" charset="0"/>
              </a:rPr>
              <a:t>  </a:t>
            </a:r>
            <a:r>
              <a:rPr kumimoji="0" lang="en-US" sz="900" b="0" i="0" u="none" strike="noStrike" cap="none" normalizeH="0" baseline="0">
                <a:ln>
                  <a:noFill/>
                </a:ln>
                <a:solidFill>
                  <a:schemeClr val="tx1"/>
                </a:solidFill>
                <a:effectLst/>
                <a:latin typeface="Arial" pitchFamily="34" charset="0"/>
                <a:cs typeface="Arial" pitchFamily="34" charset="0"/>
              </a:rPr>
              <a:t> </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graphicFrame>
        <p:nvGraphicFramePr>
          <p:cNvPr id="2056" name="Object 8"/>
          <p:cNvGraphicFramePr>
            <a:graphicFrameLocks noChangeAspect="1"/>
          </p:cNvGraphicFramePr>
          <p:nvPr/>
        </p:nvGraphicFramePr>
        <p:xfrm>
          <a:off x="3886200" y="4191000"/>
          <a:ext cx="190500" cy="228600"/>
        </p:xfrm>
        <a:graphic>
          <a:graphicData uri="http://schemas.openxmlformats.org/presentationml/2006/ole">
            <mc:AlternateContent xmlns:mc="http://schemas.openxmlformats.org/markup-compatibility/2006">
              <mc:Choice xmlns:v="urn:schemas-microsoft-com:vml" Requires="v">
                <p:oleObj name="Equation" r:id="rId6" imgW="190500" imgH="228600" progId="Equation.3">
                  <p:embed/>
                </p:oleObj>
              </mc:Choice>
              <mc:Fallback>
                <p:oleObj name="Equation" r:id="rId6" imgW="190500" imgH="228600" progId="Equation.3">
                  <p:embed/>
                  <p:pic>
                    <p:nvPicPr>
                      <p:cNvPr id="0" name="Picture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86200" y="4191000"/>
                        <a:ext cx="190500" cy="228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58"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2057" name="Object 9"/>
          <p:cNvGraphicFramePr>
            <a:graphicFrameLocks noChangeAspect="1"/>
          </p:cNvGraphicFramePr>
          <p:nvPr/>
        </p:nvGraphicFramePr>
        <p:xfrm>
          <a:off x="2438400" y="5181600"/>
          <a:ext cx="2981325" cy="352425"/>
        </p:xfrm>
        <a:graphic>
          <a:graphicData uri="http://schemas.openxmlformats.org/presentationml/2006/ole">
            <mc:AlternateContent xmlns:mc="http://schemas.openxmlformats.org/markup-compatibility/2006">
              <mc:Choice xmlns:v="urn:schemas-microsoft-com:vml" Requires="v">
                <p:oleObj name="Equation" r:id="rId8" imgW="2984500" imgH="355600" progId="Equation.3">
                  <p:embed/>
                </p:oleObj>
              </mc:Choice>
              <mc:Fallback>
                <p:oleObj name="Equation" r:id="rId8" imgW="2984500" imgH="355600" progId="Equation.3">
                  <p:embed/>
                  <p:pic>
                    <p:nvPicPr>
                      <p:cNvPr id="0" name="Picture 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438400" y="5181600"/>
                        <a:ext cx="2981325" cy="352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60" name="Rectangle 1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2059" name="Object 11"/>
          <p:cNvGraphicFramePr>
            <a:graphicFrameLocks noChangeAspect="1"/>
          </p:cNvGraphicFramePr>
          <p:nvPr/>
        </p:nvGraphicFramePr>
        <p:xfrm>
          <a:off x="2971800" y="5638800"/>
          <a:ext cx="2428875" cy="400050"/>
        </p:xfrm>
        <a:graphic>
          <a:graphicData uri="http://schemas.openxmlformats.org/presentationml/2006/ole">
            <mc:AlternateContent xmlns:mc="http://schemas.openxmlformats.org/markup-compatibility/2006">
              <mc:Choice xmlns:v="urn:schemas-microsoft-com:vml" Requires="v">
                <p:oleObj name="Equation" r:id="rId10" imgW="2425700" imgH="406400" progId="Equation.3">
                  <p:embed/>
                </p:oleObj>
              </mc:Choice>
              <mc:Fallback>
                <p:oleObj name="Equation" r:id="rId10" imgW="2425700" imgH="406400" progId="Equation.3">
                  <p:embed/>
                  <p:pic>
                    <p:nvPicPr>
                      <p:cNvPr id="0" name="Picture 1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971800" y="5638800"/>
                        <a:ext cx="2428875" cy="4000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Date Placeholder 3">
            <a:extLst>
              <a:ext uri="{FF2B5EF4-FFF2-40B4-BE49-F238E27FC236}">
                <a16:creationId xmlns:a16="http://schemas.microsoft.com/office/drawing/2014/main" id="{396DEB36-AC82-4F2A-8BEA-B5DFF5DAB753}"/>
              </a:ext>
            </a:extLst>
          </p:cNvPr>
          <p:cNvSpPr>
            <a:spLocks noGrp="1"/>
          </p:cNvSpPr>
          <p:nvPr>
            <p:ph type="dt" sz="half" idx="10"/>
          </p:nvPr>
        </p:nvSpPr>
        <p:spPr/>
        <p:txBody>
          <a:bodyPr/>
          <a:lstStyle/>
          <a:p>
            <a:fld id="{FBA3FEB5-3E4C-40A8-B085-05F06CA43FF9}" type="datetime1">
              <a:rPr lang="en-US" smtClean="0"/>
              <a:t>5/18/2021</a:t>
            </a:fld>
            <a:endParaRPr lang="en-US"/>
          </a:p>
        </p:txBody>
      </p:sp>
      <p:sp>
        <p:nvSpPr>
          <p:cNvPr id="5" name="Slide Number Placeholder 4">
            <a:extLst>
              <a:ext uri="{FF2B5EF4-FFF2-40B4-BE49-F238E27FC236}">
                <a16:creationId xmlns:a16="http://schemas.microsoft.com/office/drawing/2014/main" id="{C3A130F5-1925-47AD-A0E1-D952EAD7E19C}"/>
              </a:ext>
            </a:extLst>
          </p:cNvPr>
          <p:cNvSpPr>
            <a:spLocks noGrp="1"/>
          </p:cNvSpPr>
          <p:nvPr>
            <p:ph type="sldNum" sz="quarter" idx="12"/>
          </p:nvPr>
        </p:nvSpPr>
        <p:spPr/>
        <p:txBody>
          <a:bodyPr/>
          <a:lstStyle/>
          <a:p>
            <a:fld id="{BB6B8EDB-E1E7-4D55-AE46-36381A62022D}" type="slidenum">
              <a:rPr lang="en-US" smtClean="0"/>
              <a:pPr/>
              <a:t>6</a:t>
            </a:fld>
            <a:endParaRPr lang="en-US"/>
          </a:p>
        </p:txBody>
      </p:sp>
    </p:spTree>
  </p:cSld>
  <p:clrMapOvr>
    <a:masterClrMapping/>
  </p:clrMapOvr>
  <p:transition spd="slow" advTm="120000"/>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rgbClr val="FF0000"/>
                </a:solidFill>
              </a:rPr>
              <a:t>VARIATION OF CONDUCTIVITY WITH TEMPERATURE DEMONSTRATED</a:t>
            </a:r>
          </a:p>
        </p:txBody>
      </p:sp>
      <p:sp>
        <p:nvSpPr>
          <p:cNvPr id="3" name="Content Placeholder 2"/>
          <p:cNvSpPr>
            <a:spLocks noGrp="1"/>
          </p:cNvSpPr>
          <p:nvPr>
            <p:ph idx="1"/>
          </p:nvPr>
        </p:nvSpPr>
        <p:spPr/>
        <p:txBody>
          <a:bodyPr/>
          <a:lstStyle/>
          <a:p>
            <a:r>
              <a:rPr lang="en-US" dirty="0"/>
              <a:t>If the thermal conductivity is assumed to vary linearly with temperature the integration yields the following:</a:t>
            </a:r>
          </a:p>
          <a:p>
            <a:r>
              <a:rPr lang="en-US" dirty="0"/>
              <a:t>                                                        (1.3)</a:t>
            </a:r>
          </a:p>
          <a:p>
            <a:r>
              <a:rPr lang="en-US" dirty="0"/>
              <a:t>The average thermal conductivity is the value obtained by evaluating its value at the average temperature               .</a:t>
            </a:r>
          </a:p>
        </p:txBody>
      </p:sp>
      <p:sp>
        <p:nvSpPr>
          <p:cNvPr id="5734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57345" name="Object 1"/>
          <p:cNvGraphicFramePr>
            <a:graphicFrameLocks noChangeAspect="1"/>
          </p:cNvGraphicFramePr>
          <p:nvPr/>
        </p:nvGraphicFramePr>
        <p:xfrm>
          <a:off x="2286000" y="3200400"/>
          <a:ext cx="3095625" cy="428625"/>
        </p:xfrm>
        <a:graphic>
          <a:graphicData uri="http://schemas.openxmlformats.org/presentationml/2006/ole">
            <mc:AlternateContent xmlns:mc="http://schemas.openxmlformats.org/markup-compatibility/2006">
              <mc:Choice xmlns:v="urn:schemas-microsoft-com:vml" Requires="v">
                <p:oleObj name="Equation" r:id="rId3" imgW="3086100" imgH="431800" progId="Equation.3">
                  <p:embed/>
                </p:oleObj>
              </mc:Choice>
              <mc:Fallback>
                <p:oleObj name="Equation" r:id="rId3" imgW="3086100" imgH="431800" progId="Equation.3">
                  <p:embed/>
                  <p:pic>
                    <p:nvPicPr>
                      <p:cNvPr id="0" name="Pictur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0" y="3200400"/>
                        <a:ext cx="3095625" cy="428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734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57347" name="Object 3"/>
          <p:cNvGraphicFramePr>
            <a:graphicFrameLocks noChangeAspect="1"/>
          </p:cNvGraphicFramePr>
          <p:nvPr/>
        </p:nvGraphicFramePr>
        <p:xfrm>
          <a:off x="3124200" y="4800600"/>
          <a:ext cx="1176130" cy="381000"/>
        </p:xfrm>
        <a:graphic>
          <a:graphicData uri="http://schemas.openxmlformats.org/presentationml/2006/ole">
            <mc:AlternateContent xmlns:mc="http://schemas.openxmlformats.org/markup-compatibility/2006">
              <mc:Choice xmlns:v="urn:schemas-microsoft-com:vml" Requires="v">
                <p:oleObj name="Equation" r:id="rId5" imgW="672808" imgH="215806" progId="Equation.3">
                  <p:embed/>
                </p:oleObj>
              </mc:Choice>
              <mc:Fallback>
                <p:oleObj name="Equation" r:id="rId5" imgW="672808" imgH="215806"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24200" y="4800600"/>
                        <a:ext cx="1176130"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Date Placeholder 3">
            <a:extLst>
              <a:ext uri="{FF2B5EF4-FFF2-40B4-BE49-F238E27FC236}">
                <a16:creationId xmlns:a16="http://schemas.microsoft.com/office/drawing/2014/main" id="{A95AE531-2A35-43BF-918A-8816B86DB2F2}"/>
              </a:ext>
            </a:extLst>
          </p:cNvPr>
          <p:cNvSpPr>
            <a:spLocks noGrp="1"/>
          </p:cNvSpPr>
          <p:nvPr>
            <p:ph type="dt" sz="half" idx="10"/>
          </p:nvPr>
        </p:nvSpPr>
        <p:spPr/>
        <p:txBody>
          <a:bodyPr/>
          <a:lstStyle/>
          <a:p>
            <a:fld id="{C138BB18-FA3C-493B-8909-C041448ABC1C}" type="datetime1">
              <a:rPr lang="en-US" smtClean="0"/>
              <a:t>5/18/2021</a:t>
            </a:fld>
            <a:endParaRPr lang="en-US"/>
          </a:p>
        </p:txBody>
      </p:sp>
      <p:sp>
        <p:nvSpPr>
          <p:cNvPr id="5" name="Slide Number Placeholder 4">
            <a:extLst>
              <a:ext uri="{FF2B5EF4-FFF2-40B4-BE49-F238E27FC236}">
                <a16:creationId xmlns:a16="http://schemas.microsoft.com/office/drawing/2014/main" id="{34E41725-35DC-4EF2-9F6A-E85D6C8E7575}"/>
              </a:ext>
            </a:extLst>
          </p:cNvPr>
          <p:cNvSpPr>
            <a:spLocks noGrp="1"/>
          </p:cNvSpPr>
          <p:nvPr>
            <p:ph type="sldNum" sz="quarter" idx="12"/>
          </p:nvPr>
        </p:nvSpPr>
        <p:spPr/>
        <p:txBody>
          <a:bodyPr/>
          <a:lstStyle/>
          <a:p>
            <a:fld id="{BB6B8EDB-E1E7-4D55-AE46-36381A62022D}" type="slidenum">
              <a:rPr lang="en-US" smtClean="0"/>
              <a:pPr/>
              <a:t>7</a:t>
            </a:fld>
            <a:endParaRPr lang="en-US"/>
          </a:p>
        </p:txBody>
      </p:sp>
    </p:spTree>
  </p:cSld>
  <p:clrMapOvr>
    <a:masterClrMapping/>
  </p:clrMapOvr>
  <p:transition spd="slow" advTm="120000"/>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br>
              <a:rPr lang="en-GB" b="1" dirty="0"/>
            </a:br>
            <a:r>
              <a:rPr lang="en-GB" b="1" dirty="0">
                <a:solidFill>
                  <a:srgbClr val="FF0000"/>
                </a:solidFill>
              </a:rPr>
              <a:t>CONVECTION HEAT TRANSFER</a:t>
            </a:r>
            <a:br>
              <a:rPr lang="en-US" b="1" dirty="0"/>
            </a:br>
            <a:endParaRPr lang="en-US" dirty="0"/>
          </a:p>
        </p:txBody>
      </p:sp>
      <p:sp>
        <p:nvSpPr>
          <p:cNvPr id="3" name="Content Placeholder 2"/>
          <p:cNvSpPr>
            <a:spLocks noGrp="1"/>
          </p:cNvSpPr>
          <p:nvPr>
            <p:ph idx="1"/>
          </p:nvPr>
        </p:nvSpPr>
        <p:spPr/>
        <p:txBody>
          <a:bodyPr>
            <a:normAutofit fontScale="70000" lnSpcReduction="20000"/>
          </a:bodyPr>
          <a:lstStyle/>
          <a:p>
            <a:pPr algn="just"/>
            <a:r>
              <a:rPr lang="en-GB" b="1" dirty="0">
                <a:solidFill>
                  <a:srgbClr val="002060"/>
                </a:solidFill>
              </a:rPr>
              <a:t>Convection is the mode of heat transfer, which takes place between a solid surface and an adjacent fluid that is in motion as long as the solid and the fluid are at different temperatures and it involves the combined effects of conduction and fluid motion. </a:t>
            </a:r>
          </a:p>
          <a:p>
            <a:pPr algn="just"/>
            <a:r>
              <a:rPr lang="en-GB" dirty="0"/>
              <a:t>The faster the fluid motion, the greater the convection heat-transfer. </a:t>
            </a:r>
          </a:p>
          <a:p>
            <a:pPr algn="just"/>
            <a:r>
              <a:rPr lang="en-GB" dirty="0"/>
              <a:t>In the absence of any bulk fluid motion, heat transfer between a solid surface and the adjacent fluid is by pure conduction. If the bulk fluid motion is artificially induced, say with a fan or a pump, the convection is called </a:t>
            </a:r>
            <a:r>
              <a:rPr lang="en-GB" b="1" dirty="0">
                <a:solidFill>
                  <a:srgbClr val="FF0000"/>
                </a:solidFill>
              </a:rPr>
              <a:t>forced convection</a:t>
            </a:r>
            <a:r>
              <a:rPr lang="en-GB" dirty="0"/>
              <a:t>. </a:t>
            </a:r>
          </a:p>
          <a:p>
            <a:pPr algn="just"/>
            <a:r>
              <a:rPr lang="en-GB" dirty="0"/>
              <a:t>On the other hand, if buoyancy forces generated because of density differences resulting from temperature difference cause the fluid motion it is called free or </a:t>
            </a:r>
            <a:r>
              <a:rPr lang="en-GB" b="1" dirty="0">
                <a:solidFill>
                  <a:srgbClr val="FF0000"/>
                </a:solidFill>
              </a:rPr>
              <a:t>natural convection</a:t>
            </a:r>
            <a:r>
              <a:rPr lang="en-GB" dirty="0"/>
              <a:t>.</a:t>
            </a:r>
            <a:endParaRPr lang="en-US" dirty="0"/>
          </a:p>
        </p:txBody>
      </p:sp>
      <p:sp>
        <p:nvSpPr>
          <p:cNvPr id="4" name="Date Placeholder 3">
            <a:extLst>
              <a:ext uri="{FF2B5EF4-FFF2-40B4-BE49-F238E27FC236}">
                <a16:creationId xmlns:a16="http://schemas.microsoft.com/office/drawing/2014/main" id="{72B4B586-7988-4604-8063-C5244799FB73}"/>
              </a:ext>
            </a:extLst>
          </p:cNvPr>
          <p:cNvSpPr>
            <a:spLocks noGrp="1"/>
          </p:cNvSpPr>
          <p:nvPr>
            <p:ph type="dt" sz="half" idx="10"/>
          </p:nvPr>
        </p:nvSpPr>
        <p:spPr/>
        <p:txBody>
          <a:bodyPr/>
          <a:lstStyle/>
          <a:p>
            <a:fld id="{15C64DAF-C61C-4915-B7F3-A2BEFF1180E1}" type="datetime1">
              <a:rPr lang="en-US" smtClean="0"/>
              <a:t>5/18/2021</a:t>
            </a:fld>
            <a:endParaRPr lang="en-US"/>
          </a:p>
        </p:txBody>
      </p:sp>
      <p:sp>
        <p:nvSpPr>
          <p:cNvPr id="5" name="Slide Number Placeholder 4">
            <a:extLst>
              <a:ext uri="{FF2B5EF4-FFF2-40B4-BE49-F238E27FC236}">
                <a16:creationId xmlns:a16="http://schemas.microsoft.com/office/drawing/2014/main" id="{0629BD55-98AE-46AF-A25B-5046C010D115}"/>
              </a:ext>
            </a:extLst>
          </p:cNvPr>
          <p:cNvSpPr>
            <a:spLocks noGrp="1"/>
          </p:cNvSpPr>
          <p:nvPr>
            <p:ph type="sldNum" sz="quarter" idx="12"/>
          </p:nvPr>
        </p:nvSpPr>
        <p:spPr/>
        <p:txBody>
          <a:bodyPr/>
          <a:lstStyle/>
          <a:p>
            <a:fld id="{BB6B8EDB-E1E7-4D55-AE46-36381A62022D}" type="slidenum">
              <a:rPr lang="en-US" smtClean="0"/>
              <a:pPr/>
              <a:t>8</a:t>
            </a:fld>
            <a:endParaRPr lang="en-US"/>
          </a:p>
        </p:txBody>
      </p:sp>
    </p:spTree>
  </p:cSld>
  <p:clrMapOvr>
    <a:masterClrMapping/>
  </p:clrMapOvr>
  <p:transition spd="slow" advTm="120000"/>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200" b="1" dirty="0"/>
              <a:t>Convection heat transfer processes: </a:t>
            </a:r>
            <a:br>
              <a:rPr lang="en-US" sz="2200" b="1" dirty="0"/>
            </a:br>
            <a:r>
              <a:rPr lang="en-US" sz="2200" b="1" dirty="0"/>
              <a:t>a) Forced convection </a:t>
            </a:r>
            <a:br>
              <a:rPr lang="en-US" sz="2200" b="1" dirty="0"/>
            </a:br>
            <a:r>
              <a:rPr lang="en-US" sz="2200" b="1" dirty="0"/>
              <a:t>b) Natural convection </a:t>
            </a:r>
            <a:br>
              <a:rPr lang="en-US" sz="2200" b="1" dirty="0"/>
            </a:br>
            <a:r>
              <a:rPr lang="en-GB" sz="2200" b="1" dirty="0"/>
              <a:t>c) Boiling 	d) Condensation</a:t>
            </a:r>
            <a:endParaRPr lang="en-US" sz="2200" dirty="0"/>
          </a:p>
        </p:txBody>
      </p:sp>
      <p:sp>
        <p:nvSpPr>
          <p:cNvPr id="3" name="Content Placeholder 2"/>
          <p:cNvSpPr>
            <a:spLocks noGrp="1"/>
          </p:cNvSpPr>
          <p:nvPr>
            <p:ph idx="1"/>
          </p:nvPr>
        </p:nvSpPr>
        <p:spPr/>
        <p:txBody>
          <a:bodyPr>
            <a:normAutofit/>
          </a:bodyPr>
          <a:lstStyle/>
          <a:p>
            <a:r>
              <a:rPr lang="en-US" sz="2800" b="1" dirty="0"/>
              <a:t>Convection heat transfer processes illustrated</a:t>
            </a:r>
          </a:p>
        </p:txBody>
      </p:sp>
      <p:pic>
        <p:nvPicPr>
          <p:cNvPr id="55297" name="Picture 59"/>
          <p:cNvPicPr>
            <a:picLocks noChangeAspect="1" noChangeArrowheads="1"/>
          </p:cNvPicPr>
          <p:nvPr/>
        </p:nvPicPr>
        <p:blipFill>
          <a:blip r:embed="rId3" cstate="print">
            <a:lum bright="-20000" contrast="40000"/>
          </a:blip>
          <a:srcRect/>
          <a:stretch>
            <a:fillRect/>
          </a:stretch>
        </p:blipFill>
        <p:spPr bwMode="auto">
          <a:xfrm>
            <a:off x="1371601" y="2057400"/>
            <a:ext cx="6553200" cy="4144962"/>
          </a:xfrm>
          <a:prstGeom prst="rect">
            <a:avLst/>
          </a:prstGeom>
          <a:noFill/>
          <a:ln w="9525">
            <a:noFill/>
            <a:miter lim="800000"/>
            <a:headEnd/>
            <a:tailEnd/>
          </a:ln>
        </p:spPr>
      </p:pic>
      <p:sp>
        <p:nvSpPr>
          <p:cNvPr id="4" name="Date Placeholder 3">
            <a:extLst>
              <a:ext uri="{FF2B5EF4-FFF2-40B4-BE49-F238E27FC236}">
                <a16:creationId xmlns:a16="http://schemas.microsoft.com/office/drawing/2014/main" id="{F893AC00-6212-47BB-BF16-FB07A7C68B95}"/>
              </a:ext>
            </a:extLst>
          </p:cNvPr>
          <p:cNvSpPr>
            <a:spLocks noGrp="1"/>
          </p:cNvSpPr>
          <p:nvPr>
            <p:ph type="dt" sz="half" idx="10"/>
          </p:nvPr>
        </p:nvSpPr>
        <p:spPr/>
        <p:txBody>
          <a:bodyPr/>
          <a:lstStyle/>
          <a:p>
            <a:fld id="{2AD1C80C-AAA4-498B-AED9-CBA84497E46B}" type="datetime1">
              <a:rPr lang="en-US" smtClean="0"/>
              <a:t>5/18/2021</a:t>
            </a:fld>
            <a:endParaRPr lang="en-US"/>
          </a:p>
        </p:txBody>
      </p:sp>
      <p:sp>
        <p:nvSpPr>
          <p:cNvPr id="5" name="Slide Number Placeholder 4">
            <a:extLst>
              <a:ext uri="{FF2B5EF4-FFF2-40B4-BE49-F238E27FC236}">
                <a16:creationId xmlns:a16="http://schemas.microsoft.com/office/drawing/2014/main" id="{B5D927FB-62AA-44E3-9BA8-C6B0F770F428}"/>
              </a:ext>
            </a:extLst>
          </p:cNvPr>
          <p:cNvSpPr>
            <a:spLocks noGrp="1"/>
          </p:cNvSpPr>
          <p:nvPr>
            <p:ph type="sldNum" sz="quarter" idx="12"/>
          </p:nvPr>
        </p:nvSpPr>
        <p:spPr/>
        <p:txBody>
          <a:bodyPr/>
          <a:lstStyle/>
          <a:p>
            <a:fld id="{BB6B8EDB-E1E7-4D55-AE46-36381A62022D}" type="slidenum">
              <a:rPr lang="en-US" smtClean="0"/>
              <a:pPr/>
              <a:t>9</a:t>
            </a:fld>
            <a:endParaRPr lang="en-US"/>
          </a:p>
        </p:txBody>
      </p:sp>
    </p:spTree>
  </p:cSld>
  <p:clrMapOvr>
    <a:masterClrMapping/>
  </p:clrMapOvr>
  <p:transition spd="slow" advTm="120000"/>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965</TotalTime>
  <Words>2904</Words>
  <Application>Microsoft Office PowerPoint</Application>
  <PresentationFormat>On-screen Show (4:3)</PresentationFormat>
  <Paragraphs>362</Paragraphs>
  <Slides>29</Slides>
  <Notes>27</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29</vt:i4>
      </vt:variant>
    </vt:vector>
  </HeadingPairs>
  <TitlesOfParts>
    <vt:vector size="35" baseType="lpstr">
      <vt:lpstr>Arial</vt:lpstr>
      <vt:lpstr>Arial Black</vt:lpstr>
      <vt:lpstr>Calibri</vt:lpstr>
      <vt:lpstr>Times New Roman</vt:lpstr>
      <vt:lpstr>Office Theme</vt:lpstr>
      <vt:lpstr>Equation</vt:lpstr>
      <vt:lpstr>ME 366: HEAT TRANSFER</vt:lpstr>
      <vt:lpstr> FUNDAMENTAL LAWS AND CONCEPTS </vt:lpstr>
      <vt:lpstr>MODES OF HEAT TRANSFER</vt:lpstr>
      <vt:lpstr> CONDUCTION HEAT TRANSFER </vt:lpstr>
      <vt:lpstr> FOURIER’S LAW OF HEAT CONDUCTION </vt:lpstr>
      <vt:lpstr> HEAT FLOW THROUGH A THIN SLAB OF MATERIAL </vt:lpstr>
      <vt:lpstr>VARIATION OF CONDUCTIVITY WITH TEMPERATURE DEMONSTRATED</vt:lpstr>
      <vt:lpstr> CONVECTION HEAT TRANSFER </vt:lpstr>
      <vt:lpstr>Convection heat transfer processes:  a) Forced convection  b) Natural convection  c) Boiling  d) Condensation</vt:lpstr>
      <vt:lpstr> NEWTON’S LAW OF COOLING: </vt:lpstr>
      <vt:lpstr> TYPICAL VALUES OF THE CONVECTION HEAT TRANSFER COEFFICIENT </vt:lpstr>
      <vt:lpstr>RADIATION HEAT TRANSFER </vt:lpstr>
      <vt:lpstr> STEFAN-BOLTZMANN LAW </vt:lpstr>
      <vt:lpstr>Emissivity explained</vt:lpstr>
      <vt:lpstr>Concept of irradiation (G) explained</vt:lpstr>
      <vt:lpstr>Radiation concluded</vt:lpstr>
      <vt:lpstr> THE CONSERVATION OF ENERGY REQUIREMENT </vt:lpstr>
      <vt:lpstr> OVER AN INSTANT:  </vt:lpstr>
      <vt:lpstr>Unit 1 concluded</vt:lpstr>
      <vt:lpstr> Worked Examples  </vt:lpstr>
      <vt:lpstr> solution contd. </vt:lpstr>
      <vt:lpstr> solution contd. </vt:lpstr>
      <vt:lpstr>Example 1.2  </vt:lpstr>
      <vt:lpstr> solution  </vt:lpstr>
      <vt:lpstr> solution Contd. </vt:lpstr>
      <vt:lpstr>REVIEW PROBLEM:</vt:lpstr>
      <vt:lpstr>Question 1 discussed</vt:lpstr>
      <vt:lpstr>Heat transfer modes illustrated</vt:lpstr>
      <vt:lpstr>LECTURE ENDS</vt:lpstr>
    </vt:vector>
  </TitlesOfParts>
  <Company>Sony Electronics,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 366: HEAT TRANSFER</dc:title>
  <dc:creator>Dr. Forson;Ebenezer T. Ashimolowo</dc:creator>
  <cp:lastModifiedBy>Ebenezer T. Ashimolowo</cp:lastModifiedBy>
  <cp:revision>90</cp:revision>
  <dcterms:created xsi:type="dcterms:W3CDTF">2011-12-28T07:41:43Z</dcterms:created>
  <dcterms:modified xsi:type="dcterms:W3CDTF">2021-05-18T16:48:50Z</dcterms:modified>
</cp:coreProperties>
</file>