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73" r:id="rId17"/>
    <p:sldId id="272" r:id="rId18"/>
    <p:sldId id="274" r:id="rId19"/>
    <p:sldId id="276" r:id="rId20"/>
    <p:sldId id="278" r:id="rId21"/>
    <p:sldId id="277" r:id="rId22"/>
    <p:sldId id="282" r:id="rId23"/>
    <p:sldId id="279" r:id="rId24"/>
    <p:sldId id="280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1" r:id="rId42"/>
    <p:sldId id="302" r:id="rId43"/>
    <p:sldId id="303" r:id="rId44"/>
    <p:sldId id="304" r:id="rId45"/>
    <p:sldId id="306" r:id="rId46"/>
    <p:sldId id="307" r:id="rId47"/>
    <p:sldId id="309" r:id="rId48"/>
    <p:sldId id="311" r:id="rId49"/>
    <p:sldId id="312" r:id="rId50"/>
    <p:sldId id="313" r:id="rId51"/>
    <p:sldId id="31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D28ED-1F3E-4540-BE5F-6D11BB8CB7F9}" type="datetimeFigureOut">
              <a:rPr lang="en-GB" smtClean="0"/>
              <a:t>05/10/2014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4E24A-A7E0-4FE0-B58C-F76DEFCCC6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29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4E24A-A7E0-4FE0-B58C-F76DEFCCC6A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9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3490-9426-498E-8672-9874DC44F723}" type="datetimeFigureOut">
              <a:rPr lang="en-GB" smtClean="0"/>
              <a:t>05/10/2014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14DB-E18C-43CD-926F-367A4FE7B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46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3490-9426-498E-8672-9874DC44F723}" type="datetimeFigureOut">
              <a:rPr lang="en-GB" smtClean="0"/>
              <a:t>05/10/2014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14DB-E18C-43CD-926F-367A4FE7B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11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3490-9426-498E-8672-9874DC44F723}" type="datetimeFigureOut">
              <a:rPr lang="en-GB" smtClean="0"/>
              <a:t>05/10/2014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14DB-E18C-43CD-926F-367A4FE7B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25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3490-9426-498E-8672-9874DC44F723}" type="datetimeFigureOut">
              <a:rPr lang="en-GB" smtClean="0"/>
              <a:t>05/10/2014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14DB-E18C-43CD-926F-367A4FE7B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3490-9426-498E-8672-9874DC44F723}" type="datetimeFigureOut">
              <a:rPr lang="en-GB" smtClean="0"/>
              <a:t>05/10/2014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14DB-E18C-43CD-926F-367A4FE7B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15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3490-9426-498E-8672-9874DC44F723}" type="datetimeFigureOut">
              <a:rPr lang="en-GB" smtClean="0"/>
              <a:t>05/10/2014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14DB-E18C-43CD-926F-367A4FE7B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48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3490-9426-498E-8672-9874DC44F723}" type="datetimeFigureOut">
              <a:rPr lang="en-GB" smtClean="0"/>
              <a:t>05/10/2014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14DB-E18C-43CD-926F-367A4FE7B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83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3490-9426-498E-8672-9874DC44F723}" type="datetimeFigureOut">
              <a:rPr lang="en-GB" smtClean="0"/>
              <a:t>05/10/2014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14DB-E18C-43CD-926F-367A4FE7B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91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3490-9426-498E-8672-9874DC44F723}" type="datetimeFigureOut">
              <a:rPr lang="en-GB" smtClean="0"/>
              <a:t>05/10/2014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14DB-E18C-43CD-926F-367A4FE7B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5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3490-9426-498E-8672-9874DC44F723}" type="datetimeFigureOut">
              <a:rPr lang="en-GB" smtClean="0"/>
              <a:t>05/10/2014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14DB-E18C-43CD-926F-367A4FE7B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73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3490-9426-498E-8672-9874DC44F723}" type="datetimeFigureOut">
              <a:rPr lang="en-GB" smtClean="0"/>
              <a:t>05/10/2014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14DB-E18C-43CD-926F-367A4FE7B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95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73490-9426-498E-8672-9874DC44F723}" type="datetimeFigureOut">
              <a:rPr lang="en-GB" smtClean="0"/>
              <a:t>05/10/2014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114DB-E18C-43CD-926F-367A4FE7B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40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Transfers and Arithmetic Operations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Text Two (Chapter Four)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5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050" y="136270"/>
            <a:ext cx="11254153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SELF TEST EXERCISES</a:t>
            </a:r>
            <a:endParaRPr lang="en-GB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4049" y="600504"/>
            <a:ext cx="11254153" cy="60939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1. What is the value in the register AX after the following block of code executes?</a:t>
            </a:r>
          </a:p>
          <a:p>
            <a:pPr lvl="2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.data</a:t>
            </a:r>
          </a:p>
          <a:p>
            <a:pPr lvl="2"/>
            <a:r>
              <a:rPr lang="en-GB" sz="24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newValue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BYTE 10001100b</a:t>
            </a:r>
            <a:endParaRPr lang="en-GB" sz="24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</a:p>
          <a:p>
            <a:pPr lvl="2"/>
            <a:r>
              <a:rPr lang="en-GB" sz="24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movzx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ax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4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newValue</a:t>
            </a:r>
            <a:endParaRPr lang="en-GB" sz="2400" dirty="0" smtClean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endParaRPr lang="en-GB" dirty="0"/>
          </a:p>
          <a:p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Rewrite the program to reduce the number of </a:t>
            </a:r>
            <a:r>
              <a:rPr lang="en-GB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instructions.</a:t>
            </a:r>
          </a:p>
          <a:p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.data</a:t>
            </a:r>
          </a:p>
          <a:p>
            <a:pPr lvl="2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 WORD 1</a:t>
            </a:r>
          </a:p>
          <a:p>
            <a:pPr lvl="2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.code</a:t>
            </a:r>
          </a:p>
          <a:p>
            <a:pPr lvl="2"/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ecx,0</a:t>
            </a:r>
          </a:p>
          <a:p>
            <a:pPr lvl="2"/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cx,count</a:t>
            </a:r>
            <a:endParaRPr lang="en-GB" sz="24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46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</a:t>
            </a:r>
            <a:r>
              <a:rPr lang="en-GB" dirty="0" smtClean="0"/>
              <a:t>MOVSX </a:t>
            </a:r>
            <a:r>
              <a:rPr lang="en-GB" dirty="0"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smtClean="0"/>
              <a:t>MOVSX </a:t>
            </a:r>
            <a:r>
              <a:rPr lang="en-GB" dirty="0"/>
              <a:t>instruction copies the contents of a source operand into a destination operand for unsigned integers only.</a:t>
            </a:r>
          </a:p>
          <a:p>
            <a:r>
              <a:rPr lang="en-GB" dirty="0"/>
              <a:t>The main difference with </a:t>
            </a:r>
            <a:r>
              <a:rPr lang="en-GB" i="1" dirty="0">
                <a:solidFill>
                  <a:schemeClr val="accent1">
                    <a:lumMod val="50000"/>
                  </a:schemeClr>
                </a:solidFill>
              </a:rPr>
              <a:t>MOV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/>
              <a:t>is the </a:t>
            </a:r>
            <a:r>
              <a:rPr lang="en-GB" dirty="0" smtClean="0"/>
              <a:t>‘</a:t>
            </a:r>
            <a:r>
              <a:rPr lang="en-GB" i="1" dirty="0" smtClean="0">
                <a:solidFill>
                  <a:schemeClr val="accent1">
                    <a:lumMod val="50000"/>
                  </a:schemeClr>
                </a:solidFill>
              </a:rPr>
              <a:t>SX</a:t>
            </a:r>
            <a:r>
              <a:rPr lang="en-GB" dirty="0"/>
              <a:t>’ component which means </a:t>
            </a:r>
            <a:r>
              <a:rPr lang="en-GB" i="1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GB" i="1" dirty="0" smtClean="0"/>
              <a:t>ign-</a:t>
            </a:r>
            <a:r>
              <a:rPr lang="en-GB" i="1" dirty="0" err="1" smtClean="0"/>
              <a:t>e</a:t>
            </a:r>
            <a:r>
              <a:rPr lang="en-GB" i="1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GB" i="1" dirty="0" err="1" smtClean="0"/>
              <a:t>tend</a:t>
            </a:r>
            <a:r>
              <a:rPr lang="en-GB" i="1" dirty="0"/>
              <a:t>.</a:t>
            </a:r>
          </a:p>
          <a:p>
            <a:r>
              <a:rPr lang="en-GB" dirty="0"/>
              <a:t>It </a:t>
            </a:r>
            <a:r>
              <a:rPr lang="en-GB" i="1" dirty="0" smtClean="0">
                <a:solidFill>
                  <a:schemeClr val="accent6">
                    <a:lumMod val="50000"/>
                  </a:schemeClr>
                </a:solidFill>
              </a:rPr>
              <a:t>sign-extends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dirty="0"/>
              <a:t>the copied value to 16 or 32 bits by automatically filling the remaining bits with </a:t>
            </a:r>
            <a:r>
              <a:rPr lang="en-GB" i="1" dirty="0" smtClean="0">
                <a:solidFill>
                  <a:schemeClr val="accent6">
                    <a:lumMod val="50000"/>
                  </a:schemeClr>
                </a:solidFill>
              </a:rPr>
              <a:t>the highest bit of the smaller operand</a:t>
            </a:r>
            <a:r>
              <a:rPr lang="en-GB" dirty="0" smtClean="0"/>
              <a:t>.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60812" y="4598437"/>
            <a:ext cx="1001670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NOTE: VALID MOVES FOR MOVSX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60811" y="4964340"/>
            <a:ext cx="10016705" cy="15234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050" dirty="0" smtClean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MOVZX </a:t>
            </a:r>
            <a:r>
              <a:rPr lang="en-GB" sz="2400" i="1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reg32, </a:t>
            </a:r>
            <a:r>
              <a:rPr lang="en-GB" sz="2400" i="1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</a:t>
            </a:r>
            <a:r>
              <a:rPr lang="en-GB" sz="2400" i="1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/mem8</a:t>
            </a:r>
            <a:endParaRPr lang="en-GB" sz="2400" i="1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MOVZX </a:t>
            </a:r>
            <a:r>
              <a:rPr lang="en-GB" sz="2400" i="1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reg32, </a:t>
            </a:r>
            <a:r>
              <a:rPr lang="en-GB" sz="2400" i="1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</a:t>
            </a:r>
            <a:r>
              <a:rPr lang="en-GB" sz="2400" i="1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/mem16</a:t>
            </a:r>
            <a:endParaRPr lang="en-GB" sz="2400" i="1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MOVZX </a:t>
            </a:r>
            <a:r>
              <a:rPr lang="en-GB" sz="2400" i="1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reg16, </a:t>
            </a:r>
            <a:r>
              <a:rPr lang="en-GB" sz="2400" i="1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</a:t>
            </a:r>
            <a:r>
              <a:rPr lang="en-GB" sz="2400" i="1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/mem8</a:t>
            </a:r>
          </a:p>
          <a:p>
            <a:endParaRPr lang="en-GB" sz="1050" b="1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Adobe Ming Std L" panose="02020300000000000000" pitchFamily="18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13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050" y="136270"/>
            <a:ext cx="11254153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SELF TEST EXERCISES</a:t>
            </a:r>
            <a:endParaRPr lang="en-GB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4049" y="600504"/>
            <a:ext cx="11254153" cy="60939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1. What is the value in the register AX after the following block of code executes?</a:t>
            </a:r>
          </a:p>
          <a:p>
            <a:pPr lvl="2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.data</a:t>
            </a:r>
          </a:p>
          <a:p>
            <a:pPr lvl="2"/>
            <a:r>
              <a:rPr lang="en-GB" sz="24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byteVAl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BYTE 10001100b</a:t>
            </a:r>
            <a:endParaRPr lang="en-GB" sz="24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</a:p>
          <a:p>
            <a:pPr lvl="2"/>
            <a:r>
              <a:rPr lang="en-GB" sz="24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movsx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ax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4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byteVAl</a:t>
            </a:r>
            <a:endParaRPr lang="en-GB" sz="2400" dirty="0" smtClean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endParaRPr lang="en-GB" dirty="0"/>
          </a:p>
          <a:p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Rewrite the program to reduce the number of </a:t>
            </a:r>
            <a:r>
              <a:rPr lang="en-GB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instructions.</a:t>
            </a:r>
          </a:p>
          <a:p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.data</a:t>
            </a:r>
          </a:p>
          <a:p>
            <a:pPr lvl="2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 WORD </a:t>
            </a:r>
            <a:r>
              <a:rPr lang="en-GB" sz="24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FFFFh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en-GB" sz="24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.code</a:t>
            </a:r>
          </a:p>
          <a:p>
            <a:pPr lvl="2"/>
            <a:r>
              <a:rPr lang="en-GB" sz="24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ecx,FFFFFFFFh</a:t>
            </a:r>
            <a:endParaRPr lang="en-GB" sz="24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cx,count</a:t>
            </a:r>
            <a:endParaRPr lang="en-GB" sz="24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3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Other Useful Instructions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LAHF – load </a:t>
            </a:r>
            <a:r>
              <a:rPr lang="en-GB" dirty="0"/>
              <a:t>status flags into </a:t>
            </a:r>
            <a:r>
              <a:rPr lang="en-GB" dirty="0" smtClean="0"/>
              <a:t>AH : </a:t>
            </a:r>
            <a:r>
              <a:rPr lang="en-GB" dirty="0"/>
              <a:t>copies the low byte of the EFLAGS </a:t>
            </a:r>
            <a:r>
              <a:rPr lang="en-GB" dirty="0" smtClean="0"/>
              <a:t>register into AH.</a:t>
            </a:r>
          </a:p>
          <a:p>
            <a:endParaRPr lang="en-GB" sz="2000" dirty="0" smtClean="0"/>
          </a:p>
          <a:p>
            <a:r>
              <a:rPr lang="en-GB" dirty="0"/>
              <a:t>SAHF </a:t>
            </a:r>
            <a:r>
              <a:rPr lang="en-GB" dirty="0" smtClean="0"/>
              <a:t>- store </a:t>
            </a:r>
            <a:r>
              <a:rPr lang="en-GB" dirty="0"/>
              <a:t>AH into status </a:t>
            </a:r>
            <a:r>
              <a:rPr lang="en-GB" dirty="0" smtClean="0"/>
              <a:t>flags : </a:t>
            </a:r>
            <a:r>
              <a:rPr lang="en-GB" dirty="0"/>
              <a:t>copies AH into the low byte of </a:t>
            </a:r>
            <a:r>
              <a:rPr lang="en-GB" dirty="0" smtClean="0"/>
              <a:t>the EFLAGS register.</a:t>
            </a:r>
          </a:p>
          <a:p>
            <a:endParaRPr lang="en-GB" sz="2000" dirty="0" smtClean="0"/>
          </a:p>
          <a:p>
            <a:r>
              <a:rPr lang="en-GB" dirty="0" smtClean="0"/>
              <a:t>XCHG - exchange data: </a:t>
            </a:r>
            <a:r>
              <a:rPr lang="en-GB" dirty="0"/>
              <a:t>exchanges the contents of two </a:t>
            </a:r>
            <a:r>
              <a:rPr lang="en-GB" dirty="0" smtClean="0"/>
              <a:t>operands. Valid for </a:t>
            </a:r>
            <a:r>
              <a:rPr lang="en-GB" i="1" dirty="0" err="1" smtClean="0">
                <a:solidFill>
                  <a:schemeClr val="accent1">
                    <a:lumMod val="50000"/>
                  </a:schemeClr>
                </a:solidFill>
              </a:rPr>
              <a:t>reg,reg</a:t>
            </a:r>
            <a:r>
              <a:rPr lang="en-GB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smtClean="0"/>
              <a:t>  </a:t>
            </a:r>
            <a:r>
              <a:rPr lang="en-GB" i="1" dirty="0" err="1" smtClean="0">
                <a:solidFill>
                  <a:schemeClr val="accent1">
                    <a:lumMod val="50000"/>
                  </a:schemeClr>
                </a:solidFill>
              </a:rPr>
              <a:t>reg,mem</a:t>
            </a:r>
            <a:r>
              <a:rPr lang="en-GB" dirty="0" smtClean="0"/>
              <a:t> and </a:t>
            </a:r>
            <a:r>
              <a:rPr lang="en-GB" i="1" dirty="0" err="1" smtClean="0">
                <a:solidFill>
                  <a:schemeClr val="accent1">
                    <a:lumMod val="50000"/>
                  </a:schemeClr>
                </a:solidFill>
              </a:rPr>
              <a:t>mem,reg</a:t>
            </a:r>
            <a:endParaRPr lang="en-GB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050" y="136270"/>
            <a:ext cx="1125415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</a:rPr>
              <a:t>SELF TEST EXERCISES</a:t>
            </a:r>
            <a:endParaRPr lang="en-GB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049" y="505602"/>
            <a:ext cx="11254153" cy="624786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200" dirty="0" smtClean="0">
                <a:solidFill>
                  <a:prstClr val="black"/>
                </a:solidFill>
              </a:rPr>
              <a:t>Using only the </a:t>
            </a:r>
            <a:r>
              <a:rPr lang="en-GB" sz="3200" dirty="0" err="1" smtClean="0">
                <a:solidFill>
                  <a:prstClr val="black"/>
                </a:solidFill>
              </a:rPr>
              <a:t>mov</a:t>
            </a:r>
            <a:r>
              <a:rPr lang="en-GB" sz="3200" dirty="0" smtClean="0">
                <a:solidFill>
                  <a:prstClr val="black"/>
                </a:solidFill>
              </a:rPr>
              <a:t> instruction, write an ASL program that sets the values of </a:t>
            </a:r>
            <a:r>
              <a:rPr lang="en-GB" sz="3200" dirty="0" err="1" smtClean="0">
                <a:solidFill>
                  <a:prstClr val="black"/>
                </a:solidFill>
              </a:rPr>
              <a:t>ax</a:t>
            </a:r>
            <a:r>
              <a:rPr lang="en-GB" sz="3200" dirty="0" smtClean="0">
                <a:solidFill>
                  <a:prstClr val="black"/>
                </a:solidFill>
              </a:rPr>
              <a:t> and </a:t>
            </a:r>
            <a:r>
              <a:rPr lang="en-GB" sz="3200" dirty="0" err="1" smtClean="0">
                <a:solidFill>
                  <a:prstClr val="black"/>
                </a:solidFill>
              </a:rPr>
              <a:t>bx</a:t>
            </a:r>
            <a:r>
              <a:rPr lang="en-GB" sz="3200" dirty="0" smtClean="0">
                <a:solidFill>
                  <a:prstClr val="black"/>
                </a:solidFill>
              </a:rPr>
              <a:t> to 1000h and 2000h respectively and then swaps their contents.</a:t>
            </a:r>
          </a:p>
          <a:p>
            <a:pPr marL="742950" indent="-742950">
              <a:buAutoNum type="arabicPeriod"/>
            </a:pPr>
            <a:endParaRPr lang="en-GB" sz="3200" dirty="0">
              <a:solidFill>
                <a:prstClr val="black"/>
              </a:solidFill>
            </a:endParaRPr>
          </a:p>
          <a:p>
            <a:pPr marL="742950" indent="-742950">
              <a:buAutoNum type="arabicPeriod"/>
            </a:pPr>
            <a:r>
              <a:rPr lang="en-GB" sz="3200" dirty="0" smtClean="0">
                <a:solidFill>
                  <a:prstClr val="black"/>
                </a:solidFill>
              </a:rPr>
              <a:t>Repeat the exercise without the limitation to the </a:t>
            </a:r>
            <a:r>
              <a:rPr lang="en-GB" sz="3200" dirty="0" err="1" smtClean="0">
                <a:solidFill>
                  <a:prstClr val="black"/>
                </a:solidFill>
              </a:rPr>
              <a:t>mov</a:t>
            </a:r>
            <a:r>
              <a:rPr lang="en-GB" sz="3200" dirty="0" smtClean="0">
                <a:solidFill>
                  <a:prstClr val="black"/>
                </a:solidFill>
              </a:rPr>
              <a:t> instruction. Make sure your code is shorter this time.</a:t>
            </a:r>
          </a:p>
          <a:p>
            <a:pPr marL="742950" indent="-742950">
              <a:buAutoNum type="arabicPeriod"/>
            </a:pPr>
            <a:endParaRPr lang="en-GB" sz="3200" dirty="0">
              <a:solidFill>
                <a:prstClr val="black"/>
              </a:solidFill>
              <a:cs typeface="Segoe UI" panose="020B0502040204020203" pitchFamily="34" charset="0"/>
            </a:endParaRPr>
          </a:p>
          <a:p>
            <a:pPr marL="742950" indent="-742950">
              <a:buAutoNum type="arabicPeriod"/>
            </a:pPr>
            <a:r>
              <a:rPr lang="en-GB" sz="3200" dirty="0" smtClean="0">
                <a:solidFill>
                  <a:srgbClr val="FF0000"/>
                </a:solidFill>
                <a:cs typeface="Segoe UI" panose="020B0502040204020203" pitchFamily="34" charset="0"/>
              </a:rPr>
              <a:t>What is the content of register AH, after the following piece of code executes?</a:t>
            </a:r>
          </a:p>
          <a:p>
            <a:pPr lvl="3"/>
            <a:r>
              <a:rPr lang="en-GB" sz="2800" dirty="0" err="1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Newtype</a:t>
            </a:r>
            <a:r>
              <a:rPr lang="en-GB" sz="2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BYTE 1001111b;</a:t>
            </a:r>
            <a:br>
              <a:rPr lang="en-GB" sz="2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800" dirty="0" err="1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 err="1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ax</a:t>
            </a:r>
            <a:r>
              <a:rPr lang="en-GB" sz="2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800" dirty="0" err="1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newtype</a:t>
            </a:r>
            <a:r>
              <a:rPr lang="en-GB" sz="2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br>
              <a:rPr lang="en-GB" sz="2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-GB" sz="2800" dirty="0" err="1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ax</a:t>
            </a:r>
            <a:r>
              <a:rPr lang="en-GB" sz="2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800" dirty="0" err="1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newtype</a:t>
            </a:r>
            <a:r>
              <a:rPr lang="en-GB" sz="2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br>
              <a:rPr lang="en-GB" sz="2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800" dirty="0" err="1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lahf</a:t>
            </a:r>
            <a:r>
              <a:rPr lang="en-GB" sz="2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550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050" y="136270"/>
            <a:ext cx="1125415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</a:rPr>
              <a:t>SELF TEST EXERCISES</a:t>
            </a:r>
            <a:endParaRPr lang="en-GB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049" y="505602"/>
            <a:ext cx="11254153" cy="581697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AutoNum type="arabicPeriod" startAt="4"/>
            </a:pPr>
            <a:r>
              <a:rPr lang="en-GB" sz="3600" dirty="0" smtClean="0">
                <a:solidFill>
                  <a:prstClr val="black"/>
                </a:solidFill>
              </a:rPr>
              <a:t>Can you predict the appropriate register values?</a:t>
            </a:r>
          </a:p>
          <a:p>
            <a:pPr lvl="2"/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 Data Transfer Examples (Moves.asm)</a:t>
            </a:r>
          </a:p>
          <a:p>
            <a:pPr lvl="2"/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 Irvine32.inc</a:t>
            </a:r>
          </a:p>
          <a:p>
            <a:pPr lvl="2"/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  <a:p>
            <a:pPr lvl="2"/>
            <a:r>
              <a:rPr lang="en-GB" sz="2400" dirty="0" err="1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arrayB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BYTE 10h,20h,30h,40h,50h</a:t>
            </a:r>
          </a:p>
          <a:p>
            <a:pPr lvl="2"/>
            <a:r>
              <a:rPr lang="en-GB" sz="2400" dirty="0" err="1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arrayW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WORD 100h,200h,300h</a:t>
            </a:r>
            <a:br>
              <a:rPr lang="en-GB" sz="24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GB" sz="24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Direct-Offset Addressing (byte array):</a:t>
            </a:r>
          </a:p>
          <a:p>
            <a:pPr lvl="2"/>
            <a:r>
              <a:rPr lang="en-GB" sz="24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al,arrayB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 	;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 = 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GB" sz="24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s-ES" sz="24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s-E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al,[arrayB+1] </a:t>
            </a:r>
            <a:r>
              <a:rPr lang="es-ES" sz="24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 ; </a:t>
            </a:r>
            <a:r>
              <a:rPr lang="es-E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 = ?</a:t>
            </a:r>
          </a:p>
          <a:p>
            <a:pPr lvl="2"/>
            <a:r>
              <a:rPr lang="es-ES" sz="24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s-E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al,[arrayB+2</a:t>
            </a:r>
            <a:r>
              <a:rPr lang="es-ES" sz="24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		 </a:t>
            </a:r>
            <a:r>
              <a:rPr lang="es-E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AL = </a:t>
            </a:r>
            <a:r>
              <a:rPr lang="es-ES" sz="24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lvl="3"/>
            <a:endParaRPr lang="es-ES" sz="24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Direct-Offset Addressing (word array):</a:t>
            </a:r>
          </a:p>
          <a:p>
            <a:pPr lvl="2"/>
            <a:r>
              <a:rPr lang="en-GB" sz="24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ax,arrayW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AX = 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GB" sz="24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 ax,[arrayW+2</a:t>
            </a: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		 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AX = </a:t>
            </a: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GB" sz="40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74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050" y="136270"/>
            <a:ext cx="1125415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</a:rPr>
              <a:t>SELF TEST EXERCISES</a:t>
            </a:r>
            <a:endParaRPr lang="en-GB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049" y="505602"/>
            <a:ext cx="11254153" cy="623247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the following variable deﬁnitions for the remaining questions in this section:</a:t>
            </a:r>
          </a:p>
          <a:p>
            <a:pPr lvl="2"/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.data</a:t>
            </a:r>
          </a:p>
          <a:p>
            <a:pPr lvl="2"/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var1 SBYTE -4,-2,3,1</a:t>
            </a:r>
          </a:p>
          <a:p>
            <a:pPr lvl="2"/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var2 WORD 1000h,2000h,3000h,4000h</a:t>
            </a:r>
          </a:p>
          <a:p>
            <a:pPr lvl="2"/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var3 SWORD -16,-42</a:t>
            </a:r>
          </a:p>
          <a:p>
            <a:pPr lvl="2"/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var4 DWORD 1,2,3,4,5 </a:t>
            </a:r>
            <a:endParaRPr lang="en-GB" sz="2000" dirty="0" smtClean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endParaRPr lang="en-GB" sz="1100" dirty="0" smtClean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 smtClean="0">
                <a:cs typeface="Segoe UI" panose="020B0502040204020203" pitchFamily="34" charset="0"/>
              </a:rPr>
              <a:t>5. </a:t>
            </a:r>
            <a:r>
              <a:rPr lang="en-GB" sz="2800" dirty="0">
                <a:cs typeface="Segoe UI" panose="020B0502040204020203" pitchFamily="34" charset="0"/>
              </a:rPr>
              <a:t>For each of the following statements, state whether or not the instruction is valid:</a:t>
            </a:r>
          </a:p>
          <a:p>
            <a:pPr lvl="2"/>
            <a:r>
              <a:rPr lang="en-GB" sz="26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a. </a:t>
            </a:r>
            <a:r>
              <a:rPr lang="en-GB" sz="26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6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ax,var1</a:t>
            </a:r>
          </a:p>
          <a:p>
            <a:pPr lvl="2"/>
            <a:r>
              <a:rPr lang="en-GB" sz="26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b. </a:t>
            </a:r>
            <a:r>
              <a:rPr lang="en-GB" sz="26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6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ax,var2</a:t>
            </a:r>
          </a:p>
          <a:p>
            <a:pPr lvl="2"/>
            <a:r>
              <a:rPr lang="en-GB" sz="26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c. </a:t>
            </a:r>
            <a:r>
              <a:rPr lang="en-GB" sz="26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6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eax,var3</a:t>
            </a:r>
          </a:p>
          <a:p>
            <a:pPr lvl="2"/>
            <a:r>
              <a:rPr lang="en-GB" sz="26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d. </a:t>
            </a:r>
            <a:r>
              <a:rPr lang="en-GB" sz="26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6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var2,var3</a:t>
            </a:r>
          </a:p>
          <a:p>
            <a:pPr lvl="2"/>
            <a:r>
              <a:rPr lang="en-GB" sz="26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e. </a:t>
            </a:r>
            <a:r>
              <a:rPr lang="en-GB" sz="26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movzx</a:t>
            </a:r>
            <a:r>
              <a:rPr lang="en-GB" sz="26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ax,var2</a:t>
            </a:r>
          </a:p>
          <a:p>
            <a:pPr lvl="2"/>
            <a:r>
              <a:rPr lang="en-GB" sz="26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f. </a:t>
            </a:r>
            <a:r>
              <a:rPr lang="en-GB" sz="26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movzx</a:t>
            </a:r>
            <a:r>
              <a:rPr lang="en-GB" sz="26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var2,al</a:t>
            </a:r>
          </a:p>
          <a:p>
            <a:pPr lvl="2"/>
            <a:r>
              <a:rPr lang="en-GB" sz="26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g. </a:t>
            </a:r>
            <a:r>
              <a:rPr lang="en-GB" sz="26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6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6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ds,ax</a:t>
            </a:r>
            <a:endParaRPr lang="en-GB" sz="26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GB" sz="26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h. </a:t>
            </a:r>
            <a:r>
              <a:rPr lang="en-GB" sz="26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6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6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ds,1000h</a:t>
            </a:r>
          </a:p>
        </p:txBody>
      </p:sp>
    </p:spTree>
    <p:extLst>
      <p:ext uri="{BB962C8B-B14F-4D97-AF65-F5344CB8AC3E}">
        <p14:creationId xmlns:p14="http://schemas.microsoft.com/office/powerpoint/2010/main" val="2493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516" y="300043"/>
            <a:ext cx="1125415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</a:rPr>
              <a:t>SELF TEST EXERCISES</a:t>
            </a:r>
            <a:endParaRPr lang="en-GB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515" y="669375"/>
            <a:ext cx="11254153" cy="606319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6.</a:t>
            </a:r>
          </a:p>
          <a:p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Use the following variable deﬁnitions for the remaining questions in this section:</a:t>
            </a:r>
          </a:p>
          <a:p>
            <a:pPr lvl="2"/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.data</a:t>
            </a:r>
          </a:p>
          <a:p>
            <a:pPr lvl="2"/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var1 SBYTE -4,-2,3,1</a:t>
            </a:r>
          </a:p>
          <a:p>
            <a:pPr lvl="2"/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var2 WORD 1000h,2000h,3000h,4000h</a:t>
            </a:r>
          </a:p>
          <a:p>
            <a:pPr lvl="2"/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var3 SWORD -16,-42</a:t>
            </a:r>
          </a:p>
          <a:p>
            <a:pPr lvl="2"/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var4 DWORD 1,2,3,4,5 </a:t>
            </a:r>
          </a:p>
          <a:p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What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will be the value of the destination operand after each of the following </a:t>
            </a:r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instructions execute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in sequence?</a:t>
            </a:r>
          </a:p>
          <a:p>
            <a:pPr lvl="2"/>
            <a:r>
              <a:rPr lang="en-GB" sz="32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3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ax,var2 </a:t>
            </a:r>
          </a:p>
          <a:p>
            <a:pPr lvl="2"/>
            <a:r>
              <a:rPr lang="en-GB" sz="32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3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ax</a:t>
            </a:r>
            <a:r>
              <a:rPr lang="en-GB" sz="3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,[var2+4</a:t>
            </a:r>
            <a:r>
              <a:rPr lang="en-GB" sz="32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en-GB" sz="32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GB" sz="32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3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ax,var3 </a:t>
            </a:r>
          </a:p>
          <a:p>
            <a:pPr lvl="2"/>
            <a:r>
              <a:rPr lang="en-GB" sz="32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3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ax</a:t>
            </a:r>
            <a:r>
              <a:rPr lang="en-GB" sz="3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,[var3-2] </a:t>
            </a:r>
            <a:endParaRPr lang="en-GB" sz="2800" dirty="0" smtClean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2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Addition and Subtraction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2197"/>
            <a:ext cx="10515600" cy="502237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Generally, for arithmetic operations, the </a:t>
            </a:r>
            <a:r>
              <a:rPr lang="en-GB" dirty="0"/>
              <a:t>Overflow, Sign, Zero, Auxiliary Carry, and Parity flags are changed according to the value of the destination operand. </a:t>
            </a:r>
            <a:endParaRPr lang="en-GB" dirty="0" smtClean="0"/>
          </a:p>
          <a:p>
            <a:endParaRPr lang="en-GB" sz="200" dirty="0" smtClean="0"/>
          </a:p>
          <a:p>
            <a:r>
              <a:rPr lang="en-GB" dirty="0" smtClean="0"/>
              <a:t>The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INC </a:t>
            </a:r>
            <a:r>
              <a:rPr lang="en-GB" dirty="0"/>
              <a:t>(increment) and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DEC </a:t>
            </a:r>
            <a:r>
              <a:rPr lang="en-GB" dirty="0"/>
              <a:t>(decrement) instructions, respectively, add 1 and subtract 1 </a:t>
            </a:r>
            <a:r>
              <a:rPr lang="en-GB" dirty="0" smtClean="0"/>
              <a:t>from a </a:t>
            </a:r>
            <a:r>
              <a:rPr lang="en-GB" dirty="0"/>
              <a:t>single operand</a:t>
            </a:r>
            <a:r>
              <a:rPr lang="en-GB" dirty="0" smtClean="0"/>
              <a:t>.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NEG</a:t>
            </a:r>
            <a:r>
              <a:rPr lang="en-GB" dirty="0" smtClean="0"/>
              <a:t> negates a number. (</a:t>
            </a:r>
            <a:r>
              <a:rPr lang="en-GB" sz="2200" dirty="0" smtClean="0"/>
              <a:t>2’s complement)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INC and DEC instructions do not affect the Carry </a:t>
            </a:r>
            <a:r>
              <a:rPr lang="en-GB" dirty="0" smtClean="0"/>
              <a:t>flag.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11154" y="3721431"/>
            <a:ext cx="10343114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CODE: INC,DEC and NEG INSTRUCTION SYNTAX </a:t>
            </a:r>
            <a:endParaRPr lang="en-GB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11154" y="4073686"/>
            <a:ext cx="10343114" cy="124649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GB" sz="700" dirty="0" smtClean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 </a:t>
            </a:r>
            <a:r>
              <a:rPr lang="en-GB" sz="20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GB" sz="20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</a:t>
            </a:r>
            <a:endParaRPr lang="en-GB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Adobe Ming Std L" panose="02020300000000000000" pitchFamily="18" charset="-128"/>
                <a:cs typeface="Segoe UI" panose="020B0502040204020203" pitchFamily="34" charset="0"/>
              </a:rPr>
              <a:t>DEC </a:t>
            </a:r>
            <a:r>
              <a:rPr lang="en-GB" sz="20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Adobe Ming Std L" panose="02020300000000000000" pitchFamily="18" charset="-128"/>
                <a:cs typeface="Segoe UI" panose="020B0502040204020203" pitchFamily="34" charset="0"/>
              </a:rPr>
              <a:t>reg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Adobe Ming Std L" panose="02020300000000000000" pitchFamily="18" charset="-128"/>
                <a:cs typeface="Segoe UI" panose="020B0502040204020203" pitchFamily="34" charset="0"/>
              </a:rPr>
              <a:t>/</a:t>
            </a:r>
            <a:r>
              <a:rPr lang="en-GB" sz="20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Adobe Ming Std L" panose="02020300000000000000" pitchFamily="18" charset="-128"/>
                <a:cs typeface="Segoe UI" panose="020B0502040204020203" pitchFamily="34" charset="0"/>
              </a:rPr>
              <a:t>mem</a:t>
            </a:r>
            <a:endParaRPr lang="en-GB" sz="2000" dirty="0" smtClean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Adobe Ming Std L" panose="02020300000000000000" pitchFamily="18" charset="-128"/>
              <a:cs typeface="Segoe UI" panose="020B0502040204020203" pitchFamily="34" charset="0"/>
            </a:endParaRPr>
          </a:p>
          <a:p>
            <a:pPr lvl="1"/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Adobe Ming Std L" panose="02020300000000000000" pitchFamily="18" charset="-128"/>
                <a:cs typeface="Segoe UI" panose="020B0502040204020203" pitchFamily="34" charset="0"/>
              </a:rPr>
              <a:t>NEG </a:t>
            </a:r>
            <a:r>
              <a:rPr lang="en-GB" sz="20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Adobe Ming Std L" panose="02020300000000000000" pitchFamily="18" charset="-128"/>
                <a:cs typeface="Segoe UI" panose="020B0502040204020203" pitchFamily="34" charset="0"/>
              </a:rPr>
              <a:t>reg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Adobe Ming Std L" panose="02020300000000000000" pitchFamily="18" charset="-128"/>
                <a:cs typeface="Segoe UI" panose="020B0502040204020203" pitchFamily="34" charset="0"/>
              </a:rPr>
              <a:t>/</a:t>
            </a:r>
            <a:r>
              <a:rPr lang="en-GB" sz="20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Adobe Ming Std L" panose="02020300000000000000" pitchFamily="18" charset="-128"/>
                <a:cs typeface="Segoe UI" panose="020B0502040204020203" pitchFamily="34" charset="0"/>
              </a:rPr>
              <a:t>mem</a:t>
            </a:r>
            <a:endParaRPr lang="en-GB" sz="2000" dirty="0" smtClean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Adobe Ming Std L" panose="02020300000000000000" pitchFamily="18" charset="-128"/>
              <a:cs typeface="Segoe UI" panose="020B0502040204020203" pitchFamily="34" charset="0"/>
            </a:endParaRPr>
          </a:p>
          <a:p>
            <a:pPr lvl="1"/>
            <a:endParaRPr lang="en-GB" sz="8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Adobe Ming Std L" panose="02020300000000000000" pitchFamily="18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18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ADD</a:t>
            </a:r>
            <a:r>
              <a:rPr lang="en-GB" dirty="0"/>
              <a:t> instruction adds a source operand to a destination operand of the same size.</a:t>
            </a:r>
          </a:p>
          <a:p>
            <a:endParaRPr lang="en-GB" dirty="0" smtClean="0"/>
          </a:p>
          <a:p>
            <a:endParaRPr lang="en-GB" dirty="0"/>
          </a:p>
          <a:p>
            <a:endParaRPr lang="en-GB" sz="1400" dirty="0" smtClean="0"/>
          </a:p>
          <a:p>
            <a:r>
              <a:rPr lang="en-GB" i="1" dirty="0"/>
              <a:t>Source </a:t>
            </a:r>
            <a:r>
              <a:rPr lang="en-GB" dirty="0"/>
              <a:t>is unchanged by the operation, and the sum is stored in the destination operand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The </a:t>
            </a:r>
            <a:r>
              <a:rPr lang="en-GB" dirty="0" smtClean="0"/>
              <a:t>set of </a:t>
            </a:r>
            <a:r>
              <a:rPr lang="en-GB" dirty="0"/>
              <a:t>possible operands is the same as for the MOV </a:t>
            </a:r>
            <a:r>
              <a:rPr lang="en-GB" dirty="0" smtClean="0"/>
              <a:t>instruction.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52098" y="2916213"/>
            <a:ext cx="10343114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CODE: ADD INSTRUCTION SYNTAX </a:t>
            </a:r>
            <a:endParaRPr lang="en-GB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52098" y="3268468"/>
            <a:ext cx="10343114" cy="46166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-GB" sz="2400" i="1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dest,source</a:t>
            </a:r>
            <a:endParaRPr lang="en-GB" sz="24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Adobe Ming Std L" panose="02020300000000000000" pitchFamily="18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5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The MOV Instruction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MOV instruction copies data from a source operand to a destination operand. </a:t>
            </a:r>
            <a:endParaRPr lang="en-GB" dirty="0" smtClean="0"/>
          </a:p>
          <a:p>
            <a:r>
              <a:rPr lang="en-GB" dirty="0" smtClean="0"/>
              <a:t>This is known </a:t>
            </a:r>
            <a:r>
              <a:rPr lang="en-GB" dirty="0"/>
              <a:t>as </a:t>
            </a:r>
            <a:r>
              <a:rPr lang="en-GB" dirty="0" smtClean="0"/>
              <a:t>a </a:t>
            </a:r>
            <a:r>
              <a:rPr lang="en-GB" i="1" dirty="0" smtClean="0"/>
              <a:t>data transfer </a:t>
            </a:r>
            <a:r>
              <a:rPr lang="en-GB" dirty="0" smtClean="0"/>
              <a:t>instruction. You will use it in almost every program you write.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The right to left movement of data is similar to the following higher level programming assignment statement: </a:t>
            </a:r>
            <a:r>
              <a:rPr lang="en-GB" i="1" dirty="0" smtClean="0">
                <a:solidFill>
                  <a:schemeClr val="accent6">
                    <a:lumMod val="50000"/>
                  </a:schemeClr>
                </a:solidFill>
              </a:rPr>
              <a:t>destination = source</a:t>
            </a:r>
            <a:endParaRPr lang="en-GB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0086" y="3857908"/>
            <a:ext cx="103431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CODE: MOV INSTRUCTION SYNTAX 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0086" y="4223811"/>
            <a:ext cx="10343114" cy="5078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GB" sz="700" dirty="0" smtClean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 </a:t>
            </a:r>
            <a:r>
              <a:rPr lang="en-GB" sz="2000" i="1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destination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000" i="1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endParaRPr lang="en-GB" sz="800" i="1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Adobe Ming Std L" panose="02020300000000000000" pitchFamily="18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1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SUB</a:t>
            </a:r>
            <a:r>
              <a:rPr lang="en-GB" dirty="0"/>
              <a:t> instruction subtracts a source operand from a destination operand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endParaRPr lang="en-GB" dirty="0"/>
          </a:p>
          <a:p>
            <a:endParaRPr lang="en-GB" sz="1400" dirty="0" smtClean="0"/>
          </a:p>
          <a:p>
            <a:r>
              <a:rPr lang="en-GB" i="1" dirty="0"/>
              <a:t>Source </a:t>
            </a:r>
            <a:r>
              <a:rPr lang="en-GB" dirty="0"/>
              <a:t>is unchanged by the operation, and the </a:t>
            </a:r>
            <a:r>
              <a:rPr lang="en-GB" dirty="0" smtClean="0"/>
              <a:t>result is </a:t>
            </a:r>
            <a:r>
              <a:rPr lang="en-GB" dirty="0"/>
              <a:t>stored in the destination operand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The </a:t>
            </a:r>
            <a:r>
              <a:rPr lang="en-GB" dirty="0" smtClean="0"/>
              <a:t>set of </a:t>
            </a:r>
            <a:r>
              <a:rPr lang="en-GB" dirty="0"/>
              <a:t>possible operands is the same as for the </a:t>
            </a:r>
            <a:r>
              <a:rPr lang="en-GB" dirty="0" smtClean="0"/>
              <a:t>MOV and ADD instructions.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52098" y="2916213"/>
            <a:ext cx="10343114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CODE: SUB INSTRUCTION SYNTAX </a:t>
            </a:r>
            <a:endParaRPr lang="en-GB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52098" y="3268468"/>
            <a:ext cx="10343114" cy="46166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 </a:t>
            </a:r>
            <a:r>
              <a:rPr lang="en-GB" sz="2400" i="1" dirty="0" err="1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dest,source</a:t>
            </a:r>
            <a:endParaRPr lang="en-GB" sz="24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Adobe Ming Std L" panose="02020300000000000000" pitchFamily="18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2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Using ADD, SUB and NEG, it should be possible to implement mathematical expressions of addition and subtraction.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Example: </a:t>
                </a:r>
              </a:p>
              <a:p>
                <a:r>
                  <a:rPr lang="en-GB" dirty="0" smtClean="0"/>
                  <a:t>How might a higher level language such as c, </a:t>
                </a:r>
                <a:r>
                  <a:rPr lang="en-GB" dirty="0" err="1" smtClean="0"/>
                  <a:t>c++</a:t>
                </a:r>
                <a:r>
                  <a:rPr lang="en-GB" dirty="0" smtClean="0"/>
                  <a:t> or java solve an equation such as</a:t>
                </a:r>
              </a:p>
              <a:p>
                <a:pPr marL="914400" lvl="2" indent="0">
                  <a:buNone/>
                </a:pPr>
                <a:r>
                  <a:rPr lang="en-GB" sz="2800" dirty="0" smtClean="0"/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GB" sz="2800" dirty="0" smtClean="0"/>
              </a:p>
              <a:p>
                <a:pPr marL="914400" lvl="2" indent="0">
                  <a:buNone/>
                </a:pPr>
                <a:r>
                  <a:rPr lang="en-GB" sz="2800" dirty="0" smtClean="0"/>
                  <a:t>Let b, c and a be 26, 30 and 40 respectively.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31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663"/>
            <a:ext cx="10515600" cy="5254387"/>
          </a:xfrm>
        </p:spPr>
        <p:txBody>
          <a:bodyPr>
            <a:noAutofit/>
          </a:bodyPr>
          <a:lstStyle/>
          <a:p>
            <a:r>
              <a:rPr lang="en-GB" sz="3200" dirty="0" smtClean="0"/>
              <a:t>Flags indicate the condition of the microprocessor and control its operation.</a:t>
            </a:r>
          </a:p>
          <a:p>
            <a:pPr lvl="1"/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Carry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flag (CF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):  result is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too large 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to fit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into the 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destination (</a:t>
            </a:r>
            <a:r>
              <a:rPr lang="en-GB" sz="2800" i="1" dirty="0" smtClean="0">
                <a:solidFill>
                  <a:schemeClr val="accent1">
                    <a:lumMod val="50000"/>
                  </a:schemeClr>
                </a:solidFill>
              </a:rPr>
              <a:t>unsigned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).</a:t>
            </a: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Overflow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flag (OF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): result is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too large 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or too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small to fit into the 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destination (</a:t>
            </a:r>
            <a:r>
              <a:rPr lang="en-GB" sz="2800" i="1" dirty="0" smtClean="0">
                <a:solidFill>
                  <a:schemeClr val="accent1">
                    <a:lumMod val="50000"/>
                  </a:schemeClr>
                </a:solidFill>
              </a:rPr>
              <a:t>signed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).</a:t>
            </a: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Sign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flag (SF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): result is negative.</a:t>
            </a: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Zero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flag (ZF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): result is zero.</a:t>
            </a: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Auxiliary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Carry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flag (AC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): a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carry from bit 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3 to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bit 4 in an 8-bit operand.</a:t>
            </a:r>
          </a:p>
          <a:p>
            <a:pPr lvl="1"/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Parity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flag (PF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): the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least-significant byte in the result contains an even 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number of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1 bits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05819"/>
            <a:ext cx="10515600" cy="1081538"/>
          </a:xfrm>
        </p:spPr>
        <p:txBody>
          <a:bodyPr/>
          <a:lstStyle/>
          <a:p>
            <a:pPr algn="ctr"/>
            <a:r>
              <a:rPr lang="en-GB" i="1" dirty="0" smtClean="0"/>
              <a:t>Recall the EFLAGS register?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6017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7697" y="859601"/>
            <a:ext cx="1125415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</a:rPr>
              <a:t>SELF TEST EXERCISE </a:t>
            </a:r>
            <a:endParaRPr lang="en-GB" b="1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97" y="1228933"/>
            <a:ext cx="11254153" cy="304698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 smtClean="0">
                <a:cs typeface="Segoe UI" panose="020B0502040204020203" pitchFamily="34" charset="0"/>
              </a:rPr>
              <a:t>1. Write down </a:t>
            </a:r>
            <a:r>
              <a:rPr lang="en-GB" sz="2800" dirty="0">
                <a:cs typeface="Segoe UI" panose="020B0502040204020203" pitchFamily="34" charset="0"/>
              </a:rPr>
              <a:t>the values of the </a:t>
            </a:r>
            <a:r>
              <a:rPr lang="en-GB" sz="2800" dirty="0" smtClean="0">
                <a:cs typeface="Segoe UI" panose="020B0502040204020203" pitchFamily="34" charset="0"/>
              </a:rPr>
              <a:t>indicated ﬂags after each </a:t>
            </a:r>
            <a:r>
              <a:rPr lang="en-GB" sz="2800" dirty="0">
                <a:cs typeface="Segoe UI" panose="020B0502040204020203" pitchFamily="34" charset="0"/>
              </a:rPr>
              <a:t>instruction has </a:t>
            </a:r>
            <a:r>
              <a:rPr lang="en-GB" sz="2800" dirty="0" smtClean="0">
                <a:cs typeface="Segoe UI" panose="020B0502040204020203" pitchFamily="34" charset="0"/>
              </a:rPr>
              <a:t>executed.</a:t>
            </a: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ax,7FF0h</a:t>
            </a:r>
          </a:p>
          <a:p>
            <a:pPr lvl="1"/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al,10h	 	; 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CF = SF = ZF = OF = </a:t>
            </a:r>
          </a:p>
          <a:p>
            <a:pPr lvl="1"/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ah,1			; 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CF = SF = ZF = OF = </a:t>
            </a:r>
          </a:p>
          <a:p>
            <a:pPr lvl="1"/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ax,2		 	; CF 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SF = ZF = OF </a:t>
            </a: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21070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53" y="2384993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Data-Related Operators and Directives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9776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 smtClean="0"/>
              <a:t>The OFFSET </a:t>
            </a:r>
            <a:r>
              <a:rPr lang="en-GB" sz="3200" b="1" dirty="0"/>
              <a:t>Operator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9891"/>
          </a:xfrm>
        </p:spPr>
        <p:txBody>
          <a:bodyPr>
            <a:normAutofit/>
          </a:bodyPr>
          <a:lstStyle/>
          <a:p>
            <a:r>
              <a:rPr lang="en-GB" dirty="0"/>
              <a:t>The OFFSET operator returns the distance of a variable from the beginning of its </a:t>
            </a:r>
            <a:r>
              <a:rPr lang="en-GB" dirty="0" smtClean="0"/>
              <a:t>enclosing segment.</a:t>
            </a:r>
          </a:p>
          <a:p>
            <a:r>
              <a:rPr lang="en-GB" dirty="0" smtClean="0"/>
              <a:t>Example: 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</a:rPr>
              <a:t>Take </a:t>
            </a:r>
            <a:r>
              <a:rPr lang="en-GB" sz="2400" dirty="0" err="1" smtClean="0">
                <a:solidFill>
                  <a:schemeClr val="accent6">
                    <a:lumMod val="50000"/>
                  </a:schemeClr>
                </a:solidFill>
              </a:rPr>
              <a:t>bVal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</a:rPr>
              <a:t> to be located at address 00404000,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.data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bVal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BYTE ?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wVal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WORD ?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dVal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DWORD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  <a:p>
            <a:pPr marL="457200" lvl="1" indent="0">
              <a:buNone/>
            </a:pP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mov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esi,OFFSET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</a:rPr>
              <a:t>bVal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	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; ESI =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mov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esi,OFFSET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wVal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	 ;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ESI =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  <a:p>
            <a:pPr marL="457200" lvl="1" indent="0">
              <a:buNone/>
            </a:pPr>
            <a:r>
              <a:rPr lang="nn-NO" dirty="0">
                <a:solidFill>
                  <a:schemeClr val="accent6">
                    <a:lumMod val="50000"/>
                  </a:schemeClr>
                </a:solidFill>
              </a:rPr>
              <a:t>mov esi,OFFSET </a:t>
            </a:r>
            <a:r>
              <a:rPr lang="nn-NO" dirty="0" smtClean="0">
                <a:solidFill>
                  <a:schemeClr val="accent6">
                    <a:lumMod val="50000"/>
                  </a:schemeClr>
                </a:solidFill>
              </a:rPr>
              <a:t>dVal2	 </a:t>
            </a:r>
            <a:r>
              <a:rPr lang="nn-NO" dirty="0">
                <a:solidFill>
                  <a:schemeClr val="accent6">
                    <a:lumMod val="50000"/>
                  </a:schemeClr>
                </a:solidFill>
              </a:rPr>
              <a:t>; ESI = </a:t>
            </a:r>
            <a:r>
              <a:rPr lang="nn-NO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1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1538"/>
          </a:xfrm>
        </p:spPr>
        <p:txBody>
          <a:bodyPr>
            <a:normAutofit/>
          </a:bodyPr>
          <a:lstStyle/>
          <a:p>
            <a:pPr algn="ctr"/>
            <a:r>
              <a:rPr lang="en-GB" sz="3600" dirty="0" smtClean="0"/>
              <a:t>The ALIGN directive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184"/>
            <a:ext cx="10515600" cy="5227093"/>
          </a:xfrm>
        </p:spPr>
        <p:txBody>
          <a:bodyPr>
            <a:normAutofit/>
          </a:bodyPr>
          <a:lstStyle/>
          <a:p>
            <a:r>
              <a:rPr lang="en-GB" dirty="0"/>
              <a:t>The ALIGN directive aligns a </a:t>
            </a:r>
            <a:r>
              <a:rPr lang="en-GB" i="1" dirty="0" smtClean="0"/>
              <a:t>variable on a boundary using the syntax ALIGN bound.</a:t>
            </a:r>
          </a:p>
          <a:p>
            <a:r>
              <a:rPr lang="en-GB" i="1" dirty="0" smtClean="0"/>
              <a:t>The boundary (bound) may be 1, 2, 4, or 16. Note that there is no 8.</a:t>
            </a:r>
          </a:p>
          <a:p>
            <a:r>
              <a:rPr lang="en-GB" i="1" dirty="0" smtClean="0"/>
              <a:t>Example:</a:t>
            </a:r>
          </a:p>
          <a:p>
            <a:pPr marL="457200" lvl="1" indent="0">
              <a:buNone/>
            </a:pPr>
            <a:r>
              <a:rPr lang="en-GB" sz="2000" dirty="0" err="1">
                <a:solidFill>
                  <a:schemeClr val="accent6">
                    <a:lumMod val="50000"/>
                  </a:schemeClr>
                </a:solidFill>
              </a:rPr>
              <a:t>bVal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 BYTE ? 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		;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00404000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ALIGN 2</a:t>
            </a:r>
          </a:p>
          <a:p>
            <a:pPr marL="457200" lvl="1" indent="0">
              <a:buNone/>
            </a:pPr>
            <a:r>
              <a:rPr lang="en-GB" sz="2000" dirty="0" err="1">
                <a:solidFill>
                  <a:schemeClr val="accent6">
                    <a:lumMod val="50000"/>
                  </a:schemeClr>
                </a:solidFill>
              </a:rPr>
              <a:t>wVal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 WORD ? 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	;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00404002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bVal2 BYTE 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?		;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00404004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ALIGN 4</a:t>
            </a:r>
          </a:p>
          <a:p>
            <a:pPr marL="457200" lvl="1" indent="0">
              <a:buNone/>
            </a:pPr>
            <a:r>
              <a:rPr lang="en-GB" sz="2000" dirty="0" err="1">
                <a:solidFill>
                  <a:schemeClr val="accent6">
                    <a:lumMod val="50000"/>
                  </a:schemeClr>
                </a:solidFill>
              </a:rPr>
              <a:t>dVal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 DWORD 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?	;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00404008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dVal2 DWORD ? 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	; 0040400C</a:t>
            </a:r>
          </a:p>
          <a:p>
            <a:r>
              <a:rPr lang="en-GB" dirty="0" smtClean="0"/>
              <a:t>Which ASL mnemonic is similar to ALIGN? What is the difference?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2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61"/>
            <a:ext cx="10515600" cy="1108833"/>
          </a:xfrm>
        </p:spPr>
        <p:txBody>
          <a:bodyPr>
            <a:normAutofit/>
          </a:bodyPr>
          <a:lstStyle/>
          <a:p>
            <a:pPr algn="ctr"/>
            <a:r>
              <a:rPr lang="en-GB" sz="3600" dirty="0" smtClean="0"/>
              <a:t>The PTR Operator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4084"/>
            <a:ext cx="10515600" cy="4967785"/>
          </a:xfrm>
        </p:spPr>
        <p:txBody>
          <a:bodyPr/>
          <a:lstStyle/>
          <a:p>
            <a:r>
              <a:rPr lang="en-GB" dirty="0" smtClean="0"/>
              <a:t>The PTR </a:t>
            </a:r>
            <a:r>
              <a:rPr lang="en-GB" dirty="0"/>
              <a:t>operator </a:t>
            </a:r>
            <a:r>
              <a:rPr lang="en-GB" dirty="0" smtClean="0"/>
              <a:t>is used to </a:t>
            </a:r>
            <a:r>
              <a:rPr lang="en-GB" dirty="0"/>
              <a:t>override the declared size of an operand</a:t>
            </a:r>
            <a:r>
              <a:rPr lang="en-GB" dirty="0" smtClean="0"/>
              <a:t>.</a:t>
            </a:r>
          </a:p>
          <a:p>
            <a:r>
              <a:rPr lang="en-GB" dirty="0" smtClean="0"/>
              <a:t>Example:</a:t>
            </a:r>
          </a:p>
          <a:p>
            <a:pPr marL="457200" lvl="1" indent="0">
              <a:buNone/>
            </a:pPr>
            <a:r>
              <a:rPr lang="en-GB" dirty="0" smtClean="0"/>
              <a:t>Will the following run without errors?</a:t>
            </a:r>
          </a:p>
          <a:p>
            <a:pPr marL="914400" lvl="2" indent="0">
              <a:buNone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  <a:p>
            <a:pPr marL="914400" lvl="2" indent="0">
              <a:buNone/>
            </a:pP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myDouble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DWORD 12345678h</a:t>
            </a:r>
          </a:p>
          <a:p>
            <a:pPr marL="914400" lvl="2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.code</a:t>
            </a:r>
          </a:p>
          <a:p>
            <a:pPr marL="914400" lvl="2" indent="0">
              <a:buNone/>
            </a:pP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ax,myDouble</a:t>
            </a:r>
            <a:endParaRPr lang="en-GB" dirty="0" smtClean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 smtClean="0">
                <a:cs typeface="Segoe UI" panose="020B0502040204020203" pitchFamily="34" charset="0"/>
              </a:rPr>
              <a:t>What if the last line had been this: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ax,WORD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PTR </a:t>
            </a:r>
            <a:r>
              <a:rPr lang="en-GB" sz="20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myDouble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;AX=5678</a:t>
            </a:r>
          </a:p>
          <a:p>
            <a:r>
              <a:rPr lang="en-GB" dirty="0"/>
              <a:t>PTR must be used in combination with one of the standard assembler data </a:t>
            </a:r>
            <a:r>
              <a:rPr lang="en-GB" dirty="0" smtClean="0"/>
              <a:t>types</a:t>
            </a:r>
            <a:r>
              <a:rPr lang="en-GB" dirty="0"/>
              <a:t>.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51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 smtClean="0"/>
              <a:t>The TYPE Operator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TYPE operator returns the size, in bytes, of a single element of a variable</a:t>
            </a:r>
            <a:r>
              <a:rPr lang="en-GB" dirty="0" smtClean="0"/>
              <a:t>.</a:t>
            </a:r>
          </a:p>
          <a:p>
            <a:r>
              <a:rPr lang="en-GB" dirty="0" smtClean="0"/>
              <a:t>Example: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.data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var1 BYTE ?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var2 WORD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var4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QWORD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  <a:p>
            <a:pPr marL="457200" lvl="1" indent="0">
              <a:buNone/>
            </a:pP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</a:rPr>
              <a:t>Mov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</a:rPr>
              <a:t>eax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, TYPE var1	</a:t>
            </a: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</a:rPr>
              <a:t>eax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=?</a:t>
            </a:r>
          </a:p>
          <a:p>
            <a:pPr marL="457200" lvl="1" indent="0">
              <a:buNone/>
            </a:pP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</a:rPr>
              <a:t>Mov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</a:rPr>
              <a:t>ecx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, TYPE var4	</a:t>
            </a: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</a:rPr>
              <a:t>ebx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=?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1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594"/>
          </a:xfrm>
        </p:spPr>
        <p:txBody>
          <a:bodyPr>
            <a:normAutofit/>
          </a:bodyPr>
          <a:lstStyle/>
          <a:p>
            <a:pPr algn="ctr"/>
            <a:r>
              <a:rPr lang="en-GB" sz="3600" dirty="0" smtClean="0"/>
              <a:t>The LENGTHOF Operator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493"/>
            <a:ext cx="10515600" cy="4607470"/>
          </a:xfrm>
        </p:spPr>
        <p:txBody>
          <a:bodyPr/>
          <a:lstStyle/>
          <a:p>
            <a:r>
              <a:rPr lang="en-GB" dirty="0"/>
              <a:t>The LENGTHOF operator counts the number of elements in an array, defined by the </a:t>
            </a:r>
            <a:r>
              <a:rPr lang="en-GB" dirty="0" smtClean="0"/>
              <a:t>values appearing </a:t>
            </a:r>
            <a:r>
              <a:rPr lang="en-GB" b="1" i="1" dirty="0"/>
              <a:t>on the same line </a:t>
            </a:r>
            <a:r>
              <a:rPr lang="en-GB" dirty="0"/>
              <a:t>as its label</a:t>
            </a:r>
            <a:r>
              <a:rPr lang="en-GB" dirty="0" smtClean="0"/>
              <a:t>.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.data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byte1 BYTE 10,20,30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array1 WORD 30 DUP(?),0,0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array2 WORD 5 DUP(3 DUP(?))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array3 DWORD 1,2,3,4</a:t>
            </a:r>
          </a:p>
          <a:p>
            <a:pPr marL="457200" lvl="1" indent="0">
              <a:buNone/>
            </a:pPr>
            <a:r>
              <a:rPr lang="en-GB" sz="2000" dirty="0" err="1" smtClean="0">
                <a:solidFill>
                  <a:schemeClr val="accent6">
                    <a:lumMod val="50000"/>
                  </a:schemeClr>
                </a:solidFill>
              </a:rPr>
              <a:t>digitStr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BYTE "12345678",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  <a:p>
            <a:pPr marL="457200" lvl="1" indent="0">
              <a:buNone/>
            </a:pP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What will </a:t>
            </a: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</a:rPr>
              <a:t>lengthof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 return if used with each of the declared variables? i.e. byte1, array1, array2, array3 and </a:t>
            </a: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</a:rPr>
              <a:t>digitStr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0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117"/>
          </a:xfrm>
        </p:spPr>
        <p:txBody>
          <a:bodyPr>
            <a:normAutofit/>
          </a:bodyPr>
          <a:lstStyle/>
          <a:p>
            <a:pPr algn="ctr"/>
            <a:r>
              <a:rPr lang="en-GB" sz="3600" dirty="0" smtClean="0"/>
              <a:t>Rules of the MOV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9116"/>
            <a:ext cx="10515600" cy="5738884"/>
          </a:xfrm>
        </p:spPr>
        <p:txBody>
          <a:bodyPr/>
          <a:lstStyle/>
          <a:p>
            <a:r>
              <a:rPr lang="en-GB" dirty="0" smtClean="0"/>
              <a:t>Both </a:t>
            </a:r>
            <a:r>
              <a:rPr lang="en-GB" dirty="0"/>
              <a:t>operands must be the same size.</a:t>
            </a:r>
          </a:p>
          <a:p>
            <a:r>
              <a:rPr lang="en-GB" dirty="0" smtClean="0"/>
              <a:t>Both </a:t>
            </a:r>
            <a:r>
              <a:rPr lang="en-GB" dirty="0"/>
              <a:t>operands cannot be memory operands.</a:t>
            </a:r>
          </a:p>
          <a:p>
            <a:r>
              <a:rPr lang="en-GB" dirty="0" smtClean="0"/>
              <a:t>CS</a:t>
            </a:r>
            <a:r>
              <a:rPr lang="en-GB" dirty="0"/>
              <a:t>, EIP, and IP cannot be destination operands.</a:t>
            </a:r>
          </a:p>
          <a:p>
            <a:r>
              <a:rPr lang="en-GB" dirty="0" smtClean="0"/>
              <a:t>An </a:t>
            </a:r>
            <a:r>
              <a:rPr lang="en-GB" dirty="0"/>
              <a:t>immediate value cannot be moved to a segment register</a:t>
            </a:r>
            <a:r>
              <a:rPr lang="en-GB" dirty="0" smtClean="0"/>
              <a:t>.</a:t>
            </a:r>
          </a:p>
          <a:p>
            <a:r>
              <a:rPr lang="en-GB" dirty="0" smtClean="0"/>
              <a:t>Generally, the following MOV types are valid:</a:t>
            </a:r>
          </a:p>
          <a:p>
            <a:pPr lvl="1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88107" y="3900195"/>
            <a:ext cx="1001670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NOTE: VALID MOVs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88106" y="4266098"/>
            <a:ext cx="10016705" cy="217751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050" dirty="0" smtClean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 </a:t>
            </a:r>
            <a:r>
              <a:rPr lang="en-GB" sz="2400" i="1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reg,reg</a:t>
            </a:r>
            <a:r>
              <a:rPr lang="en-GB" sz="2400" i="1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	</a:t>
            </a:r>
            <a:r>
              <a:rPr lang="en-GB" sz="2000" i="1" dirty="0" err="1" smtClean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</a:t>
            </a:r>
            <a:r>
              <a:rPr lang="en-GB" sz="2000" i="1" dirty="0" smtClean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=register </a:t>
            </a:r>
            <a:r>
              <a:rPr lang="en-GB" sz="2000" i="1" dirty="0" err="1" smtClean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eg</a:t>
            </a:r>
            <a:r>
              <a:rPr lang="en-GB" sz="2000" i="1" dirty="0" smtClean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EAX, AL</a:t>
            </a:r>
            <a:endParaRPr lang="en-GB" sz="2000" i="1" dirty="0"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 </a:t>
            </a:r>
            <a:r>
              <a:rPr lang="en-GB" sz="2400" i="1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mem,reg</a:t>
            </a:r>
            <a:r>
              <a:rPr lang="en-GB" sz="2400" i="1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2000" i="1" dirty="0" smtClean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en-GB" sz="2000" i="1" dirty="0" err="1" smtClean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imm</a:t>
            </a:r>
            <a:r>
              <a:rPr lang="en-GB" sz="2000" i="1" dirty="0" smtClean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=immediate value </a:t>
            </a:r>
            <a:r>
              <a:rPr lang="en-GB" sz="2000" i="1" dirty="0" err="1" smtClean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eg</a:t>
            </a:r>
            <a:r>
              <a:rPr lang="en-GB" sz="2000" i="1" dirty="0" smtClean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56, 10h </a:t>
            </a:r>
            <a:endParaRPr lang="en-GB" sz="2000" i="1" dirty="0"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 </a:t>
            </a:r>
            <a:r>
              <a:rPr lang="en-GB" sz="2400" i="1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reg,mem</a:t>
            </a:r>
            <a:r>
              <a:rPr lang="en-GB" sz="2400" i="1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</a:t>
            </a:r>
            <a:r>
              <a:rPr lang="en-GB" sz="2000" i="1" dirty="0" err="1" smtClean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</a:t>
            </a:r>
            <a:r>
              <a:rPr lang="en-GB" sz="2000" i="1" dirty="0" smtClean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=memory location </a:t>
            </a:r>
            <a:r>
              <a:rPr lang="en-GB" sz="2000" i="1" dirty="0" err="1" smtClean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eg</a:t>
            </a:r>
            <a:r>
              <a:rPr lang="en-GB" sz="2000" i="1" dirty="0" smtClean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[EAX], </a:t>
            </a:r>
            <a:r>
              <a:rPr lang="en-GB" sz="2000" i="1" dirty="0" err="1" smtClean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myvar</a:t>
            </a:r>
            <a:endParaRPr lang="en-GB" sz="2000" i="1" dirty="0"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 </a:t>
            </a:r>
            <a:r>
              <a:rPr lang="en-GB" sz="2400" i="1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mem,imm</a:t>
            </a:r>
            <a:endParaRPr lang="en-GB" sz="2400" i="1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 </a:t>
            </a:r>
            <a:r>
              <a:rPr lang="en-GB" sz="2400" i="1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reg,imm</a:t>
            </a:r>
            <a:endParaRPr lang="en-GB" sz="2400" i="1" dirty="0" smtClean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5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Adobe Ming Std L" panose="02020300000000000000" pitchFamily="18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5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/>
              <a:t>SIZEOF </a:t>
            </a:r>
            <a:r>
              <a:rPr lang="en-GB" sz="3600" dirty="0" smtClean="0"/>
              <a:t>Operator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/>
              <a:t>SIZEOF operator returns a value that is equivalent to multiplying LENGTHOF by TYPE. </a:t>
            </a:r>
            <a:endParaRPr lang="en-GB" dirty="0" smtClean="0"/>
          </a:p>
          <a:p>
            <a:r>
              <a:rPr lang="en-GB" dirty="0" smtClean="0"/>
              <a:t>Example: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.data</a:t>
            </a:r>
          </a:p>
          <a:p>
            <a:pPr marL="457200" lvl="1" indent="0">
              <a:buNone/>
            </a:pPr>
            <a:r>
              <a:rPr lang="en-GB" sz="28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intArray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WORD 32 DUP(0)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.code</a:t>
            </a:r>
          </a:p>
          <a:p>
            <a:pPr marL="457200" lvl="1" indent="0">
              <a:buNone/>
            </a:pPr>
            <a:r>
              <a:rPr lang="en-GB" sz="28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eax,SIZEOF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intArray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; 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EAX = 64</a:t>
            </a:r>
          </a:p>
        </p:txBody>
      </p:sp>
    </p:spTree>
    <p:extLst>
      <p:ext uri="{BB962C8B-B14F-4D97-AF65-F5344CB8AC3E}">
        <p14:creationId xmlns:p14="http://schemas.microsoft.com/office/powerpoint/2010/main" val="298188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 smtClean="0"/>
              <a:t>The LABEL directive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LABEL directive lets you insert a label and give it a size attribute without allocating </a:t>
            </a:r>
            <a:r>
              <a:rPr lang="en-GB" dirty="0" smtClean="0"/>
              <a:t>any storage.</a:t>
            </a:r>
          </a:p>
          <a:p>
            <a:r>
              <a:rPr lang="en-GB" dirty="0"/>
              <a:t>A common use of LABEL is to provide an alternative name and </a:t>
            </a:r>
            <a:r>
              <a:rPr lang="en-GB" dirty="0" smtClean="0"/>
              <a:t>size attribute </a:t>
            </a:r>
            <a:r>
              <a:rPr lang="en-GB" dirty="0"/>
              <a:t>for the variable </a:t>
            </a:r>
            <a:r>
              <a:rPr lang="en-GB" b="1" i="1" dirty="0" smtClean="0"/>
              <a:t>declared </a:t>
            </a:r>
            <a:r>
              <a:rPr lang="en-GB" b="1" i="1" dirty="0"/>
              <a:t>next </a:t>
            </a:r>
            <a:r>
              <a:rPr lang="en-GB" dirty="0"/>
              <a:t>in the data segment</a:t>
            </a:r>
            <a:r>
              <a:rPr lang="en-GB" dirty="0" smtClean="0"/>
              <a:t>.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.data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val16 LABEL WORD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val32 DWORD 12345678h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.code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ax,val16			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AX = 5678h</a:t>
            </a:r>
          </a:p>
          <a:p>
            <a:pPr marL="457200" lvl="1" indent="0">
              <a:buNone/>
            </a:pPr>
            <a:r>
              <a:rPr lang="nn-NO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 dx,[val16+2</a:t>
            </a:r>
            <a:r>
              <a:rPr lang="nn-NO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		 </a:t>
            </a:r>
            <a:r>
              <a:rPr lang="nn-NO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DX = 1234h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60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53" y="2384993"/>
            <a:ext cx="10515600" cy="1325563"/>
          </a:xfrm>
        </p:spPr>
        <p:txBody>
          <a:bodyPr/>
          <a:lstStyle/>
          <a:p>
            <a:pPr algn="ctr"/>
            <a:r>
              <a:rPr lang="en-GB" b="1" dirty="0" smtClean="0"/>
              <a:t>Indirect Addressing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38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4967"/>
            <a:ext cx="10515600" cy="5671996"/>
          </a:xfrm>
        </p:spPr>
        <p:txBody>
          <a:bodyPr>
            <a:normAutofit/>
          </a:bodyPr>
          <a:lstStyle/>
          <a:p>
            <a:r>
              <a:rPr lang="en-GB" dirty="0" smtClean="0"/>
              <a:t>Indirect addressing allows us to use a register as a pointer and manipulate the register’s value.</a:t>
            </a:r>
          </a:p>
          <a:p>
            <a:r>
              <a:rPr lang="en-GB" i="1" dirty="0"/>
              <a:t>Protected </a:t>
            </a:r>
            <a:r>
              <a:rPr lang="en-GB" i="1" dirty="0" smtClean="0"/>
              <a:t>Mode: </a:t>
            </a:r>
            <a:r>
              <a:rPr lang="en-GB" dirty="0"/>
              <a:t>In protected mode, an indirect operand can be any 32-bit </a:t>
            </a:r>
            <a:r>
              <a:rPr lang="en-GB" dirty="0" smtClean="0"/>
              <a:t>general-purpose register surrounded </a:t>
            </a:r>
            <a:r>
              <a:rPr lang="en-GB" dirty="0"/>
              <a:t>by brackets</a:t>
            </a:r>
            <a:r>
              <a:rPr lang="en-GB" dirty="0" smtClean="0"/>
              <a:t>.</a:t>
            </a:r>
          </a:p>
          <a:p>
            <a:r>
              <a:rPr lang="en-GB" dirty="0" smtClean="0"/>
              <a:t>Example:</a:t>
            </a:r>
          </a:p>
          <a:p>
            <a:pPr marL="457200" lvl="1" indent="0">
              <a:buNone/>
            </a:pPr>
            <a:r>
              <a:rPr lang="en-GB" dirty="0"/>
              <a:t>.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byteVal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BYTE 10h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.code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esi,OFFSET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byteVal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it-IT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 al,[esi] </a:t>
            </a:r>
            <a:r>
              <a:rPr lang="it-IT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; </a:t>
            </a:r>
            <a:r>
              <a:rPr lang="it-IT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 = </a:t>
            </a:r>
            <a:r>
              <a:rPr lang="it-IT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10h</a:t>
            </a:r>
          </a:p>
          <a:p>
            <a:pPr marL="457200" lvl="1" indent="0">
              <a:buNone/>
            </a:pPr>
            <a:endParaRPr lang="it-IT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would be the content of AL if we had written instead:</a:t>
            </a:r>
          </a:p>
          <a:p>
            <a:pPr marL="457200" lvl="1" indent="0">
              <a:buNone/>
            </a:pPr>
            <a:r>
              <a:rPr lang="it-IT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 al, esi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7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7797"/>
            <a:ext cx="10515600" cy="5549166"/>
          </a:xfrm>
        </p:spPr>
        <p:txBody>
          <a:bodyPr>
            <a:normAutofit/>
          </a:bodyPr>
          <a:lstStyle/>
          <a:p>
            <a:r>
              <a:rPr lang="en-GB" dirty="0"/>
              <a:t>In </a:t>
            </a:r>
            <a:r>
              <a:rPr lang="en-GB" i="1" dirty="0">
                <a:solidFill>
                  <a:schemeClr val="accent1">
                    <a:lumMod val="50000"/>
                  </a:schemeClr>
                </a:solidFill>
              </a:rPr>
              <a:t>real-address mode</a:t>
            </a:r>
            <a:r>
              <a:rPr lang="en-GB" dirty="0"/>
              <a:t>, a 16-bit register holds the offset of a variable. </a:t>
            </a:r>
            <a:endParaRPr lang="en-GB" dirty="0" smtClean="0"/>
          </a:p>
          <a:p>
            <a:r>
              <a:rPr lang="en-GB" dirty="0"/>
              <a:t>I</a:t>
            </a:r>
            <a:r>
              <a:rPr lang="en-GB" dirty="0" smtClean="0"/>
              <a:t>t </a:t>
            </a:r>
            <a:r>
              <a:rPr lang="en-GB" dirty="0"/>
              <a:t>may </a:t>
            </a:r>
            <a:r>
              <a:rPr lang="en-GB" dirty="0" smtClean="0"/>
              <a:t>be </a:t>
            </a:r>
            <a:r>
              <a:rPr lang="en-GB" dirty="0"/>
              <a:t>SI, DI, BX, or BP. Avoid BP unless </a:t>
            </a:r>
            <a:r>
              <a:rPr lang="en-GB" dirty="0" smtClean="0"/>
              <a:t>you are </a:t>
            </a:r>
            <a:r>
              <a:rPr lang="en-GB" dirty="0"/>
              <a:t>using it to index into the stack</a:t>
            </a:r>
            <a:r>
              <a:rPr lang="en-GB" dirty="0" smtClean="0"/>
              <a:t>.</a:t>
            </a:r>
          </a:p>
          <a:p>
            <a:r>
              <a:rPr lang="en-GB" dirty="0" smtClean="0"/>
              <a:t>Example: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.data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byteVal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BYTE 10h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.code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 PROC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startup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si,OFFSET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byteVal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it-IT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 al,[si] </a:t>
            </a:r>
            <a:r>
              <a:rPr lang="it-IT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; </a:t>
            </a:r>
            <a:r>
              <a:rPr lang="it-IT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 = </a:t>
            </a:r>
            <a:r>
              <a:rPr lang="it-IT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10h</a:t>
            </a:r>
          </a:p>
          <a:p>
            <a:pPr marL="457200" lvl="1" indent="0">
              <a:buNone/>
            </a:pPr>
            <a:endParaRPr lang="it-IT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it-IT" dirty="0" smtClean="0">
                <a:cs typeface="Segoe UI" panose="020B0502040204020203" pitchFamily="34" charset="0"/>
              </a:rPr>
              <a:t>Question: What though is the actual physical address?</a:t>
            </a:r>
            <a:endParaRPr lang="en-GB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31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1445"/>
            <a:ext cx="10515600" cy="5535518"/>
          </a:xfrm>
        </p:spPr>
        <p:txBody>
          <a:bodyPr>
            <a:normAutofit/>
          </a:bodyPr>
          <a:lstStyle/>
          <a:p>
            <a:r>
              <a:rPr lang="en-GB" dirty="0" smtClean="0"/>
              <a:t>Indirect operands are often used to step through arrays.</a:t>
            </a:r>
          </a:p>
          <a:p>
            <a:r>
              <a:rPr lang="en-GB" dirty="0" smtClean="0"/>
              <a:t>Does the following example make sense?</a:t>
            </a:r>
          </a:p>
          <a:p>
            <a:pPr marL="1371600" lvl="3" indent="0">
              <a:buNone/>
            </a:pPr>
            <a:r>
              <a:rPr lang="en-GB" sz="1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  <a:p>
            <a:pPr marL="1371600" lvl="3" indent="0">
              <a:buNone/>
            </a:pP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arrayB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BYTE 10h,20h,30h</a:t>
            </a:r>
          </a:p>
          <a:p>
            <a:pPr marL="1371600" lvl="3" indent="0">
              <a:buNone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.code</a:t>
            </a:r>
          </a:p>
          <a:p>
            <a:pPr marL="1371600" lvl="3" indent="0">
              <a:buNone/>
            </a:pP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esi,OFFSET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arrayB</a:t>
            </a:r>
            <a:endParaRPr lang="en-GB" sz="24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371600" lvl="3" indent="0">
              <a:buNone/>
            </a:pPr>
            <a:r>
              <a:rPr lang="it-IT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 al,[esi] </a:t>
            </a:r>
            <a:r>
              <a:rPr lang="it-IT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; </a:t>
            </a:r>
            <a:r>
              <a:rPr lang="it-IT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 = 10h</a:t>
            </a:r>
          </a:p>
          <a:p>
            <a:pPr marL="1371600" lvl="3" indent="0">
              <a:buNone/>
            </a:pP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esi</a:t>
            </a:r>
            <a:endParaRPr lang="en-GB" sz="24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371600" lvl="3" indent="0">
              <a:buNone/>
            </a:pPr>
            <a:r>
              <a:rPr lang="it-IT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 al,[esi] </a:t>
            </a:r>
            <a:r>
              <a:rPr lang="it-IT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; </a:t>
            </a:r>
            <a:r>
              <a:rPr lang="it-IT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 = 20h</a:t>
            </a:r>
          </a:p>
          <a:p>
            <a:pPr marL="1371600" lvl="3" indent="0">
              <a:buNone/>
            </a:pP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esi</a:t>
            </a:r>
            <a:endParaRPr lang="en-GB" sz="24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371600" lvl="3" indent="0">
              <a:buNone/>
            </a:pPr>
            <a:r>
              <a:rPr lang="it-IT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 al,[esi] </a:t>
            </a:r>
            <a:r>
              <a:rPr lang="it-IT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; </a:t>
            </a:r>
            <a:r>
              <a:rPr lang="it-IT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 = </a:t>
            </a:r>
            <a:r>
              <a:rPr lang="it-IT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30h</a:t>
            </a:r>
          </a:p>
        </p:txBody>
      </p:sp>
    </p:spTree>
    <p:extLst>
      <p:ext uri="{BB962C8B-B14F-4D97-AF65-F5344CB8AC3E}">
        <p14:creationId xmlns:p14="http://schemas.microsoft.com/office/powerpoint/2010/main" val="58256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923" y="327339"/>
            <a:ext cx="1125415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</a:rPr>
              <a:t>SELF TEST EXERCISE </a:t>
            </a:r>
            <a:endParaRPr lang="en-GB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923" y="696671"/>
            <a:ext cx="11254153" cy="513986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Segoe UI" panose="020B0502040204020203" pitchFamily="34" charset="0"/>
              </a:rPr>
              <a:t>Can </a:t>
            </a:r>
            <a:r>
              <a:rPr lang="en-GB" sz="2800" dirty="0">
                <a:solidFill>
                  <a:schemeClr val="tx1">
                    <a:lumMod val="95000"/>
                    <a:lumOff val="5000"/>
                  </a:schemeClr>
                </a:solidFill>
                <a:cs typeface="Segoe UI" panose="020B0502040204020203" pitchFamily="34" charset="0"/>
              </a:rPr>
              <a:t>you rewrite </a:t>
            </a: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Segoe UI" panose="020B0502040204020203" pitchFamily="34" charset="0"/>
              </a:rPr>
              <a:t>the previous </a:t>
            </a:r>
            <a:r>
              <a:rPr lang="en-GB" sz="2800" dirty="0">
                <a:solidFill>
                  <a:schemeClr val="tx1">
                    <a:lumMod val="95000"/>
                    <a:lumOff val="5000"/>
                  </a:schemeClr>
                </a:solidFill>
                <a:cs typeface="Segoe UI" panose="020B0502040204020203" pitchFamily="34" charset="0"/>
              </a:rPr>
              <a:t>program to achieve the same result if </a:t>
            </a:r>
            <a:r>
              <a:rPr lang="en-GB" sz="2800" dirty="0" err="1">
                <a:solidFill>
                  <a:schemeClr val="tx1">
                    <a:lumMod val="95000"/>
                    <a:lumOff val="5000"/>
                  </a:schemeClr>
                </a:solidFill>
                <a:cs typeface="Segoe UI" panose="020B0502040204020203" pitchFamily="34" charset="0"/>
              </a:rPr>
              <a:t>arrayB</a:t>
            </a:r>
            <a:r>
              <a:rPr lang="en-GB" sz="2800" dirty="0">
                <a:solidFill>
                  <a:schemeClr val="tx1">
                    <a:lumMod val="95000"/>
                    <a:lumOff val="5000"/>
                  </a:schemeClr>
                </a:solidFill>
                <a:cs typeface="Segoe UI" panose="020B0502040204020203" pitchFamily="34" charset="0"/>
              </a:rPr>
              <a:t> was declared as a word</a:t>
            </a: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Segoe UI" panose="020B0502040204020203" pitchFamily="34" charset="0"/>
              </a:rPr>
              <a:t>?</a:t>
            </a:r>
          </a:p>
          <a:p>
            <a:pPr marL="514350" indent="-514350">
              <a:buAutoNum type="arabicPeriod"/>
            </a:pPr>
            <a:endParaRPr lang="en-GB" sz="2800" dirty="0">
              <a:solidFill>
                <a:schemeClr val="tx1">
                  <a:lumMod val="95000"/>
                  <a:lumOff val="5000"/>
                </a:schemeClr>
              </a:solidFill>
              <a:cs typeface="Segoe UI" panose="020B0502040204020203" pitchFamily="34" charset="0"/>
            </a:endParaRPr>
          </a:p>
          <a:p>
            <a:pPr marL="514350" indent="-514350">
              <a:buAutoNum type="arabicPeriod"/>
            </a:pP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Segoe UI" panose="020B0502040204020203" pitchFamily="34" charset="0"/>
              </a:rPr>
              <a:t>Can you explain how the following assembly language code works?</a:t>
            </a:r>
          </a:p>
          <a:p>
            <a:pPr lvl="2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.data</a:t>
            </a:r>
          </a:p>
          <a:p>
            <a:pPr lvl="2"/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arrayD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DWORD 10000h,20000h,30000h</a:t>
            </a:r>
          </a:p>
          <a:p>
            <a:pPr lvl="2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.code</a:t>
            </a:r>
          </a:p>
          <a:p>
            <a:pPr lvl="2"/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esi,OFFSET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arrayD</a:t>
            </a:r>
            <a:endParaRPr lang="en-GB" sz="24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eax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,[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esi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 ; first number</a:t>
            </a:r>
          </a:p>
          <a:p>
            <a:pPr lvl="2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esi,4</a:t>
            </a:r>
          </a:p>
          <a:p>
            <a:pPr lvl="2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eax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,[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esi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 ; second number</a:t>
            </a:r>
          </a:p>
          <a:p>
            <a:pPr lvl="2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esi,4</a:t>
            </a:r>
          </a:p>
          <a:p>
            <a:pPr lvl="2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eax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,[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esi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 ; third number</a:t>
            </a:r>
            <a:endParaRPr lang="en-GB" sz="72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0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</a:t>
            </a:r>
            <a:r>
              <a:rPr lang="en-GB" i="1" dirty="0"/>
              <a:t>indexed operand </a:t>
            </a:r>
            <a:r>
              <a:rPr lang="en-GB" dirty="0"/>
              <a:t>adds a constant to a register to generate an effective address</a:t>
            </a:r>
            <a:r>
              <a:rPr lang="en-GB" dirty="0" smtClean="0"/>
              <a:t>.</a:t>
            </a:r>
          </a:p>
          <a:p>
            <a:r>
              <a:rPr lang="en-GB" dirty="0"/>
              <a:t>Any of the </a:t>
            </a:r>
            <a:r>
              <a:rPr lang="en-GB" dirty="0" smtClean="0"/>
              <a:t>32-bit </a:t>
            </a:r>
            <a:r>
              <a:rPr lang="en-GB" dirty="0"/>
              <a:t>general-purpose registers may be used as index registers</a:t>
            </a:r>
            <a:r>
              <a:rPr lang="en-GB" dirty="0" smtClean="0"/>
              <a:t>.</a:t>
            </a:r>
          </a:p>
          <a:p>
            <a:pPr marL="1371600" lvl="3" indent="0">
              <a:buNone/>
            </a:pPr>
            <a:r>
              <a:rPr lang="en-GB" sz="2400" i="1" dirty="0" smtClean="0">
                <a:solidFill>
                  <a:schemeClr val="accent4">
                    <a:lumMod val="50000"/>
                  </a:schemeClr>
                </a:solidFill>
              </a:rPr>
              <a:t>SYNTAX:	constant</a:t>
            </a:r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en-GB" sz="2400" i="1" dirty="0" err="1" smtClean="0">
                <a:solidFill>
                  <a:schemeClr val="accent4">
                    <a:lumMod val="50000"/>
                  </a:schemeClr>
                </a:solidFill>
              </a:rPr>
              <a:t>reg</a:t>
            </a:r>
            <a:r>
              <a:rPr lang="en-GB" sz="2400" dirty="0">
                <a:solidFill>
                  <a:schemeClr val="accent4">
                    <a:lumMod val="50000"/>
                  </a:schemeClr>
                </a:solidFill>
              </a:rPr>
              <a:t>]</a:t>
            </a:r>
          </a:p>
          <a:p>
            <a:pPr marL="1371600" lvl="3" indent="0">
              <a:buNone/>
            </a:pPr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		[</a:t>
            </a:r>
            <a:r>
              <a:rPr lang="en-GB" sz="2400" i="1" dirty="0">
                <a:solidFill>
                  <a:schemeClr val="accent4">
                    <a:lumMod val="50000"/>
                  </a:schemeClr>
                </a:solidFill>
              </a:rPr>
              <a:t>constant </a:t>
            </a:r>
            <a:r>
              <a:rPr lang="en-GB" sz="2400" dirty="0">
                <a:solidFill>
                  <a:schemeClr val="accent4">
                    <a:lumMod val="50000"/>
                  </a:schemeClr>
                </a:solidFill>
              </a:rPr>
              <a:t>+ </a:t>
            </a:r>
            <a:r>
              <a:rPr lang="en-GB" sz="2400" i="1" dirty="0" err="1">
                <a:solidFill>
                  <a:schemeClr val="accent4">
                    <a:lumMod val="50000"/>
                  </a:schemeClr>
                </a:solidFill>
              </a:rPr>
              <a:t>reg</a:t>
            </a:r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]</a:t>
            </a: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163" y="4661278"/>
            <a:ext cx="8435673" cy="127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923" y="327339"/>
            <a:ext cx="1125415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</a:rPr>
              <a:t>SELF TEST EXERCISE </a:t>
            </a:r>
            <a:endParaRPr lang="en-GB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923" y="696671"/>
            <a:ext cx="11254153" cy="538609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Segoe UI" panose="020B0502040204020203" pitchFamily="34" charset="0"/>
              </a:rPr>
              <a:t>What is the content of the register al?</a:t>
            </a:r>
          </a:p>
          <a:p>
            <a:pPr lvl="3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.data</a:t>
            </a:r>
          </a:p>
          <a:p>
            <a:pPr lvl="3"/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arrayB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BYTE 10h,20h,30h</a:t>
            </a:r>
          </a:p>
          <a:p>
            <a:pPr lvl="3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.code</a:t>
            </a:r>
          </a:p>
          <a:p>
            <a:pPr lvl="3"/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esi,0</a:t>
            </a:r>
          </a:p>
          <a:p>
            <a:pPr lvl="3"/>
            <a:r>
              <a:rPr lang="it-IT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 al,[arrayB + esi</a:t>
            </a:r>
            <a:r>
              <a:rPr lang="it-IT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	 </a:t>
            </a:r>
            <a:r>
              <a:rPr lang="it-IT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AL = 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GB" sz="72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AutoNum type="arabicPeriod"/>
            </a:pP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Segoe UI" panose="020B0502040204020203" pitchFamily="34" charset="0"/>
              </a:rPr>
              <a:t>What is the content of the register </a:t>
            </a:r>
            <a:r>
              <a:rPr lang="en-GB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Segoe UI" panose="020B0502040204020203" pitchFamily="34" charset="0"/>
              </a:rPr>
              <a:t>ax</a:t>
            </a: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Segoe UI" panose="020B0502040204020203" pitchFamily="34" charset="0"/>
              </a:rPr>
              <a:t>?</a:t>
            </a:r>
          </a:p>
          <a:p>
            <a:pPr lvl="3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.data</a:t>
            </a:r>
          </a:p>
          <a:p>
            <a:pPr lvl="3"/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arrayW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WORD 1000h,2000h,3000h</a:t>
            </a:r>
          </a:p>
          <a:p>
            <a:pPr lvl="3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.code</a:t>
            </a:r>
          </a:p>
          <a:p>
            <a:pPr lvl="3"/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esi,OFFSET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arrayW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mov ax,[esi] </a:t>
            </a:r>
            <a:r>
              <a:rPr lang="pt-B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	;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AX = </a:t>
            </a:r>
            <a:r>
              <a:rPr lang="pt-B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mov ax,[esi+2] </a:t>
            </a:r>
            <a:r>
              <a:rPr lang="pt-B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	;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AX = </a:t>
            </a:r>
            <a:r>
              <a:rPr lang="pt-B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mov ax,[esi+4] </a:t>
            </a:r>
            <a:r>
              <a:rPr lang="pt-B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	;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AX = </a:t>
            </a:r>
            <a:r>
              <a:rPr lang="pt-B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GB" sz="138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46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53" y="2384993"/>
            <a:ext cx="10515600" cy="1325563"/>
          </a:xfrm>
        </p:spPr>
        <p:txBody>
          <a:bodyPr/>
          <a:lstStyle/>
          <a:p>
            <a:pPr algn="ctr"/>
            <a:r>
              <a:rPr lang="en-GB" b="1" dirty="0" smtClean="0"/>
              <a:t>Assembly language conditionals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058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8740"/>
            <a:ext cx="10515600" cy="5508223"/>
          </a:xfrm>
        </p:spPr>
        <p:txBody>
          <a:bodyPr/>
          <a:lstStyle/>
          <a:p>
            <a:r>
              <a:rPr lang="en-GB" dirty="0" smtClean="0"/>
              <a:t>Segment Registers should not be directly modified by programs running in protected mode.</a:t>
            </a:r>
          </a:p>
          <a:p>
            <a:r>
              <a:rPr lang="en-GB" dirty="0" smtClean="0"/>
              <a:t>This option is available in real mode however, with the exception of the CS register.</a:t>
            </a:r>
          </a:p>
          <a:p>
            <a:r>
              <a:rPr lang="en-GB" dirty="0" smtClean="0"/>
              <a:t>Generally, the following MOV types are valid, when considering segment registers.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19868" y="3633541"/>
            <a:ext cx="1001670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NOTE: VALID SEGMENT REGISTER MOVs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19867" y="3999444"/>
            <a:ext cx="10016705" cy="1731243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050" dirty="0" smtClean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 </a:t>
            </a:r>
            <a:r>
              <a:rPr lang="en-GB" sz="24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reg,sreg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</a:t>
            </a:r>
            <a:r>
              <a:rPr lang="en-GB" sz="2000" dirty="0" err="1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sreg</a:t>
            </a:r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segment register</a:t>
            </a:r>
          </a:p>
          <a:p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 </a:t>
            </a:r>
            <a:r>
              <a:rPr lang="en-GB" sz="24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sreg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4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</a:t>
            </a:r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mem16=16 bit memory location</a:t>
            </a:r>
            <a:endParaRPr lang="en-GB" sz="24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 mem16, </a:t>
            </a:r>
            <a:r>
              <a:rPr lang="en-GB" sz="24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sreg</a:t>
            </a:r>
            <a:endParaRPr lang="en-GB" sz="24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 sreg,mem16</a:t>
            </a:r>
            <a:endParaRPr lang="en-GB" sz="5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Adobe Ming Std L" panose="02020300000000000000" pitchFamily="18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23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Assembly language programs use </a:t>
            </a:r>
            <a:r>
              <a:rPr lang="en-GB" dirty="0" smtClean="0"/>
              <a:t>conditional instructions </a:t>
            </a:r>
            <a:r>
              <a:rPr lang="en-GB" dirty="0"/>
              <a:t>to implement high-level statements such as IF statements and loops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/>
              <a:t>The CPU interprets true/false conditions based on the contents of the ECX and </a:t>
            </a:r>
            <a:r>
              <a:rPr lang="en-GB" dirty="0" smtClean="0"/>
              <a:t>Flags registers.</a:t>
            </a:r>
          </a:p>
          <a:p>
            <a:endParaRPr lang="en-GB" dirty="0"/>
          </a:p>
          <a:p>
            <a:r>
              <a:rPr lang="en-GB" dirty="0" smtClean="0"/>
              <a:t>We will look at two main conditional instructions,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JMP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LOOP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26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 smtClean="0"/>
              <a:t>The JMP instruction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Destination is a </a:t>
            </a:r>
            <a:r>
              <a:rPr lang="en-GB" dirty="0"/>
              <a:t>code </a:t>
            </a:r>
            <a:r>
              <a:rPr lang="en-GB" dirty="0" smtClean="0"/>
              <a:t>label</a:t>
            </a:r>
          </a:p>
          <a:p>
            <a:r>
              <a:rPr lang="en-GB" dirty="0"/>
              <a:t>When the CPU executes </a:t>
            </a:r>
            <a:r>
              <a:rPr lang="en-GB" dirty="0" smtClean="0"/>
              <a:t>JMP, </a:t>
            </a:r>
            <a:r>
              <a:rPr lang="en-GB" dirty="0"/>
              <a:t>the offset of </a:t>
            </a:r>
            <a:r>
              <a:rPr lang="en-GB" i="1" dirty="0"/>
              <a:t>destination </a:t>
            </a:r>
            <a:r>
              <a:rPr lang="en-GB" dirty="0"/>
              <a:t>is moved into </a:t>
            </a:r>
            <a:r>
              <a:rPr lang="en-GB" dirty="0" smtClean="0"/>
              <a:t>the instruction </a:t>
            </a:r>
            <a:r>
              <a:rPr lang="en-GB" dirty="0"/>
              <a:t>pointer, causing execution to continue at the new location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JMP is </a:t>
            </a:r>
            <a:r>
              <a:rPr lang="en-GB" i="1" dirty="0" smtClean="0">
                <a:solidFill>
                  <a:schemeClr val="accent2">
                    <a:lumMod val="75000"/>
                  </a:schemeClr>
                </a:solidFill>
              </a:rPr>
              <a:t>unconditional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smtClean="0"/>
              <a:t>and so loops endlessly.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3431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CODE: MOV INSTRUCTION SYNTAX 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056591"/>
            <a:ext cx="10343114" cy="5078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GB" sz="700" dirty="0" smtClean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JMP </a:t>
            </a:r>
            <a:r>
              <a:rPr lang="en-GB" sz="2000" i="1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destination</a:t>
            </a:r>
            <a:endParaRPr lang="en-GB" sz="800" i="1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Adobe Ming Std L" panose="02020300000000000000" pitchFamily="18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4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 smtClean="0"/>
              <a:t>The LOOP instruction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LOOP repeats </a:t>
            </a:r>
            <a:r>
              <a:rPr lang="en-GB" dirty="0"/>
              <a:t>a block </a:t>
            </a:r>
            <a:r>
              <a:rPr lang="en-GB" dirty="0" smtClean="0"/>
              <a:t>of statements </a:t>
            </a:r>
            <a:r>
              <a:rPr lang="en-GB" dirty="0"/>
              <a:t>a specific number of </a:t>
            </a:r>
            <a:r>
              <a:rPr lang="en-GB" dirty="0" smtClean="0"/>
              <a:t>times.</a:t>
            </a:r>
          </a:p>
          <a:p>
            <a:r>
              <a:rPr lang="en-GB" dirty="0"/>
              <a:t>Destination is a code label</a:t>
            </a:r>
          </a:p>
          <a:p>
            <a:r>
              <a:rPr lang="en-GB" dirty="0"/>
              <a:t>ECX is automatically used as a counter and is </a:t>
            </a:r>
            <a:r>
              <a:rPr lang="en-GB" dirty="0" smtClean="0"/>
              <a:t>decremented each </a:t>
            </a:r>
            <a:r>
              <a:rPr lang="en-GB" dirty="0"/>
              <a:t>time the loop </a:t>
            </a:r>
            <a:r>
              <a:rPr lang="en-GB" dirty="0" smtClean="0"/>
              <a:t>repeats. (</a:t>
            </a:r>
            <a:r>
              <a:rPr lang="en-GB" i="1" dirty="0" smtClean="0"/>
              <a:t>CX is used in real-address mode</a:t>
            </a:r>
            <a:r>
              <a:rPr lang="en-GB" dirty="0" smtClean="0"/>
              <a:t>)</a:t>
            </a:r>
          </a:p>
          <a:p>
            <a:r>
              <a:rPr lang="en-GB" dirty="0" smtClean="0"/>
              <a:t>When a loop instruction is reached, it does two things:</a:t>
            </a:r>
          </a:p>
          <a:p>
            <a:pPr lvl="1"/>
            <a:r>
              <a:rPr lang="en-GB" dirty="0" smtClean="0"/>
              <a:t>It subtracts 1 from ECX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jump is </a:t>
            </a:r>
            <a:r>
              <a:rPr lang="en-GB" dirty="0" smtClean="0"/>
              <a:t>made to </a:t>
            </a:r>
            <a:r>
              <a:rPr lang="en-GB" i="1" dirty="0" smtClean="0"/>
              <a:t>destination</a:t>
            </a:r>
            <a:r>
              <a:rPr lang="en-GB" dirty="0"/>
              <a:t> </a:t>
            </a:r>
            <a:r>
              <a:rPr lang="en-GB" dirty="0" smtClean="0"/>
              <a:t>if ECX is not zero, otherwise no jump.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3431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CODE: MOV INSTRUCTION SYNTAX 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056591"/>
            <a:ext cx="10343114" cy="5078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GB" sz="700" dirty="0" smtClean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LOOP </a:t>
            </a:r>
            <a:r>
              <a:rPr lang="en-GB" sz="2000" i="1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destination</a:t>
            </a:r>
            <a:endParaRPr lang="en-GB" sz="800" i="1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Adobe Ming Std L" panose="02020300000000000000" pitchFamily="18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2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923" y="327339"/>
            <a:ext cx="1125415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</a:rPr>
              <a:t>SELF TEST EXERCISE </a:t>
            </a:r>
            <a:endParaRPr lang="en-GB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923" y="696671"/>
            <a:ext cx="11254153" cy="273921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Segoe UI" panose="020B0502040204020203" pitchFamily="34" charset="0"/>
              </a:rPr>
              <a:t>What is the content of the register al?</a:t>
            </a:r>
          </a:p>
          <a:p>
            <a:pPr lvl="4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.data</a:t>
            </a:r>
          </a:p>
          <a:p>
            <a:pPr lvl="4"/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ax,0</a:t>
            </a:r>
          </a:p>
          <a:p>
            <a:pPr lvl="4"/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ecx,5</a:t>
            </a:r>
          </a:p>
          <a:p>
            <a:pPr lvl="3"/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L1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4"/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ax</a:t>
            </a:r>
            <a:endParaRPr lang="en-GB" sz="24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4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loop L1</a:t>
            </a:r>
            <a:r>
              <a:rPr lang="it-IT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it-IT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</a:t>
            </a:r>
            <a:r>
              <a:rPr lang="it-IT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it-IT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AX </a:t>
            </a:r>
            <a:r>
              <a:rPr lang="it-IT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 AL=?</a:t>
            </a:r>
            <a:endParaRPr lang="en-GB" sz="6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8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6821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/>
              <a:t>Nested Loops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6821"/>
            <a:ext cx="10515600" cy="530014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Since the same register is used for all loops, special care must be taken when writing loops in loops.</a:t>
            </a:r>
          </a:p>
          <a:p>
            <a:r>
              <a:rPr lang="en-GB" dirty="0" smtClean="0"/>
              <a:t>Example:</a:t>
            </a:r>
          </a:p>
          <a:p>
            <a:pPr marL="457200" lvl="1" indent="0">
              <a:buNone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.data</a:t>
            </a:r>
          </a:p>
          <a:p>
            <a:pPr marL="457200" lvl="1" indent="0">
              <a:buNone/>
            </a:pPr>
            <a:r>
              <a:rPr lang="en-GB" sz="26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count </a:t>
            </a:r>
            <a:r>
              <a:rPr lang="en-GB" sz="26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DWORD ?</a:t>
            </a:r>
          </a:p>
          <a:p>
            <a:pPr marL="457200" lvl="1" indent="0">
              <a:buNone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.code</a:t>
            </a:r>
          </a:p>
          <a:p>
            <a:pPr marL="457200" lvl="1" indent="0">
              <a:buNone/>
            </a:pPr>
            <a:r>
              <a:rPr lang="en-GB" sz="26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26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6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ecx,100	 	; </a:t>
            </a:r>
            <a:r>
              <a:rPr lang="en-GB" sz="26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outer loop </a:t>
            </a:r>
            <a:r>
              <a:rPr lang="en-GB" sz="26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</a:t>
            </a:r>
          </a:p>
          <a:p>
            <a:pPr marL="457200" lvl="1" indent="0">
              <a:buNone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L1:</a:t>
            </a:r>
          </a:p>
          <a:p>
            <a:pPr marL="914400" lvl="2" indent="0">
              <a:buNone/>
            </a:pPr>
            <a:r>
              <a:rPr lang="en-GB" sz="26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6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6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count,ecx</a:t>
            </a:r>
            <a:r>
              <a:rPr lang="en-GB" sz="26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; </a:t>
            </a:r>
            <a:r>
              <a:rPr lang="en-GB" sz="26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 outer loop count</a:t>
            </a:r>
          </a:p>
          <a:p>
            <a:pPr marL="914400" lvl="2" indent="0">
              <a:buNone/>
            </a:pPr>
            <a:r>
              <a:rPr lang="en-GB" sz="26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6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ecx,20 </a:t>
            </a:r>
            <a:r>
              <a:rPr lang="en-GB" sz="26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; </a:t>
            </a:r>
            <a:r>
              <a:rPr lang="en-GB" sz="26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inner loop count</a:t>
            </a:r>
          </a:p>
          <a:p>
            <a:pPr marL="457200" lvl="1" indent="0">
              <a:buNone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  <a:r>
              <a:rPr lang="en-GB" sz="26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GB" sz="26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2" indent="0">
              <a:buNone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loop L2 </a:t>
            </a:r>
            <a:r>
              <a:rPr lang="en-GB" sz="26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; </a:t>
            </a:r>
            <a:r>
              <a:rPr lang="en-GB" sz="26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repeat the inner loop</a:t>
            </a:r>
          </a:p>
          <a:p>
            <a:pPr marL="914400" lvl="2" indent="0">
              <a:buNone/>
            </a:pPr>
            <a:r>
              <a:rPr lang="en-GB" sz="26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6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6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ecx,count</a:t>
            </a:r>
            <a:r>
              <a:rPr lang="en-GB" sz="26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; </a:t>
            </a:r>
            <a:r>
              <a:rPr lang="en-GB" sz="26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restore outer loop count</a:t>
            </a:r>
          </a:p>
          <a:p>
            <a:pPr marL="914400" lvl="2" indent="0">
              <a:buNone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loop </a:t>
            </a:r>
            <a:r>
              <a:rPr lang="en-GB" sz="26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L1		; </a:t>
            </a:r>
            <a:r>
              <a:rPr lang="en-GB" sz="26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repeat the outer loop</a:t>
            </a:r>
          </a:p>
        </p:txBody>
      </p:sp>
    </p:spTree>
    <p:extLst>
      <p:ext uri="{BB962C8B-B14F-4D97-AF65-F5344CB8AC3E}">
        <p14:creationId xmlns:p14="http://schemas.microsoft.com/office/powerpoint/2010/main" val="6355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923" y="327339"/>
            <a:ext cx="1125415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</a:rPr>
              <a:t>SELF TEST EXERCISE </a:t>
            </a:r>
            <a:endParaRPr lang="en-GB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923" y="696671"/>
            <a:ext cx="11254153" cy="458587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Segoe UI" panose="020B0502040204020203" pitchFamily="34" charset="0"/>
              </a:rPr>
              <a:t>Complete the following program to sum all values of the array </a:t>
            </a:r>
            <a:r>
              <a:rPr lang="en-GB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Segoe UI" panose="020B0502040204020203" pitchFamily="34" charset="0"/>
              </a:rPr>
              <a:t>intarray</a:t>
            </a: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lvl="3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 Summing an Array (SumArray.asm)</a:t>
            </a:r>
          </a:p>
          <a:p>
            <a:pPr lvl="3"/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  <a:p>
            <a:pPr lvl="3"/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24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intarray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DWORD 10000h,20000h,30000h,40000h</a:t>
            </a:r>
          </a:p>
          <a:p>
            <a:pPr lvl="3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.code</a:t>
            </a:r>
          </a:p>
          <a:p>
            <a:pPr lvl="3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 PROC</a:t>
            </a:r>
          </a:p>
          <a:p>
            <a:pPr lvl="4"/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edi,OFFSET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intarray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; 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1: EDI = address of </a:t>
            </a:r>
            <a:r>
              <a:rPr lang="en-GB" sz="24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intarray</a:t>
            </a:r>
            <a:endParaRPr lang="en-GB" sz="2400" dirty="0" smtClean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4"/>
            <a:endParaRPr lang="en-GB" sz="24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L1:		 				; 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4: mark beginning of 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loop</a:t>
            </a:r>
          </a:p>
          <a:p>
            <a:pPr lvl="3"/>
            <a:endParaRPr lang="en-GB" sz="24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 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ENDP</a:t>
            </a:r>
          </a:p>
          <a:p>
            <a:pPr lvl="3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 main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it-IT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GB" sz="6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6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923" y="327339"/>
            <a:ext cx="1125415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</a:rPr>
              <a:t>SELF TEST EXERCISE </a:t>
            </a:r>
            <a:endParaRPr lang="en-GB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923" y="696671"/>
            <a:ext cx="11254153" cy="458587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Segoe UI" panose="020B0502040204020203" pitchFamily="34" charset="0"/>
              </a:rPr>
              <a:t>Complete the following program to copy </a:t>
            </a:r>
            <a:r>
              <a:rPr lang="en-GB" sz="2800" i="1" dirty="0" smtClean="0">
                <a:solidFill>
                  <a:schemeClr val="accent1">
                    <a:lumMod val="50000"/>
                  </a:schemeClr>
                </a:solidFill>
                <a:cs typeface="Segoe UI" panose="020B0502040204020203" pitchFamily="34" charset="0"/>
              </a:rPr>
              <a:t>source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Segoe UI" panose="020B0502040204020203" pitchFamily="34" charset="0"/>
              </a:rPr>
              <a:t>to </a:t>
            </a:r>
            <a:r>
              <a:rPr lang="en-GB" sz="2800" i="1" dirty="0" smtClean="0">
                <a:solidFill>
                  <a:schemeClr val="accent1">
                    <a:lumMod val="50000"/>
                  </a:schemeClr>
                </a:solidFill>
                <a:cs typeface="Segoe UI" panose="020B0502040204020203" pitchFamily="34" charset="0"/>
              </a:rPr>
              <a:t>target</a:t>
            </a: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lvl="3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 Copying a String (CopyStr.asm)</a:t>
            </a:r>
          </a:p>
          <a:p>
            <a:pPr lvl="3"/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  <a:p>
            <a:pPr lvl="4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 BYTE "This is the source string",0</a:t>
            </a:r>
          </a:p>
          <a:p>
            <a:pPr lvl="4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BYTE SIZEOF source DUP(0)</a:t>
            </a:r>
          </a:p>
          <a:p>
            <a:pPr lvl="3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.code</a:t>
            </a:r>
          </a:p>
          <a:p>
            <a:pPr lvl="3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 PROC</a:t>
            </a:r>
          </a:p>
          <a:p>
            <a:pPr lvl="4"/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esi,0 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; 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register</a:t>
            </a:r>
          </a:p>
          <a:p>
            <a:pPr lvl="3"/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L1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4"/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al,source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esi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 	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; 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a character from source</a:t>
            </a:r>
          </a:p>
          <a:p>
            <a:pPr lvl="3"/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 ENDP</a:t>
            </a:r>
            <a:b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 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</a:t>
            </a:r>
            <a:r>
              <a:rPr lang="it-IT" sz="20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it-IT" sz="10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GB" sz="96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2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923" y="327339"/>
            <a:ext cx="1125415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</a:rPr>
              <a:t>SELF TEST EXERCISE </a:t>
            </a:r>
            <a:endParaRPr lang="en-GB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923" y="696671"/>
            <a:ext cx="11254153" cy="557075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Segoe UI" panose="020B0502040204020203" pitchFamily="34" charset="0"/>
              </a:rPr>
              <a:t>Write a program in real-address mode to copy a ten byte block of data from one section of memory starting at address 10050h to another section starting at address 10100h.</a:t>
            </a:r>
          </a:p>
          <a:p>
            <a:pPr marL="514350" indent="-514350">
              <a:buAutoNum type="arabicPeriod"/>
            </a:pPr>
            <a:endParaRPr lang="en-GB" sz="2800" dirty="0">
              <a:solidFill>
                <a:schemeClr val="tx1">
                  <a:lumMod val="95000"/>
                  <a:lumOff val="5000"/>
                </a:schemeClr>
              </a:solidFill>
              <a:cs typeface="Segoe UI" panose="020B0502040204020203" pitchFamily="34" charset="0"/>
            </a:endParaRPr>
          </a:p>
          <a:p>
            <a:pPr marL="514350" indent="-514350">
              <a:buAutoNum type="arabicPeriod"/>
            </a:pP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Segoe UI" panose="020B0502040204020203" pitchFamily="34" charset="0"/>
              </a:rPr>
              <a:t>What will be the final value of EAX in this example?</a:t>
            </a:r>
          </a:p>
          <a:p>
            <a:pPr lvl="2"/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eax,0</a:t>
            </a:r>
          </a:p>
          <a:p>
            <a:pPr lvl="2"/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ecx,10 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; 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outer loop counter</a:t>
            </a:r>
          </a:p>
          <a:p>
            <a:pPr lvl="2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L1:</a:t>
            </a:r>
          </a:p>
          <a:p>
            <a:pPr lvl="2"/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eax,3</a:t>
            </a:r>
          </a:p>
          <a:p>
            <a:pPr lvl="2"/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ecx,5 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; 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inner loop counter</a:t>
            </a:r>
          </a:p>
          <a:p>
            <a:pPr lvl="2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L2:</a:t>
            </a:r>
          </a:p>
          <a:p>
            <a:pPr lvl="2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eax,5</a:t>
            </a:r>
          </a:p>
          <a:p>
            <a:pPr lvl="2"/>
            <a:r>
              <a:rPr lang="nl-NL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loop L2 </a:t>
            </a:r>
            <a:r>
              <a:rPr lang="nl-NL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; </a:t>
            </a:r>
            <a:r>
              <a:rPr lang="nl-NL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repeat inner loop</a:t>
            </a:r>
          </a:p>
          <a:p>
            <a:pPr lvl="2"/>
            <a:r>
              <a:rPr lang="nl-NL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loop L1 </a:t>
            </a:r>
            <a:r>
              <a:rPr lang="nl-NL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; </a:t>
            </a:r>
            <a:r>
              <a:rPr lang="nl-NL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repeat outer loop</a:t>
            </a:r>
            <a:endParaRPr lang="en-GB" sz="24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7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923" y="327339"/>
            <a:ext cx="1125415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</a:rPr>
              <a:t>SELF TEST EXERCISE </a:t>
            </a:r>
            <a:endParaRPr lang="en-GB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923" y="696671"/>
            <a:ext cx="11254153" cy="594008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AutoNum type="arabicPeriod" startAt="3"/>
            </a:pP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Segoe UI" panose="020B0502040204020203" pitchFamily="34" charset="0"/>
              </a:rPr>
              <a:t>Rewrite the code in question 2 so that it is no longer an infinite loop.</a:t>
            </a:r>
          </a:p>
          <a:p>
            <a:pPr marL="514350" indent="-514350">
              <a:buAutoNum type="arabicPeriod" startAt="3"/>
            </a:pPr>
            <a:endParaRPr lang="en-GB" sz="2800" dirty="0">
              <a:solidFill>
                <a:schemeClr val="tx1">
                  <a:lumMod val="95000"/>
                  <a:lumOff val="5000"/>
                </a:schemeClr>
              </a:solidFill>
              <a:cs typeface="Segoe UI" panose="020B0502040204020203" pitchFamily="34" charset="0"/>
            </a:endParaRPr>
          </a:p>
          <a:p>
            <a:r>
              <a:rPr lang="en-GB" sz="2800" i="1" dirty="0"/>
              <a:t>Use the following data definitions for the remaining questions in this section:</a:t>
            </a:r>
          </a:p>
          <a:p>
            <a:pPr lvl="2"/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myBytes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BYTE 10h,20h,30h,40h</a:t>
            </a:r>
          </a:p>
          <a:p>
            <a:pPr lvl="2"/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myWords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WORD 8Ah,3Bh,72h,44h,66h</a:t>
            </a:r>
          </a:p>
          <a:p>
            <a:pPr lvl="2"/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myDoubles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DWORD 1,2,3,4,5</a:t>
            </a:r>
          </a:p>
          <a:p>
            <a:pPr lvl="2"/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myPointer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DWORD </a:t>
            </a:r>
            <a:r>
              <a:rPr lang="en-GB" sz="24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myDoubles</a:t>
            </a:r>
            <a:endParaRPr lang="en-GB" sz="2400" dirty="0" smtClean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endParaRPr lang="en-GB" sz="2400" dirty="0" smtClean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Segoe UI" panose="020B0502040204020203" pitchFamily="34" charset="0"/>
              </a:rPr>
              <a:t>4. </a:t>
            </a:r>
            <a:r>
              <a:rPr lang="en-GB" sz="2800" dirty="0"/>
              <a:t>Fill in the requested register values on the right side of the following instruction sequence:</a:t>
            </a:r>
          </a:p>
          <a:p>
            <a:pPr lvl="2"/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esi,OFFSET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myBytes</a:t>
            </a:r>
            <a:endParaRPr lang="en-GB" sz="24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it-IT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 al,[esi] </a:t>
            </a:r>
            <a:r>
              <a:rPr lang="it-IT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	 ; </a:t>
            </a:r>
            <a:r>
              <a:rPr lang="it-IT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a. AL =</a:t>
            </a:r>
          </a:p>
          <a:p>
            <a:pPr lvl="2"/>
            <a:r>
              <a:rPr lang="it-IT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 al,[esi+3</a:t>
            </a:r>
            <a:r>
              <a:rPr lang="it-IT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			 </a:t>
            </a:r>
            <a:r>
              <a:rPr lang="it-IT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b. AL =</a:t>
            </a:r>
          </a:p>
          <a:p>
            <a:pPr lvl="2"/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esi,OFFSET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myWords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+ 2</a:t>
            </a:r>
          </a:p>
          <a:p>
            <a:pPr lvl="2"/>
            <a:r>
              <a:rPr lang="it-IT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 ax,[esi</a:t>
            </a:r>
            <a:r>
              <a:rPr lang="it-IT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				 </a:t>
            </a:r>
            <a:r>
              <a:rPr lang="it-IT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c. AX </a:t>
            </a:r>
            <a:r>
              <a:rPr lang="it-IT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endParaRPr lang="it-IT" sz="24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923" y="327339"/>
            <a:ext cx="1125415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</a:rPr>
              <a:t>SELF TEST EXERCISE </a:t>
            </a:r>
            <a:endParaRPr lang="en-GB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923" y="696671"/>
            <a:ext cx="11254153" cy="489364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edi,8</a:t>
            </a:r>
          </a:p>
          <a:p>
            <a:pPr lvl="2"/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edx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,[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myDoubles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 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; 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d. EDX =</a:t>
            </a:r>
          </a:p>
          <a:p>
            <a:pPr lvl="2"/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edx,myDoubles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 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; 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e. EDX =</a:t>
            </a:r>
          </a:p>
          <a:p>
            <a:pPr lvl="2"/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ebx,myPointer</a:t>
            </a:r>
            <a:endParaRPr lang="en-GB" sz="24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eax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,[ebx+4] 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; 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f. EAX 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</a:p>
          <a:p>
            <a:pPr lvl="2"/>
            <a:endParaRPr lang="en-GB" sz="24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esi,OFFSET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myBytes</a:t>
            </a:r>
            <a:endParaRPr lang="en-GB" sz="24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it-IT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 ax,[esi] </a:t>
            </a:r>
            <a:r>
              <a:rPr lang="it-IT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	; AX </a:t>
            </a:r>
            <a:r>
              <a:rPr lang="it-IT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</a:p>
          <a:p>
            <a:pPr lvl="2"/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eax,DWORD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PTR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myWords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;EAX 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</a:p>
          <a:p>
            <a:pPr lvl="2"/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esi,myPointer</a:t>
            </a:r>
            <a:endParaRPr lang="en-GB" sz="24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it-IT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 ax,[esi+2] </a:t>
            </a:r>
            <a:r>
              <a:rPr lang="it-IT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;AX </a:t>
            </a:r>
            <a:r>
              <a:rPr lang="it-IT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</a:p>
          <a:p>
            <a:pPr lvl="2"/>
            <a:r>
              <a:rPr lang="it-IT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 ax,[esi+6] </a:t>
            </a:r>
            <a:r>
              <a:rPr lang="it-IT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;AX </a:t>
            </a:r>
            <a:r>
              <a:rPr lang="it-IT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</a:p>
          <a:p>
            <a:pPr lvl="2"/>
            <a:r>
              <a:rPr lang="it-IT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 ax,[esi-4] </a:t>
            </a:r>
            <a:r>
              <a:rPr lang="it-IT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;AX </a:t>
            </a:r>
            <a:r>
              <a:rPr lang="it-IT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endParaRPr lang="en-GB" sz="66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78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925" y="586646"/>
            <a:ext cx="11254153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SELF TEST EXERCISES</a:t>
            </a:r>
            <a:endParaRPr lang="en-GB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3924" y="1050880"/>
            <a:ext cx="11254153" cy="452431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GB" sz="2400" dirty="0" smtClean="0"/>
          </a:p>
          <a:p>
            <a:r>
              <a:rPr lang="en-GB" sz="3600" dirty="0" smtClean="0"/>
              <a:t>What is wrong with the following block of code?</a:t>
            </a:r>
          </a:p>
          <a:p>
            <a:pPr lvl="2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.data</a:t>
            </a:r>
          </a:p>
          <a:p>
            <a:pPr lvl="2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var1 WORD ?</a:t>
            </a:r>
          </a:p>
          <a:p>
            <a:pPr lvl="2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var2 WORD ?</a:t>
            </a:r>
          </a:p>
          <a:p>
            <a:pPr lvl="2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.code</a:t>
            </a:r>
          </a:p>
          <a:p>
            <a:pPr lvl="2"/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var2,var1</a:t>
            </a:r>
          </a:p>
          <a:p>
            <a:pPr lvl="2"/>
            <a:endParaRPr lang="en-GB" sz="3600" dirty="0"/>
          </a:p>
          <a:p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Rewrite the program to do what the programmer originally intended.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2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923" y="327339"/>
            <a:ext cx="1125415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</a:rPr>
              <a:t>SELF TEST EXERCISE </a:t>
            </a:r>
            <a:endParaRPr lang="en-GB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923" y="696671"/>
            <a:ext cx="11254153" cy="280076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AutoNum type="arabicPeriod" startAt="5"/>
            </a:pPr>
            <a:r>
              <a:rPr lang="en-GB" sz="3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Segoe UI" panose="020B0502040204020203" pitchFamily="34" charset="0"/>
              </a:rPr>
              <a:t>What </a:t>
            </a: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  <a:cs typeface="Segoe UI" panose="020B0502040204020203" pitchFamily="34" charset="0"/>
              </a:rPr>
              <a:t>is the content of register </a:t>
            </a:r>
            <a:r>
              <a:rPr lang="en-GB" sz="3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Segoe UI" panose="020B0502040204020203" pitchFamily="34" charset="0"/>
              </a:rPr>
              <a:t>AX, </a:t>
            </a: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  <a:cs typeface="Segoe UI" panose="020B0502040204020203" pitchFamily="34" charset="0"/>
              </a:rPr>
              <a:t>after the following piece of code executes</a:t>
            </a:r>
            <a:r>
              <a:rPr lang="en-GB" sz="3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Segoe UI" panose="020B0502040204020203" pitchFamily="34" charset="0"/>
              </a:rPr>
              <a:t>?</a:t>
            </a:r>
            <a:endParaRPr lang="en-GB" sz="3200" dirty="0">
              <a:solidFill>
                <a:schemeClr val="tx1">
                  <a:lumMod val="95000"/>
                  <a:lumOff val="5000"/>
                </a:schemeClr>
              </a:solidFill>
              <a:cs typeface="Segoe UI" panose="020B0502040204020203" pitchFamily="34" charset="0"/>
            </a:endParaRPr>
          </a:p>
          <a:p>
            <a:pPr lvl="3"/>
            <a:r>
              <a:rPr lang="en-GB" sz="2800" dirty="0" err="1">
                <a:solidFill>
                  <a:srgbClr val="70AD47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Newtype</a:t>
            </a:r>
            <a:r>
              <a:rPr lang="en-GB" sz="2800" dirty="0">
                <a:solidFill>
                  <a:srgbClr val="70AD47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 smtClean="0">
                <a:solidFill>
                  <a:srgbClr val="70AD47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 1001111b</a:t>
            </a:r>
            <a:r>
              <a:rPr lang="en-GB" sz="2800" dirty="0">
                <a:solidFill>
                  <a:srgbClr val="70AD47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br>
              <a:rPr lang="en-GB" sz="2800" dirty="0">
                <a:solidFill>
                  <a:srgbClr val="70AD47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800" dirty="0" err="1">
                <a:solidFill>
                  <a:srgbClr val="70AD47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800" dirty="0">
                <a:solidFill>
                  <a:srgbClr val="70AD47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 err="1">
                <a:solidFill>
                  <a:srgbClr val="70AD47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ax</a:t>
            </a:r>
            <a:r>
              <a:rPr lang="en-GB" sz="2800" dirty="0">
                <a:solidFill>
                  <a:srgbClr val="70AD47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800" dirty="0" err="1">
                <a:solidFill>
                  <a:srgbClr val="70AD47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newtype</a:t>
            </a:r>
            <a:r>
              <a:rPr lang="en-GB" sz="2800" dirty="0">
                <a:solidFill>
                  <a:srgbClr val="70AD47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br>
              <a:rPr lang="en-GB" sz="2800" dirty="0">
                <a:solidFill>
                  <a:srgbClr val="70AD47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800" dirty="0">
                <a:solidFill>
                  <a:srgbClr val="70AD47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-GB" sz="2800" dirty="0" err="1">
                <a:solidFill>
                  <a:srgbClr val="70AD47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ax</a:t>
            </a:r>
            <a:r>
              <a:rPr lang="en-GB" sz="2800" dirty="0">
                <a:solidFill>
                  <a:srgbClr val="70AD47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800" dirty="0" err="1">
                <a:solidFill>
                  <a:srgbClr val="70AD47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newtype</a:t>
            </a:r>
            <a:r>
              <a:rPr lang="en-GB" sz="2800" dirty="0">
                <a:solidFill>
                  <a:srgbClr val="70AD47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br>
              <a:rPr lang="en-GB" sz="2800" dirty="0">
                <a:solidFill>
                  <a:srgbClr val="70AD47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800" dirty="0" err="1">
                <a:solidFill>
                  <a:srgbClr val="70AD47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lahf</a:t>
            </a:r>
            <a:r>
              <a:rPr lang="en-GB" sz="2800" dirty="0">
                <a:solidFill>
                  <a:srgbClr val="70AD47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707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923" y="327339"/>
            <a:ext cx="1125415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</a:rPr>
              <a:t>SELF TEST EXERCISE </a:t>
            </a:r>
            <a:endParaRPr lang="en-GB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923" y="696671"/>
            <a:ext cx="11254153" cy="40934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i="1" dirty="0"/>
              <a:t>Use the following data definitions for the next seven exercises:</a:t>
            </a:r>
          </a:p>
          <a:p>
            <a:pPr lvl="2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.data</a:t>
            </a:r>
          </a:p>
          <a:p>
            <a:pPr lvl="2"/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myBytes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BYTE 10h,20h,30h,40h</a:t>
            </a:r>
          </a:p>
          <a:p>
            <a:pPr lvl="2"/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myWords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WORD 3 DUP(?),</a:t>
            </a:r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2000h</a:t>
            </a:r>
          </a:p>
          <a:p>
            <a:pPr lvl="2"/>
            <a:endParaRPr lang="en-GB" sz="2000" dirty="0" smtClean="0">
              <a:solidFill>
                <a:srgbClr val="70AD47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dirty="0"/>
              <a:t>6</a:t>
            </a:r>
            <a:r>
              <a:rPr lang="en-GB" sz="2400" dirty="0" smtClean="0"/>
              <a:t>. Write </a:t>
            </a:r>
            <a:r>
              <a:rPr lang="en-GB" sz="2400" dirty="0"/>
              <a:t>a single instruction that moves the first two bytes in </a:t>
            </a:r>
            <a:r>
              <a:rPr lang="en-GB" sz="2400" b="1" dirty="0" err="1"/>
              <a:t>myBytes</a:t>
            </a:r>
            <a:r>
              <a:rPr lang="en-GB" sz="2400" b="1" dirty="0"/>
              <a:t> </a:t>
            </a:r>
            <a:r>
              <a:rPr lang="en-GB" sz="2400" dirty="0"/>
              <a:t>to the DX register. </a:t>
            </a:r>
            <a:r>
              <a:rPr lang="en-GB" sz="2400" dirty="0" smtClean="0"/>
              <a:t>The resulting </a:t>
            </a:r>
            <a:r>
              <a:rPr lang="en-GB" sz="2400" dirty="0"/>
              <a:t>value will be 2010h</a:t>
            </a:r>
            <a:r>
              <a:rPr lang="en-GB" sz="2400" dirty="0" smtClean="0"/>
              <a:t>.</a:t>
            </a:r>
          </a:p>
          <a:p>
            <a:endParaRPr lang="en-GB" sz="2400" dirty="0"/>
          </a:p>
          <a:p>
            <a:r>
              <a:rPr lang="en-GB" sz="2400" dirty="0" smtClean="0"/>
              <a:t>7. </a:t>
            </a:r>
            <a:r>
              <a:rPr lang="en-GB" sz="2400" dirty="0"/>
              <a:t>Write an instruction that moves the second byte in </a:t>
            </a:r>
            <a:r>
              <a:rPr lang="en-GB" sz="2400" b="1" dirty="0" err="1"/>
              <a:t>myWords</a:t>
            </a:r>
            <a:r>
              <a:rPr lang="en-GB" sz="2400" b="1" dirty="0"/>
              <a:t> </a:t>
            </a:r>
            <a:r>
              <a:rPr lang="en-GB" sz="2400" dirty="0"/>
              <a:t>to the AL register</a:t>
            </a:r>
            <a:r>
              <a:rPr lang="en-GB" sz="2400" dirty="0" smtClean="0"/>
              <a:t>.</a:t>
            </a:r>
          </a:p>
          <a:p>
            <a:endParaRPr lang="en-GB" sz="2400" dirty="0"/>
          </a:p>
          <a:p>
            <a:r>
              <a:rPr lang="en-GB" sz="2400" dirty="0"/>
              <a:t>8</a:t>
            </a:r>
            <a:r>
              <a:rPr lang="en-GB" sz="2400" dirty="0" smtClean="0"/>
              <a:t>. </a:t>
            </a:r>
            <a:r>
              <a:rPr lang="en-GB" sz="2400" dirty="0"/>
              <a:t>Write an instruction that moves all four bytes in </a:t>
            </a:r>
            <a:r>
              <a:rPr lang="en-GB" sz="2400" b="1" dirty="0" err="1"/>
              <a:t>myBytes</a:t>
            </a:r>
            <a:r>
              <a:rPr lang="en-GB" sz="2400" b="1" dirty="0"/>
              <a:t> </a:t>
            </a:r>
            <a:r>
              <a:rPr lang="en-GB" sz="2400" dirty="0"/>
              <a:t>to the EAX register.</a:t>
            </a:r>
            <a:endParaRPr lang="en-GB" sz="6000" dirty="0">
              <a:solidFill>
                <a:srgbClr val="70AD47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8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08833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/>
              <a:t>Overwriting Registers with the MOV instruction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following code example </a:t>
            </a:r>
            <a:r>
              <a:rPr lang="en-GB" dirty="0" smtClean="0"/>
              <a:t>illustrates how a </a:t>
            </a:r>
            <a:r>
              <a:rPr lang="en-GB" dirty="0"/>
              <a:t>32-bit register can be modified using </a:t>
            </a:r>
            <a:r>
              <a:rPr lang="en-GB" dirty="0" smtClean="0"/>
              <a:t>differently sized </a:t>
            </a:r>
            <a:r>
              <a:rPr lang="en-GB" dirty="0"/>
              <a:t>data</a:t>
            </a:r>
            <a:r>
              <a:rPr lang="en-GB" dirty="0" smtClean="0"/>
              <a:t>.</a:t>
            </a:r>
          </a:p>
          <a:p>
            <a:pPr marL="914400" lvl="2" indent="0">
              <a:buNone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.data</a:t>
            </a:r>
          </a:p>
          <a:p>
            <a:pPr marL="914400" lvl="2" indent="0">
              <a:buNone/>
            </a:pP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oneByte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BYTE 78h</a:t>
            </a:r>
          </a:p>
          <a:p>
            <a:pPr marL="914400" lvl="2" indent="0">
              <a:buNone/>
            </a:pP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oneWord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WORD 1234h</a:t>
            </a:r>
          </a:p>
          <a:p>
            <a:pPr marL="914400" lvl="2" indent="0">
              <a:buNone/>
            </a:pP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oneDword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DWORD 12345678h</a:t>
            </a:r>
          </a:p>
          <a:p>
            <a:pPr marL="914400" lvl="2" indent="0">
              <a:buNone/>
            </a:pPr>
            <a:endParaRPr lang="en-GB" sz="2400" dirty="0" smtClean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2" indent="0">
              <a:buNone/>
            </a:pP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</a:p>
          <a:p>
            <a:pPr marL="914400" lvl="2" indent="0">
              <a:buNone/>
            </a:pP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eax,0 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; 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EAX = 00000000h</a:t>
            </a:r>
          </a:p>
          <a:p>
            <a:pPr marL="914400" lvl="2" indent="0">
              <a:buNone/>
            </a:pP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al,oneByte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; 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EAX = 00000078h</a:t>
            </a:r>
          </a:p>
          <a:p>
            <a:pPr marL="914400" lvl="2" indent="0">
              <a:buNone/>
            </a:pP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ax,oneWord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; 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EAX = 00001234h</a:t>
            </a:r>
          </a:p>
          <a:p>
            <a:pPr marL="914400" lvl="2" indent="0">
              <a:buNone/>
            </a:pP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eax,oneDword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; 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EAX = 12345678h</a:t>
            </a:r>
          </a:p>
          <a:p>
            <a:pPr marL="914400" lvl="2" indent="0">
              <a:buNone/>
            </a:pP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ax,0			; 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EAX = 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12340000h</a:t>
            </a:r>
            <a:endParaRPr lang="en-GB" sz="24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00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MOV cannot directly copy data from a smaller operand to a larger </a:t>
            </a:r>
            <a:r>
              <a:rPr lang="en-GB" dirty="0" smtClean="0"/>
              <a:t>one.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Problem</a:t>
            </a:r>
            <a:r>
              <a:rPr lang="en-GB" dirty="0" smtClean="0"/>
              <a:t>: Suppose </a:t>
            </a:r>
            <a:r>
              <a:rPr lang="en-GB" i="1" dirty="0" err="1" smtClean="0">
                <a:solidFill>
                  <a:schemeClr val="accent1">
                    <a:lumMod val="50000"/>
                  </a:schemeClr>
                </a:solidFill>
              </a:rPr>
              <a:t>myval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smtClean="0"/>
              <a:t>stores an unsigned 16-bit  value that must be copied to </a:t>
            </a:r>
            <a:r>
              <a:rPr lang="en-GB" i="1" dirty="0" smtClean="0">
                <a:solidFill>
                  <a:schemeClr val="accent1">
                    <a:lumMod val="50000"/>
                  </a:schemeClr>
                </a:solidFill>
              </a:rPr>
              <a:t>ECX</a:t>
            </a:r>
            <a:r>
              <a:rPr lang="en-GB" dirty="0" smtClean="0"/>
              <a:t>.</a:t>
            </a:r>
          </a:p>
          <a:p>
            <a:r>
              <a:rPr lang="en-GB" dirty="0" smtClean="0">
                <a:solidFill>
                  <a:schemeClr val="accent4">
                    <a:lumMod val="50000"/>
                  </a:schemeClr>
                </a:solidFill>
              </a:rPr>
              <a:t>Solution</a:t>
            </a:r>
            <a:r>
              <a:rPr lang="en-GB" dirty="0" smtClean="0"/>
              <a:t>: Set </a:t>
            </a:r>
            <a:r>
              <a:rPr lang="en-GB" dirty="0" err="1"/>
              <a:t>set</a:t>
            </a:r>
            <a:r>
              <a:rPr lang="en-GB" dirty="0"/>
              <a:t> </a:t>
            </a:r>
            <a:r>
              <a:rPr lang="en-GB" i="1" dirty="0">
                <a:solidFill>
                  <a:schemeClr val="accent1">
                    <a:lumMod val="50000"/>
                  </a:schemeClr>
                </a:solidFill>
              </a:rPr>
              <a:t>ECX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/>
              <a:t>to zero and </a:t>
            </a:r>
            <a:r>
              <a:rPr lang="en-GB" dirty="0" smtClean="0"/>
              <a:t>move </a:t>
            </a:r>
            <a:r>
              <a:rPr lang="en-GB" i="1" dirty="0" err="1" smtClean="0">
                <a:solidFill>
                  <a:schemeClr val="accent1">
                    <a:lumMod val="50000"/>
                  </a:schemeClr>
                </a:solidFill>
              </a:rPr>
              <a:t>myval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smtClean="0"/>
              <a:t>to CX:</a:t>
            </a:r>
          </a:p>
          <a:p>
            <a:pPr marL="914400" lvl="2" indent="0">
              <a:buNone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.data</a:t>
            </a:r>
          </a:p>
          <a:p>
            <a:pPr marL="914400" lvl="2" indent="0">
              <a:buNone/>
            </a:pPr>
            <a:r>
              <a:rPr lang="en-GB" sz="24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myval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 1</a:t>
            </a:r>
          </a:p>
          <a:p>
            <a:pPr marL="914400" lvl="2" indent="0">
              <a:buNone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.code</a:t>
            </a:r>
          </a:p>
          <a:p>
            <a:pPr marL="914400" lvl="2" indent="0">
              <a:buNone/>
            </a:pP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ecx,0</a:t>
            </a:r>
          </a:p>
          <a:p>
            <a:pPr marL="914400" lvl="2" indent="0">
              <a:buNone/>
            </a:pP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cx,myval</a:t>
            </a:r>
            <a:endParaRPr lang="en-GB" sz="24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76211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Bigger Problem: </a:t>
            </a:r>
            <a:r>
              <a:rPr lang="en-GB" dirty="0" smtClean="0"/>
              <a:t>What if the value of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myval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smtClean="0"/>
              <a:t>is a signed integer, say -16?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.data</a:t>
            </a:r>
          </a:p>
          <a:p>
            <a:pPr marL="457200" lvl="1" indent="0">
              <a:buNone/>
            </a:pP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myval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SWORD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-16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; FFF0h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(-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16)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.code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ecx,0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cx,myVal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		;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ECX = 0000FFF0h (+65,520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GB" dirty="0" smtClean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If we set ECX to </a:t>
            </a:r>
            <a:r>
              <a:rPr lang="en-GB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FFFFFFFFh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and then copy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myval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CX, the final value will be correct. (</a:t>
            </a:r>
            <a:r>
              <a:rPr lang="en-GB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you verify this?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endParaRPr lang="en-GB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Intel provides the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MOVZX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MOVSX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 instructions to deal with these situations in general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3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677" y="0"/>
            <a:ext cx="10515600" cy="958708"/>
          </a:xfrm>
        </p:spPr>
        <p:txBody>
          <a:bodyPr/>
          <a:lstStyle/>
          <a:p>
            <a:pPr algn="ctr"/>
            <a:r>
              <a:rPr lang="en-GB" dirty="0" smtClean="0"/>
              <a:t>The MOVZX instruction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8708"/>
            <a:ext cx="10515600" cy="5218255"/>
          </a:xfrm>
        </p:spPr>
        <p:txBody>
          <a:bodyPr/>
          <a:lstStyle/>
          <a:p>
            <a:r>
              <a:rPr lang="en-GB" dirty="0"/>
              <a:t>The MOVZX instruction </a:t>
            </a:r>
            <a:r>
              <a:rPr lang="en-GB" dirty="0" smtClean="0"/>
              <a:t>copies </a:t>
            </a:r>
            <a:r>
              <a:rPr lang="en-GB" dirty="0"/>
              <a:t>the contents of a source operand into </a:t>
            </a:r>
            <a:r>
              <a:rPr lang="en-GB" dirty="0" smtClean="0"/>
              <a:t>a destination operand for unsigned integers only.</a:t>
            </a:r>
          </a:p>
          <a:p>
            <a:r>
              <a:rPr lang="en-GB" dirty="0" smtClean="0"/>
              <a:t>The main difference with </a:t>
            </a:r>
            <a:r>
              <a:rPr lang="en-GB" i="1" dirty="0" smtClean="0">
                <a:solidFill>
                  <a:schemeClr val="accent1">
                    <a:lumMod val="50000"/>
                  </a:schemeClr>
                </a:solidFill>
              </a:rPr>
              <a:t>MOV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smtClean="0"/>
              <a:t>is the ‘</a:t>
            </a:r>
            <a:r>
              <a:rPr lang="en-GB" i="1" dirty="0" smtClean="0">
                <a:solidFill>
                  <a:schemeClr val="accent1">
                    <a:lumMod val="50000"/>
                  </a:schemeClr>
                </a:solidFill>
              </a:rPr>
              <a:t>ZX</a:t>
            </a:r>
            <a:r>
              <a:rPr lang="en-GB" dirty="0" smtClean="0"/>
              <a:t>’ component which means </a:t>
            </a:r>
            <a:r>
              <a:rPr lang="en-GB" i="1" dirty="0" smtClean="0">
                <a:solidFill>
                  <a:schemeClr val="accent1">
                    <a:lumMod val="50000"/>
                  </a:schemeClr>
                </a:solidFill>
              </a:rPr>
              <a:t>Z</a:t>
            </a:r>
            <a:r>
              <a:rPr lang="en-GB" i="1" dirty="0" smtClean="0"/>
              <a:t>ero-</a:t>
            </a:r>
            <a:r>
              <a:rPr lang="en-GB" i="1" dirty="0" err="1" smtClean="0"/>
              <a:t>e</a:t>
            </a:r>
            <a:r>
              <a:rPr lang="en-GB" i="1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GB" i="1" dirty="0" err="1" smtClean="0"/>
              <a:t>tend</a:t>
            </a:r>
            <a:r>
              <a:rPr lang="en-GB" i="1" dirty="0" smtClean="0"/>
              <a:t>.</a:t>
            </a:r>
          </a:p>
          <a:p>
            <a:r>
              <a:rPr lang="en-GB" dirty="0" smtClean="0"/>
              <a:t>It </a:t>
            </a:r>
            <a:r>
              <a:rPr lang="en-GB" i="1" dirty="0" smtClean="0">
                <a:solidFill>
                  <a:schemeClr val="accent6">
                    <a:lumMod val="50000"/>
                  </a:schemeClr>
                </a:solidFill>
              </a:rPr>
              <a:t>extends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dirty="0" smtClean="0"/>
              <a:t>the copied value to 16 or 32 bits by automatically filling the remaining bits with </a:t>
            </a:r>
            <a:r>
              <a:rPr lang="en-GB" i="1" dirty="0" smtClean="0">
                <a:solidFill>
                  <a:schemeClr val="accent6">
                    <a:lumMod val="50000"/>
                  </a:schemeClr>
                </a:solidFill>
              </a:rPr>
              <a:t>zeros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60812" y="4079817"/>
            <a:ext cx="1001670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NOTE: VALID MOVES FOR MOVZX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60811" y="4445720"/>
            <a:ext cx="10016705" cy="15234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050" dirty="0" smtClean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MOVZX </a:t>
            </a:r>
            <a:r>
              <a:rPr lang="en-GB" sz="2400" i="1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reg32, </a:t>
            </a:r>
            <a:r>
              <a:rPr lang="en-GB" sz="2400" i="1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</a:t>
            </a:r>
            <a:r>
              <a:rPr lang="en-GB" sz="2400" i="1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/mem8</a:t>
            </a:r>
            <a:endParaRPr lang="en-GB" sz="2400" i="1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MOVZX </a:t>
            </a:r>
            <a:r>
              <a:rPr lang="en-GB" sz="2400" i="1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reg32, </a:t>
            </a:r>
            <a:r>
              <a:rPr lang="en-GB" sz="2400" i="1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</a:t>
            </a:r>
            <a:r>
              <a:rPr lang="en-GB" sz="2400" i="1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/mem16</a:t>
            </a:r>
            <a:endParaRPr lang="en-GB" sz="2400" i="1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MOVZX </a:t>
            </a:r>
            <a:r>
              <a:rPr lang="en-GB" sz="2400" i="1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reg16, </a:t>
            </a:r>
            <a:r>
              <a:rPr lang="en-GB" sz="2400" i="1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</a:t>
            </a:r>
            <a:r>
              <a:rPr lang="en-GB" sz="2400" i="1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/mem8</a:t>
            </a:r>
          </a:p>
          <a:p>
            <a:endParaRPr lang="en-GB" sz="1050" b="1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Adobe Ming Std L" panose="02020300000000000000" pitchFamily="18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6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6327</TotalTime>
  <Words>2450</Words>
  <Application>Microsoft Office PowerPoint</Application>
  <PresentationFormat>Widescreen</PresentationFormat>
  <Paragraphs>496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Adobe Ming Std L</vt:lpstr>
      <vt:lpstr>Arial</vt:lpstr>
      <vt:lpstr>Calibri</vt:lpstr>
      <vt:lpstr>Calibri Light</vt:lpstr>
      <vt:lpstr>Cambria Math</vt:lpstr>
      <vt:lpstr>Segoe UI</vt:lpstr>
      <vt:lpstr>Office Theme</vt:lpstr>
      <vt:lpstr>Data Transfers and Arithmetic Operations</vt:lpstr>
      <vt:lpstr>The MOV Instruction</vt:lpstr>
      <vt:lpstr>Rules of the MOV</vt:lpstr>
      <vt:lpstr>PowerPoint Presentation</vt:lpstr>
      <vt:lpstr>PowerPoint Presentation</vt:lpstr>
      <vt:lpstr>Overwriting Registers with the MOV instruction</vt:lpstr>
      <vt:lpstr>PowerPoint Presentation</vt:lpstr>
      <vt:lpstr>PowerPoint Presentation</vt:lpstr>
      <vt:lpstr>The MOVZX instruction</vt:lpstr>
      <vt:lpstr>PowerPoint Presentation</vt:lpstr>
      <vt:lpstr>The MOVSX instructions</vt:lpstr>
      <vt:lpstr>PowerPoint Presentation</vt:lpstr>
      <vt:lpstr>Other Useful Instructions</vt:lpstr>
      <vt:lpstr>PowerPoint Presentation</vt:lpstr>
      <vt:lpstr>PowerPoint Presentation</vt:lpstr>
      <vt:lpstr>PowerPoint Presentation</vt:lpstr>
      <vt:lpstr>PowerPoint Presentation</vt:lpstr>
      <vt:lpstr>Addition and Subtraction</vt:lpstr>
      <vt:lpstr>PowerPoint Presentation</vt:lpstr>
      <vt:lpstr>PowerPoint Presentation</vt:lpstr>
      <vt:lpstr>PowerPoint Presentation</vt:lpstr>
      <vt:lpstr>Recall the EFLAGS register?</vt:lpstr>
      <vt:lpstr>PowerPoint Presentation</vt:lpstr>
      <vt:lpstr>Data-Related Operators and Directives</vt:lpstr>
      <vt:lpstr>The OFFSET Operator</vt:lpstr>
      <vt:lpstr>The ALIGN directive</vt:lpstr>
      <vt:lpstr>The PTR Operator</vt:lpstr>
      <vt:lpstr>The TYPE Operator</vt:lpstr>
      <vt:lpstr>The LENGTHOF Operator</vt:lpstr>
      <vt:lpstr>SIZEOF Operator</vt:lpstr>
      <vt:lpstr>The LABEL directive</vt:lpstr>
      <vt:lpstr>Indirect Addressing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Assembly language conditionals</vt:lpstr>
      <vt:lpstr>PowerPoint Presentation</vt:lpstr>
      <vt:lpstr>The JMP instruction</vt:lpstr>
      <vt:lpstr>The LOOP instruction</vt:lpstr>
      <vt:lpstr>PowerPoint Presentation</vt:lpstr>
      <vt:lpstr>Nested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Transfers and Arithmetic Operations</dc:title>
  <dc:creator>Jeph</dc:creator>
  <cp:lastModifiedBy>SYLVE</cp:lastModifiedBy>
  <cp:revision>62</cp:revision>
  <dcterms:created xsi:type="dcterms:W3CDTF">2013-11-15T11:53:49Z</dcterms:created>
  <dcterms:modified xsi:type="dcterms:W3CDTF">2014-10-05T17:09:27Z</dcterms:modified>
</cp:coreProperties>
</file>