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86" r:id="rId7"/>
    <p:sldId id="287"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15DA3-5EED-471F-BB0E-6DA6A4783EA2}" type="datetimeFigureOut">
              <a:rPr lang="en-US" smtClean="0"/>
              <a:t>9/2/2015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E9C719-56BD-43A9-9E38-5B9DF7DC4015}" type="slidenum">
              <a:rPr lang="en-US" smtClean="0"/>
              <a:t>‹#›</a:t>
            </a:fld>
            <a:endParaRPr lang="en-US"/>
          </a:p>
        </p:txBody>
      </p:sp>
    </p:spTree>
    <p:extLst>
      <p:ext uri="{BB962C8B-B14F-4D97-AF65-F5344CB8AC3E}">
        <p14:creationId xmlns:p14="http://schemas.microsoft.com/office/powerpoint/2010/main" val="212063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EA24A6-DC1A-4FB2-82BD-8DE96B85A131}" type="datetime1">
              <a:rPr lang="en-US" smtClean="0"/>
              <a:t>9/2/2015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3D8319E-6932-468E-B581-629753FEF68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EC3119-35B8-4DB0-9977-3C9E3C0512D2}" type="datetime1">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8319E-6932-468E-B581-629753FEF68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3D8319E-6932-468E-B581-629753FEF68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356509-DA23-4EB1-A675-B131ABAC4A8A}" type="datetime1">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EEBF939-3CBB-4917-853F-CD8CA02A90AF}" type="datetime1">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3D8319E-6932-468E-B581-629753FEF68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819035D-0EF6-4725-8988-A07CE92D3874}" type="datetime1">
              <a:rPr lang="en-US" smtClean="0"/>
              <a:t>9/2/2015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3D8319E-6932-468E-B581-629753FEF68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370F83E-7B61-4DE8-97D7-1105E70C25C8}" type="datetime1">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8319E-6932-468E-B581-629753FEF68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2E1D249-3DE9-438B-98F8-EFD6809B124B}" type="datetime1">
              <a:rPr lang="en-US" smtClean="0"/>
              <a:t>9/2/2015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3D8319E-6932-468E-B581-629753FEF68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BEB152-65D5-4F33-8285-BEC3C9DD4F82}" type="datetime1">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3D8319E-6932-468E-B581-629753FEF6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4C395CF-3D06-4B26-960B-CC616DE79BF9}" type="datetime1">
              <a:rPr lang="en-US" smtClean="0"/>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3D8319E-6932-468E-B581-629753FEF6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3D8319E-6932-468E-B581-629753FEF68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E68512A-47D8-4896-8560-BE46E519B5A4}" type="datetime1">
              <a:rPr lang="en-US" smtClean="0"/>
              <a:t>9/2/2015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3D8319E-6932-468E-B581-629753FEF68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89BB6A5-26E8-4ACB-A5B5-305A706111BF}" type="datetime1">
              <a:rPr lang="en-US" smtClean="0"/>
              <a:t>9/2/2015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9D7E5D5-0668-48E9-BA2E-62849743CC2F}" type="datetime1">
              <a:rPr lang="en-US" smtClean="0"/>
              <a:t>9/2/2015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3D8319E-6932-468E-B581-629753FEF68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895600"/>
            <a:ext cx="7772400" cy="1470025"/>
          </a:xfrm>
        </p:spPr>
        <p:txBody>
          <a:bodyPr>
            <a:normAutofit/>
          </a:bodyPr>
          <a:lstStyle/>
          <a:p>
            <a:r>
              <a:rPr lang="en-US" sz="2400" b="1" dirty="0" smtClean="0"/>
              <a:t> </a:t>
            </a:r>
            <a:r>
              <a:rPr lang="en-US" sz="2400" b="1" dirty="0" smtClean="0"/>
              <a:t>Lecture 2</a:t>
            </a:r>
            <a:br>
              <a:rPr lang="en-US" sz="2400" b="1" dirty="0" smtClean="0"/>
            </a:br>
            <a:r>
              <a:rPr lang="en-US" sz="2400" b="1" dirty="0" smtClean="0"/>
              <a:t> </a:t>
            </a:r>
            <a:r>
              <a:rPr lang="en-US" sz="2400" b="1" dirty="0"/>
              <a:t>Mathematical </a:t>
            </a:r>
            <a:r>
              <a:rPr lang="en-US" sz="2400" b="1" dirty="0" smtClean="0"/>
              <a:t>Models</a:t>
            </a:r>
            <a:endParaRPr lang="en-US" sz="2400" b="1" dirty="0"/>
          </a:p>
        </p:txBody>
      </p:sp>
      <p:sp>
        <p:nvSpPr>
          <p:cNvPr id="3" name="Date Placeholder 2"/>
          <p:cNvSpPr>
            <a:spLocks noGrp="1"/>
          </p:cNvSpPr>
          <p:nvPr>
            <p:ph type="dt" sz="half" idx="10"/>
          </p:nvPr>
        </p:nvSpPr>
        <p:spPr/>
        <p:txBody>
          <a:bodyPr/>
          <a:lstStyle/>
          <a:p>
            <a:fld id="{9ED4ADDA-930B-4484-886C-2B10EDB75A1F}" type="datetime1">
              <a:rPr lang="en-US" smtClean="0"/>
              <a:t>9/2/2015</a:t>
            </a:fld>
            <a:endParaRPr lang="en-US"/>
          </a:p>
        </p:txBody>
      </p:sp>
    </p:spTree>
    <p:extLst>
      <p:ext uri="{BB962C8B-B14F-4D97-AF65-F5344CB8AC3E}">
        <p14:creationId xmlns:p14="http://schemas.microsoft.com/office/powerpoint/2010/main" val="2265008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a:bodyPr>
              <a:lstStyle/>
              <a:p>
                <a:pPr marL="0" indent="0" algn="ctr">
                  <a:buNone/>
                </a:pPr>
                <a:r>
                  <a:rPr lang="en-US" sz="2400" dirty="0" smtClean="0">
                    <a:latin typeface="Calibri" pitchFamily="34" charset="0"/>
                  </a:rPr>
                  <a:t>Example #3: </a:t>
                </a:r>
                <a:r>
                  <a:rPr lang="en-US" sz="2400" dirty="0">
                    <a:latin typeface="Calibri" pitchFamily="34" charset="0"/>
                  </a:rPr>
                  <a:t>Find the inverse Laplace transform of </a:t>
                </a:r>
                <a14:m>
                  <m:oMath xmlns:m="http://schemas.openxmlformats.org/officeDocument/2006/math">
                    <m:r>
                      <a:rPr lang="en-US" sz="2400" i="1">
                        <a:latin typeface="Cambria Math"/>
                      </a:rPr>
                      <m:t>𝐹</m:t>
                    </m:r>
                    <m:d>
                      <m:dPr>
                        <m:ctrlPr>
                          <a:rPr lang="pt-BR" sz="2400" i="1">
                            <a:latin typeface="Cambria Math"/>
                          </a:rPr>
                        </m:ctrlPr>
                      </m:dPr>
                      <m:e>
                        <m:r>
                          <a:rPr lang="en-US" sz="2400" i="1">
                            <a:latin typeface="Cambria Math"/>
                          </a:rPr>
                          <m:t>𝑠</m:t>
                        </m:r>
                      </m:e>
                    </m:d>
                    <m:r>
                      <a:rPr lang="pt-BR" sz="2400" i="1">
                        <a:latin typeface="Cambria Math"/>
                      </a:rPr>
                      <m:t>=</m:t>
                    </m:r>
                    <m:f>
                      <m:fPr>
                        <m:ctrlPr>
                          <a:rPr lang="pt-BR" sz="2400" i="1">
                            <a:latin typeface="Cambria Math"/>
                          </a:rPr>
                        </m:ctrlPr>
                      </m:fPr>
                      <m:num>
                        <m:r>
                          <a:rPr lang="en-US" sz="2400" i="1">
                            <a:latin typeface="Cambria Math"/>
                          </a:rPr>
                          <m:t>1</m:t>
                        </m:r>
                      </m:num>
                      <m:den>
                        <m:d>
                          <m:dPr>
                            <m:ctrlPr>
                              <a:rPr lang="en-US" sz="2400" i="1">
                                <a:latin typeface="Cambria Math"/>
                              </a:rPr>
                            </m:ctrlPr>
                          </m:dPr>
                          <m:e>
                            <m:r>
                              <a:rPr lang="en-US" sz="2400" i="1">
                                <a:latin typeface="Cambria Math"/>
                              </a:rPr>
                              <m:t>𝑠</m:t>
                            </m:r>
                            <m:r>
                              <a:rPr lang="en-US" sz="2400" i="1">
                                <a:latin typeface="Cambria Math"/>
                              </a:rPr>
                              <m:t>+3</m:t>
                            </m:r>
                          </m:e>
                        </m:d>
                        <m:r>
                          <a:rPr lang="en-US" sz="2400" i="1" baseline="30000">
                            <a:latin typeface="Cambria Math"/>
                          </a:rPr>
                          <m:t>2</m:t>
                        </m:r>
                      </m:den>
                    </m:f>
                  </m:oMath>
                </a14:m>
                <a:endParaRPr lang="en-US" sz="2400" dirty="0">
                  <a:latin typeface="Calibri" pitchFamily="34" charset="0"/>
                </a:endParaRPr>
              </a:p>
              <a:p>
                <a:pPr marL="0" indent="0" algn="ctr">
                  <a:buNone/>
                </a:pPr>
                <a:r>
                  <a:rPr lang="en-US" sz="2400" b="1" dirty="0" smtClean="0">
                    <a:latin typeface="Calibri" pitchFamily="34" charset="0"/>
                  </a:rPr>
                  <a:t>Solution</a:t>
                </a:r>
              </a:p>
              <a:p>
                <a:pPr marL="0" indent="0" algn="ctr">
                  <a:buNone/>
                </a:pPr>
                <a:r>
                  <a:rPr lang="en-US" sz="2400" dirty="0">
                    <a:latin typeface="Calibri" pitchFamily="34" charset="0"/>
                  </a:rPr>
                  <a:t>From the Laplace table ,</a:t>
                </a:r>
                <a14:m>
                  <m:oMath xmlns:m="http://schemas.openxmlformats.org/officeDocument/2006/math">
                    <m:r>
                      <a:rPr lang="en-US" sz="2400" i="1">
                        <a:latin typeface="Cambria Math"/>
                      </a:rPr>
                      <m:t>𝐿</m:t>
                    </m:r>
                    <m:d>
                      <m:dPr>
                        <m:begChr m:val="["/>
                        <m:endChr m:val="]"/>
                        <m:ctrlPr>
                          <a:rPr lang="en-US" sz="2400" i="1">
                            <a:latin typeface="Cambria Math"/>
                          </a:rPr>
                        </m:ctrlPr>
                      </m:dPr>
                      <m:e>
                        <m:r>
                          <a:rPr lang="en-US" sz="2400" b="0" i="1" smtClean="0">
                            <a:latin typeface="Cambria Math"/>
                          </a:rPr>
                          <m:t>𝑡</m:t>
                        </m:r>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𝑎𝑡</m:t>
                            </m:r>
                          </m:sup>
                        </m:sSup>
                      </m:e>
                    </m:d>
                    <m:r>
                      <a:rPr lang="en-US" sz="2400" i="1">
                        <a:latin typeface="Cambria Math"/>
                      </a:rPr>
                      <m:t>=</m:t>
                    </m:r>
                    <m:f>
                      <m:fPr>
                        <m:ctrlPr>
                          <a:rPr lang="en-US" sz="2400" i="1">
                            <a:latin typeface="Cambria Math"/>
                          </a:rPr>
                        </m:ctrlPr>
                      </m:fPr>
                      <m:num>
                        <m:r>
                          <a:rPr lang="en-US" sz="2400" i="1">
                            <a:latin typeface="Cambria Math"/>
                          </a:rPr>
                          <m:t>1</m:t>
                        </m:r>
                      </m:num>
                      <m:den>
                        <m:d>
                          <m:dPr>
                            <m:ctrlPr>
                              <a:rPr lang="en-US" sz="2400" b="0" i="1" smtClean="0">
                                <a:latin typeface="Cambria Math"/>
                              </a:rPr>
                            </m:ctrlPr>
                          </m:dPr>
                          <m:e>
                            <m:r>
                              <a:rPr lang="en-US" sz="2400" i="1">
                                <a:latin typeface="Cambria Math"/>
                              </a:rPr>
                              <m:t>𝑠</m:t>
                            </m:r>
                            <m:r>
                              <a:rPr lang="en-US" sz="2400" i="1">
                                <a:latin typeface="Cambria Math"/>
                              </a:rPr>
                              <m:t>+</m:t>
                            </m:r>
                            <m:r>
                              <a:rPr lang="en-US" sz="2400" i="1">
                                <a:latin typeface="Cambria Math"/>
                              </a:rPr>
                              <m:t>𝑎</m:t>
                            </m:r>
                          </m:e>
                        </m:d>
                        <m:r>
                          <a:rPr lang="en-US" sz="2400" b="0" i="1" baseline="30000" smtClean="0">
                            <a:latin typeface="Cambria Math"/>
                          </a:rPr>
                          <m:t>2</m:t>
                        </m:r>
                      </m:den>
                    </m:f>
                  </m:oMath>
                </a14:m>
                <a:endParaRPr lang="en-US" sz="2400" i="1" dirty="0">
                  <a:latin typeface="Calibri" pitchFamily="34" charset="0"/>
                </a:endParaRPr>
              </a:p>
              <a:p>
                <a:pPr marL="0" indent="0">
                  <a:buNone/>
                </a:pPr>
                <a:endParaRPr lang="en-US" sz="2400" i="1" dirty="0">
                  <a:latin typeface="Calibri" pitchFamily="34" charset="0"/>
                </a:endParaRPr>
              </a:p>
              <a:p>
                <a:pPr marL="0" indent="0" algn="ctr">
                  <a:buNone/>
                </a:pPr>
                <a:r>
                  <a:rPr lang="en-US" sz="2400" dirty="0">
                    <a:latin typeface="Calibri" pitchFamily="34" charset="0"/>
                  </a:rPr>
                  <a:t>Therefore if </a:t>
                </a:r>
                <a14:m>
                  <m:oMath xmlns:m="http://schemas.openxmlformats.org/officeDocument/2006/math">
                    <m:r>
                      <a:rPr lang="en-US" sz="2400" i="1">
                        <a:latin typeface="Cambria Math"/>
                      </a:rPr>
                      <m:t>𝐹</m:t>
                    </m:r>
                    <m:d>
                      <m:dPr>
                        <m:ctrlPr>
                          <a:rPr lang="pt-BR" sz="2400" i="1">
                            <a:latin typeface="Cambria Math"/>
                          </a:rPr>
                        </m:ctrlPr>
                      </m:dPr>
                      <m:e>
                        <m:r>
                          <a:rPr lang="en-US" sz="2400" i="1">
                            <a:latin typeface="Cambria Math"/>
                          </a:rPr>
                          <m:t>𝑠</m:t>
                        </m:r>
                      </m:e>
                    </m:d>
                    <m:r>
                      <a:rPr lang="pt-BR" sz="2400" i="1">
                        <a:latin typeface="Cambria Math"/>
                      </a:rPr>
                      <m:t>=</m:t>
                    </m:r>
                    <m:f>
                      <m:fPr>
                        <m:ctrlPr>
                          <a:rPr lang="pt-BR" sz="2400" i="1">
                            <a:latin typeface="Cambria Math"/>
                          </a:rPr>
                        </m:ctrlPr>
                      </m:fPr>
                      <m:num>
                        <m:r>
                          <a:rPr lang="en-US" sz="2400" i="1">
                            <a:latin typeface="Cambria Math"/>
                          </a:rPr>
                          <m:t>1</m:t>
                        </m:r>
                      </m:num>
                      <m:den>
                        <m:d>
                          <m:dPr>
                            <m:ctrlPr>
                              <a:rPr lang="en-US" sz="2400" b="0" i="1" smtClean="0">
                                <a:latin typeface="Cambria Math"/>
                              </a:rPr>
                            </m:ctrlPr>
                          </m:dPr>
                          <m:e>
                            <m:r>
                              <a:rPr lang="en-US" sz="2400" i="1">
                                <a:latin typeface="Cambria Math"/>
                              </a:rPr>
                              <m:t>𝑠</m:t>
                            </m:r>
                            <m:r>
                              <a:rPr lang="en-US" sz="2400" i="1">
                                <a:latin typeface="Cambria Math"/>
                              </a:rPr>
                              <m:t>+3</m:t>
                            </m:r>
                          </m:e>
                        </m:d>
                        <m:r>
                          <a:rPr lang="en-US" sz="2400" b="0" i="1" baseline="30000" smtClean="0">
                            <a:latin typeface="Cambria Math"/>
                          </a:rPr>
                          <m:t>2</m:t>
                        </m:r>
                      </m:den>
                    </m:f>
                  </m:oMath>
                </a14:m>
                <a:r>
                  <a:rPr lang="en-US" sz="2400" dirty="0" smtClean="0">
                    <a:latin typeface="Calibri" pitchFamily="34" charset="0"/>
                  </a:rPr>
                  <a:t> </a:t>
                </a:r>
                <a:r>
                  <a:rPr lang="en-US" sz="2400" dirty="0">
                    <a:latin typeface="Calibri" pitchFamily="34" charset="0"/>
                  </a:rPr>
                  <a:t>’</a:t>
                </a:r>
              </a:p>
              <a:p>
                <a:pPr marL="0" indent="0" algn="ctr">
                  <a:buNone/>
                </a:pPr>
                <a:endParaRPr lang="en-US" sz="2400" dirty="0">
                  <a:latin typeface="Calibri" pitchFamily="34" charset="0"/>
                </a:endParaRPr>
              </a:p>
              <a:p>
                <a:pPr marL="0" indent="0" algn="ctr">
                  <a:buNone/>
                </a:pPr>
                <a:r>
                  <a:rPr lang="en-US" sz="2400" dirty="0">
                    <a:latin typeface="Calibri" pitchFamily="34" charset="0"/>
                  </a:rPr>
                  <a:t>Then </a:t>
                </a:r>
                <a14:m>
                  <m:oMath xmlns:m="http://schemas.openxmlformats.org/officeDocument/2006/math">
                    <m:r>
                      <a:rPr lang="en-US" sz="2400" i="1">
                        <a:latin typeface="Cambria Math"/>
                      </a:rPr>
                      <m:t>𝑓</m:t>
                    </m:r>
                    <m:r>
                      <a:rPr lang="en-US" sz="2400" i="1">
                        <a:latin typeface="Cambria Math"/>
                      </a:rPr>
                      <m:t>(</m:t>
                    </m:r>
                    <m:r>
                      <a:rPr lang="en-US" sz="2400" i="1">
                        <a:latin typeface="Cambria Math"/>
                      </a:rPr>
                      <m:t>𝑡</m:t>
                    </m:r>
                    <m:r>
                      <a:rPr lang="en-US" sz="2400" i="1">
                        <a:latin typeface="Cambria Math"/>
                      </a:rPr>
                      <m:t>)=</m:t>
                    </m:r>
                    <m:sSup>
                      <m:sSupPr>
                        <m:ctrlPr>
                          <a:rPr lang="pt-BR" sz="2400" i="1">
                            <a:latin typeface="Cambria Math"/>
                          </a:rPr>
                        </m:ctrlPr>
                      </m:sSupPr>
                      <m:e>
                        <m:r>
                          <a:rPr lang="en-US" sz="2400" b="0" i="1" smtClean="0">
                            <a:latin typeface="Cambria Math"/>
                          </a:rPr>
                          <m:t>𝑡</m:t>
                        </m:r>
                        <m:r>
                          <a:rPr lang="pt-BR" sz="2400" i="1">
                            <a:latin typeface="Cambria Math"/>
                          </a:rPr>
                          <m:t>𝑒</m:t>
                        </m:r>
                      </m:e>
                      <m:sup>
                        <m:r>
                          <a:rPr lang="en-US" sz="2400" i="1">
                            <a:latin typeface="Cambria Math"/>
                          </a:rPr>
                          <m:t>−3</m:t>
                        </m:r>
                        <m:r>
                          <a:rPr lang="pt-BR" sz="2400" i="1">
                            <a:latin typeface="Cambria Math"/>
                          </a:rPr>
                          <m:t>𝑡</m:t>
                        </m:r>
                      </m:sup>
                    </m:sSup>
                  </m:oMath>
                </a14:m>
                <a:endParaRPr lang="en-US" sz="2400" dirty="0">
                  <a:latin typeface="Calibri" pitchFamily="34" charset="0"/>
                </a:endParaRPr>
              </a:p>
              <a:p>
                <a:pPr marL="0" indent="0" algn="ctr">
                  <a:buNone/>
                </a:pPr>
                <a:endParaRPr lang="en-US" sz="2400" b="1" dirty="0">
                  <a:latin typeface="Calibri" pitchFamily="34" charset="0"/>
                </a:endParaRPr>
              </a:p>
              <a:p>
                <a:endParaRPr lang="en-US" sz="2400" dirty="0">
                  <a:latin typeface="Calibri"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62871C3-5E8B-4F56-BDF9-ACC9BC32BAE1}" type="datetime1">
              <a:rPr lang="en-US" smtClean="0"/>
              <a:t>9/2/2015</a:t>
            </a:fld>
            <a:endParaRPr lang="en-US"/>
          </a:p>
        </p:txBody>
      </p:sp>
    </p:spTree>
    <p:extLst>
      <p:ext uri="{BB962C8B-B14F-4D97-AF65-F5344CB8AC3E}">
        <p14:creationId xmlns:p14="http://schemas.microsoft.com/office/powerpoint/2010/main" val="2840783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Fraction Expansion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52400" y="1447800"/>
                <a:ext cx="8839200" cy="5029200"/>
              </a:xfrm>
              <a:solidFill>
                <a:schemeClr val="bg1"/>
              </a:solidFill>
            </p:spPr>
            <p:txBody>
              <a:bodyPr>
                <a:noAutofit/>
              </a:bodyPr>
              <a:lstStyle/>
              <a:p>
                <a:r>
                  <a:rPr lang="en-US" sz="2000" dirty="0" smtClean="0"/>
                  <a:t>To find the inverse Laplace transform of a complicated function, we can convert the function </a:t>
                </a:r>
                <a:r>
                  <a:rPr lang="en-US" sz="2000" dirty="0"/>
                  <a:t>to a sum of simpler terms for which we know the Laplace transform of </a:t>
                </a:r>
                <a:r>
                  <a:rPr lang="en-US" sz="2000" dirty="0" smtClean="0"/>
                  <a:t>each term</a:t>
                </a:r>
                <a:r>
                  <a:rPr lang="en-US" sz="2000" dirty="0"/>
                  <a:t>. The result is called </a:t>
                </a:r>
                <a:r>
                  <a:rPr lang="en-US" sz="2000" i="1" dirty="0"/>
                  <a:t>a</a:t>
                </a:r>
                <a:r>
                  <a:rPr lang="en-US" sz="2000" i="1" dirty="0" smtClean="0"/>
                  <a:t> </a:t>
                </a:r>
                <a:r>
                  <a:rPr lang="en-US" sz="2000" i="1" dirty="0">
                    <a:solidFill>
                      <a:srgbClr val="C00000"/>
                    </a:solidFill>
                  </a:rPr>
                  <a:t>partial-fraction expansion</a:t>
                </a:r>
                <a:r>
                  <a:rPr lang="en-US" sz="2000" i="1" dirty="0"/>
                  <a:t>. </a:t>
                </a:r>
                <a:endParaRPr lang="en-US" sz="2000" i="1" dirty="0" smtClean="0"/>
              </a:p>
              <a:p>
                <a:endParaRPr lang="en-US" sz="2000" i="1" dirty="0"/>
              </a:p>
              <a:p>
                <a:r>
                  <a:rPr lang="en-US" sz="2000" dirty="0" smtClean="0"/>
                  <a:t>If </a:t>
                </a:r>
                <a14:m>
                  <m:oMath xmlns:m="http://schemas.openxmlformats.org/officeDocument/2006/math">
                    <m:r>
                      <a:rPr lang="en-US" sz="2000" b="0" i="1" smtClean="0">
                        <a:latin typeface="Cambria Math"/>
                      </a:rPr>
                      <m:t>𝐹</m:t>
                    </m:r>
                    <m:r>
                      <a:rPr lang="en-US" sz="2000" b="0" i="1" baseline="-25000" smtClean="0">
                        <a:latin typeface="Cambria Math"/>
                      </a:rPr>
                      <m:t>1</m:t>
                    </m:r>
                    <m:d>
                      <m:dPr>
                        <m:ctrlPr>
                          <a:rPr lang="en-US" sz="2000" b="0" i="1" baseline="-25000" smtClean="0">
                            <a:latin typeface="Cambria Math"/>
                          </a:rPr>
                        </m:ctrlPr>
                      </m:dPr>
                      <m:e>
                        <m:r>
                          <a:rPr lang="en-US" sz="2000" b="0" i="1" smtClean="0">
                            <a:latin typeface="Cambria Math"/>
                          </a:rPr>
                          <m:t>𝑠</m:t>
                        </m:r>
                      </m:e>
                    </m:d>
                    <m:r>
                      <a:rPr lang="en-US" sz="2000" b="0" i="1" smtClean="0">
                        <a:latin typeface="Cambria Math"/>
                      </a:rPr>
                      <m:t>=</m:t>
                    </m:r>
                    <m:f>
                      <m:fPr>
                        <m:type m:val="skw"/>
                        <m:ctrlPr>
                          <a:rPr lang="en-US" sz="2000" b="0" i="1" smtClean="0">
                            <a:latin typeface="Cambria Math"/>
                          </a:rPr>
                        </m:ctrlPr>
                      </m:fPr>
                      <m:num>
                        <m:r>
                          <a:rPr lang="en-US" sz="2000" b="0" i="1" smtClean="0">
                            <a:latin typeface="Cambria Math"/>
                          </a:rPr>
                          <m:t>𝑁</m:t>
                        </m:r>
                        <m:r>
                          <a:rPr lang="en-US" sz="2000" b="0" i="1" smtClean="0">
                            <a:latin typeface="Cambria Math"/>
                          </a:rPr>
                          <m:t>(</m:t>
                        </m:r>
                        <m:r>
                          <a:rPr lang="en-US" sz="2000" b="0" i="1" smtClean="0">
                            <a:latin typeface="Cambria Math"/>
                          </a:rPr>
                          <m:t>𝑠</m:t>
                        </m:r>
                        <m:r>
                          <a:rPr lang="en-US" sz="2000" b="0" i="1" smtClean="0">
                            <a:latin typeface="Cambria Math"/>
                          </a:rPr>
                          <m:t>)</m:t>
                        </m:r>
                      </m:num>
                      <m:den>
                        <m:r>
                          <a:rPr lang="en-US" sz="2000" b="0" i="1" smtClean="0">
                            <a:latin typeface="Cambria Math"/>
                          </a:rPr>
                          <m:t>𝐷</m:t>
                        </m:r>
                        <m:r>
                          <a:rPr lang="en-US" sz="2000" b="0" i="1" smtClean="0">
                            <a:latin typeface="Cambria Math"/>
                          </a:rPr>
                          <m:t>(</m:t>
                        </m:r>
                        <m:r>
                          <a:rPr lang="en-US" sz="2000" b="0" i="1" smtClean="0">
                            <a:latin typeface="Cambria Math"/>
                          </a:rPr>
                          <m:t>𝑠</m:t>
                        </m:r>
                        <m:r>
                          <a:rPr lang="en-US" sz="2000" b="0" i="1" smtClean="0">
                            <a:latin typeface="Cambria Math"/>
                          </a:rPr>
                          <m:t>)</m:t>
                        </m:r>
                      </m:den>
                    </m:f>
                  </m:oMath>
                </a14:m>
                <a:r>
                  <a:rPr lang="en-US" sz="2000" dirty="0" smtClean="0"/>
                  <a:t>,where the </a:t>
                </a:r>
                <a:r>
                  <a:rPr lang="en-US" sz="2000" dirty="0"/>
                  <a:t>order of </a:t>
                </a:r>
                <a14:m>
                  <m:oMath xmlns:m="http://schemas.openxmlformats.org/officeDocument/2006/math">
                    <m:r>
                      <a:rPr lang="en-US" sz="2000" i="1">
                        <a:latin typeface="Cambria Math"/>
                      </a:rPr>
                      <m:t>𝑁</m:t>
                    </m:r>
                    <m:r>
                      <a:rPr lang="en-US" sz="2000" i="1">
                        <a:latin typeface="Cambria Math"/>
                      </a:rPr>
                      <m:t>(</m:t>
                    </m:r>
                    <m:r>
                      <a:rPr lang="en-US" sz="2000" i="1">
                        <a:latin typeface="Cambria Math"/>
                      </a:rPr>
                      <m:t>𝑠</m:t>
                    </m:r>
                    <m:r>
                      <a:rPr lang="en-US" sz="2000" i="1">
                        <a:latin typeface="Cambria Math"/>
                      </a:rPr>
                      <m:t>)</m:t>
                    </m:r>
                  </m:oMath>
                </a14:m>
                <a:r>
                  <a:rPr lang="en-US" sz="2000" i="1" dirty="0" smtClean="0"/>
                  <a:t> </a:t>
                </a:r>
                <a:r>
                  <a:rPr lang="en-US" sz="2000" dirty="0"/>
                  <a:t>is less than the order of </a:t>
                </a:r>
                <a14:m>
                  <m:oMath xmlns:m="http://schemas.openxmlformats.org/officeDocument/2006/math">
                    <m:r>
                      <a:rPr lang="en-US" sz="2000" i="1">
                        <a:latin typeface="Cambria Math"/>
                      </a:rPr>
                      <m:t>𝐷</m:t>
                    </m:r>
                    <m:r>
                      <a:rPr lang="en-US" sz="2000" i="1">
                        <a:latin typeface="Cambria Math"/>
                      </a:rPr>
                      <m:t>(</m:t>
                    </m:r>
                    <m:r>
                      <a:rPr lang="en-US" sz="2000" i="1">
                        <a:latin typeface="Cambria Math"/>
                      </a:rPr>
                      <m:t>𝑠</m:t>
                    </m:r>
                    <m:r>
                      <a:rPr lang="en-US" sz="2000" i="1">
                        <a:latin typeface="Cambria Math"/>
                      </a:rPr>
                      <m:t>)</m:t>
                    </m:r>
                  </m:oMath>
                </a14:m>
                <a:r>
                  <a:rPr lang="en-US" sz="2000" i="1" dirty="0"/>
                  <a:t>, </a:t>
                </a:r>
                <a:r>
                  <a:rPr lang="en-US" sz="2000" dirty="0"/>
                  <a:t>then a partial-fraction expansion </a:t>
                </a:r>
                <a:r>
                  <a:rPr lang="en-US" sz="2000" dirty="0" smtClean="0"/>
                  <a:t>can be </a:t>
                </a:r>
                <a:r>
                  <a:rPr lang="en-US" sz="2000" dirty="0"/>
                  <a:t>made</a:t>
                </a:r>
                <a:r>
                  <a:rPr lang="en-US" sz="2000" dirty="0" smtClean="0"/>
                  <a:t>.</a:t>
                </a:r>
              </a:p>
              <a:p>
                <a:endParaRPr lang="en-US" sz="2000" dirty="0"/>
              </a:p>
              <a:p>
                <a:r>
                  <a:rPr lang="en-US" sz="2000" dirty="0" smtClean="0"/>
                  <a:t> </a:t>
                </a:r>
                <a:r>
                  <a:rPr lang="en-US" sz="2000" dirty="0"/>
                  <a:t>If the order of </a:t>
                </a:r>
                <a:r>
                  <a:rPr lang="en-US" sz="2000" i="1" dirty="0"/>
                  <a:t>N(s) </a:t>
                </a:r>
                <a:r>
                  <a:rPr lang="en-US" sz="2000" dirty="0"/>
                  <a:t>is greater than or equal to the order of </a:t>
                </a:r>
                <a:r>
                  <a:rPr lang="en-US" sz="2000" i="1" dirty="0"/>
                  <a:t>D(s), </a:t>
                </a:r>
                <a:r>
                  <a:rPr lang="en-US" sz="2000" dirty="0"/>
                  <a:t>then </a:t>
                </a:r>
                <a:r>
                  <a:rPr lang="en-US" sz="2000" i="1" dirty="0" smtClean="0"/>
                  <a:t>N(s) </a:t>
                </a:r>
                <a:r>
                  <a:rPr lang="en-US" sz="2000" dirty="0" smtClean="0"/>
                  <a:t>must </a:t>
                </a:r>
                <a:r>
                  <a:rPr lang="en-US" sz="2000" dirty="0"/>
                  <a:t>be divided by </a:t>
                </a:r>
                <a:r>
                  <a:rPr lang="en-US" sz="2000" i="1" dirty="0"/>
                  <a:t>D(s) </a:t>
                </a:r>
                <a:r>
                  <a:rPr lang="en-US" sz="2000" dirty="0"/>
                  <a:t>successively until the result has a remainder </a:t>
                </a:r>
                <a:r>
                  <a:rPr lang="en-US" sz="2000" dirty="0" smtClean="0"/>
                  <a:t>whose numerator </a:t>
                </a:r>
                <a:r>
                  <a:rPr lang="en-US" sz="2000" dirty="0"/>
                  <a:t>is of order less than its denominator</a:t>
                </a:r>
                <a:r>
                  <a:rPr lang="en-US" sz="2000" dirty="0" smtClean="0"/>
                  <a:t>. </a:t>
                </a:r>
                <a:r>
                  <a:rPr lang="en-US" sz="2000" dirty="0"/>
                  <a:t>For example, </a:t>
                </a:r>
                <a:r>
                  <a:rPr lang="en-US" sz="2000" dirty="0" smtClean="0"/>
                  <a:t>if </a:t>
                </a:r>
                <a14:m>
                  <m:oMath xmlns:m="http://schemas.openxmlformats.org/officeDocument/2006/math">
                    <m:r>
                      <a:rPr lang="en-US" sz="2000" i="1">
                        <a:latin typeface="Cambria Math"/>
                      </a:rPr>
                      <m:t>𝐹</m:t>
                    </m:r>
                    <m:r>
                      <a:rPr lang="en-US" sz="2000" i="1">
                        <a:latin typeface="Cambria Math"/>
                      </a:rPr>
                      <m:t>(</m:t>
                    </m:r>
                    <m:r>
                      <a:rPr lang="en-US" sz="2000" i="1">
                        <a:latin typeface="Cambria Math"/>
                      </a:rPr>
                      <m:t>𝑠</m:t>
                    </m:r>
                    <m:r>
                      <a:rPr lang="en-US" sz="2000" i="1">
                        <a:latin typeface="Cambria Math"/>
                      </a:rPr>
                      <m:t>)=</m:t>
                    </m:r>
                    <m:f>
                      <m:fPr>
                        <m:ctrlPr>
                          <a:rPr lang="pt-BR" sz="2000" i="1">
                            <a:latin typeface="Cambria Math"/>
                          </a:rPr>
                        </m:ctrlPr>
                      </m:fPr>
                      <m:num>
                        <m:r>
                          <a:rPr lang="en-US" sz="2000" i="1">
                            <a:latin typeface="Cambria Math"/>
                          </a:rPr>
                          <m:t>𝑠</m:t>
                        </m:r>
                        <m:r>
                          <a:rPr lang="en-US" sz="2000" i="1" baseline="30000">
                            <a:latin typeface="Cambria Math"/>
                          </a:rPr>
                          <m:t>3</m:t>
                        </m:r>
                        <m:r>
                          <a:rPr lang="en-US" sz="2000" i="1">
                            <a:latin typeface="Cambria Math"/>
                          </a:rPr>
                          <m:t>+2</m:t>
                        </m:r>
                        <m:r>
                          <a:rPr lang="en-US" sz="2000" i="1">
                            <a:latin typeface="Cambria Math"/>
                          </a:rPr>
                          <m:t>𝑠</m:t>
                        </m:r>
                        <m:r>
                          <a:rPr lang="en-US" sz="2000" i="1" baseline="30000">
                            <a:latin typeface="Cambria Math"/>
                          </a:rPr>
                          <m:t>2</m:t>
                        </m:r>
                        <m:r>
                          <a:rPr lang="en-US" sz="2000" i="1">
                            <a:latin typeface="Cambria Math"/>
                          </a:rPr>
                          <m:t>+6</m:t>
                        </m:r>
                        <m:r>
                          <a:rPr lang="en-US" sz="2000" i="1">
                            <a:latin typeface="Cambria Math"/>
                          </a:rPr>
                          <m:t>𝑠</m:t>
                        </m:r>
                        <m:r>
                          <a:rPr lang="en-US" sz="2000" i="1">
                            <a:latin typeface="Cambria Math"/>
                          </a:rPr>
                          <m:t>+7</m:t>
                        </m:r>
                      </m:num>
                      <m:den>
                        <m:r>
                          <a:rPr lang="en-US" sz="2000" i="1">
                            <a:latin typeface="Cambria Math"/>
                          </a:rPr>
                          <m:t>𝑠</m:t>
                        </m:r>
                        <m:r>
                          <a:rPr lang="en-US" sz="2000" i="1" baseline="30000">
                            <a:latin typeface="Cambria Math"/>
                          </a:rPr>
                          <m:t>2</m:t>
                        </m:r>
                        <m:r>
                          <a:rPr lang="en-US" sz="2000" i="1">
                            <a:latin typeface="Cambria Math"/>
                          </a:rPr>
                          <m:t>+</m:t>
                        </m:r>
                        <m:r>
                          <a:rPr lang="en-US" sz="2000" i="1">
                            <a:latin typeface="Cambria Math"/>
                          </a:rPr>
                          <m:t>𝑠</m:t>
                        </m:r>
                        <m:r>
                          <a:rPr lang="en-US" sz="2000" i="1">
                            <a:latin typeface="Cambria Math"/>
                          </a:rPr>
                          <m:t>+5</m:t>
                        </m:r>
                      </m:den>
                    </m:f>
                  </m:oMath>
                </a14:m>
                <a:r>
                  <a:rPr lang="en-US" sz="2000" dirty="0" smtClean="0"/>
                  <a:t>  ,we </a:t>
                </a:r>
                <a:r>
                  <a:rPr lang="en-US" sz="2000" dirty="0"/>
                  <a:t>must perform the indicated division until we obtain a remainder whose </a:t>
                </a:r>
                <a:r>
                  <a:rPr lang="en-US" sz="2000" dirty="0" smtClean="0"/>
                  <a:t>numerator is </a:t>
                </a:r>
                <a:r>
                  <a:rPr lang="en-US" sz="2000" dirty="0"/>
                  <a:t>of order less than its denominator</a:t>
                </a:r>
                <a:r>
                  <a:rPr lang="en-US" sz="2000" dirty="0" smtClean="0"/>
                  <a:t>. </a:t>
                </a:r>
                <a:r>
                  <a:rPr lang="en-US" sz="2000" dirty="0"/>
                  <a:t>After division, </a:t>
                </a:r>
                <a14:m>
                  <m:oMath xmlns:m="http://schemas.openxmlformats.org/officeDocument/2006/math">
                    <m:r>
                      <a:rPr lang="en-US" sz="2000" i="1">
                        <a:latin typeface="Cambria Math"/>
                      </a:rPr>
                      <m:t>𝐹</m:t>
                    </m:r>
                    <m:d>
                      <m:dPr>
                        <m:ctrlPr>
                          <a:rPr lang="en-US" sz="2000" i="1">
                            <a:latin typeface="Cambria Math"/>
                          </a:rPr>
                        </m:ctrlPr>
                      </m:dPr>
                      <m:e>
                        <m:r>
                          <a:rPr lang="en-US" sz="2000" i="1">
                            <a:latin typeface="Cambria Math"/>
                          </a:rPr>
                          <m:t>𝑠</m:t>
                        </m:r>
                      </m:e>
                    </m:d>
                    <m:r>
                      <a:rPr lang="en-US" sz="2000" i="1">
                        <a:latin typeface="Cambria Math"/>
                      </a:rPr>
                      <m:t>=</m:t>
                    </m:r>
                    <m:r>
                      <a:rPr lang="en-US" sz="2000" i="1">
                        <a:latin typeface="Cambria Math"/>
                      </a:rPr>
                      <m:t>𝑠</m:t>
                    </m:r>
                    <m:r>
                      <a:rPr lang="en-US" sz="2000" i="1">
                        <a:latin typeface="Cambria Math"/>
                      </a:rPr>
                      <m:t>+1+</m:t>
                    </m:r>
                    <m:f>
                      <m:fPr>
                        <m:ctrlPr>
                          <a:rPr lang="pt-BR" sz="2000" i="1">
                            <a:latin typeface="Cambria Math"/>
                          </a:rPr>
                        </m:ctrlPr>
                      </m:fPr>
                      <m:num>
                        <m:r>
                          <a:rPr lang="en-US" sz="2000" i="1">
                            <a:latin typeface="Cambria Math"/>
                          </a:rPr>
                          <m:t>2</m:t>
                        </m:r>
                      </m:num>
                      <m:den>
                        <m:r>
                          <a:rPr lang="en-US" sz="2000" i="1">
                            <a:latin typeface="Cambria Math"/>
                          </a:rPr>
                          <m:t>𝑠</m:t>
                        </m:r>
                        <m:r>
                          <a:rPr lang="en-US" sz="2000" i="1" baseline="30000">
                            <a:latin typeface="Cambria Math"/>
                          </a:rPr>
                          <m:t>2</m:t>
                        </m:r>
                        <m:r>
                          <a:rPr lang="en-US" sz="2000" i="1">
                            <a:latin typeface="Cambria Math"/>
                          </a:rPr>
                          <m:t>+</m:t>
                        </m:r>
                        <m:r>
                          <a:rPr lang="en-US" sz="2000" i="1">
                            <a:latin typeface="Cambria Math"/>
                          </a:rPr>
                          <m:t>𝑠</m:t>
                        </m:r>
                        <m:r>
                          <a:rPr lang="en-US" sz="2000" i="1">
                            <a:latin typeface="Cambria Math"/>
                          </a:rPr>
                          <m:t>+5</m:t>
                        </m:r>
                      </m:den>
                    </m:f>
                  </m:oMath>
                </a14:m>
                <a:endParaRPr lang="en-US" sz="2000" dirty="0"/>
              </a:p>
              <a:p>
                <a:pPr marL="0" indent="0">
                  <a:buNone/>
                </a:pPr>
                <a:endParaRPr lang="en-US" sz="2000" dirty="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52400" y="1447800"/>
                <a:ext cx="8839200" cy="5029200"/>
              </a:xfrm>
              <a:blipFill rotWithShape="1">
                <a:blip r:embed="rId2"/>
                <a:stretch>
                  <a:fillRect l="-207" t="-727" r="-6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5462A6F-C468-424A-A8BA-D09FE7D26D04}" type="datetime1">
              <a:rPr lang="en-US" smtClean="0"/>
              <a:t>9/2/2015</a:t>
            </a:fld>
            <a:endParaRPr lang="en-US"/>
          </a:p>
        </p:txBody>
      </p:sp>
    </p:spTree>
    <p:extLst>
      <p:ext uri="{BB962C8B-B14F-4D97-AF65-F5344CB8AC3E}">
        <p14:creationId xmlns:p14="http://schemas.microsoft.com/office/powerpoint/2010/main" val="1335513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Fraction </a:t>
            </a:r>
            <a:r>
              <a:rPr lang="en-US" dirty="0" smtClean="0"/>
              <a:t>Expansion Cases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28600" y="1527048"/>
                <a:ext cx="8763000" cy="4873752"/>
              </a:xfrm>
              <a:solidFill>
                <a:schemeClr val="bg1"/>
              </a:solidFill>
            </p:spPr>
            <p:txBody>
              <a:bodyPr>
                <a:normAutofit fontScale="62500" lnSpcReduction="20000"/>
              </a:bodyPr>
              <a:lstStyle/>
              <a:p>
                <a:pPr marL="0" indent="0">
                  <a:buNone/>
                </a:pPr>
                <a:r>
                  <a:rPr lang="en-US" dirty="0" smtClean="0"/>
                  <a:t>Case 1: </a:t>
                </a:r>
                <a:r>
                  <a:rPr lang="en-US" b="1" dirty="0"/>
                  <a:t>Roots of the Denominator of </a:t>
                </a:r>
                <a:r>
                  <a:rPr lang="en-US" b="1" i="1" dirty="0"/>
                  <a:t>F(s) </a:t>
                </a:r>
                <a:r>
                  <a:rPr lang="en-US" b="1" dirty="0"/>
                  <a:t>Are Real and </a:t>
                </a:r>
                <a:r>
                  <a:rPr lang="en-US" b="1" dirty="0" smtClean="0"/>
                  <a:t>Distinct</a:t>
                </a:r>
              </a:p>
              <a:p>
                <a:pPr marL="0" indent="0" algn="ctr">
                  <a:buNone/>
                </a:pPr>
                <a:r>
                  <a:rPr lang="en-US" dirty="0" smtClean="0"/>
                  <a:t>Example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m:t>
                      </m:r>
                      <m:r>
                        <a:rPr lang="en-US" b="0" i="1" smtClean="0">
                          <a:latin typeface="Cambria Math"/>
                        </a:rPr>
                        <m:t>𝑠</m:t>
                      </m:r>
                      <m:r>
                        <a:rPr lang="en-US" b="0" i="1" smtClean="0">
                          <a:latin typeface="Cambria Math"/>
                        </a:rPr>
                        <m:t>)=</m:t>
                      </m:r>
                      <m:f>
                        <m:fPr>
                          <m:ctrlPr>
                            <a:rPr lang="en-US" i="1" smtClean="0">
                              <a:latin typeface="Cambria Math"/>
                            </a:rPr>
                          </m:ctrlPr>
                        </m:fPr>
                        <m:num>
                          <m:r>
                            <a:rPr lang="en-US" b="0" i="1" smtClean="0">
                              <a:latin typeface="Cambria Math"/>
                            </a:rPr>
                            <m:t>2</m:t>
                          </m:r>
                        </m:num>
                        <m:den>
                          <m:r>
                            <a:rPr lang="en-US" b="0" i="1" smtClean="0">
                              <a:latin typeface="Cambria Math"/>
                            </a:rPr>
                            <m:t>(</m:t>
                          </m:r>
                          <m:r>
                            <a:rPr lang="en-US" b="0" i="1" smtClean="0">
                              <a:latin typeface="Cambria Math"/>
                            </a:rPr>
                            <m:t>𝑠</m:t>
                          </m:r>
                          <m:r>
                            <a:rPr lang="en-US" b="0" i="1" smtClean="0">
                              <a:latin typeface="Cambria Math"/>
                            </a:rPr>
                            <m:t>+1)(</m:t>
                          </m:r>
                          <m:r>
                            <a:rPr lang="en-US" b="0" i="1" smtClean="0">
                              <a:latin typeface="Cambria Math"/>
                            </a:rPr>
                            <m:t>𝑠</m:t>
                          </m:r>
                          <m:r>
                            <a:rPr lang="en-US" b="0" i="1" smtClean="0">
                              <a:latin typeface="Cambria Math"/>
                            </a:rPr>
                            <m:t>+2)</m:t>
                          </m:r>
                        </m:den>
                      </m:f>
                    </m:oMath>
                  </m:oMathPara>
                </a14:m>
                <a:endParaRPr lang="en-US" dirty="0" smtClean="0"/>
              </a:p>
              <a:p>
                <a:pPr marL="0" indent="0">
                  <a:buNone/>
                </a:pPr>
                <a:r>
                  <a:rPr lang="en-US" dirty="0" smtClean="0"/>
                  <a:t>Expand into partial fractions: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b="0" i="1" smtClean="0">
                              <a:latin typeface="Cambria Math"/>
                            </a:rPr>
                            <m:t>𝐴</m:t>
                          </m:r>
                          <m:r>
                            <a:rPr lang="en-US" b="0" i="1" baseline="-25000" smtClean="0">
                              <a:latin typeface="Cambria Math"/>
                            </a:rPr>
                            <m:t>1</m:t>
                          </m:r>
                        </m:num>
                        <m:den>
                          <m:d>
                            <m:dPr>
                              <m:ctrlPr>
                                <a:rPr lang="en-US" i="1">
                                  <a:latin typeface="Cambria Math"/>
                                </a:rPr>
                              </m:ctrlPr>
                            </m:dPr>
                            <m:e>
                              <m:r>
                                <a:rPr lang="en-US" i="1">
                                  <a:latin typeface="Cambria Math"/>
                                </a:rPr>
                                <m:t>𝑠</m:t>
                              </m:r>
                              <m:r>
                                <a:rPr lang="en-US" i="1">
                                  <a:latin typeface="Cambria Math"/>
                                </a:rPr>
                                <m:t>+1</m:t>
                              </m:r>
                            </m:e>
                          </m:d>
                        </m:den>
                      </m:f>
                      <m:r>
                        <a:rPr lang="en-US" b="0" i="1" smtClean="0">
                          <a:latin typeface="Cambria Math"/>
                        </a:rPr>
                        <m:t>+</m:t>
                      </m:r>
                      <m:f>
                        <m:fPr>
                          <m:ctrlPr>
                            <a:rPr lang="en-US" i="1">
                              <a:latin typeface="Cambria Math"/>
                            </a:rPr>
                          </m:ctrlPr>
                        </m:fPr>
                        <m:num>
                          <m:r>
                            <a:rPr lang="en-US" i="1">
                              <a:latin typeface="Cambria Math"/>
                            </a:rPr>
                            <m:t>𝐴</m:t>
                          </m:r>
                          <m:r>
                            <a:rPr lang="en-US" b="0" i="1" baseline="-25000" smtClean="0">
                              <a:latin typeface="Cambria Math"/>
                            </a:rPr>
                            <m:t>2</m:t>
                          </m:r>
                        </m:num>
                        <m:den>
                          <m:d>
                            <m:dPr>
                              <m:ctrlPr>
                                <a:rPr lang="en-US" i="1">
                                  <a:latin typeface="Cambria Math"/>
                                </a:rPr>
                              </m:ctrlPr>
                            </m:dPr>
                            <m:e>
                              <m:r>
                                <a:rPr lang="en-US" i="1">
                                  <a:latin typeface="Cambria Math"/>
                                </a:rPr>
                                <m:t>𝑠</m:t>
                              </m:r>
                              <m:r>
                                <a:rPr lang="en-US" i="1">
                                  <a:latin typeface="Cambria Math"/>
                                </a:rPr>
                                <m:t>+2</m:t>
                              </m:r>
                            </m:e>
                          </m:d>
                        </m:den>
                      </m:f>
                    </m:oMath>
                  </m:oMathPara>
                </a14:m>
                <a:endParaRPr lang="en-US" dirty="0" smtClean="0"/>
              </a:p>
              <a:p>
                <a:pPr marL="0" indent="0">
                  <a:buNone/>
                </a:pPr>
                <a:r>
                  <a:rPr lang="en-US" dirty="0" smtClean="0"/>
                  <a:t>Finding coefficients,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baseline="-25000" smtClean="0">
                          <a:latin typeface="Cambria Math"/>
                        </a:rPr>
                        <m:t>1</m:t>
                      </m:r>
                      <m:r>
                        <a:rPr lang="en-US" b="0" i="1" smtClean="0">
                          <a:latin typeface="Cambria Math"/>
                        </a:rPr>
                        <m:t>=</m:t>
                      </m:r>
                      <m:d>
                        <m:dPr>
                          <m:ctrlPr>
                            <a:rPr lang="en-US" b="0" i="1" smtClean="0">
                              <a:latin typeface="Cambria Math"/>
                            </a:rPr>
                          </m:ctrlPr>
                        </m:dPr>
                        <m:e>
                          <m:r>
                            <a:rPr lang="en-US" b="0" i="1" smtClean="0">
                              <a:latin typeface="Cambria Math"/>
                            </a:rPr>
                            <m:t>𝑠</m:t>
                          </m:r>
                          <m:r>
                            <a:rPr lang="en-US" b="0" i="1" smtClean="0">
                              <a:latin typeface="Cambria Math"/>
                            </a:rPr>
                            <m:t>+1</m:t>
                          </m:r>
                        </m:e>
                      </m:d>
                      <m:r>
                        <a:rPr lang="en-US" i="1">
                          <a:latin typeface="Cambria Math"/>
                        </a:rPr>
                        <m:t>𝐹</m:t>
                      </m:r>
                      <m:d>
                        <m:dPr>
                          <m:ctrlPr>
                            <a:rPr lang="en-US" i="1">
                              <a:latin typeface="Cambria Math"/>
                            </a:rPr>
                          </m:ctrlPr>
                        </m:dPr>
                        <m:e>
                          <m:r>
                            <a:rPr lang="en-US" i="1">
                              <a:latin typeface="Cambria Math"/>
                            </a:rPr>
                            <m:t>𝑠</m:t>
                          </m:r>
                        </m:e>
                      </m:d>
                      <m:r>
                        <a:rPr lang="en-US" b="0" i="1" smtClean="0">
                          <a:latin typeface="Cambria Math"/>
                        </a:rPr>
                        <m:t>|</m:t>
                      </m:r>
                      <m:r>
                        <a:rPr lang="en-US" b="0" i="1" baseline="-25000" smtClean="0">
                          <a:latin typeface="Cambria Math"/>
                        </a:rPr>
                        <m:t>𝑠</m:t>
                      </m:r>
                      <m:r>
                        <a:rPr lang="en-US" b="0" i="1" baseline="-25000" smtClean="0">
                          <a:latin typeface="Cambria Math"/>
                        </a:rPr>
                        <m:t>=−1=</m:t>
                      </m:r>
                      <m:f>
                        <m:fPr>
                          <m:ctrlPr>
                            <a:rPr lang="en-US" i="1">
                              <a:latin typeface="Cambria Math"/>
                            </a:rPr>
                          </m:ctrlPr>
                        </m:fPr>
                        <m:num>
                          <m:r>
                            <a:rPr lang="en-US" b="0" i="1" smtClean="0">
                              <a:latin typeface="Cambria Math"/>
                            </a:rPr>
                            <m:t>2</m:t>
                          </m:r>
                        </m:num>
                        <m:den>
                          <m:d>
                            <m:dPr>
                              <m:ctrlPr>
                                <a:rPr lang="en-US" i="1">
                                  <a:latin typeface="Cambria Math"/>
                                </a:rPr>
                              </m:ctrlPr>
                            </m:dPr>
                            <m:e>
                              <m:r>
                                <a:rPr lang="en-US" i="1">
                                  <a:latin typeface="Cambria Math"/>
                                </a:rPr>
                                <m:t>𝑠</m:t>
                              </m:r>
                              <m:r>
                                <a:rPr lang="en-US" i="1">
                                  <a:latin typeface="Cambria Math"/>
                                </a:rPr>
                                <m:t>+2</m:t>
                              </m:r>
                            </m:e>
                          </m:d>
                        </m:den>
                      </m:f>
                      <m:r>
                        <a:rPr lang="en-US" b="0" i="1" smtClean="0">
                          <a:latin typeface="Cambria Math"/>
                        </a:rPr>
                        <m:t>=2</m:t>
                      </m:r>
                    </m:oMath>
                  </m:oMathPara>
                </a14:m>
                <a:endParaRPr lang="en-US" baseline="-250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b="0" i="1" baseline="-25000" smtClean="0">
                          <a:latin typeface="Cambria Math"/>
                        </a:rPr>
                        <m:t>2</m:t>
                      </m:r>
                      <m:r>
                        <a:rPr lang="en-US" i="1">
                          <a:latin typeface="Cambria Math"/>
                        </a:rPr>
                        <m:t>=</m:t>
                      </m:r>
                      <m:d>
                        <m:dPr>
                          <m:ctrlPr>
                            <a:rPr lang="en-US" i="1">
                              <a:latin typeface="Cambria Math"/>
                            </a:rPr>
                          </m:ctrlPr>
                        </m:dPr>
                        <m:e>
                          <m:r>
                            <a:rPr lang="en-US" i="1">
                              <a:latin typeface="Cambria Math"/>
                            </a:rPr>
                            <m:t>𝑠</m:t>
                          </m:r>
                          <m:r>
                            <a:rPr lang="en-US" i="1">
                              <a:latin typeface="Cambria Math"/>
                            </a:rPr>
                            <m:t>+2</m:t>
                          </m:r>
                        </m:e>
                      </m:d>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r>
                        <a:rPr lang="en-US" i="1" baseline="-25000">
                          <a:latin typeface="Cambria Math"/>
                        </a:rPr>
                        <m:t>𝑠</m:t>
                      </m:r>
                      <m:r>
                        <a:rPr lang="en-US" i="1" baseline="-25000">
                          <a:latin typeface="Cambria Math"/>
                        </a:rPr>
                        <m:t>=−2=</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+1</m:t>
                              </m:r>
                            </m:e>
                          </m:d>
                        </m:den>
                      </m:f>
                      <m:r>
                        <a:rPr lang="en-US" i="1">
                          <a:latin typeface="Cambria Math"/>
                        </a:rPr>
                        <m:t>=</m:t>
                      </m:r>
                      <m:r>
                        <a:rPr lang="en-US" b="0" i="1" smtClean="0">
                          <a:latin typeface="Cambria Math"/>
                        </a:rPr>
                        <m:t>−</m:t>
                      </m:r>
                      <m:r>
                        <a:rPr lang="en-US" i="1">
                          <a:latin typeface="Cambria Math"/>
                        </a:rPr>
                        <m:t>2</m:t>
                      </m:r>
                    </m:oMath>
                  </m:oMathPara>
                </a14:m>
                <a:endParaRPr lang="en-US" baseline="-250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b="0" i="1" smtClean="0">
                              <a:latin typeface="Cambria Math"/>
                            </a:rPr>
                            <m:t>2</m:t>
                          </m:r>
                        </m:num>
                        <m:den>
                          <m:d>
                            <m:dPr>
                              <m:ctrlPr>
                                <a:rPr lang="en-US" i="1">
                                  <a:latin typeface="Cambria Math"/>
                                </a:rPr>
                              </m:ctrlPr>
                            </m:dPr>
                            <m:e>
                              <m:r>
                                <a:rPr lang="en-US" i="1">
                                  <a:latin typeface="Cambria Math"/>
                                </a:rPr>
                                <m:t>𝑠</m:t>
                              </m:r>
                              <m:r>
                                <a:rPr lang="en-US" i="1">
                                  <a:latin typeface="Cambria Math"/>
                                </a:rPr>
                                <m:t>+1</m:t>
                              </m:r>
                            </m:e>
                          </m:d>
                        </m:den>
                      </m:f>
                      <m:r>
                        <a:rPr lang="en-US" b="0" i="1" smtClean="0">
                          <a:latin typeface="Cambria Math"/>
                        </a:rPr>
                        <m:t>−</m:t>
                      </m:r>
                      <m:f>
                        <m:fPr>
                          <m:ctrlPr>
                            <a:rPr lang="en-US" i="1">
                              <a:latin typeface="Cambria Math"/>
                            </a:rPr>
                          </m:ctrlPr>
                        </m:fPr>
                        <m:num>
                          <m:r>
                            <a:rPr lang="en-US" b="0" i="1" smtClean="0">
                              <a:latin typeface="Cambria Math"/>
                            </a:rPr>
                            <m:t>−2</m:t>
                          </m:r>
                        </m:num>
                        <m:den>
                          <m:d>
                            <m:dPr>
                              <m:ctrlPr>
                                <a:rPr lang="en-US" i="1">
                                  <a:latin typeface="Cambria Math"/>
                                </a:rPr>
                              </m:ctrlPr>
                            </m:dPr>
                            <m:e>
                              <m:r>
                                <a:rPr lang="en-US" i="1">
                                  <a:latin typeface="Cambria Math"/>
                                </a:rPr>
                                <m:t>𝑠</m:t>
                              </m:r>
                              <m:r>
                                <a:rPr lang="en-US" i="1">
                                  <a:latin typeface="Cambria Math"/>
                                </a:rPr>
                                <m:t>+2</m:t>
                              </m:r>
                            </m:e>
                          </m:d>
                        </m:den>
                      </m:f>
                    </m:oMath>
                  </m:oMathPara>
                </a14:m>
                <a:endParaRPr lang="en-US" dirty="0" smtClean="0"/>
              </a:p>
              <a:p>
                <a:pPr marL="0" indent="0">
                  <a:buNone/>
                </a:pPr>
                <a:r>
                  <a:rPr lang="en-US" dirty="0"/>
                  <a:t>Hence</a:t>
                </a:r>
                <a:r>
                  <a:rPr lang="en-US" dirty="0" smtClean="0"/>
                  <a:t>,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a:t>
                </a:r>
                <a:r>
                  <a:rPr lang="en-US" dirty="0"/>
                  <a:t>is the </a:t>
                </a:r>
                <a:r>
                  <a:rPr lang="en-US" dirty="0" smtClean="0"/>
                  <a:t>sum of </a:t>
                </a:r>
                <a:r>
                  <a:rPr lang="en-US" dirty="0"/>
                  <a:t>the inverse Laplace transform of each term, or</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i="1">
                              <a:latin typeface="Cambria Math"/>
                            </a:rPr>
                          </m:ctrlPr>
                        </m:dPr>
                        <m:e>
                          <m:r>
                            <a:rPr lang="en-US" b="0" i="1" smtClean="0">
                              <a:latin typeface="Cambria Math"/>
                            </a:rPr>
                            <m:t>𝑡</m:t>
                          </m:r>
                        </m:e>
                      </m:d>
                      <m:r>
                        <a:rPr lang="en-US" i="1">
                          <a:latin typeface="Cambria Math"/>
                        </a:rPr>
                        <m:t>=</m:t>
                      </m:r>
                      <m:d>
                        <m:dPr>
                          <m:ctrlPr>
                            <a:rPr lang="en-US" b="0" i="1" smtClean="0">
                              <a:latin typeface="Cambria Math"/>
                            </a:rPr>
                          </m:ctrlPr>
                        </m:dPr>
                        <m:e>
                          <m:r>
                            <a:rPr lang="en-US" b="0" i="1" smtClean="0">
                              <a:latin typeface="Cambria Math"/>
                            </a:rPr>
                            <m:t>2</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𝑡</m:t>
                              </m:r>
                            </m:sup>
                          </m:sSup>
                          <m:r>
                            <a:rPr lang="en-US" b="0" i="1" smtClean="0">
                              <a:latin typeface="Cambria Math"/>
                            </a:rPr>
                            <m:t>−2</m:t>
                          </m:r>
                          <m:sSup>
                            <m:sSupPr>
                              <m:ctrlPr>
                                <a:rPr lang="en-US" b="0"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𝑡</m:t>
                              </m:r>
                            </m:sup>
                          </m:sSup>
                        </m:e>
                      </m:d>
                      <m:r>
                        <a:rPr lang="en-US" b="0" i="1" smtClean="0">
                          <a:latin typeface="Cambria Math"/>
                        </a:rPr>
                        <m:t>𝑢</m:t>
                      </m:r>
                      <m:r>
                        <a:rPr lang="en-US" b="0" i="1" smtClean="0">
                          <a:latin typeface="Cambria Math"/>
                        </a:rPr>
                        <m:t>(</m:t>
                      </m:r>
                      <m:r>
                        <a:rPr lang="en-US" b="0" i="1" smtClean="0">
                          <a:latin typeface="Cambria Math"/>
                        </a:rPr>
                        <m:t>𝑡</m:t>
                      </m:r>
                      <m:r>
                        <a:rPr lang="en-US" b="0" i="1" smtClean="0">
                          <a:latin typeface="Cambria Math"/>
                        </a:rPr>
                        <m:t>)</m:t>
                      </m:r>
                    </m:oMath>
                  </m:oMathPara>
                </a14:m>
                <a:endParaRPr lang="en-US" dirty="0" smtClean="0"/>
              </a:p>
              <a:p>
                <a:pPr marL="0" indent="0">
                  <a:buNone/>
                </a:pPr>
                <a:r>
                  <a:rPr lang="en-US" dirty="0" smtClean="0"/>
                  <a:t>The </a:t>
                </a:r>
                <a14:m>
                  <m:oMath xmlns:m="http://schemas.openxmlformats.org/officeDocument/2006/math">
                    <m:r>
                      <a:rPr lang="en-US" i="1">
                        <a:latin typeface="Cambria Math"/>
                      </a:rPr>
                      <m:t>𝑢</m:t>
                    </m:r>
                    <m:r>
                      <a:rPr lang="en-US" i="1">
                        <a:latin typeface="Cambria Math"/>
                      </a:rPr>
                      <m:t>(</m:t>
                    </m:r>
                    <m:r>
                      <a:rPr lang="en-US" i="1">
                        <a:latin typeface="Cambria Math"/>
                      </a:rPr>
                      <m:t>𝑡</m:t>
                    </m:r>
                    <m:r>
                      <a:rPr lang="en-US" b="0" i="0" smtClean="0">
                        <a:latin typeface="Cambria Math"/>
                      </a:rPr>
                      <m:t>)</m:t>
                    </m:r>
                  </m:oMath>
                </a14:m>
                <a:r>
                  <a:rPr lang="en-US" dirty="0" smtClean="0"/>
                  <a:t> shows that the response is zero until </a:t>
                </a:r>
                <a14:m>
                  <m:oMath xmlns:m="http://schemas.openxmlformats.org/officeDocument/2006/math">
                    <m:r>
                      <a:rPr lang="en-US" i="1">
                        <a:latin typeface="Cambria Math"/>
                      </a:rPr>
                      <m:t>𝑡</m:t>
                    </m:r>
                    <m:r>
                      <a:rPr lang="en-US" b="0" i="1" smtClean="0">
                        <a:latin typeface="Cambria Math"/>
                      </a:rPr>
                      <m:t>=0</m:t>
                    </m:r>
                  </m:oMath>
                </a14:m>
                <a:r>
                  <a:rPr lang="en-US" dirty="0" smtClean="0"/>
                  <a:t>. </a:t>
                </a:r>
              </a:p>
              <a:p>
                <a:pPr marL="0" indent="0">
                  <a:buNone/>
                </a:pPr>
                <a:endParaRPr lang="en-US" dirty="0"/>
              </a:p>
              <a:p>
                <a:pPr marL="0" indent="0">
                  <a:buNone/>
                </a:pPr>
                <a:endParaRPr lang="en-US" baseline="-25000" dirty="0"/>
              </a:p>
              <a:p>
                <a:pPr marL="0" indent="0">
                  <a:buNone/>
                </a:pPr>
                <a:endParaRPr lang="en-US" baseline="-25000" dirty="0"/>
              </a:p>
              <a:p>
                <a:pPr marL="0" indent="0">
                  <a:buNone/>
                </a:pPr>
                <a:endParaRPr lang="en-US" dirty="0" smtClean="0"/>
              </a:p>
              <a:p>
                <a:pPr marL="0" indent="0">
                  <a:buNone/>
                </a:pPr>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28600" y="1527048"/>
                <a:ext cx="8763000" cy="4873752"/>
              </a:xfrm>
              <a:blipFill rotWithShape="1">
                <a:blip r:embed="rId2"/>
                <a:stretch>
                  <a:fillRect l="-487" t="-13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8F55342-F0AF-4FDA-8BCB-A7241682919D}" type="datetime1">
              <a:rPr lang="en-US" smtClean="0"/>
              <a:t>9/2/2015</a:t>
            </a:fld>
            <a:endParaRPr lang="en-US"/>
          </a:p>
        </p:txBody>
      </p:sp>
    </p:spTree>
    <p:extLst>
      <p:ext uri="{BB962C8B-B14F-4D97-AF65-F5344CB8AC3E}">
        <p14:creationId xmlns:p14="http://schemas.microsoft.com/office/powerpoint/2010/main" val="1589760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28600" y="1371600"/>
                <a:ext cx="8577072" cy="5029200"/>
              </a:xfrm>
              <a:solidFill>
                <a:schemeClr val="bg1"/>
              </a:solidFill>
            </p:spPr>
            <p:txBody>
              <a:bodyPr>
                <a:normAutofit fontScale="62500" lnSpcReduction="20000"/>
              </a:bodyPr>
              <a:lstStyle/>
              <a:p>
                <a:r>
                  <a:rPr lang="en-US" dirty="0" smtClean="0"/>
                  <a:t>Case 2:</a:t>
                </a:r>
                <a:r>
                  <a:rPr lang="en-US" b="1" dirty="0"/>
                  <a:t> Roots of the Denominator of </a:t>
                </a:r>
                <a:r>
                  <a:rPr lang="en-US" b="1" i="1" dirty="0"/>
                  <a:t>F(s) </a:t>
                </a:r>
                <a:r>
                  <a:rPr lang="en-US" b="1" dirty="0"/>
                  <a:t>Are Real and </a:t>
                </a:r>
                <a:r>
                  <a:rPr lang="en-US" b="1" dirty="0" smtClean="0"/>
                  <a:t>Repeated</a:t>
                </a:r>
              </a:p>
              <a:p>
                <a:pPr marL="0" indent="0" algn="ctr">
                  <a:buNone/>
                </a:pPr>
                <a:r>
                  <a:rPr lang="en-US" dirty="0"/>
                  <a:t>Example</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r>
                        <a:rPr lang="en-US" i="1">
                          <a:latin typeface="Cambria Math"/>
                        </a:rPr>
                        <m:t>𝑠</m:t>
                      </m:r>
                      <m:r>
                        <a:rPr lang="en-US" i="1">
                          <a:latin typeface="Cambria Math"/>
                        </a:rPr>
                        <m:t>)=</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+1</m:t>
                              </m:r>
                            </m:e>
                          </m:d>
                          <m:d>
                            <m:dPr>
                              <m:ctrlPr>
                                <a:rPr lang="en-US" i="1">
                                  <a:latin typeface="Cambria Math"/>
                                </a:rPr>
                              </m:ctrlPr>
                            </m:dPr>
                            <m:e>
                              <m:r>
                                <a:rPr lang="en-US" i="1">
                                  <a:latin typeface="Cambria Math"/>
                                </a:rPr>
                                <m:t>𝑠</m:t>
                              </m:r>
                              <m:r>
                                <a:rPr lang="en-US" i="1">
                                  <a:latin typeface="Cambria Math"/>
                                </a:rPr>
                                <m:t>+2</m:t>
                              </m:r>
                            </m:e>
                          </m:d>
                          <m:r>
                            <a:rPr lang="en-US" b="0" i="1" baseline="30000" smtClean="0">
                              <a:latin typeface="Cambria Math"/>
                            </a:rPr>
                            <m:t>2</m:t>
                          </m:r>
                        </m:den>
                      </m:f>
                    </m:oMath>
                  </m:oMathPara>
                </a14:m>
                <a:endParaRPr lang="en-US" dirty="0" smtClean="0"/>
              </a:p>
              <a:p>
                <a:pPr marL="0" indent="0">
                  <a:buNone/>
                </a:pPr>
                <a:r>
                  <a:rPr lang="en-US" dirty="0"/>
                  <a:t>Expand into partial fractions: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i="1">
                              <a:latin typeface="Cambria Math"/>
                            </a:rPr>
                            <m:t>𝐴</m:t>
                          </m:r>
                          <m:r>
                            <a:rPr lang="en-US" i="1" baseline="-25000">
                              <a:latin typeface="Cambria Math"/>
                            </a:rPr>
                            <m:t>1</m:t>
                          </m:r>
                        </m:num>
                        <m:den>
                          <m:d>
                            <m:dPr>
                              <m:ctrlPr>
                                <a:rPr lang="en-US" i="1">
                                  <a:latin typeface="Cambria Math"/>
                                </a:rPr>
                              </m:ctrlPr>
                            </m:dPr>
                            <m:e>
                              <m:r>
                                <a:rPr lang="en-US" i="1">
                                  <a:latin typeface="Cambria Math"/>
                                </a:rPr>
                                <m:t>𝑠</m:t>
                              </m:r>
                              <m:r>
                                <a:rPr lang="en-US" i="1">
                                  <a:latin typeface="Cambria Math"/>
                                </a:rPr>
                                <m:t>+1</m:t>
                              </m:r>
                            </m:e>
                          </m:d>
                        </m:den>
                      </m:f>
                      <m:r>
                        <a:rPr lang="en-US" i="1">
                          <a:latin typeface="Cambria Math"/>
                        </a:rPr>
                        <m:t>+</m:t>
                      </m:r>
                      <m:f>
                        <m:fPr>
                          <m:ctrlPr>
                            <a:rPr lang="en-US" i="1">
                              <a:latin typeface="Cambria Math"/>
                            </a:rPr>
                          </m:ctrlPr>
                        </m:fPr>
                        <m:num>
                          <m:r>
                            <a:rPr lang="en-US" i="1">
                              <a:latin typeface="Cambria Math"/>
                            </a:rPr>
                            <m:t>𝐴</m:t>
                          </m:r>
                          <m:r>
                            <a:rPr lang="en-US" i="1" baseline="-25000">
                              <a:latin typeface="Cambria Math"/>
                            </a:rPr>
                            <m:t>2</m:t>
                          </m:r>
                        </m:num>
                        <m:den>
                          <m:d>
                            <m:dPr>
                              <m:ctrlPr>
                                <a:rPr lang="en-US" i="1">
                                  <a:latin typeface="Cambria Math"/>
                                </a:rPr>
                              </m:ctrlPr>
                            </m:dPr>
                            <m:e>
                              <m:r>
                                <a:rPr lang="en-US" i="1">
                                  <a:latin typeface="Cambria Math"/>
                                </a:rPr>
                                <m:t>𝑠</m:t>
                              </m:r>
                              <m:r>
                                <a:rPr lang="en-US" i="1">
                                  <a:latin typeface="Cambria Math"/>
                                </a:rPr>
                                <m:t>+2</m:t>
                              </m:r>
                            </m:e>
                          </m:d>
                          <m:r>
                            <a:rPr lang="en-US" b="0" i="1" baseline="30000" smtClean="0">
                              <a:latin typeface="Cambria Math"/>
                            </a:rPr>
                            <m:t>2</m:t>
                          </m:r>
                        </m:den>
                      </m:f>
                      <m:r>
                        <a:rPr lang="en-US" b="0" i="1" smtClean="0">
                          <a:latin typeface="Cambria Math"/>
                        </a:rPr>
                        <m:t>+</m:t>
                      </m:r>
                      <m:f>
                        <m:fPr>
                          <m:ctrlPr>
                            <a:rPr lang="en-US" i="1">
                              <a:latin typeface="Cambria Math"/>
                            </a:rPr>
                          </m:ctrlPr>
                        </m:fPr>
                        <m:num>
                          <m:r>
                            <a:rPr lang="en-US" i="1">
                              <a:latin typeface="Cambria Math"/>
                            </a:rPr>
                            <m:t>𝐴</m:t>
                          </m:r>
                          <m:r>
                            <a:rPr lang="en-US" b="0" i="1" baseline="-25000" smtClean="0">
                              <a:latin typeface="Cambria Math"/>
                            </a:rPr>
                            <m:t>3</m:t>
                          </m:r>
                        </m:num>
                        <m:den>
                          <m:d>
                            <m:dPr>
                              <m:ctrlPr>
                                <a:rPr lang="en-US" i="1">
                                  <a:latin typeface="Cambria Math"/>
                                </a:rPr>
                              </m:ctrlPr>
                            </m:dPr>
                            <m:e>
                              <m:r>
                                <a:rPr lang="en-US" i="1">
                                  <a:latin typeface="Cambria Math"/>
                                </a:rPr>
                                <m:t>𝑠</m:t>
                              </m:r>
                              <m:r>
                                <a:rPr lang="en-US" i="1">
                                  <a:latin typeface="Cambria Math"/>
                                </a:rPr>
                                <m:t>+2</m:t>
                              </m:r>
                            </m:e>
                          </m:d>
                        </m:den>
                      </m:f>
                    </m:oMath>
                  </m:oMathPara>
                </a14:m>
                <a:endParaRPr lang="en-US" dirty="0"/>
              </a:p>
              <a:p>
                <a:pPr marL="0" indent="0">
                  <a:buNone/>
                </a:pPr>
                <a:r>
                  <a:rPr lang="en-US" dirty="0"/>
                  <a:t>Finding coefficients,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i="1" baseline="-25000">
                          <a:latin typeface="Cambria Math"/>
                        </a:rPr>
                        <m:t>1</m:t>
                      </m:r>
                      <m:r>
                        <a:rPr lang="en-US" i="1">
                          <a:latin typeface="Cambria Math"/>
                        </a:rPr>
                        <m:t>=</m:t>
                      </m:r>
                      <m:d>
                        <m:dPr>
                          <m:ctrlPr>
                            <a:rPr lang="en-US" i="1">
                              <a:latin typeface="Cambria Math"/>
                            </a:rPr>
                          </m:ctrlPr>
                        </m:dPr>
                        <m:e>
                          <m:r>
                            <a:rPr lang="en-US" i="1">
                              <a:latin typeface="Cambria Math"/>
                            </a:rPr>
                            <m:t>𝑠</m:t>
                          </m:r>
                          <m:r>
                            <a:rPr lang="en-US" i="1">
                              <a:latin typeface="Cambria Math"/>
                            </a:rPr>
                            <m:t>+1</m:t>
                          </m:r>
                        </m:e>
                      </m:d>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r>
                        <a:rPr lang="en-US" i="1" baseline="-25000">
                          <a:latin typeface="Cambria Math"/>
                        </a:rPr>
                        <m:t>𝑠</m:t>
                      </m:r>
                      <m:r>
                        <a:rPr lang="en-US" i="1" baseline="-25000">
                          <a:latin typeface="Cambria Math"/>
                        </a:rPr>
                        <m:t>=−1=</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+2</m:t>
                              </m:r>
                            </m:e>
                          </m:d>
                          <m:r>
                            <a:rPr lang="en-US" b="0" i="1" baseline="30000" smtClean="0">
                              <a:latin typeface="Cambria Math"/>
                            </a:rPr>
                            <m:t>2</m:t>
                          </m:r>
                        </m:den>
                      </m:f>
                      <m:r>
                        <a:rPr lang="en-US" i="1">
                          <a:latin typeface="Cambria Math"/>
                        </a:rPr>
                        <m:t>=2</m:t>
                      </m:r>
                    </m:oMath>
                  </m:oMathPara>
                </a14:m>
                <a:endParaRPr lang="en-US" baseline="-25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i="1" baseline="-25000">
                          <a:latin typeface="Cambria Math"/>
                        </a:rPr>
                        <m:t>2</m:t>
                      </m:r>
                      <m:r>
                        <a:rPr lang="en-US" i="1">
                          <a:latin typeface="Cambria Math"/>
                        </a:rPr>
                        <m:t>=</m:t>
                      </m:r>
                      <m:d>
                        <m:dPr>
                          <m:ctrlPr>
                            <a:rPr lang="en-US" i="1">
                              <a:latin typeface="Cambria Math"/>
                            </a:rPr>
                          </m:ctrlPr>
                        </m:dPr>
                        <m:e>
                          <m:r>
                            <a:rPr lang="en-US" i="1">
                              <a:latin typeface="Cambria Math"/>
                            </a:rPr>
                            <m:t>𝑠</m:t>
                          </m:r>
                          <m:r>
                            <a:rPr lang="en-US" i="1">
                              <a:latin typeface="Cambria Math"/>
                            </a:rPr>
                            <m:t>+2</m:t>
                          </m:r>
                        </m:e>
                      </m:d>
                      <m:r>
                        <a:rPr lang="en-US" b="0" i="1" baseline="30000" smtClean="0">
                          <a:latin typeface="Cambria Math"/>
                        </a:rPr>
                        <m:t>2</m:t>
                      </m:r>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r>
                        <a:rPr lang="en-US" i="1" baseline="-25000">
                          <a:latin typeface="Cambria Math"/>
                        </a:rPr>
                        <m:t>𝑠</m:t>
                      </m:r>
                      <m:r>
                        <a:rPr lang="en-US" i="1" baseline="-25000">
                          <a:latin typeface="Cambria Math"/>
                        </a:rPr>
                        <m:t>=−2=</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+1</m:t>
                              </m:r>
                            </m:e>
                          </m:d>
                        </m:den>
                      </m:f>
                      <m:r>
                        <a:rPr lang="en-US" i="1">
                          <a:latin typeface="Cambria Math"/>
                        </a:rPr>
                        <m:t>=−2</m:t>
                      </m:r>
                    </m:oMath>
                  </m:oMathPara>
                </a14:m>
                <a:endParaRPr lang="en-US" baseline="-250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b="0" i="1" baseline="-25000" smtClean="0">
                          <a:latin typeface="Cambria Math"/>
                        </a:rPr>
                        <m:t>3</m:t>
                      </m:r>
                      <m:r>
                        <a:rPr lang="en-US" i="1">
                          <a:latin typeface="Cambria Math"/>
                        </a:rPr>
                        <m:t>=</m:t>
                      </m:r>
                      <m:f>
                        <m:fPr>
                          <m:ctrlPr>
                            <a:rPr lang="en-US" i="1" smtClean="0">
                              <a:latin typeface="Cambria Math"/>
                            </a:rPr>
                          </m:ctrlPr>
                        </m:fPr>
                        <m:num>
                          <m:r>
                            <a:rPr lang="en-US" b="0" i="1" smtClean="0">
                              <a:latin typeface="Cambria Math"/>
                            </a:rPr>
                            <m:t>1</m:t>
                          </m:r>
                        </m:num>
                        <m:den>
                          <m:r>
                            <a:rPr lang="en-US" b="0" i="1" smtClean="0">
                              <a:latin typeface="Cambria Math"/>
                            </a:rPr>
                            <m:t>1!</m:t>
                          </m:r>
                        </m:den>
                      </m:f>
                      <m:d>
                        <m:dPr>
                          <m:begChr m:val="["/>
                          <m:endChr m:val="]"/>
                          <m:ctrlPr>
                            <a:rPr lang="en-US" i="1" smtClean="0">
                              <a:latin typeface="Cambria Math"/>
                            </a:rPr>
                          </m:ctrlPr>
                        </m:dPr>
                        <m:e>
                          <m:d>
                            <m:dPr>
                              <m:ctrlPr>
                                <a:rPr lang="en-US" i="1">
                                  <a:latin typeface="Cambria Math"/>
                                </a:rPr>
                              </m:ctrlPr>
                            </m:dPr>
                            <m:e>
                              <m:r>
                                <a:rPr lang="en-US" i="1">
                                  <a:latin typeface="Cambria Math"/>
                                </a:rPr>
                                <m:t>𝑠</m:t>
                              </m:r>
                              <m:r>
                                <a:rPr lang="en-US" i="1">
                                  <a:latin typeface="Cambria Math"/>
                                </a:rPr>
                                <m:t>+2</m:t>
                              </m:r>
                            </m:e>
                          </m:d>
                          <m:r>
                            <a:rPr lang="en-US" i="1" baseline="30000">
                              <a:latin typeface="Cambria Math"/>
                            </a:rPr>
                            <m:t>2</m:t>
                          </m:r>
                          <m:r>
                            <a:rPr lang="en-US" i="1">
                              <a:latin typeface="Cambria Math"/>
                            </a:rPr>
                            <m:t>𝐹</m:t>
                          </m:r>
                          <m:d>
                            <m:dPr>
                              <m:ctrlPr>
                                <a:rPr lang="en-US" i="1">
                                  <a:latin typeface="Cambria Math"/>
                                </a:rPr>
                              </m:ctrlPr>
                            </m:dPr>
                            <m:e>
                              <m:r>
                                <a:rPr lang="en-US" i="1">
                                  <a:latin typeface="Cambria Math"/>
                                </a:rPr>
                                <m:t>𝑠</m:t>
                              </m:r>
                            </m:e>
                          </m:d>
                        </m:e>
                      </m:d>
                      <m:r>
                        <a:rPr lang="en-US" i="1">
                          <a:latin typeface="Cambria Math"/>
                        </a:rPr>
                        <m:t>|</m:t>
                      </m:r>
                      <m:r>
                        <a:rPr lang="en-US" i="1" baseline="-25000">
                          <a:latin typeface="Cambria Math"/>
                        </a:rPr>
                        <m:t>𝑠</m:t>
                      </m:r>
                      <m:r>
                        <a:rPr lang="en-US" i="1" baseline="-25000">
                          <a:latin typeface="Cambria Math"/>
                        </a:rPr>
                        <m:t>=−2=−</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+1</m:t>
                              </m:r>
                            </m:e>
                          </m:d>
                          <m:r>
                            <a:rPr lang="en-US" b="0" i="1" baseline="30000" smtClean="0">
                              <a:latin typeface="Cambria Math"/>
                            </a:rPr>
                            <m:t>2</m:t>
                          </m:r>
                        </m:den>
                      </m:f>
                      <m:r>
                        <a:rPr lang="en-US" i="1">
                          <a:latin typeface="Cambria Math"/>
                        </a:rPr>
                        <m:t>=−2</m:t>
                      </m:r>
                    </m:oMath>
                  </m:oMathPara>
                </a14:m>
                <a:endParaRPr lang="en-US" baseline="-25000" dirty="0"/>
              </a:p>
              <a:p>
                <a:pPr marL="0" indent="0">
                  <a:buNone/>
                </a:pPr>
                <a:endParaRPr lang="en-US" baseline="-25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+1</m:t>
                              </m:r>
                            </m:e>
                          </m:d>
                        </m:den>
                      </m:f>
                      <m:r>
                        <a:rPr lang="en-US" i="1">
                          <a:latin typeface="Cambria Math"/>
                        </a:rPr>
                        <m:t>−</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+2</m:t>
                              </m:r>
                            </m:e>
                          </m:d>
                        </m:den>
                      </m:f>
                      <m:r>
                        <a:rPr lang="en-US" i="1">
                          <a:latin typeface="Cambria Math"/>
                        </a:rPr>
                        <m:t>−</m:t>
                      </m:r>
                      <m:f>
                        <m:fPr>
                          <m:ctrlPr>
                            <a:rPr lang="en-US" i="1">
                              <a:latin typeface="Cambria Math"/>
                            </a:rPr>
                          </m:ctrlPr>
                        </m:fPr>
                        <m:num>
                          <m:r>
                            <a:rPr lang="en-US" i="1">
                              <a:latin typeface="Cambria Math"/>
                            </a:rPr>
                            <m:t>−2</m:t>
                          </m:r>
                        </m:num>
                        <m:den>
                          <m:d>
                            <m:dPr>
                              <m:ctrlPr>
                                <a:rPr lang="en-US" i="1">
                                  <a:latin typeface="Cambria Math"/>
                                </a:rPr>
                              </m:ctrlPr>
                            </m:dPr>
                            <m:e>
                              <m:r>
                                <a:rPr lang="en-US" i="1">
                                  <a:latin typeface="Cambria Math"/>
                                </a:rPr>
                                <m:t>𝑠</m:t>
                              </m:r>
                              <m:r>
                                <a:rPr lang="en-US" i="1">
                                  <a:latin typeface="Cambria Math"/>
                                </a:rPr>
                                <m:t>+2</m:t>
                              </m:r>
                            </m:e>
                          </m:d>
                        </m:den>
                      </m:f>
                    </m:oMath>
                  </m:oMathPara>
                </a14:m>
                <a:endParaRPr lang="en-US" dirty="0" smtClean="0"/>
              </a:p>
              <a:p>
                <a:pPr marL="0" indent="0">
                  <a:buNone/>
                </a:pPr>
                <a:r>
                  <a:rPr lang="en-US" dirty="0"/>
                  <a:t>Hence, </a:t>
                </a:r>
                <a14:m>
                  <m:oMath xmlns:m="http://schemas.openxmlformats.org/officeDocument/2006/math">
                    <m:r>
                      <a:rPr lang="en-US" i="1">
                        <a:latin typeface="Cambria Math"/>
                      </a:rPr>
                      <m:t>𝑓</m:t>
                    </m:r>
                    <m:r>
                      <a:rPr lang="en-US" i="1">
                        <a:latin typeface="Cambria Math"/>
                      </a:rPr>
                      <m:t>(</m:t>
                    </m:r>
                    <m:r>
                      <a:rPr lang="en-US" i="1">
                        <a:latin typeface="Cambria Math"/>
                      </a:rPr>
                      <m:t>𝑡</m:t>
                    </m:r>
                    <m:r>
                      <a:rPr lang="en-US" i="1">
                        <a:latin typeface="Cambria Math"/>
                      </a:rPr>
                      <m:t>)</m:t>
                    </m:r>
                  </m:oMath>
                </a14:m>
                <a:r>
                  <a:rPr lang="en-US" dirty="0"/>
                  <a:t> is the sum of the inverse Laplace transform of each term, or</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a:rPr>
                          </m:ctrlPr>
                        </m:dPr>
                        <m:e>
                          <m:r>
                            <a:rPr lang="en-US" i="1">
                              <a:latin typeface="Cambria Math"/>
                            </a:rPr>
                            <m:t>𝑡</m:t>
                          </m:r>
                        </m:e>
                      </m:d>
                      <m:r>
                        <a:rPr lang="en-US" i="1">
                          <a:latin typeface="Cambria Math"/>
                        </a:rPr>
                        <m:t>=2</m:t>
                      </m:r>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𝑡</m:t>
                          </m:r>
                        </m:sup>
                      </m:sSup>
                      <m:r>
                        <a:rPr lang="en-US" i="1">
                          <a:latin typeface="Cambria Math"/>
                        </a:rPr>
                        <m:t>−2</m:t>
                      </m:r>
                      <m:sSup>
                        <m:sSupPr>
                          <m:ctrlPr>
                            <a:rPr lang="en-US" i="1">
                              <a:latin typeface="Cambria Math"/>
                            </a:rPr>
                          </m:ctrlPr>
                        </m:sSupPr>
                        <m:e>
                          <m:r>
                            <a:rPr lang="en-US" i="1">
                              <a:latin typeface="Cambria Math"/>
                            </a:rPr>
                            <m:t>𝑒</m:t>
                          </m:r>
                        </m:e>
                        <m:sup>
                          <m:r>
                            <a:rPr lang="en-US" i="1">
                              <a:latin typeface="Cambria Math"/>
                            </a:rPr>
                            <m:t>−2</m:t>
                          </m:r>
                          <m:r>
                            <a:rPr lang="en-US" i="1">
                              <a:latin typeface="Cambria Math"/>
                            </a:rPr>
                            <m:t>𝑡</m:t>
                          </m:r>
                        </m:sup>
                      </m:sSup>
                      <m:r>
                        <a:rPr lang="en-US" i="1">
                          <a:latin typeface="Cambria Math"/>
                        </a:rPr>
                        <m:t>−2</m:t>
                      </m:r>
                      <m:sSup>
                        <m:sSupPr>
                          <m:ctrlPr>
                            <a:rPr lang="en-US" i="1">
                              <a:latin typeface="Cambria Math"/>
                            </a:rPr>
                          </m:ctrlPr>
                        </m:sSupPr>
                        <m:e>
                          <m:r>
                            <a:rPr lang="en-US" i="1">
                              <a:latin typeface="Cambria Math"/>
                            </a:rPr>
                            <m:t>𝑒</m:t>
                          </m:r>
                        </m:e>
                        <m:sup>
                          <m:r>
                            <a:rPr lang="en-US" i="1">
                              <a:latin typeface="Cambria Math"/>
                            </a:rPr>
                            <m:t>−2</m:t>
                          </m:r>
                          <m:r>
                            <a:rPr lang="en-US" i="1">
                              <a:latin typeface="Cambria Math"/>
                            </a:rPr>
                            <m:t>𝑡</m:t>
                          </m:r>
                        </m:sup>
                      </m:sSup>
                    </m:oMath>
                  </m:oMathPara>
                </a14:m>
                <a:endParaRPr lang="en-US" dirty="0"/>
              </a:p>
              <a:p>
                <a:pPr marL="0" indent="0">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28600" y="1371600"/>
                <a:ext cx="8577072" cy="5029200"/>
              </a:xfrm>
              <a:blipFill rotWithShape="1">
                <a:blip r:embed="rId2"/>
                <a:stretch>
                  <a:fillRect l="-498" t="-13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2D34C41-A0D4-4218-9A14-A3F9AC202FB9}" type="datetime1">
              <a:rPr lang="en-US" smtClean="0"/>
              <a:t>9/2/2015</a:t>
            </a:fld>
            <a:endParaRPr lang="en-US"/>
          </a:p>
        </p:txBody>
      </p:sp>
    </p:spTree>
    <p:extLst>
      <p:ext uri="{BB962C8B-B14F-4D97-AF65-F5344CB8AC3E}">
        <p14:creationId xmlns:p14="http://schemas.microsoft.com/office/powerpoint/2010/main" val="2096284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fontScale="62500" lnSpcReduction="20000"/>
              </a:bodyPr>
              <a:lstStyle/>
              <a:p>
                <a:r>
                  <a:rPr lang="en-US" dirty="0" smtClean="0"/>
                  <a:t>Case 3: </a:t>
                </a:r>
                <a:r>
                  <a:rPr lang="en-US" b="1" dirty="0"/>
                  <a:t>Roots of the Denominator of </a:t>
                </a:r>
                <a:r>
                  <a:rPr lang="en-US" b="1" i="1" dirty="0"/>
                  <a:t>F(s) </a:t>
                </a:r>
                <a:r>
                  <a:rPr lang="en-US" b="1" dirty="0"/>
                  <a:t>Are Complex or </a:t>
                </a:r>
                <a:r>
                  <a:rPr lang="en-US" b="1" dirty="0" smtClean="0"/>
                  <a:t>Imaginary</a:t>
                </a:r>
              </a:p>
              <a:p>
                <a:r>
                  <a:rPr lang="en-US" b="1" dirty="0" smtClean="0"/>
                  <a:t>Method 1</a:t>
                </a:r>
              </a:p>
              <a:p>
                <a:pPr marL="0" indent="0" algn="ctr">
                  <a:buNone/>
                </a:pPr>
                <a:r>
                  <a:rPr lang="en-US" dirty="0"/>
                  <a:t>Example</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r>
                        <a:rPr lang="en-US" i="1">
                          <a:latin typeface="Cambria Math"/>
                        </a:rPr>
                        <m:t>𝑠</m:t>
                      </m:r>
                      <m:r>
                        <a:rPr lang="en-US" i="1">
                          <a:latin typeface="Cambria Math"/>
                        </a:rPr>
                        <m:t>)=</m:t>
                      </m:r>
                      <m:f>
                        <m:fPr>
                          <m:ctrlPr>
                            <a:rPr lang="en-US" i="1">
                              <a:latin typeface="Cambria Math"/>
                            </a:rPr>
                          </m:ctrlPr>
                        </m:fPr>
                        <m:num>
                          <m:r>
                            <a:rPr lang="en-US" b="0" i="1" smtClean="0">
                              <a:latin typeface="Cambria Math"/>
                            </a:rPr>
                            <m:t>3</m:t>
                          </m:r>
                        </m:num>
                        <m:den>
                          <m:r>
                            <a:rPr lang="en-US" b="0" i="1" smtClean="0">
                              <a:latin typeface="Cambria Math"/>
                            </a:rPr>
                            <m:t>𝑠</m:t>
                          </m:r>
                          <m:d>
                            <m:dPr>
                              <m:ctrlPr>
                                <a:rPr lang="en-US" i="1">
                                  <a:latin typeface="Cambria Math"/>
                                </a:rPr>
                              </m:ctrlPr>
                            </m:dPr>
                            <m:e>
                              <m:r>
                                <a:rPr lang="en-US" i="1">
                                  <a:latin typeface="Cambria Math"/>
                                </a:rPr>
                                <m:t>𝑠</m:t>
                              </m:r>
                              <m:r>
                                <a:rPr lang="en-US" b="0" i="1" baseline="30000" smtClean="0">
                                  <a:latin typeface="Cambria Math"/>
                                </a:rPr>
                                <m:t>2</m:t>
                              </m:r>
                              <m:r>
                                <a:rPr lang="en-US" i="1">
                                  <a:latin typeface="Cambria Math"/>
                                </a:rPr>
                                <m:t>+2</m:t>
                              </m:r>
                              <m:r>
                                <a:rPr lang="en-US" b="0" i="1" smtClean="0">
                                  <a:latin typeface="Cambria Math"/>
                                </a:rPr>
                                <m:t>𝑠</m:t>
                              </m:r>
                              <m:r>
                                <a:rPr lang="en-US" b="0" i="1" smtClean="0">
                                  <a:latin typeface="Cambria Math"/>
                                </a:rPr>
                                <m:t>+5</m:t>
                              </m:r>
                            </m:e>
                          </m:d>
                        </m:den>
                      </m:f>
                    </m:oMath>
                  </m:oMathPara>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b="0" i="1" smtClean="0">
                              <a:latin typeface="Cambria Math"/>
                            </a:rPr>
                            <m:t>𝐴</m:t>
                          </m:r>
                          <m:r>
                            <a:rPr lang="en-US" b="0" i="1" baseline="-25000" smtClean="0">
                              <a:latin typeface="Cambria Math"/>
                            </a:rPr>
                            <m:t>1</m:t>
                          </m:r>
                        </m:num>
                        <m:den>
                          <m:r>
                            <a:rPr lang="en-US" b="0" i="1" smtClean="0">
                              <a:latin typeface="Cambria Math"/>
                            </a:rPr>
                            <m:t>𝑠</m:t>
                          </m:r>
                        </m:den>
                      </m:f>
                      <m:r>
                        <a:rPr lang="en-US" b="0" i="1" smtClean="0">
                          <a:latin typeface="Cambria Math"/>
                        </a:rPr>
                        <m:t>+</m:t>
                      </m:r>
                      <m:f>
                        <m:fPr>
                          <m:ctrlPr>
                            <a:rPr lang="en-US" i="1">
                              <a:latin typeface="Cambria Math"/>
                            </a:rPr>
                          </m:ctrlPr>
                        </m:fPr>
                        <m:num>
                          <m:r>
                            <a:rPr lang="en-US" i="1">
                              <a:latin typeface="Cambria Math"/>
                            </a:rPr>
                            <m:t>𝐴</m:t>
                          </m:r>
                          <m:r>
                            <a:rPr lang="en-US" b="0" i="1" baseline="-25000" smtClean="0">
                              <a:latin typeface="Cambria Math"/>
                            </a:rPr>
                            <m:t>2</m:t>
                          </m:r>
                          <m:r>
                            <a:rPr lang="en-US" b="0" i="1" smtClean="0">
                              <a:latin typeface="Cambria Math"/>
                            </a:rPr>
                            <m:t>𝑠</m:t>
                          </m:r>
                          <m:r>
                            <a:rPr lang="en-US" b="0" i="1" smtClean="0">
                              <a:latin typeface="Cambria Math"/>
                            </a:rPr>
                            <m:t>+</m:t>
                          </m:r>
                          <m:r>
                            <a:rPr lang="en-US" b="0" i="1" smtClean="0">
                              <a:latin typeface="Cambria Math"/>
                            </a:rPr>
                            <m:t>𝐴</m:t>
                          </m:r>
                          <m:r>
                            <a:rPr lang="en-US" b="0" i="1" baseline="-25000" smtClean="0">
                              <a:latin typeface="Cambria Math"/>
                            </a:rPr>
                            <m:t>3</m:t>
                          </m:r>
                        </m:num>
                        <m:den>
                          <m:r>
                            <a:rPr lang="en-US" i="1">
                              <a:latin typeface="Cambria Math"/>
                            </a:rPr>
                            <m:t>𝑠</m:t>
                          </m:r>
                          <m:r>
                            <a:rPr lang="en-US" b="0" i="1" baseline="30000" smtClean="0">
                              <a:latin typeface="Cambria Math"/>
                            </a:rPr>
                            <m:t>2</m:t>
                          </m:r>
                          <m:r>
                            <a:rPr lang="en-US" b="0" i="1" smtClean="0">
                              <a:latin typeface="Cambria Math"/>
                            </a:rPr>
                            <m:t>+2</m:t>
                          </m:r>
                          <m:r>
                            <a:rPr lang="en-US" b="0" i="1" smtClean="0">
                              <a:latin typeface="Cambria Math"/>
                            </a:rPr>
                            <m:t>𝑠</m:t>
                          </m:r>
                          <m:r>
                            <a:rPr lang="en-US" b="0" i="1" smtClean="0">
                              <a:latin typeface="Cambria Math"/>
                            </a:rPr>
                            <m:t>+5</m:t>
                          </m:r>
                        </m:den>
                      </m:f>
                    </m:oMath>
                  </m:oMathPara>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𝐴</m:t>
                      </m:r>
                      <m:r>
                        <a:rPr lang="en-US" i="1" baseline="-25000">
                          <a:latin typeface="Cambria Math"/>
                        </a:rPr>
                        <m:t>1</m:t>
                      </m:r>
                      <m:r>
                        <a:rPr lang="en-US" i="1">
                          <a:latin typeface="Cambria Math"/>
                        </a:rPr>
                        <m:t>=</m:t>
                      </m:r>
                      <m:r>
                        <a:rPr lang="en-US" b="0" i="1" smtClean="0">
                          <a:latin typeface="Cambria Math"/>
                        </a:rPr>
                        <m:t>𝑠</m:t>
                      </m:r>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r>
                        <a:rPr lang="en-US" i="1" baseline="-25000">
                          <a:latin typeface="Cambria Math"/>
                        </a:rPr>
                        <m:t>𝑠</m:t>
                      </m:r>
                      <m:r>
                        <a:rPr lang="en-US" i="1" baseline="-25000">
                          <a:latin typeface="Cambria Math"/>
                        </a:rPr>
                        <m:t>=0=</m:t>
                      </m:r>
                      <m:f>
                        <m:fPr>
                          <m:ctrlPr>
                            <a:rPr lang="en-US" i="1">
                              <a:latin typeface="Cambria Math"/>
                            </a:rPr>
                          </m:ctrlPr>
                        </m:fPr>
                        <m:num>
                          <m:r>
                            <a:rPr lang="en-US" b="0" i="1" smtClean="0">
                              <a:latin typeface="Cambria Math"/>
                            </a:rPr>
                            <m:t>3</m:t>
                          </m:r>
                        </m:num>
                        <m:den>
                          <m:d>
                            <m:dPr>
                              <m:ctrlPr>
                                <a:rPr lang="en-US" i="1">
                                  <a:latin typeface="Cambria Math"/>
                                </a:rPr>
                              </m:ctrlPr>
                            </m:dPr>
                            <m:e>
                              <m:r>
                                <a:rPr lang="en-US" i="1">
                                  <a:latin typeface="Cambria Math"/>
                                </a:rPr>
                                <m:t>𝑠</m:t>
                              </m:r>
                              <m:r>
                                <a:rPr lang="en-US" b="0" i="1" baseline="30000" smtClean="0">
                                  <a:latin typeface="Cambria Math"/>
                                </a:rPr>
                                <m:t>2</m:t>
                              </m:r>
                              <m:r>
                                <a:rPr lang="en-US" i="1">
                                  <a:latin typeface="Cambria Math"/>
                                </a:rPr>
                                <m:t>+2</m:t>
                              </m:r>
                              <m:r>
                                <a:rPr lang="en-US" b="0" i="1" smtClean="0">
                                  <a:latin typeface="Cambria Math"/>
                                </a:rPr>
                                <m:t>𝑠</m:t>
                              </m:r>
                              <m:r>
                                <a:rPr lang="en-US" b="0" i="1" smtClean="0">
                                  <a:latin typeface="Cambria Math"/>
                                </a:rPr>
                                <m:t>+5</m:t>
                              </m:r>
                            </m:e>
                          </m:d>
                        </m:den>
                      </m:f>
                      <m:r>
                        <a:rPr lang="en-US" i="1">
                          <a:latin typeface="Cambria Math"/>
                        </a:rPr>
                        <m:t>=</m:t>
                      </m:r>
                      <m:f>
                        <m:fPr>
                          <m:ctrlPr>
                            <a:rPr lang="en-US" i="1" smtClean="0">
                              <a:latin typeface="Cambria Math"/>
                            </a:rPr>
                          </m:ctrlPr>
                        </m:fPr>
                        <m:num>
                          <m:r>
                            <a:rPr lang="en-US" b="0" i="1" smtClean="0">
                              <a:latin typeface="Cambria Math"/>
                            </a:rPr>
                            <m:t>3</m:t>
                          </m:r>
                        </m:num>
                        <m:den>
                          <m:r>
                            <a:rPr lang="en-US" b="0" i="1" smtClean="0">
                              <a:latin typeface="Cambria Math"/>
                            </a:rPr>
                            <m:t>5</m:t>
                          </m:r>
                        </m:den>
                      </m:f>
                    </m:oMath>
                  </m:oMathPara>
                </a14:m>
                <a:endParaRPr lang="en-US" baseline="-25000" dirty="0" smtClean="0"/>
              </a:p>
              <a:p>
                <a:pPr marL="0" indent="0" algn="ctr">
                  <a:buNone/>
                </a:pPr>
                <a:endParaRPr lang="en-US" baseline="-25000" dirty="0" smtClean="0"/>
              </a:p>
              <a:p>
                <a:pPr marL="0" indent="0" algn="ctr">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3</m:t>
                          </m:r>
                        </m:num>
                        <m:den>
                          <m:r>
                            <a:rPr lang="en-US" i="1">
                              <a:latin typeface="Cambria Math"/>
                            </a:rPr>
                            <m:t>𝑠</m:t>
                          </m:r>
                          <m:d>
                            <m:dPr>
                              <m:ctrlPr>
                                <a:rPr lang="en-US" i="1">
                                  <a:latin typeface="Cambria Math"/>
                                </a:rPr>
                              </m:ctrlPr>
                            </m:dPr>
                            <m:e>
                              <m:r>
                                <a:rPr lang="en-US" i="1">
                                  <a:latin typeface="Cambria Math"/>
                                </a:rPr>
                                <m:t>𝑠</m:t>
                              </m:r>
                              <m:r>
                                <a:rPr lang="en-US" i="1" baseline="30000">
                                  <a:latin typeface="Cambria Math"/>
                                </a:rPr>
                                <m:t>2</m:t>
                              </m:r>
                              <m:r>
                                <a:rPr lang="en-US" i="1">
                                  <a:latin typeface="Cambria Math"/>
                                </a:rPr>
                                <m:t>+2</m:t>
                              </m:r>
                              <m:r>
                                <a:rPr lang="en-US" i="1">
                                  <a:latin typeface="Cambria Math"/>
                                </a:rPr>
                                <m:t>𝑠</m:t>
                              </m:r>
                              <m:r>
                                <a:rPr lang="en-US" i="1">
                                  <a:latin typeface="Cambria Math"/>
                                </a:rPr>
                                <m:t>+5</m:t>
                              </m:r>
                            </m:e>
                          </m:d>
                        </m:den>
                      </m:f>
                      <m:r>
                        <a:rPr lang="en-US" i="1">
                          <a:latin typeface="Cambria Math"/>
                        </a:rPr>
                        <m:t>=</m:t>
                      </m:r>
                      <m:f>
                        <m:fPr>
                          <m:ctrlPr>
                            <a:rPr lang="en-US" i="1" smtClean="0">
                              <a:latin typeface="Cambria Math"/>
                            </a:rPr>
                          </m:ctrlPr>
                        </m:fPr>
                        <m:num>
                          <m:r>
                            <a:rPr lang="en-US" b="0" i="1" smtClean="0">
                              <a:latin typeface="Cambria Math"/>
                            </a:rPr>
                            <m:t>3</m:t>
                          </m:r>
                        </m:num>
                        <m:den>
                          <m:r>
                            <a:rPr lang="en-US" b="0" i="1" smtClean="0">
                              <a:latin typeface="Cambria Math"/>
                            </a:rPr>
                            <m:t>5</m:t>
                          </m:r>
                        </m:den>
                      </m:f>
                      <m:r>
                        <a:rPr lang="en-US" i="1">
                          <a:latin typeface="Cambria Math"/>
                        </a:rPr>
                        <m:t>+</m:t>
                      </m:r>
                      <m:f>
                        <m:fPr>
                          <m:ctrlPr>
                            <a:rPr lang="en-US" i="1">
                              <a:latin typeface="Cambria Math"/>
                            </a:rPr>
                          </m:ctrlPr>
                        </m:fPr>
                        <m:num>
                          <m:r>
                            <a:rPr lang="en-US" i="1">
                              <a:latin typeface="Cambria Math"/>
                            </a:rPr>
                            <m:t>𝐴</m:t>
                          </m:r>
                          <m:r>
                            <a:rPr lang="en-US" i="1" baseline="-25000">
                              <a:latin typeface="Cambria Math"/>
                            </a:rPr>
                            <m:t>2</m:t>
                          </m:r>
                          <m:r>
                            <a:rPr lang="en-US" i="1">
                              <a:latin typeface="Cambria Math"/>
                            </a:rPr>
                            <m:t>𝑠</m:t>
                          </m:r>
                          <m:r>
                            <a:rPr lang="en-US" i="1">
                              <a:latin typeface="Cambria Math"/>
                            </a:rPr>
                            <m:t>+</m:t>
                          </m:r>
                          <m:r>
                            <a:rPr lang="en-US" i="1">
                              <a:latin typeface="Cambria Math"/>
                            </a:rPr>
                            <m:t>𝐴</m:t>
                          </m:r>
                          <m:r>
                            <a:rPr lang="en-US" i="1" baseline="-25000">
                              <a:latin typeface="Cambria Math"/>
                            </a:rPr>
                            <m:t>3</m:t>
                          </m:r>
                        </m:num>
                        <m:den>
                          <m:r>
                            <a:rPr lang="en-US" i="1">
                              <a:latin typeface="Cambria Math"/>
                            </a:rPr>
                            <m:t>𝑠</m:t>
                          </m:r>
                          <m:r>
                            <a:rPr lang="en-US" i="1" baseline="30000">
                              <a:latin typeface="Cambria Math"/>
                            </a:rPr>
                            <m:t>2</m:t>
                          </m:r>
                          <m:r>
                            <a:rPr lang="en-US" i="1">
                              <a:latin typeface="Cambria Math"/>
                            </a:rPr>
                            <m:t>+2</m:t>
                          </m:r>
                          <m:r>
                            <a:rPr lang="en-US" i="1">
                              <a:latin typeface="Cambria Math"/>
                            </a:rPr>
                            <m:t>𝑠</m:t>
                          </m:r>
                          <m:r>
                            <a:rPr lang="en-US" i="1">
                              <a:latin typeface="Cambria Math"/>
                            </a:rPr>
                            <m:t>+5</m:t>
                          </m:r>
                        </m:den>
                      </m:f>
                    </m:oMath>
                  </m:oMathPara>
                </a14:m>
                <a:endParaRPr lang="en-US" dirty="0" smtClean="0"/>
              </a:p>
              <a:p>
                <a:pPr marL="0" indent="0" algn="ctr">
                  <a:buNone/>
                </a:pPr>
                <a:endParaRPr lang="en-US" dirty="0"/>
              </a:p>
              <a:p>
                <a:pPr marL="0" indent="0" algn="ctr">
                  <a:buNone/>
                </a:pPr>
                <a:endParaRPr lang="en-US" baseline="-25000"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3</m:t>
                      </m:r>
                      <m:r>
                        <a:rPr lang="en-US" i="1">
                          <a:latin typeface="Cambria Math"/>
                        </a:rPr>
                        <m:t>=</m:t>
                      </m:r>
                      <m:d>
                        <m:dPr>
                          <m:ctrlPr>
                            <a:rPr lang="en-US" i="1">
                              <a:latin typeface="Cambria Math"/>
                            </a:rPr>
                          </m:ctrlPr>
                        </m:dPr>
                        <m:e>
                          <m:r>
                            <a:rPr lang="en-US" b="0" i="1" smtClean="0">
                              <a:latin typeface="Cambria Math"/>
                            </a:rPr>
                            <m:t>𝐴</m:t>
                          </m:r>
                          <m:r>
                            <a:rPr lang="en-US" b="0" i="1" baseline="-25000" smtClean="0">
                              <a:latin typeface="Cambria Math"/>
                            </a:rPr>
                            <m:t>2</m:t>
                          </m:r>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5</m:t>
                              </m:r>
                            </m:den>
                          </m:f>
                        </m:e>
                      </m:d>
                      <m:r>
                        <a:rPr lang="en-US" b="0" i="1" smtClean="0">
                          <a:latin typeface="Cambria Math"/>
                        </a:rPr>
                        <m:t>𝑠</m:t>
                      </m:r>
                      <m:r>
                        <a:rPr lang="en-US" b="0" i="1" baseline="30000" smtClean="0">
                          <a:latin typeface="Cambria Math"/>
                        </a:rPr>
                        <m:t>2</m:t>
                      </m:r>
                      <m:r>
                        <a:rPr lang="en-US" b="0" i="1" smtClean="0">
                          <a:latin typeface="Cambria Math"/>
                        </a:rPr>
                        <m:t>+</m:t>
                      </m:r>
                      <m:d>
                        <m:dPr>
                          <m:ctrlPr>
                            <a:rPr lang="en-US" b="0" i="1" smtClean="0">
                              <a:latin typeface="Cambria Math"/>
                            </a:rPr>
                          </m:ctrlPr>
                        </m:dPr>
                        <m:e>
                          <m:r>
                            <a:rPr lang="en-US" b="0" i="1" smtClean="0">
                              <a:latin typeface="Cambria Math"/>
                            </a:rPr>
                            <m:t>𝐴</m:t>
                          </m:r>
                          <m:r>
                            <a:rPr lang="en-US" b="0" i="1" baseline="-25000" smtClean="0">
                              <a:latin typeface="Cambria Math"/>
                            </a:rPr>
                            <m:t>3</m:t>
                          </m:r>
                          <m:r>
                            <a:rPr lang="en-US" b="0" i="1" smtClean="0">
                              <a:latin typeface="Cambria Math"/>
                            </a:rPr>
                            <m:t>+</m:t>
                          </m:r>
                          <m:f>
                            <m:fPr>
                              <m:ctrlPr>
                                <a:rPr lang="en-US" b="0" i="1" smtClean="0">
                                  <a:latin typeface="Cambria Math"/>
                                </a:rPr>
                              </m:ctrlPr>
                            </m:fPr>
                            <m:num>
                              <m:r>
                                <a:rPr lang="en-US" b="0" i="1" smtClean="0">
                                  <a:latin typeface="Cambria Math"/>
                                </a:rPr>
                                <m:t>6</m:t>
                              </m:r>
                            </m:num>
                            <m:den>
                              <m:r>
                                <a:rPr lang="en-US" b="0" i="1" smtClean="0">
                                  <a:latin typeface="Cambria Math"/>
                                </a:rPr>
                                <m:t>5</m:t>
                              </m:r>
                            </m:den>
                          </m:f>
                        </m:e>
                      </m:d>
                      <m:r>
                        <a:rPr lang="en-US" b="0" i="1" smtClean="0">
                          <a:latin typeface="Cambria Math"/>
                        </a:rPr>
                        <m:t>𝑠</m:t>
                      </m:r>
                      <m:r>
                        <a:rPr lang="en-US" b="0" i="1" smtClean="0">
                          <a:latin typeface="Cambria Math"/>
                        </a:rPr>
                        <m:t>+3</m:t>
                      </m:r>
                    </m:oMath>
                  </m:oMathPara>
                </a14:m>
                <a:endParaRPr lang="en-US" baseline="-25000" dirty="0" smtClean="0"/>
              </a:p>
              <a:p>
                <a:pPr marL="0" indent="0" algn="ctr">
                  <a:buNone/>
                </a:pPr>
                <a:endParaRPr lang="en-US" baseline="-25000" dirty="0"/>
              </a:p>
              <a:p>
                <a:pPr marL="0" indent="0" algn="ctr">
                  <a:buNone/>
                </a:pPr>
                <a:endParaRPr lang="en-US" dirty="0" smtClean="0"/>
              </a:p>
              <a:p>
                <a:pPr marL="0" indent="0" algn="ctr">
                  <a:buNone/>
                </a:pPr>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72" t="-13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3EC55E3-9095-4334-895B-1C9A5C14FE6E}" type="datetime1">
              <a:rPr lang="en-US" smtClean="0"/>
              <a:t>9/2/2015</a:t>
            </a:fld>
            <a:endParaRPr lang="en-US"/>
          </a:p>
        </p:txBody>
      </p:sp>
    </p:spTree>
    <p:extLst>
      <p:ext uri="{BB962C8B-B14F-4D97-AF65-F5344CB8AC3E}">
        <p14:creationId xmlns:p14="http://schemas.microsoft.com/office/powerpoint/2010/main" val="376775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fontScale="92500" lnSpcReduction="20000"/>
              </a:bodyPr>
              <a:lstStyle/>
              <a:p>
                <a:pPr marL="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a:rPr>
                          </m:ctrlPr>
                        </m:dPr>
                        <m:e>
                          <m:r>
                            <a:rPr lang="en-US" i="1">
                              <a:latin typeface="Cambria Math"/>
                            </a:rPr>
                            <m:t>𝐴</m:t>
                          </m:r>
                          <m:r>
                            <a:rPr lang="en-US" i="1" baseline="-25000">
                              <a:latin typeface="Cambria Math"/>
                            </a:rPr>
                            <m:t>2</m:t>
                          </m:r>
                          <m:r>
                            <a:rPr lang="en-US" i="1">
                              <a:latin typeface="Cambria Math"/>
                            </a:rPr>
                            <m:t>+</m:t>
                          </m:r>
                          <m:f>
                            <m:fPr>
                              <m:ctrlPr>
                                <a:rPr lang="en-US" i="1">
                                  <a:latin typeface="Cambria Math"/>
                                </a:rPr>
                              </m:ctrlPr>
                            </m:fPr>
                            <m:num>
                              <m:r>
                                <a:rPr lang="en-US" i="1">
                                  <a:latin typeface="Cambria Math"/>
                                </a:rPr>
                                <m:t>3</m:t>
                              </m:r>
                            </m:num>
                            <m:den>
                              <m:r>
                                <a:rPr lang="en-US" i="1">
                                  <a:latin typeface="Cambria Math"/>
                                </a:rPr>
                                <m:t>5</m:t>
                              </m:r>
                            </m:den>
                          </m:f>
                        </m:e>
                      </m:d>
                      <m:r>
                        <a:rPr lang="en-US">
                          <a:latin typeface="Cambria Math"/>
                        </a:rPr>
                        <m:t>=0, </m:t>
                      </m:r>
                      <m:r>
                        <m:rPr>
                          <m:sty m:val="p"/>
                        </m:rPr>
                        <a:rPr lang="en-US">
                          <a:latin typeface="Cambria Math"/>
                        </a:rPr>
                        <m:t>A</m:t>
                      </m:r>
                      <m:r>
                        <a:rPr lang="en-US" baseline="-25000">
                          <a:latin typeface="Cambria Math"/>
                        </a:rPr>
                        <m:t>2</m:t>
                      </m:r>
                      <m:r>
                        <a:rPr lang="en-US">
                          <a:latin typeface="Cambria Math"/>
                        </a:rPr>
                        <m:t>=−</m:t>
                      </m:r>
                      <m:f>
                        <m:fPr>
                          <m:ctrlPr>
                            <a:rPr lang="en-US" i="1">
                              <a:latin typeface="Cambria Math"/>
                            </a:rPr>
                          </m:ctrlPr>
                        </m:fPr>
                        <m:num>
                          <m:r>
                            <a:rPr lang="en-US" i="1">
                              <a:latin typeface="Cambria Math"/>
                            </a:rPr>
                            <m:t>3</m:t>
                          </m:r>
                        </m:num>
                        <m:den>
                          <m:r>
                            <a:rPr lang="en-US" i="1">
                              <a:latin typeface="Cambria Math"/>
                            </a:rPr>
                            <m:t>5</m:t>
                          </m:r>
                        </m:den>
                      </m:f>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d>
                        <m:dPr>
                          <m:ctrlPr>
                            <a:rPr lang="en-US" i="1">
                              <a:latin typeface="Cambria Math"/>
                            </a:rPr>
                          </m:ctrlPr>
                        </m:dPr>
                        <m:e>
                          <m:r>
                            <a:rPr lang="en-US" i="1">
                              <a:latin typeface="Cambria Math"/>
                            </a:rPr>
                            <m:t>𝐴</m:t>
                          </m:r>
                          <m:r>
                            <a:rPr lang="en-US" i="1" baseline="-25000">
                              <a:latin typeface="Cambria Math"/>
                            </a:rPr>
                            <m:t>3</m:t>
                          </m:r>
                          <m:r>
                            <a:rPr lang="en-US" i="1">
                              <a:latin typeface="Cambria Math"/>
                            </a:rPr>
                            <m:t>+</m:t>
                          </m:r>
                          <m:f>
                            <m:fPr>
                              <m:ctrlPr>
                                <a:rPr lang="en-US" i="1">
                                  <a:latin typeface="Cambria Math"/>
                                </a:rPr>
                              </m:ctrlPr>
                            </m:fPr>
                            <m:num>
                              <m:r>
                                <a:rPr lang="en-US" i="1">
                                  <a:latin typeface="Cambria Math"/>
                                </a:rPr>
                                <m:t>6</m:t>
                              </m:r>
                            </m:num>
                            <m:den>
                              <m:r>
                                <a:rPr lang="en-US" i="1">
                                  <a:latin typeface="Cambria Math"/>
                                </a:rPr>
                                <m:t>5</m:t>
                              </m:r>
                            </m:den>
                          </m:f>
                        </m:e>
                      </m:d>
                      <m:r>
                        <a:rPr lang="en-US" i="1">
                          <a:latin typeface="Cambria Math"/>
                        </a:rPr>
                        <m:t>=0, </m:t>
                      </m:r>
                      <m:r>
                        <a:rPr lang="en-US" i="1">
                          <a:latin typeface="Cambria Math"/>
                        </a:rPr>
                        <m:t>𝐴</m:t>
                      </m:r>
                      <m:r>
                        <a:rPr lang="en-US" i="1" baseline="-25000">
                          <a:latin typeface="Cambria Math"/>
                        </a:rPr>
                        <m:t>3</m:t>
                      </m:r>
                      <m:r>
                        <a:rPr lang="en-US" i="1">
                          <a:latin typeface="Cambria Math"/>
                        </a:rPr>
                        <m:t>=−</m:t>
                      </m:r>
                      <m:f>
                        <m:fPr>
                          <m:ctrlPr>
                            <a:rPr lang="en-US" i="1">
                              <a:latin typeface="Cambria Math"/>
                            </a:rPr>
                          </m:ctrlPr>
                        </m:fPr>
                        <m:num>
                          <m:r>
                            <a:rPr lang="en-US" i="1">
                              <a:latin typeface="Cambria Math"/>
                            </a:rPr>
                            <m:t>6</m:t>
                          </m:r>
                        </m:num>
                        <m:den>
                          <m:r>
                            <a:rPr lang="en-US" i="1">
                              <a:latin typeface="Cambria Math"/>
                            </a:rPr>
                            <m:t>5</m:t>
                          </m:r>
                        </m:den>
                      </m:f>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smtClean="0">
                              <a:latin typeface="Cambria Math"/>
                            </a:rPr>
                          </m:ctrlPr>
                        </m:fPr>
                        <m:num>
                          <m:r>
                            <a:rPr lang="en-US" b="0" i="1" smtClean="0">
                              <a:latin typeface="Cambria Math"/>
                            </a:rPr>
                            <m:t>3</m:t>
                          </m:r>
                        </m:num>
                        <m:den>
                          <m:r>
                            <a:rPr lang="en-US" b="0" i="1" smtClean="0">
                              <a:latin typeface="Cambria Math"/>
                            </a:rPr>
                            <m:t>5</m:t>
                          </m:r>
                          <m:r>
                            <a:rPr lang="en-US" b="0" i="1" smtClean="0">
                              <a:latin typeface="Cambria Math"/>
                            </a:rPr>
                            <m:t>𝑠</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5</m:t>
                          </m:r>
                        </m:den>
                      </m:f>
                      <m:f>
                        <m:fPr>
                          <m:ctrlPr>
                            <a:rPr lang="en-US" i="1">
                              <a:latin typeface="Cambria Math"/>
                            </a:rPr>
                          </m:ctrlPr>
                        </m:fPr>
                        <m:num>
                          <m:d>
                            <m:dPr>
                              <m:ctrlPr>
                                <a:rPr lang="en-US" i="1">
                                  <a:latin typeface="Cambria Math"/>
                                </a:rPr>
                              </m:ctrlPr>
                            </m:dPr>
                            <m:e>
                              <m:r>
                                <a:rPr lang="en-US" b="0" i="1" smtClean="0">
                                  <a:latin typeface="Cambria Math"/>
                                </a:rPr>
                                <m:t>𝑠</m:t>
                              </m:r>
                              <m:r>
                                <a:rPr lang="en-US" i="1">
                                  <a:latin typeface="Cambria Math"/>
                                </a:rPr>
                                <m:t>+</m:t>
                              </m:r>
                              <m:r>
                                <a:rPr lang="en-US" b="0" i="1" smtClean="0">
                                  <a:latin typeface="Cambria Math"/>
                                </a:rPr>
                                <m:t>2</m:t>
                              </m:r>
                            </m:e>
                          </m:d>
                        </m:num>
                        <m:den>
                          <m:r>
                            <a:rPr lang="en-US" i="1">
                              <a:latin typeface="Cambria Math"/>
                            </a:rPr>
                            <m:t>𝑠</m:t>
                          </m:r>
                          <m:r>
                            <a:rPr lang="en-US" i="1" baseline="30000">
                              <a:latin typeface="Cambria Math"/>
                            </a:rPr>
                            <m:t>2</m:t>
                          </m:r>
                          <m:r>
                            <a:rPr lang="en-US" i="1">
                              <a:latin typeface="Cambria Math"/>
                            </a:rPr>
                            <m:t>+2</m:t>
                          </m:r>
                          <m:r>
                            <a:rPr lang="en-US" i="1">
                              <a:latin typeface="Cambria Math"/>
                            </a:rPr>
                            <m:t>𝑠</m:t>
                          </m:r>
                          <m:r>
                            <a:rPr lang="en-US" i="1">
                              <a:latin typeface="Cambria Math"/>
                            </a:rPr>
                            <m:t>+5</m:t>
                          </m:r>
                        </m:den>
                      </m:f>
                    </m:oMath>
                  </m:oMathPara>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𝐿</m:t>
                      </m:r>
                      <m:d>
                        <m:dPr>
                          <m:begChr m:val="["/>
                          <m:endChr m:val="]"/>
                          <m:ctrlPr>
                            <a:rPr lang="en-US" b="0" i="1" smtClean="0">
                              <a:latin typeface="Cambria Math"/>
                            </a:rPr>
                          </m:ctrlPr>
                        </m:dPr>
                        <m:e>
                          <m:r>
                            <a:rPr lang="en-US" b="0" i="1" smtClean="0">
                              <a:latin typeface="Cambria Math"/>
                            </a:rPr>
                            <m:t>𝐴</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𝑎𝑡</m:t>
                              </m:r>
                            </m:sup>
                          </m:sSup>
                          <m:r>
                            <a:rPr lang="en-US" b="0" i="1" smtClean="0">
                              <a:latin typeface="Cambria Math"/>
                            </a:rPr>
                            <m:t>𝑐𝑜𝑠</m:t>
                          </m:r>
                          <m:r>
                            <a:rPr lang="en-US" b="0" i="1" smtClean="0">
                              <a:latin typeface="Cambria Math"/>
                              <a:ea typeface="Cambria Math"/>
                            </a:rPr>
                            <m:t>𝜔</m:t>
                          </m:r>
                          <m:r>
                            <a:rPr lang="en-US" b="0" i="1" smtClean="0">
                              <a:latin typeface="Cambria Math"/>
                              <a:ea typeface="Cambria Math"/>
                            </a:rPr>
                            <m:t>𝑡</m:t>
                          </m:r>
                        </m:e>
                      </m:d>
                      <m:r>
                        <a:rPr lang="en-US" b="0" i="1" smtClean="0">
                          <a:latin typeface="Cambria Math"/>
                        </a:rPr>
                        <m:t>=</m:t>
                      </m:r>
                      <m:f>
                        <m:fPr>
                          <m:ctrlPr>
                            <a:rPr lang="en-US" b="0" i="1" smtClean="0">
                              <a:latin typeface="Cambria Math"/>
                            </a:rPr>
                          </m:ctrlPr>
                        </m:fPr>
                        <m:num>
                          <m:r>
                            <a:rPr lang="en-US" b="0" i="1" smtClean="0">
                              <a:latin typeface="Cambria Math"/>
                            </a:rPr>
                            <m:t>𝐴</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𝑎</m:t>
                          </m:r>
                          <m:r>
                            <a:rPr lang="en-US" b="0" i="1" smtClean="0">
                              <a:latin typeface="Cambria Math"/>
                            </a:rPr>
                            <m:t>)</m:t>
                          </m:r>
                        </m:num>
                        <m:den>
                          <m:d>
                            <m:dPr>
                              <m:ctrlPr>
                                <a:rPr lang="en-US" b="0" i="1" smtClean="0">
                                  <a:latin typeface="Cambria Math"/>
                                </a:rPr>
                              </m:ctrlPr>
                            </m:dPr>
                            <m:e>
                              <m:r>
                                <a:rPr lang="en-US" b="0" i="1" smtClean="0">
                                  <a:latin typeface="Cambria Math"/>
                                </a:rPr>
                                <m:t>𝑠</m:t>
                              </m:r>
                              <m:r>
                                <a:rPr lang="en-US" b="0" i="1" smtClean="0">
                                  <a:latin typeface="Cambria Math"/>
                                </a:rPr>
                                <m:t>+</m:t>
                              </m:r>
                              <m:r>
                                <a:rPr lang="en-US" b="0" i="1" smtClean="0">
                                  <a:latin typeface="Cambria Math"/>
                                </a:rPr>
                                <m:t>𝑎</m:t>
                              </m:r>
                            </m:e>
                          </m:d>
                          <m:r>
                            <a:rPr lang="en-US" b="0" i="1" baseline="30000" smtClean="0">
                              <a:latin typeface="Cambria Math"/>
                            </a:rPr>
                            <m:t>2</m:t>
                          </m:r>
                          <m:r>
                            <a:rPr lang="en-US" b="0" i="1" smtClean="0">
                              <a:latin typeface="Cambria Math"/>
                            </a:rPr>
                            <m:t>+</m:t>
                          </m:r>
                          <m:r>
                            <a:rPr lang="en-US" b="0" i="1" smtClean="0">
                              <a:latin typeface="Cambria Math"/>
                              <a:ea typeface="Cambria Math"/>
                            </a:rPr>
                            <m:t>𝜔</m:t>
                          </m:r>
                          <m:r>
                            <a:rPr lang="en-US" b="0" i="1" baseline="30000" smtClean="0">
                              <a:latin typeface="Cambria Math"/>
                              <a:ea typeface="Cambria Math"/>
                            </a:rPr>
                            <m:t>2</m:t>
                          </m:r>
                        </m:den>
                      </m:f>
                    </m:oMath>
                  </m:oMathPara>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𝐿</m:t>
                      </m:r>
                      <m:d>
                        <m:dPr>
                          <m:begChr m:val="["/>
                          <m:endChr m:val="]"/>
                          <m:ctrlPr>
                            <a:rPr lang="en-US" i="1">
                              <a:latin typeface="Cambria Math"/>
                            </a:rPr>
                          </m:ctrlPr>
                        </m:dPr>
                        <m:e>
                          <m:r>
                            <a:rPr lang="en-US" b="0" i="1" smtClean="0">
                              <a:latin typeface="Cambria Math"/>
                            </a:rPr>
                            <m:t>𝐵</m:t>
                          </m:r>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𝑎𝑡</m:t>
                              </m:r>
                            </m:sup>
                          </m:sSup>
                          <m:r>
                            <a:rPr lang="en-US" b="0" i="1" smtClean="0">
                              <a:latin typeface="Cambria Math"/>
                            </a:rPr>
                            <m:t>𝑠𝑖𝑛</m:t>
                          </m:r>
                          <m:r>
                            <a:rPr lang="en-US" i="1">
                              <a:latin typeface="Cambria Math"/>
                              <a:ea typeface="Cambria Math"/>
                            </a:rPr>
                            <m:t>𝜔</m:t>
                          </m:r>
                          <m:r>
                            <a:rPr lang="en-US" i="1">
                              <a:latin typeface="Cambria Math"/>
                              <a:ea typeface="Cambria Math"/>
                            </a:rPr>
                            <m:t>𝑡</m:t>
                          </m:r>
                        </m:e>
                      </m:d>
                      <m:r>
                        <a:rPr lang="en-US" i="1">
                          <a:latin typeface="Cambria Math"/>
                        </a:rPr>
                        <m:t>=</m:t>
                      </m:r>
                      <m:f>
                        <m:fPr>
                          <m:ctrlPr>
                            <a:rPr lang="en-US" i="1">
                              <a:latin typeface="Cambria Math"/>
                            </a:rPr>
                          </m:ctrlPr>
                        </m:fPr>
                        <m:num>
                          <m:r>
                            <a:rPr lang="en-US" b="0" i="1" smtClean="0">
                              <a:latin typeface="Cambria Math"/>
                            </a:rPr>
                            <m:t>𝐵</m:t>
                          </m:r>
                          <m:r>
                            <a:rPr lang="en-US" b="0" i="1" smtClean="0">
                              <a:latin typeface="Cambria Math"/>
                              <a:ea typeface="Cambria Math"/>
                            </a:rPr>
                            <m:t>𝜔</m:t>
                          </m:r>
                        </m:num>
                        <m:den>
                          <m:d>
                            <m:dPr>
                              <m:ctrlPr>
                                <a:rPr lang="en-US" i="1">
                                  <a:latin typeface="Cambria Math"/>
                                </a:rPr>
                              </m:ctrlPr>
                            </m:dPr>
                            <m:e>
                              <m:r>
                                <a:rPr lang="en-US" i="1">
                                  <a:latin typeface="Cambria Math"/>
                                </a:rPr>
                                <m:t>𝑠</m:t>
                              </m:r>
                              <m:r>
                                <a:rPr lang="en-US" i="1">
                                  <a:latin typeface="Cambria Math"/>
                                </a:rPr>
                                <m:t>+</m:t>
                              </m:r>
                              <m:r>
                                <a:rPr lang="en-US" i="1">
                                  <a:latin typeface="Cambria Math"/>
                                </a:rPr>
                                <m:t>𝑎</m:t>
                              </m:r>
                            </m:e>
                          </m:d>
                          <m:r>
                            <a:rPr lang="en-US" i="1" baseline="30000">
                              <a:latin typeface="Cambria Math"/>
                            </a:rPr>
                            <m:t>2</m:t>
                          </m:r>
                          <m:r>
                            <a:rPr lang="en-US" i="1">
                              <a:latin typeface="Cambria Math"/>
                            </a:rPr>
                            <m:t>+</m:t>
                          </m:r>
                          <m:r>
                            <a:rPr lang="en-US" i="1">
                              <a:latin typeface="Cambria Math"/>
                              <a:ea typeface="Cambria Math"/>
                            </a:rPr>
                            <m:t>𝜔</m:t>
                          </m:r>
                          <m:r>
                            <a:rPr lang="en-US" i="1" baseline="30000">
                              <a:latin typeface="Cambria Math"/>
                              <a:ea typeface="Cambria Math"/>
                            </a:rPr>
                            <m:t>2</m:t>
                          </m:r>
                        </m:den>
                      </m:f>
                    </m:oMath>
                  </m:oMathPara>
                </a14:m>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ED524A1-3F9A-4081-92EA-5B387E409D21}" type="datetime1">
              <a:rPr lang="en-US" smtClean="0"/>
              <a:t>9/2/2015</a:t>
            </a:fld>
            <a:endParaRPr lang="en-US"/>
          </a:p>
        </p:txBody>
      </p:sp>
    </p:spTree>
    <p:extLst>
      <p:ext uri="{BB962C8B-B14F-4D97-AF65-F5344CB8AC3E}">
        <p14:creationId xmlns:p14="http://schemas.microsoft.com/office/powerpoint/2010/main" val="387377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797552"/>
              </a:xfrm>
              <a:solidFill>
                <a:schemeClr val="bg1"/>
              </a:solidFill>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rPr>
                        <m:t>𝐹</m:t>
                      </m:r>
                      <m:d>
                        <m:dPr>
                          <m:ctrlPr>
                            <a:rPr lang="en-US" i="1">
                              <a:latin typeface="Cambria Math"/>
                            </a:rPr>
                          </m:ctrlPr>
                        </m:dPr>
                        <m:e>
                          <m:r>
                            <a:rPr lang="en-US" i="1">
                              <a:latin typeface="Cambria Math"/>
                            </a:rPr>
                            <m:t>𝑠</m:t>
                          </m:r>
                        </m:e>
                      </m:d>
                      <m:r>
                        <a:rPr lang="en-US" i="1">
                          <a:latin typeface="Cambria Math"/>
                        </a:rPr>
                        <m:t>=</m:t>
                      </m:r>
                      <m:f>
                        <m:fPr>
                          <m:ctrlPr>
                            <a:rPr lang="en-US" i="1">
                              <a:latin typeface="Cambria Math"/>
                            </a:rPr>
                          </m:ctrlPr>
                        </m:fPr>
                        <m:num>
                          <m:r>
                            <a:rPr lang="en-US" i="1">
                              <a:latin typeface="Cambria Math"/>
                            </a:rPr>
                            <m:t>3</m:t>
                          </m:r>
                        </m:num>
                        <m:den>
                          <m:r>
                            <a:rPr lang="en-US" i="1">
                              <a:latin typeface="Cambria Math"/>
                            </a:rPr>
                            <m:t>5</m:t>
                          </m:r>
                          <m:r>
                            <a:rPr lang="en-US" i="1">
                              <a:latin typeface="Cambria Math"/>
                            </a:rPr>
                            <m:t>𝑠</m:t>
                          </m:r>
                        </m:den>
                      </m:f>
                      <m:r>
                        <a:rPr lang="en-US" i="1">
                          <a:latin typeface="Cambria Math"/>
                        </a:rPr>
                        <m:t>−</m:t>
                      </m:r>
                      <m:f>
                        <m:fPr>
                          <m:ctrlPr>
                            <a:rPr lang="en-US" i="1">
                              <a:latin typeface="Cambria Math"/>
                            </a:rPr>
                          </m:ctrlPr>
                        </m:fPr>
                        <m:num>
                          <m:r>
                            <a:rPr lang="en-US" i="1">
                              <a:latin typeface="Cambria Math"/>
                            </a:rPr>
                            <m:t>3</m:t>
                          </m:r>
                        </m:num>
                        <m:den>
                          <m:r>
                            <a:rPr lang="en-US" i="1">
                              <a:latin typeface="Cambria Math"/>
                            </a:rPr>
                            <m:t>5</m:t>
                          </m:r>
                        </m:den>
                      </m:f>
                      <m:f>
                        <m:fPr>
                          <m:ctrlPr>
                            <a:rPr lang="en-US" i="1">
                              <a:latin typeface="Cambria Math"/>
                            </a:rPr>
                          </m:ctrlPr>
                        </m:fPr>
                        <m:num>
                          <m:d>
                            <m:dPr>
                              <m:ctrlPr>
                                <a:rPr lang="en-US" i="1">
                                  <a:latin typeface="Cambria Math"/>
                                </a:rPr>
                              </m:ctrlPr>
                            </m:dPr>
                            <m:e>
                              <m:r>
                                <a:rPr lang="en-US" i="1">
                                  <a:latin typeface="Cambria Math"/>
                                </a:rPr>
                                <m:t>𝑠</m:t>
                              </m:r>
                              <m:r>
                                <a:rPr lang="en-US" i="1">
                                  <a:latin typeface="Cambria Math"/>
                                </a:rPr>
                                <m:t>+1</m:t>
                              </m:r>
                            </m:e>
                          </m:d>
                          <m:r>
                            <a:rPr lang="en-US" i="1">
                              <a:latin typeface="Cambria Math"/>
                            </a:rPr>
                            <m:t>+(1/2)(2)</m:t>
                          </m:r>
                        </m:num>
                        <m:den>
                          <m:d>
                            <m:dPr>
                              <m:ctrlPr>
                                <a:rPr lang="en-US" i="1">
                                  <a:latin typeface="Cambria Math"/>
                                </a:rPr>
                              </m:ctrlPr>
                            </m:dPr>
                            <m:e>
                              <m:r>
                                <a:rPr lang="en-US" i="1">
                                  <a:latin typeface="Cambria Math"/>
                                </a:rPr>
                                <m:t>𝑠</m:t>
                              </m:r>
                              <m:r>
                                <a:rPr lang="en-US" i="1">
                                  <a:latin typeface="Cambria Math"/>
                                </a:rPr>
                                <m:t>+1</m:t>
                              </m:r>
                            </m:e>
                          </m:d>
                          <m:r>
                            <a:rPr lang="en-US" i="1" baseline="30000">
                              <a:latin typeface="Cambria Math"/>
                            </a:rPr>
                            <m:t>2</m:t>
                          </m:r>
                          <m:r>
                            <a:rPr lang="en-US" i="1">
                              <a:latin typeface="Cambria Math"/>
                            </a:rPr>
                            <m:t>+2</m:t>
                          </m:r>
                          <m:r>
                            <a:rPr lang="en-US" i="1" baseline="30000">
                              <a:latin typeface="Cambria Math"/>
                            </a:rPr>
                            <m:t>2</m:t>
                          </m:r>
                        </m:den>
                      </m:f>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a:rPr>
                          </m:ctrlPr>
                        </m:dPr>
                        <m:e>
                          <m:r>
                            <a:rPr lang="en-US" i="1">
                              <a:latin typeface="Cambria Math"/>
                            </a:rPr>
                            <m:t>𝑡</m:t>
                          </m:r>
                        </m:e>
                      </m:d>
                      <m:r>
                        <a:rPr lang="en-US" i="1">
                          <a:latin typeface="Cambria Math"/>
                        </a:rPr>
                        <m:t>=</m:t>
                      </m:r>
                      <m:f>
                        <m:fPr>
                          <m:ctrlPr>
                            <a:rPr lang="en-US" i="1">
                              <a:latin typeface="Cambria Math"/>
                            </a:rPr>
                          </m:ctrlPr>
                        </m:fPr>
                        <m:num>
                          <m:r>
                            <a:rPr lang="en-US" i="1">
                              <a:latin typeface="Cambria Math"/>
                            </a:rPr>
                            <m:t>3</m:t>
                          </m:r>
                        </m:num>
                        <m:den>
                          <m:r>
                            <a:rPr lang="en-US" i="1">
                              <a:latin typeface="Cambria Math"/>
                            </a:rPr>
                            <m:t>5</m:t>
                          </m:r>
                        </m:den>
                      </m:f>
                      <m:r>
                        <a:rPr lang="en-US" i="1">
                          <a:latin typeface="Cambria Math"/>
                        </a:rPr>
                        <m:t>−</m:t>
                      </m:r>
                      <m:f>
                        <m:fPr>
                          <m:ctrlPr>
                            <a:rPr lang="en-US" i="1">
                              <a:latin typeface="Cambria Math"/>
                            </a:rPr>
                          </m:ctrlPr>
                        </m:fPr>
                        <m:num>
                          <m:r>
                            <a:rPr lang="en-US" i="1">
                              <a:latin typeface="Cambria Math"/>
                            </a:rPr>
                            <m:t>3</m:t>
                          </m:r>
                        </m:num>
                        <m:den>
                          <m:r>
                            <a:rPr lang="en-US" i="1">
                              <a:latin typeface="Cambria Math"/>
                            </a:rPr>
                            <m:t>5</m:t>
                          </m:r>
                        </m:den>
                      </m:f>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𝑡</m:t>
                          </m:r>
                        </m:sup>
                      </m:sSup>
                      <m:r>
                        <a:rPr lang="en-US" i="1">
                          <a:latin typeface="Cambria Math"/>
                        </a:rPr>
                        <m:t>(</m:t>
                      </m:r>
                      <m:r>
                        <a:rPr lang="en-US" i="1">
                          <a:latin typeface="Cambria Math"/>
                        </a:rPr>
                        <m:t>𝑐𝑜𝑠</m:t>
                      </m:r>
                      <m:r>
                        <a:rPr lang="en-US" i="1">
                          <a:latin typeface="Cambria Math"/>
                        </a:rPr>
                        <m:t>2</m:t>
                      </m:r>
                      <m:r>
                        <a:rPr lang="en-US" i="1">
                          <a:latin typeface="Cambria Math"/>
                          <a:ea typeface="Cambria Math"/>
                        </a:rPr>
                        <m:t>𝑡</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1</m:t>
                          </m:r>
                        </m:num>
                        <m:den>
                          <m:r>
                            <a:rPr lang="en-US" i="1">
                              <a:latin typeface="Cambria Math"/>
                              <a:ea typeface="Cambria Math"/>
                            </a:rPr>
                            <m:t>2</m:t>
                          </m:r>
                        </m:den>
                      </m:f>
                      <m:r>
                        <a:rPr lang="en-US" i="1">
                          <a:latin typeface="Cambria Math"/>
                        </a:rPr>
                        <m:t>𝑠𝑖𝑛</m:t>
                      </m:r>
                      <m:r>
                        <a:rPr lang="en-US" i="1">
                          <a:latin typeface="Cambria Math"/>
                        </a:rPr>
                        <m:t>2</m:t>
                      </m:r>
                      <m:r>
                        <a:rPr lang="en-US" i="1">
                          <a:latin typeface="Cambria Math"/>
                          <a:ea typeface="Cambria Math"/>
                        </a:rPr>
                        <m:t>𝑡</m:t>
                      </m:r>
                      <m:r>
                        <a:rPr lang="en-US" i="1">
                          <a:latin typeface="Cambria Math"/>
                        </a:rPr>
                        <m:t>)</m:t>
                      </m:r>
                    </m:oMath>
                  </m:oMathPara>
                </a14:m>
                <a:endParaRPr lang="en-US" dirty="0" smtClean="0"/>
              </a:p>
              <a:p>
                <a:pPr marL="0" indent="0" algn="ctr">
                  <a:buNone/>
                </a:pPr>
                <a:endParaRPr lang="en-US" dirty="0" smtClean="0"/>
              </a:p>
              <a:p>
                <a:pPr marL="0" indent="0" algn="ctr">
                  <a:buNone/>
                </a:pPr>
                <a:endParaRPr lang="en-US" dirty="0" smtClean="0"/>
              </a:p>
              <a:p>
                <a:pPr marL="0" indent="0" algn="ctr">
                  <a:buNone/>
                </a:pPr>
                <a:endParaRPr lang="en-US" dirty="0" smtClean="0"/>
              </a:p>
              <a:p>
                <a:pPr marL="0" indent="0" algn="ctr">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797552"/>
              </a:xfrm>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F0F331F-DB6B-4B97-AB1F-304397C1564F}" type="datetime1">
              <a:rPr lang="en-US" smtClean="0"/>
              <a:t>9/2/2015</a:t>
            </a:fld>
            <a:endParaRPr lang="en-US"/>
          </a:p>
        </p:txBody>
      </p:sp>
    </p:spTree>
    <p:extLst>
      <p:ext uri="{BB962C8B-B14F-4D97-AF65-F5344CB8AC3E}">
        <p14:creationId xmlns:p14="http://schemas.microsoft.com/office/powerpoint/2010/main" val="927868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Transfer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fontScale="70000" lnSpcReduction="20000"/>
              </a:bodyPr>
              <a:lstStyle/>
              <a:p>
                <a:r>
                  <a:rPr lang="en-US" dirty="0" smtClean="0"/>
                  <a:t>The transfer function of a linear, time-invariant, differential equation system is defined as the ratio of the Laplace transform of the output (response function) to the Laplace transform of the input (driving  function) under assumption that all initial conditions are zero. Consider the linear time-invariant  system defined by the following differential equation:</a:t>
                </a:r>
              </a:p>
              <a:p>
                <a14:m>
                  <m:oMath xmlns:m="http://schemas.openxmlformats.org/officeDocument/2006/math">
                    <m:r>
                      <a:rPr lang="en-US" b="0" i="1" smtClean="0">
                        <a:latin typeface="Cambria Math"/>
                      </a:rPr>
                      <m:t>𝑎</m:t>
                    </m:r>
                    <m:r>
                      <a:rPr lang="en-US" b="0" i="1" baseline="-25000" smtClean="0">
                        <a:latin typeface="Cambria Math"/>
                      </a:rPr>
                      <m:t>𝑛</m:t>
                    </m:r>
                    <m:f>
                      <m:fPr>
                        <m:ctrlPr>
                          <a:rPr lang="en-US" b="0" i="1" smtClean="0">
                            <a:latin typeface="Cambria Math"/>
                          </a:rPr>
                        </m:ctrlPr>
                      </m:fPr>
                      <m:num>
                        <m:r>
                          <a:rPr lang="en-US" b="0" i="1" smtClean="0">
                            <a:latin typeface="Cambria Math"/>
                          </a:rPr>
                          <m:t>𝑑</m:t>
                        </m:r>
                        <m:r>
                          <a:rPr lang="en-US" b="0" i="1" baseline="30000" smtClean="0">
                            <a:latin typeface="Cambria Math"/>
                          </a:rPr>
                          <m:t>𝑛</m:t>
                        </m:r>
                        <m:r>
                          <a:rPr lang="en-US" b="0" i="1" smtClean="0">
                            <a:latin typeface="Cambria Math"/>
                          </a:rPr>
                          <m:t>𝑐</m:t>
                        </m:r>
                        <m:r>
                          <a:rPr lang="en-US" b="0" i="1" smtClean="0">
                            <a:latin typeface="Cambria Math"/>
                          </a:rPr>
                          <m:t>(</m:t>
                        </m:r>
                        <m:r>
                          <a:rPr lang="en-US" b="0" i="1" smtClean="0">
                            <a:latin typeface="Cambria Math"/>
                          </a:rPr>
                          <m:t>𝑡</m:t>
                        </m:r>
                        <m:r>
                          <a:rPr lang="en-US" b="0" i="1" smtClean="0">
                            <a:latin typeface="Cambria Math"/>
                          </a:rPr>
                          <m:t>)</m:t>
                        </m:r>
                      </m:num>
                      <m:den>
                        <m:r>
                          <a:rPr lang="en-US" b="0" i="1" smtClean="0">
                            <a:latin typeface="Cambria Math"/>
                          </a:rPr>
                          <m:t>𝑑𝑡</m:t>
                        </m:r>
                        <m:r>
                          <a:rPr lang="en-US" b="0" i="1" baseline="30000" smtClean="0">
                            <a:latin typeface="Cambria Math"/>
                          </a:rPr>
                          <m:t>𝑛</m:t>
                        </m:r>
                      </m:den>
                    </m:f>
                    <m:r>
                      <a:rPr lang="en-US" b="0" i="1" smtClean="0">
                        <a:latin typeface="Cambria Math"/>
                      </a:rPr>
                      <m:t>+</m:t>
                    </m:r>
                    <m:r>
                      <a:rPr lang="en-US" b="0" i="1" smtClean="0">
                        <a:latin typeface="Cambria Math"/>
                      </a:rPr>
                      <m:t>𝑎𝑛</m:t>
                    </m:r>
                    <m:r>
                      <a:rPr lang="en-US" b="0" i="1" baseline="-25000" smtClean="0">
                        <a:latin typeface="Cambria Math"/>
                      </a:rPr>
                      <m:t>−1</m:t>
                    </m:r>
                    <m:f>
                      <m:fPr>
                        <m:ctrlPr>
                          <a:rPr lang="en-US" i="1">
                            <a:latin typeface="Cambria Math"/>
                          </a:rPr>
                        </m:ctrlPr>
                      </m:fPr>
                      <m:num>
                        <m:r>
                          <a:rPr lang="en-US" i="1">
                            <a:latin typeface="Cambria Math"/>
                          </a:rPr>
                          <m:t>𝑑</m:t>
                        </m:r>
                        <m:r>
                          <a:rPr lang="en-US" i="1" baseline="30000">
                            <a:latin typeface="Cambria Math"/>
                          </a:rPr>
                          <m:t>𝑛</m:t>
                        </m:r>
                        <m:r>
                          <a:rPr lang="en-US" b="0" i="1" smtClean="0">
                            <a:latin typeface="Cambria Math"/>
                          </a:rPr>
                          <m:t>−</m:t>
                        </m:r>
                        <m:r>
                          <a:rPr lang="en-US" b="0" i="1" baseline="30000" smtClean="0">
                            <a:latin typeface="Cambria Math"/>
                          </a:rPr>
                          <m:t>1</m:t>
                        </m:r>
                        <m:r>
                          <a:rPr lang="en-US" i="1">
                            <a:latin typeface="Cambria Math"/>
                          </a:rPr>
                          <m:t>𝑐</m:t>
                        </m:r>
                        <m:d>
                          <m:dPr>
                            <m:ctrlPr>
                              <a:rPr lang="en-US" i="1">
                                <a:latin typeface="Cambria Math"/>
                              </a:rPr>
                            </m:ctrlPr>
                          </m:dPr>
                          <m:e>
                            <m:r>
                              <a:rPr lang="en-US" i="1">
                                <a:latin typeface="Cambria Math"/>
                              </a:rPr>
                              <m:t>𝑡</m:t>
                            </m:r>
                          </m:e>
                        </m:d>
                      </m:num>
                      <m:den>
                        <m:r>
                          <a:rPr lang="en-US" i="1">
                            <a:latin typeface="Cambria Math"/>
                          </a:rPr>
                          <m:t>𝑑𝑡</m:t>
                        </m:r>
                        <m:r>
                          <a:rPr lang="en-US" i="1" baseline="30000">
                            <a:latin typeface="Cambria Math"/>
                          </a:rPr>
                          <m:t>𝑛</m:t>
                        </m:r>
                        <m:r>
                          <a:rPr lang="en-US" b="0" i="1" smtClean="0">
                            <a:latin typeface="Cambria Math"/>
                          </a:rPr>
                          <m:t>−</m:t>
                        </m:r>
                        <m:r>
                          <a:rPr lang="en-US" b="0" i="1" baseline="30000" smtClean="0">
                            <a:latin typeface="Cambria Math"/>
                          </a:rPr>
                          <m:t>1</m:t>
                        </m:r>
                      </m:den>
                    </m:f>
                    <m:r>
                      <a:rPr lang="en-US" b="0" i="1" smtClean="0">
                        <a:latin typeface="Cambria Math"/>
                      </a:rPr>
                      <m:t>+…+</m:t>
                    </m:r>
                    <m:r>
                      <a:rPr lang="en-US" b="0" i="1" smtClean="0">
                        <a:latin typeface="Cambria Math"/>
                      </a:rPr>
                      <m:t>𝑎</m:t>
                    </m:r>
                    <m:r>
                      <a:rPr lang="en-US" b="0" i="1" baseline="-25000" smtClean="0">
                        <a:latin typeface="Cambria Math"/>
                      </a:rPr>
                      <m:t>0</m:t>
                    </m:r>
                    <m:r>
                      <a:rPr lang="en-US" b="0" i="1" smtClean="0">
                        <a:latin typeface="Cambria Math"/>
                      </a:rPr>
                      <m:t>𝑐</m:t>
                    </m:r>
                    <m:d>
                      <m:dPr>
                        <m:ctrlPr>
                          <a:rPr lang="en-US" b="0" i="1" smtClean="0">
                            <a:latin typeface="Cambria Math"/>
                          </a:rPr>
                        </m:ctrlPr>
                      </m:dPr>
                      <m:e>
                        <m:r>
                          <a:rPr lang="en-US" b="0" i="1" smtClean="0">
                            <a:latin typeface="Cambria Math"/>
                          </a:rPr>
                          <m:t>𝑡</m:t>
                        </m:r>
                      </m:e>
                    </m:d>
                    <m:r>
                      <a:rPr lang="en-US" i="1">
                        <a:latin typeface="Cambria Math"/>
                      </a:rPr>
                      <m:t>=</m:t>
                    </m:r>
                    <m:r>
                      <a:rPr lang="en-US" b="0" i="1" smtClean="0">
                        <a:latin typeface="Cambria Math"/>
                      </a:rPr>
                      <m:t>𝑏</m:t>
                    </m:r>
                    <m:r>
                      <a:rPr lang="en-US" b="0" i="1" baseline="-25000" smtClean="0">
                        <a:latin typeface="Cambria Math"/>
                      </a:rPr>
                      <m:t>𝑚</m:t>
                    </m:r>
                    <m:f>
                      <m:fPr>
                        <m:ctrlPr>
                          <a:rPr lang="en-US" i="1">
                            <a:latin typeface="Cambria Math"/>
                          </a:rPr>
                        </m:ctrlPr>
                      </m:fPr>
                      <m:num>
                        <m:r>
                          <a:rPr lang="en-US" i="1">
                            <a:latin typeface="Cambria Math"/>
                          </a:rPr>
                          <m:t>𝑑</m:t>
                        </m:r>
                        <m:r>
                          <a:rPr lang="en-US" b="0" i="1" baseline="30000" smtClean="0">
                            <a:latin typeface="Cambria Math"/>
                          </a:rPr>
                          <m:t>𝑚</m:t>
                        </m:r>
                        <m:r>
                          <a:rPr lang="en-US" b="0" i="1" smtClean="0">
                            <a:latin typeface="Cambria Math"/>
                          </a:rPr>
                          <m:t>𝑟</m:t>
                        </m:r>
                        <m:d>
                          <m:dPr>
                            <m:ctrlPr>
                              <a:rPr lang="en-US" b="0" i="1" smtClean="0">
                                <a:latin typeface="Cambria Math"/>
                              </a:rPr>
                            </m:ctrlPr>
                          </m:dPr>
                          <m:e>
                            <m:r>
                              <a:rPr lang="en-US" i="1">
                                <a:latin typeface="Cambria Math"/>
                              </a:rPr>
                              <m:t>𝑡</m:t>
                            </m:r>
                          </m:e>
                        </m:d>
                      </m:num>
                      <m:den>
                        <m:r>
                          <a:rPr lang="en-US" i="1">
                            <a:latin typeface="Cambria Math"/>
                          </a:rPr>
                          <m:t>𝑑𝑡</m:t>
                        </m:r>
                        <m:r>
                          <a:rPr lang="en-US" b="0" i="1" baseline="30000" smtClean="0">
                            <a:latin typeface="Cambria Math"/>
                          </a:rPr>
                          <m:t>𝑚</m:t>
                        </m:r>
                      </m:den>
                    </m:f>
                    <m:r>
                      <a:rPr lang="en-US" i="1">
                        <a:latin typeface="Cambria Math"/>
                      </a:rPr>
                      <m:t>+</m:t>
                    </m:r>
                    <m:r>
                      <a:rPr lang="en-US" b="0" i="1" smtClean="0">
                        <a:latin typeface="Cambria Math"/>
                      </a:rPr>
                      <m:t>𝑏</m:t>
                    </m:r>
                    <m:r>
                      <a:rPr lang="en-US" b="0" i="1" baseline="-25000" smtClean="0">
                        <a:latin typeface="Cambria Math"/>
                      </a:rPr>
                      <m:t>𝑚</m:t>
                    </m:r>
                    <m:r>
                      <a:rPr lang="en-US" i="1" baseline="-25000">
                        <a:latin typeface="Cambria Math"/>
                      </a:rPr>
                      <m:t>−1</m:t>
                    </m:r>
                    <m:f>
                      <m:fPr>
                        <m:ctrlPr>
                          <a:rPr lang="en-US" i="1">
                            <a:latin typeface="Cambria Math"/>
                          </a:rPr>
                        </m:ctrlPr>
                      </m:fPr>
                      <m:num>
                        <m:r>
                          <a:rPr lang="en-US" i="1">
                            <a:latin typeface="Cambria Math"/>
                          </a:rPr>
                          <m:t>𝑑</m:t>
                        </m:r>
                        <m:r>
                          <a:rPr lang="en-US" b="0" i="1" baseline="30000" smtClean="0">
                            <a:latin typeface="Cambria Math"/>
                          </a:rPr>
                          <m:t>𝑚</m:t>
                        </m:r>
                        <m:r>
                          <a:rPr lang="en-US" i="1">
                            <a:latin typeface="Cambria Math"/>
                          </a:rPr>
                          <m:t>−</m:t>
                        </m:r>
                        <m:r>
                          <a:rPr lang="en-US" i="1" baseline="30000">
                            <a:latin typeface="Cambria Math"/>
                          </a:rPr>
                          <m:t>1</m:t>
                        </m:r>
                        <m:r>
                          <a:rPr lang="en-US" b="0" i="1" smtClean="0">
                            <a:latin typeface="Cambria Math"/>
                          </a:rPr>
                          <m:t>𝑟</m:t>
                        </m:r>
                        <m:d>
                          <m:dPr>
                            <m:ctrlPr>
                              <a:rPr lang="en-US" i="1">
                                <a:latin typeface="Cambria Math"/>
                              </a:rPr>
                            </m:ctrlPr>
                          </m:dPr>
                          <m:e>
                            <m:r>
                              <a:rPr lang="en-US" i="1">
                                <a:latin typeface="Cambria Math"/>
                              </a:rPr>
                              <m:t>𝑡</m:t>
                            </m:r>
                          </m:e>
                        </m:d>
                      </m:num>
                      <m:den>
                        <m:r>
                          <a:rPr lang="en-US" i="1">
                            <a:latin typeface="Cambria Math"/>
                          </a:rPr>
                          <m:t>𝑑𝑡</m:t>
                        </m:r>
                        <m:r>
                          <a:rPr lang="en-US" b="0" i="1" baseline="30000" smtClean="0">
                            <a:latin typeface="Cambria Math"/>
                          </a:rPr>
                          <m:t>𝑚</m:t>
                        </m:r>
                        <m:r>
                          <a:rPr lang="en-US" i="1">
                            <a:latin typeface="Cambria Math"/>
                          </a:rPr>
                          <m:t>−</m:t>
                        </m:r>
                        <m:r>
                          <a:rPr lang="en-US" i="1" baseline="30000">
                            <a:latin typeface="Cambria Math"/>
                          </a:rPr>
                          <m:t>1</m:t>
                        </m:r>
                      </m:den>
                    </m:f>
                    <m:r>
                      <a:rPr lang="en-US" i="1">
                        <a:latin typeface="Cambria Math"/>
                      </a:rPr>
                      <m:t>+…+</m:t>
                    </m:r>
                    <m:r>
                      <a:rPr lang="en-US" b="0" i="1" smtClean="0">
                        <a:latin typeface="Cambria Math"/>
                      </a:rPr>
                      <m:t>𝑏</m:t>
                    </m:r>
                    <m:r>
                      <a:rPr lang="en-US" i="1" baseline="-25000">
                        <a:latin typeface="Cambria Math"/>
                      </a:rPr>
                      <m:t>0</m:t>
                    </m:r>
                    <m:r>
                      <a:rPr lang="en-US" b="0" i="1" smtClean="0">
                        <a:latin typeface="Cambria Math"/>
                      </a:rPr>
                      <m:t>𝑟</m:t>
                    </m:r>
                    <m:r>
                      <a:rPr lang="en-US" i="1">
                        <a:latin typeface="Cambria Math"/>
                      </a:rPr>
                      <m:t>(</m:t>
                    </m:r>
                    <m:r>
                      <a:rPr lang="en-US" i="1">
                        <a:latin typeface="Cambria Math"/>
                      </a:rPr>
                      <m:t>𝑡</m:t>
                    </m:r>
                    <m:r>
                      <a:rPr lang="en-US" i="1">
                        <a:latin typeface="Cambria Math"/>
                      </a:rPr>
                      <m:t>)</m:t>
                    </m:r>
                  </m:oMath>
                </a14:m>
                <a:endParaRPr lang="en-US" dirty="0" smtClean="0"/>
              </a:p>
              <a:p>
                <a:pPr marL="0" indent="0">
                  <a:buNone/>
                </a:pPr>
                <a:endParaRPr lang="en-US" dirty="0"/>
              </a:p>
              <a:p>
                <a:pPr marL="0" indent="0">
                  <a:buNone/>
                </a:pPr>
                <a:r>
                  <a:rPr lang="en-US" dirty="0" smtClean="0"/>
                  <a:t> </a:t>
                </a:r>
                <a:r>
                  <a:rPr lang="en-US" dirty="0"/>
                  <a:t>where </a:t>
                </a:r>
                <a:r>
                  <a:rPr lang="en-US" i="1" dirty="0"/>
                  <a:t>c(t) </a:t>
                </a:r>
                <a:r>
                  <a:rPr lang="en-US" dirty="0"/>
                  <a:t>is the output, </a:t>
                </a:r>
                <a:r>
                  <a:rPr lang="en-US" i="1" dirty="0"/>
                  <a:t>r(t) </a:t>
                </a:r>
                <a:r>
                  <a:rPr lang="en-US" dirty="0"/>
                  <a:t>is the input, and the </a:t>
                </a:r>
                <a:r>
                  <a:rPr lang="en-US" i="1" dirty="0" smtClean="0"/>
                  <a:t>a’s</a:t>
                </a:r>
                <a:r>
                  <a:rPr lang="en-US" dirty="0" smtClean="0"/>
                  <a:t>, </a:t>
                </a:r>
                <a:r>
                  <a:rPr lang="en-US" i="1" dirty="0" smtClean="0"/>
                  <a:t>b’s, </a:t>
                </a:r>
                <a:r>
                  <a:rPr lang="en-US" dirty="0"/>
                  <a:t>and the form of </a:t>
                </a:r>
                <a:r>
                  <a:rPr lang="en-US" dirty="0" smtClean="0"/>
                  <a:t>the differential </a:t>
                </a:r>
                <a:r>
                  <a:rPr lang="en-US" dirty="0"/>
                  <a:t>equation represent the system</a:t>
                </a:r>
                <a:r>
                  <a:rPr lang="en-US" dirty="0" smtClean="0"/>
                  <a:t>.</a:t>
                </a:r>
              </a:p>
              <a:p>
                <a:pPr marL="0" indent="0">
                  <a:buNone/>
                </a:pPr>
                <a:endParaRPr lang="en-US" dirty="0" smtClean="0"/>
              </a:p>
              <a:p>
                <a:r>
                  <a:rPr lang="en-US" dirty="0"/>
                  <a:t>Taking the Laplace transform of both sides</a:t>
                </a:r>
                <a:r>
                  <a:rPr lang="en-US" dirty="0" smtClean="0"/>
                  <a:t>, </a:t>
                </a:r>
              </a:p>
              <a:p>
                <a:endParaRPr lang="en-US" dirty="0" smtClean="0"/>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r>
                        <a:rPr lang="en-US" sz="2600" i="1">
                          <a:latin typeface="Cambria Math"/>
                        </a:rPr>
                        <m:t>𝑎</m:t>
                      </m:r>
                      <m:r>
                        <a:rPr lang="en-US" sz="2600" b="0" i="1" baseline="-25000" smtClean="0">
                          <a:latin typeface="Cambria Math"/>
                        </a:rPr>
                        <m:t>𝑛</m:t>
                      </m:r>
                      <m:r>
                        <a:rPr lang="en-US" sz="2600" b="0" i="1" smtClean="0">
                          <a:latin typeface="Cambria Math"/>
                        </a:rPr>
                        <m:t>𝑠</m:t>
                      </m:r>
                      <m:r>
                        <a:rPr lang="en-US" sz="2600" b="0" i="1" baseline="30000" smtClean="0">
                          <a:latin typeface="Cambria Math"/>
                        </a:rPr>
                        <m:t>𝑛</m:t>
                      </m:r>
                      <m:r>
                        <a:rPr lang="en-US" sz="2600" b="0" i="1" smtClean="0">
                          <a:latin typeface="Cambria Math"/>
                        </a:rPr>
                        <m:t>𝐶</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𝑎𝑛</m:t>
                      </m:r>
                      <m:r>
                        <a:rPr lang="en-US" sz="2600" b="0" i="1" baseline="-25000" smtClean="0">
                          <a:latin typeface="Cambria Math"/>
                        </a:rPr>
                        <m:t>−1</m:t>
                      </m:r>
                      <m:r>
                        <a:rPr lang="en-US" sz="2600" b="0" i="1" smtClean="0">
                          <a:latin typeface="Cambria Math"/>
                        </a:rPr>
                        <m:t>𝑠</m:t>
                      </m:r>
                      <m:r>
                        <a:rPr lang="en-US" sz="2600" b="0" i="1" baseline="30000" smtClean="0">
                          <a:latin typeface="Cambria Math"/>
                        </a:rPr>
                        <m:t>𝑛</m:t>
                      </m:r>
                      <m:r>
                        <a:rPr lang="en-US" sz="2600" b="0" i="1" smtClean="0">
                          <a:latin typeface="Cambria Math"/>
                        </a:rPr>
                        <m:t>−</m:t>
                      </m:r>
                      <m:r>
                        <a:rPr lang="en-US" sz="2600" b="0" i="1" baseline="30000" smtClean="0">
                          <a:latin typeface="Cambria Math"/>
                        </a:rPr>
                        <m:t>1</m:t>
                      </m:r>
                      <m:r>
                        <a:rPr lang="en-US" sz="2600" b="0" i="1" smtClean="0">
                          <a:latin typeface="Cambria Math"/>
                        </a:rPr>
                        <m:t>𝐶</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𝑎</m:t>
                      </m:r>
                      <m:r>
                        <a:rPr lang="en-US" sz="2600" b="0" i="1" baseline="-25000" smtClean="0">
                          <a:latin typeface="Cambria Math"/>
                        </a:rPr>
                        <m:t>0</m:t>
                      </m:r>
                      <m:r>
                        <a:rPr lang="en-US" sz="2600" b="0" i="1" smtClean="0">
                          <a:latin typeface="Cambria Math"/>
                        </a:rPr>
                        <m:t>𝐶</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𝑖𝑛𝑖𝑡𝑖𝑎𝑙</m:t>
                      </m:r>
                      <m:r>
                        <a:rPr lang="en-US" sz="2600" b="0" i="1" smtClean="0">
                          <a:latin typeface="Cambria Math"/>
                        </a:rPr>
                        <m:t> </m:t>
                      </m:r>
                      <m:r>
                        <a:rPr lang="en-US" sz="2600" b="0" i="1" smtClean="0">
                          <a:latin typeface="Cambria Math"/>
                        </a:rPr>
                        <m:t>𝑐𝑜𝑛𝑑𝑖𝑡𝑖𝑜𝑛</m:t>
                      </m:r>
                      <m:r>
                        <a:rPr lang="en-US" sz="2600" b="0" i="1" smtClean="0">
                          <a:latin typeface="Cambria Math"/>
                        </a:rPr>
                        <m:t> </m:t>
                      </m:r>
                      <m:r>
                        <a:rPr lang="en-US" sz="2600" b="0" i="1" smtClean="0">
                          <a:latin typeface="Cambria Math"/>
                        </a:rPr>
                        <m:t>𝑡𝑒𝑟𝑚𝑠𝑖𝑛𝑣𝑜𝑙𝑣𝑖𝑛𝑔</m:t>
                      </m:r>
                      <m:r>
                        <a:rPr lang="en-US" sz="2600" b="0" i="1" smtClean="0">
                          <a:latin typeface="Cambria Math"/>
                        </a:rPr>
                        <m:t> </m:t>
                      </m:r>
                      <m:r>
                        <a:rPr lang="en-US" sz="2600" b="0" i="1" smtClean="0">
                          <a:latin typeface="Cambria Math"/>
                        </a:rPr>
                        <m:t>𝑐</m:t>
                      </m:r>
                      <m:d>
                        <m:dPr>
                          <m:ctrlPr>
                            <a:rPr lang="en-US" sz="2600" b="0" i="1" smtClean="0">
                              <a:latin typeface="Cambria Math"/>
                            </a:rPr>
                          </m:ctrlPr>
                        </m:dPr>
                        <m:e>
                          <m:r>
                            <a:rPr lang="en-US" sz="2600" b="0" i="1" smtClean="0">
                              <a:latin typeface="Cambria Math"/>
                            </a:rPr>
                            <m:t>𝑡</m:t>
                          </m:r>
                        </m:e>
                      </m:d>
                      <m:r>
                        <a:rPr lang="en-US" sz="2600" b="0" i="1" smtClean="0">
                          <a:latin typeface="Cambria Math"/>
                        </a:rPr>
                        <m:t>=</m:t>
                      </m:r>
                      <m:r>
                        <a:rPr lang="en-US" sz="2600" b="0" i="1" smtClean="0">
                          <a:latin typeface="Cambria Math"/>
                        </a:rPr>
                        <m:t>𝑏𝑚𝑠𝑚</m:t>
                      </m:r>
                      <m:r>
                        <a:rPr lang="en-US" sz="2600" b="0" i="1" smtClean="0">
                          <a:latin typeface="Cambria Math"/>
                        </a:rPr>
                        <m:t>𝑅</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𝑏𝑚</m:t>
                      </m:r>
                      <m:r>
                        <a:rPr lang="en-US" sz="2600" b="0" i="1" baseline="-25000" smtClean="0">
                          <a:latin typeface="Cambria Math"/>
                        </a:rPr>
                        <m:t>−1</m:t>
                      </m:r>
                      <m:r>
                        <a:rPr lang="en-US" sz="2600" b="0" i="1" smtClean="0">
                          <a:latin typeface="Cambria Math"/>
                        </a:rPr>
                        <m:t>𝑠</m:t>
                      </m:r>
                      <m:r>
                        <a:rPr lang="en-US" sz="2600" b="0" i="1" baseline="30000" smtClean="0">
                          <a:latin typeface="Cambria Math"/>
                        </a:rPr>
                        <m:t>𝑚</m:t>
                      </m:r>
                      <m:r>
                        <a:rPr lang="en-US" sz="2600" b="0" i="1" smtClean="0">
                          <a:latin typeface="Cambria Math"/>
                        </a:rPr>
                        <m:t>−</m:t>
                      </m:r>
                      <m:r>
                        <a:rPr lang="en-US" sz="2600" b="0" i="1" baseline="30000" smtClean="0">
                          <a:latin typeface="Cambria Math"/>
                        </a:rPr>
                        <m:t>1</m:t>
                      </m:r>
                      <m:r>
                        <a:rPr lang="en-US" sz="2600" b="0" i="1" smtClean="0">
                          <a:latin typeface="Cambria Math"/>
                        </a:rPr>
                        <m:t>𝑅</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𝑏</m:t>
                      </m:r>
                      <m:r>
                        <a:rPr lang="en-US" sz="2600" b="0" i="1" baseline="-25000" smtClean="0">
                          <a:latin typeface="Cambria Math"/>
                        </a:rPr>
                        <m:t>0</m:t>
                      </m:r>
                      <m:r>
                        <a:rPr lang="en-US" sz="2600" b="0" i="1" smtClean="0">
                          <a:latin typeface="Cambria Math"/>
                        </a:rPr>
                        <m:t>𝑅</m:t>
                      </m:r>
                      <m:d>
                        <m:dPr>
                          <m:ctrlPr>
                            <a:rPr lang="en-US" sz="2600" b="0" i="1" smtClean="0">
                              <a:latin typeface="Cambria Math"/>
                            </a:rPr>
                          </m:ctrlPr>
                        </m:dPr>
                        <m:e>
                          <m:r>
                            <a:rPr lang="en-US" sz="2600" b="0" i="1" smtClean="0">
                              <a:latin typeface="Cambria Math"/>
                            </a:rPr>
                            <m:t>𝑠</m:t>
                          </m:r>
                        </m:e>
                      </m:d>
                      <m:r>
                        <a:rPr lang="en-US" sz="2600" b="0" i="1" smtClean="0">
                          <a:latin typeface="Cambria Math"/>
                        </a:rPr>
                        <m:t>+</m:t>
                      </m:r>
                      <m:r>
                        <a:rPr lang="en-US" sz="2600" b="0" i="1" smtClean="0">
                          <a:latin typeface="Cambria Math"/>
                        </a:rPr>
                        <m:t>𝑖𝑛𝑖𝑡𝑖𝑎𝑙</m:t>
                      </m:r>
                      <m:r>
                        <a:rPr lang="en-US" sz="2600" b="0" i="1" smtClean="0">
                          <a:latin typeface="Cambria Math"/>
                        </a:rPr>
                        <m:t> </m:t>
                      </m:r>
                      <m:r>
                        <a:rPr lang="en-US" sz="2600" b="0" i="1" smtClean="0">
                          <a:latin typeface="Cambria Math"/>
                        </a:rPr>
                        <m:t>𝑐𝑜𝑛𝑑𝑖𝑡𝑖𝑜𝑛</m:t>
                      </m:r>
                      <m:r>
                        <a:rPr lang="en-US" sz="2600" b="0" i="1" smtClean="0">
                          <a:latin typeface="Cambria Math"/>
                        </a:rPr>
                        <m:t> </m:t>
                      </m:r>
                      <m:r>
                        <a:rPr lang="en-US" sz="2600" b="0" i="1" smtClean="0">
                          <a:latin typeface="Cambria Math"/>
                        </a:rPr>
                        <m:t>𝑡𝑒𝑟𝑚𝑠</m:t>
                      </m:r>
                      <m:r>
                        <a:rPr lang="en-US" sz="2600" b="0" i="1" smtClean="0">
                          <a:latin typeface="Cambria Math"/>
                        </a:rPr>
                        <m:t> </m:t>
                      </m:r>
                      <m:r>
                        <a:rPr lang="en-US" sz="2600" b="0" i="1" smtClean="0">
                          <a:latin typeface="Cambria Math"/>
                        </a:rPr>
                        <m:t>𝑖𝑛𝑣𝑜𝑙𝑣𝑖𝑛𝑔</m:t>
                      </m:r>
                      <m:r>
                        <a:rPr lang="en-US" sz="2600" b="0" i="1" smtClean="0">
                          <a:latin typeface="Cambria Math"/>
                        </a:rPr>
                        <m:t> </m:t>
                      </m:r>
                      <m:r>
                        <a:rPr lang="en-US" sz="2600" b="0" i="1" smtClean="0">
                          <a:latin typeface="Cambria Math"/>
                        </a:rPr>
                        <m:t>𝑟</m:t>
                      </m:r>
                      <m:r>
                        <a:rPr lang="en-US" sz="2600" b="0" i="1" smtClean="0">
                          <a:latin typeface="Cambria Math"/>
                        </a:rPr>
                        <m:t>(</m:t>
                      </m:r>
                      <m:r>
                        <a:rPr lang="en-US" sz="2600" b="0" i="1" smtClean="0">
                          <a:latin typeface="Cambria Math"/>
                        </a:rPr>
                        <m:t>𝑡</m:t>
                      </m:r>
                      <m:r>
                        <a:rPr lang="en-US" sz="2600" b="0" i="1" smtClean="0">
                          <a:latin typeface="Cambria Math"/>
                        </a:rPr>
                        <m:t>)</m:t>
                      </m:r>
                    </m:oMath>
                  </m:oMathPara>
                </a14:m>
                <a:endParaRPr lang="en-US" sz="2600" dirty="0" smtClean="0"/>
              </a:p>
              <a:p>
                <a:pPr marL="0" indent="0">
                  <a:buNone/>
                </a:pPr>
                <a:endParaRPr lang="en-US" sz="2300"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717" t="-1877" r="-12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95A8507-5E7A-498E-9658-760D21363936}" type="datetime1">
              <a:rPr lang="en-US" smtClean="0"/>
              <a:t>9/2/2015</a:t>
            </a:fld>
            <a:endParaRPr lang="en-US"/>
          </a:p>
        </p:txBody>
      </p:sp>
    </p:spTree>
    <p:extLst>
      <p:ext uri="{BB962C8B-B14F-4D97-AF65-F5344CB8AC3E}">
        <p14:creationId xmlns:p14="http://schemas.microsoft.com/office/powerpoint/2010/main" val="1694085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797552"/>
              </a:xfrm>
              <a:solidFill>
                <a:schemeClr val="bg1"/>
              </a:solidFill>
            </p:spPr>
            <p:txBody>
              <a:bodyPr>
                <a:normAutofit fontScale="85000" lnSpcReduction="20000"/>
              </a:bodyPr>
              <a:lstStyle/>
              <a:p>
                <a:pPr marL="0" indent="0">
                  <a:buNone/>
                </a:pPr>
                <a:r>
                  <a:rPr lang="en-US" sz="2000" dirty="0"/>
                  <a:t>Assuming that </a:t>
                </a:r>
                <a:r>
                  <a:rPr lang="en-US" sz="2000" i="1" dirty="0"/>
                  <a:t>all initial conditions </a:t>
                </a:r>
                <a:r>
                  <a:rPr lang="en-US" sz="2000" dirty="0"/>
                  <a:t>are zero,</a:t>
                </a:r>
              </a:p>
              <a:p>
                <a:pPr marL="0" indent="0">
                  <a:buNone/>
                </a:pPr>
                <a14:m>
                  <m:oMathPara xmlns:m="http://schemas.openxmlformats.org/officeDocument/2006/math">
                    <m:oMathParaPr>
                      <m:jc m:val="centerGroup"/>
                    </m:oMathParaPr>
                    <m:oMath xmlns:m="http://schemas.openxmlformats.org/officeDocument/2006/math">
                      <m:d>
                        <m:dPr>
                          <m:ctrlPr>
                            <a:rPr lang="en-US" sz="2000" i="1">
                              <a:latin typeface="Cambria Math"/>
                            </a:rPr>
                          </m:ctrlPr>
                        </m:dPr>
                        <m:e>
                          <m:r>
                            <a:rPr lang="en-US" sz="2000" i="1">
                              <a:latin typeface="Cambria Math"/>
                            </a:rPr>
                            <m:t>𝑎</m:t>
                          </m:r>
                          <m:r>
                            <a:rPr lang="en-US" sz="2000" i="1" baseline="-25000">
                              <a:latin typeface="Cambria Math"/>
                            </a:rPr>
                            <m:t>𝑛</m:t>
                          </m:r>
                          <m:r>
                            <a:rPr lang="en-US" sz="2000" i="1">
                              <a:latin typeface="Cambria Math"/>
                            </a:rPr>
                            <m:t>𝑠</m:t>
                          </m:r>
                          <m:r>
                            <a:rPr lang="en-US" sz="2000" i="1" baseline="30000">
                              <a:latin typeface="Cambria Math"/>
                            </a:rPr>
                            <m:t>𝑛</m:t>
                          </m:r>
                          <m:r>
                            <a:rPr lang="en-US" sz="2000" i="1">
                              <a:latin typeface="Cambria Math"/>
                            </a:rPr>
                            <m:t>+</m:t>
                          </m:r>
                          <m:r>
                            <a:rPr lang="en-US" sz="2000" i="1">
                              <a:latin typeface="Cambria Math"/>
                            </a:rPr>
                            <m:t>𝑎𝑛</m:t>
                          </m:r>
                          <m:r>
                            <a:rPr lang="en-US" sz="2000" i="1" baseline="-25000">
                              <a:latin typeface="Cambria Math"/>
                            </a:rPr>
                            <m:t>−1</m:t>
                          </m:r>
                          <m:r>
                            <a:rPr lang="en-US" sz="2000" i="1">
                              <a:latin typeface="Cambria Math"/>
                            </a:rPr>
                            <m:t>𝑠</m:t>
                          </m:r>
                          <m:r>
                            <a:rPr lang="en-US" sz="2000" i="1" baseline="30000">
                              <a:latin typeface="Cambria Math"/>
                            </a:rPr>
                            <m:t>𝑛</m:t>
                          </m:r>
                          <m:r>
                            <a:rPr lang="en-US" sz="2000" i="1">
                              <a:latin typeface="Cambria Math"/>
                            </a:rPr>
                            <m:t>−</m:t>
                          </m:r>
                          <m:r>
                            <a:rPr lang="en-US" sz="2000" i="1" baseline="30000">
                              <a:latin typeface="Cambria Math"/>
                            </a:rPr>
                            <m:t>1</m:t>
                          </m:r>
                          <m:r>
                            <a:rPr lang="en-US" sz="2000" i="1">
                              <a:latin typeface="Cambria Math"/>
                            </a:rPr>
                            <m:t>+…+</m:t>
                          </m:r>
                          <m:r>
                            <a:rPr lang="en-US" sz="2000" i="1">
                              <a:latin typeface="Cambria Math"/>
                            </a:rPr>
                            <m:t>𝑎</m:t>
                          </m:r>
                          <m:r>
                            <a:rPr lang="en-US" sz="2000" i="1" baseline="-25000">
                              <a:latin typeface="Cambria Math"/>
                            </a:rPr>
                            <m:t>0</m:t>
                          </m:r>
                        </m:e>
                      </m:d>
                      <m:r>
                        <a:rPr lang="en-US" sz="2000" i="1">
                          <a:latin typeface="Cambria Math"/>
                        </a:rPr>
                        <m:t>𝐶</m:t>
                      </m:r>
                      <m:d>
                        <m:dPr>
                          <m:ctrlPr>
                            <a:rPr lang="en-US" sz="2000" i="1">
                              <a:latin typeface="Cambria Math"/>
                            </a:rPr>
                          </m:ctrlPr>
                        </m:dPr>
                        <m:e>
                          <m:r>
                            <a:rPr lang="en-US" sz="2000" i="1">
                              <a:latin typeface="Cambria Math"/>
                            </a:rPr>
                            <m:t>𝑠</m:t>
                          </m:r>
                        </m:e>
                      </m:d>
                      <m:r>
                        <a:rPr lang="en-US" sz="2000" i="1">
                          <a:latin typeface="Cambria Math"/>
                        </a:rPr>
                        <m:t>=(</m:t>
                      </m:r>
                      <m:r>
                        <a:rPr lang="en-US" sz="2000" i="1">
                          <a:latin typeface="Cambria Math"/>
                        </a:rPr>
                        <m:t>𝑏𝑚𝑠𝑚</m:t>
                      </m:r>
                      <m:r>
                        <a:rPr lang="en-US" sz="2000" i="1">
                          <a:latin typeface="Cambria Math"/>
                        </a:rPr>
                        <m:t>+</m:t>
                      </m:r>
                      <m:r>
                        <a:rPr lang="en-US" sz="2000" i="1">
                          <a:latin typeface="Cambria Math"/>
                        </a:rPr>
                        <m:t>𝑏𝑚</m:t>
                      </m:r>
                      <m:r>
                        <a:rPr lang="en-US" sz="2000" i="1" baseline="-25000">
                          <a:latin typeface="Cambria Math"/>
                        </a:rPr>
                        <m:t>−1</m:t>
                      </m:r>
                      <m:r>
                        <a:rPr lang="en-US" sz="2000" i="1">
                          <a:latin typeface="Cambria Math"/>
                        </a:rPr>
                        <m:t>𝑠</m:t>
                      </m:r>
                      <m:r>
                        <a:rPr lang="en-US" sz="2000" i="1" baseline="30000">
                          <a:latin typeface="Cambria Math"/>
                        </a:rPr>
                        <m:t>𝑚</m:t>
                      </m:r>
                      <m:r>
                        <a:rPr lang="en-US" sz="2000" i="1">
                          <a:latin typeface="Cambria Math"/>
                        </a:rPr>
                        <m:t>−</m:t>
                      </m:r>
                      <m:r>
                        <a:rPr lang="en-US" sz="2000" i="1" baseline="30000">
                          <a:latin typeface="Cambria Math"/>
                        </a:rPr>
                        <m:t>1</m:t>
                      </m:r>
                      <m:r>
                        <a:rPr lang="en-US" sz="2000" i="1">
                          <a:latin typeface="Cambria Math"/>
                        </a:rPr>
                        <m:t>+…+</m:t>
                      </m:r>
                      <m:r>
                        <a:rPr lang="en-US" sz="2000" i="1">
                          <a:latin typeface="Cambria Math"/>
                        </a:rPr>
                        <m:t>𝑏</m:t>
                      </m:r>
                      <m:r>
                        <a:rPr lang="en-US" sz="2000" i="1" baseline="-25000">
                          <a:latin typeface="Cambria Math"/>
                        </a:rPr>
                        <m:t>0</m:t>
                      </m:r>
                      <m:r>
                        <a:rPr lang="en-US" sz="2000" i="1">
                          <a:latin typeface="Cambria Math"/>
                        </a:rPr>
                        <m:t>)</m:t>
                      </m:r>
                      <m:r>
                        <a:rPr lang="en-US" sz="2000" i="1">
                          <a:latin typeface="Cambria Math"/>
                        </a:rPr>
                        <m:t>𝑅</m:t>
                      </m:r>
                      <m:d>
                        <m:dPr>
                          <m:ctrlPr>
                            <a:rPr lang="en-US" sz="2000" i="1">
                              <a:latin typeface="Cambria Math"/>
                            </a:rPr>
                          </m:ctrlPr>
                        </m:dPr>
                        <m:e>
                          <m:r>
                            <a:rPr lang="en-US" sz="2000" i="1">
                              <a:latin typeface="Cambria Math"/>
                            </a:rPr>
                            <m:t>𝑠</m:t>
                          </m:r>
                        </m:e>
                      </m:d>
                    </m:oMath>
                  </m:oMathPara>
                </a14:m>
                <a:endParaRPr lang="en-US" sz="2400" dirty="0" smtClean="0"/>
              </a:p>
              <a:p>
                <a:pPr marL="0" indent="0">
                  <a:buNone/>
                </a:pPr>
                <a:endParaRPr lang="en-US" sz="2400" dirty="0" smtClean="0"/>
              </a:p>
              <a:p>
                <a:r>
                  <a:rPr lang="en-US" sz="2400" dirty="0" smtClean="0"/>
                  <a:t>Now form the ratio of the output transform, </a:t>
                </a:r>
                <a:r>
                  <a:rPr lang="en-US" sz="2400" i="1" dirty="0"/>
                  <a:t>C(s), </a:t>
                </a:r>
                <a:r>
                  <a:rPr lang="en-US" sz="2400" dirty="0"/>
                  <a:t>divided by the input transform, </a:t>
                </a:r>
                <a:r>
                  <a:rPr lang="en-US" sz="2400" i="1" dirty="0"/>
                  <a:t>R(s</a:t>
                </a:r>
                <a:r>
                  <a:rPr lang="en-US" sz="2400" i="1" dirty="0" smtClean="0"/>
                  <a:t>):</a:t>
                </a:r>
              </a:p>
              <a:p>
                <a14:m>
                  <m:oMath xmlns:m="http://schemas.openxmlformats.org/officeDocument/2006/math">
                    <m:f>
                      <m:fPr>
                        <m:ctrlPr>
                          <a:rPr lang="en-US" sz="2400" i="1" smtClean="0">
                            <a:latin typeface="Cambria Math"/>
                          </a:rPr>
                        </m:ctrlPr>
                      </m:fPr>
                      <m:num>
                        <m:r>
                          <a:rPr lang="en-US" sz="2400" i="1">
                            <a:latin typeface="Cambria Math"/>
                          </a:rPr>
                          <m:t>𝐶</m:t>
                        </m:r>
                        <m:d>
                          <m:dPr>
                            <m:ctrlPr>
                              <a:rPr lang="en-US" sz="2400" i="1">
                                <a:latin typeface="Cambria Math"/>
                              </a:rPr>
                            </m:ctrlPr>
                          </m:dPr>
                          <m:e>
                            <m:r>
                              <a:rPr lang="en-US" sz="2400" i="1">
                                <a:latin typeface="Cambria Math"/>
                              </a:rPr>
                              <m:t>𝑠</m:t>
                            </m:r>
                          </m:e>
                        </m:d>
                      </m:num>
                      <m:den>
                        <m:r>
                          <a:rPr lang="en-US" sz="2400" b="0" i="1" smtClean="0">
                            <a:latin typeface="Cambria Math"/>
                          </a:rPr>
                          <m:t>𝑅</m:t>
                        </m:r>
                        <m:r>
                          <a:rPr lang="en-US" sz="2400" b="0" i="1" smtClean="0">
                            <a:latin typeface="Cambria Math"/>
                          </a:rPr>
                          <m:t>(</m:t>
                        </m:r>
                        <m:r>
                          <a:rPr lang="en-US" sz="2400" b="0" i="1" smtClean="0">
                            <a:latin typeface="Cambria Math"/>
                          </a:rPr>
                          <m:t>𝑠</m:t>
                        </m:r>
                        <m:r>
                          <a:rPr lang="en-US" sz="2400" b="0" i="1" smtClean="0">
                            <a:latin typeface="Cambria Math"/>
                          </a:rPr>
                          <m:t>)</m:t>
                        </m:r>
                      </m:den>
                    </m:f>
                    <m:r>
                      <a:rPr lang="en-US" sz="2400" b="0" i="1" smtClean="0">
                        <a:latin typeface="Cambria Math"/>
                      </a:rPr>
                      <m:t>=</m:t>
                    </m:r>
                    <m:r>
                      <a:rPr lang="en-US" sz="2400" b="0" i="1" smtClean="0">
                        <a:latin typeface="Cambria Math"/>
                      </a:rPr>
                      <m:t>𝐺</m:t>
                    </m:r>
                    <m:d>
                      <m:dPr>
                        <m:ctrlPr>
                          <a:rPr lang="en-US" sz="2400" b="0" i="1" smtClean="0">
                            <a:latin typeface="Cambria Math"/>
                          </a:rPr>
                        </m:ctrlPr>
                      </m:dPr>
                      <m:e>
                        <m:r>
                          <a:rPr lang="en-US" sz="2400" b="0" i="1" smtClean="0">
                            <a:latin typeface="Cambria Math"/>
                          </a:rPr>
                          <m:t>𝑠</m:t>
                        </m:r>
                      </m:e>
                    </m:d>
                    <m:r>
                      <a:rPr lang="en-US" sz="2400" b="0" i="1" smtClean="0">
                        <a:latin typeface="Cambria Math"/>
                      </a:rPr>
                      <m:t>=</m:t>
                    </m:r>
                    <m:f>
                      <m:fPr>
                        <m:ctrlPr>
                          <a:rPr lang="en-US" sz="2400" b="0" i="1" smtClean="0">
                            <a:latin typeface="Cambria Math"/>
                          </a:rPr>
                        </m:ctrlPr>
                      </m:fPr>
                      <m:num>
                        <m:d>
                          <m:dPr>
                            <m:ctrlPr>
                              <a:rPr lang="en-US" sz="2400" i="1">
                                <a:latin typeface="Cambria Math"/>
                              </a:rPr>
                            </m:ctrlPr>
                          </m:dPr>
                          <m:e>
                            <m:r>
                              <a:rPr lang="en-US" sz="2400" i="1">
                                <a:latin typeface="Cambria Math"/>
                              </a:rPr>
                              <m:t>𝑎</m:t>
                            </m:r>
                            <m:r>
                              <a:rPr lang="en-US" sz="2400" i="1" baseline="-25000">
                                <a:latin typeface="Cambria Math"/>
                              </a:rPr>
                              <m:t>𝑛</m:t>
                            </m:r>
                            <m:r>
                              <a:rPr lang="en-US" sz="2400" i="1">
                                <a:latin typeface="Cambria Math"/>
                              </a:rPr>
                              <m:t>𝑠</m:t>
                            </m:r>
                            <m:r>
                              <a:rPr lang="en-US" sz="2400" i="1" baseline="30000">
                                <a:latin typeface="Cambria Math"/>
                              </a:rPr>
                              <m:t>𝑛</m:t>
                            </m:r>
                            <m:r>
                              <a:rPr lang="en-US" sz="2400" i="1">
                                <a:latin typeface="Cambria Math"/>
                              </a:rPr>
                              <m:t>+</m:t>
                            </m:r>
                            <m:r>
                              <a:rPr lang="en-US" sz="2400" i="1">
                                <a:latin typeface="Cambria Math"/>
                              </a:rPr>
                              <m:t>𝑎𝑛</m:t>
                            </m:r>
                            <m:r>
                              <a:rPr lang="en-US" sz="2400" i="1" baseline="-25000">
                                <a:latin typeface="Cambria Math"/>
                              </a:rPr>
                              <m:t>−1</m:t>
                            </m:r>
                            <m:r>
                              <a:rPr lang="en-US" sz="2400" i="1">
                                <a:latin typeface="Cambria Math"/>
                              </a:rPr>
                              <m:t>𝑠</m:t>
                            </m:r>
                            <m:r>
                              <a:rPr lang="en-US" sz="2400" i="1" baseline="30000">
                                <a:latin typeface="Cambria Math"/>
                              </a:rPr>
                              <m:t>𝑛</m:t>
                            </m:r>
                            <m:r>
                              <a:rPr lang="en-US" sz="2400" i="1">
                                <a:latin typeface="Cambria Math"/>
                              </a:rPr>
                              <m:t>−</m:t>
                            </m:r>
                            <m:r>
                              <a:rPr lang="en-US" sz="2400" i="1" baseline="30000">
                                <a:latin typeface="Cambria Math"/>
                              </a:rPr>
                              <m:t>1</m:t>
                            </m:r>
                            <m:r>
                              <a:rPr lang="en-US" sz="2400" i="1">
                                <a:latin typeface="Cambria Math"/>
                              </a:rPr>
                              <m:t>+…+</m:t>
                            </m:r>
                            <m:r>
                              <a:rPr lang="en-US" sz="2400" i="1">
                                <a:latin typeface="Cambria Math"/>
                              </a:rPr>
                              <m:t>𝑎</m:t>
                            </m:r>
                            <m:r>
                              <a:rPr lang="en-US" sz="2400" i="1" baseline="-25000">
                                <a:latin typeface="Cambria Math"/>
                              </a:rPr>
                              <m:t>0</m:t>
                            </m:r>
                          </m:e>
                        </m:d>
                      </m:num>
                      <m:den>
                        <m:r>
                          <a:rPr lang="en-US" sz="2400" i="1">
                            <a:latin typeface="Cambria Math"/>
                          </a:rPr>
                          <m:t>(</m:t>
                        </m:r>
                        <m:r>
                          <a:rPr lang="en-US" sz="2400" i="1">
                            <a:latin typeface="Cambria Math"/>
                          </a:rPr>
                          <m:t>𝑏𝑚𝑠𝑚</m:t>
                        </m:r>
                        <m:r>
                          <a:rPr lang="en-US" sz="2400" i="1">
                            <a:latin typeface="Cambria Math"/>
                          </a:rPr>
                          <m:t>+</m:t>
                        </m:r>
                        <m:r>
                          <a:rPr lang="en-US" sz="2400" i="1">
                            <a:latin typeface="Cambria Math"/>
                          </a:rPr>
                          <m:t>𝑏𝑚</m:t>
                        </m:r>
                        <m:r>
                          <a:rPr lang="en-US" sz="2400" i="1" baseline="-25000">
                            <a:latin typeface="Cambria Math"/>
                          </a:rPr>
                          <m:t>−1</m:t>
                        </m:r>
                        <m:r>
                          <a:rPr lang="en-US" sz="2400" i="1">
                            <a:latin typeface="Cambria Math"/>
                          </a:rPr>
                          <m:t>𝑠</m:t>
                        </m:r>
                        <m:r>
                          <a:rPr lang="en-US" sz="2400" i="1" baseline="30000">
                            <a:latin typeface="Cambria Math"/>
                          </a:rPr>
                          <m:t>𝑚</m:t>
                        </m:r>
                        <m:r>
                          <a:rPr lang="en-US" sz="2400" i="1">
                            <a:latin typeface="Cambria Math"/>
                          </a:rPr>
                          <m:t>−</m:t>
                        </m:r>
                        <m:r>
                          <a:rPr lang="en-US" sz="2400" i="1" baseline="30000">
                            <a:latin typeface="Cambria Math"/>
                          </a:rPr>
                          <m:t>1</m:t>
                        </m:r>
                        <m:r>
                          <a:rPr lang="en-US" sz="2400" i="1">
                            <a:latin typeface="Cambria Math"/>
                          </a:rPr>
                          <m:t>+…+</m:t>
                        </m:r>
                        <m:r>
                          <a:rPr lang="en-US" sz="2400" i="1">
                            <a:latin typeface="Cambria Math"/>
                          </a:rPr>
                          <m:t>𝑏</m:t>
                        </m:r>
                        <m:r>
                          <a:rPr lang="en-US" sz="2400" i="1" baseline="-25000">
                            <a:latin typeface="Cambria Math"/>
                          </a:rPr>
                          <m:t>0</m:t>
                        </m:r>
                        <m:r>
                          <a:rPr lang="en-US" sz="2400" i="1">
                            <a:latin typeface="Cambria Math"/>
                          </a:rPr>
                          <m:t>)</m:t>
                        </m:r>
                      </m:den>
                    </m:f>
                  </m:oMath>
                </a14:m>
                <a:endParaRPr lang="en-US" sz="2400" i="1" dirty="0" smtClean="0"/>
              </a:p>
              <a:p>
                <a:r>
                  <a:rPr lang="en-US" sz="2400" dirty="0" smtClean="0"/>
                  <a:t>The </a:t>
                </a:r>
                <a:r>
                  <a:rPr lang="en-US" sz="2400" dirty="0"/>
                  <a:t>ratio, </a:t>
                </a:r>
                <a:r>
                  <a:rPr lang="en-US" sz="2400" i="1" dirty="0"/>
                  <a:t>G(s), </a:t>
                </a:r>
                <a:r>
                  <a:rPr lang="en-US" sz="2400" dirty="0" smtClean="0"/>
                  <a:t>is called the </a:t>
                </a:r>
                <a:r>
                  <a:rPr lang="en-US" sz="2400" i="1" dirty="0"/>
                  <a:t>transfer function </a:t>
                </a:r>
                <a:r>
                  <a:rPr lang="en-US" sz="2400" dirty="0" smtClean="0"/>
                  <a:t>and is evaluated with </a:t>
                </a:r>
                <a:r>
                  <a:rPr lang="en-US" sz="2400" i="1" dirty="0"/>
                  <a:t>zero initial conditions</a:t>
                </a:r>
                <a:r>
                  <a:rPr lang="en-US" sz="2400" i="1" dirty="0" smtClean="0"/>
                  <a:t>.</a:t>
                </a:r>
              </a:p>
              <a:p>
                <a:r>
                  <a:rPr lang="en-US" sz="2400" dirty="0"/>
                  <a:t>The transfer function can be represented as a block diagram, </a:t>
                </a:r>
                <a:r>
                  <a:rPr lang="en-US" sz="2400" dirty="0" smtClean="0"/>
                  <a:t>as shown</a:t>
                </a:r>
              </a:p>
              <a:p>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r>
                  <a:rPr lang="en-US" sz="2400" dirty="0"/>
                  <a:t>we can find the output, </a:t>
                </a:r>
                <a:r>
                  <a:rPr lang="en-US" sz="2400" i="1" dirty="0"/>
                  <a:t>C(s) </a:t>
                </a:r>
                <a:r>
                  <a:rPr lang="en-US" sz="2400" dirty="0"/>
                  <a:t>by </a:t>
                </a:r>
                <a:r>
                  <a:rPr lang="en-US" sz="2400" dirty="0" smtClean="0"/>
                  <a:t>using </a:t>
                </a:r>
                <a14:m>
                  <m:oMath xmlns:m="http://schemas.openxmlformats.org/officeDocument/2006/math">
                    <m:r>
                      <m:rPr>
                        <m:sty m:val="p"/>
                      </m:rPr>
                      <a:rPr lang="en-US" sz="2400" b="0" i="0" smtClean="0">
                        <a:latin typeface="Cambria Math"/>
                      </a:rPr>
                      <m:t>C</m:t>
                    </m:r>
                    <m:d>
                      <m:dPr>
                        <m:ctrlPr>
                          <a:rPr lang="en-US" sz="2400" b="0" i="1" smtClean="0">
                            <a:latin typeface="Cambria Math"/>
                          </a:rPr>
                        </m:ctrlPr>
                      </m:dPr>
                      <m:e>
                        <m:r>
                          <m:rPr>
                            <m:sty m:val="p"/>
                          </m:rPr>
                          <a:rPr lang="en-US" sz="2400" b="0" i="0" smtClean="0">
                            <a:latin typeface="Cambria Math"/>
                          </a:rPr>
                          <m:t>s</m:t>
                        </m:r>
                      </m:e>
                    </m:d>
                    <m:r>
                      <a:rPr lang="en-US" sz="2400" b="0" i="0" smtClean="0">
                        <a:latin typeface="Cambria Math"/>
                      </a:rPr>
                      <m:t>=</m:t>
                    </m:r>
                    <m:r>
                      <a:rPr lang="en-US" sz="2400" b="0" i="1" smtClean="0">
                        <a:latin typeface="Cambria Math"/>
                      </a:rPr>
                      <m:t>𝑅</m:t>
                    </m:r>
                    <m:d>
                      <m:dPr>
                        <m:ctrlPr>
                          <a:rPr lang="en-US" sz="2400" i="1">
                            <a:latin typeface="Cambria Math"/>
                          </a:rPr>
                        </m:ctrlPr>
                      </m:dPr>
                      <m:e>
                        <m:r>
                          <a:rPr lang="en-US" sz="2400" i="1">
                            <a:latin typeface="Cambria Math"/>
                          </a:rPr>
                          <m:t>𝑠</m:t>
                        </m:r>
                      </m:e>
                    </m:d>
                    <m:r>
                      <a:rPr lang="en-US" sz="2400" b="0" i="1" smtClean="0">
                        <a:latin typeface="Cambria Math"/>
                      </a:rPr>
                      <m:t>𝐺</m:t>
                    </m:r>
                    <m:r>
                      <a:rPr lang="en-US" sz="2400" b="0" i="1" smtClean="0">
                        <a:latin typeface="Cambria Math"/>
                      </a:rPr>
                      <m:t>(</m:t>
                    </m:r>
                    <m:r>
                      <a:rPr lang="en-US" sz="2400" b="0" i="1" smtClean="0">
                        <a:latin typeface="Cambria Math"/>
                      </a:rPr>
                      <m:t>𝑠</m:t>
                    </m:r>
                    <m:r>
                      <a:rPr lang="en-US" sz="2400" b="0" i="1" smtClean="0">
                        <a:latin typeface="Cambria Math"/>
                      </a:rPr>
                      <m:t>)</m:t>
                    </m:r>
                  </m:oMath>
                </a14:m>
                <a:endParaRPr lang="en-US" sz="2400" i="1" dirty="0" smtClean="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797552"/>
              </a:xfrm>
              <a:blipFill rotWithShape="1">
                <a:blip r:embed="rId2"/>
                <a:stretch>
                  <a:fillRect l="-502" t="-1398"/>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68675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03375ED-FC99-44C9-823B-DEE1ABB99A59}" type="datetime1">
              <a:rPr lang="en-US" smtClean="0"/>
              <a:t>9/2/2015</a:t>
            </a:fld>
            <a:endParaRPr lang="en-US"/>
          </a:p>
        </p:txBody>
      </p:sp>
    </p:spTree>
    <p:extLst>
      <p:ext uri="{BB962C8B-B14F-4D97-AF65-F5344CB8AC3E}">
        <p14:creationId xmlns:p14="http://schemas.microsoft.com/office/powerpoint/2010/main" val="2406237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Electrical Network Transfer Functions</a:t>
            </a:r>
            <a:endParaRPr lang="en-US" dirty="0"/>
          </a:p>
        </p:txBody>
      </p:sp>
      <p:sp>
        <p:nvSpPr>
          <p:cNvPr id="3" name="Content Placeholder 2"/>
          <p:cNvSpPr>
            <a:spLocks noGrp="1"/>
          </p:cNvSpPr>
          <p:nvPr>
            <p:ph sz="quarter" idx="1"/>
          </p:nvPr>
        </p:nvSpPr>
        <p:spPr>
          <a:xfrm>
            <a:off x="301752" y="1527048"/>
            <a:ext cx="8503920" cy="4873752"/>
          </a:xfrm>
          <a:solidFill>
            <a:schemeClr val="bg1"/>
          </a:solidFill>
        </p:spPr>
        <p:txBody>
          <a:bodyPr>
            <a:normAutofit fontScale="77500" lnSpcReduction="20000"/>
          </a:bodyPr>
          <a:lstStyle/>
          <a:p>
            <a:r>
              <a:rPr lang="en-US" dirty="0"/>
              <a:t>Equivalent circuits for the electric networks that we work with first consist </a:t>
            </a:r>
            <a:r>
              <a:rPr lang="en-US" dirty="0" smtClean="0"/>
              <a:t>of three </a:t>
            </a:r>
            <a:r>
              <a:rPr lang="en-US" dirty="0"/>
              <a:t>passive linear components: resistors, capacitors, and inductors</a:t>
            </a:r>
            <a:r>
              <a:rPr lang="en-US" dirty="0" smtClean="0"/>
              <a:t>.</a:t>
            </a:r>
          </a:p>
          <a:p>
            <a:pPr marL="0" indent="0">
              <a:buNone/>
            </a:pPr>
            <a:endParaRPr lang="en-US" dirty="0" smtClean="0"/>
          </a:p>
          <a:p>
            <a:r>
              <a:rPr lang="en-US" dirty="0" smtClean="0"/>
              <a:t>We </a:t>
            </a:r>
            <a:r>
              <a:rPr lang="en-US" dirty="0"/>
              <a:t>combine </a:t>
            </a:r>
            <a:r>
              <a:rPr lang="en-US" dirty="0" smtClean="0"/>
              <a:t>these electrical </a:t>
            </a:r>
            <a:r>
              <a:rPr lang="en-US" dirty="0"/>
              <a:t>components into circuits, decide on the input </a:t>
            </a:r>
            <a:r>
              <a:rPr lang="en-US" dirty="0" smtClean="0"/>
              <a:t>and output</a:t>
            </a:r>
            <a:r>
              <a:rPr lang="en-US" dirty="0"/>
              <a:t>, and find the transfer function. Our guiding principles are Kirchhoff s laws</a:t>
            </a:r>
            <a:r>
              <a:rPr lang="en-US" dirty="0" smtClean="0"/>
              <a:t>.</a:t>
            </a:r>
          </a:p>
          <a:p>
            <a:pPr marL="0" indent="0">
              <a:buNone/>
            </a:pPr>
            <a:endParaRPr lang="en-US" dirty="0"/>
          </a:p>
          <a:p>
            <a:r>
              <a:rPr lang="en-US" dirty="0"/>
              <a:t>We sum voltages around loops or sum currents at nodes, depending on </a:t>
            </a:r>
            <a:r>
              <a:rPr lang="en-US" dirty="0" smtClean="0"/>
              <a:t>which technique </a:t>
            </a:r>
            <a:r>
              <a:rPr lang="en-US" dirty="0"/>
              <a:t>involves the least effort in algebraic manipulation, and then equate </a:t>
            </a:r>
            <a:r>
              <a:rPr lang="en-US" dirty="0" smtClean="0"/>
              <a:t>the result </a:t>
            </a:r>
            <a:r>
              <a:rPr lang="en-US" dirty="0"/>
              <a:t>to zero. </a:t>
            </a:r>
            <a:endParaRPr lang="en-US" dirty="0" smtClean="0"/>
          </a:p>
          <a:p>
            <a:endParaRPr lang="en-US" dirty="0"/>
          </a:p>
          <a:p>
            <a:r>
              <a:rPr lang="en-US" dirty="0" smtClean="0"/>
              <a:t>From </a:t>
            </a:r>
            <a:r>
              <a:rPr lang="en-US" dirty="0"/>
              <a:t>these relationships we can write the differential equations </a:t>
            </a:r>
            <a:r>
              <a:rPr lang="en-US" dirty="0" smtClean="0"/>
              <a:t>for the </a:t>
            </a:r>
            <a:r>
              <a:rPr lang="en-US" dirty="0"/>
              <a:t>circuit. Then we can take the Laplace transforms of the differential </a:t>
            </a:r>
            <a:r>
              <a:rPr lang="en-US" dirty="0" smtClean="0"/>
              <a:t>equations and </a:t>
            </a:r>
            <a:r>
              <a:rPr lang="en-US" dirty="0"/>
              <a:t>finally solve for the transfer function.</a:t>
            </a:r>
          </a:p>
        </p:txBody>
      </p:sp>
      <p:sp>
        <p:nvSpPr>
          <p:cNvPr id="4" name="Date Placeholder 3"/>
          <p:cNvSpPr>
            <a:spLocks noGrp="1"/>
          </p:cNvSpPr>
          <p:nvPr>
            <p:ph type="dt" sz="half" idx="10"/>
          </p:nvPr>
        </p:nvSpPr>
        <p:spPr/>
        <p:txBody>
          <a:bodyPr/>
          <a:lstStyle/>
          <a:p>
            <a:fld id="{07E7E9EA-5126-4060-A462-BD6CB9F8B449}" type="datetime1">
              <a:rPr lang="en-US" smtClean="0"/>
              <a:t>9/2/2015</a:t>
            </a:fld>
            <a:endParaRPr lang="en-US"/>
          </a:p>
        </p:txBody>
      </p:sp>
    </p:spTree>
    <p:extLst>
      <p:ext uri="{BB962C8B-B14F-4D97-AF65-F5344CB8AC3E}">
        <p14:creationId xmlns:p14="http://schemas.microsoft.com/office/powerpoint/2010/main" val="3956951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Modeling in the </a:t>
            </a:r>
            <a:r>
              <a:rPr lang="en-US" b="1" dirty="0" smtClean="0"/>
              <a:t>Frequency </a:t>
            </a:r>
            <a:r>
              <a:rPr lang="en-US" b="1" dirty="0"/>
              <a:t>Domain</a:t>
            </a:r>
            <a:endParaRPr lang="en-US" dirty="0"/>
          </a:p>
        </p:txBody>
      </p:sp>
      <p:sp>
        <p:nvSpPr>
          <p:cNvPr id="4" name="Content Placeholder 3"/>
          <p:cNvSpPr>
            <a:spLocks noGrp="1"/>
          </p:cNvSpPr>
          <p:nvPr>
            <p:ph sz="quarter" idx="1"/>
          </p:nvPr>
        </p:nvSpPr>
        <p:spPr>
          <a:xfrm>
            <a:off x="301752" y="1527048"/>
            <a:ext cx="8503920" cy="4797552"/>
          </a:xfrm>
          <a:solidFill>
            <a:schemeClr val="bg1"/>
          </a:solidFill>
        </p:spPr>
        <p:txBody>
          <a:bodyPr>
            <a:normAutofit fontScale="92500" lnSpcReduction="20000"/>
          </a:bodyPr>
          <a:lstStyle/>
          <a:p>
            <a:r>
              <a:rPr lang="en-US" dirty="0" smtClean="0"/>
              <a:t>In </a:t>
            </a:r>
            <a:r>
              <a:rPr lang="en-US" dirty="0"/>
              <a:t>every case </a:t>
            </a:r>
            <a:r>
              <a:rPr lang="en-US" dirty="0" smtClean="0"/>
              <a:t>the first </a:t>
            </a:r>
            <a:r>
              <a:rPr lang="en-US" dirty="0"/>
              <a:t>step in developing a mathematical model is to apply the fundamental </a:t>
            </a:r>
            <a:r>
              <a:rPr lang="en-US" dirty="0" smtClean="0"/>
              <a:t>physical laws </a:t>
            </a:r>
            <a:r>
              <a:rPr lang="en-US" dirty="0"/>
              <a:t>of science and engineering. </a:t>
            </a:r>
            <a:endParaRPr lang="en-US" dirty="0" smtClean="0"/>
          </a:p>
          <a:p>
            <a:endParaRPr lang="en-US" dirty="0"/>
          </a:p>
          <a:p>
            <a:r>
              <a:rPr lang="en-US" dirty="0" smtClean="0"/>
              <a:t>For </a:t>
            </a:r>
            <a:r>
              <a:rPr lang="en-US" dirty="0"/>
              <a:t>example, when we model electrical </a:t>
            </a:r>
            <a:r>
              <a:rPr lang="en-US" dirty="0" smtClean="0"/>
              <a:t>networks, Ohm's </a:t>
            </a:r>
            <a:r>
              <a:rPr lang="en-US" dirty="0"/>
              <a:t>law and Kirchhoff's laws, which are basic laws of electric networks, will </a:t>
            </a:r>
            <a:r>
              <a:rPr lang="en-US" dirty="0" smtClean="0"/>
              <a:t>be applied </a:t>
            </a:r>
            <a:r>
              <a:rPr lang="en-US" dirty="0"/>
              <a:t>initially</a:t>
            </a:r>
            <a:r>
              <a:rPr lang="en-US" dirty="0" smtClean="0"/>
              <a:t>.</a:t>
            </a:r>
          </a:p>
          <a:p>
            <a:pPr marL="0" indent="0">
              <a:buNone/>
            </a:pPr>
            <a:r>
              <a:rPr lang="en-US" dirty="0" smtClean="0"/>
              <a:t> </a:t>
            </a:r>
          </a:p>
          <a:p>
            <a:r>
              <a:rPr lang="en-US" dirty="0" smtClean="0"/>
              <a:t>We </a:t>
            </a:r>
            <a:r>
              <a:rPr lang="en-US" dirty="0"/>
              <a:t>will sum voltages in a loop or sum currents at a node. When </a:t>
            </a:r>
            <a:r>
              <a:rPr lang="en-US" dirty="0" smtClean="0"/>
              <a:t>we study </a:t>
            </a:r>
            <a:r>
              <a:rPr lang="en-US" dirty="0"/>
              <a:t>mechanical systems, we will </a:t>
            </a:r>
            <a:r>
              <a:rPr lang="en-US" dirty="0" smtClean="0"/>
              <a:t>use Newton's </a:t>
            </a:r>
            <a:r>
              <a:rPr lang="en-US" dirty="0"/>
              <a:t>laws as the fundamental </a:t>
            </a:r>
            <a:r>
              <a:rPr lang="en-US" dirty="0" smtClean="0"/>
              <a:t>guiding principles</a:t>
            </a:r>
            <a:r>
              <a:rPr lang="en-US" dirty="0"/>
              <a:t>. Here we will sum forces or torques. From </a:t>
            </a:r>
            <a:r>
              <a:rPr lang="en-US" dirty="0" smtClean="0"/>
              <a:t>these equations </a:t>
            </a:r>
            <a:r>
              <a:rPr lang="en-US" dirty="0"/>
              <a:t>we will </a:t>
            </a:r>
            <a:r>
              <a:rPr lang="en-US" dirty="0" smtClean="0"/>
              <a:t>obtain the </a:t>
            </a:r>
            <a:r>
              <a:rPr lang="en-US" dirty="0"/>
              <a:t>relationship between the system's output and input.</a:t>
            </a:r>
          </a:p>
        </p:txBody>
      </p:sp>
      <p:sp>
        <p:nvSpPr>
          <p:cNvPr id="2" name="Date Placeholder 1"/>
          <p:cNvSpPr>
            <a:spLocks noGrp="1"/>
          </p:cNvSpPr>
          <p:nvPr>
            <p:ph type="dt" sz="half" idx="10"/>
          </p:nvPr>
        </p:nvSpPr>
        <p:spPr/>
        <p:txBody>
          <a:bodyPr/>
          <a:lstStyle/>
          <a:p>
            <a:fld id="{3A0345CC-C8FC-4033-9A7C-D6263A28CC27}" type="datetime1">
              <a:rPr lang="en-US" smtClean="0"/>
              <a:t>9/2/2015</a:t>
            </a:fld>
            <a:endParaRPr lang="en-US"/>
          </a:p>
        </p:txBody>
      </p:sp>
    </p:spTree>
    <p:extLst>
      <p:ext uri="{BB962C8B-B14F-4D97-AF65-F5344CB8AC3E}">
        <p14:creationId xmlns:p14="http://schemas.microsoft.com/office/powerpoint/2010/main" val="126413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527048"/>
            <a:ext cx="8503920" cy="4873752"/>
          </a:xfrm>
          <a:solidFill>
            <a:schemeClr val="bg1"/>
          </a:solidFill>
        </p:spPr>
        <p:txBody>
          <a:bodyPr/>
          <a:lstStyle/>
          <a:p>
            <a:r>
              <a:rPr lang="en-US" dirty="0" smtClean="0"/>
              <a:t>Relationship between three </a:t>
            </a:r>
            <a:r>
              <a:rPr lang="en-US" dirty="0"/>
              <a:t>passive linear </a:t>
            </a:r>
            <a:r>
              <a:rPr lang="en-US" dirty="0" smtClean="0"/>
              <a:t>components for </a:t>
            </a:r>
            <a:r>
              <a:rPr lang="en-US" dirty="0"/>
              <a:t>electric networks</a:t>
            </a:r>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04702"/>
            <a:ext cx="8545118" cy="3162698"/>
          </a:xfrm>
          <a:prstGeom prst="rect">
            <a:avLst/>
          </a:prstGeom>
        </p:spPr>
      </p:pic>
      <p:sp>
        <p:nvSpPr>
          <p:cNvPr id="6" name="Date Placeholder 5"/>
          <p:cNvSpPr>
            <a:spLocks noGrp="1"/>
          </p:cNvSpPr>
          <p:nvPr>
            <p:ph type="dt" sz="half" idx="10"/>
          </p:nvPr>
        </p:nvSpPr>
        <p:spPr/>
        <p:txBody>
          <a:bodyPr/>
          <a:lstStyle/>
          <a:p>
            <a:fld id="{E1714AF4-B7FD-462F-82FC-57D0BA25672C}" type="datetime1">
              <a:rPr lang="en-US" smtClean="0"/>
              <a:t>9/2/2015</a:t>
            </a:fld>
            <a:endParaRPr lang="en-US"/>
          </a:p>
        </p:txBody>
      </p:sp>
    </p:spTree>
    <p:extLst>
      <p:ext uri="{BB962C8B-B14F-4D97-AF65-F5344CB8AC3E}">
        <p14:creationId xmlns:p14="http://schemas.microsoft.com/office/powerpoint/2010/main" val="3340714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fontScale="77500" lnSpcReduction="20000"/>
              </a:bodyPr>
              <a:lstStyle/>
              <a:p>
                <a:r>
                  <a:rPr lang="en-US" dirty="0" smtClean="0"/>
                  <a:t>Example: </a:t>
                </a:r>
                <a:r>
                  <a:rPr lang="en-US" dirty="0"/>
                  <a:t>Find the transfer function relating the capacitor voltage, </a:t>
                </a:r>
                <a:r>
                  <a:rPr lang="en-US" i="1" dirty="0" err="1"/>
                  <a:t>Vc</a:t>
                </a:r>
                <a:r>
                  <a:rPr lang="en-US" i="1" dirty="0"/>
                  <a:t>(s), </a:t>
                </a:r>
                <a:r>
                  <a:rPr lang="en-US" dirty="0" smtClean="0"/>
                  <a:t>to the </a:t>
                </a:r>
                <a:r>
                  <a:rPr lang="en-US" dirty="0"/>
                  <a:t>input voltage, </a:t>
                </a:r>
                <a:r>
                  <a:rPr lang="en-US" i="1" dirty="0"/>
                  <a:t>V(s</a:t>
                </a:r>
                <a:r>
                  <a:rPr lang="en-US" i="1" dirty="0" smtClean="0"/>
                  <a:t>)</a:t>
                </a:r>
              </a:p>
              <a:p>
                <a:endParaRPr lang="en-US" i="1" dirty="0"/>
              </a:p>
              <a:p>
                <a:endParaRPr lang="en-US" i="1" dirty="0" smtClean="0"/>
              </a:p>
              <a:p>
                <a:endParaRPr lang="en-US" i="1" dirty="0"/>
              </a:p>
              <a:p>
                <a:endParaRPr lang="en-US" i="1" dirty="0" smtClean="0"/>
              </a:p>
              <a:p>
                <a:endParaRPr lang="en-US" i="1" dirty="0" smtClean="0"/>
              </a:p>
              <a:p>
                <a:endParaRPr lang="en-US" i="1" dirty="0" smtClean="0"/>
              </a:p>
              <a:p>
                <a:r>
                  <a:rPr lang="en-US" dirty="0"/>
                  <a:t>Summing the voltages around the loop, assuming zero initial </a:t>
                </a:r>
                <a:r>
                  <a:rPr lang="en-US" dirty="0" smtClean="0"/>
                  <a:t>conditions, yields </a:t>
                </a:r>
                <a:r>
                  <a:rPr lang="en-US" dirty="0"/>
                  <a:t>the </a:t>
                </a:r>
                <a:r>
                  <a:rPr lang="en-US" dirty="0" err="1"/>
                  <a:t>integro</a:t>
                </a:r>
                <a:r>
                  <a:rPr lang="en-US" dirty="0"/>
                  <a:t>-differential equation for this network </a:t>
                </a:r>
                <a:r>
                  <a:rPr lang="en-US" dirty="0" smtClean="0"/>
                  <a:t>as</a:t>
                </a:r>
              </a:p>
              <a:p>
                <a14:m>
                  <m:oMath xmlns:m="http://schemas.openxmlformats.org/officeDocument/2006/math">
                    <m:r>
                      <a:rPr lang="en-US" b="0" i="1" smtClean="0">
                        <a:latin typeface="Cambria Math"/>
                      </a:rPr>
                      <m:t>𝐿</m:t>
                    </m:r>
                    <m:f>
                      <m:fPr>
                        <m:ctrlPr>
                          <a:rPr lang="en-US" b="0" i="1" smtClean="0">
                            <a:latin typeface="Cambria Math"/>
                          </a:rPr>
                        </m:ctrlPr>
                      </m:fPr>
                      <m:num>
                        <m:r>
                          <a:rPr lang="en-US" b="0" i="1" smtClean="0">
                            <a:latin typeface="Cambria Math"/>
                          </a:rPr>
                          <m:t>𝑑𝑖</m:t>
                        </m:r>
                        <m:r>
                          <a:rPr lang="en-US" b="0" i="1" smtClean="0">
                            <a:latin typeface="Cambria Math"/>
                          </a:rPr>
                          <m:t>(</m:t>
                        </m:r>
                        <m:r>
                          <a:rPr lang="en-US" b="0" i="1" smtClean="0">
                            <a:latin typeface="Cambria Math"/>
                          </a:rPr>
                          <m:t>𝑡</m:t>
                        </m:r>
                        <m:r>
                          <a:rPr lang="en-US" b="0" i="1" smtClean="0">
                            <a:latin typeface="Cambria Math"/>
                          </a:rPr>
                          <m:t>)</m:t>
                        </m:r>
                      </m:num>
                      <m:den>
                        <m:r>
                          <a:rPr lang="en-US" b="0" i="1" smtClean="0">
                            <a:latin typeface="Cambria Math"/>
                          </a:rPr>
                          <m:t>𝑑𝑡</m:t>
                        </m:r>
                      </m:den>
                    </m:f>
                    <m:r>
                      <a:rPr lang="en-US" b="0" i="1" smtClean="0">
                        <a:latin typeface="Cambria Math"/>
                      </a:rPr>
                      <m:t>+</m:t>
                    </m:r>
                    <m:r>
                      <a:rPr lang="en-US" b="0" i="1" smtClean="0">
                        <a:latin typeface="Cambria Math"/>
                      </a:rPr>
                      <m:t>𝑅𝑖</m:t>
                    </m:r>
                    <m:d>
                      <m:dPr>
                        <m:ctrlPr>
                          <a:rPr lang="en-US" b="0" i="1" smtClean="0">
                            <a:latin typeface="Cambria Math"/>
                          </a:rPr>
                        </m:ctrlPr>
                      </m:dPr>
                      <m:e>
                        <m:r>
                          <a:rPr lang="en-US" b="0" i="1" smtClean="0">
                            <a:latin typeface="Cambria Math"/>
                          </a:rPr>
                          <m:t>𝑡</m:t>
                        </m:r>
                      </m:e>
                    </m:d>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𝐶</m:t>
                        </m:r>
                      </m:den>
                    </m:f>
                    <m:nary>
                      <m:naryPr>
                        <m:limLoc m:val="undOvr"/>
                        <m:ctrlPr>
                          <a:rPr lang="en-US" b="0" i="1" smtClean="0">
                            <a:latin typeface="Cambria Math"/>
                          </a:rPr>
                        </m:ctrlPr>
                      </m:naryPr>
                      <m:sub>
                        <m:r>
                          <m:rPr>
                            <m:brk m:alnAt="24"/>
                          </m:rPr>
                          <a:rPr lang="en-US" b="0" i="1" smtClean="0">
                            <a:latin typeface="Cambria Math"/>
                          </a:rPr>
                          <m:t>0</m:t>
                        </m:r>
                      </m:sub>
                      <m:sup>
                        <m:r>
                          <a:rPr lang="en-US" b="0" i="1" smtClean="0">
                            <a:latin typeface="Cambria Math"/>
                          </a:rPr>
                          <m:t>𝑡</m:t>
                        </m:r>
                      </m:sup>
                      <m:e>
                        <m:r>
                          <a:rPr lang="en-US" b="0" i="1" smtClean="0">
                            <a:latin typeface="Cambria Math"/>
                          </a:rPr>
                          <m:t>𝑖</m:t>
                        </m:r>
                        <m:d>
                          <m:dPr>
                            <m:ctrlPr>
                              <a:rPr lang="en-US" b="0" i="1" smtClean="0">
                                <a:latin typeface="Cambria Math"/>
                              </a:rPr>
                            </m:ctrlPr>
                          </m:dPr>
                          <m:e>
                            <m:r>
                              <a:rPr lang="en-US" b="0" i="1" smtClean="0">
                                <a:latin typeface="Cambria Math"/>
                                <a:ea typeface="Cambria Math"/>
                              </a:rPr>
                              <m:t>𝜏</m:t>
                            </m:r>
                          </m:e>
                        </m:d>
                        <m:r>
                          <a:rPr lang="en-US" b="0" i="1" smtClean="0">
                            <a:latin typeface="Cambria Math"/>
                          </a:rPr>
                          <m:t>𝑑</m:t>
                        </m:r>
                        <m:r>
                          <a:rPr lang="en-US" b="0" i="1" smtClean="0">
                            <a:latin typeface="Cambria Math"/>
                            <a:ea typeface="Cambria Math"/>
                          </a:rPr>
                          <m:t>𝜏</m:t>
                        </m:r>
                        <m:r>
                          <a:rPr lang="en-US" b="0" i="1" smtClean="0">
                            <a:latin typeface="Cambria Math"/>
                            <a:ea typeface="Cambria Math"/>
                          </a:rPr>
                          <m:t>=</m:t>
                        </m:r>
                        <m: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e>
                    </m:nary>
                  </m:oMath>
                </a14:m>
                <a:endParaRPr lang="en-US" i="1" dirty="0" smtClean="0"/>
              </a:p>
              <a:p>
                <a:r>
                  <a:rPr lang="en-US" dirty="0"/>
                  <a:t>Changing variables from current to charge using </a:t>
                </a:r>
                <a14:m>
                  <m:oMath xmlns:m="http://schemas.openxmlformats.org/officeDocument/2006/math">
                    <m:r>
                      <a:rPr lang="en-US" b="0" i="1" smtClean="0">
                        <a:latin typeface="Cambria Math"/>
                        <a:ea typeface="Cambria Math"/>
                      </a:rPr>
                      <m:t>𝑖</m:t>
                    </m:r>
                    <m:d>
                      <m:dPr>
                        <m:ctrlPr>
                          <a:rPr lang="en-US" b="0" i="1" smtClean="0">
                            <a:latin typeface="Cambria Math"/>
                            <a:ea typeface="Cambria Math"/>
                          </a:rPr>
                        </m:ctrlPr>
                      </m:dPr>
                      <m:e>
                        <m:r>
                          <a:rPr lang="en-US" i="1">
                            <a:latin typeface="Cambria Math"/>
                            <a:ea typeface="Cambria Math"/>
                          </a:rPr>
                          <m:t>𝑡</m:t>
                        </m:r>
                      </m:e>
                    </m:d>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𝑑𝑞</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num>
                      <m:den>
                        <m:r>
                          <a:rPr lang="en-US" b="0" i="1" smtClean="0">
                            <a:latin typeface="Cambria Math"/>
                            <a:ea typeface="Cambria Math"/>
                          </a:rPr>
                          <m:t>𝑑𝑡</m:t>
                        </m:r>
                      </m:den>
                    </m:f>
                    <m:r>
                      <a:rPr lang="en-US" i="1">
                        <a:latin typeface="Cambria Math"/>
                        <a:ea typeface="Cambria Math"/>
                      </a:rPr>
                      <m:t> </m:t>
                    </m:r>
                  </m:oMath>
                </a14:m>
                <a:r>
                  <a:rPr lang="en-US" dirty="0" smtClean="0"/>
                  <a:t> yields </a:t>
                </a:r>
                <a:endParaRPr lang="en-US" i="1" dirty="0" smtClean="0">
                  <a:latin typeface="Cambria Math"/>
                </a:endParaRPr>
              </a:p>
              <a:p>
                <a:endParaRPr lang="en-US" i="1" dirty="0"/>
              </a:p>
              <a:p>
                <a:endParaRPr lang="en-US" i="1" dirty="0" smtClean="0"/>
              </a:p>
              <a:p>
                <a:endParaRPr lang="en-US" i="1" dirty="0"/>
              </a:p>
              <a:p>
                <a:endParaRPr lang="en-US" i="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358" t="-2003"/>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362200"/>
            <a:ext cx="2677885" cy="1600200"/>
          </a:xfrm>
          <a:prstGeom prst="rect">
            <a:avLst/>
          </a:prstGeom>
        </p:spPr>
      </p:pic>
      <p:sp>
        <p:nvSpPr>
          <p:cNvPr id="6" name="Date Placeholder 5"/>
          <p:cNvSpPr>
            <a:spLocks noGrp="1"/>
          </p:cNvSpPr>
          <p:nvPr>
            <p:ph type="dt" sz="half" idx="10"/>
          </p:nvPr>
        </p:nvSpPr>
        <p:spPr/>
        <p:txBody>
          <a:bodyPr/>
          <a:lstStyle/>
          <a:p>
            <a:fld id="{C73EE412-6DDD-4BAB-BC11-8F959A567F9F}" type="datetime1">
              <a:rPr lang="en-US" smtClean="0"/>
              <a:t>9/2/2015</a:t>
            </a:fld>
            <a:endParaRPr lang="en-US"/>
          </a:p>
        </p:txBody>
      </p:sp>
    </p:spTree>
    <p:extLst>
      <p:ext uri="{BB962C8B-B14F-4D97-AF65-F5344CB8AC3E}">
        <p14:creationId xmlns:p14="http://schemas.microsoft.com/office/powerpoint/2010/main" val="1085803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7"/>
                <a:ext cx="8503920" cy="4864353"/>
              </a:xfrm>
              <a:solidFill>
                <a:schemeClr val="bg1"/>
              </a:solidFill>
            </p:spPr>
            <p:txBody>
              <a:bodyPr>
                <a:normAutofit fontScale="92500"/>
              </a:bodyPr>
              <a:lstStyle/>
              <a:p>
                <a14:m>
                  <m:oMath xmlns:m="http://schemas.openxmlformats.org/officeDocument/2006/math">
                    <m:r>
                      <a:rPr lang="en-US" i="1" smtClean="0">
                        <a:latin typeface="Cambria Math"/>
                      </a:rPr>
                      <m:t>𝐿</m:t>
                    </m:r>
                    <m:f>
                      <m:fPr>
                        <m:ctrlPr>
                          <a:rPr lang="en-US" i="1">
                            <a:latin typeface="Cambria Math"/>
                          </a:rPr>
                        </m:ctrlPr>
                      </m:fPr>
                      <m:num>
                        <m:r>
                          <a:rPr lang="en-US" i="1">
                            <a:latin typeface="Cambria Math"/>
                          </a:rPr>
                          <m:t>𝑑</m:t>
                        </m:r>
                        <m:r>
                          <a:rPr lang="en-US" i="1">
                            <a:latin typeface="Cambria Math"/>
                          </a:rPr>
                          <m:t>2</m:t>
                        </m:r>
                        <m:r>
                          <a:rPr lang="en-US" i="1">
                            <a:latin typeface="Cambria Math"/>
                          </a:rPr>
                          <m:t>𝑞</m:t>
                        </m:r>
                        <m:r>
                          <a:rPr lang="en-US" i="1">
                            <a:latin typeface="Cambria Math"/>
                          </a:rPr>
                          <m:t>(</m:t>
                        </m:r>
                        <m:r>
                          <a:rPr lang="en-US" i="1">
                            <a:latin typeface="Cambria Math"/>
                          </a:rPr>
                          <m:t>𝑡</m:t>
                        </m:r>
                        <m:r>
                          <a:rPr lang="en-US" i="1">
                            <a:latin typeface="Cambria Math"/>
                          </a:rPr>
                          <m:t>)</m:t>
                        </m:r>
                      </m:num>
                      <m:den>
                        <m:r>
                          <a:rPr lang="en-US" i="1">
                            <a:latin typeface="Cambria Math"/>
                          </a:rPr>
                          <m:t>𝑑𝑡</m:t>
                        </m:r>
                        <m:r>
                          <a:rPr lang="en-US" i="1">
                            <a:latin typeface="Cambria Math"/>
                          </a:rPr>
                          <m:t>2</m:t>
                        </m:r>
                      </m:den>
                    </m:f>
                    <m:r>
                      <a:rPr lang="en-US" i="1">
                        <a:latin typeface="Cambria Math"/>
                      </a:rPr>
                      <m:t>+</m:t>
                    </m:r>
                    <m:r>
                      <a:rPr lang="en-US" i="1">
                        <a:latin typeface="Cambria Math"/>
                      </a:rPr>
                      <m:t>𝑅</m:t>
                    </m:r>
                    <m:f>
                      <m:fPr>
                        <m:ctrlPr>
                          <a:rPr lang="en-US" i="1">
                            <a:latin typeface="Cambria Math"/>
                          </a:rPr>
                        </m:ctrlPr>
                      </m:fPr>
                      <m:num>
                        <m:r>
                          <a:rPr lang="en-US" i="1">
                            <a:latin typeface="Cambria Math"/>
                          </a:rPr>
                          <m:t>𝑑𝑞</m:t>
                        </m:r>
                        <m:r>
                          <a:rPr lang="en-US" i="1">
                            <a:latin typeface="Cambria Math"/>
                          </a:rPr>
                          <m:t>(</m:t>
                        </m:r>
                        <m:r>
                          <a:rPr lang="en-US" i="1">
                            <a:latin typeface="Cambria Math"/>
                          </a:rPr>
                          <m:t>𝑡</m:t>
                        </m:r>
                        <m:r>
                          <a:rPr lang="en-US" i="1">
                            <a:latin typeface="Cambria Math"/>
                          </a:rPr>
                          <m:t>)</m:t>
                        </m:r>
                      </m:num>
                      <m:den>
                        <m:r>
                          <a:rPr lang="en-US" i="1">
                            <a:latin typeface="Cambria Math"/>
                          </a:rPr>
                          <m:t>𝑑𝑡</m:t>
                        </m:r>
                      </m:den>
                    </m:f>
                    <m:r>
                      <a:rPr lang="en-US" i="1">
                        <a:latin typeface="Cambria Math"/>
                      </a:rPr>
                      <m:t>+</m:t>
                    </m:r>
                    <m:f>
                      <m:fPr>
                        <m:ctrlPr>
                          <a:rPr lang="en-US" i="1">
                            <a:latin typeface="Cambria Math"/>
                          </a:rPr>
                        </m:ctrlPr>
                      </m:fPr>
                      <m:num>
                        <m:r>
                          <a:rPr lang="en-US" i="1">
                            <a:latin typeface="Cambria Math"/>
                          </a:rPr>
                          <m:t>1</m:t>
                        </m:r>
                      </m:num>
                      <m:den>
                        <m:r>
                          <a:rPr lang="en-US" i="1">
                            <a:latin typeface="Cambria Math"/>
                          </a:rPr>
                          <m:t>𝑐</m:t>
                        </m:r>
                      </m:den>
                    </m:f>
                    <m:r>
                      <a:rPr lang="en-US" i="1">
                        <a:latin typeface="Cambria Math"/>
                      </a:rPr>
                      <m:t>𝑞</m:t>
                    </m:r>
                    <m:d>
                      <m:dPr>
                        <m:ctrlPr>
                          <a:rPr lang="en-US" i="1">
                            <a:latin typeface="Cambria Math"/>
                          </a:rPr>
                        </m:ctrlPr>
                      </m:dPr>
                      <m:e>
                        <m:r>
                          <a:rPr lang="en-US" i="1">
                            <a:latin typeface="Cambria Math"/>
                          </a:rPr>
                          <m:t>𝑡</m:t>
                        </m:r>
                      </m:e>
                    </m:d>
                    <m:r>
                      <a:rPr lang="en-US" i="1">
                        <a:latin typeface="Cambria Math"/>
                      </a:rPr>
                      <m:t>=</m:t>
                    </m:r>
                    <m:r>
                      <a:rPr lang="en-US" i="1">
                        <a:latin typeface="Cambria Math"/>
                      </a:rPr>
                      <m:t>𝑣</m:t>
                    </m:r>
                    <m:d>
                      <m:dPr>
                        <m:ctrlPr>
                          <a:rPr lang="en-US" i="1">
                            <a:latin typeface="Cambria Math"/>
                          </a:rPr>
                        </m:ctrlPr>
                      </m:dPr>
                      <m:e>
                        <m:r>
                          <a:rPr lang="en-US" i="1">
                            <a:latin typeface="Cambria Math"/>
                          </a:rPr>
                          <m:t>𝑡</m:t>
                        </m:r>
                      </m:e>
                    </m:d>
                    <m:r>
                      <a:rPr lang="en-US" i="1">
                        <a:latin typeface="Cambria Math"/>
                      </a:rPr>
                      <m:t>, </m:t>
                    </m:r>
                    <m:r>
                      <m:rPr>
                        <m:sty m:val="p"/>
                      </m:rPr>
                      <a:rPr lang="en-US">
                        <a:latin typeface="Cambria Math"/>
                      </a:rPr>
                      <m:t>but</m:t>
                    </m:r>
                    <m:r>
                      <a:rPr lang="en-US" i="1">
                        <a:latin typeface="Cambria Math"/>
                      </a:rPr>
                      <m:t> </m:t>
                    </m:r>
                    <m:r>
                      <a:rPr lang="en-US" i="1">
                        <a:latin typeface="Cambria Math"/>
                      </a:rPr>
                      <m:t>𝑞</m:t>
                    </m:r>
                    <m:d>
                      <m:dPr>
                        <m:ctrlPr>
                          <a:rPr lang="en-US" i="1">
                            <a:latin typeface="Cambria Math"/>
                          </a:rPr>
                        </m:ctrlPr>
                      </m:dPr>
                      <m:e>
                        <m:r>
                          <a:rPr lang="en-US" i="1">
                            <a:latin typeface="Cambria Math"/>
                          </a:rPr>
                          <m:t>𝑡</m:t>
                        </m:r>
                      </m:e>
                    </m:d>
                    <m:r>
                      <a:rPr lang="en-US" i="1">
                        <a:latin typeface="Cambria Math"/>
                      </a:rPr>
                      <m:t>=</m:t>
                    </m:r>
                    <m:r>
                      <a:rPr lang="en-US" i="1">
                        <a:latin typeface="Cambria Math"/>
                      </a:rPr>
                      <m:t>𝐶𝑣𝑐</m:t>
                    </m:r>
                    <m:r>
                      <a:rPr lang="en-US" i="1">
                        <a:latin typeface="Cambria Math"/>
                      </a:rPr>
                      <m:t>(</m:t>
                    </m:r>
                    <m:r>
                      <a:rPr lang="en-US" i="1">
                        <a:latin typeface="Cambria Math"/>
                      </a:rPr>
                      <m:t>𝑡</m:t>
                    </m:r>
                    <m:r>
                      <a:rPr lang="en-US" i="1">
                        <a:latin typeface="Cambria Math"/>
                      </a:rPr>
                      <m:t>)</m:t>
                    </m:r>
                  </m:oMath>
                </a14:m>
                <a:endParaRPr lang="en-US" i="1" dirty="0"/>
              </a:p>
              <a:p>
                <a14:m>
                  <m:oMath xmlns:m="http://schemas.openxmlformats.org/officeDocument/2006/math">
                    <m:r>
                      <a:rPr lang="en-US" i="1">
                        <a:latin typeface="Cambria Math"/>
                      </a:rPr>
                      <m:t>𝐿𝐶</m:t>
                    </m:r>
                    <m:f>
                      <m:fPr>
                        <m:ctrlPr>
                          <a:rPr lang="en-US" i="1">
                            <a:latin typeface="Cambria Math"/>
                          </a:rPr>
                        </m:ctrlPr>
                      </m:fPr>
                      <m:num>
                        <m:r>
                          <a:rPr lang="en-US" i="1">
                            <a:latin typeface="Cambria Math"/>
                          </a:rPr>
                          <m:t>𝑑</m:t>
                        </m:r>
                        <m:r>
                          <a:rPr lang="en-US" i="1">
                            <a:latin typeface="Cambria Math"/>
                          </a:rPr>
                          <m:t>2</m:t>
                        </m:r>
                        <m:r>
                          <a:rPr lang="en-US" i="1">
                            <a:latin typeface="Cambria Math"/>
                          </a:rPr>
                          <m:t>𝑣𝑐</m:t>
                        </m:r>
                        <m:r>
                          <a:rPr lang="en-US" i="1">
                            <a:latin typeface="Cambria Math"/>
                          </a:rPr>
                          <m:t>(</m:t>
                        </m:r>
                        <m:r>
                          <a:rPr lang="en-US" i="1">
                            <a:latin typeface="Cambria Math"/>
                          </a:rPr>
                          <m:t>𝑡</m:t>
                        </m:r>
                        <m:r>
                          <a:rPr lang="en-US" i="1">
                            <a:latin typeface="Cambria Math"/>
                          </a:rPr>
                          <m:t>)</m:t>
                        </m:r>
                      </m:num>
                      <m:den>
                        <m:r>
                          <a:rPr lang="en-US" i="1">
                            <a:latin typeface="Cambria Math"/>
                          </a:rPr>
                          <m:t>𝑑𝑡</m:t>
                        </m:r>
                        <m:r>
                          <a:rPr lang="en-US" i="1">
                            <a:latin typeface="Cambria Math"/>
                          </a:rPr>
                          <m:t>2</m:t>
                        </m:r>
                      </m:den>
                    </m:f>
                    <m:r>
                      <a:rPr lang="en-US" i="1">
                        <a:latin typeface="Cambria Math"/>
                      </a:rPr>
                      <m:t>+</m:t>
                    </m:r>
                    <m:r>
                      <a:rPr lang="en-US" i="1">
                        <a:latin typeface="Cambria Math"/>
                      </a:rPr>
                      <m:t>𝑅𝐶</m:t>
                    </m:r>
                    <m:f>
                      <m:fPr>
                        <m:ctrlPr>
                          <a:rPr lang="en-US" i="1">
                            <a:latin typeface="Cambria Math"/>
                          </a:rPr>
                        </m:ctrlPr>
                      </m:fPr>
                      <m:num>
                        <m:r>
                          <a:rPr lang="en-US" i="1">
                            <a:latin typeface="Cambria Math"/>
                          </a:rPr>
                          <m:t>𝑑𝑣</m:t>
                        </m:r>
                        <m:r>
                          <a:rPr lang="en-US" i="1" baseline="-25000">
                            <a:latin typeface="Cambria Math"/>
                          </a:rPr>
                          <m:t>𝑐</m:t>
                        </m:r>
                        <m:r>
                          <a:rPr lang="en-US" i="1">
                            <a:latin typeface="Cambria Math"/>
                          </a:rPr>
                          <m:t>(</m:t>
                        </m:r>
                        <m:r>
                          <a:rPr lang="en-US" i="1">
                            <a:latin typeface="Cambria Math"/>
                          </a:rPr>
                          <m:t>𝑡</m:t>
                        </m:r>
                        <m:r>
                          <a:rPr lang="en-US" i="1">
                            <a:latin typeface="Cambria Math"/>
                          </a:rPr>
                          <m:t>)</m:t>
                        </m:r>
                      </m:num>
                      <m:den>
                        <m:r>
                          <a:rPr lang="en-US" i="1">
                            <a:latin typeface="Cambria Math"/>
                          </a:rPr>
                          <m:t>𝑑𝑡</m:t>
                        </m:r>
                      </m:den>
                    </m:f>
                    <m:r>
                      <a:rPr lang="en-US" i="1">
                        <a:latin typeface="Cambria Math"/>
                      </a:rPr>
                      <m:t>+</m:t>
                    </m:r>
                    <m:r>
                      <a:rPr lang="en-US" i="1">
                        <a:latin typeface="Cambria Math"/>
                      </a:rPr>
                      <m:t>𝑣𝑐</m:t>
                    </m:r>
                    <m:d>
                      <m:dPr>
                        <m:ctrlPr>
                          <a:rPr lang="en-US" i="1">
                            <a:latin typeface="Cambria Math"/>
                          </a:rPr>
                        </m:ctrlPr>
                      </m:dPr>
                      <m:e>
                        <m:r>
                          <a:rPr lang="en-US" i="1">
                            <a:latin typeface="Cambria Math"/>
                          </a:rPr>
                          <m:t>𝑡</m:t>
                        </m:r>
                      </m:e>
                    </m:d>
                    <m:r>
                      <a:rPr lang="en-US" i="1">
                        <a:latin typeface="Cambria Math"/>
                      </a:rPr>
                      <m:t>=</m:t>
                    </m:r>
                    <m:r>
                      <a:rPr lang="en-US" i="1">
                        <a:latin typeface="Cambria Math"/>
                      </a:rPr>
                      <m:t>𝑣</m:t>
                    </m:r>
                    <m:d>
                      <m:dPr>
                        <m:ctrlPr>
                          <a:rPr lang="en-US" i="1">
                            <a:latin typeface="Cambria Math"/>
                          </a:rPr>
                        </m:ctrlPr>
                      </m:dPr>
                      <m:e>
                        <m:r>
                          <a:rPr lang="en-US" i="1">
                            <a:latin typeface="Cambria Math"/>
                          </a:rPr>
                          <m:t>𝑡</m:t>
                        </m:r>
                      </m:e>
                    </m:d>
                    <m:r>
                      <a:rPr lang="en-US" i="1">
                        <a:latin typeface="Cambria Math"/>
                      </a:rPr>
                      <m:t>,</m:t>
                    </m:r>
                  </m:oMath>
                </a14:m>
                <a:endParaRPr lang="en-US" i="1" dirty="0"/>
              </a:p>
              <a:p>
                <a:pPr marL="0" indent="0">
                  <a:buNone/>
                </a:pPr>
                <a:endParaRPr lang="en-US" dirty="0" smtClean="0"/>
              </a:p>
              <a:p>
                <a:r>
                  <a:rPr lang="en-US" dirty="0" smtClean="0"/>
                  <a:t>Taking </a:t>
                </a:r>
                <a:r>
                  <a:rPr lang="en-US" dirty="0"/>
                  <a:t>the Laplace transform assuming zero initial conditions, rearranging terms, and simplifying yields</a:t>
                </a:r>
              </a:p>
              <a:p>
                <a14:m>
                  <m:oMath xmlns:m="http://schemas.openxmlformats.org/officeDocument/2006/math">
                    <m:r>
                      <a:rPr lang="en-US" i="1">
                        <a:latin typeface="Cambria Math"/>
                      </a:rPr>
                      <m:t>(</m:t>
                    </m:r>
                    <m:r>
                      <a:rPr lang="en-US" i="1">
                        <a:latin typeface="Cambria Math"/>
                      </a:rPr>
                      <m:t>𝐿𝐶𝑠</m:t>
                    </m:r>
                    <m:r>
                      <a:rPr lang="en-US" i="1">
                        <a:latin typeface="Cambria Math"/>
                      </a:rPr>
                      <m:t>2+</m:t>
                    </m:r>
                    <m:r>
                      <a:rPr lang="en-US" i="1">
                        <a:latin typeface="Cambria Math"/>
                      </a:rPr>
                      <m:t>𝑅𝐶𝑠</m:t>
                    </m:r>
                    <m:r>
                      <a:rPr lang="en-US" i="1">
                        <a:latin typeface="Cambria Math"/>
                      </a:rPr>
                      <m:t>+1)</m:t>
                    </m:r>
                    <m:r>
                      <a:rPr lang="en-US" i="1">
                        <a:latin typeface="Cambria Math"/>
                      </a:rPr>
                      <m:t>𝑣𝑐</m:t>
                    </m:r>
                    <m:d>
                      <m:dPr>
                        <m:ctrlPr>
                          <a:rPr lang="en-US" i="1">
                            <a:latin typeface="Cambria Math"/>
                          </a:rPr>
                        </m:ctrlPr>
                      </m:dPr>
                      <m:e>
                        <m:r>
                          <a:rPr lang="en-US" i="1">
                            <a:latin typeface="Cambria Math"/>
                          </a:rPr>
                          <m:t>𝑠</m:t>
                        </m:r>
                      </m:e>
                    </m:d>
                    <m:r>
                      <a:rPr lang="en-US" i="1">
                        <a:latin typeface="Cambria Math"/>
                      </a:rPr>
                      <m:t>=</m:t>
                    </m:r>
                    <m:r>
                      <a:rPr lang="en-US" i="1">
                        <a:latin typeface="Cambria Math"/>
                      </a:rPr>
                      <m:t>𝑣</m:t>
                    </m:r>
                    <m:d>
                      <m:dPr>
                        <m:ctrlPr>
                          <a:rPr lang="en-US" i="1">
                            <a:latin typeface="Cambria Math"/>
                          </a:rPr>
                        </m:ctrlPr>
                      </m:dPr>
                      <m:e>
                        <m:r>
                          <a:rPr lang="en-US" i="1">
                            <a:latin typeface="Cambria Math"/>
                          </a:rPr>
                          <m:t>𝑠</m:t>
                        </m:r>
                      </m:e>
                    </m:d>
                  </m:oMath>
                </a14:m>
                <a:endParaRPr lang="en-US" i="1" dirty="0"/>
              </a:p>
              <a:p>
                <a:r>
                  <a:rPr lang="en-US" i="1" dirty="0"/>
                  <a:t>Transfer function: </a:t>
                </a:r>
                <a14:m>
                  <m:oMath xmlns:m="http://schemas.openxmlformats.org/officeDocument/2006/math">
                    <m:f>
                      <m:fPr>
                        <m:ctrlPr>
                          <a:rPr lang="en-US" i="1">
                            <a:latin typeface="Cambria Math"/>
                          </a:rPr>
                        </m:ctrlPr>
                      </m:fPr>
                      <m:num>
                        <m:r>
                          <a:rPr lang="en-US" i="1">
                            <a:latin typeface="Cambria Math"/>
                          </a:rPr>
                          <m:t>𝑣</m:t>
                        </m:r>
                        <m:r>
                          <a:rPr lang="en-US" i="1" baseline="-25000">
                            <a:latin typeface="Cambria Math"/>
                          </a:rPr>
                          <m:t>𝑐</m:t>
                        </m:r>
                        <m:r>
                          <a:rPr lang="en-US" i="1">
                            <a:latin typeface="Cambria Math"/>
                          </a:rPr>
                          <m:t>(</m:t>
                        </m:r>
                        <m:r>
                          <a:rPr lang="en-US" i="1">
                            <a:latin typeface="Cambria Math"/>
                          </a:rPr>
                          <m:t>𝑠</m:t>
                        </m:r>
                        <m:r>
                          <a:rPr lang="en-US" i="1">
                            <a:latin typeface="Cambria Math"/>
                          </a:rPr>
                          <m:t>)</m:t>
                        </m:r>
                      </m:num>
                      <m:den>
                        <m:r>
                          <a:rPr lang="en-US" i="1">
                            <a:latin typeface="Cambria Math"/>
                          </a:rPr>
                          <m:t>𝑣</m:t>
                        </m:r>
                        <m:r>
                          <a:rPr lang="en-US" i="1">
                            <a:latin typeface="Cambria Math"/>
                          </a:rPr>
                          <m:t>(</m:t>
                        </m:r>
                        <m:r>
                          <a:rPr lang="en-US" i="1">
                            <a:latin typeface="Cambria Math"/>
                          </a:rPr>
                          <m:t>𝑠</m:t>
                        </m:r>
                        <m:r>
                          <a:rPr lang="en-US" i="1">
                            <a:latin typeface="Cambria Math"/>
                          </a:rPr>
                          <m:t>)</m:t>
                        </m:r>
                      </m:den>
                    </m:f>
                    <m:r>
                      <a:rPr lang="en-US" i="1">
                        <a:latin typeface="Cambria Math"/>
                      </a:rPr>
                      <m:t>=</m:t>
                    </m:r>
                    <m:f>
                      <m:fPr>
                        <m:ctrlPr>
                          <a:rPr lang="en-US" i="1">
                            <a:latin typeface="Cambria Math"/>
                          </a:rPr>
                        </m:ctrlPr>
                      </m:fPr>
                      <m:num>
                        <m:r>
                          <a:rPr lang="en-US" i="1">
                            <a:latin typeface="Cambria Math"/>
                          </a:rPr>
                          <m:t>1</m:t>
                        </m:r>
                      </m:num>
                      <m:den>
                        <m:r>
                          <a:rPr lang="en-US" i="1">
                            <a:latin typeface="Cambria Math"/>
                          </a:rPr>
                          <m:t>(</m:t>
                        </m:r>
                        <m:r>
                          <a:rPr lang="en-US" i="1">
                            <a:latin typeface="Cambria Math"/>
                          </a:rPr>
                          <m:t>𝐿𝐶𝑠</m:t>
                        </m:r>
                        <m:r>
                          <a:rPr lang="en-US" i="1" baseline="30000">
                            <a:latin typeface="Cambria Math"/>
                          </a:rPr>
                          <m:t>2</m:t>
                        </m:r>
                        <m:r>
                          <a:rPr lang="en-US" i="1">
                            <a:latin typeface="Cambria Math"/>
                          </a:rPr>
                          <m:t>+</m:t>
                        </m:r>
                        <m:r>
                          <a:rPr lang="en-US" i="1">
                            <a:latin typeface="Cambria Math"/>
                          </a:rPr>
                          <m:t>𝑅𝐶𝑠</m:t>
                        </m:r>
                        <m:r>
                          <a:rPr lang="en-US" i="1">
                            <a:latin typeface="Cambria Math"/>
                          </a:rPr>
                          <m:t>+1)</m:t>
                        </m:r>
                      </m:den>
                    </m:f>
                    <m:r>
                      <a:rPr lang="en-US" b="0" i="1" smtClean="0">
                        <a:latin typeface="Cambria Math"/>
                      </a:rPr>
                      <m:t>=</m:t>
                    </m:r>
                    <m:f>
                      <m:fPr>
                        <m:ctrlPr>
                          <a:rPr lang="en-US" b="0" i="1" smtClean="0">
                            <a:latin typeface="Cambria Math"/>
                          </a:rPr>
                        </m:ctrlPr>
                      </m:fPr>
                      <m:num>
                        <m:f>
                          <m:fPr>
                            <m:type m:val="skw"/>
                            <m:ctrlPr>
                              <a:rPr lang="en-US" b="0" i="1" smtClean="0">
                                <a:latin typeface="Cambria Math"/>
                              </a:rPr>
                            </m:ctrlPr>
                          </m:fPr>
                          <m:num>
                            <m:r>
                              <a:rPr lang="en-US" b="0" i="1" smtClean="0">
                                <a:latin typeface="Cambria Math"/>
                              </a:rPr>
                              <m:t>1</m:t>
                            </m:r>
                          </m:num>
                          <m:den>
                            <m:r>
                              <a:rPr lang="en-US" b="0" i="1" smtClean="0">
                                <a:latin typeface="Cambria Math"/>
                              </a:rPr>
                              <m:t>𝐿𝐶</m:t>
                            </m:r>
                          </m:den>
                        </m:f>
                      </m:num>
                      <m:den>
                        <m:r>
                          <a:rPr lang="en-US" b="0" i="1" smtClean="0">
                            <a:latin typeface="Cambria Math"/>
                          </a:rPr>
                          <m:t>𝑠</m:t>
                        </m:r>
                        <m:r>
                          <a:rPr lang="en-US" b="0" i="1" baseline="30000" smtClean="0">
                            <a:latin typeface="Cambria Math"/>
                          </a:rPr>
                          <m:t>2</m:t>
                        </m:r>
                        <m:r>
                          <a:rPr lang="en-US" b="0" i="1" smtClean="0">
                            <a:latin typeface="Cambria Math"/>
                          </a:rPr>
                          <m:t>+</m:t>
                        </m:r>
                        <m:f>
                          <m:fPr>
                            <m:type m:val="skw"/>
                            <m:ctrlPr>
                              <a:rPr lang="en-US" b="0" i="1" smtClean="0">
                                <a:latin typeface="Cambria Math"/>
                              </a:rPr>
                            </m:ctrlPr>
                          </m:fPr>
                          <m:num>
                            <m:r>
                              <a:rPr lang="en-US" b="0" i="1" smtClean="0">
                                <a:latin typeface="Cambria Math"/>
                              </a:rPr>
                              <m:t>𝑅</m:t>
                            </m:r>
                          </m:num>
                          <m:den>
                            <m:r>
                              <a:rPr lang="en-US" b="0" i="1" smtClean="0">
                                <a:latin typeface="Cambria Math"/>
                              </a:rPr>
                              <m:t>𝐿</m:t>
                            </m:r>
                          </m:den>
                        </m:f>
                        <m:r>
                          <a:rPr lang="en-US" b="0" i="1" smtClean="0">
                            <a:latin typeface="Cambria Math"/>
                          </a:rPr>
                          <m:t>𝑠</m:t>
                        </m:r>
                        <m:r>
                          <a:rPr lang="en-US" b="0" i="1" smtClean="0">
                            <a:latin typeface="Cambria Math"/>
                          </a:rPr>
                          <m:t>+</m:t>
                        </m:r>
                        <m:f>
                          <m:fPr>
                            <m:type m:val="skw"/>
                            <m:ctrlPr>
                              <a:rPr lang="en-US" b="0" i="1" smtClean="0">
                                <a:latin typeface="Cambria Math"/>
                              </a:rPr>
                            </m:ctrlPr>
                          </m:fPr>
                          <m:num>
                            <m:r>
                              <a:rPr lang="en-US" b="0" i="1" smtClean="0">
                                <a:latin typeface="Cambria Math"/>
                              </a:rPr>
                              <m:t>1</m:t>
                            </m:r>
                          </m:num>
                          <m:den>
                            <m:r>
                              <a:rPr lang="en-US" b="0" i="1" smtClean="0">
                                <a:latin typeface="Cambria Math"/>
                              </a:rPr>
                              <m:t>𝐿𝐶</m:t>
                            </m:r>
                          </m:den>
                        </m:f>
                      </m:den>
                    </m:f>
                  </m:oMath>
                </a14:m>
                <a:endParaRPr lang="en-US" dirty="0" smtClean="0"/>
              </a:p>
              <a:p>
                <a:endParaRPr lang="en-US" dirty="0" smtClean="0"/>
              </a:p>
              <a:p>
                <a:r>
                  <a:rPr lang="en-US" dirty="0" smtClean="0"/>
                  <a:t>Block diagram</a:t>
                </a:r>
                <a:endParaRPr lang="en-US" dirty="0"/>
              </a:p>
              <a:p>
                <a:endParaRPr lang="en-US" dirty="0" smtClean="0"/>
              </a:p>
              <a:p>
                <a:endParaRPr lang="en-US" dirty="0"/>
              </a:p>
              <a:p>
                <a:endParaRPr lang="en-US" dirty="0" smtClean="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7"/>
                <a:ext cx="8503920" cy="4864353"/>
              </a:xfrm>
              <a:blipFill rotWithShape="1">
                <a:blip r:embed="rId2"/>
                <a:stretch>
                  <a:fillRect l="-645" b="-1253"/>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218" y="5486400"/>
            <a:ext cx="2257740" cy="905001"/>
          </a:xfrm>
          <a:prstGeom prst="rect">
            <a:avLst/>
          </a:prstGeom>
        </p:spPr>
      </p:pic>
      <p:sp>
        <p:nvSpPr>
          <p:cNvPr id="5" name="Date Placeholder 4"/>
          <p:cNvSpPr>
            <a:spLocks noGrp="1"/>
          </p:cNvSpPr>
          <p:nvPr>
            <p:ph type="dt" sz="half" idx="10"/>
          </p:nvPr>
        </p:nvSpPr>
        <p:spPr/>
        <p:txBody>
          <a:bodyPr/>
          <a:lstStyle/>
          <a:p>
            <a:fld id="{2199AD98-AC0F-47F4-88C0-3ECA012F774C}" type="datetime1">
              <a:rPr lang="en-US" smtClean="0"/>
              <a:t>9/2/2015</a:t>
            </a:fld>
            <a:endParaRPr lang="en-US"/>
          </a:p>
        </p:txBody>
      </p:sp>
    </p:spTree>
    <p:extLst>
      <p:ext uri="{BB962C8B-B14F-4D97-AF65-F5344CB8AC3E}">
        <p14:creationId xmlns:p14="http://schemas.microsoft.com/office/powerpoint/2010/main" val="781961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Translational Mechanical System</a:t>
            </a:r>
            <a:br>
              <a:rPr lang="en-US" sz="2400" b="1" dirty="0"/>
            </a:br>
            <a:r>
              <a:rPr lang="en-US" sz="2400" b="1" dirty="0"/>
              <a:t>Transfer Functions</a:t>
            </a:r>
            <a:endParaRPr lang="en-US" sz="2400" dirty="0"/>
          </a:p>
        </p:txBody>
      </p:sp>
      <p:sp>
        <p:nvSpPr>
          <p:cNvPr id="3" name="Content Placeholder 2"/>
          <p:cNvSpPr>
            <a:spLocks noGrp="1"/>
          </p:cNvSpPr>
          <p:nvPr>
            <p:ph sz="quarter" idx="1"/>
          </p:nvPr>
        </p:nvSpPr>
        <p:spPr>
          <a:xfrm>
            <a:off x="301752" y="1527048"/>
            <a:ext cx="8503920" cy="4873752"/>
          </a:xfrm>
          <a:solidFill>
            <a:schemeClr val="bg1"/>
          </a:solidFill>
        </p:spPr>
        <p:txBody>
          <a:bodyPr>
            <a:normAutofit fontScale="85000" lnSpcReduction="10000"/>
          </a:bodyPr>
          <a:lstStyle/>
          <a:p>
            <a:r>
              <a:rPr lang="en-US" dirty="0"/>
              <a:t>Mechanical systems parallel electrical networks to such an extent that there </a:t>
            </a:r>
            <a:r>
              <a:rPr lang="en-US" dirty="0" smtClean="0"/>
              <a:t>are analogies </a:t>
            </a:r>
            <a:r>
              <a:rPr lang="en-US" dirty="0"/>
              <a:t>between electrical and mechanical components and variables. </a:t>
            </a:r>
            <a:endParaRPr lang="en-US" dirty="0" smtClean="0"/>
          </a:p>
          <a:p>
            <a:endParaRPr lang="en-US" dirty="0"/>
          </a:p>
          <a:p>
            <a:r>
              <a:rPr lang="en-US" dirty="0" smtClean="0"/>
              <a:t>Mechanical systems</a:t>
            </a:r>
            <a:r>
              <a:rPr lang="en-US" dirty="0"/>
              <a:t>, like electrical networks, have three passive, linear components. Two </a:t>
            </a:r>
            <a:r>
              <a:rPr lang="en-US" dirty="0" smtClean="0"/>
              <a:t>of them</a:t>
            </a:r>
            <a:r>
              <a:rPr lang="en-US" dirty="0"/>
              <a:t>, the spring and the mass, are energy-storage elements; one of them, the </a:t>
            </a:r>
            <a:r>
              <a:rPr lang="en-US" dirty="0" smtClean="0"/>
              <a:t>viscous damper</a:t>
            </a:r>
            <a:r>
              <a:rPr lang="en-US" dirty="0"/>
              <a:t>, dissipates energy. </a:t>
            </a:r>
            <a:endParaRPr lang="en-US" dirty="0" smtClean="0"/>
          </a:p>
          <a:p>
            <a:endParaRPr lang="en-US" dirty="0"/>
          </a:p>
          <a:p>
            <a:r>
              <a:rPr lang="en-US" dirty="0" smtClean="0"/>
              <a:t>The </a:t>
            </a:r>
            <a:r>
              <a:rPr lang="en-US" dirty="0"/>
              <a:t>two energy-storage elements are analogous to </a:t>
            </a:r>
            <a:r>
              <a:rPr lang="en-US" dirty="0" smtClean="0"/>
              <a:t>the two </a:t>
            </a:r>
            <a:r>
              <a:rPr lang="en-US" dirty="0"/>
              <a:t>electrical energy-storage elements, the inductor and capacitor. </a:t>
            </a:r>
            <a:endParaRPr lang="en-US" dirty="0" smtClean="0"/>
          </a:p>
          <a:p>
            <a:endParaRPr lang="en-US" dirty="0"/>
          </a:p>
          <a:p>
            <a:r>
              <a:rPr lang="en-US" dirty="0" smtClean="0"/>
              <a:t>The energy dissipater </a:t>
            </a:r>
            <a:r>
              <a:rPr lang="en-US" dirty="0"/>
              <a:t>is analogous to electrical resistance. </a:t>
            </a:r>
            <a:endParaRPr lang="en-US" dirty="0" smtClean="0"/>
          </a:p>
        </p:txBody>
      </p:sp>
      <p:sp>
        <p:nvSpPr>
          <p:cNvPr id="5" name="Date Placeholder 4"/>
          <p:cNvSpPr>
            <a:spLocks noGrp="1"/>
          </p:cNvSpPr>
          <p:nvPr>
            <p:ph type="dt" sz="half" idx="10"/>
          </p:nvPr>
        </p:nvSpPr>
        <p:spPr/>
        <p:txBody>
          <a:bodyPr/>
          <a:lstStyle/>
          <a:p>
            <a:fld id="{5AF8D98D-9DF2-4144-BD88-5EBCB007148E}" type="datetime1">
              <a:rPr lang="en-US" smtClean="0"/>
              <a:t>9/2/2015</a:t>
            </a:fld>
            <a:endParaRPr lang="en-US"/>
          </a:p>
        </p:txBody>
      </p:sp>
    </p:spTree>
    <p:extLst>
      <p:ext uri="{BB962C8B-B14F-4D97-AF65-F5344CB8AC3E}">
        <p14:creationId xmlns:p14="http://schemas.microsoft.com/office/powerpoint/2010/main" val="3493569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873752"/>
          </a:xfrm>
          <a:solidFill>
            <a:schemeClr val="bg1"/>
          </a:solidFill>
        </p:spPr>
        <p:txBody>
          <a:bodyPr>
            <a:noAutofit/>
          </a:bodyPr>
          <a:lstStyle/>
          <a:p>
            <a:r>
              <a:rPr lang="en-US" sz="1800" dirty="0"/>
              <a:t>Relationship between three passive linear components for electric networks</a:t>
            </a:r>
          </a:p>
          <a:p>
            <a:endParaRPr lang="en-US" sz="1800" i="1" dirty="0" smtClean="0"/>
          </a:p>
          <a:p>
            <a:endParaRPr lang="en-US" sz="1800" i="1" dirty="0"/>
          </a:p>
          <a:p>
            <a:endParaRPr lang="en-US" sz="1800" i="1" dirty="0" smtClean="0"/>
          </a:p>
          <a:p>
            <a:endParaRPr lang="en-US" sz="1800" i="1" dirty="0"/>
          </a:p>
          <a:p>
            <a:endParaRPr lang="en-US" sz="1800" i="1" dirty="0" smtClean="0"/>
          </a:p>
          <a:p>
            <a:endParaRPr lang="en-US" sz="1800" i="1" dirty="0"/>
          </a:p>
          <a:p>
            <a:endParaRPr lang="en-US" sz="1800" i="1" dirty="0" smtClean="0"/>
          </a:p>
          <a:p>
            <a:endParaRPr lang="en-US" sz="1800" i="1" dirty="0"/>
          </a:p>
          <a:p>
            <a:endParaRPr lang="en-US" sz="1800" i="1" dirty="0" smtClean="0"/>
          </a:p>
          <a:p>
            <a:endParaRPr lang="en-US" sz="1800" i="1" dirty="0"/>
          </a:p>
          <a:p>
            <a:endParaRPr lang="en-US" sz="1800" i="1" dirty="0"/>
          </a:p>
          <a:p>
            <a:endParaRPr lang="en-US" sz="1800" i="1" dirty="0" smtClean="0"/>
          </a:p>
          <a:p>
            <a:r>
              <a:rPr lang="en-US" sz="1600" i="1" dirty="0" smtClean="0"/>
              <a:t>K, </a:t>
            </a:r>
            <a:r>
              <a:rPr lang="en-US" sz="1600" i="1" dirty="0" err="1" smtClean="0"/>
              <a:t>fv</a:t>
            </a:r>
            <a:r>
              <a:rPr lang="en-US" sz="1600" i="1" dirty="0"/>
              <a:t>, </a:t>
            </a:r>
            <a:r>
              <a:rPr lang="en-US" sz="1600" dirty="0"/>
              <a:t>and </a:t>
            </a:r>
            <a:r>
              <a:rPr lang="en-US" sz="1600" i="1" dirty="0"/>
              <a:t>M </a:t>
            </a:r>
            <a:r>
              <a:rPr lang="en-US" sz="1600" dirty="0"/>
              <a:t>are called </a:t>
            </a:r>
            <a:r>
              <a:rPr lang="en-US" sz="1600" i="1" dirty="0" smtClean="0"/>
              <a:t>spring constant</a:t>
            </a:r>
            <a:r>
              <a:rPr lang="en-US" sz="1600" i="1" dirty="0"/>
              <a:t>, coefficient of viscous friction, </a:t>
            </a:r>
            <a:r>
              <a:rPr lang="en-US" sz="1600" dirty="0"/>
              <a:t>and </a:t>
            </a:r>
            <a:r>
              <a:rPr lang="en-US" sz="1600" i="1" dirty="0" smtClean="0"/>
              <a:t>mass, </a:t>
            </a:r>
            <a:r>
              <a:rPr lang="en-US" sz="1600" dirty="0" smtClean="0"/>
              <a:t>respectively</a:t>
            </a:r>
            <a:endParaRPr lang="en-US" sz="1600" dirty="0"/>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5000"/>
            <a:ext cx="6095999" cy="3618650"/>
          </a:xfrm>
          <a:prstGeom prst="rect">
            <a:avLst/>
          </a:prstGeom>
        </p:spPr>
      </p:pic>
      <p:sp>
        <p:nvSpPr>
          <p:cNvPr id="6" name="Date Placeholder 5"/>
          <p:cNvSpPr>
            <a:spLocks noGrp="1"/>
          </p:cNvSpPr>
          <p:nvPr>
            <p:ph type="dt" sz="half" idx="10"/>
          </p:nvPr>
        </p:nvSpPr>
        <p:spPr/>
        <p:txBody>
          <a:bodyPr/>
          <a:lstStyle/>
          <a:p>
            <a:fld id="{E2F9A845-F330-46E7-8CDC-ED4AF6B61289}" type="datetime1">
              <a:rPr lang="en-US" smtClean="0"/>
              <a:t>9/2/2015</a:t>
            </a:fld>
            <a:endParaRPr lang="en-US"/>
          </a:p>
        </p:txBody>
      </p:sp>
    </p:spTree>
    <p:extLst>
      <p:ext uri="{BB962C8B-B14F-4D97-AF65-F5344CB8AC3E}">
        <p14:creationId xmlns:p14="http://schemas.microsoft.com/office/powerpoint/2010/main" val="690430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790624"/>
          </a:xfrm>
          <a:solidFill>
            <a:schemeClr val="bg1"/>
          </a:solidFill>
        </p:spPr>
        <p:txBody>
          <a:bodyPr>
            <a:noAutofit/>
          </a:bodyPr>
          <a:lstStyle/>
          <a:p>
            <a:r>
              <a:rPr lang="en-US" sz="1800" dirty="0" smtClean="0"/>
              <a:t>Example: Find </a:t>
            </a:r>
            <a:r>
              <a:rPr lang="en-US" sz="1800" dirty="0"/>
              <a:t>the transfer function, </a:t>
            </a:r>
            <a:r>
              <a:rPr lang="en-US" sz="1800" i="1" dirty="0"/>
              <a:t>X(s)/</a:t>
            </a:r>
            <a:r>
              <a:rPr lang="en-US" sz="1800" i="1" dirty="0" smtClean="0"/>
              <a:t>F(s</a:t>
            </a:r>
            <a:r>
              <a:rPr lang="en-US" sz="1800" i="1" dirty="0"/>
              <a:t>), </a:t>
            </a:r>
            <a:r>
              <a:rPr lang="en-US" sz="1800" dirty="0"/>
              <a:t>for the </a:t>
            </a:r>
            <a:r>
              <a:rPr lang="en-US" sz="1800" dirty="0" smtClean="0"/>
              <a:t>system shown below:</a:t>
            </a:r>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r>
              <a:rPr lang="en-US" sz="1800" dirty="0" smtClean="0"/>
              <a:t>Begin </a:t>
            </a:r>
            <a:r>
              <a:rPr lang="en-US" sz="1800" dirty="0"/>
              <a:t>the solution by drawing the free-body </a:t>
            </a:r>
            <a:r>
              <a:rPr lang="en-US" sz="1800" dirty="0" smtClean="0"/>
              <a:t>diagram</a:t>
            </a:r>
          </a:p>
          <a:p>
            <a:pPr marL="0" indent="0">
              <a:buNone/>
            </a:pPr>
            <a:endParaRPr lang="en-US" sz="1800" dirty="0"/>
          </a:p>
          <a:p>
            <a:endParaRPr lang="en-US" sz="1800" dirty="0" smtClean="0"/>
          </a:p>
          <a:p>
            <a:endParaRPr lang="en-US" sz="1800" dirty="0"/>
          </a:p>
          <a:p>
            <a:endParaRPr lang="en-US" sz="1800" dirty="0"/>
          </a:p>
          <a:p>
            <a:endParaRPr lang="en-US" sz="1800" dirty="0" smtClean="0"/>
          </a:p>
          <a:p>
            <a:endParaRPr lang="en-US" sz="1800" dirty="0"/>
          </a:p>
          <a:p>
            <a:endParaRPr lang="en-US" sz="1800" dirty="0" smtClean="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873644"/>
            <a:ext cx="4800600" cy="20125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00" y="4260273"/>
            <a:ext cx="5758018" cy="2057399"/>
          </a:xfrm>
          <a:prstGeom prst="rect">
            <a:avLst/>
          </a:prstGeom>
        </p:spPr>
      </p:pic>
      <p:sp>
        <p:nvSpPr>
          <p:cNvPr id="8" name="Date Placeholder 7"/>
          <p:cNvSpPr>
            <a:spLocks noGrp="1"/>
          </p:cNvSpPr>
          <p:nvPr>
            <p:ph type="dt" sz="half" idx="10"/>
          </p:nvPr>
        </p:nvSpPr>
        <p:spPr/>
        <p:txBody>
          <a:bodyPr/>
          <a:lstStyle/>
          <a:p>
            <a:fld id="{54F65A2B-F290-4F35-B5B1-053E126398D3}" type="datetime1">
              <a:rPr lang="en-US" smtClean="0"/>
              <a:t>9/2/2015</a:t>
            </a:fld>
            <a:endParaRPr lang="en-US"/>
          </a:p>
        </p:txBody>
      </p:sp>
    </p:spTree>
    <p:extLst>
      <p:ext uri="{BB962C8B-B14F-4D97-AF65-F5344CB8AC3E}">
        <p14:creationId xmlns:p14="http://schemas.microsoft.com/office/powerpoint/2010/main" val="3307874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lnSpcReduction="10000"/>
              </a:bodyPr>
              <a:lstStyle/>
              <a:p>
                <a:r>
                  <a:rPr lang="en-US" sz="2800" dirty="0" smtClean="0"/>
                  <a:t>Write </a:t>
                </a:r>
                <a:r>
                  <a:rPr lang="en-US" sz="2800" dirty="0"/>
                  <a:t>the differential equation of motion using Newton's law to sum to zero all of the </a:t>
                </a:r>
                <a:r>
                  <a:rPr lang="en-US" sz="2800" dirty="0" smtClean="0"/>
                  <a:t>forces:</a:t>
                </a:r>
                <a:endParaRPr lang="en-US" sz="2800" i="1" dirty="0">
                  <a:latin typeface="Cambria Math"/>
                </a:endParaRPr>
              </a:p>
              <a:p>
                <a14:m>
                  <m:oMath xmlns:m="http://schemas.openxmlformats.org/officeDocument/2006/math">
                    <m:r>
                      <a:rPr lang="en-US" sz="2800" i="1">
                        <a:latin typeface="Cambria Math"/>
                      </a:rPr>
                      <m:t>𝑀</m:t>
                    </m:r>
                    <m:f>
                      <m:fPr>
                        <m:ctrlPr>
                          <a:rPr lang="en-US" sz="2800" i="1">
                            <a:latin typeface="Cambria Math"/>
                          </a:rPr>
                        </m:ctrlPr>
                      </m:fPr>
                      <m:num>
                        <m:r>
                          <a:rPr lang="en-US" sz="2800" i="1">
                            <a:latin typeface="Cambria Math"/>
                          </a:rPr>
                          <m:t>𝑑</m:t>
                        </m:r>
                        <m:r>
                          <a:rPr lang="en-US" sz="2800" i="1" baseline="30000">
                            <a:latin typeface="Cambria Math"/>
                          </a:rPr>
                          <m:t>2</m:t>
                        </m:r>
                        <m:r>
                          <a:rPr lang="en-US" sz="2800" i="1">
                            <a:latin typeface="Cambria Math"/>
                          </a:rPr>
                          <m:t>𝑥</m:t>
                        </m:r>
                        <m:r>
                          <a:rPr lang="en-US" sz="2800" i="1">
                            <a:latin typeface="Cambria Math"/>
                          </a:rPr>
                          <m:t>(</m:t>
                        </m:r>
                        <m:r>
                          <a:rPr lang="en-US" sz="2800" i="1">
                            <a:latin typeface="Cambria Math"/>
                          </a:rPr>
                          <m:t>𝑡</m:t>
                        </m:r>
                        <m:r>
                          <a:rPr lang="en-US" sz="2800" i="1">
                            <a:latin typeface="Cambria Math"/>
                          </a:rPr>
                          <m:t>)</m:t>
                        </m:r>
                      </m:num>
                      <m:den>
                        <m:r>
                          <a:rPr lang="en-US" sz="2800" i="1">
                            <a:latin typeface="Cambria Math"/>
                          </a:rPr>
                          <m:t>𝑑𝑡</m:t>
                        </m:r>
                        <m:r>
                          <a:rPr lang="en-US" sz="2800" i="1" baseline="30000">
                            <a:latin typeface="Cambria Math"/>
                          </a:rPr>
                          <m:t>2</m:t>
                        </m:r>
                      </m:den>
                    </m:f>
                    <m:r>
                      <a:rPr lang="en-US" sz="2800" i="1">
                        <a:latin typeface="Cambria Math"/>
                      </a:rPr>
                      <m:t>+</m:t>
                    </m:r>
                    <m:r>
                      <a:rPr lang="en-US" sz="2800" i="1">
                        <a:latin typeface="Cambria Math"/>
                      </a:rPr>
                      <m:t>𝑓𝑣</m:t>
                    </m:r>
                    <m:f>
                      <m:fPr>
                        <m:ctrlPr>
                          <a:rPr lang="en-US" sz="2800" i="1">
                            <a:latin typeface="Cambria Math"/>
                          </a:rPr>
                        </m:ctrlPr>
                      </m:fPr>
                      <m:num>
                        <m:r>
                          <a:rPr lang="en-US" sz="2800" i="1">
                            <a:latin typeface="Cambria Math"/>
                          </a:rPr>
                          <m:t>𝑑𝑥</m:t>
                        </m:r>
                        <m:r>
                          <a:rPr lang="en-US" sz="2800" i="1">
                            <a:latin typeface="Cambria Math"/>
                          </a:rPr>
                          <m:t>(</m:t>
                        </m:r>
                        <m:r>
                          <a:rPr lang="en-US" sz="2800" i="1">
                            <a:latin typeface="Cambria Math"/>
                          </a:rPr>
                          <m:t>𝑡</m:t>
                        </m:r>
                        <m:r>
                          <a:rPr lang="en-US" sz="2800" i="1">
                            <a:latin typeface="Cambria Math"/>
                          </a:rPr>
                          <m:t>)</m:t>
                        </m:r>
                      </m:num>
                      <m:den>
                        <m:r>
                          <a:rPr lang="en-US" sz="2800" i="1">
                            <a:latin typeface="Cambria Math"/>
                          </a:rPr>
                          <m:t>𝑑𝑡</m:t>
                        </m:r>
                      </m:den>
                    </m:f>
                    <m:r>
                      <a:rPr lang="en-US" sz="2800" i="1">
                        <a:latin typeface="Cambria Math"/>
                      </a:rPr>
                      <m:t>+</m:t>
                    </m:r>
                    <m:r>
                      <a:rPr lang="en-US" sz="2800" i="1">
                        <a:latin typeface="Cambria Math"/>
                      </a:rPr>
                      <m:t>𝐾𝑥</m:t>
                    </m:r>
                    <m:d>
                      <m:dPr>
                        <m:ctrlPr>
                          <a:rPr lang="en-US" sz="2800" i="1">
                            <a:latin typeface="Cambria Math"/>
                          </a:rPr>
                        </m:ctrlPr>
                      </m:dPr>
                      <m:e>
                        <m:r>
                          <a:rPr lang="en-US" sz="2800" i="1">
                            <a:latin typeface="Cambria Math"/>
                          </a:rPr>
                          <m:t>𝑡</m:t>
                        </m:r>
                      </m:e>
                    </m:d>
                    <m:r>
                      <a:rPr lang="en-US" sz="2800" i="1">
                        <a:latin typeface="Cambria Math"/>
                      </a:rPr>
                      <m:t>=</m:t>
                    </m:r>
                    <m:r>
                      <a:rPr lang="en-US" sz="2800" i="1">
                        <a:latin typeface="Cambria Math"/>
                      </a:rPr>
                      <m:t>𝑓</m:t>
                    </m:r>
                    <m:r>
                      <a:rPr lang="en-US" sz="2800" i="1">
                        <a:latin typeface="Cambria Math"/>
                      </a:rPr>
                      <m:t>(</m:t>
                    </m:r>
                    <m:r>
                      <a:rPr lang="en-US" sz="2800" i="1">
                        <a:latin typeface="Cambria Math"/>
                      </a:rPr>
                      <m:t>𝑡</m:t>
                    </m:r>
                    <m:r>
                      <a:rPr lang="en-US" sz="2800" i="1">
                        <a:latin typeface="Cambria Math"/>
                      </a:rPr>
                      <m:t>)</m:t>
                    </m:r>
                  </m:oMath>
                </a14:m>
                <a:endParaRPr lang="en-US" sz="2800" dirty="0" smtClean="0"/>
              </a:p>
              <a:p>
                <a:r>
                  <a:rPr lang="en-US" sz="2800" dirty="0"/>
                  <a:t>Taking the Laplace transform, assuming </a:t>
                </a:r>
                <a:r>
                  <a:rPr lang="en-US" sz="2800" dirty="0" smtClean="0"/>
                  <a:t>zero initial </a:t>
                </a:r>
                <a:r>
                  <a:rPr lang="en-US" sz="2800" dirty="0"/>
                  <a:t>conditions</a:t>
                </a:r>
                <a:r>
                  <a:rPr lang="en-US" sz="2800" dirty="0" smtClean="0"/>
                  <a:t>,</a:t>
                </a:r>
              </a:p>
              <a:p>
                <a14:m>
                  <m:oMath xmlns:m="http://schemas.openxmlformats.org/officeDocument/2006/math">
                    <m:r>
                      <a:rPr lang="en-US" sz="2800" b="0" i="1" smtClean="0">
                        <a:latin typeface="Cambria Math"/>
                      </a:rPr>
                      <m:t>𝑀𝑠</m:t>
                    </m:r>
                    <m:r>
                      <a:rPr lang="en-US" sz="2800" b="0" i="1" baseline="30000" smtClean="0">
                        <a:latin typeface="Cambria Math"/>
                      </a:rPr>
                      <m:t>2</m:t>
                    </m:r>
                    <m:r>
                      <a:rPr lang="en-US" sz="2800" b="0" i="1" smtClean="0">
                        <a:latin typeface="Cambria Math"/>
                      </a:rPr>
                      <m:t>𝑋</m:t>
                    </m:r>
                    <m:d>
                      <m:dPr>
                        <m:ctrlPr>
                          <a:rPr lang="en-US" sz="2800" b="0" i="1" smtClean="0">
                            <a:latin typeface="Cambria Math"/>
                          </a:rPr>
                        </m:ctrlPr>
                      </m:dPr>
                      <m:e>
                        <m:r>
                          <a:rPr lang="en-US" sz="2800" b="0" i="1" smtClean="0">
                            <a:latin typeface="Cambria Math"/>
                          </a:rPr>
                          <m:t>𝑠</m:t>
                        </m:r>
                      </m:e>
                    </m:d>
                    <m:r>
                      <a:rPr lang="en-US" sz="2800" b="0" i="1" smtClean="0">
                        <a:latin typeface="Cambria Math"/>
                      </a:rPr>
                      <m:t>+</m:t>
                    </m:r>
                    <m:r>
                      <a:rPr lang="en-US" sz="2800" b="0" i="1" smtClean="0">
                        <a:latin typeface="Cambria Math"/>
                      </a:rPr>
                      <m:t>𝑓𝑣𝑠𝑋</m:t>
                    </m:r>
                    <m:d>
                      <m:dPr>
                        <m:ctrlPr>
                          <a:rPr lang="en-US" sz="2800" b="0" i="1" smtClean="0">
                            <a:latin typeface="Cambria Math"/>
                          </a:rPr>
                        </m:ctrlPr>
                      </m:dPr>
                      <m:e>
                        <m:r>
                          <a:rPr lang="en-US" sz="2800" b="0" i="1" smtClean="0">
                            <a:latin typeface="Cambria Math"/>
                          </a:rPr>
                          <m:t>𝑠</m:t>
                        </m:r>
                      </m:e>
                    </m:d>
                    <m:r>
                      <a:rPr lang="en-US" sz="2800" b="0" i="1" smtClean="0">
                        <a:latin typeface="Cambria Math"/>
                      </a:rPr>
                      <m:t>+</m:t>
                    </m:r>
                    <m:r>
                      <a:rPr lang="en-US" sz="2800" b="0" i="1" smtClean="0">
                        <a:latin typeface="Cambria Math"/>
                      </a:rPr>
                      <m:t>𝐾𝑋</m:t>
                    </m:r>
                    <m:d>
                      <m:dPr>
                        <m:ctrlPr>
                          <a:rPr lang="en-US" sz="2800" b="0" i="1" smtClean="0">
                            <a:latin typeface="Cambria Math"/>
                          </a:rPr>
                        </m:ctrlPr>
                      </m:dPr>
                      <m:e>
                        <m:r>
                          <a:rPr lang="en-US" sz="2800" b="0" i="1" smtClean="0">
                            <a:latin typeface="Cambria Math"/>
                          </a:rPr>
                          <m:t>𝑠</m:t>
                        </m:r>
                      </m:e>
                    </m:d>
                    <m:r>
                      <a:rPr lang="en-US" sz="2800" b="0" i="1" smtClean="0">
                        <a:latin typeface="Cambria Math"/>
                      </a:rPr>
                      <m:t>=</m:t>
                    </m:r>
                    <m:r>
                      <a:rPr lang="en-US" sz="2800" b="0" i="1" smtClean="0">
                        <a:latin typeface="Cambria Math"/>
                      </a:rPr>
                      <m:t>𝐹</m:t>
                    </m:r>
                    <m:r>
                      <a:rPr lang="en-US" sz="2800" b="0" i="1" smtClean="0">
                        <a:latin typeface="Cambria Math"/>
                      </a:rPr>
                      <m:t>(</m:t>
                    </m:r>
                    <m:r>
                      <a:rPr lang="en-US" sz="2800" b="0" i="1" smtClean="0">
                        <a:latin typeface="Cambria Math"/>
                      </a:rPr>
                      <m:t>𝑠</m:t>
                    </m:r>
                    <m:r>
                      <a:rPr lang="en-US" sz="2800" b="0" i="1" smtClean="0">
                        <a:latin typeface="Cambria Math"/>
                      </a:rPr>
                      <m:t>)</m:t>
                    </m:r>
                  </m:oMath>
                </a14:m>
                <a:endParaRPr lang="en-US" sz="2800" dirty="0" smtClean="0"/>
              </a:p>
              <a:p>
                <a14:m>
                  <m:oMath xmlns:m="http://schemas.openxmlformats.org/officeDocument/2006/math">
                    <m:r>
                      <a:rPr lang="en-US" sz="2800" b="0" i="1" smtClean="0">
                        <a:latin typeface="Cambria Math"/>
                      </a:rPr>
                      <m:t>(</m:t>
                    </m:r>
                    <m:r>
                      <a:rPr lang="en-US" sz="2800" i="1">
                        <a:latin typeface="Cambria Math"/>
                      </a:rPr>
                      <m:t>𝑀𝑠</m:t>
                    </m:r>
                    <m:r>
                      <a:rPr lang="en-US" sz="2800" i="1" baseline="30000">
                        <a:latin typeface="Cambria Math"/>
                      </a:rPr>
                      <m:t>2</m:t>
                    </m:r>
                    <m:r>
                      <a:rPr lang="en-US" sz="2800" i="1">
                        <a:latin typeface="Cambria Math"/>
                      </a:rPr>
                      <m:t>+</m:t>
                    </m:r>
                    <m:r>
                      <a:rPr lang="en-US" sz="2800" i="1">
                        <a:latin typeface="Cambria Math"/>
                      </a:rPr>
                      <m:t>𝑓𝑣𝑠</m:t>
                    </m:r>
                    <m:r>
                      <a:rPr lang="en-US" sz="2800" i="1">
                        <a:latin typeface="Cambria Math"/>
                      </a:rPr>
                      <m:t>+</m:t>
                    </m:r>
                    <m:r>
                      <a:rPr lang="en-US" sz="2800" i="1">
                        <a:latin typeface="Cambria Math"/>
                      </a:rPr>
                      <m:t>𝐾</m:t>
                    </m:r>
                    <m:r>
                      <a:rPr lang="en-US" sz="2800" b="0" i="1" smtClean="0">
                        <a:latin typeface="Cambria Math"/>
                      </a:rPr>
                      <m:t>)</m:t>
                    </m:r>
                    <m:r>
                      <a:rPr lang="en-US" sz="2800" i="1">
                        <a:latin typeface="Cambria Math"/>
                      </a:rPr>
                      <m:t>𝑋</m:t>
                    </m:r>
                    <m:d>
                      <m:dPr>
                        <m:ctrlPr>
                          <a:rPr lang="en-US" sz="2800" i="1">
                            <a:latin typeface="Cambria Math"/>
                          </a:rPr>
                        </m:ctrlPr>
                      </m:dPr>
                      <m:e>
                        <m:r>
                          <a:rPr lang="en-US" sz="2800" i="1">
                            <a:latin typeface="Cambria Math"/>
                          </a:rPr>
                          <m:t>𝑠</m:t>
                        </m:r>
                      </m:e>
                    </m:d>
                    <m:r>
                      <a:rPr lang="en-US" sz="2800" i="1">
                        <a:latin typeface="Cambria Math"/>
                      </a:rPr>
                      <m:t>=</m:t>
                    </m:r>
                    <m:r>
                      <a:rPr lang="en-US" sz="2800" i="1">
                        <a:latin typeface="Cambria Math"/>
                      </a:rPr>
                      <m:t>𝐹</m:t>
                    </m:r>
                    <m:r>
                      <a:rPr lang="en-US" sz="2800" i="1">
                        <a:latin typeface="Cambria Math"/>
                      </a:rPr>
                      <m:t>(</m:t>
                    </m:r>
                    <m:r>
                      <a:rPr lang="en-US" sz="2800" i="1">
                        <a:latin typeface="Cambria Math"/>
                      </a:rPr>
                      <m:t>𝑠</m:t>
                    </m:r>
                    <m:r>
                      <a:rPr lang="en-US" sz="2800" i="1">
                        <a:latin typeface="Cambria Math"/>
                      </a:rPr>
                      <m:t>)</m:t>
                    </m:r>
                  </m:oMath>
                </a14:m>
                <a:endParaRPr lang="en-US" sz="2800" dirty="0" smtClean="0"/>
              </a:p>
              <a:p>
                <a:r>
                  <a:rPr lang="en-US" sz="2800" dirty="0"/>
                  <a:t>Solving for the transfer function </a:t>
                </a:r>
                <a:r>
                  <a:rPr lang="en-US" sz="2800" dirty="0" smtClean="0"/>
                  <a:t>yields:</a:t>
                </a:r>
              </a:p>
              <a:p>
                <a14:m>
                  <m:oMath xmlns:m="http://schemas.openxmlformats.org/officeDocument/2006/math">
                    <m:r>
                      <a:rPr lang="en-US" sz="2800" b="0" i="1" smtClean="0">
                        <a:latin typeface="Cambria Math"/>
                      </a:rPr>
                      <m:t>𝐺</m:t>
                    </m:r>
                    <m:d>
                      <m:dPr>
                        <m:ctrlPr>
                          <a:rPr lang="en-US" sz="2800" i="1">
                            <a:latin typeface="Cambria Math"/>
                          </a:rPr>
                        </m:ctrlPr>
                      </m:dPr>
                      <m:e>
                        <m:r>
                          <a:rPr lang="en-US" sz="2800" i="1">
                            <a:latin typeface="Cambria Math"/>
                          </a:rPr>
                          <m:t>𝑠</m:t>
                        </m:r>
                      </m:e>
                    </m:d>
                    <m:r>
                      <a:rPr lang="en-US" sz="2800" i="1">
                        <a:latin typeface="Cambria Math"/>
                      </a:rPr>
                      <m:t>=</m:t>
                    </m:r>
                    <m:f>
                      <m:fPr>
                        <m:ctrlPr>
                          <a:rPr lang="en-US" sz="2800" i="1" smtClean="0">
                            <a:latin typeface="Cambria Math"/>
                          </a:rPr>
                        </m:ctrlPr>
                      </m:fPr>
                      <m:num>
                        <m:r>
                          <a:rPr lang="en-US" sz="2800" b="0" i="1" smtClean="0">
                            <a:latin typeface="Cambria Math"/>
                          </a:rPr>
                          <m:t>𝑋</m:t>
                        </m:r>
                        <m:r>
                          <a:rPr lang="en-US" sz="2800" b="0" i="1" smtClean="0">
                            <a:latin typeface="Cambria Math"/>
                          </a:rPr>
                          <m:t>(</m:t>
                        </m:r>
                        <m:r>
                          <a:rPr lang="en-US" sz="2800" b="0" i="1" smtClean="0">
                            <a:latin typeface="Cambria Math"/>
                          </a:rPr>
                          <m:t>𝑆</m:t>
                        </m:r>
                        <m:r>
                          <a:rPr lang="en-US" sz="2800" b="0" i="1" smtClean="0">
                            <a:latin typeface="Cambria Math"/>
                          </a:rPr>
                          <m:t>)</m:t>
                        </m:r>
                      </m:num>
                      <m:den>
                        <m:r>
                          <a:rPr lang="en-US" sz="2800" b="0" i="1" smtClean="0">
                            <a:latin typeface="Cambria Math"/>
                          </a:rPr>
                          <m:t>𝐹</m:t>
                        </m:r>
                        <m:r>
                          <a:rPr lang="en-US" sz="2800" b="0" i="1" smtClean="0">
                            <a:latin typeface="Cambria Math"/>
                          </a:rPr>
                          <m:t>(</m:t>
                        </m:r>
                        <m:r>
                          <a:rPr lang="en-US" sz="2800" b="0" i="1" smtClean="0">
                            <a:latin typeface="Cambria Math"/>
                          </a:rPr>
                          <m:t>𝑠</m:t>
                        </m:r>
                        <m:r>
                          <a:rPr lang="en-US" sz="2800" b="0" i="1" smtClean="0">
                            <a:latin typeface="Cambria Math"/>
                          </a:rPr>
                          <m:t>)</m:t>
                        </m:r>
                      </m:den>
                    </m:f>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i="1">
                            <a:latin typeface="Cambria Math"/>
                          </a:rPr>
                          <m:t>(</m:t>
                        </m:r>
                        <m:r>
                          <a:rPr lang="en-US" sz="2800" i="1">
                            <a:latin typeface="Cambria Math"/>
                          </a:rPr>
                          <m:t>𝑀𝑠</m:t>
                        </m:r>
                        <m:r>
                          <a:rPr lang="en-US" sz="2800" i="1" baseline="30000">
                            <a:latin typeface="Cambria Math"/>
                          </a:rPr>
                          <m:t>2</m:t>
                        </m:r>
                        <m:r>
                          <a:rPr lang="en-US" sz="2800" i="1">
                            <a:latin typeface="Cambria Math"/>
                          </a:rPr>
                          <m:t>+</m:t>
                        </m:r>
                        <m:r>
                          <a:rPr lang="en-US" sz="2800" i="1">
                            <a:latin typeface="Cambria Math"/>
                          </a:rPr>
                          <m:t>𝑓𝑣𝑠</m:t>
                        </m:r>
                        <m:r>
                          <a:rPr lang="en-US" sz="2800" i="1">
                            <a:latin typeface="Cambria Math"/>
                          </a:rPr>
                          <m:t>+</m:t>
                        </m:r>
                        <m:r>
                          <a:rPr lang="en-US" sz="2800" i="1">
                            <a:latin typeface="Cambria Math"/>
                          </a:rPr>
                          <m:t>𝐾</m:t>
                        </m:r>
                        <m:r>
                          <a:rPr lang="en-US" sz="2800" i="1">
                            <a:latin typeface="Cambria Math"/>
                          </a:rPr>
                          <m:t>)</m:t>
                        </m:r>
                      </m:den>
                    </m:f>
                  </m:oMath>
                </a14:m>
                <a:endParaRPr lang="en-US" sz="2800" dirty="0"/>
              </a:p>
              <a:p>
                <a:endParaRPr lang="en-US" sz="2800" dirty="0" smtClean="0"/>
              </a:p>
              <a:p>
                <a:endParaRPr lang="en-US" sz="2800" dirty="0"/>
              </a:p>
              <a:p>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860" t="-2128"/>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14" y="5410200"/>
            <a:ext cx="2619586" cy="990600"/>
          </a:xfrm>
          <a:prstGeom prst="rect">
            <a:avLst/>
          </a:prstGeom>
        </p:spPr>
      </p:pic>
      <p:sp>
        <p:nvSpPr>
          <p:cNvPr id="6" name="Date Placeholder 5"/>
          <p:cNvSpPr>
            <a:spLocks noGrp="1"/>
          </p:cNvSpPr>
          <p:nvPr>
            <p:ph type="dt" sz="half" idx="10"/>
          </p:nvPr>
        </p:nvSpPr>
        <p:spPr/>
        <p:txBody>
          <a:bodyPr/>
          <a:lstStyle/>
          <a:p>
            <a:fld id="{DACA876C-0659-4D01-B1D8-08894C843F97}" type="datetime1">
              <a:rPr lang="en-US" smtClean="0"/>
              <a:t>9/2/2015</a:t>
            </a:fld>
            <a:endParaRPr lang="en-US"/>
          </a:p>
        </p:txBody>
      </p:sp>
    </p:spTree>
    <p:extLst>
      <p:ext uri="{BB962C8B-B14F-4D97-AF65-F5344CB8AC3E}">
        <p14:creationId xmlns:p14="http://schemas.microsoft.com/office/powerpoint/2010/main" val="831521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527048"/>
            <a:ext cx="8503920" cy="4873752"/>
          </a:xfrm>
          <a:solidFill>
            <a:schemeClr val="bg1"/>
          </a:solidFill>
        </p:spPr>
        <p:txBody>
          <a:bodyPr/>
          <a:lstStyle/>
          <a:p>
            <a:r>
              <a:rPr lang="en-US" dirty="0" smtClean="0"/>
              <a:t>Try the following</a:t>
            </a:r>
          </a:p>
          <a:p>
            <a:r>
              <a:rPr lang="en-US" dirty="0" smtClean="0"/>
              <a:t>1. </a:t>
            </a:r>
            <a:r>
              <a:rPr lang="en-US" dirty="0"/>
              <a:t>Find the transfer function, </a:t>
            </a:r>
            <a:r>
              <a:rPr lang="en-US" i="1" dirty="0"/>
              <a:t>X2(s)/F(s), </a:t>
            </a:r>
            <a:r>
              <a:rPr lang="en-US" dirty="0"/>
              <a:t>for the </a:t>
            </a:r>
            <a:r>
              <a:rPr lang="en-US" dirty="0" smtClean="0"/>
              <a:t>system shown: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95600"/>
            <a:ext cx="5410200" cy="2971800"/>
          </a:xfrm>
          <a:prstGeom prst="rect">
            <a:avLst/>
          </a:prstGeom>
        </p:spPr>
      </p:pic>
      <p:sp>
        <p:nvSpPr>
          <p:cNvPr id="5" name="Date Placeholder 4"/>
          <p:cNvSpPr>
            <a:spLocks noGrp="1"/>
          </p:cNvSpPr>
          <p:nvPr>
            <p:ph type="dt" sz="half" idx="10"/>
          </p:nvPr>
        </p:nvSpPr>
        <p:spPr/>
        <p:txBody>
          <a:bodyPr/>
          <a:lstStyle/>
          <a:p>
            <a:fld id="{1FB5FA08-DEED-4673-8E66-96F80FC43229}" type="datetime1">
              <a:rPr lang="en-US" smtClean="0"/>
              <a:t>9/2/2015</a:t>
            </a:fld>
            <a:endParaRPr lang="en-US"/>
          </a:p>
        </p:txBody>
      </p:sp>
    </p:spTree>
    <p:extLst>
      <p:ext uri="{BB962C8B-B14F-4D97-AF65-F5344CB8AC3E}">
        <p14:creationId xmlns:p14="http://schemas.microsoft.com/office/powerpoint/2010/main" val="571927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89348" y="1468582"/>
            <a:ext cx="8503920" cy="4932218"/>
          </a:xfrm>
          <a:solidFill>
            <a:schemeClr val="bg1"/>
          </a:solidFill>
        </p:spPr>
        <p:txBody>
          <a:bodyPr/>
          <a:lstStyle/>
          <a:p>
            <a:r>
              <a:rPr lang="en-US" dirty="0" smtClean="0"/>
              <a:t>2. </a:t>
            </a:r>
            <a:r>
              <a:rPr lang="en-US" dirty="0"/>
              <a:t>Find the transfer function, </a:t>
            </a:r>
            <a:r>
              <a:rPr lang="en-US" i="1" dirty="0"/>
              <a:t>G(s) </a:t>
            </a:r>
            <a:r>
              <a:rPr lang="en-US" dirty="0"/>
              <a:t>= </a:t>
            </a:r>
            <a:r>
              <a:rPr lang="en-US" i="1" dirty="0" smtClean="0"/>
              <a:t>X2(s</a:t>
            </a:r>
            <a:r>
              <a:rPr lang="en-US" i="1" dirty="0"/>
              <a:t>)/F(s), </a:t>
            </a:r>
            <a:r>
              <a:rPr lang="en-US" dirty="0"/>
              <a:t>for the </a:t>
            </a:r>
            <a:r>
              <a:rPr lang="en-US" dirty="0" smtClean="0"/>
              <a:t>translational mechanical </a:t>
            </a:r>
            <a:r>
              <a:rPr lang="en-US" dirty="0"/>
              <a:t>system </a:t>
            </a:r>
            <a:r>
              <a:rPr lang="en-US" dirty="0" smtClean="0"/>
              <a:t>shown: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816" y="2514600"/>
            <a:ext cx="6766984" cy="3505200"/>
          </a:xfrm>
          <a:prstGeom prst="rect">
            <a:avLst/>
          </a:prstGeom>
        </p:spPr>
      </p:pic>
      <p:sp>
        <p:nvSpPr>
          <p:cNvPr id="5" name="Date Placeholder 4"/>
          <p:cNvSpPr>
            <a:spLocks noGrp="1"/>
          </p:cNvSpPr>
          <p:nvPr>
            <p:ph type="dt" sz="half" idx="10"/>
          </p:nvPr>
        </p:nvSpPr>
        <p:spPr/>
        <p:txBody>
          <a:bodyPr/>
          <a:lstStyle/>
          <a:p>
            <a:fld id="{1FE83716-127C-4561-B830-16265A47A7EB}" type="datetime1">
              <a:rPr lang="en-US" smtClean="0"/>
              <a:t>9/2/2015</a:t>
            </a:fld>
            <a:endParaRPr lang="en-US"/>
          </a:p>
        </p:txBody>
      </p:sp>
    </p:spTree>
    <p:extLst>
      <p:ext uri="{BB962C8B-B14F-4D97-AF65-F5344CB8AC3E}">
        <p14:creationId xmlns:p14="http://schemas.microsoft.com/office/powerpoint/2010/main" val="3081038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Rotational Mechanical System</a:t>
            </a:r>
            <a:br>
              <a:rPr lang="en-US" sz="2400" b="1" dirty="0"/>
            </a:br>
            <a:r>
              <a:rPr lang="en-US" sz="2400" b="1" dirty="0"/>
              <a:t>Transfer Functions</a:t>
            </a:r>
            <a:endParaRPr lang="en-US" sz="2400" dirty="0"/>
          </a:p>
        </p:txBody>
      </p:sp>
      <p:sp>
        <p:nvSpPr>
          <p:cNvPr id="3" name="Content Placeholder 2"/>
          <p:cNvSpPr>
            <a:spLocks noGrp="1"/>
          </p:cNvSpPr>
          <p:nvPr>
            <p:ph sz="quarter" idx="1"/>
          </p:nvPr>
        </p:nvSpPr>
        <p:spPr>
          <a:xfrm>
            <a:off x="301752" y="1527048"/>
            <a:ext cx="8503920" cy="4873752"/>
          </a:xfrm>
          <a:solidFill>
            <a:schemeClr val="bg1"/>
          </a:solidFill>
        </p:spPr>
        <p:txBody>
          <a:bodyPr/>
          <a:lstStyle/>
          <a:p>
            <a:r>
              <a:rPr lang="en-US" dirty="0"/>
              <a:t>Rotational mechanical systems </a:t>
            </a:r>
            <a:r>
              <a:rPr lang="en-US" dirty="0" smtClean="0"/>
              <a:t>are handled </a:t>
            </a:r>
            <a:r>
              <a:rPr lang="en-US" dirty="0"/>
              <a:t>the same way as translational mechanical systems, except that </a:t>
            </a:r>
            <a:r>
              <a:rPr lang="en-US" dirty="0" smtClean="0"/>
              <a:t>torque replaces </a:t>
            </a:r>
            <a:r>
              <a:rPr lang="en-US" dirty="0"/>
              <a:t>force and angular displacement replaces translational displacement. </a:t>
            </a:r>
            <a:endParaRPr lang="en-US" dirty="0" smtClean="0"/>
          </a:p>
          <a:p>
            <a:endParaRPr lang="en-US" dirty="0"/>
          </a:p>
          <a:p>
            <a:r>
              <a:rPr lang="en-US" dirty="0" smtClean="0"/>
              <a:t>The mechanical </a:t>
            </a:r>
            <a:r>
              <a:rPr lang="en-US" dirty="0"/>
              <a:t>components for rotational systems are the same as those for </a:t>
            </a:r>
            <a:r>
              <a:rPr lang="en-US" dirty="0" smtClean="0"/>
              <a:t>translational systems</a:t>
            </a:r>
            <a:r>
              <a:rPr lang="en-US" dirty="0"/>
              <a:t>, except that the components undergo rotation instead of translation.</a:t>
            </a:r>
          </a:p>
        </p:txBody>
      </p:sp>
      <p:sp>
        <p:nvSpPr>
          <p:cNvPr id="4" name="Date Placeholder 3"/>
          <p:cNvSpPr>
            <a:spLocks noGrp="1"/>
          </p:cNvSpPr>
          <p:nvPr>
            <p:ph type="dt" sz="half" idx="10"/>
          </p:nvPr>
        </p:nvSpPr>
        <p:spPr/>
        <p:txBody>
          <a:bodyPr/>
          <a:lstStyle/>
          <a:p>
            <a:fld id="{25A7A621-55E3-4982-A001-CEB9F8EB8E47}" type="datetime1">
              <a:rPr lang="en-US" smtClean="0"/>
              <a:t>9/2/2015</a:t>
            </a:fld>
            <a:endParaRPr lang="en-US"/>
          </a:p>
        </p:txBody>
      </p:sp>
    </p:spTree>
    <p:extLst>
      <p:ext uri="{BB962C8B-B14F-4D97-AF65-F5344CB8AC3E}">
        <p14:creationId xmlns:p14="http://schemas.microsoft.com/office/powerpoint/2010/main" val="4062289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873752"/>
          </a:xfrm>
          <a:solidFill>
            <a:schemeClr val="bg1"/>
          </a:solidFill>
        </p:spPr>
        <p:txBody>
          <a:bodyPr>
            <a:normAutofit fontScale="77500" lnSpcReduction="20000"/>
          </a:bodyPr>
          <a:lstStyle/>
          <a:p>
            <a:r>
              <a:rPr lang="en-US" dirty="0" smtClean="0"/>
              <a:t>A </a:t>
            </a:r>
            <a:r>
              <a:rPr lang="en-US" dirty="0"/>
              <a:t>differential equation can describe the </a:t>
            </a:r>
            <a:r>
              <a:rPr lang="en-US" dirty="0" smtClean="0"/>
              <a:t>relationship between </a:t>
            </a:r>
            <a:r>
              <a:rPr lang="en-US" dirty="0"/>
              <a:t>the input and output of a system. The form of the differential equation and </a:t>
            </a:r>
            <a:r>
              <a:rPr lang="en-US" dirty="0" smtClean="0"/>
              <a:t>its coefficients </a:t>
            </a:r>
            <a:r>
              <a:rPr lang="en-US" dirty="0"/>
              <a:t>are a formulation or description of the system. Although the </a:t>
            </a:r>
            <a:r>
              <a:rPr lang="en-US" dirty="0" smtClean="0"/>
              <a:t>differential equation </a:t>
            </a:r>
            <a:r>
              <a:rPr lang="en-US" dirty="0"/>
              <a:t>relates the system to its input and output, it is not a satisfying </a:t>
            </a:r>
            <a:r>
              <a:rPr lang="en-US" dirty="0" smtClean="0"/>
              <a:t>representation from </a:t>
            </a:r>
            <a:r>
              <a:rPr lang="en-US" dirty="0"/>
              <a:t>a system perspective</a:t>
            </a:r>
            <a:r>
              <a:rPr lang="en-US" dirty="0" smtClean="0"/>
              <a:t>.</a:t>
            </a:r>
          </a:p>
          <a:p>
            <a:endParaRPr lang="en-US" dirty="0"/>
          </a:p>
          <a:p>
            <a:r>
              <a:rPr lang="en-US" dirty="0"/>
              <a:t>Looking </a:t>
            </a:r>
            <a:r>
              <a:rPr lang="en-US" dirty="0" smtClean="0"/>
              <a:t>at </a:t>
            </a:r>
            <a:r>
              <a:rPr lang="en-US" i="1" dirty="0" smtClean="0"/>
              <a:t>linear</a:t>
            </a:r>
            <a:r>
              <a:rPr lang="en-US" i="1" dirty="0"/>
              <a:t>, time-invariant differential equation.</a:t>
            </a:r>
            <a:r>
              <a:rPr lang="en-US" dirty="0"/>
              <a:t> a general, </a:t>
            </a:r>
            <a:r>
              <a:rPr lang="en-US" i="1" dirty="0" smtClean="0"/>
              <a:t>n</a:t>
            </a:r>
            <a:r>
              <a:rPr lang="en-US" dirty="0" smtClean="0"/>
              <a:t>th-order</a:t>
            </a:r>
            <a:r>
              <a:rPr lang="en-US" dirty="0"/>
              <a:t>, linear, </a:t>
            </a:r>
            <a:r>
              <a:rPr lang="en-US" dirty="0" smtClean="0"/>
              <a:t>time invariant differential </a:t>
            </a:r>
            <a:r>
              <a:rPr lang="en-US" dirty="0"/>
              <a:t>equation, we see that the system parameters, which are </a:t>
            </a:r>
            <a:r>
              <a:rPr lang="en-US" dirty="0" smtClean="0"/>
              <a:t>the coefficients</a:t>
            </a:r>
            <a:r>
              <a:rPr lang="en-US" dirty="0"/>
              <a:t>, as well as the output, </a:t>
            </a:r>
            <a:r>
              <a:rPr lang="en-US" i="1" dirty="0"/>
              <a:t>c(t), </a:t>
            </a:r>
            <a:r>
              <a:rPr lang="en-US" dirty="0"/>
              <a:t>and the input, </a:t>
            </a:r>
            <a:r>
              <a:rPr lang="en-US" i="1" dirty="0"/>
              <a:t>r(t), </a:t>
            </a:r>
            <a:r>
              <a:rPr lang="en-US" dirty="0"/>
              <a:t>appear throughout the equation</a:t>
            </a:r>
            <a:r>
              <a:rPr lang="en-US" dirty="0" smtClean="0"/>
              <a:t>.</a:t>
            </a:r>
          </a:p>
          <a:p>
            <a:pPr marL="0" indent="0">
              <a:buNone/>
            </a:pPr>
            <a:endParaRPr lang="en-US" dirty="0"/>
          </a:p>
          <a:p>
            <a:r>
              <a:rPr lang="en-US" dirty="0"/>
              <a:t>We would prefer a mathematical </a:t>
            </a:r>
            <a:r>
              <a:rPr lang="en-US" dirty="0" smtClean="0"/>
              <a:t>representation such </a:t>
            </a:r>
            <a:r>
              <a:rPr lang="en-US" dirty="0"/>
              <a:t>as that shown </a:t>
            </a:r>
            <a:r>
              <a:rPr lang="en-US" dirty="0" smtClean="0"/>
              <a:t>in </a:t>
            </a:r>
            <a:r>
              <a:rPr lang="en-US" dirty="0" smtClean="0">
                <a:solidFill>
                  <a:srgbClr val="C00000"/>
                </a:solidFill>
              </a:rPr>
              <a:t>Figure 1</a:t>
            </a:r>
            <a:r>
              <a:rPr lang="en-US" dirty="0" smtClean="0"/>
              <a:t>, where </a:t>
            </a:r>
            <a:r>
              <a:rPr lang="en-US" dirty="0"/>
              <a:t>the input, output, and system are distinct and separate </a:t>
            </a:r>
            <a:r>
              <a:rPr lang="en-US" dirty="0" smtClean="0"/>
              <a:t>parts. Also</a:t>
            </a:r>
            <a:r>
              <a:rPr lang="en-US" dirty="0"/>
              <a:t>, we would like to represent conveniently the interconnection of several subsystems</a:t>
            </a:r>
            <a:r>
              <a:rPr lang="en-US" dirty="0" smtClean="0"/>
              <a: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540FC38-0AFD-47E7-BE6A-C9EBB6F461EF}" type="datetime1">
              <a:rPr lang="en-US" smtClean="0"/>
              <a:t>9/2/2015</a:t>
            </a:fld>
            <a:endParaRPr lang="en-US"/>
          </a:p>
        </p:txBody>
      </p:sp>
    </p:spTree>
    <p:extLst>
      <p:ext uri="{BB962C8B-B14F-4D97-AF65-F5344CB8AC3E}">
        <p14:creationId xmlns:p14="http://schemas.microsoft.com/office/powerpoint/2010/main" val="1433457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450848"/>
            <a:ext cx="8503920" cy="4949952"/>
          </a:xfrm>
          <a:solidFill>
            <a:schemeClr val="bg1"/>
          </a:solidFill>
        </p:spPr>
        <p:txBody>
          <a:bodyPr/>
          <a:lstStyle/>
          <a:p>
            <a:r>
              <a:rPr lang="en-US" dirty="0" smtClean="0"/>
              <a:t>Relationship between components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073" y="2057399"/>
            <a:ext cx="6554115" cy="4267201"/>
          </a:xfrm>
          <a:prstGeom prst="rect">
            <a:avLst/>
          </a:prstGeom>
        </p:spPr>
      </p:pic>
      <p:sp>
        <p:nvSpPr>
          <p:cNvPr id="5" name="Date Placeholder 4"/>
          <p:cNvSpPr>
            <a:spLocks noGrp="1"/>
          </p:cNvSpPr>
          <p:nvPr>
            <p:ph type="dt" sz="half" idx="10"/>
          </p:nvPr>
        </p:nvSpPr>
        <p:spPr/>
        <p:txBody>
          <a:bodyPr/>
          <a:lstStyle/>
          <a:p>
            <a:fld id="{7B0E844A-E5B1-45D2-A62C-5B3F8616A8E0}" type="datetime1">
              <a:rPr lang="en-US" smtClean="0"/>
              <a:t>9/2/2015</a:t>
            </a:fld>
            <a:endParaRPr lang="en-US"/>
          </a:p>
        </p:txBody>
      </p:sp>
    </p:spTree>
    <p:extLst>
      <p:ext uri="{BB962C8B-B14F-4D97-AF65-F5344CB8AC3E}">
        <p14:creationId xmlns:p14="http://schemas.microsoft.com/office/powerpoint/2010/main" val="1983184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873752"/>
          </a:xfrm>
          <a:solidFill>
            <a:schemeClr val="bg1"/>
          </a:solidFill>
        </p:spPr>
        <p:txBody>
          <a:bodyPr>
            <a:normAutofit/>
          </a:bodyPr>
          <a:lstStyle/>
          <a:p>
            <a:endParaRPr lang="en-US" sz="2000" dirty="0" smtClean="0"/>
          </a:p>
          <a:p>
            <a:endParaRPr lang="en-US" sz="2000" dirty="0"/>
          </a:p>
          <a:p>
            <a:endParaRPr lang="en-US" sz="2000" dirty="0" smtClean="0"/>
          </a:p>
          <a:p>
            <a:endParaRPr lang="en-US" sz="2000" dirty="0"/>
          </a:p>
          <a:p>
            <a:r>
              <a:rPr lang="en-US" sz="2000" dirty="0" smtClean="0"/>
              <a:t>For </a:t>
            </a:r>
            <a:r>
              <a:rPr lang="en-US" sz="2000" dirty="0"/>
              <a:t>example, we would like to represent </a:t>
            </a:r>
            <a:r>
              <a:rPr lang="en-US" sz="2000" i="1" dirty="0"/>
              <a:t>cascaded </a:t>
            </a:r>
            <a:r>
              <a:rPr lang="en-US" sz="2000" dirty="0"/>
              <a:t>interconnections, as shown in </a:t>
            </a:r>
            <a:r>
              <a:rPr lang="en-US" sz="2000" dirty="0">
                <a:solidFill>
                  <a:srgbClr val="C00000"/>
                </a:solidFill>
              </a:rPr>
              <a:t>Figure 2,</a:t>
            </a:r>
            <a:r>
              <a:rPr lang="en-US" sz="2000" dirty="0"/>
              <a:t> where a mathematical function, called a transfer function, is inside each block, and block functions can easily be combined to yield Figure 1</a:t>
            </a:r>
            <a:r>
              <a:rPr lang="en-US" sz="2000" i="1" dirty="0"/>
              <a:t> </a:t>
            </a:r>
            <a:r>
              <a:rPr lang="en-US" sz="2000" dirty="0"/>
              <a:t>for ease of analysis and design. This convenience cannot be obtained with the differential equation.</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618" y="1600200"/>
            <a:ext cx="3352800" cy="142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76800"/>
            <a:ext cx="800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D48828A-8F60-4897-B799-9249B61AE23A}" type="datetime1">
              <a:rPr lang="en-US" smtClean="0"/>
              <a:t>9/2/2015</a:t>
            </a:fld>
            <a:endParaRPr lang="en-US"/>
          </a:p>
        </p:txBody>
      </p:sp>
    </p:spTree>
    <p:extLst>
      <p:ext uri="{BB962C8B-B14F-4D97-AF65-F5344CB8AC3E}">
        <p14:creationId xmlns:p14="http://schemas.microsoft.com/office/powerpoint/2010/main" val="3625700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Laplace Transform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fontScale="85000" lnSpcReduction="20000"/>
              </a:bodyPr>
              <a:lstStyle/>
              <a:p>
                <a:r>
                  <a:rPr lang="en-US" dirty="0" smtClean="0"/>
                  <a:t>A system represented by a differential equation is difficult to model as a block diagram.</a:t>
                </a:r>
                <a:r>
                  <a:rPr lang="en-US" dirty="0"/>
                  <a:t> </a:t>
                </a:r>
                <a:r>
                  <a:rPr lang="en-US" dirty="0" smtClean="0"/>
                  <a:t>With </a:t>
                </a:r>
                <a:r>
                  <a:rPr lang="en-US" dirty="0"/>
                  <a:t>Laplace transform, </a:t>
                </a:r>
                <a:r>
                  <a:rPr lang="en-US" dirty="0" smtClean="0"/>
                  <a:t>we can </a:t>
                </a:r>
                <a:r>
                  <a:rPr lang="en-US" dirty="0"/>
                  <a:t>represent the input, output, and system as separate entities. Further, </a:t>
                </a:r>
                <a:r>
                  <a:rPr lang="en-US" dirty="0" smtClean="0"/>
                  <a:t>their interrelationship </a:t>
                </a:r>
                <a:r>
                  <a:rPr lang="en-US" dirty="0"/>
                  <a:t>will be simply algebraic</a:t>
                </a:r>
                <a:r>
                  <a:rPr lang="en-US" dirty="0" smtClean="0"/>
                  <a:t>.</a:t>
                </a:r>
              </a:p>
              <a:p>
                <a:r>
                  <a:rPr lang="en-US" dirty="0" smtClean="0"/>
                  <a:t>The Laplace transform is defined as </a:t>
                </a:r>
                <a14:m>
                  <m:oMath xmlns:m="http://schemas.openxmlformats.org/officeDocument/2006/math">
                    <m:r>
                      <m:rPr>
                        <m:sty m:val="p"/>
                      </m:rPr>
                      <a:rPr lang="en-US" b="0" i="0" smtClean="0">
                        <a:latin typeface="Cambria Math"/>
                      </a:rPr>
                      <m:t>L</m:t>
                    </m:r>
                    <m:d>
                      <m:dPr>
                        <m:begChr m:val="["/>
                        <m:endChr m:val="]"/>
                        <m:ctrlPr>
                          <a:rPr lang="en-US" b="0" i="1" smtClean="0">
                            <a:latin typeface="Cambria Math"/>
                          </a:rPr>
                        </m:ctrlPr>
                      </m:dPr>
                      <m:e>
                        <m:r>
                          <a:rPr lang="en-US" b="0" i="1" smtClean="0">
                            <a:latin typeface="Cambria Math"/>
                          </a:rPr>
                          <m:t>𝑓</m:t>
                        </m:r>
                        <m:r>
                          <a:rPr lang="en-US" b="0" i="1" smtClean="0">
                            <a:latin typeface="Cambria Math"/>
                          </a:rPr>
                          <m:t>(</m:t>
                        </m:r>
                        <m:r>
                          <a:rPr lang="en-US" b="0" i="1" smtClean="0">
                            <a:latin typeface="Cambria Math"/>
                          </a:rPr>
                          <m:t>𝑡</m:t>
                        </m:r>
                        <m:r>
                          <a:rPr lang="en-US" b="0" i="1" smtClean="0">
                            <a:latin typeface="Cambria Math"/>
                          </a:rPr>
                          <m:t>)</m:t>
                        </m:r>
                      </m:e>
                    </m:d>
                    <m:r>
                      <a:rPr lang="en-US" b="0" i="1"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𝑠</m:t>
                        </m:r>
                      </m:e>
                    </m:d>
                    <m:r>
                      <a:rPr lang="en-US" b="0" i="1" smtClean="0">
                        <a:latin typeface="Cambria Math"/>
                      </a:rPr>
                      <m:t>=</m:t>
                    </m:r>
                    <m:nary>
                      <m:naryPr>
                        <m:limLoc m:val="undOvr"/>
                        <m:ctrlPr>
                          <a:rPr lang="en-US" b="0" i="1" smtClean="0">
                            <a:latin typeface="Cambria Math"/>
                          </a:rPr>
                        </m:ctrlPr>
                      </m:naryPr>
                      <m:sub>
                        <m:r>
                          <m:rPr>
                            <m:brk m:alnAt="24"/>
                          </m:rPr>
                          <a:rPr lang="en-US" b="0" i="1" smtClean="0">
                            <a:latin typeface="Cambria Math"/>
                          </a:rPr>
                          <m:t>0</m:t>
                        </m:r>
                        <m:r>
                          <a:rPr lang="en-US" b="0" i="1" smtClean="0">
                            <a:latin typeface="Cambria Math"/>
                          </a:rPr>
                          <m:t>−</m:t>
                        </m:r>
                      </m:sub>
                      <m:sup>
                        <m:r>
                          <a:rPr lang="en-US" b="0" i="1" smtClean="0">
                            <a:latin typeface="Cambria Math"/>
                            <a:ea typeface="Cambria Math"/>
                          </a:rPr>
                          <m:t>∞</m:t>
                        </m:r>
                      </m:sup>
                      <m:e>
                        <m:r>
                          <a:rPr lang="en-US" b="0" i="1" smtClean="0">
                            <a:latin typeface="Cambria Math"/>
                          </a:rPr>
                          <m:t>𝑓</m:t>
                        </m:r>
                        <m:r>
                          <a:rPr lang="en-US" b="0" i="1" smtClean="0">
                            <a:latin typeface="Cambria Math"/>
                          </a:rPr>
                          <m:t>(</m:t>
                        </m:r>
                        <m:r>
                          <a:rPr lang="en-US" b="0" i="1" smtClean="0">
                            <a:latin typeface="Cambria Math"/>
                          </a:rPr>
                          <m:t>𝑡</m:t>
                        </m:r>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𝑠𝑡</m:t>
                            </m:r>
                          </m:sup>
                        </m:sSup>
                        <m:r>
                          <a:rPr lang="en-US" b="0" i="1" smtClean="0">
                            <a:latin typeface="Cambria Math"/>
                          </a:rPr>
                          <m:t>𝑑𝑡</m:t>
                        </m:r>
                      </m:e>
                    </m:nary>
                  </m:oMath>
                </a14:m>
                <a:endParaRPr lang="en-US" dirty="0" smtClean="0"/>
              </a:p>
              <a:p>
                <a:pPr marL="0" indent="0">
                  <a:buNone/>
                </a:pPr>
                <a:r>
                  <a:rPr lang="en-US" dirty="0" smtClean="0"/>
                  <a:t>Where </a:t>
                </a:r>
                <a14:m>
                  <m:oMath xmlns:m="http://schemas.openxmlformats.org/officeDocument/2006/math">
                    <m:r>
                      <m:rPr>
                        <m:sty m:val="p"/>
                      </m:rPr>
                      <a:rPr lang="en-US" sz="2800" b="0" i="0" smtClean="0">
                        <a:latin typeface="Cambria Math"/>
                      </a:rPr>
                      <m:t>s</m:t>
                    </m:r>
                    <m:r>
                      <a:rPr lang="en-US" sz="2800" b="0" i="0" smtClean="0">
                        <a:latin typeface="Cambria Math"/>
                      </a:rPr>
                      <m:t>=</m:t>
                    </m:r>
                    <m:r>
                      <m:rPr>
                        <m:sty m:val="p"/>
                      </m:rPr>
                      <a:rPr lang="el-GR" sz="2800" b="0" i="1" smtClean="0">
                        <a:latin typeface="Cambria Math"/>
                        <a:ea typeface="Cambria Math"/>
                      </a:rPr>
                      <m:t>σ</m:t>
                    </m:r>
                    <m:r>
                      <a:rPr lang="en-US" sz="2800" b="0" i="1" smtClean="0">
                        <a:latin typeface="Cambria Math"/>
                        <a:ea typeface="Cambria Math"/>
                      </a:rPr>
                      <m:t>+</m:t>
                    </m:r>
                    <m:r>
                      <a:rPr lang="en-US" sz="2800" b="0" i="1" smtClean="0">
                        <a:latin typeface="Cambria Math"/>
                        <a:ea typeface="Cambria Math"/>
                      </a:rPr>
                      <m:t>𝑗</m:t>
                    </m:r>
                    <m:r>
                      <a:rPr lang="en-US" sz="2800" b="0" i="1" smtClean="0">
                        <a:latin typeface="Cambria Math"/>
                        <a:ea typeface="Cambria Math"/>
                      </a:rPr>
                      <m:t>𝜔</m:t>
                    </m:r>
                  </m:oMath>
                </a14:m>
                <a:r>
                  <a:rPr lang="en-US" i="1" dirty="0" smtClean="0"/>
                  <a:t>, </a:t>
                </a:r>
                <a:r>
                  <a:rPr lang="en-US" dirty="0"/>
                  <a:t>a complex variable. Thus, </a:t>
                </a:r>
                <a:r>
                  <a:rPr lang="en-US" dirty="0" smtClean="0"/>
                  <a:t>knowing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𝑡</m:t>
                        </m:r>
                      </m:e>
                    </m:d>
                    <m:r>
                      <a:rPr lang="en-US" b="0" i="1" smtClean="0">
                        <a:latin typeface="Cambria Math"/>
                      </a:rPr>
                      <m:t> </m:t>
                    </m:r>
                  </m:oMath>
                </a14:m>
                <a:r>
                  <a:rPr lang="en-US" dirty="0" smtClean="0"/>
                  <a:t>and </a:t>
                </a:r>
                <a:r>
                  <a:rPr lang="en-US" dirty="0"/>
                  <a:t>that the integral </a:t>
                </a:r>
                <a:r>
                  <a:rPr lang="en-US" dirty="0" smtClean="0"/>
                  <a:t> above exists</a:t>
                </a:r>
                <a:r>
                  <a:rPr lang="en-US" dirty="0"/>
                  <a:t>, we can find a function, </a:t>
                </a:r>
                <a:r>
                  <a:rPr lang="en-US" i="1" dirty="0"/>
                  <a:t>F(s), </a:t>
                </a:r>
                <a:r>
                  <a:rPr lang="en-US" dirty="0"/>
                  <a:t>that is called the </a:t>
                </a:r>
                <a:r>
                  <a:rPr lang="en-US" i="1" dirty="0"/>
                  <a:t>Laplace transform </a:t>
                </a:r>
                <a:r>
                  <a:rPr lang="en-US" dirty="0" smtClean="0"/>
                  <a:t>of </a:t>
                </a:r>
                <a14:m>
                  <m:oMath xmlns:m="http://schemas.openxmlformats.org/officeDocument/2006/math">
                    <m:r>
                      <a:rPr lang="en-US" i="1">
                        <a:latin typeface="Cambria Math"/>
                      </a:rPr>
                      <m:t>𝑓</m:t>
                    </m:r>
                    <m:r>
                      <a:rPr lang="en-US" i="1">
                        <a:latin typeface="Cambria Math"/>
                      </a:rPr>
                      <m:t>(</m:t>
                    </m:r>
                    <m:r>
                      <a:rPr lang="en-US" i="1">
                        <a:latin typeface="Cambria Math"/>
                      </a:rPr>
                      <m:t>𝑡</m:t>
                    </m:r>
                    <m:r>
                      <a:rPr lang="en-US" i="1">
                        <a:latin typeface="Cambria Math"/>
                      </a:rPr>
                      <m:t>)</m:t>
                    </m:r>
                  </m:oMath>
                </a14:m>
                <a:r>
                  <a:rPr lang="en-US" dirty="0" smtClean="0"/>
                  <a:t> </a:t>
                </a:r>
              </a:p>
              <a:p>
                <a:pPr marL="0" indent="0">
                  <a:buNone/>
                </a:pPr>
                <a:endParaRPr lang="en-US" dirty="0"/>
              </a:p>
              <a:p>
                <a:r>
                  <a:rPr lang="en-US" dirty="0" smtClean="0"/>
                  <a:t>Using </a:t>
                </a:r>
                <a:r>
                  <a:rPr lang="en-US" dirty="0"/>
                  <a:t>differential equations, we have to solve for the initial conditions </a:t>
                </a:r>
                <a:r>
                  <a:rPr lang="en-US" dirty="0" smtClean="0"/>
                  <a:t>after the </a:t>
                </a:r>
                <a:r>
                  <a:rPr lang="en-US" dirty="0"/>
                  <a:t>discontinuity knowing the initial conditions before the discontinuity. Using </a:t>
                </a:r>
                <a:r>
                  <a:rPr lang="en-US" dirty="0" smtClean="0"/>
                  <a:t>the Laplace </a:t>
                </a:r>
                <a:r>
                  <a:rPr lang="en-US" dirty="0"/>
                  <a:t>transform we need only know the initial conditions before the discontinuity.</a:t>
                </a:r>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1075" t="-2253" r="-57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551264A-F426-4E58-BBF7-DBE2048866B6}" type="datetime1">
              <a:rPr lang="en-US" smtClean="0"/>
              <a:t>9/2/2015</a:t>
            </a:fld>
            <a:endParaRPr lang="en-US"/>
          </a:p>
        </p:txBody>
      </p:sp>
    </p:spTree>
    <p:extLst>
      <p:ext uri="{BB962C8B-B14F-4D97-AF65-F5344CB8AC3E}">
        <p14:creationId xmlns:p14="http://schemas.microsoft.com/office/powerpoint/2010/main" val="42451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transform table</a:t>
            </a:r>
          </a:p>
        </p:txBody>
      </p:sp>
      <p:sp>
        <p:nvSpPr>
          <p:cNvPr id="3" name="Date Placeholder 2"/>
          <p:cNvSpPr>
            <a:spLocks noGrp="1"/>
          </p:cNvSpPr>
          <p:nvPr>
            <p:ph type="dt" sz="half" idx="10"/>
          </p:nvPr>
        </p:nvSpPr>
        <p:spPr/>
        <p:txBody>
          <a:bodyPr/>
          <a:lstStyle/>
          <a:p>
            <a:fld id="{EEEBF939-3CBB-4917-853F-CD8CA02A90AF}" type="datetime1">
              <a:rPr lang="en-US" smtClean="0"/>
              <a:t>9/2/2015</a:t>
            </a:fld>
            <a:endParaRPr lang="en-US"/>
          </a:p>
        </p:txBody>
      </p:sp>
      <p:sp>
        <p:nvSpPr>
          <p:cNvPr id="4" name="Content Placeholder 3"/>
          <p:cNvSpPr>
            <a:spLocks noGrp="1"/>
          </p:cNvSpPr>
          <p:nvPr>
            <p:ph sz="quarter" idx="1"/>
          </p:nvPr>
        </p:nvSpPr>
        <p:spPr>
          <a:xfrm>
            <a:off x="228600" y="1371600"/>
            <a:ext cx="8577072" cy="5105400"/>
          </a:xfrm>
          <a:solidFill>
            <a:schemeClr val="bg1"/>
          </a:solidFill>
        </p:spPr>
        <p:txBody>
          <a:bodyPr/>
          <a:lstStyle/>
          <a:p>
            <a:pPr marL="0" indent="0">
              <a:buNone/>
            </a:pPr>
            <a:r>
              <a:rPr lang="en-US" dirty="0" smtClean="0"/>
              <a:t>Table</a:t>
            </a:r>
            <a:endParaRPr lang="en-US" dirty="0"/>
          </a:p>
        </p:txBody>
      </p:sp>
      <p:pic>
        <p:nvPicPr>
          <p:cNvPr id="6" name="Picture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905000"/>
            <a:ext cx="7239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37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transform table cont’d</a:t>
            </a:r>
          </a:p>
        </p:txBody>
      </p:sp>
      <p:sp>
        <p:nvSpPr>
          <p:cNvPr id="3" name="Date Placeholder 2"/>
          <p:cNvSpPr>
            <a:spLocks noGrp="1"/>
          </p:cNvSpPr>
          <p:nvPr>
            <p:ph type="dt" sz="half" idx="10"/>
          </p:nvPr>
        </p:nvSpPr>
        <p:spPr/>
        <p:txBody>
          <a:bodyPr/>
          <a:lstStyle/>
          <a:p>
            <a:fld id="{EEEBF939-3CBB-4917-853F-CD8CA02A90AF}" type="datetime1">
              <a:rPr lang="en-US" smtClean="0"/>
              <a:t>9/2/2015</a:t>
            </a:fld>
            <a:endParaRPr lang="en-US"/>
          </a:p>
        </p:txBody>
      </p:sp>
      <p:sp>
        <p:nvSpPr>
          <p:cNvPr id="4" name="Content Placeholder 3"/>
          <p:cNvSpPr>
            <a:spLocks noGrp="1"/>
          </p:cNvSpPr>
          <p:nvPr>
            <p:ph sz="quarter" idx="1"/>
          </p:nvPr>
        </p:nvSpPr>
        <p:spPr>
          <a:xfrm>
            <a:off x="301752" y="1527048"/>
            <a:ext cx="8503920" cy="4797552"/>
          </a:xfrm>
          <a:solidFill>
            <a:schemeClr val="bg1"/>
          </a:solidFill>
        </p:spPr>
        <p:txBody>
          <a:bodyPr/>
          <a:lstStyle/>
          <a:p>
            <a:r>
              <a:rPr lang="en-US" dirty="0" smtClean="0"/>
              <a:t>Table</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574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19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Autofit/>
              </a:bodyPr>
              <a:lstStyle/>
              <a:p>
                <a:r>
                  <a:rPr lang="en-US" sz="2000" dirty="0" smtClean="0"/>
                  <a:t>Example #1: </a:t>
                </a:r>
                <a:r>
                  <a:rPr lang="en-US" sz="2000" dirty="0"/>
                  <a:t>Find the Laplace transform of</a:t>
                </a:r>
                <a:endParaRPr lang="en-US" sz="2000" dirty="0" smtClean="0"/>
              </a:p>
              <a:p>
                <a:pPr marL="0" indent="0" algn="ctr">
                  <a:buNone/>
                </a:pPr>
                <a:r>
                  <a:rPr lang="en-US" sz="2000" b="1" dirty="0" smtClean="0"/>
                  <a:t>Solution</a:t>
                </a:r>
                <a:endParaRPr lang="en-US" sz="2000" b="1"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𝐹</m:t>
                      </m:r>
                      <m:d>
                        <m:dPr>
                          <m:ctrlPr>
                            <a:rPr lang="pt-BR" sz="2000" i="1" smtClean="0">
                              <a:latin typeface="Cambria Math"/>
                            </a:rPr>
                          </m:ctrlPr>
                        </m:dPr>
                        <m:e>
                          <m:r>
                            <a:rPr lang="en-US" sz="2000" b="0" i="1" smtClean="0">
                              <a:latin typeface="Cambria Math"/>
                            </a:rPr>
                            <m:t>𝑠</m:t>
                          </m:r>
                        </m:e>
                      </m:d>
                      <m:r>
                        <a:rPr lang="pt-BR" sz="2000" i="1" smtClean="0">
                          <a:latin typeface="Cambria Math"/>
                        </a:rPr>
                        <m:t>=</m:t>
                      </m:r>
                      <m:r>
                        <a:rPr lang="en-US" sz="2000" b="0" i="1" smtClean="0">
                          <a:latin typeface="Cambria Math"/>
                        </a:rPr>
                        <m:t>𝐿</m:t>
                      </m:r>
                      <m:d>
                        <m:dPr>
                          <m:begChr m:val="["/>
                          <m:endChr m:val="]"/>
                          <m:ctrlPr>
                            <a:rPr lang="en-US" sz="2000" b="0" i="1" smtClean="0">
                              <a:latin typeface="Cambria Math"/>
                            </a:rPr>
                          </m:ctrlPr>
                        </m:dPr>
                        <m:e>
                          <m:r>
                            <a:rPr lang="en-US" sz="2000" b="0" i="1" smtClean="0">
                              <a:latin typeface="Cambria Math"/>
                            </a:rPr>
                            <m:t>𝑓</m:t>
                          </m:r>
                          <m:d>
                            <m:dPr>
                              <m:ctrlPr>
                                <a:rPr lang="en-US" sz="2000" b="0" i="1" smtClean="0">
                                  <a:latin typeface="Cambria Math"/>
                                </a:rPr>
                              </m:ctrlPr>
                            </m:dPr>
                            <m:e>
                              <m:r>
                                <a:rPr lang="en-US" sz="2000" b="0" i="1" smtClean="0">
                                  <a:latin typeface="Cambria Math"/>
                                </a:rPr>
                                <m:t>𝑡</m:t>
                              </m:r>
                            </m:e>
                          </m:d>
                        </m:e>
                      </m:d>
                      <m:r>
                        <a:rPr lang="en-US" sz="2000" b="0" i="1" smtClean="0">
                          <a:latin typeface="Cambria Math"/>
                        </a:rPr>
                        <m:t>=</m:t>
                      </m:r>
                      <m:nary>
                        <m:naryPr>
                          <m:limLoc m:val="undOvr"/>
                          <m:ctrlPr>
                            <a:rPr lang="en-US" sz="2000" b="0" i="1" smtClean="0">
                              <a:latin typeface="Cambria Math"/>
                            </a:rPr>
                          </m:ctrlPr>
                        </m:naryPr>
                        <m:sub>
                          <m:r>
                            <m:rPr>
                              <m:brk m:alnAt="24"/>
                            </m:rPr>
                            <a:rPr lang="en-US" sz="2000" b="0" i="1" smtClean="0">
                              <a:latin typeface="Cambria Math"/>
                            </a:rPr>
                            <m:t>0</m:t>
                          </m:r>
                        </m:sub>
                        <m:sup>
                          <m:r>
                            <a:rPr lang="en-US" sz="2000" b="0" i="1" smtClean="0">
                              <a:latin typeface="Cambria Math"/>
                              <a:ea typeface="Cambria Math"/>
                            </a:rPr>
                            <m:t>∞</m:t>
                          </m:r>
                        </m:sup>
                        <m:e>
                          <m:d>
                            <m:dPr>
                              <m:ctrlPr>
                                <a:rPr lang="en-US" sz="2000" b="0" i="1" smtClean="0">
                                  <a:latin typeface="Cambria Math"/>
                                </a:rPr>
                              </m:ctrlPr>
                            </m:dPr>
                            <m:e>
                              <m:r>
                                <a:rPr lang="en-US" sz="2000" b="0" i="1" smtClean="0">
                                  <a:latin typeface="Cambria Math"/>
                                </a:rPr>
                                <m:t>5+4</m:t>
                              </m:r>
                              <m:sSup>
                                <m:sSupPr>
                                  <m:ctrlPr>
                                    <a:rPr lang="en-US" sz="2000" b="0" i="1" smtClean="0">
                                      <a:latin typeface="Cambria Math"/>
                                    </a:rPr>
                                  </m:ctrlPr>
                                </m:sSupPr>
                                <m:e>
                                  <m:r>
                                    <a:rPr lang="en-US" sz="2000" b="0" i="1" smtClean="0">
                                      <a:latin typeface="Cambria Math"/>
                                    </a:rPr>
                                    <m:t>𝑒</m:t>
                                  </m:r>
                                </m:e>
                                <m:sup>
                                  <m:r>
                                    <a:rPr lang="en-US" sz="2000" b="0" i="1" smtClean="0">
                                      <a:latin typeface="Cambria Math"/>
                                    </a:rPr>
                                    <m:t>−2</m:t>
                                  </m:r>
                                  <m:r>
                                    <a:rPr lang="en-US" sz="2000" b="0" i="1" smtClean="0">
                                      <a:latin typeface="Cambria Math"/>
                                    </a:rPr>
                                    <m:t>𝑡</m:t>
                                  </m:r>
                                </m:sup>
                              </m:sSup>
                            </m:e>
                          </m:d>
                          <m:sSup>
                            <m:sSupPr>
                              <m:ctrlPr>
                                <a:rPr lang="en-US" sz="2000" b="0" i="1" smtClean="0">
                                  <a:latin typeface="Cambria Math"/>
                                </a:rPr>
                              </m:ctrlPr>
                            </m:sSupPr>
                            <m:e>
                              <m:r>
                                <a:rPr lang="en-US" sz="2000" b="0" i="1" smtClean="0">
                                  <a:latin typeface="Cambria Math"/>
                                </a:rPr>
                                <m:t>𝑒</m:t>
                              </m:r>
                            </m:e>
                            <m:sup>
                              <m:r>
                                <a:rPr lang="en-US" sz="2000" b="0" i="1" smtClean="0">
                                  <a:latin typeface="Cambria Math"/>
                                </a:rPr>
                                <m:t>−</m:t>
                              </m:r>
                              <m:r>
                                <a:rPr lang="en-US" sz="2000" b="0" i="1" smtClean="0">
                                  <a:latin typeface="Cambria Math"/>
                                </a:rPr>
                                <m:t>𝑠𝑡</m:t>
                              </m:r>
                            </m:sup>
                          </m:sSup>
                          <m:r>
                            <a:rPr lang="en-US" sz="2000" b="0" i="1" smtClean="0">
                              <a:latin typeface="Cambria Math"/>
                            </a:rPr>
                            <m:t>𝑑𝑡</m:t>
                          </m:r>
                        </m:e>
                      </m:nary>
                    </m:oMath>
                  </m:oMathPara>
                </a14:m>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nary>
                        <m:naryPr>
                          <m:limLoc m:val="undOvr"/>
                          <m:ctrlPr>
                            <a:rPr lang="en-US" sz="2000" i="1">
                              <a:latin typeface="Cambria Math"/>
                            </a:rPr>
                          </m:ctrlPr>
                        </m:naryPr>
                        <m:sub>
                          <m:r>
                            <m:rPr>
                              <m:brk m:alnAt="24"/>
                            </m:rPr>
                            <a:rPr lang="en-US" sz="2000" i="1">
                              <a:latin typeface="Cambria Math"/>
                            </a:rPr>
                            <m:t>0</m:t>
                          </m:r>
                        </m:sub>
                        <m:sup>
                          <m:r>
                            <a:rPr lang="en-US" sz="2000" i="1">
                              <a:latin typeface="Cambria Math"/>
                              <a:ea typeface="Cambria Math"/>
                            </a:rPr>
                            <m:t>∞</m:t>
                          </m:r>
                        </m:sup>
                        <m:e>
                          <m:r>
                            <a:rPr lang="en-US" sz="2000" i="1">
                              <a:latin typeface="Cambria Math"/>
                            </a:rPr>
                            <m:t>5</m:t>
                          </m:r>
                          <m:sSup>
                            <m:sSupPr>
                              <m:ctrlPr>
                                <a:rPr lang="en-US" sz="2000" i="1">
                                  <a:latin typeface="Cambria Math"/>
                                </a:rPr>
                              </m:ctrlPr>
                            </m:sSupPr>
                            <m:e>
                              <m:r>
                                <a:rPr lang="en-US" sz="2000" i="1">
                                  <a:latin typeface="Cambria Math"/>
                                </a:rPr>
                                <m:t>𝑒</m:t>
                              </m:r>
                            </m:e>
                            <m:sup>
                              <m:r>
                                <a:rPr lang="en-US" sz="2000" i="1">
                                  <a:latin typeface="Cambria Math"/>
                                </a:rPr>
                                <m:t>−</m:t>
                              </m:r>
                              <m:r>
                                <a:rPr lang="en-US" sz="2000" i="1">
                                  <a:latin typeface="Cambria Math"/>
                                </a:rPr>
                                <m:t>𝑠𝑡</m:t>
                              </m:r>
                            </m:sup>
                          </m:sSup>
                          <m:r>
                            <a:rPr lang="en-US" sz="2000" b="0" i="1" smtClean="0">
                              <a:latin typeface="Cambria Math"/>
                            </a:rPr>
                            <m:t>+4</m:t>
                          </m:r>
                          <m:sSup>
                            <m:sSupPr>
                              <m:ctrlPr>
                                <a:rPr lang="en-US" sz="2000" i="1">
                                  <a:latin typeface="Cambria Math"/>
                                </a:rPr>
                              </m:ctrlPr>
                            </m:sSupPr>
                            <m:e>
                              <m:r>
                                <a:rPr lang="en-US" sz="2000" i="1">
                                  <a:latin typeface="Cambria Math"/>
                                </a:rPr>
                                <m:t>𝑒</m:t>
                              </m:r>
                            </m:e>
                            <m:sup>
                              <m:r>
                                <a:rPr lang="en-US" sz="2000" i="1">
                                  <a:latin typeface="Cambria Math"/>
                                </a:rPr>
                                <m:t>−</m:t>
                              </m:r>
                              <m:r>
                                <a:rPr lang="en-US" sz="2000" b="0" i="1" smtClean="0">
                                  <a:latin typeface="Cambria Math"/>
                                </a:rPr>
                                <m:t>(</m:t>
                              </m:r>
                              <m:r>
                                <a:rPr lang="en-US" sz="2000" i="1">
                                  <a:latin typeface="Cambria Math"/>
                                </a:rPr>
                                <m:t>𝑠</m:t>
                              </m:r>
                              <m:r>
                                <a:rPr lang="en-US" sz="2000" b="0" i="1" smtClean="0">
                                  <a:latin typeface="Cambria Math"/>
                                </a:rPr>
                                <m:t>+2)</m:t>
                              </m:r>
                              <m:r>
                                <a:rPr lang="en-US" sz="2000" i="1">
                                  <a:latin typeface="Cambria Math"/>
                                </a:rPr>
                                <m:t>𝑡</m:t>
                              </m:r>
                            </m:sup>
                          </m:sSup>
                          <m:r>
                            <a:rPr lang="en-US" sz="2000" i="1">
                              <a:latin typeface="Cambria Math"/>
                            </a:rPr>
                            <m:t>𝑑𝑡</m:t>
                          </m:r>
                        </m:e>
                      </m:nary>
                    </m:oMath>
                  </m:oMathPara>
                </a14:m>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5</m:t>
                          </m:r>
                        </m:num>
                        <m:den>
                          <m:r>
                            <a:rPr lang="en-US" sz="2000" b="0" i="1" smtClean="0">
                              <a:latin typeface="Cambria Math"/>
                            </a:rPr>
                            <m:t>𝑠</m:t>
                          </m:r>
                        </m:den>
                      </m:f>
                      <m:d>
                        <m:dPr>
                          <m:begChr m:val="["/>
                          <m:endChr m:val="]"/>
                          <m:ctrlPr>
                            <a:rPr lang="en-US" sz="2000" i="1">
                              <a:latin typeface="Cambria Math"/>
                            </a:rPr>
                          </m:ctrlPr>
                        </m:dPr>
                        <m:e>
                          <m:r>
                            <a:rPr lang="en-US" sz="2000" b="0" i="1" smtClean="0">
                              <a:latin typeface="Cambria Math"/>
                            </a:rPr>
                            <m:t>0−1</m:t>
                          </m:r>
                        </m:e>
                      </m:d>
                      <m:r>
                        <a:rPr lang="en-US" sz="2000" b="0" i="0" smtClean="0">
                          <a:latin typeface="Cambria Math"/>
                        </a:rPr>
                        <m:t>−</m:t>
                      </m:r>
                      <m:f>
                        <m:fPr>
                          <m:ctrlPr>
                            <a:rPr lang="en-US" sz="2000" b="0" i="1" smtClean="0">
                              <a:latin typeface="Cambria Math"/>
                            </a:rPr>
                          </m:ctrlPr>
                        </m:fPr>
                        <m:num>
                          <m:r>
                            <a:rPr lang="en-US" sz="2000" b="0" i="1" smtClean="0">
                              <a:latin typeface="Cambria Math"/>
                            </a:rPr>
                            <m:t>4</m:t>
                          </m:r>
                        </m:num>
                        <m:den>
                          <m:r>
                            <a:rPr lang="en-US" sz="2000" b="0" i="1" smtClean="0">
                              <a:latin typeface="Cambria Math"/>
                            </a:rPr>
                            <m:t>(</m:t>
                          </m:r>
                          <m:r>
                            <a:rPr lang="en-US" sz="2000" b="0" i="1" smtClean="0">
                              <a:latin typeface="Cambria Math"/>
                            </a:rPr>
                            <m:t>𝑠</m:t>
                          </m:r>
                          <m:r>
                            <a:rPr lang="en-US" sz="2000" b="0" i="1" smtClean="0">
                              <a:latin typeface="Cambria Math"/>
                            </a:rPr>
                            <m:t>+2)</m:t>
                          </m:r>
                        </m:den>
                      </m:f>
                      <m:d>
                        <m:dPr>
                          <m:begChr m:val="["/>
                          <m:endChr m:val="]"/>
                          <m:ctrlPr>
                            <a:rPr lang="en-US" sz="2000" b="0" i="1" smtClean="0">
                              <a:latin typeface="Cambria Math"/>
                            </a:rPr>
                          </m:ctrlPr>
                        </m:dPr>
                        <m:e>
                          <m:r>
                            <a:rPr lang="en-US" sz="2000" b="0" i="1" smtClean="0">
                              <a:latin typeface="Cambria Math"/>
                            </a:rPr>
                            <m:t>0−1</m:t>
                          </m:r>
                        </m:e>
                      </m:d>
                    </m:oMath>
                  </m:oMathPara>
                </a14:m>
                <a:endParaRPr lang="en-US" sz="2000" baseline="30000" dirty="0" smtClean="0"/>
              </a:p>
              <a:p>
                <a:pPr marL="0" indent="0">
                  <a:buNone/>
                </a:pPr>
                <a:endParaRPr lang="en-US" sz="2000" baseline="30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f>
                        <m:fPr>
                          <m:ctrlPr>
                            <a:rPr lang="en-US" sz="2000" i="1">
                              <a:latin typeface="Cambria Math"/>
                            </a:rPr>
                          </m:ctrlPr>
                        </m:fPr>
                        <m:num>
                          <m:r>
                            <a:rPr lang="en-US" sz="2000" i="1">
                              <a:latin typeface="Cambria Math"/>
                            </a:rPr>
                            <m:t>5</m:t>
                          </m:r>
                        </m:num>
                        <m:den>
                          <m:r>
                            <a:rPr lang="en-US" sz="2000" i="1">
                              <a:latin typeface="Cambria Math"/>
                            </a:rPr>
                            <m:t>𝑠</m:t>
                          </m:r>
                        </m:den>
                      </m:f>
                      <m:r>
                        <a:rPr lang="en-US" sz="2000" b="0" i="1" smtClean="0">
                          <a:latin typeface="Cambria Math"/>
                        </a:rPr>
                        <m:t>+</m:t>
                      </m:r>
                      <m:f>
                        <m:fPr>
                          <m:ctrlPr>
                            <a:rPr lang="en-US" sz="2000" b="0" i="1" smtClean="0">
                              <a:latin typeface="Cambria Math"/>
                            </a:rPr>
                          </m:ctrlPr>
                        </m:fPr>
                        <m:num>
                          <m:r>
                            <a:rPr lang="en-US" sz="2000" b="0" i="1" smtClean="0">
                              <a:latin typeface="Cambria Math"/>
                            </a:rPr>
                            <m:t>4</m:t>
                          </m:r>
                        </m:num>
                        <m:den>
                          <m:r>
                            <a:rPr lang="en-US" sz="2000" b="0" i="1" smtClean="0">
                              <a:latin typeface="Cambria Math"/>
                            </a:rPr>
                            <m:t>(</m:t>
                          </m:r>
                          <m:r>
                            <a:rPr lang="en-US" sz="2000" b="0" i="1" smtClean="0">
                              <a:latin typeface="Cambria Math"/>
                            </a:rPr>
                            <m:t>𝑠</m:t>
                          </m:r>
                          <m:r>
                            <a:rPr lang="en-US" sz="2000" b="0" i="1" smtClean="0">
                              <a:latin typeface="Cambria Math"/>
                            </a:rPr>
                            <m:t>+2)</m:t>
                          </m:r>
                        </m:den>
                      </m:f>
                    </m:oMath>
                  </m:oMathPara>
                </a14:m>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f>
                        <m:fPr>
                          <m:ctrlPr>
                            <a:rPr lang="en-US" sz="2000" i="1">
                              <a:latin typeface="Cambria Math"/>
                            </a:rPr>
                          </m:ctrlPr>
                        </m:fPr>
                        <m:num>
                          <m:r>
                            <a:rPr lang="en-US" sz="2000" b="0" i="1" smtClean="0">
                              <a:latin typeface="Cambria Math"/>
                            </a:rPr>
                            <m:t>9</m:t>
                          </m:r>
                          <m:r>
                            <a:rPr lang="en-US" sz="2000" b="0" i="1" smtClean="0">
                              <a:latin typeface="Cambria Math"/>
                            </a:rPr>
                            <m:t>𝑠</m:t>
                          </m:r>
                          <m:r>
                            <a:rPr lang="en-US" sz="2000" b="0" i="1" smtClean="0">
                              <a:latin typeface="Cambria Math"/>
                            </a:rPr>
                            <m:t>+10</m:t>
                          </m:r>
                        </m:num>
                        <m:den>
                          <m:r>
                            <a:rPr lang="en-US" sz="2000" i="1">
                              <a:latin typeface="Cambria Math"/>
                            </a:rPr>
                            <m:t>𝑠</m:t>
                          </m:r>
                          <m:r>
                            <a:rPr lang="en-US" sz="2000" b="0" i="1" smtClean="0">
                              <a:latin typeface="Cambria Math"/>
                            </a:rPr>
                            <m:t>(</m:t>
                          </m:r>
                          <m:r>
                            <a:rPr lang="en-US" sz="2000" b="0" i="1" smtClean="0">
                              <a:latin typeface="Cambria Math"/>
                            </a:rPr>
                            <m:t>𝑠</m:t>
                          </m:r>
                          <m:r>
                            <a:rPr lang="en-US" sz="2000" b="0" i="1" smtClean="0">
                              <a:latin typeface="Cambria Math"/>
                            </a:rPr>
                            <m:t>+2)</m:t>
                          </m:r>
                        </m:den>
                      </m:f>
                    </m:oMath>
                  </m:oMathPara>
                </a14:m>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287" t="-7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486400" y="1611868"/>
                <a:ext cx="1929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𝑡</m:t>
                          </m:r>
                        </m:e>
                      </m:d>
                      <m:r>
                        <a:rPr lang="en-US" b="0" i="1" smtClean="0">
                          <a:latin typeface="Cambria Math"/>
                        </a:rPr>
                        <m:t>=</m:t>
                      </m:r>
                      <m:r>
                        <a:rPr lang="en-US" i="1">
                          <a:latin typeface="Cambria Math"/>
                        </a:rPr>
                        <m:t>5+4</m:t>
                      </m:r>
                      <m:sSup>
                        <m:sSupPr>
                          <m:ctrlPr>
                            <a:rPr lang="en-US" i="1">
                              <a:latin typeface="Cambria Math"/>
                            </a:rPr>
                          </m:ctrlPr>
                        </m:sSupPr>
                        <m:e>
                          <m:r>
                            <a:rPr lang="en-US" i="1">
                              <a:latin typeface="Cambria Math"/>
                            </a:rPr>
                            <m:t>𝑒</m:t>
                          </m:r>
                        </m:e>
                        <m:sup>
                          <m:r>
                            <a:rPr lang="en-US" i="1">
                              <a:latin typeface="Cambria Math"/>
                            </a:rPr>
                            <m:t>−2</m:t>
                          </m:r>
                          <m:r>
                            <a:rPr lang="en-US" i="1">
                              <a:latin typeface="Cambria Math"/>
                            </a:rPr>
                            <m:t>𝑡</m:t>
                          </m:r>
                        </m:sup>
                      </m:sSup>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486400" y="1611868"/>
                <a:ext cx="1929887" cy="369332"/>
              </a:xfrm>
              <a:prstGeom prst="rect">
                <a:avLst/>
              </a:prstGeom>
              <a:blipFill rotWithShape="1">
                <a:blip r:embed="rId3"/>
                <a:stretch>
                  <a:fillRect b="-131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9965DFE-61C8-43E8-80B6-7047EFF97DD5}" type="datetime1">
              <a:rPr lang="en-US" smtClean="0"/>
              <a:t>9/2/2015</a:t>
            </a:fld>
            <a:endParaRPr lang="en-US"/>
          </a:p>
        </p:txBody>
      </p:sp>
    </p:spTree>
    <p:extLst>
      <p:ext uri="{BB962C8B-B14F-4D97-AF65-F5344CB8AC3E}">
        <p14:creationId xmlns:p14="http://schemas.microsoft.com/office/powerpoint/2010/main" val="890572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Laplace Transform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a:solidFill>
                <a:schemeClr val="bg1"/>
              </a:solidFill>
            </p:spPr>
            <p:txBody>
              <a:bodyPr>
                <a:normAutofit/>
              </a:bodyPr>
              <a:lstStyle/>
              <a:p>
                <a:r>
                  <a:rPr lang="en-US" sz="2000" dirty="0" smtClean="0"/>
                  <a:t>Example #2: Find </a:t>
                </a:r>
                <a:r>
                  <a:rPr lang="en-US" sz="2000" dirty="0"/>
                  <a:t>the inverse Laplace transform of </a:t>
                </a:r>
                <a14:m>
                  <m:oMath xmlns:m="http://schemas.openxmlformats.org/officeDocument/2006/math">
                    <m:r>
                      <a:rPr lang="en-US" sz="2000" b="0" i="1" smtClean="0">
                        <a:latin typeface="Cambria Math"/>
                      </a:rPr>
                      <m:t>𝐹</m:t>
                    </m:r>
                    <m:d>
                      <m:dPr>
                        <m:ctrlPr>
                          <a:rPr lang="pt-BR" sz="2000" i="1" smtClean="0">
                            <a:latin typeface="Cambria Math"/>
                          </a:rPr>
                        </m:ctrlPr>
                      </m:dPr>
                      <m:e>
                        <m:r>
                          <a:rPr lang="en-US" sz="2000" b="0" i="1" smtClean="0">
                            <a:latin typeface="Cambria Math"/>
                          </a:rPr>
                          <m:t>𝑠</m:t>
                        </m:r>
                      </m:e>
                    </m:d>
                    <m:r>
                      <a:rPr lang="pt-BR" sz="2000" i="1" smtClean="0">
                        <a:latin typeface="Cambria Math"/>
                      </a:rPr>
                      <m:t>=</m:t>
                    </m:r>
                    <m:f>
                      <m:fPr>
                        <m:ctrlPr>
                          <a:rPr lang="pt-BR" sz="2000" i="1" smtClean="0">
                            <a:latin typeface="Cambria Math"/>
                          </a:rPr>
                        </m:ctrlPr>
                      </m:fPr>
                      <m:num>
                        <m:r>
                          <a:rPr lang="en-US" sz="2000" b="0" i="1" smtClean="0">
                            <a:latin typeface="Cambria Math"/>
                          </a:rPr>
                          <m:t>1</m:t>
                        </m:r>
                      </m:num>
                      <m:den>
                        <m:r>
                          <a:rPr lang="en-US" sz="2000" b="0" i="1" smtClean="0">
                            <a:latin typeface="Cambria Math"/>
                          </a:rPr>
                          <m:t>𝑠</m:t>
                        </m:r>
                        <m:r>
                          <a:rPr lang="en-US" sz="2000" b="0" i="1" smtClean="0">
                            <a:latin typeface="Cambria Math"/>
                          </a:rPr>
                          <m:t>+3</m:t>
                        </m:r>
                      </m:den>
                    </m:f>
                  </m:oMath>
                </a14:m>
                <a:endParaRPr lang="en-US" sz="2000" dirty="0" smtClean="0"/>
              </a:p>
              <a:p>
                <a:pPr marL="0" indent="0" algn="ctr">
                  <a:buNone/>
                </a:pPr>
                <a:r>
                  <a:rPr lang="en-US" sz="2000" b="1" dirty="0"/>
                  <a:t>Solution</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𝐹</m:t>
                      </m:r>
                      <m:d>
                        <m:dPr>
                          <m:ctrlPr>
                            <a:rPr lang="pt-BR" sz="2000" i="1">
                              <a:latin typeface="Cambria Math"/>
                            </a:rPr>
                          </m:ctrlPr>
                        </m:dPr>
                        <m:e>
                          <m:r>
                            <a:rPr lang="en-US" sz="2000" i="1">
                              <a:latin typeface="Cambria Math"/>
                            </a:rPr>
                            <m:t>𝑠</m:t>
                          </m:r>
                        </m:e>
                      </m:d>
                      <m:r>
                        <a:rPr lang="pt-BR" sz="2000" i="1">
                          <a:latin typeface="Cambria Math"/>
                        </a:rPr>
                        <m:t>=</m:t>
                      </m:r>
                      <m:f>
                        <m:fPr>
                          <m:ctrlPr>
                            <a:rPr lang="pt-BR" sz="2000" i="1">
                              <a:latin typeface="Cambria Math"/>
                            </a:rPr>
                          </m:ctrlPr>
                        </m:fPr>
                        <m:num>
                          <m:r>
                            <a:rPr lang="en-US" sz="2000" i="1">
                              <a:latin typeface="Cambria Math"/>
                            </a:rPr>
                            <m:t>1</m:t>
                          </m:r>
                        </m:num>
                        <m:den>
                          <m:r>
                            <a:rPr lang="en-US" sz="2000" i="1">
                              <a:latin typeface="Cambria Math"/>
                            </a:rPr>
                            <m:t>𝑠</m:t>
                          </m:r>
                          <m:r>
                            <a:rPr lang="en-US" sz="2000" i="1">
                              <a:latin typeface="Cambria Math"/>
                            </a:rPr>
                            <m:t>+3</m:t>
                          </m:r>
                        </m:den>
                      </m:f>
                    </m:oMath>
                  </m:oMathPara>
                </a14:m>
                <a:endParaRPr lang="en-US" sz="2000" dirty="0" smtClean="0"/>
              </a:p>
              <a:p>
                <a:pPr marL="0" indent="0" algn="ctr">
                  <a:buNone/>
                </a:pPr>
                <a:r>
                  <a:rPr lang="en-US" sz="2000" dirty="0" smtClean="0"/>
                  <a:t>From the Laplace table ,</a:t>
                </a:r>
                <a14:m>
                  <m:oMath xmlns:m="http://schemas.openxmlformats.org/officeDocument/2006/math">
                    <m:r>
                      <a:rPr lang="en-US" sz="2000" i="1">
                        <a:latin typeface="Cambria Math"/>
                      </a:rPr>
                      <m:t>𝐿</m:t>
                    </m:r>
                    <m:d>
                      <m:dPr>
                        <m:begChr m:val="["/>
                        <m:endChr m:val="]"/>
                        <m:ctrlPr>
                          <a:rPr lang="en-US" sz="2000" i="1">
                            <a:latin typeface="Cambria Math"/>
                          </a:rPr>
                        </m:ctrlPr>
                      </m:dPr>
                      <m:e>
                        <m:sSup>
                          <m:sSupPr>
                            <m:ctrlPr>
                              <a:rPr lang="en-US" sz="2000" i="1" smtClean="0">
                                <a:latin typeface="Cambria Math"/>
                              </a:rPr>
                            </m:ctrlPr>
                          </m:sSupPr>
                          <m:e>
                            <m:r>
                              <a:rPr lang="en-US" sz="2000" i="1" smtClean="0">
                                <a:latin typeface="Cambria Math"/>
                              </a:rPr>
                              <m:t>𝑒</m:t>
                            </m:r>
                          </m:e>
                          <m:sup>
                            <m:r>
                              <a:rPr lang="en-US" sz="2000" i="1" smtClean="0">
                                <a:latin typeface="Cambria Math"/>
                              </a:rPr>
                              <m:t>−</m:t>
                            </m:r>
                            <m:r>
                              <a:rPr lang="en-US" sz="2000" b="0" i="1" smtClean="0">
                                <a:latin typeface="Cambria Math"/>
                              </a:rPr>
                              <m:t>𝑎</m:t>
                            </m:r>
                            <m:r>
                              <a:rPr lang="en-US" sz="2000" i="1">
                                <a:latin typeface="Cambria Math"/>
                              </a:rPr>
                              <m:t>𝑡</m:t>
                            </m:r>
                          </m:sup>
                        </m:sSup>
                      </m:e>
                    </m:d>
                    <m:r>
                      <a:rPr lang="en-US" sz="2000" b="0" i="1" smtClean="0">
                        <a:latin typeface="Cambria Math"/>
                      </a:rPr>
                      <m:t>=</m:t>
                    </m:r>
                    <m:f>
                      <m:fPr>
                        <m:ctrlPr>
                          <a:rPr lang="en-US" sz="2000" b="0" i="1" smtClean="0">
                            <a:latin typeface="Cambria Math"/>
                          </a:rPr>
                        </m:ctrlPr>
                      </m:fPr>
                      <m:num>
                        <m:r>
                          <a:rPr lang="en-US" sz="2000" b="0" i="1" smtClean="0">
                            <a:latin typeface="Cambria Math"/>
                          </a:rPr>
                          <m:t>1</m:t>
                        </m:r>
                      </m:num>
                      <m:den>
                        <m:r>
                          <a:rPr lang="en-US" sz="2000" b="0" i="1" smtClean="0">
                            <a:latin typeface="Cambria Math"/>
                          </a:rPr>
                          <m:t>𝑠</m:t>
                        </m:r>
                        <m:r>
                          <a:rPr lang="en-US" sz="2000" b="0" i="1" smtClean="0">
                            <a:latin typeface="Cambria Math"/>
                          </a:rPr>
                          <m:t>+</m:t>
                        </m:r>
                        <m:r>
                          <a:rPr lang="en-US" sz="2000" b="0" i="1" smtClean="0">
                            <a:latin typeface="Cambria Math"/>
                          </a:rPr>
                          <m:t>𝑎</m:t>
                        </m:r>
                      </m:den>
                    </m:f>
                  </m:oMath>
                </a14:m>
                <a:endParaRPr lang="en-US" sz="2000" i="1" dirty="0" smtClean="0">
                  <a:latin typeface="Cambria Math"/>
                </a:endParaRPr>
              </a:p>
              <a:p>
                <a:pPr marL="0" indent="0">
                  <a:buNone/>
                </a:pPr>
                <a:endParaRPr lang="en-US" sz="2000" i="1" dirty="0" smtClean="0">
                  <a:latin typeface="Cambria Math"/>
                </a:endParaRPr>
              </a:p>
              <a:p>
                <a:pPr marL="0" indent="0" algn="ctr">
                  <a:buNone/>
                </a:pPr>
                <a:r>
                  <a:rPr lang="en-US" sz="2000" dirty="0" smtClean="0"/>
                  <a:t>Therefore if </a:t>
                </a:r>
                <a14:m>
                  <m:oMath xmlns:m="http://schemas.openxmlformats.org/officeDocument/2006/math">
                    <m:r>
                      <a:rPr lang="en-US" sz="2000" i="1">
                        <a:latin typeface="Cambria Math"/>
                      </a:rPr>
                      <m:t>𝐹</m:t>
                    </m:r>
                    <m:d>
                      <m:dPr>
                        <m:ctrlPr>
                          <a:rPr lang="pt-BR" sz="2000" i="1">
                            <a:latin typeface="Cambria Math"/>
                          </a:rPr>
                        </m:ctrlPr>
                      </m:dPr>
                      <m:e>
                        <m:r>
                          <a:rPr lang="en-US" sz="2000" i="1">
                            <a:latin typeface="Cambria Math"/>
                          </a:rPr>
                          <m:t>𝑠</m:t>
                        </m:r>
                      </m:e>
                    </m:d>
                    <m:r>
                      <a:rPr lang="pt-BR" sz="2000" i="1">
                        <a:latin typeface="Cambria Math"/>
                      </a:rPr>
                      <m:t>=</m:t>
                    </m:r>
                    <m:f>
                      <m:fPr>
                        <m:ctrlPr>
                          <a:rPr lang="pt-BR" sz="2000" i="1">
                            <a:latin typeface="Cambria Math"/>
                          </a:rPr>
                        </m:ctrlPr>
                      </m:fPr>
                      <m:num>
                        <m:r>
                          <a:rPr lang="en-US" sz="2000" i="1">
                            <a:latin typeface="Cambria Math"/>
                          </a:rPr>
                          <m:t>1</m:t>
                        </m:r>
                      </m:num>
                      <m:den>
                        <m:r>
                          <a:rPr lang="en-US" sz="2000" i="1">
                            <a:latin typeface="Cambria Math"/>
                          </a:rPr>
                          <m:t>𝑠</m:t>
                        </m:r>
                        <m:r>
                          <a:rPr lang="en-US" sz="2000" i="1">
                            <a:latin typeface="Cambria Math"/>
                          </a:rPr>
                          <m:t>+3</m:t>
                        </m:r>
                      </m:den>
                    </m:f>
                  </m:oMath>
                </a14:m>
                <a:r>
                  <a:rPr lang="en-US" sz="2000" dirty="0" smtClean="0"/>
                  <a:t>’</a:t>
                </a:r>
              </a:p>
              <a:p>
                <a:pPr marL="0" indent="0" algn="ctr">
                  <a:buNone/>
                </a:pPr>
                <a:endParaRPr lang="en-US" sz="2000" dirty="0" smtClean="0"/>
              </a:p>
              <a:p>
                <a:pPr marL="0" indent="0" algn="ctr">
                  <a:buNone/>
                </a:pPr>
                <a:r>
                  <a:rPr lang="en-US" sz="2000" dirty="0" smtClean="0"/>
                  <a:t>Then </a:t>
                </a:r>
                <a14:m>
                  <m:oMath xmlns:m="http://schemas.openxmlformats.org/officeDocument/2006/math">
                    <m:r>
                      <a:rPr lang="en-US" sz="2000" b="0" i="1" smtClean="0">
                        <a:latin typeface="Cambria Math"/>
                      </a:rPr>
                      <m:t>𝑓</m:t>
                    </m:r>
                    <m:r>
                      <a:rPr lang="en-US" sz="2000" b="0" i="1" smtClean="0">
                        <a:latin typeface="Cambria Math"/>
                      </a:rPr>
                      <m:t>(</m:t>
                    </m:r>
                    <m:r>
                      <a:rPr lang="en-US" sz="2000" b="0" i="1" smtClean="0">
                        <a:latin typeface="Cambria Math"/>
                      </a:rPr>
                      <m:t>𝑡</m:t>
                    </m:r>
                    <m:r>
                      <a:rPr lang="en-US" sz="2000" b="0" i="1" smtClean="0">
                        <a:latin typeface="Cambria Math"/>
                      </a:rPr>
                      <m:t>)=</m:t>
                    </m:r>
                    <m:sSup>
                      <m:sSupPr>
                        <m:ctrlPr>
                          <a:rPr lang="pt-BR" sz="2000" i="1" smtClean="0">
                            <a:latin typeface="Cambria Math"/>
                          </a:rPr>
                        </m:ctrlPr>
                      </m:sSupPr>
                      <m:e>
                        <m:r>
                          <a:rPr lang="pt-BR" sz="2000" i="1" smtClean="0">
                            <a:latin typeface="Cambria Math"/>
                          </a:rPr>
                          <m:t>𝑒</m:t>
                        </m:r>
                      </m:e>
                      <m:sup>
                        <m:r>
                          <a:rPr lang="en-US" sz="2000" b="0" i="1" smtClean="0">
                            <a:latin typeface="Cambria Math"/>
                          </a:rPr>
                          <m:t>−3</m:t>
                        </m:r>
                        <m:r>
                          <a:rPr lang="pt-BR" sz="2000" i="1">
                            <a:latin typeface="Cambria Math"/>
                          </a:rPr>
                          <m:t>𝑡</m:t>
                        </m:r>
                      </m:sup>
                    </m:sSup>
                  </m:oMath>
                </a14:m>
                <a:endParaRPr lang="en-US" sz="2000" dirty="0" smtClean="0"/>
              </a:p>
              <a:p>
                <a:pPr marL="0" indent="0" algn="ctr">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1">
                <a:blip r:embed="rId2"/>
                <a:stretch>
                  <a:fillRect l="-2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FCBC0E8-C3FE-4DA5-8599-8FA222DBADF0}" type="datetime1">
              <a:rPr lang="en-US" smtClean="0"/>
              <a:t>9/2/2015</a:t>
            </a:fld>
            <a:endParaRPr lang="en-US"/>
          </a:p>
        </p:txBody>
      </p:sp>
    </p:spTree>
    <p:extLst>
      <p:ext uri="{BB962C8B-B14F-4D97-AF65-F5344CB8AC3E}">
        <p14:creationId xmlns:p14="http://schemas.microsoft.com/office/powerpoint/2010/main" val="2189750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15059</TotalTime>
  <Words>2778</Words>
  <Application>Microsoft Office PowerPoint</Application>
  <PresentationFormat>On-screen Show (4:3)</PresentationFormat>
  <Paragraphs>261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 Lecture 2  Mathematical Models</vt:lpstr>
      <vt:lpstr>Modeling in the Frequency Domain</vt:lpstr>
      <vt:lpstr>PowerPoint Presentation</vt:lpstr>
      <vt:lpstr>PowerPoint Presentation</vt:lpstr>
      <vt:lpstr>Laplace Transform</vt:lpstr>
      <vt:lpstr>Laplace transform table</vt:lpstr>
      <vt:lpstr>Laplace transform table cont’d</vt:lpstr>
      <vt:lpstr>PowerPoint Presentation</vt:lpstr>
      <vt:lpstr>Inverse Laplace Transform</vt:lpstr>
      <vt:lpstr>PowerPoint Presentation</vt:lpstr>
      <vt:lpstr>Partial Fraction Expansion</vt:lpstr>
      <vt:lpstr>Partial Fraction Expansion Cases</vt:lpstr>
      <vt:lpstr>PowerPoint Presentation</vt:lpstr>
      <vt:lpstr>PowerPoint Presentation</vt:lpstr>
      <vt:lpstr>PowerPoint Presentation</vt:lpstr>
      <vt:lpstr>PowerPoint Presentation</vt:lpstr>
      <vt:lpstr>The Transfer Function</vt:lpstr>
      <vt:lpstr>PowerPoint Presentation</vt:lpstr>
      <vt:lpstr>Electrical Network Transfer Functions</vt:lpstr>
      <vt:lpstr>PowerPoint Presentation</vt:lpstr>
      <vt:lpstr>PowerPoint Presentation</vt:lpstr>
      <vt:lpstr>PowerPoint Presentation</vt:lpstr>
      <vt:lpstr>Translational Mechanical System Transfer Functions</vt:lpstr>
      <vt:lpstr>PowerPoint Presentation</vt:lpstr>
      <vt:lpstr>PowerPoint Presentation</vt:lpstr>
      <vt:lpstr>PowerPoint Presentation</vt:lpstr>
      <vt:lpstr>PowerPoint Presentation</vt:lpstr>
      <vt:lpstr>PowerPoint Presentation</vt:lpstr>
      <vt:lpstr>Rotational Mechanical System Transfer Functions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EE/COE 387: Lecture 2  Mathematical Models</dc:title>
  <dc:creator>el-akpeko</dc:creator>
  <cp:lastModifiedBy>frederick nyarko</cp:lastModifiedBy>
  <cp:revision>76</cp:revision>
  <dcterms:created xsi:type="dcterms:W3CDTF">2013-08-21T09:36:27Z</dcterms:created>
  <dcterms:modified xsi:type="dcterms:W3CDTF">2015-09-09T09:47:02Z</dcterms:modified>
</cp:coreProperties>
</file>