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0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C3D5506-98AD-478E-A902-A363871BC8ED}" type="datetimeFigureOut">
              <a:rPr lang="en-US"/>
              <a:pPr>
                <a:defRPr/>
              </a:pPr>
              <a:t>10/22/2008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F2E6B0-32C3-4831-AF68-E2923279F0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9CC6BC-25D8-4C7D-983E-328C87533CD5}" type="datetimeFigureOut">
              <a:rPr lang="en-US"/>
              <a:pPr>
                <a:defRPr/>
              </a:pPr>
              <a:t>10/22/2008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8AF1A4-ABE3-46B1-99ED-48B8184FDCA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2D1B2A5-C991-4012-A32C-759E333056FE}" type="datetimeFigureOut">
              <a:rPr lang="en-US"/>
              <a:pPr>
                <a:defRPr/>
              </a:pPr>
              <a:t>10/22/2008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5318EC-7E23-4816-956A-BCD8C5C6E65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3BC704-B11C-44A5-B394-5ECEF137A3D9}" type="datetimeFigureOut">
              <a:rPr lang="en-US"/>
              <a:pPr>
                <a:defRPr/>
              </a:pPr>
              <a:t>10/22/2008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2EE1B87-AFED-404D-99A1-AAC642B35F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45AA1E9-354B-4127-9876-3B6F50AD7AFF}" type="datetimeFigureOut">
              <a:rPr lang="en-US"/>
              <a:pPr>
                <a:defRPr/>
              </a:pPr>
              <a:t>10/22/2008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7F2D0E-69B0-44B5-83FE-B00E1A11C8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021262-5250-445D-BD26-F7D4DB158540}" type="datetimeFigureOut">
              <a:rPr lang="en-US"/>
              <a:pPr>
                <a:defRPr/>
              </a:pPr>
              <a:t>10/22/2008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425463-B6EF-4713-82E9-57A38B4483C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E1DACFB-2CF8-473C-A080-FBAF0306813B}" type="datetimeFigureOut">
              <a:rPr lang="en-US"/>
              <a:pPr>
                <a:defRPr/>
              </a:pPr>
              <a:t>10/22/2008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45590A7-9425-47C5-A501-ADA014D02CA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074C7DC-92FC-462E-B167-A218B21EA9F7}" type="datetimeFigureOut">
              <a:rPr lang="en-US"/>
              <a:pPr>
                <a:defRPr/>
              </a:pPr>
              <a:t>10/22/2008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5ECA77E-6893-4589-AAAE-8EB49C8336E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190821B-2651-48D8-86FA-4D35F7D39588}" type="datetimeFigureOut">
              <a:rPr lang="en-US"/>
              <a:pPr>
                <a:defRPr/>
              </a:pPr>
              <a:t>10/22/2008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A870C4-B19F-4DF1-B967-64BBCC981FC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6D5D1F2-E199-47F2-9BF1-34C7B0C86119}" type="datetimeFigureOut">
              <a:rPr lang="en-US"/>
              <a:pPr>
                <a:defRPr/>
              </a:pPr>
              <a:t>10/22/2008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3A234-9741-4654-8C38-B85068668B2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1B9A478-CC9D-4915-A371-1C1988DA094C}" type="datetimeFigureOut">
              <a:rPr lang="en-US"/>
              <a:pPr>
                <a:defRPr/>
              </a:pPr>
              <a:t>10/22/2008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DDE24A-ED20-49D2-8A70-CF3FC8C102E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5EC0BCF-3B3E-4DBB-B5F4-57A3D0FECBCA}" type="datetimeFigureOut">
              <a:rPr lang="en-US"/>
              <a:pPr>
                <a:defRPr/>
              </a:pPr>
              <a:t>10/22/2008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38822311-9BB9-4C4B-B56D-C356125DEA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026"/>
          <p:cNvSpPr txBox="1">
            <a:spLocks noChangeArrowheads="1"/>
          </p:cNvSpPr>
          <p:nvPr/>
        </p:nvSpPr>
        <p:spPr bwMode="auto">
          <a:xfrm>
            <a:off x="457200" y="1524000"/>
            <a:ext cx="8305800" cy="3478213"/>
          </a:xfrm>
          <a:prstGeom prst="rect">
            <a:avLst/>
          </a:prstGeom>
          <a:noFill/>
          <a:ln w="9525">
            <a:noFill/>
            <a:miter lim="800000"/>
            <a:headEnd/>
            <a:tailEnd/>
          </a:ln>
        </p:spPr>
        <p:txBody>
          <a:bodyPr>
            <a:spAutoFit/>
          </a:bodyPr>
          <a:lstStyle/>
          <a:p>
            <a:pPr marL="627063" indent="-627063">
              <a:spcBef>
                <a:spcPct val="50000"/>
              </a:spcBef>
              <a:buClr>
                <a:srgbClr val="FF0000"/>
              </a:buClr>
              <a:buFont typeface="Wingdings" pitchFamily="2" charset="2"/>
              <a:buChar char="Ø"/>
            </a:pPr>
            <a:r>
              <a:rPr lang="en-US" altLang="ko-KR" sz="2000"/>
              <a:t>Electrochemistry is the study of the relationship between chemical change and electrical work. It involves chemical reactions which involve reduction and oxidation process.</a:t>
            </a:r>
          </a:p>
          <a:p>
            <a:pPr marL="627063" indent="-627063">
              <a:spcBef>
                <a:spcPct val="50000"/>
              </a:spcBef>
              <a:buClr>
                <a:srgbClr val="FF0000"/>
              </a:buClr>
              <a:buFont typeface="Wingdings" pitchFamily="2" charset="2"/>
              <a:buChar char="Ø"/>
            </a:pPr>
            <a:r>
              <a:rPr lang="en-US" altLang="ko-KR" sz="2000"/>
              <a:t>Electrochemistry is the study of the interchange of chemical and electrical energy. </a:t>
            </a:r>
          </a:p>
          <a:p>
            <a:pPr marL="627063" indent="-627063">
              <a:spcBef>
                <a:spcPct val="50000"/>
              </a:spcBef>
              <a:buClr>
                <a:srgbClr val="FF0000"/>
              </a:buClr>
              <a:buFont typeface="Wingdings" pitchFamily="2" charset="2"/>
              <a:buChar char="Ø"/>
            </a:pPr>
            <a:r>
              <a:rPr lang="en-US" altLang="ko-KR" sz="2000"/>
              <a:t>In electrochemistry we are interested in the ways in which we can extract work from chemical reactions in the form of electricity and we are also interested in how we can use electrochemical processes in order to synthesize chemical compounds of interest, that may be thermodynamically unfavorable.</a:t>
            </a:r>
          </a:p>
        </p:txBody>
      </p:sp>
      <p:sp>
        <p:nvSpPr>
          <p:cNvPr id="3075" name="Rectangle 1027"/>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076" name="Rectangle 1028"/>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5" name="Title 1"/>
          <p:cNvSpPr txBox="1">
            <a:spLocks/>
          </p:cNvSpPr>
          <p:nvPr/>
        </p:nvSpPr>
        <p:spPr>
          <a:xfrm>
            <a:off x="1371600" y="152400"/>
            <a:ext cx="6553200" cy="868363"/>
          </a:xfrm>
          <a:prstGeom prst="rect">
            <a:avLst/>
          </a:prstGeom>
        </p:spPr>
        <p:txBody>
          <a:bodyPr>
            <a:normAutofit/>
          </a:bodyPr>
          <a:lstStyle/>
          <a:p>
            <a:pPr algn="ctr" fontAlgn="auto">
              <a:spcAft>
                <a:spcPts val="0"/>
              </a:spcAft>
              <a:defRPr/>
            </a:pPr>
            <a:r>
              <a:rPr lang="en-US" sz="4000" b="1" i="1">
                <a:solidFill>
                  <a:srgbClr val="0000FF"/>
                </a:solidFill>
                <a:ea typeface="+mj-ea"/>
              </a:rPr>
              <a:t>Electrochemistry</a:t>
            </a:r>
            <a:endParaRPr lang="en-US" sz="4000" b="1" i="1" dirty="0">
              <a:solidFill>
                <a:srgbClr val="0000FF"/>
              </a:solidFill>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457200" y="990600"/>
            <a:ext cx="8382000" cy="4062413"/>
          </a:xfrm>
          <a:prstGeom prst="rect">
            <a:avLst/>
          </a:prstGeom>
          <a:noFill/>
          <a:ln w="9525">
            <a:noFill/>
            <a:miter lim="800000"/>
            <a:headEnd/>
            <a:tailEnd/>
          </a:ln>
        </p:spPr>
        <p:txBody>
          <a:bodyPr>
            <a:spAutoFit/>
          </a:bodyPr>
          <a:lstStyle/>
          <a:p>
            <a:pPr latinLnBrk="1">
              <a:spcBef>
                <a:spcPct val="50000"/>
              </a:spcBef>
            </a:pPr>
            <a:r>
              <a:rPr kumimoji="1" lang="en-US" altLang="ko-KR" sz="2800" dirty="0">
                <a:solidFill>
                  <a:srgbClr val="FF0000"/>
                </a:solidFill>
              </a:rPr>
              <a:t>A.  </a:t>
            </a:r>
            <a:r>
              <a:rPr kumimoji="1" lang="en-US" altLang="ko-KR" sz="2800" b="1" dirty="0">
                <a:solidFill>
                  <a:srgbClr val="FF0000"/>
                </a:solidFill>
              </a:rPr>
              <a:t>Charg</a:t>
            </a:r>
            <a:r>
              <a:rPr kumimoji="1" lang="en-US" altLang="ko-KR" sz="2800" dirty="0">
                <a:solidFill>
                  <a:srgbClr val="FF0000"/>
                </a:solidFill>
              </a:rPr>
              <a:t>e : </a:t>
            </a:r>
            <a:r>
              <a:rPr kumimoji="1" lang="en-US" altLang="ko-KR" sz="2800" i="1" dirty="0">
                <a:solidFill>
                  <a:srgbClr val="FF0000"/>
                </a:solidFill>
              </a:rPr>
              <a:t>q</a:t>
            </a:r>
          </a:p>
          <a:p>
            <a:pPr>
              <a:spcBef>
                <a:spcPct val="50000"/>
              </a:spcBef>
            </a:pPr>
            <a:r>
              <a:rPr lang="en-US" altLang="ko-KR" sz="2000" dirty="0"/>
              <a:t>Electric charge (q) is measured in</a:t>
            </a:r>
            <a:r>
              <a:rPr lang="en-US" altLang="ko-KR" sz="2000" b="1" dirty="0"/>
              <a:t> coulombs</a:t>
            </a:r>
            <a:r>
              <a:rPr lang="en-US" altLang="ko-KR" sz="2000" dirty="0"/>
              <a:t> (C). </a:t>
            </a:r>
          </a:p>
          <a:p>
            <a:pPr>
              <a:spcBef>
                <a:spcPct val="50000"/>
              </a:spcBef>
            </a:pPr>
            <a:r>
              <a:rPr lang="en-US" altLang="ko-KR" sz="2000" dirty="0"/>
              <a:t>The magnitude of the charge of a single electron is 1.602 ×  10</a:t>
            </a:r>
            <a:r>
              <a:rPr lang="en-US" altLang="ko-KR" sz="2000" baseline="30000" dirty="0"/>
              <a:t>-19</a:t>
            </a:r>
            <a:r>
              <a:rPr lang="en-US" altLang="ko-KR" sz="2000" dirty="0"/>
              <a:t> C. </a:t>
            </a:r>
          </a:p>
          <a:p>
            <a:pPr>
              <a:spcBef>
                <a:spcPct val="50000"/>
              </a:spcBef>
            </a:pPr>
            <a:r>
              <a:rPr lang="en-US" altLang="ko-KR" sz="2000" dirty="0"/>
              <a:t>1 mole of electrons has a charge of 9.649 × 10</a:t>
            </a:r>
            <a:r>
              <a:rPr lang="en-US" altLang="ko-KR" sz="2000" baseline="30000" dirty="0"/>
              <a:t>4</a:t>
            </a:r>
            <a:r>
              <a:rPr lang="en-US" altLang="ko-KR" sz="2000" dirty="0"/>
              <a:t> C which is called the </a:t>
            </a:r>
            <a:r>
              <a:rPr lang="en-US" altLang="ko-KR" sz="2000" b="1" dirty="0"/>
              <a:t>Faraday constant</a:t>
            </a:r>
            <a:r>
              <a:rPr lang="en-US" altLang="ko-KR" sz="2000" dirty="0"/>
              <a:t> (F)</a:t>
            </a:r>
          </a:p>
          <a:p>
            <a:pPr latinLnBrk="1">
              <a:spcBef>
                <a:spcPct val="50000"/>
              </a:spcBef>
            </a:pPr>
            <a:r>
              <a:rPr kumimoji="1" lang="en-US" altLang="ko-KR" i="1" dirty="0"/>
              <a:t>    </a:t>
            </a:r>
            <a:r>
              <a:rPr kumimoji="1" lang="en-US" altLang="ko-KR" sz="2000" i="1" dirty="0"/>
              <a:t>q = </a:t>
            </a:r>
            <a:r>
              <a:rPr kumimoji="1" lang="en-US" altLang="ko-KR" sz="2000" dirty="0"/>
              <a:t>Avogadro’s number × charge of an electron </a:t>
            </a:r>
            <a:endParaRPr kumimoji="1" lang="en-US" altLang="ko-KR" sz="2000" i="1" dirty="0"/>
          </a:p>
          <a:p>
            <a:pPr latinLnBrk="1">
              <a:spcBef>
                <a:spcPct val="50000"/>
              </a:spcBef>
            </a:pPr>
            <a:r>
              <a:rPr kumimoji="1" lang="en-US" altLang="ko-KR" sz="2000" i="1" dirty="0"/>
              <a:t>    </a:t>
            </a:r>
            <a:r>
              <a:rPr kumimoji="1" lang="en-US" altLang="ko-KR" sz="2000" b="1" i="1" dirty="0">
                <a:solidFill>
                  <a:srgbClr val="FF0000"/>
                </a:solidFill>
              </a:rPr>
              <a:t>q </a:t>
            </a:r>
            <a:r>
              <a:rPr kumimoji="1" lang="en-US" altLang="ko-KR" sz="2000" b="1" dirty="0">
                <a:solidFill>
                  <a:srgbClr val="FF0000"/>
                </a:solidFill>
              </a:rPr>
              <a:t>= </a:t>
            </a:r>
            <a:r>
              <a:rPr kumimoji="1" lang="en-US" altLang="ko-KR" sz="2000" b="1" i="1" dirty="0" err="1">
                <a:solidFill>
                  <a:srgbClr val="FF0000"/>
                </a:solidFill>
              </a:rPr>
              <a:t>n</a:t>
            </a:r>
            <a:r>
              <a:rPr kumimoji="1" lang="en-US" altLang="ko-KR" sz="2000" b="1" dirty="0" err="1">
                <a:solidFill>
                  <a:srgbClr val="FF0000"/>
                </a:solidFill>
              </a:rPr>
              <a:t>F</a:t>
            </a:r>
            <a:endParaRPr kumimoji="1" lang="en-US" altLang="ko-KR" sz="2000" b="1" dirty="0">
              <a:solidFill>
                <a:srgbClr val="FF0000"/>
              </a:solidFill>
            </a:endParaRPr>
          </a:p>
          <a:p>
            <a:pPr latinLnBrk="1">
              <a:spcBef>
                <a:spcPct val="50000"/>
              </a:spcBef>
            </a:pPr>
            <a:r>
              <a:rPr kumimoji="1" lang="en-US" altLang="ko-KR" sz="2000" dirty="0"/>
              <a:t>    Coulombs = moles(coulombs/mole)</a:t>
            </a:r>
          </a:p>
          <a:p>
            <a:pPr latinLnBrk="1">
              <a:spcBef>
                <a:spcPct val="50000"/>
              </a:spcBef>
            </a:pPr>
            <a:r>
              <a:rPr kumimoji="1" lang="en-US" altLang="ko-KR" sz="2000" dirty="0"/>
              <a:t>    Faraday constant :  F= 96485.381 C/mol</a:t>
            </a:r>
          </a:p>
        </p:txBody>
      </p:sp>
      <p:sp>
        <p:nvSpPr>
          <p:cNvPr id="12291" name="TextBox 3"/>
          <p:cNvSpPr txBox="1">
            <a:spLocks noChangeArrowheads="1"/>
          </p:cNvSpPr>
          <p:nvPr/>
        </p:nvSpPr>
        <p:spPr bwMode="auto">
          <a:xfrm>
            <a:off x="2362200" y="228600"/>
            <a:ext cx="5410200" cy="584200"/>
          </a:xfrm>
          <a:prstGeom prst="rect">
            <a:avLst/>
          </a:prstGeom>
          <a:noFill/>
          <a:ln w="9525">
            <a:noFill/>
            <a:miter lim="800000"/>
            <a:headEnd/>
            <a:tailEnd/>
          </a:ln>
        </p:spPr>
        <p:txBody>
          <a:bodyPr>
            <a:spAutoFit/>
          </a:bodyPr>
          <a:lstStyle/>
          <a:p>
            <a:r>
              <a:rPr kumimoji="1" lang="en-US" altLang="ko-KR" sz="3200" b="1" i="1">
                <a:solidFill>
                  <a:srgbClr val="0000FF"/>
                </a:solidFill>
              </a:rPr>
              <a:t>Electric measurements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743200" y="152400"/>
            <a:ext cx="3657600" cy="868363"/>
          </a:xfrm>
        </p:spPr>
        <p:txBody>
          <a:bodyPr/>
          <a:lstStyle/>
          <a:p>
            <a:r>
              <a:rPr lang="en-US" sz="4000" b="1" i="1" smtClean="0">
                <a:solidFill>
                  <a:srgbClr val="0000FF"/>
                </a:solidFill>
                <a:latin typeface="Arial" pitchFamily="34" charset="0"/>
                <a:cs typeface="Arial" pitchFamily="34" charset="0"/>
              </a:rPr>
              <a:t>Example</a:t>
            </a:r>
          </a:p>
        </p:txBody>
      </p:sp>
      <p:sp>
        <p:nvSpPr>
          <p:cNvPr id="13315" name="Content Placeholder 2"/>
          <p:cNvSpPr>
            <a:spLocks noGrp="1"/>
          </p:cNvSpPr>
          <p:nvPr>
            <p:ph idx="1"/>
          </p:nvPr>
        </p:nvSpPr>
        <p:spPr>
          <a:xfrm>
            <a:off x="457200" y="1219200"/>
            <a:ext cx="8229600" cy="4525963"/>
          </a:xfrm>
        </p:spPr>
        <p:txBody>
          <a:bodyPr/>
          <a:lstStyle/>
          <a:p>
            <a:pPr>
              <a:spcBef>
                <a:spcPct val="50000"/>
              </a:spcBef>
              <a:buFont typeface="Arial" pitchFamily="34" charset="0"/>
              <a:buNone/>
            </a:pPr>
            <a:r>
              <a:rPr lang="en-US" altLang="ko-KR" sz="2400" dirty="0" smtClean="0">
                <a:latin typeface="Arial" pitchFamily="34" charset="0"/>
                <a:cs typeface="Arial" pitchFamily="34" charset="0"/>
              </a:rPr>
              <a:t>What weight in grams of Cu will be plated out from a solution of Cu</a:t>
            </a:r>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 on passing 0.15 Faraday ?</a:t>
            </a:r>
          </a:p>
          <a:p>
            <a:pPr>
              <a:spcBef>
                <a:spcPct val="50000"/>
              </a:spcBef>
              <a:buFont typeface="Arial" pitchFamily="34" charset="0"/>
              <a:buNone/>
            </a:pPr>
            <a:r>
              <a:rPr lang="en-US" altLang="ko-KR" sz="2400" dirty="0" smtClean="0">
                <a:latin typeface="Arial" pitchFamily="34" charset="0"/>
                <a:cs typeface="Arial" pitchFamily="34" charset="0"/>
              </a:rPr>
              <a:t>Cu</a:t>
            </a:r>
            <a:r>
              <a:rPr lang="en-US" altLang="ko-KR" sz="2400" baseline="30000" dirty="0" smtClean="0">
                <a:latin typeface="Arial" pitchFamily="34" charset="0"/>
                <a:cs typeface="Arial" pitchFamily="34" charset="0"/>
              </a:rPr>
              <a:t>2+</a:t>
            </a:r>
            <a:r>
              <a:rPr lang="en-US" altLang="ko-KR" sz="2400" dirty="0" smtClean="0">
                <a:latin typeface="Arial" pitchFamily="34" charset="0"/>
                <a:cs typeface="Arial" pitchFamily="34" charset="0"/>
              </a:rPr>
              <a:t> +2e = Cu</a:t>
            </a:r>
          </a:p>
          <a:p>
            <a:pPr>
              <a:spcBef>
                <a:spcPct val="50000"/>
              </a:spcBef>
              <a:buFont typeface="Arial" pitchFamily="34" charset="0"/>
              <a:buNone/>
            </a:pPr>
            <a:r>
              <a:rPr lang="en-US" altLang="ko-KR" sz="2400" dirty="0" smtClean="0">
                <a:latin typeface="Arial" pitchFamily="34" charset="0"/>
                <a:cs typeface="Arial" pitchFamily="34" charset="0"/>
              </a:rPr>
              <a:t>Two Faradays plate out one mole (63g) of Cu. Therefore,</a:t>
            </a:r>
          </a:p>
          <a:p>
            <a:pPr>
              <a:spcBef>
                <a:spcPct val="50000"/>
              </a:spcBef>
              <a:buFont typeface="Arial" pitchFamily="34" charset="0"/>
              <a:buNone/>
            </a:pPr>
            <a:r>
              <a:rPr lang="en-US" altLang="ko-KR" sz="2400" dirty="0" smtClean="0">
                <a:latin typeface="Arial" pitchFamily="34" charset="0"/>
                <a:cs typeface="Arial" pitchFamily="34" charset="0"/>
              </a:rPr>
              <a:t>Weight = 0.15 Faraday × (½ moles / Faraday) ×(63g/mole)</a:t>
            </a:r>
          </a:p>
          <a:p>
            <a:pPr>
              <a:spcBef>
                <a:spcPct val="50000"/>
              </a:spcBef>
              <a:buFont typeface="Arial" pitchFamily="34" charset="0"/>
              <a:buNone/>
            </a:pPr>
            <a:endParaRPr kumimoji="1" lang="en-US" altLang="ko-KR" sz="2400" dirty="0" smtClean="0">
              <a:latin typeface="Arial" pitchFamily="34" charset="0"/>
              <a:cs typeface="Arial" pitchFamily="34" charset="0"/>
            </a:endParaRPr>
          </a:p>
          <a:p>
            <a:pPr>
              <a:spcBef>
                <a:spcPct val="50000"/>
              </a:spcBef>
              <a:buFont typeface="Arial" pitchFamily="34" charset="0"/>
              <a:buNone/>
            </a:pPr>
            <a:r>
              <a:rPr kumimoji="1" lang="en-US" altLang="ko-KR" sz="2400" dirty="0" smtClean="0">
                <a:latin typeface="Arial" pitchFamily="34" charset="0"/>
                <a:cs typeface="Arial" pitchFamily="34" charset="0"/>
              </a:rPr>
              <a:t>			</a:t>
            </a:r>
          </a:p>
          <a:p>
            <a:endParaRPr lang="en-US" sz="2400" dirty="0" smtClean="0">
              <a:latin typeface="Arial" pitchFamily="34" charset="0"/>
              <a:ea typeface="맑은 고딕" pitchFamily="34" charset="-127"/>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85800" y="685800"/>
            <a:ext cx="7772400" cy="3816429"/>
          </a:xfrm>
          <a:prstGeom prst="rect">
            <a:avLst/>
          </a:prstGeom>
          <a:noFill/>
          <a:ln w="9525">
            <a:noFill/>
            <a:miter lim="800000"/>
            <a:headEnd/>
            <a:tailEnd/>
          </a:ln>
        </p:spPr>
        <p:txBody>
          <a:bodyPr>
            <a:spAutoFit/>
          </a:bodyPr>
          <a:lstStyle/>
          <a:p>
            <a:pPr latinLnBrk="1">
              <a:spcBef>
                <a:spcPct val="50000"/>
              </a:spcBef>
            </a:pPr>
            <a:r>
              <a:rPr kumimoji="1" lang="en-US" altLang="ko-KR" sz="2400" dirty="0">
                <a:solidFill>
                  <a:srgbClr val="FF0000"/>
                </a:solidFill>
              </a:rPr>
              <a:t>B. </a:t>
            </a:r>
            <a:r>
              <a:rPr kumimoji="1" lang="en-US" altLang="ko-KR" sz="2400" b="1" dirty="0">
                <a:solidFill>
                  <a:srgbClr val="FF0000"/>
                </a:solidFill>
              </a:rPr>
              <a:t>Electric Current : I</a:t>
            </a:r>
          </a:p>
          <a:p>
            <a:pPr latinLnBrk="1">
              <a:spcBef>
                <a:spcPct val="50000"/>
              </a:spcBef>
            </a:pPr>
            <a:endParaRPr kumimoji="1" lang="en-US" altLang="ko-KR" b="1" dirty="0">
              <a:latin typeface="Calibri" pitchFamily="34" charset="0"/>
            </a:endParaRPr>
          </a:p>
          <a:p>
            <a:pPr latinLnBrk="1">
              <a:spcBef>
                <a:spcPct val="50000"/>
              </a:spcBef>
            </a:pPr>
            <a:r>
              <a:rPr kumimoji="1" lang="en-US" altLang="ko-KR" sz="2000" dirty="0"/>
              <a:t>The quantity of charge flowing each second through a circuit is called the </a:t>
            </a:r>
            <a:r>
              <a:rPr kumimoji="1" lang="en-US" altLang="ko-KR" sz="2000" b="1" dirty="0"/>
              <a:t>current</a:t>
            </a:r>
            <a:r>
              <a:rPr kumimoji="1" lang="en-US" altLang="ko-KR" sz="2000" dirty="0"/>
              <a:t>. The unit of current is the </a:t>
            </a:r>
            <a:r>
              <a:rPr kumimoji="1" lang="en-US" altLang="ko-KR" sz="2000" b="1" dirty="0"/>
              <a:t>ampere</a:t>
            </a:r>
            <a:r>
              <a:rPr kumimoji="1" lang="en-US" altLang="ko-KR" sz="2000" dirty="0"/>
              <a:t> (A). </a:t>
            </a:r>
          </a:p>
          <a:p>
            <a:pPr latinLnBrk="1">
              <a:spcBef>
                <a:spcPct val="50000"/>
              </a:spcBef>
            </a:pPr>
            <a:r>
              <a:rPr kumimoji="1" lang="en-US" altLang="ko-KR" sz="2000" dirty="0"/>
              <a:t>        Current = Charge / Unit time = Amp = Coulomb / sec</a:t>
            </a:r>
          </a:p>
          <a:p>
            <a:pPr latinLnBrk="1">
              <a:spcBef>
                <a:spcPct val="50000"/>
              </a:spcBef>
            </a:pPr>
            <a:r>
              <a:rPr kumimoji="1" lang="en-US" altLang="ko-KR" sz="2000" dirty="0"/>
              <a:t>       </a:t>
            </a:r>
            <a:r>
              <a:rPr kumimoji="1" lang="en-US" altLang="ko-KR" sz="2800" dirty="0">
                <a:solidFill>
                  <a:srgbClr val="FF0000"/>
                </a:solidFill>
              </a:rPr>
              <a:t>I = </a:t>
            </a:r>
            <a:r>
              <a:rPr kumimoji="1" lang="en-US" altLang="ko-KR" sz="2800" i="1" dirty="0">
                <a:solidFill>
                  <a:srgbClr val="FF0000"/>
                </a:solidFill>
              </a:rPr>
              <a:t>q</a:t>
            </a:r>
            <a:r>
              <a:rPr kumimoji="1" lang="en-US" altLang="ko-KR" sz="2800" dirty="0">
                <a:solidFill>
                  <a:srgbClr val="FF0000"/>
                </a:solidFill>
              </a:rPr>
              <a:t> /s</a:t>
            </a:r>
          </a:p>
          <a:p>
            <a:pPr latinLnBrk="1">
              <a:spcBef>
                <a:spcPct val="50000"/>
              </a:spcBef>
            </a:pPr>
            <a:r>
              <a:rPr kumimoji="1" lang="en-US" altLang="ko-KR" sz="2800" dirty="0"/>
              <a:t>      </a:t>
            </a:r>
            <a:r>
              <a:rPr kumimoji="1" lang="en-US" altLang="ko-KR" sz="2800" dirty="0">
                <a:solidFill>
                  <a:srgbClr val="FF0000"/>
                </a:solidFill>
              </a:rPr>
              <a:t>A = C/s</a:t>
            </a:r>
          </a:p>
          <a:p>
            <a:pPr>
              <a:spcBef>
                <a:spcPct val="50000"/>
              </a:spcBef>
            </a:pPr>
            <a:endParaRPr lang="ko-KR" altLang="en-US" dirty="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026" descr="figure-14-01.JPG                                               00013FCD&#10;production                     B8414635:"/>
          <p:cNvPicPr>
            <a:picLocks noChangeAspect="1" noChangeArrowheads="1"/>
          </p:cNvPicPr>
          <p:nvPr/>
        </p:nvPicPr>
        <p:blipFill>
          <a:blip r:embed="rId2"/>
          <a:srcRect/>
          <a:stretch>
            <a:fillRect/>
          </a:stretch>
        </p:blipFill>
        <p:spPr bwMode="auto">
          <a:xfrm>
            <a:off x="6400800" y="609600"/>
            <a:ext cx="2230438" cy="3048000"/>
          </a:xfrm>
          <a:prstGeom prst="rect">
            <a:avLst/>
          </a:prstGeom>
          <a:noFill/>
          <a:ln w="9525">
            <a:noFill/>
            <a:miter lim="800000"/>
            <a:headEnd/>
            <a:tailEnd/>
          </a:ln>
        </p:spPr>
      </p:pic>
      <p:sp>
        <p:nvSpPr>
          <p:cNvPr id="15363" name="Text Box 1027"/>
          <p:cNvSpPr txBox="1">
            <a:spLocks noChangeArrowheads="1"/>
          </p:cNvSpPr>
          <p:nvPr/>
        </p:nvSpPr>
        <p:spPr bwMode="auto">
          <a:xfrm>
            <a:off x="6400800" y="4191000"/>
            <a:ext cx="2514600" cy="2586038"/>
          </a:xfrm>
          <a:prstGeom prst="rect">
            <a:avLst/>
          </a:prstGeom>
          <a:noFill/>
          <a:ln w="9525">
            <a:noFill/>
            <a:miter lim="800000"/>
            <a:headEnd/>
            <a:tailEnd/>
          </a:ln>
        </p:spPr>
        <p:txBody>
          <a:bodyPr>
            <a:spAutoFit/>
          </a:bodyPr>
          <a:lstStyle/>
          <a:p>
            <a:pPr>
              <a:spcBef>
                <a:spcPct val="50000"/>
              </a:spcBef>
            </a:pPr>
            <a:r>
              <a:rPr lang="en-US" altLang="ko-KR"/>
              <a:t>Electrons flowing into a coil of Pt wire at which Sn</a:t>
            </a:r>
            <a:r>
              <a:rPr lang="en-US" altLang="ko-KR" baseline="30000"/>
              <a:t>4+</a:t>
            </a:r>
            <a:r>
              <a:rPr lang="en-US" altLang="ko-KR"/>
              <a:t> ions in solution are reduced to Sn</a:t>
            </a:r>
            <a:r>
              <a:rPr lang="en-US" altLang="ko-KR" baseline="30000"/>
              <a:t>2+</a:t>
            </a:r>
            <a:r>
              <a:rPr lang="en-US" altLang="ko-KR"/>
              <a:t> ions. This process could not happen by itself because there is no complete circuit.</a:t>
            </a:r>
          </a:p>
        </p:txBody>
      </p:sp>
      <p:sp>
        <p:nvSpPr>
          <p:cNvPr id="15364" name="Text Box 1028"/>
          <p:cNvSpPr txBox="1">
            <a:spLocks noChangeArrowheads="1"/>
          </p:cNvSpPr>
          <p:nvPr/>
        </p:nvSpPr>
        <p:spPr bwMode="auto">
          <a:xfrm>
            <a:off x="304800" y="898525"/>
            <a:ext cx="5943600" cy="5940088"/>
          </a:xfrm>
          <a:prstGeom prst="rect">
            <a:avLst/>
          </a:prstGeom>
          <a:noFill/>
          <a:ln w="9525">
            <a:noFill/>
            <a:miter lim="800000"/>
            <a:headEnd/>
            <a:tailEnd/>
          </a:ln>
        </p:spPr>
        <p:txBody>
          <a:bodyPr>
            <a:spAutoFit/>
          </a:bodyPr>
          <a:lstStyle/>
          <a:p>
            <a:pPr>
              <a:spcBef>
                <a:spcPct val="50000"/>
              </a:spcBef>
            </a:pPr>
            <a:r>
              <a:rPr lang="en-US" altLang="ko-KR" sz="2000" dirty="0"/>
              <a:t>Two electrons are required to reduce one Sn</a:t>
            </a:r>
            <a:r>
              <a:rPr lang="en-US" altLang="ko-KR" sz="2000" baseline="30000" dirty="0"/>
              <a:t>4+</a:t>
            </a:r>
            <a:r>
              <a:rPr lang="en-US" altLang="ko-KR" sz="2000" dirty="0"/>
              <a:t> ion:</a:t>
            </a:r>
          </a:p>
          <a:p>
            <a:pPr>
              <a:spcBef>
                <a:spcPct val="50000"/>
              </a:spcBef>
            </a:pPr>
            <a:r>
              <a:rPr lang="en-US" altLang="ko-KR" sz="2000" dirty="0"/>
              <a:t>Sn</a:t>
            </a:r>
            <a:r>
              <a:rPr lang="en-US" altLang="ko-KR" sz="2000" baseline="30000" dirty="0"/>
              <a:t>4+</a:t>
            </a:r>
            <a:r>
              <a:rPr lang="en-US" altLang="ko-KR" sz="2000" dirty="0"/>
              <a:t> + 2e </a:t>
            </a:r>
            <a:r>
              <a:rPr lang="en-US" altLang="ko-KR" sz="2000" dirty="0">
                <a:sym typeface="Symbol" pitchFamily="18" charset="2"/>
              </a:rPr>
              <a:t> </a:t>
            </a:r>
            <a:r>
              <a:rPr lang="en-US" altLang="ko-KR" sz="2000" dirty="0"/>
              <a:t>Sn</a:t>
            </a:r>
            <a:r>
              <a:rPr lang="en-US" altLang="ko-KR" sz="2000" baseline="30000" dirty="0"/>
              <a:t>2+</a:t>
            </a:r>
            <a:r>
              <a:rPr lang="en-US" altLang="ko-KR" sz="2000" dirty="0"/>
              <a:t> </a:t>
            </a:r>
            <a:endParaRPr lang="en-US" altLang="ko-KR" sz="2000" dirty="0">
              <a:sym typeface="Symbol" pitchFamily="18" charset="2"/>
            </a:endParaRPr>
          </a:p>
          <a:p>
            <a:pPr>
              <a:spcBef>
                <a:spcPct val="50000"/>
              </a:spcBef>
            </a:pPr>
            <a:r>
              <a:rPr lang="en-US" altLang="ko-KR" sz="2000" dirty="0">
                <a:sym typeface="Symbol" pitchFamily="18" charset="2"/>
              </a:rPr>
              <a:t>If </a:t>
            </a:r>
            <a:r>
              <a:rPr lang="en-US" altLang="ko-KR" sz="2000" dirty="0" smtClean="0">
                <a:sym typeface="Symbol" pitchFamily="18" charset="2"/>
              </a:rPr>
              <a:t>the metal reacts </a:t>
            </a:r>
            <a:r>
              <a:rPr lang="en-US" altLang="ko-KR" sz="2000" dirty="0">
                <a:sym typeface="Symbol" pitchFamily="18" charset="2"/>
              </a:rPr>
              <a:t>at a rate of 4.24 </a:t>
            </a:r>
            <a:r>
              <a:rPr lang="en-US" altLang="ko-KR" sz="2000" dirty="0" err="1">
                <a:sym typeface="Symbol" pitchFamily="18" charset="2"/>
              </a:rPr>
              <a:t>mmol</a:t>
            </a:r>
            <a:r>
              <a:rPr lang="en-US" altLang="ko-KR" sz="2000" dirty="0">
                <a:sym typeface="Symbol" pitchFamily="18" charset="2"/>
              </a:rPr>
              <a:t>/h, electrons flow at a rate of 2× 4.24 </a:t>
            </a:r>
            <a:r>
              <a:rPr lang="en-US" altLang="ko-KR" sz="2000" dirty="0" err="1">
                <a:sym typeface="Symbol" pitchFamily="18" charset="2"/>
              </a:rPr>
              <a:t>mmol</a:t>
            </a:r>
            <a:r>
              <a:rPr lang="en-US" altLang="ko-KR" sz="2000" dirty="0">
                <a:sym typeface="Symbol" pitchFamily="18" charset="2"/>
              </a:rPr>
              <a:t>/h, which corresponds to</a:t>
            </a:r>
          </a:p>
          <a:p>
            <a:pPr>
              <a:spcBef>
                <a:spcPct val="50000"/>
              </a:spcBef>
            </a:pPr>
            <a:r>
              <a:rPr lang="en-US" altLang="ko-KR" sz="2000" dirty="0">
                <a:sym typeface="Symbol" pitchFamily="18" charset="2"/>
              </a:rPr>
              <a:t>(2× 4.24 </a:t>
            </a:r>
            <a:r>
              <a:rPr lang="en-US" altLang="ko-KR" sz="2000" dirty="0" err="1">
                <a:sym typeface="Symbol" pitchFamily="18" charset="2"/>
              </a:rPr>
              <a:t>mmol</a:t>
            </a:r>
            <a:r>
              <a:rPr lang="en-US" altLang="ko-KR" sz="2000" dirty="0">
                <a:sym typeface="Symbol" pitchFamily="18" charset="2"/>
              </a:rPr>
              <a:t>/h) / 3600 s/h = 2.356 ×10 </a:t>
            </a:r>
            <a:r>
              <a:rPr lang="en-US" altLang="ko-KR" sz="2000" baseline="30000" dirty="0">
                <a:sym typeface="Symbol" pitchFamily="18" charset="2"/>
              </a:rPr>
              <a:t>–3</a:t>
            </a:r>
            <a:r>
              <a:rPr lang="en-US" altLang="ko-KR" sz="2000" dirty="0">
                <a:sym typeface="Symbol" pitchFamily="18" charset="2"/>
              </a:rPr>
              <a:t> </a:t>
            </a:r>
            <a:r>
              <a:rPr lang="en-US" altLang="ko-KR" sz="2000" dirty="0" err="1">
                <a:sym typeface="Symbol" pitchFamily="18" charset="2"/>
              </a:rPr>
              <a:t>mmol</a:t>
            </a:r>
            <a:r>
              <a:rPr lang="en-US" altLang="ko-KR" sz="2000" dirty="0">
                <a:sym typeface="Symbol" pitchFamily="18" charset="2"/>
              </a:rPr>
              <a:t>/s</a:t>
            </a:r>
          </a:p>
          <a:p>
            <a:pPr>
              <a:spcBef>
                <a:spcPct val="50000"/>
              </a:spcBef>
            </a:pPr>
            <a:r>
              <a:rPr lang="en-US" altLang="ko-KR" sz="2000" dirty="0">
                <a:sym typeface="Symbol" pitchFamily="18" charset="2"/>
              </a:rPr>
              <a:t>                                              = 2.356 ×10 </a:t>
            </a:r>
            <a:r>
              <a:rPr lang="en-US" altLang="ko-KR" sz="2000" baseline="30000" dirty="0">
                <a:sym typeface="Symbol" pitchFamily="18" charset="2"/>
              </a:rPr>
              <a:t>–6</a:t>
            </a:r>
            <a:r>
              <a:rPr lang="en-US" altLang="ko-KR" sz="2000" dirty="0">
                <a:sym typeface="Symbol" pitchFamily="18" charset="2"/>
              </a:rPr>
              <a:t> mol/s </a:t>
            </a:r>
          </a:p>
          <a:p>
            <a:pPr>
              <a:spcBef>
                <a:spcPct val="50000"/>
              </a:spcBef>
            </a:pPr>
            <a:r>
              <a:rPr lang="en-US" altLang="ko-KR" sz="2000" dirty="0">
                <a:sym typeface="Symbol" pitchFamily="18" charset="2"/>
              </a:rPr>
              <a:t>To find current, we convert moles of electrons per second to coulombs per second</a:t>
            </a:r>
          </a:p>
          <a:p>
            <a:pPr>
              <a:spcBef>
                <a:spcPct val="50000"/>
              </a:spcBef>
            </a:pPr>
            <a:r>
              <a:rPr lang="en-US" altLang="ko-KR" sz="2000" dirty="0">
                <a:sym typeface="Symbol" pitchFamily="18" charset="2"/>
              </a:rPr>
              <a:t> Current = charge / time = coulombs / second </a:t>
            </a:r>
          </a:p>
          <a:p>
            <a:pPr>
              <a:spcBef>
                <a:spcPct val="50000"/>
              </a:spcBef>
            </a:pPr>
            <a:r>
              <a:rPr lang="en-US" altLang="ko-KR" sz="2000" dirty="0">
                <a:sym typeface="Symbol" pitchFamily="18" charset="2"/>
              </a:rPr>
              <a:t>       = (moles/second) × (coulombs / mol)</a:t>
            </a:r>
          </a:p>
          <a:p>
            <a:pPr>
              <a:spcBef>
                <a:spcPct val="50000"/>
              </a:spcBef>
            </a:pPr>
            <a:r>
              <a:rPr lang="en-US" altLang="ko-KR" sz="2000" dirty="0">
                <a:sym typeface="Symbol" pitchFamily="18" charset="2"/>
              </a:rPr>
              <a:t>       = (2.356 ×10 </a:t>
            </a:r>
            <a:r>
              <a:rPr lang="en-US" altLang="ko-KR" sz="2000" baseline="30000" dirty="0">
                <a:sym typeface="Symbol" pitchFamily="18" charset="2"/>
              </a:rPr>
              <a:t>–6</a:t>
            </a:r>
            <a:r>
              <a:rPr lang="en-US" altLang="ko-KR" sz="2000" dirty="0">
                <a:sym typeface="Symbol" pitchFamily="18" charset="2"/>
              </a:rPr>
              <a:t> mol/s) × (9.649 × 10</a:t>
            </a:r>
            <a:r>
              <a:rPr lang="en-US" altLang="ko-KR" sz="2000" baseline="30000" dirty="0">
                <a:sym typeface="Symbol" pitchFamily="18" charset="2"/>
              </a:rPr>
              <a:t>4</a:t>
            </a:r>
            <a:r>
              <a:rPr lang="en-US" altLang="ko-KR" sz="2000" dirty="0">
                <a:sym typeface="Symbol" pitchFamily="18" charset="2"/>
              </a:rPr>
              <a:t> C/mol)</a:t>
            </a:r>
          </a:p>
          <a:p>
            <a:pPr>
              <a:spcBef>
                <a:spcPct val="50000"/>
              </a:spcBef>
            </a:pPr>
            <a:r>
              <a:rPr lang="en-US" altLang="ko-KR" sz="2000" dirty="0">
                <a:sym typeface="Symbol" pitchFamily="18" charset="2"/>
              </a:rPr>
              <a:t>        = 0.227 C/s</a:t>
            </a:r>
          </a:p>
          <a:p>
            <a:pPr>
              <a:spcBef>
                <a:spcPct val="50000"/>
              </a:spcBef>
            </a:pPr>
            <a:r>
              <a:rPr lang="en-US" altLang="ko-KR" sz="2000" dirty="0">
                <a:sym typeface="Symbol" pitchFamily="18" charset="2"/>
              </a:rPr>
              <a:t>        = 0.227 A</a:t>
            </a:r>
          </a:p>
        </p:txBody>
      </p:sp>
      <p:sp>
        <p:nvSpPr>
          <p:cNvPr id="15365" name="TextBox 4"/>
          <p:cNvSpPr txBox="1">
            <a:spLocks noChangeArrowheads="1"/>
          </p:cNvSpPr>
          <p:nvPr/>
        </p:nvSpPr>
        <p:spPr bwMode="auto">
          <a:xfrm>
            <a:off x="1600200" y="0"/>
            <a:ext cx="3200400" cy="584200"/>
          </a:xfrm>
          <a:prstGeom prst="rect">
            <a:avLst/>
          </a:prstGeom>
          <a:noFill/>
          <a:ln w="9525">
            <a:noFill/>
            <a:miter lim="800000"/>
            <a:headEnd/>
            <a:tailEnd/>
          </a:ln>
        </p:spPr>
        <p:txBody>
          <a:bodyPr>
            <a:spAutoFit/>
          </a:bodyPr>
          <a:lstStyle/>
          <a:p>
            <a:r>
              <a:rPr lang="en-US" sz="3200" b="1" i="1">
                <a:solidFill>
                  <a:srgbClr val="0000FF"/>
                </a:solidFill>
              </a:rPr>
              <a:t>Example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228600"/>
            <a:ext cx="8610600" cy="6462713"/>
          </a:xfrm>
          <a:prstGeom prst="rect">
            <a:avLst/>
          </a:prstGeom>
          <a:noFill/>
          <a:ln w="9525">
            <a:noFill/>
            <a:miter lim="800000"/>
            <a:headEnd/>
            <a:tailEnd/>
          </a:ln>
        </p:spPr>
        <p:txBody>
          <a:bodyPr>
            <a:spAutoFit/>
          </a:bodyPr>
          <a:lstStyle/>
          <a:p>
            <a:pPr>
              <a:spcBef>
                <a:spcPct val="50000"/>
              </a:spcBef>
            </a:pPr>
            <a:r>
              <a:rPr lang="en-US" altLang="ko-KR" sz="2400">
                <a:solidFill>
                  <a:srgbClr val="FF0000"/>
                </a:solidFill>
              </a:rPr>
              <a:t>C.  </a:t>
            </a:r>
            <a:r>
              <a:rPr lang="en-US" altLang="ko-KR" sz="2400" b="1">
                <a:solidFill>
                  <a:srgbClr val="FF0000"/>
                </a:solidFill>
              </a:rPr>
              <a:t>Electric Potential</a:t>
            </a:r>
            <a:r>
              <a:rPr lang="en-US" altLang="ko-KR" sz="2400">
                <a:solidFill>
                  <a:srgbClr val="FF0000"/>
                </a:solidFill>
              </a:rPr>
              <a:t> : E</a:t>
            </a:r>
          </a:p>
          <a:p>
            <a:pPr>
              <a:spcBef>
                <a:spcPct val="50000"/>
              </a:spcBef>
            </a:pPr>
            <a:r>
              <a:rPr lang="en-US" altLang="ko-KR" sz="2000"/>
              <a:t>The difference in </a:t>
            </a:r>
            <a:r>
              <a:rPr lang="en-US" altLang="ko-KR" sz="2000" b="1"/>
              <a:t>electric potential</a:t>
            </a:r>
            <a:r>
              <a:rPr lang="en-US" altLang="ko-KR" sz="2000"/>
              <a:t> (E) between two points is a measure of the work that is needed when an electric charge moves from one point to another. Potential difference is measured in </a:t>
            </a:r>
            <a:r>
              <a:rPr lang="en-US" altLang="ko-KR" sz="2000" b="1"/>
              <a:t>volts</a:t>
            </a:r>
            <a:r>
              <a:rPr lang="en-US" altLang="ko-KR" sz="2000"/>
              <a:t> (V).</a:t>
            </a:r>
          </a:p>
          <a:p>
            <a:pPr>
              <a:spcBef>
                <a:spcPct val="50000"/>
              </a:spcBef>
            </a:pPr>
            <a:r>
              <a:rPr lang="en-US" altLang="ko-KR" sz="2000"/>
              <a:t>       Electrical energy = voltage acting on an electrical charge</a:t>
            </a:r>
          </a:p>
          <a:p>
            <a:pPr>
              <a:spcBef>
                <a:spcPct val="50000"/>
              </a:spcBef>
            </a:pPr>
            <a:r>
              <a:rPr lang="en-US" altLang="ko-KR" sz="2000"/>
              <a:t>       Energy  =  Joule  =  Coulomb  ×  Volt</a:t>
            </a:r>
          </a:p>
          <a:p>
            <a:pPr>
              <a:spcBef>
                <a:spcPct val="50000"/>
              </a:spcBef>
            </a:pPr>
            <a:r>
              <a:rPr lang="en-US" altLang="ko-KR" sz="2000"/>
              <a:t>       Electric potential = Energy / Unit charge =  V  = E</a:t>
            </a:r>
          </a:p>
          <a:p>
            <a:pPr>
              <a:spcBef>
                <a:spcPct val="50000"/>
              </a:spcBef>
            </a:pPr>
            <a:r>
              <a:rPr lang="en-US" altLang="ko-KR"/>
              <a:t>      V =  J/C </a:t>
            </a:r>
          </a:p>
          <a:p>
            <a:pPr>
              <a:spcBef>
                <a:spcPct val="50000"/>
              </a:spcBef>
            </a:pPr>
            <a:r>
              <a:rPr lang="en-US" altLang="ko-KR"/>
              <a:t>The greater the potential difference between two points, the stronger will be the "push" on a charged particle traveling between those points. A 12 V battery will push electrons through a circuit 8 times harder than a 1.5 V battery.</a:t>
            </a:r>
          </a:p>
          <a:p>
            <a:pPr>
              <a:spcBef>
                <a:spcPct val="50000"/>
              </a:spcBef>
            </a:pPr>
            <a:r>
              <a:rPr lang="en-US" altLang="ko-KR" sz="2000" b="1">
                <a:solidFill>
                  <a:srgbClr val="FF0000"/>
                </a:solidFill>
              </a:rPr>
              <a:t>Cell Potential</a:t>
            </a:r>
            <a:r>
              <a:rPr lang="en-US" altLang="ko-KR" sz="2000"/>
              <a:t> : depending on the nature of the chemical reactions occurring, the driving force on the electrons to flow in the circuit will be different. We term this the</a:t>
            </a:r>
            <a:r>
              <a:rPr lang="en-US" altLang="ko-KR" sz="2000" b="1"/>
              <a:t> </a:t>
            </a:r>
            <a:r>
              <a:rPr lang="en-US" altLang="ko-KR" sz="2000" b="1">
                <a:solidFill>
                  <a:srgbClr val="FF0000"/>
                </a:solidFill>
              </a:rPr>
              <a:t>cell potential ( E</a:t>
            </a:r>
            <a:r>
              <a:rPr lang="en-US" altLang="ko-KR" sz="2000" b="1" baseline="-30000">
                <a:solidFill>
                  <a:srgbClr val="FF0000"/>
                </a:solidFill>
              </a:rPr>
              <a:t>cell</a:t>
            </a:r>
            <a:r>
              <a:rPr lang="en-US" altLang="ko-KR" sz="2000" b="1">
                <a:solidFill>
                  <a:srgbClr val="FF0000"/>
                </a:solidFill>
              </a:rPr>
              <a:t> )</a:t>
            </a:r>
            <a:r>
              <a:rPr lang="en-US" altLang="ko-KR" sz="2000" b="1"/>
              <a:t> </a:t>
            </a:r>
            <a:r>
              <a:rPr lang="en-US" altLang="ko-KR" sz="2000"/>
              <a:t>or the </a:t>
            </a:r>
            <a:r>
              <a:rPr lang="en-US" altLang="ko-KR" sz="2000" b="1">
                <a:solidFill>
                  <a:srgbClr val="FF0000"/>
                </a:solidFill>
              </a:rPr>
              <a:t>electromotive force ( emf )</a:t>
            </a:r>
            <a:r>
              <a:rPr lang="en-US" altLang="ko-KR" sz="2000">
                <a:solidFill>
                  <a:srgbClr val="FF0000"/>
                </a:solidFill>
              </a:rPr>
              <a:t>.</a:t>
            </a:r>
            <a:r>
              <a:rPr lang="en-US" altLang="ko-KR" sz="2000"/>
              <a:t> Electromotive force is typically measured in terms of </a:t>
            </a:r>
            <a:r>
              <a:rPr lang="en-US" altLang="ko-KR" sz="2000" b="1"/>
              <a:t>voltage</a:t>
            </a:r>
            <a:r>
              <a:rPr lang="en-US" altLang="ko-KR" sz="2000"/>
              <a:t>. The cell potential is expressed in Volts. </a:t>
            </a:r>
          </a:p>
          <a:p>
            <a:pPr>
              <a:spcBef>
                <a:spcPct val="50000"/>
              </a:spcBef>
            </a:pPr>
            <a:r>
              <a:rPr lang="en-US" altLang="ko-KR" sz="2000"/>
              <a:t>        Volts = work(J) / charge(coulombs)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533400"/>
            <a:ext cx="8229600" cy="5786438"/>
          </a:xfrm>
          <a:prstGeom prst="rect">
            <a:avLst/>
          </a:prstGeom>
          <a:noFill/>
          <a:ln w="9525">
            <a:noFill/>
            <a:miter lim="800000"/>
            <a:headEnd/>
            <a:tailEnd/>
          </a:ln>
        </p:spPr>
        <p:txBody>
          <a:bodyPr>
            <a:spAutoFit/>
          </a:bodyPr>
          <a:lstStyle/>
          <a:p>
            <a:pPr latinLnBrk="1">
              <a:spcBef>
                <a:spcPct val="50000"/>
              </a:spcBef>
            </a:pPr>
            <a:r>
              <a:rPr kumimoji="1" lang="en-US" altLang="ko-KR" sz="2000" dirty="0">
                <a:solidFill>
                  <a:srgbClr val="FF0000"/>
                </a:solidFill>
              </a:rPr>
              <a:t>D. </a:t>
            </a:r>
            <a:r>
              <a:rPr kumimoji="1" lang="en-US" altLang="ko-KR" sz="2000" b="1" dirty="0">
                <a:solidFill>
                  <a:srgbClr val="FF0000"/>
                </a:solidFill>
              </a:rPr>
              <a:t>Work </a:t>
            </a:r>
            <a:r>
              <a:rPr kumimoji="1" lang="en-US" altLang="ko-KR" sz="2000" dirty="0">
                <a:solidFill>
                  <a:srgbClr val="FF0000"/>
                </a:solidFill>
              </a:rPr>
              <a:t> :  </a:t>
            </a:r>
          </a:p>
          <a:p>
            <a:pPr latinLnBrk="1">
              <a:spcBef>
                <a:spcPct val="50000"/>
              </a:spcBef>
            </a:pPr>
            <a:r>
              <a:rPr kumimoji="1" lang="en-US" altLang="ko-KR" sz="2000" i="1" dirty="0"/>
              <a:t>       Electrochemical work</a:t>
            </a:r>
          </a:p>
          <a:p>
            <a:pPr latinLnBrk="1">
              <a:spcBef>
                <a:spcPct val="50000"/>
              </a:spcBef>
            </a:pPr>
            <a:r>
              <a:rPr kumimoji="1" lang="en-US" altLang="ko-KR" sz="2000" i="1" dirty="0"/>
              <a:t>         </a:t>
            </a:r>
            <a:r>
              <a:rPr kumimoji="1" lang="en-US" altLang="ko-KR" sz="2000" dirty="0"/>
              <a:t>Work = Potential  × Current × Time   = Potential  × Charge</a:t>
            </a:r>
          </a:p>
          <a:p>
            <a:pPr latinLnBrk="1">
              <a:spcBef>
                <a:spcPct val="50000"/>
              </a:spcBef>
            </a:pPr>
            <a:r>
              <a:rPr kumimoji="1" lang="en-US" altLang="ko-KR" sz="2000" dirty="0"/>
              <a:t>          </a:t>
            </a:r>
            <a:r>
              <a:rPr kumimoji="1" lang="en-US" altLang="ko-KR" sz="2000" dirty="0">
                <a:solidFill>
                  <a:srgbClr val="FF0000"/>
                </a:solidFill>
              </a:rPr>
              <a:t>work = </a:t>
            </a:r>
            <a:r>
              <a:rPr kumimoji="1" lang="en-US" altLang="ko-KR" sz="2000" i="1" dirty="0" err="1">
                <a:solidFill>
                  <a:srgbClr val="FF0000"/>
                </a:solidFill>
              </a:rPr>
              <a:t>Eq</a:t>
            </a:r>
            <a:endParaRPr kumimoji="1" lang="en-US" altLang="ko-KR" sz="2000" dirty="0">
              <a:solidFill>
                <a:srgbClr val="FF0000"/>
              </a:solidFill>
            </a:endParaRPr>
          </a:p>
          <a:p>
            <a:pPr latinLnBrk="1">
              <a:spcBef>
                <a:spcPct val="50000"/>
              </a:spcBef>
            </a:pPr>
            <a:r>
              <a:rPr kumimoji="1" lang="en-US" altLang="ko-KR" sz="2000" dirty="0"/>
              <a:t>          joule = (volts )(coulombs)</a:t>
            </a:r>
          </a:p>
          <a:p>
            <a:pPr latinLnBrk="1">
              <a:spcBef>
                <a:spcPct val="50000"/>
              </a:spcBef>
            </a:pPr>
            <a:r>
              <a:rPr kumimoji="1" lang="en-US" altLang="ko-KR" sz="2000" dirty="0">
                <a:solidFill>
                  <a:srgbClr val="FF0000"/>
                </a:solidFill>
              </a:rPr>
              <a:t>E. </a:t>
            </a:r>
            <a:r>
              <a:rPr kumimoji="1" lang="en-US" altLang="ko-KR" sz="2000" b="1" dirty="0">
                <a:solidFill>
                  <a:srgbClr val="FF0000"/>
                </a:solidFill>
              </a:rPr>
              <a:t>Free energy</a:t>
            </a:r>
            <a:r>
              <a:rPr kumimoji="1" lang="en-US" altLang="ko-KR" sz="2000" dirty="0">
                <a:solidFill>
                  <a:srgbClr val="FF0000"/>
                </a:solidFill>
              </a:rPr>
              <a:t> </a:t>
            </a:r>
            <a:r>
              <a:rPr kumimoji="1" lang="en-US" altLang="ko-KR" sz="2000" dirty="0"/>
              <a:t>:</a:t>
            </a:r>
          </a:p>
          <a:p>
            <a:pPr latinLnBrk="1">
              <a:spcBef>
                <a:spcPct val="50000"/>
              </a:spcBef>
            </a:pPr>
            <a:r>
              <a:rPr kumimoji="1" lang="en-US" altLang="ko-KR" sz="2000" dirty="0"/>
              <a:t>The free energy change, </a:t>
            </a:r>
            <a:r>
              <a:rPr kumimoji="1" lang="el-GR" altLang="ko-KR" sz="2000" dirty="0" smtClean="0"/>
              <a:t>Δ</a:t>
            </a:r>
            <a:r>
              <a:rPr kumimoji="1" lang="en-US" altLang="ko-KR" sz="2000" dirty="0" smtClean="0"/>
              <a:t>G</a:t>
            </a:r>
            <a:r>
              <a:rPr kumimoji="1" lang="en-US" altLang="ko-KR" sz="2000" dirty="0"/>
              <a:t>, for a chemical reaction conducted reversibly at constant temperature and pressure equals the maximum possible electrical work that can be done by the reaction on its surroundings</a:t>
            </a:r>
          </a:p>
          <a:p>
            <a:pPr latinLnBrk="1">
              <a:spcBef>
                <a:spcPct val="50000"/>
              </a:spcBef>
            </a:pPr>
            <a:r>
              <a:rPr kumimoji="1" lang="en-US" altLang="ko-KR" sz="2000" dirty="0"/>
              <a:t>          work = </a:t>
            </a:r>
            <a:r>
              <a:rPr kumimoji="1" lang="en-US" altLang="ko-KR" sz="2000" dirty="0">
                <a:sym typeface="Symbol" pitchFamily="18" charset="2"/>
              </a:rPr>
              <a:t>G</a:t>
            </a:r>
          </a:p>
          <a:p>
            <a:pPr latinLnBrk="1">
              <a:spcBef>
                <a:spcPct val="50000"/>
              </a:spcBef>
            </a:pPr>
            <a:r>
              <a:rPr kumimoji="1" lang="en-US" altLang="ko-KR" sz="2000" dirty="0">
                <a:sym typeface="Symbol" pitchFamily="18" charset="2"/>
              </a:rPr>
              <a:t>          </a:t>
            </a:r>
            <a:r>
              <a:rPr kumimoji="1" lang="en-US" altLang="ko-KR" sz="2000" dirty="0">
                <a:solidFill>
                  <a:srgbClr val="FF0000"/>
                </a:solidFill>
                <a:sym typeface="Symbol" pitchFamily="18" charset="2"/>
              </a:rPr>
              <a:t>G = work = – </a:t>
            </a:r>
            <a:r>
              <a:rPr kumimoji="1" lang="en-US" altLang="ko-KR" sz="2000" i="1" dirty="0" err="1">
                <a:solidFill>
                  <a:srgbClr val="FF0000"/>
                </a:solidFill>
              </a:rPr>
              <a:t>Eq</a:t>
            </a:r>
            <a:r>
              <a:rPr kumimoji="1" lang="en-US" altLang="ko-KR" sz="2000" i="1" dirty="0">
                <a:solidFill>
                  <a:srgbClr val="FF0000"/>
                </a:solidFill>
              </a:rPr>
              <a:t> </a:t>
            </a:r>
            <a:r>
              <a:rPr kumimoji="1" lang="en-US" altLang="ko-KR" sz="2000" dirty="0">
                <a:solidFill>
                  <a:srgbClr val="FF0000"/>
                </a:solidFill>
                <a:sym typeface="Symbol" pitchFamily="18" charset="2"/>
              </a:rPr>
              <a:t>= </a:t>
            </a:r>
            <a:r>
              <a:rPr kumimoji="1" lang="en-US" altLang="ko-KR" sz="2000" i="1" dirty="0">
                <a:solidFill>
                  <a:srgbClr val="FF0000"/>
                </a:solidFill>
              </a:rPr>
              <a:t>– </a:t>
            </a:r>
            <a:r>
              <a:rPr kumimoji="1" lang="en-US" altLang="ko-KR" sz="2000" i="1" dirty="0" err="1">
                <a:solidFill>
                  <a:srgbClr val="FF0000"/>
                </a:solidFill>
              </a:rPr>
              <a:t>nFE</a:t>
            </a:r>
            <a:endParaRPr kumimoji="1" lang="en-US" altLang="ko-KR" sz="2000" dirty="0">
              <a:solidFill>
                <a:srgbClr val="FF0000"/>
              </a:solidFill>
              <a:sym typeface="Symbol" pitchFamily="18" charset="2"/>
            </a:endParaRPr>
          </a:p>
          <a:p>
            <a:pPr>
              <a:spcBef>
                <a:spcPct val="50000"/>
              </a:spcBef>
            </a:pPr>
            <a:r>
              <a:rPr kumimoji="1" lang="el-GR" altLang="ko-KR" sz="2000" dirty="0" smtClean="0"/>
              <a:t>Δ </a:t>
            </a:r>
            <a:r>
              <a:rPr lang="en-US" altLang="ko-KR" sz="2000" dirty="0" smtClean="0"/>
              <a:t>G </a:t>
            </a:r>
            <a:r>
              <a:rPr lang="en-US" altLang="ko-KR" sz="2000" dirty="0"/>
              <a:t>= </a:t>
            </a:r>
            <a:r>
              <a:rPr kumimoji="1" lang="el-GR" altLang="ko-KR" sz="2000" dirty="0" smtClean="0"/>
              <a:t>Δ </a:t>
            </a:r>
            <a:r>
              <a:rPr lang="en-US" altLang="ko-KR" sz="2000" dirty="0" smtClean="0"/>
              <a:t>H </a:t>
            </a:r>
            <a:r>
              <a:rPr lang="en-US" altLang="ko-KR" sz="2000" dirty="0"/>
              <a:t>– </a:t>
            </a:r>
            <a:r>
              <a:rPr lang="en-US" altLang="ko-KR" sz="2000" dirty="0" smtClean="0"/>
              <a:t>T</a:t>
            </a:r>
            <a:r>
              <a:rPr kumimoji="1" lang="el-GR" altLang="ko-KR" sz="2000" dirty="0" smtClean="0"/>
              <a:t> Δ </a:t>
            </a:r>
            <a:r>
              <a:rPr lang="en-US" altLang="ko-KR" sz="2000" dirty="0" smtClean="0"/>
              <a:t>S</a:t>
            </a:r>
            <a:r>
              <a:rPr lang="en-US" altLang="ko-KR" sz="2000" dirty="0"/>
              <a:t>, if </a:t>
            </a:r>
            <a:r>
              <a:rPr kumimoji="1" lang="el-GR" altLang="ko-KR" sz="2000" dirty="0" smtClean="0"/>
              <a:t>Δ </a:t>
            </a:r>
            <a:r>
              <a:rPr lang="en-US" altLang="ko-KR" sz="2000" dirty="0" smtClean="0"/>
              <a:t>G </a:t>
            </a:r>
            <a:r>
              <a:rPr lang="en-US" altLang="ko-KR" sz="2000" dirty="0"/>
              <a:t>&gt; 0, reaction is not favored, </a:t>
            </a:r>
            <a:r>
              <a:rPr kumimoji="1" lang="el-GR" altLang="ko-KR" sz="2000" dirty="0" smtClean="0"/>
              <a:t>Δ </a:t>
            </a:r>
            <a:r>
              <a:rPr lang="en-US" altLang="ko-KR" sz="2000" dirty="0" smtClean="0"/>
              <a:t>G </a:t>
            </a:r>
            <a:r>
              <a:rPr lang="en-US" altLang="ko-KR" sz="2000" dirty="0"/>
              <a:t>&lt; 0, reaction is favored</a:t>
            </a:r>
            <a:endParaRPr lang="ko-KR" alt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762000" y="304800"/>
            <a:ext cx="8077200" cy="2678113"/>
          </a:xfrm>
          <a:prstGeom prst="rect">
            <a:avLst/>
          </a:prstGeom>
          <a:noFill/>
          <a:ln w="9525">
            <a:noFill/>
            <a:miter lim="800000"/>
            <a:headEnd/>
            <a:tailEnd/>
          </a:ln>
        </p:spPr>
        <p:txBody>
          <a:bodyPr>
            <a:spAutoFit/>
          </a:bodyPr>
          <a:lstStyle/>
          <a:p>
            <a:pPr latinLnBrk="1">
              <a:spcBef>
                <a:spcPct val="50000"/>
              </a:spcBef>
            </a:pPr>
            <a:r>
              <a:rPr kumimoji="1" lang="en-US" altLang="ko-KR" sz="2400">
                <a:solidFill>
                  <a:srgbClr val="FF0000"/>
                </a:solidFill>
              </a:rPr>
              <a:t>F.  </a:t>
            </a:r>
            <a:r>
              <a:rPr kumimoji="1" lang="en-US" altLang="ko-KR" sz="2400" b="1">
                <a:solidFill>
                  <a:srgbClr val="FF0000"/>
                </a:solidFill>
              </a:rPr>
              <a:t>Ohm’s law</a:t>
            </a:r>
          </a:p>
          <a:p>
            <a:pPr latinLnBrk="1">
              <a:spcBef>
                <a:spcPct val="50000"/>
              </a:spcBef>
            </a:pPr>
            <a:r>
              <a:rPr kumimoji="1" lang="en-US" altLang="ko-KR"/>
              <a:t>     </a:t>
            </a:r>
            <a:r>
              <a:rPr kumimoji="1" lang="en-US" altLang="ko-KR" i="1">
                <a:solidFill>
                  <a:srgbClr val="FF0000"/>
                </a:solidFill>
              </a:rPr>
              <a:t>E</a:t>
            </a:r>
            <a:r>
              <a:rPr kumimoji="1" lang="en-US" altLang="ko-KR">
                <a:solidFill>
                  <a:srgbClr val="FF0000"/>
                </a:solidFill>
              </a:rPr>
              <a:t> = IR</a:t>
            </a:r>
          </a:p>
          <a:p>
            <a:pPr latinLnBrk="1">
              <a:spcBef>
                <a:spcPct val="50000"/>
              </a:spcBef>
            </a:pPr>
            <a:r>
              <a:rPr kumimoji="1" lang="en-US" altLang="ko-KR"/>
              <a:t>     V = A</a:t>
            </a:r>
            <a:r>
              <a:rPr kumimoji="1" lang="en-US" altLang="ko-KR">
                <a:sym typeface="Symbol" pitchFamily="18" charset="2"/>
              </a:rPr>
              <a:t></a:t>
            </a:r>
            <a:endParaRPr kumimoji="1" lang="en-US" altLang="ko-KR"/>
          </a:p>
          <a:p>
            <a:pPr latinLnBrk="1">
              <a:spcBef>
                <a:spcPct val="50000"/>
              </a:spcBef>
            </a:pPr>
            <a:r>
              <a:rPr kumimoji="1" lang="en-US" altLang="ko-KR" sz="2400">
                <a:solidFill>
                  <a:srgbClr val="FF0000"/>
                </a:solidFill>
              </a:rPr>
              <a:t>G. </a:t>
            </a:r>
            <a:r>
              <a:rPr kumimoji="1" lang="en-US" altLang="ko-KR" sz="2400" b="1">
                <a:solidFill>
                  <a:srgbClr val="FF0000"/>
                </a:solidFill>
              </a:rPr>
              <a:t>Power</a:t>
            </a:r>
          </a:p>
          <a:p>
            <a:pPr latinLnBrk="1">
              <a:spcBef>
                <a:spcPct val="50000"/>
              </a:spcBef>
            </a:pPr>
            <a:r>
              <a:rPr kumimoji="1" lang="en-US" altLang="ko-KR"/>
              <a:t>   </a:t>
            </a:r>
            <a:r>
              <a:rPr kumimoji="1" lang="en-US" altLang="ko-KR" i="1"/>
              <a:t>   </a:t>
            </a:r>
            <a:r>
              <a:rPr kumimoji="1" lang="en-US" altLang="ko-KR"/>
              <a:t>Power =  Work / Unit time = Current × Potential = VA = W</a:t>
            </a:r>
            <a:endParaRPr kumimoji="1" lang="ko-KR" altLang="en-US"/>
          </a:p>
          <a:p>
            <a:pPr latinLnBrk="1">
              <a:spcBef>
                <a:spcPct val="50000"/>
              </a:spcBef>
            </a:pPr>
            <a:r>
              <a:rPr kumimoji="1" lang="en-US" altLang="ko-KR" i="1"/>
              <a:t>       P </a:t>
            </a:r>
            <a:r>
              <a:rPr kumimoji="1" lang="en-US" altLang="ko-KR"/>
              <a:t>= work/s  = </a:t>
            </a:r>
            <a:r>
              <a:rPr kumimoji="1" lang="en-US" altLang="ko-KR" i="1"/>
              <a:t>Eq</a:t>
            </a:r>
            <a:r>
              <a:rPr kumimoji="1" lang="en-US" altLang="ko-KR"/>
              <a:t> / s   = </a:t>
            </a:r>
            <a:r>
              <a:rPr kumimoji="1" lang="en-US" altLang="ko-KR" i="1"/>
              <a:t>E</a:t>
            </a:r>
            <a:r>
              <a:rPr kumimoji="1" lang="en-US" altLang="ko-KR"/>
              <a:t>I = (IR)I = E(E/R)</a:t>
            </a:r>
          </a:p>
        </p:txBody>
      </p:sp>
      <p:sp>
        <p:nvSpPr>
          <p:cNvPr id="18435" name="Text Box 4"/>
          <p:cNvSpPr txBox="1">
            <a:spLocks noChangeArrowheads="1"/>
          </p:cNvSpPr>
          <p:nvPr/>
        </p:nvSpPr>
        <p:spPr bwMode="auto">
          <a:xfrm>
            <a:off x="1295400" y="4114800"/>
            <a:ext cx="3276600" cy="2225675"/>
          </a:xfrm>
          <a:prstGeom prst="rect">
            <a:avLst/>
          </a:prstGeom>
          <a:noFill/>
          <a:ln w="9525">
            <a:noFill/>
            <a:miter lim="800000"/>
            <a:headEnd/>
            <a:tailEnd/>
          </a:ln>
        </p:spPr>
        <p:txBody>
          <a:bodyPr>
            <a:spAutoFit/>
          </a:bodyPr>
          <a:lstStyle/>
          <a:p>
            <a:pPr latinLnBrk="1">
              <a:spcBef>
                <a:spcPct val="50000"/>
              </a:spcBef>
            </a:pPr>
            <a:r>
              <a:rPr kumimoji="1" lang="en-US" altLang="ko-KR" sz="2000" i="1"/>
              <a:t>E</a:t>
            </a:r>
            <a:r>
              <a:rPr kumimoji="1" lang="en-US" altLang="ko-KR" sz="2000"/>
              <a:t> = IR</a:t>
            </a:r>
          </a:p>
          <a:p>
            <a:pPr latinLnBrk="1">
              <a:spcBef>
                <a:spcPct val="50000"/>
              </a:spcBef>
            </a:pPr>
            <a:r>
              <a:rPr kumimoji="1" lang="en-US" altLang="ko-KR" sz="2000"/>
              <a:t>I = </a:t>
            </a:r>
            <a:r>
              <a:rPr kumimoji="1" lang="en-US" altLang="ko-KR" sz="2000" i="1"/>
              <a:t>E</a:t>
            </a:r>
            <a:r>
              <a:rPr kumimoji="1" lang="en-US" altLang="ko-KR" sz="2000"/>
              <a:t>/R = 3.0V / 100</a:t>
            </a:r>
            <a:r>
              <a:rPr kumimoji="1" lang="en-US" altLang="ko-KR" sz="2000">
                <a:sym typeface="Symbol" pitchFamily="18" charset="2"/>
              </a:rPr>
              <a:t></a:t>
            </a:r>
            <a:endParaRPr kumimoji="1" lang="en-US" altLang="ko-KR" sz="2000"/>
          </a:p>
          <a:p>
            <a:pPr latinLnBrk="1">
              <a:spcBef>
                <a:spcPct val="50000"/>
              </a:spcBef>
            </a:pPr>
            <a:r>
              <a:rPr kumimoji="1" lang="en-US" altLang="ko-KR" sz="2000"/>
              <a:t>            = 0.030A = 30 mA</a:t>
            </a:r>
          </a:p>
          <a:p>
            <a:pPr latinLnBrk="1">
              <a:spcBef>
                <a:spcPct val="50000"/>
              </a:spcBef>
            </a:pPr>
            <a:r>
              <a:rPr kumimoji="1" lang="en-US" altLang="ko-KR" sz="2000" i="1"/>
              <a:t>P </a:t>
            </a:r>
            <a:r>
              <a:rPr kumimoji="1" lang="en-US" altLang="ko-KR" sz="2000"/>
              <a:t>= </a:t>
            </a:r>
            <a:r>
              <a:rPr kumimoji="1" lang="en-US" altLang="ko-KR" sz="2000" i="1"/>
              <a:t>E</a:t>
            </a:r>
            <a:r>
              <a:rPr kumimoji="1" lang="en-US" altLang="ko-KR" sz="2000"/>
              <a:t>I = 3.0V×0.030A</a:t>
            </a:r>
          </a:p>
          <a:p>
            <a:pPr latinLnBrk="1">
              <a:spcBef>
                <a:spcPct val="50000"/>
              </a:spcBef>
            </a:pPr>
            <a:r>
              <a:rPr kumimoji="1" lang="en-US" altLang="ko-KR" sz="2000"/>
              <a:t>           = 0.090W = 90mW</a:t>
            </a:r>
          </a:p>
        </p:txBody>
      </p:sp>
      <p:pic>
        <p:nvPicPr>
          <p:cNvPr id="18436" name="Picture 5" descr="figure-14-02.JPG                                               00013FCD&#10;production                     B8414635:"/>
          <p:cNvPicPr>
            <a:picLocks noChangeAspect="1" noChangeArrowheads="1"/>
          </p:cNvPicPr>
          <p:nvPr/>
        </p:nvPicPr>
        <p:blipFill>
          <a:blip r:embed="rId2"/>
          <a:srcRect/>
          <a:stretch>
            <a:fillRect/>
          </a:stretch>
        </p:blipFill>
        <p:spPr bwMode="auto">
          <a:xfrm>
            <a:off x="4800600" y="4343400"/>
            <a:ext cx="3886200" cy="1654175"/>
          </a:xfrm>
          <a:prstGeom prst="rect">
            <a:avLst/>
          </a:prstGeom>
          <a:noFill/>
          <a:ln w="9525">
            <a:noFill/>
            <a:miter lim="800000"/>
            <a:headEnd/>
            <a:tailEnd/>
          </a:ln>
        </p:spPr>
      </p:pic>
      <p:sp>
        <p:nvSpPr>
          <p:cNvPr id="18437" name="TextBox 4"/>
          <p:cNvSpPr txBox="1">
            <a:spLocks noChangeArrowheads="1"/>
          </p:cNvSpPr>
          <p:nvPr/>
        </p:nvSpPr>
        <p:spPr bwMode="auto">
          <a:xfrm>
            <a:off x="1066800" y="3505200"/>
            <a:ext cx="1676400" cy="523875"/>
          </a:xfrm>
          <a:prstGeom prst="rect">
            <a:avLst/>
          </a:prstGeom>
          <a:noFill/>
          <a:ln w="9525">
            <a:noFill/>
            <a:miter lim="800000"/>
            <a:headEnd/>
            <a:tailEnd/>
          </a:ln>
        </p:spPr>
        <p:txBody>
          <a:bodyPr>
            <a:spAutoFit/>
          </a:bodyPr>
          <a:lstStyle/>
          <a:p>
            <a:r>
              <a:rPr lang="en-US" sz="2800" b="1" i="1">
                <a:solidFill>
                  <a:srgbClr val="0000FF"/>
                </a:solidFill>
              </a:rPr>
              <a:t>Example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descr="1801"/>
          <p:cNvSpPr>
            <a:spLocks noGrp="1" noChangeAspect="1" noChangeArrowheads="1"/>
          </p:cNvSpPr>
          <p:nvPr/>
        </p:nvSpPr>
        <p:spPr bwMode="auto">
          <a:xfrm>
            <a:off x="138113" y="533400"/>
            <a:ext cx="3214687" cy="5257800"/>
          </a:xfrm>
          <a:prstGeom prst="rect">
            <a:avLst/>
          </a:prstGeom>
          <a:blipFill dpi="0" rotWithShape="1">
            <a:blip r:embed="rId2"/>
            <a:srcRect/>
            <a:stretch>
              <a:fillRect/>
            </a:stretch>
          </a:blipFill>
          <a:ln w="9525">
            <a:noFill/>
            <a:miter lim="800000"/>
            <a:headEnd/>
            <a:tailEnd/>
          </a:ln>
        </p:spPr>
        <p:txBody>
          <a:bodyPr/>
          <a:lstStyle/>
          <a:p>
            <a:endParaRPr lang="en-US">
              <a:latin typeface="Calibri" pitchFamily="34" charset="0"/>
            </a:endParaRPr>
          </a:p>
        </p:txBody>
      </p:sp>
      <p:sp>
        <p:nvSpPr>
          <p:cNvPr id="19459" name="Text Box 3"/>
          <p:cNvSpPr txBox="1">
            <a:spLocks noChangeArrowheads="1"/>
          </p:cNvSpPr>
          <p:nvPr/>
        </p:nvSpPr>
        <p:spPr bwMode="auto">
          <a:xfrm>
            <a:off x="4114800" y="152400"/>
            <a:ext cx="4343400" cy="6475413"/>
          </a:xfrm>
          <a:prstGeom prst="rect">
            <a:avLst/>
          </a:prstGeom>
          <a:noFill/>
          <a:ln w="9525">
            <a:noFill/>
            <a:miter lim="800000"/>
            <a:headEnd/>
            <a:tailEnd/>
          </a:ln>
        </p:spPr>
        <p:txBody>
          <a:bodyPr>
            <a:spAutoFit/>
          </a:bodyPr>
          <a:lstStyle/>
          <a:p>
            <a:pPr latinLnBrk="1"/>
            <a:r>
              <a:rPr kumimoji="1" lang="en-US" altLang="ko-KR" sz="2800" b="1" i="1">
                <a:solidFill>
                  <a:srgbClr val="0000FF"/>
                </a:solidFill>
              </a:rPr>
              <a:t>Redox reactions in electrochemical cell</a:t>
            </a:r>
          </a:p>
          <a:p>
            <a:pPr latinLnBrk="1"/>
            <a:endParaRPr kumimoji="1" lang="en-US" altLang="ko-KR" sz="2000"/>
          </a:p>
          <a:p>
            <a:pPr latinLnBrk="1"/>
            <a:r>
              <a:rPr kumimoji="1" lang="en-US" altLang="ko-KR" sz="2000"/>
              <a:t>A piece of copper is immersed in a silver nitrate solution. Silver ions migrate to the metal and are reduced.</a:t>
            </a:r>
          </a:p>
          <a:p>
            <a:pPr latinLnBrk="1">
              <a:lnSpc>
                <a:spcPct val="90000"/>
              </a:lnSpc>
              <a:spcBef>
                <a:spcPct val="20000"/>
              </a:spcBef>
            </a:pPr>
            <a:endParaRPr kumimoji="1" lang="en-US" altLang="ko-KR"/>
          </a:p>
          <a:p>
            <a:pPr latinLnBrk="1">
              <a:lnSpc>
                <a:spcPct val="90000"/>
              </a:lnSpc>
              <a:spcBef>
                <a:spcPct val="20000"/>
              </a:spcBef>
            </a:pPr>
            <a:r>
              <a:rPr kumimoji="1" lang="en-US" altLang="ko-KR"/>
              <a:t>          Ag</a:t>
            </a:r>
            <a:r>
              <a:rPr kumimoji="1" lang="en-US" altLang="ko-KR" baseline="30000"/>
              <a:t>+ </a:t>
            </a:r>
            <a:r>
              <a:rPr kumimoji="1" lang="en-US" altLang="ko-KR"/>
              <a:t>+ e</a:t>
            </a:r>
            <a:r>
              <a:rPr kumimoji="1" lang="en-US" altLang="ko-KR" baseline="30000"/>
              <a:t>  </a:t>
            </a:r>
            <a:r>
              <a:rPr kumimoji="1" lang="en-US" altLang="ko-KR"/>
              <a:t>↔ Ag(</a:t>
            </a:r>
            <a:r>
              <a:rPr kumimoji="1" lang="en-US" altLang="ko-KR" i="1"/>
              <a:t>s</a:t>
            </a:r>
            <a:r>
              <a:rPr kumimoji="1" lang="en-US" altLang="ko-KR"/>
              <a:t>)</a:t>
            </a:r>
            <a:endParaRPr kumimoji="1" lang="en-US" altLang="ko-KR" baseline="30000"/>
          </a:p>
          <a:p>
            <a:pPr latinLnBrk="1"/>
            <a:endParaRPr kumimoji="1" lang="en-US" altLang="ko-KR" sz="2000"/>
          </a:p>
          <a:p>
            <a:pPr latinLnBrk="1"/>
            <a:r>
              <a:rPr kumimoji="1" lang="en-US" altLang="ko-KR" sz="2000"/>
              <a:t>At the same time, an equivalent quantity of copper is oxidized :</a:t>
            </a:r>
          </a:p>
          <a:p>
            <a:pPr latinLnBrk="1">
              <a:lnSpc>
                <a:spcPct val="90000"/>
              </a:lnSpc>
              <a:spcBef>
                <a:spcPct val="20000"/>
              </a:spcBef>
            </a:pPr>
            <a:endParaRPr kumimoji="1" lang="en-US" altLang="ko-KR"/>
          </a:p>
          <a:p>
            <a:pPr latinLnBrk="1">
              <a:lnSpc>
                <a:spcPct val="90000"/>
              </a:lnSpc>
              <a:spcBef>
                <a:spcPct val="20000"/>
              </a:spcBef>
            </a:pPr>
            <a:r>
              <a:rPr kumimoji="1" lang="en-US" altLang="ko-KR"/>
              <a:t>          Cu(</a:t>
            </a:r>
            <a:r>
              <a:rPr kumimoji="1" lang="en-US" altLang="ko-KR" i="1"/>
              <a:t>s</a:t>
            </a:r>
            <a:r>
              <a:rPr kumimoji="1" lang="en-US" altLang="ko-KR"/>
              <a:t>) </a:t>
            </a:r>
            <a:r>
              <a:rPr kumimoji="1" lang="en-US" altLang="ko-KR" baseline="30000"/>
              <a:t>  </a:t>
            </a:r>
            <a:r>
              <a:rPr kumimoji="1" lang="en-US" altLang="ko-KR"/>
              <a:t>↔ Cu</a:t>
            </a:r>
            <a:r>
              <a:rPr kumimoji="1" lang="en-US" altLang="ko-KR" baseline="30000"/>
              <a:t>2+ </a:t>
            </a:r>
            <a:r>
              <a:rPr kumimoji="1" lang="en-US" altLang="ko-KR"/>
              <a:t>+ 2e</a:t>
            </a:r>
          </a:p>
          <a:p>
            <a:pPr latinLnBrk="1"/>
            <a:r>
              <a:rPr kumimoji="1" lang="en-US" altLang="ko-KR" sz="2000"/>
              <a:t>We obtain a net ionic equation for the overall process.</a:t>
            </a:r>
          </a:p>
          <a:p>
            <a:pPr latinLnBrk="1">
              <a:lnSpc>
                <a:spcPct val="90000"/>
              </a:lnSpc>
              <a:spcBef>
                <a:spcPct val="20000"/>
              </a:spcBef>
            </a:pPr>
            <a:endParaRPr kumimoji="1" lang="en-US" altLang="ko-KR"/>
          </a:p>
          <a:p>
            <a:pPr latinLnBrk="1">
              <a:lnSpc>
                <a:spcPct val="90000"/>
              </a:lnSpc>
              <a:spcBef>
                <a:spcPct val="20000"/>
              </a:spcBef>
            </a:pPr>
            <a:r>
              <a:rPr kumimoji="1" lang="en-US" altLang="ko-KR"/>
              <a:t>          2Ag</a:t>
            </a:r>
            <a:r>
              <a:rPr kumimoji="1" lang="en-US" altLang="ko-KR" baseline="30000"/>
              <a:t>+ </a:t>
            </a:r>
            <a:r>
              <a:rPr kumimoji="1" lang="en-US" altLang="ko-KR"/>
              <a:t>+ Cu(</a:t>
            </a:r>
            <a:r>
              <a:rPr kumimoji="1" lang="en-US" altLang="ko-KR" i="1"/>
              <a:t>s</a:t>
            </a:r>
            <a:r>
              <a:rPr kumimoji="1" lang="en-US" altLang="ko-KR"/>
              <a:t>) </a:t>
            </a:r>
            <a:r>
              <a:rPr kumimoji="1" lang="en-US" altLang="ko-KR" baseline="30000"/>
              <a:t>  </a:t>
            </a:r>
            <a:r>
              <a:rPr kumimoji="1" lang="en-US" altLang="ko-KR"/>
              <a:t>↔ 2Ag(</a:t>
            </a:r>
            <a:r>
              <a:rPr kumimoji="1" lang="en-US" altLang="ko-KR" i="1"/>
              <a:t>s</a:t>
            </a:r>
            <a:r>
              <a:rPr kumimoji="1" lang="en-US" altLang="ko-KR"/>
              <a:t>) + Cu</a:t>
            </a:r>
            <a:r>
              <a:rPr kumimoji="1" lang="en-US" altLang="ko-KR" baseline="30000"/>
              <a:t>2+ </a:t>
            </a:r>
          </a:p>
          <a:p>
            <a:pPr latinLnBrk="1"/>
            <a:endParaRPr lang="en-US" sz="2000"/>
          </a:p>
          <a:p>
            <a:pPr latinLnBrk="1"/>
            <a:r>
              <a:rPr lang="en-US" sz="2000"/>
              <a:t>K = [</a:t>
            </a:r>
            <a:r>
              <a:rPr kumimoji="1" lang="en-US" altLang="ko-KR"/>
              <a:t>Cu</a:t>
            </a:r>
            <a:r>
              <a:rPr kumimoji="1" lang="en-US" altLang="ko-KR" baseline="30000"/>
              <a:t>2+</a:t>
            </a:r>
            <a:r>
              <a:rPr lang="en-US" sz="2000"/>
              <a:t>] / [</a:t>
            </a:r>
            <a:r>
              <a:rPr kumimoji="1" lang="en-US" altLang="ko-KR"/>
              <a:t>Ag</a:t>
            </a:r>
            <a:r>
              <a:rPr kumimoji="1" lang="en-US" altLang="ko-KR" baseline="30000"/>
              <a:t>+</a:t>
            </a:r>
            <a:r>
              <a:rPr lang="en-US" sz="2000"/>
              <a:t>]</a:t>
            </a:r>
            <a:r>
              <a:rPr lang="en-US" sz="2000" baseline="30000"/>
              <a:t>2</a:t>
            </a:r>
            <a:r>
              <a:rPr lang="en-US" sz="2000"/>
              <a:t> = 4.1 × 10</a:t>
            </a:r>
            <a:r>
              <a:rPr lang="en-US" sz="2000" baseline="30000"/>
              <a:t>15</a:t>
            </a:r>
          </a:p>
          <a:p>
            <a:pPr latinLnBrk="1"/>
            <a:endParaRPr lang="en-US"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838200" y="914400"/>
            <a:ext cx="7696200" cy="5786438"/>
          </a:xfrm>
          <a:prstGeom prst="rect">
            <a:avLst/>
          </a:prstGeom>
          <a:noFill/>
          <a:ln w="9525">
            <a:noFill/>
            <a:miter lim="800000"/>
            <a:headEnd/>
            <a:tailEnd/>
          </a:ln>
        </p:spPr>
        <p:txBody>
          <a:bodyPr>
            <a:spAutoFit/>
          </a:bodyPr>
          <a:lstStyle/>
          <a:p>
            <a:pPr latinLnBrk="1">
              <a:spcBef>
                <a:spcPct val="50000"/>
              </a:spcBef>
              <a:buClr>
                <a:srgbClr val="FF0000"/>
              </a:buClr>
              <a:buFont typeface="Wingdings" pitchFamily="2" charset="2"/>
              <a:buChar char="Ø"/>
            </a:pPr>
            <a:r>
              <a:rPr kumimoji="1" lang="en-US" altLang="ko-KR" sz="2000"/>
              <a:t>A salt bridge is an ionic medium with semipermeable barrier on each end. </a:t>
            </a:r>
          </a:p>
          <a:p>
            <a:pPr latinLnBrk="1">
              <a:spcBef>
                <a:spcPct val="50000"/>
              </a:spcBef>
              <a:buClr>
                <a:srgbClr val="FF0000"/>
              </a:buClr>
              <a:buFont typeface="Wingdings" pitchFamily="2" charset="2"/>
              <a:buChar char="Ø"/>
            </a:pPr>
            <a:r>
              <a:rPr kumimoji="1" lang="en-US" altLang="ko-KR" sz="2000"/>
              <a:t>Small molecules and ions can cross a semiperable barrier, but large molecules cannot. </a:t>
            </a:r>
          </a:p>
          <a:p>
            <a:pPr latinLnBrk="1">
              <a:spcBef>
                <a:spcPct val="50000"/>
              </a:spcBef>
              <a:buClr>
                <a:srgbClr val="FF0000"/>
              </a:buClr>
              <a:buFont typeface="Wingdings" pitchFamily="2" charset="2"/>
              <a:buChar char="Ø"/>
            </a:pPr>
            <a:r>
              <a:rPr kumimoji="1" lang="en-US" altLang="ko-KR" sz="2000"/>
              <a:t>Electrochemical cells are often equipped with a salt bridge to separate the electrolyte in the anode and cathode compartments. </a:t>
            </a:r>
          </a:p>
          <a:p>
            <a:pPr latinLnBrk="1">
              <a:spcBef>
                <a:spcPct val="50000"/>
              </a:spcBef>
              <a:buClr>
                <a:srgbClr val="FF0000"/>
              </a:buClr>
              <a:buFont typeface="Wingdings" pitchFamily="2" charset="2"/>
              <a:buChar char="Ø"/>
            </a:pPr>
            <a:r>
              <a:rPr kumimoji="1" lang="en-US" altLang="ko-KR" sz="2000">
                <a:solidFill>
                  <a:srgbClr val="FF0000"/>
                </a:solidFill>
              </a:rPr>
              <a:t>The salt bridge consists of U-shaped tube filled with a gel containing saturated solution of KCl (&gt;3.7M).</a:t>
            </a:r>
            <a:r>
              <a:rPr kumimoji="1" lang="en-US" altLang="ko-KR" sz="2000"/>
              <a:t> </a:t>
            </a:r>
          </a:p>
          <a:p>
            <a:pPr latinLnBrk="1">
              <a:spcBef>
                <a:spcPct val="50000"/>
              </a:spcBef>
              <a:buClr>
                <a:srgbClr val="FF0000"/>
              </a:buClr>
              <a:buFont typeface="Wingdings" pitchFamily="2" charset="2"/>
              <a:buChar char="Ø"/>
            </a:pPr>
            <a:r>
              <a:rPr kumimoji="1" lang="en-US" altLang="ko-KR" sz="2000"/>
              <a:t>Such a cell has two liquid junctions.  The salt bridge allows ions to flow in and out of the solutions as necessary to maintain electroneutrality ( no charge built up) throughout the cell.</a:t>
            </a:r>
          </a:p>
          <a:p>
            <a:pPr latinLnBrk="1">
              <a:spcBef>
                <a:spcPct val="50000"/>
              </a:spcBef>
              <a:buClr>
                <a:srgbClr val="FF0000"/>
              </a:buClr>
              <a:buFont typeface="Wingdings" pitchFamily="2" charset="2"/>
              <a:buChar char="Ø"/>
            </a:pPr>
            <a:r>
              <a:rPr kumimoji="1" lang="en-US" altLang="ko-KR" sz="2000"/>
              <a:t>The function of the salt bridge is allow ion motion between the two compartments without allowing mixing of the solutions. During the electrochemical reaction, the K</a:t>
            </a:r>
            <a:r>
              <a:rPr kumimoji="1" lang="en-US" altLang="ko-KR" sz="2000" baseline="30000"/>
              <a:t>+</a:t>
            </a:r>
            <a:r>
              <a:rPr kumimoji="1" lang="en-US" altLang="ko-KR" sz="2000"/>
              <a:t> ions move toward cathode to offset the build up of negative charge, and chloride ions move toward the anode to offset the build up of positive charge.</a:t>
            </a:r>
          </a:p>
        </p:txBody>
      </p:sp>
      <p:sp>
        <p:nvSpPr>
          <p:cNvPr id="20483" name="TextBox 3"/>
          <p:cNvSpPr txBox="1">
            <a:spLocks noChangeArrowheads="1"/>
          </p:cNvSpPr>
          <p:nvPr/>
        </p:nvSpPr>
        <p:spPr bwMode="auto">
          <a:xfrm>
            <a:off x="2133600" y="152400"/>
            <a:ext cx="4343400" cy="584200"/>
          </a:xfrm>
          <a:prstGeom prst="rect">
            <a:avLst/>
          </a:prstGeom>
          <a:noFill/>
          <a:ln w="9525">
            <a:noFill/>
            <a:miter lim="800000"/>
            <a:headEnd/>
            <a:tailEnd/>
          </a:ln>
        </p:spPr>
        <p:txBody>
          <a:bodyPr>
            <a:spAutoFit/>
          </a:bodyPr>
          <a:lstStyle/>
          <a:p>
            <a:r>
              <a:rPr kumimoji="1" lang="en-US" altLang="ko-KR" sz="3200" b="1" i="1">
                <a:solidFill>
                  <a:srgbClr val="0000FF"/>
                </a:solidFill>
              </a:rPr>
              <a:t>Salt bridge</a:t>
            </a:r>
            <a:endParaRPr kumimoji="1" lang="en-US" altLang="ko-KR" sz="3200" i="1">
              <a:solidFill>
                <a:srgbClr val="0000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figure-14-04.JPG                                               00013FCD&#10;production                     B8414635:"/>
          <p:cNvPicPr>
            <a:picLocks noChangeAspect="1" noChangeArrowheads="1"/>
          </p:cNvPicPr>
          <p:nvPr/>
        </p:nvPicPr>
        <p:blipFill>
          <a:blip r:embed="rId2"/>
          <a:srcRect/>
          <a:stretch>
            <a:fillRect/>
          </a:stretch>
        </p:blipFill>
        <p:spPr bwMode="auto">
          <a:xfrm>
            <a:off x="609600" y="228600"/>
            <a:ext cx="2973388" cy="3733800"/>
          </a:xfrm>
          <a:prstGeom prst="rect">
            <a:avLst/>
          </a:prstGeom>
          <a:noFill/>
          <a:ln w="9525">
            <a:noFill/>
            <a:miter lim="800000"/>
            <a:headEnd/>
            <a:tailEnd/>
          </a:ln>
        </p:spPr>
      </p:pic>
      <p:pic>
        <p:nvPicPr>
          <p:cNvPr id="21507" name="Picture 3" descr="figure-14-05.JPG                                               00013FCD&#10;production                     B8414635:"/>
          <p:cNvPicPr>
            <a:picLocks noChangeAspect="1" noChangeArrowheads="1"/>
          </p:cNvPicPr>
          <p:nvPr/>
        </p:nvPicPr>
        <p:blipFill>
          <a:blip r:embed="rId3"/>
          <a:srcRect/>
          <a:stretch>
            <a:fillRect/>
          </a:stretch>
        </p:blipFill>
        <p:spPr bwMode="auto">
          <a:xfrm>
            <a:off x="4267200" y="152400"/>
            <a:ext cx="4267200" cy="3797300"/>
          </a:xfrm>
          <a:prstGeom prst="rect">
            <a:avLst/>
          </a:prstGeom>
          <a:noFill/>
          <a:ln w="9525">
            <a:noFill/>
            <a:miter lim="800000"/>
            <a:headEnd/>
            <a:tailEnd/>
          </a:ln>
        </p:spPr>
      </p:pic>
      <p:sp>
        <p:nvSpPr>
          <p:cNvPr id="21508" name="Text Box 4"/>
          <p:cNvSpPr txBox="1">
            <a:spLocks noChangeArrowheads="1"/>
          </p:cNvSpPr>
          <p:nvPr/>
        </p:nvSpPr>
        <p:spPr bwMode="auto">
          <a:xfrm>
            <a:off x="533400" y="4267200"/>
            <a:ext cx="3733800" cy="923925"/>
          </a:xfrm>
          <a:prstGeom prst="rect">
            <a:avLst/>
          </a:prstGeom>
          <a:noFill/>
          <a:ln w="9525">
            <a:noFill/>
            <a:miter lim="800000"/>
            <a:headEnd/>
            <a:tailEnd/>
          </a:ln>
        </p:spPr>
        <p:txBody>
          <a:bodyPr>
            <a:spAutoFit/>
          </a:bodyPr>
          <a:lstStyle/>
          <a:p>
            <a:pPr>
              <a:spcBef>
                <a:spcPct val="50000"/>
              </a:spcBef>
            </a:pPr>
            <a:r>
              <a:rPr lang="en-US" altLang="ko-KR"/>
              <a:t>A cell that will not work. The solution contains Cd(NO</a:t>
            </a:r>
            <a:r>
              <a:rPr lang="en-US" altLang="ko-KR" baseline="-25000"/>
              <a:t>3</a:t>
            </a:r>
            <a:r>
              <a:rPr lang="en-US" altLang="ko-KR"/>
              <a:t>)</a:t>
            </a:r>
            <a:r>
              <a:rPr lang="en-US" altLang="ko-KR" baseline="-25000"/>
              <a:t>2</a:t>
            </a:r>
            <a:r>
              <a:rPr lang="en-US" altLang="ko-KR"/>
              <a:t> and AgNO</a:t>
            </a:r>
            <a:r>
              <a:rPr lang="en-US" altLang="ko-KR" baseline="-25000"/>
              <a:t>3</a:t>
            </a:r>
            <a:r>
              <a:rPr lang="en-US" altLang="ko-KR"/>
              <a:t>.</a:t>
            </a:r>
          </a:p>
        </p:txBody>
      </p:sp>
      <p:sp>
        <p:nvSpPr>
          <p:cNvPr id="21509" name="Text Box 5"/>
          <p:cNvSpPr txBox="1">
            <a:spLocks noChangeArrowheads="1"/>
          </p:cNvSpPr>
          <p:nvPr/>
        </p:nvSpPr>
        <p:spPr bwMode="auto">
          <a:xfrm>
            <a:off x="4495800" y="4267200"/>
            <a:ext cx="4419600" cy="646113"/>
          </a:xfrm>
          <a:prstGeom prst="rect">
            <a:avLst/>
          </a:prstGeom>
          <a:noFill/>
          <a:ln w="9525">
            <a:noFill/>
            <a:miter lim="800000"/>
            <a:headEnd/>
            <a:tailEnd/>
          </a:ln>
        </p:spPr>
        <p:txBody>
          <a:bodyPr>
            <a:spAutoFit/>
          </a:bodyPr>
          <a:lstStyle/>
          <a:p>
            <a:pPr>
              <a:spcBef>
                <a:spcPct val="50000"/>
              </a:spcBef>
            </a:pPr>
            <a:r>
              <a:rPr lang="en-US" altLang="ko-KR"/>
              <a:t>A cell that works – thanks to the salt bridge </a:t>
            </a:r>
            <a:r>
              <a:rPr lang="en-US" altLang="ko-KR" i="1"/>
              <a:t>!</a:t>
            </a:r>
          </a:p>
        </p:txBody>
      </p:sp>
      <p:grpSp>
        <p:nvGrpSpPr>
          <p:cNvPr id="21510" name="Group 6"/>
          <p:cNvGrpSpPr>
            <a:grpSpLocks/>
          </p:cNvGrpSpPr>
          <p:nvPr/>
        </p:nvGrpSpPr>
        <p:grpSpPr bwMode="auto">
          <a:xfrm>
            <a:off x="1066800" y="5105400"/>
            <a:ext cx="7543800" cy="1311275"/>
            <a:chOff x="384" y="3216"/>
            <a:chExt cx="4992" cy="826"/>
          </a:xfrm>
        </p:grpSpPr>
        <p:sp>
          <p:nvSpPr>
            <p:cNvPr id="21511" name="Text Box 7"/>
            <p:cNvSpPr txBox="1">
              <a:spLocks noChangeArrowheads="1"/>
            </p:cNvSpPr>
            <p:nvPr/>
          </p:nvSpPr>
          <p:spPr bwMode="auto">
            <a:xfrm>
              <a:off x="384" y="3216"/>
              <a:ext cx="4992" cy="826"/>
            </a:xfrm>
            <a:prstGeom prst="rect">
              <a:avLst/>
            </a:prstGeom>
            <a:noFill/>
            <a:ln w="9525">
              <a:noFill/>
              <a:miter lim="800000"/>
              <a:headEnd/>
              <a:tailEnd/>
            </a:ln>
          </p:spPr>
          <p:txBody>
            <a:bodyPr>
              <a:spAutoFit/>
            </a:bodyPr>
            <a:lstStyle/>
            <a:p>
              <a:pPr>
                <a:spcBef>
                  <a:spcPct val="50000"/>
                </a:spcBef>
              </a:pPr>
              <a:r>
                <a:rPr lang="en-US" altLang="ko-KR" sz="2000"/>
                <a:t>Cathode:            2Ag</a:t>
              </a:r>
              <a:r>
                <a:rPr lang="en-US" altLang="ko-KR" sz="2000" baseline="30000"/>
                <a:t>+</a:t>
              </a:r>
              <a:r>
                <a:rPr lang="en-US" altLang="ko-KR" sz="2000"/>
                <a:t>(</a:t>
              </a:r>
              <a:r>
                <a:rPr lang="en-US" altLang="ko-KR" sz="2000" i="1"/>
                <a:t>aq</a:t>
              </a:r>
              <a:r>
                <a:rPr lang="en-US" altLang="ko-KR" sz="2000"/>
                <a:t>) + 2e = 2Ag(</a:t>
              </a:r>
              <a:r>
                <a:rPr lang="en-US" altLang="ko-KR" sz="2000" i="1"/>
                <a:t>s</a:t>
              </a:r>
              <a:r>
                <a:rPr lang="en-US" altLang="ko-KR" sz="2000"/>
                <a:t>)</a:t>
              </a:r>
            </a:p>
            <a:p>
              <a:pPr>
                <a:spcBef>
                  <a:spcPct val="50000"/>
                </a:spcBef>
              </a:pPr>
              <a:r>
                <a:rPr lang="en-US" altLang="ko-KR" sz="2000"/>
                <a:t>Anode:                             Cd(</a:t>
              </a:r>
              <a:r>
                <a:rPr lang="en-US" altLang="ko-KR" sz="2000" i="1"/>
                <a:t>s</a:t>
              </a:r>
              <a:r>
                <a:rPr lang="en-US" altLang="ko-KR" sz="2000"/>
                <a:t>) = Cd</a:t>
              </a:r>
              <a:r>
                <a:rPr lang="en-US" altLang="ko-KR" sz="2000" baseline="30000"/>
                <a:t>2+</a:t>
              </a:r>
              <a:r>
                <a:rPr lang="en-US" altLang="ko-KR" sz="2000"/>
                <a:t>(</a:t>
              </a:r>
              <a:r>
                <a:rPr lang="en-US" altLang="ko-KR" sz="2000" i="1"/>
                <a:t>aq</a:t>
              </a:r>
              <a:r>
                <a:rPr lang="en-US" altLang="ko-KR" sz="2000"/>
                <a:t>) + 2e</a:t>
              </a:r>
            </a:p>
            <a:p>
              <a:pPr>
                <a:spcBef>
                  <a:spcPct val="50000"/>
                </a:spcBef>
              </a:pPr>
              <a:r>
                <a:rPr lang="en-US" altLang="ko-KR" sz="2000"/>
                <a:t>Net reaction: 2Ag</a:t>
              </a:r>
              <a:r>
                <a:rPr lang="en-US" altLang="ko-KR" sz="2000" baseline="30000"/>
                <a:t>+</a:t>
              </a:r>
              <a:r>
                <a:rPr lang="en-US" altLang="ko-KR" sz="2000"/>
                <a:t>(</a:t>
              </a:r>
              <a:r>
                <a:rPr lang="en-US" altLang="ko-KR" sz="2000" i="1"/>
                <a:t>aq</a:t>
              </a:r>
              <a:r>
                <a:rPr lang="en-US" altLang="ko-KR" sz="2000"/>
                <a:t>) + Cd(</a:t>
              </a:r>
              <a:r>
                <a:rPr lang="en-US" altLang="ko-KR" sz="2000" i="1"/>
                <a:t>s</a:t>
              </a:r>
              <a:r>
                <a:rPr lang="en-US" altLang="ko-KR" sz="2000"/>
                <a:t>) = 2Ag(</a:t>
              </a:r>
              <a:r>
                <a:rPr lang="en-US" altLang="ko-KR" sz="2000" i="1"/>
                <a:t>s</a:t>
              </a:r>
              <a:r>
                <a:rPr lang="en-US" altLang="ko-KR" sz="2000"/>
                <a:t>) + Cd</a:t>
              </a:r>
              <a:r>
                <a:rPr lang="en-US" altLang="ko-KR" sz="2000" baseline="30000"/>
                <a:t>2+</a:t>
              </a:r>
              <a:r>
                <a:rPr lang="en-US" altLang="ko-KR" sz="2000"/>
                <a:t>(</a:t>
              </a:r>
              <a:r>
                <a:rPr lang="en-US" altLang="ko-KR" sz="2000" i="1"/>
                <a:t>aq</a:t>
              </a:r>
              <a:r>
                <a:rPr lang="en-US" altLang="ko-KR" sz="2000"/>
                <a:t>) </a:t>
              </a:r>
            </a:p>
          </p:txBody>
        </p:sp>
        <p:sp>
          <p:nvSpPr>
            <p:cNvPr id="21512" name="Line 8"/>
            <p:cNvSpPr>
              <a:spLocks noChangeShapeType="1"/>
            </p:cNvSpPr>
            <p:nvPr/>
          </p:nvSpPr>
          <p:spPr bwMode="auto">
            <a:xfrm>
              <a:off x="432" y="3792"/>
              <a:ext cx="3504" cy="0"/>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371600" y="152400"/>
            <a:ext cx="6553200" cy="868363"/>
          </a:xfrm>
        </p:spPr>
        <p:txBody>
          <a:bodyPr/>
          <a:lstStyle/>
          <a:p>
            <a:r>
              <a:rPr lang="en-US" sz="4000" b="1" i="1" smtClean="0">
                <a:solidFill>
                  <a:srgbClr val="0000FF"/>
                </a:solidFill>
                <a:latin typeface="Arial" pitchFamily="34" charset="0"/>
                <a:cs typeface="Arial" pitchFamily="34" charset="0"/>
              </a:rPr>
              <a:t>Electrochemistry</a:t>
            </a:r>
          </a:p>
        </p:txBody>
      </p:sp>
      <p:sp>
        <p:nvSpPr>
          <p:cNvPr id="3" name="Content Placeholder 2"/>
          <p:cNvSpPr>
            <a:spLocks noGrp="1"/>
          </p:cNvSpPr>
          <p:nvPr>
            <p:ph idx="1"/>
          </p:nvPr>
        </p:nvSpPr>
        <p:spPr>
          <a:xfrm>
            <a:off x="533400" y="1295400"/>
            <a:ext cx="8229600" cy="4525963"/>
          </a:xfrm>
        </p:spPr>
        <p:txBody>
          <a:bodyPr rtlCol="0">
            <a:normAutofit fontScale="77500" lnSpcReduction="20000"/>
          </a:bodyPr>
          <a:lstStyle/>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Charge transfer includes: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oxidation-reduction (</a:t>
            </a:r>
            <a:r>
              <a:rPr lang="en-US" altLang="ko-KR" dirty="0" err="1" smtClean="0">
                <a:latin typeface="Arial" pitchFamily="34" charset="0"/>
                <a:cs typeface="Arial" pitchFamily="34" charset="0"/>
              </a:rPr>
              <a:t>redox</a:t>
            </a:r>
            <a:r>
              <a:rPr lang="en-US" altLang="ko-KR" dirty="0" smtClean="0">
                <a:latin typeface="Arial" pitchFamily="34" charset="0"/>
                <a:cs typeface="Arial" pitchFamily="34" charset="0"/>
              </a:rPr>
              <a:t>) reaction in which electrons are transferred between  reactants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charge separation ( across a membrane as a biochemical phenomena or in ion  selective electrode)</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photosynthesis</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combustion</a:t>
            </a:r>
          </a:p>
          <a:p>
            <a:pPr marL="463550" indent="-463550" fontAlgn="auto">
              <a:spcBef>
                <a:spcPct val="50000"/>
              </a:spcBef>
              <a:spcAft>
                <a:spcPts val="0"/>
              </a:spcAft>
              <a:buClr>
                <a:srgbClr val="FF0000"/>
              </a:buClr>
              <a:buFont typeface="Wingdings" pitchFamily="2" charset="2"/>
              <a:buChar char="Ø"/>
              <a:defRPr/>
            </a:pPr>
            <a:r>
              <a:rPr lang="en-US" altLang="ko-KR" dirty="0" smtClean="0">
                <a:latin typeface="Arial" pitchFamily="34" charset="0"/>
                <a:cs typeface="Arial" pitchFamily="34" charset="0"/>
              </a:rPr>
              <a:t>Many of  the above phenomena are related to energy or power generation. At the heart of  many electrochemical phenomena is this idea of conversion of chemical energy into usable energy.</a:t>
            </a:r>
          </a:p>
          <a:p>
            <a:pPr fontAlgn="auto">
              <a:spcAft>
                <a:spcPts val="0"/>
              </a:spcAft>
              <a:defRPr/>
            </a:pP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304800" y="1031875"/>
            <a:ext cx="8610600" cy="2032000"/>
          </a:xfrm>
          <a:prstGeom prst="rect">
            <a:avLst/>
          </a:prstGeom>
          <a:noFill/>
          <a:ln w="9525">
            <a:noFill/>
            <a:miter lim="800000"/>
            <a:headEnd/>
            <a:tailEnd/>
          </a:ln>
        </p:spPr>
        <p:txBody>
          <a:bodyPr>
            <a:spAutoFit/>
          </a:bodyPr>
          <a:lstStyle/>
          <a:p>
            <a:pPr latinLnBrk="1">
              <a:spcBef>
                <a:spcPct val="50000"/>
              </a:spcBef>
            </a:pPr>
            <a:r>
              <a:rPr kumimoji="1" lang="en-US" altLang="ko-KR" b="1">
                <a:solidFill>
                  <a:srgbClr val="FF0000"/>
                </a:solidFill>
              </a:rPr>
              <a:t>Cell</a:t>
            </a:r>
            <a:r>
              <a:rPr kumimoji="1" lang="en-US" altLang="ko-KR">
                <a:solidFill>
                  <a:srgbClr val="FF0000"/>
                </a:solidFill>
              </a:rPr>
              <a:t> :</a:t>
            </a:r>
            <a:r>
              <a:rPr kumimoji="1" lang="en-US" altLang="ko-KR"/>
              <a:t>  A cup, jar, or vessel containing electrolyte solution and metal electrodes to produce an electric current or for electrolysis</a:t>
            </a:r>
          </a:p>
          <a:p>
            <a:pPr latinLnBrk="1">
              <a:spcBef>
                <a:spcPct val="50000"/>
              </a:spcBef>
            </a:pPr>
            <a:r>
              <a:rPr kumimoji="1" lang="en-US" altLang="ko-KR" b="1">
                <a:solidFill>
                  <a:srgbClr val="FF0000"/>
                </a:solidFill>
              </a:rPr>
              <a:t>Galvanic cell (voltaic cell)</a:t>
            </a:r>
            <a:r>
              <a:rPr kumimoji="1" lang="en-US" altLang="ko-KR"/>
              <a:t> is a device in which chemical energy is converted to electrical energy. Galvanic cell produces electrical energy spontaneously (spontaneous cell reaction).</a:t>
            </a:r>
          </a:p>
          <a:p>
            <a:pPr latinLnBrk="1">
              <a:spcBef>
                <a:spcPct val="50000"/>
              </a:spcBef>
            </a:pPr>
            <a:r>
              <a:rPr kumimoji="1" lang="en-US" altLang="ko-KR" b="1">
                <a:solidFill>
                  <a:srgbClr val="FF0000"/>
                </a:solidFill>
              </a:rPr>
              <a:t>Electrolytic cell</a:t>
            </a:r>
            <a:r>
              <a:rPr kumimoji="1" lang="en-US" altLang="ko-KR">
                <a:solidFill>
                  <a:srgbClr val="FF0000"/>
                </a:solidFill>
              </a:rPr>
              <a:t> </a:t>
            </a:r>
            <a:r>
              <a:rPr kumimoji="1" lang="en-US" altLang="ko-KR"/>
              <a:t>requires electrical energy from an external source.</a:t>
            </a:r>
          </a:p>
        </p:txBody>
      </p:sp>
      <p:pic>
        <p:nvPicPr>
          <p:cNvPr id="22531" name="Picture 7" descr="figure-14-05.JPG                                               00013FCD&#10;production                     B8414635:"/>
          <p:cNvPicPr>
            <a:picLocks noChangeAspect="1" noChangeArrowheads="1"/>
          </p:cNvPicPr>
          <p:nvPr/>
        </p:nvPicPr>
        <p:blipFill>
          <a:blip r:embed="rId2"/>
          <a:srcRect/>
          <a:stretch>
            <a:fillRect/>
          </a:stretch>
        </p:blipFill>
        <p:spPr bwMode="auto">
          <a:xfrm>
            <a:off x="914400" y="3382963"/>
            <a:ext cx="3392488" cy="3017837"/>
          </a:xfrm>
          <a:prstGeom prst="rect">
            <a:avLst/>
          </a:prstGeom>
          <a:noFill/>
          <a:ln w="9525">
            <a:noFill/>
            <a:miter lim="800000"/>
            <a:headEnd/>
            <a:tailEnd/>
          </a:ln>
        </p:spPr>
      </p:pic>
      <p:pic>
        <p:nvPicPr>
          <p:cNvPr id="22532" name="Picture 8" descr="figure-17-01.JPG                                               00013FD0&#10;production                     B8414635:"/>
          <p:cNvPicPr>
            <a:picLocks noChangeAspect="1" noChangeArrowheads="1"/>
          </p:cNvPicPr>
          <p:nvPr/>
        </p:nvPicPr>
        <p:blipFill>
          <a:blip r:embed="rId3"/>
          <a:srcRect/>
          <a:stretch>
            <a:fillRect/>
          </a:stretch>
        </p:blipFill>
        <p:spPr bwMode="auto">
          <a:xfrm>
            <a:off x="5867400" y="3276600"/>
            <a:ext cx="2082800" cy="3276600"/>
          </a:xfrm>
          <a:prstGeom prst="rect">
            <a:avLst/>
          </a:prstGeom>
          <a:noFill/>
          <a:ln w="9525">
            <a:noFill/>
            <a:miter lim="800000"/>
            <a:headEnd/>
            <a:tailEnd/>
          </a:ln>
        </p:spPr>
      </p:pic>
      <p:sp>
        <p:nvSpPr>
          <p:cNvPr id="22533" name="TextBox 4"/>
          <p:cNvSpPr txBox="1">
            <a:spLocks noChangeArrowheads="1"/>
          </p:cNvSpPr>
          <p:nvPr/>
        </p:nvSpPr>
        <p:spPr bwMode="auto">
          <a:xfrm>
            <a:off x="2362200" y="152400"/>
            <a:ext cx="3200400" cy="584200"/>
          </a:xfrm>
          <a:prstGeom prst="rect">
            <a:avLst/>
          </a:prstGeom>
          <a:noFill/>
          <a:ln w="9525">
            <a:noFill/>
            <a:miter lim="800000"/>
            <a:headEnd/>
            <a:tailEnd/>
          </a:ln>
        </p:spPr>
        <p:txBody>
          <a:bodyPr>
            <a:spAutoFit/>
          </a:bodyPr>
          <a:lstStyle/>
          <a:p>
            <a:r>
              <a:rPr kumimoji="1" lang="en-US" altLang="ko-KR" sz="3200" b="1" i="1">
                <a:solidFill>
                  <a:srgbClr val="0000FF"/>
                </a:solidFill>
              </a:rPr>
              <a:t>Galvanic Cell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685800" y="995363"/>
            <a:ext cx="8305800" cy="5324475"/>
          </a:xfrm>
          <a:prstGeom prst="rect">
            <a:avLst/>
          </a:prstGeom>
          <a:noFill/>
          <a:ln w="9525">
            <a:noFill/>
            <a:miter lim="800000"/>
            <a:headEnd/>
            <a:tailEnd/>
          </a:ln>
        </p:spPr>
        <p:txBody>
          <a:bodyPr>
            <a:spAutoFit/>
          </a:bodyPr>
          <a:lstStyle/>
          <a:p>
            <a:pPr latinLnBrk="1">
              <a:spcBef>
                <a:spcPct val="50000"/>
              </a:spcBef>
            </a:pPr>
            <a:r>
              <a:rPr kumimoji="1" lang="en-US" altLang="ko-KR" sz="2000" b="1" i="1">
                <a:solidFill>
                  <a:srgbClr val="FF0000"/>
                </a:solidFill>
              </a:rPr>
              <a:t>Anode</a:t>
            </a:r>
            <a:r>
              <a:rPr kumimoji="1" lang="en-US" altLang="ko-KR" sz="2000">
                <a:solidFill>
                  <a:srgbClr val="FF0000"/>
                </a:solidFill>
              </a:rPr>
              <a:t> </a:t>
            </a:r>
            <a:r>
              <a:rPr kumimoji="1" lang="en-US" altLang="ko-KR" sz="2000"/>
              <a:t>: the electrode at which </a:t>
            </a:r>
            <a:r>
              <a:rPr kumimoji="1" lang="en-US" altLang="ko-KR" sz="2000" i="1">
                <a:solidFill>
                  <a:srgbClr val="FF0000"/>
                </a:solidFill>
              </a:rPr>
              <a:t>oxidation</a:t>
            </a:r>
            <a:r>
              <a:rPr kumimoji="1" lang="en-US" altLang="ko-KR" sz="2000">
                <a:solidFill>
                  <a:srgbClr val="FF0000"/>
                </a:solidFill>
              </a:rPr>
              <a:t> occurs</a:t>
            </a:r>
            <a:r>
              <a:rPr kumimoji="1" lang="en-US" altLang="ko-KR" sz="2000"/>
              <a:t>. </a:t>
            </a:r>
          </a:p>
          <a:p>
            <a:pPr latinLnBrk="1">
              <a:spcBef>
                <a:spcPct val="50000"/>
              </a:spcBef>
            </a:pPr>
            <a:r>
              <a:rPr kumimoji="1" lang="en-US" altLang="ko-KR" sz="2000"/>
              <a:t>Because oxidation is occurring here, electrons must be flowing into the anode from the solution. This gives the anode a negative charge and an excess of electrons.</a:t>
            </a:r>
          </a:p>
          <a:p>
            <a:pPr latinLnBrk="1">
              <a:spcBef>
                <a:spcPct val="50000"/>
              </a:spcBef>
            </a:pPr>
            <a:r>
              <a:rPr kumimoji="1" lang="en-US" altLang="ko-KR" sz="2000" b="1" i="1">
                <a:solidFill>
                  <a:srgbClr val="FF0000"/>
                </a:solidFill>
              </a:rPr>
              <a:t>Cathode</a:t>
            </a:r>
            <a:r>
              <a:rPr kumimoji="1" lang="en-US" altLang="ko-KR" sz="2000"/>
              <a:t> : the electrode where </a:t>
            </a:r>
            <a:r>
              <a:rPr kumimoji="1" lang="en-US" altLang="ko-KR" sz="2000" i="1">
                <a:solidFill>
                  <a:srgbClr val="FF0000"/>
                </a:solidFill>
              </a:rPr>
              <a:t>reduction</a:t>
            </a:r>
            <a:r>
              <a:rPr kumimoji="1" lang="en-US" altLang="ko-KR" sz="2000">
                <a:solidFill>
                  <a:srgbClr val="FF0000"/>
                </a:solidFill>
              </a:rPr>
              <a:t> takes place</a:t>
            </a:r>
            <a:r>
              <a:rPr kumimoji="1" lang="en-US" altLang="ko-KR" sz="2000"/>
              <a:t>. </a:t>
            </a:r>
          </a:p>
          <a:p>
            <a:pPr latinLnBrk="1">
              <a:spcBef>
                <a:spcPct val="50000"/>
              </a:spcBef>
            </a:pPr>
            <a:r>
              <a:rPr kumimoji="1" lang="en-US" altLang="ko-KR" sz="2000"/>
              <a:t>Because reduction is occurring here, electrons must be flowing from the cathode into the solution, therefore this electrode will be losing electrons and will have a positive charge. </a:t>
            </a:r>
          </a:p>
          <a:p>
            <a:pPr latinLnBrk="1">
              <a:spcBef>
                <a:spcPct val="50000"/>
              </a:spcBef>
            </a:pPr>
            <a:r>
              <a:rPr kumimoji="1" lang="en-US" altLang="ko-KR" sz="2000"/>
              <a:t>The excess electrons at the </a:t>
            </a:r>
            <a:r>
              <a:rPr kumimoji="1" lang="en-US" altLang="ko-KR" sz="2000" b="1"/>
              <a:t>anode</a:t>
            </a:r>
            <a:r>
              <a:rPr kumimoji="1" lang="en-US" altLang="ko-KR" sz="2000"/>
              <a:t> will then be attracted to the positive charge on the </a:t>
            </a:r>
            <a:r>
              <a:rPr kumimoji="1" lang="en-US" altLang="ko-KR" sz="2000" b="1"/>
              <a:t>cathode</a:t>
            </a:r>
            <a:r>
              <a:rPr kumimoji="1" lang="en-US" altLang="ko-KR" sz="2000"/>
              <a:t> and will flow through the external wire allowing us to extract work from this flow as it proceeds.</a:t>
            </a:r>
          </a:p>
          <a:p>
            <a:pPr latinLnBrk="1">
              <a:spcBef>
                <a:spcPct val="50000"/>
              </a:spcBef>
            </a:pPr>
            <a:r>
              <a:rPr kumimoji="1" lang="en-US" altLang="ko-KR" sz="2000"/>
              <a:t>These definitions apply to both galvanic and electrolytic cells.</a:t>
            </a:r>
          </a:p>
          <a:p>
            <a:pPr latinLnBrk="1">
              <a:spcBef>
                <a:spcPct val="50000"/>
              </a:spcBef>
            </a:pPr>
            <a:r>
              <a:rPr kumimoji="1" lang="en-US" altLang="ko-KR" sz="2000"/>
              <a:t>When electrons flow into a potentiometer(voltmeter) through its negative terminal, the meter indicates a positive voltage.</a:t>
            </a:r>
          </a:p>
        </p:txBody>
      </p:sp>
      <p:sp>
        <p:nvSpPr>
          <p:cNvPr id="24579" name="TextBox 4"/>
          <p:cNvSpPr txBox="1">
            <a:spLocks noChangeArrowheads="1"/>
          </p:cNvSpPr>
          <p:nvPr/>
        </p:nvSpPr>
        <p:spPr bwMode="auto">
          <a:xfrm>
            <a:off x="2133600" y="76200"/>
            <a:ext cx="4724400" cy="646113"/>
          </a:xfrm>
          <a:prstGeom prst="rect">
            <a:avLst/>
          </a:prstGeom>
          <a:noFill/>
          <a:ln w="9525">
            <a:noFill/>
            <a:miter lim="800000"/>
            <a:headEnd/>
            <a:tailEnd/>
          </a:ln>
        </p:spPr>
        <p:txBody>
          <a:bodyPr>
            <a:spAutoFit/>
          </a:bodyPr>
          <a:lstStyle/>
          <a:p>
            <a:r>
              <a:rPr kumimoji="1" lang="en-US" altLang="ko-KR" sz="3600" b="1" i="1">
                <a:solidFill>
                  <a:srgbClr val="0000FF"/>
                </a:solidFill>
              </a:rPr>
              <a:t>Cell convention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6400800" cy="563562"/>
          </a:xfrm>
        </p:spPr>
        <p:txBody>
          <a:bodyPr rtlCol="0">
            <a:normAutofit fontScale="90000"/>
          </a:bodyPr>
          <a:lstStyle/>
          <a:p>
            <a:pPr fontAlgn="auto">
              <a:spcAft>
                <a:spcPts val="0"/>
              </a:spcAft>
              <a:defRPr/>
            </a:pPr>
            <a:r>
              <a:rPr kumimoji="1" lang="en-US" altLang="ko-KR" b="1" i="1" dirty="0" smtClean="0">
                <a:solidFill>
                  <a:srgbClr val="0000FF"/>
                </a:solidFill>
                <a:latin typeface="Arial" pitchFamily="34" charset="0"/>
                <a:cs typeface="Arial" pitchFamily="34" charset="0"/>
              </a:rPr>
              <a:t>Cell convention</a:t>
            </a:r>
            <a:endParaRPr lang="en-US" dirty="0" smtClean="0"/>
          </a:p>
        </p:txBody>
      </p:sp>
      <p:sp>
        <p:nvSpPr>
          <p:cNvPr id="3" name="Content Placeholder 2"/>
          <p:cNvSpPr>
            <a:spLocks noGrp="1"/>
          </p:cNvSpPr>
          <p:nvPr>
            <p:ph idx="1"/>
          </p:nvPr>
        </p:nvSpPr>
        <p:spPr>
          <a:xfrm>
            <a:off x="457200" y="1066800"/>
            <a:ext cx="8229600" cy="4525963"/>
          </a:xfrm>
        </p:spPr>
        <p:txBody>
          <a:bodyPr rtlCol="0">
            <a:normAutofit fontScale="77500" lnSpcReduction="20000"/>
          </a:bodyPr>
          <a:lstStyle/>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The left-hand electrode of each cell is connected to the negative input terminal of the meter. This will produce a positive voltage whenever oxidation occurs at left-hand electrode.</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Liquid junctions are employed to avoid direct  reaction between the components of the two half-cells.</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The magnitude  of the half cell potential is a quantitative measure of the tendency of the half reaction to proceed to the right. </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A spontaneous reaction has positive potential.  </a:t>
            </a:r>
          </a:p>
          <a:p>
            <a:pPr fontAlgn="auto" latinLnBrk="1">
              <a:spcBef>
                <a:spcPct val="50000"/>
              </a:spcBef>
              <a:spcAft>
                <a:spcPts val="0"/>
              </a:spcAft>
              <a:buClr>
                <a:srgbClr val="FF0000"/>
              </a:buClr>
              <a:buFont typeface="Wingdings" pitchFamily="2" charset="2"/>
              <a:buChar char="Ø"/>
              <a:defRPr/>
            </a:pPr>
            <a:r>
              <a:rPr kumimoji="1" lang="en-US" altLang="ko-KR" sz="3100" dirty="0" smtClean="0">
                <a:latin typeface="Arial" pitchFamily="34" charset="0"/>
                <a:cs typeface="Arial" pitchFamily="34" charset="0"/>
              </a:rPr>
              <a:t>If the direction of the half reaction is reversed the sign of the voltage is reversed. </a:t>
            </a:r>
          </a:p>
          <a:p>
            <a:pPr fontAlgn="auto">
              <a:spcAft>
                <a:spcPts val="0"/>
              </a:spcAft>
              <a:defRPr/>
            </a:pP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7" name="Group 4"/>
          <p:cNvGrpSpPr>
            <a:grpSpLocks/>
          </p:cNvGrpSpPr>
          <p:nvPr/>
        </p:nvGrpSpPr>
        <p:grpSpPr bwMode="auto">
          <a:xfrm>
            <a:off x="609600" y="304800"/>
            <a:ext cx="5410200" cy="2843213"/>
            <a:chOff x="1392" y="240"/>
            <a:chExt cx="3408" cy="1791"/>
          </a:xfrm>
        </p:grpSpPr>
        <p:sp>
          <p:nvSpPr>
            <p:cNvPr id="1066" name="Text Box 5"/>
            <p:cNvSpPr txBox="1">
              <a:spLocks noChangeArrowheads="1"/>
            </p:cNvSpPr>
            <p:nvPr/>
          </p:nvSpPr>
          <p:spPr bwMode="auto">
            <a:xfrm>
              <a:off x="1392" y="240"/>
              <a:ext cx="3408" cy="1791"/>
            </a:xfrm>
            <a:prstGeom prst="rect">
              <a:avLst/>
            </a:prstGeom>
            <a:noFill/>
            <a:ln w="9525">
              <a:noFill/>
              <a:miter lim="800000"/>
              <a:headEnd/>
              <a:tailEnd/>
            </a:ln>
          </p:spPr>
          <p:txBody>
            <a:bodyPr>
              <a:spAutoFit/>
            </a:bodyPr>
            <a:lstStyle/>
            <a:p>
              <a:pPr latinLnBrk="1">
                <a:spcBef>
                  <a:spcPct val="50000"/>
                </a:spcBef>
              </a:pPr>
              <a:r>
                <a:rPr kumimoji="1" lang="en-US" altLang="ko-KR"/>
                <a:t>Anode (Ox)  :     Zn(s) =</a:t>
              </a:r>
              <a:r>
                <a:rPr kumimoji="1" lang="en-US" altLang="ko-KR">
                  <a:sym typeface="HY특수문자8"/>
                </a:rPr>
                <a:t> Zn</a:t>
              </a:r>
              <a:r>
                <a:rPr kumimoji="1" lang="en-US" altLang="ko-KR" baseline="30000">
                  <a:sym typeface="HY특수문자8"/>
                </a:rPr>
                <a:t>2+ </a:t>
              </a:r>
              <a:r>
                <a:rPr kumimoji="1" lang="en-US" altLang="ko-KR">
                  <a:sym typeface="HY특수문자8"/>
                </a:rPr>
                <a:t>+ 2e</a:t>
              </a:r>
            </a:p>
            <a:p>
              <a:pPr latinLnBrk="1">
                <a:spcBef>
                  <a:spcPct val="50000"/>
                </a:spcBef>
              </a:pPr>
              <a:r>
                <a:rPr kumimoji="1" lang="en-US" altLang="ko-KR">
                  <a:sym typeface="HY특수문자8"/>
                </a:rPr>
                <a:t>Cathode</a:t>
              </a:r>
              <a:r>
                <a:rPr kumimoji="1" lang="en-US" altLang="ko-KR"/>
                <a:t> (Red) :  Cu</a:t>
              </a:r>
              <a:r>
                <a:rPr kumimoji="1" lang="en-US" altLang="ko-KR" baseline="30000">
                  <a:sym typeface="HY특수문자8"/>
                </a:rPr>
                <a:t>2+ </a:t>
              </a:r>
              <a:r>
                <a:rPr kumimoji="1" lang="en-US" altLang="ko-KR">
                  <a:sym typeface="HY특수문자8"/>
                </a:rPr>
                <a:t>+ 2e = Cu </a:t>
              </a:r>
              <a:r>
                <a:rPr kumimoji="1" lang="en-US" altLang="ko-KR"/>
                <a:t>(s) </a:t>
              </a:r>
            </a:p>
            <a:p>
              <a:pPr latinLnBrk="1">
                <a:spcBef>
                  <a:spcPct val="50000"/>
                </a:spcBef>
              </a:pPr>
              <a:r>
                <a:rPr kumimoji="1" lang="en-US" altLang="ko-KR"/>
                <a:t>Net reaction :  Zn (s) + Cu</a:t>
              </a:r>
              <a:r>
                <a:rPr kumimoji="1" lang="en-US" altLang="ko-KR" baseline="30000">
                  <a:sym typeface="HY특수문자8"/>
                </a:rPr>
                <a:t>2+</a:t>
              </a:r>
              <a:r>
                <a:rPr kumimoji="1" lang="en-US" altLang="ko-KR">
                  <a:sym typeface="HY특수문자8"/>
                </a:rPr>
                <a:t> = Zn</a:t>
              </a:r>
              <a:r>
                <a:rPr kumimoji="1" lang="en-US" altLang="ko-KR" baseline="30000">
                  <a:sym typeface="HY특수문자8"/>
                </a:rPr>
                <a:t>2+ </a:t>
              </a:r>
              <a:r>
                <a:rPr kumimoji="1" lang="en-US" altLang="ko-KR">
                  <a:sym typeface="HY특수문자8"/>
                </a:rPr>
                <a:t>+Cu </a:t>
              </a:r>
              <a:r>
                <a:rPr kumimoji="1" lang="en-US" altLang="ko-KR"/>
                <a:t>(s) </a:t>
              </a:r>
            </a:p>
            <a:p>
              <a:pPr latinLnBrk="1">
                <a:spcBef>
                  <a:spcPct val="50000"/>
                </a:spcBef>
              </a:pPr>
              <a:endParaRPr kumimoji="1" lang="en-US" altLang="ko-KR"/>
            </a:p>
            <a:p>
              <a:pPr latinLnBrk="1">
                <a:spcBef>
                  <a:spcPct val="50000"/>
                </a:spcBef>
              </a:pPr>
              <a:r>
                <a:rPr kumimoji="1" lang="en-US" altLang="ko-KR"/>
                <a:t>Movement of charge in a galvanic cell :</a:t>
              </a:r>
            </a:p>
            <a:p>
              <a:pPr latinLnBrk="1">
                <a:spcBef>
                  <a:spcPct val="50000"/>
                </a:spcBef>
              </a:pPr>
              <a:r>
                <a:rPr kumimoji="1" lang="en-US" altLang="ko-KR"/>
                <a:t>        left-to right flow of positive ions</a:t>
              </a:r>
            </a:p>
            <a:p>
              <a:pPr latinLnBrk="1">
                <a:spcBef>
                  <a:spcPct val="50000"/>
                </a:spcBef>
              </a:pPr>
              <a:r>
                <a:rPr kumimoji="1" lang="en-US" altLang="ko-KR"/>
                <a:t>        right-to left flow of negative ions</a:t>
              </a:r>
            </a:p>
          </p:txBody>
        </p:sp>
        <p:sp>
          <p:nvSpPr>
            <p:cNvPr id="1067" name="Line 6"/>
            <p:cNvSpPr>
              <a:spLocks noChangeShapeType="1"/>
            </p:cNvSpPr>
            <p:nvPr/>
          </p:nvSpPr>
          <p:spPr bwMode="auto">
            <a:xfrm>
              <a:off x="1442" y="768"/>
              <a:ext cx="2672" cy="0"/>
            </a:xfrm>
            <a:prstGeom prst="line">
              <a:avLst/>
            </a:prstGeom>
            <a:noFill/>
            <a:ln w="9525">
              <a:solidFill>
                <a:schemeClr val="tx1"/>
              </a:solidFill>
              <a:round/>
              <a:headEnd/>
              <a:tailEnd/>
            </a:ln>
          </p:spPr>
          <p:txBody>
            <a:bodyPr wrap="none" anchor="ctr"/>
            <a:lstStyle/>
            <a:p>
              <a:endParaRPr lang="en-US"/>
            </a:p>
          </p:txBody>
        </p:sp>
      </p:grpSp>
      <p:grpSp>
        <p:nvGrpSpPr>
          <p:cNvPr id="1028" name="Group 7"/>
          <p:cNvGrpSpPr>
            <a:grpSpLocks/>
          </p:cNvGrpSpPr>
          <p:nvPr/>
        </p:nvGrpSpPr>
        <p:grpSpPr bwMode="auto">
          <a:xfrm>
            <a:off x="381000" y="3429000"/>
            <a:ext cx="4800600" cy="2936875"/>
            <a:chOff x="1392" y="2208"/>
            <a:chExt cx="3024" cy="1850"/>
          </a:xfrm>
        </p:grpSpPr>
        <p:sp>
          <p:nvSpPr>
            <p:cNvPr id="1029" name="Text Box 8"/>
            <p:cNvSpPr txBox="1">
              <a:spLocks noChangeArrowheads="1"/>
            </p:cNvSpPr>
            <p:nvPr/>
          </p:nvSpPr>
          <p:spPr bwMode="auto">
            <a:xfrm>
              <a:off x="2400" y="2208"/>
              <a:ext cx="302"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e</a:t>
              </a:r>
            </a:p>
          </p:txBody>
        </p:sp>
        <p:sp>
          <p:nvSpPr>
            <p:cNvPr id="1030" name="Line 9"/>
            <p:cNvSpPr>
              <a:spLocks noChangeShapeType="1"/>
            </p:cNvSpPr>
            <p:nvPr/>
          </p:nvSpPr>
          <p:spPr bwMode="auto">
            <a:xfrm>
              <a:off x="2249" y="2828"/>
              <a:ext cx="0" cy="864"/>
            </a:xfrm>
            <a:prstGeom prst="line">
              <a:avLst/>
            </a:prstGeom>
            <a:noFill/>
            <a:ln w="9525">
              <a:solidFill>
                <a:schemeClr val="tx1"/>
              </a:solidFill>
              <a:round/>
              <a:headEnd/>
              <a:tailEnd/>
            </a:ln>
          </p:spPr>
          <p:txBody>
            <a:bodyPr wrap="none" anchor="ctr"/>
            <a:lstStyle/>
            <a:p>
              <a:endParaRPr lang="en-US"/>
            </a:p>
          </p:txBody>
        </p:sp>
        <p:sp>
          <p:nvSpPr>
            <p:cNvPr id="1031" name="Line 10"/>
            <p:cNvSpPr>
              <a:spLocks noChangeShapeType="1"/>
            </p:cNvSpPr>
            <p:nvPr/>
          </p:nvSpPr>
          <p:spPr bwMode="auto">
            <a:xfrm>
              <a:off x="2249" y="3692"/>
              <a:ext cx="453" cy="0"/>
            </a:xfrm>
            <a:prstGeom prst="line">
              <a:avLst/>
            </a:prstGeom>
            <a:noFill/>
            <a:ln w="9525">
              <a:solidFill>
                <a:schemeClr val="tx1"/>
              </a:solidFill>
              <a:round/>
              <a:headEnd/>
              <a:tailEnd/>
            </a:ln>
          </p:spPr>
          <p:txBody>
            <a:bodyPr wrap="none" anchor="ctr"/>
            <a:lstStyle/>
            <a:p>
              <a:endParaRPr lang="en-US"/>
            </a:p>
          </p:txBody>
        </p:sp>
        <p:sp>
          <p:nvSpPr>
            <p:cNvPr id="1032" name="Line 11"/>
            <p:cNvSpPr>
              <a:spLocks noChangeShapeType="1"/>
            </p:cNvSpPr>
            <p:nvPr/>
          </p:nvSpPr>
          <p:spPr bwMode="auto">
            <a:xfrm flipV="1">
              <a:off x="2702" y="3356"/>
              <a:ext cx="0" cy="336"/>
            </a:xfrm>
            <a:prstGeom prst="line">
              <a:avLst/>
            </a:prstGeom>
            <a:noFill/>
            <a:ln w="9525">
              <a:solidFill>
                <a:schemeClr val="tx1"/>
              </a:solidFill>
              <a:round/>
              <a:headEnd/>
              <a:tailEnd/>
            </a:ln>
          </p:spPr>
          <p:txBody>
            <a:bodyPr wrap="none" anchor="ctr"/>
            <a:lstStyle/>
            <a:p>
              <a:endParaRPr lang="en-US"/>
            </a:p>
          </p:txBody>
        </p:sp>
        <p:sp>
          <p:nvSpPr>
            <p:cNvPr id="1033" name="Line 12"/>
            <p:cNvSpPr>
              <a:spLocks noChangeShapeType="1"/>
            </p:cNvSpPr>
            <p:nvPr/>
          </p:nvSpPr>
          <p:spPr bwMode="auto">
            <a:xfrm>
              <a:off x="2702" y="3356"/>
              <a:ext cx="353" cy="0"/>
            </a:xfrm>
            <a:prstGeom prst="line">
              <a:avLst/>
            </a:prstGeom>
            <a:noFill/>
            <a:ln w="9525">
              <a:solidFill>
                <a:schemeClr val="tx1"/>
              </a:solidFill>
              <a:round/>
              <a:headEnd/>
              <a:tailEnd/>
            </a:ln>
          </p:spPr>
          <p:txBody>
            <a:bodyPr wrap="none" anchor="ctr"/>
            <a:lstStyle/>
            <a:p>
              <a:endParaRPr lang="en-US"/>
            </a:p>
          </p:txBody>
        </p:sp>
        <p:sp>
          <p:nvSpPr>
            <p:cNvPr id="1034" name="Line 13"/>
            <p:cNvSpPr>
              <a:spLocks noChangeShapeType="1"/>
            </p:cNvSpPr>
            <p:nvPr/>
          </p:nvSpPr>
          <p:spPr bwMode="auto">
            <a:xfrm>
              <a:off x="3055" y="3356"/>
              <a:ext cx="0" cy="336"/>
            </a:xfrm>
            <a:prstGeom prst="line">
              <a:avLst/>
            </a:prstGeom>
            <a:noFill/>
            <a:ln w="9525">
              <a:solidFill>
                <a:schemeClr val="tx1"/>
              </a:solidFill>
              <a:round/>
              <a:headEnd/>
              <a:tailEnd/>
            </a:ln>
          </p:spPr>
          <p:txBody>
            <a:bodyPr wrap="none" anchor="ctr"/>
            <a:lstStyle/>
            <a:p>
              <a:endParaRPr lang="en-US"/>
            </a:p>
          </p:txBody>
        </p:sp>
        <p:sp>
          <p:nvSpPr>
            <p:cNvPr id="1035" name="Line 14"/>
            <p:cNvSpPr>
              <a:spLocks noChangeShapeType="1"/>
            </p:cNvSpPr>
            <p:nvPr/>
          </p:nvSpPr>
          <p:spPr bwMode="auto">
            <a:xfrm>
              <a:off x="3055" y="3692"/>
              <a:ext cx="454" cy="0"/>
            </a:xfrm>
            <a:prstGeom prst="line">
              <a:avLst/>
            </a:prstGeom>
            <a:noFill/>
            <a:ln w="9525">
              <a:solidFill>
                <a:schemeClr val="tx1"/>
              </a:solidFill>
              <a:round/>
              <a:headEnd/>
              <a:tailEnd/>
            </a:ln>
          </p:spPr>
          <p:txBody>
            <a:bodyPr wrap="none" anchor="ctr"/>
            <a:lstStyle/>
            <a:p>
              <a:endParaRPr lang="en-US"/>
            </a:p>
          </p:txBody>
        </p:sp>
        <p:sp>
          <p:nvSpPr>
            <p:cNvPr id="1036" name="Line 15"/>
            <p:cNvSpPr>
              <a:spLocks noChangeShapeType="1"/>
            </p:cNvSpPr>
            <p:nvPr/>
          </p:nvSpPr>
          <p:spPr bwMode="auto">
            <a:xfrm flipH="1" flipV="1">
              <a:off x="3509" y="2828"/>
              <a:ext cx="0" cy="864"/>
            </a:xfrm>
            <a:prstGeom prst="line">
              <a:avLst/>
            </a:prstGeom>
            <a:noFill/>
            <a:ln w="9525">
              <a:solidFill>
                <a:schemeClr val="tx1"/>
              </a:solidFill>
              <a:round/>
              <a:headEnd/>
              <a:tailEnd/>
            </a:ln>
          </p:spPr>
          <p:txBody>
            <a:bodyPr wrap="none" anchor="ctr"/>
            <a:lstStyle/>
            <a:p>
              <a:endParaRPr lang="en-US"/>
            </a:p>
          </p:txBody>
        </p:sp>
        <p:sp>
          <p:nvSpPr>
            <p:cNvPr id="1037" name="Line 16"/>
            <p:cNvSpPr>
              <a:spLocks noChangeShapeType="1"/>
            </p:cNvSpPr>
            <p:nvPr/>
          </p:nvSpPr>
          <p:spPr bwMode="auto">
            <a:xfrm>
              <a:off x="2702" y="2828"/>
              <a:ext cx="0" cy="336"/>
            </a:xfrm>
            <a:prstGeom prst="line">
              <a:avLst/>
            </a:prstGeom>
            <a:noFill/>
            <a:ln w="9525">
              <a:solidFill>
                <a:schemeClr val="tx1"/>
              </a:solidFill>
              <a:round/>
              <a:headEnd/>
              <a:tailEnd/>
            </a:ln>
          </p:spPr>
          <p:txBody>
            <a:bodyPr wrap="none" anchor="ctr"/>
            <a:lstStyle/>
            <a:p>
              <a:endParaRPr lang="en-US"/>
            </a:p>
          </p:txBody>
        </p:sp>
        <p:sp>
          <p:nvSpPr>
            <p:cNvPr id="1038" name="Line 17"/>
            <p:cNvSpPr>
              <a:spLocks noChangeShapeType="1"/>
            </p:cNvSpPr>
            <p:nvPr/>
          </p:nvSpPr>
          <p:spPr bwMode="auto">
            <a:xfrm>
              <a:off x="2702" y="3164"/>
              <a:ext cx="353" cy="0"/>
            </a:xfrm>
            <a:prstGeom prst="line">
              <a:avLst/>
            </a:prstGeom>
            <a:noFill/>
            <a:ln w="9525">
              <a:solidFill>
                <a:schemeClr val="tx1"/>
              </a:solidFill>
              <a:round/>
              <a:headEnd/>
              <a:tailEnd/>
            </a:ln>
          </p:spPr>
          <p:txBody>
            <a:bodyPr wrap="none" anchor="ctr"/>
            <a:lstStyle/>
            <a:p>
              <a:endParaRPr lang="en-US"/>
            </a:p>
          </p:txBody>
        </p:sp>
        <p:sp>
          <p:nvSpPr>
            <p:cNvPr id="1039" name="Line 18"/>
            <p:cNvSpPr>
              <a:spLocks noChangeShapeType="1"/>
            </p:cNvSpPr>
            <p:nvPr/>
          </p:nvSpPr>
          <p:spPr bwMode="auto">
            <a:xfrm flipV="1">
              <a:off x="3055" y="2828"/>
              <a:ext cx="0" cy="336"/>
            </a:xfrm>
            <a:prstGeom prst="line">
              <a:avLst/>
            </a:prstGeom>
            <a:noFill/>
            <a:ln w="9525">
              <a:solidFill>
                <a:schemeClr val="tx1"/>
              </a:solidFill>
              <a:round/>
              <a:headEnd/>
              <a:tailEnd/>
            </a:ln>
          </p:spPr>
          <p:txBody>
            <a:bodyPr wrap="none" anchor="ctr"/>
            <a:lstStyle/>
            <a:p>
              <a:endParaRPr lang="en-US"/>
            </a:p>
          </p:txBody>
        </p:sp>
        <p:sp>
          <p:nvSpPr>
            <p:cNvPr id="1040" name="Rectangle 19"/>
            <p:cNvSpPr>
              <a:spLocks noChangeArrowheads="1"/>
            </p:cNvSpPr>
            <p:nvPr/>
          </p:nvSpPr>
          <p:spPr bwMode="auto">
            <a:xfrm>
              <a:off x="2249" y="2876"/>
              <a:ext cx="453" cy="52"/>
            </a:xfrm>
            <a:prstGeom prst="rect">
              <a:avLst/>
            </a:prstGeom>
            <a:solidFill>
              <a:schemeClr val="folHlink"/>
            </a:solidFill>
            <a:ln w="9525">
              <a:solidFill>
                <a:schemeClr val="tx1"/>
              </a:solidFill>
              <a:miter lim="800000"/>
              <a:headEnd/>
              <a:tailEnd/>
            </a:ln>
          </p:spPr>
          <p:txBody>
            <a:bodyPr wrap="none" anchor="ctr"/>
            <a:lstStyle/>
            <a:p>
              <a:endParaRPr lang="en-US">
                <a:latin typeface="Calibri" pitchFamily="34" charset="0"/>
              </a:endParaRPr>
            </a:p>
          </p:txBody>
        </p:sp>
        <p:sp>
          <p:nvSpPr>
            <p:cNvPr id="1041" name="Rectangle 20"/>
            <p:cNvSpPr>
              <a:spLocks noChangeArrowheads="1"/>
            </p:cNvSpPr>
            <p:nvPr/>
          </p:nvSpPr>
          <p:spPr bwMode="auto">
            <a:xfrm>
              <a:off x="3055" y="2876"/>
              <a:ext cx="454" cy="52"/>
            </a:xfrm>
            <a:prstGeom prst="rect">
              <a:avLst/>
            </a:prstGeom>
            <a:solidFill>
              <a:schemeClr val="folHlink"/>
            </a:solidFill>
            <a:ln w="9525">
              <a:solidFill>
                <a:schemeClr val="tx1"/>
              </a:solidFill>
              <a:miter lim="800000"/>
              <a:headEnd/>
              <a:tailEnd/>
            </a:ln>
          </p:spPr>
          <p:txBody>
            <a:bodyPr wrap="none" anchor="ctr"/>
            <a:lstStyle/>
            <a:p>
              <a:endParaRPr lang="en-US">
                <a:latin typeface="Calibri" pitchFamily="34" charset="0"/>
              </a:endParaRPr>
            </a:p>
          </p:txBody>
        </p:sp>
        <p:sp>
          <p:nvSpPr>
            <p:cNvPr id="1042" name="Rectangle 21"/>
            <p:cNvSpPr>
              <a:spLocks noChangeArrowheads="1"/>
            </p:cNvSpPr>
            <p:nvPr/>
          </p:nvSpPr>
          <p:spPr bwMode="auto">
            <a:xfrm>
              <a:off x="2854" y="3164"/>
              <a:ext cx="100" cy="192"/>
            </a:xfrm>
            <a:prstGeom prst="rect">
              <a:avLst/>
            </a:prstGeom>
            <a:solidFill>
              <a:schemeClr val="accent1"/>
            </a:solidFill>
            <a:ln w="9525">
              <a:solidFill>
                <a:schemeClr val="tx1"/>
              </a:solidFill>
              <a:miter lim="800000"/>
              <a:headEnd/>
              <a:tailEnd/>
            </a:ln>
          </p:spPr>
          <p:txBody>
            <a:bodyPr wrap="none" anchor="ctr"/>
            <a:lstStyle/>
            <a:p>
              <a:endParaRPr lang="en-US">
                <a:latin typeface="Calibri" pitchFamily="34" charset="0"/>
              </a:endParaRPr>
            </a:p>
          </p:txBody>
        </p:sp>
        <p:sp>
          <p:nvSpPr>
            <p:cNvPr id="1043" name="Line 22"/>
            <p:cNvSpPr>
              <a:spLocks noChangeShapeType="1"/>
            </p:cNvSpPr>
            <p:nvPr/>
          </p:nvSpPr>
          <p:spPr bwMode="auto">
            <a:xfrm>
              <a:off x="2450" y="2540"/>
              <a:ext cx="0" cy="576"/>
            </a:xfrm>
            <a:prstGeom prst="line">
              <a:avLst/>
            </a:prstGeom>
            <a:noFill/>
            <a:ln w="9525">
              <a:solidFill>
                <a:schemeClr val="tx1"/>
              </a:solidFill>
              <a:round/>
              <a:headEnd/>
              <a:tailEnd/>
            </a:ln>
          </p:spPr>
          <p:txBody>
            <a:bodyPr wrap="none" anchor="ctr"/>
            <a:lstStyle/>
            <a:p>
              <a:endParaRPr lang="en-US"/>
            </a:p>
          </p:txBody>
        </p:sp>
        <p:sp>
          <p:nvSpPr>
            <p:cNvPr id="1044" name="Line 23"/>
            <p:cNvSpPr>
              <a:spLocks noChangeShapeType="1"/>
            </p:cNvSpPr>
            <p:nvPr/>
          </p:nvSpPr>
          <p:spPr bwMode="auto">
            <a:xfrm>
              <a:off x="2450" y="2540"/>
              <a:ext cx="303" cy="0"/>
            </a:xfrm>
            <a:prstGeom prst="line">
              <a:avLst/>
            </a:prstGeom>
            <a:noFill/>
            <a:ln w="9525">
              <a:solidFill>
                <a:schemeClr val="tx1"/>
              </a:solidFill>
              <a:round/>
              <a:headEnd/>
              <a:tailEnd/>
            </a:ln>
          </p:spPr>
          <p:txBody>
            <a:bodyPr wrap="none" anchor="ctr"/>
            <a:lstStyle/>
            <a:p>
              <a:endParaRPr lang="en-US"/>
            </a:p>
          </p:txBody>
        </p:sp>
        <p:sp>
          <p:nvSpPr>
            <p:cNvPr id="1045" name="Oval 24"/>
            <p:cNvSpPr>
              <a:spLocks noChangeArrowheads="1"/>
            </p:cNvSpPr>
            <p:nvPr/>
          </p:nvSpPr>
          <p:spPr bwMode="auto">
            <a:xfrm>
              <a:off x="2753" y="2444"/>
              <a:ext cx="252" cy="192"/>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1046" name="Line 25"/>
            <p:cNvSpPr>
              <a:spLocks noChangeShapeType="1"/>
            </p:cNvSpPr>
            <p:nvPr/>
          </p:nvSpPr>
          <p:spPr bwMode="auto">
            <a:xfrm>
              <a:off x="3005" y="2540"/>
              <a:ext cx="302" cy="0"/>
            </a:xfrm>
            <a:prstGeom prst="line">
              <a:avLst/>
            </a:prstGeom>
            <a:noFill/>
            <a:ln w="9525">
              <a:solidFill>
                <a:schemeClr val="tx1"/>
              </a:solidFill>
              <a:round/>
              <a:headEnd/>
              <a:tailEnd/>
            </a:ln>
          </p:spPr>
          <p:txBody>
            <a:bodyPr wrap="none" anchor="ctr"/>
            <a:lstStyle/>
            <a:p>
              <a:endParaRPr lang="en-US"/>
            </a:p>
          </p:txBody>
        </p:sp>
        <p:sp>
          <p:nvSpPr>
            <p:cNvPr id="1047" name="Line 26"/>
            <p:cNvSpPr>
              <a:spLocks noChangeShapeType="1"/>
            </p:cNvSpPr>
            <p:nvPr/>
          </p:nvSpPr>
          <p:spPr bwMode="auto">
            <a:xfrm>
              <a:off x="3307" y="2540"/>
              <a:ext cx="0" cy="528"/>
            </a:xfrm>
            <a:prstGeom prst="line">
              <a:avLst/>
            </a:prstGeom>
            <a:noFill/>
            <a:ln w="9525">
              <a:solidFill>
                <a:schemeClr val="tx1"/>
              </a:solidFill>
              <a:round/>
              <a:headEnd/>
              <a:tailEnd/>
            </a:ln>
          </p:spPr>
          <p:txBody>
            <a:bodyPr wrap="none" anchor="ctr"/>
            <a:lstStyle/>
            <a:p>
              <a:endParaRPr lang="en-US"/>
            </a:p>
          </p:txBody>
        </p:sp>
        <p:sp>
          <p:nvSpPr>
            <p:cNvPr id="1048" name="Rectangle 27"/>
            <p:cNvSpPr>
              <a:spLocks noChangeArrowheads="1"/>
            </p:cNvSpPr>
            <p:nvPr/>
          </p:nvSpPr>
          <p:spPr bwMode="auto">
            <a:xfrm>
              <a:off x="2400" y="3068"/>
              <a:ext cx="101" cy="480"/>
            </a:xfrm>
            <a:prstGeom prst="rect">
              <a:avLst/>
            </a:prstGeom>
            <a:solidFill>
              <a:schemeClr val="hlink"/>
            </a:solidFill>
            <a:ln w="9525">
              <a:solidFill>
                <a:schemeClr val="tx1"/>
              </a:solidFill>
              <a:miter lim="800000"/>
              <a:headEnd/>
              <a:tailEnd/>
            </a:ln>
          </p:spPr>
          <p:txBody>
            <a:bodyPr wrap="none" anchor="ctr"/>
            <a:lstStyle/>
            <a:p>
              <a:endParaRPr lang="en-US">
                <a:latin typeface="Calibri" pitchFamily="34" charset="0"/>
              </a:endParaRPr>
            </a:p>
          </p:txBody>
        </p:sp>
        <p:sp>
          <p:nvSpPr>
            <p:cNvPr id="1049" name="Rectangle 28"/>
            <p:cNvSpPr>
              <a:spLocks noChangeArrowheads="1"/>
            </p:cNvSpPr>
            <p:nvPr/>
          </p:nvSpPr>
          <p:spPr bwMode="auto">
            <a:xfrm>
              <a:off x="3257" y="3020"/>
              <a:ext cx="101" cy="480"/>
            </a:xfrm>
            <a:prstGeom prst="rect">
              <a:avLst/>
            </a:prstGeom>
            <a:solidFill>
              <a:srgbClr val="FFCCFF"/>
            </a:solidFill>
            <a:ln w="9525">
              <a:solidFill>
                <a:schemeClr val="tx1"/>
              </a:solidFill>
              <a:miter lim="800000"/>
              <a:headEnd/>
              <a:tailEnd/>
            </a:ln>
          </p:spPr>
          <p:txBody>
            <a:bodyPr wrap="none" anchor="ctr"/>
            <a:lstStyle/>
            <a:p>
              <a:endParaRPr lang="en-US">
                <a:latin typeface="Calibri" pitchFamily="34" charset="0"/>
              </a:endParaRPr>
            </a:p>
          </p:txBody>
        </p:sp>
        <p:sp>
          <p:nvSpPr>
            <p:cNvPr id="1050" name="Text Box 29"/>
            <p:cNvSpPr txBox="1">
              <a:spLocks noChangeArrowheads="1"/>
            </p:cNvSpPr>
            <p:nvPr/>
          </p:nvSpPr>
          <p:spPr bwMode="auto">
            <a:xfrm>
              <a:off x="2753" y="2444"/>
              <a:ext cx="252" cy="212"/>
            </a:xfrm>
            <a:prstGeom prst="rect">
              <a:avLst/>
            </a:prstGeom>
            <a:noFill/>
            <a:ln w="9525">
              <a:noFill/>
              <a:miter lim="800000"/>
              <a:headEnd/>
              <a:tailEnd/>
            </a:ln>
          </p:spPr>
          <p:txBody>
            <a:bodyPr>
              <a:spAutoFit/>
            </a:bodyPr>
            <a:lstStyle/>
            <a:p>
              <a:pPr latinLnBrk="1">
                <a:spcBef>
                  <a:spcPct val="50000"/>
                </a:spcBef>
              </a:pPr>
              <a:r>
                <a:rPr kumimoji="1" lang="en-US" altLang="ko-KR" sz="1600">
                  <a:latin typeface="Calibri" pitchFamily="34" charset="0"/>
                </a:rPr>
                <a:t>V</a:t>
              </a:r>
              <a:endParaRPr kumimoji="1" lang="en-US" altLang="ko-KR">
                <a:latin typeface="Calibri" pitchFamily="34" charset="0"/>
              </a:endParaRPr>
            </a:p>
          </p:txBody>
        </p:sp>
        <p:sp>
          <p:nvSpPr>
            <p:cNvPr id="1051" name="Text Box 30"/>
            <p:cNvSpPr txBox="1">
              <a:spLocks noChangeArrowheads="1"/>
            </p:cNvSpPr>
            <p:nvPr/>
          </p:nvSpPr>
          <p:spPr bwMode="auto">
            <a:xfrm>
              <a:off x="2954" y="2348"/>
              <a:ext cx="202" cy="212"/>
            </a:xfrm>
            <a:prstGeom prst="rect">
              <a:avLst/>
            </a:prstGeom>
            <a:noFill/>
            <a:ln w="9525">
              <a:noFill/>
              <a:miter lim="800000"/>
              <a:headEnd/>
              <a:tailEnd/>
            </a:ln>
          </p:spPr>
          <p:txBody>
            <a:bodyPr>
              <a:spAutoFit/>
            </a:bodyPr>
            <a:lstStyle/>
            <a:p>
              <a:pPr latinLnBrk="1">
                <a:spcBef>
                  <a:spcPct val="50000"/>
                </a:spcBef>
              </a:pPr>
              <a:r>
                <a:rPr kumimoji="1" lang="ko-KR" altLang="en-US" sz="1600">
                  <a:latin typeface="Calibri" pitchFamily="34" charset="0"/>
                </a:rPr>
                <a:t>+</a:t>
              </a:r>
              <a:endParaRPr kumimoji="1" lang="ko-KR" altLang="en-US">
                <a:latin typeface="Calibri" pitchFamily="34" charset="0"/>
              </a:endParaRPr>
            </a:p>
          </p:txBody>
        </p:sp>
        <p:sp>
          <p:nvSpPr>
            <p:cNvPr id="1052" name="Text Box 31"/>
            <p:cNvSpPr txBox="1">
              <a:spLocks noChangeArrowheads="1"/>
            </p:cNvSpPr>
            <p:nvPr/>
          </p:nvSpPr>
          <p:spPr bwMode="auto">
            <a:xfrm>
              <a:off x="2602" y="2348"/>
              <a:ext cx="201" cy="212"/>
            </a:xfrm>
            <a:prstGeom prst="rect">
              <a:avLst/>
            </a:prstGeom>
            <a:noFill/>
            <a:ln w="9525">
              <a:noFill/>
              <a:miter lim="800000"/>
              <a:headEnd/>
              <a:tailEnd/>
            </a:ln>
          </p:spPr>
          <p:txBody>
            <a:bodyPr>
              <a:spAutoFit/>
            </a:bodyPr>
            <a:lstStyle/>
            <a:p>
              <a:pPr latinLnBrk="1">
                <a:spcBef>
                  <a:spcPct val="50000"/>
                </a:spcBef>
              </a:pPr>
              <a:r>
                <a:rPr kumimoji="1" lang="ko-KR" altLang="en-US" sz="1600">
                  <a:latin typeface="Calibri" pitchFamily="34" charset="0"/>
                </a:rPr>
                <a:t>–</a:t>
              </a:r>
              <a:endParaRPr kumimoji="1" lang="ko-KR" altLang="en-US">
                <a:latin typeface="Calibri" pitchFamily="34" charset="0"/>
              </a:endParaRPr>
            </a:p>
          </p:txBody>
        </p:sp>
        <p:sp>
          <p:nvSpPr>
            <p:cNvPr id="1053" name="Text Box 32"/>
            <p:cNvSpPr txBox="1">
              <a:spLocks noChangeArrowheads="1"/>
            </p:cNvSpPr>
            <p:nvPr/>
          </p:nvSpPr>
          <p:spPr bwMode="auto">
            <a:xfrm>
              <a:off x="1795" y="2300"/>
              <a:ext cx="555" cy="404"/>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Anode Zn</a:t>
              </a:r>
            </a:p>
          </p:txBody>
        </p:sp>
        <p:sp>
          <p:nvSpPr>
            <p:cNvPr id="1054" name="Line 33"/>
            <p:cNvSpPr>
              <a:spLocks noChangeShapeType="1"/>
            </p:cNvSpPr>
            <p:nvPr/>
          </p:nvSpPr>
          <p:spPr bwMode="auto">
            <a:xfrm flipH="1">
              <a:off x="3307" y="2876"/>
              <a:ext cx="454" cy="288"/>
            </a:xfrm>
            <a:prstGeom prst="line">
              <a:avLst/>
            </a:prstGeom>
            <a:noFill/>
            <a:ln w="9525">
              <a:solidFill>
                <a:schemeClr val="tx1"/>
              </a:solidFill>
              <a:round/>
              <a:headEnd/>
              <a:tailEnd type="triangle" w="med" len="med"/>
            </a:ln>
          </p:spPr>
          <p:txBody>
            <a:bodyPr wrap="none" anchor="ctr"/>
            <a:lstStyle/>
            <a:p>
              <a:endParaRPr lang="en-US"/>
            </a:p>
          </p:txBody>
        </p:sp>
        <p:sp>
          <p:nvSpPr>
            <p:cNvPr id="1055" name="Text Box 34"/>
            <p:cNvSpPr txBox="1">
              <a:spLocks noChangeArrowheads="1"/>
            </p:cNvSpPr>
            <p:nvPr/>
          </p:nvSpPr>
          <p:spPr bwMode="auto">
            <a:xfrm>
              <a:off x="3761" y="2588"/>
              <a:ext cx="655" cy="404"/>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Cathode Cu</a:t>
              </a:r>
            </a:p>
          </p:txBody>
        </p:sp>
        <p:sp>
          <p:nvSpPr>
            <p:cNvPr id="1056" name="Line 35"/>
            <p:cNvSpPr>
              <a:spLocks noChangeShapeType="1"/>
            </p:cNvSpPr>
            <p:nvPr/>
          </p:nvSpPr>
          <p:spPr bwMode="auto">
            <a:xfrm flipV="1">
              <a:off x="1946" y="3596"/>
              <a:ext cx="404" cy="288"/>
            </a:xfrm>
            <a:prstGeom prst="line">
              <a:avLst/>
            </a:prstGeom>
            <a:noFill/>
            <a:ln w="9525">
              <a:solidFill>
                <a:schemeClr val="tx1"/>
              </a:solidFill>
              <a:round/>
              <a:headEnd/>
              <a:tailEnd type="triangle" w="med" len="med"/>
            </a:ln>
          </p:spPr>
          <p:txBody>
            <a:bodyPr wrap="none" anchor="ctr"/>
            <a:lstStyle/>
            <a:p>
              <a:endParaRPr lang="en-US"/>
            </a:p>
          </p:txBody>
        </p:sp>
        <p:sp>
          <p:nvSpPr>
            <p:cNvPr id="1057" name="Line 36"/>
            <p:cNvSpPr>
              <a:spLocks noChangeShapeType="1"/>
            </p:cNvSpPr>
            <p:nvPr/>
          </p:nvSpPr>
          <p:spPr bwMode="auto">
            <a:xfrm flipH="1" flipV="1">
              <a:off x="3408" y="3596"/>
              <a:ext cx="353" cy="192"/>
            </a:xfrm>
            <a:prstGeom prst="line">
              <a:avLst/>
            </a:prstGeom>
            <a:noFill/>
            <a:ln w="9525">
              <a:solidFill>
                <a:schemeClr val="tx1"/>
              </a:solidFill>
              <a:round/>
              <a:headEnd/>
              <a:tailEnd type="triangle" w="med" len="med"/>
            </a:ln>
          </p:spPr>
          <p:txBody>
            <a:bodyPr wrap="none" anchor="ctr"/>
            <a:lstStyle/>
            <a:p>
              <a:endParaRPr lang="en-US"/>
            </a:p>
          </p:txBody>
        </p:sp>
        <p:sp>
          <p:nvSpPr>
            <p:cNvPr id="1058" name="Text Box 37"/>
            <p:cNvSpPr txBox="1">
              <a:spLocks noChangeArrowheads="1"/>
            </p:cNvSpPr>
            <p:nvPr/>
          </p:nvSpPr>
          <p:spPr bwMode="auto">
            <a:xfrm>
              <a:off x="1392" y="3692"/>
              <a:ext cx="605"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ZnSO</a:t>
              </a:r>
              <a:r>
                <a:rPr kumimoji="1" lang="en-US" altLang="ko-KR" baseline="-25000">
                  <a:latin typeface="Calibri" pitchFamily="34" charset="0"/>
                </a:rPr>
                <a:t>4</a:t>
              </a:r>
              <a:endParaRPr kumimoji="1" lang="en-US" altLang="ko-KR">
                <a:latin typeface="Calibri" pitchFamily="34" charset="0"/>
              </a:endParaRPr>
            </a:p>
          </p:txBody>
        </p:sp>
        <p:sp>
          <p:nvSpPr>
            <p:cNvPr id="1059" name="Text Box 38"/>
            <p:cNvSpPr txBox="1">
              <a:spLocks noChangeArrowheads="1"/>
            </p:cNvSpPr>
            <p:nvPr/>
          </p:nvSpPr>
          <p:spPr bwMode="auto">
            <a:xfrm>
              <a:off x="3710" y="3692"/>
              <a:ext cx="605" cy="231"/>
            </a:xfrm>
            <a:prstGeom prst="rect">
              <a:avLst/>
            </a:prstGeom>
            <a:noFill/>
            <a:ln w="9525">
              <a:noFill/>
              <a:miter lim="800000"/>
              <a:headEnd/>
              <a:tailEnd/>
            </a:ln>
          </p:spPr>
          <p:txBody>
            <a:bodyPr>
              <a:spAutoFit/>
            </a:bodyPr>
            <a:lstStyle/>
            <a:p>
              <a:pPr latinLnBrk="1">
                <a:spcBef>
                  <a:spcPct val="50000"/>
                </a:spcBef>
              </a:pPr>
              <a:r>
                <a:rPr kumimoji="1" lang="en-US" altLang="ko-KR">
                  <a:latin typeface="Calibri" pitchFamily="34" charset="0"/>
                </a:rPr>
                <a:t>CuSO</a:t>
              </a:r>
              <a:r>
                <a:rPr kumimoji="1" lang="en-US" altLang="ko-KR" baseline="-25000">
                  <a:latin typeface="Calibri" pitchFamily="34" charset="0"/>
                </a:rPr>
                <a:t>4</a:t>
              </a:r>
              <a:endParaRPr kumimoji="1" lang="en-US" altLang="ko-KR">
                <a:latin typeface="Calibri" pitchFamily="34" charset="0"/>
              </a:endParaRPr>
            </a:p>
          </p:txBody>
        </p:sp>
        <p:sp>
          <p:nvSpPr>
            <p:cNvPr id="1060" name="Line 39"/>
            <p:cNvSpPr>
              <a:spLocks noChangeShapeType="1"/>
            </p:cNvSpPr>
            <p:nvPr/>
          </p:nvSpPr>
          <p:spPr bwMode="auto">
            <a:xfrm flipV="1">
              <a:off x="2854" y="3404"/>
              <a:ext cx="50" cy="336"/>
            </a:xfrm>
            <a:prstGeom prst="line">
              <a:avLst/>
            </a:prstGeom>
            <a:noFill/>
            <a:ln w="9525">
              <a:solidFill>
                <a:schemeClr val="tx1"/>
              </a:solidFill>
              <a:round/>
              <a:headEnd/>
              <a:tailEnd type="triangle" w="med" len="med"/>
            </a:ln>
          </p:spPr>
          <p:txBody>
            <a:bodyPr wrap="none" anchor="ctr"/>
            <a:lstStyle/>
            <a:p>
              <a:endParaRPr lang="en-US"/>
            </a:p>
          </p:txBody>
        </p:sp>
        <p:sp>
          <p:nvSpPr>
            <p:cNvPr id="1061" name="Text Box 40"/>
            <p:cNvSpPr txBox="1">
              <a:spLocks noChangeArrowheads="1"/>
            </p:cNvSpPr>
            <p:nvPr/>
          </p:nvSpPr>
          <p:spPr bwMode="auto">
            <a:xfrm>
              <a:off x="2400" y="3692"/>
              <a:ext cx="1159" cy="366"/>
            </a:xfrm>
            <a:prstGeom prst="rect">
              <a:avLst/>
            </a:prstGeom>
            <a:noFill/>
            <a:ln w="9525">
              <a:noFill/>
              <a:miter lim="800000"/>
              <a:headEnd/>
              <a:tailEnd/>
            </a:ln>
          </p:spPr>
          <p:txBody>
            <a:bodyPr>
              <a:spAutoFit/>
            </a:bodyPr>
            <a:lstStyle/>
            <a:p>
              <a:pPr latinLnBrk="1">
                <a:spcBef>
                  <a:spcPct val="50000"/>
                </a:spcBef>
              </a:pPr>
              <a:r>
                <a:rPr kumimoji="1" lang="en-US" altLang="ko-KR" sz="1600">
                  <a:latin typeface="Calibri" pitchFamily="34" charset="0"/>
                </a:rPr>
                <a:t>Porous fritted disk (liquid junction)</a:t>
              </a:r>
            </a:p>
          </p:txBody>
        </p:sp>
        <p:sp>
          <p:nvSpPr>
            <p:cNvPr id="1062" name="Line 41"/>
            <p:cNvSpPr>
              <a:spLocks noChangeShapeType="1"/>
            </p:cNvSpPr>
            <p:nvPr/>
          </p:nvSpPr>
          <p:spPr bwMode="auto">
            <a:xfrm>
              <a:off x="2602" y="2300"/>
              <a:ext cx="554" cy="0"/>
            </a:xfrm>
            <a:prstGeom prst="line">
              <a:avLst/>
            </a:prstGeom>
            <a:noFill/>
            <a:ln w="9525">
              <a:solidFill>
                <a:schemeClr val="tx1"/>
              </a:solidFill>
              <a:round/>
              <a:headEnd/>
              <a:tailEnd type="triangle" w="med" len="med"/>
            </a:ln>
          </p:spPr>
          <p:txBody>
            <a:bodyPr wrap="none" anchor="ctr"/>
            <a:lstStyle/>
            <a:p>
              <a:endParaRPr lang="en-US"/>
            </a:p>
          </p:txBody>
        </p:sp>
        <p:sp>
          <p:nvSpPr>
            <p:cNvPr id="1063" name="Line 42"/>
            <p:cNvSpPr>
              <a:spLocks noChangeShapeType="1"/>
            </p:cNvSpPr>
            <p:nvPr/>
          </p:nvSpPr>
          <p:spPr bwMode="auto">
            <a:xfrm>
              <a:off x="1946" y="2732"/>
              <a:ext cx="504" cy="528"/>
            </a:xfrm>
            <a:prstGeom prst="line">
              <a:avLst/>
            </a:prstGeom>
            <a:noFill/>
            <a:ln w="9525">
              <a:solidFill>
                <a:schemeClr val="tx1"/>
              </a:solidFill>
              <a:round/>
              <a:headEnd/>
              <a:tailEnd type="triangle" w="med" len="med"/>
            </a:ln>
          </p:spPr>
          <p:txBody>
            <a:bodyPr wrap="none" anchor="ctr"/>
            <a:lstStyle/>
            <a:p>
              <a:endParaRPr lang="en-US"/>
            </a:p>
          </p:txBody>
        </p:sp>
        <p:sp>
          <p:nvSpPr>
            <p:cNvPr id="1064" name="Line 43"/>
            <p:cNvSpPr>
              <a:spLocks noChangeShapeType="1"/>
            </p:cNvSpPr>
            <p:nvPr/>
          </p:nvSpPr>
          <p:spPr bwMode="auto">
            <a:xfrm>
              <a:off x="2256" y="3120"/>
              <a:ext cx="432" cy="0"/>
            </a:xfrm>
            <a:prstGeom prst="line">
              <a:avLst/>
            </a:prstGeom>
            <a:noFill/>
            <a:ln w="9525">
              <a:solidFill>
                <a:schemeClr val="tx1"/>
              </a:solidFill>
              <a:round/>
              <a:headEnd/>
              <a:tailEnd/>
            </a:ln>
          </p:spPr>
          <p:txBody>
            <a:bodyPr/>
            <a:lstStyle/>
            <a:p>
              <a:endParaRPr lang="en-US"/>
            </a:p>
          </p:txBody>
        </p:sp>
        <p:sp>
          <p:nvSpPr>
            <p:cNvPr id="1065" name="Line 44"/>
            <p:cNvSpPr>
              <a:spLocks noChangeShapeType="1"/>
            </p:cNvSpPr>
            <p:nvPr/>
          </p:nvSpPr>
          <p:spPr bwMode="auto">
            <a:xfrm>
              <a:off x="3072" y="3120"/>
              <a:ext cx="432" cy="0"/>
            </a:xfrm>
            <a:prstGeom prst="line">
              <a:avLst/>
            </a:prstGeom>
            <a:noFill/>
            <a:ln w="9525">
              <a:solidFill>
                <a:schemeClr val="tx1"/>
              </a:solidFill>
              <a:round/>
              <a:headEnd/>
              <a:tailEnd/>
            </a:ln>
          </p:spPr>
          <p:txBody>
            <a:bodyPr/>
            <a:lstStyle/>
            <a:p>
              <a:endParaRPr lang="en-US"/>
            </a:p>
          </p:txBody>
        </p:sp>
      </p:grpSp>
      <p:graphicFrame>
        <p:nvGraphicFramePr>
          <p:cNvPr id="1026" name="Object 2"/>
          <p:cNvGraphicFramePr>
            <a:graphicFrameLocks noChangeAspect="1"/>
          </p:cNvGraphicFramePr>
          <p:nvPr/>
        </p:nvGraphicFramePr>
        <p:xfrm>
          <a:off x="5943600" y="990600"/>
          <a:ext cx="2998788" cy="5399088"/>
        </p:xfrm>
        <a:graphic>
          <a:graphicData uri="http://schemas.openxmlformats.org/presentationml/2006/ole">
            <p:oleObj spid="_x0000_s1026" name="Image" r:id="rId3" imgW="1474056" imgH="2655842" progId="">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026" descr="demo-14-01.JPG                                                 00013FCD&#10;production                     B8414635:"/>
          <p:cNvPicPr>
            <a:picLocks noChangeAspect="1" noChangeArrowheads="1"/>
          </p:cNvPicPr>
          <p:nvPr/>
        </p:nvPicPr>
        <p:blipFill>
          <a:blip r:embed="rId2"/>
          <a:srcRect/>
          <a:stretch>
            <a:fillRect/>
          </a:stretch>
        </p:blipFill>
        <p:spPr bwMode="auto">
          <a:xfrm>
            <a:off x="228600" y="252413"/>
            <a:ext cx="5791200" cy="3557587"/>
          </a:xfrm>
          <a:prstGeom prst="rect">
            <a:avLst/>
          </a:prstGeom>
          <a:noFill/>
          <a:ln w="9525">
            <a:noFill/>
            <a:miter lim="800000"/>
            <a:headEnd/>
            <a:tailEnd/>
          </a:ln>
        </p:spPr>
      </p:pic>
      <p:sp>
        <p:nvSpPr>
          <p:cNvPr id="26627" name="Text Box 1027"/>
          <p:cNvSpPr txBox="1">
            <a:spLocks noChangeArrowheads="1"/>
          </p:cNvSpPr>
          <p:nvPr/>
        </p:nvSpPr>
        <p:spPr bwMode="auto">
          <a:xfrm>
            <a:off x="6019800" y="1143000"/>
            <a:ext cx="2971800" cy="396875"/>
          </a:xfrm>
          <a:prstGeom prst="rect">
            <a:avLst/>
          </a:prstGeom>
          <a:noFill/>
          <a:ln w="9525">
            <a:noFill/>
            <a:miter lim="800000"/>
            <a:headEnd/>
            <a:tailEnd/>
          </a:ln>
        </p:spPr>
        <p:txBody>
          <a:bodyPr>
            <a:spAutoFit/>
          </a:bodyPr>
          <a:lstStyle/>
          <a:p>
            <a:pPr>
              <a:spcBef>
                <a:spcPct val="50000"/>
              </a:spcBef>
            </a:pPr>
            <a:r>
              <a:rPr lang="en-US" altLang="ko-KR" sz="2000">
                <a:latin typeface="Calibri" pitchFamily="34" charset="0"/>
              </a:rPr>
              <a:t>Setup for the galvanic cell</a:t>
            </a:r>
          </a:p>
        </p:txBody>
      </p:sp>
      <p:pic>
        <p:nvPicPr>
          <p:cNvPr id="26628" name="Picture 1029" descr="mn-14-01.JPG                                                   00013FCD&#10;production                     B8414635:"/>
          <p:cNvPicPr>
            <a:picLocks noChangeAspect="1" noChangeArrowheads="1"/>
          </p:cNvPicPr>
          <p:nvPr/>
        </p:nvPicPr>
        <p:blipFill>
          <a:blip r:embed="rId3"/>
          <a:srcRect/>
          <a:stretch>
            <a:fillRect/>
          </a:stretch>
        </p:blipFill>
        <p:spPr bwMode="auto">
          <a:xfrm>
            <a:off x="1066800" y="4191000"/>
            <a:ext cx="3505200" cy="2052638"/>
          </a:xfrm>
          <a:prstGeom prst="rect">
            <a:avLst/>
          </a:prstGeom>
          <a:noFill/>
          <a:ln w="9525">
            <a:noFill/>
            <a:miter lim="800000"/>
            <a:headEnd/>
            <a:tailEnd/>
          </a:ln>
        </p:spPr>
      </p:pic>
      <p:sp>
        <p:nvSpPr>
          <p:cNvPr id="26629" name="Text Box 1030"/>
          <p:cNvSpPr txBox="1">
            <a:spLocks noChangeArrowheads="1"/>
          </p:cNvSpPr>
          <p:nvPr/>
        </p:nvSpPr>
        <p:spPr bwMode="auto">
          <a:xfrm>
            <a:off x="5181600" y="4038600"/>
            <a:ext cx="3581400" cy="2563813"/>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The convention for cell is called the </a:t>
            </a:r>
            <a:r>
              <a:rPr lang="en-US" altLang="ko-KR" b="1">
                <a:solidFill>
                  <a:srgbClr val="FF0000"/>
                </a:solidFill>
                <a:latin typeface="Calibri" pitchFamily="34" charset="0"/>
              </a:rPr>
              <a:t>plus right rule</a:t>
            </a:r>
            <a:r>
              <a:rPr lang="en-US" altLang="ko-KR">
                <a:latin typeface="Calibri" pitchFamily="34" charset="0"/>
              </a:rPr>
              <a:t>; it implies that we always measure the cell potential by connecting the positive lead of the voltmeter to the right-hand electrode in the schematic or cell drawing. The leads of voltmeters are color coded. </a:t>
            </a:r>
            <a:r>
              <a:rPr lang="en-US" altLang="ko-KR">
                <a:solidFill>
                  <a:srgbClr val="FF0000"/>
                </a:solidFill>
                <a:latin typeface="Calibri" pitchFamily="34" charset="0"/>
              </a:rPr>
              <a:t>The positive lead is red</a:t>
            </a:r>
            <a:r>
              <a:rPr lang="en-US" altLang="ko-KR">
                <a:latin typeface="Calibri" pitchFamily="34" charset="0"/>
              </a:rPr>
              <a:t> and the </a:t>
            </a:r>
            <a:r>
              <a:rPr lang="en-US" altLang="ko-KR">
                <a:solidFill>
                  <a:srgbClr val="FF0000"/>
                </a:solidFill>
                <a:latin typeface="Calibri" pitchFamily="34" charset="0"/>
              </a:rPr>
              <a:t>common, or ground, lead is black</a:t>
            </a:r>
            <a:r>
              <a:rPr lang="en-US" altLang="ko-KR">
                <a:latin typeface="Calibri" pitchFamily="34"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1143000" y="152400"/>
            <a:ext cx="7848600" cy="4816475"/>
          </a:xfrm>
          <a:prstGeom prst="rect">
            <a:avLst/>
          </a:prstGeom>
          <a:noFill/>
          <a:ln w="9525">
            <a:noFill/>
            <a:miter lim="800000"/>
            <a:headEnd/>
            <a:tailEnd/>
          </a:ln>
        </p:spPr>
        <p:txBody>
          <a:bodyPr>
            <a:spAutoFit/>
          </a:bodyPr>
          <a:lstStyle/>
          <a:p>
            <a:pPr latinLnBrk="1">
              <a:spcBef>
                <a:spcPct val="50000"/>
              </a:spcBef>
            </a:pPr>
            <a:r>
              <a:rPr kumimoji="1" lang="en-US" altLang="ko-KR" sz="2800" b="1" i="1">
                <a:solidFill>
                  <a:srgbClr val="0000FF"/>
                </a:solidFill>
              </a:rPr>
              <a:t>Cells without junctions or salt bridges</a:t>
            </a:r>
            <a:endParaRPr kumimoji="1" lang="en-US" altLang="ko-KR" sz="2800" i="1">
              <a:solidFill>
                <a:srgbClr val="0000FF"/>
              </a:solidFill>
            </a:endParaRPr>
          </a:p>
          <a:p>
            <a:pPr latinLnBrk="1">
              <a:spcBef>
                <a:spcPct val="50000"/>
              </a:spcBef>
            </a:pPr>
            <a:r>
              <a:rPr kumimoji="1" lang="en-US" altLang="ko-KR"/>
              <a:t>Sometimes useful cells can be constructed in which the electrodes share a common electrolyte. The lead storage battery used in automobiles is a collection of such cells. The electrode reactions are :</a:t>
            </a:r>
          </a:p>
          <a:p>
            <a:pPr latinLnBrk="1">
              <a:spcBef>
                <a:spcPct val="50000"/>
              </a:spcBef>
            </a:pPr>
            <a:r>
              <a:rPr kumimoji="1" lang="en-US" altLang="ko-KR" sz="2000"/>
              <a:t>Cathode :   PbO</a:t>
            </a:r>
            <a:r>
              <a:rPr kumimoji="1" lang="en-US" altLang="ko-KR" sz="2000" baseline="-25000"/>
              <a:t>2</a:t>
            </a:r>
            <a:r>
              <a:rPr kumimoji="1" lang="en-US" altLang="ko-KR" sz="2000"/>
              <a:t> (s) + 4H</a:t>
            </a:r>
            <a:r>
              <a:rPr kumimoji="1" lang="en-US" altLang="ko-KR" sz="2000" baseline="30000"/>
              <a:t>+</a:t>
            </a:r>
            <a:r>
              <a:rPr kumimoji="1" lang="en-US" altLang="ko-KR" sz="2000"/>
              <a:t> + SO</a:t>
            </a:r>
            <a:r>
              <a:rPr kumimoji="1" lang="en-US" altLang="ko-KR" sz="2000" baseline="-25000"/>
              <a:t>4</a:t>
            </a:r>
            <a:r>
              <a:rPr kumimoji="1" lang="en-US" altLang="ko-KR" sz="2000" baseline="30000"/>
              <a:t>2–</a:t>
            </a:r>
            <a:r>
              <a:rPr kumimoji="1" lang="en-US" altLang="ko-KR" sz="2000"/>
              <a:t> + 2e =</a:t>
            </a:r>
            <a:r>
              <a:rPr kumimoji="1" lang="en-US" altLang="ko-KR" sz="2000">
                <a:sym typeface="HY특수문자8"/>
              </a:rPr>
              <a:t> Pb</a:t>
            </a:r>
            <a:r>
              <a:rPr kumimoji="1" lang="en-US" altLang="ko-KR" sz="2000"/>
              <a:t>SO</a:t>
            </a:r>
            <a:r>
              <a:rPr kumimoji="1" lang="en-US" altLang="ko-KR" sz="2000" baseline="-25000"/>
              <a:t>4</a:t>
            </a:r>
            <a:r>
              <a:rPr kumimoji="1" lang="en-US" altLang="ko-KR" sz="2000">
                <a:sym typeface="HY특수문자8"/>
              </a:rPr>
              <a:t>(s) + 2H</a:t>
            </a:r>
            <a:r>
              <a:rPr kumimoji="1" lang="en-US" altLang="ko-KR" sz="2000" baseline="-25000"/>
              <a:t>2</a:t>
            </a:r>
            <a:r>
              <a:rPr kumimoji="1" lang="en-US" altLang="ko-KR" sz="2000">
                <a:sym typeface="HY특수문자8"/>
              </a:rPr>
              <a:t>O</a:t>
            </a:r>
            <a:r>
              <a:rPr kumimoji="1" lang="en-US" altLang="ko-KR" sz="2000"/>
              <a:t> </a:t>
            </a:r>
          </a:p>
          <a:p>
            <a:pPr latinLnBrk="1">
              <a:spcBef>
                <a:spcPct val="50000"/>
              </a:spcBef>
            </a:pPr>
            <a:r>
              <a:rPr kumimoji="1" lang="en-US" altLang="ko-KR" sz="2000"/>
              <a:t>Anode :      Pb(s) + SO</a:t>
            </a:r>
            <a:r>
              <a:rPr kumimoji="1" lang="en-US" altLang="ko-KR" sz="2000" baseline="-25000"/>
              <a:t>4</a:t>
            </a:r>
            <a:r>
              <a:rPr kumimoji="1" lang="en-US" altLang="ko-KR" sz="2000" baseline="30000"/>
              <a:t>2–</a:t>
            </a:r>
            <a:r>
              <a:rPr kumimoji="1" lang="en-US" altLang="ko-KR" sz="2000"/>
              <a:t>  =</a:t>
            </a:r>
            <a:r>
              <a:rPr kumimoji="1" lang="en-US" altLang="ko-KR" sz="2000">
                <a:sym typeface="HY특수문자8"/>
              </a:rPr>
              <a:t> Pb</a:t>
            </a:r>
            <a:r>
              <a:rPr kumimoji="1" lang="en-US" altLang="ko-KR" sz="2000"/>
              <a:t>SO</a:t>
            </a:r>
            <a:r>
              <a:rPr kumimoji="1" lang="en-US" altLang="ko-KR" sz="2000" baseline="-25000"/>
              <a:t>4</a:t>
            </a:r>
            <a:r>
              <a:rPr kumimoji="1" lang="en-US" altLang="ko-KR" sz="2000">
                <a:sym typeface="HY특수문자8"/>
              </a:rPr>
              <a:t>(s) +</a:t>
            </a:r>
            <a:r>
              <a:rPr kumimoji="1" lang="en-US" altLang="ko-KR" sz="2000"/>
              <a:t> 2e</a:t>
            </a:r>
          </a:p>
          <a:p>
            <a:pPr latinLnBrk="1">
              <a:spcBef>
                <a:spcPct val="50000"/>
              </a:spcBef>
            </a:pPr>
            <a:r>
              <a:rPr kumimoji="1" lang="en-US" altLang="ko-KR" sz="2000"/>
              <a:t>                   PbO</a:t>
            </a:r>
            <a:r>
              <a:rPr kumimoji="1" lang="en-US" altLang="ko-KR" sz="2000" baseline="-25000"/>
              <a:t>2</a:t>
            </a:r>
            <a:r>
              <a:rPr kumimoji="1" lang="en-US" altLang="ko-KR" sz="2000"/>
              <a:t> (s) + Pb(s) + 4H</a:t>
            </a:r>
            <a:r>
              <a:rPr kumimoji="1" lang="en-US" altLang="ko-KR" sz="2000" baseline="30000"/>
              <a:t>+</a:t>
            </a:r>
            <a:r>
              <a:rPr kumimoji="1" lang="en-US" altLang="ko-KR" sz="2000"/>
              <a:t> + 2SO</a:t>
            </a:r>
            <a:r>
              <a:rPr kumimoji="1" lang="en-US" altLang="ko-KR" sz="2000" baseline="-25000"/>
              <a:t>4</a:t>
            </a:r>
            <a:r>
              <a:rPr kumimoji="1" lang="en-US" altLang="ko-KR" sz="2000" baseline="30000"/>
              <a:t>2–  </a:t>
            </a:r>
            <a:r>
              <a:rPr kumimoji="1" lang="en-US" altLang="ko-KR" sz="2000"/>
              <a:t>= </a:t>
            </a:r>
            <a:r>
              <a:rPr kumimoji="1" lang="en-US" altLang="ko-KR" sz="2000">
                <a:sym typeface="HY특수문자8"/>
              </a:rPr>
              <a:t> 2Pb</a:t>
            </a:r>
            <a:r>
              <a:rPr kumimoji="1" lang="en-US" altLang="ko-KR" sz="2000"/>
              <a:t>SO</a:t>
            </a:r>
            <a:r>
              <a:rPr kumimoji="1" lang="en-US" altLang="ko-KR" sz="2000" baseline="-25000"/>
              <a:t>4</a:t>
            </a:r>
            <a:r>
              <a:rPr kumimoji="1" lang="en-US" altLang="ko-KR" sz="2000">
                <a:sym typeface="HY특수문자8"/>
              </a:rPr>
              <a:t>(s) + 2H</a:t>
            </a:r>
            <a:r>
              <a:rPr kumimoji="1" lang="en-US" altLang="ko-KR" sz="2000" baseline="-25000"/>
              <a:t>2</a:t>
            </a:r>
            <a:r>
              <a:rPr kumimoji="1" lang="en-US" altLang="ko-KR" sz="2000">
                <a:sym typeface="HY특수문자8"/>
              </a:rPr>
              <a:t>O</a:t>
            </a:r>
            <a:r>
              <a:rPr kumimoji="1" lang="en-US" altLang="ko-KR" sz="2000"/>
              <a:t> </a:t>
            </a:r>
            <a:endParaRPr kumimoji="1" lang="ko-KR" altLang="en-US" sz="2000"/>
          </a:p>
          <a:p>
            <a:pPr latinLnBrk="1">
              <a:spcBef>
                <a:spcPct val="50000"/>
              </a:spcBef>
            </a:pPr>
            <a:r>
              <a:rPr kumimoji="1" lang="en-US" altLang="ko-KR" sz="2000" i="1"/>
              <a:t>    </a:t>
            </a:r>
            <a:r>
              <a:rPr kumimoji="1" lang="en-US" altLang="ko-KR" sz="1600"/>
              <a:t>Pb</a:t>
            </a:r>
            <a:r>
              <a:rPr kumimoji="1" lang="en-US" altLang="ko-KR" sz="1600" baseline="30000"/>
              <a:t>+2</a:t>
            </a:r>
            <a:r>
              <a:rPr kumimoji="1" lang="en-US" altLang="ko-KR" sz="1600"/>
              <a:t> + SO</a:t>
            </a:r>
            <a:r>
              <a:rPr kumimoji="1" lang="en-US" altLang="ko-KR" sz="1600" baseline="-25000"/>
              <a:t>4</a:t>
            </a:r>
            <a:r>
              <a:rPr kumimoji="1" lang="en-US" altLang="ko-KR" sz="1600" baseline="30000"/>
              <a:t>2–</a:t>
            </a:r>
            <a:r>
              <a:rPr kumimoji="1" lang="en-US" altLang="ko-KR" sz="1600"/>
              <a:t>  =</a:t>
            </a:r>
            <a:r>
              <a:rPr kumimoji="1" lang="en-US" altLang="ko-KR" sz="1600">
                <a:sym typeface="HY특수문자8"/>
              </a:rPr>
              <a:t> Pb</a:t>
            </a:r>
            <a:r>
              <a:rPr kumimoji="1" lang="en-US" altLang="ko-KR" sz="1600"/>
              <a:t>SO</a:t>
            </a:r>
            <a:r>
              <a:rPr kumimoji="1" lang="en-US" altLang="ko-KR" sz="1600" baseline="-25000"/>
              <a:t>4</a:t>
            </a:r>
            <a:r>
              <a:rPr kumimoji="1" lang="en-US" altLang="ko-KR" sz="1600">
                <a:sym typeface="HY특수문자8"/>
              </a:rPr>
              <a:t>(s)</a:t>
            </a:r>
            <a:r>
              <a:rPr kumimoji="1" lang="en-US" altLang="ko-KR" sz="1600" i="1"/>
              <a:t> K</a:t>
            </a:r>
            <a:r>
              <a:rPr kumimoji="1" lang="en-US" altLang="ko-KR" sz="1600" baseline="-25000"/>
              <a:t>sp</a:t>
            </a:r>
            <a:r>
              <a:rPr kumimoji="1" lang="en-US" altLang="ko-KR" sz="1600"/>
              <a:t> = 1.6×10</a:t>
            </a:r>
            <a:r>
              <a:rPr kumimoji="1" lang="en-US" altLang="ko-KR" sz="1600" baseline="30000"/>
              <a:t>–8</a:t>
            </a:r>
            <a:r>
              <a:rPr kumimoji="1" lang="en-US" altLang="ko-KR" sz="1600"/>
              <a:t>.</a:t>
            </a:r>
            <a:endParaRPr kumimoji="1" lang="ko-KR" altLang="en-US" sz="1600"/>
          </a:p>
          <a:p>
            <a:pPr latinLnBrk="1">
              <a:spcBef>
                <a:spcPct val="50000"/>
              </a:spcBef>
            </a:pPr>
            <a:r>
              <a:rPr kumimoji="1" lang="ko-KR" altLang="en-US" sz="1600"/>
              <a:t>     </a:t>
            </a:r>
            <a:r>
              <a:rPr kumimoji="1" lang="en-US" altLang="ko-KR" sz="1600"/>
              <a:t>E</a:t>
            </a:r>
            <a:r>
              <a:rPr kumimoji="1" lang="en-US" altLang="ko-KR" sz="1600" baseline="30000"/>
              <a:t>o</a:t>
            </a:r>
            <a:r>
              <a:rPr kumimoji="1" lang="en-US" altLang="ko-KR" sz="1600"/>
              <a:t> = 2V,    </a:t>
            </a:r>
            <a:r>
              <a:rPr kumimoji="1" lang="en-US" altLang="ko-KR" sz="1600">
                <a:sym typeface="Symbol" pitchFamily="18" charset="2"/>
              </a:rPr>
              <a:t></a:t>
            </a:r>
            <a:r>
              <a:rPr kumimoji="1" lang="en-US" altLang="ko-KR" sz="1600"/>
              <a:t>H</a:t>
            </a:r>
            <a:r>
              <a:rPr kumimoji="1" lang="en-US" altLang="ko-KR" sz="1600" baseline="30000"/>
              <a:t>o</a:t>
            </a:r>
            <a:r>
              <a:rPr kumimoji="1" lang="en-US" altLang="ko-KR" sz="1600"/>
              <a:t>= –315.62 kJ/mol,   </a:t>
            </a:r>
            <a:r>
              <a:rPr kumimoji="1" lang="en-US" altLang="ko-KR" sz="1600">
                <a:sym typeface="Symbol" pitchFamily="18" charset="2"/>
              </a:rPr>
              <a:t>G</a:t>
            </a:r>
            <a:r>
              <a:rPr kumimoji="1" lang="en-US" altLang="ko-KR" sz="1600" baseline="30000"/>
              <a:t>o</a:t>
            </a:r>
            <a:r>
              <a:rPr kumimoji="1" lang="en-US" altLang="ko-KR" sz="1600"/>
              <a:t>= –394.38 kJ/mol</a:t>
            </a:r>
          </a:p>
          <a:p>
            <a:pPr latinLnBrk="1">
              <a:spcBef>
                <a:spcPct val="50000"/>
              </a:spcBef>
            </a:pPr>
            <a:r>
              <a:rPr kumimoji="1" lang="ko-KR" altLang="en-US" sz="1600"/>
              <a:t>                       </a:t>
            </a:r>
            <a:r>
              <a:rPr kumimoji="1" lang="en-US" altLang="ko-KR" sz="1600">
                <a:sym typeface="Symbol" pitchFamily="18" charset="2"/>
              </a:rPr>
              <a:t>G</a:t>
            </a:r>
            <a:r>
              <a:rPr kumimoji="1" lang="ko-KR" altLang="en-US" sz="1600"/>
              <a:t> = </a:t>
            </a:r>
            <a:r>
              <a:rPr kumimoji="1" lang="en-US" altLang="ko-KR" sz="1600">
                <a:sym typeface="Symbol" pitchFamily="18" charset="2"/>
              </a:rPr>
              <a:t>G</a:t>
            </a:r>
            <a:r>
              <a:rPr kumimoji="1" lang="en-US" altLang="ko-KR" sz="1600" baseline="30000"/>
              <a:t>o</a:t>
            </a:r>
            <a:r>
              <a:rPr kumimoji="1" lang="ko-KR" altLang="en-US" sz="1600"/>
              <a:t> + </a:t>
            </a:r>
            <a:r>
              <a:rPr kumimoji="1" lang="en-US" altLang="ko-KR" sz="1600"/>
              <a:t>RT log ( 1 / [H</a:t>
            </a:r>
            <a:r>
              <a:rPr kumimoji="1" lang="en-US" altLang="ko-KR" sz="1600" baseline="30000"/>
              <a:t>+</a:t>
            </a:r>
            <a:r>
              <a:rPr kumimoji="1" lang="en-US" altLang="ko-KR" sz="1600"/>
              <a:t>]</a:t>
            </a:r>
            <a:r>
              <a:rPr kumimoji="1" lang="en-US" altLang="ko-KR" sz="1600" baseline="30000"/>
              <a:t>4</a:t>
            </a:r>
            <a:r>
              <a:rPr kumimoji="1" lang="en-US" altLang="ko-KR" sz="1600"/>
              <a:t>[SO</a:t>
            </a:r>
            <a:r>
              <a:rPr kumimoji="1" lang="en-US" altLang="ko-KR" sz="1600" baseline="-25000"/>
              <a:t>4</a:t>
            </a:r>
            <a:r>
              <a:rPr kumimoji="1" lang="en-US" altLang="ko-KR" sz="1600" baseline="30000"/>
              <a:t>2– </a:t>
            </a:r>
            <a:r>
              <a:rPr kumimoji="1" lang="en-US" altLang="ko-KR" sz="1600"/>
              <a:t>]</a:t>
            </a:r>
            <a:r>
              <a:rPr kumimoji="1" lang="en-US" altLang="ko-KR" sz="1600" baseline="30000"/>
              <a:t>2</a:t>
            </a:r>
            <a:r>
              <a:rPr kumimoji="1" lang="en-US" altLang="ko-KR" sz="1600"/>
              <a:t>)</a:t>
            </a:r>
          </a:p>
          <a:p>
            <a:pPr latinLnBrk="1">
              <a:spcBef>
                <a:spcPct val="50000"/>
              </a:spcBef>
            </a:pPr>
            <a:r>
              <a:rPr kumimoji="1" lang="ko-KR" altLang="en-US" sz="1600"/>
              <a:t> A</a:t>
            </a:r>
            <a:r>
              <a:rPr kumimoji="1" lang="en-US" altLang="ko-KR" sz="1600"/>
              <a:t>t equilibrium, </a:t>
            </a:r>
            <a:r>
              <a:rPr kumimoji="1" lang="en-US" altLang="ko-KR" sz="1600">
                <a:sym typeface="Symbol" pitchFamily="18" charset="2"/>
              </a:rPr>
              <a:t>G</a:t>
            </a:r>
            <a:r>
              <a:rPr kumimoji="1" lang="en-US" altLang="ko-KR" sz="1600"/>
              <a:t> = 0 and [H</a:t>
            </a:r>
            <a:r>
              <a:rPr kumimoji="1" lang="en-US" altLang="ko-KR" sz="1600" baseline="30000"/>
              <a:t>+</a:t>
            </a:r>
            <a:r>
              <a:rPr kumimoji="1" lang="en-US" altLang="ko-KR" sz="1600"/>
              <a:t>] = 6.4 ×10</a:t>
            </a:r>
            <a:r>
              <a:rPr kumimoji="1" lang="en-US" altLang="ko-KR" sz="1600" baseline="30000"/>
              <a:t>–12</a:t>
            </a:r>
            <a:r>
              <a:rPr kumimoji="1" lang="en-US" altLang="ko-KR" sz="1600"/>
              <a:t>, [SO</a:t>
            </a:r>
            <a:r>
              <a:rPr kumimoji="1" lang="en-US" altLang="ko-KR" sz="1600" baseline="-25000"/>
              <a:t>4</a:t>
            </a:r>
            <a:r>
              <a:rPr kumimoji="1" lang="en-US" altLang="ko-KR" sz="1600" baseline="30000"/>
              <a:t>2– </a:t>
            </a:r>
            <a:r>
              <a:rPr kumimoji="1" lang="en-US" altLang="ko-KR" sz="1600"/>
              <a:t>]= 3.2×10</a:t>
            </a:r>
            <a:r>
              <a:rPr kumimoji="1" lang="en-US" altLang="ko-KR" sz="1600" baseline="30000"/>
              <a:t>–12</a:t>
            </a:r>
            <a:r>
              <a:rPr kumimoji="1" lang="en-US" altLang="ko-KR" sz="1600"/>
              <a:t>.</a:t>
            </a:r>
          </a:p>
          <a:p>
            <a:pPr latinLnBrk="1">
              <a:spcBef>
                <a:spcPct val="50000"/>
              </a:spcBef>
            </a:pPr>
            <a:r>
              <a:rPr kumimoji="1" lang="ko-KR" altLang="en-US" sz="1600"/>
              <a:t>T</a:t>
            </a:r>
            <a:r>
              <a:rPr kumimoji="1" lang="en-US" altLang="ko-KR" sz="1600"/>
              <a:t>he battery has been discharged and the reaction is at equilibrium.</a:t>
            </a:r>
            <a:endParaRPr kumimoji="1" lang="ko-KR" altLang="ko-KR" sz="1600"/>
          </a:p>
        </p:txBody>
      </p:sp>
      <p:sp>
        <p:nvSpPr>
          <p:cNvPr id="27651" name="Line 4"/>
          <p:cNvSpPr>
            <a:spLocks noChangeShapeType="1"/>
          </p:cNvSpPr>
          <p:nvPr/>
        </p:nvSpPr>
        <p:spPr bwMode="auto">
          <a:xfrm>
            <a:off x="2133600" y="2514600"/>
            <a:ext cx="6629400" cy="0"/>
          </a:xfrm>
          <a:prstGeom prst="line">
            <a:avLst/>
          </a:prstGeom>
          <a:noFill/>
          <a:ln w="9525">
            <a:solidFill>
              <a:schemeClr val="tx1"/>
            </a:solidFill>
            <a:round/>
            <a:headEnd/>
            <a:tailEnd/>
          </a:ln>
        </p:spPr>
        <p:txBody>
          <a:bodyPr/>
          <a:lstStyle/>
          <a:p>
            <a:endParaRPr lang="en-US"/>
          </a:p>
        </p:txBody>
      </p:sp>
      <p:grpSp>
        <p:nvGrpSpPr>
          <p:cNvPr id="27652" name="Group 5"/>
          <p:cNvGrpSpPr>
            <a:grpSpLocks/>
          </p:cNvGrpSpPr>
          <p:nvPr/>
        </p:nvGrpSpPr>
        <p:grpSpPr bwMode="auto">
          <a:xfrm>
            <a:off x="2590800" y="5105400"/>
            <a:ext cx="4191000" cy="1768475"/>
            <a:chOff x="1392" y="3110"/>
            <a:chExt cx="2640" cy="1114"/>
          </a:xfrm>
        </p:grpSpPr>
        <p:grpSp>
          <p:nvGrpSpPr>
            <p:cNvPr id="27653" name="Group 6"/>
            <p:cNvGrpSpPr>
              <a:grpSpLocks/>
            </p:cNvGrpSpPr>
            <p:nvPr/>
          </p:nvGrpSpPr>
          <p:grpSpPr bwMode="auto">
            <a:xfrm>
              <a:off x="1392" y="3110"/>
              <a:ext cx="2640" cy="1114"/>
              <a:chOff x="2928" y="3120"/>
              <a:chExt cx="2640" cy="1114"/>
            </a:xfrm>
          </p:grpSpPr>
          <p:sp>
            <p:nvSpPr>
              <p:cNvPr id="27655" name="Rectangle 7"/>
              <p:cNvSpPr>
                <a:spLocks noChangeArrowheads="1"/>
              </p:cNvSpPr>
              <p:nvPr/>
            </p:nvSpPr>
            <p:spPr bwMode="auto">
              <a:xfrm>
                <a:off x="4224" y="3504"/>
                <a:ext cx="720" cy="672"/>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
            <p:nvSpPr>
              <p:cNvPr id="27656" name="Rectangle 8"/>
              <p:cNvSpPr>
                <a:spLocks noChangeArrowheads="1"/>
              </p:cNvSpPr>
              <p:nvPr/>
            </p:nvSpPr>
            <p:spPr bwMode="auto">
              <a:xfrm>
                <a:off x="4368" y="3360"/>
                <a:ext cx="48" cy="576"/>
              </a:xfrm>
              <a:prstGeom prst="rect">
                <a:avLst/>
              </a:prstGeom>
              <a:solidFill>
                <a:srgbClr val="4D4D4D"/>
              </a:solidFill>
              <a:ln w="9525">
                <a:solidFill>
                  <a:schemeClr val="tx1"/>
                </a:solidFill>
                <a:miter lim="800000"/>
                <a:headEnd/>
                <a:tailEnd/>
              </a:ln>
            </p:spPr>
            <p:txBody>
              <a:bodyPr wrap="none" anchor="ctr"/>
              <a:lstStyle/>
              <a:p>
                <a:endParaRPr lang="en-US">
                  <a:latin typeface="Calibri" pitchFamily="34" charset="0"/>
                </a:endParaRPr>
              </a:p>
            </p:txBody>
          </p:sp>
          <p:sp>
            <p:nvSpPr>
              <p:cNvPr id="27657" name="Rectangle 9"/>
              <p:cNvSpPr>
                <a:spLocks noChangeArrowheads="1"/>
              </p:cNvSpPr>
              <p:nvPr/>
            </p:nvSpPr>
            <p:spPr bwMode="auto">
              <a:xfrm>
                <a:off x="4752" y="3360"/>
                <a:ext cx="48" cy="576"/>
              </a:xfrm>
              <a:prstGeom prst="rect">
                <a:avLst/>
              </a:prstGeom>
              <a:solidFill>
                <a:srgbClr val="808080"/>
              </a:solidFill>
              <a:ln w="9525">
                <a:solidFill>
                  <a:schemeClr val="tx1"/>
                </a:solidFill>
                <a:miter lim="800000"/>
                <a:headEnd/>
                <a:tailEnd/>
              </a:ln>
            </p:spPr>
            <p:txBody>
              <a:bodyPr wrap="none" anchor="ctr"/>
              <a:lstStyle/>
              <a:p>
                <a:endParaRPr lang="en-US">
                  <a:latin typeface="Calibri" pitchFamily="34" charset="0"/>
                </a:endParaRPr>
              </a:p>
            </p:txBody>
          </p:sp>
          <p:sp>
            <p:nvSpPr>
              <p:cNvPr id="27658" name="Oval 10"/>
              <p:cNvSpPr>
                <a:spLocks noChangeArrowheads="1"/>
              </p:cNvSpPr>
              <p:nvPr/>
            </p:nvSpPr>
            <p:spPr bwMode="auto">
              <a:xfrm>
                <a:off x="4512" y="3120"/>
                <a:ext cx="144" cy="192"/>
              </a:xfrm>
              <a:prstGeom prst="ellipse">
                <a:avLst/>
              </a:prstGeom>
              <a:noFill/>
              <a:ln w="9525">
                <a:solidFill>
                  <a:schemeClr val="tx1"/>
                </a:solidFill>
                <a:round/>
                <a:headEnd/>
                <a:tailEnd/>
              </a:ln>
            </p:spPr>
            <p:txBody>
              <a:bodyPr wrap="none" anchor="ctr"/>
              <a:lstStyle/>
              <a:p>
                <a:endParaRPr lang="en-US">
                  <a:latin typeface="Calibri" pitchFamily="34" charset="0"/>
                </a:endParaRPr>
              </a:p>
            </p:txBody>
          </p:sp>
          <p:sp>
            <p:nvSpPr>
              <p:cNvPr id="27659" name="Line 11"/>
              <p:cNvSpPr>
                <a:spLocks noChangeShapeType="1"/>
              </p:cNvSpPr>
              <p:nvPr/>
            </p:nvSpPr>
            <p:spPr bwMode="auto">
              <a:xfrm flipV="1">
                <a:off x="4368" y="3216"/>
                <a:ext cx="0" cy="192"/>
              </a:xfrm>
              <a:prstGeom prst="line">
                <a:avLst/>
              </a:prstGeom>
              <a:noFill/>
              <a:ln w="9525">
                <a:solidFill>
                  <a:schemeClr val="tx1"/>
                </a:solidFill>
                <a:round/>
                <a:headEnd/>
                <a:tailEnd/>
              </a:ln>
            </p:spPr>
            <p:txBody>
              <a:bodyPr wrap="none" anchor="ctr"/>
              <a:lstStyle/>
              <a:p>
                <a:endParaRPr lang="en-US"/>
              </a:p>
            </p:txBody>
          </p:sp>
          <p:sp>
            <p:nvSpPr>
              <p:cNvPr id="27660" name="Line 12"/>
              <p:cNvSpPr>
                <a:spLocks noChangeShapeType="1"/>
              </p:cNvSpPr>
              <p:nvPr/>
            </p:nvSpPr>
            <p:spPr bwMode="auto">
              <a:xfrm>
                <a:off x="4368" y="3216"/>
                <a:ext cx="144" cy="0"/>
              </a:xfrm>
              <a:prstGeom prst="line">
                <a:avLst/>
              </a:prstGeom>
              <a:noFill/>
              <a:ln w="9525">
                <a:solidFill>
                  <a:schemeClr val="tx1"/>
                </a:solidFill>
                <a:round/>
                <a:headEnd/>
                <a:tailEnd/>
              </a:ln>
            </p:spPr>
            <p:txBody>
              <a:bodyPr wrap="none" anchor="ctr"/>
              <a:lstStyle/>
              <a:p>
                <a:endParaRPr lang="en-US"/>
              </a:p>
            </p:txBody>
          </p:sp>
          <p:sp>
            <p:nvSpPr>
              <p:cNvPr id="27661" name="Line 13"/>
              <p:cNvSpPr>
                <a:spLocks noChangeShapeType="1"/>
              </p:cNvSpPr>
              <p:nvPr/>
            </p:nvSpPr>
            <p:spPr bwMode="auto">
              <a:xfrm flipV="1">
                <a:off x="4800" y="3216"/>
                <a:ext cx="0" cy="144"/>
              </a:xfrm>
              <a:prstGeom prst="line">
                <a:avLst/>
              </a:prstGeom>
              <a:noFill/>
              <a:ln w="9525">
                <a:solidFill>
                  <a:schemeClr val="tx1"/>
                </a:solidFill>
                <a:round/>
                <a:headEnd/>
                <a:tailEnd/>
              </a:ln>
            </p:spPr>
            <p:txBody>
              <a:bodyPr wrap="none" anchor="ctr"/>
              <a:lstStyle/>
              <a:p>
                <a:endParaRPr lang="en-US"/>
              </a:p>
            </p:txBody>
          </p:sp>
          <p:sp>
            <p:nvSpPr>
              <p:cNvPr id="27662" name="Line 14"/>
              <p:cNvSpPr>
                <a:spLocks noChangeShapeType="1"/>
              </p:cNvSpPr>
              <p:nvPr/>
            </p:nvSpPr>
            <p:spPr bwMode="auto">
              <a:xfrm flipH="1">
                <a:off x="4656" y="3216"/>
                <a:ext cx="144" cy="0"/>
              </a:xfrm>
              <a:prstGeom prst="line">
                <a:avLst/>
              </a:prstGeom>
              <a:noFill/>
              <a:ln w="9525">
                <a:solidFill>
                  <a:schemeClr val="tx1"/>
                </a:solidFill>
                <a:round/>
                <a:headEnd/>
                <a:tailEnd/>
              </a:ln>
            </p:spPr>
            <p:txBody>
              <a:bodyPr wrap="none" anchor="ctr"/>
              <a:lstStyle/>
              <a:p>
                <a:endParaRPr lang="en-US"/>
              </a:p>
            </p:txBody>
          </p:sp>
          <p:sp>
            <p:nvSpPr>
              <p:cNvPr id="27663" name="Line 15"/>
              <p:cNvSpPr>
                <a:spLocks noChangeShapeType="1"/>
              </p:cNvSpPr>
              <p:nvPr/>
            </p:nvSpPr>
            <p:spPr bwMode="auto">
              <a:xfrm>
                <a:off x="3936" y="3552"/>
                <a:ext cx="432" cy="144"/>
              </a:xfrm>
              <a:prstGeom prst="line">
                <a:avLst/>
              </a:prstGeom>
              <a:noFill/>
              <a:ln w="9525">
                <a:solidFill>
                  <a:schemeClr val="tx1"/>
                </a:solidFill>
                <a:round/>
                <a:headEnd/>
                <a:tailEnd type="triangle" w="med" len="med"/>
              </a:ln>
            </p:spPr>
            <p:txBody>
              <a:bodyPr wrap="none" anchor="ctr"/>
              <a:lstStyle/>
              <a:p>
                <a:endParaRPr lang="en-US"/>
              </a:p>
            </p:txBody>
          </p:sp>
          <p:sp>
            <p:nvSpPr>
              <p:cNvPr id="27664" name="Line 16"/>
              <p:cNvSpPr>
                <a:spLocks noChangeShapeType="1"/>
              </p:cNvSpPr>
              <p:nvPr/>
            </p:nvSpPr>
            <p:spPr bwMode="auto">
              <a:xfrm flipH="1">
                <a:off x="4752" y="3648"/>
                <a:ext cx="336" cy="144"/>
              </a:xfrm>
              <a:prstGeom prst="line">
                <a:avLst/>
              </a:prstGeom>
              <a:noFill/>
              <a:ln w="9525">
                <a:solidFill>
                  <a:schemeClr val="tx1"/>
                </a:solidFill>
                <a:round/>
                <a:headEnd/>
                <a:tailEnd type="triangle" w="med" len="med"/>
              </a:ln>
            </p:spPr>
            <p:txBody>
              <a:bodyPr wrap="none" anchor="ctr"/>
              <a:lstStyle/>
              <a:p>
                <a:endParaRPr lang="en-US"/>
              </a:p>
            </p:txBody>
          </p:sp>
          <p:sp>
            <p:nvSpPr>
              <p:cNvPr id="27665" name="Line 17"/>
              <p:cNvSpPr>
                <a:spLocks noChangeShapeType="1"/>
              </p:cNvSpPr>
              <p:nvPr/>
            </p:nvSpPr>
            <p:spPr bwMode="auto">
              <a:xfrm>
                <a:off x="3936" y="4080"/>
                <a:ext cx="528" cy="0"/>
              </a:xfrm>
              <a:prstGeom prst="line">
                <a:avLst/>
              </a:prstGeom>
              <a:noFill/>
              <a:ln w="9525">
                <a:solidFill>
                  <a:schemeClr val="tx1"/>
                </a:solidFill>
                <a:round/>
                <a:headEnd/>
                <a:tailEnd type="triangle" w="med" len="med"/>
              </a:ln>
            </p:spPr>
            <p:txBody>
              <a:bodyPr wrap="none" anchor="ctr"/>
              <a:lstStyle/>
              <a:p>
                <a:endParaRPr lang="en-US"/>
              </a:p>
            </p:txBody>
          </p:sp>
          <p:sp>
            <p:nvSpPr>
              <p:cNvPr id="27666" name="Text Box 18"/>
              <p:cNvSpPr txBox="1">
                <a:spLocks noChangeArrowheads="1"/>
              </p:cNvSpPr>
              <p:nvPr/>
            </p:nvSpPr>
            <p:spPr bwMode="auto">
              <a:xfrm>
                <a:off x="3648" y="3408"/>
                <a:ext cx="288" cy="250"/>
              </a:xfrm>
              <a:prstGeom prst="rect">
                <a:avLst/>
              </a:prstGeom>
              <a:noFill/>
              <a:ln w="9525">
                <a:noFill/>
                <a:miter lim="800000"/>
                <a:headEnd/>
                <a:tailEnd/>
              </a:ln>
            </p:spPr>
            <p:txBody>
              <a:bodyPr>
                <a:spAutoFit/>
              </a:bodyPr>
              <a:lstStyle/>
              <a:p>
                <a:pPr latinLnBrk="1">
                  <a:spcBef>
                    <a:spcPct val="50000"/>
                  </a:spcBef>
                </a:pPr>
                <a:r>
                  <a:rPr kumimoji="1" lang="en-US" altLang="ko-KR" sz="2000">
                    <a:latin typeface="Calibri" pitchFamily="34" charset="0"/>
                  </a:rPr>
                  <a:t>Pb</a:t>
                </a:r>
                <a:endParaRPr kumimoji="1" lang="en-US" altLang="ko-KR">
                  <a:latin typeface="Calibri" pitchFamily="34" charset="0"/>
                </a:endParaRPr>
              </a:p>
            </p:txBody>
          </p:sp>
          <p:sp>
            <p:nvSpPr>
              <p:cNvPr id="27667" name="Text Box 19"/>
              <p:cNvSpPr txBox="1">
                <a:spLocks noChangeArrowheads="1"/>
              </p:cNvSpPr>
              <p:nvPr/>
            </p:nvSpPr>
            <p:spPr bwMode="auto">
              <a:xfrm>
                <a:off x="5088" y="3456"/>
                <a:ext cx="480" cy="250"/>
              </a:xfrm>
              <a:prstGeom prst="rect">
                <a:avLst/>
              </a:prstGeom>
              <a:noFill/>
              <a:ln w="9525">
                <a:noFill/>
                <a:miter lim="800000"/>
                <a:headEnd/>
                <a:tailEnd/>
              </a:ln>
            </p:spPr>
            <p:txBody>
              <a:bodyPr>
                <a:spAutoFit/>
              </a:bodyPr>
              <a:lstStyle/>
              <a:p>
                <a:pPr latinLnBrk="1">
                  <a:spcBef>
                    <a:spcPct val="50000"/>
                  </a:spcBef>
                </a:pPr>
                <a:r>
                  <a:rPr kumimoji="1" lang="en-US" altLang="ko-KR" sz="2000">
                    <a:latin typeface="Calibri" pitchFamily="34" charset="0"/>
                  </a:rPr>
                  <a:t>PbO</a:t>
                </a:r>
                <a:r>
                  <a:rPr kumimoji="1" lang="en-US" altLang="ko-KR" sz="2000" baseline="-25000">
                    <a:latin typeface="Calibri" pitchFamily="34" charset="0"/>
                  </a:rPr>
                  <a:t>2</a:t>
                </a:r>
                <a:endParaRPr kumimoji="1" lang="ko-KR" altLang="en-US" sz="2000" baseline="-25000">
                  <a:latin typeface="Calibri" pitchFamily="34" charset="0"/>
                </a:endParaRPr>
              </a:p>
            </p:txBody>
          </p:sp>
          <p:sp>
            <p:nvSpPr>
              <p:cNvPr id="27668" name="Text Box 20"/>
              <p:cNvSpPr txBox="1">
                <a:spLocks noChangeArrowheads="1"/>
              </p:cNvSpPr>
              <p:nvPr/>
            </p:nvSpPr>
            <p:spPr bwMode="auto">
              <a:xfrm>
                <a:off x="2928" y="3696"/>
                <a:ext cx="1200" cy="538"/>
              </a:xfrm>
              <a:prstGeom prst="rect">
                <a:avLst/>
              </a:prstGeom>
              <a:noFill/>
              <a:ln w="9525">
                <a:noFill/>
                <a:miter lim="800000"/>
                <a:headEnd/>
                <a:tailEnd/>
              </a:ln>
            </p:spPr>
            <p:txBody>
              <a:bodyPr>
                <a:spAutoFit/>
              </a:bodyPr>
              <a:lstStyle/>
              <a:p>
                <a:pPr latinLnBrk="1">
                  <a:spcBef>
                    <a:spcPct val="50000"/>
                  </a:spcBef>
                </a:pPr>
                <a:r>
                  <a:rPr kumimoji="1" lang="en-US" altLang="ko-KR" sz="2000">
                    <a:latin typeface="Calibri" pitchFamily="34" charset="0"/>
                    <a:sym typeface="HY특수문자8"/>
                  </a:rPr>
                  <a:t>H</a:t>
                </a:r>
                <a:r>
                  <a:rPr kumimoji="1" lang="en-US" altLang="ko-KR" sz="2000" baseline="-25000">
                    <a:latin typeface="Calibri" pitchFamily="34" charset="0"/>
                  </a:rPr>
                  <a:t>2</a:t>
                </a:r>
                <a:r>
                  <a:rPr kumimoji="1" lang="en-US" altLang="ko-KR" sz="2000">
                    <a:latin typeface="Calibri" pitchFamily="34" charset="0"/>
                  </a:rPr>
                  <a:t>SO</a:t>
                </a:r>
                <a:r>
                  <a:rPr kumimoji="1" lang="en-US" altLang="ko-KR" sz="2000" baseline="-25000">
                    <a:latin typeface="Calibri" pitchFamily="34" charset="0"/>
                  </a:rPr>
                  <a:t>4</a:t>
                </a:r>
                <a:r>
                  <a:rPr kumimoji="1" lang="en-US" altLang="ko-KR" sz="2000">
                    <a:latin typeface="Calibri" pitchFamily="34" charset="0"/>
                    <a:sym typeface="HY특수문자8"/>
                  </a:rPr>
                  <a:t> Saturated </a:t>
                </a:r>
              </a:p>
              <a:p>
                <a:pPr latinLnBrk="1">
                  <a:spcBef>
                    <a:spcPct val="50000"/>
                  </a:spcBef>
                </a:pPr>
                <a:r>
                  <a:rPr kumimoji="1" lang="en-US" altLang="ko-KR" sz="2000">
                    <a:latin typeface="Calibri" pitchFamily="34" charset="0"/>
                    <a:sym typeface="HY특수문자8"/>
                  </a:rPr>
                  <a:t>with Pb</a:t>
                </a:r>
                <a:r>
                  <a:rPr kumimoji="1" lang="en-US" altLang="ko-KR" sz="2000">
                    <a:latin typeface="Calibri" pitchFamily="34" charset="0"/>
                  </a:rPr>
                  <a:t>SO</a:t>
                </a:r>
                <a:r>
                  <a:rPr kumimoji="1" lang="en-US" altLang="ko-KR" sz="2000" baseline="-25000">
                    <a:latin typeface="Calibri" pitchFamily="34" charset="0"/>
                  </a:rPr>
                  <a:t>4</a:t>
                </a:r>
                <a:endParaRPr kumimoji="1" lang="ko-KR" altLang="en-US" sz="2000" baseline="-25000">
                  <a:latin typeface="Calibri" pitchFamily="34" charset="0"/>
                </a:endParaRPr>
              </a:p>
            </p:txBody>
          </p:sp>
        </p:grpSp>
        <p:sp>
          <p:nvSpPr>
            <p:cNvPr id="27654" name="Text Box 21"/>
            <p:cNvSpPr txBox="1">
              <a:spLocks noChangeArrowheads="1"/>
            </p:cNvSpPr>
            <p:nvPr/>
          </p:nvSpPr>
          <p:spPr bwMode="auto">
            <a:xfrm>
              <a:off x="2976" y="3120"/>
              <a:ext cx="192" cy="173"/>
            </a:xfrm>
            <a:prstGeom prst="rect">
              <a:avLst/>
            </a:prstGeom>
            <a:noFill/>
            <a:ln w="9525">
              <a:noFill/>
              <a:miter lim="800000"/>
              <a:headEnd/>
              <a:tailEnd/>
            </a:ln>
          </p:spPr>
          <p:txBody>
            <a:bodyPr>
              <a:spAutoFit/>
            </a:bodyPr>
            <a:lstStyle/>
            <a:p>
              <a:pPr>
                <a:spcBef>
                  <a:spcPct val="50000"/>
                </a:spcBef>
              </a:pPr>
              <a:r>
                <a:rPr lang="en-US" altLang="ko-KR" sz="1200">
                  <a:latin typeface="Calibri" pitchFamily="34" charset="0"/>
                </a:rPr>
                <a:t>V</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8675"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157700" name="Text Box 4"/>
          <p:cNvSpPr txBox="1">
            <a:spLocks noChangeArrowheads="1"/>
          </p:cNvSpPr>
          <p:nvPr/>
        </p:nvSpPr>
        <p:spPr bwMode="auto">
          <a:xfrm>
            <a:off x="381000" y="179388"/>
            <a:ext cx="8382000" cy="675569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ko-KR" sz="2800" b="1" i="1" dirty="0">
                <a:solidFill>
                  <a:srgbClr val="0000FF"/>
                </a:solidFill>
              </a:rPr>
              <a:t>Rechargeable battery</a:t>
            </a:r>
          </a:p>
          <a:p>
            <a:pPr marL="287338" indent="-287338" fontAlgn="auto">
              <a:spcBef>
                <a:spcPct val="50000"/>
              </a:spcBef>
              <a:spcAft>
                <a:spcPts val="0"/>
              </a:spcAft>
              <a:buClr>
                <a:srgbClr val="FF0000"/>
              </a:buClr>
              <a:buFont typeface="Wingdings" pitchFamily="2" charset="2"/>
              <a:buChar char="Ø"/>
              <a:defRPr/>
            </a:pPr>
            <a:r>
              <a:rPr lang="en-US" altLang="ko-KR" dirty="0"/>
              <a:t>A battery in which the chemical reaction system providing the electrical current is easily "chemically" reversible. </a:t>
            </a:r>
          </a:p>
          <a:p>
            <a:pPr marL="287338" indent="-287338" fontAlgn="auto">
              <a:spcBef>
                <a:spcPct val="50000"/>
              </a:spcBef>
              <a:spcAft>
                <a:spcPts val="0"/>
              </a:spcAft>
              <a:buClr>
                <a:srgbClr val="FF0000"/>
              </a:buClr>
              <a:buFont typeface="Wingdings" pitchFamily="2" charset="2"/>
              <a:buChar char="Ø"/>
              <a:defRPr/>
            </a:pPr>
            <a:r>
              <a:rPr lang="en-US" altLang="ko-KR" dirty="0"/>
              <a:t>After discharging, it can be recharged by applying an electrical current to its terminals. Some batteries can be recharged hundreds to thousands times. </a:t>
            </a:r>
          </a:p>
          <a:p>
            <a:pPr marL="287338" indent="-287338" fontAlgn="auto">
              <a:spcBef>
                <a:spcPct val="50000"/>
              </a:spcBef>
              <a:spcAft>
                <a:spcPts val="0"/>
              </a:spcAft>
              <a:buClr>
                <a:srgbClr val="FF0000"/>
              </a:buClr>
              <a:buFont typeface="Wingdings" pitchFamily="2" charset="2"/>
              <a:buChar char="Ø"/>
              <a:defRPr/>
            </a:pPr>
            <a:r>
              <a:rPr lang="en-US" altLang="ko-KR" dirty="0"/>
              <a:t>For example the lead-acid battery, also called “secondary” battery, and “accumulator.” </a:t>
            </a:r>
            <a:r>
              <a:rPr lang="en-US" altLang="ko-KR" dirty="0" smtClean="0"/>
              <a:t> Contrast </a:t>
            </a:r>
            <a:r>
              <a:rPr lang="en-US" altLang="ko-KR" dirty="0"/>
              <a:t>with non-rechargeable battery. </a:t>
            </a:r>
            <a:endParaRPr lang="en-US" altLang="ko-KR" dirty="0" smtClean="0"/>
          </a:p>
          <a:p>
            <a:pPr marL="287338" indent="-287338" fontAlgn="auto">
              <a:spcBef>
                <a:spcPct val="50000"/>
              </a:spcBef>
              <a:spcAft>
                <a:spcPts val="0"/>
              </a:spcAft>
              <a:buClr>
                <a:srgbClr val="FF0000"/>
              </a:buClr>
              <a:buFont typeface="Wingdings" pitchFamily="2" charset="2"/>
              <a:buChar char="Ø"/>
              <a:defRPr/>
            </a:pPr>
            <a:r>
              <a:rPr lang="en-US" altLang="ko-KR" dirty="0" smtClean="0"/>
              <a:t>It </a:t>
            </a:r>
            <a:r>
              <a:rPr lang="en-US" altLang="ko-KR" dirty="0"/>
              <a:t>operates as a galvanic cell during discharge and as an electrolytic cell during charge. </a:t>
            </a:r>
          </a:p>
          <a:p>
            <a:pPr marL="287338" indent="-287338" fontAlgn="auto">
              <a:spcBef>
                <a:spcPct val="50000"/>
              </a:spcBef>
              <a:spcAft>
                <a:spcPts val="0"/>
              </a:spcAft>
              <a:buClr>
                <a:srgbClr val="FF0000"/>
              </a:buClr>
              <a:buFont typeface="Wingdings" pitchFamily="2" charset="2"/>
              <a:buChar char="Ø"/>
              <a:defRPr/>
            </a:pPr>
            <a:r>
              <a:rPr lang="en-US" altLang="ko-KR" dirty="0"/>
              <a:t>As a consequence, the anode is the negative electrode during discharge, while it is the positive electrode during charge; at the same time, the cathode is the positive electrode during discharge, while it is the negative electrode during charge. </a:t>
            </a:r>
          </a:p>
          <a:p>
            <a:pPr marL="287338" indent="-287338" fontAlgn="auto">
              <a:spcBef>
                <a:spcPct val="50000"/>
              </a:spcBef>
              <a:spcAft>
                <a:spcPts val="0"/>
              </a:spcAft>
              <a:buClr>
                <a:srgbClr val="FF0000"/>
              </a:buClr>
              <a:buFont typeface="Wingdings" pitchFamily="2" charset="2"/>
              <a:buChar char="Ø"/>
              <a:defRPr/>
            </a:pPr>
            <a:r>
              <a:rPr lang="en-US" altLang="ko-KR" dirty="0"/>
              <a:t>This can create a confusing situation, and it is preferable to refer to the electrodes of a rechargeable battery as “positive” and “negative,” because this designation is independent of the operational mode. Unfortunately, this nomenclature is not always followed. </a:t>
            </a:r>
          </a:p>
          <a:p>
            <a:pPr marL="287338" indent="-287338" fontAlgn="auto">
              <a:spcBef>
                <a:spcPct val="50000"/>
              </a:spcBef>
              <a:spcAft>
                <a:spcPts val="0"/>
              </a:spcAft>
              <a:buClr>
                <a:srgbClr val="FF0000"/>
              </a:buClr>
              <a:buFont typeface="Wingdings" pitchFamily="2" charset="2"/>
              <a:buChar char="Ø"/>
              <a:defRPr/>
            </a:pPr>
            <a:r>
              <a:rPr lang="en-US" altLang="ko-KR" dirty="0"/>
              <a:t>Often the “negative” electrode is designated as anode and the “positive” electrode is designated as cathode. This naming convention is a carry-over from the convention of the non-rechargeable battery.</a:t>
            </a:r>
          </a:p>
        </p:txBody>
      </p:sp>
      <p:sp>
        <p:nvSpPr>
          <p:cNvPr id="28677" name="Rectangle 5"/>
          <p:cNvSpPr>
            <a:spLocks noChangeArrowheads="1"/>
          </p:cNvSpPr>
          <p:nvPr/>
        </p:nvSpPr>
        <p:spPr bwMode="auto">
          <a:xfrm>
            <a:off x="220663" y="2046288"/>
            <a:ext cx="9144000" cy="0"/>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9699"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29700" name="Text Box 4"/>
          <p:cNvSpPr txBox="1">
            <a:spLocks noChangeArrowheads="1"/>
          </p:cNvSpPr>
          <p:nvPr/>
        </p:nvSpPr>
        <p:spPr bwMode="auto">
          <a:xfrm>
            <a:off x="381000" y="152400"/>
            <a:ext cx="8382000" cy="2738438"/>
          </a:xfrm>
          <a:prstGeom prst="rect">
            <a:avLst/>
          </a:prstGeom>
          <a:noFill/>
          <a:ln w="9525">
            <a:noFill/>
            <a:miter lim="800000"/>
            <a:headEnd/>
            <a:tailEnd/>
          </a:ln>
        </p:spPr>
        <p:txBody>
          <a:bodyPr>
            <a:spAutoFit/>
          </a:bodyPr>
          <a:lstStyle/>
          <a:p>
            <a:pPr>
              <a:spcBef>
                <a:spcPct val="50000"/>
              </a:spcBef>
            </a:pPr>
            <a:r>
              <a:rPr lang="en-US" altLang="ko-KR" sz="2800" b="1" i="1">
                <a:solidFill>
                  <a:srgbClr val="0000FF"/>
                </a:solidFill>
              </a:rPr>
              <a:t>Lead-acid battery</a:t>
            </a:r>
          </a:p>
          <a:p>
            <a:pPr>
              <a:spcBef>
                <a:spcPct val="50000"/>
              </a:spcBef>
            </a:pPr>
            <a:r>
              <a:rPr lang="en-US" altLang="ko-KR"/>
              <a:t>A rechargeable battery. During discharging, the reaction on the positive electrode is the conversion of lead dioxide to lead sulfate, while on the negative electrode it is the conversion of metallic lead to lead sulfate. </a:t>
            </a:r>
          </a:p>
          <a:p>
            <a:pPr>
              <a:spcBef>
                <a:spcPct val="50000"/>
              </a:spcBef>
            </a:pPr>
            <a:r>
              <a:rPr lang="en-US" altLang="ko-KR"/>
              <a:t>The reactions are reversed during charging. The current collector can be lead in both electrodes. The electrolyte is sulfuric acid. While it is one of the earliest practical storage batteries (1866), it is still very widely used today, e.g. as automobile starter battery.</a:t>
            </a:r>
            <a:endParaRPr lang="ko-KR" altLang="en-US"/>
          </a:p>
        </p:txBody>
      </p:sp>
      <p:sp>
        <p:nvSpPr>
          <p:cNvPr id="29701" name="Rectangle 5"/>
          <p:cNvSpPr>
            <a:spLocks noChangeArrowheads="1"/>
          </p:cNvSpPr>
          <p:nvPr/>
        </p:nvSpPr>
        <p:spPr bwMode="auto">
          <a:xfrm>
            <a:off x="220663" y="2046288"/>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29702" name="Picture 6" descr="BCI Car Battery Construction"/>
          <p:cNvPicPr>
            <a:picLocks noChangeAspect="1" noChangeArrowheads="1"/>
          </p:cNvPicPr>
          <p:nvPr/>
        </p:nvPicPr>
        <p:blipFill>
          <a:blip r:embed="rId2"/>
          <a:srcRect/>
          <a:stretch>
            <a:fillRect/>
          </a:stretch>
        </p:blipFill>
        <p:spPr bwMode="auto">
          <a:xfrm>
            <a:off x="990600" y="3344863"/>
            <a:ext cx="2686050" cy="2674937"/>
          </a:xfrm>
          <a:prstGeom prst="rect">
            <a:avLst/>
          </a:prstGeom>
          <a:noFill/>
          <a:ln w="9525">
            <a:noFill/>
            <a:miter lim="800000"/>
            <a:headEnd/>
            <a:tailEnd/>
          </a:ln>
        </p:spPr>
      </p:pic>
      <p:sp>
        <p:nvSpPr>
          <p:cNvPr id="29703" name="Text Box 7"/>
          <p:cNvSpPr txBox="1">
            <a:spLocks noChangeArrowheads="1"/>
          </p:cNvSpPr>
          <p:nvPr/>
        </p:nvSpPr>
        <p:spPr bwMode="auto">
          <a:xfrm>
            <a:off x="762000" y="6096000"/>
            <a:ext cx="4953000" cy="549275"/>
          </a:xfrm>
          <a:prstGeom prst="rect">
            <a:avLst/>
          </a:prstGeom>
          <a:noFill/>
          <a:ln w="9525">
            <a:noFill/>
            <a:miter lim="800000"/>
            <a:headEnd/>
            <a:tailEnd/>
          </a:ln>
        </p:spPr>
        <p:txBody>
          <a:bodyPr>
            <a:spAutoFit/>
          </a:bodyPr>
          <a:lstStyle/>
          <a:p>
            <a:pPr>
              <a:spcBef>
                <a:spcPct val="50000"/>
              </a:spcBef>
            </a:pPr>
            <a:r>
              <a:rPr lang="en-US" altLang="ko-KR" sz="1200">
                <a:latin typeface="Calibri" pitchFamily="34" charset="0"/>
              </a:rPr>
              <a:t>http://electrochem.cwru.edu/ed/dict.htm#r01</a:t>
            </a:r>
            <a:endParaRPr lang="ko-KR" altLang="en-US" sz="1200">
              <a:latin typeface="Calibri" pitchFamily="34" charset="0"/>
            </a:endParaRPr>
          </a:p>
          <a:p>
            <a:pPr>
              <a:spcBef>
                <a:spcPct val="50000"/>
              </a:spcBef>
            </a:pPr>
            <a:r>
              <a:rPr lang="en-US" altLang="ko-KR" sz="1200">
                <a:latin typeface="Calibri" pitchFamily="34" charset="0"/>
              </a:rPr>
              <a:t>http://www.uuhome.de/william.darden/carfaq.htm#4</a:t>
            </a:r>
            <a:endParaRPr lang="ko-KR" altLang="en-US" sz="1200">
              <a:latin typeface="Calibri" pitchFamily="34" charset="0"/>
            </a:endParaRPr>
          </a:p>
        </p:txBody>
      </p:sp>
      <p:pic>
        <p:nvPicPr>
          <p:cNvPr id="29704" name="Picture 8" descr="BCI Construction 2"/>
          <p:cNvPicPr>
            <a:picLocks noChangeAspect="1" noChangeArrowheads="1"/>
          </p:cNvPicPr>
          <p:nvPr/>
        </p:nvPicPr>
        <p:blipFill>
          <a:blip r:embed="rId3"/>
          <a:srcRect/>
          <a:stretch>
            <a:fillRect/>
          </a:stretch>
        </p:blipFill>
        <p:spPr bwMode="auto">
          <a:xfrm>
            <a:off x="4876800" y="3170238"/>
            <a:ext cx="2971800" cy="3382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0723" name="Text Box 4"/>
          <p:cNvSpPr txBox="1">
            <a:spLocks noChangeArrowheads="1"/>
          </p:cNvSpPr>
          <p:nvPr/>
        </p:nvSpPr>
        <p:spPr bwMode="auto">
          <a:xfrm>
            <a:off x="1219200" y="990600"/>
            <a:ext cx="7391400" cy="4951413"/>
          </a:xfrm>
          <a:prstGeom prst="rect">
            <a:avLst/>
          </a:prstGeom>
          <a:noFill/>
          <a:ln w="9525">
            <a:noFill/>
            <a:miter lim="800000"/>
            <a:headEnd/>
            <a:tailEnd/>
          </a:ln>
        </p:spPr>
        <p:txBody>
          <a:bodyPr>
            <a:spAutoFit/>
          </a:bodyPr>
          <a:lstStyle/>
          <a:p>
            <a:pPr>
              <a:spcBef>
                <a:spcPct val="50000"/>
              </a:spcBef>
            </a:pPr>
            <a:r>
              <a:rPr lang="en-US" altLang="ko-KR"/>
              <a:t>Voltages of some voltaic cells</a:t>
            </a:r>
          </a:p>
          <a:p>
            <a:pPr>
              <a:spcBef>
                <a:spcPct val="50000"/>
              </a:spcBef>
            </a:pPr>
            <a:endParaRPr lang="en-US" altLang="ko-KR" sz="1600"/>
          </a:p>
          <a:p>
            <a:pPr>
              <a:spcBef>
                <a:spcPct val="50000"/>
              </a:spcBef>
            </a:pPr>
            <a:r>
              <a:rPr lang="en-US" altLang="ko-KR"/>
              <a:t>Voltaic cell                                          Voltage (V)</a:t>
            </a:r>
          </a:p>
          <a:p>
            <a:pPr>
              <a:spcBef>
                <a:spcPct val="50000"/>
              </a:spcBef>
            </a:pPr>
            <a:endParaRPr lang="en-US" altLang="ko-KR"/>
          </a:p>
          <a:p>
            <a:pPr>
              <a:spcBef>
                <a:spcPct val="50000"/>
              </a:spcBef>
            </a:pPr>
            <a:r>
              <a:rPr lang="en-US" altLang="ko-KR"/>
              <a:t>Common alkaline battery                      1.5</a:t>
            </a:r>
          </a:p>
          <a:p>
            <a:pPr>
              <a:spcBef>
                <a:spcPct val="50000"/>
              </a:spcBef>
            </a:pPr>
            <a:r>
              <a:rPr lang="en-US" altLang="ko-KR"/>
              <a:t>Lead-acid car battery                             2.0</a:t>
            </a:r>
          </a:p>
          <a:p>
            <a:pPr>
              <a:spcBef>
                <a:spcPct val="50000"/>
              </a:spcBef>
            </a:pPr>
            <a:r>
              <a:rPr lang="en-US" altLang="ko-KR"/>
              <a:t>(6cells = 12.0 V)</a:t>
            </a:r>
          </a:p>
          <a:p>
            <a:pPr>
              <a:spcBef>
                <a:spcPct val="50000"/>
              </a:spcBef>
            </a:pPr>
            <a:r>
              <a:rPr lang="en-US" altLang="ko-KR"/>
              <a:t>Calculator mercury battery                    1.3</a:t>
            </a:r>
          </a:p>
          <a:p>
            <a:pPr>
              <a:spcBef>
                <a:spcPct val="50000"/>
              </a:spcBef>
            </a:pPr>
            <a:r>
              <a:rPr lang="en-US" altLang="ko-KR"/>
              <a:t>Electric eel                                             0.15</a:t>
            </a:r>
          </a:p>
          <a:p>
            <a:pPr>
              <a:spcBef>
                <a:spcPct val="50000"/>
              </a:spcBef>
            </a:pPr>
            <a:r>
              <a:rPr lang="en-US" altLang="ko-KR"/>
              <a:t>(~5000 cells in 8 ft eel = 750V)</a:t>
            </a:r>
          </a:p>
          <a:p>
            <a:pPr>
              <a:spcBef>
                <a:spcPct val="50000"/>
              </a:spcBef>
            </a:pPr>
            <a:r>
              <a:rPr lang="en-US" altLang="ko-KR"/>
              <a:t>Nerve of giant squid                              0.070</a:t>
            </a:r>
          </a:p>
          <a:p>
            <a:pPr>
              <a:spcBef>
                <a:spcPct val="50000"/>
              </a:spcBef>
            </a:pPr>
            <a:r>
              <a:rPr lang="en-US" altLang="ko-KR"/>
              <a:t>(across cell membrane)</a:t>
            </a:r>
          </a:p>
        </p:txBody>
      </p:sp>
      <p:sp>
        <p:nvSpPr>
          <p:cNvPr id="30724" name="Line 6"/>
          <p:cNvSpPr>
            <a:spLocks noChangeShapeType="1"/>
          </p:cNvSpPr>
          <p:nvPr/>
        </p:nvSpPr>
        <p:spPr bwMode="auto">
          <a:xfrm>
            <a:off x="1219200" y="1676400"/>
            <a:ext cx="5486400" cy="0"/>
          </a:xfrm>
          <a:prstGeom prst="line">
            <a:avLst/>
          </a:prstGeom>
          <a:noFill/>
          <a:ln w="9525">
            <a:solidFill>
              <a:schemeClr val="tx1"/>
            </a:solidFill>
            <a:round/>
            <a:headEnd/>
            <a:tailEnd/>
          </a:ln>
        </p:spPr>
        <p:txBody>
          <a:bodyPr/>
          <a:lstStyle/>
          <a:p>
            <a:endParaRPr lang="en-US"/>
          </a:p>
        </p:txBody>
      </p:sp>
      <p:sp>
        <p:nvSpPr>
          <p:cNvPr id="30725" name="Line 7"/>
          <p:cNvSpPr>
            <a:spLocks noChangeShapeType="1"/>
          </p:cNvSpPr>
          <p:nvPr/>
        </p:nvSpPr>
        <p:spPr bwMode="auto">
          <a:xfrm>
            <a:off x="1219200" y="2286000"/>
            <a:ext cx="5486400" cy="0"/>
          </a:xfrm>
          <a:prstGeom prst="line">
            <a:avLst/>
          </a:prstGeom>
          <a:noFill/>
          <a:ln w="9525">
            <a:solidFill>
              <a:schemeClr val="tx1"/>
            </a:solidFill>
            <a:round/>
            <a:headEnd/>
            <a:tailEnd/>
          </a:ln>
        </p:spPr>
        <p:txBody>
          <a:bodyPr/>
          <a:lstStyle/>
          <a:p>
            <a:endParaRPr lang="en-US"/>
          </a:p>
        </p:txBody>
      </p:sp>
      <p:sp>
        <p:nvSpPr>
          <p:cNvPr id="30726" name="Line 8"/>
          <p:cNvSpPr>
            <a:spLocks noChangeShapeType="1"/>
          </p:cNvSpPr>
          <p:nvPr/>
        </p:nvSpPr>
        <p:spPr bwMode="auto">
          <a:xfrm>
            <a:off x="1219200" y="6096000"/>
            <a:ext cx="5486400" cy="0"/>
          </a:xfrm>
          <a:prstGeom prst="line">
            <a:avLst/>
          </a:prstGeom>
          <a:noFill/>
          <a:ln w="9525">
            <a:solidFill>
              <a:schemeClr val="tx1"/>
            </a:solidFill>
            <a:round/>
            <a:headEnd/>
            <a:tailEnd/>
          </a:ln>
        </p:spPr>
        <p:txBody>
          <a:bodyPr/>
          <a:lstStyle/>
          <a:p>
            <a:endParaRPr lang="en-US"/>
          </a:p>
        </p:txBody>
      </p:sp>
      <p:sp>
        <p:nvSpPr>
          <p:cNvPr id="30727" name="Rectangle 9"/>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31747" name="Rectangle 3"/>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48" name="Picture 4" descr="tomato"/>
          <p:cNvPicPr>
            <a:picLocks noChangeAspect="1" noChangeArrowheads="1"/>
          </p:cNvPicPr>
          <p:nvPr/>
        </p:nvPicPr>
        <p:blipFill>
          <a:blip r:embed="rId2"/>
          <a:srcRect/>
          <a:stretch>
            <a:fillRect/>
          </a:stretch>
        </p:blipFill>
        <p:spPr bwMode="auto">
          <a:xfrm>
            <a:off x="304800" y="381000"/>
            <a:ext cx="4114800" cy="2770188"/>
          </a:xfrm>
          <a:prstGeom prst="rect">
            <a:avLst/>
          </a:prstGeom>
          <a:noFill/>
          <a:ln w="9525">
            <a:noFill/>
            <a:miter lim="800000"/>
            <a:headEnd/>
            <a:tailEnd/>
          </a:ln>
        </p:spPr>
      </p:pic>
      <p:sp>
        <p:nvSpPr>
          <p:cNvPr id="31749" name="Rectangle 6"/>
          <p:cNvSpPr>
            <a:spLocks noChangeArrowheads="1"/>
          </p:cNvSpPr>
          <p:nvPr/>
        </p:nvSpPr>
        <p:spPr bwMode="auto">
          <a:xfrm>
            <a:off x="476250" y="81121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50" name="Picture 7" descr="http://www.umich.edu/~bio440/NeotropicalDiversity/img029.gif"/>
          <p:cNvPicPr>
            <a:picLocks noChangeAspect="1" noChangeArrowheads="1"/>
          </p:cNvPicPr>
          <p:nvPr/>
        </p:nvPicPr>
        <p:blipFill>
          <a:blip r:embed="rId3"/>
          <a:srcRect/>
          <a:stretch>
            <a:fillRect/>
          </a:stretch>
        </p:blipFill>
        <p:spPr bwMode="auto">
          <a:xfrm>
            <a:off x="4800600" y="381000"/>
            <a:ext cx="3429000" cy="2571750"/>
          </a:xfrm>
          <a:prstGeom prst="rect">
            <a:avLst/>
          </a:prstGeom>
          <a:noFill/>
          <a:ln w="9525">
            <a:noFill/>
            <a:miter lim="800000"/>
            <a:headEnd/>
            <a:tailEnd/>
          </a:ln>
        </p:spPr>
      </p:pic>
      <p:sp>
        <p:nvSpPr>
          <p:cNvPr id="31751" name="Text Box 8"/>
          <p:cNvSpPr txBox="1">
            <a:spLocks noChangeArrowheads="1"/>
          </p:cNvSpPr>
          <p:nvPr/>
        </p:nvSpPr>
        <p:spPr bwMode="auto">
          <a:xfrm>
            <a:off x="4800600" y="5943600"/>
            <a:ext cx="3962400" cy="473075"/>
          </a:xfrm>
          <a:prstGeom prst="rect">
            <a:avLst/>
          </a:prstGeom>
          <a:noFill/>
          <a:ln w="9525">
            <a:noFill/>
            <a:miter lim="800000"/>
            <a:headEnd/>
            <a:tailEnd/>
          </a:ln>
        </p:spPr>
        <p:txBody>
          <a:bodyPr>
            <a:spAutoFit/>
          </a:bodyPr>
          <a:lstStyle/>
          <a:p>
            <a:pPr>
              <a:spcBef>
                <a:spcPct val="50000"/>
              </a:spcBef>
            </a:pPr>
            <a:r>
              <a:rPr lang="en-US" altLang="ko-KR" sz="1000">
                <a:latin typeface="Calibri" pitchFamily="34" charset="0"/>
              </a:rPr>
              <a:t>http://www.intelligentdesign.org/menu/whofirst/electricity/electricity.htm</a:t>
            </a:r>
          </a:p>
          <a:p>
            <a:pPr>
              <a:spcBef>
                <a:spcPct val="50000"/>
              </a:spcBef>
            </a:pPr>
            <a:r>
              <a:rPr lang="en-US" altLang="ko-KR" sz="1000">
                <a:latin typeface="Calibri" pitchFamily="34" charset="0"/>
              </a:rPr>
              <a:t>http://www.umich.edu/~bio440/NeotropicalDiversity/sld029.htm</a:t>
            </a:r>
            <a:endParaRPr lang="ko-KR" altLang="en-US" sz="1000">
              <a:latin typeface="Calibri" pitchFamily="34" charset="0"/>
            </a:endParaRPr>
          </a:p>
        </p:txBody>
      </p:sp>
      <p:sp>
        <p:nvSpPr>
          <p:cNvPr id="31752" name="Rectangle 9"/>
          <p:cNvSpPr>
            <a:spLocks noChangeArrowheads="1"/>
          </p:cNvSpPr>
          <p:nvPr/>
        </p:nvSpPr>
        <p:spPr bwMode="auto">
          <a:xfrm>
            <a:off x="476250" y="811213"/>
            <a:ext cx="9144000" cy="0"/>
          </a:xfrm>
          <a:prstGeom prst="rect">
            <a:avLst/>
          </a:prstGeom>
          <a:noFill/>
          <a:ln w="9525">
            <a:noFill/>
            <a:miter lim="800000"/>
            <a:headEnd/>
            <a:tailEnd/>
          </a:ln>
        </p:spPr>
        <p:txBody>
          <a:bodyPr>
            <a:spAutoFit/>
          </a:bodyPr>
          <a:lstStyle/>
          <a:p>
            <a:endParaRPr lang="en-US">
              <a:latin typeface="Calibri" pitchFamily="34" charset="0"/>
            </a:endParaRPr>
          </a:p>
        </p:txBody>
      </p:sp>
      <p:pic>
        <p:nvPicPr>
          <p:cNvPr id="31753" name="Picture 10" descr="http://www.umich.edu/~bio440/NeotropicalDiversity/img030.gif"/>
          <p:cNvPicPr>
            <a:picLocks noChangeAspect="1" noChangeArrowheads="1"/>
          </p:cNvPicPr>
          <p:nvPr/>
        </p:nvPicPr>
        <p:blipFill>
          <a:blip r:embed="rId4"/>
          <a:srcRect/>
          <a:stretch>
            <a:fillRect/>
          </a:stretch>
        </p:blipFill>
        <p:spPr bwMode="auto">
          <a:xfrm>
            <a:off x="4800600" y="3124200"/>
            <a:ext cx="3429000" cy="2571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074"/>
          <p:cNvSpPr txBox="1">
            <a:spLocks noChangeArrowheads="1"/>
          </p:cNvSpPr>
          <p:nvPr/>
        </p:nvSpPr>
        <p:spPr bwMode="auto">
          <a:xfrm>
            <a:off x="304800" y="61913"/>
            <a:ext cx="8534400" cy="6924675"/>
          </a:xfrm>
          <a:prstGeom prst="rect">
            <a:avLst/>
          </a:prstGeom>
          <a:noFill/>
          <a:ln w="9525">
            <a:noFill/>
            <a:miter lim="800000"/>
            <a:headEnd/>
            <a:tailEnd/>
          </a:ln>
        </p:spPr>
        <p:txBody>
          <a:bodyPr>
            <a:spAutoFit/>
          </a:bodyPr>
          <a:lstStyle/>
          <a:p>
            <a:pPr>
              <a:spcBef>
                <a:spcPct val="50000"/>
              </a:spcBef>
            </a:pPr>
            <a:r>
              <a:rPr lang="en-US" altLang="ko-KR" sz="2400" b="1" i="1" dirty="0">
                <a:solidFill>
                  <a:srgbClr val="0000FF"/>
                </a:solidFill>
              </a:rPr>
              <a:t>Electrochemistry :</a:t>
            </a:r>
          </a:p>
          <a:p>
            <a:pPr>
              <a:spcBef>
                <a:spcPct val="50000"/>
              </a:spcBef>
            </a:pPr>
            <a:r>
              <a:rPr lang="en-US" altLang="ko-KR" sz="2000" dirty="0"/>
              <a:t>Equilibrium      1) </a:t>
            </a:r>
            <a:r>
              <a:rPr lang="en-US" altLang="ko-KR" sz="2000" dirty="0" err="1"/>
              <a:t>Redox</a:t>
            </a:r>
            <a:endParaRPr lang="en-US" altLang="ko-KR" sz="2000" dirty="0"/>
          </a:p>
          <a:p>
            <a:pPr>
              <a:spcBef>
                <a:spcPct val="50000"/>
              </a:spcBef>
            </a:pPr>
            <a:r>
              <a:rPr lang="en-US" altLang="ko-KR" sz="2000" dirty="0"/>
              <a:t>                          2) Ion selective  :      Homogeneous: pH, pF                             </a:t>
            </a:r>
          </a:p>
          <a:p>
            <a:pPr>
              <a:spcBef>
                <a:spcPct val="50000"/>
              </a:spcBef>
            </a:pPr>
            <a:r>
              <a:rPr lang="en-US" altLang="ko-KR" sz="2000" dirty="0"/>
              <a:t>                                                            Heterogeneous</a:t>
            </a:r>
          </a:p>
          <a:p>
            <a:pPr>
              <a:spcBef>
                <a:spcPct val="50000"/>
              </a:spcBef>
            </a:pPr>
            <a:r>
              <a:rPr lang="en-US" altLang="ko-KR" sz="2000" dirty="0"/>
              <a:t>                                                            Liquid ion exchange</a:t>
            </a:r>
          </a:p>
          <a:p>
            <a:pPr>
              <a:spcBef>
                <a:spcPct val="50000"/>
              </a:spcBef>
            </a:pPr>
            <a:r>
              <a:rPr lang="en-US" altLang="ko-KR" sz="2000" dirty="0"/>
              <a:t>                          3) </a:t>
            </a:r>
            <a:r>
              <a:rPr lang="en-US" altLang="ko-KR" sz="2000" dirty="0" smtClean="0"/>
              <a:t>Ion Sensitive Field Effect Transistor (ISFET)</a:t>
            </a:r>
            <a:endParaRPr lang="en-US" altLang="ko-KR" sz="2000" dirty="0"/>
          </a:p>
          <a:p>
            <a:pPr>
              <a:spcBef>
                <a:spcPct val="50000"/>
              </a:spcBef>
            </a:pPr>
            <a:endParaRPr lang="en-US" altLang="ko-KR" sz="2000" dirty="0"/>
          </a:p>
          <a:p>
            <a:pPr>
              <a:spcBef>
                <a:spcPct val="50000"/>
              </a:spcBef>
            </a:pPr>
            <a:r>
              <a:rPr lang="en-US" altLang="ko-KR" sz="2000" dirty="0"/>
              <a:t>Dynamic           1)  </a:t>
            </a:r>
            <a:r>
              <a:rPr lang="en-US" altLang="ko-KR" sz="2000" dirty="0" err="1"/>
              <a:t>Voltammetry</a:t>
            </a:r>
            <a:r>
              <a:rPr lang="en-US" altLang="ko-KR" sz="2000" dirty="0"/>
              <a:t> :      </a:t>
            </a:r>
            <a:r>
              <a:rPr lang="en-US" altLang="ko-KR" sz="2000" dirty="0" err="1"/>
              <a:t>Polarography</a:t>
            </a:r>
            <a:endParaRPr lang="en-US" altLang="ko-KR" sz="2000" dirty="0"/>
          </a:p>
          <a:p>
            <a:pPr>
              <a:spcBef>
                <a:spcPct val="50000"/>
              </a:spcBef>
            </a:pPr>
            <a:r>
              <a:rPr lang="en-US" altLang="ko-KR" sz="2000" dirty="0"/>
              <a:t>                                                             Cyclic </a:t>
            </a:r>
            <a:r>
              <a:rPr lang="en-US" altLang="ko-KR" sz="2000" dirty="0" err="1"/>
              <a:t>voltammetry</a:t>
            </a:r>
            <a:endParaRPr lang="en-US" altLang="ko-KR" sz="2000" dirty="0"/>
          </a:p>
          <a:p>
            <a:pPr>
              <a:spcBef>
                <a:spcPct val="50000"/>
              </a:spcBef>
            </a:pPr>
            <a:r>
              <a:rPr lang="en-US" altLang="ko-KR" sz="2000" dirty="0"/>
              <a:t>                                                             Stripping </a:t>
            </a:r>
            <a:r>
              <a:rPr lang="en-US" altLang="ko-KR" sz="2000" dirty="0" err="1"/>
              <a:t>voltammetry</a:t>
            </a:r>
            <a:r>
              <a:rPr lang="en-US" altLang="ko-KR" sz="2000" dirty="0"/>
              <a:t> :    Anodic </a:t>
            </a:r>
          </a:p>
          <a:p>
            <a:pPr>
              <a:spcBef>
                <a:spcPct val="50000"/>
              </a:spcBef>
            </a:pPr>
            <a:r>
              <a:rPr lang="en-US" altLang="ko-KR" sz="2000" dirty="0"/>
              <a:t>                                                                                                       </a:t>
            </a:r>
            <a:r>
              <a:rPr lang="en-US" altLang="ko-KR" sz="2000" dirty="0" err="1"/>
              <a:t>Cathodic</a:t>
            </a:r>
            <a:r>
              <a:rPr lang="en-US" altLang="ko-KR" sz="2000" dirty="0"/>
              <a:t>  </a:t>
            </a:r>
          </a:p>
          <a:p>
            <a:pPr>
              <a:spcBef>
                <a:spcPct val="50000"/>
              </a:spcBef>
            </a:pPr>
            <a:r>
              <a:rPr lang="en-US" altLang="ko-KR" sz="2000" dirty="0"/>
              <a:t> Adsorptive</a:t>
            </a:r>
          </a:p>
          <a:p>
            <a:pPr>
              <a:spcBef>
                <a:spcPct val="50000"/>
              </a:spcBef>
            </a:pPr>
            <a:r>
              <a:rPr lang="en-US" altLang="ko-KR" sz="2000" dirty="0"/>
              <a:t>                          2) </a:t>
            </a:r>
            <a:r>
              <a:rPr lang="en-US" altLang="ko-KR" sz="2000" dirty="0" err="1" smtClean="0"/>
              <a:t>potentiometry</a:t>
            </a:r>
            <a:endParaRPr lang="en-US" altLang="ko-KR" sz="2000" dirty="0"/>
          </a:p>
          <a:p>
            <a:pPr>
              <a:spcBef>
                <a:spcPct val="50000"/>
              </a:spcBef>
            </a:pPr>
            <a:r>
              <a:rPr lang="en-US" altLang="ko-KR" sz="2000" dirty="0"/>
              <a:t>                          3) </a:t>
            </a:r>
            <a:r>
              <a:rPr lang="en-US" altLang="ko-KR" sz="2000" dirty="0" err="1"/>
              <a:t>Coulometry</a:t>
            </a:r>
            <a:endParaRPr lang="en-US" altLang="ko-KR" sz="2000" dirty="0"/>
          </a:p>
          <a:p>
            <a:pPr>
              <a:spcBef>
                <a:spcPct val="50000"/>
              </a:spcBef>
            </a:pPr>
            <a:endParaRPr lang="en-US" altLang="ko-KR" sz="2000" dirty="0"/>
          </a:p>
        </p:txBody>
      </p:sp>
      <p:sp>
        <p:nvSpPr>
          <p:cNvPr id="5123" name="Rectangle 3075"/>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
        <p:nvSpPr>
          <p:cNvPr id="5124" name="Rectangle 3076"/>
          <p:cNvSpPr>
            <a:spLocks noChangeArrowheads="1"/>
          </p:cNvSpPr>
          <p:nvPr/>
        </p:nvSpPr>
        <p:spPr bwMode="auto">
          <a:xfrm>
            <a:off x="304800" y="1668463"/>
            <a:ext cx="9144000" cy="0"/>
          </a:xfrm>
          <a:prstGeom prst="rect">
            <a:avLst/>
          </a:prstGeom>
          <a:noFill/>
          <a:ln w="9525">
            <a:noFill/>
            <a:miter lim="800000"/>
            <a:headEnd/>
            <a:tailEnd/>
          </a:ln>
        </p:spPr>
        <p:txBody>
          <a:bodyPr>
            <a:spAutoFit/>
          </a:bodyP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1026" descr="1804a"/>
          <p:cNvSpPr>
            <a:spLocks noGrp="1" noChangeAspect="1" noChangeArrowheads="1"/>
          </p:cNvSpPr>
          <p:nvPr/>
        </p:nvSpPr>
        <p:spPr bwMode="auto">
          <a:xfrm>
            <a:off x="1219200" y="514551"/>
            <a:ext cx="6172200" cy="4667049"/>
          </a:xfrm>
          <a:prstGeom prst="rect">
            <a:avLst/>
          </a:prstGeom>
          <a:blipFill dpi="0" rotWithShape="1">
            <a:blip r:embed="rId2"/>
            <a:srcRect/>
            <a:stretch>
              <a:fillRect r="-19"/>
            </a:stretch>
          </a:blipFill>
          <a:ln w="9525">
            <a:noFill/>
            <a:miter lim="800000"/>
            <a:headEnd/>
            <a:tailEnd/>
          </a:ln>
          <a:effectLst/>
        </p:spPr>
        <p:txBody>
          <a:bodyPr/>
          <a:lstStyle/>
          <a:p>
            <a:endParaRPr lang="en-US"/>
          </a:p>
        </p:txBody>
      </p:sp>
      <p:sp>
        <p:nvSpPr>
          <p:cNvPr id="279555" name="Text Box 1027"/>
          <p:cNvSpPr txBox="1">
            <a:spLocks noChangeArrowheads="1"/>
          </p:cNvSpPr>
          <p:nvPr/>
        </p:nvSpPr>
        <p:spPr bwMode="auto">
          <a:xfrm>
            <a:off x="685800" y="5715000"/>
            <a:ext cx="8305800" cy="915988"/>
          </a:xfrm>
          <a:prstGeom prst="rect">
            <a:avLst/>
          </a:prstGeom>
          <a:noFill/>
          <a:ln w="9525">
            <a:noFill/>
            <a:miter lim="800000"/>
            <a:headEnd/>
            <a:tailEnd/>
          </a:ln>
          <a:effectLst/>
        </p:spPr>
        <p:txBody>
          <a:bodyPr>
            <a:spAutoFit/>
          </a:bodyPr>
          <a:lstStyle/>
          <a:p>
            <a:pPr eaLnBrk="1" latinLnBrk="1" hangingPunct="1"/>
            <a:r>
              <a:rPr kumimoji="1" lang="en-US" altLang="ko-KR" sz="1800" dirty="0">
                <a:latin typeface="Arial" pitchFamily="34" charset="0"/>
                <a:cs typeface="Arial" pitchFamily="34" charset="0"/>
              </a:rPr>
              <a:t>Change in cell potential after passage of Current until equilibrium is reached. In (a), the high-resistance voltmeter prevents any significant flow, and the full open circuit cell potential is measured. For the concentrations shown this is +0.412V.</a:t>
            </a:r>
            <a:endParaRPr kumimoji="1"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descr="1804b"/>
          <p:cNvSpPr>
            <a:spLocks noGrp="1" noChangeAspect="1" noChangeArrowheads="1"/>
          </p:cNvSpPr>
          <p:nvPr/>
        </p:nvSpPr>
        <p:spPr bwMode="auto">
          <a:xfrm>
            <a:off x="533400" y="533400"/>
            <a:ext cx="8001000" cy="4768850"/>
          </a:xfrm>
          <a:prstGeom prst="rect">
            <a:avLst/>
          </a:prstGeom>
          <a:blipFill dpi="0" rotWithShape="1">
            <a:blip r:embed="rId2"/>
            <a:srcRect/>
            <a:stretch>
              <a:fillRect r="-5"/>
            </a:stretch>
          </a:blipFill>
          <a:ln w="9525">
            <a:noFill/>
            <a:miter lim="800000"/>
            <a:headEnd/>
            <a:tailEnd/>
          </a:ln>
          <a:effectLst/>
        </p:spPr>
        <p:txBody>
          <a:bodyPr/>
          <a:lstStyle/>
          <a:p>
            <a:endParaRPr lang="en-US"/>
          </a:p>
        </p:txBody>
      </p:sp>
      <p:sp>
        <p:nvSpPr>
          <p:cNvPr id="280579" name="Text Box 3"/>
          <p:cNvSpPr txBox="1">
            <a:spLocks noChangeArrowheads="1"/>
          </p:cNvSpPr>
          <p:nvPr/>
        </p:nvSpPr>
        <p:spPr bwMode="auto">
          <a:xfrm>
            <a:off x="685800" y="5791200"/>
            <a:ext cx="8153400" cy="1015663"/>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In (b), the voltmeter is replaced with a low-resistance current meter, and the </a:t>
            </a:r>
          </a:p>
          <a:p>
            <a:pPr eaLnBrk="1" latinLnBrk="1" hangingPunct="1"/>
            <a:r>
              <a:rPr kumimoji="1" lang="en-US" altLang="ko-KR" sz="2000" dirty="0">
                <a:latin typeface="Arial" pitchFamily="34" charset="0"/>
                <a:cs typeface="Arial" pitchFamily="34" charset="0"/>
              </a:rPr>
              <a:t>cell discharges with </a:t>
            </a:r>
            <a:r>
              <a:rPr kumimoji="1" lang="en-US" altLang="ko-KR" sz="2000" dirty="0" smtClean="0">
                <a:latin typeface="Arial" pitchFamily="34" charset="0"/>
                <a:cs typeface="Arial" pitchFamily="34" charset="0"/>
              </a:rPr>
              <a:t>time </a:t>
            </a:r>
            <a:r>
              <a:rPr kumimoji="1" lang="en-US" altLang="ko-KR" sz="2000" dirty="0">
                <a:latin typeface="Arial" pitchFamily="34" charset="0"/>
                <a:cs typeface="Arial" pitchFamily="34" charset="0"/>
              </a:rPr>
              <a:t>until eventually equilibrium is reached.</a:t>
            </a:r>
            <a:endParaRPr kumimoji="1"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descr="1804c"/>
          <p:cNvSpPr>
            <a:spLocks noGrp="1" noChangeAspect="1" noChangeArrowheads="1"/>
          </p:cNvSpPr>
          <p:nvPr/>
        </p:nvSpPr>
        <p:spPr bwMode="auto">
          <a:xfrm>
            <a:off x="914400" y="152400"/>
            <a:ext cx="6950075" cy="5281613"/>
          </a:xfrm>
          <a:prstGeom prst="rect">
            <a:avLst/>
          </a:prstGeom>
          <a:blipFill dpi="0" rotWithShape="1">
            <a:blip r:embed="rId2"/>
            <a:srcRect/>
            <a:stretch>
              <a:fillRect b="-8"/>
            </a:stretch>
          </a:blipFill>
          <a:ln w="9525">
            <a:noFill/>
            <a:miter lim="800000"/>
            <a:headEnd/>
            <a:tailEnd/>
          </a:ln>
          <a:effectLst/>
        </p:spPr>
        <p:txBody>
          <a:bodyPr/>
          <a:lstStyle/>
          <a:p>
            <a:endParaRPr lang="en-US"/>
          </a:p>
        </p:txBody>
      </p:sp>
      <p:sp>
        <p:nvSpPr>
          <p:cNvPr id="281603" name="Text Box 3"/>
          <p:cNvSpPr txBox="1">
            <a:spLocks noChangeArrowheads="1"/>
          </p:cNvSpPr>
          <p:nvPr/>
        </p:nvSpPr>
        <p:spPr bwMode="auto">
          <a:xfrm>
            <a:off x="914400" y="5715000"/>
            <a:ext cx="79248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In (c) , after equilibrium is reached, the cell potential is again measured with a voltmeter and is found to be 0.000V. The concentration in the cell are now those at equilibrium as shown.</a:t>
            </a:r>
            <a:endParaRPr kumimoji="1"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descr="1805"/>
          <p:cNvSpPr>
            <a:spLocks noGrp="1" noChangeAspect="1" noChangeArrowheads="1"/>
          </p:cNvSpPr>
          <p:nvPr/>
        </p:nvSpPr>
        <p:spPr bwMode="auto">
          <a:xfrm>
            <a:off x="685800" y="381000"/>
            <a:ext cx="6019800" cy="4405313"/>
          </a:xfrm>
          <a:prstGeom prst="rect">
            <a:avLst/>
          </a:prstGeom>
          <a:blipFill dpi="0" rotWithShape="1">
            <a:blip r:embed="rId2"/>
            <a:srcRect/>
            <a:stretch>
              <a:fillRect b="-27"/>
            </a:stretch>
          </a:blipFill>
          <a:ln w="9525">
            <a:noFill/>
            <a:miter lim="800000"/>
            <a:headEnd/>
            <a:tailEnd/>
          </a:ln>
          <a:effectLst/>
        </p:spPr>
        <p:txBody>
          <a:bodyPr/>
          <a:lstStyle/>
          <a:p>
            <a:endParaRPr lang="en-US"/>
          </a:p>
        </p:txBody>
      </p:sp>
      <p:sp>
        <p:nvSpPr>
          <p:cNvPr id="309251" name="Text Box 3"/>
          <p:cNvSpPr txBox="1">
            <a:spLocks noChangeArrowheads="1"/>
          </p:cNvSpPr>
          <p:nvPr/>
        </p:nvSpPr>
        <p:spPr bwMode="auto">
          <a:xfrm>
            <a:off x="762000" y="5546725"/>
            <a:ext cx="78486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Cell potential in the galvanic cell </a:t>
            </a:r>
            <a:r>
              <a:rPr kumimoji="1" lang="en-US" altLang="ko-KR" sz="2000" dirty="0" smtClean="0">
                <a:latin typeface="Arial" pitchFamily="34" charset="0"/>
                <a:cs typeface="Arial" pitchFamily="34" charset="0"/>
              </a:rPr>
              <a:t>as </a:t>
            </a:r>
            <a:r>
              <a:rPr kumimoji="1" lang="en-US" altLang="ko-KR" sz="2000" dirty="0">
                <a:latin typeface="Arial" pitchFamily="34" charset="0"/>
                <a:cs typeface="Arial" pitchFamily="34" charset="0"/>
              </a:rPr>
              <a:t>a function of time. The cell current, which is directly related to the cell potential , also decrease with the same time behavior.</a:t>
            </a:r>
            <a:endParaRPr lang="en-US" sz="2000" dirty="0">
              <a:latin typeface="Arial" pitchFamily="34" charset="0"/>
              <a:cs typeface="Arial" pitchFamily="34" charset="0"/>
            </a:endParaRPr>
          </a:p>
        </p:txBody>
      </p:sp>
      <p:sp>
        <p:nvSpPr>
          <p:cNvPr id="309252" name="Text Box 4"/>
          <p:cNvSpPr txBox="1">
            <a:spLocks noChangeArrowheads="1"/>
          </p:cNvSpPr>
          <p:nvPr/>
        </p:nvSpPr>
        <p:spPr bwMode="auto">
          <a:xfrm>
            <a:off x="5257800" y="685800"/>
            <a:ext cx="3505200" cy="396875"/>
          </a:xfrm>
          <a:prstGeom prst="rect">
            <a:avLst/>
          </a:prstGeom>
          <a:noFill/>
          <a:ln w="9525">
            <a:noFill/>
            <a:miter lim="800000"/>
            <a:headEnd/>
            <a:tailEnd/>
          </a:ln>
          <a:effectLst/>
        </p:spPr>
        <p:txBody>
          <a:bodyPr>
            <a:spAutoFit/>
          </a:bodyPr>
          <a:lstStyle/>
          <a:p>
            <a:pPr>
              <a:spcBef>
                <a:spcPct val="50000"/>
              </a:spcBef>
            </a:pPr>
            <a:r>
              <a:rPr kumimoji="1" lang="en-US" altLang="ko-KR" sz="2000"/>
              <a:t>2Ag</a:t>
            </a:r>
            <a:r>
              <a:rPr kumimoji="1" lang="en-US" altLang="ko-KR" sz="2000" baseline="30000"/>
              <a:t>+ </a:t>
            </a:r>
            <a:r>
              <a:rPr kumimoji="1" lang="en-US" altLang="ko-KR" sz="2000"/>
              <a:t>+ Cu(</a:t>
            </a:r>
            <a:r>
              <a:rPr kumimoji="1" lang="en-US" altLang="ko-KR" sz="2000" i="1"/>
              <a:t>s</a:t>
            </a:r>
            <a:r>
              <a:rPr kumimoji="1" lang="en-US" altLang="ko-KR" sz="2000"/>
              <a:t>) </a:t>
            </a:r>
            <a:r>
              <a:rPr kumimoji="1" lang="en-US" altLang="ko-KR" sz="2000" baseline="30000"/>
              <a:t>  </a:t>
            </a:r>
            <a:r>
              <a:rPr kumimoji="1" lang="en-US" altLang="ko-KR" sz="2000"/>
              <a:t>↔ 2Ag(</a:t>
            </a:r>
            <a:r>
              <a:rPr kumimoji="1" lang="en-US" altLang="ko-KR" sz="2000" i="1"/>
              <a:t>s</a:t>
            </a:r>
            <a:r>
              <a:rPr kumimoji="1" lang="en-US" altLang="ko-KR" sz="2000"/>
              <a:t>) + Cu</a:t>
            </a:r>
            <a:r>
              <a:rPr kumimoji="1" lang="en-US" altLang="ko-KR" sz="2000" baseline="30000"/>
              <a:t>2+</a:t>
            </a:r>
            <a:endParaRPr kumimoji="1" lang="en-US" sz="2000" baseline="30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Text Box 3"/>
          <p:cNvSpPr txBox="1">
            <a:spLocks noChangeArrowheads="1"/>
          </p:cNvSpPr>
          <p:nvPr/>
        </p:nvSpPr>
        <p:spPr bwMode="auto">
          <a:xfrm>
            <a:off x="1066800" y="1337608"/>
            <a:ext cx="7086600" cy="1938992"/>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smtClean="0">
                <a:latin typeface="Arial" pitchFamily="34" charset="0"/>
                <a:cs typeface="Arial" pitchFamily="34" charset="0"/>
              </a:rPr>
              <a:t>Chemist </a:t>
            </a:r>
            <a:r>
              <a:rPr kumimoji="1" lang="en-US" altLang="ko-KR" sz="2000" dirty="0">
                <a:latin typeface="Arial" pitchFamily="34" charset="0"/>
                <a:cs typeface="Arial" pitchFamily="34" charset="0"/>
              </a:rPr>
              <a:t>have developed a shorthand notation for representing electrochemical cells. </a:t>
            </a:r>
          </a:p>
          <a:p>
            <a:pPr eaLnBrk="1" latinLnBrk="1" hangingPunct="1">
              <a:spcBef>
                <a:spcPct val="50000"/>
              </a:spcBef>
            </a:pPr>
            <a:r>
              <a:rPr kumimoji="1" lang="en-US" altLang="ko-KR" sz="2000" dirty="0">
                <a:latin typeface="Arial" pitchFamily="34" charset="0"/>
                <a:cs typeface="Arial" pitchFamily="34" charset="0"/>
              </a:rPr>
              <a:t>A </a:t>
            </a:r>
            <a:r>
              <a:rPr kumimoji="1" lang="en-US" altLang="ko-KR" sz="2000" dirty="0">
                <a:solidFill>
                  <a:srgbClr val="FF0000"/>
                </a:solidFill>
                <a:latin typeface="Arial" pitchFamily="34" charset="0"/>
                <a:cs typeface="Arial" pitchFamily="34" charset="0"/>
              </a:rPr>
              <a:t>phase boundary</a:t>
            </a:r>
            <a:r>
              <a:rPr kumimoji="1" lang="en-US" altLang="ko-KR" sz="2000" dirty="0">
                <a:latin typeface="Arial" pitchFamily="34" charset="0"/>
                <a:cs typeface="Arial" pitchFamily="34" charset="0"/>
              </a:rPr>
              <a:t> across which a potential difference exists is represented by a single vertical line.   </a:t>
            </a:r>
          </a:p>
          <a:p>
            <a:pPr eaLnBrk="1" latinLnBrk="1" hangingPunct="1">
              <a:spcBef>
                <a:spcPct val="50000"/>
              </a:spcBef>
            </a:pPr>
            <a:r>
              <a:rPr kumimoji="1" lang="en-US" altLang="ko-KR" sz="2000" dirty="0">
                <a:latin typeface="Arial" pitchFamily="34" charset="0"/>
                <a:cs typeface="Arial" pitchFamily="34" charset="0"/>
              </a:rPr>
              <a:t>A </a:t>
            </a:r>
            <a:r>
              <a:rPr kumimoji="1" lang="en-US" altLang="ko-KR" sz="2000" dirty="0">
                <a:solidFill>
                  <a:srgbClr val="FF0000"/>
                </a:solidFill>
                <a:latin typeface="Arial" pitchFamily="34" charset="0"/>
                <a:cs typeface="Arial" pitchFamily="34" charset="0"/>
              </a:rPr>
              <a:t>salt bridge</a:t>
            </a:r>
            <a:r>
              <a:rPr kumimoji="1" lang="en-US" altLang="ko-KR" sz="2000" dirty="0">
                <a:latin typeface="Arial" pitchFamily="34" charset="0"/>
                <a:cs typeface="Arial" pitchFamily="34" charset="0"/>
              </a:rPr>
              <a:t> is represented by double vertical lines.</a:t>
            </a:r>
          </a:p>
        </p:txBody>
      </p:sp>
      <p:sp>
        <p:nvSpPr>
          <p:cNvPr id="306180" name="Line 4"/>
          <p:cNvSpPr>
            <a:spLocks noChangeShapeType="1"/>
          </p:cNvSpPr>
          <p:nvPr/>
        </p:nvSpPr>
        <p:spPr bwMode="auto">
          <a:xfrm>
            <a:off x="5562600" y="2438400"/>
            <a:ext cx="0" cy="304800"/>
          </a:xfrm>
          <a:prstGeom prst="line">
            <a:avLst/>
          </a:prstGeom>
          <a:noFill/>
          <a:ln w="9525">
            <a:solidFill>
              <a:srgbClr val="FF0000"/>
            </a:solidFill>
            <a:round/>
            <a:headEnd/>
            <a:tailEnd/>
          </a:ln>
          <a:effectLst/>
        </p:spPr>
        <p:txBody>
          <a:bodyPr wrap="none" anchor="ctr"/>
          <a:lstStyle/>
          <a:p>
            <a:endParaRPr lang="en-US"/>
          </a:p>
        </p:txBody>
      </p:sp>
      <p:sp>
        <p:nvSpPr>
          <p:cNvPr id="306181" name="Line 5"/>
          <p:cNvSpPr>
            <a:spLocks noChangeShapeType="1"/>
          </p:cNvSpPr>
          <p:nvPr/>
        </p:nvSpPr>
        <p:spPr bwMode="auto">
          <a:xfrm>
            <a:off x="7162800" y="2895600"/>
            <a:ext cx="0" cy="304800"/>
          </a:xfrm>
          <a:prstGeom prst="line">
            <a:avLst/>
          </a:prstGeom>
          <a:noFill/>
          <a:ln w="9525">
            <a:solidFill>
              <a:srgbClr val="FF0000"/>
            </a:solidFill>
            <a:round/>
            <a:headEnd/>
            <a:tailEnd/>
          </a:ln>
          <a:effectLst/>
        </p:spPr>
        <p:txBody>
          <a:bodyPr wrap="none" anchor="ctr"/>
          <a:lstStyle/>
          <a:p>
            <a:endParaRPr lang="en-US"/>
          </a:p>
        </p:txBody>
      </p:sp>
      <p:sp>
        <p:nvSpPr>
          <p:cNvPr id="306182" name="Line 6"/>
          <p:cNvSpPr>
            <a:spLocks noChangeShapeType="1"/>
          </p:cNvSpPr>
          <p:nvPr/>
        </p:nvSpPr>
        <p:spPr bwMode="auto">
          <a:xfrm>
            <a:off x="7239000" y="2895600"/>
            <a:ext cx="0" cy="304800"/>
          </a:xfrm>
          <a:prstGeom prst="line">
            <a:avLst/>
          </a:prstGeom>
          <a:noFill/>
          <a:ln w="9525">
            <a:solidFill>
              <a:srgbClr val="FF0000"/>
            </a:solidFill>
            <a:round/>
            <a:headEnd/>
            <a:tailEnd/>
          </a:ln>
          <a:effectLst/>
        </p:spPr>
        <p:txBody>
          <a:bodyPr wrap="none" anchor="ctr"/>
          <a:lstStyle/>
          <a:p>
            <a:endParaRPr lang="en-US"/>
          </a:p>
        </p:txBody>
      </p:sp>
      <p:sp>
        <p:nvSpPr>
          <p:cNvPr id="306183" name="Text Box 7"/>
          <p:cNvSpPr txBox="1">
            <a:spLocks noChangeArrowheads="1"/>
          </p:cNvSpPr>
          <p:nvPr/>
        </p:nvSpPr>
        <p:spPr bwMode="auto">
          <a:xfrm>
            <a:off x="1219200" y="3429000"/>
            <a:ext cx="7239000" cy="1323439"/>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smtClean="0">
                <a:latin typeface="Arial" pitchFamily="34" charset="0"/>
                <a:cs typeface="Arial" pitchFamily="34" charset="0"/>
              </a:rPr>
              <a:t>Example.</a:t>
            </a:r>
            <a:r>
              <a:rPr kumimoji="1" lang="en-US" altLang="ko-KR" dirty="0" smtClean="0">
                <a:latin typeface="Arial" pitchFamily="34" charset="0"/>
                <a:cs typeface="Arial" pitchFamily="34" charset="0"/>
              </a:rPr>
              <a:t>   </a:t>
            </a:r>
            <a:r>
              <a:rPr kumimoji="1" lang="en-US" altLang="ko-KR" sz="2000" dirty="0">
                <a:latin typeface="Arial" pitchFamily="34" charset="0"/>
                <a:cs typeface="Arial" pitchFamily="34" charset="0"/>
              </a:rPr>
              <a:t>Line diagram</a:t>
            </a:r>
            <a:endParaRPr kumimoji="1" lang="en-US" altLang="ko-KR" dirty="0">
              <a:latin typeface="Arial" pitchFamily="34" charset="0"/>
              <a:cs typeface="Arial" pitchFamily="34" charset="0"/>
            </a:endParaRPr>
          </a:p>
          <a:p>
            <a:pPr eaLnBrk="1" latinLnBrk="1" hangingPunct="1">
              <a:spcBef>
                <a:spcPct val="50000"/>
              </a:spcBef>
            </a:pPr>
            <a:r>
              <a:rPr kumimoji="1" lang="en-US" altLang="ko-KR" dirty="0">
                <a:latin typeface="Arial" pitchFamily="34" charset="0"/>
                <a:cs typeface="Arial" pitchFamily="34" charset="0"/>
              </a:rPr>
              <a:t>         </a:t>
            </a:r>
            <a:r>
              <a:rPr kumimoji="1" lang="en-US" altLang="ko-KR" sz="2000" dirty="0">
                <a:latin typeface="Arial" pitchFamily="34" charset="0"/>
                <a:cs typeface="Arial" pitchFamily="34" charset="0"/>
              </a:rPr>
              <a:t>Zn(s)   ZnSO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CuSO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Cu(s)</a:t>
            </a:r>
          </a:p>
          <a:p>
            <a:pPr eaLnBrk="1" latinLnBrk="1" hangingPunct="1">
              <a:spcBef>
                <a:spcPct val="50000"/>
              </a:spcBef>
            </a:pPr>
            <a:endParaRPr kumimoji="1" lang="ko-KR" altLang="ko-KR" sz="2000" dirty="0">
              <a:latin typeface="Arial" pitchFamily="34" charset="0"/>
              <a:cs typeface="Arial" pitchFamily="34" charset="0"/>
            </a:endParaRPr>
          </a:p>
        </p:txBody>
      </p:sp>
      <p:sp>
        <p:nvSpPr>
          <p:cNvPr id="306184" name="Line 8"/>
          <p:cNvSpPr>
            <a:spLocks noChangeShapeType="1"/>
          </p:cNvSpPr>
          <p:nvPr/>
        </p:nvSpPr>
        <p:spPr bwMode="auto">
          <a:xfrm>
            <a:off x="2577152" y="3940792"/>
            <a:ext cx="0" cy="304800"/>
          </a:xfrm>
          <a:prstGeom prst="line">
            <a:avLst/>
          </a:prstGeom>
          <a:noFill/>
          <a:ln w="9525">
            <a:solidFill>
              <a:schemeClr val="tx1"/>
            </a:solidFill>
            <a:round/>
            <a:headEnd/>
            <a:tailEnd/>
          </a:ln>
          <a:effectLst/>
        </p:spPr>
        <p:txBody>
          <a:bodyPr wrap="none" anchor="ctr"/>
          <a:lstStyle/>
          <a:p>
            <a:endParaRPr lang="en-US"/>
          </a:p>
        </p:txBody>
      </p:sp>
      <p:sp>
        <p:nvSpPr>
          <p:cNvPr id="306185" name="Line 9"/>
          <p:cNvSpPr>
            <a:spLocks noChangeShapeType="1"/>
          </p:cNvSpPr>
          <p:nvPr/>
        </p:nvSpPr>
        <p:spPr bwMode="auto">
          <a:xfrm>
            <a:off x="4343400" y="3962400"/>
            <a:ext cx="0" cy="304800"/>
          </a:xfrm>
          <a:prstGeom prst="line">
            <a:avLst/>
          </a:prstGeom>
          <a:noFill/>
          <a:ln w="9525">
            <a:solidFill>
              <a:schemeClr val="tx1"/>
            </a:solidFill>
            <a:round/>
            <a:headEnd/>
            <a:tailEnd/>
          </a:ln>
          <a:effectLst/>
        </p:spPr>
        <p:txBody>
          <a:bodyPr wrap="none" anchor="ctr"/>
          <a:lstStyle/>
          <a:p>
            <a:endParaRPr lang="en-US"/>
          </a:p>
        </p:txBody>
      </p:sp>
      <p:sp>
        <p:nvSpPr>
          <p:cNvPr id="306186" name="Line 10"/>
          <p:cNvSpPr>
            <a:spLocks noChangeShapeType="1"/>
          </p:cNvSpPr>
          <p:nvPr/>
        </p:nvSpPr>
        <p:spPr bwMode="auto">
          <a:xfrm>
            <a:off x="4419600" y="3962400"/>
            <a:ext cx="0" cy="304800"/>
          </a:xfrm>
          <a:prstGeom prst="line">
            <a:avLst/>
          </a:prstGeom>
          <a:noFill/>
          <a:ln w="9525">
            <a:solidFill>
              <a:schemeClr val="tx1"/>
            </a:solidFill>
            <a:round/>
            <a:headEnd/>
            <a:tailEnd/>
          </a:ln>
          <a:effectLst/>
        </p:spPr>
        <p:txBody>
          <a:bodyPr wrap="none" anchor="ctr"/>
          <a:lstStyle/>
          <a:p>
            <a:endParaRPr lang="en-US"/>
          </a:p>
        </p:txBody>
      </p:sp>
      <p:sp>
        <p:nvSpPr>
          <p:cNvPr id="306187" name="Line 11"/>
          <p:cNvSpPr>
            <a:spLocks noChangeShapeType="1"/>
          </p:cNvSpPr>
          <p:nvPr/>
        </p:nvSpPr>
        <p:spPr bwMode="auto">
          <a:xfrm>
            <a:off x="6096000" y="3962400"/>
            <a:ext cx="0" cy="304800"/>
          </a:xfrm>
          <a:prstGeom prst="line">
            <a:avLst/>
          </a:prstGeom>
          <a:noFill/>
          <a:ln w="9525">
            <a:solidFill>
              <a:schemeClr val="tx1"/>
            </a:solidFill>
            <a:round/>
            <a:headEnd/>
            <a:tailEnd/>
          </a:ln>
          <a:effectLst/>
        </p:spPr>
        <p:txBody>
          <a:bodyPr wrap="none" anchor="ctr"/>
          <a:lstStyle/>
          <a:p>
            <a:endParaRPr lang="en-US"/>
          </a:p>
        </p:txBody>
      </p:sp>
      <p:sp>
        <p:nvSpPr>
          <p:cNvPr id="306188" name="Text Box 12"/>
          <p:cNvSpPr txBox="1">
            <a:spLocks noChangeArrowheads="1"/>
          </p:cNvSpPr>
          <p:nvPr/>
        </p:nvSpPr>
        <p:spPr bwMode="auto">
          <a:xfrm>
            <a:off x="1828800" y="4724400"/>
            <a:ext cx="4953000" cy="396875"/>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(s)   CdCl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AgNO</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Ag(s)</a:t>
            </a:r>
          </a:p>
        </p:txBody>
      </p:sp>
      <p:sp>
        <p:nvSpPr>
          <p:cNvPr id="306189" name="Line 13"/>
          <p:cNvSpPr>
            <a:spLocks noChangeShapeType="1"/>
          </p:cNvSpPr>
          <p:nvPr/>
        </p:nvSpPr>
        <p:spPr bwMode="auto">
          <a:xfrm>
            <a:off x="2659040" y="4800600"/>
            <a:ext cx="0" cy="304800"/>
          </a:xfrm>
          <a:prstGeom prst="line">
            <a:avLst/>
          </a:prstGeom>
          <a:noFill/>
          <a:ln w="9525">
            <a:solidFill>
              <a:schemeClr val="tx1"/>
            </a:solidFill>
            <a:round/>
            <a:headEnd/>
            <a:tailEnd/>
          </a:ln>
          <a:effectLst/>
        </p:spPr>
        <p:txBody>
          <a:bodyPr wrap="none" anchor="ctr"/>
          <a:lstStyle/>
          <a:p>
            <a:endParaRPr lang="en-US"/>
          </a:p>
        </p:txBody>
      </p:sp>
      <p:sp>
        <p:nvSpPr>
          <p:cNvPr id="306190" name="Line 14"/>
          <p:cNvSpPr>
            <a:spLocks noChangeShapeType="1"/>
          </p:cNvSpPr>
          <p:nvPr/>
        </p:nvSpPr>
        <p:spPr bwMode="auto">
          <a:xfrm>
            <a:off x="4106840" y="4800600"/>
            <a:ext cx="0" cy="304800"/>
          </a:xfrm>
          <a:prstGeom prst="line">
            <a:avLst/>
          </a:prstGeom>
          <a:noFill/>
          <a:ln w="9525">
            <a:solidFill>
              <a:schemeClr val="tx1"/>
            </a:solidFill>
            <a:round/>
            <a:headEnd/>
            <a:tailEnd/>
          </a:ln>
          <a:effectLst/>
        </p:spPr>
        <p:txBody>
          <a:bodyPr wrap="none" anchor="ctr"/>
          <a:lstStyle/>
          <a:p>
            <a:endParaRPr lang="en-US"/>
          </a:p>
        </p:txBody>
      </p:sp>
      <p:sp>
        <p:nvSpPr>
          <p:cNvPr id="306191" name="Line 15"/>
          <p:cNvSpPr>
            <a:spLocks noChangeShapeType="1"/>
          </p:cNvSpPr>
          <p:nvPr/>
        </p:nvSpPr>
        <p:spPr bwMode="auto">
          <a:xfrm>
            <a:off x="4044288" y="4800600"/>
            <a:ext cx="0" cy="304800"/>
          </a:xfrm>
          <a:prstGeom prst="line">
            <a:avLst/>
          </a:prstGeom>
          <a:noFill/>
          <a:ln w="9525">
            <a:solidFill>
              <a:schemeClr val="tx1"/>
            </a:solidFill>
            <a:round/>
            <a:headEnd/>
            <a:tailEnd/>
          </a:ln>
          <a:effectLst/>
        </p:spPr>
        <p:txBody>
          <a:bodyPr wrap="none" anchor="ctr"/>
          <a:lstStyle/>
          <a:p>
            <a:endParaRPr lang="en-US"/>
          </a:p>
        </p:txBody>
      </p:sp>
      <p:sp>
        <p:nvSpPr>
          <p:cNvPr id="306192" name="Line 16"/>
          <p:cNvSpPr>
            <a:spLocks noChangeShapeType="1"/>
          </p:cNvSpPr>
          <p:nvPr/>
        </p:nvSpPr>
        <p:spPr bwMode="auto">
          <a:xfrm>
            <a:off x="5552368" y="4800600"/>
            <a:ext cx="0" cy="304800"/>
          </a:xfrm>
          <a:prstGeom prst="line">
            <a:avLst/>
          </a:prstGeom>
          <a:noFill/>
          <a:ln w="9525">
            <a:solidFill>
              <a:schemeClr val="tx1"/>
            </a:solidFill>
            <a:round/>
            <a:headEnd/>
            <a:tailEnd/>
          </a:ln>
          <a:effectLst/>
        </p:spPr>
        <p:txBody>
          <a:bodyPr wrap="none" anchor="ctr"/>
          <a:lstStyle/>
          <a:p>
            <a:endParaRPr lang="en-US"/>
          </a:p>
        </p:txBody>
      </p:sp>
      <p:sp>
        <p:nvSpPr>
          <p:cNvPr id="306193" name="Text Box 17"/>
          <p:cNvSpPr txBox="1">
            <a:spLocks noChangeArrowheads="1"/>
          </p:cNvSpPr>
          <p:nvPr/>
        </p:nvSpPr>
        <p:spPr bwMode="auto">
          <a:xfrm>
            <a:off x="1219200" y="5486400"/>
            <a:ext cx="7315200" cy="400110"/>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000" dirty="0">
                <a:latin typeface="Arial" pitchFamily="34" charset="0"/>
                <a:cs typeface="Arial" pitchFamily="34" charset="0"/>
              </a:rPr>
              <a:t>Pt  SnCl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SnCl</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FeCl</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FeCl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conc</a:t>
            </a:r>
            <a:r>
              <a:rPr kumimoji="1" lang="en-US" altLang="ko-KR" sz="2000" dirty="0">
                <a:latin typeface="Arial" pitchFamily="34" charset="0"/>
                <a:cs typeface="Arial" pitchFamily="34" charset="0"/>
              </a:rPr>
              <a:t>)  Pt       </a:t>
            </a:r>
          </a:p>
        </p:txBody>
      </p:sp>
      <p:sp>
        <p:nvSpPr>
          <p:cNvPr id="306194" name="Line 18"/>
          <p:cNvSpPr>
            <a:spLocks noChangeShapeType="1"/>
          </p:cNvSpPr>
          <p:nvPr/>
        </p:nvSpPr>
        <p:spPr bwMode="auto">
          <a:xfrm>
            <a:off x="2362200" y="5562600"/>
            <a:ext cx="0" cy="304800"/>
          </a:xfrm>
          <a:prstGeom prst="line">
            <a:avLst/>
          </a:prstGeom>
          <a:noFill/>
          <a:ln w="9525">
            <a:solidFill>
              <a:schemeClr val="tx1"/>
            </a:solidFill>
            <a:round/>
            <a:headEnd/>
            <a:tailEnd/>
          </a:ln>
          <a:effectLst/>
        </p:spPr>
        <p:txBody>
          <a:bodyPr wrap="none" anchor="ctr"/>
          <a:lstStyle/>
          <a:p>
            <a:endParaRPr lang="en-US"/>
          </a:p>
        </p:txBody>
      </p:sp>
      <p:sp>
        <p:nvSpPr>
          <p:cNvPr id="306196" name="Line 20"/>
          <p:cNvSpPr>
            <a:spLocks noChangeShapeType="1"/>
          </p:cNvSpPr>
          <p:nvPr/>
        </p:nvSpPr>
        <p:spPr bwMode="auto">
          <a:xfrm>
            <a:off x="4648200" y="5562600"/>
            <a:ext cx="0" cy="304800"/>
          </a:xfrm>
          <a:prstGeom prst="line">
            <a:avLst/>
          </a:prstGeom>
          <a:noFill/>
          <a:ln w="9525">
            <a:solidFill>
              <a:schemeClr val="tx1"/>
            </a:solidFill>
            <a:round/>
            <a:headEnd/>
            <a:tailEnd/>
          </a:ln>
          <a:effectLst/>
        </p:spPr>
        <p:txBody>
          <a:bodyPr wrap="none" anchor="ctr"/>
          <a:lstStyle/>
          <a:p>
            <a:endParaRPr lang="en-US"/>
          </a:p>
        </p:txBody>
      </p:sp>
      <p:sp>
        <p:nvSpPr>
          <p:cNvPr id="306197" name="Line 21"/>
          <p:cNvSpPr>
            <a:spLocks noChangeShapeType="1"/>
          </p:cNvSpPr>
          <p:nvPr/>
        </p:nvSpPr>
        <p:spPr bwMode="auto">
          <a:xfrm>
            <a:off x="4724400" y="5562600"/>
            <a:ext cx="0" cy="304800"/>
          </a:xfrm>
          <a:prstGeom prst="line">
            <a:avLst/>
          </a:prstGeom>
          <a:noFill/>
          <a:ln w="9525">
            <a:solidFill>
              <a:schemeClr val="tx1"/>
            </a:solidFill>
            <a:round/>
            <a:headEnd/>
            <a:tailEnd/>
          </a:ln>
          <a:effectLst/>
        </p:spPr>
        <p:txBody>
          <a:bodyPr wrap="none" anchor="ctr"/>
          <a:lstStyle/>
          <a:p>
            <a:endParaRPr lang="en-US"/>
          </a:p>
        </p:txBody>
      </p:sp>
      <p:sp>
        <p:nvSpPr>
          <p:cNvPr id="306198" name="Line 22"/>
          <p:cNvSpPr>
            <a:spLocks noChangeShapeType="1"/>
          </p:cNvSpPr>
          <p:nvPr/>
        </p:nvSpPr>
        <p:spPr bwMode="auto">
          <a:xfrm>
            <a:off x="7772400" y="5562600"/>
            <a:ext cx="0" cy="304800"/>
          </a:xfrm>
          <a:prstGeom prst="line">
            <a:avLst/>
          </a:prstGeom>
          <a:noFill/>
          <a:ln w="9525">
            <a:solidFill>
              <a:schemeClr val="tx1"/>
            </a:solidFill>
            <a:round/>
            <a:headEnd/>
            <a:tailEnd/>
          </a:ln>
          <a:effectLst/>
        </p:spPr>
        <p:txBody>
          <a:bodyPr wrap="none" anchor="ctr"/>
          <a:lstStyle/>
          <a:p>
            <a:endParaRPr lang="en-US"/>
          </a:p>
        </p:txBody>
      </p:sp>
      <p:sp>
        <p:nvSpPr>
          <p:cNvPr id="306199" name="Text Box 23"/>
          <p:cNvSpPr txBox="1">
            <a:spLocks noChangeArrowheads="1"/>
          </p:cNvSpPr>
          <p:nvPr/>
        </p:nvSpPr>
        <p:spPr bwMode="auto">
          <a:xfrm>
            <a:off x="1066800" y="6019800"/>
            <a:ext cx="7772400" cy="641350"/>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1800" dirty="0">
                <a:latin typeface="Arial" pitchFamily="34" charset="0"/>
                <a:cs typeface="Arial" pitchFamily="34" charset="0"/>
              </a:rPr>
              <a:t>inert electrode : an electron bank, dispensing and receiving electrons to and from the substance in the solution</a:t>
            </a:r>
            <a:endParaRPr kumimoji="1" lang="ko-KR" altLang="en-US" sz="2000" dirty="0">
              <a:latin typeface="Arial" pitchFamily="34" charset="0"/>
              <a:cs typeface="Arial" pitchFamily="34" charset="0"/>
            </a:endParaRPr>
          </a:p>
        </p:txBody>
      </p:sp>
      <p:sp>
        <p:nvSpPr>
          <p:cNvPr id="306200" name="Line 24"/>
          <p:cNvSpPr>
            <a:spLocks noChangeShapeType="1"/>
          </p:cNvSpPr>
          <p:nvPr/>
        </p:nvSpPr>
        <p:spPr bwMode="auto">
          <a:xfrm flipV="1">
            <a:off x="1524000" y="5791200"/>
            <a:ext cx="4572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TextBox 24"/>
          <p:cNvSpPr txBox="1"/>
          <p:nvPr/>
        </p:nvSpPr>
        <p:spPr>
          <a:xfrm>
            <a:off x="1066800" y="76200"/>
            <a:ext cx="7162800" cy="1200329"/>
          </a:xfrm>
          <a:prstGeom prst="rect">
            <a:avLst/>
          </a:prstGeom>
          <a:noFill/>
        </p:spPr>
        <p:txBody>
          <a:bodyPr wrap="square" rtlCol="0">
            <a:spAutoFit/>
          </a:bodyPr>
          <a:lstStyle/>
          <a:p>
            <a:r>
              <a:rPr kumimoji="1" lang="en-US" altLang="ko-KR" sz="3600" b="1" dirty="0" smtClean="0">
                <a:solidFill>
                  <a:srgbClr val="0000FF"/>
                </a:solidFill>
                <a:latin typeface="Arial" pitchFamily="34" charset="0"/>
                <a:cs typeface="Arial" pitchFamily="34" charset="0"/>
              </a:rPr>
              <a:t>Schematic representation of cells ;  line-notation </a:t>
            </a:r>
            <a:r>
              <a:rPr kumimoji="1" lang="en-US" altLang="ko-KR" sz="3600" b="1" dirty="0" smtClean="0">
                <a:solidFill>
                  <a:srgbClr val="0000FF"/>
                </a:solidFill>
                <a:latin typeface="Arial" pitchFamily="34" charset="0"/>
                <a:cs typeface="Arial" pitchFamily="34" charset="0"/>
              </a:rPr>
              <a:t>:</a:t>
            </a:r>
            <a:endParaRPr kumimoji="1" lang="en-US" altLang="ko-KR" sz="3600"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609600" y="686336"/>
            <a:ext cx="8077200" cy="6247864"/>
          </a:xfrm>
          <a:prstGeom prst="rect">
            <a:avLst/>
          </a:prstGeom>
          <a:noFill/>
          <a:ln w="9525">
            <a:noFill/>
            <a:miter lim="800000"/>
            <a:headEnd/>
            <a:tailEnd/>
          </a:ln>
          <a:effectLst/>
        </p:spPr>
        <p:txBody>
          <a:bodyPr>
            <a:spAutoFit/>
          </a:bodyPr>
          <a:lstStyle/>
          <a:p>
            <a:pPr marL="457200" indent="-457200">
              <a:spcBef>
                <a:spcPct val="50000"/>
              </a:spcBef>
            </a:pPr>
            <a:r>
              <a:rPr lang="en-US" altLang="ko-KR" sz="2000" dirty="0" smtClean="0">
                <a:latin typeface="Arial" pitchFamily="34" charset="0"/>
                <a:cs typeface="Arial" pitchFamily="34" charset="0"/>
              </a:rPr>
              <a:t>1</a:t>
            </a:r>
            <a:r>
              <a:rPr lang="en-US" altLang="ko-KR" sz="2000" dirty="0">
                <a:latin typeface="Arial" pitchFamily="34" charset="0"/>
                <a:cs typeface="Arial" pitchFamily="34" charset="0"/>
              </a:rPr>
              <a:t>. Use a double-vertical lines to present the salt bridge</a:t>
            </a:r>
          </a:p>
          <a:p>
            <a:pPr marL="457200" indent="-457200">
              <a:spcBef>
                <a:spcPct val="50000"/>
              </a:spcBef>
            </a:pPr>
            <a:r>
              <a:rPr lang="en-US" altLang="ko-KR" sz="2000" dirty="0">
                <a:latin typeface="Arial" pitchFamily="34" charset="0"/>
                <a:cs typeface="Arial" pitchFamily="34" charset="0"/>
              </a:rPr>
              <a:t>                Anode compartment || Cathode compartment</a:t>
            </a:r>
          </a:p>
          <a:p>
            <a:pPr marL="457200" indent="-457200">
              <a:spcBef>
                <a:spcPct val="50000"/>
              </a:spcBef>
            </a:pPr>
            <a:r>
              <a:rPr lang="en-US" altLang="ko-KR" sz="2000" dirty="0">
                <a:latin typeface="Arial" pitchFamily="34" charset="0"/>
                <a:cs typeface="Arial" pitchFamily="34" charset="0"/>
              </a:rPr>
              <a:t>2. Separate the cell reaction into half reactions</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Anode reaction :      Ag </a:t>
            </a:r>
            <a:r>
              <a:rPr lang="en-US" altLang="ko-KR" sz="2000" dirty="0">
                <a:latin typeface="Arial" pitchFamily="34" charset="0"/>
                <a:cs typeface="Arial" pitchFamily="34" charset="0"/>
                <a:sym typeface="Symbol" pitchFamily="18" charset="2"/>
              </a:rPr>
              <a:t> 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 e</a:t>
            </a:r>
            <a:endParaRPr lang="en-US" altLang="ko-KR" sz="2000" dirty="0">
              <a:latin typeface="Arial" pitchFamily="34" charset="0"/>
              <a:cs typeface="Arial" pitchFamily="34" charset="0"/>
            </a:endParaRPr>
          </a:p>
          <a:p>
            <a:pPr marL="457200" indent="-457200">
              <a:spcBef>
                <a:spcPct val="50000"/>
              </a:spcBef>
            </a:pPr>
            <a:r>
              <a:rPr lang="en-US" altLang="ko-KR" sz="2000" dirty="0">
                <a:latin typeface="Arial" pitchFamily="34" charset="0"/>
                <a:cs typeface="Arial" pitchFamily="34" charset="0"/>
              </a:rPr>
              <a:t>                      Cathode reaction:   Fe</a:t>
            </a:r>
            <a:r>
              <a:rPr lang="en-US" altLang="ko-KR" sz="2000" baseline="30000" dirty="0">
                <a:latin typeface="Arial" pitchFamily="34" charset="0"/>
                <a:cs typeface="Arial" pitchFamily="34" charset="0"/>
              </a:rPr>
              <a:t>3+</a:t>
            </a:r>
            <a:r>
              <a:rPr lang="en-US" altLang="ko-KR" sz="2000" dirty="0">
                <a:latin typeface="Arial" pitchFamily="34" charset="0"/>
                <a:cs typeface="Arial" pitchFamily="34" charset="0"/>
              </a:rPr>
              <a:t> + e </a:t>
            </a:r>
            <a:r>
              <a:rPr lang="en-US" altLang="ko-KR" sz="2000" dirty="0">
                <a:latin typeface="Arial" pitchFamily="34" charset="0"/>
                <a:cs typeface="Arial" pitchFamily="34" charset="0"/>
                <a:sym typeface="Symbol" pitchFamily="18" charset="2"/>
              </a:rPr>
              <a:t> </a:t>
            </a:r>
            <a:r>
              <a:rPr lang="en-US" altLang="ko-KR" sz="2000" dirty="0">
                <a:latin typeface="Arial" pitchFamily="34" charset="0"/>
                <a:cs typeface="Arial" pitchFamily="34" charset="0"/>
              </a:rPr>
              <a:t>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endParaRPr lang="en-US" altLang="ko-KR" sz="2000" dirty="0">
              <a:latin typeface="Arial" pitchFamily="34" charset="0"/>
              <a:cs typeface="Arial" pitchFamily="34" charset="0"/>
              <a:sym typeface="Symbol" pitchFamily="18" charset="2"/>
            </a:endParaRPr>
          </a:p>
          <a:p>
            <a:pPr marL="457200" indent="-457200">
              <a:spcBef>
                <a:spcPct val="50000"/>
              </a:spcBef>
            </a:pPr>
            <a:r>
              <a:rPr lang="en-US" altLang="ko-KR" sz="2000" dirty="0">
                <a:latin typeface="Arial" pitchFamily="34" charset="0"/>
                <a:cs typeface="Arial" pitchFamily="34" charset="0"/>
                <a:sym typeface="Symbol" pitchFamily="18" charset="2"/>
              </a:rPr>
              <a:t>3. Using normal chemical formulas, write the components of the anode and cathode half reactions.</a:t>
            </a:r>
          </a:p>
          <a:p>
            <a:pPr marL="457200" indent="-457200">
              <a:spcBef>
                <a:spcPct val="50000"/>
              </a:spcBef>
            </a:pPr>
            <a:r>
              <a:rPr lang="en-US" altLang="ko-KR" sz="2000" dirty="0">
                <a:latin typeface="Arial" pitchFamily="34" charset="0"/>
                <a:cs typeface="Arial" pitchFamily="34" charset="0"/>
                <a:sym typeface="Symbol" pitchFamily="18" charset="2"/>
              </a:rPr>
              <a:t>        </a:t>
            </a:r>
            <a:r>
              <a:rPr lang="en-US" altLang="ko-KR" sz="2000" dirty="0" err="1" smtClean="0">
                <a:latin typeface="Arial" pitchFamily="34" charset="0"/>
                <a:cs typeface="Arial" pitchFamily="34" charset="0"/>
                <a:sym typeface="Symbol" pitchFamily="18" charset="2"/>
              </a:rPr>
              <a:t>eg</a:t>
            </a:r>
            <a:r>
              <a:rPr lang="en-US" altLang="ko-KR" sz="2000" dirty="0" smtClean="0">
                <a:latin typeface="Arial" pitchFamily="34" charset="0"/>
                <a:cs typeface="Arial" pitchFamily="34" charset="0"/>
                <a:sym typeface="Symbol" pitchFamily="18" charset="2"/>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t>
            </a:r>
            <a:r>
              <a:rPr lang="en-US" altLang="ko-KR" sz="2000" dirty="0" err="1">
                <a:latin typeface="Arial" pitchFamily="34" charset="0"/>
                <a:cs typeface="Arial" pitchFamily="34" charset="0"/>
                <a:sym typeface="Symbol" pitchFamily="18" charset="2"/>
              </a:rPr>
              <a:t>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p>
          <a:p>
            <a:pPr marL="457200" indent="-457200">
              <a:spcBef>
                <a:spcPct val="50000"/>
              </a:spcBef>
            </a:pPr>
            <a:r>
              <a:rPr lang="en-US" altLang="ko-KR" sz="2000" dirty="0">
                <a:latin typeface="Arial" pitchFamily="34" charset="0"/>
                <a:cs typeface="Arial" pitchFamily="34" charset="0"/>
              </a:rPr>
              <a:t>4. In parenthesis, write the concentrations of the solutes in anode and cathode compartments.</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t>
            </a:r>
            <a:r>
              <a:rPr lang="en-US" altLang="ko-KR" sz="2000" dirty="0" err="1">
                <a:latin typeface="Arial" pitchFamily="34" charset="0"/>
                <a:cs typeface="Arial" pitchFamily="34" charset="0"/>
                <a:sym typeface="Symbol" pitchFamily="18" charset="2"/>
              </a:rPr>
              <a:t>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(0.1M)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(0.1M)  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(0.1M)</a:t>
            </a:r>
          </a:p>
          <a:p>
            <a:pPr marL="457200" indent="-457200">
              <a:spcBef>
                <a:spcPct val="50000"/>
              </a:spcBef>
            </a:pPr>
            <a:r>
              <a:rPr lang="en-US" altLang="ko-KR" sz="2000" dirty="0">
                <a:latin typeface="Arial" pitchFamily="34" charset="0"/>
                <a:cs typeface="Arial" pitchFamily="34" charset="0"/>
              </a:rPr>
              <a:t>5. Using single-vertical line, represent the interface between the solution and the electrode. Place a vertical line and insert inert conductor to serve as the solid electrode conductor.</a:t>
            </a:r>
          </a:p>
          <a:p>
            <a:pPr marL="457200" indent="-457200">
              <a:spcBef>
                <a:spcPct val="50000"/>
              </a:spcBef>
            </a:pPr>
            <a:r>
              <a:rPr lang="en-US" altLang="ko-KR" sz="2000" dirty="0">
                <a:latin typeface="Arial" pitchFamily="34" charset="0"/>
                <a:cs typeface="Arial" pitchFamily="34" charset="0"/>
              </a:rPr>
              <a:t>        </a:t>
            </a:r>
            <a:r>
              <a:rPr lang="en-US" altLang="ko-KR" sz="2000" dirty="0" err="1" smtClean="0">
                <a:latin typeface="Arial" pitchFamily="34" charset="0"/>
                <a:cs typeface="Arial" pitchFamily="34" charset="0"/>
              </a:rPr>
              <a:t>eg</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Ag  |</a:t>
            </a:r>
            <a:r>
              <a:rPr lang="en-US" altLang="ko-KR" sz="2000" dirty="0">
                <a:latin typeface="Arial" pitchFamily="34" charset="0"/>
                <a:cs typeface="Arial" pitchFamily="34" charset="0"/>
                <a:sym typeface="Symbol" pitchFamily="18" charset="2"/>
              </a:rPr>
              <a:t> Ag</a:t>
            </a:r>
            <a:r>
              <a:rPr lang="en-US" altLang="ko-KR" sz="2000" baseline="30000" dirty="0">
                <a:latin typeface="Arial" pitchFamily="34" charset="0"/>
                <a:cs typeface="Arial" pitchFamily="34" charset="0"/>
                <a:sym typeface="Symbol" pitchFamily="18" charset="2"/>
              </a:rPr>
              <a:t>+</a:t>
            </a:r>
            <a:r>
              <a:rPr lang="en-US" altLang="ko-KR" sz="2000" dirty="0">
                <a:latin typeface="Arial" pitchFamily="34" charset="0"/>
                <a:cs typeface="Arial" pitchFamily="34" charset="0"/>
                <a:sym typeface="Symbol" pitchFamily="18" charset="2"/>
              </a:rPr>
              <a:t> (0.1M)  </a:t>
            </a:r>
            <a:r>
              <a:rPr lang="en-US" altLang="ko-KR" sz="2000" dirty="0">
                <a:latin typeface="Arial" pitchFamily="34" charset="0"/>
                <a:cs typeface="Arial" pitchFamily="34" charset="0"/>
              </a:rPr>
              <a:t>||  Fe</a:t>
            </a:r>
            <a:r>
              <a:rPr lang="en-US" altLang="ko-KR" sz="2000" baseline="30000" dirty="0">
                <a:latin typeface="Arial" pitchFamily="34" charset="0"/>
                <a:cs typeface="Arial" pitchFamily="34" charset="0"/>
              </a:rPr>
              <a:t>3+ </a:t>
            </a:r>
            <a:r>
              <a:rPr lang="en-US" altLang="ko-KR" sz="2000" dirty="0">
                <a:latin typeface="Arial" pitchFamily="34" charset="0"/>
                <a:cs typeface="Arial" pitchFamily="34" charset="0"/>
              </a:rPr>
              <a:t>(0.1M) , Fe</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(0.1M) | Pt </a:t>
            </a:r>
          </a:p>
        </p:txBody>
      </p:sp>
      <p:sp>
        <p:nvSpPr>
          <p:cNvPr id="3" name="TextBox 2"/>
          <p:cNvSpPr txBox="1"/>
          <p:nvPr/>
        </p:nvSpPr>
        <p:spPr>
          <a:xfrm>
            <a:off x="304800" y="0"/>
            <a:ext cx="8839200" cy="584775"/>
          </a:xfrm>
          <a:prstGeom prst="rect">
            <a:avLst/>
          </a:prstGeom>
          <a:noFill/>
        </p:spPr>
        <p:txBody>
          <a:bodyPr wrap="square" rtlCol="0">
            <a:spAutoFit/>
          </a:bodyPr>
          <a:lstStyle/>
          <a:p>
            <a:r>
              <a:rPr lang="en-US" altLang="ko-KR" sz="3200" b="1" dirty="0" smtClean="0">
                <a:solidFill>
                  <a:srgbClr val="0000FF"/>
                </a:solidFill>
                <a:latin typeface="Arial" pitchFamily="34" charset="0"/>
                <a:cs typeface="Arial" pitchFamily="34" charset="0"/>
              </a:rPr>
              <a:t>Rules for representing electrochemical cells</a:t>
            </a:r>
            <a:r>
              <a:rPr lang="en-US" altLang="ko-KR" sz="3200" b="1" dirty="0" smtClean="0">
                <a:solidFill>
                  <a:srgbClr val="0000FF"/>
                </a:solidFill>
                <a:latin typeface="Arial" pitchFamily="34" charset="0"/>
                <a:cs typeface="Arial" pitchFamily="34" charset="0"/>
              </a:rPr>
              <a:t>:</a:t>
            </a:r>
            <a:endParaRPr lang="en-US" altLang="ko-KR" sz="3200" b="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Chol98\image\ntitle2.gif"/>
          <p:cNvPicPr>
            <a:picLocks noChangeAspect="1" noChangeArrowheads="1"/>
          </p:cNvPicPr>
          <p:nvPr/>
        </p:nvPicPr>
        <p:blipFill>
          <a:blip r:embed="rId2"/>
          <a:srcRect/>
          <a:stretch>
            <a:fillRect/>
          </a:stretch>
        </p:blipFill>
        <p:spPr bwMode="auto">
          <a:xfrm>
            <a:off x="0" y="5867400"/>
            <a:ext cx="9144000" cy="990600"/>
          </a:xfrm>
          <a:prstGeom prst="rect">
            <a:avLst/>
          </a:prstGeom>
          <a:noFill/>
        </p:spPr>
      </p:pic>
      <p:grpSp>
        <p:nvGrpSpPr>
          <p:cNvPr id="2" name="Group 3"/>
          <p:cNvGrpSpPr>
            <a:grpSpLocks/>
          </p:cNvGrpSpPr>
          <p:nvPr/>
        </p:nvGrpSpPr>
        <p:grpSpPr bwMode="auto">
          <a:xfrm>
            <a:off x="685800" y="381000"/>
            <a:ext cx="7543800" cy="5197475"/>
            <a:chOff x="432" y="240"/>
            <a:chExt cx="4752" cy="3274"/>
          </a:xfrm>
        </p:grpSpPr>
        <p:sp>
          <p:nvSpPr>
            <p:cNvPr id="308228" name="Text Box 4"/>
            <p:cNvSpPr txBox="1">
              <a:spLocks noChangeArrowheads="1"/>
            </p:cNvSpPr>
            <p:nvPr/>
          </p:nvSpPr>
          <p:spPr bwMode="auto">
            <a:xfrm>
              <a:off x="432" y="240"/>
              <a:ext cx="4224" cy="538"/>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a:latin typeface="Arial" pitchFamily="34" charset="0"/>
                  <a:cs typeface="Arial" pitchFamily="34" charset="0"/>
                </a:rPr>
                <a:t>Ex.  Voltage produced by a chemical reaction</a:t>
              </a:r>
            </a:p>
            <a:p>
              <a:pPr eaLnBrk="1" latinLnBrk="1" hangingPunct="1">
                <a:spcBef>
                  <a:spcPct val="50000"/>
                </a:spcBef>
              </a:pPr>
              <a:r>
                <a:rPr kumimoji="1" lang="en-US" altLang="ko-KR" sz="2000">
                  <a:latin typeface="Arial" pitchFamily="34" charset="0"/>
                  <a:cs typeface="Arial" pitchFamily="34" charset="0"/>
                </a:rPr>
                <a:t>        Cd(s)   CdCl</a:t>
              </a:r>
              <a:r>
                <a:rPr kumimoji="1" lang="en-US" altLang="ko-KR" sz="2000" baseline="-25000">
                  <a:latin typeface="Arial" pitchFamily="34" charset="0"/>
                  <a:cs typeface="Arial" pitchFamily="34" charset="0"/>
                </a:rPr>
                <a:t>2</a:t>
              </a:r>
              <a:r>
                <a:rPr kumimoji="1" lang="en-US" altLang="ko-KR" sz="2000">
                  <a:latin typeface="Arial" pitchFamily="34" charset="0"/>
                  <a:cs typeface="Arial" pitchFamily="34" charset="0"/>
                </a:rPr>
                <a:t> (aq, 0.0167M)   AgCl(s) Ag(s)</a:t>
              </a:r>
            </a:p>
          </p:txBody>
        </p:sp>
        <p:sp>
          <p:nvSpPr>
            <p:cNvPr id="308229" name="Line 5"/>
            <p:cNvSpPr>
              <a:spLocks noChangeShapeType="1"/>
            </p:cNvSpPr>
            <p:nvPr/>
          </p:nvSpPr>
          <p:spPr bwMode="auto">
            <a:xfrm>
              <a:off x="1248" y="576"/>
              <a:ext cx="0" cy="192"/>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0" name="Line 6"/>
            <p:cNvSpPr>
              <a:spLocks noChangeShapeType="1"/>
            </p:cNvSpPr>
            <p:nvPr/>
          </p:nvSpPr>
          <p:spPr bwMode="auto">
            <a:xfrm>
              <a:off x="2688" y="576"/>
              <a:ext cx="0" cy="192"/>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1" name="Line 7"/>
            <p:cNvSpPr>
              <a:spLocks noChangeShapeType="1"/>
            </p:cNvSpPr>
            <p:nvPr/>
          </p:nvSpPr>
          <p:spPr bwMode="auto">
            <a:xfrm>
              <a:off x="3264" y="576"/>
              <a:ext cx="0" cy="192"/>
            </a:xfrm>
            <a:prstGeom prst="line">
              <a:avLst/>
            </a:prstGeom>
            <a:noFill/>
            <a:ln w="9525">
              <a:solidFill>
                <a:schemeClr val="tx1"/>
              </a:solidFill>
              <a:round/>
              <a:headEnd/>
              <a:tailEnd/>
            </a:ln>
            <a:effectLst/>
          </p:spPr>
          <p:txBody>
            <a:bodyPr wrap="none" anchor="ctr"/>
            <a:lstStyle/>
            <a:p>
              <a:endParaRPr lang="en-US" sz="2000">
                <a:latin typeface="Arial" pitchFamily="34" charset="0"/>
                <a:cs typeface="Arial" pitchFamily="34" charset="0"/>
              </a:endParaRPr>
            </a:p>
          </p:txBody>
        </p:sp>
        <p:sp>
          <p:nvSpPr>
            <p:cNvPr id="308232" name="Text Box 8"/>
            <p:cNvSpPr txBox="1">
              <a:spLocks noChangeArrowheads="1"/>
            </p:cNvSpPr>
            <p:nvPr/>
          </p:nvSpPr>
          <p:spPr bwMode="auto">
            <a:xfrm>
              <a:off x="672" y="960"/>
              <a:ext cx="4512" cy="2554"/>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dirty="0">
                  <a:latin typeface="Arial" pitchFamily="34" charset="0"/>
                  <a:cs typeface="Arial" pitchFamily="34" charset="0"/>
                  <a:sym typeface="Symbol" pitchFamily="18" charset="2"/>
                </a:rPr>
                <a:t>Ox :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+ 2e</a:t>
              </a:r>
              <a:r>
                <a:rPr kumimoji="1" lang="en-US" altLang="ko-KR" sz="2000" dirty="0">
                  <a:latin typeface="Arial" pitchFamily="34" charset="0"/>
                  <a:cs typeface="Arial" pitchFamily="34" charset="0"/>
                </a:rPr>
                <a:t> </a:t>
              </a:r>
            </a:p>
            <a:p>
              <a:pPr eaLnBrk="1" latinLnBrk="1" hangingPunct="1">
                <a:spcBef>
                  <a:spcPct val="50000"/>
                </a:spcBef>
              </a:pPr>
              <a:r>
                <a:rPr kumimoji="1" lang="en-US" altLang="ko-KR" sz="2000" dirty="0">
                  <a:latin typeface="Arial" pitchFamily="34" charset="0"/>
                  <a:cs typeface="Arial" pitchFamily="34" charset="0"/>
                </a:rPr>
                <a:t>Red :     2AgCl(s) + 2e  =</a:t>
              </a:r>
              <a:r>
                <a:rPr kumimoji="1" lang="en-US" altLang="ko-KR" sz="2000" dirty="0">
                  <a:latin typeface="Arial" pitchFamily="34" charset="0"/>
                  <a:cs typeface="Arial" pitchFamily="34" charset="0"/>
                  <a:sym typeface="HY특수문자8" pitchFamily="18" charset="2"/>
                </a:rPr>
                <a:t>  2Ag(s) +</a:t>
              </a:r>
              <a:r>
                <a:rPr kumimoji="1" lang="en-US" altLang="ko-KR" sz="2000" dirty="0">
                  <a:latin typeface="Arial" pitchFamily="34" charset="0"/>
                  <a:cs typeface="Arial" pitchFamily="34" charset="0"/>
                </a:rPr>
                <a:t> 2Cl</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a:t>
              </a:r>
              <a:endParaRPr kumimoji="1" lang="ko-KR"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sym typeface="Symbol" pitchFamily="18" charset="2"/>
                </a:rPr>
                <a:t>Net :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2AgCl(s)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 +</a:t>
              </a:r>
              <a:r>
                <a:rPr kumimoji="1" lang="en-US" altLang="ko-KR" sz="2000" dirty="0">
                  <a:latin typeface="Arial" pitchFamily="34" charset="0"/>
                  <a:cs typeface="Arial" pitchFamily="34" charset="0"/>
                </a:rPr>
                <a:t> 2Cl</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a:t>
              </a:r>
              <a:endParaRPr kumimoji="1" lang="ko-KR" altLang="en-US" sz="2000" dirty="0">
                <a:latin typeface="Arial" pitchFamily="34" charset="0"/>
                <a:cs typeface="Arial" pitchFamily="34" charset="0"/>
                <a:sym typeface="Symbol" pitchFamily="18" charset="2"/>
              </a:endParaRPr>
            </a:p>
            <a:p>
              <a:pPr eaLnBrk="1" latinLnBrk="1" hangingPunct="1">
                <a:spcBef>
                  <a:spcPct val="50000"/>
                </a:spcBef>
              </a:pP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 150 kJ / mol of </a:t>
              </a:r>
              <a:r>
                <a:rPr kumimoji="1" lang="en-US" altLang="ko-KR" sz="2000" dirty="0" err="1">
                  <a:latin typeface="Arial" pitchFamily="34" charset="0"/>
                  <a:cs typeface="Arial" pitchFamily="34" charset="0"/>
                  <a:sym typeface="Symbol" pitchFamily="18" charset="2"/>
                </a:rPr>
                <a:t>Cd</a:t>
              </a:r>
              <a:endParaRPr kumimoji="1" lang="en-US" altLang="ko-KR" sz="2000" dirty="0">
                <a:latin typeface="Arial" pitchFamily="34" charset="0"/>
                <a:cs typeface="Arial" pitchFamily="34" charset="0"/>
                <a:sym typeface="Symbol" pitchFamily="18" charset="2"/>
              </a:endParaRPr>
            </a:p>
            <a:p>
              <a:pPr eaLnBrk="1" latinLnBrk="1" hangingPunct="1">
                <a:spcBef>
                  <a:spcPct val="50000"/>
                </a:spcBef>
              </a:pP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a:t>
              </a:r>
              <a:r>
                <a:rPr kumimoji="1" lang="en-US" altLang="ko-KR" sz="2000" i="1" dirty="0" err="1">
                  <a:latin typeface="Arial" pitchFamily="34" charset="0"/>
                  <a:cs typeface="Arial" pitchFamily="34" charset="0"/>
                  <a:sym typeface="Symbol" pitchFamily="18" charset="2"/>
                </a:rPr>
                <a:t>n</a:t>
              </a:r>
              <a:r>
                <a:rPr kumimoji="1" lang="en-US" altLang="ko-KR" sz="2000" dirty="0" err="1">
                  <a:latin typeface="Arial" pitchFamily="34" charset="0"/>
                  <a:cs typeface="Arial" pitchFamily="34" charset="0"/>
                  <a:sym typeface="Symbol" pitchFamily="18" charset="2"/>
                </a:rPr>
                <a:t>F</a:t>
              </a:r>
              <a:r>
                <a:rPr kumimoji="1" lang="en-US" altLang="ko-KR" sz="2000" i="1" dirty="0" err="1">
                  <a:latin typeface="Arial" pitchFamily="34" charset="0"/>
                  <a:cs typeface="Arial" pitchFamily="34" charset="0"/>
                  <a:sym typeface="Symbol" pitchFamily="18" charset="2"/>
                </a:rPr>
                <a:t>E</a:t>
              </a:r>
              <a:endParaRPr kumimoji="1" lang="en-US" altLang="ko-KR" sz="2000" dirty="0">
                <a:latin typeface="Arial" pitchFamily="34" charset="0"/>
                <a:cs typeface="Arial" pitchFamily="34" charset="0"/>
                <a:sym typeface="Symbol" pitchFamily="18" charset="2"/>
              </a:endParaRPr>
            </a:p>
            <a:p>
              <a:pPr eaLnBrk="1" latinLnBrk="1" hangingPunct="1">
                <a:spcBef>
                  <a:spcPct val="50000"/>
                </a:spcBef>
              </a:pPr>
              <a:r>
                <a:rPr kumimoji="1" lang="en-US" altLang="ko-KR" sz="2000" i="1" dirty="0">
                  <a:latin typeface="Arial" pitchFamily="34" charset="0"/>
                  <a:cs typeface="Arial" pitchFamily="34" charset="0"/>
                  <a:sym typeface="Symbol" pitchFamily="18" charset="2"/>
                </a:rPr>
                <a:t>E </a:t>
              </a:r>
              <a:r>
                <a:rPr kumimoji="1" lang="en-US" altLang="ko-KR" sz="2000" dirty="0">
                  <a:latin typeface="Arial" pitchFamily="34" charset="0"/>
                  <a:cs typeface="Arial" pitchFamily="34" charset="0"/>
                  <a:sym typeface="Symbol" pitchFamily="18" charset="2"/>
                </a:rPr>
                <a:t>=  </a:t>
              </a:r>
              <a:r>
                <a:rPr kumimoji="1" lang="ko-KR" altLang="en-US" sz="2000" dirty="0">
                  <a:latin typeface="Arial" pitchFamily="34" charset="0"/>
                  <a:cs typeface="Arial" pitchFamily="34" charset="0"/>
                  <a:sym typeface="Symbol" pitchFamily="18" charset="2"/>
                </a:rPr>
                <a:t></a:t>
              </a:r>
              <a:r>
                <a:rPr kumimoji="1" lang="en-US" altLang="ko-KR" sz="2000" dirty="0">
                  <a:latin typeface="Arial" pitchFamily="34" charset="0"/>
                  <a:cs typeface="Arial" pitchFamily="34" charset="0"/>
                  <a:sym typeface="Symbol" pitchFamily="18" charset="2"/>
                </a:rPr>
                <a:t>G / (–</a:t>
              </a:r>
              <a:r>
                <a:rPr kumimoji="1" lang="en-US" altLang="ko-KR" sz="2000" i="1" dirty="0" err="1">
                  <a:latin typeface="Arial" pitchFamily="34" charset="0"/>
                  <a:cs typeface="Arial" pitchFamily="34" charset="0"/>
                  <a:sym typeface="Symbol" pitchFamily="18" charset="2"/>
                </a:rPr>
                <a:t>n</a:t>
              </a:r>
              <a:r>
                <a:rPr kumimoji="1" lang="en-US" altLang="ko-KR" sz="2000" dirty="0" err="1">
                  <a:latin typeface="Arial" pitchFamily="34" charset="0"/>
                  <a:cs typeface="Arial" pitchFamily="34" charset="0"/>
                  <a:sym typeface="Symbol" pitchFamily="18" charset="2"/>
                </a:rPr>
                <a:t>F</a:t>
              </a:r>
              <a:r>
                <a:rPr kumimoji="1" lang="en-US" altLang="ko-KR" sz="2000" dirty="0">
                  <a:latin typeface="Arial" pitchFamily="34" charset="0"/>
                  <a:cs typeface="Arial" pitchFamily="34" charset="0"/>
                  <a:sym typeface="Symbol" pitchFamily="18" charset="2"/>
                </a:rPr>
                <a:t>) = (150×10</a:t>
              </a:r>
              <a:r>
                <a:rPr kumimoji="1" lang="en-US" altLang="ko-KR" sz="2000" baseline="30000" dirty="0">
                  <a:latin typeface="Arial" pitchFamily="34" charset="0"/>
                  <a:cs typeface="Arial" pitchFamily="34" charset="0"/>
                  <a:sym typeface="Symbol" pitchFamily="18" charset="2"/>
                </a:rPr>
                <a:t>3</a:t>
              </a:r>
              <a:r>
                <a:rPr kumimoji="1" lang="en-US" altLang="ko-KR" sz="2000" dirty="0">
                  <a:latin typeface="Arial" pitchFamily="34" charset="0"/>
                  <a:cs typeface="Arial" pitchFamily="34" charset="0"/>
                  <a:sym typeface="Symbol" pitchFamily="18" charset="2"/>
                </a:rPr>
                <a:t>J) /{–(2mol)×9.649×10</a:t>
              </a:r>
              <a:r>
                <a:rPr kumimoji="1" lang="en-US" altLang="ko-KR" sz="2000" baseline="30000" dirty="0">
                  <a:latin typeface="Arial" pitchFamily="34" charset="0"/>
                  <a:cs typeface="Arial" pitchFamily="34" charset="0"/>
                  <a:sym typeface="Symbol" pitchFamily="18" charset="2"/>
                </a:rPr>
                <a:t>4</a:t>
              </a:r>
              <a:r>
                <a:rPr kumimoji="1" lang="en-US" altLang="ko-KR" sz="2000" dirty="0">
                  <a:latin typeface="Arial" pitchFamily="34" charset="0"/>
                  <a:cs typeface="Arial" pitchFamily="34" charset="0"/>
                  <a:sym typeface="Symbol" pitchFamily="18" charset="2"/>
                </a:rPr>
                <a:t>(C/mol)}</a:t>
              </a:r>
            </a:p>
            <a:p>
              <a:pPr eaLnBrk="1" latinLnBrk="1" hangingPunct="1">
                <a:spcBef>
                  <a:spcPct val="50000"/>
                </a:spcBef>
              </a:pPr>
              <a:r>
                <a:rPr kumimoji="1" lang="en-US" altLang="ko-KR" sz="2000" dirty="0">
                  <a:latin typeface="Arial" pitchFamily="34" charset="0"/>
                  <a:cs typeface="Arial" pitchFamily="34" charset="0"/>
                  <a:sym typeface="Symbol" pitchFamily="18" charset="2"/>
                </a:rPr>
                <a:t>                          = + 0.777J/C</a:t>
              </a:r>
            </a:p>
            <a:p>
              <a:pPr eaLnBrk="1" latinLnBrk="1" hangingPunct="1">
                <a:spcBef>
                  <a:spcPct val="50000"/>
                </a:spcBef>
              </a:pPr>
              <a:r>
                <a:rPr kumimoji="1" lang="en-US" altLang="ko-KR" sz="2000" dirty="0">
                  <a:latin typeface="Arial" pitchFamily="34" charset="0"/>
                  <a:cs typeface="Arial" pitchFamily="34" charset="0"/>
                  <a:sym typeface="Symbol" pitchFamily="18" charset="2"/>
                </a:rPr>
                <a:t>                          = + 0.777V </a:t>
              </a:r>
            </a:p>
            <a:p>
              <a:pPr eaLnBrk="1" latinLnBrk="1" hangingPunct="1">
                <a:spcBef>
                  <a:spcPct val="50000"/>
                </a:spcBef>
              </a:pPr>
              <a:endParaRPr kumimoji="1" lang="ko-KR" altLang="ko-KR" sz="2000" dirty="0">
                <a:latin typeface="Arial" pitchFamily="34" charset="0"/>
                <a:cs typeface="Arial" pitchFamily="34" charset="0"/>
                <a:sym typeface="Symbol" pitchFamily="18" charset="2"/>
              </a:endParaRPr>
            </a:p>
          </p:txBody>
        </p:sp>
        <p:sp>
          <p:nvSpPr>
            <p:cNvPr id="308233" name="Line 9"/>
            <p:cNvSpPr>
              <a:spLocks noChangeShapeType="1"/>
            </p:cNvSpPr>
            <p:nvPr/>
          </p:nvSpPr>
          <p:spPr bwMode="auto">
            <a:xfrm>
              <a:off x="672" y="1536"/>
              <a:ext cx="3984" cy="0"/>
            </a:xfrm>
            <a:prstGeom prst="line">
              <a:avLst/>
            </a:prstGeom>
            <a:noFill/>
            <a:ln w="9525">
              <a:solidFill>
                <a:schemeClr val="tx1"/>
              </a:solidFill>
              <a:round/>
              <a:headEnd/>
              <a:tailEnd/>
            </a:ln>
            <a:effectLst/>
          </p:spPr>
          <p:txBody>
            <a:bodyPr/>
            <a:lstStyle/>
            <a:p>
              <a:endParaRPr lang="en-US" sz="200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457200" y="1075623"/>
            <a:ext cx="8382000" cy="6086282"/>
          </a:xfrm>
          <a:prstGeom prst="rect">
            <a:avLst/>
          </a:prstGeom>
          <a:noFill/>
          <a:ln w="9525">
            <a:noFill/>
            <a:miter lim="800000"/>
            <a:headEnd/>
            <a:tailEnd/>
          </a:ln>
          <a:effectLst/>
        </p:spPr>
        <p:txBody>
          <a:bodyPr wrap="square">
            <a:spAutoFit/>
          </a:bodyPr>
          <a:lstStyle/>
          <a:p>
            <a:pPr marL="341313" indent="-341313" eaLnBrk="1" latinLnBrk="1" hangingPunct="1">
              <a:lnSpc>
                <a:spcPct val="90000"/>
              </a:lnSpc>
              <a:spcBef>
                <a:spcPct val="20000"/>
              </a:spcBef>
              <a:buClr>
                <a:srgbClr val="FF0000"/>
              </a:buClr>
              <a:buFont typeface="Wingdings" pitchFamily="2" charset="2"/>
              <a:buChar char="Ø"/>
            </a:pPr>
            <a:r>
              <a:rPr kumimoji="1" lang="en-US" altLang="ko-KR" sz="1900" dirty="0" smtClean="0">
                <a:latin typeface="Arial" pitchFamily="34" charset="0"/>
                <a:cs typeface="Arial" pitchFamily="34" charset="0"/>
              </a:rPr>
              <a:t>Although </a:t>
            </a:r>
            <a:r>
              <a:rPr kumimoji="1" lang="en-US" altLang="ko-KR" sz="1900" dirty="0">
                <a:latin typeface="Arial" pitchFamily="34" charset="0"/>
                <a:cs typeface="Arial" pitchFamily="34" charset="0"/>
              </a:rPr>
              <a:t>it is not difficult to measure </a:t>
            </a:r>
            <a:r>
              <a:rPr kumimoji="1" lang="en-US" altLang="ko-KR" sz="1900" i="1" dirty="0">
                <a:latin typeface="Arial" pitchFamily="34" charset="0"/>
                <a:cs typeface="Arial" pitchFamily="34" charset="0"/>
              </a:rPr>
              <a:t>relative </a:t>
            </a:r>
            <a:r>
              <a:rPr kumimoji="1" lang="en-US" altLang="ko-KR" sz="1900" dirty="0">
                <a:latin typeface="Arial" pitchFamily="34" charset="0"/>
                <a:cs typeface="Arial" pitchFamily="34" charset="0"/>
              </a:rPr>
              <a:t>half-cell </a:t>
            </a:r>
            <a:r>
              <a:rPr kumimoji="1" lang="en-US" altLang="ko-KR" sz="1900" dirty="0" smtClean="0">
                <a:latin typeface="Arial" pitchFamily="34" charset="0"/>
                <a:cs typeface="Arial" pitchFamily="34" charset="0"/>
              </a:rPr>
              <a:t>potentials, it </a:t>
            </a:r>
            <a:r>
              <a:rPr kumimoji="1" lang="en-US" altLang="ko-KR" sz="1900" dirty="0">
                <a:latin typeface="Arial" pitchFamily="34" charset="0"/>
                <a:cs typeface="Arial" pitchFamily="34" charset="0"/>
              </a:rPr>
              <a:t>is impossible to determine absolute half-cell potentials because all voltage-measuring devices measure only differences in potential. </a:t>
            </a:r>
            <a:endParaRPr kumimoji="1" lang="en-US" altLang="ko-KR" sz="1900" dirty="0" smtClean="0">
              <a:latin typeface="Arial" pitchFamily="34" charset="0"/>
              <a:cs typeface="Arial" pitchFamily="34" charset="0"/>
            </a:endParaRPr>
          </a:p>
          <a:p>
            <a:pPr marL="341313" indent="-341313" eaLnBrk="1" latinLnBrk="1" hangingPunct="1">
              <a:lnSpc>
                <a:spcPct val="90000"/>
              </a:lnSpc>
              <a:spcBef>
                <a:spcPct val="20000"/>
              </a:spcBef>
              <a:buClr>
                <a:srgbClr val="FF0000"/>
              </a:buClr>
              <a:buFont typeface="Wingdings" pitchFamily="2" charset="2"/>
              <a:buChar char="Ø"/>
            </a:pPr>
            <a:r>
              <a:rPr kumimoji="1" lang="en-US" altLang="ko-KR" sz="1900" dirty="0" smtClean="0">
                <a:latin typeface="Arial" pitchFamily="34" charset="0"/>
                <a:cs typeface="Arial" pitchFamily="34" charset="0"/>
              </a:rPr>
              <a:t>To </a:t>
            </a:r>
            <a:r>
              <a:rPr kumimoji="1" lang="en-US" altLang="ko-KR" sz="1900" dirty="0">
                <a:latin typeface="Arial" pitchFamily="34" charset="0"/>
                <a:cs typeface="Arial" pitchFamily="34" charset="0"/>
              </a:rPr>
              <a:t>measure the potential of an electrode, one contact of a voltmeter is connected to the electrode in question. The other contact from the meter must then be brought into electrical contact with the solution in the electrode compartment via another conductor.</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1900" dirty="0" smtClean="0">
              <a:latin typeface="Arial" pitchFamily="34" charset="0"/>
              <a:cs typeface="Arial" pitchFamily="34" charset="0"/>
            </a:endParaRPr>
          </a:p>
          <a:p>
            <a:pPr marL="341313" indent="-341313" eaLnBrk="1" latinLnBrk="1" hangingPunct="1">
              <a:lnSpc>
                <a:spcPct val="90000"/>
              </a:lnSpc>
              <a:spcBef>
                <a:spcPct val="20000"/>
              </a:spcBef>
              <a:buClr>
                <a:srgbClr val="FF0000"/>
              </a:buClr>
              <a:buFont typeface="Wingdings" pitchFamily="2" charset="2"/>
              <a:buChar char="Ø"/>
            </a:pPr>
            <a:r>
              <a:rPr kumimoji="1" lang="en-US" altLang="ko-KR" sz="1900" dirty="0" smtClean="0">
                <a:latin typeface="Arial" pitchFamily="34" charset="0"/>
                <a:cs typeface="Arial" pitchFamily="34" charset="0"/>
              </a:rPr>
              <a:t>This </a:t>
            </a:r>
            <a:r>
              <a:rPr kumimoji="1" lang="en-US" altLang="ko-KR" sz="1900" dirty="0">
                <a:latin typeface="Arial" pitchFamily="34" charset="0"/>
                <a:cs typeface="Arial" pitchFamily="34" charset="0"/>
              </a:rPr>
              <a:t>is second contact, however, inevitably involves a solid/solution interface that acts as a second half-cell when the potential is measured. Thus, an absolute half-cell potential is not obtained. What we do obtain is the difference between the half-cell potential of interest and a half-cell made up of the second contact and the solution. </a:t>
            </a: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1900" dirty="0" smtClean="0">
              <a:latin typeface="Arial" pitchFamily="34" charset="0"/>
              <a:cs typeface="Arial" pitchFamily="34" charset="0"/>
            </a:endParaRPr>
          </a:p>
          <a:p>
            <a:pPr marL="341313" indent="-341313" eaLnBrk="1" latinLnBrk="1" hangingPunct="1">
              <a:lnSpc>
                <a:spcPct val="90000"/>
              </a:lnSpc>
              <a:spcBef>
                <a:spcPct val="20000"/>
              </a:spcBef>
              <a:buClr>
                <a:srgbClr val="FF0000"/>
              </a:buClr>
              <a:buFont typeface="Wingdings" pitchFamily="2" charset="2"/>
              <a:buChar char="Ø"/>
            </a:pPr>
            <a:r>
              <a:rPr kumimoji="1" lang="en-US" altLang="ko-KR" sz="1900" dirty="0" smtClean="0">
                <a:latin typeface="Arial" pitchFamily="34" charset="0"/>
                <a:cs typeface="Arial" pitchFamily="34" charset="0"/>
              </a:rPr>
              <a:t>Our </a:t>
            </a:r>
            <a:r>
              <a:rPr kumimoji="1" lang="en-US" altLang="ko-KR" sz="1900" dirty="0">
                <a:latin typeface="Arial" pitchFamily="34" charset="0"/>
                <a:cs typeface="Arial" pitchFamily="34" charset="0"/>
              </a:rPr>
              <a:t>inability to measure absolute half-cell potentials presents no real obstacle because relative half-cell potentials are just as useful provided that they are all measured against the same reference half-cell. </a:t>
            </a:r>
            <a:endParaRPr kumimoji="1" lang="en-US" altLang="ko-KR" sz="1900" dirty="0" smtClean="0">
              <a:latin typeface="Arial" pitchFamily="34" charset="0"/>
              <a:cs typeface="Arial" pitchFamily="34" charset="0"/>
            </a:endParaRPr>
          </a:p>
          <a:p>
            <a:pPr marL="341313" indent="-341313" eaLnBrk="1" latinLnBrk="1" hangingPunct="1">
              <a:lnSpc>
                <a:spcPct val="90000"/>
              </a:lnSpc>
              <a:spcBef>
                <a:spcPct val="20000"/>
              </a:spcBef>
              <a:buClr>
                <a:srgbClr val="FF0000"/>
              </a:buClr>
              <a:buFont typeface="Wingdings" pitchFamily="2" charset="2"/>
              <a:buChar char="Ø"/>
            </a:pPr>
            <a:endParaRPr kumimoji="1" lang="en-US" altLang="ko-KR" sz="1900" dirty="0" smtClean="0">
              <a:latin typeface="Arial" pitchFamily="34" charset="0"/>
              <a:cs typeface="Arial" pitchFamily="34" charset="0"/>
            </a:endParaRPr>
          </a:p>
          <a:p>
            <a:pPr marL="341313" indent="-341313" eaLnBrk="1" latinLnBrk="1" hangingPunct="1">
              <a:lnSpc>
                <a:spcPct val="90000"/>
              </a:lnSpc>
              <a:spcBef>
                <a:spcPct val="20000"/>
              </a:spcBef>
              <a:buClr>
                <a:srgbClr val="FF0000"/>
              </a:buClr>
              <a:buFont typeface="Wingdings" pitchFamily="2" charset="2"/>
              <a:buChar char="Ø"/>
            </a:pPr>
            <a:r>
              <a:rPr kumimoji="1" lang="en-US" altLang="ko-KR" sz="1900" dirty="0" smtClean="0">
                <a:latin typeface="Arial" pitchFamily="34" charset="0"/>
                <a:cs typeface="Arial" pitchFamily="34" charset="0"/>
              </a:rPr>
              <a:t>Relative </a:t>
            </a:r>
            <a:r>
              <a:rPr kumimoji="1" lang="en-US" altLang="ko-KR" sz="1900" dirty="0">
                <a:latin typeface="Arial" pitchFamily="34" charset="0"/>
                <a:cs typeface="Arial" pitchFamily="34" charset="0"/>
              </a:rPr>
              <a:t>potentials can be combined to give cell potentials. We can also use them to calculate equilibrium constants and generate titration curves. </a:t>
            </a:r>
          </a:p>
          <a:p>
            <a:pPr eaLnBrk="1" latinLnBrk="1" hangingPunct="1">
              <a:lnSpc>
                <a:spcPct val="90000"/>
              </a:lnSpc>
              <a:spcBef>
                <a:spcPct val="20000"/>
              </a:spcBef>
            </a:pPr>
            <a:endParaRPr kumimoji="1" lang="en-US" sz="1900" dirty="0">
              <a:latin typeface="Arial" pitchFamily="34" charset="0"/>
              <a:cs typeface="Arial" pitchFamily="34" charset="0"/>
            </a:endParaRPr>
          </a:p>
        </p:txBody>
      </p:sp>
      <p:sp>
        <p:nvSpPr>
          <p:cNvPr id="3" name="TextBox 2"/>
          <p:cNvSpPr txBox="1"/>
          <p:nvPr/>
        </p:nvSpPr>
        <p:spPr>
          <a:xfrm>
            <a:off x="457200" y="76200"/>
            <a:ext cx="8229600" cy="1077218"/>
          </a:xfrm>
          <a:prstGeom prst="rect">
            <a:avLst/>
          </a:prstGeom>
          <a:noFill/>
        </p:spPr>
        <p:txBody>
          <a:bodyPr wrap="square" rtlCol="0">
            <a:spAutoFit/>
          </a:bodyPr>
          <a:lstStyle/>
          <a:p>
            <a:r>
              <a:rPr kumimoji="1" lang="en-US" altLang="ko-KR" sz="3200" b="1" i="1" dirty="0" smtClean="0">
                <a:solidFill>
                  <a:srgbClr val="0000FF"/>
                </a:solidFill>
                <a:latin typeface="Arial" pitchFamily="34" charset="0"/>
                <a:cs typeface="Arial" pitchFamily="34" charset="0"/>
              </a:rPr>
              <a:t>Why We cannot Measure Absolute Electrode Potentials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Text Box 4"/>
          <p:cNvSpPr txBox="1">
            <a:spLocks noChangeArrowheads="1"/>
          </p:cNvSpPr>
          <p:nvPr/>
        </p:nvSpPr>
        <p:spPr bwMode="auto">
          <a:xfrm>
            <a:off x="1219200" y="76200"/>
            <a:ext cx="5791200" cy="646331"/>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600" b="1" i="1" dirty="0">
                <a:solidFill>
                  <a:srgbClr val="0000FF"/>
                </a:solidFill>
                <a:latin typeface="Arial" pitchFamily="34" charset="0"/>
                <a:cs typeface="Arial" pitchFamily="34" charset="0"/>
              </a:rPr>
              <a:t>Standard potentials ;  </a:t>
            </a:r>
            <a:r>
              <a:rPr kumimoji="1" lang="en-US" altLang="ko-KR" sz="3600" b="1" i="1" dirty="0" err="1">
                <a:solidFill>
                  <a:srgbClr val="0000FF"/>
                </a:solidFill>
                <a:latin typeface="Arial" pitchFamily="34" charset="0"/>
                <a:cs typeface="Arial" pitchFamily="34" charset="0"/>
              </a:rPr>
              <a:t>E</a:t>
            </a:r>
            <a:r>
              <a:rPr kumimoji="1" lang="en-US" altLang="ko-KR" sz="3600" b="1" i="1" baseline="30000" dirty="0" err="1">
                <a:solidFill>
                  <a:srgbClr val="0000FF"/>
                </a:solidFill>
                <a:latin typeface="Arial" pitchFamily="34" charset="0"/>
                <a:cs typeface="Arial" pitchFamily="34" charset="0"/>
              </a:rPr>
              <a:t>o</a:t>
            </a:r>
            <a:endParaRPr kumimoji="1" lang="en-US" altLang="ko-KR" sz="3600" i="1" dirty="0">
              <a:solidFill>
                <a:srgbClr val="0000FF"/>
              </a:solidFill>
              <a:latin typeface="Arial" pitchFamily="34" charset="0"/>
              <a:cs typeface="Arial" pitchFamily="34" charset="0"/>
            </a:endParaRPr>
          </a:p>
        </p:txBody>
      </p:sp>
      <p:sp>
        <p:nvSpPr>
          <p:cNvPr id="304133" name="Text Box 5"/>
          <p:cNvSpPr txBox="1">
            <a:spLocks noChangeArrowheads="1"/>
          </p:cNvSpPr>
          <p:nvPr/>
        </p:nvSpPr>
        <p:spPr bwMode="auto">
          <a:xfrm>
            <a:off x="685800" y="1312307"/>
            <a:ext cx="8229600" cy="4555093"/>
          </a:xfrm>
          <a:prstGeom prst="rect">
            <a:avLst/>
          </a:prstGeom>
          <a:noFill/>
          <a:ln w="9525">
            <a:noFill/>
            <a:miter lim="800000"/>
            <a:headEnd/>
            <a:tailEnd/>
          </a:ln>
          <a:effectLst/>
        </p:spPr>
        <p:txBody>
          <a:bodyPr>
            <a:spAutoFit/>
          </a:bodyPr>
          <a:lstStyle/>
          <a:p>
            <a:pPr marL="341313" indent="-341313" eaLnBrk="1" latinLnBrk="1" hangingPunct="1">
              <a:spcBef>
                <a:spcPct val="50000"/>
              </a:spcBef>
              <a:buClr>
                <a:srgbClr val="FF0000"/>
              </a:buClr>
              <a:buFont typeface="Wingdings" pitchFamily="2" charset="2"/>
              <a:buChar char="Ø"/>
            </a:pPr>
            <a:r>
              <a:rPr kumimoji="1" lang="en-US" altLang="ko-KR" sz="2000" dirty="0">
                <a:latin typeface="Arial" pitchFamily="34" charset="0"/>
                <a:cs typeface="Arial" pitchFamily="34" charset="0"/>
              </a:rPr>
              <a:t>When all substances involved in the half-reaction are present in their standard-state concentrations(activities), an electrode has its standard potential,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Standard conditions means that all activities are unity(</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=1).</a:t>
            </a:r>
          </a:p>
          <a:p>
            <a:pPr eaLnBrk="1" latinLnBrk="1" hangingPunct="1">
              <a:spcBef>
                <a:spcPct val="50000"/>
              </a:spcBef>
            </a:pPr>
            <a:r>
              <a:rPr kumimoji="1" lang="en-US" altLang="ko-KR" sz="2000" b="1" dirty="0">
                <a:solidFill>
                  <a:srgbClr val="FF0000"/>
                </a:solidFill>
                <a:latin typeface="Arial" pitchFamily="34" charset="0"/>
                <a:cs typeface="Arial" pitchFamily="34" charset="0"/>
              </a:rPr>
              <a:t>Standard hydrogen electrode (SHE) : normal hydrogen electrode(NHE)</a:t>
            </a:r>
            <a:endParaRPr kumimoji="1" lang="en-US" altLang="ko-KR" sz="2000" dirty="0">
              <a:solidFill>
                <a:srgbClr val="FF0000"/>
              </a:solidFill>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Pt | 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1.0 </a:t>
            </a:r>
            <a:r>
              <a:rPr kumimoji="1" lang="en-US" altLang="ko-KR" sz="2000" dirty="0" err="1">
                <a:latin typeface="Arial" pitchFamily="34" charset="0"/>
                <a:cs typeface="Arial" pitchFamily="34" charset="0"/>
              </a:rPr>
              <a:t>atm</a:t>
            </a:r>
            <a:r>
              <a:rPr kumimoji="1" lang="en-US" altLang="ko-KR" sz="2000" dirty="0">
                <a:latin typeface="Arial" pitchFamily="34" charset="0"/>
                <a:cs typeface="Arial" pitchFamily="34" charset="0"/>
              </a:rPr>
              <a:t>)| 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1.0M)</a:t>
            </a:r>
          </a:p>
          <a:p>
            <a:pPr marL="341313" indent="-341313" eaLnBrk="1" latinLnBrk="1" hangingPunct="1">
              <a:spcBef>
                <a:spcPct val="50000"/>
              </a:spcBef>
              <a:buClr>
                <a:srgbClr val="FF0000"/>
              </a:buClr>
              <a:buFont typeface="Wingdings" pitchFamily="2" charset="2"/>
              <a:buChar char="Ø"/>
            </a:pPr>
            <a:r>
              <a:rPr kumimoji="1" lang="en-US" altLang="ko-KR" sz="2000" dirty="0">
                <a:latin typeface="Arial" pitchFamily="34" charset="0"/>
                <a:cs typeface="Arial" pitchFamily="34" charset="0"/>
              </a:rPr>
              <a:t>By convention, the potential of S.H.E. is assigned a value of exactly zero volt at all temperatures.  S.H.E is the universal standard of reference. </a:t>
            </a:r>
          </a:p>
          <a:p>
            <a:pPr eaLnBrk="1" latinLnBrk="1" hangingPunct="1">
              <a:spcBef>
                <a:spcPct val="50000"/>
              </a:spcBef>
            </a:pPr>
            <a:r>
              <a:rPr kumimoji="1" lang="en-US" altLang="ko-KR" sz="2000" dirty="0" smtClean="0">
                <a:latin typeface="Arial" pitchFamily="34" charset="0"/>
                <a:cs typeface="Arial" pitchFamily="34" charset="0"/>
              </a:rPr>
              <a:t>         ½ </a:t>
            </a:r>
            <a:r>
              <a:rPr kumimoji="1" lang="en-US" altLang="ko-KR" sz="2000" dirty="0">
                <a:latin typeface="Arial" pitchFamily="34" charset="0"/>
                <a:cs typeface="Arial" pitchFamily="34" charset="0"/>
              </a:rPr>
              <a:t>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1.0 </a:t>
            </a:r>
            <a:r>
              <a:rPr kumimoji="1" lang="en-US" altLang="ko-KR" sz="2000" dirty="0" err="1">
                <a:latin typeface="Arial" pitchFamily="34" charset="0"/>
                <a:cs typeface="Arial" pitchFamily="34" charset="0"/>
              </a:rPr>
              <a:t>atm</a:t>
            </a:r>
            <a:r>
              <a:rPr kumimoji="1" lang="en-US" altLang="ko-KR" sz="2000" dirty="0">
                <a:latin typeface="Arial" pitchFamily="34" charset="0"/>
                <a:cs typeface="Arial" pitchFamily="34" charset="0"/>
              </a:rPr>
              <a:t>) = 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1.0M) + e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0.000 V</a:t>
            </a:r>
          </a:p>
          <a:p>
            <a:pPr eaLnBrk="1" latinLnBrk="1" hangingPunct="1">
              <a:spcBef>
                <a:spcPct val="50000"/>
              </a:spcBef>
            </a:pPr>
            <a:r>
              <a:rPr kumimoji="1" lang="en-US" altLang="ko-KR" sz="2000" dirty="0" smtClean="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M</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SHE</a:t>
            </a:r>
            <a:r>
              <a:rPr kumimoji="1" lang="en-US" altLang="ko-KR" sz="2000" dirty="0">
                <a:latin typeface="Arial" pitchFamily="34" charset="0"/>
                <a:cs typeface="Arial" pitchFamily="34" charset="0"/>
                <a:sym typeface="Symbol" pitchFamily="18" charset="2"/>
              </a:rPr>
              <a:t> = </a:t>
            </a: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M</a:t>
            </a:r>
            <a:endParaRPr kumimoji="1" lang="en-US" altLang="ko-K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352800"/>
          </a:xfrm>
        </p:spPr>
        <p:txBody>
          <a:bodyPr/>
          <a:lstStyle/>
          <a:p>
            <a:pPr marL="519113" indent="-519113" latinLnBrk="1">
              <a:spcBef>
                <a:spcPct val="50000"/>
              </a:spcBef>
              <a:buClr>
                <a:srgbClr val="FF0000"/>
              </a:buClr>
              <a:buFont typeface="Wingdings" pitchFamily="2" charset="2"/>
              <a:buChar char="Ø"/>
            </a:pPr>
            <a:r>
              <a:rPr kumimoji="1" lang="en-US" altLang="ko-KR" sz="2400" dirty="0" smtClean="0">
                <a:latin typeface="Arial" pitchFamily="34" charset="0"/>
                <a:cs typeface="Arial" pitchFamily="34" charset="0"/>
              </a:rPr>
              <a:t>The  sign of the electrode potential will indicate whether or not the reduction is spontaneous with respect to the S.H.E..</a:t>
            </a:r>
          </a:p>
          <a:p>
            <a:pPr marL="519113" indent="-519113" latinLnBrk="1">
              <a:spcBef>
                <a:spcPct val="50000"/>
              </a:spcBef>
              <a:buClr>
                <a:srgbClr val="FF0000"/>
              </a:buClr>
              <a:buFont typeface="Wingdings" pitchFamily="2" charset="2"/>
              <a:buChar char="Ø"/>
            </a:pPr>
            <a:r>
              <a:rPr kumimoji="1" lang="en-US" altLang="ko-KR" sz="2400" dirty="0" smtClean="0">
                <a:latin typeface="Arial" pitchFamily="34" charset="0"/>
                <a:cs typeface="Arial" pitchFamily="34" charset="0"/>
              </a:rPr>
              <a:t>The most effective oxidizing agents are those species which have largest positive </a:t>
            </a:r>
            <a:r>
              <a:rPr kumimoji="1" lang="en-US" altLang="ko-KR" sz="2400" i="1" dirty="0" err="1" smtClean="0">
                <a:latin typeface="Arial" pitchFamily="34" charset="0"/>
                <a:cs typeface="Arial" pitchFamily="34" charset="0"/>
              </a:rPr>
              <a:t>E</a:t>
            </a:r>
            <a:r>
              <a:rPr kumimoji="1" lang="en-US" altLang="ko-KR" sz="2400" baseline="30000" dirty="0" err="1" smtClean="0">
                <a:latin typeface="Arial" pitchFamily="34" charset="0"/>
                <a:cs typeface="Arial" pitchFamily="34" charset="0"/>
              </a:rPr>
              <a:t>o</a:t>
            </a:r>
            <a:r>
              <a:rPr kumimoji="1" lang="en-US" altLang="ko-KR" sz="2400" dirty="0" smtClean="0">
                <a:latin typeface="Arial" pitchFamily="34" charset="0"/>
                <a:cs typeface="Arial" pitchFamily="34" charset="0"/>
              </a:rPr>
              <a:t> values. In the opposite sense, these species are most easily reduced</a:t>
            </a:r>
            <a:r>
              <a:rPr kumimoji="1" lang="en-US" altLang="ko-KR" dirty="0" smtClean="0">
                <a:latin typeface="Arial" pitchFamily="34" charset="0"/>
                <a:cs typeface="Arial" pitchFamily="34" charset="0"/>
              </a:rPr>
              <a:t>.</a:t>
            </a:r>
          </a:p>
          <a:p>
            <a:endParaRPr lang="en-US" dirty="0"/>
          </a:p>
        </p:txBody>
      </p:sp>
      <p:sp>
        <p:nvSpPr>
          <p:cNvPr id="4" name="Text Box 4"/>
          <p:cNvSpPr txBox="1">
            <a:spLocks noGrp="1" noChangeArrowheads="1"/>
          </p:cNvSpPr>
          <p:nvPr>
            <p:ph type="title"/>
          </p:nvPr>
        </p:nvSpPr>
        <p:spPr bwMode="auto">
          <a:xfrm>
            <a:off x="1828800" y="274638"/>
            <a:ext cx="6858000" cy="646331"/>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600" b="1" i="1" dirty="0">
                <a:solidFill>
                  <a:srgbClr val="0000FF"/>
                </a:solidFill>
                <a:latin typeface="Arial" pitchFamily="34" charset="0"/>
                <a:cs typeface="Arial" pitchFamily="34" charset="0"/>
              </a:rPr>
              <a:t>Standard potentials ;  </a:t>
            </a:r>
            <a:r>
              <a:rPr kumimoji="1" lang="en-US" altLang="ko-KR" sz="3600" b="1" i="1" dirty="0" err="1">
                <a:solidFill>
                  <a:srgbClr val="0000FF"/>
                </a:solidFill>
                <a:latin typeface="Arial" pitchFamily="34" charset="0"/>
                <a:cs typeface="Arial" pitchFamily="34" charset="0"/>
              </a:rPr>
              <a:t>E</a:t>
            </a:r>
            <a:r>
              <a:rPr kumimoji="1" lang="en-US" altLang="ko-KR" sz="3600" b="1" i="1" baseline="30000" dirty="0" err="1">
                <a:solidFill>
                  <a:srgbClr val="0000FF"/>
                </a:solidFill>
                <a:latin typeface="Arial" pitchFamily="34" charset="0"/>
                <a:cs typeface="Arial" pitchFamily="34" charset="0"/>
              </a:rPr>
              <a:t>o</a:t>
            </a:r>
            <a:endParaRPr kumimoji="1" lang="en-US" altLang="ko-KR" sz="3600" i="1" dirty="0">
              <a:solidFill>
                <a:srgbClr val="0000FF"/>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p:cNvSpPr txBox="1">
            <a:spLocks noChangeArrowheads="1"/>
          </p:cNvSpPr>
          <p:nvPr/>
        </p:nvSpPr>
        <p:spPr bwMode="auto">
          <a:xfrm>
            <a:off x="457200" y="304800"/>
            <a:ext cx="3886200" cy="5181600"/>
          </a:xfrm>
          <a:prstGeom prst="rect">
            <a:avLst/>
          </a:prstGeom>
          <a:noFill/>
          <a:ln w="9525">
            <a:noFill/>
            <a:miter lim="800000"/>
            <a:headEnd/>
            <a:tailEnd/>
          </a:ln>
        </p:spPr>
        <p:txBody>
          <a:bodyPr>
            <a:spAutoFit/>
          </a:bodyPr>
          <a:lstStyle/>
          <a:p>
            <a:pPr latinLnBrk="1">
              <a:spcBef>
                <a:spcPct val="50000"/>
              </a:spcBef>
            </a:pPr>
            <a:r>
              <a:rPr kumimoji="1" lang="en-US" altLang="ko-KR" sz="2400" b="1" dirty="0" err="1">
                <a:solidFill>
                  <a:srgbClr val="FF0000"/>
                </a:solidFill>
              </a:rPr>
              <a:t>Redox</a:t>
            </a:r>
            <a:r>
              <a:rPr kumimoji="1" lang="en-US" altLang="ko-KR" sz="2400" b="1" dirty="0">
                <a:solidFill>
                  <a:srgbClr val="FF0000"/>
                </a:solidFill>
              </a:rPr>
              <a:t> reaction</a:t>
            </a:r>
          </a:p>
          <a:p>
            <a:pPr latinLnBrk="1">
              <a:spcBef>
                <a:spcPct val="50000"/>
              </a:spcBef>
            </a:pPr>
            <a:r>
              <a:rPr kumimoji="1" lang="en-US" altLang="ko-KR" sz="2000" dirty="0"/>
              <a:t>A </a:t>
            </a:r>
            <a:r>
              <a:rPr kumimoji="1" lang="en-US" altLang="ko-KR" sz="2000" dirty="0" err="1"/>
              <a:t>redox</a:t>
            </a:r>
            <a:r>
              <a:rPr kumimoji="1" lang="en-US" altLang="ko-KR" sz="2000" dirty="0"/>
              <a:t> reaction involves transfer of electrons from one species to another.</a:t>
            </a:r>
          </a:p>
          <a:p>
            <a:pPr latinLnBrk="1">
              <a:spcBef>
                <a:spcPct val="50000"/>
              </a:spcBef>
            </a:pPr>
            <a:endParaRPr kumimoji="1" lang="en-US" altLang="ko-KR" sz="2000" dirty="0"/>
          </a:p>
          <a:p>
            <a:pPr latinLnBrk="1">
              <a:spcBef>
                <a:spcPct val="50000"/>
              </a:spcBef>
            </a:pPr>
            <a:r>
              <a:rPr kumimoji="1" lang="en-US" altLang="ko-KR" sz="2000" dirty="0">
                <a:solidFill>
                  <a:srgbClr val="FF0000"/>
                </a:solidFill>
              </a:rPr>
              <a:t>Oxidation</a:t>
            </a:r>
            <a:r>
              <a:rPr kumimoji="1" lang="en-US" altLang="ko-KR" sz="2000" dirty="0"/>
              <a:t> : </a:t>
            </a:r>
            <a:r>
              <a:rPr kumimoji="1" lang="en-US" altLang="ko-KR" sz="2000" dirty="0">
                <a:solidFill>
                  <a:srgbClr val="FF0000"/>
                </a:solidFill>
              </a:rPr>
              <a:t>loss of electrons</a:t>
            </a:r>
          </a:p>
          <a:p>
            <a:pPr latinLnBrk="1">
              <a:spcBef>
                <a:spcPct val="50000"/>
              </a:spcBef>
            </a:pPr>
            <a:r>
              <a:rPr kumimoji="1" lang="en-US" altLang="ko-KR" sz="2000" dirty="0">
                <a:solidFill>
                  <a:srgbClr val="FF0000"/>
                </a:solidFill>
              </a:rPr>
              <a:t>Reduction</a:t>
            </a:r>
            <a:r>
              <a:rPr kumimoji="1" lang="en-US" altLang="ko-KR" sz="2000" dirty="0"/>
              <a:t> : </a:t>
            </a:r>
            <a:r>
              <a:rPr kumimoji="1" lang="en-US" altLang="ko-KR" sz="2000" dirty="0">
                <a:solidFill>
                  <a:srgbClr val="FF0000"/>
                </a:solidFill>
              </a:rPr>
              <a:t>gain of electrons</a:t>
            </a:r>
          </a:p>
          <a:p>
            <a:pPr latinLnBrk="1">
              <a:spcBef>
                <a:spcPct val="50000"/>
              </a:spcBef>
            </a:pPr>
            <a:endParaRPr kumimoji="1" lang="en-US" altLang="ko-KR" sz="2000" dirty="0"/>
          </a:p>
          <a:p>
            <a:pPr latinLnBrk="1">
              <a:spcBef>
                <a:spcPct val="50000"/>
              </a:spcBef>
            </a:pPr>
            <a:r>
              <a:rPr kumimoji="1" lang="en-US" altLang="ko-KR" sz="2000" dirty="0"/>
              <a:t>Oxidizing agent (oxidant):</a:t>
            </a:r>
          </a:p>
          <a:p>
            <a:pPr latinLnBrk="1">
              <a:spcBef>
                <a:spcPct val="50000"/>
              </a:spcBef>
            </a:pPr>
            <a:r>
              <a:rPr kumimoji="1" lang="en-US" altLang="ko-KR" sz="2000" dirty="0"/>
              <a:t> </a:t>
            </a:r>
            <a:r>
              <a:rPr kumimoji="1" lang="en-US" altLang="ko-KR" sz="2000" dirty="0" smtClean="0"/>
              <a:t>takes  (accepts)electrons</a:t>
            </a:r>
            <a:endParaRPr kumimoji="1" lang="en-US" altLang="ko-KR" sz="2000" dirty="0"/>
          </a:p>
          <a:p>
            <a:pPr latinLnBrk="1">
              <a:spcBef>
                <a:spcPct val="50000"/>
              </a:spcBef>
            </a:pPr>
            <a:r>
              <a:rPr kumimoji="1" lang="en-US" altLang="ko-KR" sz="2000" dirty="0"/>
              <a:t>Reducing agent (</a:t>
            </a:r>
            <a:r>
              <a:rPr kumimoji="1" lang="en-US" altLang="ko-KR" sz="2000" dirty="0" err="1"/>
              <a:t>reductant</a:t>
            </a:r>
            <a:r>
              <a:rPr kumimoji="1" lang="en-US" altLang="ko-KR" sz="2000" dirty="0"/>
              <a:t>): </a:t>
            </a:r>
          </a:p>
          <a:p>
            <a:pPr latinLnBrk="1">
              <a:spcBef>
                <a:spcPct val="50000"/>
              </a:spcBef>
            </a:pPr>
            <a:r>
              <a:rPr kumimoji="1" lang="en-US" altLang="ko-KR" sz="2000" dirty="0"/>
              <a:t> </a:t>
            </a:r>
            <a:r>
              <a:rPr kumimoji="1" lang="en-US" altLang="ko-KR" sz="2000" dirty="0" smtClean="0"/>
              <a:t>gives (donates) electrons</a:t>
            </a:r>
            <a:endParaRPr kumimoji="1" lang="en-US" altLang="ko-KR" sz="2000" dirty="0"/>
          </a:p>
        </p:txBody>
      </p:sp>
      <p:sp>
        <p:nvSpPr>
          <p:cNvPr id="6147" name="Text Box 5"/>
          <p:cNvSpPr txBox="1">
            <a:spLocks noChangeArrowheads="1"/>
          </p:cNvSpPr>
          <p:nvPr/>
        </p:nvSpPr>
        <p:spPr bwMode="auto">
          <a:xfrm>
            <a:off x="4724400" y="766763"/>
            <a:ext cx="4038600" cy="5016500"/>
          </a:xfrm>
          <a:prstGeom prst="rect">
            <a:avLst/>
          </a:prstGeom>
          <a:noFill/>
          <a:ln w="9525">
            <a:noFill/>
            <a:miter lim="800000"/>
            <a:headEnd/>
            <a:tailEnd/>
          </a:ln>
        </p:spPr>
        <p:txBody>
          <a:bodyPr>
            <a:spAutoFit/>
          </a:bodyPr>
          <a:lstStyle/>
          <a:p>
            <a:pPr latinLnBrk="1">
              <a:spcBef>
                <a:spcPct val="50000"/>
              </a:spcBef>
            </a:pPr>
            <a:r>
              <a:rPr kumimoji="1" lang="en-US" altLang="ko-KR" sz="2000" b="1">
                <a:solidFill>
                  <a:srgbClr val="FF0000"/>
                </a:solidFill>
              </a:rPr>
              <a:t>Half reaction</a:t>
            </a:r>
            <a:r>
              <a:rPr kumimoji="1" lang="en-US" altLang="ko-KR" sz="2000"/>
              <a:t> : </a:t>
            </a:r>
            <a:r>
              <a:rPr lang="en-US" altLang="ko-KR" sz="2000"/>
              <a:t> a balanced chemical equation that describes either the oxidation or reduction but not both.</a:t>
            </a:r>
            <a:endParaRPr kumimoji="1" lang="en-US" altLang="ko-KR" sz="2000"/>
          </a:p>
          <a:p>
            <a:pPr latinLnBrk="1">
              <a:spcBef>
                <a:spcPct val="50000"/>
              </a:spcBef>
            </a:pPr>
            <a:r>
              <a:rPr kumimoji="1" lang="en-US" altLang="ko-KR" sz="2000"/>
              <a:t>Ox</a:t>
            </a:r>
            <a:r>
              <a:rPr kumimoji="1" lang="en-US" altLang="ko-KR" sz="2000" baseline="-25000"/>
              <a:t>1</a:t>
            </a:r>
            <a:r>
              <a:rPr kumimoji="1" lang="en-US" altLang="ko-KR" sz="2000"/>
              <a:t>  +  </a:t>
            </a:r>
            <a:r>
              <a:rPr kumimoji="1" lang="en-US" altLang="ko-KR" sz="2000" i="1"/>
              <a:t>n</a:t>
            </a:r>
            <a:r>
              <a:rPr kumimoji="1" lang="en-US" altLang="ko-KR" sz="2000"/>
              <a:t>e  </a:t>
            </a:r>
            <a:r>
              <a:rPr kumimoji="1" lang="en-US" altLang="ko-KR" sz="2000">
                <a:sym typeface="Symbol" pitchFamily="18" charset="2"/>
              </a:rPr>
              <a:t> </a:t>
            </a:r>
            <a:r>
              <a:rPr kumimoji="1" lang="en-US" altLang="ko-KR" sz="2000"/>
              <a:t> Red</a:t>
            </a:r>
            <a:r>
              <a:rPr kumimoji="1" lang="en-US" altLang="ko-KR" sz="2000" baseline="-25000"/>
              <a:t>1</a:t>
            </a:r>
            <a:endParaRPr kumimoji="1" lang="en-US" altLang="ko-KR" sz="2000"/>
          </a:p>
          <a:p>
            <a:pPr latinLnBrk="1">
              <a:spcBef>
                <a:spcPct val="50000"/>
              </a:spcBef>
            </a:pPr>
            <a:r>
              <a:rPr kumimoji="1" lang="en-US" altLang="ko-KR" sz="2000"/>
              <a:t>Red</a:t>
            </a:r>
            <a:r>
              <a:rPr kumimoji="1" lang="en-US" altLang="ko-KR" sz="2000" baseline="-25000"/>
              <a:t>2</a:t>
            </a:r>
            <a:r>
              <a:rPr kumimoji="1" lang="en-US" altLang="ko-KR" sz="2000"/>
              <a:t>  </a:t>
            </a:r>
            <a:r>
              <a:rPr kumimoji="1" lang="en-US" altLang="ko-KR" sz="2000">
                <a:sym typeface="Symbol" pitchFamily="18" charset="2"/>
              </a:rPr>
              <a:t> </a:t>
            </a:r>
            <a:r>
              <a:rPr kumimoji="1" lang="en-US" altLang="ko-KR" sz="2000"/>
              <a:t> Ox</a:t>
            </a:r>
            <a:r>
              <a:rPr kumimoji="1" lang="en-US" altLang="ko-KR" sz="2000" baseline="-25000"/>
              <a:t>2</a:t>
            </a:r>
            <a:r>
              <a:rPr kumimoji="1" lang="en-US" altLang="ko-KR" sz="2000"/>
              <a:t>  +  </a:t>
            </a:r>
            <a:r>
              <a:rPr kumimoji="1" lang="en-US" altLang="ko-KR" sz="2000" i="1"/>
              <a:t>n</a:t>
            </a:r>
            <a:r>
              <a:rPr kumimoji="1" lang="en-US" altLang="ko-KR" sz="2000"/>
              <a:t>e  </a:t>
            </a:r>
          </a:p>
          <a:p>
            <a:pPr latinLnBrk="1">
              <a:spcBef>
                <a:spcPct val="50000"/>
              </a:spcBef>
            </a:pPr>
            <a:r>
              <a:rPr kumimoji="1" lang="en-US" altLang="ko-KR" sz="2000">
                <a:solidFill>
                  <a:srgbClr val="FF0000"/>
                </a:solidFill>
              </a:rPr>
              <a:t>Net reaction</a:t>
            </a:r>
            <a:r>
              <a:rPr kumimoji="1" lang="en-US" altLang="ko-KR" sz="2000"/>
              <a:t> :</a:t>
            </a:r>
          </a:p>
          <a:p>
            <a:pPr latinLnBrk="1">
              <a:spcBef>
                <a:spcPct val="50000"/>
              </a:spcBef>
            </a:pPr>
            <a:r>
              <a:rPr kumimoji="1" lang="en-US" altLang="ko-KR" sz="2000"/>
              <a:t>Ox</a:t>
            </a:r>
            <a:r>
              <a:rPr kumimoji="1" lang="en-US" altLang="ko-KR" sz="2000" baseline="-25000"/>
              <a:t>1</a:t>
            </a:r>
            <a:r>
              <a:rPr kumimoji="1" lang="en-US" altLang="ko-KR" sz="2000"/>
              <a:t>  + Red</a:t>
            </a:r>
            <a:r>
              <a:rPr kumimoji="1" lang="en-US" altLang="ko-KR" sz="2000" baseline="-25000"/>
              <a:t>2</a:t>
            </a:r>
            <a:r>
              <a:rPr kumimoji="1" lang="en-US" altLang="ko-KR" sz="2000"/>
              <a:t>  </a:t>
            </a:r>
            <a:r>
              <a:rPr kumimoji="1" lang="en-US" altLang="ko-KR" sz="2000">
                <a:sym typeface="Symbol" pitchFamily="18" charset="2"/>
              </a:rPr>
              <a:t> </a:t>
            </a:r>
            <a:r>
              <a:rPr kumimoji="1" lang="en-US" altLang="ko-KR" sz="2000"/>
              <a:t> Ox</a:t>
            </a:r>
            <a:r>
              <a:rPr kumimoji="1" lang="en-US" altLang="ko-KR" sz="2000" baseline="-25000"/>
              <a:t>2</a:t>
            </a:r>
            <a:r>
              <a:rPr kumimoji="1" lang="en-US" altLang="ko-KR" sz="2000"/>
              <a:t>  +  Red</a:t>
            </a:r>
            <a:r>
              <a:rPr kumimoji="1" lang="en-US" altLang="ko-KR" sz="2000" baseline="-25000"/>
              <a:t>1</a:t>
            </a:r>
            <a:endParaRPr kumimoji="1" lang="en-US" altLang="ko-KR" sz="2000"/>
          </a:p>
          <a:p>
            <a:pPr latinLnBrk="1">
              <a:spcBef>
                <a:spcPct val="50000"/>
              </a:spcBef>
            </a:pPr>
            <a:endParaRPr kumimoji="1" lang="en-US" altLang="ko-KR" sz="2000"/>
          </a:p>
          <a:p>
            <a:pPr latinLnBrk="1">
              <a:spcBef>
                <a:spcPct val="50000"/>
              </a:spcBef>
            </a:pPr>
            <a:r>
              <a:rPr kumimoji="1" lang="en-US" altLang="ko-KR" sz="2000"/>
              <a:t>If we know how many moles of electrons are transferred, then we know how many moles of product have been formed.</a:t>
            </a:r>
          </a:p>
        </p:txBody>
      </p:sp>
      <p:sp>
        <p:nvSpPr>
          <p:cNvPr id="6148" name="Line 6"/>
          <p:cNvSpPr>
            <a:spLocks noChangeShapeType="1"/>
          </p:cNvSpPr>
          <p:nvPr/>
        </p:nvSpPr>
        <p:spPr bwMode="auto">
          <a:xfrm>
            <a:off x="4800600" y="3048000"/>
            <a:ext cx="3505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154" name="Picture 2" descr="figure-14-06.JPG                                               00013FCD&#10;production                     B8414635:"/>
          <p:cNvPicPr>
            <a:picLocks noChangeAspect="1" noChangeArrowheads="1"/>
          </p:cNvPicPr>
          <p:nvPr/>
        </p:nvPicPr>
        <p:blipFill>
          <a:blip r:embed="rId2" cstate="print"/>
          <a:srcRect/>
          <a:stretch>
            <a:fillRect/>
          </a:stretch>
        </p:blipFill>
        <p:spPr bwMode="auto">
          <a:xfrm>
            <a:off x="3733800" y="1081453"/>
            <a:ext cx="4267200" cy="3261947"/>
          </a:xfrm>
          <a:prstGeom prst="rect">
            <a:avLst/>
          </a:prstGeom>
          <a:noFill/>
        </p:spPr>
      </p:pic>
      <p:sp>
        <p:nvSpPr>
          <p:cNvPr id="305155" name="Text Box 3"/>
          <p:cNvSpPr txBox="1">
            <a:spLocks noChangeArrowheads="1"/>
          </p:cNvSpPr>
          <p:nvPr/>
        </p:nvSpPr>
        <p:spPr bwMode="auto">
          <a:xfrm>
            <a:off x="304800" y="4419600"/>
            <a:ext cx="7924800" cy="2400657"/>
          </a:xfrm>
          <a:prstGeom prst="rect">
            <a:avLst/>
          </a:prstGeom>
          <a:noFill/>
          <a:ln w="9525">
            <a:noFill/>
            <a:miter lim="800000"/>
            <a:headEnd/>
            <a:tailEnd/>
          </a:ln>
          <a:effectLst/>
        </p:spPr>
        <p:txBody>
          <a:bodyPr>
            <a:spAutoFit/>
          </a:bodyPr>
          <a:lstStyle/>
          <a:p>
            <a:pPr>
              <a:spcBef>
                <a:spcPct val="50000"/>
              </a:spcBef>
            </a:pP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If the silver ion activity in the right-hand compartment is 0.00, the cell potential is the standard electrode potential of the Ag</a:t>
            </a:r>
            <a:r>
              <a:rPr lang="en-US" altLang="ko-KR" sz="2000" baseline="30000" dirty="0">
                <a:latin typeface="Arial" pitchFamily="34" charset="0"/>
                <a:cs typeface="Arial" pitchFamily="34" charset="0"/>
              </a:rPr>
              <a:t>+</a:t>
            </a:r>
            <a:r>
              <a:rPr lang="en-US" altLang="ko-KR" sz="2000" dirty="0">
                <a:latin typeface="Arial" pitchFamily="34" charset="0"/>
                <a:cs typeface="Arial" pitchFamily="34" charset="0"/>
              </a:rPr>
              <a:t>/Ag half reaction.</a:t>
            </a:r>
          </a:p>
          <a:p>
            <a:pPr eaLnBrk="1" latinLnBrk="1" hangingPunct="1">
              <a:spcBef>
                <a:spcPct val="50000"/>
              </a:spcBef>
            </a:pPr>
            <a:r>
              <a:rPr kumimoji="1" lang="en-US" altLang="ko-KR" sz="2000" dirty="0">
                <a:latin typeface="Arial" pitchFamily="34" charset="0"/>
                <a:cs typeface="Arial" pitchFamily="34" charset="0"/>
              </a:rPr>
              <a:t>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i="1"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a:t>
            </a: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 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½ 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g</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A</a:t>
            </a:r>
            <a:r>
              <a:rPr kumimoji="1" lang="en-US" altLang="ko-KR" sz="2000" dirty="0">
                <a:latin typeface="Arial" pitchFamily="34" charset="0"/>
                <a:cs typeface="Arial" pitchFamily="34" charset="0"/>
              </a:rPr>
              <a:t>= 1)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0.000 V</a:t>
            </a:r>
          </a:p>
          <a:p>
            <a:pPr eaLnBrk="1" latinLnBrk="1" hangingPunct="1">
              <a:spcBef>
                <a:spcPct val="50000"/>
              </a:spcBef>
            </a:pPr>
            <a:r>
              <a:rPr kumimoji="1" lang="en-US" altLang="ko-KR" sz="2000" dirty="0">
                <a:latin typeface="Arial" pitchFamily="34" charset="0"/>
                <a:cs typeface="Arial" pitchFamily="34" charset="0"/>
              </a:rPr>
              <a:t>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Ag(</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+ 0.799V</a:t>
            </a:r>
          </a:p>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right</a:t>
            </a:r>
            <a:r>
              <a:rPr kumimoji="1" lang="en-US" altLang="ko-KR" sz="2000" i="1" dirty="0">
                <a:latin typeface="Arial" pitchFamily="34" charset="0"/>
                <a:cs typeface="Arial" pitchFamily="34" charset="0"/>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left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Ag</a:t>
            </a:r>
            <a:r>
              <a:rPr kumimoji="1" lang="en-US" altLang="ko-KR" sz="2000" i="1" dirty="0">
                <a:latin typeface="Arial" pitchFamily="34" charset="0"/>
                <a:cs typeface="Arial" pitchFamily="34" charset="0"/>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SHE</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Ag</a:t>
            </a:r>
            <a:r>
              <a:rPr kumimoji="1" lang="en-US" altLang="ko-KR" sz="2000" i="1" dirty="0">
                <a:latin typeface="Arial" pitchFamily="34" charset="0"/>
                <a:cs typeface="Arial" pitchFamily="34" charset="0"/>
              </a:rPr>
              <a:t>  –  </a:t>
            </a:r>
            <a:r>
              <a:rPr kumimoji="1" lang="en-US" altLang="ko-KR" sz="2000" dirty="0">
                <a:latin typeface="Arial" pitchFamily="34" charset="0"/>
                <a:cs typeface="Arial" pitchFamily="34" charset="0"/>
              </a:rPr>
              <a:t>0.000</a:t>
            </a:r>
            <a:r>
              <a:rPr kumimoji="1" lang="en-US" altLang="ko-KR" sz="2000" i="1" dirty="0">
                <a:latin typeface="Arial" pitchFamily="34" charset="0"/>
                <a:cs typeface="Arial" pitchFamily="34" charset="0"/>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Ag</a:t>
            </a:r>
            <a:r>
              <a:rPr kumimoji="1" lang="en-US" altLang="ko-KR" sz="2000" baseline="-25000" dirty="0">
                <a:latin typeface="Arial" pitchFamily="34" charset="0"/>
                <a:cs typeface="Arial" pitchFamily="34" charset="0"/>
              </a:rPr>
              <a:t>  </a:t>
            </a:r>
          </a:p>
        </p:txBody>
      </p:sp>
      <p:sp>
        <p:nvSpPr>
          <p:cNvPr id="305156" name="Rectangle 4" descr="1806"/>
          <p:cNvSpPr>
            <a:spLocks noGrp="1" noChangeAspect="1" noChangeArrowheads="1"/>
          </p:cNvSpPr>
          <p:nvPr/>
        </p:nvSpPr>
        <p:spPr bwMode="auto">
          <a:xfrm>
            <a:off x="608013" y="990600"/>
            <a:ext cx="2668587" cy="3077495"/>
          </a:xfrm>
          <a:prstGeom prst="rect">
            <a:avLst/>
          </a:prstGeom>
          <a:blipFill dpi="0" rotWithShape="1">
            <a:blip r:embed="rId3" cstate="print"/>
            <a:srcRect/>
            <a:stretch>
              <a:fillRect r="-20"/>
            </a:stretch>
          </a:blipFill>
          <a:ln w="9525">
            <a:noFill/>
            <a:miter lim="800000"/>
            <a:headEnd/>
            <a:tailEnd/>
          </a:ln>
          <a:effectLst/>
        </p:spPr>
        <p:txBody>
          <a:bodyPr/>
          <a:lstStyle/>
          <a:p>
            <a:endParaRPr lang="en-US"/>
          </a:p>
        </p:txBody>
      </p:sp>
      <p:sp>
        <p:nvSpPr>
          <p:cNvPr id="5" name="TextBox 4"/>
          <p:cNvSpPr txBox="1"/>
          <p:nvPr/>
        </p:nvSpPr>
        <p:spPr>
          <a:xfrm>
            <a:off x="1219200" y="0"/>
            <a:ext cx="7239000" cy="954107"/>
          </a:xfrm>
          <a:prstGeom prst="rect">
            <a:avLst/>
          </a:prstGeom>
          <a:noFill/>
        </p:spPr>
        <p:txBody>
          <a:bodyPr wrap="square" rtlCol="0">
            <a:spAutoFit/>
          </a:bodyPr>
          <a:lstStyle/>
          <a:p>
            <a:r>
              <a:rPr lang="en-US" altLang="ko-KR" sz="2800" b="1" i="1" dirty="0" smtClean="0">
                <a:solidFill>
                  <a:srgbClr val="0000FF"/>
                </a:solidFill>
                <a:latin typeface="Arial" pitchFamily="34" charset="0"/>
                <a:cs typeface="Arial" pitchFamily="34" charset="0"/>
              </a:rPr>
              <a:t>Measurement of the electrode potential for an Ag electrode</a:t>
            </a:r>
            <a:endParaRPr lang="en-US" sz="2800" b="1" i="1"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descr="1807"/>
          <p:cNvSpPr>
            <a:spLocks noGrp="1" noChangeAspect="1" noChangeArrowheads="1"/>
          </p:cNvSpPr>
          <p:nvPr/>
        </p:nvSpPr>
        <p:spPr bwMode="auto">
          <a:xfrm>
            <a:off x="1143000" y="228600"/>
            <a:ext cx="6019800" cy="5175250"/>
          </a:xfrm>
          <a:prstGeom prst="rect">
            <a:avLst/>
          </a:prstGeom>
          <a:blipFill dpi="0" rotWithShape="1">
            <a:blip r:embed="rId2"/>
            <a:srcRect/>
            <a:stretch>
              <a:fillRect b="-34"/>
            </a:stretch>
          </a:blipFill>
          <a:ln w="9525">
            <a:noFill/>
            <a:miter lim="800000"/>
            <a:headEnd/>
            <a:tailEnd/>
          </a:ln>
          <a:effectLst/>
        </p:spPr>
        <p:txBody>
          <a:bodyPr/>
          <a:lstStyle/>
          <a:p>
            <a:endParaRPr lang="en-US"/>
          </a:p>
        </p:txBody>
      </p:sp>
      <p:sp>
        <p:nvSpPr>
          <p:cNvPr id="283651" name="Text Box 3"/>
          <p:cNvSpPr txBox="1">
            <a:spLocks noChangeArrowheads="1"/>
          </p:cNvSpPr>
          <p:nvPr/>
        </p:nvSpPr>
        <p:spPr bwMode="auto">
          <a:xfrm>
            <a:off x="609600" y="5562600"/>
            <a:ext cx="8153400" cy="10064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Measurement of the electrode potential for an Ag electrode. If the silver ion activity in the right hand compartment is 1.00, the cell potential is the standard electrode potential of the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/Ag half- reaction.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descr="1808"/>
          <p:cNvSpPr>
            <a:spLocks noGrp="1" noChangeAspect="1" noChangeArrowheads="1"/>
          </p:cNvSpPr>
          <p:nvPr/>
        </p:nvSpPr>
        <p:spPr bwMode="auto">
          <a:xfrm>
            <a:off x="1447800" y="304800"/>
            <a:ext cx="5911850" cy="5060950"/>
          </a:xfrm>
          <a:prstGeom prst="rect">
            <a:avLst/>
          </a:prstGeom>
          <a:blipFill dpi="0" rotWithShape="1">
            <a:blip r:embed="rId2"/>
            <a:srcRect/>
            <a:stretch>
              <a:fillRect r="-8"/>
            </a:stretch>
          </a:blipFill>
          <a:ln w="9525">
            <a:noFill/>
            <a:miter lim="800000"/>
            <a:headEnd/>
            <a:tailEnd/>
          </a:ln>
          <a:effectLst/>
        </p:spPr>
        <p:txBody>
          <a:bodyPr/>
          <a:lstStyle/>
          <a:p>
            <a:endParaRPr lang="en-US"/>
          </a:p>
        </p:txBody>
      </p:sp>
      <p:sp>
        <p:nvSpPr>
          <p:cNvPr id="284675" name="Text Box 3"/>
          <p:cNvSpPr txBox="1">
            <a:spLocks noChangeArrowheads="1"/>
          </p:cNvSpPr>
          <p:nvPr/>
        </p:nvSpPr>
        <p:spPr bwMode="auto">
          <a:xfrm>
            <a:off x="228600" y="6019800"/>
            <a:ext cx="8534400" cy="400110"/>
          </a:xfrm>
          <a:prstGeom prst="rect">
            <a:avLst/>
          </a:prstGeom>
          <a:noFill/>
          <a:ln w="9525">
            <a:noFill/>
            <a:miter lim="800000"/>
            <a:headEnd/>
            <a:tailEnd/>
          </a:ln>
          <a:effectLst/>
        </p:spPr>
        <p:txBody>
          <a:bodyPr wrap="square">
            <a:spAutoFit/>
          </a:bodyPr>
          <a:lstStyle/>
          <a:p>
            <a:pPr eaLnBrk="1" latinLnBrk="1" hangingPunct="1"/>
            <a:r>
              <a:rPr kumimoji="1" lang="en-US" altLang="ko-KR" sz="2000" dirty="0">
                <a:latin typeface="Arial" pitchFamily="34" charset="0"/>
                <a:cs typeface="Arial" pitchFamily="34" charset="0"/>
              </a:rPr>
              <a:t>Measurement of the standard electrode potential for </a:t>
            </a: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 </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rPr>
              <a:t>+ 2e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a:t>
            </a:r>
            <a:r>
              <a:rPr kumimoji="1" lang="en-US" altLang="ko-KR" sz="2000" dirty="0" err="1">
                <a:latin typeface="Arial" pitchFamily="34" charset="0"/>
                <a:cs typeface="Arial" pitchFamily="34" charset="0"/>
              </a:rPr>
              <a:t>Cd</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9" name="Text Box 7"/>
          <p:cNvSpPr txBox="1">
            <a:spLocks noChangeArrowheads="1"/>
          </p:cNvSpPr>
          <p:nvPr/>
        </p:nvSpPr>
        <p:spPr bwMode="auto">
          <a:xfrm>
            <a:off x="381000" y="914400"/>
            <a:ext cx="8458200" cy="5940088"/>
          </a:xfrm>
          <a:prstGeom prst="rect">
            <a:avLst/>
          </a:prstGeom>
          <a:noFill/>
          <a:ln w="9525">
            <a:noFill/>
            <a:miter lim="800000"/>
            <a:headEnd/>
            <a:tailEnd/>
          </a:ln>
          <a:effectLst/>
        </p:spPr>
        <p:txBody>
          <a:bodyPr>
            <a:spAutoFit/>
          </a:bodyPr>
          <a:lstStyle/>
          <a:p>
            <a:pPr marL="395288" indent="-395288" latinLnBrk="1">
              <a:spcBef>
                <a:spcPct val="50000"/>
              </a:spcBef>
              <a:buClr>
                <a:srgbClr val="FF0000"/>
              </a:buClr>
              <a:buFont typeface="Wingdings" pitchFamily="2" charset="2"/>
              <a:buChar char="Ø"/>
            </a:pPr>
            <a:r>
              <a:rPr kumimoji="1" lang="en-US" altLang="ko-KR" sz="2000" dirty="0" smtClean="0">
                <a:latin typeface="Arial" pitchFamily="34" charset="0"/>
                <a:cs typeface="Arial" pitchFamily="34" charset="0"/>
              </a:rPr>
              <a:t>The effect </a:t>
            </a:r>
            <a:r>
              <a:rPr kumimoji="1" lang="en-US" altLang="ko-KR" sz="2000" dirty="0" smtClean="0">
                <a:latin typeface="Arial" pitchFamily="34" charset="0"/>
                <a:cs typeface="Arial" pitchFamily="34" charset="0"/>
              </a:rPr>
              <a:t>of concentration on electrode potential </a:t>
            </a:r>
            <a:endParaRPr kumimoji="1" lang="en-US" altLang="ko-KR" sz="2000" dirty="0" smtClean="0">
              <a:latin typeface="Arial" pitchFamily="34" charset="0"/>
              <a:cs typeface="Arial" pitchFamily="34" charset="0"/>
            </a:endParaRPr>
          </a:p>
          <a:p>
            <a:pPr marL="395288" indent="-395288" latinLnBrk="1">
              <a:spcBef>
                <a:spcPct val="50000"/>
              </a:spcBef>
              <a:buClr>
                <a:srgbClr val="FF0000"/>
              </a:buClr>
              <a:buFont typeface="Wingdings" pitchFamily="2" charset="2"/>
              <a:buChar char="Ø"/>
            </a:pPr>
            <a:r>
              <a:rPr kumimoji="1" lang="en-US" altLang="ko-KR" sz="2000" dirty="0" smtClean="0">
                <a:latin typeface="Arial" pitchFamily="34" charset="0"/>
                <a:cs typeface="Arial" pitchFamily="34" charset="0"/>
              </a:rPr>
              <a:t>The </a:t>
            </a:r>
            <a:r>
              <a:rPr kumimoji="1" lang="en-US" altLang="ko-KR" sz="2000" dirty="0">
                <a:latin typeface="Arial" pitchFamily="34" charset="0"/>
                <a:cs typeface="Arial" pitchFamily="34" charset="0"/>
              </a:rPr>
              <a:t>quantitative relationship between the concentration of substances comprising a </a:t>
            </a:r>
            <a:r>
              <a:rPr kumimoji="1" lang="en-US" altLang="ko-KR" sz="2000" dirty="0" err="1">
                <a:latin typeface="Arial" pitchFamily="34" charset="0"/>
                <a:cs typeface="Arial" pitchFamily="34" charset="0"/>
              </a:rPr>
              <a:t>redox</a:t>
            </a:r>
            <a:r>
              <a:rPr kumimoji="1" lang="en-US" altLang="ko-KR" sz="2000" dirty="0">
                <a:latin typeface="Arial" pitchFamily="34" charset="0"/>
                <a:cs typeface="Arial" pitchFamily="34" charset="0"/>
              </a:rPr>
              <a:t> half-cell and the electrode potential of the half-cell was first described by the German chemist Nernst, and the equation bears his name.</a:t>
            </a:r>
          </a:p>
          <a:p>
            <a:pPr eaLnBrk="1" latinLnBrk="1" hangingPunct="1">
              <a:spcBef>
                <a:spcPct val="50000"/>
              </a:spcBef>
            </a:pPr>
            <a:r>
              <a:rPr kumimoji="1" lang="en-US" altLang="ko-KR" sz="2000" dirty="0">
                <a:latin typeface="Arial" pitchFamily="34" charset="0"/>
                <a:cs typeface="Arial" pitchFamily="34" charset="0"/>
              </a:rPr>
              <a:t>Thus, for the general half-reaction</a:t>
            </a:r>
          </a:p>
          <a:p>
            <a:pPr eaLnBrk="1" latinLnBrk="1" hangingPunct="1">
              <a:spcBef>
                <a:spcPct val="50000"/>
              </a:spcBef>
            </a:pPr>
            <a:r>
              <a:rPr kumimoji="1" lang="en-US" altLang="ko-KR" sz="2000" dirty="0" err="1">
                <a:latin typeface="Arial" pitchFamily="34" charset="0"/>
                <a:cs typeface="Arial" pitchFamily="34" charset="0"/>
              </a:rPr>
              <a:t>aA</a:t>
            </a:r>
            <a:r>
              <a:rPr kumimoji="1" lang="en-US" altLang="ko-KR" sz="2000" dirty="0">
                <a:latin typeface="Arial" pitchFamily="34" charset="0"/>
                <a:cs typeface="Arial" pitchFamily="34" charset="0"/>
              </a:rPr>
              <a:t> + </a:t>
            </a:r>
            <a:r>
              <a:rPr kumimoji="1" lang="en-US" altLang="ko-KR" sz="2000" dirty="0" err="1">
                <a:latin typeface="Arial" pitchFamily="34" charset="0"/>
                <a:cs typeface="Arial" pitchFamily="34" charset="0"/>
              </a:rPr>
              <a:t>bB</a:t>
            </a:r>
            <a:r>
              <a:rPr kumimoji="1" lang="en-US" altLang="ko-KR" sz="2000" dirty="0">
                <a:latin typeface="Arial" pitchFamily="34" charset="0"/>
                <a:cs typeface="Arial" pitchFamily="34" charset="0"/>
              </a:rPr>
              <a:t> + </a:t>
            </a:r>
            <a:r>
              <a:rPr kumimoji="1" lang="en-US" altLang="ko-KR" sz="2000" i="1" dirty="0">
                <a:latin typeface="Arial" pitchFamily="34" charset="0"/>
                <a:cs typeface="Arial" pitchFamily="34" charset="0"/>
              </a:rPr>
              <a:t>n</a:t>
            </a:r>
            <a:r>
              <a:rPr kumimoji="1" lang="en-US" altLang="ko-KR" sz="2000" dirty="0">
                <a:latin typeface="Arial" pitchFamily="34" charset="0"/>
                <a:cs typeface="Arial" pitchFamily="34" charset="0"/>
              </a:rPr>
              <a:t>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cC</a:t>
            </a:r>
            <a:r>
              <a:rPr kumimoji="1" lang="en-US" altLang="ko-KR" sz="2000" dirty="0">
                <a:latin typeface="Arial" pitchFamily="34" charset="0"/>
                <a:cs typeface="Arial" pitchFamily="34" charset="0"/>
                <a:sym typeface="HY특수문자8" pitchFamily="18" charset="2"/>
              </a:rPr>
              <a:t> + </a:t>
            </a:r>
            <a:r>
              <a:rPr kumimoji="1" lang="en-US" altLang="ko-KR" sz="2000" dirty="0" err="1">
                <a:latin typeface="Arial" pitchFamily="34" charset="0"/>
                <a:cs typeface="Arial" pitchFamily="34" charset="0"/>
                <a:sym typeface="HY특수문자8" pitchFamily="18" charset="2"/>
              </a:rPr>
              <a:t>dD</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D</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a:t>
            </a:r>
            <a:r>
              <a:rPr kumimoji="1" lang="en-US" altLang="ko-KR" sz="2000" i="1" dirty="0">
                <a:latin typeface="Arial" pitchFamily="34" charset="0"/>
                <a:cs typeface="Arial" pitchFamily="34" charset="0"/>
                <a:sym typeface="HY특수문자8" pitchFamily="18" charset="2"/>
              </a:rPr>
              <a:t>A</a:t>
            </a:r>
            <a:r>
              <a:rPr kumimoji="1" lang="en-US" altLang="ko-KR" sz="2000" baseline="-25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Q</a:t>
            </a:r>
          </a:p>
          <a:p>
            <a:pPr eaLnBrk="1" latinLnBrk="1" hangingPunct="1">
              <a:spcBef>
                <a:spcPct val="5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(RT/</a:t>
            </a:r>
            <a:r>
              <a:rPr kumimoji="1" lang="en-US" altLang="ko-KR" sz="2000" i="1" dirty="0" err="1">
                <a:latin typeface="Arial" pitchFamily="34" charset="0"/>
                <a:cs typeface="Arial" pitchFamily="34" charset="0"/>
                <a:sym typeface="HY특수문자8" pitchFamily="18" charset="2"/>
              </a:rPr>
              <a:t>n</a:t>
            </a:r>
            <a:r>
              <a:rPr kumimoji="1" lang="en-US" altLang="ko-KR" sz="2000" dirty="0" err="1">
                <a:latin typeface="Arial" pitchFamily="34" charset="0"/>
                <a:cs typeface="Arial" pitchFamily="34" charset="0"/>
                <a:sym typeface="HY특수문자8" pitchFamily="18" charset="2"/>
              </a:rPr>
              <a:t>F</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ln</a:t>
            </a:r>
            <a:r>
              <a:rPr kumimoji="1" lang="en-US" altLang="ko-KR" sz="2000" dirty="0">
                <a:latin typeface="Arial" pitchFamily="34" charset="0"/>
                <a:cs typeface="Arial" pitchFamily="34" charset="0"/>
                <a:sym typeface="HY특수문자8" pitchFamily="18" charset="2"/>
              </a:rPr>
              <a:t> ([C]</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[D]</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[B]</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At 298</a:t>
            </a:r>
            <a:r>
              <a:rPr kumimoji="1" lang="en-US" altLang="ko-KR" sz="2000" baseline="30000" dirty="0">
                <a:latin typeface="Arial" pitchFamily="34" charset="0"/>
                <a:cs typeface="Arial" pitchFamily="34" charset="0"/>
              </a:rPr>
              <a:t>o</a:t>
            </a:r>
            <a:r>
              <a:rPr kumimoji="1" lang="en-US" altLang="ko-KR" sz="2000" dirty="0">
                <a:latin typeface="Arial" pitchFamily="34" charset="0"/>
                <a:cs typeface="Arial" pitchFamily="34" charset="0"/>
              </a:rPr>
              <a:t>K(25</a:t>
            </a:r>
            <a:r>
              <a:rPr kumimoji="1" lang="en-US" altLang="ko-KR" sz="2000" baseline="30000" dirty="0">
                <a:latin typeface="Arial" pitchFamily="34" charset="0"/>
                <a:cs typeface="Arial" pitchFamily="34" charset="0"/>
              </a:rPr>
              <a:t>o</a:t>
            </a:r>
            <a:r>
              <a:rPr kumimoji="1" lang="en-US" altLang="ko-KR" sz="2000" dirty="0">
                <a:latin typeface="Arial" pitchFamily="34" charset="0"/>
                <a:cs typeface="Arial" pitchFamily="34" charset="0"/>
              </a:rPr>
              <a:t>C)</a:t>
            </a:r>
          </a:p>
          <a:p>
            <a:pPr eaLnBrk="1" latinLnBrk="1" hangingPunct="1">
              <a:spcBef>
                <a:spcPct val="5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 ([C]</a:t>
            </a:r>
            <a:r>
              <a:rPr kumimoji="1" lang="en-US" altLang="ko-KR" sz="2000" baseline="30000" dirty="0">
                <a:latin typeface="Arial" pitchFamily="34" charset="0"/>
                <a:cs typeface="Arial" pitchFamily="34" charset="0"/>
                <a:sym typeface="HY특수문자8" pitchFamily="18" charset="2"/>
              </a:rPr>
              <a:t>c</a:t>
            </a:r>
            <a:r>
              <a:rPr kumimoji="1" lang="en-US" altLang="ko-KR" sz="2000" dirty="0">
                <a:latin typeface="Arial" pitchFamily="34" charset="0"/>
                <a:cs typeface="Arial" pitchFamily="34" charset="0"/>
                <a:sym typeface="HY특수문자8" pitchFamily="18" charset="2"/>
              </a:rPr>
              <a:t>[D]</a:t>
            </a:r>
            <a:r>
              <a:rPr kumimoji="1" lang="en-US" altLang="ko-KR" sz="2000" baseline="30000" dirty="0">
                <a:latin typeface="Arial" pitchFamily="34" charset="0"/>
                <a:cs typeface="Arial" pitchFamily="34" charset="0"/>
                <a:sym typeface="HY특수문자8" pitchFamily="18" charset="2"/>
              </a:rPr>
              <a:t>d </a:t>
            </a:r>
            <a:r>
              <a:rPr kumimoji="1" lang="en-US" altLang="ko-KR" sz="2000" dirty="0">
                <a:latin typeface="Arial" pitchFamily="34" charset="0"/>
                <a:cs typeface="Arial" pitchFamily="34" charset="0"/>
                <a:sym typeface="HY특수문자8" pitchFamily="18" charset="2"/>
              </a:rPr>
              <a:t>/ [A]</a:t>
            </a:r>
            <a:r>
              <a:rPr kumimoji="1" lang="en-US" altLang="ko-KR" sz="2000" baseline="30000" dirty="0">
                <a:latin typeface="Arial" pitchFamily="34" charset="0"/>
                <a:cs typeface="Arial" pitchFamily="34" charset="0"/>
                <a:sym typeface="HY특수문자8" pitchFamily="18" charset="2"/>
              </a:rPr>
              <a:t>a</a:t>
            </a:r>
            <a:r>
              <a:rPr kumimoji="1" lang="en-US" altLang="ko-KR" sz="2000" dirty="0">
                <a:latin typeface="Arial" pitchFamily="34" charset="0"/>
                <a:cs typeface="Arial" pitchFamily="34" charset="0"/>
                <a:sym typeface="HY특수문자8" pitchFamily="18" charset="2"/>
              </a:rPr>
              <a:t>[B]</a:t>
            </a:r>
            <a:r>
              <a:rPr kumimoji="1" lang="en-US" altLang="ko-KR" sz="2000" baseline="30000" dirty="0">
                <a:latin typeface="Arial" pitchFamily="34" charset="0"/>
                <a:cs typeface="Arial" pitchFamily="34" charset="0"/>
                <a:sym typeface="HY특수문자8" pitchFamily="18" charset="2"/>
              </a:rPr>
              <a:t>b</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 Q  (at any time)</a:t>
            </a:r>
          </a:p>
          <a:p>
            <a:pPr eaLnBrk="1" latinLnBrk="1" hangingPunct="1">
              <a:spcBef>
                <a:spcPct val="5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logK</a:t>
            </a:r>
            <a:r>
              <a:rPr kumimoji="1" lang="en-US" altLang="ko-KR" sz="2000" i="1"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(at equilibrium)</a:t>
            </a:r>
          </a:p>
        </p:txBody>
      </p:sp>
      <p:sp>
        <p:nvSpPr>
          <p:cNvPr id="10" name="TextBox 9"/>
          <p:cNvSpPr txBox="1"/>
          <p:nvPr/>
        </p:nvSpPr>
        <p:spPr>
          <a:xfrm>
            <a:off x="1676400" y="0"/>
            <a:ext cx="4191000" cy="584775"/>
          </a:xfrm>
          <a:prstGeom prst="rect">
            <a:avLst/>
          </a:prstGeom>
          <a:noFill/>
        </p:spPr>
        <p:txBody>
          <a:bodyPr wrap="square" rtlCol="0">
            <a:spAutoFit/>
          </a:bodyPr>
          <a:lstStyle/>
          <a:p>
            <a:r>
              <a:rPr kumimoji="1" lang="en-US" altLang="ko-KR" sz="3200" b="1" i="1" dirty="0" smtClean="0">
                <a:solidFill>
                  <a:srgbClr val="0000FF"/>
                </a:solidFill>
                <a:latin typeface="Arial" pitchFamily="34" charset="0"/>
                <a:cs typeface="Arial" pitchFamily="34" charset="0"/>
              </a:rPr>
              <a:t>Nernst equation</a:t>
            </a:r>
            <a:endParaRPr lang="en-US" sz="3200" i="1"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1028"/>
          <p:cNvSpPr txBox="1">
            <a:spLocks noChangeArrowheads="1"/>
          </p:cNvSpPr>
          <p:nvPr/>
        </p:nvSpPr>
        <p:spPr bwMode="auto">
          <a:xfrm>
            <a:off x="685800" y="76200"/>
            <a:ext cx="7543800" cy="1077218"/>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200" b="1" i="1" dirty="0" smtClean="0">
                <a:solidFill>
                  <a:srgbClr val="0000FF"/>
                </a:solidFill>
                <a:latin typeface="Arial" pitchFamily="34" charset="0"/>
                <a:cs typeface="Arial" pitchFamily="34" charset="0"/>
              </a:rPr>
              <a:t>Example:   </a:t>
            </a:r>
            <a:r>
              <a:rPr kumimoji="1" lang="en-US" altLang="ko-KR" sz="3200" b="1" i="1" dirty="0">
                <a:solidFill>
                  <a:srgbClr val="0000FF"/>
                </a:solidFill>
                <a:latin typeface="Arial" pitchFamily="34" charset="0"/>
                <a:cs typeface="Arial" pitchFamily="34" charset="0"/>
              </a:rPr>
              <a:t>Calculation of electrode potentials from standard potential :</a:t>
            </a:r>
          </a:p>
        </p:txBody>
      </p:sp>
      <p:sp>
        <p:nvSpPr>
          <p:cNvPr id="217093" name="Text Box 1029"/>
          <p:cNvSpPr txBox="1">
            <a:spLocks noChangeArrowheads="1"/>
          </p:cNvSpPr>
          <p:nvPr/>
        </p:nvSpPr>
        <p:spPr bwMode="auto">
          <a:xfrm>
            <a:off x="457200" y="914400"/>
            <a:ext cx="8229600" cy="457200"/>
          </a:xfrm>
          <a:prstGeom prst="rect">
            <a:avLst/>
          </a:prstGeom>
          <a:noFill/>
          <a:ln w="9525">
            <a:noFill/>
            <a:miter lim="800000"/>
            <a:headEnd/>
            <a:tailEnd/>
          </a:ln>
          <a:effectLst/>
        </p:spPr>
        <p:txBody>
          <a:bodyPr>
            <a:spAutoFit/>
          </a:bodyPr>
          <a:lstStyle/>
          <a:p>
            <a:pPr eaLnBrk="1" latinLnBrk="1" hangingPunct="1">
              <a:spcBef>
                <a:spcPct val="50000"/>
              </a:spcBef>
            </a:pPr>
            <a:r>
              <a:rPr kumimoji="1" lang="ko-KR" altLang="en-US"/>
              <a:t> </a:t>
            </a:r>
          </a:p>
        </p:txBody>
      </p:sp>
      <p:sp>
        <p:nvSpPr>
          <p:cNvPr id="217094" name="Text Box 1030"/>
          <p:cNvSpPr txBox="1">
            <a:spLocks noChangeArrowheads="1"/>
          </p:cNvSpPr>
          <p:nvPr/>
        </p:nvSpPr>
        <p:spPr bwMode="auto">
          <a:xfrm>
            <a:off x="457200" y="1279525"/>
            <a:ext cx="8458200" cy="5426075"/>
          </a:xfrm>
          <a:prstGeom prst="rect">
            <a:avLst/>
          </a:prstGeom>
          <a:noFill/>
          <a:ln w="9525">
            <a:noFill/>
            <a:miter lim="800000"/>
            <a:headEnd/>
            <a:tailEnd/>
          </a:ln>
          <a:effectLst/>
        </p:spPr>
        <p:txBody>
          <a:bodyPr>
            <a:spAutoFit/>
          </a:bodyPr>
          <a:lstStyle/>
          <a:p>
            <a:pPr eaLnBrk="1" latinLnBrk="1" hangingPunct="1">
              <a:spcBef>
                <a:spcPct val="50000"/>
              </a:spcBef>
            </a:pPr>
            <a:r>
              <a:rPr kumimoji="1" lang="ko-KR" altLang="ko-KR" sz="2000" dirty="0">
                <a:latin typeface="Arial" pitchFamily="34" charset="0"/>
                <a:cs typeface="Arial" pitchFamily="34" charset="0"/>
              </a:rPr>
              <a:t>1)  </a:t>
            </a:r>
            <a:r>
              <a:rPr kumimoji="1" lang="en-US" altLang="ko-KR" sz="2000" dirty="0">
                <a:latin typeface="Arial" pitchFamily="34" charset="0"/>
                <a:cs typeface="Arial" pitchFamily="34" charset="0"/>
              </a:rPr>
              <a:t>Potential for a half-cell consisting of a cadmium electrode immersed in a solution that is 0.0100M Cd</a:t>
            </a:r>
            <a:r>
              <a:rPr kumimoji="1" lang="en-US" altLang="ko-KR" sz="2000" baseline="30000" dirty="0">
                <a:latin typeface="Arial" pitchFamily="34" charset="0"/>
                <a:cs typeface="Arial" pitchFamily="34" charset="0"/>
              </a:rPr>
              <a:t>2+</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V</a:t>
            </a:r>
            <a:endParaRPr kumimoji="1" lang="en-US" altLang="ko-KR" sz="2000" dirty="0">
              <a:latin typeface="Arial" pitchFamily="34" charset="0"/>
              <a:cs typeface="Arial" pitchFamily="34" charset="0"/>
            </a:endParaRPr>
          </a:p>
          <a:p>
            <a:r>
              <a:rPr kumimoji="1" lang="en-US" altLang="ko-KR" sz="2000" i="1" dirty="0">
                <a:latin typeface="Arial" pitchFamily="34" charset="0"/>
                <a:cs typeface="Arial" pitchFamily="34" charset="0"/>
              </a:rPr>
              <a:t>      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(1/[</a:t>
            </a:r>
            <a:r>
              <a:rPr kumimoji="1" lang="en-US" altLang="ko-KR" sz="2000" dirty="0">
                <a:latin typeface="Arial" pitchFamily="34" charset="0"/>
                <a:cs typeface="Arial" pitchFamily="34" charset="0"/>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 0.402 – (0.05916/2)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(1/0.0100)</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 </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0.461V</a:t>
            </a: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2) calculate the electrode potential of a half-cell containing 0.100M KMnO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 and 0.0500M MnCl</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in a solution whose pH is 1.00.</a:t>
            </a:r>
          </a:p>
          <a:p>
            <a:pPr eaLnBrk="1" latinLnBrk="1" hangingPunct="1">
              <a:spcBef>
                <a:spcPct val="50000"/>
              </a:spcBef>
            </a:pPr>
            <a:r>
              <a:rPr kumimoji="1" lang="en-US" altLang="ko-KR" sz="2000" dirty="0">
                <a:latin typeface="Arial" pitchFamily="34" charset="0"/>
                <a:cs typeface="Arial" pitchFamily="34" charset="0"/>
              </a:rPr>
              <a:t>        MnO</a:t>
            </a:r>
            <a:r>
              <a:rPr kumimoji="1" lang="en-US" altLang="ko-KR" sz="2000" baseline="-25000" dirty="0">
                <a:latin typeface="Arial" pitchFamily="34" charset="0"/>
                <a:cs typeface="Arial" pitchFamily="34" charset="0"/>
              </a:rPr>
              <a:t>4 </a:t>
            </a:r>
            <a:r>
              <a:rPr kumimoji="1" lang="en-US" altLang="ko-KR" sz="2000" baseline="30000" dirty="0">
                <a:latin typeface="Arial" pitchFamily="34" charset="0"/>
                <a:cs typeface="Arial" pitchFamily="34" charset="0"/>
              </a:rPr>
              <a: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+ 8H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 + 5e = Mn</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sym typeface="HY특수문자8" pitchFamily="18" charset="2"/>
              </a:rPr>
              <a:t> + 4H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O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1.51</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(0.05916/5)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([Mn</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rPr>
              <a:t>MnO</a:t>
            </a:r>
            <a:r>
              <a:rPr kumimoji="1" lang="en-US" altLang="ko-KR" sz="2000" baseline="-25000" dirty="0">
                <a:latin typeface="Arial" pitchFamily="34" charset="0"/>
                <a:cs typeface="Arial" pitchFamily="34" charset="0"/>
              </a:rPr>
              <a:t>4 </a:t>
            </a:r>
            <a:r>
              <a:rPr kumimoji="1" lang="en-US" altLang="ko-KR" sz="2000" baseline="30000" dirty="0">
                <a:latin typeface="Arial" pitchFamily="34" charset="0"/>
                <a:cs typeface="Arial" pitchFamily="34" charset="0"/>
              </a:rPr>
              <a: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][H</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8</a:t>
            </a:r>
            <a:r>
              <a:rPr kumimoji="1" lang="en-US" altLang="ko-KR" sz="2000" dirty="0">
                <a:latin typeface="Arial" pitchFamily="34" charset="0"/>
                <a:cs typeface="Arial" pitchFamily="34" charset="0"/>
                <a:sym typeface="HY특수문자8" pitchFamily="18" charset="2"/>
              </a:rPr>
              <a:t>) </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1.51 – (0.05916/5) </a:t>
            </a:r>
            <a:r>
              <a:rPr kumimoji="1" lang="en-US" altLang="ko-KR" sz="2000" i="1" dirty="0">
                <a:latin typeface="Arial" pitchFamily="34" charset="0"/>
                <a:cs typeface="Arial" pitchFamily="34" charset="0"/>
                <a:sym typeface="HY특수문자8" pitchFamily="18" charset="2"/>
              </a:rPr>
              <a:t>log </a:t>
            </a:r>
            <a:r>
              <a:rPr kumimoji="1" lang="en-US" altLang="ko-KR" sz="2000" dirty="0">
                <a:latin typeface="Arial" pitchFamily="34" charset="0"/>
                <a:cs typeface="Arial" pitchFamily="34" charset="0"/>
                <a:sym typeface="HY특수문자8" pitchFamily="18" charset="2"/>
              </a:rPr>
              <a:t>{0.0500 / {0.100×(1.00×10</a:t>
            </a:r>
            <a:r>
              <a:rPr kumimoji="1" lang="en-US" altLang="ko-KR" sz="2000" baseline="30000" dirty="0">
                <a:latin typeface="Arial" pitchFamily="34" charset="0"/>
                <a:cs typeface="Arial" pitchFamily="34" charset="0"/>
              </a:rPr>
              <a:t>–1</a:t>
            </a:r>
            <a:r>
              <a:rPr kumimoji="1" lang="en-US" altLang="ko-KR" sz="2000" dirty="0">
                <a:latin typeface="Arial" pitchFamily="34" charset="0"/>
                <a:cs typeface="Arial" pitchFamily="34" charset="0"/>
              </a:rPr>
              <a:t>)</a:t>
            </a:r>
            <a:r>
              <a:rPr kumimoji="1" lang="en-US" altLang="ko-KR" sz="2000" baseline="30000" dirty="0">
                <a:latin typeface="Arial" pitchFamily="34" charset="0"/>
                <a:cs typeface="Arial" pitchFamily="34" charset="0"/>
              </a:rPr>
              <a:t> 8</a:t>
            </a:r>
            <a:r>
              <a:rPr kumimoji="1" lang="en-US" altLang="ko-KR" sz="2000" dirty="0">
                <a:latin typeface="Arial" pitchFamily="34" charset="0"/>
                <a:cs typeface="Arial" pitchFamily="34" charset="0"/>
              </a:rPr>
              <a:t>}</a:t>
            </a:r>
          </a:p>
          <a:p>
            <a:pPr eaLnBrk="1" latinLnBrk="1" hangingPunct="1">
              <a:spcBef>
                <a:spcPct val="50000"/>
              </a:spcBef>
            </a:pPr>
            <a:r>
              <a:rPr kumimoji="1" lang="en-US" altLang="ko-KR" sz="2000" dirty="0">
                <a:latin typeface="Arial" pitchFamily="34" charset="0"/>
                <a:cs typeface="Arial" pitchFamily="34" charset="0"/>
              </a:rPr>
              <a:t>        =1.42 V </a:t>
            </a:r>
            <a:endParaRPr kumimoji="1" lang="en-US" altLang="ko-KR" sz="2000" baseline="30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322" name="Object 2"/>
          <p:cNvGraphicFramePr>
            <a:graphicFrameLocks noChangeAspect="1"/>
          </p:cNvGraphicFramePr>
          <p:nvPr/>
        </p:nvGraphicFramePr>
        <p:xfrm>
          <a:off x="1143000" y="457200"/>
          <a:ext cx="6400800" cy="5676900"/>
        </p:xfrm>
        <a:graphic>
          <a:graphicData uri="http://schemas.openxmlformats.org/presentationml/2006/ole">
            <p:oleObj spid="_x0000_s36866" name="Image" r:id="rId3" imgW="8533333" imgH="7568254"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descr="18T01"/>
          <p:cNvSpPr>
            <a:spLocks noGrp="1" noChangeAspect="1" noChangeArrowheads="1"/>
          </p:cNvSpPr>
          <p:nvPr/>
        </p:nvSpPr>
        <p:spPr bwMode="auto">
          <a:xfrm>
            <a:off x="1447800" y="228600"/>
            <a:ext cx="6130925" cy="6172200"/>
          </a:xfrm>
          <a:prstGeom prst="rect">
            <a:avLst/>
          </a:prstGeom>
          <a:blipFill dpi="0" rotWithShape="1">
            <a:blip r:embed="rId2"/>
            <a:srcRect/>
            <a:stretch>
              <a:fillRect r="-21"/>
            </a:stretch>
          </a:blipFill>
          <a:ln w="9525">
            <a:noFill/>
            <a:miter lim="800000"/>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609600" y="914400"/>
            <a:ext cx="8077200" cy="5632311"/>
          </a:xfrm>
          <a:prstGeom prst="rect">
            <a:avLst/>
          </a:prstGeom>
          <a:noFill/>
          <a:ln w="9525">
            <a:noFill/>
            <a:miter lim="800000"/>
            <a:headEnd/>
            <a:tailEnd/>
          </a:ln>
          <a:effectLst/>
        </p:spPr>
        <p:txBody>
          <a:bodyPr>
            <a:spAutoFit/>
          </a:bodyPr>
          <a:lstStyle/>
          <a:p>
            <a:pPr eaLnBrk="1" latinLnBrk="1" hangingPunct="1">
              <a:spcBef>
                <a:spcPct val="20000"/>
              </a:spcBef>
            </a:pPr>
            <a:r>
              <a:rPr kumimoji="1" lang="en-US" altLang="ko-KR" sz="2000" dirty="0" smtClean="0">
                <a:latin typeface="Arial" pitchFamily="34" charset="0"/>
                <a:cs typeface="Arial" pitchFamily="34" charset="0"/>
              </a:rPr>
              <a:t> </a:t>
            </a:r>
            <a:r>
              <a:rPr kumimoji="1" lang="en-US" altLang="ko-KR" sz="2000" dirty="0">
                <a:latin typeface="Arial" pitchFamily="34" charset="0"/>
                <a:cs typeface="Arial" pitchFamily="34" charset="0"/>
              </a:rPr>
              <a:t>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aq</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2Br</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E</a:t>
            </a:r>
            <a:r>
              <a:rPr kumimoji="1" lang="en-US" altLang="ko-KR" sz="2000" baseline="30000" dirty="0">
                <a:latin typeface="Arial" pitchFamily="34" charset="0"/>
                <a:cs typeface="Arial" pitchFamily="34" charset="0"/>
              </a:rPr>
              <a:t>0 </a:t>
            </a:r>
            <a:r>
              <a:rPr kumimoji="1" lang="en-US" altLang="ko-KR" sz="2000" dirty="0">
                <a:latin typeface="Arial" pitchFamily="34" charset="0"/>
                <a:cs typeface="Arial" pitchFamily="34" charset="0"/>
              </a:rPr>
              <a:t>= +1.087V</a:t>
            </a:r>
          </a:p>
          <a:p>
            <a:pPr eaLnBrk="1" latinLnBrk="1" hangingPunct="1">
              <a:spcBef>
                <a:spcPct val="20000"/>
              </a:spcBef>
            </a:pPr>
            <a:r>
              <a:rPr kumimoji="1" lang="en-US" altLang="ko-KR" sz="2000" dirty="0">
                <a:latin typeface="Arial" pitchFamily="34" charset="0"/>
                <a:cs typeface="Arial" pitchFamily="34" charset="0"/>
              </a:rPr>
              <a:t>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l</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2Br</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E</a:t>
            </a:r>
            <a:r>
              <a:rPr kumimoji="1" lang="en-US" altLang="ko-KR" sz="2000" baseline="30000" dirty="0">
                <a:latin typeface="Arial" pitchFamily="34" charset="0"/>
                <a:cs typeface="Arial" pitchFamily="34" charset="0"/>
              </a:rPr>
              <a:t>0 </a:t>
            </a:r>
            <a:r>
              <a:rPr kumimoji="1" lang="en-US" altLang="ko-KR" sz="2000" dirty="0">
                <a:latin typeface="Arial" pitchFamily="34" charset="0"/>
                <a:cs typeface="Arial" pitchFamily="34" charset="0"/>
              </a:rPr>
              <a:t>= +1.065V</a:t>
            </a:r>
          </a:p>
          <a:p>
            <a:pPr eaLnBrk="1" latinLnBrk="1" hangingPunct="1">
              <a:spcBef>
                <a:spcPct val="20000"/>
              </a:spcBef>
            </a:pPr>
            <a:endParaRPr kumimoji="1" lang="en-US" altLang="ko-KR" sz="2000" dirty="0">
              <a:latin typeface="Arial" pitchFamily="34" charset="0"/>
              <a:cs typeface="Arial" pitchFamily="34" charset="0"/>
            </a:endParaRPr>
          </a:p>
          <a:p>
            <a:pPr eaLnBrk="1" latinLnBrk="1" hangingPunct="1">
              <a:spcBef>
                <a:spcPct val="20000"/>
              </a:spcBef>
            </a:pPr>
            <a:r>
              <a:rPr kumimoji="1" lang="en-US" altLang="ko-KR" sz="2000" dirty="0">
                <a:latin typeface="Arial" pitchFamily="34" charset="0"/>
                <a:cs typeface="Arial" pitchFamily="34" charset="0"/>
              </a:rPr>
              <a:t>The second standard potential applies </a:t>
            </a:r>
            <a:r>
              <a:rPr kumimoji="1" lang="en-US" altLang="ko-KR" sz="2000" dirty="0" err="1">
                <a:latin typeface="Arial" pitchFamily="34" charset="0"/>
                <a:cs typeface="Arial" pitchFamily="34" charset="0"/>
              </a:rPr>
              <a:t>olny</a:t>
            </a:r>
            <a:r>
              <a:rPr kumimoji="1" lang="en-US" altLang="ko-KR" sz="2000" dirty="0">
                <a:latin typeface="Arial" pitchFamily="34" charset="0"/>
                <a:cs typeface="Arial" pitchFamily="34" charset="0"/>
              </a:rPr>
              <a:t> to a solution that is saturated with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and not to </a:t>
            </a:r>
            <a:r>
              <a:rPr kumimoji="1" lang="en-US" altLang="ko-KR" sz="2000" dirty="0" err="1">
                <a:latin typeface="Arial" pitchFamily="34" charset="0"/>
                <a:cs typeface="Arial" pitchFamily="34" charset="0"/>
              </a:rPr>
              <a:t>undersaturated</a:t>
            </a:r>
            <a:r>
              <a:rPr kumimoji="1" lang="en-US" altLang="ko-KR" sz="2000" dirty="0">
                <a:latin typeface="Arial" pitchFamily="34" charset="0"/>
                <a:cs typeface="Arial" pitchFamily="34" charset="0"/>
              </a:rPr>
              <a:t> </a:t>
            </a:r>
            <a:r>
              <a:rPr kumimoji="1" lang="en-US" altLang="ko-KR" sz="2000" dirty="0" smtClean="0">
                <a:latin typeface="Arial" pitchFamily="34" charset="0"/>
                <a:cs typeface="Arial" pitchFamily="34" charset="0"/>
              </a:rPr>
              <a:t>solutions. </a:t>
            </a:r>
            <a:r>
              <a:rPr kumimoji="1" lang="en-US" altLang="ko-KR" sz="2000" dirty="0">
                <a:latin typeface="Arial" pitchFamily="34" charset="0"/>
                <a:cs typeface="Arial" pitchFamily="34" charset="0"/>
              </a:rPr>
              <a:t>You should use 1.065V to calculate the electrode </a:t>
            </a:r>
            <a:r>
              <a:rPr kumimoji="1" lang="en-US" altLang="ko-KR" sz="2000" dirty="0" err="1">
                <a:latin typeface="Arial" pitchFamily="34" charset="0"/>
                <a:cs typeface="Arial" pitchFamily="34" charset="0"/>
              </a:rPr>
              <a:t>potentialof</a:t>
            </a:r>
            <a:r>
              <a:rPr kumimoji="1" lang="en-US" altLang="ko-KR" sz="2000" dirty="0">
                <a:latin typeface="Arial" pitchFamily="34" charset="0"/>
                <a:cs typeface="Arial" pitchFamily="34" charset="0"/>
              </a:rPr>
              <a:t> a 0.0100M solution of </a:t>
            </a:r>
            <a:r>
              <a:rPr kumimoji="1" lang="en-US" altLang="ko-KR" sz="2000" dirty="0" err="1">
                <a:latin typeface="Arial" pitchFamily="34" charset="0"/>
                <a:cs typeface="Arial" pitchFamily="34" charset="0"/>
              </a:rPr>
              <a:t>KBr</a:t>
            </a:r>
            <a:r>
              <a:rPr kumimoji="1" lang="en-US" altLang="ko-KR" sz="2000" dirty="0">
                <a:latin typeface="Arial" pitchFamily="34" charset="0"/>
                <a:cs typeface="Arial" pitchFamily="34" charset="0"/>
              </a:rPr>
              <a:t> that is saturated with Br2 and in contact with an excess of the liquid. In such a case,</a:t>
            </a:r>
          </a:p>
          <a:p>
            <a:pPr eaLnBrk="1" latinLnBrk="1" hangingPunct="1">
              <a:spcBef>
                <a:spcPct val="2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1.065 –   (0.0592 /2) log [Br</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a:t>
            </a:r>
          </a:p>
          <a:p>
            <a:pPr eaLnBrk="1" latinLnBrk="1" hangingPunct="1">
              <a:spcBef>
                <a:spcPct val="20000"/>
              </a:spcBef>
            </a:pPr>
            <a:r>
              <a:rPr kumimoji="1" lang="en-US" altLang="ko-KR" sz="2000" dirty="0">
                <a:latin typeface="Arial" pitchFamily="34" charset="0"/>
                <a:cs typeface="Arial" pitchFamily="34" charset="0"/>
              </a:rPr>
              <a:t>   </a:t>
            </a:r>
          </a:p>
          <a:p>
            <a:pPr eaLnBrk="1" latinLnBrk="1" hangingPunct="1">
              <a:spcBef>
                <a:spcPct val="20000"/>
              </a:spcBef>
            </a:pPr>
            <a:r>
              <a:rPr kumimoji="1" lang="en-US" altLang="ko-KR" sz="2000" dirty="0">
                <a:latin typeface="Arial" pitchFamily="34" charset="0"/>
                <a:cs typeface="Arial" pitchFamily="34" charset="0"/>
              </a:rPr>
              <a:t>   = 1.065 –  (0.0592 /2)  log(0.0100)</a:t>
            </a:r>
            <a:r>
              <a:rPr kumimoji="1" lang="en-US" altLang="ko-KR" sz="2000" baseline="30000" dirty="0">
                <a:latin typeface="Arial" pitchFamily="34" charset="0"/>
                <a:cs typeface="Arial" pitchFamily="34" charset="0"/>
              </a:rPr>
              <a:t>2</a:t>
            </a:r>
          </a:p>
          <a:p>
            <a:pPr eaLnBrk="1" latinLnBrk="1" hangingPunct="1">
              <a:spcBef>
                <a:spcPct val="20000"/>
              </a:spcBef>
            </a:pP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 </a:t>
            </a:r>
          </a:p>
          <a:p>
            <a:pPr eaLnBrk="1" latinLnBrk="1" hangingPunct="1">
              <a:spcBef>
                <a:spcPct val="20000"/>
              </a:spcBef>
            </a:pPr>
            <a:r>
              <a:rPr kumimoji="1" lang="en-US" altLang="ko-KR" sz="2000" dirty="0">
                <a:latin typeface="Arial" pitchFamily="34" charset="0"/>
                <a:cs typeface="Arial" pitchFamily="34" charset="0"/>
              </a:rPr>
              <a:t>   = 1.065 –   (0.0592 /2)  x (-4.00) = 1.183V</a:t>
            </a:r>
          </a:p>
          <a:p>
            <a:pPr eaLnBrk="1" latinLnBrk="1" hangingPunct="1">
              <a:spcBef>
                <a:spcPct val="20000"/>
              </a:spcBef>
            </a:pPr>
            <a:endParaRPr kumimoji="1" lang="en-US" altLang="ko-KR" sz="2000" dirty="0">
              <a:latin typeface="Arial" pitchFamily="34" charset="0"/>
              <a:cs typeface="Arial" pitchFamily="34" charset="0"/>
            </a:endParaRPr>
          </a:p>
          <a:p>
            <a:pPr eaLnBrk="1" latinLnBrk="1" hangingPunct="1">
              <a:spcBef>
                <a:spcPct val="20000"/>
              </a:spcBef>
            </a:pPr>
            <a:r>
              <a:rPr kumimoji="1" lang="en-US" altLang="ko-KR" sz="2000" dirty="0">
                <a:latin typeface="Arial" pitchFamily="34" charset="0"/>
                <a:cs typeface="Arial" pitchFamily="34" charset="0"/>
              </a:rPr>
              <a:t>In this calculation, no term for Br</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appears in the logarithmic term because it is a pure liquid present in excess (unit activity).</a:t>
            </a:r>
            <a:endParaRPr kumimoji="1" lang="en-US" sz="2000" dirty="0">
              <a:latin typeface="Arial" pitchFamily="34" charset="0"/>
              <a:cs typeface="Arial" pitchFamily="34" charset="0"/>
            </a:endParaRPr>
          </a:p>
        </p:txBody>
      </p:sp>
      <p:sp>
        <p:nvSpPr>
          <p:cNvPr id="3" name="TextBox 2"/>
          <p:cNvSpPr txBox="1"/>
          <p:nvPr/>
        </p:nvSpPr>
        <p:spPr>
          <a:xfrm>
            <a:off x="1219200" y="76200"/>
            <a:ext cx="6781800" cy="584775"/>
          </a:xfrm>
          <a:prstGeom prst="rect">
            <a:avLst/>
          </a:prstGeom>
          <a:noFill/>
        </p:spPr>
        <p:txBody>
          <a:bodyPr wrap="square" rtlCol="0">
            <a:spAutoFit/>
          </a:bodyPr>
          <a:lstStyle/>
          <a:p>
            <a:r>
              <a:rPr kumimoji="1" lang="en-US" altLang="ko-KR" sz="3200" b="1" i="1" dirty="0" smtClean="0">
                <a:solidFill>
                  <a:srgbClr val="0000FF"/>
                </a:solidFill>
                <a:latin typeface="Arial" pitchFamily="34" charset="0"/>
                <a:cs typeface="Arial" pitchFamily="34" charset="0"/>
              </a:rPr>
              <a:t>Two </a:t>
            </a:r>
            <a:r>
              <a:rPr kumimoji="1" lang="en-US" altLang="ko-KR" sz="3200" b="1" i="1" dirty="0" smtClean="0">
                <a:solidFill>
                  <a:srgbClr val="0000FF"/>
                </a:solidFill>
                <a:latin typeface="Arial" pitchFamily="34" charset="0"/>
                <a:cs typeface="Arial" pitchFamily="34" charset="0"/>
              </a:rPr>
              <a:t>Electrode Potentials for Br</a:t>
            </a:r>
            <a:r>
              <a:rPr kumimoji="1" lang="en-US" altLang="ko-KR" sz="3200" b="1" i="1" baseline="-25000" dirty="0" smtClean="0">
                <a:solidFill>
                  <a:srgbClr val="0000FF"/>
                </a:solidFill>
                <a:latin typeface="Arial" pitchFamily="34" charset="0"/>
                <a:cs typeface="Arial" pitchFamily="34" charset="0"/>
              </a:rPr>
              <a:t>2</a:t>
            </a:r>
            <a:r>
              <a:rPr kumimoji="1" lang="en-US" altLang="ko-KR" sz="3200" b="1" i="1" dirty="0" smtClean="0">
                <a:solidFill>
                  <a:srgbClr val="0000FF"/>
                </a:solidFill>
                <a:latin typeface="Arial" pitchFamily="34" charset="0"/>
                <a:cs typeface="Arial" pitchFamily="34" charset="0"/>
              </a:rPr>
              <a:t> </a:t>
            </a:r>
            <a:endParaRPr lang="en-US" sz="3200" i="1"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609600" y="304800"/>
            <a:ext cx="8077200" cy="6555641"/>
          </a:xfrm>
          <a:prstGeom prst="rect">
            <a:avLst/>
          </a:prstGeom>
          <a:noFill/>
          <a:ln w="9525">
            <a:noFill/>
            <a:miter lim="800000"/>
            <a:headEnd/>
            <a:tailEnd/>
          </a:ln>
          <a:effectLst/>
        </p:spPr>
        <p:txBody>
          <a:bodyPr>
            <a:spAutoFit/>
          </a:bodyPr>
          <a:lstStyle/>
          <a:p>
            <a:pPr marL="463550" indent="-463550" eaLnBrk="1" latinLnBrk="1" hangingPunct="1">
              <a:spcBef>
                <a:spcPct val="20000"/>
              </a:spcBef>
              <a:buClr>
                <a:srgbClr val="FF0000"/>
              </a:buClr>
              <a:buFont typeface="Wingdings" pitchFamily="2" charset="2"/>
              <a:buChar char="Ø"/>
            </a:pPr>
            <a:r>
              <a:rPr kumimoji="1" lang="en-US" altLang="ko-KR" sz="2000" dirty="0">
                <a:latin typeface="Arial" pitchFamily="34" charset="0"/>
                <a:cs typeface="Arial" pitchFamily="34" charset="0"/>
              </a:rPr>
              <a:t>The standard electrode potential shown in the first entry for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aq</a:t>
            </a:r>
            <a:r>
              <a:rPr kumimoji="1" lang="en-US" altLang="ko-KR" sz="2000" dirty="0">
                <a:latin typeface="Arial" pitchFamily="34" charset="0"/>
                <a:cs typeface="Arial" pitchFamily="34" charset="0"/>
              </a:rPr>
              <a:t>) is </a:t>
            </a:r>
            <a:r>
              <a:rPr kumimoji="1" lang="en-US" altLang="ko-KR" sz="2000" dirty="0" err="1">
                <a:latin typeface="Arial" pitchFamily="34" charset="0"/>
                <a:cs typeface="Arial" pitchFamily="34" charset="0"/>
              </a:rPr>
              <a:t>hypotential</a:t>
            </a:r>
            <a:r>
              <a:rPr kumimoji="1" lang="en-US" altLang="ko-KR" sz="2000" dirty="0">
                <a:latin typeface="Arial" pitchFamily="34" charset="0"/>
                <a:cs typeface="Arial" pitchFamily="34" charset="0"/>
              </a:rPr>
              <a:t> because the solubility of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at </a:t>
            </a:r>
            <a:r>
              <a:rPr kumimoji="1" lang="en-US" altLang="ko-KR" sz="2000" dirty="0" smtClean="0">
                <a:latin typeface="Arial" pitchFamily="34" charset="0"/>
                <a:cs typeface="Arial" pitchFamily="34" charset="0"/>
              </a:rPr>
              <a:t>25</a:t>
            </a:r>
            <a:r>
              <a:rPr kumimoji="1" lang="en-US" altLang="ko-KR" sz="2000" dirty="0">
                <a:latin typeface="Arial" pitchFamily="34" charset="0"/>
                <a:cs typeface="Arial" pitchFamily="34" charset="0"/>
              </a:rPr>
              <a:t>℃ is only about 0.18M. </a:t>
            </a:r>
            <a:endParaRPr kumimoji="1" lang="en-US" altLang="ko-KR" sz="2000" dirty="0" smtClean="0">
              <a:latin typeface="Arial" pitchFamily="34" charset="0"/>
              <a:cs typeface="Arial" pitchFamily="34" charset="0"/>
            </a:endParaRPr>
          </a:p>
          <a:p>
            <a:pPr marL="463550" indent="-463550" eaLnBrk="1" latinLnBrk="1" hangingPunct="1">
              <a:spcBef>
                <a:spcPct val="20000"/>
              </a:spcBef>
              <a:buClr>
                <a:srgbClr val="FF0000"/>
              </a:buClr>
              <a:buFont typeface="Wingdings" pitchFamily="2" charset="2"/>
              <a:buChar char="Ø"/>
            </a:pPr>
            <a:endParaRPr kumimoji="1" lang="en-US" altLang="ko-KR" sz="2000" dirty="0" smtClean="0">
              <a:latin typeface="Arial" pitchFamily="34" charset="0"/>
              <a:cs typeface="Arial" pitchFamily="34" charset="0"/>
            </a:endParaRPr>
          </a:p>
          <a:p>
            <a:pPr marL="463550" indent="-463550"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Thus</a:t>
            </a:r>
            <a:r>
              <a:rPr kumimoji="1" lang="en-US" altLang="ko-KR" sz="2000" dirty="0">
                <a:latin typeface="Arial" pitchFamily="34" charset="0"/>
                <a:cs typeface="Arial" pitchFamily="34" charset="0"/>
              </a:rPr>
              <a:t>, the record value of 1.087V is based on a system that- in terms of our definition of </a:t>
            </a:r>
            <a:r>
              <a:rPr kumimoji="1" lang="en-US" altLang="ko-KR" sz="2000" i="1" dirty="0">
                <a:latin typeface="Arial" pitchFamily="34" charset="0"/>
                <a:cs typeface="Arial" pitchFamily="34" charset="0"/>
              </a:rPr>
              <a:t>E</a:t>
            </a:r>
            <a:r>
              <a:rPr kumimoji="1" lang="en-US" altLang="ko-KR" sz="2000" i="1" baseline="30000" dirty="0">
                <a:latin typeface="Arial" pitchFamily="34" charset="0"/>
                <a:cs typeface="Arial" pitchFamily="34" charset="0"/>
              </a:rPr>
              <a:t>0</a:t>
            </a:r>
            <a:r>
              <a:rPr kumimoji="1" lang="en-US" altLang="ko-KR" sz="2000" i="1" dirty="0">
                <a:latin typeface="Arial" pitchFamily="34" charset="0"/>
                <a:cs typeface="Arial" pitchFamily="34" charset="0"/>
              </a:rPr>
              <a:t> – </a:t>
            </a:r>
            <a:r>
              <a:rPr kumimoji="1" lang="en-US" altLang="ko-KR" sz="2000" dirty="0">
                <a:latin typeface="Arial" pitchFamily="34" charset="0"/>
                <a:cs typeface="Arial" pitchFamily="34" charset="0"/>
              </a:rPr>
              <a:t>cannot be realized experimentally. </a:t>
            </a:r>
            <a:endParaRPr kumimoji="1" lang="en-US" altLang="ko-KR" sz="2000" dirty="0" smtClean="0">
              <a:latin typeface="Arial" pitchFamily="34" charset="0"/>
              <a:cs typeface="Arial" pitchFamily="34" charset="0"/>
            </a:endParaRPr>
          </a:p>
          <a:p>
            <a:pPr marL="463550" indent="-463550" eaLnBrk="1" latinLnBrk="1" hangingPunct="1">
              <a:spcBef>
                <a:spcPct val="20000"/>
              </a:spcBef>
              <a:buClr>
                <a:srgbClr val="FF0000"/>
              </a:buClr>
              <a:buFont typeface="Wingdings" pitchFamily="2" charset="2"/>
              <a:buChar char="Ø"/>
            </a:pPr>
            <a:endParaRPr kumimoji="1" lang="en-US" altLang="ko-KR" sz="2000" dirty="0" smtClean="0">
              <a:latin typeface="Arial" pitchFamily="34" charset="0"/>
              <a:cs typeface="Arial" pitchFamily="34" charset="0"/>
            </a:endParaRPr>
          </a:p>
          <a:p>
            <a:pPr marL="463550" indent="-463550"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Nevertheless</a:t>
            </a:r>
            <a:r>
              <a:rPr kumimoji="1" lang="en-US" altLang="ko-KR" sz="2000" dirty="0">
                <a:latin typeface="Arial" pitchFamily="34" charset="0"/>
                <a:cs typeface="Arial" pitchFamily="34" charset="0"/>
              </a:rPr>
              <a:t>, the </a:t>
            </a:r>
            <a:r>
              <a:rPr kumimoji="1" lang="en-US" altLang="ko-KR" sz="2000" dirty="0" err="1">
                <a:latin typeface="Arial" pitchFamily="34" charset="0"/>
                <a:cs typeface="Arial" pitchFamily="34" charset="0"/>
              </a:rPr>
              <a:t>hypotential</a:t>
            </a:r>
            <a:r>
              <a:rPr kumimoji="1" lang="en-US" altLang="ko-KR" sz="2000" dirty="0">
                <a:latin typeface="Arial" pitchFamily="34" charset="0"/>
                <a:cs typeface="Arial" pitchFamily="34" charset="0"/>
              </a:rPr>
              <a:t> potential does permit us to calculate electrode potentials for solutions that are </a:t>
            </a:r>
            <a:r>
              <a:rPr kumimoji="1" lang="en-US" altLang="ko-KR" sz="2000" dirty="0" err="1">
                <a:latin typeface="Arial" pitchFamily="34" charset="0"/>
                <a:cs typeface="Arial" pitchFamily="34" charset="0"/>
              </a:rPr>
              <a:t>undersaturated</a:t>
            </a:r>
            <a:r>
              <a:rPr kumimoji="1" lang="en-US" altLang="ko-KR" sz="2000" dirty="0">
                <a:latin typeface="Arial" pitchFamily="34" charset="0"/>
                <a:cs typeface="Arial" pitchFamily="34" charset="0"/>
              </a:rPr>
              <a:t> in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a:t>
            </a:r>
            <a:endParaRPr kumimoji="1" lang="en-US" altLang="ko-KR" sz="2000" baseline="30000" dirty="0">
              <a:latin typeface="Arial" pitchFamily="34" charset="0"/>
              <a:cs typeface="Arial" pitchFamily="34" charset="0"/>
            </a:endParaRPr>
          </a:p>
          <a:p>
            <a:pPr marL="463550" indent="-463550" eaLnBrk="1" latinLnBrk="1" hangingPunct="1">
              <a:spcBef>
                <a:spcPct val="20000"/>
              </a:spcBef>
              <a:buClr>
                <a:srgbClr val="FF0000"/>
              </a:buClr>
              <a:buFont typeface="Wingdings" pitchFamily="2" charset="2"/>
              <a:buChar char="Ø"/>
            </a:pPr>
            <a:r>
              <a:rPr kumimoji="1" lang="en-US" altLang="ko-KR" sz="2000" dirty="0">
                <a:latin typeface="Arial" pitchFamily="34" charset="0"/>
                <a:cs typeface="Arial" pitchFamily="34" charset="0"/>
              </a:rPr>
              <a:t>For example, if we wish to calculate the electrode potential for a solution that was 0.0100M in </a:t>
            </a:r>
            <a:r>
              <a:rPr kumimoji="1" lang="en-US" altLang="ko-KR" sz="2000" dirty="0" err="1">
                <a:latin typeface="Arial" pitchFamily="34" charset="0"/>
                <a:cs typeface="Arial" pitchFamily="34" charset="0"/>
              </a:rPr>
              <a:t>KBr</a:t>
            </a:r>
            <a:r>
              <a:rPr kumimoji="1" lang="en-US" altLang="ko-KR" sz="2000" dirty="0">
                <a:latin typeface="Arial" pitchFamily="34" charset="0"/>
                <a:cs typeface="Arial" pitchFamily="34" charset="0"/>
              </a:rPr>
              <a:t> and 0.00100M in 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 We would write </a:t>
            </a:r>
          </a:p>
          <a:p>
            <a:pPr eaLnBrk="1" latinLnBrk="1" hangingPunct="1">
              <a:spcBef>
                <a:spcPct val="20000"/>
              </a:spcBef>
            </a:pPr>
            <a:endParaRPr kumimoji="1" lang="en-US" altLang="ko-KR" sz="2000" i="1" dirty="0">
              <a:latin typeface="Arial" pitchFamily="34" charset="0"/>
              <a:cs typeface="Arial" pitchFamily="34" charset="0"/>
            </a:endParaRPr>
          </a:p>
          <a:p>
            <a:pPr eaLnBrk="1" latinLnBrk="1" hangingPunct="1">
              <a:spcBef>
                <a:spcPct val="20000"/>
              </a:spcBef>
            </a:pP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1.087 –    (0.0592 /2) log [Br</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/Br</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a:t>
            </a:r>
            <a:r>
              <a:rPr kumimoji="1" lang="en-US" altLang="ko-KR" sz="2000" i="1" dirty="0" err="1">
                <a:latin typeface="Arial" pitchFamily="34" charset="0"/>
                <a:cs typeface="Arial" pitchFamily="34" charset="0"/>
              </a:rPr>
              <a:t>aq</a:t>
            </a:r>
            <a:r>
              <a:rPr kumimoji="1" lang="en-US" altLang="ko-KR" sz="2000" dirty="0">
                <a:latin typeface="Arial" pitchFamily="34" charset="0"/>
                <a:cs typeface="Arial" pitchFamily="34" charset="0"/>
              </a:rPr>
              <a:t>)</a:t>
            </a:r>
          </a:p>
          <a:p>
            <a:pPr eaLnBrk="1" latinLnBrk="1" hangingPunct="1">
              <a:spcBef>
                <a:spcPct val="20000"/>
              </a:spcBef>
            </a:pPr>
            <a:endParaRPr kumimoji="1" lang="en-US" altLang="ko-KR" sz="2000" baseline="-25000" dirty="0">
              <a:latin typeface="Arial" pitchFamily="34" charset="0"/>
              <a:cs typeface="Arial" pitchFamily="34" charset="0"/>
            </a:endParaRPr>
          </a:p>
          <a:p>
            <a:pPr eaLnBrk="1" latinLnBrk="1" hangingPunct="1">
              <a:spcBef>
                <a:spcPct val="20000"/>
              </a:spcBef>
            </a:pPr>
            <a:r>
              <a:rPr kumimoji="1" lang="en-US" altLang="ko-KR" sz="2000" dirty="0">
                <a:latin typeface="Arial" pitchFamily="34" charset="0"/>
                <a:cs typeface="Arial" pitchFamily="34" charset="0"/>
              </a:rPr>
              <a:t>   = 1.087 –   (0.0592 /2) log(0.0100)</a:t>
            </a:r>
            <a:r>
              <a:rPr kumimoji="1" lang="en-US" altLang="ko-KR" sz="2000" baseline="30000" dirty="0">
                <a:latin typeface="Arial" pitchFamily="34" charset="0"/>
                <a:cs typeface="Arial" pitchFamily="34" charset="0"/>
              </a:rPr>
              <a:t>2 </a:t>
            </a:r>
            <a:r>
              <a:rPr kumimoji="1" lang="en-US" altLang="ko-KR" sz="2000" dirty="0">
                <a:latin typeface="Arial" pitchFamily="34" charset="0"/>
                <a:cs typeface="Arial" pitchFamily="34" charset="0"/>
              </a:rPr>
              <a:t>/ 0.00100</a:t>
            </a:r>
            <a:endParaRPr kumimoji="1" lang="en-US" altLang="ko-KR" sz="2000" baseline="30000" dirty="0">
              <a:latin typeface="Arial" pitchFamily="34" charset="0"/>
              <a:cs typeface="Arial" pitchFamily="34" charset="0"/>
            </a:endParaRPr>
          </a:p>
          <a:p>
            <a:pPr eaLnBrk="1" latinLnBrk="1" hangingPunct="1">
              <a:spcBef>
                <a:spcPct val="20000"/>
              </a:spcBef>
            </a:pPr>
            <a:endParaRPr kumimoji="1" lang="en-US" altLang="ko-KR" sz="2000" dirty="0">
              <a:latin typeface="Arial" pitchFamily="34" charset="0"/>
              <a:cs typeface="Arial" pitchFamily="34" charset="0"/>
            </a:endParaRPr>
          </a:p>
          <a:p>
            <a:pPr eaLnBrk="1" latinLnBrk="1" hangingPunct="1">
              <a:spcBef>
                <a:spcPct val="20000"/>
              </a:spcBef>
            </a:pPr>
            <a:r>
              <a:rPr kumimoji="1" lang="en-US" altLang="ko-KR" sz="2000" dirty="0">
                <a:latin typeface="Arial" pitchFamily="34" charset="0"/>
                <a:cs typeface="Arial" pitchFamily="34" charset="0"/>
              </a:rPr>
              <a:t>   = 1.087  –   (0.0592 /2) log 0.100 </a:t>
            </a:r>
          </a:p>
          <a:p>
            <a:pPr eaLnBrk="1" latinLnBrk="1" hangingPunct="1">
              <a:spcBef>
                <a:spcPct val="20000"/>
              </a:spcBef>
            </a:pPr>
            <a:r>
              <a:rPr kumimoji="1" lang="en-US" altLang="ko-KR" sz="2000" dirty="0">
                <a:latin typeface="Arial" pitchFamily="34" charset="0"/>
                <a:cs typeface="Arial" pitchFamily="34" charset="0"/>
              </a:rPr>
              <a:t>   = 1.117V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457200" y="1524000"/>
            <a:ext cx="8305800" cy="4154984"/>
          </a:xfrm>
          <a:prstGeom prst="rect">
            <a:avLst/>
          </a:prstGeom>
          <a:noFill/>
          <a:ln w="9525">
            <a:noFill/>
            <a:miter lim="800000"/>
            <a:headEnd/>
            <a:tailEnd/>
          </a:ln>
          <a:effectLst/>
        </p:spPr>
        <p:txBody>
          <a:bodyPr>
            <a:spAutoFit/>
          </a:bodyPr>
          <a:lstStyle/>
          <a:p>
            <a:pPr marL="463550" indent="-463550"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Reference </a:t>
            </a:r>
            <a:r>
              <a:rPr kumimoji="1" lang="en-US" altLang="ko-KR" sz="2000" dirty="0">
                <a:latin typeface="Arial" pitchFamily="34" charset="0"/>
                <a:cs typeface="Arial" pitchFamily="34" charset="0"/>
              </a:rPr>
              <a:t>works, particularly those published before 1953, often contain tabulations of electrode potentials that are not </a:t>
            </a:r>
            <a:r>
              <a:rPr kumimoji="1" lang="en-US" altLang="ko-KR" sz="2000" dirty="0" smtClean="0">
                <a:latin typeface="Arial" pitchFamily="34" charset="0"/>
                <a:cs typeface="Arial" pitchFamily="34" charset="0"/>
              </a:rPr>
              <a:t>conform with </a:t>
            </a:r>
            <a:r>
              <a:rPr kumimoji="1" lang="en-US" altLang="ko-KR" sz="2000" dirty="0">
                <a:latin typeface="Arial" pitchFamily="34" charset="0"/>
                <a:cs typeface="Arial" pitchFamily="34" charset="0"/>
              </a:rPr>
              <a:t>the IUPAC recommendations</a:t>
            </a:r>
            <a:r>
              <a:rPr kumimoji="1" lang="en-US" altLang="ko-KR" sz="2000" dirty="0" smtClean="0">
                <a:latin typeface="Arial" pitchFamily="34" charset="0"/>
                <a:cs typeface="Arial" pitchFamily="34" charset="0"/>
              </a:rPr>
              <a:t>.</a:t>
            </a:r>
          </a:p>
          <a:p>
            <a:pPr eaLnBrk="1" latinLnBrk="1" hangingPunct="1">
              <a:spcBef>
                <a:spcPct val="20000"/>
              </a:spcBef>
            </a:pPr>
            <a:endParaRPr kumimoji="1" lang="en-US" altLang="ko-KR" sz="2000" dirty="0" smtClean="0">
              <a:latin typeface="Arial" pitchFamily="34" charset="0"/>
              <a:cs typeface="Arial" pitchFamily="34" charset="0"/>
            </a:endParaRPr>
          </a:p>
          <a:p>
            <a:pPr eaLnBrk="1" latinLnBrk="1" hangingPunct="1">
              <a:spcBef>
                <a:spcPct val="20000"/>
              </a:spcBef>
            </a:pPr>
            <a:r>
              <a:rPr kumimoji="1" lang="en-US" altLang="ko-KR" sz="2000" dirty="0" smtClean="0">
                <a:latin typeface="Arial" pitchFamily="34" charset="0"/>
                <a:cs typeface="Arial" pitchFamily="34" charset="0"/>
              </a:rPr>
              <a:t> Zn(</a:t>
            </a:r>
            <a:r>
              <a:rPr kumimoji="1" lang="en-US" altLang="ko-KR" sz="2000" i="1" dirty="0" smtClean="0">
                <a:latin typeface="Arial" pitchFamily="34" charset="0"/>
                <a:cs typeface="Arial" pitchFamily="34" charset="0"/>
              </a:rPr>
              <a:t>s</a:t>
            </a:r>
            <a:r>
              <a:rPr kumimoji="1" lang="en-US" altLang="ko-KR" sz="2000" dirty="0">
                <a:latin typeface="Arial" pitchFamily="34" charset="0"/>
                <a:cs typeface="Arial" pitchFamily="34" charset="0"/>
              </a:rPr>
              <a:t>) ↔Zn</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+0.76V</a:t>
            </a:r>
            <a:endParaRPr kumimoji="1" lang="en-US" altLang="ko-KR" sz="2000" baseline="30000" dirty="0">
              <a:latin typeface="Arial" pitchFamily="34" charset="0"/>
              <a:cs typeface="Arial" pitchFamily="34" charset="0"/>
            </a:endParaRPr>
          </a:p>
          <a:p>
            <a:pPr eaLnBrk="1" latinLnBrk="1" hangingPunct="1">
              <a:spcBef>
                <a:spcPct val="20000"/>
              </a:spcBef>
            </a:pPr>
            <a:r>
              <a:rPr kumimoji="1" lang="en-US" altLang="ko-KR" sz="2000" dirty="0">
                <a:latin typeface="Arial" pitchFamily="34" charset="0"/>
                <a:cs typeface="Arial" pitchFamily="34" charset="0"/>
              </a:rPr>
              <a:t>Cu</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↔Cu(</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a:t>
            </a:r>
            <a:r>
              <a:rPr kumimoji="1" lang="en-US" altLang="ko-KR" sz="2000" i="1" dirty="0">
                <a:latin typeface="Arial" pitchFamily="34" charset="0"/>
                <a:cs typeface="Arial" pitchFamily="34" charset="0"/>
              </a:rPr>
              <a:t>E</a:t>
            </a:r>
            <a:r>
              <a:rPr kumimoji="1" lang="en-US" altLang="ko-KR" sz="2000" dirty="0">
                <a:latin typeface="Arial" pitchFamily="34" charset="0"/>
                <a:cs typeface="Arial" pitchFamily="34" charset="0"/>
              </a:rPr>
              <a:t> = +0.34V</a:t>
            </a:r>
          </a:p>
          <a:p>
            <a:pPr eaLnBrk="1" latinLnBrk="1" hangingPunct="1">
              <a:spcBef>
                <a:spcPct val="20000"/>
              </a:spcBef>
            </a:pPr>
            <a:endParaRPr kumimoji="1" lang="en-US" altLang="ko-KR" sz="2000" dirty="0" smtClean="0">
              <a:latin typeface="Arial" pitchFamily="34" charset="0"/>
              <a:cs typeface="Arial" pitchFamily="34" charset="0"/>
            </a:endParaRPr>
          </a:p>
          <a:p>
            <a:pPr marL="519113" indent="-519113" eaLnBrk="1" latinLnBrk="1" hangingPunct="1">
              <a:spcBef>
                <a:spcPct val="20000"/>
              </a:spcBef>
              <a:buClr>
                <a:srgbClr val="FF0000"/>
              </a:buClr>
              <a:buFont typeface="Wingdings" pitchFamily="2" charset="2"/>
              <a:buChar char="Ø"/>
            </a:pPr>
            <a:r>
              <a:rPr kumimoji="1" lang="en-US" altLang="ko-KR" sz="2000" dirty="0" smtClean="0">
                <a:latin typeface="Arial" pitchFamily="34" charset="0"/>
                <a:cs typeface="Arial" pitchFamily="34" charset="0"/>
              </a:rPr>
              <a:t>To </a:t>
            </a:r>
            <a:r>
              <a:rPr kumimoji="1" lang="en-US" altLang="ko-KR" sz="2000" dirty="0">
                <a:latin typeface="Arial" pitchFamily="34" charset="0"/>
                <a:cs typeface="Arial" pitchFamily="34" charset="0"/>
              </a:rPr>
              <a:t>convert these oxidation potentials to electrode potentials as defined by the IUPAC convention, one must mentally (1) express the half-reactions as reductions and (2) change the signs of the potentials.</a:t>
            </a:r>
          </a:p>
          <a:p>
            <a:pPr eaLnBrk="1" latinLnBrk="1" hangingPunct="1">
              <a:spcBef>
                <a:spcPct val="20000"/>
              </a:spcBef>
            </a:pPr>
            <a:endParaRPr kumimoji="1" lang="en-US" sz="2000" dirty="0">
              <a:latin typeface="Arial" pitchFamily="34" charset="0"/>
              <a:cs typeface="Arial" pitchFamily="34" charset="0"/>
            </a:endParaRPr>
          </a:p>
        </p:txBody>
      </p:sp>
      <p:sp>
        <p:nvSpPr>
          <p:cNvPr id="3" name="TextBox 2"/>
          <p:cNvSpPr txBox="1"/>
          <p:nvPr/>
        </p:nvSpPr>
        <p:spPr>
          <a:xfrm>
            <a:off x="685800" y="457200"/>
            <a:ext cx="7315200" cy="523220"/>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rPr>
              <a:t>Sign Conventions in the Older </a:t>
            </a:r>
            <a:r>
              <a:rPr kumimoji="1" lang="en-US" altLang="ko-KR" sz="2800" b="1" i="1" dirty="0" smtClean="0">
                <a:solidFill>
                  <a:srgbClr val="0000FF"/>
                </a:solidFill>
                <a:latin typeface="Arial" pitchFamily="34" charset="0"/>
                <a:cs typeface="Arial" pitchFamily="34" charset="0"/>
              </a:rPr>
              <a:t>Literature</a:t>
            </a:r>
            <a:endParaRPr kumimoji="1" lang="en-US" altLang="ko-KR" sz="2800" b="1" i="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118725" y="2687638"/>
            <a:ext cx="184150" cy="457200"/>
          </a:xfrm>
          <a:prstGeom prst="rect">
            <a:avLst/>
          </a:prstGeom>
          <a:noFill/>
          <a:ln w="9525">
            <a:noFill/>
            <a:miter lim="800000"/>
            <a:headEnd/>
            <a:tailEnd/>
          </a:ln>
        </p:spPr>
        <p:txBody>
          <a:bodyPr wrap="none">
            <a:spAutoFit/>
          </a:bodyPr>
          <a:lstStyle/>
          <a:p>
            <a:endParaRPr lang="ko-KR" altLang="en-US">
              <a:latin typeface="Calibri" pitchFamily="34" charset="0"/>
            </a:endParaRPr>
          </a:p>
        </p:txBody>
      </p:sp>
      <p:sp>
        <p:nvSpPr>
          <p:cNvPr id="7171" name="Text Box 3"/>
          <p:cNvSpPr txBox="1">
            <a:spLocks noChangeArrowheads="1"/>
          </p:cNvSpPr>
          <p:nvPr/>
        </p:nvSpPr>
        <p:spPr bwMode="auto">
          <a:xfrm>
            <a:off x="2743200" y="2133600"/>
            <a:ext cx="27432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transfer or shift of electrons</a:t>
            </a:r>
          </a:p>
        </p:txBody>
      </p:sp>
      <p:sp>
        <p:nvSpPr>
          <p:cNvPr id="7172" name="Text Box 4"/>
          <p:cNvSpPr txBox="1">
            <a:spLocks noChangeArrowheads="1"/>
          </p:cNvSpPr>
          <p:nvPr/>
        </p:nvSpPr>
        <p:spPr bwMode="auto">
          <a:xfrm>
            <a:off x="990600" y="3124200"/>
            <a:ext cx="3352800" cy="2073275"/>
          </a:xfrm>
          <a:prstGeom prst="rect">
            <a:avLst/>
          </a:prstGeom>
          <a:noFill/>
          <a:ln w="9525">
            <a:noFill/>
            <a:miter lim="800000"/>
            <a:headEnd/>
            <a:tailEnd/>
          </a:ln>
        </p:spPr>
        <p:txBody>
          <a:bodyPr>
            <a:spAutoFit/>
          </a:bodyPr>
          <a:lstStyle/>
          <a:p>
            <a:pPr>
              <a:spcBef>
                <a:spcPct val="50000"/>
              </a:spcBef>
            </a:pPr>
            <a:r>
              <a:rPr lang="en-US" altLang="ko-KR" sz="2000"/>
              <a:t>X</a:t>
            </a:r>
            <a:r>
              <a:rPr lang="en-US" altLang="ko-KR" sz="2000" baseline="-25000"/>
              <a:t>ox</a:t>
            </a:r>
            <a:r>
              <a:rPr lang="en-US" altLang="ko-KR" sz="2000"/>
              <a:t> loses electrons</a:t>
            </a:r>
          </a:p>
          <a:p>
            <a:pPr>
              <a:spcBef>
                <a:spcPct val="50000"/>
              </a:spcBef>
            </a:pPr>
            <a:r>
              <a:rPr lang="en-US" altLang="ko-KR" sz="2000"/>
              <a:t>X</a:t>
            </a:r>
            <a:r>
              <a:rPr lang="en-US" altLang="ko-KR" sz="2000" baseline="-25000"/>
              <a:t>ox</a:t>
            </a:r>
            <a:r>
              <a:rPr lang="en-US" altLang="ko-KR" sz="2000"/>
              <a:t> is oxidated</a:t>
            </a:r>
          </a:p>
          <a:p>
            <a:pPr>
              <a:spcBef>
                <a:spcPct val="50000"/>
              </a:spcBef>
            </a:pPr>
            <a:r>
              <a:rPr lang="en-US" altLang="ko-KR" sz="2000"/>
              <a:t>X</a:t>
            </a:r>
            <a:r>
              <a:rPr lang="en-US" altLang="ko-KR" sz="2000" baseline="-25000"/>
              <a:t>ox</a:t>
            </a:r>
            <a:r>
              <a:rPr lang="en-US" altLang="ko-KR" sz="2000"/>
              <a:t> is the reducing agent</a:t>
            </a:r>
          </a:p>
          <a:p>
            <a:pPr>
              <a:spcBef>
                <a:spcPct val="50000"/>
              </a:spcBef>
            </a:pPr>
            <a:r>
              <a:rPr lang="en-US" altLang="ko-KR" sz="2000"/>
              <a:t>X</a:t>
            </a:r>
            <a:r>
              <a:rPr lang="en-US" altLang="ko-KR" sz="2000" baseline="-25000"/>
              <a:t>ox</a:t>
            </a:r>
            <a:r>
              <a:rPr lang="en-US" altLang="ko-KR" sz="2000"/>
              <a:t> increases oxidation number</a:t>
            </a:r>
          </a:p>
        </p:txBody>
      </p:sp>
      <p:sp>
        <p:nvSpPr>
          <p:cNvPr id="7173" name="Text Box 5"/>
          <p:cNvSpPr txBox="1">
            <a:spLocks noChangeArrowheads="1"/>
          </p:cNvSpPr>
          <p:nvPr/>
        </p:nvSpPr>
        <p:spPr bwMode="auto">
          <a:xfrm>
            <a:off x="5105400" y="3124200"/>
            <a:ext cx="3657600" cy="2092325"/>
          </a:xfrm>
          <a:prstGeom prst="rect">
            <a:avLst/>
          </a:prstGeom>
          <a:noFill/>
          <a:ln w="9525">
            <a:noFill/>
            <a:miter lim="800000"/>
            <a:headEnd/>
            <a:tailEnd/>
          </a:ln>
        </p:spPr>
        <p:txBody>
          <a:bodyPr>
            <a:spAutoFit/>
          </a:bodyPr>
          <a:lstStyle/>
          <a:p>
            <a:pPr>
              <a:spcBef>
                <a:spcPct val="50000"/>
              </a:spcBef>
            </a:pPr>
            <a:r>
              <a:rPr lang="en-US" altLang="ko-KR" sz="2000"/>
              <a:t>X</a:t>
            </a:r>
            <a:r>
              <a:rPr lang="en-US" altLang="ko-KR" sz="2000" baseline="-25000"/>
              <a:t>red</a:t>
            </a:r>
            <a:r>
              <a:rPr lang="en-US" altLang="ko-KR" sz="2000"/>
              <a:t> gain electrons</a:t>
            </a:r>
          </a:p>
          <a:p>
            <a:pPr>
              <a:spcBef>
                <a:spcPct val="50000"/>
              </a:spcBef>
            </a:pPr>
            <a:r>
              <a:rPr lang="en-US" altLang="ko-KR" sz="2000"/>
              <a:t>X</a:t>
            </a:r>
            <a:r>
              <a:rPr lang="en-US" altLang="ko-KR" sz="2000" baseline="-25000"/>
              <a:t>red</a:t>
            </a:r>
            <a:r>
              <a:rPr lang="en-US" altLang="ko-KR" sz="2000"/>
              <a:t> is reduced</a:t>
            </a:r>
          </a:p>
          <a:p>
            <a:pPr>
              <a:spcBef>
                <a:spcPct val="50000"/>
              </a:spcBef>
            </a:pPr>
            <a:r>
              <a:rPr lang="en-US" altLang="ko-KR" sz="2000"/>
              <a:t>X</a:t>
            </a:r>
            <a:r>
              <a:rPr lang="en-US" altLang="ko-KR" sz="2000" baseline="-25000"/>
              <a:t>red</a:t>
            </a:r>
            <a:r>
              <a:rPr lang="en-US" altLang="ko-KR" sz="2000"/>
              <a:t> is the oxidizing agent</a:t>
            </a:r>
          </a:p>
          <a:p>
            <a:pPr>
              <a:spcBef>
                <a:spcPct val="50000"/>
              </a:spcBef>
            </a:pPr>
            <a:r>
              <a:rPr lang="en-US" altLang="ko-KR" sz="2000"/>
              <a:t>X</a:t>
            </a:r>
            <a:r>
              <a:rPr lang="en-US" altLang="ko-KR" sz="2000" baseline="-25000"/>
              <a:t>red</a:t>
            </a:r>
            <a:r>
              <a:rPr lang="en-US" altLang="ko-KR" sz="2000"/>
              <a:t>  decreases oxidation number</a:t>
            </a:r>
          </a:p>
        </p:txBody>
      </p:sp>
      <p:sp>
        <p:nvSpPr>
          <p:cNvPr id="7174" name="Line 6"/>
          <p:cNvSpPr>
            <a:spLocks noChangeShapeType="1"/>
          </p:cNvSpPr>
          <p:nvPr/>
        </p:nvSpPr>
        <p:spPr bwMode="auto">
          <a:xfrm>
            <a:off x="2819400" y="1981200"/>
            <a:ext cx="2514600" cy="0"/>
          </a:xfrm>
          <a:prstGeom prst="line">
            <a:avLst/>
          </a:prstGeom>
          <a:noFill/>
          <a:ln w="9525">
            <a:solidFill>
              <a:schemeClr val="tx1"/>
            </a:solidFill>
            <a:round/>
            <a:headEnd/>
            <a:tailEnd type="triangle" w="med" len="med"/>
          </a:ln>
        </p:spPr>
        <p:txBody>
          <a:bodyPr/>
          <a:lstStyle/>
          <a:p>
            <a:endParaRPr lang="en-US"/>
          </a:p>
        </p:txBody>
      </p:sp>
      <p:sp>
        <p:nvSpPr>
          <p:cNvPr id="7175" name="Text Box 7"/>
          <p:cNvSpPr txBox="1">
            <a:spLocks noChangeArrowheads="1"/>
          </p:cNvSpPr>
          <p:nvPr/>
        </p:nvSpPr>
        <p:spPr bwMode="auto">
          <a:xfrm>
            <a:off x="3429000" y="1524000"/>
            <a:ext cx="1295400" cy="457200"/>
          </a:xfrm>
          <a:prstGeom prst="rect">
            <a:avLst/>
          </a:prstGeom>
          <a:noFill/>
          <a:ln w="9525">
            <a:noFill/>
            <a:miter lim="800000"/>
            <a:headEnd/>
            <a:tailEnd/>
          </a:ln>
        </p:spPr>
        <p:txBody>
          <a:bodyPr>
            <a:spAutoFit/>
          </a:bodyPr>
          <a:lstStyle/>
          <a:p>
            <a:pPr>
              <a:spcBef>
                <a:spcPct val="50000"/>
              </a:spcBef>
            </a:pPr>
            <a:endParaRPr lang="ko-KR" altLang="en-US">
              <a:latin typeface="Calibri" pitchFamily="34" charset="0"/>
            </a:endParaRPr>
          </a:p>
        </p:txBody>
      </p:sp>
      <p:sp>
        <p:nvSpPr>
          <p:cNvPr id="7176" name="Text Box 8"/>
          <p:cNvSpPr txBox="1">
            <a:spLocks noChangeArrowheads="1"/>
          </p:cNvSpPr>
          <p:nvPr/>
        </p:nvSpPr>
        <p:spPr bwMode="auto">
          <a:xfrm>
            <a:off x="3810000" y="1447800"/>
            <a:ext cx="6096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e</a:t>
            </a:r>
            <a:r>
              <a:rPr lang="en-US" altLang="ko-KR" baseline="30000">
                <a:latin typeface="Calibri" pitchFamily="34" charset="0"/>
                <a:cs typeface="Times New Roman" pitchFamily="18" charset="0"/>
              </a:rPr>
              <a:t>–</a:t>
            </a:r>
            <a:endParaRPr lang="en-US" altLang="ko-KR" baseline="30000">
              <a:latin typeface="Calibri" pitchFamily="34" charset="0"/>
            </a:endParaRPr>
          </a:p>
        </p:txBody>
      </p:sp>
      <p:sp>
        <p:nvSpPr>
          <p:cNvPr id="7177" name="Text Box 9"/>
          <p:cNvSpPr txBox="1">
            <a:spLocks noChangeArrowheads="1"/>
          </p:cNvSpPr>
          <p:nvPr/>
        </p:nvSpPr>
        <p:spPr bwMode="auto">
          <a:xfrm>
            <a:off x="838200" y="304800"/>
            <a:ext cx="2438400" cy="461963"/>
          </a:xfrm>
          <a:prstGeom prst="rect">
            <a:avLst/>
          </a:prstGeom>
          <a:noFill/>
          <a:ln w="9525">
            <a:noFill/>
            <a:miter lim="800000"/>
            <a:headEnd/>
            <a:tailEnd/>
          </a:ln>
        </p:spPr>
        <p:txBody>
          <a:bodyPr>
            <a:spAutoFit/>
          </a:bodyPr>
          <a:lstStyle/>
          <a:p>
            <a:pPr>
              <a:spcBef>
                <a:spcPct val="50000"/>
              </a:spcBef>
            </a:pPr>
            <a:r>
              <a:rPr lang="en-US" altLang="ko-KR" sz="2400" b="1">
                <a:solidFill>
                  <a:srgbClr val="FF0000"/>
                </a:solidFill>
              </a:rPr>
              <a:t>Redox reaction</a:t>
            </a:r>
          </a:p>
        </p:txBody>
      </p:sp>
      <p:sp>
        <p:nvSpPr>
          <p:cNvPr id="7178" name="Rectangle 10"/>
          <p:cNvSpPr>
            <a:spLocks noChangeArrowheads="1"/>
          </p:cNvSpPr>
          <p:nvPr/>
        </p:nvSpPr>
        <p:spPr bwMode="auto">
          <a:xfrm>
            <a:off x="1524000" y="1676400"/>
            <a:ext cx="990600" cy="1219200"/>
          </a:xfrm>
          <a:prstGeom prst="rect">
            <a:avLst/>
          </a:prstGeom>
          <a:solidFill>
            <a:srgbClr val="FFFF99"/>
          </a:solidFill>
          <a:ln w="9525">
            <a:solidFill>
              <a:schemeClr val="tx1"/>
            </a:solidFill>
            <a:miter lim="800000"/>
            <a:headEnd/>
            <a:tailEnd/>
          </a:ln>
        </p:spPr>
        <p:txBody>
          <a:bodyPr wrap="none" anchor="ctr"/>
          <a:lstStyle/>
          <a:p>
            <a:endParaRPr lang="en-US">
              <a:latin typeface="Calibri" pitchFamily="34" charset="0"/>
            </a:endParaRPr>
          </a:p>
        </p:txBody>
      </p:sp>
      <p:sp>
        <p:nvSpPr>
          <p:cNvPr id="7179" name="Oval 11"/>
          <p:cNvSpPr>
            <a:spLocks noChangeArrowheads="1"/>
          </p:cNvSpPr>
          <p:nvPr/>
        </p:nvSpPr>
        <p:spPr bwMode="auto">
          <a:xfrm>
            <a:off x="5638800" y="1600200"/>
            <a:ext cx="1066800" cy="1295400"/>
          </a:xfrm>
          <a:prstGeom prst="ellipse">
            <a:avLst/>
          </a:prstGeom>
          <a:solidFill>
            <a:srgbClr val="99CCFF"/>
          </a:solidFill>
          <a:ln w="9525">
            <a:solidFill>
              <a:schemeClr val="tx1"/>
            </a:solidFill>
            <a:round/>
            <a:headEnd/>
            <a:tailEnd/>
          </a:ln>
        </p:spPr>
        <p:txBody>
          <a:bodyPr wrap="none" anchor="ctr"/>
          <a:lstStyle/>
          <a:p>
            <a:endParaRPr lang="en-US">
              <a:latin typeface="Calibri" pitchFamily="34" charset="0"/>
            </a:endParaRPr>
          </a:p>
        </p:txBody>
      </p:sp>
      <p:sp>
        <p:nvSpPr>
          <p:cNvPr id="7180" name="Text Box 12"/>
          <p:cNvSpPr txBox="1">
            <a:spLocks noChangeArrowheads="1"/>
          </p:cNvSpPr>
          <p:nvPr/>
        </p:nvSpPr>
        <p:spPr bwMode="auto">
          <a:xfrm>
            <a:off x="5867400" y="1981200"/>
            <a:ext cx="6858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X</a:t>
            </a:r>
            <a:r>
              <a:rPr lang="en-US" altLang="ko-KR" baseline="-25000">
                <a:latin typeface="Calibri" pitchFamily="34" charset="0"/>
              </a:rPr>
              <a:t>red</a:t>
            </a:r>
            <a:r>
              <a:rPr lang="en-US" altLang="ko-KR">
                <a:latin typeface="Calibri" pitchFamily="34" charset="0"/>
              </a:rPr>
              <a:t> </a:t>
            </a:r>
          </a:p>
        </p:txBody>
      </p:sp>
      <p:sp>
        <p:nvSpPr>
          <p:cNvPr id="7181" name="Text Box 13"/>
          <p:cNvSpPr txBox="1">
            <a:spLocks noChangeArrowheads="1"/>
          </p:cNvSpPr>
          <p:nvPr/>
        </p:nvSpPr>
        <p:spPr bwMode="auto">
          <a:xfrm>
            <a:off x="1752600" y="2057400"/>
            <a:ext cx="685800" cy="457200"/>
          </a:xfrm>
          <a:prstGeom prst="rect">
            <a:avLst/>
          </a:prstGeom>
          <a:noFill/>
          <a:ln w="9525">
            <a:noFill/>
            <a:miter lim="800000"/>
            <a:headEnd/>
            <a:tailEnd/>
          </a:ln>
        </p:spPr>
        <p:txBody>
          <a:bodyPr>
            <a:spAutoFit/>
          </a:bodyPr>
          <a:lstStyle/>
          <a:p>
            <a:pPr>
              <a:spcBef>
                <a:spcPct val="50000"/>
              </a:spcBef>
            </a:pPr>
            <a:r>
              <a:rPr lang="en-US" altLang="ko-KR">
                <a:latin typeface="Calibri" pitchFamily="34" charset="0"/>
              </a:rPr>
              <a:t>X</a:t>
            </a:r>
            <a:r>
              <a:rPr lang="en-US" altLang="ko-KR" baseline="-25000">
                <a:latin typeface="Calibri" pitchFamily="34" charset="0"/>
              </a:rPr>
              <a:t>ox</a:t>
            </a:r>
            <a:endParaRPr lang="ko-KR" altLang="en-US" baseline="-25000">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70000" lnSpcReduction="20000"/>
          </a:bodyPr>
          <a:lstStyle/>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The sign convention used in a tabulation of electrode potentials may not be explicitly stated</a:t>
            </a:r>
            <a:r>
              <a:rPr kumimoji="1" lang="en-US" altLang="ko-KR" dirty="0" smtClean="0">
                <a:latin typeface="Arial" pitchFamily="34" charset="0"/>
                <a:cs typeface="Arial" pitchFamily="34" charset="0"/>
              </a:rPr>
              <a:t>.</a:t>
            </a: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 </a:t>
            </a:r>
            <a:r>
              <a:rPr kumimoji="1" lang="en-US" altLang="ko-KR" dirty="0" smtClean="0">
                <a:latin typeface="Arial" pitchFamily="34" charset="0"/>
                <a:cs typeface="Arial" pitchFamily="34" charset="0"/>
              </a:rPr>
              <a:t>This information can be readily deduced, however, by noting the direction and sign of the potential for a half-reaction with which one is familiar. </a:t>
            </a: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If </a:t>
            </a:r>
            <a:r>
              <a:rPr kumimoji="1" lang="en-US" altLang="ko-KR" dirty="0" smtClean="0">
                <a:latin typeface="Arial" pitchFamily="34" charset="0"/>
                <a:cs typeface="Arial" pitchFamily="34" charset="0"/>
              </a:rPr>
              <a:t>the sign agrees with the IUPAC convention, the table can be used as is; if not, the signs of all of the data must be reversed. </a:t>
            </a: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For </a:t>
            </a:r>
            <a:r>
              <a:rPr kumimoji="1" lang="en-US" altLang="ko-KR" dirty="0" smtClean="0">
                <a:latin typeface="Arial" pitchFamily="34" charset="0"/>
                <a:cs typeface="Arial" pitchFamily="34" charset="0"/>
              </a:rPr>
              <a:t>example,</a:t>
            </a:r>
          </a:p>
          <a:p>
            <a:pPr latinLnBrk="1">
              <a:lnSpc>
                <a:spcPct val="90000"/>
              </a:lnSpc>
              <a:buClr>
                <a:srgbClr val="FF0000"/>
              </a:buClr>
              <a:buNone/>
            </a:pPr>
            <a:r>
              <a:rPr kumimoji="1" lang="en-US" altLang="ko-KR" dirty="0" smtClean="0">
                <a:latin typeface="Arial" pitchFamily="34" charset="0"/>
                <a:cs typeface="Arial" pitchFamily="34" charset="0"/>
              </a:rPr>
              <a:t>          </a:t>
            </a:r>
            <a:r>
              <a:rPr kumimoji="1" lang="en-US" altLang="ko-KR" dirty="0" smtClean="0">
                <a:latin typeface="Arial" pitchFamily="34" charset="0"/>
                <a:cs typeface="Arial" pitchFamily="34" charset="0"/>
              </a:rPr>
              <a:t>O</a:t>
            </a:r>
            <a:r>
              <a:rPr kumimoji="1" lang="en-US" altLang="ko-KR" baseline="-25000" dirty="0" smtClean="0">
                <a:latin typeface="Arial" pitchFamily="34" charset="0"/>
                <a:cs typeface="Arial" pitchFamily="34" charset="0"/>
              </a:rPr>
              <a:t>2</a:t>
            </a:r>
            <a:r>
              <a:rPr kumimoji="1" lang="en-US" altLang="ko-KR" dirty="0" smtClean="0">
                <a:latin typeface="Arial" pitchFamily="34" charset="0"/>
                <a:cs typeface="Arial" pitchFamily="34" charset="0"/>
              </a:rPr>
              <a:t>(</a:t>
            </a:r>
            <a:r>
              <a:rPr kumimoji="1" lang="en-US" altLang="ko-KR" i="1" dirty="0" smtClean="0">
                <a:latin typeface="Arial" pitchFamily="34" charset="0"/>
                <a:cs typeface="Arial" pitchFamily="34" charset="0"/>
              </a:rPr>
              <a:t>g</a:t>
            </a:r>
            <a:r>
              <a:rPr kumimoji="1" lang="en-US" altLang="ko-KR" dirty="0" smtClean="0">
                <a:latin typeface="Arial" pitchFamily="34" charset="0"/>
                <a:cs typeface="Arial" pitchFamily="34" charset="0"/>
              </a:rPr>
              <a:t>) + 4H</a:t>
            </a:r>
            <a:r>
              <a:rPr kumimoji="1" lang="en-US" altLang="ko-KR" baseline="30000" dirty="0" smtClean="0">
                <a:latin typeface="Arial" pitchFamily="34" charset="0"/>
                <a:cs typeface="Arial" pitchFamily="34" charset="0"/>
              </a:rPr>
              <a:t>+</a:t>
            </a:r>
            <a:r>
              <a:rPr kumimoji="1" lang="en-US" altLang="ko-KR" dirty="0" smtClean="0">
                <a:latin typeface="Arial" pitchFamily="34" charset="0"/>
                <a:cs typeface="Arial" pitchFamily="34" charset="0"/>
              </a:rPr>
              <a:t> + 4e</a:t>
            </a:r>
            <a:r>
              <a:rPr kumimoji="1" lang="en-US" altLang="ko-KR" baseline="30000" dirty="0" smtClean="0">
                <a:latin typeface="Arial" pitchFamily="34" charset="0"/>
                <a:cs typeface="Arial" pitchFamily="34" charset="0"/>
              </a:rPr>
              <a:t>-</a:t>
            </a:r>
            <a:r>
              <a:rPr kumimoji="1" lang="en-US" altLang="ko-KR" dirty="0" smtClean="0">
                <a:latin typeface="Arial" pitchFamily="34" charset="0"/>
                <a:cs typeface="Arial" pitchFamily="34" charset="0"/>
              </a:rPr>
              <a:t> ↔ 2H</a:t>
            </a:r>
            <a:r>
              <a:rPr kumimoji="1" lang="en-US" altLang="ko-KR" baseline="-25000" dirty="0" smtClean="0">
                <a:latin typeface="Arial" pitchFamily="34" charset="0"/>
                <a:cs typeface="Arial" pitchFamily="34" charset="0"/>
              </a:rPr>
              <a:t>2</a:t>
            </a:r>
            <a:r>
              <a:rPr kumimoji="1" lang="en-US" altLang="ko-KR" dirty="0" smtClean="0">
                <a:latin typeface="Arial" pitchFamily="34" charset="0"/>
                <a:cs typeface="Arial" pitchFamily="34" charset="0"/>
              </a:rPr>
              <a:t>O      </a:t>
            </a:r>
            <a:r>
              <a:rPr kumimoji="1" lang="en-US" altLang="ko-KR" i="1" dirty="0" smtClean="0">
                <a:latin typeface="Arial" pitchFamily="34" charset="0"/>
                <a:cs typeface="Arial" pitchFamily="34" charset="0"/>
              </a:rPr>
              <a:t>E </a:t>
            </a:r>
            <a:r>
              <a:rPr kumimoji="1" lang="en-US" altLang="ko-KR" dirty="0" smtClean="0">
                <a:latin typeface="Arial" pitchFamily="34" charset="0"/>
                <a:cs typeface="Arial" pitchFamily="34" charset="0"/>
              </a:rPr>
              <a:t>= +1.229V</a:t>
            </a:r>
          </a:p>
          <a:p>
            <a:pPr latinLnBrk="1">
              <a:lnSpc>
                <a:spcPct val="90000"/>
              </a:lnSpc>
              <a:buClr>
                <a:srgbClr val="FF0000"/>
              </a:buClr>
              <a:buFont typeface="Wingdings" pitchFamily="2" charset="2"/>
              <a:buChar char="Ø"/>
            </a:pPr>
            <a:endParaRPr kumimoji="1" lang="en-US" altLang="ko-KR" dirty="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dirty="0" smtClean="0">
                <a:latin typeface="Arial" pitchFamily="34" charset="0"/>
                <a:cs typeface="Arial" pitchFamily="34" charset="0"/>
              </a:rPr>
              <a:t>The </a:t>
            </a:r>
            <a:r>
              <a:rPr kumimoji="1" lang="en-US" altLang="ko-KR" dirty="0" smtClean="0">
                <a:latin typeface="Arial" pitchFamily="34" charset="0"/>
                <a:cs typeface="Arial" pitchFamily="34" charset="0"/>
              </a:rPr>
              <a:t>reaction occurs, spontaneously with respect to the standard hydrogen electrode and thus carries a positive sign. If the potential for this half-reaction is negative in a tabulation, it and all the other potentials should be multiplied by –1.</a:t>
            </a:r>
          </a:p>
          <a:p>
            <a:endParaRPr lang="en-US" dirty="0">
              <a:latin typeface="Arial" pitchFamily="34" charset="0"/>
              <a:cs typeface="Arial" pitchFamily="34" charset="0"/>
            </a:endParaRPr>
          </a:p>
        </p:txBody>
      </p:sp>
      <p:sp>
        <p:nvSpPr>
          <p:cNvPr id="4" name="TextBox 3"/>
          <p:cNvSpPr txBox="1"/>
          <p:nvPr/>
        </p:nvSpPr>
        <p:spPr>
          <a:xfrm>
            <a:off x="1066800" y="457200"/>
            <a:ext cx="7315200" cy="523220"/>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rPr>
              <a:t>Sign Conventions in the Older </a:t>
            </a:r>
            <a:r>
              <a:rPr kumimoji="1" lang="en-US" altLang="ko-KR" sz="2800" b="1" i="1" dirty="0" smtClean="0">
                <a:solidFill>
                  <a:srgbClr val="0000FF"/>
                </a:solidFill>
                <a:latin typeface="Arial" pitchFamily="34" charset="0"/>
                <a:cs typeface="Arial" pitchFamily="34" charset="0"/>
              </a:rPr>
              <a:t>Literature</a:t>
            </a:r>
            <a:endParaRPr kumimoji="1" lang="en-US" altLang="ko-KR" sz="2800" b="1" i="1" dirty="0" smtClean="0">
              <a:solidFill>
                <a:srgbClr val="0000FF"/>
              </a:solidFill>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838200" y="1676400"/>
            <a:ext cx="6781800" cy="4493538"/>
          </a:xfrm>
          <a:prstGeom prst="rect">
            <a:avLst/>
          </a:prstGeom>
          <a:noFill/>
          <a:ln w="9525">
            <a:noFill/>
            <a:miter lim="800000"/>
            <a:headEnd/>
            <a:tailEnd/>
          </a:ln>
          <a:effectLst/>
        </p:spPr>
        <p:txBody>
          <a:bodyPr>
            <a:spAutoFit/>
          </a:bodyPr>
          <a:lstStyle/>
          <a:p>
            <a:pPr>
              <a:lnSpc>
                <a:spcPct val="80000"/>
              </a:lnSpc>
              <a:spcBef>
                <a:spcPct val="50000"/>
              </a:spcBef>
              <a:buClr>
                <a:srgbClr val="FF0000"/>
              </a:buClr>
              <a:buFont typeface="Wingdings" pitchFamily="2" charset="2"/>
              <a:buChar char="Ø"/>
            </a:pP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Write reduction reactions for each half-cell</a:t>
            </a:r>
          </a:p>
          <a:p>
            <a:pPr>
              <a:spcBef>
                <a:spcPct val="50000"/>
              </a:spcBef>
              <a:buClr>
                <a:srgbClr val="FF0000"/>
              </a:buClr>
              <a:buFont typeface="Wingdings" pitchFamily="2" charset="2"/>
              <a:buChar char="Ø"/>
            </a:pPr>
            <a:endParaRPr lang="en-US" altLang="ko-KR" sz="2000" dirty="0" smtClean="0">
              <a:latin typeface="Arial" pitchFamily="34" charset="0"/>
              <a:cs typeface="Arial" pitchFamily="34" charset="0"/>
            </a:endParaRPr>
          </a:p>
          <a:p>
            <a:pPr>
              <a:spcBef>
                <a:spcPct val="50000"/>
              </a:spcBef>
              <a:buClr>
                <a:srgbClr val="FF0000"/>
              </a:buClr>
              <a:buFont typeface="Wingdings" pitchFamily="2" charset="2"/>
              <a:buChar char="Ø"/>
            </a:pP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Element in two oxidation states</a:t>
            </a:r>
          </a:p>
          <a:p>
            <a:pPr eaLnBrk="1" latinLnBrk="1" hangingPunct="1">
              <a:spcBef>
                <a:spcPct val="50000"/>
              </a:spcBef>
            </a:pPr>
            <a:r>
              <a:rPr kumimoji="1" lang="en-US" altLang="ko-KR" sz="2000" dirty="0">
                <a:latin typeface="Arial" pitchFamily="34" charset="0"/>
                <a:cs typeface="Arial" pitchFamily="34" charset="0"/>
              </a:rPr>
              <a:t>   </a:t>
            </a:r>
          </a:p>
          <a:p>
            <a:pPr eaLnBrk="1" latinLnBrk="1" hangingPunct="1">
              <a:spcBef>
                <a:spcPct val="50000"/>
              </a:spcBef>
            </a:pP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Pb</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 PbF</a:t>
            </a:r>
            <a:r>
              <a:rPr kumimoji="1" lang="en-US" altLang="ko-KR" sz="2000" baseline="-25000" dirty="0">
                <a:latin typeface="Arial" pitchFamily="34" charset="0"/>
                <a:cs typeface="Arial" pitchFamily="34" charset="0"/>
              </a:rPr>
              <a:t>2 </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rPr>
              <a:t>| F</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t>
            </a:r>
            <a:r>
              <a:rPr kumimoji="1" lang="en-US" altLang="ko-KR" sz="2000" i="1" dirty="0" err="1">
                <a:latin typeface="Arial" pitchFamily="34" charset="0"/>
                <a:cs typeface="Arial" pitchFamily="34" charset="0"/>
              </a:rPr>
              <a:t>aq</a:t>
            </a:r>
            <a:r>
              <a:rPr kumimoji="1" lang="en-US" altLang="ko-KR" sz="2000" i="1" dirty="0">
                <a:latin typeface="Arial" pitchFamily="34" charset="0"/>
                <a:cs typeface="Arial" pitchFamily="34" charset="0"/>
              </a:rPr>
              <a:t>)</a:t>
            </a:r>
            <a:r>
              <a:rPr kumimoji="1" lang="en-US" altLang="ko-KR" sz="2000" dirty="0">
                <a:latin typeface="Arial" pitchFamily="34" charset="0"/>
                <a:cs typeface="Arial" pitchFamily="34" charset="0"/>
              </a:rPr>
              <a:t> |</a:t>
            </a:r>
            <a:r>
              <a:rPr kumimoji="1" lang="en-US" altLang="ko-KR" sz="2000" baseline="-25000" dirty="0">
                <a:latin typeface="Arial" pitchFamily="34" charset="0"/>
                <a:cs typeface="Arial" pitchFamily="34" charset="0"/>
              </a:rPr>
              <a:t> </a:t>
            </a:r>
            <a:r>
              <a:rPr kumimoji="1" lang="en-US" altLang="ko-KR" sz="2000" dirty="0">
                <a:latin typeface="Arial" pitchFamily="34" charset="0"/>
                <a:cs typeface="Arial" pitchFamily="34" charset="0"/>
              </a:rPr>
              <a:t>| Cu</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a:t>
            </a:r>
            <a:r>
              <a:rPr kumimoji="1" lang="en-US" altLang="ko-KR" sz="2000" i="1" dirty="0" err="1">
                <a:latin typeface="Arial" pitchFamily="34" charset="0"/>
                <a:cs typeface="Arial" pitchFamily="34" charset="0"/>
              </a:rPr>
              <a:t>aq</a:t>
            </a:r>
            <a:r>
              <a:rPr kumimoji="1" lang="en-US" altLang="ko-KR" sz="2000" i="1" dirty="0">
                <a:latin typeface="Arial" pitchFamily="34" charset="0"/>
                <a:cs typeface="Arial" pitchFamily="34" charset="0"/>
              </a:rPr>
              <a:t>)</a:t>
            </a:r>
            <a:r>
              <a:rPr kumimoji="1" lang="en-US" altLang="ko-KR" sz="2000" dirty="0">
                <a:latin typeface="Arial" pitchFamily="34" charset="0"/>
                <a:cs typeface="Arial" pitchFamily="34" charset="0"/>
              </a:rPr>
              <a:t> | Cu(</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a:t>
            </a:r>
          </a:p>
          <a:p>
            <a:pPr eaLnBrk="1" latinLnBrk="1" hangingPunct="1">
              <a:spcBef>
                <a:spcPct val="50000"/>
              </a:spcBef>
            </a:pPr>
            <a:r>
              <a:rPr kumimoji="1" lang="en-US" altLang="ko-KR" sz="2000" dirty="0">
                <a:latin typeface="Arial" pitchFamily="34" charset="0"/>
                <a:cs typeface="Arial" pitchFamily="34" charset="0"/>
              </a:rPr>
              <a:t> </a:t>
            </a:r>
          </a:p>
          <a:p>
            <a:pPr eaLnBrk="1" latinLnBrk="1" hangingPunct="1">
              <a:spcBef>
                <a:spcPct val="50000"/>
              </a:spcBef>
            </a:pPr>
            <a:r>
              <a:rPr kumimoji="1" lang="en-US" altLang="ko-KR" sz="2000" dirty="0">
                <a:latin typeface="Arial" pitchFamily="34" charset="0"/>
                <a:cs typeface="Arial" pitchFamily="34" charset="0"/>
              </a:rPr>
              <a:t>  Right half-cell :            Cu</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Cu(</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a:t>
            </a:r>
          </a:p>
          <a:p>
            <a:pPr eaLnBrk="1" latinLnBrk="1" hangingPunct="1">
              <a:spcBef>
                <a:spcPct val="50000"/>
              </a:spcBef>
            </a:pPr>
            <a:r>
              <a:rPr kumimoji="1" lang="en-US" altLang="ko-KR" sz="2000" dirty="0">
                <a:latin typeface="Arial" pitchFamily="34" charset="0"/>
                <a:cs typeface="Arial" pitchFamily="34" charset="0"/>
              </a:rPr>
              <a:t>  Left half-cell :         PbF</a:t>
            </a:r>
            <a:r>
              <a:rPr kumimoji="1" lang="en-US" altLang="ko-KR" sz="2000" baseline="-25000" dirty="0">
                <a:latin typeface="Arial" pitchFamily="34" charset="0"/>
                <a:cs typeface="Arial" pitchFamily="34" charset="0"/>
              </a:rPr>
              <a:t>2 </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+ 2e</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a:t>
            </a:r>
            <a:r>
              <a:rPr kumimoji="1" lang="en-US" altLang="ko-KR" sz="2000" dirty="0" err="1">
                <a:latin typeface="Arial" pitchFamily="34" charset="0"/>
                <a:cs typeface="Arial" pitchFamily="34" charset="0"/>
              </a:rPr>
              <a:t>Pb</a:t>
            </a:r>
            <a:r>
              <a:rPr kumimoji="1" lang="en-US" altLang="ko-KR" sz="2000" dirty="0">
                <a:latin typeface="Arial" pitchFamily="34" charset="0"/>
                <a:cs typeface="Arial" pitchFamily="34" charset="0"/>
              </a:rPr>
              <a:t>(</a:t>
            </a:r>
            <a:r>
              <a:rPr kumimoji="1" lang="en-US" altLang="ko-KR" sz="2000" i="1" dirty="0">
                <a:latin typeface="Arial" pitchFamily="34" charset="0"/>
                <a:cs typeface="Arial" pitchFamily="34" charset="0"/>
              </a:rPr>
              <a:t>s</a:t>
            </a:r>
            <a:r>
              <a:rPr kumimoji="1" lang="en-US" altLang="ko-KR" sz="2000" dirty="0">
                <a:latin typeface="Arial" pitchFamily="34" charset="0"/>
                <a:cs typeface="Arial" pitchFamily="34" charset="0"/>
              </a:rPr>
              <a:t>) +  2F</a:t>
            </a:r>
            <a:r>
              <a:rPr kumimoji="1" lang="en-US" altLang="ko-KR" sz="2000" baseline="30000" dirty="0">
                <a:latin typeface="Arial" pitchFamily="34" charset="0"/>
                <a:cs typeface="Arial" pitchFamily="34" charset="0"/>
              </a:rPr>
              <a:t>-</a:t>
            </a:r>
            <a:endParaRPr kumimoji="1" lang="en-US" altLang="ko-KR" sz="2000" dirty="0">
              <a:latin typeface="Arial" pitchFamily="34" charset="0"/>
              <a:cs typeface="Arial" pitchFamily="34" charset="0"/>
            </a:endParaRPr>
          </a:p>
          <a:p>
            <a:pPr>
              <a:spcBef>
                <a:spcPct val="50000"/>
              </a:spcBef>
            </a:pPr>
            <a:endParaRPr lang="en-US" altLang="ko-KR" sz="2000" dirty="0">
              <a:latin typeface="Arial" pitchFamily="34" charset="0"/>
              <a:cs typeface="Arial" pitchFamily="34" charset="0"/>
            </a:endParaRPr>
          </a:p>
          <a:p>
            <a:pPr>
              <a:spcBef>
                <a:spcPct val="50000"/>
              </a:spcBef>
            </a:pPr>
            <a:endParaRPr lang="en-US" altLang="ko-KR" sz="2000" dirty="0">
              <a:latin typeface="Arial" pitchFamily="34" charset="0"/>
              <a:cs typeface="Arial" pitchFamily="34" charset="0"/>
            </a:endParaRPr>
          </a:p>
        </p:txBody>
      </p:sp>
      <p:sp>
        <p:nvSpPr>
          <p:cNvPr id="3" name="TextBox 2"/>
          <p:cNvSpPr txBox="1"/>
          <p:nvPr/>
        </p:nvSpPr>
        <p:spPr>
          <a:xfrm>
            <a:off x="457200" y="304800"/>
            <a:ext cx="7315200" cy="584775"/>
          </a:xfrm>
          <a:prstGeom prst="rect">
            <a:avLst/>
          </a:prstGeom>
          <a:noFill/>
        </p:spPr>
        <p:txBody>
          <a:bodyPr wrap="square" rtlCol="0">
            <a:spAutoFit/>
          </a:bodyPr>
          <a:lstStyle/>
          <a:p>
            <a:r>
              <a:rPr lang="en-US" altLang="ko-KR" sz="3200" b="1" i="1" dirty="0" smtClean="0">
                <a:solidFill>
                  <a:srgbClr val="0000FF"/>
                </a:solidFill>
                <a:latin typeface="Arial" pitchFamily="34" charset="0"/>
                <a:cs typeface="Arial" pitchFamily="34" charset="0"/>
              </a:rPr>
              <a:t>Finding </a:t>
            </a:r>
            <a:r>
              <a:rPr lang="en-US" altLang="ko-KR" sz="3200" b="1" i="1" dirty="0" smtClean="0">
                <a:solidFill>
                  <a:srgbClr val="0000FF"/>
                </a:solidFill>
                <a:latin typeface="Arial" pitchFamily="34" charset="0"/>
                <a:cs typeface="Arial" pitchFamily="34" charset="0"/>
              </a:rPr>
              <a:t>relevant </a:t>
            </a:r>
            <a:r>
              <a:rPr lang="en-US" altLang="ko-KR" sz="3200" b="1" i="1" dirty="0" smtClean="0">
                <a:solidFill>
                  <a:srgbClr val="0000FF"/>
                </a:solidFill>
                <a:latin typeface="Arial" pitchFamily="34" charset="0"/>
                <a:cs typeface="Arial" pitchFamily="34" charset="0"/>
              </a:rPr>
              <a:t>half-reactions </a:t>
            </a:r>
            <a:endParaRPr lang="en-US" altLang="ko-KR" sz="3200" b="1" i="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1026"/>
          <p:cNvSpPr txBox="1">
            <a:spLocks noChangeArrowheads="1"/>
          </p:cNvSpPr>
          <p:nvPr/>
        </p:nvSpPr>
        <p:spPr bwMode="auto">
          <a:xfrm>
            <a:off x="576263" y="1693307"/>
            <a:ext cx="8186737" cy="4555093"/>
          </a:xfrm>
          <a:prstGeom prst="rect">
            <a:avLst/>
          </a:prstGeom>
          <a:noFill/>
          <a:ln w="9525">
            <a:noFill/>
            <a:miter lim="800000"/>
            <a:headEnd/>
            <a:tailEnd/>
          </a:ln>
          <a:effectLst/>
        </p:spPr>
        <p:txBody>
          <a:bodyPr>
            <a:spAutoFit/>
          </a:bodyPr>
          <a:lstStyle/>
          <a:p>
            <a:pPr>
              <a:spcBef>
                <a:spcPct val="50000"/>
              </a:spcBef>
            </a:pPr>
            <a:r>
              <a:rPr lang="ko-KR" altLang="en-US" b="1" dirty="0">
                <a:latin typeface="Arial" pitchFamily="34" charset="0"/>
                <a:cs typeface="Arial" pitchFamily="34" charset="0"/>
              </a:rPr>
              <a:t> </a:t>
            </a:r>
            <a:r>
              <a:rPr lang="en-US" altLang="ko-KR" sz="2000" dirty="0" smtClean="0">
                <a:latin typeface="Arial" pitchFamily="34" charset="0"/>
                <a:cs typeface="Arial" pitchFamily="34" charset="0"/>
              </a:rPr>
              <a:t>      </a:t>
            </a:r>
            <a:r>
              <a:rPr lang="en-US" altLang="ko-KR" sz="2000" dirty="0">
                <a:latin typeface="Arial" pitchFamily="34" charset="0"/>
                <a:cs typeface="Arial" pitchFamily="34" charset="0"/>
              </a:rPr>
              <a:t>Step1. Write reduction both half-cell, find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i="1" baseline="30000" dirty="0" err="1">
                <a:latin typeface="Arial" pitchFamily="34" charset="0"/>
                <a:cs typeface="Arial" pitchFamily="34" charset="0"/>
              </a:rPr>
              <a:t>o</a:t>
            </a:r>
            <a:endParaRPr kumimoji="1" lang="en-US" altLang="ko-KR" sz="2000" i="1" baseline="30000" dirty="0">
              <a:latin typeface="Arial" pitchFamily="34" charset="0"/>
              <a:cs typeface="Arial" pitchFamily="34" charset="0"/>
            </a:endParaRPr>
          </a:p>
          <a:p>
            <a:pPr>
              <a:spcBef>
                <a:spcPct val="50000"/>
              </a:spcBef>
            </a:pP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                    multiply for same </a:t>
            </a:r>
            <a:r>
              <a:rPr kumimoji="1" lang="en-US" altLang="ko-KR" sz="2000" dirty="0" err="1">
                <a:latin typeface="Arial" pitchFamily="34" charset="0"/>
                <a:cs typeface="Arial" pitchFamily="34" charset="0"/>
              </a:rPr>
              <a:t>elctron</a:t>
            </a:r>
            <a:r>
              <a:rPr kumimoji="1" lang="en-US" altLang="ko-KR" sz="2000" dirty="0">
                <a:latin typeface="Arial" pitchFamily="34" charset="0"/>
                <a:cs typeface="Arial" pitchFamily="34" charset="0"/>
              </a:rPr>
              <a:t> numbers</a:t>
            </a:r>
            <a:r>
              <a:rPr lang="en-US" altLang="ko-KR" sz="2000" dirty="0">
                <a:latin typeface="Arial" pitchFamily="34" charset="0"/>
                <a:cs typeface="Arial" pitchFamily="34" charset="0"/>
              </a:rPr>
              <a:t>, not  </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i="1" baseline="30000" dirty="0" err="1">
                <a:latin typeface="Arial" pitchFamily="34" charset="0"/>
                <a:cs typeface="Arial" pitchFamily="34" charset="0"/>
              </a:rPr>
              <a:t>o</a:t>
            </a:r>
            <a:endParaRPr kumimoji="1" lang="en-US" altLang="ko-KR" sz="2000" i="1" baseline="30000" dirty="0">
              <a:latin typeface="Arial" pitchFamily="34" charset="0"/>
              <a:cs typeface="Arial" pitchFamily="34" charset="0"/>
            </a:endParaRPr>
          </a:p>
          <a:p>
            <a:pPr>
              <a:spcBef>
                <a:spcPct val="50000"/>
              </a:spcBef>
            </a:pPr>
            <a:endParaRPr kumimoji="1" lang="en-US" altLang="ko-KR" sz="2000" i="1" baseline="30000" dirty="0">
              <a:latin typeface="Arial" pitchFamily="34" charset="0"/>
              <a:cs typeface="Arial" pitchFamily="34" charset="0"/>
            </a:endParaRPr>
          </a:p>
          <a:p>
            <a:pPr>
              <a:spcBef>
                <a:spcPct val="50000"/>
              </a:spcBef>
            </a:pPr>
            <a:r>
              <a:rPr lang="en-US" altLang="ko-KR" sz="2000" dirty="0">
                <a:latin typeface="Arial" pitchFamily="34" charset="0"/>
                <a:cs typeface="Arial" pitchFamily="34" charset="0"/>
              </a:rPr>
              <a:t>      Step2. Write Nernst equation for right half-cell, </a:t>
            </a:r>
            <a:r>
              <a:rPr kumimoji="1" lang="en-US" altLang="ko-KR" sz="2000" dirty="0">
                <a:latin typeface="Arial" pitchFamily="34" charset="0"/>
                <a:cs typeface="Arial" pitchFamily="34" charset="0"/>
              </a:rPr>
              <a:t>E</a:t>
            </a:r>
            <a:r>
              <a:rPr kumimoji="1" lang="en-US" altLang="ko-KR" sz="2000" baseline="-25000" dirty="0">
                <a:latin typeface="Arial" pitchFamily="34" charset="0"/>
                <a:cs typeface="Arial" pitchFamily="34" charset="0"/>
              </a:rPr>
              <a:t>+</a:t>
            </a:r>
            <a:r>
              <a:rPr kumimoji="1" lang="en-US" altLang="ko-KR" sz="2000" dirty="0">
                <a:latin typeface="Arial" pitchFamily="34" charset="0"/>
                <a:cs typeface="Arial" pitchFamily="34" charset="0"/>
              </a:rPr>
              <a:t> </a:t>
            </a:r>
          </a:p>
          <a:p>
            <a:pPr>
              <a:spcBef>
                <a:spcPct val="50000"/>
              </a:spcBef>
            </a:pPr>
            <a:endParaRPr kumimoji="1" lang="en-US" altLang="ko-KR" sz="2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Step3. Write Nernst equation for left </a:t>
            </a:r>
            <a:r>
              <a:rPr kumimoji="1" lang="en-US" altLang="ko-KR" sz="2000" dirty="0" smtClean="0">
                <a:latin typeface="Arial" pitchFamily="34" charset="0"/>
                <a:cs typeface="Arial" pitchFamily="34" charset="0"/>
              </a:rPr>
              <a:t>half-cell</a:t>
            </a:r>
            <a:r>
              <a:rPr kumimoji="1" lang="en-US" altLang="ko-KR" sz="2000" dirty="0">
                <a:latin typeface="Arial" pitchFamily="34" charset="0"/>
                <a:cs typeface="Arial" pitchFamily="34" charset="0"/>
              </a:rPr>
              <a:t>, E</a:t>
            </a:r>
            <a:r>
              <a:rPr kumimoji="1" lang="en-US" altLang="ko-KR" sz="2000" baseline="-25000" dirty="0">
                <a:latin typeface="Arial" pitchFamily="34" charset="0"/>
                <a:cs typeface="Arial" pitchFamily="34" charset="0"/>
              </a:rPr>
              <a:t>-</a:t>
            </a:r>
          </a:p>
          <a:p>
            <a:pPr>
              <a:spcBef>
                <a:spcPct val="50000"/>
              </a:spcBef>
            </a:pPr>
            <a:endParaRPr kumimoji="1" lang="en-US" altLang="ko-KR" sz="2000" baseline="-25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Step4. Net cell voltage :    </a:t>
            </a:r>
            <a:r>
              <a:rPr kumimoji="1" lang="en-US" altLang="ko-KR" sz="2000"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rPr>
              <a:t>  = E</a:t>
            </a:r>
            <a:r>
              <a:rPr kumimoji="1" lang="en-US" altLang="ko-KR" sz="2000" baseline="-25000" dirty="0">
                <a:latin typeface="Arial" pitchFamily="34" charset="0"/>
                <a:cs typeface="Arial" pitchFamily="34" charset="0"/>
              </a:rPr>
              <a:t>+</a:t>
            </a:r>
            <a:r>
              <a:rPr kumimoji="1" lang="en-US" altLang="ko-KR" sz="2000" dirty="0">
                <a:latin typeface="Arial" pitchFamily="34" charset="0"/>
                <a:cs typeface="Arial" pitchFamily="34" charset="0"/>
              </a:rPr>
              <a:t>  –  E</a:t>
            </a:r>
            <a:r>
              <a:rPr kumimoji="1" lang="en-US" altLang="ko-KR" sz="2000" baseline="-25000" dirty="0">
                <a:latin typeface="Arial" pitchFamily="34" charset="0"/>
                <a:cs typeface="Arial" pitchFamily="34" charset="0"/>
              </a:rPr>
              <a:t>-</a:t>
            </a:r>
          </a:p>
          <a:p>
            <a:pPr>
              <a:spcBef>
                <a:spcPct val="50000"/>
              </a:spcBef>
            </a:pPr>
            <a:endParaRPr kumimoji="1" lang="en-US" altLang="ko-KR" sz="2000" baseline="-25000" dirty="0">
              <a:latin typeface="Arial" pitchFamily="34" charset="0"/>
              <a:cs typeface="Arial" pitchFamily="34" charset="0"/>
            </a:endParaRPr>
          </a:p>
          <a:p>
            <a:pPr>
              <a:spcBef>
                <a:spcPct val="50000"/>
              </a:spcBef>
            </a:pPr>
            <a:r>
              <a:rPr kumimoji="1" lang="en-US" altLang="ko-KR" sz="2000" dirty="0">
                <a:latin typeface="Arial" pitchFamily="34" charset="0"/>
                <a:cs typeface="Arial" pitchFamily="34" charset="0"/>
              </a:rPr>
              <a:t>      Step5. </a:t>
            </a:r>
            <a:r>
              <a:rPr kumimoji="1" lang="en-US" altLang="ko-KR" sz="2000" dirty="0" smtClean="0">
                <a:latin typeface="Arial" pitchFamily="34" charset="0"/>
                <a:cs typeface="Arial" pitchFamily="34" charset="0"/>
              </a:rPr>
              <a:t>Balance </a:t>
            </a:r>
            <a:r>
              <a:rPr kumimoji="1" lang="en-US" altLang="ko-KR" sz="2000" dirty="0">
                <a:latin typeface="Arial" pitchFamily="34" charset="0"/>
                <a:cs typeface="Arial" pitchFamily="34" charset="0"/>
              </a:rPr>
              <a:t>net cell reaction</a:t>
            </a:r>
          </a:p>
          <a:p>
            <a:pPr>
              <a:spcBef>
                <a:spcPct val="50000"/>
              </a:spcBef>
            </a:pPr>
            <a:endParaRPr kumimoji="1" lang="en-US" altLang="ko-KR" sz="2000" dirty="0">
              <a:latin typeface="Arial" pitchFamily="34" charset="0"/>
              <a:cs typeface="Arial" pitchFamily="34" charset="0"/>
            </a:endParaRPr>
          </a:p>
        </p:txBody>
      </p:sp>
      <p:sp>
        <p:nvSpPr>
          <p:cNvPr id="3" name="TextBox 2"/>
          <p:cNvSpPr txBox="1"/>
          <p:nvPr/>
        </p:nvSpPr>
        <p:spPr>
          <a:xfrm>
            <a:off x="762000" y="152400"/>
            <a:ext cx="7696200" cy="1077218"/>
          </a:xfrm>
          <a:prstGeom prst="rect">
            <a:avLst/>
          </a:prstGeom>
          <a:noFill/>
        </p:spPr>
        <p:txBody>
          <a:bodyPr wrap="square" rtlCol="0">
            <a:spAutoFit/>
          </a:bodyPr>
          <a:lstStyle/>
          <a:p>
            <a:r>
              <a:rPr lang="en-US" altLang="ko-KR" sz="3200" b="1" i="1" dirty="0" smtClean="0">
                <a:solidFill>
                  <a:srgbClr val="0000FF"/>
                </a:solidFill>
                <a:latin typeface="Arial" pitchFamily="34" charset="0"/>
                <a:cs typeface="Arial" pitchFamily="34" charset="0"/>
              </a:rPr>
              <a:t>Procedure for writing a net cell </a:t>
            </a:r>
            <a:r>
              <a:rPr lang="en-US" altLang="ko-KR" sz="3200" b="1" i="1" dirty="0" smtClean="0">
                <a:solidFill>
                  <a:srgbClr val="0000FF"/>
                </a:solidFill>
                <a:latin typeface="Arial" pitchFamily="34" charset="0"/>
                <a:cs typeface="Arial" pitchFamily="34" charset="0"/>
              </a:rPr>
              <a:t>reaction </a:t>
            </a:r>
            <a:r>
              <a:rPr lang="en-US" altLang="ko-KR" sz="3200" b="1" i="1" dirty="0" smtClean="0">
                <a:solidFill>
                  <a:srgbClr val="0000FF"/>
                </a:solidFill>
                <a:latin typeface="Arial" pitchFamily="34" charset="0"/>
                <a:cs typeface="Arial" pitchFamily="34" charset="0"/>
              </a:rPr>
              <a:t>&amp; finding voltage</a:t>
            </a:r>
            <a:endParaRPr lang="en-US" sz="3200" i="1" dirty="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p:cNvSpPr txBox="1">
            <a:spLocks noChangeArrowheads="1"/>
          </p:cNvSpPr>
          <p:nvPr/>
        </p:nvSpPr>
        <p:spPr bwMode="auto">
          <a:xfrm>
            <a:off x="1143000" y="0"/>
            <a:ext cx="5791200" cy="584775"/>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3200" b="1" i="1" dirty="0">
                <a:solidFill>
                  <a:srgbClr val="0000FF"/>
                </a:solidFill>
                <a:latin typeface="Arial" pitchFamily="34" charset="0"/>
                <a:cs typeface="Arial" pitchFamily="34" charset="0"/>
              </a:rPr>
              <a:t>Measuring cell voltages</a:t>
            </a:r>
          </a:p>
        </p:txBody>
      </p:sp>
      <p:sp>
        <p:nvSpPr>
          <p:cNvPr id="168965" name="Text Box 5"/>
          <p:cNvSpPr txBox="1">
            <a:spLocks noChangeArrowheads="1"/>
          </p:cNvSpPr>
          <p:nvPr/>
        </p:nvSpPr>
        <p:spPr bwMode="auto">
          <a:xfrm>
            <a:off x="1066800" y="838200"/>
            <a:ext cx="6705600" cy="5324535"/>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000" dirty="0">
                <a:latin typeface="Arial" pitchFamily="34" charset="0"/>
                <a:cs typeface="Arial" pitchFamily="34" charset="0"/>
                <a:sym typeface="Symbol" pitchFamily="18" charset="2"/>
              </a:rPr>
              <a:t>Calculating cell voltage :</a:t>
            </a:r>
          </a:p>
          <a:p>
            <a:pPr eaLnBrk="1" latinLnBrk="1" hangingPunct="1">
              <a:spcBef>
                <a:spcPct val="50000"/>
              </a:spcBef>
            </a:pPr>
            <a:r>
              <a:rPr kumimoji="1" lang="en-US" altLang="ko-KR" sz="2000" dirty="0">
                <a:latin typeface="Arial" pitchFamily="34" charset="0"/>
                <a:cs typeface="Arial" pitchFamily="34" charset="0"/>
                <a:sym typeface="Symbol"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dirty="0" err="1">
                <a:latin typeface="Arial" pitchFamily="34" charset="0"/>
                <a:cs typeface="Arial" pitchFamily="34" charset="0"/>
                <a:sym typeface="Symbol" pitchFamily="18" charset="2"/>
              </a:rPr>
              <a:t>V</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cathode</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anode</a:t>
            </a:r>
            <a:endParaRPr kumimoji="1" lang="en-US" altLang="ko-KR" sz="2000" baseline="-25000" dirty="0">
              <a:latin typeface="Arial" pitchFamily="34" charset="0"/>
              <a:cs typeface="Arial" pitchFamily="34" charset="0"/>
            </a:endParaRPr>
          </a:p>
          <a:p>
            <a:pPr eaLnBrk="1" latinLnBrk="1" hangingPunct="1">
              <a:spcBef>
                <a:spcPct val="50000"/>
              </a:spcBef>
              <a:buFont typeface="Symbol"/>
              <a:buChar char="D"/>
            </a:pP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cell</a:t>
            </a:r>
            <a:r>
              <a:rPr kumimoji="1" lang="en-US" altLang="ko-KR" sz="2000" dirty="0" smtClean="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sym typeface="Symbol" pitchFamily="18" charset="2"/>
              </a:rPr>
              <a:t>= </a:t>
            </a:r>
            <a:r>
              <a:rPr kumimoji="1" lang="en-US" altLang="ko-KR" sz="2000" dirty="0" err="1">
                <a:latin typeface="Arial" pitchFamily="34" charset="0"/>
                <a:cs typeface="Arial" pitchFamily="34" charset="0"/>
                <a:sym typeface="Symbol" pitchFamily="18" charset="2"/>
              </a:rPr>
              <a:t>V</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Symbol"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right</a:t>
            </a:r>
            <a:r>
              <a:rPr kumimoji="1" lang="en-US" altLang="ko-KR" sz="2000" dirty="0">
                <a:latin typeface="Arial" pitchFamily="34" charset="0"/>
                <a:cs typeface="Arial" pitchFamily="34" charset="0"/>
                <a:sym typeface="Symbol" pitchFamily="18" charset="2"/>
              </a:rPr>
              <a:t> – </a:t>
            </a:r>
            <a:r>
              <a:rPr kumimoji="1" lang="en-US" altLang="ko-KR" sz="2000" i="1" dirty="0" err="1" smtClean="0">
                <a:latin typeface="Arial" pitchFamily="34" charset="0"/>
                <a:cs typeface="Arial" pitchFamily="34" charset="0"/>
              </a:rPr>
              <a:t>E</a:t>
            </a:r>
            <a:r>
              <a:rPr kumimoji="1" lang="en-US" altLang="ko-KR" sz="2000" baseline="30000" dirty="0" err="1" smtClean="0">
                <a:latin typeface="Arial" pitchFamily="34" charset="0"/>
                <a:cs typeface="Arial" pitchFamily="34" charset="0"/>
              </a:rPr>
              <a:t>o</a:t>
            </a:r>
            <a:r>
              <a:rPr kumimoji="1" lang="en-US" altLang="ko-KR" sz="2000" baseline="-25000" dirty="0" err="1" smtClean="0">
                <a:latin typeface="Arial" pitchFamily="34" charset="0"/>
                <a:cs typeface="Arial" pitchFamily="34" charset="0"/>
              </a:rPr>
              <a:t>left</a:t>
            </a:r>
            <a:endParaRPr kumimoji="1" lang="en-US" altLang="ko-KR" sz="2000" baseline="-25000" dirty="0" smtClean="0">
              <a:latin typeface="Arial" pitchFamily="34" charset="0"/>
              <a:cs typeface="Arial" pitchFamily="34" charset="0"/>
            </a:endParaRPr>
          </a:p>
          <a:p>
            <a:pPr eaLnBrk="1" latinLnBrk="1" hangingPunct="1">
              <a:spcBef>
                <a:spcPct val="50000"/>
              </a:spcBef>
              <a:buFont typeface="Symbol"/>
              <a:buChar char="D"/>
            </a:pPr>
            <a:endParaRPr kumimoji="1" lang="en-US" altLang="ko-KR" sz="2000" baseline="-25000" dirty="0" smtClean="0">
              <a:latin typeface="Arial" pitchFamily="34" charset="0"/>
              <a:cs typeface="Arial" pitchFamily="34" charset="0"/>
            </a:endParaRP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Ex.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 </a:t>
            </a:r>
            <a:endParaRPr kumimoji="1" lang="ko-KR" altLang="en-US" sz="2000" dirty="0">
              <a:latin typeface="Arial" pitchFamily="34" charset="0"/>
              <a:cs typeface="Arial" pitchFamily="34" charset="0"/>
              <a:sym typeface="Symbol" pitchFamily="18" charset="2"/>
            </a:endParaRPr>
          </a:p>
          <a:p>
            <a:pPr eaLnBrk="1" latinLnBrk="1" hangingPunct="1">
              <a:spcBef>
                <a:spcPct val="50000"/>
              </a:spcBef>
            </a:pPr>
            <a:r>
              <a:rPr kumimoji="1" lang="en-US" altLang="ko-KR" sz="2000" dirty="0">
                <a:latin typeface="Arial" pitchFamily="34" charset="0"/>
                <a:cs typeface="Arial" pitchFamily="34" charset="0"/>
              </a:rPr>
              <a:t>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e   =</a:t>
            </a:r>
            <a:r>
              <a:rPr kumimoji="1" lang="en-US" altLang="ko-KR" sz="2000" dirty="0">
                <a:latin typeface="Arial" pitchFamily="34" charset="0"/>
                <a:cs typeface="Arial" pitchFamily="34" charset="0"/>
                <a:sym typeface="HY특수문자8" pitchFamily="18" charset="2"/>
              </a:rPr>
              <a:t>  Ag(s)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+ 0.799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V </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             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+ 2e   =</a:t>
            </a:r>
            <a:r>
              <a:rPr kumimoji="1" lang="en-US" altLang="ko-KR" sz="2000" dirty="0">
                <a:latin typeface="Arial" pitchFamily="34" charset="0"/>
                <a:cs typeface="Arial" pitchFamily="34" charset="0"/>
                <a:sym typeface="HY특수문자8" pitchFamily="18" charset="2"/>
              </a:rPr>
              <a:t> 2 Ag(s)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+ 0.799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 2e =</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Cd</a:t>
            </a:r>
            <a:r>
              <a:rPr kumimoji="1" lang="en-US" altLang="ko-KR" sz="2000" dirty="0">
                <a:latin typeface="Arial" pitchFamily="34" charset="0"/>
                <a:cs typeface="Arial" pitchFamily="34" charset="0"/>
                <a:sym typeface="HY특수문자8" pitchFamily="18" charset="2"/>
              </a:rPr>
              <a:t>(s)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0.402 V</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sym typeface="Symbol" pitchFamily="18" charset="2"/>
              </a:rPr>
              <a:t>             </a:t>
            </a:r>
            <a:r>
              <a:rPr kumimoji="1" lang="en-US" altLang="ko-KR" sz="2000" dirty="0" err="1">
                <a:latin typeface="Arial" pitchFamily="34" charset="0"/>
                <a:cs typeface="Arial" pitchFamily="34" charset="0"/>
                <a:sym typeface="Symbol" pitchFamily="18" charset="2"/>
              </a:rPr>
              <a:t>Cd</a:t>
            </a:r>
            <a:r>
              <a:rPr kumimoji="1" lang="en-US" altLang="ko-KR" sz="2000" dirty="0">
                <a:latin typeface="Arial" pitchFamily="34" charset="0"/>
                <a:cs typeface="Arial" pitchFamily="34" charset="0"/>
                <a:sym typeface="Symbol" pitchFamily="18" charset="2"/>
              </a:rPr>
              <a:t> </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 </a:t>
            </a:r>
            <a:r>
              <a:rPr kumimoji="1" lang="en-US" altLang="ko-KR" sz="2000" dirty="0">
                <a:latin typeface="Arial" pitchFamily="34" charset="0"/>
                <a:cs typeface="Arial" pitchFamily="34" charset="0"/>
              </a:rPr>
              <a:t>2Ag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aq</a:t>
            </a:r>
            <a:r>
              <a:rPr kumimoji="1" lang="en-US" altLang="ko-KR" sz="2000" dirty="0">
                <a:latin typeface="Arial" pitchFamily="34" charset="0"/>
                <a:cs typeface="Arial" pitchFamily="34" charset="0"/>
                <a:sym typeface="HY특수문자8" pitchFamily="18" charset="2"/>
              </a:rPr>
              <a:t>) + 2Ag(s)</a:t>
            </a: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i="1"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+ 0.799 V – (– 0.402 V) = + 1.201 V</a:t>
            </a:r>
            <a:endParaRPr kumimoji="1" lang="en-US" altLang="ko-KR" sz="2000" dirty="0">
              <a:latin typeface="Arial" pitchFamily="34" charset="0"/>
              <a:cs typeface="Arial" pitchFamily="34" charset="0"/>
            </a:endParaRPr>
          </a:p>
        </p:txBody>
      </p:sp>
      <p:sp>
        <p:nvSpPr>
          <p:cNvPr id="168966" name="Line 6"/>
          <p:cNvSpPr>
            <a:spLocks noChangeShapeType="1"/>
          </p:cNvSpPr>
          <p:nvPr/>
        </p:nvSpPr>
        <p:spPr bwMode="auto">
          <a:xfrm>
            <a:off x="1828800" y="4419600"/>
            <a:ext cx="4876800" cy="0"/>
          </a:xfrm>
          <a:prstGeom prst="line">
            <a:avLst/>
          </a:prstGeom>
          <a:no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533400" y="1312307"/>
            <a:ext cx="7467600" cy="4555093"/>
          </a:xfrm>
          <a:prstGeom prst="rect">
            <a:avLst/>
          </a:prstGeom>
          <a:noFill/>
          <a:ln w="9525">
            <a:noFill/>
            <a:miter lim="800000"/>
            <a:headEnd/>
            <a:tailEnd/>
          </a:ln>
          <a:effectLst/>
        </p:spPr>
        <p:txBody>
          <a:bodyPr>
            <a:spAutoFit/>
          </a:bodyPr>
          <a:lstStyle/>
          <a:p>
            <a:pPr eaLnBrk="1" latinLnBrk="1" hangingPunct="1">
              <a:spcBef>
                <a:spcPct val="50000"/>
              </a:spcBef>
            </a:pPr>
            <a:endParaRPr kumimoji="1" lang="en-US" altLang="ko-KR" sz="2000" i="1" dirty="0">
              <a:latin typeface="Arial" pitchFamily="34" charset="0"/>
              <a:cs typeface="Arial" pitchFamily="34" charset="0"/>
            </a:endParaRPr>
          </a:p>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err="1">
                <a:latin typeface="Arial" pitchFamily="34" charset="0"/>
                <a:cs typeface="Arial" pitchFamily="34" charset="0"/>
                <a:sym typeface="HY특수문자8" pitchFamily="18" charset="2"/>
              </a:rPr>
              <a:t>Ksp</a:t>
            </a:r>
            <a:r>
              <a:rPr kumimoji="1" lang="en-US" altLang="ko-KR" sz="2000" dirty="0">
                <a:latin typeface="Arial" pitchFamily="34" charset="0"/>
                <a:cs typeface="Arial" pitchFamily="34" charset="0"/>
                <a:sym typeface="HY특수문자8" pitchFamily="18" charset="2"/>
              </a:rPr>
              <a:t> </a:t>
            </a:r>
            <a:r>
              <a:rPr kumimoji="1" lang="en-US" altLang="ko-KR" sz="2000" dirty="0" err="1">
                <a:latin typeface="Arial" pitchFamily="34" charset="0"/>
                <a:cs typeface="Arial" pitchFamily="34" charset="0"/>
                <a:sym typeface="HY특수문자8" pitchFamily="18" charset="2"/>
              </a:rPr>
              <a:t>AgCl</a:t>
            </a:r>
            <a:r>
              <a:rPr kumimoji="1" lang="en-US" altLang="ko-KR"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Cl</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sym typeface="HY특수문자8" pitchFamily="18" charset="2"/>
              </a:rPr>
              <a:t>] = 1.8×10</a:t>
            </a:r>
            <a:r>
              <a:rPr kumimoji="1" lang="en-US" altLang="ko-KR" sz="2000" baseline="30000" dirty="0">
                <a:latin typeface="Arial" pitchFamily="34" charset="0"/>
                <a:cs typeface="Arial" pitchFamily="34" charset="0"/>
              </a:rPr>
              <a:t> 8</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a:latin typeface="Arial" pitchFamily="34" charset="0"/>
                <a:cs typeface="Arial" pitchFamily="34" charset="0"/>
              </a:rPr>
              <a:t>If    </a:t>
            </a:r>
            <a:r>
              <a:rPr kumimoji="1" lang="en-US" altLang="ko-KR" sz="2000" dirty="0">
                <a:latin typeface="Arial" pitchFamily="34" charset="0"/>
                <a:cs typeface="Arial" pitchFamily="34" charset="0"/>
                <a:sym typeface="HY특수문자8" pitchFamily="18" charset="2"/>
              </a:rPr>
              <a:t>[</a:t>
            </a:r>
            <a:r>
              <a:rPr kumimoji="1" lang="en-US" altLang="ko-KR" sz="2000" dirty="0" err="1">
                <a:latin typeface="Arial" pitchFamily="34" charset="0"/>
                <a:cs typeface="Arial" pitchFamily="34" charset="0"/>
                <a:sym typeface="HY특수문자8" pitchFamily="18" charset="2"/>
              </a:rPr>
              <a:t>Cl</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sym typeface="HY특수문자8" pitchFamily="18" charset="2"/>
              </a:rPr>
              <a:t>]  = 0.0334M,  [Cd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 = 0.0167M</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 = 1.8×10</a:t>
            </a:r>
            <a:r>
              <a:rPr kumimoji="1" lang="en-US" altLang="ko-KR" sz="2000" baseline="30000" dirty="0">
                <a:latin typeface="Arial" pitchFamily="34" charset="0"/>
                <a:cs typeface="Arial" pitchFamily="34" charset="0"/>
              </a:rPr>
              <a:t> 8 </a:t>
            </a:r>
            <a:r>
              <a:rPr kumimoji="1" lang="en-US" altLang="ko-KR" sz="2000" dirty="0">
                <a:latin typeface="Arial" pitchFamily="34" charset="0"/>
                <a:cs typeface="Arial" pitchFamily="34" charset="0"/>
                <a:sym typeface="HY특수문자8" pitchFamily="18" charset="2"/>
              </a:rPr>
              <a:t>/ 0.0334 = 5.4 ×10</a:t>
            </a:r>
            <a:r>
              <a:rPr kumimoji="1" lang="en-US" altLang="ko-KR" sz="2000" baseline="30000" dirty="0">
                <a:latin typeface="Arial" pitchFamily="34" charset="0"/>
                <a:cs typeface="Arial" pitchFamily="34" charset="0"/>
              </a:rPr>
              <a:t>–9 </a:t>
            </a:r>
            <a:r>
              <a:rPr kumimoji="1" lang="en-US" altLang="ko-KR" sz="2000" dirty="0">
                <a:latin typeface="Arial" pitchFamily="34" charset="0"/>
                <a:cs typeface="Arial" pitchFamily="34" charset="0"/>
                <a:sym typeface="HY특수문자8" pitchFamily="18" charset="2"/>
              </a:rPr>
              <a:t>M</a:t>
            </a:r>
          </a:p>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25000" dirty="0" err="1">
                <a:latin typeface="Arial" pitchFamily="34" charset="0"/>
                <a:cs typeface="Arial" pitchFamily="34" charset="0"/>
              </a:rPr>
              <a:t>cell</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([Cd</a:t>
            </a:r>
            <a:r>
              <a:rPr kumimoji="1" lang="en-US" altLang="ko-KR" sz="2000" baseline="30000" dirty="0">
                <a:latin typeface="Arial" pitchFamily="34" charset="0"/>
                <a:cs typeface="Arial" pitchFamily="34" charset="0"/>
              </a:rPr>
              <a:t>2+</a:t>
            </a:r>
            <a:r>
              <a:rPr kumimoji="1" lang="en-US" altLang="ko-KR" sz="2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+ 1.201 – (0.05916/2) </a:t>
            </a:r>
            <a:r>
              <a:rPr kumimoji="1" lang="en-US" altLang="ko-KR" sz="2000" i="1" dirty="0">
                <a:latin typeface="Arial" pitchFamily="34" charset="0"/>
                <a:cs typeface="Arial" pitchFamily="34" charset="0"/>
                <a:sym typeface="HY특수문자8" pitchFamily="18" charset="2"/>
              </a:rPr>
              <a:t>log</a:t>
            </a:r>
            <a:r>
              <a:rPr kumimoji="1" lang="en-US" altLang="ko-KR" sz="2000" dirty="0">
                <a:latin typeface="Arial" pitchFamily="34" charset="0"/>
                <a:cs typeface="Arial" pitchFamily="34" charset="0"/>
                <a:sym typeface="HY특수문자8" pitchFamily="18" charset="2"/>
              </a:rPr>
              <a:t>{0.0167 / (5.4 ×10</a:t>
            </a:r>
            <a:r>
              <a:rPr kumimoji="1" lang="en-US" altLang="ko-KR" sz="2000" baseline="30000" dirty="0">
                <a:latin typeface="Arial" pitchFamily="34" charset="0"/>
                <a:cs typeface="Arial" pitchFamily="34" charset="0"/>
              </a:rPr>
              <a:t>–9 </a:t>
            </a:r>
            <a:r>
              <a:rPr kumimoji="1" lang="en-US" altLang="ko-KR" sz="2000" dirty="0">
                <a:latin typeface="Arial" pitchFamily="34" charset="0"/>
                <a:cs typeface="Arial" pitchFamily="34" charset="0"/>
              </a:rPr>
              <a:t>)</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 0.764V</a:t>
            </a:r>
          </a:p>
          <a:p>
            <a:pPr eaLnBrk="1" latinLnBrk="1" hangingPunct="1">
              <a:spcBef>
                <a:spcPct val="50000"/>
              </a:spcBef>
            </a:pPr>
            <a:endParaRPr kumimoji="1" lang="en-US" altLang="ko-KR" sz="2000" dirty="0">
              <a:latin typeface="Arial" pitchFamily="34" charset="0"/>
              <a:cs typeface="Arial" pitchFamily="34" charset="0"/>
              <a:sym typeface="HY특수문자8" pitchFamily="18" charset="2"/>
            </a:endParaRPr>
          </a:p>
        </p:txBody>
      </p:sp>
      <p:sp>
        <p:nvSpPr>
          <p:cNvPr id="3" name="TextBox 2"/>
          <p:cNvSpPr txBox="1"/>
          <p:nvPr/>
        </p:nvSpPr>
        <p:spPr>
          <a:xfrm>
            <a:off x="381000" y="381000"/>
            <a:ext cx="7696200" cy="954107"/>
          </a:xfrm>
          <a:prstGeom prst="rect">
            <a:avLst/>
          </a:prstGeom>
          <a:noFill/>
        </p:spPr>
        <p:txBody>
          <a:bodyPr wrap="square" rtlCol="0">
            <a:spAutoFit/>
          </a:bodyPr>
          <a:lstStyle/>
          <a:p>
            <a:r>
              <a:rPr kumimoji="1" lang="en-US" altLang="ko-KR" sz="2800" b="1" i="1" dirty="0" smtClean="0">
                <a:solidFill>
                  <a:srgbClr val="0000FF"/>
                </a:solidFill>
                <a:latin typeface="Arial" pitchFamily="34" charset="0"/>
                <a:cs typeface="Arial" pitchFamily="34" charset="0"/>
                <a:sym typeface="HY특수문자8" pitchFamily="18" charset="2"/>
              </a:rPr>
              <a:t>Standard electrode potentials  for reactions involving </a:t>
            </a:r>
            <a:r>
              <a:rPr kumimoji="1" lang="en-US" altLang="ko-KR" sz="2800" b="1" i="1" dirty="0" smtClean="0">
                <a:solidFill>
                  <a:srgbClr val="0000FF"/>
                </a:solidFill>
                <a:latin typeface="Arial" pitchFamily="34" charset="0"/>
                <a:cs typeface="Arial" pitchFamily="34" charset="0"/>
                <a:sym typeface="HY특수문자8" pitchFamily="18" charset="2"/>
              </a:rPr>
              <a:t>precipitation</a:t>
            </a:r>
            <a:endParaRPr kumimoji="1" lang="en-US" altLang="ko-KR" sz="2800" b="1" i="1" dirty="0" smtClean="0">
              <a:solidFill>
                <a:srgbClr val="0000FF"/>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33400" y="304800"/>
            <a:ext cx="7696200" cy="523220"/>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800" b="1" i="1" dirty="0">
                <a:solidFill>
                  <a:srgbClr val="0000FF"/>
                </a:solidFill>
                <a:latin typeface="Arial" pitchFamily="34" charset="0"/>
                <a:cs typeface="Arial" pitchFamily="34" charset="0"/>
              </a:rPr>
              <a:t>Relation of </a:t>
            </a:r>
            <a:r>
              <a:rPr kumimoji="1" lang="en-US" altLang="ko-KR" sz="2800" b="1" i="1" dirty="0" err="1">
                <a:solidFill>
                  <a:srgbClr val="0000FF"/>
                </a:solidFill>
                <a:latin typeface="Arial" pitchFamily="34" charset="0"/>
                <a:cs typeface="Arial" pitchFamily="34" charset="0"/>
              </a:rPr>
              <a:t>E</a:t>
            </a:r>
            <a:r>
              <a:rPr kumimoji="1" lang="en-US" altLang="ko-KR" sz="2800" b="1" i="1" baseline="30000" dirty="0" err="1">
                <a:solidFill>
                  <a:srgbClr val="0000FF"/>
                </a:solidFill>
                <a:latin typeface="Arial" pitchFamily="34" charset="0"/>
                <a:cs typeface="Arial" pitchFamily="34" charset="0"/>
              </a:rPr>
              <a:t>o</a:t>
            </a:r>
            <a:r>
              <a:rPr kumimoji="1" lang="en-US" altLang="ko-KR" sz="2800" b="1" i="1" dirty="0">
                <a:solidFill>
                  <a:srgbClr val="0000FF"/>
                </a:solidFill>
                <a:latin typeface="Arial" pitchFamily="34" charset="0"/>
                <a:cs typeface="Arial" pitchFamily="34" charset="0"/>
              </a:rPr>
              <a:t> and the equilibrium constant</a:t>
            </a:r>
          </a:p>
        </p:txBody>
      </p:sp>
      <p:sp>
        <p:nvSpPr>
          <p:cNvPr id="171011" name="Text Box 3"/>
          <p:cNvSpPr txBox="1">
            <a:spLocks noChangeArrowheads="1"/>
          </p:cNvSpPr>
          <p:nvPr/>
        </p:nvSpPr>
        <p:spPr bwMode="auto">
          <a:xfrm>
            <a:off x="762000" y="1066800"/>
            <a:ext cx="7239000" cy="5273675"/>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(0.05916/</a:t>
            </a:r>
            <a:r>
              <a:rPr kumimoji="1" lang="en-US" altLang="ko-KR" sz="2000" i="1" dirty="0">
                <a:latin typeface="Arial" pitchFamily="34" charset="0"/>
                <a:cs typeface="Arial" pitchFamily="34" charset="0"/>
                <a:sym typeface="HY특수문자8" pitchFamily="18" charset="2"/>
              </a:rPr>
              <a:t>n</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sym typeface="HY특수문자8" pitchFamily="18" charset="2"/>
              </a:rPr>
              <a:t>logK</a:t>
            </a:r>
            <a:r>
              <a:rPr kumimoji="1" lang="en-US" altLang="ko-KR" sz="2000" i="1"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(at 25</a:t>
            </a:r>
            <a:r>
              <a:rPr kumimoji="1" lang="en-US" altLang="ko-KR" sz="2000" baseline="30000" dirty="0">
                <a:latin typeface="Arial" pitchFamily="34" charset="0"/>
                <a:cs typeface="Arial" pitchFamily="34" charset="0"/>
                <a:sym typeface="HY특수문자8" pitchFamily="18" charset="2"/>
              </a:rPr>
              <a:t>o</a:t>
            </a:r>
            <a:r>
              <a:rPr kumimoji="1" lang="en-US" altLang="ko-KR" sz="2000" dirty="0">
                <a:latin typeface="Arial" pitchFamily="34" charset="0"/>
                <a:cs typeface="Arial" pitchFamily="34" charset="0"/>
                <a:sym typeface="HY특수문자8" pitchFamily="18" charset="2"/>
              </a:rPr>
              <a:t>C, at equilibrium)</a:t>
            </a:r>
          </a:p>
          <a:p>
            <a:pPr eaLnBrk="1" latinLnBrk="1" hangingPunct="1">
              <a:spcBef>
                <a:spcPct val="50000"/>
              </a:spcBef>
            </a:pPr>
            <a:r>
              <a:rPr kumimoji="1" lang="en-US" altLang="ko-KR" sz="2000" i="1" dirty="0">
                <a:latin typeface="Arial" pitchFamily="34" charset="0"/>
                <a:cs typeface="Arial" pitchFamily="34" charset="0"/>
                <a:sym typeface="HY특수문자8" pitchFamily="18" charset="2"/>
              </a:rPr>
              <a:t>K </a:t>
            </a:r>
            <a:r>
              <a:rPr kumimoji="1" lang="en-US" altLang="ko-KR" sz="2000" dirty="0">
                <a:latin typeface="Arial" pitchFamily="34" charset="0"/>
                <a:cs typeface="Arial" pitchFamily="34" charset="0"/>
                <a:sym typeface="HY특수문자8" pitchFamily="18" charset="2"/>
              </a:rPr>
              <a:t>=10 </a:t>
            </a:r>
            <a:r>
              <a:rPr kumimoji="1" lang="en-US" altLang="ko-KR" sz="2000" i="1" baseline="30000" dirty="0" err="1">
                <a:latin typeface="Arial" pitchFamily="34" charset="0"/>
                <a:cs typeface="Arial" pitchFamily="34" charset="0"/>
                <a:sym typeface="HY특수문자8" pitchFamily="18" charset="2"/>
              </a:rPr>
              <a:t>nE</a:t>
            </a:r>
            <a:r>
              <a:rPr kumimoji="1" lang="en-US" altLang="ko-KR" sz="2000" baseline="40000" dirty="0" err="1">
                <a:latin typeface="Arial" pitchFamily="34" charset="0"/>
                <a:cs typeface="Arial" pitchFamily="34" charset="0"/>
                <a:sym typeface="HY특수문자8" pitchFamily="18" charset="2"/>
              </a:rPr>
              <a:t>o</a:t>
            </a:r>
            <a:r>
              <a:rPr kumimoji="1" lang="en-US" altLang="ko-KR" sz="2000" baseline="30000" dirty="0">
                <a:latin typeface="Arial" pitchFamily="34" charset="0"/>
                <a:cs typeface="Arial" pitchFamily="34" charset="0"/>
                <a:sym typeface="HY특수문자8" pitchFamily="18" charset="2"/>
              </a:rPr>
              <a:t> / 0.05916</a:t>
            </a: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endParaRPr kumimoji="1" lang="ko-KR" altLang="en-US" sz="2000" dirty="0">
              <a:latin typeface="Arial" pitchFamily="34" charset="0"/>
              <a:cs typeface="Arial" pitchFamily="34" charset="0"/>
              <a:sym typeface="HY특수문자8" pitchFamily="18" charset="2"/>
            </a:endParaRP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Ex. 1)  Cu(s) + 2 Fe</a:t>
            </a:r>
            <a:r>
              <a:rPr kumimoji="1" lang="en-US" altLang="ko-KR" sz="2000" baseline="30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2Fe</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 Cu</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0.433 V</a:t>
            </a:r>
          </a:p>
          <a:p>
            <a:r>
              <a:rPr kumimoji="1" lang="en-US" altLang="ko-KR" sz="2000" i="1" dirty="0">
                <a:latin typeface="Arial" pitchFamily="34" charset="0"/>
                <a:cs typeface="Arial" pitchFamily="34" charset="0"/>
                <a:sym typeface="HY특수문자8" pitchFamily="18" charset="2"/>
              </a:rPr>
              <a:t>             K </a:t>
            </a:r>
            <a:r>
              <a:rPr kumimoji="1" lang="en-US" altLang="ko-KR" sz="2000" dirty="0">
                <a:latin typeface="Arial" pitchFamily="34" charset="0"/>
                <a:cs typeface="Arial" pitchFamily="34" charset="0"/>
                <a:sym typeface="HY특수문자8" pitchFamily="18" charset="2"/>
              </a:rPr>
              <a:t>=10 </a:t>
            </a:r>
            <a:r>
              <a:rPr kumimoji="1" lang="en-US" altLang="ko-KR" sz="2000" i="1" baseline="30000" dirty="0" err="1">
                <a:latin typeface="Arial" pitchFamily="34" charset="0"/>
                <a:cs typeface="Arial" pitchFamily="34" charset="0"/>
                <a:sym typeface="HY특수문자8" pitchFamily="18" charset="2"/>
              </a:rPr>
              <a:t>nE</a:t>
            </a:r>
            <a:r>
              <a:rPr kumimoji="1" lang="en-US" altLang="ko-KR" sz="2000" baseline="40000" dirty="0" err="1">
                <a:latin typeface="Arial" pitchFamily="34" charset="0"/>
                <a:cs typeface="Arial" pitchFamily="34" charset="0"/>
                <a:sym typeface="HY특수문자8" pitchFamily="18" charset="2"/>
              </a:rPr>
              <a:t>o</a:t>
            </a:r>
            <a:r>
              <a:rPr kumimoji="1" lang="en-US" altLang="ko-KR" sz="2000" baseline="30000" dirty="0">
                <a:latin typeface="Arial" pitchFamily="34" charset="0"/>
                <a:cs typeface="Arial" pitchFamily="34" charset="0"/>
                <a:sym typeface="HY특수문자8" pitchFamily="18" charset="2"/>
              </a:rPr>
              <a:t> / 0.05916  </a:t>
            </a:r>
            <a:r>
              <a:rPr kumimoji="1" lang="ko-KR" altLang="en-US" sz="2000" dirty="0">
                <a:latin typeface="Arial" pitchFamily="34" charset="0"/>
                <a:cs typeface="Arial" pitchFamily="34" charset="0"/>
                <a:sym typeface="HY특수문자8" pitchFamily="18" charset="2"/>
              </a:rPr>
              <a:t>= 10</a:t>
            </a:r>
            <a:r>
              <a:rPr kumimoji="1" lang="ko-KR" altLang="en-US" sz="2000" baseline="30000" dirty="0">
                <a:latin typeface="Arial" pitchFamily="34" charset="0"/>
                <a:cs typeface="Arial" pitchFamily="34" charset="0"/>
                <a:sym typeface="HY특수문자8" pitchFamily="18" charset="2"/>
              </a:rPr>
              <a:t>(2)(0.433) / (005916)</a:t>
            </a:r>
            <a:r>
              <a:rPr kumimoji="1" lang="ko-KR" altLang="en-US" sz="2000" dirty="0">
                <a:latin typeface="Arial" pitchFamily="34" charset="0"/>
                <a:cs typeface="Arial" pitchFamily="34" charset="0"/>
                <a:sym typeface="HY특수문자8" pitchFamily="18" charset="2"/>
              </a:rPr>
              <a:t> = 4 </a:t>
            </a:r>
            <a:r>
              <a:rPr kumimoji="1" lang="en-US" altLang="ko-KR" sz="2000" dirty="0">
                <a:latin typeface="Arial" pitchFamily="34" charset="0"/>
                <a:cs typeface="Arial" pitchFamily="34" charset="0"/>
                <a:sym typeface="HY특수문자8" pitchFamily="18" charset="2"/>
              </a:rPr>
              <a:t>×10</a:t>
            </a:r>
            <a:r>
              <a:rPr kumimoji="1" lang="en-US" altLang="ko-KR" sz="2000" baseline="30000" dirty="0">
                <a:latin typeface="Arial" pitchFamily="34" charset="0"/>
                <a:cs typeface="Arial" pitchFamily="34" charset="0"/>
              </a:rPr>
              <a:t>14</a:t>
            </a:r>
            <a:endParaRPr kumimoji="1" lang="en-US" altLang="ko-KR" sz="2000" dirty="0">
              <a:latin typeface="Arial" pitchFamily="34" charset="0"/>
              <a:cs typeface="Arial" pitchFamily="34" charset="0"/>
              <a:sym typeface="HY특수문자8" pitchFamily="18" charset="2"/>
            </a:endParaRPr>
          </a:p>
          <a:p>
            <a:endParaRPr kumimoji="1" lang="ko-KR" altLang="en-US" sz="2000" dirty="0">
              <a:latin typeface="Arial" pitchFamily="34" charset="0"/>
              <a:cs typeface="Arial" pitchFamily="34" charset="0"/>
              <a:sym typeface="HY특수문자8" pitchFamily="18" charset="2"/>
            </a:endParaRPr>
          </a:p>
          <a:p>
            <a:endParaRPr kumimoji="1" lang="ko-KR" altLang="en-US" sz="2000" dirty="0">
              <a:latin typeface="Arial" pitchFamily="34" charset="0"/>
              <a:cs typeface="Arial" pitchFamily="34" charset="0"/>
              <a:sym typeface="HY특수문자8" pitchFamily="18" charset="2"/>
            </a:endParaRPr>
          </a:p>
          <a:p>
            <a:r>
              <a:rPr kumimoji="1" lang="ko-KR" altLang="en-US" sz="2000" dirty="0">
                <a:latin typeface="Arial" pitchFamily="34" charset="0"/>
                <a:cs typeface="Arial" pitchFamily="34" charset="0"/>
                <a:sym typeface="HY특수문자8" pitchFamily="18" charset="2"/>
              </a:rPr>
              <a:t>      2) </a:t>
            </a:r>
            <a:r>
              <a:rPr kumimoji="1" lang="en-US" altLang="ko-KR" sz="2000" dirty="0">
                <a:latin typeface="Arial" pitchFamily="34" charset="0"/>
                <a:cs typeface="Arial" pitchFamily="34" charset="0"/>
                <a:sym typeface="HY특수문자8" pitchFamily="18" charset="2"/>
              </a:rPr>
              <a:t>Determining equilibrium constant of non-</a:t>
            </a:r>
            <a:r>
              <a:rPr kumimoji="1" lang="en-US" altLang="ko-KR" sz="2000" dirty="0" err="1">
                <a:latin typeface="Arial" pitchFamily="34" charset="0"/>
                <a:cs typeface="Arial" pitchFamily="34" charset="0"/>
                <a:sym typeface="HY특수문자8" pitchFamily="18" charset="2"/>
              </a:rPr>
              <a:t>redox</a:t>
            </a:r>
            <a:r>
              <a:rPr kumimoji="1" lang="en-US" altLang="ko-KR" sz="2000" dirty="0">
                <a:latin typeface="Arial" pitchFamily="34" charset="0"/>
                <a:cs typeface="Arial" pitchFamily="34" charset="0"/>
                <a:sym typeface="HY특수문자8" pitchFamily="18" charset="2"/>
              </a:rPr>
              <a:t> reactions</a:t>
            </a:r>
          </a:p>
          <a:p>
            <a:pPr eaLnBrk="1" latinLnBrk="1" hangingPunct="1">
              <a:spcBef>
                <a:spcPct val="50000"/>
              </a:spcBef>
            </a:pPr>
            <a:r>
              <a:rPr kumimoji="1" lang="ko-KR" altLang="en-US"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FeCO</a:t>
            </a:r>
            <a:r>
              <a:rPr kumimoji="1" lang="en-US" altLang="ko-KR" sz="2000" baseline="-25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+ 2e = Fe(s) + CO</a:t>
            </a:r>
            <a:r>
              <a:rPr kumimoji="1" lang="en-US" altLang="ko-KR" sz="2000" baseline="-25000" dirty="0">
                <a:latin typeface="Arial" pitchFamily="34" charset="0"/>
                <a:cs typeface="Arial" pitchFamily="34" charset="0"/>
                <a:sym typeface="HY특수문자8" pitchFamily="18" charset="2"/>
              </a:rPr>
              <a:t>3</a:t>
            </a:r>
            <a:r>
              <a:rPr kumimoji="1" lang="en-US" altLang="ko-KR" sz="2000" baseline="30000" dirty="0">
                <a:latin typeface="Arial" pitchFamily="34" charset="0"/>
                <a:cs typeface="Arial" pitchFamily="34" charset="0"/>
                <a:sym typeface="HY특수문자8" pitchFamily="18" charset="2"/>
              </a:rPr>
              <a:t>2–</a:t>
            </a:r>
            <a:r>
              <a:rPr kumimoji="1" lang="en-US" altLang="ko-KR" sz="2000" baseline="-25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0.756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Fe(s) = Fe</a:t>
            </a:r>
            <a:r>
              <a:rPr kumimoji="1" lang="en-US" altLang="ko-KR" sz="2000" baseline="30000" dirty="0">
                <a:latin typeface="Arial" pitchFamily="34" charset="0"/>
                <a:cs typeface="Arial" pitchFamily="34" charset="0"/>
                <a:sym typeface="HY특수문자8" pitchFamily="18" charset="2"/>
              </a:rPr>
              <a:t>2+</a:t>
            </a:r>
            <a:r>
              <a:rPr kumimoji="1" lang="en-US" altLang="ko-KR" sz="2000" dirty="0">
                <a:latin typeface="Arial" pitchFamily="34" charset="0"/>
                <a:cs typeface="Arial" pitchFamily="34" charset="0"/>
                <a:sym typeface="HY특수문자8" pitchFamily="18" charset="2"/>
              </a:rPr>
              <a:t> + 2e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0.400 V</a:t>
            </a:r>
          </a:p>
          <a:p>
            <a:pPr eaLnBrk="1" latinLnBrk="1" hangingPunct="1">
              <a:spcBef>
                <a:spcPct val="50000"/>
              </a:spcBef>
            </a:pPr>
            <a:r>
              <a:rPr kumimoji="1" lang="en-US" altLang="ko-KR" sz="2000" dirty="0">
                <a:latin typeface="Arial" pitchFamily="34" charset="0"/>
                <a:cs typeface="Arial" pitchFamily="34" charset="0"/>
                <a:sym typeface="HY특수문자8" pitchFamily="18" charset="2"/>
              </a:rPr>
              <a:t>          FeCO</a:t>
            </a:r>
            <a:r>
              <a:rPr kumimoji="1" lang="en-US" altLang="ko-KR" sz="2000" baseline="-25000" dirty="0">
                <a:latin typeface="Arial" pitchFamily="34" charset="0"/>
                <a:cs typeface="Arial" pitchFamily="34" charset="0"/>
                <a:sym typeface="HY특수문자8" pitchFamily="18" charset="2"/>
              </a:rPr>
              <a:t>3</a:t>
            </a:r>
            <a:r>
              <a:rPr kumimoji="1" lang="en-US" altLang="ko-KR" sz="2000" dirty="0">
                <a:latin typeface="Arial" pitchFamily="34" charset="0"/>
                <a:cs typeface="Arial" pitchFamily="34" charset="0"/>
                <a:sym typeface="HY특수문자8" pitchFamily="18" charset="2"/>
              </a:rPr>
              <a:t>  = Fe</a:t>
            </a:r>
            <a:r>
              <a:rPr kumimoji="1" lang="en-US" altLang="ko-KR" sz="2000" baseline="30000" dirty="0">
                <a:latin typeface="Arial" pitchFamily="34" charset="0"/>
                <a:cs typeface="Arial" pitchFamily="34" charset="0"/>
                <a:sym typeface="HY특수문자8" pitchFamily="18" charset="2"/>
              </a:rPr>
              <a:t>2+ </a:t>
            </a:r>
            <a:r>
              <a:rPr kumimoji="1" lang="en-US" altLang="ko-KR" sz="2000" dirty="0">
                <a:latin typeface="Arial" pitchFamily="34" charset="0"/>
                <a:cs typeface="Arial" pitchFamily="34" charset="0"/>
                <a:sym typeface="HY특수문자8" pitchFamily="18" charset="2"/>
              </a:rPr>
              <a:t>+ CO</a:t>
            </a:r>
            <a:r>
              <a:rPr kumimoji="1" lang="en-US" altLang="ko-KR" sz="2000" baseline="-25000" dirty="0">
                <a:latin typeface="Arial" pitchFamily="34" charset="0"/>
                <a:cs typeface="Arial" pitchFamily="34" charset="0"/>
                <a:sym typeface="HY특수문자8" pitchFamily="18" charset="2"/>
              </a:rPr>
              <a:t>3</a:t>
            </a:r>
            <a:r>
              <a:rPr kumimoji="1" lang="en-US" altLang="ko-KR" sz="2000" baseline="30000" dirty="0">
                <a:latin typeface="Arial" pitchFamily="34" charset="0"/>
                <a:cs typeface="Arial" pitchFamily="34" charset="0"/>
                <a:sym typeface="HY특수문자8" pitchFamily="18" charset="2"/>
              </a:rPr>
              <a:t>2–</a:t>
            </a:r>
            <a:r>
              <a:rPr kumimoji="1" lang="en-US" altLang="ko-KR" sz="2000" baseline="-25000" dirty="0">
                <a:latin typeface="Arial" pitchFamily="34" charset="0"/>
                <a:cs typeface="Arial" pitchFamily="34" charset="0"/>
                <a:sym typeface="HY특수문자8" pitchFamily="18" charset="2"/>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 0.316 V</a:t>
            </a:r>
          </a:p>
          <a:p>
            <a:pPr eaLnBrk="1" latinLnBrk="1" hangingPunct="1">
              <a:spcBef>
                <a:spcPct val="50000"/>
              </a:spcBef>
            </a:pPr>
            <a:r>
              <a:rPr kumimoji="1" lang="ko-KR" altLang="en-US" sz="2000" dirty="0">
                <a:latin typeface="Arial" pitchFamily="34" charset="0"/>
                <a:cs typeface="Arial" pitchFamily="34" charset="0"/>
                <a:sym typeface="HY특수문자8" pitchFamily="18" charset="2"/>
              </a:rPr>
              <a:t>          </a:t>
            </a:r>
            <a:r>
              <a:rPr kumimoji="1" lang="en-US" altLang="ko-KR" sz="2000" i="1" dirty="0">
                <a:latin typeface="Arial" pitchFamily="34" charset="0"/>
                <a:cs typeface="Arial" pitchFamily="34" charset="0"/>
                <a:sym typeface="HY특수문자8" pitchFamily="18" charset="2"/>
              </a:rPr>
              <a:t>K</a:t>
            </a:r>
            <a:r>
              <a:rPr kumimoji="1" lang="en-US" altLang="ko-KR" sz="2000" dirty="0">
                <a:latin typeface="Arial" pitchFamily="34" charset="0"/>
                <a:cs typeface="Arial" pitchFamily="34" charset="0"/>
                <a:sym typeface="HY특수문자8" pitchFamily="18" charset="2"/>
              </a:rPr>
              <a:t> = </a:t>
            </a:r>
            <a:r>
              <a:rPr kumimoji="1" lang="en-US" altLang="ko-KR" sz="2000" i="1" dirty="0" err="1">
                <a:latin typeface="Arial" pitchFamily="34" charset="0"/>
                <a:cs typeface="Arial" pitchFamily="34" charset="0"/>
                <a:sym typeface="HY특수문자8" pitchFamily="18" charset="2"/>
              </a:rPr>
              <a:t>K</a:t>
            </a:r>
            <a:r>
              <a:rPr kumimoji="1" lang="en-US" altLang="ko-KR" sz="2000" dirty="0" err="1">
                <a:latin typeface="Arial" pitchFamily="34" charset="0"/>
                <a:cs typeface="Arial" pitchFamily="34" charset="0"/>
                <a:sym typeface="HY특수문자8" pitchFamily="18" charset="2"/>
              </a:rPr>
              <a:t>sp</a:t>
            </a:r>
            <a:r>
              <a:rPr kumimoji="1" lang="en-US" altLang="ko-KR" sz="2000" dirty="0">
                <a:latin typeface="Arial" pitchFamily="34" charset="0"/>
                <a:cs typeface="Arial" pitchFamily="34" charset="0"/>
                <a:sym typeface="HY특수문자8" pitchFamily="18" charset="2"/>
              </a:rPr>
              <a:t> =10 </a:t>
            </a:r>
            <a:r>
              <a:rPr kumimoji="1" lang="en-US" altLang="ko-KR" sz="2000" baseline="30000" dirty="0">
                <a:latin typeface="Arial" pitchFamily="34" charset="0"/>
                <a:cs typeface="Arial" pitchFamily="34" charset="0"/>
                <a:sym typeface="HY특수문자8" pitchFamily="18" charset="2"/>
              </a:rPr>
              <a:t>(2)(-0.316) / (0.05916)</a:t>
            </a:r>
            <a:r>
              <a:rPr kumimoji="1" lang="en-US" altLang="ko-KR" sz="2000" dirty="0">
                <a:latin typeface="Arial" pitchFamily="34" charset="0"/>
                <a:cs typeface="Arial" pitchFamily="34" charset="0"/>
                <a:sym typeface="HY특수문자8" pitchFamily="18" charset="2"/>
              </a:rPr>
              <a:t> = 2</a:t>
            </a:r>
            <a:r>
              <a:rPr kumimoji="1" lang="ko-KR" altLang="en-US" sz="2000" dirty="0">
                <a:latin typeface="Arial" pitchFamily="34" charset="0"/>
                <a:cs typeface="Arial" pitchFamily="34" charset="0"/>
                <a:sym typeface="HY특수문자8" pitchFamily="18" charset="2"/>
              </a:rPr>
              <a:t> </a:t>
            </a:r>
            <a:r>
              <a:rPr kumimoji="1" lang="en-US" altLang="ko-KR" sz="2000" dirty="0">
                <a:latin typeface="Arial" pitchFamily="34" charset="0"/>
                <a:cs typeface="Arial" pitchFamily="34" charset="0"/>
                <a:sym typeface="HY특수문자8" pitchFamily="18" charset="2"/>
              </a:rPr>
              <a:t>×10</a:t>
            </a:r>
            <a:r>
              <a:rPr kumimoji="1" lang="en-US" altLang="ko-KR" sz="2000" baseline="30000" dirty="0">
                <a:latin typeface="Arial" pitchFamily="34" charset="0"/>
                <a:cs typeface="Arial" pitchFamily="34" charset="0"/>
              </a:rPr>
              <a:t>–11</a:t>
            </a:r>
            <a:endParaRPr kumimoji="1" lang="en-US" altLang="ko-KR" sz="2000" dirty="0">
              <a:latin typeface="Arial" pitchFamily="34" charset="0"/>
              <a:cs typeface="Arial" pitchFamily="34" charset="0"/>
              <a:sym typeface="HY특수문자8" pitchFamily="18" charset="2"/>
            </a:endParaRPr>
          </a:p>
          <a:p>
            <a:pPr eaLnBrk="1" latinLnBrk="1" hangingPunct="1">
              <a:spcBef>
                <a:spcPct val="50000"/>
              </a:spcBef>
            </a:pPr>
            <a:endParaRPr kumimoji="1" lang="ko-KR" altLang="ko-KR" sz="2000" dirty="0">
              <a:latin typeface="Arial" pitchFamily="34" charset="0"/>
              <a:cs typeface="Arial" pitchFamily="34" charset="0"/>
              <a:sym typeface="HY특수문자8" pitchFamily="18" charset="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533400" y="152400"/>
            <a:ext cx="5562600" cy="523220"/>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800" b="1" i="1" dirty="0">
                <a:solidFill>
                  <a:srgbClr val="0000FF"/>
                </a:solidFill>
                <a:latin typeface="Arial" pitchFamily="34" charset="0"/>
                <a:cs typeface="Arial" pitchFamily="34" charset="0"/>
              </a:rPr>
              <a:t>Using cells as chemical probes</a:t>
            </a:r>
            <a:endParaRPr kumimoji="1" lang="en-US" altLang="ko-KR" sz="2800" b="1" i="1" baseline="30000" dirty="0">
              <a:solidFill>
                <a:srgbClr val="0000FF"/>
              </a:solidFill>
              <a:latin typeface="Arial" pitchFamily="34" charset="0"/>
              <a:cs typeface="Arial" pitchFamily="34" charset="0"/>
            </a:endParaRPr>
          </a:p>
        </p:txBody>
      </p:sp>
      <p:sp>
        <p:nvSpPr>
          <p:cNvPr id="172035" name="Text Box 3"/>
          <p:cNvSpPr txBox="1">
            <a:spLocks noChangeArrowheads="1"/>
          </p:cNvSpPr>
          <p:nvPr/>
        </p:nvSpPr>
        <p:spPr bwMode="auto">
          <a:xfrm>
            <a:off x="228600" y="1143000"/>
            <a:ext cx="8915400" cy="366713"/>
          </a:xfrm>
          <a:prstGeom prst="rect">
            <a:avLst/>
          </a:prstGeom>
          <a:noFill/>
          <a:ln w="9525">
            <a:noFill/>
            <a:miter lim="800000"/>
            <a:headEnd/>
            <a:tailEnd/>
          </a:ln>
          <a:effectLst/>
        </p:spPr>
        <p:txBody>
          <a:bodyPr>
            <a:spAutoFit/>
          </a:bodyPr>
          <a:lstStyle/>
          <a:p>
            <a:pPr eaLnBrk="1" latinLnBrk="1" hangingPunct="1">
              <a:spcBef>
                <a:spcPct val="50000"/>
              </a:spcBef>
            </a:pPr>
            <a:r>
              <a:rPr kumimoji="1" lang="en-US" altLang="ko-KR" sz="1800" dirty="0"/>
              <a:t>Pt(s) | H</a:t>
            </a:r>
            <a:r>
              <a:rPr kumimoji="1" lang="en-US" altLang="ko-KR" sz="1800" baseline="-25000" dirty="0"/>
              <a:t>2</a:t>
            </a:r>
            <a:r>
              <a:rPr kumimoji="1" lang="en-US" altLang="ko-KR" sz="1800" dirty="0"/>
              <a:t>(1.00atm) |CH</a:t>
            </a:r>
            <a:r>
              <a:rPr kumimoji="1" lang="en-US" altLang="ko-KR" sz="1800" baseline="-25000" dirty="0"/>
              <a:t>3</a:t>
            </a:r>
            <a:r>
              <a:rPr kumimoji="1" lang="en-US" altLang="ko-KR" sz="1800" dirty="0"/>
              <a:t>COOH(0.050M), CH</a:t>
            </a:r>
            <a:r>
              <a:rPr kumimoji="1" lang="en-US" altLang="ko-KR" sz="1800" baseline="-25000" dirty="0"/>
              <a:t>3</a:t>
            </a:r>
            <a:r>
              <a:rPr kumimoji="1" lang="en-US" altLang="ko-KR" sz="1800" dirty="0"/>
              <a:t>COONa(0,0050M) || </a:t>
            </a:r>
            <a:r>
              <a:rPr kumimoji="1" lang="en-US" altLang="ko-KR" sz="1800" dirty="0" err="1"/>
              <a:t>Cl</a:t>
            </a:r>
            <a:r>
              <a:rPr kumimoji="1" lang="en-US" altLang="ko-KR" sz="1800" baseline="30000" dirty="0"/>
              <a:t>–</a:t>
            </a:r>
            <a:r>
              <a:rPr kumimoji="1" lang="en-US" altLang="ko-KR" sz="1800" dirty="0"/>
              <a:t>(0.10M) |</a:t>
            </a:r>
            <a:r>
              <a:rPr kumimoji="1" lang="en-US" altLang="ko-KR" sz="1800" dirty="0" err="1"/>
              <a:t>AgCl</a:t>
            </a:r>
            <a:r>
              <a:rPr kumimoji="1" lang="en-US" altLang="ko-KR" sz="1800" dirty="0"/>
              <a:t>(s) |Ag(s)</a:t>
            </a:r>
          </a:p>
        </p:txBody>
      </p:sp>
      <p:sp>
        <p:nvSpPr>
          <p:cNvPr id="172036" name="Text Box 4"/>
          <p:cNvSpPr txBox="1">
            <a:spLocks noChangeArrowheads="1"/>
          </p:cNvSpPr>
          <p:nvPr/>
        </p:nvSpPr>
        <p:spPr bwMode="auto">
          <a:xfrm>
            <a:off x="304800" y="1981200"/>
            <a:ext cx="8458200" cy="4555093"/>
          </a:xfrm>
          <a:prstGeom prst="rect">
            <a:avLst/>
          </a:prstGeom>
          <a:noFill/>
          <a:ln w="9525">
            <a:noFill/>
            <a:miter lim="800000"/>
            <a:headEnd/>
            <a:tailEnd/>
          </a:ln>
          <a:effectLst/>
        </p:spPr>
        <p:txBody>
          <a:bodyPr wrap="square">
            <a:spAutoFit/>
          </a:bodyPr>
          <a:lstStyle/>
          <a:p>
            <a:pPr eaLnBrk="1" latinLnBrk="1" hangingPunct="1">
              <a:spcBef>
                <a:spcPct val="50000"/>
              </a:spcBef>
            </a:pPr>
            <a:r>
              <a:rPr kumimoji="1" lang="en-US" altLang="ko-KR" sz="2000" dirty="0" err="1">
                <a:latin typeface="Arial" pitchFamily="34" charset="0"/>
                <a:cs typeface="Arial" pitchFamily="34" charset="0"/>
              </a:rPr>
              <a:t>AgCl</a:t>
            </a:r>
            <a:r>
              <a:rPr kumimoji="1" lang="en-US" altLang="ko-KR" sz="2000" dirty="0">
                <a:latin typeface="Arial" pitchFamily="34" charset="0"/>
                <a:cs typeface="Arial" pitchFamily="34" charset="0"/>
              </a:rPr>
              <a:t>(s)   =</a:t>
            </a:r>
            <a:r>
              <a:rPr kumimoji="1" lang="en-US" altLang="ko-KR" sz="2000" dirty="0">
                <a:latin typeface="Arial" pitchFamily="34" charset="0"/>
                <a:cs typeface="Arial" pitchFamily="34" charset="0"/>
                <a:sym typeface="HY특수문자8" pitchFamily="18" charset="2"/>
              </a:rPr>
              <a:t> Ag</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  </a:t>
            </a:r>
            <a:r>
              <a:rPr kumimoji="1" lang="en-US" altLang="ko-KR" sz="2000" dirty="0" err="1">
                <a:latin typeface="Arial" pitchFamily="34" charset="0"/>
                <a:cs typeface="Arial" pitchFamily="34" charset="0"/>
              </a:rPr>
              <a:t>Cl</a:t>
            </a: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a:t>
            </a:r>
          </a:p>
          <a:p>
            <a:pPr eaLnBrk="1" latinLnBrk="1" hangingPunct="1">
              <a:spcBef>
                <a:spcPct val="50000"/>
              </a:spcBef>
            </a:pPr>
            <a:r>
              <a:rPr kumimoji="1" lang="en-US" altLang="ko-KR" sz="2000" dirty="0">
                <a:latin typeface="Arial" pitchFamily="34" charset="0"/>
                <a:cs typeface="Arial" pitchFamily="34" charset="0"/>
              </a:rPr>
              <a:t>CH</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COOH =</a:t>
            </a:r>
            <a:r>
              <a:rPr kumimoji="1" lang="en-US" altLang="ko-KR" sz="2000" dirty="0">
                <a:latin typeface="Arial" pitchFamily="34" charset="0"/>
                <a:cs typeface="Arial" pitchFamily="34" charset="0"/>
                <a:sym typeface="HY특수문자8" pitchFamily="18" charset="2"/>
              </a:rPr>
              <a:t> H</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 CH</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COO</a:t>
            </a:r>
            <a:r>
              <a:rPr kumimoji="1" lang="en-US" altLang="ko-KR" sz="2000" baseline="30000" dirty="0">
                <a:latin typeface="Arial" pitchFamily="34" charset="0"/>
                <a:cs typeface="Arial" pitchFamily="34" charset="0"/>
              </a:rPr>
              <a:t>–</a:t>
            </a:r>
            <a:endParaRPr kumimoji="1" lang="en-US" altLang="ko-KR" sz="2000" dirty="0">
              <a:latin typeface="Arial" pitchFamily="34" charset="0"/>
              <a:cs typeface="Arial" pitchFamily="34" charset="0"/>
            </a:endParaRPr>
          </a:p>
          <a:p>
            <a:pPr eaLnBrk="1" latinLnBrk="1" hangingPunct="1">
              <a:spcBef>
                <a:spcPct val="50000"/>
              </a:spcBef>
            </a:pPr>
            <a:endParaRPr kumimoji="1" lang="en-US" altLang="ko-KR" sz="2000" dirty="0">
              <a:latin typeface="Arial" pitchFamily="34" charset="0"/>
              <a:cs typeface="Arial" pitchFamily="34" charset="0"/>
            </a:endParaRPr>
          </a:p>
          <a:p>
            <a:pPr eaLnBrk="1" latinLnBrk="1" hangingPunct="1">
              <a:spcBef>
                <a:spcPct val="50000"/>
              </a:spcBef>
            </a:pPr>
            <a:r>
              <a:rPr kumimoji="1" lang="en-US" altLang="ko-KR" sz="2000" dirty="0" err="1">
                <a:latin typeface="Arial" pitchFamily="34" charset="0"/>
                <a:cs typeface="Arial" pitchFamily="34" charset="0"/>
              </a:rPr>
              <a:t>AgCl</a:t>
            </a:r>
            <a:r>
              <a:rPr kumimoji="1" lang="en-US" altLang="ko-KR" sz="2000" dirty="0">
                <a:latin typeface="Arial" pitchFamily="34" charset="0"/>
                <a:cs typeface="Arial" pitchFamily="34" charset="0"/>
              </a:rPr>
              <a:t>(s) + e  =</a:t>
            </a:r>
            <a:r>
              <a:rPr kumimoji="1" lang="en-US" altLang="ko-KR" sz="2000" dirty="0">
                <a:latin typeface="Arial" pitchFamily="34" charset="0"/>
                <a:cs typeface="Arial" pitchFamily="34" charset="0"/>
                <a:sym typeface="HY특수문자8" pitchFamily="18" charset="2"/>
              </a:rPr>
              <a:t> Ag</a:t>
            </a:r>
            <a:r>
              <a:rPr kumimoji="1" lang="en-US" altLang="ko-KR" sz="2000" dirty="0">
                <a:latin typeface="Arial" pitchFamily="34" charset="0"/>
                <a:cs typeface="Arial" pitchFamily="34" charset="0"/>
              </a:rPr>
              <a:t> (s) +  </a:t>
            </a:r>
            <a:r>
              <a:rPr kumimoji="1" lang="en-US" altLang="ko-KR" sz="2000" dirty="0" err="1">
                <a:latin typeface="Arial" pitchFamily="34" charset="0"/>
                <a:cs typeface="Arial" pitchFamily="34" charset="0"/>
              </a:rPr>
              <a:t>Cl</a:t>
            </a: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a:t>
            </a:r>
            <a:r>
              <a:rPr kumimoji="1" lang="en-US" altLang="ko-KR" sz="2000" baseline="30000"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0.222 V</a:t>
            </a:r>
          </a:p>
          <a:p>
            <a:pPr eaLnBrk="1" latinLnBrk="1" hangingPunct="1">
              <a:spcBef>
                <a:spcPct val="50000"/>
              </a:spcBef>
            </a:pPr>
            <a:r>
              <a:rPr kumimoji="1" lang="en-US" altLang="ko-KR" sz="2000" dirty="0">
                <a:latin typeface="Arial" pitchFamily="34" charset="0"/>
                <a:cs typeface="Arial" pitchFamily="34" charset="0"/>
              </a:rPr>
              <a:t>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a:t>
            </a:r>
            <a:r>
              <a:rPr kumimoji="1" lang="en-US" altLang="ko-KR" sz="2000" dirty="0">
                <a:latin typeface="Arial" pitchFamily="34" charset="0"/>
                <a:cs typeface="Arial" pitchFamily="34" charset="0"/>
                <a:sym typeface="HY특수문자8" pitchFamily="18" charset="2"/>
              </a:rPr>
              <a:t> 2H</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a:t>
            </a:r>
            <a:r>
              <a:rPr kumimoji="1" lang="en-US" altLang="ko-KR" sz="2000" dirty="0" err="1">
                <a:latin typeface="Arial" pitchFamily="34" charset="0"/>
                <a:cs typeface="Arial" pitchFamily="34" charset="0"/>
              </a:rPr>
              <a:t>aq</a:t>
            </a:r>
            <a:r>
              <a:rPr kumimoji="1" lang="en-US" altLang="ko-KR" sz="2000" dirty="0">
                <a:latin typeface="Arial" pitchFamily="34" charset="0"/>
                <a:cs typeface="Arial" pitchFamily="34" charset="0"/>
              </a:rPr>
              <a:t>) + 2e                         </a:t>
            </a:r>
            <a:r>
              <a:rPr kumimoji="1" lang="en-US" altLang="ko-KR" sz="2000" i="1" dirty="0" err="1">
                <a:latin typeface="Arial" pitchFamily="34" charset="0"/>
                <a:cs typeface="Arial" pitchFamily="34" charset="0"/>
              </a:rPr>
              <a:t>E</a:t>
            </a:r>
            <a:r>
              <a:rPr kumimoji="1" lang="en-US" altLang="ko-KR" sz="2000" baseline="30000" dirty="0" err="1">
                <a:latin typeface="Arial" pitchFamily="34" charset="0"/>
                <a:cs typeface="Arial" pitchFamily="34" charset="0"/>
              </a:rPr>
              <a:t>o</a:t>
            </a:r>
            <a:r>
              <a:rPr kumimoji="1" lang="en-US" altLang="ko-KR" sz="2000" dirty="0">
                <a:latin typeface="Arial" pitchFamily="34" charset="0"/>
                <a:cs typeface="Arial" pitchFamily="34" charset="0"/>
                <a:sym typeface="HY특수문자8" pitchFamily="18" charset="2"/>
              </a:rPr>
              <a:t> = 0 V</a:t>
            </a:r>
          </a:p>
          <a:p>
            <a:pPr eaLnBrk="1" latinLnBrk="1" hangingPunct="1">
              <a:spcBef>
                <a:spcPct val="50000"/>
              </a:spcBef>
            </a:pPr>
            <a:r>
              <a:rPr kumimoji="1" lang="en-US" altLang="ko-KR" sz="2000" dirty="0" err="1">
                <a:latin typeface="Arial" pitchFamily="34" charset="0"/>
                <a:cs typeface="Arial" pitchFamily="34" charset="0"/>
              </a:rPr>
              <a:t>AgCl</a:t>
            </a:r>
            <a:r>
              <a:rPr kumimoji="1" lang="en-US" altLang="ko-KR" sz="2000" dirty="0">
                <a:latin typeface="Arial" pitchFamily="34" charset="0"/>
                <a:cs typeface="Arial" pitchFamily="34" charset="0"/>
              </a:rPr>
              <a:t>(s) + H</a:t>
            </a:r>
            <a:r>
              <a:rPr kumimoji="1" lang="en-US" altLang="ko-KR" sz="2000" baseline="-25000" dirty="0">
                <a:latin typeface="Arial" pitchFamily="34" charset="0"/>
                <a:cs typeface="Arial" pitchFamily="34" charset="0"/>
              </a:rPr>
              <a:t>2</a:t>
            </a:r>
            <a:r>
              <a:rPr kumimoji="1" lang="en-US" altLang="ko-KR" sz="2000" dirty="0">
                <a:latin typeface="Arial" pitchFamily="34" charset="0"/>
                <a:cs typeface="Arial" pitchFamily="34" charset="0"/>
              </a:rPr>
              <a:t>(g, 1 </a:t>
            </a:r>
            <a:r>
              <a:rPr kumimoji="1" lang="en-US" altLang="ko-KR" sz="2000" dirty="0" err="1">
                <a:latin typeface="Arial" pitchFamily="34" charset="0"/>
                <a:cs typeface="Arial" pitchFamily="34" charset="0"/>
              </a:rPr>
              <a:t>atm</a:t>
            </a:r>
            <a:r>
              <a:rPr kumimoji="1" lang="en-US" altLang="ko-KR" sz="2000" dirty="0">
                <a:latin typeface="Arial" pitchFamily="34" charset="0"/>
                <a:cs typeface="Arial" pitchFamily="34" charset="0"/>
              </a:rPr>
              <a:t>)   =</a:t>
            </a:r>
            <a:r>
              <a:rPr kumimoji="1" lang="en-US" altLang="ko-KR" sz="2000" dirty="0">
                <a:latin typeface="Arial" pitchFamily="34" charset="0"/>
                <a:cs typeface="Arial" pitchFamily="34" charset="0"/>
                <a:sym typeface="HY특수문자8" pitchFamily="18" charset="2"/>
              </a:rPr>
              <a:t> Ag</a:t>
            </a:r>
            <a:r>
              <a:rPr kumimoji="1" lang="en-US" altLang="ko-KR" sz="2000" dirty="0">
                <a:latin typeface="Arial" pitchFamily="34" charset="0"/>
                <a:cs typeface="Arial" pitchFamily="34" charset="0"/>
              </a:rPr>
              <a:t> (s) +  2Cl</a:t>
            </a: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(0.10M) + </a:t>
            </a:r>
            <a:r>
              <a:rPr kumimoji="1" lang="en-US" altLang="ko-KR" sz="2000" dirty="0">
                <a:latin typeface="Arial" pitchFamily="34" charset="0"/>
                <a:cs typeface="Arial" pitchFamily="34" charset="0"/>
                <a:sym typeface="HY특수문자8" pitchFamily="18" charset="2"/>
              </a:rPr>
              <a:t>2H</a:t>
            </a:r>
            <a:r>
              <a:rPr kumimoji="1" lang="en-US" altLang="ko-KR" sz="2000" baseline="30000" dirty="0">
                <a:latin typeface="Arial" pitchFamily="34" charset="0"/>
                <a:cs typeface="Arial" pitchFamily="34" charset="0"/>
                <a:sym typeface="HY특수문자8" pitchFamily="18" charset="2"/>
              </a:rPr>
              <a:t>+</a:t>
            </a:r>
            <a:r>
              <a:rPr kumimoji="1" lang="en-US" altLang="ko-KR" sz="2000" baseline="30000" dirty="0">
                <a:latin typeface="Arial" pitchFamily="34" charset="0"/>
                <a:cs typeface="Arial" pitchFamily="34" charset="0"/>
              </a:rPr>
              <a:t> </a:t>
            </a:r>
            <a:r>
              <a:rPr kumimoji="1" lang="en-US" altLang="ko-KR" sz="2000" dirty="0">
                <a:latin typeface="Arial" pitchFamily="34" charset="0"/>
                <a:cs typeface="Arial" pitchFamily="34" charset="0"/>
              </a:rPr>
              <a:t>(</a:t>
            </a:r>
            <a:r>
              <a:rPr kumimoji="1" lang="en-US" altLang="ko-KR" sz="2000" i="1" dirty="0" err="1">
                <a:latin typeface="Arial" pitchFamily="34" charset="0"/>
                <a:cs typeface="Arial" pitchFamily="34" charset="0"/>
              </a:rPr>
              <a:t>x</a:t>
            </a:r>
            <a:r>
              <a:rPr kumimoji="1" lang="en-US" altLang="ko-KR" sz="2000" dirty="0" err="1">
                <a:latin typeface="Arial" pitchFamily="34" charset="0"/>
                <a:cs typeface="Arial" pitchFamily="34" charset="0"/>
              </a:rPr>
              <a:t>M</a:t>
            </a:r>
            <a:r>
              <a:rPr kumimoji="1" lang="en-US" altLang="ko-KR" sz="2000" dirty="0">
                <a:latin typeface="Arial" pitchFamily="34" charset="0"/>
                <a:cs typeface="Arial" pitchFamily="34" charset="0"/>
              </a:rPr>
              <a:t>)   </a:t>
            </a:r>
          </a:p>
          <a:p>
            <a:pPr eaLnBrk="1" latinLnBrk="1" hangingPunct="1">
              <a:spcBef>
                <a:spcPct val="50000"/>
              </a:spcBef>
            </a:pPr>
            <a:r>
              <a:rPr kumimoji="1" lang="en-US" altLang="ko-KR" sz="2000" dirty="0">
                <a:latin typeface="Arial" pitchFamily="34" charset="0"/>
                <a:cs typeface="Arial" pitchFamily="34" charset="0"/>
              </a:rPr>
              <a:t> </a:t>
            </a:r>
            <a:r>
              <a:rPr kumimoji="1" lang="en-US" altLang="ko-KR" sz="2000" i="1" dirty="0" err="1">
                <a:latin typeface="Arial" pitchFamily="34" charset="0"/>
                <a:cs typeface="Arial" pitchFamily="34" charset="0"/>
              </a:rPr>
              <a:t>E</a:t>
            </a:r>
            <a:r>
              <a:rPr kumimoji="1" lang="en-US" altLang="ko-KR" sz="2000" baseline="-25000" dirty="0" err="1">
                <a:latin typeface="Arial" pitchFamily="34" charset="0"/>
                <a:cs typeface="Arial" pitchFamily="34" charset="0"/>
                <a:sym typeface="HY특수문자8" pitchFamily="18" charset="2"/>
              </a:rPr>
              <a:t>cell</a:t>
            </a:r>
            <a:r>
              <a:rPr kumimoji="1" lang="en-US" altLang="ko-KR" sz="2000" dirty="0">
                <a:latin typeface="Arial" pitchFamily="34" charset="0"/>
                <a:cs typeface="Arial" pitchFamily="34" charset="0"/>
                <a:sym typeface="HY특수문자8" pitchFamily="18" charset="2"/>
              </a:rPr>
              <a:t> = 0.222 – (0.05916 /2) log [H </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sym typeface="HY특수문자8" pitchFamily="18" charset="2"/>
              </a:rPr>
              <a:t>][0.10]</a:t>
            </a:r>
            <a:r>
              <a:rPr kumimoji="1" lang="en-US" altLang="ko-KR" sz="2000" baseline="30000" dirty="0">
                <a:latin typeface="Arial" pitchFamily="34" charset="0"/>
                <a:cs typeface="Arial" pitchFamily="34" charset="0"/>
                <a:sym typeface="HY특수문자8" pitchFamily="18" charset="2"/>
              </a:rPr>
              <a:t>2  </a:t>
            </a:r>
            <a:r>
              <a:rPr kumimoji="1" lang="en-US" altLang="ko-KR" sz="2000" dirty="0">
                <a:latin typeface="Arial" pitchFamily="34" charset="0"/>
                <a:cs typeface="Arial" pitchFamily="34" charset="0"/>
              </a:rPr>
              <a:t>= 0.503 V(measured voltage)</a:t>
            </a:r>
          </a:p>
          <a:p>
            <a:pPr eaLnBrk="1" latinLnBrk="1" hangingPunct="1">
              <a:spcBef>
                <a:spcPct val="50000"/>
              </a:spcBef>
            </a:pPr>
            <a:r>
              <a:rPr kumimoji="1" lang="en-US" altLang="ko-KR" sz="2000" dirty="0">
                <a:latin typeface="Arial" pitchFamily="34" charset="0"/>
                <a:cs typeface="Arial" pitchFamily="34" charset="0"/>
              </a:rPr>
              <a:t>[H</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 = 1.76 ×10</a:t>
            </a:r>
            <a:r>
              <a:rPr kumimoji="1" lang="en-US" altLang="ko-KR" sz="2000" baseline="30000" dirty="0">
                <a:latin typeface="Arial" pitchFamily="34" charset="0"/>
                <a:cs typeface="Arial" pitchFamily="34" charset="0"/>
                <a:sym typeface="HY특수문자8" pitchFamily="18" charset="2"/>
              </a:rPr>
              <a:t>–4</a:t>
            </a:r>
            <a:r>
              <a:rPr kumimoji="1" lang="en-US" altLang="ko-KR" sz="2000" dirty="0">
                <a:latin typeface="Arial" pitchFamily="34" charset="0"/>
                <a:cs typeface="Arial" pitchFamily="34" charset="0"/>
              </a:rPr>
              <a:t> M</a:t>
            </a:r>
          </a:p>
          <a:p>
            <a:pPr eaLnBrk="1" latinLnBrk="1" hangingPunct="1">
              <a:spcBef>
                <a:spcPct val="50000"/>
              </a:spcBef>
            </a:pPr>
            <a:r>
              <a:rPr kumimoji="1" lang="en-US" altLang="ko-KR" sz="2000" i="1" dirty="0">
                <a:latin typeface="Arial" pitchFamily="34" charset="0"/>
                <a:cs typeface="Arial" pitchFamily="34" charset="0"/>
              </a:rPr>
              <a:t>K</a:t>
            </a:r>
            <a:r>
              <a:rPr kumimoji="1" lang="en-US" altLang="ko-KR" sz="2000" baseline="-25000" dirty="0">
                <a:latin typeface="Arial" pitchFamily="34" charset="0"/>
                <a:cs typeface="Arial" pitchFamily="34" charset="0"/>
              </a:rPr>
              <a:t>a</a:t>
            </a:r>
            <a:r>
              <a:rPr kumimoji="1" lang="en-US" altLang="ko-KR" sz="2000" dirty="0">
                <a:latin typeface="Arial" pitchFamily="34" charset="0"/>
                <a:cs typeface="Arial" pitchFamily="34" charset="0"/>
              </a:rPr>
              <a:t> = [</a:t>
            </a:r>
            <a:r>
              <a:rPr kumimoji="1" lang="en-US" altLang="ko-KR" sz="2000" dirty="0">
                <a:latin typeface="Arial" pitchFamily="34" charset="0"/>
                <a:cs typeface="Arial" pitchFamily="34" charset="0"/>
                <a:sym typeface="HY특수문자8" pitchFamily="18" charset="2"/>
              </a:rPr>
              <a:t>H</a:t>
            </a:r>
            <a:r>
              <a:rPr kumimoji="1" lang="en-US" altLang="ko-KR" sz="2000" baseline="30000" dirty="0">
                <a:latin typeface="Arial" pitchFamily="34" charset="0"/>
                <a:cs typeface="Arial" pitchFamily="34" charset="0"/>
                <a:sym typeface="HY특수문자8" pitchFamily="18" charset="2"/>
              </a:rPr>
              <a:t>+</a:t>
            </a:r>
            <a:r>
              <a:rPr kumimoji="1" lang="en-US" altLang="ko-KR" sz="2000" dirty="0">
                <a:latin typeface="Arial" pitchFamily="34" charset="0"/>
                <a:cs typeface="Arial" pitchFamily="34" charset="0"/>
              </a:rPr>
              <a:t>][CH</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COO</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 /[CH</a:t>
            </a:r>
            <a:r>
              <a:rPr kumimoji="1" lang="en-US" altLang="ko-KR" sz="2000" baseline="-25000" dirty="0">
                <a:latin typeface="Arial" pitchFamily="34" charset="0"/>
                <a:cs typeface="Arial" pitchFamily="34" charset="0"/>
              </a:rPr>
              <a:t>3</a:t>
            </a:r>
            <a:r>
              <a:rPr kumimoji="1" lang="en-US" altLang="ko-KR" sz="2000" dirty="0">
                <a:latin typeface="Arial" pitchFamily="34" charset="0"/>
                <a:cs typeface="Arial" pitchFamily="34" charset="0"/>
              </a:rPr>
              <a:t>COOH] = (0.0050)(1.76 ×10</a:t>
            </a:r>
            <a:r>
              <a:rPr kumimoji="1" lang="en-US" altLang="ko-KR" sz="2000" baseline="30000" dirty="0">
                <a:latin typeface="Arial" pitchFamily="34" charset="0"/>
                <a:cs typeface="Arial" pitchFamily="34" charset="0"/>
                <a:sym typeface="HY특수문자8" pitchFamily="18" charset="2"/>
              </a:rPr>
              <a:t>–4</a:t>
            </a:r>
            <a:r>
              <a:rPr kumimoji="1" lang="en-US" altLang="ko-KR" sz="2000" dirty="0">
                <a:latin typeface="Arial" pitchFamily="34" charset="0"/>
                <a:cs typeface="Arial" pitchFamily="34" charset="0"/>
              </a:rPr>
              <a:t> ) / 0.050 </a:t>
            </a:r>
          </a:p>
          <a:p>
            <a:pPr eaLnBrk="1" latinLnBrk="1" hangingPunct="1">
              <a:spcBef>
                <a:spcPct val="50000"/>
              </a:spcBef>
            </a:pPr>
            <a:r>
              <a:rPr kumimoji="1" lang="en-US" altLang="ko-KR" sz="2000" dirty="0">
                <a:latin typeface="Arial" pitchFamily="34" charset="0"/>
                <a:cs typeface="Arial" pitchFamily="34" charset="0"/>
              </a:rPr>
              <a:t>                                                </a:t>
            </a:r>
            <a:r>
              <a:rPr kumimoji="1" lang="en-US" altLang="ko-KR" sz="2000" dirty="0" smtClean="0">
                <a:latin typeface="Arial" pitchFamily="34" charset="0"/>
                <a:cs typeface="Arial" pitchFamily="34" charset="0"/>
              </a:rPr>
              <a:t>      </a:t>
            </a:r>
            <a:r>
              <a:rPr kumimoji="1" lang="en-US" altLang="ko-KR" sz="2000" dirty="0">
                <a:latin typeface="Arial" pitchFamily="34" charset="0"/>
                <a:cs typeface="Arial" pitchFamily="34" charset="0"/>
              </a:rPr>
              <a:t>= 1.8 ×10</a:t>
            </a:r>
            <a:r>
              <a:rPr kumimoji="1" lang="en-US" altLang="ko-KR" sz="2000" baseline="30000" dirty="0">
                <a:latin typeface="Arial" pitchFamily="34" charset="0"/>
                <a:cs typeface="Arial" pitchFamily="34" charset="0"/>
                <a:sym typeface="HY특수문자8" pitchFamily="18" charset="2"/>
              </a:rPr>
              <a:t>–5</a:t>
            </a:r>
            <a:endParaRPr kumimoji="1" lang="en-US" altLang="ko-K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figure-14-07.JPG                                               00013FCD&#10;production                     B8414635:"/>
          <p:cNvPicPr>
            <a:picLocks noChangeAspect="1" noChangeArrowheads="1"/>
          </p:cNvPicPr>
          <p:nvPr/>
        </p:nvPicPr>
        <p:blipFill>
          <a:blip r:embed="rId2"/>
          <a:srcRect/>
          <a:stretch>
            <a:fillRect/>
          </a:stretch>
        </p:blipFill>
        <p:spPr bwMode="auto">
          <a:xfrm>
            <a:off x="914400" y="304800"/>
            <a:ext cx="7391400" cy="5154613"/>
          </a:xfrm>
          <a:prstGeom prst="rect">
            <a:avLst/>
          </a:prstGeom>
          <a:noFill/>
        </p:spPr>
      </p:pic>
      <p:sp>
        <p:nvSpPr>
          <p:cNvPr id="218115" name="Text Box 3"/>
          <p:cNvSpPr txBox="1">
            <a:spLocks noChangeArrowheads="1"/>
          </p:cNvSpPr>
          <p:nvPr/>
        </p:nvSpPr>
        <p:spPr bwMode="auto">
          <a:xfrm>
            <a:off x="1143000" y="5715000"/>
            <a:ext cx="7315200" cy="707886"/>
          </a:xfrm>
          <a:prstGeom prst="rect">
            <a:avLst/>
          </a:prstGeom>
          <a:noFill/>
          <a:ln w="9525">
            <a:noFill/>
            <a:miter lim="800000"/>
            <a:headEnd/>
            <a:tailEnd/>
          </a:ln>
          <a:effectLst/>
        </p:spPr>
        <p:txBody>
          <a:bodyPr>
            <a:spAutoFit/>
          </a:bodyPr>
          <a:lstStyle/>
          <a:p>
            <a:pPr>
              <a:spcBef>
                <a:spcPct val="50000"/>
              </a:spcBef>
            </a:pPr>
            <a:r>
              <a:rPr lang="en-US" altLang="ko-KR" sz="2000" dirty="0">
                <a:latin typeface="Arial" pitchFamily="34" charset="0"/>
                <a:cs typeface="Arial" pitchFamily="34" charset="0"/>
              </a:rPr>
              <a:t>This galvanic cell can be used to measure the pH of the left half-cell.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138" name="Picture 1026" descr="figure-14-08.JPG                                               00013FCD&#10;production                     B8414635:"/>
          <p:cNvPicPr>
            <a:picLocks noChangeAspect="1" noChangeArrowheads="1"/>
          </p:cNvPicPr>
          <p:nvPr/>
        </p:nvPicPr>
        <p:blipFill>
          <a:blip r:embed="rId2"/>
          <a:srcRect/>
          <a:stretch>
            <a:fillRect/>
          </a:stretch>
        </p:blipFill>
        <p:spPr bwMode="auto">
          <a:xfrm>
            <a:off x="1219200" y="228600"/>
            <a:ext cx="6556375" cy="5138738"/>
          </a:xfrm>
          <a:prstGeom prst="rect">
            <a:avLst/>
          </a:prstGeom>
          <a:noFill/>
        </p:spPr>
      </p:pic>
      <p:sp>
        <p:nvSpPr>
          <p:cNvPr id="219139" name="Text Box 1027"/>
          <p:cNvSpPr txBox="1">
            <a:spLocks noChangeArrowheads="1"/>
          </p:cNvSpPr>
          <p:nvPr/>
        </p:nvSpPr>
        <p:spPr bwMode="auto">
          <a:xfrm>
            <a:off x="762000" y="5867400"/>
            <a:ext cx="7543800" cy="701675"/>
          </a:xfrm>
          <a:prstGeom prst="rect">
            <a:avLst/>
          </a:prstGeom>
          <a:noFill/>
          <a:ln w="9525">
            <a:noFill/>
            <a:miter lim="800000"/>
            <a:headEnd/>
            <a:tailEnd/>
          </a:ln>
          <a:effectLst/>
        </p:spPr>
        <p:txBody>
          <a:bodyPr wrap="square">
            <a:spAutoFit/>
          </a:bodyPr>
          <a:lstStyle/>
          <a:p>
            <a:pPr>
              <a:spcBef>
                <a:spcPct val="50000"/>
              </a:spcBef>
            </a:pPr>
            <a:r>
              <a:rPr lang="en-US" altLang="ko-KR" sz="2000" dirty="0">
                <a:latin typeface="Arial" pitchFamily="34" charset="0"/>
                <a:cs typeface="Arial" pitchFamily="34" charset="0"/>
              </a:rPr>
              <a:t>A galvanic cell that can be used to measure the formation constant for Hg(EDTA)</a:t>
            </a:r>
            <a:r>
              <a:rPr lang="en-US" altLang="ko-KR" sz="2000" baseline="30000" dirty="0">
                <a:latin typeface="Arial" pitchFamily="34" charset="0"/>
                <a:cs typeface="Arial" pitchFamily="34" charset="0"/>
              </a:rPr>
              <a:t>2–</a:t>
            </a:r>
            <a:r>
              <a:rPr lang="en-US" altLang="ko-KR" sz="2000" dirty="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descr="1809"/>
          <p:cNvSpPr>
            <a:spLocks noGrp="1" noChangeAspect="1" noChangeArrowheads="1"/>
          </p:cNvSpPr>
          <p:nvPr/>
        </p:nvSpPr>
        <p:spPr bwMode="auto">
          <a:xfrm>
            <a:off x="1295400" y="381000"/>
            <a:ext cx="6248400" cy="5348288"/>
          </a:xfrm>
          <a:prstGeom prst="rect">
            <a:avLst/>
          </a:prstGeom>
          <a:blipFill dpi="0" rotWithShape="1">
            <a:blip r:embed="rId2"/>
            <a:srcRect/>
            <a:stretch>
              <a:fillRect b="-6"/>
            </a:stretch>
          </a:blipFill>
          <a:ln w="9525">
            <a:noFill/>
            <a:miter lim="800000"/>
            <a:headEnd/>
            <a:tailEnd/>
          </a:ln>
          <a:effectLst/>
        </p:spPr>
        <p:txBody>
          <a:bodyPr/>
          <a:lstStyle/>
          <a:p>
            <a:endParaRPr lang="en-US"/>
          </a:p>
        </p:txBody>
      </p:sp>
      <p:sp>
        <p:nvSpPr>
          <p:cNvPr id="313347" name="Text Box 3"/>
          <p:cNvSpPr txBox="1">
            <a:spLocks noChangeArrowheads="1"/>
          </p:cNvSpPr>
          <p:nvPr/>
        </p:nvSpPr>
        <p:spPr bwMode="auto">
          <a:xfrm>
            <a:off x="381000" y="5867400"/>
            <a:ext cx="8305800" cy="707886"/>
          </a:xfrm>
          <a:prstGeom prst="rect">
            <a:avLst/>
          </a:prstGeom>
          <a:noFill/>
          <a:ln w="9525">
            <a:noFill/>
            <a:miter lim="800000"/>
            <a:headEnd/>
            <a:tailEnd/>
          </a:ln>
          <a:effectLst/>
        </p:spPr>
        <p:txBody>
          <a:bodyPr wrap="square">
            <a:spAutoFit/>
          </a:bodyPr>
          <a:lstStyle/>
          <a:p>
            <a:pPr eaLnBrk="1" latinLnBrk="1" hangingPunct="1"/>
            <a:r>
              <a:rPr kumimoji="1" lang="en-US" altLang="ko-KR" sz="2000" dirty="0">
                <a:latin typeface="Arial" pitchFamily="34" charset="0"/>
                <a:cs typeface="Arial" pitchFamily="34" charset="0"/>
              </a:rPr>
              <a:t>Measurement of the standard electrode potential for an Ag/</a:t>
            </a:r>
            <a:r>
              <a:rPr kumimoji="1" lang="en-US" altLang="ko-KR" sz="2000" dirty="0" err="1">
                <a:latin typeface="Arial" pitchFamily="34" charset="0"/>
                <a:cs typeface="Arial" pitchFamily="34" charset="0"/>
              </a:rPr>
              <a:t>AgCl</a:t>
            </a:r>
            <a:r>
              <a:rPr kumimoji="1" lang="en-US" altLang="ko-KR" sz="2000" dirty="0">
                <a:latin typeface="Arial" pitchFamily="34" charset="0"/>
                <a:cs typeface="Arial" pitchFamily="34" charset="0"/>
              </a:rPr>
              <a:t> electrode.</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685800" y="838200"/>
            <a:ext cx="7467600" cy="6402388"/>
          </a:xfrm>
          <a:prstGeom prst="rect">
            <a:avLst/>
          </a:prstGeom>
          <a:noFill/>
          <a:ln w="9525">
            <a:noFill/>
            <a:miter lim="800000"/>
            <a:headEnd/>
            <a:tailEnd/>
          </a:ln>
          <a:effectLst/>
        </p:spPr>
        <p:txBody>
          <a:bodyPr>
            <a:spAutoFit/>
          </a:bodyPr>
          <a:lstStyle/>
          <a:p>
            <a:pPr marL="341313" indent="-341313" fontAlgn="auto">
              <a:spcBef>
                <a:spcPct val="50000"/>
              </a:spcBef>
              <a:spcAft>
                <a:spcPts val="0"/>
              </a:spcAft>
              <a:buClr>
                <a:srgbClr val="FF0000"/>
              </a:buClr>
              <a:buFont typeface="Wingdings" pitchFamily="2" charset="2"/>
              <a:buChar char="Ø"/>
              <a:defRPr/>
            </a:pPr>
            <a:r>
              <a:rPr lang="en-US" altLang="ko-KR" sz="2000" dirty="0"/>
              <a:t>Identify half-reactions </a:t>
            </a:r>
          </a:p>
          <a:p>
            <a:pPr marL="341313" indent="-341313" fontAlgn="auto">
              <a:spcBef>
                <a:spcPct val="50000"/>
              </a:spcBef>
              <a:spcAft>
                <a:spcPts val="0"/>
              </a:spcAft>
              <a:buClr>
                <a:srgbClr val="FF0000"/>
              </a:buClr>
              <a:buFont typeface="Wingdings" pitchFamily="2" charset="2"/>
              <a:buChar char="Ø"/>
              <a:defRPr/>
            </a:pPr>
            <a:r>
              <a:rPr lang="en-US" altLang="ko-KR" sz="2000" dirty="0"/>
              <a:t> Determine acidity or alkalinity</a:t>
            </a:r>
          </a:p>
          <a:p>
            <a:pPr marL="341313" indent="-341313" fontAlgn="auto">
              <a:spcBef>
                <a:spcPct val="50000"/>
              </a:spcBef>
              <a:spcAft>
                <a:spcPts val="0"/>
              </a:spcAft>
              <a:buClr>
                <a:srgbClr val="FF0000"/>
              </a:buClr>
              <a:buFont typeface="Wingdings" pitchFamily="2" charset="2"/>
              <a:buChar char="Ø"/>
              <a:defRPr/>
            </a:pPr>
            <a:r>
              <a:rPr lang="en-US" altLang="ko-KR" sz="2000" dirty="0"/>
              <a:t> Balancing methods </a:t>
            </a:r>
          </a:p>
          <a:p>
            <a:pPr fontAlgn="auto">
              <a:spcBef>
                <a:spcPct val="50000"/>
              </a:spcBef>
              <a:spcAft>
                <a:spcPts val="0"/>
              </a:spcAft>
              <a:defRPr/>
            </a:pPr>
            <a:r>
              <a:rPr lang="en-US" altLang="ko-KR" sz="2000" dirty="0"/>
              <a:t>      electron change </a:t>
            </a:r>
          </a:p>
          <a:p>
            <a:pPr fontAlgn="auto">
              <a:spcBef>
                <a:spcPct val="50000"/>
              </a:spcBef>
              <a:spcAft>
                <a:spcPts val="0"/>
              </a:spcAft>
              <a:defRPr/>
            </a:pPr>
            <a:r>
              <a:rPr lang="en-US" altLang="ko-KR" sz="2000" dirty="0"/>
              <a:t>                </a:t>
            </a:r>
            <a:r>
              <a:rPr lang="en-US" altLang="ko-KR" sz="2000" dirty="0" smtClean="0"/>
              <a:t>ox </a:t>
            </a:r>
            <a:r>
              <a:rPr lang="en-US" altLang="ko-KR" sz="2000" dirty="0"/>
              <a:t>or red and electron charge balance </a:t>
            </a:r>
          </a:p>
          <a:p>
            <a:pPr fontAlgn="auto">
              <a:spcBef>
                <a:spcPct val="50000"/>
              </a:spcBef>
              <a:spcAft>
                <a:spcPts val="0"/>
              </a:spcAft>
              <a:defRPr/>
            </a:pPr>
            <a:r>
              <a:rPr lang="en-US" altLang="ko-KR" sz="2000" dirty="0"/>
              <a:t>                add e</a:t>
            </a:r>
            <a:r>
              <a:rPr lang="en-US" altLang="ko-KR" sz="2000" baseline="30000" dirty="0"/>
              <a:t>–</a:t>
            </a:r>
            <a:r>
              <a:rPr lang="en-US" altLang="ko-KR" sz="2000" dirty="0"/>
              <a:t>  s </a:t>
            </a:r>
          </a:p>
          <a:p>
            <a:pPr fontAlgn="auto">
              <a:spcBef>
                <a:spcPct val="50000"/>
              </a:spcBef>
              <a:spcAft>
                <a:spcPts val="0"/>
              </a:spcAft>
              <a:defRPr/>
            </a:pPr>
            <a:r>
              <a:rPr lang="en-US" altLang="ko-KR" sz="2000" dirty="0"/>
              <a:t>                add H</a:t>
            </a:r>
            <a:r>
              <a:rPr lang="en-US" altLang="ko-KR" sz="2000" baseline="30000" dirty="0"/>
              <a:t>+</a:t>
            </a:r>
            <a:r>
              <a:rPr lang="en-US" altLang="ko-KR" sz="2000" dirty="0"/>
              <a:t> </a:t>
            </a:r>
          </a:p>
          <a:p>
            <a:pPr fontAlgn="auto">
              <a:spcBef>
                <a:spcPct val="50000"/>
              </a:spcBef>
              <a:spcAft>
                <a:spcPts val="0"/>
              </a:spcAft>
              <a:defRPr/>
            </a:pPr>
            <a:r>
              <a:rPr lang="en-US" altLang="ko-KR" sz="2000" dirty="0"/>
              <a:t>                add H</a:t>
            </a:r>
            <a:r>
              <a:rPr lang="en-US" altLang="ko-KR" sz="2000" baseline="-30000" dirty="0"/>
              <a:t>2</a:t>
            </a:r>
            <a:r>
              <a:rPr lang="en-US" altLang="ko-KR" sz="2000" dirty="0"/>
              <a:t>O </a:t>
            </a:r>
          </a:p>
          <a:p>
            <a:pPr fontAlgn="auto">
              <a:spcBef>
                <a:spcPct val="50000"/>
              </a:spcBef>
              <a:spcAft>
                <a:spcPts val="0"/>
              </a:spcAft>
              <a:defRPr/>
            </a:pPr>
            <a:r>
              <a:rPr lang="en-US" altLang="ko-KR" sz="2000" dirty="0"/>
              <a:t>      Proton method </a:t>
            </a:r>
          </a:p>
          <a:p>
            <a:pPr fontAlgn="auto">
              <a:spcBef>
                <a:spcPct val="50000"/>
              </a:spcBef>
              <a:spcAft>
                <a:spcPts val="0"/>
              </a:spcAft>
              <a:defRPr/>
            </a:pPr>
            <a:r>
              <a:rPr lang="en-US" altLang="ko-KR" sz="2000" dirty="0"/>
              <a:t>                add H</a:t>
            </a:r>
            <a:r>
              <a:rPr lang="en-US" altLang="ko-KR" sz="2000" baseline="-30000" dirty="0"/>
              <a:t>2</a:t>
            </a:r>
            <a:r>
              <a:rPr lang="en-US" altLang="ko-KR" sz="2000" dirty="0"/>
              <a:t>O </a:t>
            </a:r>
          </a:p>
          <a:p>
            <a:pPr fontAlgn="auto">
              <a:spcBef>
                <a:spcPct val="50000"/>
              </a:spcBef>
              <a:spcAft>
                <a:spcPts val="0"/>
              </a:spcAft>
              <a:defRPr/>
            </a:pPr>
            <a:r>
              <a:rPr lang="en-US" altLang="ko-KR" sz="2000" dirty="0"/>
              <a:t>                add H</a:t>
            </a:r>
            <a:r>
              <a:rPr lang="en-US" altLang="ko-KR" sz="2000" baseline="30000" dirty="0"/>
              <a:t>+</a:t>
            </a:r>
            <a:r>
              <a:rPr lang="en-US" altLang="ko-KR" sz="2000" dirty="0"/>
              <a:t> </a:t>
            </a:r>
          </a:p>
          <a:p>
            <a:pPr fontAlgn="auto">
              <a:spcBef>
                <a:spcPct val="50000"/>
              </a:spcBef>
              <a:spcAft>
                <a:spcPts val="0"/>
              </a:spcAft>
              <a:defRPr/>
            </a:pPr>
            <a:r>
              <a:rPr lang="en-US" altLang="ko-KR" sz="2000" dirty="0"/>
              <a:t>                add e</a:t>
            </a:r>
            <a:r>
              <a:rPr lang="en-US" altLang="ko-KR" sz="2000" baseline="30000" dirty="0"/>
              <a:t>–</a:t>
            </a:r>
            <a:r>
              <a:rPr lang="en-US" altLang="ko-KR" sz="2000" dirty="0"/>
              <a:t>  s </a:t>
            </a:r>
          </a:p>
          <a:p>
            <a:pPr fontAlgn="auto">
              <a:spcBef>
                <a:spcPct val="50000"/>
              </a:spcBef>
              <a:spcAft>
                <a:spcPts val="0"/>
              </a:spcAft>
              <a:defRPr/>
            </a:pPr>
            <a:r>
              <a:rPr lang="en-US" altLang="ko-KR" sz="2000" dirty="0"/>
              <a:t>                balance e</a:t>
            </a:r>
            <a:r>
              <a:rPr lang="en-US" altLang="ko-KR" sz="2000" baseline="30000" dirty="0"/>
              <a:t>–</a:t>
            </a:r>
            <a:r>
              <a:rPr lang="en-US" altLang="ko-KR" sz="2000" dirty="0"/>
              <a:t> s in each </a:t>
            </a:r>
            <a:r>
              <a:rPr lang="en-US" altLang="ko-KR" sz="2000" dirty="0" err="1"/>
              <a:t>rxn</a:t>
            </a:r>
            <a:r>
              <a:rPr lang="en-US" altLang="ko-KR" sz="2000" dirty="0"/>
              <a:t>. and add </a:t>
            </a:r>
            <a:r>
              <a:rPr lang="en-US" altLang="ko-KR" sz="2000" dirty="0" err="1"/>
              <a:t>rxns</a:t>
            </a:r>
            <a:r>
              <a:rPr lang="en-US" altLang="ko-KR" sz="2000" dirty="0"/>
              <a:t>. </a:t>
            </a:r>
          </a:p>
          <a:p>
            <a:pPr fontAlgn="auto">
              <a:spcBef>
                <a:spcPct val="50000"/>
              </a:spcBef>
              <a:spcAft>
                <a:spcPts val="0"/>
              </a:spcAft>
              <a:defRPr/>
            </a:pPr>
            <a:endParaRPr lang="en-US" altLang="ko-KR" sz="2000" dirty="0"/>
          </a:p>
        </p:txBody>
      </p:sp>
      <p:sp>
        <p:nvSpPr>
          <p:cNvPr id="8195" name="TextBox 2"/>
          <p:cNvSpPr txBox="1">
            <a:spLocks noChangeArrowheads="1"/>
          </p:cNvSpPr>
          <p:nvPr/>
        </p:nvSpPr>
        <p:spPr bwMode="auto">
          <a:xfrm>
            <a:off x="762000" y="228600"/>
            <a:ext cx="8077200" cy="523875"/>
          </a:xfrm>
          <a:prstGeom prst="rect">
            <a:avLst/>
          </a:prstGeom>
          <a:noFill/>
          <a:ln w="9525">
            <a:noFill/>
            <a:miter lim="800000"/>
            <a:headEnd/>
            <a:tailEnd/>
          </a:ln>
        </p:spPr>
        <p:txBody>
          <a:bodyPr>
            <a:spAutoFit/>
          </a:bodyPr>
          <a:lstStyle/>
          <a:p>
            <a:r>
              <a:rPr lang="en-US" altLang="ko-KR" sz="2800" b="1" i="1">
                <a:solidFill>
                  <a:srgbClr val="0000FF"/>
                </a:solidFill>
              </a:rPr>
              <a:t>Balancing Reduction Oxidation Reactions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descr="1810"/>
          <p:cNvSpPr>
            <a:spLocks noGrp="1" noChangeAspect="1" noChangeArrowheads="1"/>
          </p:cNvSpPr>
          <p:nvPr/>
        </p:nvSpPr>
        <p:spPr bwMode="auto">
          <a:xfrm>
            <a:off x="1447800" y="457200"/>
            <a:ext cx="5949950" cy="5141913"/>
          </a:xfrm>
          <a:prstGeom prst="rect">
            <a:avLst/>
          </a:prstGeom>
          <a:blipFill dpi="0" rotWithShape="1">
            <a:blip r:embed="rId2"/>
            <a:srcRect/>
            <a:stretch>
              <a:fillRect r="-22"/>
            </a:stretch>
          </a:blipFill>
          <a:ln w="9525">
            <a:noFill/>
            <a:miter lim="800000"/>
            <a:headEnd/>
            <a:tailEnd/>
          </a:ln>
          <a:effectLst/>
        </p:spPr>
        <p:txBody>
          <a:bodyPr/>
          <a:lstStyle/>
          <a:p>
            <a:endParaRPr lang="en-US"/>
          </a:p>
        </p:txBody>
      </p:sp>
      <p:sp>
        <p:nvSpPr>
          <p:cNvPr id="314371" name="Text Box 3"/>
          <p:cNvSpPr txBox="1">
            <a:spLocks noChangeArrowheads="1"/>
          </p:cNvSpPr>
          <p:nvPr/>
        </p:nvSpPr>
        <p:spPr bwMode="auto">
          <a:xfrm>
            <a:off x="457200" y="6080125"/>
            <a:ext cx="8229600" cy="400110"/>
          </a:xfrm>
          <a:prstGeom prst="rect">
            <a:avLst/>
          </a:prstGeom>
          <a:noFill/>
          <a:ln w="9525">
            <a:noFill/>
            <a:miter lim="800000"/>
            <a:headEnd/>
            <a:tailEnd/>
          </a:ln>
          <a:effectLst/>
        </p:spPr>
        <p:txBody>
          <a:bodyPr wrap="square">
            <a:spAutoFit/>
          </a:bodyPr>
          <a:lstStyle/>
          <a:p>
            <a:pPr eaLnBrk="1" latinLnBrk="1" hangingPunct="1"/>
            <a:r>
              <a:rPr kumimoji="1" lang="en-US" altLang="ko-KR" sz="2000" dirty="0">
                <a:latin typeface="Arial" pitchFamily="34" charset="0"/>
                <a:cs typeface="Arial" pitchFamily="34" charset="0"/>
              </a:rPr>
              <a:t>Measurement of the formal potential of the Ag</a:t>
            </a:r>
            <a:r>
              <a:rPr kumimoji="1" lang="en-US" altLang="ko-KR" sz="2000" baseline="30000" dirty="0">
                <a:latin typeface="Arial" pitchFamily="34" charset="0"/>
                <a:cs typeface="Arial" pitchFamily="34" charset="0"/>
              </a:rPr>
              <a:t>+</a:t>
            </a:r>
            <a:r>
              <a:rPr kumimoji="1" lang="en-US" altLang="ko-KR" sz="2000" dirty="0">
                <a:latin typeface="Arial" pitchFamily="34" charset="0"/>
                <a:cs typeface="Arial" pitchFamily="34" charset="0"/>
              </a:rPr>
              <a:t>/Ag couple in 1M HClO</a:t>
            </a:r>
            <a:r>
              <a:rPr kumimoji="1" lang="en-US" altLang="ko-KR" sz="2000" baseline="-25000" dirty="0">
                <a:latin typeface="Arial" pitchFamily="34" charset="0"/>
                <a:cs typeface="Arial" pitchFamily="34" charset="0"/>
              </a:rPr>
              <a:t>4</a:t>
            </a:r>
            <a:r>
              <a:rPr kumimoji="1" lang="en-US" altLang="ko-KR" sz="2000" dirty="0">
                <a:latin typeface="Arial" pitchFamily="34" charset="0"/>
                <a:cs typeface="Arial" pitchFamily="34" charset="0"/>
              </a:rPr>
              <a:t>.</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descr="18p511"/>
          <p:cNvSpPr>
            <a:spLocks noGrp="1" noChangeAspect="1" noChangeArrowheads="1"/>
          </p:cNvSpPr>
          <p:nvPr/>
        </p:nvSpPr>
        <p:spPr bwMode="auto">
          <a:xfrm>
            <a:off x="609600" y="152400"/>
            <a:ext cx="6905625" cy="5211763"/>
          </a:xfrm>
          <a:prstGeom prst="rect">
            <a:avLst/>
          </a:prstGeom>
          <a:blipFill dpi="0" rotWithShape="1">
            <a:blip r:embed="rId2"/>
            <a:srcRect/>
            <a:stretch>
              <a:fillRect r="-9"/>
            </a:stretch>
          </a:blipFill>
          <a:ln w="9525">
            <a:noFill/>
            <a:miter lim="800000"/>
            <a:headEnd/>
            <a:tailEnd/>
          </a:ln>
          <a:effectLst/>
        </p:spPr>
        <p:txBody>
          <a:bodyPr/>
          <a:lstStyle/>
          <a:p>
            <a:endParaRPr lang="en-US"/>
          </a:p>
        </p:txBody>
      </p:sp>
      <p:sp>
        <p:nvSpPr>
          <p:cNvPr id="310275" name="Text Box 3"/>
          <p:cNvSpPr txBox="1">
            <a:spLocks noChangeArrowheads="1"/>
          </p:cNvSpPr>
          <p:nvPr/>
        </p:nvSpPr>
        <p:spPr bwMode="auto">
          <a:xfrm>
            <a:off x="381000" y="5410200"/>
            <a:ext cx="8458200" cy="1311275"/>
          </a:xfrm>
          <a:prstGeom prst="rect">
            <a:avLst/>
          </a:prstGeom>
          <a:noFill/>
          <a:ln w="9525">
            <a:noFill/>
            <a:miter lim="800000"/>
            <a:headEnd/>
            <a:tailEnd/>
          </a:ln>
          <a:effectLst/>
        </p:spPr>
        <p:txBody>
          <a:bodyPr>
            <a:spAutoFit/>
          </a:bodyPr>
          <a:lstStyle/>
          <a:p>
            <a:pPr eaLnBrk="1" latinLnBrk="1" hangingPunct="1"/>
            <a:r>
              <a:rPr kumimoji="1" lang="en-US" altLang="ko-KR" sz="2000" dirty="0">
                <a:latin typeface="Arial" pitchFamily="34" charset="0"/>
                <a:cs typeface="Arial" pitchFamily="34" charset="0"/>
              </a:rPr>
              <a:t>Walther Nernst(1864-1941) received the 1920 Nobel Prize in chemistry for his numerous contributions to the field of chemical thermodynamics. Nernst(far left) is seen here with Albert Einstein, Max Plank, Robert A. Millikan, and Max von Laue in 1928.</a:t>
            </a:r>
            <a:endParaRPr lang="en-U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1143000"/>
            <a:ext cx="8610600" cy="5262979"/>
          </a:xfrm>
          <a:prstGeom prst="rect">
            <a:avLst/>
          </a:prstGeom>
          <a:noFill/>
          <a:ln w="9525">
            <a:noFill/>
            <a:miter lim="800000"/>
            <a:headEnd/>
            <a:tailEnd/>
          </a:ln>
        </p:spPr>
        <p:txBody>
          <a:bodyPr>
            <a:spAutoFit/>
          </a:bodyPr>
          <a:lstStyle/>
          <a:p>
            <a:pPr latinLnBrk="1">
              <a:spcBef>
                <a:spcPct val="20000"/>
              </a:spcBef>
            </a:pPr>
            <a:r>
              <a:rPr kumimoji="1" lang="en-US" altLang="ko-KR" sz="2000" dirty="0" smtClean="0"/>
              <a:t>Complete </a:t>
            </a:r>
            <a:r>
              <a:rPr kumimoji="1" lang="en-US" altLang="ko-KR" sz="2000" dirty="0"/>
              <a:t>and balance the following equation after adding H</a:t>
            </a:r>
            <a:r>
              <a:rPr kumimoji="1" lang="en-US" altLang="ko-KR" sz="2000" baseline="30000" dirty="0"/>
              <a:t>+ </a:t>
            </a:r>
            <a:r>
              <a:rPr kumimoji="1" lang="en-US" altLang="ko-KR" sz="2000" dirty="0"/>
              <a:t>,OH</a:t>
            </a:r>
            <a:r>
              <a:rPr kumimoji="1" lang="en-US" altLang="ko-KR" sz="2000" baseline="30000" dirty="0"/>
              <a:t>-</a:t>
            </a:r>
            <a:r>
              <a:rPr kumimoji="1" lang="en-US" altLang="ko-KR" sz="2000" dirty="0"/>
              <a:t>, or H</a:t>
            </a:r>
            <a:r>
              <a:rPr kumimoji="1" lang="en-US" altLang="ko-KR" sz="2000" baseline="-25000" dirty="0"/>
              <a:t>2</a:t>
            </a:r>
            <a:r>
              <a:rPr kumimoji="1" lang="en-US" altLang="ko-KR" sz="2000" dirty="0"/>
              <a:t>O as needed.</a:t>
            </a:r>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NO</a:t>
            </a:r>
            <a:r>
              <a:rPr kumimoji="1" lang="en-US" altLang="ko-KR" sz="2000" baseline="-25000" dirty="0"/>
              <a:t>2</a:t>
            </a:r>
            <a:r>
              <a:rPr kumimoji="1" lang="en-US" altLang="ko-KR" sz="2000" baseline="30000" dirty="0"/>
              <a:t>–  </a:t>
            </a:r>
            <a:r>
              <a:rPr kumimoji="1" lang="en-US" altLang="ko-KR" sz="2000" dirty="0"/>
              <a:t>↔ Mn</a:t>
            </a:r>
            <a:r>
              <a:rPr kumimoji="1" lang="en-US" altLang="ko-KR" sz="2000" baseline="30000" dirty="0"/>
              <a:t>2+</a:t>
            </a:r>
            <a:r>
              <a:rPr kumimoji="1" lang="en-US" altLang="ko-KR" sz="2000" dirty="0"/>
              <a:t> + NO</a:t>
            </a:r>
            <a:r>
              <a:rPr kumimoji="1" lang="en-US" altLang="ko-KR" sz="2000" baseline="-25000" dirty="0"/>
              <a:t>3</a:t>
            </a:r>
            <a:r>
              <a:rPr kumimoji="1" lang="en-US" altLang="ko-KR" sz="2000" baseline="30000" dirty="0"/>
              <a:t>–</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First, we write and balance the two half-reactions involved, For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dirty="0"/>
              <a:t>, we write</a:t>
            </a:r>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Mn</a:t>
            </a:r>
            <a:r>
              <a:rPr kumimoji="1" lang="en-US" altLang="ko-KR" sz="2000" baseline="30000" dirty="0"/>
              <a:t>2+</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smtClean="0"/>
              <a:t>Add 4 molecules of H</a:t>
            </a:r>
            <a:r>
              <a:rPr kumimoji="1" lang="en-US" altLang="ko-KR" sz="2000" baseline="-25000" dirty="0" smtClean="0"/>
              <a:t>2</a:t>
            </a:r>
            <a:r>
              <a:rPr kumimoji="1" lang="en-US" altLang="ko-KR" sz="2000" dirty="0" smtClean="0"/>
              <a:t>O to </a:t>
            </a:r>
            <a:r>
              <a:rPr kumimoji="1" lang="en-US" altLang="ko-KR" sz="2000" dirty="0"/>
              <a:t>account for the 4 oxygen atoms on the left-hand side of the equation, which means that we must provide 8 H</a:t>
            </a:r>
            <a:r>
              <a:rPr kumimoji="1" lang="en-US" altLang="ko-KR" sz="2000" baseline="30000" dirty="0"/>
              <a:t>+ </a:t>
            </a:r>
            <a:r>
              <a:rPr kumimoji="1" lang="en-US" altLang="ko-KR" sz="2000" dirty="0"/>
              <a:t>on the left:</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+ 8 H</a:t>
            </a:r>
            <a:r>
              <a:rPr kumimoji="1" lang="en-US" altLang="ko-KR" sz="2000" baseline="30000" dirty="0"/>
              <a:t>+ </a:t>
            </a:r>
            <a:r>
              <a:rPr kumimoji="1" lang="en-US" altLang="ko-KR" sz="2000" dirty="0"/>
              <a:t>↔  Mn</a:t>
            </a:r>
            <a:r>
              <a:rPr kumimoji="1" lang="en-US" altLang="ko-KR" sz="2000" baseline="30000" dirty="0"/>
              <a:t>2+</a:t>
            </a:r>
            <a:r>
              <a:rPr kumimoji="1" lang="en-US" altLang="ko-KR" sz="2000" dirty="0"/>
              <a:t> +  4H</a:t>
            </a:r>
            <a:r>
              <a:rPr kumimoji="1" lang="en-US" altLang="ko-KR" sz="2000" baseline="-25000" dirty="0"/>
              <a:t>2</a:t>
            </a:r>
            <a:r>
              <a:rPr kumimoji="1" lang="en-US" altLang="ko-KR" sz="2000" dirty="0"/>
              <a:t>O</a:t>
            </a:r>
            <a:endParaRPr kumimoji="1" lang="en-US" altLang="ko-KR" sz="2000" baseline="30000" dirty="0"/>
          </a:p>
          <a:p>
            <a:pPr latinLnBrk="1">
              <a:lnSpc>
                <a:spcPct val="90000"/>
              </a:lnSpc>
              <a:spcBef>
                <a:spcPct val="20000"/>
              </a:spcBef>
            </a:pPr>
            <a:r>
              <a:rPr kumimoji="1" lang="en-US" altLang="ko-KR" sz="2000" dirty="0"/>
              <a:t>to balance the charge, we need to add 5 electrons to the left side of the equation. Thus,</a:t>
            </a:r>
          </a:p>
          <a:p>
            <a:pPr latinLnBrk="1">
              <a:lnSpc>
                <a:spcPct val="90000"/>
              </a:lnSpc>
              <a:spcBef>
                <a:spcPct val="20000"/>
              </a:spcBef>
            </a:pPr>
            <a:endParaRPr kumimoji="1" lang="en-US" altLang="ko-KR" sz="2000" dirty="0"/>
          </a:p>
          <a:p>
            <a:pPr latinLnBrk="1">
              <a:lnSpc>
                <a:spcPct val="90000"/>
              </a:lnSpc>
              <a:spcBef>
                <a:spcPct val="20000"/>
              </a:spcBef>
            </a:pPr>
            <a:r>
              <a:rPr kumimoji="1" lang="en-US" altLang="ko-KR" sz="2000" dirty="0"/>
              <a:t>     MnO</a:t>
            </a:r>
            <a:r>
              <a:rPr kumimoji="1" lang="en-US" altLang="ko-KR" sz="2000" baseline="-25000" dirty="0"/>
              <a:t>4</a:t>
            </a:r>
            <a:r>
              <a:rPr kumimoji="1" lang="en-US" altLang="ko-KR" sz="2000" baseline="30000" dirty="0"/>
              <a:t>–</a:t>
            </a:r>
            <a:r>
              <a:rPr kumimoji="1" lang="en-US" altLang="ko-KR" sz="2000" baseline="-25000" dirty="0"/>
              <a:t> </a:t>
            </a:r>
            <a:r>
              <a:rPr kumimoji="1" lang="en-US" altLang="ko-KR" sz="2000" baseline="30000" dirty="0"/>
              <a:t> </a:t>
            </a:r>
            <a:r>
              <a:rPr kumimoji="1" lang="en-US" altLang="ko-KR" sz="2000" dirty="0"/>
              <a:t>+ 8 H</a:t>
            </a:r>
            <a:r>
              <a:rPr kumimoji="1" lang="en-US" altLang="ko-KR" sz="2000" baseline="30000" dirty="0"/>
              <a:t>+  </a:t>
            </a:r>
            <a:r>
              <a:rPr kumimoji="1" lang="en-US" altLang="ko-KR" sz="2000" dirty="0"/>
              <a:t>+ 5e</a:t>
            </a:r>
            <a:r>
              <a:rPr kumimoji="1" lang="en-US" altLang="ko-KR" sz="2000" baseline="30000" dirty="0"/>
              <a:t>– </a:t>
            </a:r>
            <a:r>
              <a:rPr kumimoji="1" lang="en-US" altLang="ko-KR" sz="2000" dirty="0"/>
              <a:t>↔  Mn</a:t>
            </a:r>
            <a:r>
              <a:rPr kumimoji="1" lang="en-US" altLang="ko-KR" sz="2000" baseline="30000" dirty="0"/>
              <a:t>2+</a:t>
            </a:r>
            <a:r>
              <a:rPr kumimoji="1" lang="en-US" altLang="ko-KR" sz="2000" dirty="0"/>
              <a:t> +  4H</a:t>
            </a:r>
            <a:r>
              <a:rPr kumimoji="1" lang="en-US" altLang="ko-KR" sz="2000" baseline="-25000" dirty="0"/>
              <a:t>2</a:t>
            </a:r>
            <a:r>
              <a:rPr kumimoji="1" lang="en-US" altLang="ko-KR" sz="2000" dirty="0"/>
              <a:t>O</a:t>
            </a:r>
          </a:p>
        </p:txBody>
      </p:sp>
      <p:sp>
        <p:nvSpPr>
          <p:cNvPr id="9219" name="TextBox 2"/>
          <p:cNvSpPr txBox="1">
            <a:spLocks noChangeArrowheads="1"/>
          </p:cNvSpPr>
          <p:nvPr/>
        </p:nvSpPr>
        <p:spPr bwMode="auto">
          <a:xfrm>
            <a:off x="1447800" y="228600"/>
            <a:ext cx="6096000" cy="584200"/>
          </a:xfrm>
          <a:prstGeom prst="rect">
            <a:avLst/>
          </a:prstGeom>
          <a:noFill/>
          <a:ln w="9525">
            <a:noFill/>
            <a:miter lim="800000"/>
            <a:headEnd/>
            <a:tailEnd/>
          </a:ln>
        </p:spPr>
        <p:txBody>
          <a:bodyPr>
            <a:spAutoFit/>
          </a:bodyPr>
          <a:lstStyle/>
          <a:p>
            <a:r>
              <a:rPr kumimoji="1" lang="en-US" altLang="ko-KR" sz="3200" b="1" i="1">
                <a:solidFill>
                  <a:srgbClr val="0000FF"/>
                </a:solidFill>
              </a:rPr>
              <a:t>Balancing  Redox  Equations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85800" y="152400"/>
            <a:ext cx="7543800" cy="838200"/>
          </a:xfrm>
        </p:spPr>
        <p:txBody>
          <a:bodyPr/>
          <a:lstStyle/>
          <a:p>
            <a:pPr>
              <a:spcBef>
                <a:spcPct val="50000"/>
              </a:spcBef>
            </a:pPr>
            <a:r>
              <a:rPr kumimoji="1" lang="en-US" altLang="ko-KR" sz="4000" b="1" i="1" smtClean="0">
                <a:solidFill>
                  <a:srgbClr val="0000FF"/>
                </a:solidFill>
                <a:latin typeface="Arial" pitchFamily="34" charset="0"/>
                <a:cs typeface="Arial" pitchFamily="34" charset="0"/>
              </a:rPr>
              <a:t>Balancing  Redox  Equations</a:t>
            </a:r>
          </a:p>
        </p:txBody>
      </p:sp>
      <p:sp>
        <p:nvSpPr>
          <p:cNvPr id="10243" name="Content Placeholder 2"/>
          <p:cNvSpPr>
            <a:spLocks noGrp="1"/>
          </p:cNvSpPr>
          <p:nvPr>
            <p:ph idx="1"/>
          </p:nvPr>
        </p:nvSpPr>
        <p:spPr>
          <a:xfrm>
            <a:off x="533400" y="1143000"/>
            <a:ext cx="8458200" cy="4525963"/>
          </a:xfrm>
        </p:spPr>
        <p:txBody>
          <a:bodyPr/>
          <a:lstStyle/>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For the other half-reaction,</a:t>
            </a:r>
          </a:p>
          <a:p>
            <a:pPr latinLnBrk="1">
              <a:lnSpc>
                <a:spcPct val="90000"/>
              </a:lnSpc>
              <a:buClr>
                <a:srgbClr val="FF0000"/>
              </a:buClr>
              <a:buFont typeface="Arial" pitchFamily="34" charset="0"/>
              <a:buNone/>
            </a:pP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2</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a:t>
            </a:r>
          </a:p>
          <a:p>
            <a:pPr latinLnBrk="1">
              <a:lnSpc>
                <a:spcPct val="90000"/>
              </a:lnSpc>
              <a:buClr>
                <a:srgbClr val="FF0000"/>
              </a:buClr>
              <a:buFont typeface="Wingdings" pitchFamily="2" charset="2"/>
              <a:buChar char="Ø"/>
            </a:pPr>
            <a:endParaRPr kumimoji="1" lang="en-US" altLang="ko-KR" sz="2000" baseline="3000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We add one 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 to the left side of the equation to supply the needed oxygen and  2H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on the right to balance hydrogen</a:t>
            </a:r>
          </a:p>
          <a:p>
            <a:pPr latinLnBrk="1">
              <a:lnSpc>
                <a:spcPct val="90000"/>
              </a:lnSpc>
              <a:buClr>
                <a:srgbClr val="FF0000"/>
              </a:buClr>
              <a:buFont typeface="Wingdings" pitchFamily="2" charset="2"/>
              <a:buChar char="Ø"/>
            </a:pPr>
            <a:endParaRPr kumimoji="1" lang="en-US" altLang="ko-KR" sz="2000" smtClean="0">
              <a:latin typeface="Arial" pitchFamily="34" charset="0"/>
              <a:cs typeface="Arial" pitchFamily="34" charset="0"/>
            </a:endParaRPr>
          </a:p>
          <a:p>
            <a:pPr latinLnBrk="1">
              <a:lnSpc>
                <a:spcPct val="90000"/>
              </a:lnSpc>
              <a:buClr>
                <a:srgbClr val="FF0000"/>
              </a:buClr>
              <a:buFont typeface="Arial" pitchFamily="34" charset="0"/>
              <a:buNone/>
            </a:pP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2 </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+ 2H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+ 2e</a:t>
            </a:r>
            <a:r>
              <a:rPr kumimoji="1" lang="en-US" altLang="ko-KR" sz="2000" baseline="30000" smtClean="0">
                <a:latin typeface="Arial" pitchFamily="34" charset="0"/>
                <a:cs typeface="Arial" pitchFamily="34" charset="0"/>
              </a:rPr>
              <a:t>–</a:t>
            </a:r>
          </a:p>
          <a:p>
            <a:pPr latinLnBrk="1">
              <a:lnSpc>
                <a:spcPct val="90000"/>
              </a:lnSpc>
              <a:buClr>
                <a:srgbClr val="FF0000"/>
              </a:buClr>
              <a:buFont typeface="Wingdings" pitchFamily="2" charset="2"/>
              <a:buChar char="Ø"/>
            </a:pPr>
            <a:endParaRPr kumimoji="1" lang="en-US" altLang="ko-KR" sz="2000" smtClean="0">
              <a:latin typeface="Arial" pitchFamily="34" charset="0"/>
              <a:cs typeface="Arial" pitchFamily="34" charset="0"/>
            </a:endParaRPr>
          </a:p>
          <a:p>
            <a:pPr latinLnBrk="1">
              <a:lnSpc>
                <a:spcPct val="90000"/>
              </a:lnSpc>
              <a:buClr>
                <a:srgbClr val="FF0000"/>
              </a:buClr>
              <a:buFont typeface="Wingdings" pitchFamily="2" charset="2"/>
              <a:buChar char="Ø"/>
            </a:pPr>
            <a:r>
              <a:rPr kumimoji="1" lang="en-US" altLang="ko-KR" sz="2000" smtClean="0">
                <a:latin typeface="Arial" pitchFamily="34" charset="0"/>
                <a:cs typeface="Arial" pitchFamily="34" charset="0"/>
              </a:rPr>
              <a:t>Before combining the two equations , we must multiply the first by 2 and the second by 5 so that the number of electrons lost will be equal to the number of electrons gained. We then add the two half – reactions to obtain </a:t>
            </a:r>
          </a:p>
          <a:p>
            <a:pPr latinLnBrk="1">
              <a:lnSpc>
                <a:spcPct val="90000"/>
              </a:lnSpc>
              <a:buFont typeface="Arial" pitchFamily="34" charset="0"/>
              <a:buNone/>
            </a:pPr>
            <a:endParaRPr kumimoji="1" lang="en-US" altLang="ko-KR" sz="2000" smtClean="0">
              <a:latin typeface="Arial" pitchFamily="34" charset="0"/>
              <a:cs typeface="Arial" pitchFamily="34" charset="0"/>
            </a:endParaRPr>
          </a:p>
          <a:p>
            <a:pPr latinLnBrk="1">
              <a:lnSpc>
                <a:spcPct val="90000"/>
              </a:lnSpc>
              <a:buFont typeface="Arial" pitchFamily="34" charset="0"/>
              <a:buNone/>
            </a:pPr>
            <a:r>
              <a:rPr kumimoji="1" lang="en-US" altLang="ko-KR" sz="2000" smtClean="0">
                <a:latin typeface="Arial" pitchFamily="34" charset="0"/>
                <a:cs typeface="Arial" pitchFamily="34" charset="0"/>
              </a:rPr>
              <a:t>2MnO</a:t>
            </a:r>
            <a:r>
              <a:rPr kumimoji="1" lang="en-US" altLang="ko-KR" sz="2000" baseline="-25000" smtClean="0">
                <a:latin typeface="Arial" pitchFamily="34" charset="0"/>
                <a:cs typeface="Arial" pitchFamily="34" charset="0"/>
              </a:rPr>
              <a:t>4</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smtClean="0">
                <a:latin typeface="Arial" pitchFamily="34" charset="0"/>
                <a:cs typeface="Arial" pitchFamily="34" charset="0"/>
              </a:rPr>
              <a:t>+16H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+10e</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+5NO</a:t>
            </a:r>
            <a:r>
              <a:rPr kumimoji="1" lang="en-US" altLang="ko-KR" sz="2000" baseline="-25000" smtClean="0">
                <a:latin typeface="Arial" pitchFamily="34" charset="0"/>
                <a:cs typeface="Arial" pitchFamily="34" charset="0"/>
              </a:rPr>
              <a:t>2</a:t>
            </a:r>
            <a:r>
              <a:rPr kumimoji="1" lang="en-US" altLang="ko-KR" sz="2000" baseline="30000" smtClean="0">
                <a:latin typeface="Arial" pitchFamily="34" charset="0"/>
                <a:cs typeface="Arial" pitchFamily="34" charset="0"/>
              </a:rPr>
              <a:t>–</a:t>
            </a:r>
            <a:r>
              <a:rPr kumimoji="1" lang="en-US" altLang="ko-KR" sz="2000" baseline="-25000" smtClean="0">
                <a:latin typeface="Arial" pitchFamily="34" charset="0"/>
                <a:cs typeface="Arial" pitchFamily="34" charset="0"/>
              </a:rPr>
              <a:t> </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5H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2Mn </a:t>
            </a:r>
            <a:r>
              <a:rPr kumimoji="1" lang="en-US" altLang="ko-KR" sz="2000" baseline="30000" smtClean="0">
                <a:latin typeface="Arial" pitchFamily="34" charset="0"/>
                <a:cs typeface="Arial" pitchFamily="34" charset="0"/>
              </a:rPr>
              <a:t>2+</a:t>
            </a:r>
            <a:r>
              <a:rPr kumimoji="1" lang="en-US" altLang="ko-KR" sz="2000" smtClean="0">
                <a:latin typeface="Arial" pitchFamily="34" charset="0"/>
                <a:cs typeface="Arial" pitchFamily="34" charset="0"/>
              </a:rPr>
              <a:t> +  8H</a:t>
            </a:r>
            <a:r>
              <a:rPr kumimoji="1" lang="en-US" altLang="ko-KR" sz="2000" baseline="-25000" smtClean="0">
                <a:latin typeface="Arial" pitchFamily="34" charset="0"/>
                <a:cs typeface="Arial" pitchFamily="34" charset="0"/>
              </a:rPr>
              <a:t>2</a:t>
            </a:r>
            <a:r>
              <a:rPr kumimoji="1" lang="en-US" altLang="ko-KR" sz="2000" smtClean="0">
                <a:latin typeface="Arial" pitchFamily="34" charset="0"/>
                <a:cs typeface="Arial" pitchFamily="34" charset="0"/>
              </a:rPr>
              <a:t>O  + 5NO</a:t>
            </a:r>
            <a:r>
              <a:rPr kumimoji="1" lang="en-US" altLang="ko-KR" sz="2000" baseline="-25000" smtClean="0">
                <a:latin typeface="Arial" pitchFamily="34" charset="0"/>
                <a:cs typeface="Arial" pitchFamily="34" charset="0"/>
              </a:rPr>
              <a:t>3</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                     </a:t>
            </a:r>
          </a:p>
          <a:p>
            <a:pPr latinLnBrk="1">
              <a:lnSpc>
                <a:spcPct val="90000"/>
              </a:lnSpc>
              <a:buFont typeface="Arial" pitchFamily="34" charset="0"/>
              <a:buNone/>
            </a:pPr>
            <a:r>
              <a:rPr kumimoji="1" lang="en-US" altLang="ko-KR" sz="2000" smtClean="0">
                <a:latin typeface="Arial" pitchFamily="34" charset="0"/>
                <a:cs typeface="Arial" pitchFamily="34" charset="0"/>
              </a:rPr>
              <a:t>                                                                                                  10H</a:t>
            </a:r>
            <a:r>
              <a:rPr kumimoji="1" lang="en-US" altLang="ko-KR" sz="2000" baseline="30000" smtClean="0">
                <a:latin typeface="Arial" pitchFamily="34" charset="0"/>
                <a:cs typeface="Arial" pitchFamily="34" charset="0"/>
              </a:rPr>
              <a:t>+ </a:t>
            </a:r>
            <a:r>
              <a:rPr kumimoji="1" lang="en-US" altLang="ko-KR" sz="2000" smtClean="0">
                <a:latin typeface="Arial" pitchFamily="34" charset="0"/>
                <a:cs typeface="Arial" pitchFamily="34" charset="0"/>
              </a:rPr>
              <a:t>+10e</a:t>
            </a:r>
            <a:r>
              <a:rPr kumimoji="1" lang="en-US" altLang="ko-KR" sz="2000" baseline="30000" smtClean="0">
                <a:latin typeface="Arial" pitchFamily="34" charset="0"/>
                <a:cs typeface="Arial" pitchFamily="34" charset="0"/>
              </a:rPr>
              <a:t>–</a:t>
            </a:r>
          </a:p>
          <a:p>
            <a:pPr latinLnBrk="1">
              <a:buFont typeface="Arial" pitchFamily="34" charset="0"/>
              <a:buNone/>
            </a:pPr>
            <a:r>
              <a:rPr kumimoji="1" lang="en-US" altLang="ko-KR" sz="2000" smtClean="0">
                <a:latin typeface="Arial" pitchFamily="34" charset="0"/>
                <a:cs typeface="Arial" pitchFamily="34" charset="0"/>
              </a:rPr>
              <a:t>which then rearranges to the balanced equation</a:t>
            </a:r>
          </a:p>
          <a:p>
            <a:pPr latinLnBrk="1">
              <a:buFont typeface="Arial" pitchFamily="34" charset="0"/>
              <a:buNone/>
            </a:pPr>
            <a:r>
              <a:rPr kumimoji="1" lang="en-US" altLang="ko-KR" sz="2000" smtClean="0">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2MnO</a:t>
            </a:r>
            <a:r>
              <a:rPr kumimoji="1" lang="en-US" altLang="ko-KR" sz="2000" baseline="-25000" smtClean="0">
                <a:solidFill>
                  <a:srgbClr val="FF0000"/>
                </a:solidFill>
                <a:latin typeface="Arial" pitchFamily="34" charset="0"/>
                <a:cs typeface="Arial" pitchFamily="34" charset="0"/>
              </a:rPr>
              <a:t>4</a:t>
            </a:r>
            <a:r>
              <a:rPr kumimoji="1" lang="en-US" altLang="ko-KR" sz="2000" baseline="30000" smtClean="0">
                <a:solidFill>
                  <a:srgbClr val="FF0000"/>
                </a:solidFill>
                <a:latin typeface="Arial" pitchFamily="34" charset="0"/>
                <a:cs typeface="Arial" pitchFamily="34" charset="0"/>
              </a:rPr>
              <a:t>–</a:t>
            </a:r>
            <a:r>
              <a:rPr kumimoji="1" lang="en-US" altLang="ko-KR" sz="2000" baseline="-25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+ 16H</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 + 5NO</a:t>
            </a:r>
            <a:r>
              <a:rPr kumimoji="1" lang="en-US" altLang="ko-KR" sz="2000" baseline="-25000" smtClean="0">
                <a:solidFill>
                  <a:srgbClr val="FF0000"/>
                </a:solidFill>
                <a:latin typeface="Arial" pitchFamily="34" charset="0"/>
                <a:cs typeface="Arial" pitchFamily="34" charset="0"/>
              </a:rPr>
              <a:t>2</a:t>
            </a:r>
            <a:r>
              <a:rPr kumimoji="1" lang="en-US" altLang="ko-KR" sz="2000" baseline="30000" smtClean="0">
                <a:solidFill>
                  <a:srgbClr val="FF0000"/>
                </a:solidFill>
                <a:latin typeface="Arial" pitchFamily="34" charset="0"/>
                <a:cs typeface="Arial" pitchFamily="34" charset="0"/>
              </a:rPr>
              <a:t>–</a:t>
            </a:r>
            <a:r>
              <a:rPr kumimoji="1" lang="en-US" altLang="ko-KR" sz="2000" baseline="-25000" smtClean="0">
                <a:solidFill>
                  <a:srgbClr val="FF0000"/>
                </a:solidFill>
                <a:latin typeface="Arial" pitchFamily="34" charset="0"/>
                <a:cs typeface="Arial" pitchFamily="34" charset="0"/>
              </a:rPr>
              <a:t>  </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a:t>
            </a:r>
            <a:r>
              <a:rPr kumimoji="1" lang="en-US" altLang="ko-KR" sz="2000" baseline="30000" smtClean="0">
                <a:solidFill>
                  <a:srgbClr val="FF0000"/>
                </a:solidFill>
                <a:latin typeface="Arial" pitchFamily="34" charset="0"/>
                <a:cs typeface="Arial" pitchFamily="34" charset="0"/>
              </a:rPr>
              <a:t>  </a:t>
            </a:r>
            <a:r>
              <a:rPr kumimoji="1" lang="en-US" altLang="ko-KR" sz="2000" smtClean="0">
                <a:solidFill>
                  <a:srgbClr val="FF0000"/>
                </a:solidFill>
                <a:latin typeface="Arial" pitchFamily="34" charset="0"/>
                <a:cs typeface="Arial" pitchFamily="34" charset="0"/>
              </a:rPr>
              <a:t>2Mn</a:t>
            </a:r>
            <a:r>
              <a:rPr kumimoji="1" lang="en-US" altLang="ko-KR" sz="2000" baseline="30000" smtClean="0">
                <a:solidFill>
                  <a:srgbClr val="FF0000"/>
                </a:solidFill>
                <a:latin typeface="Arial" pitchFamily="34" charset="0"/>
                <a:cs typeface="Arial" pitchFamily="34" charset="0"/>
              </a:rPr>
              <a:t>2+</a:t>
            </a:r>
            <a:r>
              <a:rPr kumimoji="1" lang="en-US" altLang="ko-KR" sz="2000" smtClean="0">
                <a:solidFill>
                  <a:srgbClr val="FF0000"/>
                </a:solidFill>
                <a:latin typeface="Arial" pitchFamily="34" charset="0"/>
                <a:cs typeface="Arial" pitchFamily="34" charset="0"/>
              </a:rPr>
              <a:t> +  5NO</a:t>
            </a:r>
            <a:r>
              <a:rPr kumimoji="1" lang="en-US" altLang="ko-KR" sz="2000" baseline="-25000" smtClean="0">
                <a:solidFill>
                  <a:srgbClr val="FF0000"/>
                </a:solidFill>
                <a:latin typeface="Arial" pitchFamily="34" charset="0"/>
                <a:cs typeface="Arial" pitchFamily="34" charset="0"/>
              </a:rPr>
              <a:t>3</a:t>
            </a:r>
            <a:r>
              <a:rPr kumimoji="1" lang="en-US" altLang="ko-KR" sz="2000" baseline="30000" smtClean="0">
                <a:solidFill>
                  <a:srgbClr val="FF0000"/>
                </a:solidFill>
                <a:latin typeface="Arial" pitchFamily="34" charset="0"/>
                <a:cs typeface="Arial" pitchFamily="34" charset="0"/>
              </a:rPr>
              <a:t>–</a:t>
            </a:r>
            <a:r>
              <a:rPr kumimoji="1" lang="en-US" altLang="ko-KR" sz="2000" smtClean="0">
                <a:solidFill>
                  <a:srgbClr val="FF0000"/>
                </a:solidFill>
                <a:latin typeface="Arial" pitchFamily="34" charset="0"/>
                <a:cs typeface="Arial" pitchFamily="34" charset="0"/>
              </a:rPr>
              <a:t> + 3H</a:t>
            </a:r>
            <a:r>
              <a:rPr kumimoji="1" lang="en-US" altLang="ko-KR" sz="2000" baseline="-25000" smtClean="0">
                <a:solidFill>
                  <a:srgbClr val="FF0000"/>
                </a:solidFill>
                <a:latin typeface="Arial" pitchFamily="34" charset="0"/>
                <a:cs typeface="Arial" pitchFamily="34" charset="0"/>
              </a:rPr>
              <a:t>2</a:t>
            </a:r>
            <a:r>
              <a:rPr kumimoji="1" lang="en-US" altLang="ko-KR" sz="2000" smtClean="0">
                <a:solidFill>
                  <a:srgbClr val="FF0000"/>
                </a:solidFill>
                <a:latin typeface="Arial" pitchFamily="34" charset="0"/>
                <a:cs typeface="Arial" pitchFamily="34" charset="0"/>
              </a:rPr>
              <a: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533400" y="1401763"/>
            <a:ext cx="8153400" cy="3416300"/>
          </a:xfrm>
          <a:prstGeom prst="rect">
            <a:avLst/>
          </a:prstGeom>
          <a:noFill/>
          <a:ln w="9525">
            <a:noFill/>
            <a:miter lim="800000"/>
            <a:headEnd/>
            <a:tailEnd/>
          </a:ln>
          <a:effectLst/>
        </p:spPr>
        <p:txBody>
          <a:bodyPr>
            <a:spAutoFit/>
          </a:bodyPr>
          <a:lstStyle/>
          <a:p>
            <a:pPr fontAlgn="auto" latinLnBrk="1">
              <a:spcBef>
                <a:spcPct val="50000"/>
              </a:spcBef>
              <a:spcAft>
                <a:spcPts val="0"/>
              </a:spcAft>
              <a:defRPr/>
            </a:pPr>
            <a:endParaRPr kumimoji="1" lang="en-US" altLang="ko-KR" sz="2400" dirty="0"/>
          </a:p>
          <a:p>
            <a:pPr marL="519113" indent="-519113" fontAlgn="auto" latinLnBrk="1">
              <a:spcBef>
                <a:spcPct val="50000"/>
              </a:spcBef>
              <a:spcAft>
                <a:spcPts val="0"/>
              </a:spcAft>
              <a:buClr>
                <a:srgbClr val="FF0000"/>
              </a:buClr>
              <a:buFont typeface="Wingdings" pitchFamily="2" charset="2"/>
              <a:buChar char="Ø"/>
              <a:defRPr/>
            </a:pPr>
            <a:r>
              <a:rPr kumimoji="1" lang="en-US" altLang="ko-KR" sz="2400" dirty="0"/>
              <a:t>The quantity of electrons that flow from a reaction is proportional to the quantity of </a:t>
            </a:r>
            <a:r>
              <a:rPr kumimoji="1" lang="en-US" altLang="ko-KR" sz="2400" dirty="0" err="1"/>
              <a:t>analyte</a:t>
            </a:r>
            <a:r>
              <a:rPr kumimoji="1" lang="en-US" altLang="ko-KR" sz="2400" dirty="0"/>
              <a:t> that reacts.</a:t>
            </a:r>
          </a:p>
          <a:p>
            <a:pPr marL="519113" indent="-519113" fontAlgn="auto" latinLnBrk="1">
              <a:spcBef>
                <a:spcPct val="50000"/>
              </a:spcBef>
              <a:spcAft>
                <a:spcPts val="0"/>
              </a:spcAft>
              <a:buClr>
                <a:srgbClr val="FF0000"/>
              </a:buClr>
              <a:buFont typeface="Wingdings" pitchFamily="2" charset="2"/>
              <a:buChar char="Ø"/>
              <a:defRPr/>
            </a:pPr>
            <a:endParaRPr kumimoji="1" lang="en-US" altLang="ko-KR" sz="2400" dirty="0"/>
          </a:p>
          <a:p>
            <a:pPr marL="519113" indent="-519113" fontAlgn="auto" latinLnBrk="1">
              <a:spcBef>
                <a:spcPct val="50000"/>
              </a:spcBef>
              <a:spcAft>
                <a:spcPts val="0"/>
              </a:spcAft>
              <a:buClr>
                <a:srgbClr val="FF0000"/>
              </a:buClr>
              <a:buFont typeface="Wingdings" pitchFamily="2" charset="2"/>
              <a:buChar char="Ø"/>
              <a:defRPr/>
            </a:pPr>
            <a:r>
              <a:rPr kumimoji="1" lang="en-US" altLang="ko-KR" sz="2400" dirty="0"/>
              <a:t>The electric force(voltage) is related to the identity and concentrations of reactants and products.</a:t>
            </a:r>
          </a:p>
          <a:p>
            <a:pPr fontAlgn="auto" latinLnBrk="1">
              <a:spcBef>
                <a:spcPct val="50000"/>
              </a:spcBef>
              <a:spcAft>
                <a:spcPts val="0"/>
              </a:spcAft>
              <a:defRPr/>
            </a:pPr>
            <a:endParaRPr kumimoji="1" lang="en-US" altLang="ko-KR" sz="2400" dirty="0"/>
          </a:p>
        </p:txBody>
      </p:sp>
      <p:sp>
        <p:nvSpPr>
          <p:cNvPr id="11267" name="TextBox 2"/>
          <p:cNvSpPr txBox="1">
            <a:spLocks noChangeArrowheads="1"/>
          </p:cNvSpPr>
          <p:nvPr/>
        </p:nvSpPr>
        <p:spPr bwMode="auto">
          <a:xfrm>
            <a:off x="1066800" y="304800"/>
            <a:ext cx="7010400" cy="1077913"/>
          </a:xfrm>
          <a:prstGeom prst="rect">
            <a:avLst/>
          </a:prstGeom>
          <a:noFill/>
          <a:ln w="9525">
            <a:noFill/>
            <a:miter lim="800000"/>
            <a:headEnd/>
            <a:tailEnd/>
          </a:ln>
        </p:spPr>
        <p:txBody>
          <a:bodyPr>
            <a:spAutoFit/>
          </a:bodyPr>
          <a:lstStyle/>
          <a:p>
            <a:r>
              <a:rPr kumimoji="1" lang="en-US" altLang="ko-KR" sz="3200" b="1" i="1">
                <a:solidFill>
                  <a:srgbClr val="0000FF"/>
                </a:solidFill>
              </a:rPr>
              <a:t>Relation between chemistry and electricity</a:t>
            </a:r>
            <a:endParaRPr lang="en-US" sz="3200" i="1">
              <a:solidFill>
                <a:srgbClr val="0000FF"/>
              </a:solidFill>
              <a:ea typeface="맑은 고딕" pitchFamily="34" charset="-127"/>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5436</Words>
  <Application>Microsoft Office PowerPoint</Application>
  <PresentationFormat>On-screen Show (4:3)</PresentationFormat>
  <Paragraphs>474</Paragraphs>
  <Slides>61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3" baseType="lpstr">
      <vt:lpstr>Office Theme</vt:lpstr>
      <vt:lpstr>Image</vt:lpstr>
      <vt:lpstr>Slide 1</vt:lpstr>
      <vt:lpstr>Electrochemistry</vt:lpstr>
      <vt:lpstr>Slide 3</vt:lpstr>
      <vt:lpstr>Slide 4</vt:lpstr>
      <vt:lpstr>Slide 5</vt:lpstr>
      <vt:lpstr>Slide 6</vt:lpstr>
      <vt:lpstr>Slide 7</vt:lpstr>
      <vt:lpstr>Balancing  Redox  Equations</vt:lpstr>
      <vt:lpstr>Slide 9</vt:lpstr>
      <vt:lpstr>Slide 10</vt:lpstr>
      <vt:lpstr>Example</vt:lpstr>
      <vt:lpstr>Slide 12</vt:lpstr>
      <vt:lpstr>Slide 13</vt:lpstr>
      <vt:lpstr>Slide 14</vt:lpstr>
      <vt:lpstr>Slide 15</vt:lpstr>
      <vt:lpstr>Slide 16</vt:lpstr>
      <vt:lpstr>Slide 17</vt:lpstr>
      <vt:lpstr>Slide 18</vt:lpstr>
      <vt:lpstr>Slide 19</vt:lpstr>
      <vt:lpstr>Slide 20</vt:lpstr>
      <vt:lpstr>Slide 21</vt:lpstr>
      <vt:lpstr>Cell convention</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Standard potentials ;  Eo</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Ankudey</dc:creator>
  <cp:lastModifiedBy>Ankudey</cp:lastModifiedBy>
  <cp:revision>3</cp:revision>
  <dcterms:created xsi:type="dcterms:W3CDTF">2008-10-22T06:13:50Z</dcterms:created>
  <dcterms:modified xsi:type="dcterms:W3CDTF">2008-10-22T14:47:17Z</dcterms:modified>
</cp:coreProperties>
</file>