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5F537-3E4E-444F-97C1-F5A1E988A87C}" type="datetimeFigureOut">
              <a:rPr lang="en-US" smtClean="0"/>
              <a:t>10/8/2009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D3C89-FE49-4CD0-87F3-BB9F66369A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AD73-0158-4855-B267-AA4497FDF769}" type="datetime1">
              <a:rPr lang="en-US" smtClean="0"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2BAE-3855-48B9-BBFC-F685A7C25F04}" type="datetime1">
              <a:rPr lang="en-US" smtClean="0"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751-7D82-4B00-959D-C1DA34F68B8F}" type="datetime1">
              <a:rPr lang="en-US" smtClean="0"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A2F9-0B21-4682-8806-7BC77FA9250E}" type="datetime1">
              <a:rPr lang="en-US" smtClean="0"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 i="0" baseline="0"/>
            </a:lvl1pPr>
          </a:lstStyle>
          <a:p>
            <a:fld id="{EA23103B-A9B6-45CB-8E82-53F35CE637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EFD-C276-42E1-AE7E-E65DBA8EBDF8}" type="datetime1">
              <a:rPr lang="en-US" smtClean="0"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CE27-A2F3-465D-A9ED-409ED90D5FBB}" type="datetime1">
              <a:rPr lang="en-US" smtClean="0"/>
              <a:t>10/8/2009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34D0-A9BD-4701-9922-E8CA7FA84741}" type="datetime1">
              <a:rPr lang="en-US" smtClean="0"/>
              <a:t>10/8/2009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7ADA-C6FA-45ED-9C4D-9538B78B181C}" type="datetime1">
              <a:rPr lang="en-US" smtClean="0"/>
              <a:t>10/8/2009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 i="0" baseline="0"/>
            </a:lvl1pPr>
          </a:lstStyle>
          <a:p>
            <a:fld id="{EA23103B-A9B6-45CB-8E82-53F35CE637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52E0-DECF-4E6D-9FEB-121B7DD9DA4E}" type="datetime1">
              <a:rPr lang="en-US" smtClean="0"/>
              <a:t>10/8/2009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 i="0" baseline="0"/>
            </a:lvl1pPr>
          </a:lstStyle>
          <a:p>
            <a:fld id="{EA23103B-A9B6-45CB-8E82-53F35CE637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DC6D-704F-4A29-A27D-FCD35CDBE971}" type="datetime1">
              <a:rPr lang="en-US" smtClean="0"/>
              <a:t>10/8/2009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C59-61B7-4D8F-AD05-05099E98B752}" type="datetime1">
              <a:rPr lang="en-US" smtClean="0"/>
              <a:t>10/8/2009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2A78B-37CD-4F34-9A91-A282B9B4E45C}" type="datetime1">
              <a:rPr lang="en-US" smtClean="0"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103B-A9B6-45CB-8E82-53F35CE637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6868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 dirty="0" err="1">
                <a:solidFill>
                  <a:srgbClr val="FF0000"/>
                </a:solidFill>
                <a:latin typeface="+mj-lt"/>
              </a:rPr>
              <a:t>Peptization</a:t>
            </a:r>
            <a:r>
              <a:rPr lang="en-US" altLang="ko-KR" sz="2000" b="1" dirty="0">
                <a:latin typeface="+mj-lt"/>
              </a:rPr>
              <a:t>: </a:t>
            </a:r>
            <a:r>
              <a:rPr lang="en-US" altLang="ko-KR" sz="2000" b="1" dirty="0" smtClean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a </a:t>
            </a:r>
            <a:r>
              <a:rPr lang="en-US" altLang="ko-KR" sz="2000" dirty="0">
                <a:latin typeface="+mj-lt"/>
              </a:rPr>
              <a:t>process by which a coagulated colloid returns to its dispersed state.</a:t>
            </a:r>
          </a:p>
          <a:p>
            <a:pPr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+mj-lt"/>
              </a:rPr>
              <a:t>Digestion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: 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for a period of standing with heating the precipitate in contact with its mother liquor </a:t>
            </a:r>
            <a:r>
              <a:rPr lang="en-US" altLang="ko-KR" sz="2000" dirty="0" smtClean="0">
                <a:latin typeface="+mj-lt"/>
              </a:rPr>
              <a:t>to improve filterability </a:t>
            </a:r>
            <a:r>
              <a:rPr lang="en-US" altLang="ko-KR" sz="2000" dirty="0">
                <a:latin typeface="+mj-lt"/>
              </a:rPr>
              <a:t>of </a:t>
            </a:r>
            <a:r>
              <a:rPr lang="en-US" altLang="ko-KR" sz="2000" dirty="0" smtClean="0">
                <a:latin typeface="+mj-lt"/>
              </a:rPr>
              <a:t>the crystalline </a:t>
            </a:r>
            <a:r>
              <a:rPr lang="en-US" altLang="ko-KR" sz="2000" dirty="0">
                <a:latin typeface="+mj-lt"/>
              </a:rPr>
              <a:t>particles.</a:t>
            </a:r>
          </a:p>
          <a:p>
            <a:pPr>
              <a:spcBef>
                <a:spcPct val="50000"/>
              </a:spcBef>
            </a:pPr>
            <a:endParaRPr lang="en-US" altLang="ko-KR" sz="2000" dirty="0"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+mj-lt"/>
              </a:rPr>
              <a:t>Washing</a:t>
            </a:r>
          </a:p>
          <a:p>
            <a:pPr>
              <a:spcBef>
                <a:spcPct val="50000"/>
              </a:spcBef>
            </a:pPr>
            <a:endParaRPr lang="en-US" altLang="ko-KR" sz="2000" b="1" dirty="0">
              <a:solidFill>
                <a:srgbClr val="FF0000"/>
              </a:solidFill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Re-precipitation</a:t>
            </a:r>
            <a:endParaRPr lang="en-US" altLang="ko-KR" sz="2000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05200" y="3962400"/>
            <a:ext cx="4648200" cy="2225675"/>
            <a:chOff x="2736" y="2640"/>
            <a:chExt cx="2928" cy="1402"/>
          </a:xfrm>
        </p:grpSpPr>
        <p:sp>
          <p:nvSpPr>
            <p:cNvPr id="29701" name="Line 3"/>
            <p:cNvSpPr>
              <a:spLocks noChangeShapeType="1"/>
            </p:cNvSpPr>
            <p:nvPr/>
          </p:nvSpPr>
          <p:spPr bwMode="auto">
            <a:xfrm>
              <a:off x="3552" y="273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Line 4"/>
            <p:cNvSpPr>
              <a:spLocks noChangeShapeType="1"/>
            </p:cNvSpPr>
            <p:nvPr/>
          </p:nvSpPr>
          <p:spPr bwMode="auto">
            <a:xfrm>
              <a:off x="4512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3" name="Oval 5"/>
            <p:cNvSpPr>
              <a:spLocks noChangeArrowheads="1"/>
            </p:cNvSpPr>
            <p:nvPr/>
          </p:nvSpPr>
          <p:spPr bwMode="auto">
            <a:xfrm>
              <a:off x="3552" y="2640"/>
              <a:ext cx="960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9704" name="Freeform 6"/>
            <p:cNvSpPr>
              <a:spLocks/>
            </p:cNvSpPr>
            <p:nvPr/>
          </p:nvSpPr>
          <p:spPr bwMode="auto">
            <a:xfrm>
              <a:off x="3549" y="3497"/>
              <a:ext cx="960" cy="189"/>
            </a:xfrm>
            <a:custGeom>
              <a:avLst/>
              <a:gdLst>
                <a:gd name="T0" fmla="*/ 0 w 960"/>
                <a:gd name="T1" fmla="*/ 0 h 189"/>
                <a:gd name="T2" fmla="*/ 34 w 960"/>
                <a:gd name="T3" fmla="*/ 52 h 189"/>
                <a:gd name="T4" fmla="*/ 377 w 960"/>
                <a:gd name="T5" fmla="*/ 189 h 189"/>
                <a:gd name="T6" fmla="*/ 788 w 960"/>
                <a:gd name="T7" fmla="*/ 172 h 189"/>
                <a:gd name="T8" fmla="*/ 891 w 960"/>
                <a:gd name="T9" fmla="*/ 137 h 189"/>
                <a:gd name="T10" fmla="*/ 960 w 960"/>
                <a:gd name="T11" fmla="*/ 34 h 1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0"/>
                <a:gd name="T19" fmla="*/ 0 h 189"/>
                <a:gd name="T20" fmla="*/ 960 w 960"/>
                <a:gd name="T21" fmla="*/ 189 h 1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0" h="189">
                  <a:moveTo>
                    <a:pt x="0" y="0"/>
                  </a:moveTo>
                  <a:cubicBezTo>
                    <a:pt x="11" y="17"/>
                    <a:pt x="20" y="36"/>
                    <a:pt x="34" y="52"/>
                  </a:cubicBezTo>
                  <a:cubicBezTo>
                    <a:pt x="147" y="181"/>
                    <a:pt x="211" y="171"/>
                    <a:pt x="377" y="189"/>
                  </a:cubicBezTo>
                  <a:cubicBezTo>
                    <a:pt x="514" y="183"/>
                    <a:pt x="652" y="186"/>
                    <a:pt x="788" y="172"/>
                  </a:cubicBezTo>
                  <a:cubicBezTo>
                    <a:pt x="824" y="168"/>
                    <a:pt x="891" y="137"/>
                    <a:pt x="891" y="137"/>
                  </a:cubicBezTo>
                  <a:cubicBezTo>
                    <a:pt x="907" y="113"/>
                    <a:pt x="960" y="60"/>
                    <a:pt x="960" y="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9705" name="Line 7"/>
            <p:cNvSpPr>
              <a:spLocks noChangeShapeType="1"/>
            </p:cNvSpPr>
            <p:nvPr/>
          </p:nvSpPr>
          <p:spPr bwMode="auto">
            <a:xfrm>
              <a:off x="3552" y="3216"/>
              <a:ext cx="91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8"/>
            <p:cNvSpPr>
              <a:spLocks noChangeShapeType="1"/>
            </p:cNvSpPr>
            <p:nvPr/>
          </p:nvSpPr>
          <p:spPr bwMode="auto">
            <a:xfrm>
              <a:off x="3552" y="297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Line 9"/>
            <p:cNvSpPr>
              <a:spLocks noChangeShapeType="1"/>
            </p:cNvSpPr>
            <p:nvPr/>
          </p:nvSpPr>
          <p:spPr bwMode="auto">
            <a:xfrm flipV="1">
              <a:off x="3120" y="3408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Line 10"/>
            <p:cNvSpPr>
              <a:spLocks noChangeShapeType="1"/>
            </p:cNvSpPr>
            <p:nvPr/>
          </p:nvSpPr>
          <p:spPr bwMode="auto">
            <a:xfrm>
              <a:off x="4320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Text Box 11"/>
            <p:cNvSpPr txBox="1">
              <a:spLocks noChangeArrowheads="1"/>
            </p:cNvSpPr>
            <p:nvPr/>
          </p:nvSpPr>
          <p:spPr bwMode="auto">
            <a:xfrm>
              <a:off x="2736" y="3792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latin typeface="Times New Roman" pitchFamily="18" charset="0"/>
                </a:rPr>
                <a:t>ppt</a:t>
              </a:r>
            </a:p>
          </p:txBody>
        </p:sp>
        <p:sp>
          <p:nvSpPr>
            <p:cNvPr id="29710" name="Text Box 12"/>
            <p:cNvSpPr txBox="1">
              <a:spLocks noChangeArrowheads="1"/>
            </p:cNvSpPr>
            <p:nvPr/>
          </p:nvSpPr>
          <p:spPr bwMode="auto">
            <a:xfrm>
              <a:off x="4848" y="3120"/>
              <a:ext cx="816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latin typeface="Times New Roman" pitchFamily="18" charset="0"/>
                </a:rPr>
                <a:t>Mother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2000">
                  <a:latin typeface="Times New Roman" pitchFamily="18" charset="0"/>
                </a:rPr>
                <a:t>liquor</a:t>
              </a:r>
            </a:p>
          </p:txBody>
        </p:sp>
      </p:grpSp>
      <p:sp>
        <p:nvSpPr>
          <p:cNvPr id="29700" name="TextBox 13"/>
          <p:cNvSpPr txBox="1">
            <a:spLocks noChangeArrowheads="1"/>
          </p:cNvSpPr>
          <p:nvPr/>
        </p:nvSpPr>
        <p:spPr bwMode="auto">
          <a:xfrm>
            <a:off x="838200" y="228600"/>
            <a:ext cx="7467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4000" b="1" i="1" dirty="0">
                <a:solidFill>
                  <a:srgbClr val="0000FF"/>
                </a:solidFill>
                <a:latin typeface="+mj-lt"/>
              </a:rPr>
              <a:t>Treatments after precipitation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457200" y="1444625"/>
            <a:ext cx="80772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5938" indent="-51593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Finally, since most precipitants are not selective toward a single </a:t>
            </a:r>
            <a:r>
              <a:rPr lang="en-US" sz="2200" dirty="0" err="1">
                <a:latin typeface="+mj-lt"/>
              </a:rPr>
              <a:t>analyte</a:t>
            </a:r>
            <a:r>
              <a:rPr lang="en-US" sz="2200" dirty="0">
                <a:latin typeface="+mj-lt"/>
              </a:rPr>
              <a:t>, there is always a risk that the precipitant will react, sequentially, with more than one species</a:t>
            </a:r>
          </a:p>
          <a:p>
            <a:pPr marL="515938" indent="-515938">
              <a:buClr>
                <a:srgbClr val="FF0000"/>
              </a:buClr>
            </a:pPr>
            <a:endParaRPr lang="en-US" sz="2200" dirty="0">
              <a:latin typeface="+mj-lt"/>
            </a:endParaRPr>
          </a:p>
          <a:p>
            <a:pPr marL="515938" indent="-51593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The formation of these additional precipitates can usually be minimized by carefully controlling solution conditions</a:t>
            </a:r>
          </a:p>
          <a:p>
            <a:pPr marL="515938" indent="-515938">
              <a:buClr>
                <a:srgbClr val="FF0000"/>
              </a:buClr>
            </a:pPr>
            <a:endParaRPr lang="en-US" sz="2200" dirty="0">
              <a:latin typeface="+mj-lt"/>
            </a:endParaRPr>
          </a:p>
          <a:p>
            <a:pPr marL="515938" indent="-51593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 err="1">
                <a:latin typeface="+mj-lt"/>
              </a:rPr>
              <a:t>Interferents</a:t>
            </a:r>
            <a:r>
              <a:rPr lang="en-US" sz="2200" dirty="0">
                <a:latin typeface="+mj-lt"/>
              </a:rPr>
              <a:t> forming precipitates that are less soluble than the </a:t>
            </a:r>
            <a:r>
              <a:rPr lang="en-US" sz="2200" dirty="0" err="1">
                <a:latin typeface="+mj-lt"/>
              </a:rPr>
              <a:t>analyte</a:t>
            </a:r>
            <a:r>
              <a:rPr lang="en-US" sz="2200" dirty="0">
                <a:latin typeface="+mj-lt"/>
              </a:rPr>
              <a:t> may be precipitated and removed by filtration, leaving the </a:t>
            </a:r>
            <a:r>
              <a:rPr lang="en-US" sz="2200" dirty="0" err="1">
                <a:latin typeface="+mj-lt"/>
              </a:rPr>
              <a:t>analyte</a:t>
            </a:r>
            <a:r>
              <a:rPr lang="en-US" sz="2200" dirty="0">
                <a:latin typeface="+mj-lt"/>
              </a:rPr>
              <a:t> behind in solution.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0" y="304800"/>
            <a:ext cx="4572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i="1" dirty="0">
                <a:solidFill>
                  <a:srgbClr val="0000FF"/>
                </a:solidFill>
                <a:latin typeface="+mj-lt"/>
              </a:rPr>
              <a:t>Other Impurities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14400"/>
            <a:ext cx="8001000" cy="61864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98463" indent="-39846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latin typeface="+mj-lt"/>
              </a:rPr>
              <a:t>As the precipitate forms there is steady decrease in RSS</a:t>
            </a:r>
          </a:p>
          <a:p>
            <a:pPr marL="398463" indent="-39846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sz="2200" dirty="0">
              <a:latin typeface="+mj-lt"/>
            </a:endParaRPr>
          </a:p>
          <a:p>
            <a:pPr marL="398463" indent="-39846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sz="2200" dirty="0">
              <a:latin typeface="+mj-lt"/>
            </a:endParaRPr>
          </a:p>
          <a:p>
            <a:pPr marL="398463" indent="-39846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latin typeface="+mj-lt"/>
              </a:rPr>
              <a:t>Precipitation time increases</a:t>
            </a:r>
          </a:p>
          <a:p>
            <a:pPr marL="398463" indent="-39846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sz="2200" dirty="0">
              <a:latin typeface="+mj-lt"/>
            </a:endParaRPr>
          </a:p>
          <a:p>
            <a:pPr marL="398463" indent="-39846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latin typeface="+mj-lt"/>
              </a:rPr>
              <a:t>One solution is to chemically generate the precipitant in solution as the product of a slow chemical reaction</a:t>
            </a:r>
          </a:p>
          <a:p>
            <a:pPr marL="398463" indent="-39846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sz="2200" dirty="0">
              <a:latin typeface="+mj-lt"/>
            </a:endParaRPr>
          </a:p>
          <a:p>
            <a:pPr marL="398463" indent="-39846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latin typeface="+mj-lt"/>
              </a:rPr>
              <a:t>This maintains the RSS at an effectively constant level. </a:t>
            </a:r>
          </a:p>
          <a:p>
            <a:pPr marL="398463" indent="-39846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sz="2200" dirty="0">
              <a:latin typeface="+mj-lt"/>
            </a:endParaRPr>
          </a:p>
          <a:p>
            <a:pPr marL="398463" indent="-39846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latin typeface="+mj-lt"/>
              </a:rPr>
              <a:t>The precipitate initially forms under conditions of low RSS, leading to the nucleation of a limited number of particles.</a:t>
            </a:r>
          </a:p>
          <a:p>
            <a:pPr marL="398463" indent="-39846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sz="2200" dirty="0">
              <a:latin typeface="+mj-lt"/>
            </a:endParaRPr>
          </a:p>
          <a:p>
            <a:pPr marL="398463" indent="-39846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latin typeface="+mj-lt"/>
              </a:rPr>
              <a:t>As additional precipitant is created, nucleation is eventually superseded by particle growth. </a:t>
            </a:r>
          </a:p>
          <a:p>
            <a:pPr marL="398463" indent="-39846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sz="2200" dirty="0">
              <a:latin typeface="+mj-lt"/>
            </a:endParaRPr>
          </a:p>
          <a:p>
            <a:pPr marL="398463" indent="-39846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latin typeface="+mj-lt"/>
              </a:rPr>
              <a:t>This process is called homogeneous precipitation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+mj-lt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524000" y="76200"/>
            <a:ext cx="6477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i="1" dirty="0">
                <a:solidFill>
                  <a:srgbClr val="0000FF"/>
                </a:solidFill>
                <a:latin typeface="+mj-lt"/>
              </a:rPr>
              <a:t>Homogeneous Precipitation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657600" y="1295400"/>
          <a:ext cx="1828800" cy="787400"/>
        </p:xfrm>
        <a:graphic>
          <a:graphicData uri="http://schemas.openxmlformats.org/presentationml/2006/ole">
            <p:oleObj spid="_x0000_s2050" name="Equation" r:id="rId3" imgW="914400" imgH="39348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914400"/>
            <a:ext cx="7391400" cy="41544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+mj-lt"/>
              </a:rPr>
              <a:t>Two general methods are used for homogeneous precipitation: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+mj-lt"/>
            </a:endParaRPr>
          </a:p>
          <a:p>
            <a:pPr marL="463550" indent="-463550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latin typeface="+mj-lt"/>
              </a:rPr>
              <a:t>If the precipitate’s solubility is pH-dependent, then the </a:t>
            </a:r>
            <a:r>
              <a:rPr lang="en-US" sz="2200" dirty="0" err="1">
                <a:latin typeface="+mj-lt"/>
              </a:rPr>
              <a:t>analyte</a:t>
            </a:r>
            <a:r>
              <a:rPr lang="en-US" sz="2200" dirty="0">
                <a:latin typeface="+mj-lt"/>
              </a:rPr>
              <a:t> and precipitant can be mixed under conditions in which precipitation does not occur. The pH is then raised or lowered as needed by chemically generating OH</a:t>
            </a:r>
            <a:r>
              <a:rPr lang="en-US" sz="2200" baseline="30000" dirty="0">
                <a:latin typeface="+mj-lt"/>
              </a:rPr>
              <a:t>–</a:t>
            </a:r>
            <a:r>
              <a:rPr lang="en-US" sz="2200" dirty="0">
                <a:latin typeface="+mj-lt"/>
              </a:rPr>
              <a:t> or H</a:t>
            </a:r>
            <a:r>
              <a:rPr lang="en-US" sz="2200" baseline="-25000" dirty="0">
                <a:latin typeface="+mj-lt"/>
              </a:rPr>
              <a:t>3</a:t>
            </a:r>
            <a:r>
              <a:rPr lang="en-US" sz="2200" dirty="0">
                <a:latin typeface="+mj-lt"/>
              </a:rPr>
              <a:t>O</a:t>
            </a:r>
            <a:r>
              <a:rPr lang="en-US" sz="2200" baseline="30000" dirty="0">
                <a:latin typeface="+mj-lt"/>
              </a:rPr>
              <a:t>+</a:t>
            </a:r>
            <a:r>
              <a:rPr lang="en-US" sz="2200" dirty="0">
                <a:latin typeface="+mj-lt"/>
              </a:rPr>
              <a:t>. For example, the hydrolysis of urea can be used as a source of OH</a:t>
            </a:r>
            <a:r>
              <a:rPr lang="en-US" sz="2200" baseline="30000" dirty="0">
                <a:latin typeface="+mj-lt"/>
              </a:rPr>
              <a:t>–</a:t>
            </a:r>
            <a:r>
              <a:rPr lang="en-US" sz="2200" dirty="0">
                <a:latin typeface="+mj-lt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200" dirty="0">
                <a:latin typeface="+mj-lt"/>
              </a:rPr>
              <a:t>CO(NH</a:t>
            </a:r>
            <a:r>
              <a:rPr lang="pl-PL" sz="2200" baseline="-25000" dirty="0">
                <a:latin typeface="+mj-lt"/>
              </a:rPr>
              <a:t>2</a:t>
            </a:r>
            <a:r>
              <a:rPr lang="pl-PL" sz="2200" dirty="0">
                <a:latin typeface="+mj-lt"/>
              </a:rPr>
              <a:t>)</a:t>
            </a:r>
            <a:r>
              <a:rPr lang="pl-PL" sz="2200" baseline="-25000" dirty="0">
                <a:latin typeface="+mj-lt"/>
              </a:rPr>
              <a:t>2</a:t>
            </a:r>
            <a:r>
              <a:rPr lang="pl-PL" sz="2200" dirty="0">
                <a:latin typeface="+mj-lt"/>
              </a:rPr>
              <a:t>(</a:t>
            </a:r>
            <a:r>
              <a:rPr lang="pl-PL" sz="2200" i="1" dirty="0">
                <a:latin typeface="+mj-lt"/>
              </a:rPr>
              <a:t>aq) + H</a:t>
            </a:r>
            <a:r>
              <a:rPr lang="pl-PL" sz="2200" i="1" baseline="-25000" dirty="0">
                <a:latin typeface="+mj-lt"/>
              </a:rPr>
              <a:t>2</a:t>
            </a:r>
            <a:r>
              <a:rPr lang="pl-PL" sz="2200" i="1" dirty="0">
                <a:latin typeface="+mj-lt"/>
              </a:rPr>
              <a:t>O(l)  </a:t>
            </a:r>
            <a:r>
              <a:rPr lang="en-US" sz="2200" i="1" dirty="0">
                <a:latin typeface="+mj-lt"/>
              </a:rPr>
              <a:t>              </a:t>
            </a:r>
            <a:r>
              <a:rPr lang="pl-PL" sz="2200" i="1" dirty="0">
                <a:latin typeface="+mj-lt"/>
              </a:rPr>
              <a:t>CO</a:t>
            </a:r>
            <a:r>
              <a:rPr lang="pl-PL" sz="2200" i="1" baseline="-25000" dirty="0">
                <a:latin typeface="+mj-lt"/>
              </a:rPr>
              <a:t>2</a:t>
            </a:r>
            <a:r>
              <a:rPr lang="pl-PL" sz="2200" i="1" dirty="0">
                <a:latin typeface="+mj-lt"/>
              </a:rPr>
              <a:t>(g) + 2NH</a:t>
            </a:r>
            <a:r>
              <a:rPr lang="pl-PL" sz="2200" i="1" baseline="-25000" dirty="0">
                <a:latin typeface="+mj-lt"/>
              </a:rPr>
              <a:t>3</a:t>
            </a:r>
            <a:r>
              <a:rPr lang="pl-PL" sz="2200" i="1" dirty="0">
                <a:latin typeface="+mj-lt"/>
              </a:rPr>
              <a:t>(aq)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+mj-lt"/>
              </a:rPr>
              <a:t>NH</a:t>
            </a:r>
            <a:r>
              <a:rPr lang="en-US" sz="2200" baseline="-25000" dirty="0">
                <a:latin typeface="+mj-lt"/>
              </a:rPr>
              <a:t>3</a:t>
            </a:r>
            <a:r>
              <a:rPr lang="en-US" sz="2200" dirty="0">
                <a:latin typeface="+mj-lt"/>
              </a:rPr>
              <a:t>(</a:t>
            </a:r>
            <a:r>
              <a:rPr lang="en-US" sz="2200" i="1" dirty="0" err="1">
                <a:latin typeface="+mj-lt"/>
              </a:rPr>
              <a:t>aq</a:t>
            </a:r>
            <a:r>
              <a:rPr lang="en-US" sz="2200" i="1" dirty="0">
                <a:latin typeface="+mj-lt"/>
              </a:rPr>
              <a:t>) + H</a:t>
            </a:r>
            <a:r>
              <a:rPr lang="en-US" sz="2200" i="1" baseline="-25000" dirty="0">
                <a:latin typeface="+mj-lt"/>
              </a:rPr>
              <a:t>2</a:t>
            </a:r>
            <a:r>
              <a:rPr lang="en-US" sz="2200" i="1" dirty="0">
                <a:latin typeface="+mj-lt"/>
              </a:rPr>
              <a:t>O(l)                   NH</a:t>
            </a:r>
            <a:r>
              <a:rPr lang="en-US" sz="2200" i="1" baseline="-25000" dirty="0">
                <a:latin typeface="+mj-lt"/>
              </a:rPr>
              <a:t>4</a:t>
            </a:r>
            <a:r>
              <a:rPr lang="en-US" sz="2200" baseline="30000" dirty="0">
                <a:latin typeface="+mj-lt"/>
              </a:rPr>
              <a:t>+</a:t>
            </a:r>
            <a:r>
              <a:rPr lang="en-US" sz="2200" dirty="0">
                <a:latin typeface="+mj-lt"/>
              </a:rPr>
              <a:t>(</a:t>
            </a:r>
            <a:r>
              <a:rPr lang="en-US" sz="2200" i="1" dirty="0" err="1">
                <a:latin typeface="+mj-lt"/>
              </a:rPr>
              <a:t>aq</a:t>
            </a:r>
            <a:r>
              <a:rPr lang="en-US" sz="2200" i="1" dirty="0">
                <a:latin typeface="+mj-lt"/>
              </a:rPr>
              <a:t>) + OH</a:t>
            </a:r>
            <a:r>
              <a:rPr lang="en-US" sz="2200" i="1" baseline="30000" dirty="0">
                <a:latin typeface="+mj-lt"/>
              </a:rPr>
              <a:t>–</a:t>
            </a:r>
            <a:r>
              <a:rPr lang="en-US" sz="2200" i="1" dirty="0">
                <a:latin typeface="+mj-lt"/>
              </a:rPr>
              <a:t>(</a:t>
            </a:r>
            <a:r>
              <a:rPr lang="en-US" sz="2200" i="1" dirty="0" err="1">
                <a:latin typeface="+mj-lt"/>
              </a:rPr>
              <a:t>aq</a:t>
            </a:r>
            <a:r>
              <a:rPr lang="en-US" sz="2200" i="1" dirty="0">
                <a:latin typeface="+mj-lt"/>
              </a:rPr>
              <a:t>)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038600" y="4419600"/>
          <a:ext cx="914400" cy="195263"/>
        </p:xfrm>
        <a:graphic>
          <a:graphicData uri="http://schemas.openxmlformats.org/presentationml/2006/ole">
            <p:oleObj spid="_x0000_s3074" name="CS ChemDraw Drawing" r:id="rId3" imgW="914400" imgH="195480" progId="ChemDraw.Document.6.0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429000" y="4724400"/>
          <a:ext cx="914400" cy="195263"/>
        </p:xfrm>
        <a:graphic>
          <a:graphicData uri="http://schemas.openxmlformats.org/presentationml/2006/ole">
            <p:oleObj spid="_x0000_s3075" name="CS ChemDraw Drawing" r:id="rId4" imgW="914400" imgH="195480" progId="ChemDraw.Document.6.0">
              <p:embed/>
            </p:oleObj>
          </a:graphicData>
        </a:graphic>
      </p:graphicFrame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1524000" y="76200"/>
            <a:ext cx="6477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i="1" dirty="0">
                <a:solidFill>
                  <a:srgbClr val="0000FF"/>
                </a:solidFill>
                <a:latin typeface="+mj-lt"/>
              </a:rPr>
              <a:t>Homogeneous Precipitation</a:t>
            </a: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914400" y="5181600"/>
            <a:ext cx="7924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+mj-lt"/>
              </a:rPr>
              <a:t>The hydrolysis of urea is strongly temperature-dependent, with the rate being negligible at room temperature. </a:t>
            </a:r>
          </a:p>
          <a:p>
            <a:r>
              <a:rPr lang="en-US" sz="2000" dirty="0">
                <a:latin typeface="+mj-lt"/>
              </a:rPr>
              <a:t>The rate of hydrolysis, and thus the rate of precipitate formation, can be controlled by adjusting the solution’s temperature.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81000" y="890588"/>
            <a:ext cx="8534400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latin typeface="+mj-lt"/>
              </a:rPr>
              <a:t>In the second method of homogeneous precipitation, the precipitant itself is generated by a chemical reaction. For example, Ba</a:t>
            </a:r>
            <a:r>
              <a:rPr lang="en-US" sz="2200" baseline="30000" dirty="0">
                <a:latin typeface="+mj-lt"/>
              </a:rPr>
              <a:t>2+</a:t>
            </a:r>
            <a:r>
              <a:rPr lang="en-US" sz="2200" dirty="0">
                <a:latin typeface="+mj-lt"/>
              </a:rPr>
              <a:t> can be homogeneously precipitated as BaSO</a:t>
            </a:r>
            <a:r>
              <a:rPr lang="en-US" sz="2200" baseline="-25000" dirty="0">
                <a:latin typeface="+mj-lt"/>
              </a:rPr>
              <a:t>4</a:t>
            </a:r>
            <a:r>
              <a:rPr lang="en-US" sz="2200" dirty="0">
                <a:latin typeface="+mj-lt"/>
              </a:rPr>
              <a:t> by hydrolyzing </a:t>
            </a:r>
            <a:r>
              <a:rPr lang="en-US" sz="2200" dirty="0" err="1">
                <a:latin typeface="+mj-lt"/>
              </a:rPr>
              <a:t>sulphamic</a:t>
            </a:r>
            <a:r>
              <a:rPr lang="en-US" sz="2200" dirty="0">
                <a:latin typeface="+mj-lt"/>
              </a:rPr>
              <a:t> acid to produce SO</a:t>
            </a:r>
            <a:r>
              <a:rPr lang="en-US" sz="2200" baseline="-25000" dirty="0">
                <a:latin typeface="+mj-lt"/>
              </a:rPr>
              <a:t>4</a:t>
            </a:r>
            <a:r>
              <a:rPr lang="en-US" sz="2200" baseline="30000" dirty="0">
                <a:latin typeface="+mj-lt"/>
              </a:rPr>
              <a:t>2–</a:t>
            </a:r>
            <a:r>
              <a:rPr lang="en-US" sz="2200" dirty="0">
                <a:latin typeface="+mj-lt"/>
              </a:rPr>
              <a:t>.</a:t>
            </a:r>
          </a:p>
          <a:p>
            <a:endParaRPr lang="en-US" sz="2200" dirty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NH</a:t>
            </a:r>
            <a:r>
              <a:rPr lang="en-US" sz="2200" baseline="-25000" dirty="0">
                <a:latin typeface="+mj-lt"/>
              </a:rPr>
              <a:t>2</a:t>
            </a:r>
            <a:r>
              <a:rPr lang="en-US" sz="2200" dirty="0">
                <a:latin typeface="+mj-lt"/>
              </a:rPr>
              <a:t>SO</a:t>
            </a:r>
            <a:r>
              <a:rPr lang="en-US" sz="2200" baseline="-25000" dirty="0">
                <a:latin typeface="+mj-lt"/>
              </a:rPr>
              <a:t>3</a:t>
            </a:r>
            <a:r>
              <a:rPr lang="en-US" sz="2200" dirty="0">
                <a:latin typeface="+mj-lt"/>
              </a:rPr>
              <a:t>H(</a:t>
            </a:r>
            <a:r>
              <a:rPr lang="en-US" sz="2200" i="1" dirty="0" err="1">
                <a:latin typeface="+mj-lt"/>
              </a:rPr>
              <a:t>aq</a:t>
            </a:r>
            <a:r>
              <a:rPr lang="en-US" sz="2200" i="1" dirty="0">
                <a:latin typeface="+mj-lt"/>
              </a:rPr>
              <a:t>) + 2H</a:t>
            </a:r>
            <a:r>
              <a:rPr lang="en-US" sz="2200" i="1" baseline="-25000" dirty="0">
                <a:latin typeface="+mj-lt"/>
              </a:rPr>
              <a:t>2</a:t>
            </a:r>
            <a:r>
              <a:rPr lang="en-US" sz="2200" i="1" dirty="0">
                <a:latin typeface="+mj-lt"/>
              </a:rPr>
              <a:t>O(l)             NH</a:t>
            </a:r>
            <a:r>
              <a:rPr lang="en-US" sz="2200" i="1" baseline="-25000" dirty="0">
                <a:latin typeface="+mj-lt"/>
              </a:rPr>
              <a:t>4</a:t>
            </a:r>
            <a:r>
              <a:rPr lang="en-US" sz="2200" baseline="30000" dirty="0">
                <a:latin typeface="+mj-lt"/>
              </a:rPr>
              <a:t>+</a:t>
            </a:r>
            <a:r>
              <a:rPr lang="en-US" sz="2200" dirty="0">
                <a:latin typeface="+mj-lt"/>
              </a:rPr>
              <a:t>(</a:t>
            </a:r>
            <a:r>
              <a:rPr lang="en-US" sz="2200" i="1" dirty="0" err="1">
                <a:latin typeface="+mj-lt"/>
              </a:rPr>
              <a:t>aq</a:t>
            </a:r>
            <a:r>
              <a:rPr lang="en-US" sz="2200" i="1" dirty="0">
                <a:latin typeface="+mj-lt"/>
              </a:rPr>
              <a:t>) + H</a:t>
            </a:r>
            <a:r>
              <a:rPr lang="en-US" sz="2200" i="1" baseline="-25000" dirty="0">
                <a:latin typeface="+mj-lt"/>
              </a:rPr>
              <a:t>3</a:t>
            </a:r>
            <a:r>
              <a:rPr lang="en-US" sz="2200" i="1" dirty="0">
                <a:latin typeface="+mj-lt"/>
              </a:rPr>
              <a:t>O</a:t>
            </a:r>
            <a:r>
              <a:rPr lang="en-US" sz="2200" i="1" baseline="30000" dirty="0">
                <a:latin typeface="+mj-lt"/>
              </a:rPr>
              <a:t>+</a:t>
            </a:r>
            <a:r>
              <a:rPr lang="en-US" sz="2200" i="1" dirty="0">
                <a:latin typeface="+mj-lt"/>
              </a:rPr>
              <a:t>(</a:t>
            </a:r>
            <a:r>
              <a:rPr lang="en-US" sz="2200" i="1" dirty="0" err="1">
                <a:latin typeface="+mj-lt"/>
              </a:rPr>
              <a:t>aq</a:t>
            </a:r>
            <a:r>
              <a:rPr lang="en-US" sz="2200" i="1" dirty="0">
                <a:latin typeface="+mj-lt"/>
              </a:rPr>
              <a:t>) + SO</a:t>
            </a:r>
            <a:r>
              <a:rPr lang="en-US" sz="2200" i="1" baseline="-25000" dirty="0">
                <a:latin typeface="+mj-lt"/>
              </a:rPr>
              <a:t>4</a:t>
            </a:r>
            <a:r>
              <a:rPr lang="en-US" sz="2200" baseline="30000" dirty="0">
                <a:latin typeface="+mj-lt"/>
              </a:rPr>
              <a:t>2–</a:t>
            </a:r>
            <a:r>
              <a:rPr lang="en-US" sz="2200" dirty="0">
                <a:latin typeface="+mj-lt"/>
              </a:rPr>
              <a:t>(</a:t>
            </a:r>
            <a:r>
              <a:rPr lang="en-US" sz="2200" i="1" dirty="0" err="1">
                <a:latin typeface="+mj-lt"/>
              </a:rPr>
              <a:t>aq</a:t>
            </a:r>
            <a:r>
              <a:rPr lang="en-US" sz="2200" i="1" dirty="0">
                <a:latin typeface="+mj-lt"/>
              </a:rPr>
              <a:t>)</a:t>
            </a:r>
            <a:endParaRPr lang="en-US" sz="2200" dirty="0">
              <a:latin typeface="+mj-lt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505200" y="3048000"/>
          <a:ext cx="914400" cy="195263"/>
        </p:xfrm>
        <a:graphic>
          <a:graphicData uri="http://schemas.openxmlformats.org/presentationml/2006/ole">
            <p:oleObj spid="_x0000_s4098" name="CS ChemDraw Drawing" r:id="rId3" imgW="914400" imgH="195480" progId="ChemDraw.Document.6.0">
              <p:embed/>
            </p:oleObj>
          </a:graphicData>
        </a:graphic>
      </p:graphicFrame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1524000" y="76200"/>
            <a:ext cx="6477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i="1" dirty="0">
                <a:solidFill>
                  <a:srgbClr val="0000FF"/>
                </a:solidFill>
                <a:latin typeface="+mj-lt"/>
              </a:rPr>
              <a:t>Homogeneous Precipitation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8915" name="Rectangle 3" descr="12T01"/>
          <p:cNvSpPr>
            <a:spLocks noGrp="1" noChangeAspect="1" noChangeArrowheads="1"/>
          </p:cNvSpPr>
          <p:nvPr/>
        </p:nvSpPr>
        <p:spPr bwMode="auto">
          <a:xfrm>
            <a:off x="152400" y="152400"/>
            <a:ext cx="8839200" cy="3049588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609600" y="381000"/>
          <a:ext cx="7631113" cy="6096000"/>
        </p:xfrm>
        <a:graphic>
          <a:graphicData uri="http://schemas.openxmlformats.org/presentationml/2006/ole">
            <p:oleObj spid="_x0000_s5122" name="Image" r:id="rId3" imgW="7631746" imgH="6095238" progId="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533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200" dirty="0">
                <a:latin typeface="+mj-lt"/>
              </a:rPr>
              <a:t>Ex.    Relating mass of product to mass of reactant</a:t>
            </a:r>
          </a:p>
          <a:p>
            <a:pPr>
              <a:spcBef>
                <a:spcPct val="50000"/>
              </a:spcBef>
            </a:pPr>
            <a:endParaRPr lang="en-US" altLang="ko-KR" sz="2200" dirty="0"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n-US" altLang="ko-KR" sz="2200" dirty="0">
                <a:latin typeface="+mj-lt"/>
              </a:rPr>
              <a:t>            </a:t>
            </a:r>
            <a:r>
              <a:rPr lang="en-US" altLang="ko-KR" sz="2200" dirty="0" err="1">
                <a:latin typeface="+mj-lt"/>
              </a:rPr>
              <a:t>piperazine</a:t>
            </a:r>
            <a:r>
              <a:rPr lang="en-US" altLang="ko-KR" sz="2200" dirty="0">
                <a:latin typeface="+mj-lt"/>
              </a:rPr>
              <a:t>    +   2 CH</a:t>
            </a:r>
            <a:r>
              <a:rPr lang="en-US" altLang="ko-KR" sz="2200" baseline="-25000" dirty="0">
                <a:latin typeface="+mj-lt"/>
              </a:rPr>
              <a:t>3</a:t>
            </a:r>
            <a:r>
              <a:rPr lang="en-US" altLang="ko-KR" sz="2200" dirty="0">
                <a:latin typeface="+mj-lt"/>
              </a:rPr>
              <a:t>COOH  </a:t>
            </a:r>
            <a:r>
              <a:rPr lang="en-US" altLang="ko-KR" sz="2200" dirty="0">
                <a:latin typeface="+mj-lt"/>
                <a:sym typeface="Symbol" pitchFamily="18" charset="2"/>
              </a:rPr>
              <a:t>  </a:t>
            </a:r>
            <a:r>
              <a:rPr lang="en-US" altLang="ko-KR" sz="2200" dirty="0" err="1">
                <a:latin typeface="+mj-lt"/>
                <a:sym typeface="Symbol" pitchFamily="18" charset="2"/>
              </a:rPr>
              <a:t>piperazine</a:t>
            </a:r>
            <a:r>
              <a:rPr lang="en-US" altLang="ko-KR" sz="2200" dirty="0">
                <a:latin typeface="+mj-lt"/>
                <a:sym typeface="Symbol" pitchFamily="18" charset="2"/>
              </a:rPr>
              <a:t> </a:t>
            </a:r>
            <a:r>
              <a:rPr lang="en-US" altLang="ko-KR" sz="2200" dirty="0" err="1">
                <a:latin typeface="+mj-lt"/>
                <a:sym typeface="Symbol" pitchFamily="18" charset="2"/>
              </a:rPr>
              <a:t>diacetate</a:t>
            </a:r>
            <a:endParaRPr lang="en-US" altLang="ko-KR" sz="2200" dirty="0"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n-US" altLang="ko-KR" sz="2200" dirty="0">
                <a:latin typeface="+mj-lt"/>
              </a:rPr>
              <a:t>    FW     84.121           FW 60.053           FW  204.227  = 1 mol</a:t>
            </a:r>
          </a:p>
          <a:p>
            <a:pPr>
              <a:spcBef>
                <a:spcPct val="50000"/>
              </a:spcBef>
            </a:pPr>
            <a:r>
              <a:rPr lang="en-US" altLang="ko-KR" sz="2200" dirty="0">
                <a:latin typeface="+mj-lt"/>
              </a:rPr>
              <a:t>                 </a:t>
            </a:r>
            <a:r>
              <a:rPr lang="en-US" altLang="ko-KR" sz="2200" i="1" dirty="0">
                <a:latin typeface="+mj-lt"/>
              </a:rPr>
              <a:t>x</a:t>
            </a:r>
            <a:r>
              <a:rPr lang="en-US" altLang="ko-KR" sz="2200" dirty="0">
                <a:latin typeface="+mj-lt"/>
              </a:rPr>
              <a:t>   mol                                       </a:t>
            </a:r>
            <a:r>
              <a:rPr lang="en-US" altLang="ko-KR" sz="2200" dirty="0" err="1">
                <a:latin typeface="+mj-lt"/>
              </a:rPr>
              <a:t>ppt</a:t>
            </a:r>
            <a:r>
              <a:rPr lang="en-US" altLang="ko-KR" sz="2200" dirty="0">
                <a:latin typeface="+mj-lt"/>
              </a:rPr>
              <a:t> 0.7121 g = </a:t>
            </a:r>
            <a:r>
              <a:rPr lang="en-US" altLang="ko-KR" sz="2200" i="1" dirty="0">
                <a:latin typeface="+mj-lt"/>
              </a:rPr>
              <a:t>x </a:t>
            </a:r>
            <a:r>
              <a:rPr lang="en-US" altLang="ko-KR" sz="2200" dirty="0">
                <a:latin typeface="+mj-lt"/>
              </a:rPr>
              <a:t>mol</a:t>
            </a:r>
          </a:p>
          <a:p>
            <a:pPr>
              <a:spcBef>
                <a:spcPct val="50000"/>
              </a:spcBef>
            </a:pPr>
            <a:r>
              <a:rPr lang="en-US" altLang="ko-KR" sz="2200" dirty="0">
                <a:latin typeface="+mj-lt"/>
              </a:rPr>
              <a:t>                </a:t>
            </a:r>
            <a:r>
              <a:rPr lang="en-US" altLang="ko-KR" sz="2200" i="1" dirty="0">
                <a:latin typeface="+mj-lt"/>
              </a:rPr>
              <a:t> y</a:t>
            </a:r>
            <a:r>
              <a:rPr lang="en-US" altLang="ko-KR" sz="2200" dirty="0">
                <a:latin typeface="+mj-lt"/>
              </a:rPr>
              <a:t>  g</a:t>
            </a:r>
          </a:p>
          <a:p>
            <a:pPr>
              <a:spcBef>
                <a:spcPct val="50000"/>
              </a:spcBef>
            </a:pPr>
            <a:r>
              <a:rPr lang="en-US" altLang="ko-KR" sz="2200" dirty="0">
                <a:latin typeface="+mj-lt"/>
              </a:rPr>
              <a:t>                              </a:t>
            </a:r>
            <a:r>
              <a:rPr lang="en-US" altLang="ko-KR" sz="2200" dirty="0">
                <a:latin typeface="+mj-lt"/>
                <a:sym typeface="Symbol" pitchFamily="18" charset="2"/>
              </a:rPr>
              <a:t> </a:t>
            </a:r>
            <a:r>
              <a:rPr lang="en-US" altLang="ko-KR" sz="2200" i="1" dirty="0">
                <a:latin typeface="+mj-lt"/>
                <a:sym typeface="Symbol" pitchFamily="18" charset="2"/>
              </a:rPr>
              <a:t> x</a:t>
            </a:r>
            <a:r>
              <a:rPr lang="en-US" altLang="ko-KR" sz="2200" dirty="0">
                <a:latin typeface="+mj-lt"/>
                <a:sym typeface="Symbol" pitchFamily="18" charset="2"/>
              </a:rPr>
              <a:t> = 0.003487 mol    </a:t>
            </a:r>
            <a:r>
              <a:rPr lang="en-US" altLang="ko-KR" sz="2200" i="1" dirty="0">
                <a:latin typeface="+mj-lt"/>
                <a:sym typeface="Symbol" pitchFamily="18" charset="2"/>
              </a:rPr>
              <a:t>y </a:t>
            </a:r>
            <a:r>
              <a:rPr lang="en-US" altLang="ko-KR" sz="2200" dirty="0">
                <a:latin typeface="+mj-lt"/>
                <a:sym typeface="Symbol" pitchFamily="18" charset="2"/>
              </a:rPr>
              <a:t>= 0.2933 g</a:t>
            </a:r>
          </a:p>
          <a:p>
            <a:pPr>
              <a:spcBef>
                <a:spcPct val="50000"/>
              </a:spcBef>
            </a:pPr>
            <a:r>
              <a:rPr lang="en-US" altLang="ko-KR" sz="2200" dirty="0">
                <a:latin typeface="+mj-lt"/>
                <a:sym typeface="Symbol" pitchFamily="18" charset="2"/>
              </a:rPr>
              <a:t>    </a:t>
            </a:r>
          </a:p>
          <a:p>
            <a:pPr>
              <a:spcBef>
                <a:spcPct val="50000"/>
              </a:spcBef>
            </a:pPr>
            <a:r>
              <a:rPr lang="en-US" altLang="ko-KR" sz="2200" dirty="0">
                <a:latin typeface="+mj-lt"/>
                <a:sym typeface="Symbol" pitchFamily="18" charset="2"/>
              </a:rPr>
              <a:t>   Weight percent of </a:t>
            </a:r>
            <a:r>
              <a:rPr lang="en-US" altLang="ko-KR" sz="2200" dirty="0" err="1">
                <a:latin typeface="+mj-lt"/>
                <a:sym typeface="Symbol" pitchFamily="18" charset="2"/>
              </a:rPr>
              <a:t>piperazine</a:t>
            </a:r>
            <a:r>
              <a:rPr lang="en-US" altLang="ko-KR" sz="2200" dirty="0">
                <a:latin typeface="+mj-lt"/>
                <a:sym typeface="Symbol" pitchFamily="18" charset="2"/>
              </a:rPr>
              <a:t> in the commercial material (0.3126 g) </a:t>
            </a:r>
          </a:p>
          <a:p>
            <a:pPr>
              <a:spcBef>
                <a:spcPct val="50000"/>
              </a:spcBef>
            </a:pPr>
            <a:r>
              <a:rPr lang="en-US" altLang="ko-KR" sz="2200" dirty="0">
                <a:latin typeface="+mj-lt"/>
                <a:sym typeface="Symbol" pitchFamily="18" charset="2"/>
              </a:rPr>
              <a:t>       = (0.2933 / 0.3126)× 100 = 93.83 %</a:t>
            </a:r>
            <a:endParaRPr lang="ko-KR" altLang="ko-KR" sz="2200" dirty="0">
              <a:latin typeface="+mj-lt"/>
            </a:endParaRP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219200" y="0"/>
            <a:ext cx="2438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i="1" dirty="0">
                <a:solidFill>
                  <a:srgbClr val="0000FF"/>
                </a:solidFill>
                <a:latin typeface="+mj-lt"/>
              </a:rPr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28600" y="482600"/>
          <a:ext cx="8532813" cy="3632200"/>
        </p:xfrm>
        <a:graphic>
          <a:graphicData uri="http://schemas.openxmlformats.org/presentationml/2006/ole">
            <p:oleObj spid="_x0000_s6146" name="Image" r:id="rId3" imgW="8533333" imgH="3631746" progId="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28600" y="495300"/>
          <a:ext cx="8532813" cy="5067300"/>
        </p:xfrm>
        <a:graphic>
          <a:graphicData uri="http://schemas.openxmlformats.org/presentationml/2006/ole">
            <p:oleObj spid="_x0000_s7170" name="Image" r:id="rId3" imgW="8533333" imgH="5066667" progId="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76962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200" dirty="0">
                <a:latin typeface="+mj-lt"/>
              </a:rPr>
              <a:t>Combustion methods are useful for the analysis of carbon, hydrogen, nitrogen, sulfur, and halogen.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371600" y="2743200"/>
            <a:ext cx="1524000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latin typeface="Times New Roman" pitchFamily="18" charset="0"/>
              </a:rPr>
              <a:t>Sample in 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Times New Roman" pitchFamily="18" charset="0"/>
              </a:rPr>
              <a:t>Pt boat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685800" y="3200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33400" y="2514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Times New Roman" pitchFamily="18" charset="0"/>
              </a:rPr>
              <a:t>O</a:t>
            </a:r>
            <a:r>
              <a:rPr lang="en-US" altLang="ko-KR" baseline="-25000">
                <a:latin typeface="Times New Roman" pitchFamily="18" charset="0"/>
              </a:rPr>
              <a:t>2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2895600" y="3276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276600" y="2362200"/>
            <a:ext cx="14478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latin typeface="Times New Roman" pitchFamily="18" charset="0"/>
              </a:rPr>
              <a:t>Catalyst</a:t>
            </a:r>
          </a:p>
          <a:p>
            <a:pPr>
              <a:spcBef>
                <a:spcPct val="50000"/>
              </a:spcBef>
            </a:pPr>
            <a:r>
              <a:rPr lang="en-US" altLang="ko-KR" sz="2000">
                <a:latin typeface="Times New Roman" pitchFamily="18" charset="0"/>
              </a:rPr>
              <a:t>Pt gauze</a:t>
            </a:r>
          </a:p>
          <a:p>
            <a:pPr>
              <a:spcBef>
                <a:spcPct val="50000"/>
              </a:spcBef>
            </a:pPr>
            <a:r>
              <a:rPr lang="en-US" altLang="ko-KR" sz="2000">
                <a:latin typeface="Times New Roman" pitchFamily="18" charset="0"/>
              </a:rPr>
              <a:t>CuO PbO</a:t>
            </a:r>
            <a:r>
              <a:rPr lang="en-US" altLang="ko-KR" sz="2000" baseline="-25000">
                <a:latin typeface="Times New Roman" pitchFamily="18" charset="0"/>
              </a:rPr>
              <a:t>2</a:t>
            </a:r>
            <a:r>
              <a:rPr lang="en-US" altLang="ko-KR" sz="2000">
                <a:latin typeface="Times New Roman" pitchFamily="18" charset="0"/>
              </a:rPr>
              <a:t> MnO</a:t>
            </a:r>
            <a:r>
              <a:rPr lang="en-US" altLang="ko-KR" sz="2000" baseline="-25000">
                <a:latin typeface="Times New Roman" pitchFamily="18" charset="0"/>
              </a:rPr>
              <a:t>2</a:t>
            </a:r>
            <a:endParaRPr lang="en-US" altLang="ko-KR" sz="2000">
              <a:latin typeface="Times New Roman" pitchFamily="18" charset="0"/>
            </a:endParaRP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4876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5334000" y="2819400"/>
            <a:ext cx="15240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latin typeface="Times New Roman" pitchFamily="18" charset="0"/>
              </a:rPr>
              <a:t>Phosphorous pentoxide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6858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7239000" y="2971800"/>
            <a:ext cx="12954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latin typeface="Times New Roman" pitchFamily="18" charset="0"/>
              </a:rPr>
              <a:t>NaOH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5867400" y="3657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7848600" y="3581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5257800" y="4572000"/>
            <a:ext cx="1676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latin typeface="Times New Roman" pitchFamily="18" charset="0"/>
              </a:rPr>
              <a:t>Absorb water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7010400" y="45720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latin typeface="Times New Roman" pitchFamily="18" charset="0"/>
              </a:rPr>
              <a:t>Absorb CO</a:t>
            </a:r>
            <a:r>
              <a:rPr lang="en-US" altLang="ko-KR" sz="2000" baseline="-25000">
                <a:latin typeface="Times New Roman" pitchFamily="18" charset="0"/>
              </a:rPr>
              <a:t>2</a:t>
            </a:r>
            <a:endParaRPr lang="en-US" altLang="ko-KR" sz="2000">
              <a:latin typeface="Times New Roman" pitchFamily="18" charset="0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685800" y="5257800"/>
            <a:ext cx="8001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200" dirty="0">
                <a:latin typeface="+mj-lt"/>
              </a:rPr>
              <a:t>Confirmation of a molecular formula is satisfactory when the</a:t>
            </a:r>
          </a:p>
          <a:p>
            <a:pPr>
              <a:spcBef>
                <a:spcPct val="50000"/>
              </a:spcBef>
            </a:pPr>
            <a:r>
              <a:rPr lang="en-US" altLang="ko-KR" sz="2200" dirty="0">
                <a:latin typeface="+mj-lt"/>
              </a:rPr>
              <a:t>calculated and experimentally determined percentages agree within </a:t>
            </a:r>
            <a:r>
              <a:rPr lang="en-US" altLang="ko-KR" sz="2200" dirty="0">
                <a:latin typeface="+mj-lt"/>
                <a:sym typeface="Symbol" pitchFamily="18" charset="2"/>
              </a:rPr>
              <a:t>0.3%.</a:t>
            </a:r>
            <a:endParaRPr lang="en-US" altLang="ko-KR" sz="2200" dirty="0">
              <a:latin typeface="+mj-lt"/>
            </a:endParaRPr>
          </a:p>
        </p:txBody>
      </p:sp>
      <p:sp>
        <p:nvSpPr>
          <p:cNvPr id="40977" name="TextBox 16"/>
          <p:cNvSpPr txBox="1">
            <a:spLocks noChangeArrowheads="1"/>
          </p:cNvSpPr>
          <p:nvPr/>
        </p:nvSpPr>
        <p:spPr bwMode="auto">
          <a:xfrm>
            <a:off x="1219200" y="152400"/>
            <a:ext cx="6477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4000" b="1" i="1" dirty="0">
                <a:solidFill>
                  <a:srgbClr val="0000FF"/>
                </a:solidFill>
                <a:latin typeface="+mj-lt"/>
              </a:rPr>
              <a:t>Combustion analysis</a:t>
            </a:r>
            <a:endParaRPr lang="en-US" altLang="ko-KR" sz="4000" i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3886200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 b="1" dirty="0">
                <a:solidFill>
                  <a:srgbClr val="FF0000"/>
                </a:solidFill>
                <a:latin typeface="+mj-lt"/>
              </a:rPr>
              <a:t>co-precipitation</a:t>
            </a:r>
            <a:endParaRPr lang="en-US" altLang="ko-KR" sz="2800" dirty="0">
              <a:solidFill>
                <a:srgbClr val="FF0000"/>
              </a:solidFill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+mj-lt"/>
              </a:rPr>
              <a:t>1) </a:t>
            </a:r>
            <a:r>
              <a:rPr lang="en-US" altLang="ko-KR" sz="2000" b="1" dirty="0">
                <a:latin typeface="+mj-lt"/>
              </a:rPr>
              <a:t>surface adsorption</a:t>
            </a:r>
            <a:endParaRPr lang="en-US" altLang="ko-KR" sz="2000" dirty="0"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+mj-lt"/>
              </a:rPr>
              <a:t>2)</a:t>
            </a:r>
            <a:r>
              <a:rPr lang="en-US" altLang="ko-KR" sz="2000" b="1" dirty="0">
                <a:latin typeface="+mj-lt"/>
              </a:rPr>
              <a:t> mixed-crystal formation: inclusions</a:t>
            </a:r>
            <a:r>
              <a:rPr lang="en-US" altLang="ko-KR" sz="2000" dirty="0">
                <a:latin typeface="+mj-lt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 dirty="0">
                <a:latin typeface="+mj-lt"/>
              </a:rPr>
              <a:t>    impurity ions that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 dirty="0">
                <a:latin typeface="+mj-lt"/>
              </a:rPr>
              <a:t>    randomly occupy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 dirty="0">
                <a:latin typeface="+mj-lt"/>
              </a:rPr>
              <a:t>     crystal lattice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+mj-lt"/>
              </a:rPr>
              <a:t>3) </a:t>
            </a:r>
            <a:r>
              <a:rPr lang="en-US" altLang="ko-KR" sz="2000" b="1" dirty="0">
                <a:latin typeface="+mj-lt"/>
              </a:rPr>
              <a:t>occlusions</a:t>
            </a:r>
            <a:r>
              <a:rPr lang="en-US" altLang="ko-KR" sz="2000" dirty="0">
                <a:latin typeface="+mj-lt"/>
              </a:rPr>
              <a:t> 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+mj-lt"/>
              </a:rPr>
              <a:t>    pockets of impurities that are literally trapped inside the growing crystal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+mj-lt"/>
              </a:rPr>
              <a:t>4) </a:t>
            </a:r>
            <a:r>
              <a:rPr lang="en-US" altLang="ko-KR" sz="2000" b="1" dirty="0">
                <a:latin typeface="+mj-lt"/>
              </a:rPr>
              <a:t>mechanical entrapment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654550" y="2057400"/>
            <a:ext cx="4184650" cy="3581400"/>
            <a:chOff x="2688" y="336"/>
            <a:chExt cx="2636" cy="2256"/>
          </a:xfrm>
        </p:grpSpPr>
        <p:graphicFrame>
          <p:nvGraphicFramePr>
            <p:cNvPr id="3074" name="Object 2"/>
            <p:cNvGraphicFramePr>
              <a:graphicFrameLocks noChangeAspect="1"/>
            </p:cNvGraphicFramePr>
            <p:nvPr/>
          </p:nvGraphicFramePr>
          <p:xfrm>
            <a:off x="2688" y="336"/>
            <a:ext cx="2636" cy="2254"/>
          </p:xfrm>
          <a:graphic>
            <a:graphicData uri="http://schemas.openxmlformats.org/presentationml/2006/ole">
              <p:oleObj spid="_x0000_s1026" name="Image" r:id="rId3" imgW="6996825" imgH="5980952" progId="">
                <p:embed/>
              </p:oleObj>
            </a:graphicData>
          </a:graphic>
        </p:graphicFrame>
        <p:sp>
          <p:nvSpPr>
            <p:cNvPr id="3078" name="Text Box 9"/>
            <p:cNvSpPr txBox="1">
              <a:spLocks noChangeArrowheads="1"/>
            </p:cNvSpPr>
            <p:nvPr/>
          </p:nvSpPr>
          <p:spPr bwMode="auto">
            <a:xfrm>
              <a:off x="3072" y="124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9" name="Text Box 10"/>
            <p:cNvSpPr txBox="1">
              <a:spLocks noChangeArrowheads="1"/>
            </p:cNvSpPr>
            <p:nvPr/>
          </p:nvSpPr>
          <p:spPr bwMode="auto">
            <a:xfrm>
              <a:off x="4656" y="124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80" name="Text Box 11"/>
            <p:cNvSpPr txBox="1">
              <a:spLocks noChangeArrowheads="1"/>
            </p:cNvSpPr>
            <p:nvPr/>
          </p:nvSpPr>
          <p:spPr bwMode="auto">
            <a:xfrm>
              <a:off x="3072" y="234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081" name="Text Box 12"/>
            <p:cNvSpPr txBox="1">
              <a:spLocks noChangeArrowheads="1"/>
            </p:cNvSpPr>
            <p:nvPr/>
          </p:nvSpPr>
          <p:spPr bwMode="auto">
            <a:xfrm>
              <a:off x="4656" y="234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3077" name="TextBox 9"/>
          <p:cNvSpPr txBox="1">
            <a:spLocks noChangeArrowheads="1"/>
          </p:cNvSpPr>
          <p:nvPr/>
        </p:nvSpPr>
        <p:spPr bwMode="auto">
          <a:xfrm>
            <a:off x="1143000" y="228600"/>
            <a:ext cx="4800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i="1" dirty="0">
                <a:solidFill>
                  <a:srgbClr val="0000FF"/>
                </a:solidFill>
                <a:latin typeface="+mj-lt"/>
              </a:rPr>
              <a:t>Impurities of </a:t>
            </a:r>
            <a:r>
              <a:rPr lang="en-US" altLang="ko-KR" sz="4000" b="1" i="1" dirty="0" err="1">
                <a:solidFill>
                  <a:srgbClr val="0000FF"/>
                </a:solidFill>
                <a:latin typeface="+mj-lt"/>
              </a:rPr>
              <a:t>ppt</a:t>
            </a:r>
            <a:endParaRPr lang="en-US" altLang="ko-KR" sz="4000" b="1" i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figure-27-03.JPG                                               00016B32&#10;production                     B8414635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73175"/>
            <a:ext cx="8535988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838200" y="5181600"/>
            <a:ext cx="77724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200"/>
              <a:t>Gravimetric combustion analysis for carbon and hydrogen.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84582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 b="1">
                <a:solidFill>
                  <a:srgbClr val="0000FF"/>
                </a:solidFill>
              </a:rPr>
              <a:t>Example:</a:t>
            </a:r>
            <a:r>
              <a:rPr lang="en-US" altLang="ko-KR"/>
              <a:t>   </a:t>
            </a:r>
            <a:r>
              <a:rPr lang="en-US" altLang="ko-KR" sz="2200"/>
              <a:t>Determination of masses of  C, H by combustion          		analysis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160020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/>
              <a:t>Organic</a:t>
            </a:r>
          </a:p>
          <a:p>
            <a:pPr>
              <a:spcBef>
                <a:spcPct val="50000"/>
              </a:spcBef>
            </a:pPr>
            <a:r>
              <a:rPr lang="en-US" altLang="ko-KR" sz="2000"/>
              <a:t>compound</a:t>
            </a:r>
          </a:p>
          <a:p>
            <a:pPr>
              <a:spcBef>
                <a:spcPct val="50000"/>
              </a:spcBef>
            </a:pPr>
            <a:r>
              <a:rPr lang="en-US" altLang="ko-KR" sz="2000"/>
              <a:t>5.714mg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2667000" y="2286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86200" y="1752600"/>
            <a:ext cx="2362200" cy="862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/>
              <a:t>CO</a:t>
            </a:r>
            <a:r>
              <a:rPr lang="en-US" altLang="ko-KR" sz="2000" baseline="-25000"/>
              <a:t>2</a:t>
            </a:r>
            <a:r>
              <a:rPr lang="en-US" altLang="ko-KR" sz="2000"/>
              <a:t>  14.414 mg</a:t>
            </a:r>
          </a:p>
          <a:p>
            <a:pPr>
              <a:spcBef>
                <a:spcPct val="50000"/>
              </a:spcBef>
            </a:pPr>
            <a:r>
              <a:rPr lang="en-US" altLang="ko-KR" sz="2000"/>
              <a:t>H</a:t>
            </a:r>
            <a:r>
              <a:rPr lang="en-US" altLang="ko-KR" sz="2000" baseline="-25000"/>
              <a:t>2</a:t>
            </a:r>
            <a:r>
              <a:rPr lang="en-US" altLang="ko-KR" sz="2000"/>
              <a:t>O  2.529mg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590800" y="16002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Times New Roman" pitchFamily="18" charset="0"/>
              </a:rPr>
              <a:t>combust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533400" y="685800"/>
            <a:ext cx="82296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9725" indent="-339725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Potential interfering ions whose size and charge are similar to a lattice ion may substitute into the lattice structure</a:t>
            </a:r>
          </a:p>
          <a:p>
            <a:pPr marL="339725" indent="-339725">
              <a:buClr>
                <a:srgbClr val="FF0000"/>
              </a:buClr>
            </a:pPr>
            <a:r>
              <a:rPr lang="en-US" sz="2200" dirty="0">
                <a:latin typeface="+mj-lt"/>
              </a:rPr>
              <a:t> </a:t>
            </a:r>
          </a:p>
          <a:p>
            <a:pPr marL="339725" indent="-339725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The </a:t>
            </a:r>
            <a:r>
              <a:rPr lang="en-US" sz="2200" dirty="0" err="1">
                <a:latin typeface="+mj-lt"/>
              </a:rPr>
              <a:t>interferent</a:t>
            </a:r>
            <a:r>
              <a:rPr lang="en-US" sz="2200" dirty="0">
                <a:latin typeface="+mj-lt"/>
              </a:rPr>
              <a:t> precipitates with the same crystal structure</a:t>
            </a:r>
          </a:p>
          <a:p>
            <a:pPr marL="339725" indent="-339725">
              <a:buClr>
                <a:srgbClr val="FF0000"/>
              </a:buClr>
            </a:pPr>
            <a:endParaRPr lang="en-US" sz="2200" dirty="0">
              <a:latin typeface="+mj-lt"/>
            </a:endParaRPr>
          </a:p>
          <a:p>
            <a:pPr marL="339725" indent="-339725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The probability of forming an inclusion is greatest when the interfering ion is present at substantially higher concentrations than the dissolved lattice ion</a:t>
            </a:r>
          </a:p>
          <a:p>
            <a:pPr marL="339725" indent="-339725">
              <a:buClr>
                <a:srgbClr val="FF0000"/>
              </a:buClr>
            </a:pPr>
            <a:endParaRPr lang="en-US" sz="2200" dirty="0">
              <a:latin typeface="+mj-lt"/>
            </a:endParaRPr>
          </a:p>
          <a:p>
            <a:pPr marL="339725" indent="-339725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The presence of an inclusion does not decrease the amount of </a:t>
            </a:r>
            <a:r>
              <a:rPr lang="en-US" sz="2200" dirty="0" err="1">
                <a:latin typeface="+mj-lt"/>
              </a:rPr>
              <a:t>analyte</a:t>
            </a:r>
            <a:r>
              <a:rPr lang="en-US" sz="2200" dirty="0">
                <a:latin typeface="+mj-lt"/>
              </a:rPr>
              <a:t> that precipitates</a:t>
            </a:r>
          </a:p>
          <a:p>
            <a:pPr marL="339725" indent="-339725">
              <a:buClr>
                <a:srgbClr val="FF0000"/>
              </a:buClr>
            </a:pPr>
            <a:endParaRPr lang="en-US" sz="2200" dirty="0">
              <a:latin typeface="+mj-lt"/>
            </a:endParaRPr>
          </a:p>
          <a:p>
            <a:pPr marL="339725" indent="-339725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Thus, the precipitate’s mass is always larger than expected</a:t>
            </a:r>
          </a:p>
          <a:p>
            <a:pPr marL="339725" indent="-339725">
              <a:buClr>
                <a:srgbClr val="FF0000"/>
              </a:buClr>
            </a:pPr>
            <a:endParaRPr lang="en-US" sz="2200" dirty="0">
              <a:latin typeface="+mj-lt"/>
            </a:endParaRPr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2819400" y="76200"/>
            <a:ext cx="297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i="1" dirty="0">
                <a:solidFill>
                  <a:srgbClr val="0000FF"/>
                </a:solidFill>
                <a:latin typeface="+mj-lt"/>
              </a:rPr>
              <a:t>Inclusions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268913"/>
            <a:ext cx="30480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533400" y="1087437"/>
            <a:ext cx="8382000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9725" indent="-339725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Inclusions are difficult to remove since the included material is chemically part of the crystal lattice</a:t>
            </a:r>
          </a:p>
          <a:p>
            <a:pPr marL="339725" indent="-339725">
              <a:buClr>
                <a:srgbClr val="FF0000"/>
              </a:buClr>
            </a:pPr>
            <a:endParaRPr lang="en-US" sz="2200" dirty="0">
              <a:latin typeface="+mj-lt"/>
            </a:endParaRPr>
          </a:p>
          <a:p>
            <a:pPr marL="339725" indent="-339725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The only way to remove included material is through re-precipitation</a:t>
            </a:r>
          </a:p>
          <a:p>
            <a:pPr marL="339725" indent="-339725">
              <a:buClr>
                <a:srgbClr val="FF0000"/>
              </a:buClr>
            </a:pPr>
            <a:endParaRPr lang="en-US" sz="2200" dirty="0">
              <a:latin typeface="+mj-lt"/>
            </a:endParaRPr>
          </a:p>
          <a:p>
            <a:pPr marL="339725" indent="-339725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After isolating the precipitate from the supernatant solution, it is dissolved in a small portion of a suitable solvent at an elevated temperature. </a:t>
            </a:r>
          </a:p>
          <a:p>
            <a:pPr marL="339725" indent="-339725">
              <a:buClr>
                <a:srgbClr val="FF0000"/>
              </a:buClr>
            </a:pPr>
            <a:endParaRPr lang="en-US" sz="2200" dirty="0">
              <a:latin typeface="+mj-lt"/>
            </a:endParaRPr>
          </a:p>
          <a:p>
            <a:pPr marL="339725" indent="-339725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The solution is then cooled to re-form the precipitate</a:t>
            </a:r>
          </a:p>
          <a:p>
            <a:pPr marL="339725" indent="-339725">
              <a:buClr>
                <a:srgbClr val="FF0000"/>
              </a:buClr>
            </a:pPr>
            <a:endParaRPr lang="en-US" sz="2200" dirty="0">
              <a:latin typeface="+mj-lt"/>
            </a:endParaRPr>
          </a:p>
          <a:p>
            <a:pPr marL="339725" indent="-339725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Since the concentration ratio of </a:t>
            </a:r>
            <a:r>
              <a:rPr lang="en-US" sz="2200" dirty="0" err="1">
                <a:latin typeface="+mj-lt"/>
              </a:rPr>
              <a:t>interferent</a:t>
            </a:r>
            <a:r>
              <a:rPr lang="en-US" sz="2200" dirty="0">
                <a:latin typeface="+mj-lt"/>
              </a:rPr>
              <a:t> to </a:t>
            </a:r>
            <a:r>
              <a:rPr lang="en-US" sz="2200" dirty="0" err="1">
                <a:latin typeface="+mj-lt"/>
              </a:rPr>
              <a:t>analyte</a:t>
            </a:r>
            <a:r>
              <a:rPr lang="en-US" sz="2200" dirty="0">
                <a:latin typeface="+mj-lt"/>
              </a:rPr>
              <a:t> is lower in the new solution than in the original supernatant solution, the mass percent of included material in the precipitate decreases</a:t>
            </a:r>
          </a:p>
          <a:p>
            <a:pPr marL="339725" indent="-339725">
              <a:buClr>
                <a:srgbClr val="FF0000"/>
              </a:buClr>
            </a:pPr>
            <a:endParaRPr lang="en-US" sz="2200" dirty="0">
              <a:latin typeface="+mj-lt"/>
            </a:endParaRPr>
          </a:p>
          <a:p>
            <a:pPr marL="339725" indent="-339725">
              <a:buClr>
                <a:srgbClr val="FF0000"/>
              </a:buClr>
              <a:buFont typeface="Wingdings" pitchFamily="2" charset="2"/>
              <a:buChar char="Ø"/>
            </a:pPr>
            <a:endParaRPr lang="en-US" sz="2200" dirty="0">
              <a:latin typeface="+mj-lt"/>
            </a:endParaRPr>
          </a:p>
        </p:txBody>
      </p:sp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2895600" y="268288"/>
            <a:ext cx="2819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i="1" dirty="0">
                <a:solidFill>
                  <a:srgbClr val="0000FF"/>
                </a:solidFill>
                <a:latin typeface="+mj-lt"/>
              </a:rPr>
              <a:t>Inclusions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762000" y="1471613"/>
            <a:ext cx="78486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9725" indent="-339725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This process of re-precipitation is repeated as needed to completely remove the inclusion</a:t>
            </a:r>
          </a:p>
          <a:p>
            <a:pPr marL="339725" indent="-339725">
              <a:buClr>
                <a:srgbClr val="FF0000"/>
              </a:buClr>
            </a:pPr>
            <a:endParaRPr lang="en-US" sz="2400" dirty="0">
              <a:latin typeface="+mj-lt"/>
            </a:endParaRPr>
          </a:p>
          <a:p>
            <a:pPr marL="339725" indent="-339725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Potential solubility losses of the </a:t>
            </a:r>
            <a:r>
              <a:rPr lang="en-US" sz="2400" dirty="0" err="1">
                <a:latin typeface="+mj-lt"/>
              </a:rPr>
              <a:t>analyte</a:t>
            </a:r>
            <a:r>
              <a:rPr lang="en-US" sz="2400" dirty="0">
                <a:latin typeface="+mj-lt"/>
              </a:rPr>
              <a:t>, however, cannot be ignored</a:t>
            </a:r>
          </a:p>
          <a:p>
            <a:pPr marL="339725" indent="-339725">
              <a:buClr>
                <a:srgbClr val="FF0000"/>
              </a:buClr>
            </a:pPr>
            <a:endParaRPr lang="en-US" sz="2400" dirty="0">
              <a:latin typeface="+mj-lt"/>
            </a:endParaRPr>
          </a:p>
          <a:p>
            <a:pPr marL="339725" indent="-339725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Thus, </a:t>
            </a:r>
            <a:r>
              <a:rPr lang="en-US" sz="2400" dirty="0" smtClean="0">
                <a:latin typeface="+mj-lt"/>
              </a:rPr>
              <a:t>re-precipitation </a:t>
            </a:r>
            <a:r>
              <a:rPr lang="en-US" sz="2400" dirty="0">
                <a:latin typeface="+mj-lt"/>
              </a:rPr>
              <a:t>requires a precipitate of low solubility, and a solvent for which there is a significant difference in the precipitate’s solubility as a function of temperature</a:t>
            </a:r>
          </a:p>
        </p:txBody>
      </p:sp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2971800" y="268288"/>
            <a:ext cx="320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i="1" dirty="0">
                <a:solidFill>
                  <a:srgbClr val="0000FF"/>
                </a:solidFill>
                <a:latin typeface="+mj-lt"/>
              </a:rPr>
              <a:t>Inclusions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0"/>
            <a:ext cx="8534400" cy="5508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5938" indent="-515938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latin typeface="+mj-lt"/>
              </a:rPr>
              <a:t>Occlusions  occur when physically adsorbed interfering ions become trapped within the growing precipitate</a:t>
            </a:r>
          </a:p>
          <a:p>
            <a:pPr marL="515938" indent="-515938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sz="2200" dirty="0">
              <a:latin typeface="+mj-lt"/>
            </a:endParaRPr>
          </a:p>
          <a:p>
            <a:pPr marL="515938" indent="-515938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latin typeface="+mj-lt"/>
              </a:rPr>
              <a:t>The most common mechanism occurs when physically adsorbed ions are surrounded by additional precipitate before they can be desorbed or displaced  </a:t>
            </a:r>
          </a:p>
          <a:p>
            <a:pPr marL="515938" indent="-515938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sz="2200" dirty="0">
              <a:latin typeface="+mj-lt"/>
            </a:endParaRPr>
          </a:p>
          <a:p>
            <a:pPr marL="515938" indent="-515938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latin typeface="+mj-lt"/>
              </a:rPr>
              <a:t>In this case the precipitate’s mass is always greater than expected</a:t>
            </a:r>
          </a:p>
          <a:p>
            <a:pPr marL="515938" indent="-515938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sz="2200" dirty="0">
                <a:latin typeface="+mj-lt"/>
              </a:rPr>
              <a:t> </a:t>
            </a:r>
          </a:p>
          <a:p>
            <a:pPr marL="515938" indent="-515938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latin typeface="+mj-lt"/>
              </a:rPr>
              <a:t>Occlusions also form when rapid precipitation traps a pocket of solution within the growing precipitate  </a:t>
            </a:r>
          </a:p>
          <a:p>
            <a:pPr marL="515938" indent="-515938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sz="2200" dirty="0">
              <a:latin typeface="+mj-lt"/>
            </a:endParaRPr>
          </a:p>
          <a:p>
            <a:pPr marL="515938" indent="-515938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latin typeface="+mj-lt"/>
              </a:rPr>
              <a:t>Since the trapped solution contains dissolved solids, the precipitate’s mass normally increases.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+mj-lt"/>
            </a:endParaRPr>
          </a:p>
        </p:txBody>
      </p:sp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3200400" y="152400"/>
            <a:ext cx="3200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i="1" dirty="0">
                <a:solidFill>
                  <a:srgbClr val="0000FF"/>
                </a:solidFill>
                <a:latin typeface="+mj-lt"/>
              </a:rPr>
              <a:t>Occlusions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457200" y="685800"/>
            <a:ext cx="8458200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0988" indent="-28098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The mass of the precipitate may be less than expected, however, if the occluded material consists primarily of the </a:t>
            </a:r>
            <a:r>
              <a:rPr lang="en-US" sz="2200" dirty="0" err="1">
                <a:latin typeface="+mj-lt"/>
              </a:rPr>
              <a:t>analyte</a:t>
            </a:r>
            <a:r>
              <a:rPr lang="en-US" sz="2200" dirty="0">
                <a:latin typeface="+mj-lt"/>
              </a:rPr>
              <a:t> in a lower-molecular-weight form from that of the precipitate</a:t>
            </a:r>
          </a:p>
          <a:p>
            <a:pPr marL="280988" indent="-280988">
              <a:buClr>
                <a:srgbClr val="FF0000"/>
              </a:buClr>
            </a:pPr>
            <a:endParaRPr lang="en-US" sz="2200" dirty="0">
              <a:latin typeface="+mj-lt"/>
            </a:endParaRPr>
          </a:p>
          <a:p>
            <a:pPr marL="280988" indent="-28098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Occlusions are minimized by maintaining the precipitate in equilibrium with its supernatant solution for an extended time</a:t>
            </a:r>
          </a:p>
          <a:p>
            <a:pPr marL="280988" indent="-280988">
              <a:buClr>
                <a:srgbClr val="FF0000"/>
              </a:buClr>
            </a:pPr>
            <a:endParaRPr lang="en-US" sz="2200" dirty="0">
              <a:latin typeface="+mj-lt"/>
            </a:endParaRPr>
          </a:p>
          <a:p>
            <a:pPr marL="280988" indent="-28098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This process is called </a:t>
            </a:r>
            <a:r>
              <a:rPr lang="en-US" sz="2200" b="1" dirty="0">
                <a:solidFill>
                  <a:srgbClr val="C00000"/>
                </a:solidFill>
                <a:latin typeface="+mj-lt"/>
              </a:rPr>
              <a:t>digestion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and may be carried out at room temperature or at an elevated temperature</a:t>
            </a:r>
          </a:p>
          <a:p>
            <a:pPr marL="280988" indent="-280988">
              <a:buClr>
                <a:srgbClr val="FF0000"/>
              </a:buClr>
            </a:pPr>
            <a:endParaRPr lang="en-US" sz="2200" dirty="0">
              <a:latin typeface="+mj-lt"/>
            </a:endParaRPr>
          </a:p>
          <a:p>
            <a:pPr marL="280988" indent="-28098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During digestion, the dynamic nature of the solubility–precipitation equilibrium, in which the precipitate dissolves and re-forms, ensures that occluded material is eventually exposed to the supernatant solution</a:t>
            </a:r>
          </a:p>
          <a:p>
            <a:pPr marL="280988" indent="-280988">
              <a:buClr>
                <a:srgbClr val="FF0000"/>
              </a:buClr>
            </a:pPr>
            <a:endParaRPr lang="en-US" sz="2200" dirty="0">
              <a:latin typeface="+mj-lt"/>
            </a:endParaRPr>
          </a:p>
          <a:p>
            <a:pPr marL="280988" indent="-28098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Since the rate of dissolution and </a:t>
            </a:r>
            <a:r>
              <a:rPr lang="en-US" sz="2200" dirty="0" smtClean="0">
                <a:latin typeface="+mj-lt"/>
              </a:rPr>
              <a:t>re-precipitation </a:t>
            </a:r>
            <a:r>
              <a:rPr lang="en-US" sz="2200" dirty="0">
                <a:latin typeface="+mj-lt"/>
              </a:rPr>
              <a:t>are slow, the chance of forming new occlusions is minimal.</a:t>
            </a:r>
          </a:p>
        </p:txBody>
      </p:sp>
      <p:sp>
        <p:nvSpPr>
          <p:cNvPr id="34819" name="TextBox 4"/>
          <p:cNvSpPr txBox="1">
            <a:spLocks noChangeArrowheads="1"/>
          </p:cNvSpPr>
          <p:nvPr/>
        </p:nvSpPr>
        <p:spPr bwMode="auto">
          <a:xfrm>
            <a:off x="3200400" y="0"/>
            <a:ext cx="3200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i="1" dirty="0">
                <a:solidFill>
                  <a:srgbClr val="0000FF"/>
                </a:solidFill>
                <a:latin typeface="+mj-lt"/>
              </a:rPr>
              <a:t>Occlusions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838200"/>
            <a:ext cx="2832100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066800"/>
            <a:ext cx="29337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457200" y="1601788"/>
            <a:ext cx="7620000" cy="449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5938" indent="-51593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Another source of impurities occurs when other species in solution precipitate under the conditions of the analysis. </a:t>
            </a:r>
          </a:p>
          <a:p>
            <a:pPr marL="515938" indent="-515938">
              <a:buClr>
                <a:srgbClr val="FF0000"/>
              </a:buClr>
              <a:buFont typeface="Wingdings" pitchFamily="2" charset="2"/>
              <a:buChar char="Ø"/>
            </a:pPr>
            <a:endParaRPr lang="en-US" sz="2200" dirty="0">
              <a:latin typeface="+mj-lt"/>
            </a:endParaRPr>
          </a:p>
          <a:p>
            <a:pPr marL="515938" indent="-51593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Solution conditions necessary to minimize the solubility of a desired precipitate may lead to the formation of an additional precipitate that interferes in the analysis</a:t>
            </a:r>
          </a:p>
          <a:p>
            <a:pPr marL="515938" indent="-515938">
              <a:buClr>
                <a:srgbClr val="FF0000"/>
              </a:buClr>
            </a:pPr>
            <a:endParaRPr lang="en-US" sz="2200" dirty="0">
              <a:latin typeface="+mj-lt"/>
            </a:endParaRPr>
          </a:p>
          <a:p>
            <a:pPr marL="515938" indent="-51593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</a:rPr>
              <a:t>For example, the precipitation of nickel </a:t>
            </a:r>
            <a:r>
              <a:rPr lang="en-US" sz="2200" dirty="0" err="1">
                <a:latin typeface="+mj-lt"/>
              </a:rPr>
              <a:t>dimethylgloxime</a:t>
            </a:r>
            <a:r>
              <a:rPr lang="en-US" sz="2200" dirty="0">
                <a:latin typeface="+mj-lt"/>
              </a:rPr>
              <a:t> requires a pH that is slightly basic. Under these conditions, however, any Fe</a:t>
            </a:r>
            <a:r>
              <a:rPr lang="en-US" sz="2200" baseline="30000" dirty="0">
                <a:latin typeface="+mj-lt"/>
              </a:rPr>
              <a:t>3+</a:t>
            </a:r>
            <a:r>
              <a:rPr lang="en-US" sz="2200" dirty="0">
                <a:latin typeface="+mj-lt"/>
              </a:rPr>
              <a:t> that might be present precipitates as Fe(OH)</a:t>
            </a:r>
            <a:r>
              <a:rPr lang="en-US" sz="2200" baseline="-25000" dirty="0">
                <a:latin typeface="+mj-lt"/>
              </a:rPr>
              <a:t>3</a:t>
            </a:r>
            <a:r>
              <a:rPr lang="en-US" sz="2200" dirty="0">
                <a:latin typeface="+mj-lt"/>
              </a:rPr>
              <a:t>. </a:t>
            </a:r>
          </a:p>
          <a:p>
            <a:pPr marL="515938" indent="-515938">
              <a:buClr>
                <a:srgbClr val="FF0000"/>
              </a:buClr>
              <a:buFont typeface="Wingdings" pitchFamily="2" charset="2"/>
              <a:buChar char="Ø"/>
            </a:pPr>
            <a:endParaRPr lang="en-US" sz="2200" dirty="0">
              <a:latin typeface="+mj-lt"/>
            </a:endParaRPr>
          </a:p>
        </p:txBody>
      </p:sp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1524000" y="304800"/>
            <a:ext cx="4572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i="1" dirty="0">
                <a:solidFill>
                  <a:srgbClr val="0000FF"/>
                </a:solidFill>
                <a:latin typeface="+mj-lt"/>
              </a:rPr>
              <a:t>Other Impurities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103B-A9B6-45CB-8E82-53F35CE637B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1119</Words>
  <Application>Microsoft Office PowerPoint</Application>
  <PresentationFormat>On-screen Show (4:3)</PresentationFormat>
  <Paragraphs>165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Office Theme</vt:lpstr>
      <vt:lpstr>Image</vt:lpstr>
      <vt:lpstr>Equation</vt:lpstr>
      <vt:lpstr>CS ChemDraw Drawing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Ankudey</dc:creator>
  <cp:lastModifiedBy>Ankudey</cp:lastModifiedBy>
  <cp:revision>2</cp:revision>
  <dcterms:created xsi:type="dcterms:W3CDTF">2009-10-08T12:07:25Z</dcterms:created>
  <dcterms:modified xsi:type="dcterms:W3CDTF">2009-10-08T12:13:34Z</dcterms:modified>
</cp:coreProperties>
</file>