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367" r:id="rId9"/>
    <p:sldId id="265" r:id="rId10"/>
    <p:sldId id="266" r:id="rId11"/>
    <p:sldId id="267" r:id="rId12"/>
    <p:sldId id="268" r:id="rId13"/>
    <p:sldId id="269" r:id="rId14"/>
    <p:sldId id="353" r:id="rId15"/>
    <p:sldId id="270" r:id="rId16"/>
    <p:sldId id="273" r:id="rId17"/>
    <p:sldId id="354" r:id="rId18"/>
    <p:sldId id="355" r:id="rId19"/>
    <p:sldId id="356" r:id="rId20"/>
    <p:sldId id="274" r:id="rId21"/>
    <p:sldId id="275" r:id="rId22"/>
    <p:sldId id="276" r:id="rId23"/>
    <p:sldId id="292" r:id="rId24"/>
    <p:sldId id="293" r:id="rId25"/>
    <p:sldId id="294" r:id="rId26"/>
    <p:sldId id="297" r:id="rId27"/>
    <p:sldId id="298" r:id="rId28"/>
    <p:sldId id="368" r:id="rId29"/>
    <p:sldId id="369" r:id="rId30"/>
    <p:sldId id="370" r:id="rId31"/>
    <p:sldId id="371" r:id="rId32"/>
    <p:sldId id="303" r:id="rId33"/>
    <p:sldId id="304" r:id="rId34"/>
    <p:sldId id="305" r:id="rId35"/>
    <p:sldId id="357" r:id="rId36"/>
    <p:sldId id="358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9B2F44-01EC-4C12-B7E9-06CD215AEBA9}" type="datetimeFigureOut">
              <a:rPr lang="en-US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E99292-FC40-4DB0-B4AE-F7A8A9CC2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36B06B-E277-42B2-86FA-D08D366A4FBB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3FC91F-24D9-49EC-947A-58581CEEFAC7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ko-K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04B3-65FC-4A24-A9AF-8C6075E0DD4A}" type="datetime1">
              <a:rPr lang="en-US" smtClean="0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A6D9-D60A-4FB3-BA73-110C9E8D0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EC245-DDBE-4F2E-AE35-1B733D952DC0}" type="datetime1">
              <a:rPr lang="en-US" smtClean="0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97289-5F71-4477-9A39-EC5F7FA6B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F34FE-A907-4704-99D4-9C8501CC4EB0}" type="datetime1">
              <a:rPr lang="en-US" smtClean="0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1B571-2F52-4BB4-9ED2-D59DF67BE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A3962-484E-4F75-AD6B-BC4A505B37B9}" type="datetime1">
              <a:rPr lang="en-US" smtClean="0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>
            <a:lvl1pPr>
              <a:defRPr sz="1600" b="1" i="0" baseline="0"/>
            </a:lvl1pPr>
          </a:lstStyle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C1AB6-55A3-4D38-AC76-AA6F153F3D52}" type="datetime1">
              <a:rPr lang="en-US" smtClean="0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6530E-E6CB-466E-9F05-59048C38C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A0C0C-B169-40B8-9980-9744D7558BBA}" type="datetime1">
              <a:rPr lang="en-US" smtClean="0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D0D0D-F484-497A-9D0C-08F72284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AA3B1-AC99-41F1-B8BB-53764E455E53}" type="datetime1">
              <a:rPr lang="en-US" smtClean="0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7AE99-D84A-4B9F-B677-11128DC66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4D132-2DB7-498F-BEE6-A73CA9D0D603}" type="datetime1">
              <a:rPr lang="en-US" smtClean="0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AB0EA-74DE-4995-BE96-D96C2C033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5A90-5FCF-4E29-AB74-9E8A981DFD75}" type="datetime1">
              <a:rPr lang="en-US" smtClean="0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>
            <a:lvl1pPr>
              <a:defRPr sz="1600" b="1" i="0" baseline="0"/>
            </a:lvl1pPr>
          </a:lstStyle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1A954-E7ED-4B4B-B8A9-B183CA100991}" type="datetime1">
              <a:rPr lang="en-US" smtClean="0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1D03E-F507-4B5C-BD7D-9C5E8D09D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8FB12-F795-4681-8591-2EBD9AE7766E}" type="datetime1">
              <a:rPr lang="en-US" smtClean="0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86ED8-0338-4E24-ACF2-D9A657B05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DA8751-EB8A-4577-B3FD-617E5809C090}" type="datetime1">
              <a:rPr lang="en-US" smtClean="0"/>
              <a:pPr>
                <a:defRPr/>
              </a:pPr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0CE1AD-9C20-4754-B4FF-6060422D1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24175"/>
            <a:ext cx="72390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1981200" y="3048000"/>
            <a:ext cx="5943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b="1">
                <a:latin typeface="Times New Roman" pitchFamily="18" charset="0"/>
                <a:ea typeface="바탕" pitchFamily="18" charset="-127"/>
              </a:rPr>
              <a:t>Titrimetric Methods; Precipitation Titrimetry</a:t>
            </a:r>
            <a:endParaRPr lang="en-US" altLang="ko-KR" sz="3200" b="1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153400" y="2438400"/>
            <a:ext cx="990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1">
                <a:solidFill>
                  <a:schemeClr val="bg1"/>
                </a:solidFill>
                <a:latin typeface="Times New Roman" pitchFamily="18" charset="0"/>
              </a:rPr>
              <a:t>V’</a:t>
            </a:r>
            <a:r>
              <a:rPr lang="en-US" altLang="ko-KR">
                <a:solidFill>
                  <a:schemeClr val="bg1"/>
                </a:solidFill>
                <a:latin typeface="Times New Roman" pitchFamily="18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altLang="ko-KR" i="1">
                <a:solidFill>
                  <a:schemeClr val="bg1"/>
                </a:solidFill>
                <a:latin typeface="Times New Roman" pitchFamily="18" charset="0"/>
              </a:rPr>
              <a:t>N’</a:t>
            </a:r>
            <a:r>
              <a:rPr lang="en-US" altLang="ko-KR">
                <a:solidFill>
                  <a:schemeClr val="bg1"/>
                </a:solidFill>
                <a:latin typeface="Times New Roman" pitchFamily="18" charset="0"/>
              </a:rPr>
              <a:t> ?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077200" y="40386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bg1"/>
                </a:solidFill>
                <a:latin typeface="Times New Roman" pitchFamily="18" charset="0"/>
              </a:rPr>
              <a:t>Beaker</a:t>
            </a:r>
          </a:p>
        </p:txBody>
      </p:sp>
      <p:pic>
        <p:nvPicPr>
          <p:cNvPr id="16388" name="Picture 4" descr="figure-07-01.jpg                                               00000018Eckert 5e IRCD                 B892E93D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133600"/>
            <a:ext cx="184308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457200" y="76200"/>
            <a:ext cx="6553200" cy="6781800"/>
            <a:chOff x="288" y="48"/>
            <a:chExt cx="4128" cy="4272"/>
          </a:xfrm>
        </p:grpSpPr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288" y="48"/>
              <a:ext cx="4128" cy="4272"/>
              <a:chOff x="288" y="48"/>
              <a:chExt cx="4128" cy="4272"/>
            </a:xfrm>
          </p:grpSpPr>
          <p:sp>
            <p:nvSpPr>
              <p:cNvPr id="16392" name="Text Box 7"/>
              <p:cNvSpPr txBox="1">
                <a:spLocks noChangeArrowheads="1"/>
              </p:cNvSpPr>
              <p:nvPr/>
            </p:nvSpPr>
            <p:spPr bwMode="auto">
              <a:xfrm>
                <a:off x="864" y="48"/>
                <a:ext cx="259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800" b="1" i="1">
                    <a:solidFill>
                      <a:srgbClr val="0000FF"/>
                    </a:solidFill>
                  </a:rPr>
                  <a:t>Steps in a titrimetry      </a:t>
                </a:r>
                <a:endParaRPr lang="en-US" altLang="ko-KR" sz="2800" i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6393" name="Text Box 8"/>
              <p:cNvSpPr txBox="1">
                <a:spLocks noChangeArrowheads="1"/>
              </p:cNvSpPr>
              <p:nvPr/>
            </p:nvSpPr>
            <p:spPr bwMode="auto">
              <a:xfrm>
                <a:off x="336" y="2304"/>
                <a:ext cx="1584" cy="7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ko-KR"/>
                  <a:t>Preparation of </a:t>
                </a:r>
                <a:r>
                  <a:rPr lang="en-US" altLang="ko-KR">
                    <a:solidFill>
                      <a:srgbClr val="FF0000"/>
                    </a:solidFill>
                  </a:rPr>
                  <a:t>primary standard solution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ko-KR"/>
                  <a:t>Calculation Normality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ko-KR"/>
                  <a:t>           </a:t>
                </a:r>
                <a:r>
                  <a:rPr lang="en-US" altLang="ko-KR" i="1"/>
                  <a:t> M,V </a:t>
                </a:r>
              </a:p>
            </p:txBody>
          </p:sp>
          <p:sp>
            <p:nvSpPr>
              <p:cNvPr id="16394" name="Text Box 9"/>
              <p:cNvSpPr txBox="1">
                <a:spLocks noChangeArrowheads="1"/>
              </p:cNvSpPr>
              <p:nvPr/>
            </p:nvSpPr>
            <p:spPr bwMode="auto">
              <a:xfrm>
                <a:off x="336" y="528"/>
                <a:ext cx="1200" cy="8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ko-KR"/>
                  <a:t>Weighing 99.9% pure primary standard reagent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ko-KR" i="1"/>
                  <a:t>xx.xxxx </a:t>
                </a:r>
                <a:r>
                  <a:rPr lang="en-US" altLang="ko-KR"/>
                  <a:t>g</a:t>
                </a:r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/>
            </p:nvSpPr>
            <p:spPr bwMode="auto">
              <a:xfrm>
                <a:off x="864" y="1728"/>
                <a:ext cx="1296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ko-KR"/>
                  <a:t>Dissolve in a volumetric flask</a:t>
                </a:r>
              </a:p>
            </p:txBody>
          </p:sp>
          <p:sp>
            <p:nvSpPr>
              <p:cNvPr id="16396" name="Text Box 11"/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1392" cy="4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solidFill>
                      <a:srgbClr val="0000FF"/>
                    </a:solidFill>
                  </a:rPr>
                  <a:t>Titration unknown sample solution</a:t>
                </a:r>
              </a:p>
            </p:txBody>
          </p:sp>
          <p:sp>
            <p:nvSpPr>
              <p:cNvPr id="16397" name="Text Box 12"/>
              <p:cNvSpPr txBox="1">
                <a:spLocks noChangeArrowheads="1"/>
              </p:cNvSpPr>
              <p:nvPr/>
            </p:nvSpPr>
            <p:spPr bwMode="auto">
              <a:xfrm>
                <a:off x="288" y="3632"/>
                <a:ext cx="1680" cy="6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/>
                  <a:t>Preparation of unknown sample solution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ko-KR"/>
                  <a:t>            </a:t>
                </a:r>
                <a:r>
                  <a:rPr lang="en-US" altLang="ko-KR" i="1">
                    <a:solidFill>
                      <a:srgbClr val="FF0000"/>
                    </a:solidFill>
                  </a:rPr>
                  <a:t>N’,V’</a:t>
                </a:r>
                <a:endParaRPr lang="en-US" altLang="ko-KR">
                  <a:solidFill>
                    <a:srgbClr val="FF0000"/>
                  </a:solidFill>
                </a:endParaRPr>
              </a:p>
            </p:txBody>
          </p:sp>
          <p:sp>
            <p:nvSpPr>
              <p:cNvPr id="16398" name="AutoShape 13"/>
              <p:cNvSpPr>
                <a:spLocks noChangeArrowheads="1"/>
              </p:cNvSpPr>
              <p:nvPr/>
            </p:nvSpPr>
            <p:spPr bwMode="auto">
              <a:xfrm>
                <a:off x="432" y="1776"/>
                <a:ext cx="384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399" name="Line 14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0" name="Line 15"/>
              <p:cNvSpPr>
                <a:spLocks noChangeShapeType="1"/>
              </p:cNvSpPr>
              <p:nvPr/>
            </p:nvSpPr>
            <p:spPr bwMode="auto">
              <a:xfrm>
                <a:off x="2880" y="249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1" name="Line 16"/>
              <p:cNvSpPr>
                <a:spLocks noChangeShapeType="1"/>
              </p:cNvSpPr>
              <p:nvPr/>
            </p:nvSpPr>
            <p:spPr bwMode="auto">
              <a:xfrm>
                <a:off x="1968" y="379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2" name="Line 17"/>
              <p:cNvSpPr>
                <a:spLocks noChangeShapeType="1"/>
              </p:cNvSpPr>
              <p:nvPr/>
            </p:nvSpPr>
            <p:spPr bwMode="auto">
              <a:xfrm flipV="1">
                <a:off x="2880" y="355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Line 18"/>
              <p:cNvSpPr>
                <a:spLocks noChangeShapeType="1"/>
              </p:cNvSpPr>
              <p:nvPr/>
            </p:nvSpPr>
            <p:spPr bwMode="auto">
              <a:xfrm flipV="1">
                <a:off x="3936" y="273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Line 19"/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Text Box 20"/>
              <p:cNvSpPr txBox="1">
                <a:spLocks noChangeArrowheads="1"/>
              </p:cNvSpPr>
              <p:nvPr/>
            </p:nvSpPr>
            <p:spPr bwMode="auto">
              <a:xfrm>
                <a:off x="3456" y="2400"/>
                <a:ext cx="91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latin typeface="Times New Roman" pitchFamily="18" charset="0"/>
                  </a:rPr>
                  <a:t>Find  </a:t>
                </a:r>
                <a:r>
                  <a:rPr lang="en-US" altLang="ko-KR" sz="2000" i="1">
                    <a:latin typeface="Times New Roman" pitchFamily="18" charset="0"/>
                  </a:rPr>
                  <a:t>V’ </a:t>
                </a:r>
                <a:r>
                  <a:rPr lang="en-US" altLang="ko-KR" sz="2000">
                    <a:latin typeface="Times New Roman" pitchFamily="18" charset="0"/>
                  </a:rPr>
                  <a:t> ml</a:t>
                </a:r>
              </a:p>
            </p:txBody>
          </p:sp>
          <p:sp>
            <p:nvSpPr>
              <p:cNvPr id="16406" name="Text Box 21"/>
              <p:cNvSpPr txBox="1">
                <a:spLocks noChangeArrowheads="1"/>
              </p:cNvSpPr>
              <p:nvPr/>
            </p:nvSpPr>
            <p:spPr bwMode="auto">
              <a:xfrm>
                <a:off x="3456" y="1092"/>
                <a:ext cx="960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/>
                  <a:t>Find </a:t>
                </a:r>
                <a:r>
                  <a:rPr lang="en-US" altLang="ko-KR" sz="2000" i="1"/>
                  <a:t> M’</a:t>
                </a:r>
                <a:r>
                  <a:rPr lang="en-US" altLang="ko-KR" sz="2000"/>
                  <a:t> , N’</a:t>
                </a:r>
              </a:p>
            </p:txBody>
          </p:sp>
          <p:sp>
            <p:nvSpPr>
              <p:cNvPr id="16407" name="Line 22"/>
              <p:cNvSpPr>
                <a:spLocks noChangeShapeType="1"/>
              </p:cNvSpPr>
              <p:nvPr/>
            </p:nvSpPr>
            <p:spPr bwMode="auto">
              <a:xfrm flipV="1">
                <a:off x="3936" y="1584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8" name="Text Box 23"/>
              <p:cNvSpPr txBox="1">
                <a:spLocks noChangeArrowheads="1"/>
              </p:cNvSpPr>
              <p:nvPr/>
            </p:nvSpPr>
            <p:spPr bwMode="auto">
              <a:xfrm>
                <a:off x="1776" y="1008"/>
                <a:ext cx="1344" cy="4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rgbClr val="0000FF"/>
                    </a:solidFill>
                  </a:rPr>
                  <a:t>Titration other sample solution</a:t>
                </a:r>
              </a:p>
            </p:txBody>
          </p:sp>
          <p:sp>
            <p:nvSpPr>
              <p:cNvPr id="16409" name="Line 24"/>
              <p:cNvSpPr>
                <a:spLocks noChangeShapeType="1"/>
              </p:cNvSpPr>
              <p:nvPr/>
            </p:nvSpPr>
            <p:spPr bwMode="auto">
              <a:xfrm flipH="1">
                <a:off x="3120" y="124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Text Box 26"/>
              <p:cNvSpPr txBox="1">
                <a:spLocks noChangeArrowheads="1"/>
              </p:cNvSpPr>
              <p:nvPr/>
            </p:nvSpPr>
            <p:spPr bwMode="auto">
              <a:xfrm>
                <a:off x="2448" y="2208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latin typeface="Times New Roman" pitchFamily="18" charset="0"/>
                  </a:rPr>
                  <a:t>Buret</a:t>
                </a:r>
              </a:p>
            </p:txBody>
          </p:sp>
          <p:sp>
            <p:nvSpPr>
              <p:cNvPr id="16411" name="Text Box 27"/>
              <p:cNvSpPr txBox="1">
                <a:spLocks noChangeArrowheads="1"/>
              </p:cNvSpPr>
              <p:nvPr/>
            </p:nvSpPr>
            <p:spPr bwMode="auto">
              <a:xfrm>
                <a:off x="2016" y="3877"/>
                <a:ext cx="1440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/>
                  <a:t>Transfer pipet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ko-KR" sz="1600"/>
                  <a:t>Erlenmeyer Flask  </a:t>
                </a:r>
                <a:r>
                  <a:rPr lang="en-US" altLang="ko-KR" sz="1600" i="1"/>
                  <a:t>V</a:t>
                </a:r>
                <a:r>
                  <a:rPr lang="en-US" altLang="ko-KR" sz="1600"/>
                  <a:t> ml</a:t>
                </a:r>
              </a:p>
            </p:txBody>
          </p:sp>
        </p:grpSp>
        <p:sp>
          <p:nvSpPr>
            <p:cNvPr id="16391" name="Text Box 29"/>
            <p:cNvSpPr txBox="1">
              <a:spLocks noChangeArrowheads="1"/>
            </p:cNvSpPr>
            <p:nvPr/>
          </p:nvSpPr>
          <p:spPr bwMode="auto">
            <a:xfrm>
              <a:off x="2112" y="3552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latin typeface="Times New Roman" pitchFamily="18" charset="0"/>
                </a:rPr>
                <a:t>indicator</a:t>
              </a: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822325"/>
            <a:ext cx="8001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Volumetric determination of chloride in biological fluids (serum, cerebrospinal fluid, or  urine)</a:t>
            </a:r>
          </a:p>
          <a:p>
            <a:pPr>
              <a:spcBef>
                <a:spcPct val="50000"/>
              </a:spcBef>
            </a:pPr>
            <a:r>
              <a:rPr lang="en-US" altLang="ko-KR"/>
              <a:t>Titrate with mercuric ion </a:t>
            </a:r>
          </a:p>
          <a:p>
            <a:pPr>
              <a:spcBef>
                <a:spcPct val="50000"/>
              </a:spcBef>
            </a:pPr>
            <a:r>
              <a:rPr lang="en-US" altLang="ko-KR"/>
              <a:t>end point: violet blue complex of Hg</a:t>
            </a:r>
            <a:r>
              <a:rPr lang="en-US" altLang="ko-KR" baseline="30000"/>
              <a:t>2+</a:t>
            </a:r>
            <a:r>
              <a:rPr lang="en-US" altLang="ko-KR"/>
              <a:t> with Indicator( diphenylcarbazone)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685800" y="2514600"/>
            <a:ext cx="83058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/>
              <a:t>Titration reaction :      2Cl</a:t>
            </a:r>
            <a:r>
              <a:rPr lang="en-US" altLang="ko-KR" sz="2000" baseline="30000"/>
              <a:t>–</a:t>
            </a:r>
            <a:r>
              <a:rPr lang="en-US" altLang="ko-KR" sz="2000"/>
              <a:t> + Hg</a:t>
            </a:r>
            <a:r>
              <a:rPr lang="en-US" altLang="ko-KR" sz="2000" baseline="30000"/>
              <a:t>2+</a:t>
            </a:r>
            <a:r>
              <a:rPr lang="en-US" altLang="ko-KR" sz="2000"/>
              <a:t>  </a:t>
            </a:r>
            <a:r>
              <a:rPr lang="en-US" altLang="ko-KR" sz="2000">
                <a:sym typeface="Symbol" pitchFamily="18" charset="2"/>
              </a:rPr>
              <a:t> HgCl</a:t>
            </a:r>
            <a:r>
              <a:rPr lang="en-US" altLang="ko-KR" sz="2000" baseline="-25000">
                <a:sym typeface="Symbol" pitchFamily="18" charset="2"/>
              </a:rPr>
              <a:t>2</a:t>
            </a:r>
            <a:r>
              <a:rPr lang="en-US" altLang="ko-KR" sz="2000">
                <a:sym typeface="Symbol" pitchFamily="18" charset="2"/>
              </a:rPr>
              <a:t> (aq)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>
                <a:sym typeface="Symbol" pitchFamily="18" charset="2"/>
              </a:rPr>
              <a:t>Standardization :    2 NaCl          </a:t>
            </a:r>
            <a:r>
              <a:rPr lang="en-US" altLang="ko-KR" sz="2000"/>
              <a:t>2Cl</a:t>
            </a:r>
            <a:r>
              <a:rPr lang="en-US" altLang="ko-KR" sz="2000" baseline="30000"/>
              <a:t>–</a:t>
            </a:r>
            <a:r>
              <a:rPr lang="en-US" altLang="ko-KR" sz="2000">
                <a:sym typeface="Symbol" pitchFamily="18" charset="2"/>
              </a:rPr>
              <a:t>             </a:t>
            </a:r>
            <a:r>
              <a:rPr lang="en-US" altLang="ko-KR" sz="2000"/>
              <a:t>Hg</a:t>
            </a:r>
            <a:r>
              <a:rPr lang="en-US" altLang="ko-KR" sz="2000" baseline="30000"/>
              <a:t>2+</a:t>
            </a:r>
            <a:r>
              <a:rPr lang="en-US" altLang="ko-KR" sz="2000"/>
              <a:t> </a:t>
            </a:r>
            <a:endParaRPr lang="en-US" altLang="ko-KR" sz="200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>
                <a:sym typeface="Symbol" pitchFamily="18" charset="2"/>
              </a:rPr>
              <a:t>                             58.443g/L   35.453g/L    200.59g/L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>
                <a:sym typeface="Symbol" pitchFamily="18" charset="2"/>
              </a:rPr>
              <a:t>   Assume that 6.0g NaCl was dissolved in 1 litre and 25 ml of this solution was used to standardize the Hg </a:t>
            </a:r>
            <a:r>
              <a:rPr lang="en-US" altLang="ko-KR" sz="2000" baseline="30000">
                <a:sym typeface="Symbol" pitchFamily="18" charset="2"/>
              </a:rPr>
              <a:t>2+</a:t>
            </a:r>
            <a:r>
              <a:rPr lang="en-US" altLang="ko-KR" sz="2000">
                <a:sym typeface="Symbol" pitchFamily="18" charset="2"/>
              </a:rPr>
              <a:t> ion  (Hg(NO</a:t>
            </a:r>
            <a:r>
              <a:rPr lang="en-US" altLang="ko-KR" sz="2000" baseline="-25000">
                <a:sym typeface="Symbol" pitchFamily="18" charset="2"/>
              </a:rPr>
              <a:t>3</a:t>
            </a:r>
            <a:r>
              <a:rPr lang="en-US" altLang="ko-KR" sz="2000">
                <a:sym typeface="Symbol" pitchFamily="18" charset="2"/>
              </a:rPr>
              <a:t>)</a:t>
            </a:r>
            <a:r>
              <a:rPr lang="en-US" altLang="ko-KR" sz="2000" baseline="-25000">
                <a:sym typeface="Symbol" pitchFamily="18" charset="2"/>
              </a:rPr>
              <a:t>2</a:t>
            </a:r>
            <a:r>
              <a:rPr lang="en-US" altLang="ko-KR" sz="2000">
                <a:sym typeface="Symbol" pitchFamily="18" charset="2"/>
              </a:rPr>
              <a:t>). The volume of Hg(NO</a:t>
            </a:r>
            <a:r>
              <a:rPr lang="en-US" altLang="ko-KR" sz="2000" baseline="-25000">
                <a:sym typeface="Symbol" pitchFamily="18" charset="2"/>
              </a:rPr>
              <a:t>3</a:t>
            </a:r>
            <a:r>
              <a:rPr lang="en-US" altLang="ko-KR" sz="2000">
                <a:sym typeface="Symbol" pitchFamily="18" charset="2"/>
              </a:rPr>
              <a:t>)</a:t>
            </a:r>
            <a:r>
              <a:rPr lang="en-US" altLang="ko-KR" sz="2000" baseline="-25000">
                <a:sym typeface="Symbol" pitchFamily="18" charset="2"/>
              </a:rPr>
              <a:t>2</a:t>
            </a:r>
            <a:r>
              <a:rPr lang="en-US" altLang="ko-KR" sz="2000">
                <a:sym typeface="Symbol" pitchFamily="18" charset="2"/>
              </a:rPr>
              <a:t>  at the end point was 28.06 ml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>
                <a:sym typeface="Symbol" pitchFamily="18" charset="2"/>
              </a:rPr>
              <a:t>                             NaCl        </a:t>
            </a:r>
            <a:r>
              <a:rPr lang="en-US" altLang="ko-KR" sz="2000" i="1">
                <a:sym typeface="Symbol" pitchFamily="18" charset="2"/>
              </a:rPr>
              <a:t>vs</a:t>
            </a:r>
            <a:r>
              <a:rPr lang="en-US" altLang="ko-KR" sz="2000">
                <a:sym typeface="Symbol" pitchFamily="18" charset="2"/>
              </a:rPr>
              <a:t>   Hg(NO</a:t>
            </a:r>
            <a:r>
              <a:rPr lang="en-US" altLang="ko-KR" sz="2000" baseline="-25000">
                <a:sym typeface="Symbol" pitchFamily="18" charset="2"/>
              </a:rPr>
              <a:t>3</a:t>
            </a:r>
            <a:r>
              <a:rPr lang="en-US" altLang="ko-KR" sz="2000">
                <a:sym typeface="Symbol" pitchFamily="18" charset="2"/>
              </a:rPr>
              <a:t>)</a:t>
            </a:r>
            <a:r>
              <a:rPr lang="en-US" altLang="ko-KR" sz="2000" baseline="-25000">
                <a:sym typeface="Symbol" pitchFamily="18" charset="2"/>
              </a:rPr>
              <a:t>2</a:t>
            </a:r>
            <a:r>
              <a:rPr lang="en-US" altLang="ko-KR" sz="2000"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>
                <a:sym typeface="Symbol" pitchFamily="18" charset="2"/>
              </a:rPr>
              <a:t>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>
                <a:sym typeface="Symbol" pitchFamily="18" charset="2"/>
              </a:rPr>
              <a:t>Titration of urine sample :  Volume of urine sample:  2 ml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>
                <a:sym typeface="Symbol" pitchFamily="18" charset="2"/>
              </a:rPr>
              <a:t>                                            Volume of Hg </a:t>
            </a:r>
            <a:r>
              <a:rPr lang="en-US" altLang="ko-KR" sz="2000" baseline="30000">
                <a:sym typeface="Symbol" pitchFamily="18" charset="2"/>
              </a:rPr>
              <a:t>2+</a:t>
            </a:r>
            <a:r>
              <a:rPr lang="en-US" altLang="ko-KR" sz="2000">
                <a:sym typeface="Symbol" pitchFamily="18" charset="2"/>
              </a:rPr>
              <a:t> solution: 22.83 ml</a:t>
            </a: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2438400" y="76200"/>
            <a:ext cx="2971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i="1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991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600" b="1">
                <a:solidFill>
                  <a:srgbClr val="0000FF"/>
                </a:solidFill>
              </a:rPr>
              <a:t>Example :  Volumetric determination of calcium in urine</a:t>
            </a:r>
          </a:p>
        </p:txBody>
      </p:sp>
      <p:sp>
        <p:nvSpPr>
          <p:cNvPr id="18435" name="Text Box 10"/>
          <p:cNvSpPr txBox="1">
            <a:spLocks noChangeArrowheads="1"/>
          </p:cNvSpPr>
          <p:nvPr/>
        </p:nvSpPr>
        <p:spPr bwMode="auto">
          <a:xfrm>
            <a:off x="304800" y="762000"/>
            <a:ext cx="8382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/>
              <a:t>Titration reaction :   </a:t>
            </a:r>
          </a:p>
          <a:p>
            <a:pPr>
              <a:spcBef>
                <a:spcPct val="50000"/>
              </a:spcBef>
            </a:pPr>
            <a:endParaRPr lang="en-US" altLang="ko-KR" sz="2000" dirty="0"/>
          </a:p>
          <a:p>
            <a:pPr>
              <a:spcBef>
                <a:spcPct val="50000"/>
              </a:spcBef>
            </a:pPr>
            <a:r>
              <a:rPr lang="en-US" altLang="ko-KR" sz="2000" dirty="0"/>
              <a:t>   Ca</a:t>
            </a:r>
            <a:r>
              <a:rPr lang="en-US" altLang="ko-KR" sz="2000" baseline="30000" dirty="0"/>
              <a:t>2+</a:t>
            </a:r>
            <a:r>
              <a:rPr lang="en-US" altLang="ko-KR" sz="2000" dirty="0"/>
              <a:t> +  (COO)</a:t>
            </a:r>
            <a:r>
              <a:rPr lang="en-US" altLang="ko-KR" sz="2000" baseline="-25000" dirty="0"/>
              <a:t>2</a:t>
            </a:r>
            <a:r>
              <a:rPr lang="en-US" altLang="ko-KR" sz="2000" baseline="30000" dirty="0"/>
              <a:t>2–</a:t>
            </a:r>
            <a:r>
              <a:rPr lang="en-US" altLang="ko-KR" sz="2000" dirty="0"/>
              <a:t>  + H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O </a:t>
            </a:r>
            <a:r>
              <a:rPr lang="en-US" altLang="ko-KR" sz="2000" dirty="0">
                <a:sym typeface="Symbol" pitchFamily="18" charset="2"/>
              </a:rPr>
              <a:t> Ca </a:t>
            </a:r>
            <a:r>
              <a:rPr lang="en-US" altLang="ko-KR" sz="2000" dirty="0"/>
              <a:t>(COO)</a:t>
            </a:r>
            <a:r>
              <a:rPr lang="en-US" altLang="ko-KR" sz="2000" baseline="-25000" dirty="0"/>
              <a:t>2</a:t>
            </a:r>
            <a:r>
              <a:rPr lang="en-US" altLang="ko-KR" sz="2000" dirty="0">
                <a:sym typeface="Symbol" pitchFamily="18" charset="2"/>
              </a:rPr>
              <a:t>H</a:t>
            </a:r>
            <a:r>
              <a:rPr lang="en-US" altLang="ko-KR" sz="2000" baseline="-25000" dirty="0">
                <a:sym typeface="Symbol" pitchFamily="18" charset="2"/>
              </a:rPr>
              <a:t>2</a:t>
            </a:r>
            <a:r>
              <a:rPr lang="en-US" altLang="ko-KR" sz="2000" dirty="0">
                <a:sym typeface="Symbol" pitchFamily="18" charset="2"/>
              </a:rPr>
              <a:t>O  (solid)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ym typeface="Symbol" pitchFamily="18" charset="2"/>
              </a:rPr>
              <a:t>   Ca </a:t>
            </a:r>
            <a:r>
              <a:rPr lang="en-US" altLang="ko-KR" sz="2000" dirty="0"/>
              <a:t>(COO)</a:t>
            </a:r>
            <a:r>
              <a:rPr lang="en-US" altLang="ko-KR" sz="2000" baseline="-25000" dirty="0"/>
              <a:t>2 </a:t>
            </a:r>
            <a:r>
              <a:rPr lang="en-US" altLang="ko-KR" sz="2000" dirty="0">
                <a:sym typeface="Symbol" pitchFamily="18" charset="2"/>
              </a:rPr>
              <a:t>+ H</a:t>
            </a:r>
            <a:r>
              <a:rPr lang="en-US" altLang="ko-KR" sz="2000" baseline="-25000" dirty="0">
                <a:sym typeface="Symbol" pitchFamily="18" charset="2"/>
              </a:rPr>
              <a:t>2</a:t>
            </a:r>
            <a:r>
              <a:rPr lang="en-US" altLang="ko-KR" sz="2000" dirty="0">
                <a:sym typeface="Symbol" pitchFamily="18" charset="2"/>
              </a:rPr>
              <a:t>SO</a:t>
            </a:r>
            <a:r>
              <a:rPr lang="en-US" altLang="ko-KR" sz="2000" baseline="-25000" dirty="0">
                <a:sym typeface="Symbol" pitchFamily="18" charset="2"/>
              </a:rPr>
              <a:t>4</a:t>
            </a:r>
            <a:r>
              <a:rPr lang="en-US" altLang="ko-KR" sz="2000" dirty="0">
                <a:sym typeface="Symbol" pitchFamily="18" charset="2"/>
              </a:rPr>
              <a:t>  CaSO</a:t>
            </a:r>
            <a:r>
              <a:rPr lang="en-US" altLang="ko-KR" sz="2000" baseline="-25000" dirty="0"/>
              <a:t>4</a:t>
            </a:r>
            <a:r>
              <a:rPr lang="en-US" altLang="ko-KR" sz="2000" dirty="0">
                <a:sym typeface="Symbol" pitchFamily="18" charset="2"/>
              </a:rPr>
              <a:t> + H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(COO)</a:t>
            </a:r>
            <a:r>
              <a:rPr lang="en-US" altLang="ko-KR" sz="2000" baseline="-25000" dirty="0"/>
              <a:t>2</a:t>
            </a:r>
          </a:p>
          <a:p>
            <a:pPr>
              <a:spcBef>
                <a:spcPct val="50000"/>
              </a:spcBef>
            </a:pPr>
            <a:r>
              <a:rPr lang="en-US" altLang="ko-KR" sz="2000" baseline="-25000" dirty="0"/>
              <a:t>  </a:t>
            </a:r>
            <a:r>
              <a:rPr lang="en-US" altLang="ko-KR" sz="2000" dirty="0">
                <a:sym typeface="Symbol" pitchFamily="18" charset="2"/>
              </a:rPr>
              <a:t> 5 H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(COO)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itchFamily="18" charset="2"/>
              </a:rPr>
              <a:t>+ 2 KMnO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itchFamily="18" charset="2"/>
              </a:rPr>
              <a:t>+3H</a:t>
            </a:r>
            <a:r>
              <a:rPr lang="en-US" altLang="ko-KR" sz="2000" baseline="-25000" dirty="0">
                <a:sym typeface="Symbol" pitchFamily="18" charset="2"/>
              </a:rPr>
              <a:t>2</a:t>
            </a:r>
            <a:r>
              <a:rPr lang="en-US" altLang="ko-KR" sz="2000" dirty="0">
                <a:sym typeface="Symbol" pitchFamily="18" charset="2"/>
              </a:rPr>
              <a:t>SO</a:t>
            </a:r>
            <a:r>
              <a:rPr lang="en-US" altLang="ko-KR" sz="2000" baseline="-25000" dirty="0">
                <a:sym typeface="Symbol" pitchFamily="18" charset="2"/>
              </a:rPr>
              <a:t>4</a:t>
            </a:r>
            <a:r>
              <a:rPr lang="en-US" altLang="ko-KR" sz="2000" dirty="0"/>
              <a:t>  </a:t>
            </a:r>
            <a:r>
              <a:rPr lang="en-US" altLang="ko-KR" sz="2000" dirty="0">
                <a:sym typeface="Symbol" pitchFamily="18" charset="2"/>
              </a:rPr>
              <a:t> K</a:t>
            </a:r>
            <a:r>
              <a:rPr lang="en-US" altLang="ko-KR" sz="2000" baseline="-25000" dirty="0">
                <a:sym typeface="Symbol" pitchFamily="18" charset="2"/>
              </a:rPr>
              <a:t>2</a:t>
            </a:r>
            <a:r>
              <a:rPr lang="en-US" altLang="ko-KR" sz="2000" dirty="0">
                <a:sym typeface="Symbol" pitchFamily="18" charset="2"/>
              </a:rPr>
              <a:t>SO</a:t>
            </a:r>
            <a:r>
              <a:rPr lang="en-US" altLang="ko-KR" sz="2000" baseline="-25000" dirty="0">
                <a:sym typeface="Symbol" pitchFamily="18" charset="2"/>
              </a:rPr>
              <a:t>4</a:t>
            </a:r>
            <a:r>
              <a:rPr lang="en-US" altLang="ko-KR" sz="2000" dirty="0">
                <a:sym typeface="Symbol" pitchFamily="18" charset="2"/>
              </a:rPr>
              <a:t>+2MnSO</a:t>
            </a:r>
            <a:r>
              <a:rPr lang="en-US" altLang="ko-KR" sz="2000" baseline="-25000" dirty="0">
                <a:sym typeface="Symbol" pitchFamily="18" charset="2"/>
              </a:rPr>
              <a:t>4</a:t>
            </a:r>
            <a:r>
              <a:rPr lang="en-US" altLang="ko-KR" sz="2000" dirty="0">
                <a:sym typeface="Symbol" pitchFamily="18" charset="2"/>
              </a:rPr>
              <a:t> +10CO</a:t>
            </a:r>
            <a:r>
              <a:rPr lang="en-US" altLang="ko-KR" sz="2000" baseline="-25000" dirty="0">
                <a:sym typeface="Symbol" pitchFamily="18" charset="2"/>
              </a:rPr>
              <a:t>2</a:t>
            </a:r>
            <a:r>
              <a:rPr lang="en-US" altLang="ko-KR" sz="2000" dirty="0">
                <a:sym typeface="Symbol" pitchFamily="18" charset="2"/>
              </a:rPr>
              <a:t> + 8H</a:t>
            </a:r>
            <a:r>
              <a:rPr lang="en-US" altLang="ko-KR" sz="2000" baseline="-25000" dirty="0">
                <a:sym typeface="Symbol" pitchFamily="18" charset="2"/>
              </a:rPr>
              <a:t>2</a:t>
            </a:r>
            <a:r>
              <a:rPr lang="en-US" altLang="ko-KR" sz="2000" dirty="0">
                <a:sym typeface="Symbol" pitchFamily="18" charset="2"/>
              </a:rPr>
              <a:t>O                                                                           </a:t>
            </a:r>
          </a:p>
          <a:p>
            <a:pPr>
              <a:spcBef>
                <a:spcPct val="50000"/>
              </a:spcBef>
            </a:pPr>
            <a:r>
              <a:rPr lang="en-US" altLang="ko-KR" sz="2000" dirty="0" smtClean="0">
                <a:sym typeface="Symbol" pitchFamily="18" charset="2"/>
              </a:rPr>
              <a:t>                               </a:t>
            </a:r>
            <a:r>
              <a:rPr lang="en-US" altLang="ko-KR" sz="2000" b="1" dirty="0" smtClean="0">
                <a:solidFill>
                  <a:srgbClr val="9900CC"/>
                </a:solidFill>
                <a:sym typeface="Symbol" pitchFamily="18" charset="2"/>
              </a:rPr>
              <a:t>purple</a:t>
            </a:r>
            <a:r>
              <a:rPr lang="en-US" altLang="ko-KR" sz="2000" dirty="0" smtClean="0">
                <a:solidFill>
                  <a:srgbClr val="7030A0"/>
                </a:solidFill>
                <a:sym typeface="Symbol" pitchFamily="18" charset="2"/>
              </a:rPr>
              <a:t>  </a:t>
            </a:r>
            <a:r>
              <a:rPr lang="en-US" altLang="ko-KR" sz="2000" dirty="0" smtClean="0">
                <a:sym typeface="Symbol" pitchFamily="18" charset="2"/>
              </a:rPr>
              <a:t>                                   colorless</a:t>
            </a:r>
            <a:endParaRPr lang="en-US" altLang="ko-KR" sz="20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sym typeface="Symbol" pitchFamily="18" charset="2"/>
              </a:rPr>
              <a:t>Standardization  :  5 </a:t>
            </a:r>
            <a:r>
              <a:rPr lang="en-US" altLang="ko-KR" sz="2000" dirty="0" smtClean="0"/>
              <a:t>Na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(COO)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>
                <a:sym typeface="Symbol" pitchFamily="18" charset="2"/>
              </a:rPr>
              <a:t>      </a:t>
            </a:r>
            <a:r>
              <a:rPr lang="en-US" altLang="ko-KR" sz="2000" dirty="0">
                <a:sym typeface="Symbol" pitchFamily="18" charset="2"/>
              </a:rPr>
              <a:t>   2 KMnO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 </a:t>
            </a:r>
            <a:endParaRPr lang="en-US" altLang="ko-KR" sz="20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sym typeface="Symbol" pitchFamily="18" charset="2"/>
              </a:rPr>
              <a:t>                             134.00 g / L    2 ×158.004 g / L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ym typeface="Symbol" pitchFamily="18" charset="2"/>
              </a:rPr>
              <a:t>Assume 1.5 g Na</a:t>
            </a:r>
            <a:r>
              <a:rPr lang="en-US" altLang="ko-KR" sz="2000" baseline="-25000" dirty="0">
                <a:sym typeface="Symbol" pitchFamily="18" charset="2"/>
              </a:rPr>
              <a:t>2</a:t>
            </a:r>
            <a:r>
              <a:rPr lang="en-US" altLang="ko-KR" sz="2000" dirty="0">
                <a:sym typeface="Symbol" pitchFamily="18" charset="2"/>
              </a:rPr>
              <a:t>(COO)</a:t>
            </a:r>
            <a:r>
              <a:rPr lang="en-US" altLang="ko-KR" sz="2000" baseline="-25000" dirty="0">
                <a:sym typeface="Symbol" pitchFamily="18" charset="2"/>
              </a:rPr>
              <a:t>2</a:t>
            </a:r>
            <a:r>
              <a:rPr lang="en-US" altLang="ko-KR" sz="2000" dirty="0">
                <a:sym typeface="Symbol" pitchFamily="18" charset="2"/>
              </a:rPr>
              <a:t> was dissolved in 1 </a:t>
            </a:r>
            <a:r>
              <a:rPr lang="en-US" altLang="ko-KR" sz="2000" dirty="0" err="1">
                <a:sym typeface="Symbol" pitchFamily="18" charset="2"/>
              </a:rPr>
              <a:t>litre</a:t>
            </a:r>
            <a:r>
              <a:rPr lang="en-US" altLang="ko-KR" sz="2000" dirty="0">
                <a:sym typeface="Symbol" pitchFamily="18" charset="2"/>
              </a:rPr>
              <a:t> and 10 ml of the solution was used to standardize the KMnO</a:t>
            </a:r>
            <a:r>
              <a:rPr lang="en-US" altLang="ko-KR" sz="2000" baseline="-25000" dirty="0">
                <a:sym typeface="Symbol" pitchFamily="18" charset="2"/>
              </a:rPr>
              <a:t>4</a:t>
            </a:r>
            <a:r>
              <a:rPr lang="en-US" altLang="ko-KR" sz="2000" dirty="0">
                <a:sym typeface="Symbol" pitchFamily="18" charset="2"/>
              </a:rPr>
              <a:t> solution. The volume of KMnO</a:t>
            </a:r>
            <a:r>
              <a:rPr lang="en-US" altLang="ko-KR" sz="2000" baseline="-25000" dirty="0">
                <a:sym typeface="Symbol" pitchFamily="18" charset="2"/>
              </a:rPr>
              <a:t>4 </a:t>
            </a:r>
            <a:r>
              <a:rPr lang="en-US" altLang="ko-KR" sz="2000" dirty="0">
                <a:sym typeface="Symbol" pitchFamily="18" charset="2"/>
              </a:rPr>
              <a:t>solution at the end point was 48.36 ml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ym typeface="Symbol" pitchFamily="18" charset="2"/>
              </a:rPr>
              <a:t>Titration of urine sample :  volume of urine sample  : 5.00 ml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ym typeface="Symbol" pitchFamily="18" charset="2"/>
              </a:rPr>
              <a:t>                                           volume of KMnO</a:t>
            </a:r>
            <a:r>
              <a:rPr lang="en-US" altLang="ko-KR" sz="2000" baseline="-25000" dirty="0">
                <a:sym typeface="Symbol" pitchFamily="18" charset="2"/>
              </a:rPr>
              <a:t>4</a:t>
            </a:r>
            <a:r>
              <a:rPr lang="en-US" altLang="ko-KR" sz="2000" dirty="0">
                <a:sym typeface="Symbol" pitchFamily="18" charset="2"/>
              </a:rPr>
              <a:t> solution required: 16.17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472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3400" y="76200"/>
            <a:ext cx="8153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4000" b="1" i="1">
                <a:solidFill>
                  <a:srgbClr val="0000FF"/>
                </a:solidFill>
              </a:rPr>
              <a:t>Kjeldahl nitrogen determination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48768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i="1">
                <a:solidFill>
                  <a:srgbClr val="FF0000"/>
                </a:solidFill>
              </a:rPr>
              <a:t>Digestion</a:t>
            </a:r>
            <a:r>
              <a:rPr lang="en-US" altLang="ko-KR" sz="2400">
                <a:solidFill>
                  <a:srgbClr val="FF0000"/>
                </a:solidFill>
              </a:rPr>
              <a:t>  (Oxidation):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N(in protein) </a:t>
            </a:r>
            <a:r>
              <a:rPr lang="en-US" altLang="ko-KR" sz="2400">
                <a:sym typeface="Symbol" pitchFamily="18" charset="2"/>
              </a:rPr>
              <a:t> NH</a:t>
            </a:r>
            <a:r>
              <a:rPr lang="en-US" altLang="ko-KR" sz="2400" baseline="-25000">
                <a:sym typeface="Symbol" pitchFamily="18" charset="2"/>
              </a:rPr>
              <a:t>4</a:t>
            </a:r>
            <a:r>
              <a:rPr lang="en-US" altLang="ko-KR" sz="2400" baseline="30000">
                <a:sym typeface="Symbol" pitchFamily="18" charset="2"/>
              </a:rPr>
              <a:t>+</a:t>
            </a:r>
            <a:endParaRPr lang="en-US" altLang="ko-KR" sz="24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ko-KR" sz="2400" i="1">
                <a:solidFill>
                  <a:srgbClr val="FF0000"/>
                </a:solidFill>
                <a:sym typeface="Symbol" pitchFamily="18" charset="2"/>
              </a:rPr>
              <a:t>Distillation of</a:t>
            </a:r>
            <a:r>
              <a:rPr lang="en-US" altLang="ko-KR" sz="2400">
                <a:solidFill>
                  <a:srgbClr val="FF0000"/>
                </a:solidFill>
                <a:sym typeface="Symbol" pitchFamily="18" charset="2"/>
              </a:rPr>
              <a:t>  NH</a:t>
            </a:r>
            <a:r>
              <a:rPr lang="en-US" altLang="ko-KR" sz="2400" baseline="-2500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altLang="ko-KR" sz="2400">
                <a:solidFill>
                  <a:srgbClr val="FF0000"/>
                </a:solidFill>
                <a:sym typeface="Symbol" pitchFamily="18" charset="2"/>
              </a:rPr>
              <a:t> </a:t>
            </a:r>
            <a:endParaRPr lang="en-US" altLang="ko-KR" sz="24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ko-KR" sz="2400">
                <a:sym typeface="Symbol" pitchFamily="18" charset="2"/>
              </a:rPr>
              <a:t>   NH</a:t>
            </a:r>
            <a:r>
              <a:rPr lang="en-US" altLang="ko-KR" sz="2400" baseline="-25000">
                <a:sym typeface="Symbol" pitchFamily="18" charset="2"/>
              </a:rPr>
              <a:t>4</a:t>
            </a:r>
            <a:r>
              <a:rPr lang="en-US" altLang="ko-KR" sz="2400" baseline="30000">
                <a:sym typeface="Symbol" pitchFamily="18" charset="2"/>
              </a:rPr>
              <a:t>+</a:t>
            </a:r>
            <a:r>
              <a:rPr lang="en-US" altLang="ko-KR" sz="2400">
                <a:sym typeface="Symbol" pitchFamily="18" charset="2"/>
              </a:rPr>
              <a:t> + OH</a:t>
            </a:r>
            <a:r>
              <a:rPr lang="en-US" altLang="ko-KR" sz="2400" baseline="30000">
                <a:sym typeface="Symbol" pitchFamily="18" charset="2"/>
              </a:rPr>
              <a:t>– </a:t>
            </a:r>
            <a:r>
              <a:rPr lang="en-US" altLang="ko-KR" sz="2400">
                <a:sym typeface="Symbol" pitchFamily="18" charset="2"/>
              </a:rPr>
              <a:t> NH</a:t>
            </a:r>
            <a:r>
              <a:rPr lang="en-US" altLang="ko-KR" sz="2400" baseline="-25000">
                <a:sym typeface="Symbol" pitchFamily="18" charset="2"/>
              </a:rPr>
              <a:t>3</a:t>
            </a:r>
            <a:r>
              <a:rPr lang="en-US" altLang="ko-KR" sz="2400">
                <a:sym typeface="Symbol" pitchFamily="18" charset="2"/>
              </a:rPr>
              <a:t>(</a:t>
            </a:r>
            <a:r>
              <a:rPr lang="en-US" altLang="ko-KR" sz="2400" i="1">
                <a:sym typeface="Symbol" pitchFamily="18" charset="2"/>
              </a:rPr>
              <a:t>g</a:t>
            </a:r>
            <a:r>
              <a:rPr lang="en-US" altLang="ko-KR" sz="2400">
                <a:sym typeface="Symbol" pitchFamily="18" charset="2"/>
              </a:rPr>
              <a:t>) +H</a:t>
            </a:r>
            <a:r>
              <a:rPr lang="en-US" altLang="ko-KR" sz="2400" baseline="-25000">
                <a:sym typeface="Symbol" pitchFamily="18" charset="2"/>
              </a:rPr>
              <a:t>2</a:t>
            </a:r>
            <a:r>
              <a:rPr lang="en-US" altLang="ko-KR" sz="2400">
                <a:sym typeface="Symbol" pitchFamily="18" charset="2"/>
              </a:rPr>
              <a:t>O</a:t>
            </a:r>
          </a:p>
          <a:p>
            <a:pPr>
              <a:spcBef>
                <a:spcPct val="50000"/>
              </a:spcBef>
            </a:pPr>
            <a:r>
              <a:rPr lang="en-US" altLang="ko-KR" sz="2400" i="1">
                <a:solidFill>
                  <a:srgbClr val="FF0000"/>
                </a:solidFill>
                <a:sym typeface="Symbol" pitchFamily="18" charset="2"/>
              </a:rPr>
              <a:t>Collection of  </a:t>
            </a:r>
            <a:r>
              <a:rPr lang="en-US" altLang="ko-KR" sz="2400">
                <a:solidFill>
                  <a:srgbClr val="FF0000"/>
                </a:solidFill>
                <a:sym typeface="Symbol" pitchFamily="18" charset="2"/>
              </a:rPr>
              <a:t>NH</a:t>
            </a:r>
            <a:r>
              <a:rPr lang="en-US" altLang="ko-KR" sz="2400" baseline="-2500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altLang="ko-KR" sz="2400" i="1">
                <a:solidFill>
                  <a:srgbClr val="FF0000"/>
                </a:solidFill>
                <a:sym typeface="Symbol" pitchFamily="18" charset="2"/>
              </a:rPr>
              <a:t> in</a:t>
            </a:r>
            <a:r>
              <a:rPr lang="en-US" altLang="ko-KR" sz="2400">
                <a:solidFill>
                  <a:srgbClr val="FF0000"/>
                </a:solidFill>
                <a:sym typeface="Symbol" pitchFamily="18" charset="2"/>
              </a:rPr>
              <a:t>  excess HCl </a:t>
            </a:r>
            <a:endParaRPr lang="en-US" altLang="ko-KR" sz="24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ko-KR" sz="2400">
                <a:sym typeface="Symbol" pitchFamily="18" charset="2"/>
              </a:rPr>
              <a:t>   NH</a:t>
            </a:r>
            <a:r>
              <a:rPr lang="en-US" altLang="ko-KR" sz="2400" baseline="-25000">
                <a:sym typeface="Symbol" pitchFamily="18" charset="2"/>
              </a:rPr>
              <a:t>3</a:t>
            </a:r>
            <a:r>
              <a:rPr lang="en-US" altLang="ko-KR" sz="2400">
                <a:sym typeface="Symbol" pitchFamily="18" charset="2"/>
              </a:rPr>
              <a:t> +  H</a:t>
            </a:r>
            <a:r>
              <a:rPr lang="en-US" altLang="ko-KR" sz="2400" baseline="30000">
                <a:sym typeface="Symbol" pitchFamily="18" charset="2"/>
              </a:rPr>
              <a:t>+</a:t>
            </a:r>
            <a:r>
              <a:rPr lang="en-US" altLang="ko-KR" sz="2400">
                <a:sym typeface="Symbol" pitchFamily="18" charset="2"/>
              </a:rPr>
              <a:t>  NH</a:t>
            </a:r>
            <a:r>
              <a:rPr lang="en-US" altLang="ko-KR" sz="2400" baseline="-25000">
                <a:sym typeface="Symbol" pitchFamily="18" charset="2"/>
              </a:rPr>
              <a:t>4</a:t>
            </a:r>
            <a:r>
              <a:rPr lang="en-US" altLang="ko-KR" sz="2400" baseline="30000">
                <a:sym typeface="Symbol" pitchFamily="18" charset="2"/>
              </a:rPr>
              <a:t>+</a:t>
            </a:r>
            <a:endParaRPr lang="en-US" altLang="ko-KR" sz="24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ko-KR" sz="2400" i="1">
                <a:solidFill>
                  <a:srgbClr val="FF0000"/>
                </a:solidFill>
                <a:sym typeface="Symbol" pitchFamily="18" charset="2"/>
              </a:rPr>
              <a:t>Titration of unreacted</a:t>
            </a:r>
            <a:r>
              <a:rPr lang="en-US" altLang="ko-KR" sz="2400">
                <a:solidFill>
                  <a:srgbClr val="FF0000"/>
                </a:solidFill>
                <a:sym typeface="Symbol" pitchFamily="18" charset="2"/>
              </a:rPr>
              <a:t> HCl </a:t>
            </a:r>
            <a:endParaRPr lang="en-US" altLang="ko-KR" sz="2400">
              <a:sym typeface="Symbol" pitchFamily="18" charset="2"/>
            </a:endParaRPr>
          </a:p>
          <a:p>
            <a:pPr eaLnBrk="0" hangingPunct="0"/>
            <a:r>
              <a:rPr lang="en-US" altLang="ko-KR" sz="2400">
                <a:sym typeface="Symbol" pitchFamily="18" charset="2"/>
              </a:rPr>
              <a:t>   H</a:t>
            </a:r>
            <a:r>
              <a:rPr lang="en-US" altLang="ko-KR" sz="2400" baseline="30000">
                <a:sym typeface="Symbol" pitchFamily="18" charset="2"/>
              </a:rPr>
              <a:t>+</a:t>
            </a:r>
            <a:r>
              <a:rPr lang="en-US" altLang="ko-KR" sz="2400">
                <a:sym typeface="Symbol" pitchFamily="18" charset="2"/>
              </a:rPr>
              <a:t> + OH</a:t>
            </a:r>
            <a:r>
              <a:rPr lang="en-US" altLang="ko-KR" sz="2400" baseline="30000">
                <a:sym typeface="Symbol" pitchFamily="18" charset="2"/>
              </a:rPr>
              <a:t>– </a:t>
            </a:r>
            <a:r>
              <a:rPr lang="en-US" altLang="ko-KR" sz="2400">
                <a:sym typeface="Symbol" pitchFamily="18" charset="2"/>
              </a:rPr>
              <a:t> H</a:t>
            </a:r>
            <a:r>
              <a:rPr lang="en-US" altLang="ko-KR" sz="2400" baseline="-25000">
                <a:sym typeface="Symbol" pitchFamily="18" charset="2"/>
              </a:rPr>
              <a:t>2</a:t>
            </a:r>
            <a:r>
              <a:rPr lang="en-US" altLang="ko-KR" sz="2400">
                <a:sym typeface="Symbol" pitchFamily="18" charset="2"/>
              </a:rPr>
              <a:t>O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876800" y="996950"/>
            <a:ext cx="3886200" cy="159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/>
              <a:t>      0.500 ml aliquot of protein</a:t>
            </a:r>
            <a:endParaRPr lang="en-US" altLang="ko-KR"/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/>
              <a:t>      0.02140 M HCl 10.00 ml 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/>
              <a:t>      0.0198M NaOH 3.26 ml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/>
              <a:t>      Protein concentration(mg/ml)?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73914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/>
              <a:t>0.0198M×3.26ml = 0.02140M×Vml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/>
              <a:t>      V= 3.016ml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/>
              <a:t>10.00 ml–3.016ml = 6.984 ml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/>
              <a:t>0.02140M×6.984ml= </a:t>
            </a:r>
            <a:r>
              <a:rPr lang="en-US" altLang="ko-KR" sz="2000" i="1"/>
              <a:t>x</a:t>
            </a:r>
            <a:r>
              <a:rPr lang="en-US" altLang="ko-KR" sz="2000"/>
              <a:t>M ×0.5ml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/>
              <a:t>                                                </a:t>
            </a:r>
            <a:r>
              <a:rPr lang="en-US" altLang="ko-KR" sz="2000" i="1"/>
              <a:t>x</a:t>
            </a:r>
            <a:r>
              <a:rPr lang="en-US" altLang="ko-KR" sz="2000"/>
              <a:t> = 0.2989 M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/>
              <a:t>N = 14.0067 g/L = 1M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/>
              <a:t>        </a:t>
            </a:r>
            <a:r>
              <a:rPr lang="en-US" altLang="ko-KR" sz="2000" i="1"/>
              <a:t>y</a:t>
            </a:r>
            <a:r>
              <a:rPr lang="en-US" altLang="ko-KR" sz="2000"/>
              <a:t> mg/0.5ml = 0.2989M     </a:t>
            </a:r>
            <a:r>
              <a:rPr lang="en-US" altLang="ko-KR" sz="2000" i="1"/>
              <a:t>y</a:t>
            </a:r>
            <a:r>
              <a:rPr lang="en-US" altLang="ko-KR" sz="2000"/>
              <a:t>=2.093mg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/>
              <a:t>If     N : protein = 16.2 w/w%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>
                <a:sym typeface="Symbol" pitchFamily="18" charset="2"/>
              </a:rPr>
              <a:t></a:t>
            </a:r>
            <a:r>
              <a:rPr lang="en-US" altLang="ko-KR" sz="2000"/>
              <a:t> protein =2.093×(100/16.2)=12.92mg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000">
                <a:sym typeface="Symbol" pitchFamily="18" charset="2"/>
              </a:rPr>
              <a:t></a:t>
            </a:r>
            <a:r>
              <a:rPr lang="en-US" altLang="ko-KR" sz="2000"/>
              <a:t> protein =12.92mg/0.500ml=25.84mg/ml</a:t>
            </a: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1905000" y="152400"/>
            <a:ext cx="403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4000" b="1" i="1">
                <a:solidFill>
                  <a:srgbClr val="0000FF"/>
                </a:solidFill>
              </a:rPr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609600" y="381000"/>
            <a:ext cx="78486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i="1">
                <a:solidFill>
                  <a:srgbClr val="0000FF"/>
                </a:solidFill>
              </a:rPr>
              <a:t>Precipitation titration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Precipitation titrations are based on precipitation of the analyte with a precipitant</a:t>
            </a:r>
          </a:p>
          <a:p>
            <a:pPr>
              <a:spcBef>
                <a:spcPct val="50000"/>
              </a:spcBef>
            </a:pPr>
            <a:r>
              <a:rPr lang="en-US" altLang="ko-KR" sz="2400" b="1" i="1">
                <a:solidFill>
                  <a:srgbClr val="0000FF"/>
                </a:solidFill>
              </a:rPr>
              <a:t>Precipitation </a:t>
            </a:r>
            <a:endParaRPr lang="en-US" altLang="ko-KR" sz="2400" b="1"/>
          </a:p>
          <a:p>
            <a:pPr lvl="1">
              <a:spcBef>
                <a:spcPct val="50000"/>
              </a:spcBef>
            </a:pPr>
            <a:r>
              <a:rPr lang="en-US" altLang="ko-KR" sz="2400"/>
              <a:t>Precipitation is the conversion of a dissolved substance into insoluble form by chemical or physical means.</a:t>
            </a: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609600" y="4267200"/>
            <a:ext cx="51054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200"/>
              <a:t>Ba</a:t>
            </a:r>
            <a:r>
              <a:rPr lang="en-US" altLang="ko-KR" sz="2200" baseline="30000"/>
              <a:t>2+</a:t>
            </a:r>
            <a:r>
              <a:rPr lang="en-US" altLang="ko-KR" sz="2200"/>
              <a:t> + SO</a:t>
            </a:r>
            <a:r>
              <a:rPr lang="en-US" altLang="ko-KR" sz="2200" baseline="-25000"/>
              <a:t>4</a:t>
            </a:r>
            <a:r>
              <a:rPr lang="en-US" altLang="ko-KR" sz="2200" baseline="30000"/>
              <a:t>2–</a:t>
            </a:r>
            <a:r>
              <a:rPr lang="en-US" altLang="ko-KR" sz="2200"/>
              <a:t>  </a:t>
            </a:r>
            <a:r>
              <a:rPr lang="en-US" altLang="ko-KR" sz="2200">
                <a:sym typeface="Symbol" pitchFamily="18" charset="2"/>
              </a:rPr>
              <a:t> </a:t>
            </a:r>
            <a:r>
              <a:rPr lang="en-US" altLang="ko-KR" sz="2200"/>
              <a:t>BaSO</a:t>
            </a:r>
            <a:r>
              <a:rPr lang="en-US" altLang="ko-KR" sz="2200" baseline="-25000"/>
              <a:t>4</a:t>
            </a:r>
            <a:r>
              <a:rPr lang="en-US" altLang="ko-KR" sz="2200"/>
              <a:t> (white)</a:t>
            </a:r>
            <a:r>
              <a:rPr lang="en-US" altLang="ko-KR" sz="2200">
                <a:sym typeface="Symbol" pitchFamily="18" charset="2"/>
              </a:rPr>
              <a:t></a:t>
            </a:r>
          </a:p>
          <a:p>
            <a:pPr>
              <a:spcBef>
                <a:spcPct val="50000"/>
              </a:spcBef>
            </a:pPr>
            <a:r>
              <a:rPr lang="en-US" altLang="ko-KR" sz="2200">
                <a:sym typeface="Symbol" pitchFamily="18" charset="2"/>
              </a:rPr>
              <a:t>Detection of end point:</a:t>
            </a:r>
          </a:p>
        </p:txBody>
      </p:sp>
      <p:sp>
        <p:nvSpPr>
          <p:cNvPr id="21508" name="Text Box 15"/>
          <p:cNvSpPr txBox="1">
            <a:spLocks noChangeArrowheads="1"/>
          </p:cNvSpPr>
          <p:nvPr/>
        </p:nvSpPr>
        <p:spPr bwMode="auto">
          <a:xfrm>
            <a:off x="685800" y="5267325"/>
            <a:ext cx="39624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i="1"/>
              <a:t>Turbidimetry </a:t>
            </a:r>
            <a:r>
              <a:rPr lang="en-US" altLang="ko-KR" sz="2400"/>
              <a:t>: The intensity of light scattered by particles of precipitate is measured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5867400" y="4648200"/>
            <a:ext cx="2667000" cy="1752600"/>
            <a:chOff x="5562600" y="1219200"/>
            <a:chExt cx="3429000" cy="2073275"/>
          </a:xfrm>
        </p:grpSpPr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6096000" y="12192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6096000" y="25908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V="1">
              <a:off x="6172200" y="16764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6781800" y="16764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6781800" y="1676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5562600" y="1600200"/>
              <a:ext cx="381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 i="1">
                  <a:latin typeface="Times New Roman" pitchFamily="18" charset="0"/>
                </a:rPr>
                <a:t>T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6248400" y="2895600"/>
              <a:ext cx="1600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i="1">
                  <a:latin typeface="Times New Roman" pitchFamily="18" charset="0"/>
                </a:rPr>
                <a:t>V(titrant, ml)</a:t>
              </a:r>
            </a:p>
          </p:txBody>
        </p:sp>
        <p:sp>
          <p:nvSpPr>
            <p:cNvPr id="21518" name="AutoShape 14"/>
            <p:cNvSpPr>
              <a:spLocks noChangeArrowheads="1"/>
            </p:cNvSpPr>
            <p:nvPr/>
          </p:nvSpPr>
          <p:spPr bwMode="auto">
            <a:xfrm>
              <a:off x="7696200" y="1676400"/>
              <a:ext cx="1295400" cy="533400"/>
            </a:xfrm>
            <a:prstGeom prst="wedgeEllipseCallout">
              <a:avLst>
                <a:gd name="adj1" fmla="val -116787"/>
                <a:gd name="adj2" fmla="val 11309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/>
                <a:t>End point</a:t>
              </a:r>
            </a:p>
          </p:txBody>
        </p:sp>
      </p:grpSp>
      <p:sp>
        <p:nvSpPr>
          <p:cNvPr id="21510" name="TextBox 14"/>
          <p:cNvSpPr txBox="1">
            <a:spLocks noChangeArrowheads="1"/>
          </p:cNvSpPr>
          <p:nvPr/>
        </p:nvSpPr>
        <p:spPr bwMode="auto">
          <a:xfrm>
            <a:off x="381000" y="3759200"/>
            <a:ext cx="2209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 i="1">
                <a:solidFill>
                  <a:srgbClr val="0000FF"/>
                </a:solidFill>
              </a:rPr>
              <a:t>Example</a:t>
            </a:r>
            <a:endParaRPr lang="en-US" sz="2400" b="1" i="1">
              <a:solidFill>
                <a:srgbClr val="0000FF"/>
              </a:solidFill>
              <a:latin typeface="Calibri" pitchFamily="34" charset="0"/>
              <a:ea typeface="맑은 고딕" pitchFamily="34" charset="-127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8392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03225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000"/>
              <a:t>A plot that summarizes data collected in a titration . </a:t>
            </a:r>
          </a:p>
          <a:p>
            <a:pPr lvl="1" indent="-403225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000"/>
              <a:t> Plots of a concentration-related variable as a function of reagent volume. </a:t>
            </a:r>
          </a:p>
          <a:p>
            <a:pPr lvl="1" indent="-403225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000"/>
              <a:t>Linear titration curve plots moles of analyte (or, some quantity proportional to moles of analyte) on the Y axis, and the volume of titrant  added on the X axis. </a:t>
            </a:r>
          </a:p>
          <a:p>
            <a:pPr lvl="1" indent="-403225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000"/>
              <a:t>Nonlinear plots use the log of the concentration of the analyte instead. Nonlinear titration curves are often used for neutralization titrations (pH vs. mL NaOH solution). </a:t>
            </a:r>
          </a:p>
          <a:p>
            <a:pPr lvl="1" indent="-403225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000"/>
              <a:t>Logs are used to exaggerate the rate of change of concentration on the plot, so that the endpoint  can be determined from the point of maximal slope.</a:t>
            </a:r>
          </a:p>
        </p:txBody>
      </p:sp>
      <p:sp>
        <p:nvSpPr>
          <p:cNvPr id="22531" name="Rectangle 3" descr="1302a"/>
          <p:cNvSpPr>
            <a:spLocks noGrp="1" noChangeAspect="1" noChangeArrowheads="1"/>
          </p:cNvSpPr>
          <p:nvPr/>
        </p:nvSpPr>
        <p:spPr bwMode="auto">
          <a:xfrm>
            <a:off x="1249363" y="4419600"/>
            <a:ext cx="2636837" cy="24384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2532" name="Picture 4" descr=" 1302b.jpg                                                      0005AF34smeagol                        BB150139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324350"/>
            <a:ext cx="26670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2362200" y="-112713"/>
            <a:ext cx="4267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600" b="1" i="1">
                <a:solidFill>
                  <a:srgbClr val="0000FF"/>
                </a:solidFill>
              </a:rPr>
              <a:t>Titration curve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762000" y="1143000"/>
            <a:ext cx="8001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indent="-39528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/>
              <a:t>A titration curve provides us with a visual picture of how a property, such as pH, changes as we add titrant</a:t>
            </a:r>
          </a:p>
          <a:p>
            <a:pPr marL="395288" indent="-395288">
              <a:buClr>
                <a:srgbClr val="FF0000"/>
              </a:buClr>
            </a:pPr>
            <a:r>
              <a:rPr lang="en-US" sz="2400"/>
              <a:t> </a:t>
            </a:r>
          </a:p>
          <a:p>
            <a:pPr marL="395288" indent="-39528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/>
              <a:t>The curve can be measured experimentally by suspending a pH electrode in the solution containing the analyte and monitoring the pH as titrant is added</a:t>
            </a:r>
          </a:p>
          <a:p>
            <a:pPr marL="395288" indent="-395288">
              <a:buClr>
                <a:srgbClr val="FF0000"/>
              </a:buClr>
              <a:buFont typeface="Wingdings" pitchFamily="2" charset="2"/>
              <a:buChar char="Ø"/>
            </a:pPr>
            <a:endParaRPr lang="en-US" sz="2400"/>
          </a:p>
          <a:p>
            <a:pPr marL="395288" indent="-39528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/>
              <a:t>The curve can also be calculated by considering the reactions responsible for the change in pH</a:t>
            </a:r>
          </a:p>
          <a:p>
            <a:pPr marL="395288" indent="-395288">
              <a:buClr>
                <a:srgbClr val="FF0000"/>
              </a:buClr>
              <a:buFont typeface="Wingdings" pitchFamily="2" charset="2"/>
              <a:buChar char="Ø"/>
            </a:pPr>
            <a:endParaRPr lang="en-US" sz="2400"/>
          </a:p>
          <a:p>
            <a:pPr marL="395288" indent="-39528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/>
              <a:t>Any titration curve that follows the change in concentration of a species in the titration reaction (plotted logarithmically) as a function of the volume of titrant has the same general sigmoidal shape.</a:t>
            </a: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2362200" y="39688"/>
            <a:ext cx="4267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600" b="1" i="1">
                <a:solidFill>
                  <a:srgbClr val="0000FF"/>
                </a:solidFill>
              </a:rPr>
              <a:t>Titration curve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304800" y="914400"/>
            <a:ext cx="8229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/>
              <a:t>Other parameters, such as temperature or the absorbance of light, may be used if they show a significant change in value at the equivalence point.</a:t>
            </a:r>
          </a:p>
          <a:p>
            <a:pPr marL="463550" indent="-463550">
              <a:buClr>
                <a:srgbClr val="FF0000"/>
              </a:buClr>
            </a:pPr>
            <a:endParaRPr lang="en-US" sz="2400"/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/>
              <a:t>Many titration reactions, for example, are exothermic. </a:t>
            </a:r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en-US" sz="2400"/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/>
              <a:t>As the titrant and analyte react, the temperature of the system steadily increases. </a:t>
            </a:r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en-US" sz="2400"/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/>
              <a:t>Once the titration is complete, further additions of titrant do not produce an exothermic a response, and the change in temperature levels off. </a:t>
            </a:r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en-US" sz="2400"/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/>
              <a:t>The titration curve contains two linear segments, the</a:t>
            </a:r>
          </a:p>
          <a:p>
            <a:pPr marL="463550" indent="-463550">
              <a:buClr>
                <a:srgbClr val="FF0000"/>
              </a:buClr>
            </a:pPr>
            <a:r>
              <a:rPr lang="en-US" sz="2400"/>
              <a:t>	intersection of which marks the equivalence point.</a:t>
            </a: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2362200" y="39688"/>
            <a:ext cx="4267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600" b="1" i="1">
                <a:solidFill>
                  <a:srgbClr val="0000FF"/>
                </a:solidFill>
              </a:rPr>
              <a:t>Titration curve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91000"/>
            <a:ext cx="36925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85800"/>
            <a:ext cx="35782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685800"/>
            <a:ext cx="29622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3962400"/>
            <a:ext cx="2312988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7543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1" i="1">
                <a:solidFill>
                  <a:srgbClr val="0000FF"/>
                </a:solidFill>
              </a:rPr>
              <a:t>Principles of volumetric analysis</a:t>
            </a:r>
            <a:endParaRPr lang="en-US" altLang="ko-KR" sz="3600" i="1">
              <a:solidFill>
                <a:srgbClr val="0000FF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458200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200" b="1"/>
              <a:t>Volumetry</a:t>
            </a:r>
            <a:r>
              <a:rPr lang="en-US" altLang="ko-KR" sz="2200"/>
              <a:t> :  the volume of standard reagent needed to react with analyte is measured</a:t>
            </a:r>
          </a:p>
          <a:p>
            <a:pPr>
              <a:spcBef>
                <a:spcPct val="50000"/>
              </a:spcBef>
            </a:pPr>
            <a:r>
              <a:rPr lang="en-US" altLang="ko-KR" sz="2200" b="1"/>
              <a:t>Titrimetry</a:t>
            </a:r>
            <a:r>
              <a:rPr lang="en-US" altLang="ko-KR" sz="2200"/>
              <a:t> : increments of the titrant are added to the analyte until their reaction is complete.</a:t>
            </a:r>
          </a:p>
          <a:p>
            <a:pPr>
              <a:spcBef>
                <a:spcPct val="50000"/>
              </a:spcBef>
            </a:pPr>
            <a:r>
              <a:rPr lang="en-US" altLang="ko-KR" sz="2200"/>
              <a:t>     Titrant   </a:t>
            </a:r>
            <a:r>
              <a:rPr lang="en-US" altLang="ko-KR" sz="2200" i="1"/>
              <a:t>vs</a:t>
            </a:r>
            <a:r>
              <a:rPr lang="en-US" altLang="ko-KR" sz="2200"/>
              <a:t>   Analyte</a:t>
            </a:r>
          </a:p>
          <a:p>
            <a:pPr>
              <a:spcBef>
                <a:spcPct val="50000"/>
              </a:spcBef>
            </a:pPr>
            <a:r>
              <a:rPr lang="en-US" altLang="ko-KR" sz="2200"/>
              <a:t>        N V    =   N’V’           </a:t>
            </a:r>
          </a:p>
        </p:txBody>
      </p:sp>
      <p:pic>
        <p:nvPicPr>
          <p:cNvPr id="8196" name="Picture 4" descr="E:\사진\buret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200400"/>
            <a:ext cx="2343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2057400" y="4038600"/>
            <a:ext cx="1828800" cy="1143000"/>
          </a:xfrm>
          <a:prstGeom prst="wedgeEllipseCallout">
            <a:avLst>
              <a:gd name="adj1" fmla="val 124481"/>
              <a:gd name="adj2" fmla="val -9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N= </a:t>
            </a:r>
            <a:r>
              <a:rPr lang="en-US" altLang="ko-KR" sz="2000">
                <a:solidFill>
                  <a:schemeClr val="accent2"/>
                </a:solidFill>
              </a:rPr>
              <a:t>known</a:t>
            </a:r>
          </a:p>
          <a:p>
            <a:pPr algn="ctr"/>
            <a:r>
              <a:rPr lang="en-US" altLang="ko-KR" sz="2000"/>
              <a:t> V= </a:t>
            </a:r>
            <a:r>
              <a:rPr lang="en-US" altLang="ko-KR" sz="2000">
                <a:solidFill>
                  <a:srgbClr val="FF0000"/>
                </a:solidFill>
              </a:rPr>
              <a:t>measure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1828800" y="5562600"/>
            <a:ext cx="2057400" cy="1143000"/>
          </a:xfrm>
          <a:prstGeom prst="wedgeEllipseCallout">
            <a:avLst>
              <a:gd name="adj1" fmla="val 112347"/>
              <a:gd name="adj2" fmla="val -32361"/>
            </a:avLst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N’= </a:t>
            </a:r>
            <a:r>
              <a:rPr lang="en-US" altLang="ko-KR" sz="2000">
                <a:solidFill>
                  <a:srgbClr val="FF0000"/>
                </a:solidFill>
              </a:rPr>
              <a:t>unknown</a:t>
            </a:r>
          </a:p>
          <a:p>
            <a:pPr algn="ctr"/>
            <a:r>
              <a:rPr lang="en-US" altLang="ko-KR" sz="2000"/>
              <a:t>V’= </a:t>
            </a:r>
            <a:r>
              <a:rPr lang="en-US" altLang="ko-KR" sz="2000">
                <a:solidFill>
                  <a:schemeClr val="accent2"/>
                </a:solidFill>
              </a:rPr>
              <a:t>known </a:t>
            </a:r>
          </a:p>
        </p:txBody>
      </p:sp>
      <p:pic>
        <p:nvPicPr>
          <p:cNvPr id="8199" name="Picture 7" descr="figure-07-01.jpg                                               00000018Eckert 5e IRCD                 B892E93D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63" y="2133600"/>
            <a:ext cx="20780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figure-07-05.JPG                                               0001199E&#10;production                     B8414635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674688"/>
            <a:ext cx="4267200" cy="35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figure-07-07.JPG                                               0001199E&#10;production                     B8414635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9600"/>
            <a:ext cx="38211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38200" y="4937125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/>
              <a:t>Sigmoidal titration curve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105400" y="4937125"/>
            <a:ext cx="3581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/>
              <a:t>Linear segment titration curve.</a:t>
            </a:r>
          </a:p>
          <a:p>
            <a:pPr>
              <a:spcBef>
                <a:spcPct val="50000"/>
              </a:spcBef>
            </a:pPr>
            <a:r>
              <a:rPr lang="en-US" altLang="ko-KR" sz="2000"/>
              <a:t>Spectrophotometric titration curve of transferrin with ferric nitriloacetate.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13T01"/>
          <p:cNvSpPr>
            <a:spLocks noGrp="1" noChangeAspect="1" noChangeArrowheads="1"/>
          </p:cNvSpPr>
          <p:nvPr/>
        </p:nvSpPr>
        <p:spPr bwMode="auto">
          <a:xfrm>
            <a:off x="0" y="381000"/>
            <a:ext cx="9144000" cy="5157788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1303"/>
          <p:cNvSpPr>
            <a:spLocks noGrp="1" noChangeAspect="1" noChangeArrowheads="1"/>
          </p:cNvSpPr>
          <p:nvPr/>
        </p:nvSpPr>
        <p:spPr bwMode="auto">
          <a:xfrm>
            <a:off x="1447800" y="228600"/>
            <a:ext cx="5380038" cy="55626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90600" y="5927725"/>
            <a:ext cx="746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/>
              <a:t>Titration curve for the titration of 50.00 ml of 0.1000M AgNO</a:t>
            </a:r>
            <a:r>
              <a:rPr lang="en-US" altLang="ko-KR" sz="2000" baseline="-25000"/>
              <a:t>3</a:t>
            </a:r>
            <a:r>
              <a:rPr lang="en-US" altLang="ko-KR" sz="2000"/>
              <a:t> with 0.1000M KSCN.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24175"/>
            <a:ext cx="72390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 Box 7"/>
          <p:cNvSpPr txBox="1">
            <a:spLocks noChangeArrowheads="1"/>
          </p:cNvSpPr>
          <p:nvPr/>
        </p:nvSpPr>
        <p:spPr bwMode="auto">
          <a:xfrm>
            <a:off x="1905000" y="3113088"/>
            <a:ext cx="6019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b="1">
                <a:latin typeface="Times New Roman" pitchFamily="18" charset="0"/>
                <a:ea typeface="바탕" pitchFamily="18" charset="-127"/>
              </a:rPr>
              <a:t>Principles of Neutralization Titration</a:t>
            </a:r>
            <a:endParaRPr lang="en-US" altLang="ko-KR" sz="3200" b="1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610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b="1" i="1">
                <a:solidFill>
                  <a:srgbClr val="0000FF"/>
                </a:solidFill>
              </a:rPr>
              <a:t>Standard solutions for Acid-Base Titrations</a:t>
            </a:r>
            <a:endParaRPr lang="en-US" altLang="ko-KR" sz="3200" i="1">
              <a:solidFill>
                <a:srgbClr val="0000FF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4582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/>
              <a:t>     Analyte Titrant   </a:t>
            </a:r>
            <a:r>
              <a:rPr lang="en-US" altLang="ko-KR" sz="2000" i="1"/>
              <a:t>vs</a:t>
            </a:r>
            <a:r>
              <a:rPr lang="en-US" altLang="ko-KR" sz="2000"/>
              <a:t>   Standard solution</a:t>
            </a:r>
          </a:p>
          <a:p>
            <a:pPr>
              <a:spcBef>
                <a:spcPct val="50000"/>
              </a:spcBef>
            </a:pPr>
            <a:r>
              <a:rPr lang="en-US" altLang="ko-KR" sz="2000"/>
              <a:t>                      N V    =   N’V’  </a:t>
            </a:r>
          </a:p>
          <a:p>
            <a:pPr>
              <a:spcBef>
                <a:spcPct val="50000"/>
              </a:spcBef>
            </a:pPr>
            <a:r>
              <a:rPr lang="en-US" altLang="ko-KR" sz="2000"/>
              <a:t>The standard reagents used in acid-base titrations are always strong acids or strong bases, most commonly HCl, HClO</a:t>
            </a:r>
            <a:r>
              <a:rPr lang="en-US" altLang="ko-KR" sz="2000" baseline="-25000"/>
              <a:t>4</a:t>
            </a:r>
            <a:r>
              <a:rPr lang="en-US" altLang="ko-KR" sz="2000"/>
              <a:t>, H</a:t>
            </a:r>
            <a:r>
              <a:rPr lang="en-US" altLang="ko-KR" sz="2000" baseline="-25000"/>
              <a:t>2</a:t>
            </a:r>
            <a:r>
              <a:rPr lang="en-US" altLang="ko-KR" sz="2000"/>
              <a:t>SO</a:t>
            </a:r>
            <a:r>
              <a:rPr lang="en-US" altLang="ko-KR" sz="2000" baseline="-25000"/>
              <a:t>4</a:t>
            </a:r>
            <a:r>
              <a:rPr lang="en-US" altLang="ko-KR" sz="2000"/>
              <a:t>, NaOH, KOH. </a:t>
            </a:r>
          </a:p>
          <a:p>
            <a:pPr>
              <a:spcBef>
                <a:spcPct val="50000"/>
              </a:spcBef>
            </a:pPr>
            <a:r>
              <a:rPr lang="en-US" altLang="ko-KR" sz="2000"/>
              <a:t>Weak acids and bases are never used as standard reagents because they do not react  to completion with the analyte.         </a:t>
            </a:r>
          </a:p>
        </p:txBody>
      </p:sp>
      <p:pic>
        <p:nvPicPr>
          <p:cNvPr id="30724" name="Picture 4" descr="E:\사진\buret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276600"/>
            <a:ext cx="2343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2057400" y="4038600"/>
            <a:ext cx="1828800" cy="1143000"/>
          </a:xfrm>
          <a:prstGeom prst="wedgeEllipseCallout">
            <a:avLst>
              <a:gd name="adj1" fmla="val 124481"/>
              <a:gd name="adj2" fmla="val -9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pitchFamily="18" charset="0"/>
              </a:rPr>
              <a:t>N= </a:t>
            </a:r>
            <a:r>
              <a:rPr lang="en-US" altLang="ko-KR" sz="2000">
                <a:solidFill>
                  <a:srgbClr val="FF0000"/>
                </a:solidFill>
                <a:latin typeface="Times New Roman" pitchFamily="18" charset="0"/>
              </a:rPr>
              <a:t>unknown</a:t>
            </a:r>
          </a:p>
          <a:p>
            <a:pPr algn="ctr"/>
            <a:r>
              <a:rPr lang="en-US" altLang="ko-KR" sz="2000">
                <a:latin typeface="Times New Roman" pitchFamily="18" charset="0"/>
              </a:rPr>
              <a:t> V= </a:t>
            </a:r>
            <a:r>
              <a:rPr lang="en-US" altLang="ko-KR" sz="2000">
                <a:solidFill>
                  <a:srgbClr val="FF0000"/>
                </a:solidFill>
                <a:latin typeface="Times New Roman" pitchFamily="18" charset="0"/>
              </a:rPr>
              <a:t>measure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1828800" y="5562600"/>
            <a:ext cx="2057400" cy="1143000"/>
          </a:xfrm>
          <a:prstGeom prst="wedgeEllipseCallout">
            <a:avLst>
              <a:gd name="adj1" fmla="val 112347"/>
              <a:gd name="adj2" fmla="val -32361"/>
            </a:avLst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pitchFamily="18" charset="0"/>
              </a:rPr>
              <a:t>N’= known</a:t>
            </a:r>
            <a:endParaRPr lang="en-US" altLang="ko-KR" sz="200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ko-KR" sz="2000">
                <a:latin typeface="Times New Roman" pitchFamily="18" charset="0"/>
              </a:rPr>
              <a:t>V’= known</a:t>
            </a:r>
            <a:r>
              <a:rPr lang="en-US" altLang="ko-KR">
                <a:latin typeface="Times New Roman" pitchFamily="18" charset="0"/>
              </a:rPr>
              <a:t> </a:t>
            </a:r>
          </a:p>
        </p:txBody>
      </p:sp>
      <p:pic>
        <p:nvPicPr>
          <p:cNvPr id="30727" name="Picture 7" descr="figure-07-01.jpg                                               00000018Eckert 5e IRCD                 B892E93D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971800"/>
            <a:ext cx="16081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81000" y="952500"/>
            <a:ext cx="75438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/>
              <a:t>  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     Acids      Potassium acid phthalate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                    Sulfamic acid  ( H</a:t>
            </a:r>
            <a:r>
              <a:rPr lang="en-US" altLang="ko-KR" sz="2400" baseline="-25000"/>
              <a:t>2</a:t>
            </a:r>
            <a:r>
              <a:rPr lang="en-US" altLang="ko-KR" sz="2400"/>
              <a:t>NSO</a:t>
            </a:r>
            <a:r>
              <a:rPr lang="en-US" altLang="ko-KR" sz="2400" baseline="-25000"/>
              <a:t>3</a:t>
            </a:r>
            <a:r>
              <a:rPr lang="en-US" altLang="ko-KR" sz="2400"/>
              <a:t>H) 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                    HCl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                    Potassium hydrogen iodate</a:t>
            </a:r>
          </a:p>
          <a:p>
            <a:pPr>
              <a:spcBef>
                <a:spcPct val="50000"/>
              </a:spcBef>
            </a:pPr>
            <a:endParaRPr lang="en-US" altLang="ko-KR" sz="2400"/>
          </a:p>
          <a:p>
            <a:pPr>
              <a:spcBef>
                <a:spcPct val="50000"/>
              </a:spcBef>
            </a:pPr>
            <a:r>
              <a:rPr lang="en-US" altLang="ko-KR" sz="2400"/>
              <a:t>     Bases      TRIS(hydroxymethylaminomethane)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                    Sodium carbonate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                    Borax (= sodium tetraborate )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                    HgO  </a:t>
            </a:r>
          </a:p>
        </p:txBody>
      </p:sp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304800" y="304800"/>
            <a:ext cx="883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600" b="1" i="1">
                <a:solidFill>
                  <a:srgbClr val="0000FF"/>
                </a:solidFill>
              </a:rPr>
              <a:t>Primary standards  for standardizing</a:t>
            </a:r>
            <a:endParaRPr lang="en-US" sz="3600" b="1" i="1">
              <a:solidFill>
                <a:srgbClr val="0000FF"/>
              </a:solidFill>
              <a:latin typeface="Calibri" pitchFamily="34" charset="0"/>
              <a:ea typeface="맑은 고딕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177"/>
          <p:cNvGrpSpPr>
            <a:grpSpLocks/>
          </p:cNvGrpSpPr>
          <p:nvPr/>
        </p:nvGrpSpPr>
        <p:grpSpPr bwMode="auto">
          <a:xfrm>
            <a:off x="152400" y="76200"/>
            <a:ext cx="8915400" cy="6477000"/>
            <a:chOff x="96" y="48"/>
            <a:chExt cx="5616" cy="4080"/>
          </a:xfrm>
        </p:grpSpPr>
        <p:sp>
          <p:nvSpPr>
            <p:cNvPr id="1028" name="Rectangle 50"/>
            <p:cNvSpPr>
              <a:spLocks noChangeArrowheads="1"/>
            </p:cNvSpPr>
            <p:nvPr/>
          </p:nvSpPr>
          <p:spPr bwMode="auto">
            <a:xfrm>
              <a:off x="192" y="768"/>
              <a:ext cx="2892" cy="2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29" name="Rectangle 19"/>
            <p:cNvSpPr>
              <a:spLocks noChangeArrowheads="1"/>
            </p:cNvSpPr>
            <p:nvPr/>
          </p:nvSpPr>
          <p:spPr bwMode="auto">
            <a:xfrm>
              <a:off x="2448" y="720"/>
              <a:ext cx="3234" cy="2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30" name="Text Box 5"/>
            <p:cNvSpPr txBox="1">
              <a:spLocks noChangeArrowheads="1"/>
            </p:cNvSpPr>
            <p:nvPr/>
          </p:nvSpPr>
          <p:spPr bwMode="auto">
            <a:xfrm>
              <a:off x="288" y="48"/>
              <a:ext cx="51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3200" b="1" i="1">
                  <a:solidFill>
                    <a:srgbClr val="0000FF"/>
                  </a:solidFill>
                </a:rPr>
                <a:t>General  procedure of acid-base titration   </a:t>
              </a:r>
              <a:endParaRPr lang="en-US" altLang="ko-KR" sz="3200" b="1" i="1">
                <a:solidFill>
                  <a:srgbClr val="0000FF"/>
                </a:solidFill>
                <a:sym typeface="MS Outlook" pitchFamily="2" charset="2"/>
              </a:endParaRPr>
            </a:p>
          </p:txBody>
        </p:sp>
        <p:sp>
          <p:nvSpPr>
            <p:cNvPr id="1031" name="Text Box 6"/>
            <p:cNvSpPr txBox="1">
              <a:spLocks noChangeArrowheads="1"/>
            </p:cNvSpPr>
            <p:nvPr/>
          </p:nvSpPr>
          <p:spPr bwMode="auto">
            <a:xfrm>
              <a:off x="432" y="528"/>
              <a:ext cx="134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rgbClr val="000000"/>
                  </a:solidFill>
                  <a:latin typeface="Times New Roman" pitchFamily="18" charset="0"/>
                </a:rPr>
                <a:t>1) Standardization</a:t>
              </a:r>
              <a:endParaRPr lang="en-US" altLang="ko-KR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2" name="Text Box 7"/>
            <p:cNvSpPr txBox="1">
              <a:spLocks noChangeArrowheads="1"/>
            </p:cNvSpPr>
            <p:nvPr/>
          </p:nvSpPr>
          <p:spPr bwMode="auto">
            <a:xfrm>
              <a:off x="2448" y="528"/>
              <a:ext cx="124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rgbClr val="000000"/>
                  </a:solidFill>
                  <a:latin typeface="Times New Roman" pitchFamily="18" charset="0"/>
                </a:rPr>
                <a:t>2) Determination</a:t>
              </a:r>
              <a:endParaRPr lang="en-US" altLang="ko-KR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Text Box 8"/>
            <p:cNvSpPr txBox="1">
              <a:spLocks noChangeArrowheads="1"/>
            </p:cNvSpPr>
            <p:nvPr/>
          </p:nvSpPr>
          <p:spPr bwMode="auto">
            <a:xfrm>
              <a:off x="4224" y="528"/>
              <a:ext cx="124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rgbClr val="000000"/>
                  </a:solidFill>
                  <a:latin typeface="Times New Roman" pitchFamily="18" charset="0"/>
                </a:rPr>
                <a:t>3) Titration curve</a:t>
              </a:r>
              <a:endParaRPr lang="en-US" altLang="ko-KR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Text Box 18"/>
            <p:cNvSpPr txBox="1">
              <a:spLocks noChangeArrowheads="1"/>
            </p:cNvSpPr>
            <p:nvPr/>
          </p:nvSpPr>
          <p:spPr bwMode="auto">
            <a:xfrm>
              <a:off x="3696" y="3120"/>
              <a:ext cx="2016" cy="832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ko-KR" sz="2000">
                  <a:solidFill>
                    <a:srgbClr val="000000"/>
                  </a:solidFill>
                  <a:latin typeface="Times New Roman" pitchFamily="18" charset="0"/>
                </a:rPr>
                <a:t> 4)  </a:t>
              </a:r>
              <a:r>
                <a:rPr lang="en-US" altLang="ko-KR" sz="2000">
                  <a:solidFill>
                    <a:srgbClr val="000000"/>
                  </a:solidFill>
                  <a:latin typeface="Times New Roman" pitchFamily="18" charset="0"/>
                </a:rPr>
                <a:t>Interpret titration curve ,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rgbClr val="000000"/>
                  </a:solidFill>
                  <a:latin typeface="Times New Roman" pitchFamily="18" charset="0"/>
                </a:rPr>
                <a:t>      understand what is   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rgbClr val="000000"/>
                  </a:solidFill>
                  <a:latin typeface="Times New Roman" pitchFamily="18" charset="0"/>
                </a:rPr>
                <a:t>     happening during titration</a:t>
              </a:r>
            </a:p>
          </p:txBody>
        </p:sp>
        <p:pic>
          <p:nvPicPr>
            <p:cNvPr id="1035" name="Picture 81" descr="E:\사진\buret04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1248"/>
              <a:ext cx="1116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6" name="AutoShape 83"/>
            <p:cNvSpPr>
              <a:spLocks noChangeArrowheads="1"/>
            </p:cNvSpPr>
            <p:nvPr/>
          </p:nvSpPr>
          <p:spPr bwMode="auto">
            <a:xfrm>
              <a:off x="96" y="3264"/>
              <a:ext cx="2064" cy="768"/>
            </a:xfrm>
            <a:prstGeom prst="wedgeEllipseCallout">
              <a:avLst>
                <a:gd name="adj1" fmla="val -20444"/>
                <a:gd name="adj2" fmla="val -128255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Primary standard solution</a:t>
              </a:r>
            </a:p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known molarity</a:t>
              </a:r>
              <a:r>
                <a:rPr lang="en-US" altLang="ko-KR" sz="1600" b="1">
                  <a:solidFill>
                    <a:srgbClr val="000000"/>
                  </a:solidFill>
                </a:rPr>
                <a:t>(M)</a:t>
              </a:r>
              <a:endParaRPr lang="en-US" altLang="ko-KR" sz="1600" i="1">
                <a:solidFill>
                  <a:srgbClr val="000000"/>
                </a:solidFill>
              </a:endParaRPr>
            </a:p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known volume</a:t>
              </a:r>
              <a:r>
                <a:rPr lang="en-US" altLang="ko-KR" sz="1600" b="1">
                  <a:solidFill>
                    <a:srgbClr val="000000"/>
                  </a:solidFill>
                </a:rPr>
                <a:t>(V)</a:t>
              </a:r>
              <a:endParaRPr lang="en-US" altLang="ko-KR" sz="1600">
                <a:solidFill>
                  <a:srgbClr val="000000"/>
                </a:solidFill>
              </a:endParaRPr>
            </a:p>
          </p:txBody>
        </p:sp>
        <p:pic>
          <p:nvPicPr>
            <p:cNvPr id="1037" name="Picture 84" descr="E:\사진\buret04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6" y="1248"/>
              <a:ext cx="1116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8" name="AutoShape 85"/>
            <p:cNvSpPr>
              <a:spLocks noChangeArrowheads="1"/>
            </p:cNvSpPr>
            <p:nvPr/>
          </p:nvSpPr>
          <p:spPr bwMode="auto">
            <a:xfrm>
              <a:off x="1488" y="1104"/>
              <a:ext cx="1344" cy="768"/>
            </a:xfrm>
            <a:prstGeom prst="wedgeRoundRectCallout">
              <a:avLst>
                <a:gd name="adj1" fmla="val -99630"/>
                <a:gd name="adj2" fmla="val 14065"/>
                <a:gd name="adj3" fmla="val 1666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Acid or base </a:t>
              </a:r>
            </a:p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standard solution</a:t>
              </a:r>
            </a:p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unknown molarity</a:t>
              </a:r>
              <a:r>
                <a:rPr lang="en-US" altLang="ko-KR" sz="1600">
                  <a:solidFill>
                    <a:srgbClr val="000000"/>
                  </a:solidFill>
                </a:rPr>
                <a:t>(M’)</a:t>
              </a:r>
              <a:endParaRPr lang="en-US" altLang="ko-KR" sz="1600" i="1">
                <a:solidFill>
                  <a:srgbClr val="000000"/>
                </a:solidFill>
              </a:endParaRPr>
            </a:p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unknown volume</a:t>
              </a:r>
              <a:r>
                <a:rPr lang="en-US" altLang="ko-KR" sz="1600">
                  <a:solidFill>
                    <a:srgbClr val="000000"/>
                  </a:solidFill>
                </a:rPr>
                <a:t>(V’)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1039" name="AutoShape 86"/>
            <p:cNvSpPr>
              <a:spLocks noChangeArrowheads="1"/>
            </p:cNvSpPr>
            <p:nvPr/>
          </p:nvSpPr>
          <p:spPr bwMode="auto">
            <a:xfrm>
              <a:off x="1536" y="2208"/>
              <a:ext cx="1248" cy="768"/>
            </a:xfrm>
            <a:prstGeom prst="wedgeRoundRectCallout">
              <a:avLst>
                <a:gd name="adj1" fmla="val 100403"/>
                <a:gd name="adj2" fmla="val -143620"/>
                <a:gd name="adj3" fmla="val 1666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Acid or base </a:t>
              </a:r>
            </a:p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standard solution</a:t>
              </a:r>
            </a:p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known molarity</a:t>
              </a:r>
              <a:r>
                <a:rPr lang="en-US" altLang="ko-KR" sz="1600">
                  <a:solidFill>
                    <a:srgbClr val="000000"/>
                  </a:solidFill>
                </a:rPr>
                <a:t>(M’)</a:t>
              </a:r>
              <a:endParaRPr lang="en-US" altLang="ko-KR" sz="1600" i="1">
                <a:solidFill>
                  <a:srgbClr val="000000"/>
                </a:solidFill>
              </a:endParaRPr>
            </a:p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unknown volume</a:t>
              </a:r>
              <a:r>
                <a:rPr lang="en-US" altLang="ko-KR" sz="1600">
                  <a:solidFill>
                    <a:srgbClr val="000000"/>
                  </a:solidFill>
                </a:rPr>
                <a:t>(V’)</a:t>
              </a:r>
            </a:p>
          </p:txBody>
        </p:sp>
        <p:sp>
          <p:nvSpPr>
            <p:cNvPr id="1040" name="AutoShape 87"/>
            <p:cNvSpPr>
              <a:spLocks noChangeArrowheads="1"/>
            </p:cNvSpPr>
            <p:nvPr/>
          </p:nvSpPr>
          <p:spPr bwMode="auto">
            <a:xfrm>
              <a:off x="2400" y="3120"/>
              <a:ext cx="1248" cy="1008"/>
            </a:xfrm>
            <a:prstGeom prst="wedgeEllipseCallout">
              <a:avLst>
                <a:gd name="adj1" fmla="val 32454"/>
                <a:gd name="adj2" fmla="val -99505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Analyte Sample </a:t>
              </a:r>
            </a:p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solution</a:t>
              </a:r>
            </a:p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unknown M</a:t>
              </a:r>
              <a:r>
                <a:rPr lang="en-US" altLang="ko-KR" sz="1600" baseline="-25000">
                  <a:solidFill>
                    <a:srgbClr val="000000"/>
                  </a:solidFill>
                </a:rPr>
                <a:t>s</a:t>
              </a:r>
              <a:endParaRPr lang="en-US" altLang="ko-KR" sz="1600" i="1">
                <a:solidFill>
                  <a:srgbClr val="000000"/>
                </a:solidFill>
              </a:endParaRPr>
            </a:p>
            <a:p>
              <a:pPr algn="ctr"/>
              <a:r>
                <a:rPr lang="en-US" altLang="ko-KR" sz="1600" i="1">
                  <a:solidFill>
                    <a:srgbClr val="000000"/>
                  </a:solidFill>
                </a:rPr>
                <a:t>known </a:t>
              </a:r>
              <a:r>
                <a:rPr lang="en-US" altLang="ko-KR" sz="1600">
                  <a:solidFill>
                    <a:srgbClr val="000000"/>
                  </a:solidFill>
                </a:rPr>
                <a:t>V</a:t>
              </a:r>
              <a:r>
                <a:rPr lang="en-US" altLang="ko-KR" sz="1600" baseline="-25000">
                  <a:solidFill>
                    <a:srgbClr val="000000"/>
                  </a:solidFill>
                </a:rPr>
                <a:t>s</a:t>
              </a:r>
              <a:endParaRPr lang="en-US" altLang="ko-KR" sz="1600">
                <a:solidFill>
                  <a:srgbClr val="000000"/>
                </a:solidFill>
              </a:endParaRP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4224" y="1056"/>
            <a:ext cx="1278" cy="1872"/>
          </p:xfrm>
          <a:graphic>
            <a:graphicData uri="http://schemas.openxmlformats.org/presentationml/2006/ole">
              <p:oleObj spid="_x0000_s1026" name="SPW 4.0 Graph" r:id="rId4" imgW="5423040" imgH="7502400" progId="">
                <p:embed/>
              </p:oleObj>
            </a:graphicData>
          </a:graphic>
        </p:graphicFrame>
        <p:sp>
          <p:nvSpPr>
            <p:cNvPr id="1041" name="Text Box 176"/>
            <p:cNvSpPr txBox="1">
              <a:spLocks noChangeArrowheads="1"/>
            </p:cNvSpPr>
            <p:nvPr/>
          </p:nvSpPr>
          <p:spPr bwMode="auto">
            <a:xfrm>
              <a:off x="4224" y="816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 i="1"/>
                <a:t>Plots of pH versus volume of titrant</a:t>
              </a: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14CO"/>
          <p:cNvSpPr>
            <a:spLocks noGrp="1" noChangeAspect="1" noChangeArrowheads="1"/>
          </p:cNvSpPr>
          <p:nvPr/>
        </p:nvSpPr>
        <p:spPr bwMode="auto">
          <a:xfrm>
            <a:off x="152400" y="1473200"/>
            <a:ext cx="4800600" cy="435451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438400" y="60960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/>
              <a:t>Automatic titrator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5791200" y="2667000"/>
            <a:ext cx="3048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000"/>
              <a:t>Indicators</a:t>
            </a:r>
          </a:p>
          <a:p>
            <a:pPr marL="342900" indent="-342900">
              <a:buFontTx/>
              <a:buAutoNum type="arabicPeriod"/>
            </a:pPr>
            <a:r>
              <a:rPr lang="en-US" sz="2000"/>
              <a:t>Potentiometer</a:t>
            </a:r>
          </a:p>
          <a:p>
            <a:pPr marL="342900" indent="-342900">
              <a:buFontTx/>
              <a:buAutoNum type="arabicPeriod"/>
            </a:pPr>
            <a:r>
              <a:rPr lang="en-US" sz="2000"/>
              <a:t>Conductometry</a:t>
            </a:r>
          </a:p>
          <a:p>
            <a:pPr marL="342900" indent="-342900">
              <a:buFontTx/>
              <a:buAutoNum type="arabicPeriod"/>
            </a:pPr>
            <a:r>
              <a:rPr lang="en-US" sz="2000"/>
              <a:t>Spectrometry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033963" y="1931988"/>
            <a:ext cx="365283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800" b="1" i="1">
                <a:solidFill>
                  <a:srgbClr val="0000FF"/>
                </a:solidFill>
              </a:rPr>
              <a:t>Finding the end 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85800" y="762000"/>
            <a:ext cx="7620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indent="-395288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000"/>
              <a:t>An acid-base indicator is itself a weak  acid or base whose different protonated species have different colors.</a:t>
            </a:r>
          </a:p>
          <a:p>
            <a:pPr marL="395288" indent="-395288">
              <a:buClr>
                <a:srgbClr val="FF0000"/>
              </a:buClr>
              <a:buFont typeface="Wingdings" pitchFamily="2" charset="2"/>
              <a:buChar char="Ø"/>
            </a:pPr>
            <a:endParaRPr lang="en-US" altLang="ko-KR" sz="2000"/>
          </a:p>
          <a:p>
            <a:pPr marL="395288" indent="-39528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000">
                <a:ea typeface="맑은 고딕" pitchFamily="34" charset="-127"/>
              </a:rPr>
              <a:t>This change in color can serve as a useful means for determining the end point of a titration, provided that it occurs at the titration’s equivalence point.</a:t>
            </a:r>
          </a:p>
          <a:p>
            <a:pPr marL="395288" indent="-395288">
              <a:buClr>
                <a:srgbClr val="FF0000"/>
              </a:buClr>
              <a:buFont typeface="Wingdings" pitchFamily="2" charset="2"/>
              <a:buChar char="Ø"/>
            </a:pPr>
            <a:endParaRPr lang="en-US" sz="2000">
              <a:ea typeface="맑은 고딕" pitchFamily="34" charset="-127"/>
            </a:endParaRPr>
          </a:p>
          <a:p>
            <a:pPr marL="395288" indent="-39528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000">
                <a:ea typeface="맑은 고딕" pitchFamily="34" charset="-127"/>
              </a:rPr>
              <a:t>The pH at which an acid–base indicator changes color is determined by its acid dissociation constant.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057400" y="7620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3600" b="1" i="1">
                <a:solidFill>
                  <a:srgbClr val="0000FF"/>
                </a:solidFill>
              </a:rPr>
              <a:t>Indicators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19200" y="3886200"/>
            <a:ext cx="619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HIn(</a:t>
            </a:r>
            <a:r>
              <a:rPr lang="pt-BR" sz="2400" i="1"/>
              <a:t>aq) + H</a:t>
            </a:r>
            <a:r>
              <a:rPr lang="pt-BR" sz="2400" i="1" baseline="-25000"/>
              <a:t>2</a:t>
            </a:r>
            <a:r>
              <a:rPr lang="pt-BR" sz="2400" i="1"/>
              <a:t>O(l)               H</a:t>
            </a:r>
            <a:r>
              <a:rPr lang="pt-BR" sz="2400" i="1" baseline="-25000"/>
              <a:t>3</a:t>
            </a:r>
            <a:r>
              <a:rPr lang="pt-BR" sz="2400" i="1"/>
              <a:t>O</a:t>
            </a:r>
            <a:r>
              <a:rPr lang="pt-BR" sz="2400" i="1" baseline="30000"/>
              <a:t>+</a:t>
            </a:r>
            <a:r>
              <a:rPr lang="pt-BR" sz="2400" i="1"/>
              <a:t>(aq) + In</a:t>
            </a:r>
            <a:r>
              <a:rPr lang="pt-BR" sz="2400" i="1" baseline="30000"/>
              <a:t>–</a:t>
            </a:r>
            <a:r>
              <a:rPr lang="pt-BR" sz="2400" i="1"/>
              <a:t>(aq)</a:t>
            </a:r>
            <a:endParaRPr lang="en-US" sz="2400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2288" y="4572000"/>
            <a:ext cx="31861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562600"/>
            <a:ext cx="32004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3810000" y="4038600"/>
          <a:ext cx="647700" cy="195263"/>
        </p:xfrm>
        <a:graphic>
          <a:graphicData uri="http://schemas.openxmlformats.org/presentationml/2006/ole">
            <p:oleObj spid="_x0000_s2050" name="CS ChemDraw Drawing" r:id="rId5" imgW="647640" imgH="195480" progId="ChemDraw.Document.6.0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219200"/>
            <a:ext cx="7924800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two forms of the indicator,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In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have different colors. 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color of a solution containing an indicator continuously changes as the concentration of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decreases and the concentration of In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increases. 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Assume that both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In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can be detected with equal ease, then the transition between the two colors reaches its midpoint when their concentrations are identical or when the pH is equal to the indicator’s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Ka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sz="2000" i="1" dirty="0">
              <a:latin typeface="Arial" pitchFamily="34" charset="0"/>
              <a:cs typeface="Arial" pitchFamily="34" charset="0"/>
            </a:endParaRP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The equivalence point and the end point coincide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such a case, the titration is continued until the indicator’s color is exactly halfway between that for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In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2057400" y="7620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3600" b="1" i="1">
                <a:solidFill>
                  <a:srgbClr val="0000FF"/>
                </a:solidFill>
              </a:rPr>
              <a:t>Indicators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428625"/>
            <a:ext cx="86868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200" b="1">
                <a:solidFill>
                  <a:srgbClr val="0000FF"/>
                </a:solidFill>
              </a:rPr>
              <a:t>Titration :</a:t>
            </a:r>
            <a:r>
              <a:rPr lang="en-US" altLang="ko-KR" sz="2200">
                <a:solidFill>
                  <a:srgbClr val="0000FF"/>
                </a:solidFill>
              </a:rPr>
              <a:t> </a:t>
            </a:r>
          </a:p>
          <a:p>
            <a:pPr lvl="1">
              <a:spcBef>
                <a:spcPct val="50000"/>
              </a:spcBef>
            </a:pPr>
            <a:r>
              <a:rPr lang="en-US" altLang="ko-KR" sz="2200"/>
              <a:t>A procedure for determining the amount of some unknown substance (the analyte ) by quantitative reaction with a measured volume of a solution of precisely known concentration (the titrant ).</a:t>
            </a:r>
          </a:p>
          <a:p>
            <a:pPr>
              <a:spcBef>
                <a:spcPct val="50000"/>
              </a:spcBef>
            </a:pPr>
            <a:r>
              <a:rPr lang="en-US" altLang="ko-KR" sz="2200" b="1">
                <a:solidFill>
                  <a:srgbClr val="0000FF"/>
                </a:solidFill>
              </a:rPr>
              <a:t>Titrant :</a:t>
            </a:r>
            <a:r>
              <a:rPr lang="en-US" altLang="ko-KR" sz="2200">
                <a:solidFill>
                  <a:srgbClr val="0000FF"/>
                </a:solidFill>
              </a:rPr>
              <a:t> </a:t>
            </a:r>
          </a:p>
          <a:p>
            <a:pPr lvl="1">
              <a:spcBef>
                <a:spcPct val="50000"/>
              </a:spcBef>
            </a:pPr>
            <a:r>
              <a:rPr lang="en-US" altLang="ko-KR" sz="2200"/>
              <a:t>The substance that quantitatively reacts with the analyte  in a titration . The titrant is usually a standard solution  added carefully to the analyte until the reaction is complete. The amount of analyte is calculated from the volume of titrant required for complete reaction.</a:t>
            </a:r>
          </a:p>
          <a:p>
            <a:pPr>
              <a:spcBef>
                <a:spcPct val="50000"/>
              </a:spcBef>
            </a:pPr>
            <a:r>
              <a:rPr lang="en-US" altLang="ko-KR" sz="2200" b="1">
                <a:solidFill>
                  <a:srgbClr val="0000FF"/>
                </a:solidFill>
              </a:rPr>
              <a:t>Indicator :</a:t>
            </a:r>
          </a:p>
          <a:p>
            <a:pPr>
              <a:spcBef>
                <a:spcPct val="50000"/>
              </a:spcBef>
            </a:pPr>
            <a:r>
              <a:rPr lang="en-US" altLang="ko-KR" sz="2200"/>
              <a:t>A substance that undergoes a sharp, easily observable physical change when conditions in its solutions change. </a:t>
            </a:r>
            <a:br>
              <a:rPr lang="en-US" altLang="ko-KR" sz="2200"/>
            </a:br>
            <a:endParaRPr lang="en-US" altLang="ko-KR" sz="2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457200" y="762000"/>
            <a:ext cx="80010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1313" indent="-341313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000" dirty="0"/>
              <a:t>Unfortunately, the exact pH at the equivalence point is rarely known</a:t>
            </a:r>
          </a:p>
          <a:p>
            <a:pPr marL="341313" indent="-341313">
              <a:buClr>
                <a:srgbClr val="FF0000"/>
              </a:buClr>
            </a:pPr>
            <a:endParaRPr lang="en-US" sz="2000" dirty="0"/>
          </a:p>
          <a:p>
            <a:pPr marL="341313" indent="-341313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000" dirty="0"/>
              <a:t>Also, detecting the point where the concentrations of </a:t>
            </a:r>
            <a:r>
              <a:rPr lang="en-US" sz="2000" dirty="0" err="1"/>
              <a:t>HIn</a:t>
            </a:r>
            <a:r>
              <a:rPr lang="en-US" sz="2000" dirty="0"/>
              <a:t> and In</a:t>
            </a:r>
            <a:r>
              <a:rPr lang="en-US" sz="2000" baseline="30000" dirty="0"/>
              <a:t>–</a:t>
            </a:r>
            <a:r>
              <a:rPr lang="en-US" sz="2000" dirty="0"/>
              <a:t> are equal may be difficult if the change in color is subtle</a:t>
            </a:r>
          </a:p>
          <a:p>
            <a:pPr marL="341313" indent="-341313">
              <a:buClr>
                <a:srgbClr val="FF0000"/>
              </a:buClr>
              <a:buFont typeface="Wingdings" pitchFamily="2" charset="2"/>
              <a:buChar char="Ø"/>
            </a:pPr>
            <a:endParaRPr lang="en-US" sz="2000" dirty="0"/>
          </a:p>
          <a:p>
            <a:pPr marL="341313" indent="-341313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000" dirty="0"/>
              <a:t>A range of pHs is established over which the average analyst will observe a change in color if we assume that a solution of the indicator is the color of </a:t>
            </a:r>
            <a:r>
              <a:rPr lang="en-US" sz="2000" dirty="0" err="1"/>
              <a:t>HIn</a:t>
            </a:r>
            <a:r>
              <a:rPr lang="en-US" sz="2000" dirty="0"/>
              <a:t> whenever its concentration is ten times more than that of In</a:t>
            </a:r>
            <a:r>
              <a:rPr lang="en-US" sz="2000" baseline="30000" dirty="0"/>
              <a:t>– </a:t>
            </a:r>
            <a:r>
              <a:rPr lang="en-US" sz="2000" dirty="0"/>
              <a:t>, and the color of In</a:t>
            </a:r>
            <a:r>
              <a:rPr lang="en-US" sz="2000" baseline="30000" dirty="0"/>
              <a:t>–  </a:t>
            </a:r>
            <a:r>
              <a:rPr lang="en-US" sz="2000" dirty="0"/>
              <a:t>whenever the concentration of </a:t>
            </a:r>
            <a:r>
              <a:rPr lang="en-US" sz="2000" dirty="0" err="1"/>
              <a:t>HIn</a:t>
            </a:r>
            <a:r>
              <a:rPr lang="en-US" sz="2000" dirty="0"/>
              <a:t> is ten times less than that of In</a:t>
            </a:r>
            <a:r>
              <a:rPr lang="en-US" sz="2000" baseline="30000" dirty="0"/>
              <a:t>– </a:t>
            </a:r>
            <a:endParaRPr lang="en-US" sz="2000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475163"/>
            <a:ext cx="4648200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2057400" y="7620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3600" b="1" i="1">
                <a:solidFill>
                  <a:srgbClr val="0000FF"/>
                </a:solidFill>
              </a:rPr>
              <a:t>Indicators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04800" y="1219200"/>
            <a:ext cx="83058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/>
              <a:t> An indicator changes color over a pH range of ±1 units on either side of its pKa </a:t>
            </a:r>
          </a:p>
          <a:p>
            <a:pPr marL="287338" indent="-287338">
              <a:buClr>
                <a:srgbClr val="FF0000"/>
              </a:buClr>
              <a:buFont typeface="Wingdings" pitchFamily="2" charset="2"/>
              <a:buChar char="Ø"/>
            </a:pPr>
            <a:endParaRPr lang="en-US" sz="2200"/>
          </a:p>
          <a:p>
            <a:pPr marL="287338" indent="-28733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/>
              <a:t>The indicator will be the color of HIn when the pH is less than </a:t>
            </a:r>
          </a:p>
          <a:p>
            <a:pPr marL="287338" indent="-287338">
              <a:buClr>
                <a:srgbClr val="FF0000"/>
              </a:buClr>
            </a:pPr>
            <a:r>
              <a:rPr lang="en-US" sz="2200"/>
              <a:t>	pKa – 1, and the color of In</a:t>
            </a:r>
            <a:r>
              <a:rPr lang="en-US" sz="2200" baseline="30000"/>
              <a:t>–</a:t>
            </a:r>
            <a:r>
              <a:rPr lang="en-US" sz="2200"/>
              <a:t> for pHs greater than pKa + 1.</a:t>
            </a:r>
          </a:p>
          <a:p>
            <a:pPr marL="287338" indent="-287338">
              <a:buClr>
                <a:srgbClr val="FF0000"/>
              </a:buClr>
              <a:buFont typeface="Wingdings" pitchFamily="2" charset="2"/>
              <a:buChar char="Ø"/>
            </a:pPr>
            <a:endParaRPr lang="en-US" sz="2200"/>
          </a:p>
          <a:p>
            <a:pPr marL="287338" indent="-28733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/>
              <a:t>For other indicators both the weak acid and weak base are colored, but one form may be easier to see. </a:t>
            </a:r>
          </a:p>
          <a:p>
            <a:pPr marL="287338" indent="-287338">
              <a:buClr>
                <a:srgbClr val="FF0000"/>
              </a:buClr>
              <a:buFont typeface="Wingdings" pitchFamily="2" charset="2"/>
              <a:buChar char="Ø"/>
            </a:pPr>
            <a:endParaRPr lang="en-US" sz="2200"/>
          </a:p>
          <a:p>
            <a:pPr marL="287338" indent="-287338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/>
              <a:t>In either case, the pH range is skewed toward those pH levels for which the less colored form of the indicator is present in higher concentration.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057400" y="7620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3600" b="1" i="1">
                <a:solidFill>
                  <a:srgbClr val="0000FF"/>
                </a:solidFill>
              </a:rPr>
              <a:t>Indicators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1402"/>
          <p:cNvSpPr>
            <a:spLocks noGrp="1" noChangeAspect="1" noChangeArrowheads="1"/>
          </p:cNvSpPr>
          <p:nvPr/>
        </p:nvSpPr>
        <p:spPr bwMode="auto">
          <a:xfrm>
            <a:off x="7391400" y="609600"/>
            <a:ext cx="1631950" cy="4648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867" name="Rectangle 3" descr="14T01"/>
          <p:cNvSpPr>
            <a:spLocks noGrp="1" noChangeAspect="1" noChangeArrowheads="1"/>
          </p:cNvSpPr>
          <p:nvPr/>
        </p:nvSpPr>
        <p:spPr bwMode="auto">
          <a:xfrm>
            <a:off x="228600" y="381000"/>
            <a:ext cx="6858000" cy="498951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239000" y="5562600"/>
            <a:ext cx="1676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Times New Roman" pitchFamily="18" charset="0"/>
              </a:rPr>
              <a:t>Indicator color as a function of pH (pK</a:t>
            </a:r>
            <a:r>
              <a:rPr lang="en-US" altLang="ko-KR" baseline="-25000">
                <a:latin typeface="Times New Roman" pitchFamily="18" charset="0"/>
              </a:rPr>
              <a:t>a</a:t>
            </a:r>
            <a:r>
              <a:rPr lang="en-US" altLang="ko-KR">
                <a:latin typeface="Times New Roman" pitchFamily="18" charset="0"/>
              </a:rPr>
              <a:t>=5.0)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2400" y="381000"/>
          <a:ext cx="8915400" cy="5507038"/>
        </p:xfrm>
        <a:graphic>
          <a:graphicData uri="http://schemas.openxmlformats.org/presentationml/2006/ole">
            <p:oleObj spid="_x0000_s3074" name="Image" r:id="rId3" imgW="8533333" imgH="5269841" progId="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6200" y="381000"/>
          <a:ext cx="8991600" cy="5554663"/>
        </p:xfrm>
        <a:graphic>
          <a:graphicData uri="http://schemas.openxmlformats.org/presentationml/2006/ole">
            <p:oleObj spid="_x0000_s4098" name="Image" r:id="rId3" imgW="8533333" imgH="5269841" progId="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685800" y="1304925"/>
            <a:ext cx="792480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Consider the titration of 50.0 mL of 0.100 M HCl with 0.200 M NaOH</a:t>
            </a:r>
          </a:p>
          <a:p>
            <a:r>
              <a:rPr lang="en-US" sz="2400"/>
              <a:t> </a:t>
            </a:r>
          </a:p>
          <a:p>
            <a:r>
              <a:rPr lang="en-US" sz="2400"/>
              <a:t>The only equilibrium reaction of importance is</a:t>
            </a:r>
          </a:p>
          <a:p>
            <a:endParaRPr lang="en-US" sz="2400"/>
          </a:p>
          <a:p>
            <a:r>
              <a:rPr lang="pt-BR" sz="2400"/>
              <a:t>H</a:t>
            </a:r>
            <a:r>
              <a:rPr lang="pt-BR" sz="2400" baseline="-25000"/>
              <a:t>3</a:t>
            </a:r>
            <a:r>
              <a:rPr lang="pt-BR" sz="2400"/>
              <a:t>O</a:t>
            </a:r>
            <a:r>
              <a:rPr lang="pt-BR" sz="2400" baseline="30000"/>
              <a:t>+</a:t>
            </a:r>
            <a:r>
              <a:rPr lang="pt-BR" sz="2400"/>
              <a:t>(</a:t>
            </a:r>
            <a:r>
              <a:rPr lang="pt-BR" sz="2400" i="1"/>
              <a:t>aq) + OH</a:t>
            </a:r>
            <a:r>
              <a:rPr lang="pt-BR" sz="2400" i="1" baseline="30000"/>
              <a:t>–</a:t>
            </a:r>
            <a:r>
              <a:rPr lang="pt-BR" sz="2400" i="1"/>
              <a:t>(aq)                        2H</a:t>
            </a:r>
            <a:r>
              <a:rPr lang="pt-BR" sz="2400" i="1" baseline="-25000"/>
              <a:t>2</a:t>
            </a:r>
            <a:r>
              <a:rPr lang="pt-BR" sz="2400" i="1"/>
              <a:t>O(l) </a:t>
            </a:r>
          </a:p>
          <a:p>
            <a:endParaRPr lang="pt-BR" sz="2400" i="1"/>
          </a:p>
          <a:p>
            <a:r>
              <a:rPr lang="en-US" sz="2400"/>
              <a:t>To construct the titration curve,  calculate the volume of NaOH needed to reach the equivalence point. </a:t>
            </a:r>
          </a:p>
          <a:p>
            <a:endParaRPr lang="en-US" sz="2400"/>
          </a:p>
          <a:p>
            <a:r>
              <a:rPr lang="en-US" sz="2400"/>
              <a:t>At the equivalence point </a:t>
            </a:r>
          </a:p>
          <a:p>
            <a:endParaRPr lang="en-US" sz="2400"/>
          </a:p>
          <a:p>
            <a:r>
              <a:rPr lang="en-US" sz="2400"/>
              <a:t>Moles HCl = moles NaOH</a:t>
            </a:r>
          </a:p>
          <a:p>
            <a:r>
              <a:rPr lang="en-US" sz="2400" i="1"/>
              <a:t>                                               M</a:t>
            </a:r>
            <a:r>
              <a:rPr lang="en-US" sz="2400" i="1" baseline="-25000"/>
              <a:t>a</a:t>
            </a:r>
            <a:r>
              <a:rPr lang="en-US" sz="2400" i="1"/>
              <a:t>V</a:t>
            </a:r>
            <a:r>
              <a:rPr lang="en-US" sz="2400" i="1" baseline="-25000"/>
              <a:t>a</a:t>
            </a:r>
            <a:r>
              <a:rPr lang="en-US" sz="2400" i="1"/>
              <a:t> = M</a:t>
            </a:r>
            <a:r>
              <a:rPr lang="en-US" sz="2400" i="1" baseline="-25000"/>
              <a:t>b</a:t>
            </a:r>
            <a:r>
              <a:rPr lang="en-US" sz="2400" i="1"/>
              <a:t>V</a:t>
            </a:r>
            <a:r>
              <a:rPr lang="en-US" sz="2400" i="1" baseline="-25000"/>
              <a:t>b</a:t>
            </a:r>
            <a:endParaRPr lang="en-US" sz="2400" baseline="-25000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3962400" y="3276600"/>
          <a:ext cx="1016000" cy="195263"/>
        </p:xfrm>
        <a:graphic>
          <a:graphicData uri="http://schemas.openxmlformats.org/presentationml/2006/ole">
            <p:oleObj spid="_x0000_s5122" name="CS ChemDraw Drawing" r:id="rId3" imgW="1015920" imgH="195480" progId="ChemDraw.Document.6.0">
              <p:embed/>
            </p:oleObj>
          </a:graphicData>
        </a:graphic>
      </p:graphicFrame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381000" y="304800"/>
            <a:ext cx="85344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400" b="1" i="1">
                <a:solidFill>
                  <a:srgbClr val="0000FF"/>
                </a:solidFill>
              </a:rPr>
              <a:t>Titrating Strong Acids and Strong Bases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685800" y="762000"/>
            <a:ext cx="8077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000"/>
              <a:t>The volume of NaOH needed to reach the equivalence point  is</a:t>
            </a:r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en-US" sz="2000"/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en-US" sz="2000"/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en-US" sz="2000"/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en-US" sz="2000"/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000"/>
              <a:t>Before the equivalence point, HCl is present in excess and the pH is determined by the concentration of excess HCl</a:t>
            </a:r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en-US" sz="2000"/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000"/>
              <a:t>Initially the solution is 0.100 M in HCl, which, since HCl is a strong acid, means that the pH is</a:t>
            </a:r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pt-BR" sz="2000"/>
          </a:p>
          <a:p>
            <a:pPr marL="463550" indent="-463550">
              <a:buClr>
                <a:srgbClr val="FF0000"/>
              </a:buClr>
            </a:pPr>
            <a:r>
              <a:rPr lang="pt-BR" sz="2000"/>
              <a:t>		pH = –log[H</a:t>
            </a:r>
            <a:r>
              <a:rPr lang="pt-BR" sz="2000" baseline="-25000"/>
              <a:t>3</a:t>
            </a:r>
            <a:r>
              <a:rPr lang="pt-BR" sz="2000"/>
              <a:t>O</a:t>
            </a:r>
            <a:r>
              <a:rPr lang="pt-BR" sz="2000" baseline="30000"/>
              <a:t>+</a:t>
            </a:r>
            <a:r>
              <a:rPr lang="pt-BR" sz="2000"/>
              <a:t>] = –log[HCl] = –log(0.100) = 1.00</a:t>
            </a:r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en-US" sz="2000"/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000"/>
              <a:t>The equilibrium constant for reaction  is (Kw) </a:t>
            </a:r>
            <a:r>
              <a:rPr lang="en-US" sz="2000" baseline="30000"/>
              <a:t>–1</a:t>
            </a:r>
            <a:r>
              <a:rPr lang="en-US" sz="2000"/>
              <a:t>, or 1.00 x 10</a:t>
            </a:r>
            <a:r>
              <a:rPr lang="en-US" sz="2000" baseline="30000"/>
              <a:t>14</a:t>
            </a:r>
            <a:r>
              <a:rPr lang="en-US" sz="2000"/>
              <a:t>. For this large value we can assume that the reaction goes to completion. After adding 10.0 mL of NaOH, therefore, the concentration of excess HCl is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1763" y="1066800"/>
            <a:ext cx="63404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6019800"/>
            <a:ext cx="5191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2057400" y="0"/>
            <a:ext cx="5562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i="1">
                <a:solidFill>
                  <a:srgbClr val="0000FF"/>
                </a:solidFill>
              </a:rPr>
              <a:t>Strong acid-strong 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143000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At the equivalence point the moles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HCl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the moles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are equal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Since neither the acid nor the base is in excess, the pH is determined by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dissociation of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water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63550" indent="-463550">
              <a:buClr>
                <a:srgbClr val="FF0000"/>
              </a:buClr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		K</a:t>
            </a:r>
            <a:r>
              <a:rPr lang="pt-BR" sz="2400" baseline="-250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= 1.00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10</a:t>
            </a:r>
            <a:r>
              <a:rPr lang="pt-BR" sz="2400" baseline="30000" dirty="0">
                <a:latin typeface="Arial" pitchFamily="34" charset="0"/>
                <a:cs typeface="Arial" pitchFamily="34" charset="0"/>
              </a:rPr>
              <a:t>–14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= [H</a:t>
            </a:r>
            <a:r>
              <a:rPr lang="pt-BR" sz="24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pt-BR" sz="24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][OH</a:t>
            </a:r>
            <a:r>
              <a:rPr lang="pt-BR" sz="2400" baseline="30000" dirty="0">
                <a:latin typeface="Arial" pitchFamily="34" charset="0"/>
                <a:cs typeface="Arial" pitchFamily="34" charset="0"/>
              </a:rPr>
              <a:t>–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= [H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pt-BR" sz="24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</a:t>
            </a:r>
            <a:r>
              <a:rPr lang="pt-BR" sz="2400" baseline="30000" dirty="0">
                <a:latin typeface="Arial" pitchFamily="34" charset="0"/>
                <a:cs typeface="Arial" pitchFamily="34" charset="0"/>
              </a:rPr>
              <a:t>2</a:t>
            </a:r>
          </a:p>
          <a:p>
            <a:pPr marL="463550" indent="-463550">
              <a:buClr>
                <a:srgbClr val="FF0000"/>
              </a:buCl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 = 1.00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10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–7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</a:t>
            </a:r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63550" indent="-4635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Thus, the pH at the equivalence point is 7.00.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Strong acid-strong base</a:t>
            </a:r>
            <a:endParaRPr lang="en-US" sz="36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906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Finally, for volumes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greater than the equivalence point volume,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pH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determined by the concentration of excess OH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example, after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adding 30.0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titrant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concentration of OH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352" y="3886200"/>
            <a:ext cx="8213648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57400" y="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Strong acid-strong base</a:t>
            </a:r>
            <a:endParaRPr lang="en-US" sz="36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74331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83820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To find the concentration of H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we use the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expression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Strong acid-strong base</a:t>
            </a:r>
            <a:endParaRPr lang="en-US" sz="3600" b="1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85800" y="3505200"/>
            <a:ext cx="7924800" cy="2390775"/>
            <a:chOff x="457200" y="1295400"/>
            <a:chExt cx="7924800" cy="239077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1295400"/>
              <a:ext cx="399097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91025" y="1295400"/>
              <a:ext cx="399097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6800" y="1752600"/>
              <a:ext cx="2981325" cy="193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5400" y="1787856"/>
              <a:ext cx="2971800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7724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1" dirty="0">
                <a:solidFill>
                  <a:srgbClr val="0000FF"/>
                </a:solidFill>
              </a:rPr>
              <a:t>Equivalence point</a:t>
            </a:r>
            <a:r>
              <a:rPr lang="en-US" altLang="ko-KR" sz="3600" dirty="0">
                <a:solidFill>
                  <a:srgbClr val="0000FF"/>
                </a:solidFill>
              </a:rPr>
              <a:t> </a:t>
            </a:r>
            <a:endParaRPr lang="en-US" altLang="ko-KR" sz="2200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ko-KR" sz="2200" dirty="0"/>
              <a:t>point in a titration at which </a:t>
            </a:r>
            <a:r>
              <a:rPr lang="en-US" altLang="ko-KR" sz="2200" dirty="0" smtClean="0"/>
              <a:t>amount </a:t>
            </a:r>
            <a:r>
              <a:rPr lang="en-US" altLang="ko-KR" sz="2200" dirty="0"/>
              <a:t>of </a:t>
            </a:r>
            <a:r>
              <a:rPr lang="en-US" altLang="ko-KR" sz="2200" dirty="0" err="1"/>
              <a:t>titrant</a:t>
            </a:r>
            <a:r>
              <a:rPr lang="en-US" altLang="ko-KR" sz="2200" dirty="0"/>
              <a:t> is the exact amount necessary for </a:t>
            </a:r>
            <a:r>
              <a:rPr lang="en-US" altLang="ko-KR" sz="2200" dirty="0" err="1"/>
              <a:t>stoichiometric</a:t>
            </a:r>
            <a:r>
              <a:rPr lang="en-US" altLang="ko-KR" sz="2200" dirty="0"/>
              <a:t> reaction with the </a:t>
            </a:r>
            <a:r>
              <a:rPr lang="en-US" altLang="ko-KR" sz="2200" dirty="0" err="1"/>
              <a:t>analyte</a:t>
            </a:r>
            <a:r>
              <a:rPr lang="en-US" altLang="ko-KR" sz="2200" dirty="0"/>
              <a:t>.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600200" y="2667000"/>
            <a:ext cx="4476750" cy="3733800"/>
            <a:chOff x="2784" y="1776"/>
            <a:chExt cx="2820" cy="2352"/>
          </a:xfrm>
        </p:grpSpPr>
        <p:pic>
          <p:nvPicPr>
            <p:cNvPr id="10244" name="Picture 4" descr="E:\사진\buret04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28" y="1776"/>
              <a:ext cx="1476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5" name="AutoShape 5"/>
            <p:cNvSpPr>
              <a:spLocks noChangeArrowheads="1"/>
            </p:cNvSpPr>
            <p:nvPr/>
          </p:nvSpPr>
          <p:spPr bwMode="auto">
            <a:xfrm>
              <a:off x="2784" y="2400"/>
              <a:ext cx="1152" cy="720"/>
            </a:xfrm>
            <a:prstGeom prst="wedgeEllipseCallout">
              <a:avLst>
                <a:gd name="adj1" fmla="val 124481"/>
                <a:gd name="adj2" fmla="val -9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>
                  <a:latin typeface="Times New Roman" pitchFamily="18" charset="0"/>
                </a:rPr>
                <a:t>M,N= known</a:t>
              </a:r>
            </a:p>
            <a:p>
              <a:pPr algn="ctr"/>
              <a:r>
                <a:rPr lang="en-US" altLang="ko-KR" sz="2000">
                  <a:latin typeface="Times New Roman" pitchFamily="18" charset="0"/>
                </a:rPr>
                <a:t> V= </a:t>
              </a:r>
              <a:r>
                <a:rPr lang="en-US" altLang="ko-KR" sz="2000">
                  <a:solidFill>
                    <a:srgbClr val="FF0000"/>
                  </a:solidFill>
                  <a:latin typeface="Times New Roman" pitchFamily="18" charset="0"/>
                </a:rPr>
                <a:t>measure</a:t>
              </a:r>
            </a:p>
          </p:txBody>
        </p:sp>
        <p:sp>
          <p:nvSpPr>
            <p:cNvPr id="10246" name="AutoShape 6"/>
            <p:cNvSpPr>
              <a:spLocks noChangeArrowheads="1"/>
            </p:cNvSpPr>
            <p:nvPr/>
          </p:nvSpPr>
          <p:spPr bwMode="auto">
            <a:xfrm>
              <a:off x="2928" y="3408"/>
              <a:ext cx="1296" cy="720"/>
            </a:xfrm>
            <a:prstGeom prst="wedgeEllipseCallout">
              <a:avLst>
                <a:gd name="adj1" fmla="val 78856"/>
                <a:gd name="adj2" fmla="val -32361"/>
              </a:avLst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>
                  <a:latin typeface="Times New Roman" pitchFamily="18" charset="0"/>
                </a:rPr>
                <a:t>M’,N’= unknown</a:t>
              </a:r>
            </a:p>
            <a:p>
              <a:pPr algn="ctr"/>
              <a:r>
                <a:rPr lang="en-US" altLang="ko-KR" sz="2000">
                  <a:latin typeface="Times New Roman" pitchFamily="18" charset="0"/>
                </a:rPr>
                <a:t>V’= known</a:t>
              </a:r>
              <a:r>
                <a:rPr lang="en-US" altLang="ko-KR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067812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Consider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titration of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50.0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0.100 M acetic acid, CH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COOH, with 0.100 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Calculating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volume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needed to reach the equivalence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point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Moles CH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COOH = moles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NaOH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4353580"/>
            <a:ext cx="2155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800" i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800" i="1" baseline="-250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= M</a:t>
            </a:r>
            <a:r>
              <a:rPr lang="en-US" sz="2800" i="1" baseline="-25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800" i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800" baseline="-25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438775"/>
            <a:ext cx="705747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2286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Titrating a Weak Acid with a Strong Base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220212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Before adding any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pH is that for 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solution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0.100 M acetic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acid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Since acetic acid is a weak acid, we calculate the pH using the method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K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  <a:p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CH</a:t>
            </a:r>
            <a:r>
              <a:rPr lang="pt-BR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COOH(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aq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) + H</a:t>
            </a:r>
            <a:r>
              <a:rPr lang="pt-BR" sz="2400" i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O(l)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i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O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(aq) + CH</a:t>
            </a:r>
            <a:r>
              <a:rPr lang="pt-BR" sz="2400" i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COO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–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(aq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)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572000"/>
            <a:ext cx="59506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3962400" y="3962400"/>
          <a:ext cx="647700" cy="195263"/>
        </p:xfrm>
        <a:graphic>
          <a:graphicData uri="http://schemas.openxmlformats.org/presentationml/2006/ole">
            <p:oleObj spid="_x0000_s54274" name="CS ChemDraw Drawing" r:id="rId4" imgW="647640" imgH="195480" progId="ChemDraw.Document.6.0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228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Weak Acid - Strong Base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167348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Adding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converts a portion of the acetic acid to its conjugate base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CH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COOH(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aq) + OH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–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(aq)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              H</a:t>
            </a:r>
            <a:r>
              <a:rPr lang="pt-BR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O(l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) + CH</a:t>
            </a:r>
            <a:r>
              <a:rPr lang="pt-BR" sz="2400" i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COO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–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(aq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2400" b="1" i="1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solution containing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comparable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amounts of a weak acid, HA, and its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conjugate weak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base, A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is a buffer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pH can be calculated by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using the Henderson–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Hasselbalch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equation.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5029200"/>
            <a:ext cx="417421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4191000" y="2395537"/>
          <a:ext cx="647700" cy="195263"/>
        </p:xfrm>
        <a:graphic>
          <a:graphicData uri="http://schemas.openxmlformats.org/presentationml/2006/ole">
            <p:oleObj spid="_x0000_s55298" name="CS ChemDraw Drawing" r:id="rId4" imgW="647640" imgH="195480" progId="ChemDraw.Document.6.0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228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Weak Acid - Strong Base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0668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equilibrium constant for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reaction 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large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K = K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/K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1.75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10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9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so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reaction can be considered as going to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completion.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Before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equivalence point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concentration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unreacted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acetic acid is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05200"/>
            <a:ext cx="75530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410200"/>
            <a:ext cx="7523011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38200" y="4724400"/>
            <a:ext cx="4891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and the concentration of acetate 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28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Weak Acid - Strong Base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1430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For example, after adding 10.0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concentrations of CH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COOH and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CH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COO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are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284" y="2362200"/>
            <a:ext cx="7453716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029200"/>
            <a:ext cx="447634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44312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28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Weak Acid - Strong Base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At the equivalence point, the moles of acetic acid initially present and the moles of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NaOH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added are identical</a:t>
            </a:r>
          </a:p>
          <a:p>
            <a:pPr>
              <a:buClr>
                <a:srgbClr val="FF0000"/>
              </a:buCl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Since their reaction effectively proceeds to completion,</a:t>
            </a:r>
          </a:p>
          <a:p>
            <a:pPr>
              <a:buClr>
                <a:srgbClr val="FF0000"/>
              </a:buCl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the predominate ion in solution is CH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COO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which is a weak base. To calculate the pH we first determine the concentration of CH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COO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114800"/>
            <a:ext cx="764005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71600" y="76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Weak Acid - Strong Base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81211"/>
            <a:ext cx="7512712" cy="195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76400" y="4438471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[H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 = K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[OH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 1.87 X10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-9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pH  =  8.73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698063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533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 a weak base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5240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After the equivalence point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NaOH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present in excess For example, after adding 60.0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NaOH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the concentration of OH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722" y="3200400"/>
            <a:ext cx="80970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5029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pH = 11.96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28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Weak Acid - Strong Base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36861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0575" y="906477"/>
            <a:ext cx="4314825" cy="358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9E42-1914-4A33-B09B-B9B7E8D48DF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 descr="1406"/>
          <p:cNvSpPr>
            <a:spLocks noGrp="1" noChangeAspect="1" noChangeArrowheads="1"/>
          </p:cNvSpPr>
          <p:nvPr/>
        </p:nvSpPr>
        <p:spPr bwMode="auto">
          <a:xfrm>
            <a:off x="1600201" y="1295401"/>
            <a:ext cx="5089861" cy="4038599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5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4400" y="18871"/>
            <a:ext cx="7086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effect of acid </a:t>
            </a:r>
            <a:r>
              <a:rPr lang="en-US" altLang="ko-KR" sz="3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strength </a:t>
            </a:r>
            <a:r>
              <a:rPr lang="en-US" altLang="ko-KR" sz="36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on titration curves.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5616714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Each curve represents the titration of 50.00 ml of 0.1000 M acid with 0.1000 M base.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610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200" b="1">
                <a:solidFill>
                  <a:srgbClr val="0000FF"/>
                </a:solidFill>
              </a:rPr>
              <a:t>End point</a:t>
            </a:r>
            <a:r>
              <a:rPr lang="en-US" altLang="ko-KR" sz="2200">
                <a:solidFill>
                  <a:srgbClr val="0000FF"/>
                </a:solidFill>
              </a:rPr>
              <a:t> </a:t>
            </a:r>
            <a:r>
              <a:rPr lang="en-US" altLang="ko-KR" sz="2200"/>
              <a:t>: the point in a titration when a physical change occurs that is associated with the condition of chemical equivalence. 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200"/>
              <a:t>The experimental estimate of the equivalence point  in a titration </a:t>
            </a:r>
          </a:p>
          <a:p>
            <a:pPr lvl="1">
              <a:spcBef>
                <a:spcPct val="50000"/>
              </a:spcBef>
            </a:pPr>
            <a:r>
              <a:rPr lang="en-US" altLang="ko-KR" sz="2200"/>
              <a:t>      titration error :  </a:t>
            </a:r>
            <a:r>
              <a:rPr lang="en-US" altLang="ko-KR" sz="2200" i="1"/>
              <a:t> e</a:t>
            </a:r>
            <a:r>
              <a:rPr lang="en-US" altLang="ko-KR" sz="2200" baseline="-25000"/>
              <a:t>T</a:t>
            </a:r>
            <a:r>
              <a:rPr lang="en-US" altLang="ko-KR" sz="2200"/>
              <a:t> = V</a:t>
            </a:r>
            <a:r>
              <a:rPr lang="en-US" altLang="ko-KR" sz="2200" baseline="-25000"/>
              <a:t>ep </a:t>
            </a:r>
            <a:r>
              <a:rPr lang="en-US" altLang="ko-KR" sz="2200"/>
              <a:t>– V</a:t>
            </a:r>
            <a:r>
              <a:rPr lang="en-US" altLang="ko-KR" sz="2200" baseline="-25000"/>
              <a:t>eq</a:t>
            </a:r>
            <a:endParaRPr lang="en-US" altLang="ko-KR" sz="2200"/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200"/>
              <a:t>      V</a:t>
            </a:r>
            <a:r>
              <a:rPr lang="en-US" altLang="ko-KR" sz="2200" baseline="-25000"/>
              <a:t>ep </a:t>
            </a:r>
            <a:r>
              <a:rPr lang="en-US" altLang="ko-KR" sz="2200"/>
              <a:t> = actual volume at end point, 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200"/>
              <a:t>      V</a:t>
            </a:r>
            <a:r>
              <a:rPr lang="en-US" altLang="ko-KR" sz="2200" baseline="-25000"/>
              <a:t>eq</a:t>
            </a:r>
            <a:r>
              <a:rPr lang="en-US" altLang="ko-KR" sz="2200"/>
              <a:t> = theoretical volume of equivalence point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200"/>
              <a:t>       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200" b="1">
                <a:solidFill>
                  <a:srgbClr val="0000FF"/>
                </a:solidFill>
              </a:rPr>
              <a:t>Direct titration</a:t>
            </a:r>
            <a:r>
              <a:rPr lang="en-US" altLang="ko-KR" sz="2200">
                <a:solidFill>
                  <a:srgbClr val="0000FF"/>
                </a:solidFill>
              </a:rPr>
              <a:t>  </a:t>
            </a:r>
            <a:r>
              <a:rPr lang="en-US" altLang="ko-KR" sz="2200"/>
              <a:t>: titrant is added to the analyte until the reaction is complete.        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200" b="1">
                <a:solidFill>
                  <a:srgbClr val="0000FF"/>
                </a:solidFill>
              </a:rPr>
              <a:t>Back titration</a:t>
            </a:r>
            <a:r>
              <a:rPr lang="en-US" altLang="ko-KR" sz="2200">
                <a:solidFill>
                  <a:srgbClr val="0000FF"/>
                </a:solidFill>
              </a:rPr>
              <a:t> </a:t>
            </a:r>
            <a:r>
              <a:rPr lang="en-US" altLang="ko-KR" sz="2200"/>
              <a:t>: Adding a </a:t>
            </a:r>
            <a:r>
              <a:rPr lang="en-US" altLang="ko-KR" sz="2200" i="1">
                <a:solidFill>
                  <a:srgbClr val="FF0000"/>
                </a:solidFill>
              </a:rPr>
              <a:t>known </a:t>
            </a:r>
            <a:r>
              <a:rPr lang="en-US" altLang="ko-KR" sz="2200" i="1"/>
              <a:t>excess</a:t>
            </a:r>
            <a:r>
              <a:rPr lang="en-US" altLang="ko-KR" sz="2200"/>
              <a:t> of reagent to the analyte, then, a second reagent is used to titrate the</a:t>
            </a:r>
            <a:r>
              <a:rPr lang="en-US" altLang="ko-KR" sz="2200" i="1"/>
              <a:t> excess</a:t>
            </a:r>
            <a:r>
              <a:rPr lang="en-US" altLang="ko-KR" sz="2200"/>
              <a:t> of the first reagent.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600200" y="5013325"/>
            <a:ext cx="5029200" cy="701675"/>
            <a:chOff x="1056" y="3648"/>
            <a:chExt cx="3168" cy="442"/>
          </a:xfrm>
        </p:grpSpPr>
        <p:sp>
          <p:nvSpPr>
            <p:cNvPr id="11269" name="Line 4"/>
            <p:cNvSpPr>
              <a:spLocks noChangeShapeType="1"/>
            </p:cNvSpPr>
            <p:nvPr/>
          </p:nvSpPr>
          <p:spPr bwMode="auto">
            <a:xfrm>
              <a:off x="1392" y="37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Line 5"/>
            <p:cNvSpPr>
              <a:spLocks noChangeShapeType="1"/>
            </p:cNvSpPr>
            <p:nvPr/>
          </p:nvSpPr>
          <p:spPr bwMode="auto">
            <a:xfrm>
              <a:off x="1392" y="36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Line 6"/>
            <p:cNvSpPr>
              <a:spLocks noChangeShapeType="1"/>
            </p:cNvSpPr>
            <p:nvPr/>
          </p:nvSpPr>
          <p:spPr bwMode="auto">
            <a:xfrm>
              <a:off x="2736" y="36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7"/>
            <p:cNvSpPr>
              <a:spLocks noChangeShapeType="1"/>
            </p:cNvSpPr>
            <p:nvPr/>
          </p:nvSpPr>
          <p:spPr bwMode="auto">
            <a:xfrm>
              <a:off x="1392" y="3888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3360" y="37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1056" y="3648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latin typeface="Times New Roman" pitchFamily="18" charset="0"/>
                </a:rPr>
                <a:t>A T</a:t>
              </a:r>
              <a:r>
                <a:rPr lang="en-US" altLang="ko-KR" sz="2000" baseline="-25000">
                  <a:latin typeface="Times New Roman" pitchFamily="18" charset="0"/>
                </a:rPr>
                <a:t>1</a:t>
              </a:r>
              <a:endParaRPr lang="en-US" altLang="ko-KR" sz="2000">
                <a:latin typeface="Times New Roman" pitchFamily="18" charset="0"/>
              </a:endParaRPr>
            </a:p>
          </p:txBody>
        </p:sp>
        <p:sp>
          <p:nvSpPr>
            <p:cNvPr id="11275" name="Text Box 10"/>
            <p:cNvSpPr txBox="1">
              <a:spLocks noChangeArrowheads="1"/>
            </p:cNvSpPr>
            <p:nvPr/>
          </p:nvSpPr>
          <p:spPr bwMode="auto">
            <a:xfrm>
              <a:off x="3456" y="3648"/>
              <a:ext cx="76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 i="1">
                  <a:latin typeface="Times New Roman" pitchFamily="18" charset="0"/>
                </a:rPr>
                <a:t>Excess</a:t>
              </a:r>
              <a:r>
                <a:rPr lang="en-US" altLang="ko-KR" sz="2000">
                  <a:latin typeface="Times New Roman" pitchFamily="18" charset="0"/>
                </a:rPr>
                <a:t> T</a:t>
              </a:r>
              <a:r>
                <a:rPr lang="en-US" altLang="ko-KR" sz="2000" baseline="-25000">
                  <a:latin typeface="Times New Roman" pitchFamily="18" charset="0"/>
                </a:rPr>
                <a:t>1</a:t>
              </a:r>
              <a:r>
                <a:rPr lang="en-US" altLang="ko-KR" sz="2000">
                  <a:latin typeface="Times New Roman" pitchFamily="18" charset="0"/>
                </a:rPr>
                <a:t> T</a:t>
              </a:r>
              <a:r>
                <a:rPr lang="en-US" altLang="ko-KR" sz="2000" baseline="-25000">
                  <a:latin typeface="Times New Roman" pitchFamily="18" charset="0"/>
                </a:rPr>
                <a:t>2</a:t>
              </a:r>
              <a:endParaRPr lang="en-US" altLang="ko-KR" sz="2000">
                <a:latin typeface="Times New Roman" pitchFamily="18" charset="0"/>
              </a:endParaRPr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 flipH="1">
              <a:off x="2784" y="403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8" name="Text Box 12"/>
          <p:cNvSpPr txBox="1">
            <a:spLocks noChangeArrowheads="1"/>
          </p:cNvSpPr>
          <p:nvPr/>
        </p:nvSpPr>
        <p:spPr bwMode="auto">
          <a:xfrm>
            <a:off x="1524000" y="6003925"/>
            <a:ext cx="4648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itchFamily="18" charset="0"/>
              </a:rPr>
              <a:t>Ex.      PO</a:t>
            </a:r>
            <a:r>
              <a:rPr lang="en-US" altLang="ko-KR" sz="2000" baseline="-25000">
                <a:latin typeface="Times New Roman" pitchFamily="18" charset="0"/>
              </a:rPr>
              <a:t>4</a:t>
            </a:r>
            <a:r>
              <a:rPr lang="en-US" altLang="ko-KR" sz="2000" baseline="30000">
                <a:latin typeface="Times New Roman" pitchFamily="18" charset="0"/>
                <a:cs typeface="Times New Roman" pitchFamily="18" charset="0"/>
              </a:rPr>
              <a:t>3–</a:t>
            </a:r>
            <a:r>
              <a:rPr lang="en-US" altLang="ko-KR" sz="2000">
                <a:latin typeface="Times New Roman" pitchFamily="18" charset="0"/>
              </a:rPr>
              <a:t> + 3Ag</a:t>
            </a:r>
            <a:r>
              <a:rPr lang="en-US" altLang="ko-KR" sz="2000" baseline="30000">
                <a:latin typeface="Times New Roman" pitchFamily="18" charset="0"/>
              </a:rPr>
              <a:t>+</a:t>
            </a:r>
            <a:r>
              <a:rPr lang="en-US" altLang="ko-KR" sz="2000">
                <a:latin typeface="Times New Roman" pitchFamily="18" charset="0"/>
              </a:rPr>
              <a:t>  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ko-KR" sz="2000">
                <a:latin typeface="Times New Roman" pitchFamily="18" charset="0"/>
              </a:rPr>
              <a:t>   Ag</a:t>
            </a:r>
            <a:r>
              <a:rPr lang="en-US" altLang="ko-KR" sz="2000" baseline="-25000">
                <a:latin typeface="Times New Roman" pitchFamily="18" charset="0"/>
              </a:rPr>
              <a:t>3</a:t>
            </a:r>
            <a:r>
              <a:rPr lang="en-US" altLang="ko-KR" sz="2000">
                <a:latin typeface="Times New Roman" pitchFamily="18" charset="0"/>
              </a:rPr>
              <a:t>PO</a:t>
            </a:r>
            <a:r>
              <a:rPr lang="en-US" altLang="ko-KR" sz="2000" baseline="-25000">
                <a:latin typeface="Times New Roman" pitchFamily="18" charset="0"/>
              </a:rPr>
              <a:t>4</a:t>
            </a:r>
            <a:r>
              <a:rPr lang="en-US" altLang="ko-KR" sz="2000">
                <a:latin typeface="Times New Roman" pitchFamily="18" charset="0"/>
              </a:rPr>
              <a:t> (</a:t>
            </a:r>
            <a:r>
              <a:rPr lang="en-US" altLang="ko-KR" sz="2000" i="1">
                <a:latin typeface="Times New Roman" pitchFamily="18" charset="0"/>
              </a:rPr>
              <a:t>s</a:t>
            </a:r>
            <a:r>
              <a:rPr lang="en-US" altLang="ko-KR" sz="200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pitchFamily="18" charset="0"/>
              </a:rPr>
              <a:t>            Ag</a:t>
            </a:r>
            <a:r>
              <a:rPr lang="en-US" altLang="ko-KR" sz="2000" baseline="30000">
                <a:latin typeface="Times New Roman" pitchFamily="18" charset="0"/>
              </a:rPr>
              <a:t>+</a:t>
            </a:r>
            <a:r>
              <a:rPr lang="en-US" altLang="ko-KR" sz="2000">
                <a:latin typeface="Times New Roman" pitchFamily="18" charset="0"/>
              </a:rPr>
              <a:t>  + SCN </a:t>
            </a:r>
            <a:r>
              <a:rPr lang="en-US" altLang="ko-KR" sz="2000" baseline="30000">
                <a:latin typeface="Times New Roman" pitchFamily="18" charset="0"/>
              </a:rPr>
              <a:t>–</a:t>
            </a:r>
            <a:r>
              <a:rPr lang="en-US" altLang="ko-KR" sz="2000">
                <a:latin typeface="Times New Roman" pitchFamily="18" charset="0"/>
              </a:rPr>
              <a:t> 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ko-KR" sz="2000">
                <a:latin typeface="Times New Roman" pitchFamily="18" charset="0"/>
              </a:rPr>
              <a:t> AgSCN (</a:t>
            </a:r>
            <a:r>
              <a:rPr lang="en-US" altLang="ko-KR" sz="2000" i="1">
                <a:latin typeface="Times New Roman" pitchFamily="18" charset="0"/>
              </a:rPr>
              <a:t>s</a:t>
            </a:r>
            <a:r>
              <a:rPr lang="en-US" altLang="ko-KR" sz="2000">
                <a:latin typeface="Times New Roman" pitchFamily="18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938" name="Picture 2" descr="figure-12-03.JPG                                               000119A3&#10;production                     B8414635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"/>
            <a:ext cx="6002338" cy="4826000"/>
          </a:xfrm>
          <a:prstGeom prst="rect">
            <a:avLst/>
          </a:prstGeom>
          <a:noFill/>
        </p:spPr>
      </p:pic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685800" y="5257800"/>
            <a:ext cx="8077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LcParenBoth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Calculated curves showing the titration of 50.0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mL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of 0.0200M HA with 0.100M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lphaLcParenBoth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Calculated curves showing the titration of 50.0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mL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of HA with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whose concentration is five times greater than that of HA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0" y="917912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. Acidity for the examination of water and wastewater 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   Acidity as mg CaCO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/L  ={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2000" baseline="-250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×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Vml</a:t>
            </a:r>
            <a:r>
              <a:rPr lang="en-US" altLang="ko-KR" sz="2000" baseline="-250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– N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H2SO4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× Vml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H2SO4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}/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Vml</a:t>
            </a:r>
            <a:r>
              <a:rPr lang="en-US" altLang="ko-KR" sz="2000" baseline="-25000" dirty="0" err="1">
                <a:latin typeface="Arial" pitchFamily="34" charset="0"/>
                <a:cs typeface="Arial" pitchFamily="34" charset="0"/>
              </a:rPr>
              <a:t>sample</a:t>
            </a:r>
            <a:endParaRPr lang="en-US" altLang="ko-KR" sz="2000" baseline="-25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2.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Titratable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acidity in food sample 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   % acidity = {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2000" baseline="-250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×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Vml</a:t>
            </a:r>
            <a:r>
              <a:rPr lang="en-US" altLang="ko-KR" sz="2000" baseline="-25000" dirty="0" err="1">
                <a:latin typeface="Arial" pitchFamily="34" charset="0"/>
                <a:cs typeface="Arial" pitchFamily="34" charset="0"/>
              </a:rPr>
              <a:t>NaOH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×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Eq.wt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.(mg/Eq.)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Acid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}/ Wt(mg)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sample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3.  Salicylic acid,  Benzoic acid,  Organic acids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4. 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Sorensen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formol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titration : ex.   protein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hydrolysate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 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the free amino acid is treated with formaldehyde to form the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methylimino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methylol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derivative, reducing the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basicity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of the amino group so that the free carboxyl group may be titrated.</a:t>
            </a:r>
          </a:p>
          <a:p>
            <a:pPr>
              <a:spcBef>
                <a:spcPct val="50000"/>
              </a:spcBef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   R—CH(NH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)COOH  +  HCHO     =       R—CH(NHCH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OH)COOH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                                                              or   R—CH(N=CH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)COOH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5. 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Kjeldahl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nitrogen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-76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1301a"/>
          <p:cNvSpPr>
            <a:spLocks noGrp="1" noChangeAspect="1" noChangeArrowheads="1"/>
          </p:cNvSpPr>
          <p:nvPr/>
        </p:nvSpPr>
        <p:spPr bwMode="auto">
          <a:xfrm>
            <a:off x="0" y="0"/>
            <a:ext cx="4352925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876800" y="3276600"/>
            <a:ext cx="37338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/>
              <a:t>Buret, 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buret stand,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clamp, 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white porcelain base, </a:t>
            </a:r>
          </a:p>
          <a:p>
            <a:pPr>
              <a:spcBef>
                <a:spcPct val="50000"/>
              </a:spcBef>
            </a:pPr>
            <a:r>
              <a:rPr lang="en-US" altLang="ko-KR" sz="2400"/>
              <a:t>wide-mouth Erlenmeyer flask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1301c"/>
          <p:cNvSpPr>
            <a:spLocks noGrp="1" noChangeAspect="1" noChangeArrowheads="1"/>
          </p:cNvSpPr>
          <p:nvPr/>
        </p:nvSpPr>
        <p:spPr bwMode="auto">
          <a:xfrm>
            <a:off x="0" y="3429000"/>
            <a:ext cx="2176463" cy="3429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5" name="Rectangle 3" descr="1301d"/>
          <p:cNvSpPr>
            <a:spLocks noGrp="1" noChangeAspect="1" noChangeArrowheads="1"/>
          </p:cNvSpPr>
          <p:nvPr/>
        </p:nvSpPr>
        <p:spPr bwMode="auto">
          <a:xfrm>
            <a:off x="2286000" y="3429000"/>
            <a:ext cx="2154238" cy="3429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Rectangle 4" descr="1301e"/>
          <p:cNvSpPr>
            <a:spLocks noGrp="1" noChangeAspect="1" noChangeArrowheads="1"/>
          </p:cNvSpPr>
          <p:nvPr/>
        </p:nvSpPr>
        <p:spPr bwMode="auto">
          <a:xfrm>
            <a:off x="4495800" y="3406775"/>
            <a:ext cx="4648200" cy="345122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Rectangle 5" descr="1301b"/>
          <p:cNvSpPr>
            <a:spLocks noGrp="1" noChangeAspect="1" noChangeArrowheads="1"/>
          </p:cNvSpPr>
          <p:nvPr/>
        </p:nvSpPr>
        <p:spPr bwMode="auto">
          <a:xfrm>
            <a:off x="0" y="0"/>
            <a:ext cx="2128838" cy="335280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438400" y="609600"/>
            <a:ext cx="6477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/>
              <a:t>Normally, the buret is filled with titrant solution to within 1 or 2 ml of the zero position at the top. The initial volume of the buret is read to the nearest 0.01 ml.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igure-07-00.JPG                                               0001199E&#10;production                     B8414635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535988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14400" y="57912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/>
              <a:t>Evolution of the buret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305800" cy="55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>
                <a:solidFill>
                  <a:srgbClr val="0000FF"/>
                </a:solidFill>
              </a:rPr>
              <a:t>Standard solution : </a:t>
            </a:r>
          </a:p>
          <a:p>
            <a:pPr lvl="1">
              <a:spcBef>
                <a:spcPct val="50000"/>
              </a:spcBef>
            </a:pPr>
            <a:r>
              <a:rPr lang="en-US" altLang="ko-KR" sz="2200"/>
              <a:t>A solution of precisely known concentration.</a:t>
            </a:r>
          </a:p>
          <a:p>
            <a:pPr lvl="1">
              <a:spcBef>
                <a:spcPct val="50000"/>
              </a:spcBef>
            </a:pPr>
            <a:r>
              <a:rPr lang="en-US" altLang="ko-KR" sz="2200" b="1">
                <a:solidFill>
                  <a:srgbClr val="0000FF"/>
                </a:solidFill>
              </a:rPr>
              <a:t>Primary standard</a:t>
            </a:r>
            <a:r>
              <a:rPr lang="en-US" altLang="ko-KR" sz="2200">
                <a:solidFill>
                  <a:srgbClr val="0000FF"/>
                </a:solidFill>
              </a:rPr>
              <a:t> :</a:t>
            </a:r>
          </a:p>
          <a:p>
            <a:pPr lvl="1">
              <a:spcBef>
                <a:spcPct val="50000"/>
              </a:spcBef>
            </a:pPr>
            <a:r>
              <a:rPr lang="en-US" altLang="ko-KR" sz="2200"/>
              <a:t>An ultra-pure (99.9% purity) compound that serves as the reference material for a titrimetric method of analysis.</a:t>
            </a:r>
          </a:p>
          <a:p>
            <a:pPr lvl="1">
              <a:spcBef>
                <a:spcPct val="50000"/>
              </a:spcBef>
            </a:pPr>
            <a:r>
              <a:rPr lang="en-US" altLang="ko-KR" sz="2200" b="1">
                <a:solidFill>
                  <a:srgbClr val="0000FF"/>
                </a:solidFill>
              </a:rPr>
              <a:t>Secondary standard</a:t>
            </a:r>
            <a:r>
              <a:rPr lang="en-US" altLang="ko-KR" sz="2200">
                <a:solidFill>
                  <a:srgbClr val="0000FF"/>
                </a:solidFill>
              </a:rPr>
              <a:t> :</a:t>
            </a:r>
          </a:p>
          <a:p>
            <a:pPr lvl="1">
              <a:spcBef>
                <a:spcPct val="50000"/>
              </a:spcBef>
            </a:pPr>
            <a:r>
              <a:rPr lang="en-US" altLang="ko-KR" sz="2200"/>
              <a:t>A compound whose purity has been established by chemical anallysis and that serves as the reference material for a titrimetric method of analysis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200" b="1">
                <a:solidFill>
                  <a:srgbClr val="0000FF"/>
                </a:solidFill>
              </a:rPr>
              <a:t>Standardization</a:t>
            </a:r>
            <a:r>
              <a:rPr lang="en-US" altLang="ko-KR" sz="2200">
                <a:solidFill>
                  <a:srgbClr val="0000FF"/>
                </a:solidFill>
              </a:rPr>
              <a:t> :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ko-KR" sz="2200"/>
              <a:t>a process in which the concentration of a solution is determined by using the solution to titrate a known amount of another reagent</a:t>
            </a:r>
            <a:r>
              <a:rPr lang="en-US" altLang="ko-KR" sz="200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EC952-9978-4E30-A012-B1B5CFF29EE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2673</Words>
  <Application>Microsoft Office PowerPoint</Application>
  <PresentationFormat>On-screen Show (4:3)</PresentationFormat>
  <Paragraphs>395</Paragraphs>
  <Slides>51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Office Theme</vt:lpstr>
      <vt:lpstr>SPW 4.0 Graph</vt:lpstr>
      <vt:lpstr>CS ChemDraw Drawing</vt:lpstr>
      <vt:lpstr>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EMMA</dc:creator>
  <cp:lastModifiedBy>Ankudey</cp:lastModifiedBy>
  <cp:revision>16</cp:revision>
  <dcterms:created xsi:type="dcterms:W3CDTF">2008-10-07T16:24:42Z</dcterms:created>
  <dcterms:modified xsi:type="dcterms:W3CDTF">2009-10-15T11:29:10Z</dcterms:modified>
</cp:coreProperties>
</file>