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s/slide5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Default Extension="vml" ContentType="application/vnd.openxmlformats-officedocument.vmlDrawi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2"/>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322" r:id="rId16"/>
    <p:sldId id="271" r:id="rId17"/>
    <p:sldId id="272" r:id="rId18"/>
    <p:sldId id="273" r:id="rId19"/>
    <p:sldId id="274" r:id="rId20"/>
    <p:sldId id="324" r:id="rId21"/>
    <p:sldId id="276" r:id="rId22"/>
    <p:sldId id="278" r:id="rId23"/>
    <p:sldId id="321" r:id="rId24"/>
    <p:sldId id="327" r:id="rId25"/>
    <p:sldId id="279" r:id="rId26"/>
    <p:sldId id="280" r:id="rId27"/>
    <p:sldId id="281" r:id="rId28"/>
    <p:sldId id="283" r:id="rId29"/>
    <p:sldId id="325" r:id="rId30"/>
    <p:sldId id="284" r:id="rId31"/>
    <p:sldId id="285" r:id="rId32"/>
    <p:sldId id="286" r:id="rId33"/>
    <p:sldId id="287" r:id="rId34"/>
    <p:sldId id="288" r:id="rId35"/>
    <p:sldId id="289" r:id="rId36"/>
    <p:sldId id="290" r:id="rId37"/>
    <p:sldId id="291" r:id="rId38"/>
    <p:sldId id="292" r:id="rId39"/>
    <p:sldId id="293" r:id="rId40"/>
    <p:sldId id="294" r:id="rId41"/>
    <p:sldId id="326" r:id="rId42"/>
    <p:sldId id="295" r:id="rId43"/>
    <p:sldId id="296" r:id="rId44"/>
    <p:sldId id="297" r:id="rId45"/>
    <p:sldId id="298" r:id="rId46"/>
    <p:sldId id="299" r:id="rId47"/>
    <p:sldId id="300" r:id="rId48"/>
    <p:sldId id="301" r:id="rId49"/>
    <p:sldId id="304" r:id="rId50"/>
    <p:sldId id="305" r:id="rId51"/>
    <p:sldId id="308" r:id="rId52"/>
    <p:sldId id="309" r:id="rId53"/>
    <p:sldId id="311" r:id="rId54"/>
    <p:sldId id="312" r:id="rId55"/>
    <p:sldId id="313" r:id="rId56"/>
    <p:sldId id="314" r:id="rId57"/>
    <p:sldId id="316" r:id="rId58"/>
    <p:sldId id="317" r:id="rId59"/>
    <p:sldId id="318" r:id="rId60"/>
    <p:sldId id="320" r:id="rId61"/>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9" d="100"/>
          <a:sy n="69" d="100"/>
        </p:scale>
        <p:origin x="-1416" y="-10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5.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0.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912521D-8023-42E3-9DF3-227D3B46E8BC}" type="datetimeFigureOut">
              <a:rPr lang="en-US" smtClean="0"/>
              <a:pPr/>
              <a:t>11/24/2009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37DFFB2-A3D9-4315-A10D-297AA8FD92FF}"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DAAAB7DB-E696-4E12-9954-CC7EB3C1137E}" type="datetime1">
              <a:rPr lang="en-US" smtClean="0"/>
              <a:pPr>
                <a:defRPr/>
              </a:pPr>
              <a:t>11/24/2009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6CF2E6B0-32C3-4831-AF68-E2923279F0FF}"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C3850B04-C88B-4148-9B73-E0E676AE3A24}" type="datetime1">
              <a:rPr lang="en-US" smtClean="0"/>
              <a:pPr>
                <a:defRPr/>
              </a:pPr>
              <a:t>11/24/2009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sz="1600" b="1" i="0" baseline="0">
                <a:solidFill>
                  <a:schemeClr val="tx1">
                    <a:lumMod val="65000"/>
                    <a:lumOff val="35000"/>
                  </a:schemeClr>
                </a:solidFill>
              </a:defRPr>
            </a:lvl1pPr>
          </a:lstStyle>
          <a:p>
            <a:pPr>
              <a:defRPr/>
            </a:pPr>
            <a:fld id="{C58AF1A4-ABE3-46B1-99ED-48B8184FDCAA}" type="slidenum">
              <a:rPr lang="en-US" smtClean="0"/>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BF5E7290-FC42-45E8-A3E0-2FDB99165710}" type="datetime1">
              <a:rPr lang="en-US" smtClean="0"/>
              <a:pPr>
                <a:defRPr/>
              </a:pPr>
              <a:t>11/24/2009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sz="1600" b="1" i="0" baseline="0">
                <a:solidFill>
                  <a:schemeClr val="tx1">
                    <a:lumMod val="65000"/>
                    <a:lumOff val="35000"/>
                  </a:schemeClr>
                </a:solidFill>
              </a:defRPr>
            </a:lvl1pPr>
          </a:lstStyle>
          <a:p>
            <a:pPr>
              <a:defRPr/>
            </a:pPr>
            <a:fld id="{5E5318EC-7E23-4816-956A-BCD8C5C6E65F}" type="slidenum">
              <a:rPr lang="en-US" smtClean="0"/>
              <a:pPr>
                <a:def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E3FA74A0-ED75-4708-88E6-4CA7128050FF}" type="datetime1">
              <a:rPr lang="en-US" smtClean="0"/>
              <a:pPr>
                <a:defRPr/>
              </a:pPr>
              <a:t>11/24/2009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sz="1600" b="1" i="0" baseline="0">
                <a:solidFill>
                  <a:schemeClr val="tx1">
                    <a:lumMod val="65000"/>
                    <a:lumOff val="35000"/>
                  </a:schemeClr>
                </a:solidFill>
              </a:defRPr>
            </a:lvl1pPr>
          </a:lstStyle>
          <a:p>
            <a:pPr>
              <a:defRPr/>
            </a:pPr>
            <a:fld id="{A2EE1B87-AFED-404D-99A1-AAC642B35F6D}" type="slidenum">
              <a:rPr lang="en-US" smtClean="0"/>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7C7BBF12-1DBD-46DE-A8E8-EF9140709F86}" type="datetime1">
              <a:rPr lang="en-US" smtClean="0"/>
              <a:pPr>
                <a:defRPr/>
              </a:pPr>
              <a:t>11/24/2009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9B7F2D0E-69B0-44B5-83FE-B00E1A11C888}"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98620F02-52CB-4920-8A6C-FAAFAF3CED49}" type="datetime1">
              <a:rPr lang="en-US" smtClean="0"/>
              <a:pPr>
                <a:defRPr/>
              </a:pPr>
              <a:t>11/24/2009</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D5425463-B6EF-4713-82E9-57A38B4483C1}"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C278538B-ED60-4A32-AC8E-19C0F0914313}" type="datetime1">
              <a:rPr lang="en-US" smtClean="0"/>
              <a:pPr>
                <a:defRPr/>
              </a:pPr>
              <a:t>11/24/2009</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045590A7-9425-47C5-A501-ADA014D02CA4}"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F9D33216-F27D-4D69-A940-D05DA15CCEA8}" type="datetime1">
              <a:rPr lang="en-US" smtClean="0"/>
              <a:pPr>
                <a:defRPr/>
              </a:pPr>
              <a:t>11/24/2009</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E5ECA77E-6893-4589-AAAE-8EB49C8336E1}"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3699B5AC-0296-4A81-8519-0F09C0903814}" type="datetime1">
              <a:rPr lang="en-US" smtClean="0"/>
              <a:pPr>
                <a:defRPr/>
              </a:pPr>
              <a:t>11/24/2009</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sz="1600" b="1" i="0" baseline="0">
                <a:solidFill>
                  <a:schemeClr val="tx1">
                    <a:lumMod val="65000"/>
                    <a:lumOff val="35000"/>
                  </a:schemeClr>
                </a:solidFill>
              </a:defRPr>
            </a:lvl1pPr>
          </a:lstStyle>
          <a:p>
            <a:pPr>
              <a:defRPr/>
            </a:pPr>
            <a:fld id="{68A870C4-B19F-4DF1-B967-64BBCC981FCB}" type="slidenum">
              <a:rPr lang="en-US" smtClean="0"/>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90F1F797-60E6-4C2F-A658-F18E7BC86B54}" type="datetime1">
              <a:rPr lang="en-US" smtClean="0"/>
              <a:pPr>
                <a:defRPr/>
              </a:pPr>
              <a:t>11/24/2009</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sz="1600" b="1" i="0" baseline="0">
                <a:solidFill>
                  <a:schemeClr val="tx1">
                    <a:lumMod val="65000"/>
                    <a:lumOff val="35000"/>
                  </a:schemeClr>
                </a:solidFill>
              </a:defRPr>
            </a:lvl1pPr>
          </a:lstStyle>
          <a:p>
            <a:pPr>
              <a:defRPr/>
            </a:pPr>
            <a:fld id="{DDE3A234-9741-4654-8C38-B85068668B27}" type="slidenum">
              <a:rPr lang="en-US" smtClean="0"/>
              <a:pPr>
                <a:defRPr/>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C2A31C8C-D33A-4ECB-8B4A-375ABAFEE0FF}" type="datetime1">
              <a:rPr lang="en-US" smtClean="0"/>
              <a:pPr>
                <a:defRPr/>
              </a:pPr>
              <a:t>11/24/2009</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sz="1600" b="1" i="0" baseline="0">
                <a:solidFill>
                  <a:schemeClr val="tx1">
                    <a:lumMod val="65000"/>
                    <a:lumOff val="35000"/>
                  </a:schemeClr>
                </a:solidFill>
              </a:defRPr>
            </a:lvl1pPr>
          </a:lstStyle>
          <a:p>
            <a:pPr>
              <a:defRPr/>
            </a:pPr>
            <a:fld id="{9CDDE24A-ED20-49D2-8A70-CF3FC8C102EF}" type="slidenum">
              <a:rPr lang="en-US" smtClean="0"/>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2051"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cs typeface="+mn-cs"/>
              </a:defRPr>
            </a:lvl1pPr>
          </a:lstStyle>
          <a:p>
            <a:pPr>
              <a:defRPr/>
            </a:pPr>
            <a:fld id="{435D17AC-70ED-4CAF-A9C6-B98A821CBA52}" type="datetime1">
              <a:rPr lang="en-US" smtClean="0"/>
              <a:pPr>
                <a:defRPr/>
              </a:pPr>
              <a:t>11/24/2009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smtClean="0">
                <a:solidFill>
                  <a:schemeClr val="tx1">
                    <a:tint val="75000"/>
                  </a:schemeClr>
                </a:solidFill>
                <a:latin typeface="+mn-lt"/>
                <a:cs typeface="+mn-cs"/>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cs typeface="+mn-cs"/>
              </a:defRPr>
            </a:lvl1pPr>
          </a:lstStyle>
          <a:p>
            <a:pPr>
              <a:defRPr/>
            </a:pPr>
            <a:fld id="{38822311-9BB9-4C4B-B56D-C356125DEA36}"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itchFamily="34" charset="0"/>
        </a:defRPr>
      </a:lvl2pPr>
      <a:lvl3pPr algn="ctr" rtl="0" fontAlgn="base">
        <a:spcBef>
          <a:spcPct val="0"/>
        </a:spcBef>
        <a:spcAft>
          <a:spcPct val="0"/>
        </a:spcAft>
        <a:defRPr sz="4400">
          <a:solidFill>
            <a:schemeClr val="tx1"/>
          </a:solidFill>
          <a:latin typeface="Calibri" pitchFamily="34" charset="0"/>
        </a:defRPr>
      </a:lvl3pPr>
      <a:lvl4pPr algn="ctr" rtl="0" fontAlgn="base">
        <a:spcBef>
          <a:spcPct val="0"/>
        </a:spcBef>
        <a:spcAft>
          <a:spcPct val="0"/>
        </a:spcAft>
        <a:defRPr sz="4400">
          <a:solidFill>
            <a:schemeClr val="tx1"/>
          </a:solidFill>
          <a:latin typeface="Calibri" pitchFamily="34" charset="0"/>
        </a:defRPr>
      </a:lvl4pPr>
      <a:lvl5pPr algn="ctr" rtl="0" fontAlgn="base">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fontAlgn="base">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s>
</file>

<file path=ppt/slides/_rels/slide27.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jpeg"/><Relationship Id="rId1" Type="http://schemas.openxmlformats.org/officeDocument/2006/relationships/slideLayout" Target="../slideLayouts/slideLayout7.xml"/><Relationship Id="rId4" Type="http://schemas.openxmlformats.org/officeDocument/2006/relationships/image" Target="../media/image22.png"/></Relationships>
</file>

<file path=ppt/slides/_rels/slide3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26.jpe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7.xml"/><Relationship Id="rId1" Type="http://schemas.openxmlformats.org/officeDocument/2006/relationships/vmlDrawing" Target="../drawings/vmlDrawing2.v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ext Box 1026"/>
          <p:cNvSpPr txBox="1">
            <a:spLocks noChangeArrowheads="1"/>
          </p:cNvSpPr>
          <p:nvPr/>
        </p:nvSpPr>
        <p:spPr bwMode="auto">
          <a:xfrm>
            <a:off x="457200" y="1219200"/>
            <a:ext cx="6705600" cy="4247317"/>
          </a:xfrm>
          <a:prstGeom prst="rect">
            <a:avLst/>
          </a:prstGeom>
          <a:noFill/>
          <a:ln w="9525">
            <a:noFill/>
            <a:miter lim="800000"/>
            <a:headEnd/>
            <a:tailEnd/>
          </a:ln>
        </p:spPr>
        <p:txBody>
          <a:bodyPr wrap="square">
            <a:spAutoFit/>
          </a:bodyPr>
          <a:lstStyle/>
          <a:p>
            <a:pPr marL="627063" indent="-627063">
              <a:spcBef>
                <a:spcPct val="50000"/>
              </a:spcBef>
              <a:buClr>
                <a:srgbClr val="FF0000"/>
              </a:buClr>
              <a:buFont typeface="Wingdings" pitchFamily="2" charset="2"/>
              <a:buChar char="Ø"/>
            </a:pPr>
            <a:r>
              <a:rPr lang="en-US" altLang="ko-KR" sz="2000" dirty="0"/>
              <a:t>Electrochemistry is the study of the relationship between chemical change and electrical work. It involves chemical reactions which involve reduction and oxidation process.</a:t>
            </a:r>
          </a:p>
          <a:p>
            <a:pPr marL="627063" indent="-627063">
              <a:spcBef>
                <a:spcPct val="50000"/>
              </a:spcBef>
              <a:buClr>
                <a:srgbClr val="FF0000"/>
              </a:buClr>
              <a:buFont typeface="Wingdings" pitchFamily="2" charset="2"/>
              <a:buChar char="Ø"/>
            </a:pPr>
            <a:r>
              <a:rPr lang="en-US" altLang="ko-KR" sz="2000" dirty="0"/>
              <a:t>Electrochemistry is the study of the interchange of chemical and electrical energy. </a:t>
            </a:r>
          </a:p>
          <a:p>
            <a:pPr marL="627063" indent="-627063">
              <a:spcBef>
                <a:spcPct val="50000"/>
              </a:spcBef>
              <a:buClr>
                <a:srgbClr val="FF0000"/>
              </a:buClr>
              <a:buFont typeface="Wingdings" pitchFamily="2" charset="2"/>
              <a:buChar char="Ø"/>
            </a:pPr>
            <a:r>
              <a:rPr lang="en-US" altLang="ko-KR" sz="2000" dirty="0"/>
              <a:t>In electrochemistry we are interested in the ways in which we can extract work from chemical reactions in the form of electricity </a:t>
            </a:r>
            <a:endParaRPr lang="en-US" altLang="ko-KR" sz="2000" dirty="0" smtClean="0"/>
          </a:p>
          <a:p>
            <a:pPr marL="627063" indent="-627063">
              <a:spcBef>
                <a:spcPct val="50000"/>
              </a:spcBef>
              <a:buClr>
                <a:srgbClr val="FF0000"/>
              </a:buClr>
              <a:buFont typeface="Wingdings" pitchFamily="2" charset="2"/>
              <a:buChar char="Ø"/>
            </a:pPr>
            <a:r>
              <a:rPr lang="en-US" altLang="ko-KR" sz="2000" dirty="0" smtClean="0"/>
              <a:t>How can we </a:t>
            </a:r>
            <a:r>
              <a:rPr lang="en-US" altLang="ko-KR" sz="2000" dirty="0"/>
              <a:t>use electrochemical processes in order to synthesize chemical compounds of interest, that may be thermodynamically unfavorable.</a:t>
            </a:r>
          </a:p>
        </p:txBody>
      </p:sp>
      <p:sp>
        <p:nvSpPr>
          <p:cNvPr id="3075" name="Rectangle 1027"/>
          <p:cNvSpPr>
            <a:spLocks noChangeArrowheads="1"/>
          </p:cNvSpPr>
          <p:nvPr/>
        </p:nvSpPr>
        <p:spPr bwMode="auto">
          <a:xfrm>
            <a:off x="304800" y="1668463"/>
            <a:ext cx="9144000" cy="0"/>
          </a:xfrm>
          <a:prstGeom prst="rect">
            <a:avLst/>
          </a:prstGeom>
          <a:noFill/>
          <a:ln w="9525">
            <a:noFill/>
            <a:miter lim="800000"/>
            <a:headEnd/>
            <a:tailEnd/>
          </a:ln>
        </p:spPr>
        <p:txBody>
          <a:bodyPr>
            <a:spAutoFit/>
          </a:bodyPr>
          <a:lstStyle/>
          <a:p>
            <a:endParaRPr lang="en-US">
              <a:latin typeface="Calibri" pitchFamily="34" charset="0"/>
            </a:endParaRPr>
          </a:p>
        </p:txBody>
      </p:sp>
      <p:sp>
        <p:nvSpPr>
          <p:cNvPr id="3076" name="Rectangle 1028"/>
          <p:cNvSpPr>
            <a:spLocks noChangeArrowheads="1"/>
          </p:cNvSpPr>
          <p:nvPr/>
        </p:nvSpPr>
        <p:spPr bwMode="auto">
          <a:xfrm>
            <a:off x="304800" y="1668463"/>
            <a:ext cx="9144000" cy="0"/>
          </a:xfrm>
          <a:prstGeom prst="rect">
            <a:avLst/>
          </a:prstGeom>
          <a:noFill/>
          <a:ln w="9525">
            <a:noFill/>
            <a:miter lim="800000"/>
            <a:headEnd/>
            <a:tailEnd/>
          </a:ln>
        </p:spPr>
        <p:txBody>
          <a:bodyPr>
            <a:spAutoFit/>
          </a:bodyPr>
          <a:lstStyle/>
          <a:p>
            <a:endParaRPr lang="en-US">
              <a:latin typeface="Calibri" pitchFamily="34" charset="0"/>
            </a:endParaRPr>
          </a:p>
        </p:txBody>
      </p:sp>
      <p:sp>
        <p:nvSpPr>
          <p:cNvPr id="5" name="Title 1"/>
          <p:cNvSpPr txBox="1">
            <a:spLocks/>
          </p:cNvSpPr>
          <p:nvPr/>
        </p:nvSpPr>
        <p:spPr>
          <a:xfrm>
            <a:off x="1371600" y="152400"/>
            <a:ext cx="6553200" cy="868363"/>
          </a:xfrm>
          <a:prstGeom prst="rect">
            <a:avLst/>
          </a:prstGeom>
        </p:spPr>
        <p:txBody>
          <a:bodyPr>
            <a:normAutofit/>
          </a:bodyPr>
          <a:lstStyle/>
          <a:p>
            <a:pPr algn="ctr" fontAlgn="auto">
              <a:spcAft>
                <a:spcPts val="0"/>
              </a:spcAft>
              <a:defRPr/>
            </a:pPr>
            <a:r>
              <a:rPr lang="en-US" sz="4000" b="1" i="1">
                <a:solidFill>
                  <a:srgbClr val="0000FF"/>
                </a:solidFill>
                <a:ea typeface="+mj-ea"/>
              </a:rPr>
              <a:t>Electrochemistry</a:t>
            </a:r>
            <a:endParaRPr lang="en-US" sz="4000" b="1" i="1" dirty="0">
              <a:solidFill>
                <a:srgbClr val="0000FF"/>
              </a:solidFill>
              <a:ea typeface="+mj-ea"/>
            </a:endParaRPr>
          </a:p>
        </p:txBody>
      </p:sp>
      <p:pic>
        <p:nvPicPr>
          <p:cNvPr id="24577" name="Picture 1"/>
          <p:cNvPicPr>
            <a:picLocks noChangeAspect="1" noChangeArrowheads="1"/>
          </p:cNvPicPr>
          <p:nvPr/>
        </p:nvPicPr>
        <p:blipFill>
          <a:blip r:embed="rId2" cstate="print"/>
          <a:srcRect/>
          <a:stretch>
            <a:fillRect/>
          </a:stretch>
        </p:blipFill>
        <p:spPr bwMode="auto">
          <a:xfrm>
            <a:off x="7391400" y="1524000"/>
            <a:ext cx="1600200" cy="1600200"/>
          </a:xfrm>
          <a:prstGeom prst="rect">
            <a:avLst/>
          </a:prstGeom>
          <a:noFill/>
          <a:ln w="9525">
            <a:noFill/>
            <a:miter lim="800000"/>
            <a:headEnd/>
            <a:tailEnd/>
          </a:ln>
        </p:spPr>
      </p:pic>
      <p:sp>
        <p:nvSpPr>
          <p:cNvPr id="7" name="Slide Number Placeholder 6"/>
          <p:cNvSpPr>
            <a:spLocks noGrp="1"/>
          </p:cNvSpPr>
          <p:nvPr>
            <p:ph type="sldNum" sz="quarter" idx="12"/>
          </p:nvPr>
        </p:nvSpPr>
        <p:spPr/>
        <p:txBody>
          <a:bodyPr/>
          <a:lstStyle/>
          <a:p>
            <a:pPr>
              <a:defRPr/>
            </a:pPr>
            <a:fld id="{68A870C4-B19F-4DF1-B967-64BBCC981FCB}" type="slidenum">
              <a:rPr lang="en-US" smtClean="0"/>
              <a:pPr>
                <a:defRPr/>
              </a:pPr>
              <a:t>1</a:t>
            </a:fld>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 Box 3"/>
          <p:cNvSpPr txBox="1">
            <a:spLocks noChangeArrowheads="1"/>
          </p:cNvSpPr>
          <p:nvPr/>
        </p:nvSpPr>
        <p:spPr bwMode="auto">
          <a:xfrm>
            <a:off x="457200" y="990600"/>
            <a:ext cx="8382000" cy="4524315"/>
          </a:xfrm>
          <a:prstGeom prst="rect">
            <a:avLst/>
          </a:prstGeom>
          <a:noFill/>
          <a:ln w="9525">
            <a:noFill/>
            <a:miter lim="800000"/>
            <a:headEnd/>
            <a:tailEnd/>
          </a:ln>
        </p:spPr>
        <p:txBody>
          <a:bodyPr>
            <a:spAutoFit/>
          </a:bodyPr>
          <a:lstStyle/>
          <a:p>
            <a:pPr latinLnBrk="1">
              <a:spcBef>
                <a:spcPct val="50000"/>
              </a:spcBef>
            </a:pPr>
            <a:r>
              <a:rPr kumimoji="1" lang="en-US" altLang="ko-KR" sz="2800" b="1" dirty="0">
                <a:solidFill>
                  <a:srgbClr val="FF0000"/>
                </a:solidFill>
              </a:rPr>
              <a:t>A</a:t>
            </a:r>
            <a:r>
              <a:rPr kumimoji="1" lang="en-US" altLang="ko-KR" sz="2800" dirty="0">
                <a:solidFill>
                  <a:srgbClr val="FF0000"/>
                </a:solidFill>
              </a:rPr>
              <a:t>.  </a:t>
            </a:r>
            <a:r>
              <a:rPr kumimoji="1" lang="en-US" altLang="ko-KR" sz="2800" b="1" dirty="0">
                <a:solidFill>
                  <a:srgbClr val="FF0000"/>
                </a:solidFill>
              </a:rPr>
              <a:t>Charg</a:t>
            </a:r>
            <a:r>
              <a:rPr kumimoji="1" lang="en-US" altLang="ko-KR" sz="2800" dirty="0">
                <a:solidFill>
                  <a:srgbClr val="FF0000"/>
                </a:solidFill>
              </a:rPr>
              <a:t>e : </a:t>
            </a:r>
            <a:r>
              <a:rPr kumimoji="1" lang="en-US" altLang="ko-KR" sz="2800" b="1" i="1" dirty="0">
                <a:solidFill>
                  <a:srgbClr val="FF0000"/>
                </a:solidFill>
              </a:rPr>
              <a:t>q</a:t>
            </a:r>
          </a:p>
          <a:p>
            <a:pPr>
              <a:spcBef>
                <a:spcPct val="50000"/>
              </a:spcBef>
            </a:pPr>
            <a:r>
              <a:rPr lang="en-US" altLang="ko-KR" sz="2000" dirty="0"/>
              <a:t>Electric charge (q) is measured in</a:t>
            </a:r>
            <a:r>
              <a:rPr lang="en-US" altLang="ko-KR" sz="2000" b="1" dirty="0"/>
              <a:t> coulombs</a:t>
            </a:r>
            <a:r>
              <a:rPr lang="en-US" altLang="ko-KR" sz="2000" dirty="0"/>
              <a:t> (C). </a:t>
            </a:r>
          </a:p>
          <a:p>
            <a:pPr>
              <a:spcBef>
                <a:spcPct val="50000"/>
              </a:spcBef>
            </a:pPr>
            <a:r>
              <a:rPr lang="en-US" altLang="ko-KR" sz="2000" dirty="0"/>
              <a:t>The magnitude of the charge of a single electron is 1.602 ×  10</a:t>
            </a:r>
            <a:r>
              <a:rPr lang="en-US" altLang="ko-KR" sz="2000" baseline="30000" dirty="0"/>
              <a:t>-19</a:t>
            </a:r>
            <a:r>
              <a:rPr lang="en-US" altLang="ko-KR" sz="2000" dirty="0"/>
              <a:t> C. </a:t>
            </a:r>
          </a:p>
          <a:p>
            <a:pPr>
              <a:spcBef>
                <a:spcPct val="50000"/>
              </a:spcBef>
            </a:pPr>
            <a:r>
              <a:rPr lang="en-US" altLang="ko-KR" sz="2000" dirty="0"/>
              <a:t>1 mole of electrons has a charge of 9.649 × 10</a:t>
            </a:r>
            <a:r>
              <a:rPr lang="en-US" altLang="ko-KR" sz="2000" baseline="30000" dirty="0"/>
              <a:t>4</a:t>
            </a:r>
            <a:r>
              <a:rPr lang="en-US" altLang="ko-KR" sz="2000" dirty="0"/>
              <a:t> C which is called the </a:t>
            </a:r>
            <a:r>
              <a:rPr lang="en-US" altLang="ko-KR" sz="2000" b="1" dirty="0">
                <a:solidFill>
                  <a:srgbClr val="0000FF"/>
                </a:solidFill>
              </a:rPr>
              <a:t>Faraday constant</a:t>
            </a:r>
            <a:r>
              <a:rPr lang="en-US" altLang="ko-KR" sz="2000" dirty="0">
                <a:solidFill>
                  <a:srgbClr val="0000FF"/>
                </a:solidFill>
              </a:rPr>
              <a:t> </a:t>
            </a:r>
            <a:r>
              <a:rPr lang="en-US" altLang="ko-KR" sz="2000" dirty="0"/>
              <a:t>(F</a:t>
            </a:r>
            <a:r>
              <a:rPr lang="en-US" altLang="ko-KR" sz="2000" dirty="0" smtClean="0"/>
              <a:t>)  (coulombs per mole).</a:t>
            </a:r>
          </a:p>
          <a:p>
            <a:pPr>
              <a:spcBef>
                <a:spcPct val="50000"/>
              </a:spcBef>
            </a:pPr>
            <a:endParaRPr lang="en-US" altLang="ko-KR" sz="2000" dirty="0"/>
          </a:p>
          <a:p>
            <a:pPr latinLnBrk="1">
              <a:spcBef>
                <a:spcPct val="50000"/>
              </a:spcBef>
            </a:pPr>
            <a:r>
              <a:rPr kumimoji="1" lang="en-US" altLang="ko-KR" i="1" dirty="0"/>
              <a:t>    </a:t>
            </a:r>
            <a:r>
              <a:rPr kumimoji="1" lang="en-US" altLang="ko-KR" sz="2000" i="1" dirty="0"/>
              <a:t>q = </a:t>
            </a:r>
            <a:r>
              <a:rPr kumimoji="1" lang="en-US" altLang="ko-KR" sz="2000" dirty="0"/>
              <a:t>Avogadro’s number × charge of an electron </a:t>
            </a:r>
            <a:endParaRPr kumimoji="1" lang="en-US" altLang="ko-KR" sz="2000" i="1" dirty="0"/>
          </a:p>
          <a:p>
            <a:pPr latinLnBrk="1">
              <a:spcBef>
                <a:spcPct val="50000"/>
              </a:spcBef>
            </a:pPr>
            <a:r>
              <a:rPr kumimoji="1" lang="en-US" altLang="ko-KR" sz="2000" i="1" dirty="0"/>
              <a:t>    </a:t>
            </a:r>
            <a:r>
              <a:rPr kumimoji="1" lang="en-US" altLang="ko-KR" sz="2000" b="1" i="1" dirty="0">
                <a:solidFill>
                  <a:srgbClr val="FF0000"/>
                </a:solidFill>
              </a:rPr>
              <a:t>q </a:t>
            </a:r>
            <a:r>
              <a:rPr kumimoji="1" lang="en-US" altLang="ko-KR" sz="2000" b="1" dirty="0">
                <a:solidFill>
                  <a:srgbClr val="FF0000"/>
                </a:solidFill>
              </a:rPr>
              <a:t>= </a:t>
            </a:r>
            <a:r>
              <a:rPr kumimoji="1" lang="en-US" altLang="ko-KR" sz="2000" b="1" i="1" dirty="0" err="1">
                <a:solidFill>
                  <a:srgbClr val="FF0000"/>
                </a:solidFill>
              </a:rPr>
              <a:t>n</a:t>
            </a:r>
            <a:r>
              <a:rPr kumimoji="1" lang="en-US" altLang="ko-KR" sz="2000" b="1" dirty="0" err="1">
                <a:solidFill>
                  <a:srgbClr val="FF0000"/>
                </a:solidFill>
              </a:rPr>
              <a:t>F</a:t>
            </a:r>
            <a:endParaRPr kumimoji="1" lang="en-US" altLang="ko-KR" sz="2000" b="1" dirty="0">
              <a:solidFill>
                <a:srgbClr val="FF0000"/>
              </a:solidFill>
            </a:endParaRPr>
          </a:p>
          <a:p>
            <a:pPr latinLnBrk="1">
              <a:spcBef>
                <a:spcPct val="50000"/>
              </a:spcBef>
            </a:pPr>
            <a:r>
              <a:rPr kumimoji="1" lang="en-US" altLang="ko-KR" sz="2000" dirty="0"/>
              <a:t>    Coulombs = </a:t>
            </a:r>
            <a:r>
              <a:rPr kumimoji="1" lang="en-US" altLang="ko-KR" sz="2000" dirty="0" smtClean="0"/>
              <a:t>moles*(</a:t>
            </a:r>
            <a:r>
              <a:rPr kumimoji="1" lang="en-US" altLang="ko-KR" sz="2000" dirty="0"/>
              <a:t>coulombs/mole)</a:t>
            </a:r>
          </a:p>
          <a:p>
            <a:pPr latinLnBrk="1">
              <a:spcBef>
                <a:spcPct val="50000"/>
              </a:spcBef>
            </a:pPr>
            <a:r>
              <a:rPr kumimoji="1" lang="en-US" altLang="ko-KR" sz="2000" dirty="0"/>
              <a:t>    Faraday constant :  F= 96485.381 C/mol</a:t>
            </a:r>
          </a:p>
        </p:txBody>
      </p:sp>
      <p:sp>
        <p:nvSpPr>
          <p:cNvPr id="12291" name="TextBox 3"/>
          <p:cNvSpPr txBox="1">
            <a:spLocks noChangeArrowheads="1"/>
          </p:cNvSpPr>
          <p:nvPr/>
        </p:nvSpPr>
        <p:spPr bwMode="auto">
          <a:xfrm>
            <a:off x="2362200" y="228600"/>
            <a:ext cx="5410200" cy="584200"/>
          </a:xfrm>
          <a:prstGeom prst="rect">
            <a:avLst/>
          </a:prstGeom>
          <a:noFill/>
          <a:ln w="9525">
            <a:noFill/>
            <a:miter lim="800000"/>
            <a:headEnd/>
            <a:tailEnd/>
          </a:ln>
        </p:spPr>
        <p:txBody>
          <a:bodyPr>
            <a:spAutoFit/>
          </a:bodyPr>
          <a:lstStyle/>
          <a:p>
            <a:r>
              <a:rPr kumimoji="1" lang="en-US" altLang="ko-KR" sz="3200" b="1" i="1">
                <a:solidFill>
                  <a:srgbClr val="0000FF"/>
                </a:solidFill>
              </a:rPr>
              <a:t>Electric measurements</a:t>
            </a:r>
          </a:p>
        </p:txBody>
      </p:sp>
      <p:pic>
        <p:nvPicPr>
          <p:cNvPr id="15361" name="Picture 1"/>
          <p:cNvPicPr>
            <a:picLocks noChangeAspect="1" noChangeArrowheads="1"/>
          </p:cNvPicPr>
          <p:nvPr/>
        </p:nvPicPr>
        <p:blipFill>
          <a:blip r:embed="rId2" cstate="print"/>
          <a:srcRect/>
          <a:stretch>
            <a:fillRect/>
          </a:stretch>
        </p:blipFill>
        <p:spPr bwMode="auto">
          <a:xfrm>
            <a:off x="6235700" y="3962400"/>
            <a:ext cx="2393950" cy="2209800"/>
          </a:xfrm>
          <a:prstGeom prst="rect">
            <a:avLst/>
          </a:prstGeom>
          <a:noFill/>
          <a:ln w="9525">
            <a:noFill/>
            <a:miter lim="800000"/>
            <a:headEnd/>
            <a:tailEnd/>
          </a:ln>
        </p:spPr>
      </p:pic>
      <p:sp>
        <p:nvSpPr>
          <p:cNvPr id="5" name="Slide Number Placeholder 4"/>
          <p:cNvSpPr>
            <a:spLocks noGrp="1"/>
          </p:cNvSpPr>
          <p:nvPr>
            <p:ph type="sldNum" sz="quarter" idx="12"/>
          </p:nvPr>
        </p:nvSpPr>
        <p:spPr/>
        <p:txBody>
          <a:bodyPr/>
          <a:lstStyle/>
          <a:p>
            <a:pPr>
              <a:defRPr/>
            </a:pPr>
            <a:fld id="{68A870C4-B19F-4DF1-B967-64BBCC981FCB}" type="slidenum">
              <a:rPr lang="en-US" smtClean="0"/>
              <a:pPr>
                <a:defRPr/>
              </a:pPr>
              <a:t>10</a:t>
            </a:fld>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2743200" y="152400"/>
            <a:ext cx="3657600" cy="868363"/>
          </a:xfrm>
        </p:spPr>
        <p:txBody>
          <a:bodyPr/>
          <a:lstStyle/>
          <a:p>
            <a:r>
              <a:rPr lang="en-US" sz="4000" b="1" i="1" smtClean="0">
                <a:solidFill>
                  <a:srgbClr val="0000FF"/>
                </a:solidFill>
                <a:latin typeface="Arial" pitchFamily="34" charset="0"/>
                <a:cs typeface="Arial" pitchFamily="34" charset="0"/>
              </a:rPr>
              <a:t>Example</a:t>
            </a:r>
          </a:p>
        </p:txBody>
      </p:sp>
      <p:sp>
        <p:nvSpPr>
          <p:cNvPr id="13315" name="Content Placeholder 2"/>
          <p:cNvSpPr>
            <a:spLocks noGrp="1"/>
          </p:cNvSpPr>
          <p:nvPr>
            <p:ph idx="1"/>
          </p:nvPr>
        </p:nvSpPr>
        <p:spPr>
          <a:xfrm>
            <a:off x="457200" y="1219200"/>
            <a:ext cx="8229600" cy="4525963"/>
          </a:xfrm>
        </p:spPr>
        <p:txBody>
          <a:bodyPr/>
          <a:lstStyle/>
          <a:p>
            <a:pPr>
              <a:spcBef>
                <a:spcPct val="50000"/>
              </a:spcBef>
              <a:buFont typeface="Arial" pitchFamily="34" charset="0"/>
              <a:buNone/>
            </a:pPr>
            <a:r>
              <a:rPr lang="en-US" altLang="ko-KR" sz="2400" dirty="0" smtClean="0">
                <a:latin typeface="Arial" pitchFamily="34" charset="0"/>
                <a:cs typeface="Arial" pitchFamily="34" charset="0"/>
              </a:rPr>
              <a:t>What weight in grams of Cu will be plated out from a solution of Cu</a:t>
            </a:r>
            <a:r>
              <a:rPr lang="en-US" altLang="ko-KR" sz="2400" baseline="30000" dirty="0" smtClean="0">
                <a:latin typeface="Arial" pitchFamily="34" charset="0"/>
                <a:cs typeface="Arial" pitchFamily="34" charset="0"/>
              </a:rPr>
              <a:t>2+</a:t>
            </a:r>
            <a:r>
              <a:rPr lang="en-US" altLang="ko-KR" sz="2400" dirty="0" smtClean="0">
                <a:latin typeface="Arial" pitchFamily="34" charset="0"/>
                <a:cs typeface="Arial" pitchFamily="34" charset="0"/>
              </a:rPr>
              <a:t> on passing 0.15 Faraday ?</a:t>
            </a:r>
          </a:p>
          <a:p>
            <a:pPr>
              <a:spcBef>
                <a:spcPct val="50000"/>
              </a:spcBef>
              <a:buFont typeface="Arial" pitchFamily="34" charset="0"/>
              <a:buNone/>
            </a:pPr>
            <a:endParaRPr lang="en-US" altLang="ko-KR" sz="2400" dirty="0" smtClean="0">
              <a:latin typeface="Arial" pitchFamily="34" charset="0"/>
              <a:cs typeface="Arial" pitchFamily="34" charset="0"/>
            </a:endParaRPr>
          </a:p>
          <a:p>
            <a:pPr>
              <a:spcBef>
                <a:spcPct val="50000"/>
              </a:spcBef>
              <a:buFont typeface="Arial" pitchFamily="34" charset="0"/>
              <a:buNone/>
            </a:pPr>
            <a:endParaRPr lang="en-US" altLang="ko-KR" sz="2400" dirty="0" smtClean="0">
              <a:latin typeface="Arial" pitchFamily="34" charset="0"/>
              <a:cs typeface="Arial" pitchFamily="34" charset="0"/>
            </a:endParaRPr>
          </a:p>
          <a:p>
            <a:pPr>
              <a:spcBef>
                <a:spcPct val="50000"/>
              </a:spcBef>
              <a:buFont typeface="Arial" pitchFamily="34" charset="0"/>
              <a:buNone/>
            </a:pPr>
            <a:r>
              <a:rPr lang="en-US" altLang="ko-KR" sz="2400" dirty="0" smtClean="0">
                <a:latin typeface="Arial" pitchFamily="34" charset="0"/>
                <a:cs typeface="Arial" pitchFamily="34" charset="0"/>
              </a:rPr>
              <a:t>Cu</a:t>
            </a:r>
            <a:r>
              <a:rPr lang="en-US" altLang="ko-KR" sz="2400" baseline="30000" dirty="0" smtClean="0">
                <a:latin typeface="Arial" pitchFamily="34" charset="0"/>
                <a:cs typeface="Arial" pitchFamily="34" charset="0"/>
              </a:rPr>
              <a:t>2+</a:t>
            </a:r>
            <a:r>
              <a:rPr lang="en-US" altLang="ko-KR" sz="2400" dirty="0" smtClean="0">
                <a:latin typeface="Arial" pitchFamily="34" charset="0"/>
                <a:cs typeface="Arial" pitchFamily="34" charset="0"/>
              </a:rPr>
              <a:t> +2e = Cu</a:t>
            </a:r>
          </a:p>
          <a:p>
            <a:pPr>
              <a:spcBef>
                <a:spcPct val="50000"/>
              </a:spcBef>
              <a:buFont typeface="Arial" pitchFamily="34" charset="0"/>
              <a:buNone/>
            </a:pPr>
            <a:r>
              <a:rPr lang="en-US" altLang="ko-KR" sz="2400" dirty="0" smtClean="0">
                <a:latin typeface="Arial" pitchFamily="34" charset="0"/>
                <a:cs typeface="Arial" pitchFamily="34" charset="0"/>
              </a:rPr>
              <a:t>Two Faradays plate out one mole (63g) of Cu. Therefore,</a:t>
            </a:r>
          </a:p>
          <a:p>
            <a:pPr>
              <a:spcBef>
                <a:spcPct val="50000"/>
              </a:spcBef>
              <a:buFont typeface="Arial" pitchFamily="34" charset="0"/>
              <a:buNone/>
            </a:pPr>
            <a:r>
              <a:rPr lang="en-US" altLang="ko-KR" sz="2400" dirty="0" smtClean="0">
                <a:latin typeface="Arial" pitchFamily="34" charset="0"/>
                <a:cs typeface="Arial" pitchFamily="34" charset="0"/>
              </a:rPr>
              <a:t>Weight = 0.15 Faraday × (½ moles / Faraday) ×(63g/mole)</a:t>
            </a:r>
          </a:p>
          <a:p>
            <a:pPr>
              <a:spcBef>
                <a:spcPct val="50000"/>
              </a:spcBef>
              <a:buFont typeface="Arial" pitchFamily="34" charset="0"/>
              <a:buNone/>
            </a:pPr>
            <a:r>
              <a:rPr lang="en-US" altLang="ko-KR" sz="2400" dirty="0" smtClean="0">
                <a:latin typeface="Arial" pitchFamily="34" charset="0"/>
                <a:cs typeface="Arial" pitchFamily="34" charset="0"/>
              </a:rPr>
              <a:t>            =  4.725 g</a:t>
            </a:r>
          </a:p>
          <a:p>
            <a:pPr>
              <a:spcBef>
                <a:spcPct val="50000"/>
              </a:spcBef>
              <a:buFont typeface="Arial" pitchFamily="34" charset="0"/>
              <a:buNone/>
            </a:pPr>
            <a:endParaRPr kumimoji="1" lang="en-US" altLang="ko-KR" sz="2400" dirty="0" smtClean="0">
              <a:latin typeface="Arial" pitchFamily="34" charset="0"/>
              <a:cs typeface="Arial" pitchFamily="34" charset="0"/>
            </a:endParaRPr>
          </a:p>
          <a:p>
            <a:pPr>
              <a:spcBef>
                <a:spcPct val="50000"/>
              </a:spcBef>
              <a:buFont typeface="Arial" pitchFamily="34" charset="0"/>
              <a:buNone/>
            </a:pPr>
            <a:r>
              <a:rPr kumimoji="1" lang="en-US" altLang="ko-KR" sz="2400" dirty="0" smtClean="0">
                <a:latin typeface="Arial" pitchFamily="34" charset="0"/>
                <a:cs typeface="Arial" pitchFamily="34" charset="0"/>
              </a:rPr>
              <a:t>			</a:t>
            </a:r>
          </a:p>
          <a:p>
            <a:endParaRPr lang="en-US" sz="2400" dirty="0" smtClean="0">
              <a:latin typeface="Arial" pitchFamily="34" charset="0"/>
              <a:ea typeface="맑은 고딕" pitchFamily="34" charset="-127"/>
              <a:cs typeface="Arial" pitchFamily="34" charset="0"/>
            </a:endParaRPr>
          </a:p>
        </p:txBody>
      </p:sp>
      <p:sp>
        <p:nvSpPr>
          <p:cNvPr id="4" name="Slide Number Placeholder 3"/>
          <p:cNvSpPr>
            <a:spLocks noGrp="1"/>
          </p:cNvSpPr>
          <p:nvPr>
            <p:ph type="sldNum" sz="quarter" idx="12"/>
          </p:nvPr>
        </p:nvSpPr>
        <p:spPr/>
        <p:txBody>
          <a:bodyPr/>
          <a:lstStyle/>
          <a:p>
            <a:pPr>
              <a:defRPr/>
            </a:pPr>
            <a:fld id="{A2EE1B87-AFED-404D-99A1-AAC642B35F6D}" type="slidenum">
              <a:rPr lang="en-US" smtClean="0"/>
              <a:pPr>
                <a:defRPr/>
              </a:pPr>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 Box 2"/>
          <p:cNvSpPr txBox="1">
            <a:spLocks noChangeArrowheads="1"/>
          </p:cNvSpPr>
          <p:nvPr/>
        </p:nvSpPr>
        <p:spPr bwMode="auto">
          <a:xfrm>
            <a:off x="685800" y="685800"/>
            <a:ext cx="7772400" cy="3816429"/>
          </a:xfrm>
          <a:prstGeom prst="rect">
            <a:avLst/>
          </a:prstGeom>
          <a:noFill/>
          <a:ln w="9525">
            <a:noFill/>
            <a:miter lim="800000"/>
            <a:headEnd/>
            <a:tailEnd/>
          </a:ln>
        </p:spPr>
        <p:txBody>
          <a:bodyPr>
            <a:spAutoFit/>
          </a:bodyPr>
          <a:lstStyle/>
          <a:p>
            <a:pPr latinLnBrk="1">
              <a:spcBef>
                <a:spcPct val="50000"/>
              </a:spcBef>
            </a:pPr>
            <a:r>
              <a:rPr kumimoji="1" lang="en-US" altLang="ko-KR" sz="2400" dirty="0">
                <a:solidFill>
                  <a:srgbClr val="FF0000"/>
                </a:solidFill>
              </a:rPr>
              <a:t>B. </a:t>
            </a:r>
            <a:r>
              <a:rPr kumimoji="1" lang="en-US" altLang="ko-KR" sz="2400" b="1" dirty="0">
                <a:solidFill>
                  <a:srgbClr val="FF0000"/>
                </a:solidFill>
              </a:rPr>
              <a:t>Electric Current : I</a:t>
            </a:r>
          </a:p>
          <a:p>
            <a:pPr latinLnBrk="1">
              <a:spcBef>
                <a:spcPct val="50000"/>
              </a:spcBef>
            </a:pPr>
            <a:endParaRPr kumimoji="1" lang="en-US" altLang="ko-KR" b="1" dirty="0">
              <a:latin typeface="Calibri" pitchFamily="34" charset="0"/>
            </a:endParaRPr>
          </a:p>
          <a:p>
            <a:pPr latinLnBrk="1">
              <a:spcBef>
                <a:spcPct val="50000"/>
              </a:spcBef>
            </a:pPr>
            <a:r>
              <a:rPr kumimoji="1" lang="en-US" altLang="ko-KR" sz="2000" dirty="0"/>
              <a:t>The quantity of charge flowing each second through a circuit is called the </a:t>
            </a:r>
            <a:r>
              <a:rPr kumimoji="1" lang="en-US" altLang="ko-KR" sz="2000" b="1" dirty="0"/>
              <a:t>current</a:t>
            </a:r>
            <a:r>
              <a:rPr kumimoji="1" lang="en-US" altLang="ko-KR" sz="2000" dirty="0"/>
              <a:t>. The unit of current is the </a:t>
            </a:r>
            <a:r>
              <a:rPr kumimoji="1" lang="en-US" altLang="ko-KR" sz="2000" b="1" dirty="0"/>
              <a:t>ampere</a:t>
            </a:r>
            <a:r>
              <a:rPr kumimoji="1" lang="en-US" altLang="ko-KR" sz="2000" dirty="0"/>
              <a:t> (A). </a:t>
            </a:r>
          </a:p>
          <a:p>
            <a:pPr latinLnBrk="1">
              <a:spcBef>
                <a:spcPct val="50000"/>
              </a:spcBef>
            </a:pPr>
            <a:r>
              <a:rPr kumimoji="1" lang="en-US" altLang="ko-KR" sz="2000" dirty="0"/>
              <a:t> </a:t>
            </a:r>
            <a:r>
              <a:rPr kumimoji="1" lang="en-US" altLang="ko-KR" sz="2000" dirty="0" smtClean="0"/>
              <a:t>Current </a:t>
            </a:r>
            <a:r>
              <a:rPr kumimoji="1" lang="en-US" altLang="ko-KR" sz="2000" dirty="0"/>
              <a:t>= Charge / Unit time = Amp = Coulomb / sec</a:t>
            </a:r>
          </a:p>
          <a:p>
            <a:pPr latinLnBrk="1">
              <a:spcBef>
                <a:spcPct val="50000"/>
              </a:spcBef>
            </a:pPr>
            <a:r>
              <a:rPr kumimoji="1" lang="en-US" altLang="ko-KR" sz="2000" dirty="0"/>
              <a:t>       </a:t>
            </a:r>
            <a:r>
              <a:rPr kumimoji="1" lang="en-US" altLang="ko-KR" sz="2800" dirty="0">
                <a:solidFill>
                  <a:srgbClr val="FF0000"/>
                </a:solidFill>
              </a:rPr>
              <a:t>I = </a:t>
            </a:r>
            <a:r>
              <a:rPr kumimoji="1" lang="en-US" altLang="ko-KR" sz="2800" i="1" dirty="0">
                <a:solidFill>
                  <a:srgbClr val="FF0000"/>
                </a:solidFill>
              </a:rPr>
              <a:t>q</a:t>
            </a:r>
            <a:r>
              <a:rPr kumimoji="1" lang="en-US" altLang="ko-KR" sz="2800" dirty="0">
                <a:solidFill>
                  <a:srgbClr val="FF0000"/>
                </a:solidFill>
              </a:rPr>
              <a:t> /s</a:t>
            </a:r>
          </a:p>
          <a:p>
            <a:pPr latinLnBrk="1">
              <a:spcBef>
                <a:spcPct val="50000"/>
              </a:spcBef>
            </a:pPr>
            <a:r>
              <a:rPr kumimoji="1" lang="en-US" altLang="ko-KR" sz="2800" dirty="0"/>
              <a:t>      </a:t>
            </a:r>
            <a:r>
              <a:rPr kumimoji="1" lang="en-US" altLang="ko-KR" sz="2800" dirty="0">
                <a:solidFill>
                  <a:srgbClr val="FF0000"/>
                </a:solidFill>
              </a:rPr>
              <a:t>A = C/s</a:t>
            </a:r>
          </a:p>
          <a:p>
            <a:pPr>
              <a:spcBef>
                <a:spcPct val="50000"/>
              </a:spcBef>
            </a:pPr>
            <a:endParaRPr lang="ko-KR" altLang="en-US" dirty="0">
              <a:solidFill>
                <a:srgbClr val="FF0000"/>
              </a:solidFill>
              <a:latin typeface="Calibri" pitchFamily="34" charset="0"/>
            </a:endParaRPr>
          </a:p>
        </p:txBody>
      </p:sp>
      <p:sp>
        <p:nvSpPr>
          <p:cNvPr id="3" name="Slide Number Placeholder 2"/>
          <p:cNvSpPr>
            <a:spLocks noGrp="1"/>
          </p:cNvSpPr>
          <p:nvPr>
            <p:ph type="sldNum" sz="quarter" idx="12"/>
          </p:nvPr>
        </p:nvSpPr>
        <p:spPr/>
        <p:txBody>
          <a:bodyPr/>
          <a:lstStyle/>
          <a:p>
            <a:pPr>
              <a:defRPr/>
            </a:pPr>
            <a:fld id="{68A870C4-B19F-4DF1-B967-64BBCC981FCB}" type="slidenum">
              <a:rPr lang="en-US" smtClean="0"/>
              <a:pPr>
                <a:defRPr/>
              </a:pPr>
              <a:t>12</a:t>
            </a:fld>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1026" descr="figure-14-01.JPG                                               00013FCD&#10;production                     B8414635:"/>
          <p:cNvPicPr>
            <a:picLocks noChangeAspect="1" noChangeArrowheads="1"/>
          </p:cNvPicPr>
          <p:nvPr/>
        </p:nvPicPr>
        <p:blipFill>
          <a:blip r:embed="rId2" cstate="print"/>
          <a:srcRect/>
          <a:stretch>
            <a:fillRect/>
          </a:stretch>
        </p:blipFill>
        <p:spPr bwMode="auto">
          <a:xfrm>
            <a:off x="6400800" y="609600"/>
            <a:ext cx="2230438" cy="3048000"/>
          </a:xfrm>
          <a:prstGeom prst="rect">
            <a:avLst/>
          </a:prstGeom>
          <a:noFill/>
          <a:ln w="9525">
            <a:noFill/>
            <a:miter lim="800000"/>
            <a:headEnd/>
            <a:tailEnd/>
          </a:ln>
        </p:spPr>
      </p:pic>
      <p:sp>
        <p:nvSpPr>
          <p:cNvPr id="15363" name="Text Box 1027"/>
          <p:cNvSpPr txBox="1">
            <a:spLocks noChangeArrowheads="1"/>
          </p:cNvSpPr>
          <p:nvPr/>
        </p:nvSpPr>
        <p:spPr bwMode="auto">
          <a:xfrm>
            <a:off x="6400800" y="4191000"/>
            <a:ext cx="2514600" cy="2586038"/>
          </a:xfrm>
          <a:prstGeom prst="rect">
            <a:avLst/>
          </a:prstGeom>
          <a:noFill/>
          <a:ln w="9525">
            <a:noFill/>
            <a:miter lim="800000"/>
            <a:headEnd/>
            <a:tailEnd/>
          </a:ln>
        </p:spPr>
        <p:txBody>
          <a:bodyPr>
            <a:spAutoFit/>
          </a:bodyPr>
          <a:lstStyle/>
          <a:p>
            <a:pPr>
              <a:spcBef>
                <a:spcPct val="50000"/>
              </a:spcBef>
            </a:pPr>
            <a:r>
              <a:rPr lang="en-US" altLang="ko-KR"/>
              <a:t>Electrons flowing into a coil of Pt wire at which Sn</a:t>
            </a:r>
            <a:r>
              <a:rPr lang="en-US" altLang="ko-KR" baseline="30000"/>
              <a:t>4+</a:t>
            </a:r>
            <a:r>
              <a:rPr lang="en-US" altLang="ko-KR"/>
              <a:t> ions in solution are reduced to Sn</a:t>
            </a:r>
            <a:r>
              <a:rPr lang="en-US" altLang="ko-KR" baseline="30000"/>
              <a:t>2+</a:t>
            </a:r>
            <a:r>
              <a:rPr lang="en-US" altLang="ko-KR"/>
              <a:t> ions. This process could not happen by itself because there is no complete circuit.</a:t>
            </a:r>
          </a:p>
        </p:txBody>
      </p:sp>
      <p:sp>
        <p:nvSpPr>
          <p:cNvPr id="15364" name="Text Box 1028"/>
          <p:cNvSpPr txBox="1">
            <a:spLocks noChangeArrowheads="1"/>
          </p:cNvSpPr>
          <p:nvPr/>
        </p:nvSpPr>
        <p:spPr bwMode="auto">
          <a:xfrm>
            <a:off x="304800" y="898525"/>
            <a:ext cx="5943600" cy="5940088"/>
          </a:xfrm>
          <a:prstGeom prst="rect">
            <a:avLst/>
          </a:prstGeom>
          <a:noFill/>
          <a:ln w="9525">
            <a:noFill/>
            <a:miter lim="800000"/>
            <a:headEnd/>
            <a:tailEnd/>
          </a:ln>
        </p:spPr>
        <p:txBody>
          <a:bodyPr>
            <a:spAutoFit/>
          </a:bodyPr>
          <a:lstStyle/>
          <a:p>
            <a:pPr>
              <a:spcBef>
                <a:spcPct val="50000"/>
              </a:spcBef>
            </a:pPr>
            <a:r>
              <a:rPr lang="en-US" altLang="ko-KR" sz="2000" dirty="0"/>
              <a:t>Two electrons are required to reduce one Sn</a:t>
            </a:r>
            <a:r>
              <a:rPr lang="en-US" altLang="ko-KR" sz="2000" baseline="30000" dirty="0"/>
              <a:t>4+</a:t>
            </a:r>
            <a:r>
              <a:rPr lang="en-US" altLang="ko-KR" sz="2000" dirty="0"/>
              <a:t> ion:</a:t>
            </a:r>
          </a:p>
          <a:p>
            <a:pPr>
              <a:spcBef>
                <a:spcPct val="50000"/>
              </a:spcBef>
            </a:pPr>
            <a:r>
              <a:rPr lang="en-US" altLang="ko-KR" sz="2000" dirty="0" smtClean="0"/>
              <a:t>	Sn</a:t>
            </a:r>
            <a:r>
              <a:rPr lang="en-US" altLang="ko-KR" sz="2000" baseline="30000" dirty="0" smtClean="0"/>
              <a:t>4</a:t>
            </a:r>
            <a:r>
              <a:rPr lang="en-US" altLang="ko-KR" sz="2000" baseline="30000" dirty="0"/>
              <a:t>+</a:t>
            </a:r>
            <a:r>
              <a:rPr lang="en-US" altLang="ko-KR" sz="2000" dirty="0"/>
              <a:t> + 2e </a:t>
            </a:r>
            <a:r>
              <a:rPr lang="en-US" altLang="ko-KR" sz="2000" dirty="0">
                <a:sym typeface="Symbol" pitchFamily="18" charset="2"/>
              </a:rPr>
              <a:t> </a:t>
            </a:r>
            <a:r>
              <a:rPr lang="en-US" altLang="ko-KR" sz="2000" dirty="0"/>
              <a:t>Sn</a:t>
            </a:r>
            <a:r>
              <a:rPr lang="en-US" altLang="ko-KR" sz="2000" baseline="30000" dirty="0"/>
              <a:t>2+</a:t>
            </a:r>
            <a:r>
              <a:rPr lang="en-US" altLang="ko-KR" sz="2000" dirty="0"/>
              <a:t> </a:t>
            </a:r>
            <a:endParaRPr lang="en-US" altLang="ko-KR" sz="2000" dirty="0">
              <a:sym typeface="Symbol" pitchFamily="18" charset="2"/>
            </a:endParaRPr>
          </a:p>
          <a:p>
            <a:pPr>
              <a:spcBef>
                <a:spcPct val="50000"/>
              </a:spcBef>
            </a:pPr>
            <a:r>
              <a:rPr lang="en-US" altLang="ko-KR" sz="2000" dirty="0">
                <a:sym typeface="Symbol" pitchFamily="18" charset="2"/>
              </a:rPr>
              <a:t>If </a:t>
            </a:r>
            <a:r>
              <a:rPr lang="en-US" altLang="ko-KR" sz="2000" dirty="0" smtClean="0">
                <a:sym typeface="Symbol" pitchFamily="18" charset="2"/>
              </a:rPr>
              <a:t>the metal reacts </a:t>
            </a:r>
            <a:r>
              <a:rPr lang="en-US" altLang="ko-KR" sz="2000" dirty="0">
                <a:sym typeface="Symbol" pitchFamily="18" charset="2"/>
              </a:rPr>
              <a:t>at a rate of 4.24 </a:t>
            </a:r>
            <a:r>
              <a:rPr lang="en-US" altLang="ko-KR" sz="2000" dirty="0" err="1">
                <a:sym typeface="Symbol" pitchFamily="18" charset="2"/>
              </a:rPr>
              <a:t>mmol</a:t>
            </a:r>
            <a:r>
              <a:rPr lang="en-US" altLang="ko-KR" sz="2000" dirty="0">
                <a:sym typeface="Symbol" pitchFamily="18" charset="2"/>
              </a:rPr>
              <a:t>/h, electrons flow at a rate of 2× 4.24 </a:t>
            </a:r>
            <a:r>
              <a:rPr lang="en-US" altLang="ko-KR" sz="2000" dirty="0" err="1">
                <a:sym typeface="Symbol" pitchFamily="18" charset="2"/>
              </a:rPr>
              <a:t>mmol</a:t>
            </a:r>
            <a:r>
              <a:rPr lang="en-US" altLang="ko-KR" sz="2000" dirty="0">
                <a:sym typeface="Symbol" pitchFamily="18" charset="2"/>
              </a:rPr>
              <a:t>/h, which corresponds to</a:t>
            </a:r>
          </a:p>
          <a:p>
            <a:pPr>
              <a:spcBef>
                <a:spcPct val="50000"/>
              </a:spcBef>
            </a:pPr>
            <a:r>
              <a:rPr lang="en-US" altLang="ko-KR" sz="2000" dirty="0">
                <a:sym typeface="Symbol" pitchFamily="18" charset="2"/>
              </a:rPr>
              <a:t>(2× 4.24 </a:t>
            </a:r>
            <a:r>
              <a:rPr lang="en-US" altLang="ko-KR" sz="2000" dirty="0" err="1">
                <a:sym typeface="Symbol" pitchFamily="18" charset="2"/>
              </a:rPr>
              <a:t>mmol</a:t>
            </a:r>
            <a:r>
              <a:rPr lang="en-US" altLang="ko-KR" sz="2000" dirty="0">
                <a:sym typeface="Symbol" pitchFamily="18" charset="2"/>
              </a:rPr>
              <a:t>/h) / 3600 s/h = 2.356 ×10 </a:t>
            </a:r>
            <a:r>
              <a:rPr lang="en-US" altLang="ko-KR" sz="2000" baseline="30000" dirty="0">
                <a:sym typeface="Symbol" pitchFamily="18" charset="2"/>
              </a:rPr>
              <a:t>–3</a:t>
            </a:r>
            <a:r>
              <a:rPr lang="en-US" altLang="ko-KR" sz="2000" dirty="0">
                <a:sym typeface="Symbol" pitchFamily="18" charset="2"/>
              </a:rPr>
              <a:t> </a:t>
            </a:r>
            <a:r>
              <a:rPr lang="en-US" altLang="ko-KR" sz="2000" dirty="0" err="1">
                <a:sym typeface="Symbol" pitchFamily="18" charset="2"/>
              </a:rPr>
              <a:t>mmol</a:t>
            </a:r>
            <a:r>
              <a:rPr lang="en-US" altLang="ko-KR" sz="2000" dirty="0">
                <a:sym typeface="Symbol" pitchFamily="18" charset="2"/>
              </a:rPr>
              <a:t>/s</a:t>
            </a:r>
          </a:p>
          <a:p>
            <a:pPr>
              <a:spcBef>
                <a:spcPct val="50000"/>
              </a:spcBef>
            </a:pPr>
            <a:r>
              <a:rPr lang="en-US" altLang="ko-KR" sz="2000" dirty="0">
                <a:sym typeface="Symbol" pitchFamily="18" charset="2"/>
              </a:rPr>
              <a:t>                                              = 2.356 ×10 </a:t>
            </a:r>
            <a:r>
              <a:rPr lang="en-US" altLang="ko-KR" sz="2000" baseline="30000" dirty="0">
                <a:sym typeface="Symbol" pitchFamily="18" charset="2"/>
              </a:rPr>
              <a:t>–6</a:t>
            </a:r>
            <a:r>
              <a:rPr lang="en-US" altLang="ko-KR" sz="2000" dirty="0">
                <a:sym typeface="Symbol" pitchFamily="18" charset="2"/>
              </a:rPr>
              <a:t> mol/s </a:t>
            </a:r>
          </a:p>
          <a:p>
            <a:pPr>
              <a:spcBef>
                <a:spcPct val="50000"/>
              </a:spcBef>
            </a:pPr>
            <a:r>
              <a:rPr lang="en-US" altLang="ko-KR" sz="2000" dirty="0">
                <a:sym typeface="Symbol" pitchFamily="18" charset="2"/>
              </a:rPr>
              <a:t>To find current, we convert moles of electrons per second to coulombs per second</a:t>
            </a:r>
          </a:p>
          <a:p>
            <a:pPr>
              <a:spcBef>
                <a:spcPct val="50000"/>
              </a:spcBef>
            </a:pPr>
            <a:r>
              <a:rPr lang="en-US" altLang="ko-KR" sz="2000" dirty="0">
                <a:sym typeface="Symbol" pitchFamily="18" charset="2"/>
              </a:rPr>
              <a:t> Current = charge / time = coulombs / second </a:t>
            </a:r>
          </a:p>
          <a:p>
            <a:pPr>
              <a:spcBef>
                <a:spcPct val="50000"/>
              </a:spcBef>
            </a:pPr>
            <a:r>
              <a:rPr lang="en-US" altLang="ko-KR" sz="2000" dirty="0">
                <a:sym typeface="Symbol" pitchFamily="18" charset="2"/>
              </a:rPr>
              <a:t>       = (moles/second) × (coulombs / mol)</a:t>
            </a:r>
          </a:p>
          <a:p>
            <a:pPr>
              <a:spcBef>
                <a:spcPct val="50000"/>
              </a:spcBef>
            </a:pPr>
            <a:r>
              <a:rPr lang="en-US" altLang="ko-KR" sz="2000" dirty="0">
                <a:sym typeface="Symbol" pitchFamily="18" charset="2"/>
              </a:rPr>
              <a:t>       = (2.356 ×10 </a:t>
            </a:r>
            <a:r>
              <a:rPr lang="en-US" altLang="ko-KR" sz="2000" baseline="30000" dirty="0">
                <a:sym typeface="Symbol" pitchFamily="18" charset="2"/>
              </a:rPr>
              <a:t>–6</a:t>
            </a:r>
            <a:r>
              <a:rPr lang="en-US" altLang="ko-KR" sz="2000" dirty="0">
                <a:sym typeface="Symbol" pitchFamily="18" charset="2"/>
              </a:rPr>
              <a:t> mol/s) × (9.649 × 10</a:t>
            </a:r>
            <a:r>
              <a:rPr lang="en-US" altLang="ko-KR" sz="2000" baseline="30000" dirty="0">
                <a:sym typeface="Symbol" pitchFamily="18" charset="2"/>
              </a:rPr>
              <a:t>4</a:t>
            </a:r>
            <a:r>
              <a:rPr lang="en-US" altLang="ko-KR" sz="2000" dirty="0">
                <a:sym typeface="Symbol" pitchFamily="18" charset="2"/>
              </a:rPr>
              <a:t> C/mol)</a:t>
            </a:r>
          </a:p>
          <a:p>
            <a:pPr>
              <a:spcBef>
                <a:spcPct val="50000"/>
              </a:spcBef>
            </a:pPr>
            <a:r>
              <a:rPr lang="en-US" altLang="ko-KR" sz="2000" dirty="0">
                <a:sym typeface="Symbol" pitchFamily="18" charset="2"/>
              </a:rPr>
              <a:t>        = 0.227 C/s</a:t>
            </a:r>
          </a:p>
          <a:p>
            <a:pPr>
              <a:spcBef>
                <a:spcPct val="50000"/>
              </a:spcBef>
            </a:pPr>
            <a:r>
              <a:rPr lang="en-US" altLang="ko-KR" sz="2000" dirty="0">
                <a:sym typeface="Symbol" pitchFamily="18" charset="2"/>
              </a:rPr>
              <a:t>        = 0.227 A</a:t>
            </a:r>
          </a:p>
        </p:txBody>
      </p:sp>
      <p:sp>
        <p:nvSpPr>
          <p:cNvPr id="15365" name="TextBox 4"/>
          <p:cNvSpPr txBox="1">
            <a:spLocks noChangeArrowheads="1"/>
          </p:cNvSpPr>
          <p:nvPr/>
        </p:nvSpPr>
        <p:spPr bwMode="auto">
          <a:xfrm>
            <a:off x="1600200" y="0"/>
            <a:ext cx="3200400" cy="584200"/>
          </a:xfrm>
          <a:prstGeom prst="rect">
            <a:avLst/>
          </a:prstGeom>
          <a:noFill/>
          <a:ln w="9525">
            <a:noFill/>
            <a:miter lim="800000"/>
            <a:headEnd/>
            <a:tailEnd/>
          </a:ln>
        </p:spPr>
        <p:txBody>
          <a:bodyPr>
            <a:spAutoFit/>
          </a:bodyPr>
          <a:lstStyle/>
          <a:p>
            <a:r>
              <a:rPr lang="en-US" sz="3200" b="1" i="1">
                <a:solidFill>
                  <a:srgbClr val="0000FF"/>
                </a:solidFill>
              </a:rPr>
              <a:t>Example</a:t>
            </a:r>
          </a:p>
        </p:txBody>
      </p:sp>
      <p:sp>
        <p:nvSpPr>
          <p:cNvPr id="6" name="Slide Number Placeholder 5"/>
          <p:cNvSpPr>
            <a:spLocks noGrp="1"/>
          </p:cNvSpPr>
          <p:nvPr>
            <p:ph type="sldNum" sz="quarter" idx="12"/>
          </p:nvPr>
        </p:nvSpPr>
        <p:spPr/>
        <p:txBody>
          <a:bodyPr/>
          <a:lstStyle/>
          <a:p>
            <a:pPr>
              <a:defRPr/>
            </a:pPr>
            <a:fld id="{68A870C4-B19F-4DF1-B967-64BBCC981FCB}" type="slidenum">
              <a:rPr lang="en-US" smtClean="0"/>
              <a:pPr>
                <a:defRPr/>
              </a:pPr>
              <a:t>13</a:t>
            </a:fld>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 Box 2"/>
          <p:cNvSpPr txBox="1">
            <a:spLocks noChangeArrowheads="1"/>
          </p:cNvSpPr>
          <p:nvPr/>
        </p:nvSpPr>
        <p:spPr bwMode="auto">
          <a:xfrm>
            <a:off x="381000" y="228600"/>
            <a:ext cx="6629400" cy="6463308"/>
          </a:xfrm>
          <a:prstGeom prst="rect">
            <a:avLst/>
          </a:prstGeom>
          <a:noFill/>
          <a:ln w="9525">
            <a:noFill/>
            <a:miter lim="800000"/>
            <a:headEnd/>
            <a:tailEnd/>
          </a:ln>
        </p:spPr>
        <p:txBody>
          <a:bodyPr wrap="square">
            <a:spAutoFit/>
          </a:bodyPr>
          <a:lstStyle/>
          <a:p>
            <a:pPr>
              <a:spcBef>
                <a:spcPct val="50000"/>
              </a:spcBef>
            </a:pPr>
            <a:r>
              <a:rPr lang="en-US" altLang="ko-KR" sz="2400" b="1" dirty="0">
                <a:solidFill>
                  <a:srgbClr val="FF0000"/>
                </a:solidFill>
              </a:rPr>
              <a:t>C.  Electric Potential : E</a:t>
            </a:r>
          </a:p>
          <a:p>
            <a:pPr marL="395288" indent="-395288">
              <a:spcBef>
                <a:spcPct val="50000"/>
              </a:spcBef>
              <a:buClr>
                <a:srgbClr val="0000FF"/>
              </a:buClr>
              <a:buFont typeface="Wingdings" pitchFamily="2" charset="2"/>
              <a:buChar char="Ø"/>
            </a:pPr>
            <a:r>
              <a:rPr lang="en-US" altLang="ko-KR" sz="2000" dirty="0"/>
              <a:t>The difference in </a:t>
            </a:r>
            <a:r>
              <a:rPr lang="en-US" altLang="ko-KR" sz="2000" b="1" dirty="0"/>
              <a:t>electric potential</a:t>
            </a:r>
            <a:r>
              <a:rPr lang="en-US" altLang="ko-KR" sz="2000" dirty="0"/>
              <a:t> (E) between two points is a measure of the work that is needed when an electric charge moves from one point to another. Potential difference is measured in </a:t>
            </a:r>
            <a:r>
              <a:rPr lang="en-US" altLang="ko-KR" sz="2000" b="1" dirty="0"/>
              <a:t>volts</a:t>
            </a:r>
            <a:r>
              <a:rPr lang="en-US" altLang="ko-KR" sz="2000" dirty="0"/>
              <a:t> (V</a:t>
            </a:r>
            <a:r>
              <a:rPr lang="en-US" altLang="ko-KR" sz="2000" dirty="0" smtClean="0"/>
              <a:t>).</a:t>
            </a:r>
          </a:p>
          <a:p>
            <a:pPr>
              <a:spcBef>
                <a:spcPct val="50000"/>
              </a:spcBef>
            </a:pPr>
            <a:endParaRPr lang="en-US" altLang="ko-KR" sz="2000" dirty="0"/>
          </a:p>
          <a:p>
            <a:pPr>
              <a:spcBef>
                <a:spcPct val="50000"/>
              </a:spcBef>
              <a:buClr>
                <a:srgbClr val="0000FF"/>
              </a:buClr>
              <a:buFont typeface="Wingdings" pitchFamily="2" charset="2"/>
              <a:buChar char="Ø"/>
            </a:pPr>
            <a:r>
              <a:rPr lang="en-US" altLang="ko-KR" sz="2000" dirty="0"/>
              <a:t>       Electrical energy = voltage acting on an electrical </a:t>
            </a:r>
            <a:r>
              <a:rPr lang="en-US" altLang="ko-KR" sz="2000" dirty="0" smtClean="0"/>
              <a:t>      </a:t>
            </a:r>
          </a:p>
          <a:p>
            <a:pPr>
              <a:spcBef>
                <a:spcPct val="50000"/>
              </a:spcBef>
              <a:buClr>
                <a:srgbClr val="0000FF"/>
              </a:buClr>
            </a:pPr>
            <a:r>
              <a:rPr lang="en-US" altLang="ko-KR" sz="2000" dirty="0" smtClean="0"/>
              <a:t>          charge</a:t>
            </a:r>
            <a:endParaRPr lang="en-US" altLang="ko-KR" sz="2000" dirty="0"/>
          </a:p>
          <a:p>
            <a:pPr>
              <a:spcBef>
                <a:spcPct val="50000"/>
              </a:spcBef>
              <a:buClr>
                <a:srgbClr val="0000FF"/>
              </a:buClr>
              <a:buFont typeface="Wingdings" pitchFamily="2" charset="2"/>
              <a:buChar char="Ø"/>
            </a:pPr>
            <a:r>
              <a:rPr lang="en-US" altLang="ko-KR" sz="2000" dirty="0"/>
              <a:t>       Energy  =  Joule  =  Coulomb  ×  Volt</a:t>
            </a:r>
          </a:p>
          <a:p>
            <a:pPr>
              <a:spcBef>
                <a:spcPct val="50000"/>
              </a:spcBef>
              <a:buClr>
                <a:srgbClr val="0000FF"/>
              </a:buClr>
              <a:buFont typeface="Wingdings" pitchFamily="2" charset="2"/>
              <a:buChar char="Ø"/>
            </a:pPr>
            <a:r>
              <a:rPr lang="en-US" altLang="ko-KR" sz="2000" dirty="0"/>
              <a:t>       Electric potential = Energy / Unit charge =  V  = E</a:t>
            </a:r>
          </a:p>
          <a:p>
            <a:pPr>
              <a:spcBef>
                <a:spcPct val="50000"/>
              </a:spcBef>
            </a:pPr>
            <a:r>
              <a:rPr lang="en-US" altLang="ko-KR" dirty="0"/>
              <a:t>      </a:t>
            </a:r>
            <a:r>
              <a:rPr lang="en-US" altLang="ko-KR" dirty="0" smtClean="0"/>
              <a:t>  					           </a:t>
            </a:r>
            <a:r>
              <a:rPr lang="en-US" altLang="ko-KR" sz="2000" dirty="0" smtClean="0"/>
              <a:t>V </a:t>
            </a:r>
            <a:r>
              <a:rPr lang="en-US" altLang="ko-KR" sz="2000" dirty="0"/>
              <a:t>=  J/C </a:t>
            </a:r>
          </a:p>
          <a:p>
            <a:pPr marL="395288" indent="-395288">
              <a:spcBef>
                <a:spcPct val="50000"/>
              </a:spcBef>
              <a:buClr>
                <a:srgbClr val="0000FF"/>
              </a:buClr>
              <a:buFont typeface="Wingdings" pitchFamily="2" charset="2"/>
              <a:buChar char="Ø"/>
            </a:pPr>
            <a:r>
              <a:rPr lang="en-US" altLang="ko-KR" sz="2000" dirty="0"/>
              <a:t>The greater the potential difference between two points, the stronger will be the "push" on a charged particle traveling between those points. </a:t>
            </a:r>
            <a:endParaRPr lang="en-US" altLang="ko-KR" sz="2000" dirty="0" smtClean="0"/>
          </a:p>
          <a:p>
            <a:pPr marL="395288" indent="-395288">
              <a:spcBef>
                <a:spcPct val="50000"/>
              </a:spcBef>
              <a:buClr>
                <a:srgbClr val="0000FF"/>
              </a:buClr>
              <a:buFont typeface="Wingdings" pitchFamily="2" charset="2"/>
              <a:buChar char="Ø"/>
            </a:pPr>
            <a:r>
              <a:rPr lang="en-US" altLang="ko-KR" sz="2000" dirty="0" smtClean="0"/>
              <a:t>A </a:t>
            </a:r>
            <a:r>
              <a:rPr lang="en-US" altLang="ko-KR" sz="2000" dirty="0"/>
              <a:t>12 V battery will push electrons through a circuit 8 times harder than a 1.5 V battery</a:t>
            </a:r>
            <a:r>
              <a:rPr lang="en-US" altLang="ko-KR" dirty="0" smtClean="0"/>
              <a:t>.</a:t>
            </a:r>
            <a:endParaRPr lang="en-US" altLang="ko-KR" dirty="0"/>
          </a:p>
        </p:txBody>
      </p:sp>
      <p:pic>
        <p:nvPicPr>
          <p:cNvPr id="11265" name="Picture 1"/>
          <p:cNvPicPr>
            <a:picLocks noChangeAspect="1" noChangeArrowheads="1"/>
          </p:cNvPicPr>
          <p:nvPr/>
        </p:nvPicPr>
        <p:blipFill>
          <a:blip r:embed="rId2" cstate="print"/>
          <a:srcRect/>
          <a:stretch>
            <a:fillRect/>
          </a:stretch>
        </p:blipFill>
        <p:spPr bwMode="auto">
          <a:xfrm>
            <a:off x="7148735" y="1066800"/>
            <a:ext cx="1842865" cy="1704975"/>
          </a:xfrm>
          <a:prstGeom prst="rect">
            <a:avLst/>
          </a:prstGeom>
          <a:noFill/>
          <a:ln w="9525">
            <a:noFill/>
            <a:miter lim="800000"/>
            <a:headEnd/>
            <a:tailEnd/>
          </a:ln>
        </p:spPr>
      </p:pic>
      <p:sp>
        <p:nvSpPr>
          <p:cNvPr id="4" name="Slide Number Placeholder 3"/>
          <p:cNvSpPr>
            <a:spLocks noGrp="1"/>
          </p:cNvSpPr>
          <p:nvPr>
            <p:ph type="sldNum" sz="quarter" idx="12"/>
          </p:nvPr>
        </p:nvSpPr>
        <p:spPr/>
        <p:txBody>
          <a:bodyPr/>
          <a:lstStyle/>
          <a:p>
            <a:pPr>
              <a:defRPr/>
            </a:pPr>
            <a:fld id="{68A870C4-B19F-4DF1-B967-64BBCC981FCB}" type="slidenum">
              <a:rPr lang="en-US" smtClean="0"/>
              <a:pPr>
                <a:defRPr/>
              </a:pPr>
              <a:t>14</a:t>
            </a:fld>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47800" y="990600"/>
            <a:ext cx="6553200" cy="3939540"/>
          </a:xfrm>
          <a:prstGeom prst="rect">
            <a:avLst/>
          </a:prstGeom>
        </p:spPr>
        <p:txBody>
          <a:bodyPr wrap="square">
            <a:spAutoFit/>
          </a:bodyPr>
          <a:lstStyle/>
          <a:p>
            <a:pPr marL="395288" indent="-395288">
              <a:spcBef>
                <a:spcPct val="50000"/>
              </a:spcBef>
              <a:buClr>
                <a:srgbClr val="0000FF"/>
              </a:buClr>
              <a:buFont typeface="Wingdings" pitchFamily="2" charset="2"/>
              <a:buChar char="Ø"/>
            </a:pPr>
            <a:r>
              <a:rPr lang="en-US" altLang="ko-KR" sz="2000" b="1" dirty="0" smtClean="0">
                <a:solidFill>
                  <a:srgbClr val="FF0000"/>
                </a:solidFill>
              </a:rPr>
              <a:t>Cell Potential</a:t>
            </a:r>
            <a:r>
              <a:rPr lang="en-US" altLang="ko-KR" sz="2000" dirty="0" smtClean="0"/>
              <a:t> : depending on the nature of the chemical reactions occurring, the driving force on the electrons to flow in the circuit will be different. </a:t>
            </a:r>
          </a:p>
          <a:p>
            <a:pPr marL="395288" indent="-395288">
              <a:spcBef>
                <a:spcPct val="50000"/>
              </a:spcBef>
              <a:buClr>
                <a:srgbClr val="0000FF"/>
              </a:buClr>
              <a:buFont typeface="Wingdings" pitchFamily="2" charset="2"/>
              <a:buChar char="Ø"/>
            </a:pPr>
            <a:endParaRPr lang="en-US" altLang="ko-KR" sz="2000" dirty="0" smtClean="0"/>
          </a:p>
          <a:p>
            <a:pPr marL="395288" indent="-395288">
              <a:spcBef>
                <a:spcPct val="50000"/>
              </a:spcBef>
              <a:buClr>
                <a:srgbClr val="0000FF"/>
              </a:buClr>
              <a:buFont typeface="Wingdings" pitchFamily="2" charset="2"/>
              <a:buChar char="Ø"/>
            </a:pPr>
            <a:r>
              <a:rPr lang="en-US" altLang="ko-KR" sz="2000" dirty="0" smtClean="0"/>
              <a:t>This is termed the</a:t>
            </a:r>
            <a:r>
              <a:rPr lang="en-US" altLang="ko-KR" sz="2000" b="1" dirty="0" smtClean="0"/>
              <a:t> </a:t>
            </a:r>
            <a:r>
              <a:rPr lang="en-US" altLang="ko-KR" sz="2000" b="1" dirty="0" smtClean="0">
                <a:solidFill>
                  <a:srgbClr val="FF0000"/>
                </a:solidFill>
              </a:rPr>
              <a:t>cell potential ( </a:t>
            </a:r>
            <a:r>
              <a:rPr lang="en-US" altLang="ko-KR" sz="2000" b="1" dirty="0" err="1" smtClean="0">
                <a:solidFill>
                  <a:srgbClr val="FF0000"/>
                </a:solidFill>
              </a:rPr>
              <a:t>E</a:t>
            </a:r>
            <a:r>
              <a:rPr lang="en-US" altLang="ko-KR" sz="2000" b="1" baseline="-30000" dirty="0" err="1" smtClean="0">
                <a:solidFill>
                  <a:srgbClr val="FF0000"/>
                </a:solidFill>
              </a:rPr>
              <a:t>cell</a:t>
            </a:r>
            <a:r>
              <a:rPr lang="en-US" altLang="ko-KR" sz="2000" b="1" dirty="0" smtClean="0">
                <a:solidFill>
                  <a:srgbClr val="FF0000"/>
                </a:solidFill>
              </a:rPr>
              <a:t> )</a:t>
            </a:r>
            <a:r>
              <a:rPr lang="en-US" altLang="ko-KR" sz="2000" b="1" dirty="0" smtClean="0"/>
              <a:t> </a:t>
            </a:r>
            <a:r>
              <a:rPr lang="en-US" altLang="ko-KR" sz="2000" dirty="0" smtClean="0"/>
              <a:t>or the </a:t>
            </a:r>
            <a:r>
              <a:rPr lang="en-US" altLang="ko-KR" sz="2000" b="1" dirty="0" smtClean="0">
                <a:solidFill>
                  <a:srgbClr val="FF0000"/>
                </a:solidFill>
              </a:rPr>
              <a:t>electromotive force ( </a:t>
            </a:r>
            <a:r>
              <a:rPr lang="en-US" altLang="ko-KR" sz="2000" b="1" dirty="0" err="1" smtClean="0">
                <a:solidFill>
                  <a:srgbClr val="FF0000"/>
                </a:solidFill>
              </a:rPr>
              <a:t>emf</a:t>
            </a:r>
            <a:r>
              <a:rPr lang="en-US" altLang="ko-KR" sz="2000" b="1" dirty="0" smtClean="0">
                <a:solidFill>
                  <a:srgbClr val="FF0000"/>
                </a:solidFill>
              </a:rPr>
              <a:t> )</a:t>
            </a:r>
            <a:r>
              <a:rPr lang="en-US" altLang="ko-KR" sz="2000" dirty="0" smtClean="0">
                <a:solidFill>
                  <a:srgbClr val="FF0000"/>
                </a:solidFill>
              </a:rPr>
              <a:t>.</a:t>
            </a:r>
            <a:r>
              <a:rPr lang="en-US" altLang="ko-KR" sz="2000" dirty="0" smtClean="0"/>
              <a:t> </a:t>
            </a:r>
          </a:p>
          <a:p>
            <a:pPr marL="395288" indent="-395288">
              <a:spcBef>
                <a:spcPct val="50000"/>
              </a:spcBef>
              <a:buClr>
                <a:srgbClr val="0000FF"/>
              </a:buClr>
              <a:buFont typeface="Wingdings" pitchFamily="2" charset="2"/>
              <a:buChar char="Ø"/>
            </a:pPr>
            <a:endParaRPr lang="en-US" altLang="ko-KR" sz="2000" dirty="0" smtClean="0"/>
          </a:p>
          <a:p>
            <a:pPr marL="395288" indent="-395288">
              <a:spcBef>
                <a:spcPct val="50000"/>
              </a:spcBef>
              <a:buClr>
                <a:srgbClr val="0000FF"/>
              </a:buClr>
              <a:buFont typeface="Wingdings" pitchFamily="2" charset="2"/>
              <a:buChar char="Ø"/>
            </a:pPr>
            <a:r>
              <a:rPr lang="en-US" altLang="ko-KR" sz="2000" dirty="0" smtClean="0"/>
              <a:t>Electromotive force is typically measured in terms of </a:t>
            </a:r>
            <a:r>
              <a:rPr lang="en-US" altLang="ko-KR" sz="2000" b="1" dirty="0" smtClean="0"/>
              <a:t>voltage</a:t>
            </a:r>
            <a:r>
              <a:rPr lang="en-US" altLang="ko-KR" sz="2000" dirty="0" smtClean="0"/>
              <a:t>. The cell potential is expressed in Volts. </a:t>
            </a:r>
          </a:p>
          <a:p>
            <a:pPr>
              <a:spcBef>
                <a:spcPct val="50000"/>
              </a:spcBef>
            </a:pPr>
            <a:r>
              <a:rPr lang="en-US" altLang="ko-KR" sz="2000" dirty="0" smtClean="0"/>
              <a:t>        Volts = work(J) / charge(coulombs) </a:t>
            </a:r>
            <a:endParaRPr lang="en-US" altLang="ko-KR" sz="2000" dirty="0"/>
          </a:p>
        </p:txBody>
      </p:sp>
      <p:sp>
        <p:nvSpPr>
          <p:cNvPr id="3" name="Slide Number Placeholder 2"/>
          <p:cNvSpPr>
            <a:spLocks noGrp="1"/>
          </p:cNvSpPr>
          <p:nvPr>
            <p:ph type="sldNum" sz="quarter" idx="12"/>
          </p:nvPr>
        </p:nvSpPr>
        <p:spPr/>
        <p:txBody>
          <a:bodyPr/>
          <a:lstStyle/>
          <a:p>
            <a:pPr>
              <a:defRPr/>
            </a:pPr>
            <a:fld id="{68A870C4-B19F-4DF1-B967-64BBCC981FCB}" type="slidenum">
              <a:rPr lang="en-US" smtClean="0"/>
              <a:pPr>
                <a:defRPr/>
              </a:pPr>
              <a:t>15</a:t>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 Box 2"/>
          <p:cNvSpPr txBox="1">
            <a:spLocks noChangeArrowheads="1"/>
          </p:cNvSpPr>
          <p:nvPr/>
        </p:nvSpPr>
        <p:spPr bwMode="auto">
          <a:xfrm>
            <a:off x="533400" y="533400"/>
            <a:ext cx="8229600" cy="5786438"/>
          </a:xfrm>
          <a:prstGeom prst="rect">
            <a:avLst/>
          </a:prstGeom>
          <a:noFill/>
          <a:ln w="9525">
            <a:noFill/>
            <a:miter lim="800000"/>
            <a:headEnd/>
            <a:tailEnd/>
          </a:ln>
        </p:spPr>
        <p:txBody>
          <a:bodyPr>
            <a:spAutoFit/>
          </a:bodyPr>
          <a:lstStyle/>
          <a:p>
            <a:pPr latinLnBrk="1">
              <a:spcBef>
                <a:spcPct val="50000"/>
              </a:spcBef>
            </a:pPr>
            <a:r>
              <a:rPr kumimoji="1" lang="en-US" altLang="ko-KR" sz="2000" dirty="0">
                <a:solidFill>
                  <a:srgbClr val="FF0000"/>
                </a:solidFill>
              </a:rPr>
              <a:t>D. </a:t>
            </a:r>
            <a:r>
              <a:rPr kumimoji="1" lang="en-US" altLang="ko-KR" sz="2000" b="1" dirty="0">
                <a:solidFill>
                  <a:srgbClr val="FF0000"/>
                </a:solidFill>
              </a:rPr>
              <a:t>Work </a:t>
            </a:r>
            <a:r>
              <a:rPr kumimoji="1" lang="en-US" altLang="ko-KR" sz="2000" dirty="0">
                <a:solidFill>
                  <a:srgbClr val="FF0000"/>
                </a:solidFill>
              </a:rPr>
              <a:t> :  </a:t>
            </a:r>
          </a:p>
          <a:p>
            <a:pPr latinLnBrk="1">
              <a:spcBef>
                <a:spcPct val="50000"/>
              </a:spcBef>
            </a:pPr>
            <a:r>
              <a:rPr kumimoji="1" lang="en-US" altLang="ko-KR" sz="2000" i="1" dirty="0"/>
              <a:t>       Electrochemical work</a:t>
            </a:r>
          </a:p>
          <a:p>
            <a:pPr latinLnBrk="1">
              <a:spcBef>
                <a:spcPct val="50000"/>
              </a:spcBef>
            </a:pPr>
            <a:r>
              <a:rPr kumimoji="1" lang="en-US" altLang="ko-KR" sz="2000" i="1" dirty="0"/>
              <a:t>         </a:t>
            </a:r>
            <a:r>
              <a:rPr kumimoji="1" lang="en-US" altLang="ko-KR" sz="2000" dirty="0"/>
              <a:t>Work = Potential  × Current × Time   = Potential  × Charge</a:t>
            </a:r>
          </a:p>
          <a:p>
            <a:pPr latinLnBrk="1">
              <a:spcBef>
                <a:spcPct val="50000"/>
              </a:spcBef>
            </a:pPr>
            <a:r>
              <a:rPr kumimoji="1" lang="en-US" altLang="ko-KR" sz="2000" dirty="0"/>
              <a:t>          </a:t>
            </a:r>
            <a:r>
              <a:rPr kumimoji="1" lang="en-US" altLang="ko-KR" sz="2000" dirty="0">
                <a:solidFill>
                  <a:srgbClr val="FF0000"/>
                </a:solidFill>
              </a:rPr>
              <a:t>work = </a:t>
            </a:r>
            <a:r>
              <a:rPr kumimoji="1" lang="en-US" altLang="ko-KR" sz="2000" i="1" dirty="0" err="1">
                <a:solidFill>
                  <a:srgbClr val="FF0000"/>
                </a:solidFill>
              </a:rPr>
              <a:t>Eq</a:t>
            </a:r>
            <a:endParaRPr kumimoji="1" lang="en-US" altLang="ko-KR" sz="2000" dirty="0">
              <a:solidFill>
                <a:srgbClr val="FF0000"/>
              </a:solidFill>
            </a:endParaRPr>
          </a:p>
          <a:p>
            <a:pPr latinLnBrk="1">
              <a:spcBef>
                <a:spcPct val="50000"/>
              </a:spcBef>
            </a:pPr>
            <a:r>
              <a:rPr kumimoji="1" lang="en-US" altLang="ko-KR" sz="2000" dirty="0"/>
              <a:t>          joule = (volts )(coulombs)</a:t>
            </a:r>
          </a:p>
          <a:p>
            <a:pPr latinLnBrk="1">
              <a:spcBef>
                <a:spcPct val="50000"/>
              </a:spcBef>
            </a:pPr>
            <a:r>
              <a:rPr kumimoji="1" lang="en-US" altLang="ko-KR" sz="2000" dirty="0">
                <a:solidFill>
                  <a:srgbClr val="FF0000"/>
                </a:solidFill>
              </a:rPr>
              <a:t>E. </a:t>
            </a:r>
            <a:r>
              <a:rPr kumimoji="1" lang="en-US" altLang="ko-KR" sz="2000" b="1" dirty="0">
                <a:solidFill>
                  <a:srgbClr val="FF0000"/>
                </a:solidFill>
              </a:rPr>
              <a:t>Free energy</a:t>
            </a:r>
            <a:r>
              <a:rPr kumimoji="1" lang="en-US" altLang="ko-KR" sz="2000" dirty="0">
                <a:solidFill>
                  <a:srgbClr val="FF0000"/>
                </a:solidFill>
              </a:rPr>
              <a:t> </a:t>
            </a:r>
            <a:r>
              <a:rPr kumimoji="1" lang="en-US" altLang="ko-KR" sz="2000" dirty="0"/>
              <a:t>:</a:t>
            </a:r>
          </a:p>
          <a:p>
            <a:pPr latinLnBrk="1">
              <a:spcBef>
                <a:spcPct val="50000"/>
              </a:spcBef>
            </a:pPr>
            <a:r>
              <a:rPr kumimoji="1" lang="en-US" altLang="ko-KR" sz="2000" dirty="0"/>
              <a:t>The free energy change, </a:t>
            </a:r>
            <a:r>
              <a:rPr kumimoji="1" lang="el-GR" altLang="ko-KR" sz="2000" dirty="0" smtClean="0"/>
              <a:t>Δ</a:t>
            </a:r>
            <a:r>
              <a:rPr kumimoji="1" lang="en-US" altLang="ko-KR" sz="2000" dirty="0" smtClean="0"/>
              <a:t>G</a:t>
            </a:r>
            <a:r>
              <a:rPr kumimoji="1" lang="en-US" altLang="ko-KR" sz="2000" dirty="0"/>
              <a:t>, for a chemical reaction conducted reversibly at constant temperature and pressure equals the maximum possible electrical work that can be done by the reaction on its surroundings</a:t>
            </a:r>
          </a:p>
          <a:p>
            <a:pPr latinLnBrk="1">
              <a:spcBef>
                <a:spcPct val="50000"/>
              </a:spcBef>
            </a:pPr>
            <a:r>
              <a:rPr kumimoji="1" lang="en-US" altLang="ko-KR" sz="2000" dirty="0"/>
              <a:t>          work = </a:t>
            </a:r>
            <a:r>
              <a:rPr kumimoji="1" lang="en-US" altLang="ko-KR" sz="2000" dirty="0">
                <a:sym typeface="Symbol" pitchFamily="18" charset="2"/>
              </a:rPr>
              <a:t>G</a:t>
            </a:r>
          </a:p>
          <a:p>
            <a:pPr latinLnBrk="1">
              <a:spcBef>
                <a:spcPct val="50000"/>
              </a:spcBef>
            </a:pPr>
            <a:r>
              <a:rPr kumimoji="1" lang="en-US" altLang="ko-KR" sz="2000" dirty="0">
                <a:sym typeface="Symbol" pitchFamily="18" charset="2"/>
              </a:rPr>
              <a:t>          </a:t>
            </a:r>
            <a:r>
              <a:rPr kumimoji="1" lang="en-US" altLang="ko-KR" sz="2000" dirty="0">
                <a:solidFill>
                  <a:srgbClr val="FF0000"/>
                </a:solidFill>
                <a:sym typeface="Symbol" pitchFamily="18" charset="2"/>
              </a:rPr>
              <a:t>G = work = – </a:t>
            </a:r>
            <a:r>
              <a:rPr kumimoji="1" lang="en-US" altLang="ko-KR" sz="2000" i="1" dirty="0" err="1">
                <a:solidFill>
                  <a:srgbClr val="FF0000"/>
                </a:solidFill>
              </a:rPr>
              <a:t>Eq</a:t>
            </a:r>
            <a:r>
              <a:rPr kumimoji="1" lang="en-US" altLang="ko-KR" sz="2000" i="1" dirty="0">
                <a:solidFill>
                  <a:srgbClr val="FF0000"/>
                </a:solidFill>
              </a:rPr>
              <a:t> </a:t>
            </a:r>
            <a:r>
              <a:rPr kumimoji="1" lang="en-US" altLang="ko-KR" sz="2000" dirty="0">
                <a:solidFill>
                  <a:srgbClr val="FF0000"/>
                </a:solidFill>
                <a:sym typeface="Symbol" pitchFamily="18" charset="2"/>
              </a:rPr>
              <a:t>= </a:t>
            </a:r>
            <a:r>
              <a:rPr kumimoji="1" lang="en-US" altLang="ko-KR" sz="2000" i="1" dirty="0">
                <a:solidFill>
                  <a:srgbClr val="FF0000"/>
                </a:solidFill>
              </a:rPr>
              <a:t>– </a:t>
            </a:r>
            <a:r>
              <a:rPr kumimoji="1" lang="en-US" altLang="ko-KR" sz="2000" i="1" dirty="0" err="1">
                <a:solidFill>
                  <a:srgbClr val="FF0000"/>
                </a:solidFill>
              </a:rPr>
              <a:t>nFE</a:t>
            </a:r>
            <a:endParaRPr kumimoji="1" lang="en-US" altLang="ko-KR" sz="2000" dirty="0">
              <a:solidFill>
                <a:srgbClr val="FF0000"/>
              </a:solidFill>
              <a:sym typeface="Symbol" pitchFamily="18" charset="2"/>
            </a:endParaRPr>
          </a:p>
          <a:p>
            <a:pPr>
              <a:spcBef>
                <a:spcPct val="50000"/>
              </a:spcBef>
            </a:pPr>
            <a:r>
              <a:rPr kumimoji="1" lang="el-GR" altLang="ko-KR" sz="2000" dirty="0" smtClean="0"/>
              <a:t>Δ </a:t>
            </a:r>
            <a:r>
              <a:rPr lang="en-US" altLang="ko-KR" sz="2000" dirty="0" smtClean="0"/>
              <a:t>G </a:t>
            </a:r>
            <a:r>
              <a:rPr lang="en-US" altLang="ko-KR" sz="2000" dirty="0"/>
              <a:t>= </a:t>
            </a:r>
            <a:r>
              <a:rPr kumimoji="1" lang="el-GR" altLang="ko-KR" sz="2000" dirty="0" smtClean="0"/>
              <a:t>Δ </a:t>
            </a:r>
            <a:r>
              <a:rPr lang="en-US" altLang="ko-KR" sz="2000" dirty="0" smtClean="0"/>
              <a:t>H </a:t>
            </a:r>
            <a:r>
              <a:rPr lang="en-US" altLang="ko-KR" sz="2000" dirty="0"/>
              <a:t>– </a:t>
            </a:r>
            <a:r>
              <a:rPr lang="en-US" altLang="ko-KR" sz="2000" dirty="0" smtClean="0"/>
              <a:t>T</a:t>
            </a:r>
            <a:r>
              <a:rPr kumimoji="1" lang="el-GR" altLang="ko-KR" sz="2000" dirty="0" smtClean="0"/>
              <a:t> Δ </a:t>
            </a:r>
            <a:r>
              <a:rPr lang="en-US" altLang="ko-KR" sz="2000" dirty="0" smtClean="0"/>
              <a:t>S</a:t>
            </a:r>
            <a:r>
              <a:rPr lang="en-US" altLang="ko-KR" sz="2000" dirty="0"/>
              <a:t>, if </a:t>
            </a:r>
            <a:r>
              <a:rPr kumimoji="1" lang="el-GR" altLang="ko-KR" sz="2000" dirty="0" smtClean="0"/>
              <a:t>Δ </a:t>
            </a:r>
            <a:r>
              <a:rPr lang="en-US" altLang="ko-KR" sz="2000" dirty="0" smtClean="0"/>
              <a:t>G </a:t>
            </a:r>
            <a:r>
              <a:rPr lang="en-US" altLang="ko-KR" sz="2000" dirty="0"/>
              <a:t>&gt; 0, reaction is not favored, </a:t>
            </a:r>
            <a:r>
              <a:rPr kumimoji="1" lang="el-GR" altLang="ko-KR" sz="2000" dirty="0" smtClean="0"/>
              <a:t>Δ </a:t>
            </a:r>
            <a:r>
              <a:rPr lang="en-US" altLang="ko-KR" sz="2000" dirty="0" smtClean="0"/>
              <a:t>G </a:t>
            </a:r>
            <a:r>
              <a:rPr lang="en-US" altLang="ko-KR" sz="2000" dirty="0"/>
              <a:t>&lt; 0, reaction is favored</a:t>
            </a:r>
            <a:endParaRPr lang="ko-KR" altLang="en-US" sz="2000" dirty="0"/>
          </a:p>
        </p:txBody>
      </p:sp>
      <p:sp>
        <p:nvSpPr>
          <p:cNvPr id="3" name="Slide Number Placeholder 2"/>
          <p:cNvSpPr>
            <a:spLocks noGrp="1"/>
          </p:cNvSpPr>
          <p:nvPr>
            <p:ph type="sldNum" sz="quarter" idx="12"/>
          </p:nvPr>
        </p:nvSpPr>
        <p:spPr/>
        <p:txBody>
          <a:bodyPr/>
          <a:lstStyle/>
          <a:p>
            <a:pPr>
              <a:defRPr/>
            </a:pPr>
            <a:fld id="{68A870C4-B19F-4DF1-B967-64BBCC981FCB}" type="slidenum">
              <a:rPr lang="en-US" smtClean="0"/>
              <a:pPr>
                <a:defRPr/>
              </a:pPr>
              <a:t>16</a:t>
            </a:fld>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 Box 3"/>
          <p:cNvSpPr txBox="1">
            <a:spLocks noChangeArrowheads="1"/>
          </p:cNvSpPr>
          <p:nvPr/>
        </p:nvSpPr>
        <p:spPr bwMode="auto">
          <a:xfrm>
            <a:off x="762000" y="304800"/>
            <a:ext cx="8077200" cy="2678113"/>
          </a:xfrm>
          <a:prstGeom prst="rect">
            <a:avLst/>
          </a:prstGeom>
          <a:noFill/>
          <a:ln w="9525">
            <a:noFill/>
            <a:miter lim="800000"/>
            <a:headEnd/>
            <a:tailEnd/>
          </a:ln>
        </p:spPr>
        <p:txBody>
          <a:bodyPr>
            <a:spAutoFit/>
          </a:bodyPr>
          <a:lstStyle/>
          <a:p>
            <a:pPr latinLnBrk="1">
              <a:spcBef>
                <a:spcPct val="50000"/>
              </a:spcBef>
            </a:pPr>
            <a:r>
              <a:rPr kumimoji="1" lang="en-US" altLang="ko-KR" sz="2400">
                <a:solidFill>
                  <a:srgbClr val="FF0000"/>
                </a:solidFill>
              </a:rPr>
              <a:t>F.  </a:t>
            </a:r>
            <a:r>
              <a:rPr kumimoji="1" lang="en-US" altLang="ko-KR" sz="2400" b="1">
                <a:solidFill>
                  <a:srgbClr val="FF0000"/>
                </a:solidFill>
              </a:rPr>
              <a:t>Ohm’s law</a:t>
            </a:r>
          </a:p>
          <a:p>
            <a:pPr latinLnBrk="1">
              <a:spcBef>
                <a:spcPct val="50000"/>
              </a:spcBef>
            </a:pPr>
            <a:r>
              <a:rPr kumimoji="1" lang="en-US" altLang="ko-KR"/>
              <a:t>     </a:t>
            </a:r>
            <a:r>
              <a:rPr kumimoji="1" lang="en-US" altLang="ko-KR" i="1">
                <a:solidFill>
                  <a:srgbClr val="FF0000"/>
                </a:solidFill>
              </a:rPr>
              <a:t>E</a:t>
            </a:r>
            <a:r>
              <a:rPr kumimoji="1" lang="en-US" altLang="ko-KR">
                <a:solidFill>
                  <a:srgbClr val="FF0000"/>
                </a:solidFill>
              </a:rPr>
              <a:t> = IR</a:t>
            </a:r>
          </a:p>
          <a:p>
            <a:pPr latinLnBrk="1">
              <a:spcBef>
                <a:spcPct val="50000"/>
              </a:spcBef>
            </a:pPr>
            <a:r>
              <a:rPr kumimoji="1" lang="en-US" altLang="ko-KR"/>
              <a:t>     V = A</a:t>
            </a:r>
            <a:r>
              <a:rPr kumimoji="1" lang="en-US" altLang="ko-KR">
                <a:sym typeface="Symbol" pitchFamily="18" charset="2"/>
              </a:rPr>
              <a:t></a:t>
            </a:r>
            <a:endParaRPr kumimoji="1" lang="en-US" altLang="ko-KR"/>
          </a:p>
          <a:p>
            <a:pPr latinLnBrk="1">
              <a:spcBef>
                <a:spcPct val="50000"/>
              </a:spcBef>
            </a:pPr>
            <a:r>
              <a:rPr kumimoji="1" lang="en-US" altLang="ko-KR" sz="2400">
                <a:solidFill>
                  <a:srgbClr val="FF0000"/>
                </a:solidFill>
              </a:rPr>
              <a:t>G. </a:t>
            </a:r>
            <a:r>
              <a:rPr kumimoji="1" lang="en-US" altLang="ko-KR" sz="2400" b="1">
                <a:solidFill>
                  <a:srgbClr val="FF0000"/>
                </a:solidFill>
              </a:rPr>
              <a:t>Power</a:t>
            </a:r>
          </a:p>
          <a:p>
            <a:pPr latinLnBrk="1">
              <a:spcBef>
                <a:spcPct val="50000"/>
              </a:spcBef>
            </a:pPr>
            <a:r>
              <a:rPr kumimoji="1" lang="en-US" altLang="ko-KR"/>
              <a:t>   </a:t>
            </a:r>
            <a:r>
              <a:rPr kumimoji="1" lang="en-US" altLang="ko-KR" i="1"/>
              <a:t>   </a:t>
            </a:r>
            <a:r>
              <a:rPr kumimoji="1" lang="en-US" altLang="ko-KR"/>
              <a:t>Power =  Work / Unit time = Current × Potential = VA = W</a:t>
            </a:r>
            <a:endParaRPr kumimoji="1" lang="ko-KR" altLang="en-US"/>
          </a:p>
          <a:p>
            <a:pPr latinLnBrk="1">
              <a:spcBef>
                <a:spcPct val="50000"/>
              </a:spcBef>
            </a:pPr>
            <a:r>
              <a:rPr kumimoji="1" lang="en-US" altLang="ko-KR" i="1"/>
              <a:t>       P </a:t>
            </a:r>
            <a:r>
              <a:rPr kumimoji="1" lang="en-US" altLang="ko-KR"/>
              <a:t>= work/s  = </a:t>
            </a:r>
            <a:r>
              <a:rPr kumimoji="1" lang="en-US" altLang="ko-KR" i="1"/>
              <a:t>Eq</a:t>
            </a:r>
            <a:r>
              <a:rPr kumimoji="1" lang="en-US" altLang="ko-KR"/>
              <a:t> / s   = </a:t>
            </a:r>
            <a:r>
              <a:rPr kumimoji="1" lang="en-US" altLang="ko-KR" i="1"/>
              <a:t>E</a:t>
            </a:r>
            <a:r>
              <a:rPr kumimoji="1" lang="en-US" altLang="ko-KR"/>
              <a:t>I = (IR)I = E(E/R)</a:t>
            </a:r>
          </a:p>
        </p:txBody>
      </p:sp>
      <p:sp>
        <p:nvSpPr>
          <p:cNvPr id="18435" name="Text Box 4"/>
          <p:cNvSpPr txBox="1">
            <a:spLocks noChangeArrowheads="1"/>
          </p:cNvSpPr>
          <p:nvPr/>
        </p:nvSpPr>
        <p:spPr bwMode="auto">
          <a:xfrm>
            <a:off x="1295400" y="4114800"/>
            <a:ext cx="3276600" cy="2225675"/>
          </a:xfrm>
          <a:prstGeom prst="rect">
            <a:avLst/>
          </a:prstGeom>
          <a:noFill/>
          <a:ln w="9525">
            <a:noFill/>
            <a:miter lim="800000"/>
            <a:headEnd/>
            <a:tailEnd/>
          </a:ln>
        </p:spPr>
        <p:txBody>
          <a:bodyPr>
            <a:spAutoFit/>
          </a:bodyPr>
          <a:lstStyle/>
          <a:p>
            <a:pPr latinLnBrk="1">
              <a:spcBef>
                <a:spcPct val="50000"/>
              </a:spcBef>
            </a:pPr>
            <a:r>
              <a:rPr kumimoji="1" lang="en-US" altLang="ko-KR" sz="2000" i="1"/>
              <a:t>E</a:t>
            </a:r>
            <a:r>
              <a:rPr kumimoji="1" lang="en-US" altLang="ko-KR" sz="2000"/>
              <a:t> = IR</a:t>
            </a:r>
          </a:p>
          <a:p>
            <a:pPr latinLnBrk="1">
              <a:spcBef>
                <a:spcPct val="50000"/>
              </a:spcBef>
            </a:pPr>
            <a:r>
              <a:rPr kumimoji="1" lang="en-US" altLang="ko-KR" sz="2000"/>
              <a:t>I = </a:t>
            </a:r>
            <a:r>
              <a:rPr kumimoji="1" lang="en-US" altLang="ko-KR" sz="2000" i="1"/>
              <a:t>E</a:t>
            </a:r>
            <a:r>
              <a:rPr kumimoji="1" lang="en-US" altLang="ko-KR" sz="2000"/>
              <a:t>/R = 3.0V / 100</a:t>
            </a:r>
            <a:r>
              <a:rPr kumimoji="1" lang="en-US" altLang="ko-KR" sz="2000">
                <a:sym typeface="Symbol" pitchFamily="18" charset="2"/>
              </a:rPr>
              <a:t></a:t>
            </a:r>
            <a:endParaRPr kumimoji="1" lang="en-US" altLang="ko-KR" sz="2000"/>
          </a:p>
          <a:p>
            <a:pPr latinLnBrk="1">
              <a:spcBef>
                <a:spcPct val="50000"/>
              </a:spcBef>
            </a:pPr>
            <a:r>
              <a:rPr kumimoji="1" lang="en-US" altLang="ko-KR" sz="2000"/>
              <a:t>            = 0.030A = 30 mA</a:t>
            </a:r>
          </a:p>
          <a:p>
            <a:pPr latinLnBrk="1">
              <a:spcBef>
                <a:spcPct val="50000"/>
              </a:spcBef>
            </a:pPr>
            <a:r>
              <a:rPr kumimoji="1" lang="en-US" altLang="ko-KR" sz="2000" i="1"/>
              <a:t>P </a:t>
            </a:r>
            <a:r>
              <a:rPr kumimoji="1" lang="en-US" altLang="ko-KR" sz="2000"/>
              <a:t>= </a:t>
            </a:r>
            <a:r>
              <a:rPr kumimoji="1" lang="en-US" altLang="ko-KR" sz="2000" i="1"/>
              <a:t>E</a:t>
            </a:r>
            <a:r>
              <a:rPr kumimoji="1" lang="en-US" altLang="ko-KR" sz="2000"/>
              <a:t>I = 3.0V×0.030A</a:t>
            </a:r>
          </a:p>
          <a:p>
            <a:pPr latinLnBrk="1">
              <a:spcBef>
                <a:spcPct val="50000"/>
              </a:spcBef>
            </a:pPr>
            <a:r>
              <a:rPr kumimoji="1" lang="en-US" altLang="ko-KR" sz="2000"/>
              <a:t>           = 0.090W = 90mW</a:t>
            </a:r>
          </a:p>
        </p:txBody>
      </p:sp>
      <p:pic>
        <p:nvPicPr>
          <p:cNvPr id="18436" name="Picture 5" descr="figure-14-02.JPG                                               00013FCD&#10;production                     B8414635:"/>
          <p:cNvPicPr>
            <a:picLocks noChangeAspect="1" noChangeArrowheads="1"/>
          </p:cNvPicPr>
          <p:nvPr/>
        </p:nvPicPr>
        <p:blipFill>
          <a:blip r:embed="rId2" cstate="print"/>
          <a:srcRect/>
          <a:stretch>
            <a:fillRect/>
          </a:stretch>
        </p:blipFill>
        <p:spPr bwMode="auto">
          <a:xfrm>
            <a:off x="4800600" y="4343400"/>
            <a:ext cx="3886200" cy="1654175"/>
          </a:xfrm>
          <a:prstGeom prst="rect">
            <a:avLst/>
          </a:prstGeom>
          <a:noFill/>
          <a:ln w="9525">
            <a:noFill/>
            <a:miter lim="800000"/>
            <a:headEnd/>
            <a:tailEnd/>
          </a:ln>
        </p:spPr>
      </p:pic>
      <p:sp>
        <p:nvSpPr>
          <p:cNvPr id="18437" name="TextBox 4"/>
          <p:cNvSpPr txBox="1">
            <a:spLocks noChangeArrowheads="1"/>
          </p:cNvSpPr>
          <p:nvPr/>
        </p:nvSpPr>
        <p:spPr bwMode="auto">
          <a:xfrm>
            <a:off x="1066800" y="3505200"/>
            <a:ext cx="1676400" cy="523875"/>
          </a:xfrm>
          <a:prstGeom prst="rect">
            <a:avLst/>
          </a:prstGeom>
          <a:noFill/>
          <a:ln w="9525">
            <a:noFill/>
            <a:miter lim="800000"/>
            <a:headEnd/>
            <a:tailEnd/>
          </a:ln>
        </p:spPr>
        <p:txBody>
          <a:bodyPr>
            <a:spAutoFit/>
          </a:bodyPr>
          <a:lstStyle/>
          <a:p>
            <a:r>
              <a:rPr lang="en-US" sz="2800" b="1" i="1">
                <a:solidFill>
                  <a:srgbClr val="0000FF"/>
                </a:solidFill>
              </a:rPr>
              <a:t>Example</a:t>
            </a:r>
          </a:p>
        </p:txBody>
      </p:sp>
      <p:sp>
        <p:nvSpPr>
          <p:cNvPr id="6" name="Slide Number Placeholder 5"/>
          <p:cNvSpPr>
            <a:spLocks noGrp="1"/>
          </p:cNvSpPr>
          <p:nvPr>
            <p:ph type="sldNum" sz="quarter" idx="12"/>
          </p:nvPr>
        </p:nvSpPr>
        <p:spPr/>
        <p:txBody>
          <a:bodyPr/>
          <a:lstStyle/>
          <a:p>
            <a:pPr>
              <a:defRPr/>
            </a:pPr>
            <a:fld id="{68A870C4-B19F-4DF1-B967-64BBCC981FCB}" type="slidenum">
              <a:rPr lang="en-US" smtClean="0"/>
              <a:pPr>
                <a:defRPr/>
              </a:pPr>
              <a:t>17</a:t>
            </a:fld>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descr="1801"/>
          <p:cNvSpPr>
            <a:spLocks noGrp="1" noChangeAspect="1" noChangeArrowheads="1"/>
          </p:cNvSpPr>
          <p:nvPr/>
        </p:nvSpPr>
        <p:spPr bwMode="auto">
          <a:xfrm>
            <a:off x="138113" y="1524000"/>
            <a:ext cx="2609021" cy="4267200"/>
          </a:xfrm>
          <a:prstGeom prst="rect">
            <a:avLst/>
          </a:prstGeom>
          <a:blipFill dpi="0" rotWithShape="1">
            <a:blip r:embed="rId2" cstate="print"/>
            <a:srcRect/>
            <a:stretch>
              <a:fillRect/>
            </a:stretch>
          </a:blipFill>
          <a:ln w="9525">
            <a:noFill/>
            <a:miter lim="800000"/>
            <a:headEnd/>
            <a:tailEnd/>
          </a:ln>
        </p:spPr>
        <p:txBody>
          <a:bodyPr/>
          <a:lstStyle/>
          <a:p>
            <a:endParaRPr lang="en-US">
              <a:latin typeface="Calibri" pitchFamily="34" charset="0"/>
            </a:endParaRPr>
          </a:p>
        </p:txBody>
      </p:sp>
      <p:sp>
        <p:nvSpPr>
          <p:cNvPr id="19459" name="Text Box 3"/>
          <p:cNvSpPr txBox="1">
            <a:spLocks noChangeArrowheads="1"/>
          </p:cNvSpPr>
          <p:nvPr/>
        </p:nvSpPr>
        <p:spPr bwMode="auto">
          <a:xfrm>
            <a:off x="3200400" y="76200"/>
            <a:ext cx="5257800" cy="6986528"/>
          </a:xfrm>
          <a:prstGeom prst="rect">
            <a:avLst/>
          </a:prstGeom>
          <a:noFill/>
          <a:ln w="9525">
            <a:noFill/>
            <a:miter lim="800000"/>
            <a:headEnd/>
            <a:tailEnd/>
          </a:ln>
        </p:spPr>
        <p:txBody>
          <a:bodyPr wrap="square">
            <a:spAutoFit/>
          </a:bodyPr>
          <a:lstStyle/>
          <a:p>
            <a:pPr latinLnBrk="1"/>
            <a:r>
              <a:rPr kumimoji="1" lang="en-US" altLang="ko-KR" sz="2800" b="1" i="1" dirty="0" err="1">
                <a:solidFill>
                  <a:srgbClr val="0000FF"/>
                </a:solidFill>
              </a:rPr>
              <a:t>Redox</a:t>
            </a:r>
            <a:r>
              <a:rPr kumimoji="1" lang="en-US" altLang="ko-KR" sz="2800" b="1" i="1" dirty="0">
                <a:solidFill>
                  <a:srgbClr val="0000FF"/>
                </a:solidFill>
              </a:rPr>
              <a:t> reactions in electrochemical cell</a:t>
            </a:r>
          </a:p>
          <a:p>
            <a:pPr latinLnBrk="1"/>
            <a:endParaRPr kumimoji="1" lang="en-US" altLang="ko-KR" sz="2000" dirty="0"/>
          </a:p>
          <a:p>
            <a:pPr latinLnBrk="1"/>
            <a:r>
              <a:rPr kumimoji="1" lang="en-US" altLang="ko-KR" sz="2000" dirty="0"/>
              <a:t>A piece of copper is immersed in a silver nitrate solution. Silver ions migrate to the metal and are reduced.</a:t>
            </a:r>
          </a:p>
          <a:p>
            <a:pPr latinLnBrk="1">
              <a:lnSpc>
                <a:spcPct val="90000"/>
              </a:lnSpc>
              <a:spcBef>
                <a:spcPct val="20000"/>
              </a:spcBef>
            </a:pPr>
            <a:endParaRPr kumimoji="1" lang="en-US" altLang="ko-KR" sz="2000" dirty="0"/>
          </a:p>
          <a:p>
            <a:pPr latinLnBrk="1">
              <a:lnSpc>
                <a:spcPct val="90000"/>
              </a:lnSpc>
              <a:spcBef>
                <a:spcPct val="20000"/>
              </a:spcBef>
            </a:pPr>
            <a:r>
              <a:rPr kumimoji="1" lang="en-US" altLang="ko-KR" sz="2000" dirty="0"/>
              <a:t>          Ag</a:t>
            </a:r>
            <a:r>
              <a:rPr kumimoji="1" lang="en-US" altLang="ko-KR" sz="2000" baseline="30000" dirty="0"/>
              <a:t>+ </a:t>
            </a:r>
            <a:r>
              <a:rPr kumimoji="1" lang="en-US" altLang="ko-KR" sz="2000" dirty="0"/>
              <a:t>+ </a:t>
            </a:r>
            <a:r>
              <a:rPr kumimoji="1" lang="en-US" altLang="ko-KR" sz="2000" dirty="0" smtClean="0"/>
              <a:t>e</a:t>
            </a:r>
            <a:r>
              <a:rPr kumimoji="1" lang="en-US" altLang="ko-KR" sz="2000" baseline="30000" dirty="0" smtClean="0"/>
              <a:t>-  </a:t>
            </a:r>
            <a:r>
              <a:rPr kumimoji="1" lang="en-US" altLang="ko-KR" sz="2000" dirty="0"/>
              <a:t>↔ Ag(</a:t>
            </a:r>
            <a:r>
              <a:rPr kumimoji="1" lang="en-US" altLang="ko-KR" sz="2000" i="1" dirty="0"/>
              <a:t>s</a:t>
            </a:r>
            <a:r>
              <a:rPr kumimoji="1" lang="en-US" altLang="ko-KR" sz="2000" dirty="0"/>
              <a:t>)</a:t>
            </a:r>
            <a:endParaRPr kumimoji="1" lang="en-US" altLang="ko-KR" sz="2000" baseline="30000" dirty="0"/>
          </a:p>
          <a:p>
            <a:pPr latinLnBrk="1"/>
            <a:endParaRPr kumimoji="1" lang="en-US" altLang="ko-KR" sz="2000" dirty="0"/>
          </a:p>
          <a:p>
            <a:pPr latinLnBrk="1"/>
            <a:r>
              <a:rPr kumimoji="1" lang="en-US" altLang="ko-KR" sz="2000" dirty="0"/>
              <a:t>At the same time, an equivalent quantity of copper is oxidized :</a:t>
            </a:r>
          </a:p>
          <a:p>
            <a:pPr latinLnBrk="1">
              <a:lnSpc>
                <a:spcPct val="90000"/>
              </a:lnSpc>
              <a:spcBef>
                <a:spcPct val="20000"/>
              </a:spcBef>
            </a:pPr>
            <a:endParaRPr kumimoji="1" lang="en-US" altLang="ko-KR" sz="2000" dirty="0"/>
          </a:p>
          <a:p>
            <a:pPr latinLnBrk="1">
              <a:lnSpc>
                <a:spcPct val="90000"/>
              </a:lnSpc>
              <a:spcBef>
                <a:spcPct val="20000"/>
              </a:spcBef>
            </a:pPr>
            <a:r>
              <a:rPr kumimoji="1" lang="en-US" altLang="ko-KR" sz="2000" dirty="0"/>
              <a:t>          Cu(</a:t>
            </a:r>
            <a:r>
              <a:rPr kumimoji="1" lang="en-US" altLang="ko-KR" sz="2000" i="1" dirty="0"/>
              <a:t>s</a:t>
            </a:r>
            <a:r>
              <a:rPr kumimoji="1" lang="en-US" altLang="ko-KR" sz="2000" dirty="0"/>
              <a:t>) </a:t>
            </a:r>
            <a:r>
              <a:rPr kumimoji="1" lang="en-US" altLang="ko-KR" sz="2000" baseline="30000" dirty="0"/>
              <a:t>  </a:t>
            </a:r>
            <a:r>
              <a:rPr kumimoji="1" lang="en-US" altLang="ko-KR" sz="2000" dirty="0"/>
              <a:t>↔ Cu</a:t>
            </a:r>
            <a:r>
              <a:rPr kumimoji="1" lang="en-US" altLang="ko-KR" sz="2000" baseline="30000" dirty="0"/>
              <a:t>2+ </a:t>
            </a:r>
            <a:r>
              <a:rPr kumimoji="1" lang="en-US" altLang="ko-KR" sz="2000" dirty="0"/>
              <a:t>+ 2e</a:t>
            </a:r>
          </a:p>
          <a:p>
            <a:pPr latinLnBrk="1"/>
            <a:endParaRPr kumimoji="1" lang="en-US" altLang="ko-KR" sz="2000" dirty="0" smtClean="0"/>
          </a:p>
          <a:p>
            <a:pPr latinLnBrk="1"/>
            <a:r>
              <a:rPr kumimoji="1" lang="en-US" altLang="ko-KR" sz="2000" dirty="0" smtClean="0"/>
              <a:t>We </a:t>
            </a:r>
            <a:r>
              <a:rPr kumimoji="1" lang="en-US" altLang="ko-KR" sz="2000" dirty="0"/>
              <a:t>obtain a net ionic equation for the overall process.</a:t>
            </a:r>
          </a:p>
          <a:p>
            <a:pPr latinLnBrk="1">
              <a:lnSpc>
                <a:spcPct val="90000"/>
              </a:lnSpc>
              <a:spcBef>
                <a:spcPct val="20000"/>
              </a:spcBef>
            </a:pPr>
            <a:endParaRPr kumimoji="1" lang="en-US" altLang="ko-KR" sz="2000" dirty="0"/>
          </a:p>
          <a:p>
            <a:pPr latinLnBrk="1">
              <a:lnSpc>
                <a:spcPct val="90000"/>
              </a:lnSpc>
              <a:spcBef>
                <a:spcPct val="20000"/>
              </a:spcBef>
            </a:pPr>
            <a:r>
              <a:rPr kumimoji="1" lang="en-US" altLang="ko-KR" sz="2000" dirty="0"/>
              <a:t>          2Ag</a:t>
            </a:r>
            <a:r>
              <a:rPr kumimoji="1" lang="en-US" altLang="ko-KR" sz="2000" baseline="30000" dirty="0"/>
              <a:t>+ </a:t>
            </a:r>
            <a:r>
              <a:rPr kumimoji="1" lang="en-US" altLang="ko-KR" sz="2000" dirty="0"/>
              <a:t>+ Cu(</a:t>
            </a:r>
            <a:r>
              <a:rPr kumimoji="1" lang="en-US" altLang="ko-KR" sz="2000" i="1" dirty="0"/>
              <a:t>s</a:t>
            </a:r>
            <a:r>
              <a:rPr kumimoji="1" lang="en-US" altLang="ko-KR" sz="2000" dirty="0"/>
              <a:t>) </a:t>
            </a:r>
            <a:r>
              <a:rPr kumimoji="1" lang="en-US" altLang="ko-KR" sz="2000" baseline="30000" dirty="0"/>
              <a:t>  </a:t>
            </a:r>
            <a:r>
              <a:rPr kumimoji="1" lang="en-US" altLang="ko-KR" sz="2000" dirty="0"/>
              <a:t>↔ 2Ag(</a:t>
            </a:r>
            <a:r>
              <a:rPr kumimoji="1" lang="en-US" altLang="ko-KR" sz="2000" i="1" dirty="0"/>
              <a:t>s</a:t>
            </a:r>
            <a:r>
              <a:rPr kumimoji="1" lang="en-US" altLang="ko-KR" sz="2000" dirty="0"/>
              <a:t>) + Cu</a:t>
            </a:r>
            <a:r>
              <a:rPr kumimoji="1" lang="en-US" altLang="ko-KR" sz="2000" baseline="30000" dirty="0"/>
              <a:t>2+ </a:t>
            </a:r>
          </a:p>
          <a:p>
            <a:pPr latinLnBrk="1"/>
            <a:endParaRPr lang="en-US" sz="2000" dirty="0"/>
          </a:p>
          <a:p>
            <a:pPr latinLnBrk="1"/>
            <a:r>
              <a:rPr lang="en-US" sz="2000" dirty="0"/>
              <a:t>K = [</a:t>
            </a:r>
            <a:r>
              <a:rPr kumimoji="1" lang="en-US" altLang="ko-KR" sz="2000" dirty="0"/>
              <a:t>Cu</a:t>
            </a:r>
            <a:r>
              <a:rPr kumimoji="1" lang="en-US" altLang="ko-KR" sz="2000" baseline="30000" dirty="0"/>
              <a:t>2+</a:t>
            </a:r>
            <a:r>
              <a:rPr lang="en-US" sz="2000" dirty="0"/>
              <a:t>] / [</a:t>
            </a:r>
            <a:r>
              <a:rPr kumimoji="1" lang="en-US" altLang="ko-KR" sz="2000" dirty="0"/>
              <a:t>Ag</a:t>
            </a:r>
            <a:r>
              <a:rPr kumimoji="1" lang="en-US" altLang="ko-KR" sz="2000" baseline="30000" dirty="0"/>
              <a:t>+</a:t>
            </a:r>
            <a:r>
              <a:rPr lang="en-US" sz="2000" dirty="0"/>
              <a:t>]</a:t>
            </a:r>
            <a:r>
              <a:rPr lang="en-US" sz="2000" baseline="30000" dirty="0"/>
              <a:t>2</a:t>
            </a:r>
            <a:r>
              <a:rPr lang="en-US" sz="2000" dirty="0"/>
              <a:t> = 4.1 × 10</a:t>
            </a:r>
            <a:r>
              <a:rPr lang="en-US" sz="2000" baseline="30000" dirty="0"/>
              <a:t>15</a:t>
            </a:r>
          </a:p>
          <a:p>
            <a:pPr latinLnBrk="1"/>
            <a:endParaRPr lang="en-US" sz="2000" dirty="0"/>
          </a:p>
        </p:txBody>
      </p:sp>
      <p:sp>
        <p:nvSpPr>
          <p:cNvPr id="4" name="Slide Number Placeholder 3"/>
          <p:cNvSpPr>
            <a:spLocks noGrp="1"/>
          </p:cNvSpPr>
          <p:nvPr>
            <p:ph type="sldNum" sz="quarter" idx="12"/>
          </p:nvPr>
        </p:nvSpPr>
        <p:spPr/>
        <p:txBody>
          <a:bodyPr/>
          <a:lstStyle/>
          <a:p>
            <a:pPr>
              <a:defRPr/>
            </a:pPr>
            <a:fld id="{68A870C4-B19F-4DF1-B967-64BBCC981FCB}" type="slidenum">
              <a:rPr lang="en-US" smtClean="0"/>
              <a:pPr>
                <a:defRPr/>
              </a:pPr>
              <a:t>18</a:t>
            </a:fld>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3"/>
          <p:cNvSpPr txBox="1">
            <a:spLocks noChangeArrowheads="1"/>
          </p:cNvSpPr>
          <p:nvPr/>
        </p:nvSpPr>
        <p:spPr bwMode="auto">
          <a:xfrm>
            <a:off x="838200" y="914400"/>
            <a:ext cx="7162800" cy="3016210"/>
          </a:xfrm>
          <a:prstGeom prst="rect">
            <a:avLst/>
          </a:prstGeom>
          <a:noFill/>
          <a:ln w="9525">
            <a:noFill/>
            <a:miter lim="800000"/>
            <a:headEnd/>
            <a:tailEnd/>
          </a:ln>
        </p:spPr>
        <p:txBody>
          <a:bodyPr wrap="square">
            <a:spAutoFit/>
          </a:bodyPr>
          <a:lstStyle/>
          <a:p>
            <a:pPr marL="395288" indent="-395288" latinLnBrk="1">
              <a:spcBef>
                <a:spcPct val="50000"/>
              </a:spcBef>
              <a:buClr>
                <a:srgbClr val="FF0000"/>
              </a:buClr>
              <a:buFont typeface="Wingdings" pitchFamily="2" charset="2"/>
              <a:buChar char="Ø"/>
            </a:pPr>
            <a:r>
              <a:rPr kumimoji="1" lang="en-US" altLang="ko-KR" sz="2000" dirty="0"/>
              <a:t>A salt bridge is an ionic medium with </a:t>
            </a:r>
            <a:r>
              <a:rPr kumimoji="1" lang="en-US" altLang="ko-KR" sz="2000" dirty="0" err="1"/>
              <a:t>semipermeable</a:t>
            </a:r>
            <a:r>
              <a:rPr kumimoji="1" lang="en-US" altLang="ko-KR" sz="2000" dirty="0"/>
              <a:t> barrier on each end. </a:t>
            </a:r>
          </a:p>
          <a:p>
            <a:pPr marL="395288" indent="-395288" latinLnBrk="1">
              <a:spcBef>
                <a:spcPct val="50000"/>
              </a:spcBef>
              <a:buClr>
                <a:srgbClr val="FF0000"/>
              </a:buClr>
              <a:buFont typeface="Wingdings" pitchFamily="2" charset="2"/>
              <a:buChar char="Ø"/>
            </a:pPr>
            <a:r>
              <a:rPr kumimoji="1" lang="en-US" altLang="ko-KR" sz="2000" dirty="0"/>
              <a:t>Small molecules and ions can cross a </a:t>
            </a:r>
            <a:r>
              <a:rPr kumimoji="1" lang="en-US" altLang="ko-KR" sz="2000" dirty="0" err="1" smtClean="0"/>
              <a:t>semipermeable</a:t>
            </a:r>
            <a:r>
              <a:rPr kumimoji="1" lang="en-US" altLang="ko-KR" sz="2000" dirty="0" smtClean="0"/>
              <a:t> </a:t>
            </a:r>
            <a:r>
              <a:rPr kumimoji="1" lang="en-US" altLang="ko-KR" sz="2000" dirty="0"/>
              <a:t>barrier, but large molecules cannot. </a:t>
            </a:r>
          </a:p>
          <a:p>
            <a:pPr marL="395288" indent="-395288" latinLnBrk="1">
              <a:spcBef>
                <a:spcPct val="50000"/>
              </a:spcBef>
              <a:buClr>
                <a:srgbClr val="FF0000"/>
              </a:buClr>
              <a:buFont typeface="Wingdings" pitchFamily="2" charset="2"/>
              <a:buChar char="Ø"/>
            </a:pPr>
            <a:r>
              <a:rPr kumimoji="1" lang="en-US" altLang="ko-KR" sz="2000" dirty="0"/>
              <a:t>Electrochemical cells are often equipped with a salt bridge to separate the electrolyte in the anode and cathode compartments. </a:t>
            </a:r>
          </a:p>
          <a:p>
            <a:pPr latinLnBrk="1">
              <a:spcBef>
                <a:spcPct val="50000"/>
              </a:spcBef>
              <a:buClr>
                <a:srgbClr val="FF0000"/>
              </a:buClr>
            </a:pPr>
            <a:endParaRPr kumimoji="1" lang="en-US" altLang="ko-KR" sz="2000" dirty="0"/>
          </a:p>
        </p:txBody>
      </p:sp>
      <p:sp>
        <p:nvSpPr>
          <p:cNvPr id="20483" name="TextBox 3"/>
          <p:cNvSpPr txBox="1">
            <a:spLocks noChangeArrowheads="1"/>
          </p:cNvSpPr>
          <p:nvPr/>
        </p:nvSpPr>
        <p:spPr bwMode="auto">
          <a:xfrm>
            <a:off x="2590800" y="76200"/>
            <a:ext cx="3657600" cy="584200"/>
          </a:xfrm>
          <a:prstGeom prst="rect">
            <a:avLst/>
          </a:prstGeom>
          <a:noFill/>
          <a:ln w="9525">
            <a:noFill/>
            <a:miter lim="800000"/>
            <a:headEnd/>
            <a:tailEnd/>
          </a:ln>
        </p:spPr>
        <p:txBody>
          <a:bodyPr wrap="square">
            <a:spAutoFit/>
          </a:bodyPr>
          <a:lstStyle/>
          <a:p>
            <a:r>
              <a:rPr kumimoji="1" lang="en-US" altLang="ko-KR" sz="3200" b="1" i="1" dirty="0">
                <a:solidFill>
                  <a:srgbClr val="0000FF"/>
                </a:solidFill>
              </a:rPr>
              <a:t>Salt bridge</a:t>
            </a:r>
            <a:endParaRPr kumimoji="1" lang="en-US" altLang="ko-KR" sz="3200" i="1" dirty="0">
              <a:solidFill>
                <a:srgbClr val="0000FF"/>
              </a:solidFill>
            </a:endParaRPr>
          </a:p>
        </p:txBody>
      </p:sp>
      <p:sp>
        <p:nvSpPr>
          <p:cNvPr id="4" name="Rectangle 1026" descr="1804a"/>
          <p:cNvSpPr>
            <a:spLocks noGrp="1" noChangeAspect="1" noChangeArrowheads="1"/>
          </p:cNvSpPr>
          <p:nvPr/>
        </p:nvSpPr>
        <p:spPr bwMode="auto">
          <a:xfrm>
            <a:off x="2743200" y="3575651"/>
            <a:ext cx="4038600" cy="3053749"/>
          </a:xfrm>
          <a:prstGeom prst="rect">
            <a:avLst/>
          </a:prstGeom>
          <a:blipFill dpi="0" rotWithShape="1">
            <a:blip r:embed="rId2" cstate="print"/>
            <a:srcRect/>
            <a:stretch>
              <a:fillRect r="-19"/>
            </a:stretch>
          </a:blipFill>
          <a:ln w="9525">
            <a:noFill/>
            <a:miter lim="800000"/>
            <a:headEnd/>
            <a:tailEnd/>
          </a:ln>
          <a:effectLst/>
        </p:spPr>
        <p:txBody>
          <a:bodyPr/>
          <a:lstStyle/>
          <a:p>
            <a:endParaRPr lang="en-US"/>
          </a:p>
        </p:txBody>
      </p:sp>
      <p:sp>
        <p:nvSpPr>
          <p:cNvPr id="5" name="Slide Number Placeholder 4"/>
          <p:cNvSpPr>
            <a:spLocks noGrp="1"/>
          </p:cNvSpPr>
          <p:nvPr>
            <p:ph type="sldNum" sz="quarter" idx="12"/>
          </p:nvPr>
        </p:nvSpPr>
        <p:spPr/>
        <p:txBody>
          <a:bodyPr/>
          <a:lstStyle/>
          <a:p>
            <a:pPr>
              <a:defRPr/>
            </a:pPr>
            <a:fld id="{68A870C4-B19F-4DF1-B967-64BBCC981FCB}" type="slidenum">
              <a:rPr lang="en-US" smtClean="0"/>
              <a:pPr>
                <a:defRPr/>
              </a:pPr>
              <a:t>19</a:t>
            </a:fld>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a:xfrm>
            <a:off x="1371600" y="152400"/>
            <a:ext cx="6553200" cy="868363"/>
          </a:xfrm>
        </p:spPr>
        <p:txBody>
          <a:bodyPr/>
          <a:lstStyle/>
          <a:p>
            <a:r>
              <a:rPr lang="en-US" sz="4000" b="1" i="1" smtClean="0">
                <a:solidFill>
                  <a:srgbClr val="0000FF"/>
                </a:solidFill>
                <a:latin typeface="Arial" pitchFamily="34" charset="0"/>
                <a:cs typeface="Arial" pitchFamily="34" charset="0"/>
              </a:rPr>
              <a:t>Electrochemistry</a:t>
            </a:r>
          </a:p>
        </p:txBody>
      </p:sp>
      <p:sp>
        <p:nvSpPr>
          <p:cNvPr id="3" name="Content Placeholder 2"/>
          <p:cNvSpPr>
            <a:spLocks noGrp="1"/>
          </p:cNvSpPr>
          <p:nvPr>
            <p:ph idx="1"/>
          </p:nvPr>
        </p:nvSpPr>
        <p:spPr>
          <a:xfrm>
            <a:off x="533400" y="1646237"/>
            <a:ext cx="6934200" cy="4525963"/>
          </a:xfrm>
        </p:spPr>
        <p:txBody>
          <a:bodyPr rtlCol="0">
            <a:normAutofit fontScale="70000" lnSpcReduction="20000"/>
          </a:bodyPr>
          <a:lstStyle/>
          <a:p>
            <a:pPr marL="463550" indent="-463550" fontAlgn="auto">
              <a:spcBef>
                <a:spcPct val="50000"/>
              </a:spcBef>
              <a:spcAft>
                <a:spcPts val="0"/>
              </a:spcAft>
              <a:buClr>
                <a:srgbClr val="FF0000"/>
              </a:buClr>
              <a:buFont typeface="Wingdings" pitchFamily="2" charset="2"/>
              <a:buChar char="Ø"/>
              <a:defRPr/>
            </a:pPr>
            <a:r>
              <a:rPr lang="en-US" altLang="ko-KR" dirty="0" smtClean="0">
                <a:latin typeface="Arial" pitchFamily="34" charset="0"/>
                <a:cs typeface="Arial" pitchFamily="34" charset="0"/>
              </a:rPr>
              <a:t>Charge transfer includes:</a:t>
            </a:r>
          </a:p>
          <a:p>
            <a:pPr marL="463550" indent="-463550" fontAlgn="auto">
              <a:spcBef>
                <a:spcPct val="50000"/>
              </a:spcBef>
              <a:spcAft>
                <a:spcPts val="0"/>
              </a:spcAft>
              <a:buClr>
                <a:srgbClr val="FF0000"/>
              </a:buClr>
              <a:buFont typeface="Wingdings" pitchFamily="2" charset="2"/>
              <a:buChar char="Ø"/>
              <a:defRPr/>
            </a:pPr>
            <a:r>
              <a:rPr lang="en-US" altLang="ko-KR" dirty="0" smtClean="0">
                <a:latin typeface="Arial" pitchFamily="34" charset="0"/>
                <a:cs typeface="Arial" pitchFamily="34" charset="0"/>
              </a:rPr>
              <a:t>oxidation-reduction (</a:t>
            </a:r>
            <a:r>
              <a:rPr lang="en-US" altLang="ko-KR" dirty="0" err="1" smtClean="0">
                <a:latin typeface="Arial" pitchFamily="34" charset="0"/>
                <a:cs typeface="Arial" pitchFamily="34" charset="0"/>
              </a:rPr>
              <a:t>redox</a:t>
            </a:r>
            <a:r>
              <a:rPr lang="en-US" altLang="ko-KR" dirty="0" smtClean="0">
                <a:latin typeface="Arial" pitchFamily="34" charset="0"/>
                <a:cs typeface="Arial" pitchFamily="34" charset="0"/>
              </a:rPr>
              <a:t>) reaction in which electrons are transferred between  reactants</a:t>
            </a:r>
          </a:p>
          <a:p>
            <a:pPr marL="463550" indent="-463550" fontAlgn="auto">
              <a:spcBef>
                <a:spcPct val="50000"/>
              </a:spcBef>
              <a:spcAft>
                <a:spcPts val="0"/>
              </a:spcAft>
              <a:buClr>
                <a:srgbClr val="FF0000"/>
              </a:buClr>
              <a:buFont typeface="Wingdings" pitchFamily="2" charset="2"/>
              <a:buChar char="Ø"/>
              <a:defRPr/>
            </a:pPr>
            <a:r>
              <a:rPr lang="en-US" altLang="ko-KR" dirty="0" smtClean="0">
                <a:latin typeface="Arial" pitchFamily="34" charset="0"/>
                <a:cs typeface="Arial" pitchFamily="34" charset="0"/>
              </a:rPr>
              <a:t>charge separation ( across a membrane as a biochemical phenomena or in ion  selective electrode)</a:t>
            </a:r>
          </a:p>
          <a:p>
            <a:pPr marL="463550" indent="-463550" fontAlgn="auto">
              <a:spcBef>
                <a:spcPct val="50000"/>
              </a:spcBef>
              <a:spcAft>
                <a:spcPts val="0"/>
              </a:spcAft>
              <a:buClr>
                <a:srgbClr val="FF0000"/>
              </a:buClr>
              <a:buFont typeface="Wingdings" pitchFamily="2" charset="2"/>
              <a:buChar char="Ø"/>
              <a:defRPr/>
            </a:pPr>
            <a:r>
              <a:rPr lang="en-US" altLang="ko-KR" dirty="0" smtClean="0">
                <a:latin typeface="Arial" pitchFamily="34" charset="0"/>
                <a:cs typeface="Arial" pitchFamily="34" charset="0"/>
              </a:rPr>
              <a:t>photosynthesis</a:t>
            </a:r>
          </a:p>
          <a:p>
            <a:pPr marL="463550" indent="-463550" fontAlgn="auto">
              <a:spcBef>
                <a:spcPct val="50000"/>
              </a:spcBef>
              <a:spcAft>
                <a:spcPts val="0"/>
              </a:spcAft>
              <a:buClr>
                <a:srgbClr val="FF0000"/>
              </a:buClr>
              <a:buFont typeface="Wingdings" pitchFamily="2" charset="2"/>
              <a:buChar char="Ø"/>
              <a:defRPr/>
            </a:pPr>
            <a:r>
              <a:rPr lang="en-US" altLang="ko-KR" dirty="0" smtClean="0">
                <a:latin typeface="Arial" pitchFamily="34" charset="0"/>
                <a:cs typeface="Arial" pitchFamily="34" charset="0"/>
              </a:rPr>
              <a:t>combustion</a:t>
            </a:r>
          </a:p>
          <a:p>
            <a:pPr marL="463550" indent="-463550" fontAlgn="auto">
              <a:spcBef>
                <a:spcPct val="50000"/>
              </a:spcBef>
              <a:spcAft>
                <a:spcPts val="0"/>
              </a:spcAft>
              <a:buClr>
                <a:srgbClr val="FF0000"/>
              </a:buClr>
              <a:buFont typeface="Wingdings" pitchFamily="2" charset="2"/>
              <a:buChar char="Ø"/>
              <a:defRPr/>
            </a:pPr>
            <a:r>
              <a:rPr lang="en-US" altLang="ko-KR" dirty="0" smtClean="0">
                <a:latin typeface="Arial" pitchFamily="34" charset="0"/>
                <a:cs typeface="Arial" pitchFamily="34" charset="0"/>
              </a:rPr>
              <a:t>Many of  the above phenomena are related to energy or power generation. At the heart of  many electrochemical phenomena is this idea of conversion of chemical energy into usable energy.</a:t>
            </a:r>
          </a:p>
          <a:p>
            <a:pPr fontAlgn="auto">
              <a:spcAft>
                <a:spcPts val="0"/>
              </a:spcAft>
              <a:defRPr/>
            </a:pPr>
            <a:endParaRPr lang="en-US" dirty="0" smtClean="0"/>
          </a:p>
        </p:txBody>
      </p:sp>
      <p:pic>
        <p:nvPicPr>
          <p:cNvPr id="23553" name="Picture 1"/>
          <p:cNvPicPr>
            <a:picLocks noChangeAspect="1" noChangeArrowheads="1"/>
          </p:cNvPicPr>
          <p:nvPr/>
        </p:nvPicPr>
        <p:blipFill>
          <a:blip r:embed="rId2" cstate="print"/>
          <a:srcRect/>
          <a:stretch>
            <a:fillRect/>
          </a:stretch>
        </p:blipFill>
        <p:spPr bwMode="auto">
          <a:xfrm>
            <a:off x="6896100" y="609600"/>
            <a:ext cx="1905000" cy="1905000"/>
          </a:xfrm>
          <a:prstGeom prst="rect">
            <a:avLst/>
          </a:prstGeom>
          <a:noFill/>
          <a:ln w="9525">
            <a:noFill/>
            <a:miter lim="800000"/>
            <a:headEnd/>
            <a:tailEnd/>
          </a:ln>
        </p:spPr>
      </p:pic>
      <p:sp>
        <p:nvSpPr>
          <p:cNvPr id="5" name="Slide Number Placeholder 4"/>
          <p:cNvSpPr>
            <a:spLocks noGrp="1"/>
          </p:cNvSpPr>
          <p:nvPr>
            <p:ph type="sldNum" sz="quarter" idx="12"/>
          </p:nvPr>
        </p:nvSpPr>
        <p:spPr/>
        <p:txBody>
          <a:bodyPr/>
          <a:lstStyle/>
          <a:p>
            <a:pPr>
              <a:defRPr/>
            </a:pPr>
            <a:fld id="{A2EE1B87-AFED-404D-99A1-AAC642B35F6D}" type="slidenum">
              <a:rPr lang="en-US" smtClean="0"/>
              <a:pPr>
                <a:defRPr/>
              </a:pPr>
              <a:t>2</a:t>
            </a:fld>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5800" y="1028343"/>
            <a:ext cx="7848600" cy="3939540"/>
          </a:xfrm>
          <a:prstGeom prst="rect">
            <a:avLst/>
          </a:prstGeom>
        </p:spPr>
        <p:txBody>
          <a:bodyPr wrap="square">
            <a:spAutoFit/>
          </a:bodyPr>
          <a:lstStyle/>
          <a:p>
            <a:pPr marL="395288" indent="-341313" latinLnBrk="1">
              <a:spcBef>
                <a:spcPct val="50000"/>
              </a:spcBef>
              <a:buClr>
                <a:srgbClr val="FF0000"/>
              </a:buClr>
              <a:buFont typeface="Wingdings" pitchFamily="2" charset="2"/>
              <a:buChar char="Ø"/>
            </a:pPr>
            <a:r>
              <a:rPr kumimoji="1" lang="en-US" altLang="ko-KR" sz="2000" dirty="0" smtClean="0"/>
              <a:t>The salt bridge consists of U-shaped tube filled with a gel containing saturated solution of </a:t>
            </a:r>
            <a:r>
              <a:rPr kumimoji="1" lang="en-US" altLang="ko-KR" sz="2000" dirty="0" err="1" smtClean="0"/>
              <a:t>KCl</a:t>
            </a:r>
            <a:r>
              <a:rPr kumimoji="1" lang="en-US" altLang="ko-KR" sz="2000" dirty="0" smtClean="0"/>
              <a:t> (&gt;3.7M). </a:t>
            </a:r>
          </a:p>
          <a:p>
            <a:pPr marL="395288" indent="-341313" latinLnBrk="1">
              <a:spcBef>
                <a:spcPct val="50000"/>
              </a:spcBef>
              <a:buClr>
                <a:srgbClr val="FF0000"/>
              </a:buClr>
              <a:buFont typeface="Wingdings" pitchFamily="2" charset="2"/>
              <a:buChar char="Ø"/>
            </a:pPr>
            <a:r>
              <a:rPr kumimoji="1" lang="en-US" altLang="ko-KR" sz="2000" dirty="0" smtClean="0"/>
              <a:t>Such a cell has two liquid junctions.  The salt bridge allows ions to flow in and out of the solutions as necessary to maintain </a:t>
            </a:r>
            <a:r>
              <a:rPr kumimoji="1" lang="en-US" altLang="ko-KR" sz="2000" dirty="0" err="1" smtClean="0"/>
              <a:t>electroneutrality</a:t>
            </a:r>
            <a:r>
              <a:rPr kumimoji="1" lang="en-US" altLang="ko-KR" sz="2000" dirty="0" smtClean="0"/>
              <a:t> ( no charge built up) throughout the cell.</a:t>
            </a:r>
          </a:p>
          <a:p>
            <a:pPr marL="395288" indent="-341313" latinLnBrk="1">
              <a:spcBef>
                <a:spcPct val="50000"/>
              </a:spcBef>
              <a:buClr>
                <a:srgbClr val="FF0000"/>
              </a:buClr>
              <a:buFont typeface="Wingdings" pitchFamily="2" charset="2"/>
              <a:buChar char="Ø"/>
            </a:pPr>
            <a:r>
              <a:rPr kumimoji="1" lang="en-US" altLang="ko-KR" sz="2000" dirty="0" smtClean="0"/>
              <a:t>The function of the salt bridge is to allow ion motion between the two compartments without allowing mixing of the solutions. </a:t>
            </a:r>
          </a:p>
          <a:p>
            <a:pPr marL="395288" indent="-341313" latinLnBrk="1">
              <a:spcBef>
                <a:spcPct val="50000"/>
              </a:spcBef>
              <a:buClr>
                <a:srgbClr val="FF0000"/>
              </a:buClr>
              <a:buFont typeface="Wingdings" pitchFamily="2" charset="2"/>
              <a:buChar char="Ø"/>
            </a:pPr>
            <a:r>
              <a:rPr kumimoji="1" lang="en-US" altLang="ko-KR" sz="2000" dirty="0" smtClean="0"/>
              <a:t>During the electrochemical reaction, the K</a:t>
            </a:r>
            <a:r>
              <a:rPr kumimoji="1" lang="en-US" altLang="ko-KR" sz="2000" baseline="30000" dirty="0" smtClean="0"/>
              <a:t>+</a:t>
            </a:r>
            <a:r>
              <a:rPr kumimoji="1" lang="en-US" altLang="ko-KR" sz="2000" dirty="0" smtClean="0"/>
              <a:t> ions move toward cathode to offset the build up of negative charge, and chloride ions move toward the anode to offset the build up of positive charge</a:t>
            </a:r>
            <a:endParaRPr lang="en-US" sz="2000" dirty="0"/>
          </a:p>
        </p:txBody>
      </p:sp>
      <p:sp>
        <p:nvSpPr>
          <p:cNvPr id="3" name="TextBox 3"/>
          <p:cNvSpPr txBox="1">
            <a:spLocks noChangeArrowheads="1"/>
          </p:cNvSpPr>
          <p:nvPr/>
        </p:nvSpPr>
        <p:spPr bwMode="auto">
          <a:xfrm>
            <a:off x="2590800" y="76200"/>
            <a:ext cx="3657600" cy="584200"/>
          </a:xfrm>
          <a:prstGeom prst="rect">
            <a:avLst/>
          </a:prstGeom>
          <a:noFill/>
          <a:ln w="9525">
            <a:noFill/>
            <a:miter lim="800000"/>
            <a:headEnd/>
            <a:tailEnd/>
          </a:ln>
        </p:spPr>
        <p:txBody>
          <a:bodyPr wrap="square">
            <a:spAutoFit/>
          </a:bodyPr>
          <a:lstStyle/>
          <a:p>
            <a:r>
              <a:rPr kumimoji="1" lang="en-US" altLang="ko-KR" sz="3200" b="1" i="1" dirty="0">
                <a:solidFill>
                  <a:srgbClr val="0000FF"/>
                </a:solidFill>
              </a:rPr>
              <a:t>Salt bridge</a:t>
            </a:r>
            <a:endParaRPr kumimoji="1" lang="en-US" altLang="ko-KR" sz="3200" i="1" dirty="0">
              <a:solidFill>
                <a:srgbClr val="0000FF"/>
              </a:solidFill>
            </a:endParaRPr>
          </a:p>
        </p:txBody>
      </p:sp>
      <p:sp>
        <p:nvSpPr>
          <p:cNvPr id="4" name="Slide Number Placeholder 3"/>
          <p:cNvSpPr>
            <a:spLocks noGrp="1"/>
          </p:cNvSpPr>
          <p:nvPr>
            <p:ph type="sldNum" sz="quarter" idx="12"/>
          </p:nvPr>
        </p:nvSpPr>
        <p:spPr/>
        <p:txBody>
          <a:bodyPr/>
          <a:lstStyle/>
          <a:p>
            <a:pPr>
              <a:defRPr/>
            </a:pPr>
            <a:fld id="{68A870C4-B19F-4DF1-B967-64BBCC981FCB}" type="slidenum">
              <a:rPr lang="en-US" smtClean="0"/>
              <a:pPr>
                <a:defRPr/>
              </a:pPr>
              <a:t>20</a:t>
            </a:fld>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 Box 4"/>
          <p:cNvSpPr txBox="1">
            <a:spLocks noChangeArrowheads="1"/>
          </p:cNvSpPr>
          <p:nvPr/>
        </p:nvSpPr>
        <p:spPr bwMode="auto">
          <a:xfrm>
            <a:off x="533400" y="1031875"/>
            <a:ext cx="7620000" cy="2554545"/>
          </a:xfrm>
          <a:prstGeom prst="rect">
            <a:avLst/>
          </a:prstGeom>
          <a:noFill/>
          <a:ln w="9525">
            <a:noFill/>
            <a:miter lim="800000"/>
            <a:headEnd/>
            <a:tailEnd/>
          </a:ln>
        </p:spPr>
        <p:txBody>
          <a:bodyPr wrap="square">
            <a:spAutoFit/>
          </a:bodyPr>
          <a:lstStyle/>
          <a:p>
            <a:pPr latinLnBrk="1">
              <a:spcBef>
                <a:spcPct val="50000"/>
              </a:spcBef>
            </a:pPr>
            <a:r>
              <a:rPr kumimoji="1" lang="en-US" altLang="ko-KR" sz="2000" b="1" dirty="0">
                <a:solidFill>
                  <a:srgbClr val="FF0000"/>
                </a:solidFill>
              </a:rPr>
              <a:t>Cell</a:t>
            </a:r>
            <a:r>
              <a:rPr kumimoji="1" lang="en-US" altLang="ko-KR" sz="2000" dirty="0">
                <a:solidFill>
                  <a:srgbClr val="FF0000"/>
                </a:solidFill>
              </a:rPr>
              <a:t> :</a:t>
            </a:r>
            <a:r>
              <a:rPr kumimoji="1" lang="en-US" altLang="ko-KR" sz="2000" dirty="0"/>
              <a:t>  A cup, jar, or vessel containing electrolyte solution and metal electrodes to produce an electric current or for electrolysis</a:t>
            </a:r>
          </a:p>
          <a:p>
            <a:pPr latinLnBrk="1">
              <a:spcBef>
                <a:spcPct val="50000"/>
              </a:spcBef>
            </a:pPr>
            <a:r>
              <a:rPr kumimoji="1" lang="en-US" altLang="ko-KR" sz="2000" b="1" dirty="0">
                <a:solidFill>
                  <a:srgbClr val="FF0000"/>
                </a:solidFill>
              </a:rPr>
              <a:t>Galvanic cell (voltaic cell)</a:t>
            </a:r>
            <a:r>
              <a:rPr kumimoji="1" lang="en-US" altLang="ko-KR" sz="2000" dirty="0"/>
              <a:t> is a device in which chemical energy is converted to electrical energy. Galvanic cell produces electrical energy spontaneously (spontaneous cell reaction).</a:t>
            </a:r>
          </a:p>
          <a:p>
            <a:pPr latinLnBrk="1">
              <a:spcBef>
                <a:spcPct val="50000"/>
              </a:spcBef>
            </a:pPr>
            <a:r>
              <a:rPr kumimoji="1" lang="en-US" altLang="ko-KR" sz="2000" b="1" dirty="0">
                <a:solidFill>
                  <a:srgbClr val="FF0000"/>
                </a:solidFill>
              </a:rPr>
              <a:t>Electrolytic cell</a:t>
            </a:r>
            <a:r>
              <a:rPr kumimoji="1" lang="en-US" altLang="ko-KR" sz="2000" dirty="0">
                <a:solidFill>
                  <a:srgbClr val="FF0000"/>
                </a:solidFill>
              </a:rPr>
              <a:t> </a:t>
            </a:r>
            <a:r>
              <a:rPr kumimoji="1" lang="en-US" altLang="ko-KR" sz="2000" dirty="0"/>
              <a:t>requires electrical energy from an external source.</a:t>
            </a:r>
          </a:p>
        </p:txBody>
      </p:sp>
      <p:pic>
        <p:nvPicPr>
          <p:cNvPr id="22531" name="Picture 7" descr="figure-14-05.JPG                                               00013FCD&#10;production                     B8414635:"/>
          <p:cNvPicPr>
            <a:picLocks noChangeAspect="1" noChangeArrowheads="1"/>
          </p:cNvPicPr>
          <p:nvPr/>
        </p:nvPicPr>
        <p:blipFill>
          <a:blip r:embed="rId2" cstate="print"/>
          <a:srcRect/>
          <a:stretch>
            <a:fillRect/>
          </a:stretch>
        </p:blipFill>
        <p:spPr bwMode="auto">
          <a:xfrm>
            <a:off x="914400" y="3535363"/>
            <a:ext cx="3392488" cy="3017837"/>
          </a:xfrm>
          <a:prstGeom prst="rect">
            <a:avLst/>
          </a:prstGeom>
          <a:noFill/>
          <a:ln w="9525">
            <a:noFill/>
            <a:miter lim="800000"/>
            <a:headEnd/>
            <a:tailEnd/>
          </a:ln>
        </p:spPr>
      </p:pic>
      <p:pic>
        <p:nvPicPr>
          <p:cNvPr id="22532" name="Picture 8" descr="figure-17-01.JPG                                               00013FD0&#10;production                     B8414635:"/>
          <p:cNvPicPr>
            <a:picLocks noChangeAspect="1" noChangeArrowheads="1"/>
          </p:cNvPicPr>
          <p:nvPr/>
        </p:nvPicPr>
        <p:blipFill>
          <a:blip r:embed="rId3" cstate="print"/>
          <a:srcRect/>
          <a:stretch>
            <a:fillRect/>
          </a:stretch>
        </p:blipFill>
        <p:spPr bwMode="auto">
          <a:xfrm>
            <a:off x="5867400" y="3676184"/>
            <a:ext cx="1828800" cy="2877015"/>
          </a:xfrm>
          <a:prstGeom prst="rect">
            <a:avLst/>
          </a:prstGeom>
          <a:noFill/>
          <a:ln w="9525">
            <a:noFill/>
            <a:miter lim="800000"/>
            <a:headEnd/>
            <a:tailEnd/>
          </a:ln>
        </p:spPr>
      </p:pic>
      <p:sp>
        <p:nvSpPr>
          <p:cNvPr id="22533" name="TextBox 4"/>
          <p:cNvSpPr txBox="1">
            <a:spLocks noChangeArrowheads="1"/>
          </p:cNvSpPr>
          <p:nvPr/>
        </p:nvSpPr>
        <p:spPr bwMode="auto">
          <a:xfrm>
            <a:off x="2362200" y="152400"/>
            <a:ext cx="3200400" cy="584200"/>
          </a:xfrm>
          <a:prstGeom prst="rect">
            <a:avLst/>
          </a:prstGeom>
          <a:noFill/>
          <a:ln w="9525">
            <a:noFill/>
            <a:miter lim="800000"/>
            <a:headEnd/>
            <a:tailEnd/>
          </a:ln>
        </p:spPr>
        <p:txBody>
          <a:bodyPr>
            <a:spAutoFit/>
          </a:bodyPr>
          <a:lstStyle/>
          <a:p>
            <a:r>
              <a:rPr kumimoji="1" lang="en-US" altLang="ko-KR" sz="3200" b="1" i="1">
                <a:solidFill>
                  <a:srgbClr val="0000FF"/>
                </a:solidFill>
              </a:rPr>
              <a:t>Galvanic Cell</a:t>
            </a:r>
          </a:p>
        </p:txBody>
      </p:sp>
      <p:sp>
        <p:nvSpPr>
          <p:cNvPr id="6" name="Slide Number Placeholder 5"/>
          <p:cNvSpPr>
            <a:spLocks noGrp="1"/>
          </p:cNvSpPr>
          <p:nvPr>
            <p:ph type="sldNum" sz="quarter" idx="12"/>
          </p:nvPr>
        </p:nvSpPr>
        <p:spPr/>
        <p:txBody>
          <a:bodyPr/>
          <a:lstStyle/>
          <a:p>
            <a:pPr>
              <a:defRPr/>
            </a:pPr>
            <a:fld id="{68A870C4-B19F-4DF1-B967-64BBCC981FCB}" type="slidenum">
              <a:rPr lang="en-US" smtClean="0"/>
              <a:pPr>
                <a:defRPr/>
              </a:pPr>
              <a:t>21</a:t>
            </a:fld>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ext Box 3"/>
          <p:cNvSpPr txBox="1">
            <a:spLocks noChangeArrowheads="1"/>
          </p:cNvSpPr>
          <p:nvPr/>
        </p:nvSpPr>
        <p:spPr bwMode="auto">
          <a:xfrm>
            <a:off x="685800" y="995363"/>
            <a:ext cx="8305800" cy="5016758"/>
          </a:xfrm>
          <a:prstGeom prst="rect">
            <a:avLst/>
          </a:prstGeom>
          <a:noFill/>
          <a:ln w="9525">
            <a:noFill/>
            <a:miter lim="800000"/>
            <a:headEnd/>
            <a:tailEnd/>
          </a:ln>
        </p:spPr>
        <p:txBody>
          <a:bodyPr>
            <a:spAutoFit/>
          </a:bodyPr>
          <a:lstStyle/>
          <a:p>
            <a:pPr latinLnBrk="1">
              <a:spcBef>
                <a:spcPct val="50000"/>
              </a:spcBef>
            </a:pPr>
            <a:r>
              <a:rPr kumimoji="1" lang="en-US" altLang="ko-KR" sz="2000" b="1" i="1" dirty="0">
                <a:solidFill>
                  <a:srgbClr val="FF0000"/>
                </a:solidFill>
              </a:rPr>
              <a:t>Anode</a:t>
            </a:r>
            <a:r>
              <a:rPr kumimoji="1" lang="en-US" altLang="ko-KR" sz="2000" dirty="0">
                <a:solidFill>
                  <a:srgbClr val="FF0000"/>
                </a:solidFill>
              </a:rPr>
              <a:t> </a:t>
            </a:r>
            <a:r>
              <a:rPr kumimoji="1" lang="en-US" altLang="ko-KR" sz="2000" dirty="0"/>
              <a:t>: the electrode at which </a:t>
            </a:r>
            <a:r>
              <a:rPr kumimoji="1" lang="en-US" altLang="ko-KR" sz="2000" b="1" i="1" dirty="0"/>
              <a:t>oxidation</a:t>
            </a:r>
            <a:r>
              <a:rPr kumimoji="1" lang="en-US" altLang="ko-KR" sz="2000" dirty="0"/>
              <a:t> occurs. </a:t>
            </a:r>
          </a:p>
          <a:p>
            <a:pPr latinLnBrk="1">
              <a:spcBef>
                <a:spcPct val="50000"/>
              </a:spcBef>
            </a:pPr>
            <a:r>
              <a:rPr kumimoji="1" lang="en-US" altLang="ko-KR" sz="2000" dirty="0" smtClean="0"/>
              <a:t>	Electrons flow </a:t>
            </a:r>
            <a:r>
              <a:rPr kumimoji="1" lang="en-US" altLang="ko-KR" sz="2000" dirty="0"/>
              <a:t>into the anode from the solution. </a:t>
            </a:r>
            <a:endParaRPr kumimoji="1" lang="en-US" altLang="ko-KR" sz="2000" dirty="0" smtClean="0"/>
          </a:p>
          <a:p>
            <a:pPr latinLnBrk="1">
              <a:spcBef>
                <a:spcPct val="50000"/>
              </a:spcBef>
            </a:pPr>
            <a:r>
              <a:rPr kumimoji="1" lang="en-US" altLang="ko-KR" sz="2000" dirty="0" smtClean="0"/>
              <a:t>	Anode has a </a:t>
            </a:r>
            <a:r>
              <a:rPr kumimoji="1" lang="en-US" altLang="ko-KR" sz="2000" dirty="0"/>
              <a:t>negative charge and an excess of electrons.</a:t>
            </a:r>
          </a:p>
          <a:p>
            <a:pPr latinLnBrk="1">
              <a:spcBef>
                <a:spcPct val="50000"/>
              </a:spcBef>
            </a:pPr>
            <a:r>
              <a:rPr kumimoji="1" lang="en-US" altLang="ko-KR" sz="2000" b="1" i="1" dirty="0">
                <a:solidFill>
                  <a:srgbClr val="FF0000"/>
                </a:solidFill>
              </a:rPr>
              <a:t>Cathode</a:t>
            </a:r>
            <a:r>
              <a:rPr kumimoji="1" lang="en-US" altLang="ko-KR" sz="2000" dirty="0"/>
              <a:t> : the electrode where </a:t>
            </a:r>
            <a:r>
              <a:rPr kumimoji="1" lang="en-US" altLang="ko-KR" sz="2000" b="1" i="1" dirty="0"/>
              <a:t>reduction</a:t>
            </a:r>
            <a:r>
              <a:rPr kumimoji="1" lang="en-US" altLang="ko-KR" sz="2000" dirty="0"/>
              <a:t> takes place. </a:t>
            </a:r>
          </a:p>
          <a:p>
            <a:pPr latinLnBrk="1">
              <a:spcBef>
                <a:spcPct val="50000"/>
              </a:spcBef>
            </a:pPr>
            <a:r>
              <a:rPr kumimoji="1" lang="en-US" altLang="ko-KR" sz="2000" dirty="0" smtClean="0"/>
              <a:t>	Electrons flow </a:t>
            </a:r>
            <a:r>
              <a:rPr kumimoji="1" lang="en-US" altLang="ko-KR" sz="2000" dirty="0"/>
              <a:t>from the cathode into the </a:t>
            </a:r>
            <a:r>
              <a:rPr kumimoji="1" lang="en-US" altLang="ko-KR" sz="2000" dirty="0" smtClean="0"/>
              <a:t>solution</a:t>
            </a:r>
          </a:p>
          <a:p>
            <a:pPr latinLnBrk="1">
              <a:spcBef>
                <a:spcPct val="50000"/>
              </a:spcBef>
            </a:pPr>
            <a:r>
              <a:rPr kumimoji="1" lang="en-US" altLang="ko-KR" sz="2000" dirty="0" smtClean="0"/>
              <a:t>	Cathode loses electrons and has positive charge </a:t>
            </a:r>
            <a:endParaRPr kumimoji="1" lang="en-US" altLang="ko-KR" sz="2000" dirty="0"/>
          </a:p>
          <a:p>
            <a:pPr marL="287338" indent="-287338" latinLnBrk="1">
              <a:spcBef>
                <a:spcPct val="50000"/>
              </a:spcBef>
              <a:buClr>
                <a:srgbClr val="FF0000"/>
              </a:buClr>
              <a:buFont typeface="Wingdings" pitchFamily="2" charset="2"/>
              <a:buChar char="Ø"/>
            </a:pPr>
            <a:r>
              <a:rPr kumimoji="1" lang="en-US" altLang="ko-KR" sz="2000" dirty="0"/>
              <a:t>The excess electrons at the </a:t>
            </a:r>
            <a:r>
              <a:rPr kumimoji="1" lang="en-US" altLang="ko-KR" sz="2000" b="1" dirty="0"/>
              <a:t>anode</a:t>
            </a:r>
            <a:r>
              <a:rPr kumimoji="1" lang="en-US" altLang="ko-KR" sz="2000" dirty="0"/>
              <a:t> will then be attracted to the positive charge on the </a:t>
            </a:r>
            <a:r>
              <a:rPr kumimoji="1" lang="en-US" altLang="ko-KR" sz="2000" b="1" dirty="0"/>
              <a:t>cathode</a:t>
            </a:r>
            <a:r>
              <a:rPr kumimoji="1" lang="en-US" altLang="ko-KR" sz="2000" dirty="0"/>
              <a:t> and will flow through the external wire allowing us to extract work from this flow as it proceeds.</a:t>
            </a:r>
          </a:p>
          <a:p>
            <a:pPr marL="287338" indent="-287338" latinLnBrk="1">
              <a:spcBef>
                <a:spcPct val="50000"/>
              </a:spcBef>
              <a:buClr>
                <a:srgbClr val="FF0000"/>
              </a:buClr>
              <a:buFont typeface="Wingdings" pitchFamily="2" charset="2"/>
              <a:buChar char="Ø"/>
            </a:pPr>
            <a:r>
              <a:rPr kumimoji="1" lang="en-US" altLang="ko-KR" sz="2000" dirty="0"/>
              <a:t>These definitions apply to both galvanic and electrolytic cells.</a:t>
            </a:r>
          </a:p>
          <a:p>
            <a:pPr marL="287338" indent="-287338" latinLnBrk="1">
              <a:spcBef>
                <a:spcPct val="50000"/>
              </a:spcBef>
              <a:buClr>
                <a:srgbClr val="FF0000"/>
              </a:buClr>
              <a:buFont typeface="Wingdings" pitchFamily="2" charset="2"/>
              <a:buChar char="Ø"/>
            </a:pPr>
            <a:r>
              <a:rPr kumimoji="1" lang="en-US" altLang="ko-KR" sz="2000" dirty="0"/>
              <a:t>When electrons flow into a potentiometer(voltmeter) through its negative terminal, the meter indicates a positive voltage.</a:t>
            </a:r>
          </a:p>
        </p:txBody>
      </p:sp>
      <p:sp>
        <p:nvSpPr>
          <p:cNvPr id="24579" name="TextBox 4"/>
          <p:cNvSpPr txBox="1">
            <a:spLocks noChangeArrowheads="1"/>
          </p:cNvSpPr>
          <p:nvPr/>
        </p:nvSpPr>
        <p:spPr bwMode="auto">
          <a:xfrm>
            <a:off x="2133600" y="76200"/>
            <a:ext cx="4724400" cy="646113"/>
          </a:xfrm>
          <a:prstGeom prst="rect">
            <a:avLst/>
          </a:prstGeom>
          <a:noFill/>
          <a:ln w="9525">
            <a:noFill/>
            <a:miter lim="800000"/>
            <a:headEnd/>
            <a:tailEnd/>
          </a:ln>
        </p:spPr>
        <p:txBody>
          <a:bodyPr>
            <a:spAutoFit/>
          </a:bodyPr>
          <a:lstStyle/>
          <a:p>
            <a:r>
              <a:rPr kumimoji="1" lang="en-US" altLang="ko-KR" sz="3600" b="1" i="1">
                <a:solidFill>
                  <a:srgbClr val="0000FF"/>
                </a:solidFill>
              </a:rPr>
              <a:t>Cell convention</a:t>
            </a:r>
          </a:p>
        </p:txBody>
      </p:sp>
      <p:sp>
        <p:nvSpPr>
          <p:cNvPr id="4" name="Slide Number Placeholder 3"/>
          <p:cNvSpPr>
            <a:spLocks noGrp="1"/>
          </p:cNvSpPr>
          <p:nvPr>
            <p:ph type="sldNum" sz="quarter" idx="12"/>
          </p:nvPr>
        </p:nvSpPr>
        <p:spPr/>
        <p:txBody>
          <a:bodyPr/>
          <a:lstStyle/>
          <a:p>
            <a:pPr>
              <a:defRPr/>
            </a:pPr>
            <a:fld id="{68A870C4-B19F-4DF1-B967-64BBCC981FCB}" type="slidenum">
              <a:rPr lang="en-US" smtClean="0"/>
              <a:pPr>
                <a:defRPr/>
              </a:pPr>
              <a:t>22</a:t>
            </a:fld>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106" name="Rectangle 2" descr="1803"/>
          <p:cNvSpPr>
            <a:spLocks noGrp="1" noChangeAspect="1" noChangeArrowheads="1"/>
          </p:cNvSpPr>
          <p:nvPr/>
        </p:nvSpPr>
        <p:spPr bwMode="auto">
          <a:xfrm>
            <a:off x="914400" y="152400"/>
            <a:ext cx="5905500" cy="5716588"/>
          </a:xfrm>
          <a:prstGeom prst="rect">
            <a:avLst/>
          </a:prstGeom>
          <a:blipFill dpi="0" rotWithShape="1">
            <a:blip r:embed="rId2" cstate="print"/>
            <a:srcRect/>
            <a:stretch>
              <a:fillRect r="-1"/>
            </a:stretch>
          </a:blipFill>
          <a:ln w="9525">
            <a:noFill/>
            <a:miter lim="800000"/>
            <a:headEnd/>
            <a:tailEnd/>
          </a:ln>
          <a:effectLst/>
        </p:spPr>
        <p:txBody>
          <a:bodyPr/>
          <a:lstStyle/>
          <a:p>
            <a:endParaRPr lang="en-US"/>
          </a:p>
        </p:txBody>
      </p:sp>
      <p:sp>
        <p:nvSpPr>
          <p:cNvPr id="303107" name="Text Box 3"/>
          <p:cNvSpPr txBox="1">
            <a:spLocks noChangeArrowheads="1"/>
          </p:cNvSpPr>
          <p:nvPr/>
        </p:nvSpPr>
        <p:spPr bwMode="auto">
          <a:xfrm>
            <a:off x="1676400" y="6248400"/>
            <a:ext cx="5105400" cy="396875"/>
          </a:xfrm>
          <a:prstGeom prst="rect">
            <a:avLst/>
          </a:prstGeom>
          <a:noFill/>
          <a:ln w="9525">
            <a:noFill/>
            <a:miter lim="800000"/>
            <a:headEnd/>
            <a:tailEnd/>
          </a:ln>
          <a:effectLst/>
        </p:spPr>
        <p:txBody>
          <a:bodyPr wrap="square">
            <a:spAutoFit/>
          </a:bodyPr>
          <a:lstStyle/>
          <a:p>
            <a:pPr eaLnBrk="1" latinLnBrk="1" hangingPunct="1"/>
            <a:r>
              <a:rPr kumimoji="1" lang="en-US" altLang="ko-KR" sz="2000" dirty="0"/>
              <a:t>Movement of charge in a galvanic cell.</a:t>
            </a:r>
            <a:endParaRPr lang="en-US" sz="2000" dirty="0"/>
          </a:p>
        </p:txBody>
      </p:sp>
      <p:sp>
        <p:nvSpPr>
          <p:cNvPr id="303108" name="Text Box 4"/>
          <p:cNvSpPr txBox="1">
            <a:spLocks noChangeArrowheads="1"/>
          </p:cNvSpPr>
          <p:nvPr/>
        </p:nvSpPr>
        <p:spPr bwMode="auto">
          <a:xfrm>
            <a:off x="4724400" y="381000"/>
            <a:ext cx="4114800" cy="1281113"/>
          </a:xfrm>
          <a:prstGeom prst="rect">
            <a:avLst/>
          </a:prstGeom>
          <a:noFill/>
          <a:ln w="9525">
            <a:noFill/>
            <a:miter lim="800000"/>
            <a:headEnd/>
            <a:tailEnd/>
          </a:ln>
          <a:effectLst/>
        </p:spPr>
        <p:txBody>
          <a:bodyPr wrap="square">
            <a:spAutoFit/>
          </a:bodyPr>
          <a:lstStyle/>
          <a:p>
            <a:pPr eaLnBrk="1" latinLnBrk="1" hangingPunct="1">
              <a:lnSpc>
                <a:spcPct val="90000"/>
              </a:lnSpc>
              <a:spcBef>
                <a:spcPct val="20000"/>
              </a:spcBef>
            </a:pPr>
            <a:r>
              <a:rPr kumimoji="1" lang="en-US" altLang="ko-KR" sz="2000" dirty="0"/>
              <a:t>2Ag</a:t>
            </a:r>
            <a:r>
              <a:rPr kumimoji="1" lang="en-US" altLang="ko-KR" sz="2000" baseline="30000" dirty="0"/>
              <a:t>+ </a:t>
            </a:r>
            <a:r>
              <a:rPr kumimoji="1" lang="en-US" altLang="ko-KR" sz="2000" dirty="0"/>
              <a:t>+ Cu(</a:t>
            </a:r>
            <a:r>
              <a:rPr kumimoji="1" lang="en-US" altLang="ko-KR" sz="2000" i="1" dirty="0"/>
              <a:t>s</a:t>
            </a:r>
            <a:r>
              <a:rPr kumimoji="1" lang="en-US" altLang="ko-KR" sz="2000" dirty="0"/>
              <a:t>) </a:t>
            </a:r>
            <a:r>
              <a:rPr kumimoji="1" lang="en-US" altLang="ko-KR" sz="2000" baseline="30000" dirty="0"/>
              <a:t>  </a:t>
            </a:r>
            <a:r>
              <a:rPr kumimoji="1" lang="en-US" altLang="ko-KR" sz="2000" dirty="0"/>
              <a:t>↔ 2Ag(</a:t>
            </a:r>
            <a:r>
              <a:rPr kumimoji="1" lang="en-US" altLang="ko-KR" sz="2000" i="1" dirty="0"/>
              <a:t>s</a:t>
            </a:r>
            <a:r>
              <a:rPr kumimoji="1" lang="en-US" altLang="ko-KR" sz="2000" dirty="0"/>
              <a:t>) + Cu</a:t>
            </a:r>
            <a:r>
              <a:rPr kumimoji="1" lang="en-US" altLang="ko-KR" sz="2000" baseline="30000" dirty="0"/>
              <a:t>2+ </a:t>
            </a:r>
          </a:p>
          <a:p>
            <a:pPr>
              <a:spcBef>
                <a:spcPct val="50000"/>
              </a:spcBef>
            </a:pPr>
            <a:r>
              <a:rPr lang="en-US" sz="2000" dirty="0">
                <a:sym typeface="Symbol" pitchFamily="18" charset="2"/>
              </a:rPr>
              <a:t>G = </a:t>
            </a:r>
            <a:r>
              <a:rPr lang="en-US" sz="2000" dirty="0">
                <a:cs typeface="Times New Roman" pitchFamily="18" charset="0"/>
                <a:sym typeface="Symbol" pitchFamily="18" charset="2"/>
              </a:rPr>
              <a:t>– </a:t>
            </a:r>
            <a:r>
              <a:rPr lang="en-US" sz="2000" i="1" dirty="0" err="1">
                <a:cs typeface="Times New Roman" pitchFamily="18" charset="0"/>
                <a:sym typeface="Symbol" pitchFamily="18" charset="2"/>
              </a:rPr>
              <a:t>n</a:t>
            </a:r>
            <a:r>
              <a:rPr lang="en-US" sz="2000" dirty="0" err="1">
                <a:cs typeface="Times New Roman" pitchFamily="18" charset="0"/>
                <a:sym typeface="Symbol" pitchFamily="18" charset="2"/>
              </a:rPr>
              <a:t>FE</a:t>
            </a:r>
            <a:endParaRPr lang="en-US" sz="2000" dirty="0">
              <a:cs typeface="Times New Roman" pitchFamily="18" charset="0"/>
              <a:sym typeface="Symbol" pitchFamily="18" charset="2"/>
            </a:endParaRPr>
          </a:p>
          <a:p>
            <a:pPr>
              <a:spcBef>
                <a:spcPct val="50000"/>
              </a:spcBef>
            </a:pPr>
            <a:r>
              <a:rPr lang="en-US" sz="2000" dirty="0">
                <a:sym typeface="Symbol" pitchFamily="18" charset="2"/>
              </a:rPr>
              <a:t>G</a:t>
            </a:r>
            <a:r>
              <a:rPr lang="en-US" sz="2000" baseline="30000" dirty="0">
                <a:sym typeface="Symbol" pitchFamily="18" charset="2"/>
              </a:rPr>
              <a:t>o</a:t>
            </a:r>
            <a:r>
              <a:rPr lang="en-US" sz="2000" dirty="0">
                <a:sym typeface="Symbol" pitchFamily="18" charset="2"/>
              </a:rPr>
              <a:t> = </a:t>
            </a:r>
            <a:r>
              <a:rPr lang="en-US" sz="2000" dirty="0">
                <a:cs typeface="Times New Roman" pitchFamily="18" charset="0"/>
                <a:sym typeface="Symbol" pitchFamily="18" charset="2"/>
              </a:rPr>
              <a:t>– </a:t>
            </a:r>
            <a:r>
              <a:rPr lang="en-US" sz="2000" i="1" dirty="0" err="1">
                <a:cs typeface="Times New Roman" pitchFamily="18" charset="0"/>
                <a:sym typeface="Symbol" pitchFamily="18" charset="2"/>
              </a:rPr>
              <a:t>n</a:t>
            </a:r>
            <a:r>
              <a:rPr lang="en-US" sz="2000" dirty="0" err="1">
                <a:cs typeface="Times New Roman" pitchFamily="18" charset="0"/>
                <a:sym typeface="Symbol" pitchFamily="18" charset="2"/>
              </a:rPr>
              <a:t>FE</a:t>
            </a:r>
            <a:r>
              <a:rPr lang="en-US" sz="2000" baseline="30000" dirty="0" err="1">
                <a:sym typeface="Symbol" pitchFamily="18" charset="2"/>
              </a:rPr>
              <a:t>o</a:t>
            </a:r>
            <a:r>
              <a:rPr lang="en-US" sz="2000" baseline="-25000" dirty="0" err="1">
                <a:sym typeface="Symbol" pitchFamily="18" charset="2"/>
              </a:rPr>
              <a:t>cell</a:t>
            </a:r>
            <a:r>
              <a:rPr lang="en-US" sz="2000" baseline="-25000" dirty="0">
                <a:sym typeface="Symbol" pitchFamily="18" charset="2"/>
              </a:rPr>
              <a:t> </a:t>
            </a:r>
            <a:r>
              <a:rPr lang="en-US" sz="2000" dirty="0">
                <a:cs typeface="Times New Roman" pitchFamily="18" charset="0"/>
                <a:sym typeface="Symbol" pitchFamily="18" charset="2"/>
              </a:rPr>
              <a:t>= – RT </a:t>
            </a:r>
            <a:r>
              <a:rPr lang="en-US" sz="2000" dirty="0" err="1">
                <a:cs typeface="Times New Roman" pitchFamily="18" charset="0"/>
                <a:sym typeface="Symbol" pitchFamily="18" charset="2"/>
              </a:rPr>
              <a:t>ln</a:t>
            </a:r>
            <a:r>
              <a:rPr lang="en-US" sz="2000" dirty="0">
                <a:cs typeface="Times New Roman" pitchFamily="18" charset="0"/>
                <a:sym typeface="Symbol" pitchFamily="18" charset="2"/>
              </a:rPr>
              <a:t> </a:t>
            </a:r>
            <a:r>
              <a:rPr lang="en-US" sz="2000" dirty="0" err="1">
                <a:cs typeface="Times New Roman" pitchFamily="18" charset="0"/>
                <a:sym typeface="Symbol" pitchFamily="18" charset="2"/>
              </a:rPr>
              <a:t>K</a:t>
            </a:r>
            <a:r>
              <a:rPr lang="en-US" sz="2000" baseline="-25000" dirty="0" err="1">
                <a:cs typeface="Times New Roman" pitchFamily="18" charset="0"/>
                <a:sym typeface="Symbol" pitchFamily="18" charset="2"/>
              </a:rPr>
              <a:t>eq</a:t>
            </a:r>
            <a:endParaRPr lang="en-US" sz="2000" baseline="-25000" dirty="0">
              <a:cs typeface="Times New Roman" pitchFamily="18" charset="0"/>
              <a:sym typeface="Symbol" pitchFamily="18" charset="2"/>
            </a:endParaRPr>
          </a:p>
        </p:txBody>
      </p:sp>
      <p:sp>
        <p:nvSpPr>
          <p:cNvPr id="5" name="Slide Number Placeholder 4"/>
          <p:cNvSpPr>
            <a:spLocks noGrp="1"/>
          </p:cNvSpPr>
          <p:nvPr>
            <p:ph type="sldNum" sz="quarter" idx="12"/>
          </p:nvPr>
        </p:nvSpPr>
        <p:spPr/>
        <p:txBody>
          <a:bodyPr/>
          <a:lstStyle/>
          <a:p>
            <a:pPr>
              <a:defRPr/>
            </a:pPr>
            <a:fld id="{68A870C4-B19F-4DF1-B967-64BBCC981FCB}" type="slidenum">
              <a:rPr lang="en-US" smtClean="0"/>
              <a:pPr>
                <a:defRPr/>
              </a:pPr>
              <a:t>23</a:t>
            </a:fld>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2" descr="figure-14-04.JPG                                               00013FCD&#10;production                     B8414635:"/>
          <p:cNvPicPr>
            <a:picLocks noChangeAspect="1" noChangeArrowheads="1"/>
          </p:cNvPicPr>
          <p:nvPr/>
        </p:nvPicPr>
        <p:blipFill>
          <a:blip r:embed="rId2" cstate="print"/>
          <a:srcRect/>
          <a:stretch>
            <a:fillRect/>
          </a:stretch>
        </p:blipFill>
        <p:spPr bwMode="auto">
          <a:xfrm>
            <a:off x="609600" y="228600"/>
            <a:ext cx="2973388" cy="3733800"/>
          </a:xfrm>
          <a:prstGeom prst="rect">
            <a:avLst/>
          </a:prstGeom>
          <a:noFill/>
          <a:ln w="9525">
            <a:noFill/>
            <a:miter lim="800000"/>
            <a:headEnd/>
            <a:tailEnd/>
          </a:ln>
        </p:spPr>
      </p:pic>
      <p:pic>
        <p:nvPicPr>
          <p:cNvPr id="21507" name="Picture 3" descr="figure-14-05.JPG                                               00013FCD&#10;production                     B8414635:"/>
          <p:cNvPicPr>
            <a:picLocks noChangeAspect="1" noChangeArrowheads="1"/>
          </p:cNvPicPr>
          <p:nvPr/>
        </p:nvPicPr>
        <p:blipFill>
          <a:blip r:embed="rId3" cstate="print"/>
          <a:srcRect/>
          <a:stretch>
            <a:fillRect/>
          </a:stretch>
        </p:blipFill>
        <p:spPr bwMode="auto">
          <a:xfrm>
            <a:off x="4267200" y="152400"/>
            <a:ext cx="4267200" cy="3797300"/>
          </a:xfrm>
          <a:prstGeom prst="rect">
            <a:avLst/>
          </a:prstGeom>
          <a:noFill/>
          <a:ln w="9525">
            <a:noFill/>
            <a:miter lim="800000"/>
            <a:headEnd/>
            <a:tailEnd/>
          </a:ln>
        </p:spPr>
      </p:pic>
      <p:sp>
        <p:nvSpPr>
          <p:cNvPr id="21508" name="Text Box 4"/>
          <p:cNvSpPr txBox="1">
            <a:spLocks noChangeArrowheads="1"/>
          </p:cNvSpPr>
          <p:nvPr/>
        </p:nvSpPr>
        <p:spPr bwMode="auto">
          <a:xfrm>
            <a:off x="533400" y="4267200"/>
            <a:ext cx="3733800" cy="923925"/>
          </a:xfrm>
          <a:prstGeom prst="rect">
            <a:avLst/>
          </a:prstGeom>
          <a:noFill/>
          <a:ln w="9525">
            <a:noFill/>
            <a:miter lim="800000"/>
            <a:headEnd/>
            <a:tailEnd/>
          </a:ln>
        </p:spPr>
        <p:txBody>
          <a:bodyPr>
            <a:spAutoFit/>
          </a:bodyPr>
          <a:lstStyle/>
          <a:p>
            <a:pPr>
              <a:spcBef>
                <a:spcPct val="50000"/>
              </a:spcBef>
            </a:pPr>
            <a:r>
              <a:rPr lang="en-US" altLang="ko-KR"/>
              <a:t>A cell that will not work. The solution contains Cd(NO</a:t>
            </a:r>
            <a:r>
              <a:rPr lang="en-US" altLang="ko-KR" baseline="-25000"/>
              <a:t>3</a:t>
            </a:r>
            <a:r>
              <a:rPr lang="en-US" altLang="ko-KR"/>
              <a:t>)</a:t>
            </a:r>
            <a:r>
              <a:rPr lang="en-US" altLang="ko-KR" baseline="-25000"/>
              <a:t>2</a:t>
            </a:r>
            <a:r>
              <a:rPr lang="en-US" altLang="ko-KR"/>
              <a:t> and AgNO</a:t>
            </a:r>
            <a:r>
              <a:rPr lang="en-US" altLang="ko-KR" baseline="-25000"/>
              <a:t>3</a:t>
            </a:r>
            <a:r>
              <a:rPr lang="en-US" altLang="ko-KR"/>
              <a:t>.</a:t>
            </a:r>
          </a:p>
        </p:txBody>
      </p:sp>
      <p:sp>
        <p:nvSpPr>
          <p:cNvPr id="21509" name="Text Box 5"/>
          <p:cNvSpPr txBox="1">
            <a:spLocks noChangeArrowheads="1"/>
          </p:cNvSpPr>
          <p:nvPr/>
        </p:nvSpPr>
        <p:spPr bwMode="auto">
          <a:xfrm>
            <a:off x="4495800" y="4267200"/>
            <a:ext cx="4419600" cy="646113"/>
          </a:xfrm>
          <a:prstGeom prst="rect">
            <a:avLst/>
          </a:prstGeom>
          <a:noFill/>
          <a:ln w="9525">
            <a:noFill/>
            <a:miter lim="800000"/>
            <a:headEnd/>
            <a:tailEnd/>
          </a:ln>
        </p:spPr>
        <p:txBody>
          <a:bodyPr>
            <a:spAutoFit/>
          </a:bodyPr>
          <a:lstStyle/>
          <a:p>
            <a:pPr>
              <a:spcBef>
                <a:spcPct val="50000"/>
              </a:spcBef>
            </a:pPr>
            <a:r>
              <a:rPr lang="en-US" altLang="ko-KR"/>
              <a:t>A cell that works – thanks to the salt bridge </a:t>
            </a:r>
            <a:r>
              <a:rPr lang="en-US" altLang="ko-KR" i="1"/>
              <a:t>!</a:t>
            </a:r>
          </a:p>
        </p:txBody>
      </p:sp>
      <p:grpSp>
        <p:nvGrpSpPr>
          <p:cNvPr id="2" name="Group 6"/>
          <p:cNvGrpSpPr>
            <a:grpSpLocks/>
          </p:cNvGrpSpPr>
          <p:nvPr/>
        </p:nvGrpSpPr>
        <p:grpSpPr bwMode="auto">
          <a:xfrm>
            <a:off x="1066800" y="5105400"/>
            <a:ext cx="7543800" cy="1311275"/>
            <a:chOff x="384" y="3216"/>
            <a:chExt cx="4992" cy="826"/>
          </a:xfrm>
        </p:grpSpPr>
        <p:sp>
          <p:nvSpPr>
            <p:cNvPr id="21511" name="Text Box 7"/>
            <p:cNvSpPr txBox="1">
              <a:spLocks noChangeArrowheads="1"/>
            </p:cNvSpPr>
            <p:nvPr/>
          </p:nvSpPr>
          <p:spPr bwMode="auto">
            <a:xfrm>
              <a:off x="384" y="3216"/>
              <a:ext cx="4992" cy="826"/>
            </a:xfrm>
            <a:prstGeom prst="rect">
              <a:avLst/>
            </a:prstGeom>
            <a:noFill/>
            <a:ln w="9525">
              <a:noFill/>
              <a:miter lim="800000"/>
              <a:headEnd/>
              <a:tailEnd/>
            </a:ln>
          </p:spPr>
          <p:txBody>
            <a:bodyPr>
              <a:spAutoFit/>
            </a:bodyPr>
            <a:lstStyle/>
            <a:p>
              <a:pPr>
                <a:spcBef>
                  <a:spcPct val="50000"/>
                </a:spcBef>
              </a:pPr>
              <a:r>
                <a:rPr lang="en-US" altLang="ko-KR" sz="2000"/>
                <a:t>Cathode:            2Ag</a:t>
              </a:r>
              <a:r>
                <a:rPr lang="en-US" altLang="ko-KR" sz="2000" baseline="30000"/>
                <a:t>+</a:t>
              </a:r>
              <a:r>
                <a:rPr lang="en-US" altLang="ko-KR" sz="2000"/>
                <a:t>(</a:t>
              </a:r>
              <a:r>
                <a:rPr lang="en-US" altLang="ko-KR" sz="2000" i="1"/>
                <a:t>aq</a:t>
              </a:r>
              <a:r>
                <a:rPr lang="en-US" altLang="ko-KR" sz="2000"/>
                <a:t>) + 2e = 2Ag(</a:t>
              </a:r>
              <a:r>
                <a:rPr lang="en-US" altLang="ko-KR" sz="2000" i="1"/>
                <a:t>s</a:t>
              </a:r>
              <a:r>
                <a:rPr lang="en-US" altLang="ko-KR" sz="2000"/>
                <a:t>)</a:t>
              </a:r>
            </a:p>
            <a:p>
              <a:pPr>
                <a:spcBef>
                  <a:spcPct val="50000"/>
                </a:spcBef>
              </a:pPr>
              <a:r>
                <a:rPr lang="en-US" altLang="ko-KR" sz="2000"/>
                <a:t>Anode:                             Cd(</a:t>
              </a:r>
              <a:r>
                <a:rPr lang="en-US" altLang="ko-KR" sz="2000" i="1"/>
                <a:t>s</a:t>
              </a:r>
              <a:r>
                <a:rPr lang="en-US" altLang="ko-KR" sz="2000"/>
                <a:t>) = Cd</a:t>
              </a:r>
              <a:r>
                <a:rPr lang="en-US" altLang="ko-KR" sz="2000" baseline="30000"/>
                <a:t>2+</a:t>
              </a:r>
              <a:r>
                <a:rPr lang="en-US" altLang="ko-KR" sz="2000"/>
                <a:t>(</a:t>
              </a:r>
              <a:r>
                <a:rPr lang="en-US" altLang="ko-KR" sz="2000" i="1"/>
                <a:t>aq</a:t>
              </a:r>
              <a:r>
                <a:rPr lang="en-US" altLang="ko-KR" sz="2000"/>
                <a:t>) + 2e</a:t>
              </a:r>
            </a:p>
            <a:p>
              <a:pPr>
                <a:spcBef>
                  <a:spcPct val="50000"/>
                </a:spcBef>
              </a:pPr>
              <a:r>
                <a:rPr lang="en-US" altLang="ko-KR" sz="2000"/>
                <a:t>Net reaction: 2Ag</a:t>
              </a:r>
              <a:r>
                <a:rPr lang="en-US" altLang="ko-KR" sz="2000" baseline="30000"/>
                <a:t>+</a:t>
              </a:r>
              <a:r>
                <a:rPr lang="en-US" altLang="ko-KR" sz="2000"/>
                <a:t>(</a:t>
              </a:r>
              <a:r>
                <a:rPr lang="en-US" altLang="ko-KR" sz="2000" i="1"/>
                <a:t>aq</a:t>
              </a:r>
              <a:r>
                <a:rPr lang="en-US" altLang="ko-KR" sz="2000"/>
                <a:t>) + Cd(</a:t>
              </a:r>
              <a:r>
                <a:rPr lang="en-US" altLang="ko-KR" sz="2000" i="1"/>
                <a:t>s</a:t>
              </a:r>
              <a:r>
                <a:rPr lang="en-US" altLang="ko-KR" sz="2000"/>
                <a:t>) = 2Ag(</a:t>
              </a:r>
              <a:r>
                <a:rPr lang="en-US" altLang="ko-KR" sz="2000" i="1"/>
                <a:t>s</a:t>
              </a:r>
              <a:r>
                <a:rPr lang="en-US" altLang="ko-KR" sz="2000"/>
                <a:t>) + Cd</a:t>
              </a:r>
              <a:r>
                <a:rPr lang="en-US" altLang="ko-KR" sz="2000" baseline="30000"/>
                <a:t>2+</a:t>
              </a:r>
              <a:r>
                <a:rPr lang="en-US" altLang="ko-KR" sz="2000"/>
                <a:t>(</a:t>
              </a:r>
              <a:r>
                <a:rPr lang="en-US" altLang="ko-KR" sz="2000" i="1"/>
                <a:t>aq</a:t>
              </a:r>
              <a:r>
                <a:rPr lang="en-US" altLang="ko-KR" sz="2000"/>
                <a:t>) </a:t>
              </a:r>
            </a:p>
          </p:txBody>
        </p:sp>
        <p:sp>
          <p:nvSpPr>
            <p:cNvPr id="21512" name="Line 8"/>
            <p:cNvSpPr>
              <a:spLocks noChangeShapeType="1"/>
            </p:cNvSpPr>
            <p:nvPr/>
          </p:nvSpPr>
          <p:spPr bwMode="auto">
            <a:xfrm>
              <a:off x="432" y="3792"/>
              <a:ext cx="3504" cy="0"/>
            </a:xfrm>
            <a:prstGeom prst="line">
              <a:avLst/>
            </a:prstGeom>
            <a:noFill/>
            <a:ln w="9525">
              <a:solidFill>
                <a:schemeClr val="tx1"/>
              </a:solidFill>
              <a:round/>
              <a:headEnd/>
              <a:tailEnd/>
            </a:ln>
          </p:spPr>
          <p:txBody>
            <a:bodyPr/>
            <a:lstStyle/>
            <a:p>
              <a:endParaRPr lang="en-US"/>
            </a:p>
          </p:txBody>
        </p:sp>
      </p:grpSp>
      <p:sp>
        <p:nvSpPr>
          <p:cNvPr id="9" name="Slide Number Placeholder 8"/>
          <p:cNvSpPr>
            <a:spLocks noGrp="1"/>
          </p:cNvSpPr>
          <p:nvPr>
            <p:ph type="sldNum" sz="quarter" idx="12"/>
          </p:nvPr>
        </p:nvSpPr>
        <p:spPr/>
        <p:txBody>
          <a:bodyPr/>
          <a:lstStyle/>
          <a:p>
            <a:pPr>
              <a:defRPr/>
            </a:pPr>
            <a:fld id="{68A870C4-B19F-4DF1-B967-64BBCC981FCB}" type="slidenum">
              <a:rPr lang="en-US" smtClean="0"/>
              <a:pPr>
                <a:defRPr/>
              </a:pPr>
              <a:t>24</a:t>
            </a:fld>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274638"/>
            <a:ext cx="6400800" cy="563562"/>
          </a:xfrm>
        </p:spPr>
        <p:txBody>
          <a:bodyPr rtlCol="0">
            <a:normAutofit fontScale="90000"/>
          </a:bodyPr>
          <a:lstStyle/>
          <a:p>
            <a:pPr fontAlgn="auto">
              <a:spcAft>
                <a:spcPts val="0"/>
              </a:spcAft>
              <a:defRPr/>
            </a:pPr>
            <a:r>
              <a:rPr kumimoji="1" lang="en-US" altLang="ko-KR" b="1" i="1" dirty="0" smtClean="0">
                <a:solidFill>
                  <a:srgbClr val="0000FF"/>
                </a:solidFill>
                <a:latin typeface="Arial" pitchFamily="34" charset="0"/>
                <a:cs typeface="Arial" pitchFamily="34" charset="0"/>
              </a:rPr>
              <a:t>Cell convention</a:t>
            </a:r>
            <a:endParaRPr lang="en-US" dirty="0" smtClean="0"/>
          </a:p>
        </p:txBody>
      </p:sp>
      <p:sp>
        <p:nvSpPr>
          <p:cNvPr id="3" name="Content Placeholder 2"/>
          <p:cNvSpPr>
            <a:spLocks noGrp="1"/>
          </p:cNvSpPr>
          <p:nvPr>
            <p:ph idx="1"/>
          </p:nvPr>
        </p:nvSpPr>
        <p:spPr>
          <a:xfrm>
            <a:off x="457200" y="1066800"/>
            <a:ext cx="8229600" cy="4525963"/>
          </a:xfrm>
        </p:spPr>
        <p:txBody>
          <a:bodyPr rtlCol="0">
            <a:normAutofit fontScale="77500" lnSpcReduction="20000"/>
          </a:bodyPr>
          <a:lstStyle/>
          <a:p>
            <a:pPr fontAlgn="auto" latinLnBrk="1">
              <a:spcBef>
                <a:spcPct val="50000"/>
              </a:spcBef>
              <a:spcAft>
                <a:spcPts val="0"/>
              </a:spcAft>
              <a:buClr>
                <a:srgbClr val="FF0000"/>
              </a:buClr>
              <a:buFont typeface="Wingdings" pitchFamily="2" charset="2"/>
              <a:buChar char="Ø"/>
              <a:defRPr/>
            </a:pPr>
            <a:r>
              <a:rPr kumimoji="1" lang="en-US" altLang="ko-KR" sz="3100" dirty="0" smtClean="0">
                <a:latin typeface="Arial" pitchFamily="34" charset="0"/>
                <a:cs typeface="Arial" pitchFamily="34" charset="0"/>
              </a:rPr>
              <a:t>The left-hand electrode of each cell is connected to the negative input terminal of the meter. This will produce a positive voltage whenever oxidation occurs at left-hand electrode.</a:t>
            </a:r>
          </a:p>
          <a:p>
            <a:pPr fontAlgn="auto" latinLnBrk="1">
              <a:spcBef>
                <a:spcPct val="50000"/>
              </a:spcBef>
              <a:spcAft>
                <a:spcPts val="0"/>
              </a:spcAft>
              <a:buClr>
                <a:srgbClr val="FF0000"/>
              </a:buClr>
              <a:buFont typeface="Wingdings" pitchFamily="2" charset="2"/>
              <a:buChar char="Ø"/>
              <a:defRPr/>
            </a:pPr>
            <a:r>
              <a:rPr kumimoji="1" lang="en-US" altLang="ko-KR" sz="3100" dirty="0" smtClean="0">
                <a:latin typeface="Arial" pitchFamily="34" charset="0"/>
                <a:cs typeface="Arial" pitchFamily="34" charset="0"/>
              </a:rPr>
              <a:t>Liquid junctions are employed to avoid direct  reaction between the components of the two half-cells.</a:t>
            </a:r>
          </a:p>
          <a:p>
            <a:pPr fontAlgn="auto" latinLnBrk="1">
              <a:spcBef>
                <a:spcPct val="50000"/>
              </a:spcBef>
              <a:spcAft>
                <a:spcPts val="0"/>
              </a:spcAft>
              <a:buClr>
                <a:srgbClr val="FF0000"/>
              </a:buClr>
              <a:buFont typeface="Wingdings" pitchFamily="2" charset="2"/>
              <a:buChar char="Ø"/>
              <a:defRPr/>
            </a:pPr>
            <a:r>
              <a:rPr kumimoji="1" lang="en-US" altLang="ko-KR" sz="3100" dirty="0" smtClean="0">
                <a:latin typeface="Arial" pitchFamily="34" charset="0"/>
                <a:cs typeface="Arial" pitchFamily="34" charset="0"/>
              </a:rPr>
              <a:t>The magnitude  of the half cell potential is a quantitative measure of the tendency of the half reaction to proceed to the right. </a:t>
            </a:r>
          </a:p>
          <a:p>
            <a:pPr fontAlgn="auto" latinLnBrk="1">
              <a:spcBef>
                <a:spcPct val="50000"/>
              </a:spcBef>
              <a:spcAft>
                <a:spcPts val="0"/>
              </a:spcAft>
              <a:buClr>
                <a:srgbClr val="FF0000"/>
              </a:buClr>
              <a:buFont typeface="Wingdings" pitchFamily="2" charset="2"/>
              <a:buChar char="Ø"/>
              <a:defRPr/>
            </a:pPr>
            <a:r>
              <a:rPr kumimoji="1" lang="en-US" altLang="ko-KR" sz="3100" dirty="0" smtClean="0">
                <a:latin typeface="Arial" pitchFamily="34" charset="0"/>
                <a:cs typeface="Arial" pitchFamily="34" charset="0"/>
              </a:rPr>
              <a:t>A spontaneous reaction has positive potential.  </a:t>
            </a:r>
          </a:p>
          <a:p>
            <a:pPr fontAlgn="auto" latinLnBrk="1">
              <a:spcBef>
                <a:spcPct val="50000"/>
              </a:spcBef>
              <a:spcAft>
                <a:spcPts val="0"/>
              </a:spcAft>
              <a:buClr>
                <a:srgbClr val="FF0000"/>
              </a:buClr>
              <a:buFont typeface="Wingdings" pitchFamily="2" charset="2"/>
              <a:buChar char="Ø"/>
              <a:defRPr/>
            </a:pPr>
            <a:r>
              <a:rPr kumimoji="1" lang="en-US" altLang="ko-KR" sz="3100" dirty="0" smtClean="0">
                <a:latin typeface="Arial" pitchFamily="34" charset="0"/>
                <a:cs typeface="Arial" pitchFamily="34" charset="0"/>
              </a:rPr>
              <a:t>If the direction of the half reaction is reversed the sign of the voltage is reversed. </a:t>
            </a:r>
          </a:p>
          <a:p>
            <a:pPr fontAlgn="auto">
              <a:spcAft>
                <a:spcPts val="0"/>
              </a:spcAft>
              <a:defRPr/>
            </a:pPr>
            <a:endParaRPr lang="en-US" dirty="0" smtClean="0"/>
          </a:p>
        </p:txBody>
      </p:sp>
      <p:sp>
        <p:nvSpPr>
          <p:cNvPr id="4" name="Slide Number Placeholder 3"/>
          <p:cNvSpPr>
            <a:spLocks noGrp="1"/>
          </p:cNvSpPr>
          <p:nvPr>
            <p:ph type="sldNum" sz="quarter" idx="12"/>
          </p:nvPr>
        </p:nvSpPr>
        <p:spPr/>
        <p:txBody>
          <a:bodyPr/>
          <a:lstStyle/>
          <a:p>
            <a:pPr>
              <a:defRPr/>
            </a:pPr>
            <a:fld id="{A2EE1B87-AFED-404D-99A1-AAC642B35F6D}" type="slidenum">
              <a:rPr lang="en-US" smtClean="0"/>
              <a:pPr>
                <a:defRPr/>
              </a:pPr>
              <a:t>25</a:t>
            </a:fld>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27" name="Group 4"/>
          <p:cNvGrpSpPr>
            <a:grpSpLocks/>
          </p:cNvGrpSpPr>
          <p:nvPr/>
        </p:nvGrpSpPr>
        <p:grpSpPr bwMode="auto">
          <a:xfrm>
            <a:off x="609600" y="304800"/>
            <a:ext cx="5410200" cy="2843213"/>
            <a:chOff x="1392" y="240"/>
            <a:chExt cx="3408" cy="1791"/>
          </a:xfrm>
        </p:grpSpPr>
        <p:sp>
          <p:nvSpPr>
            <p:cNvPr id="1066" name="Text Box 5"/>
            <p:cNvSpPr txBox="1">
              <a:spLocks noChangeArrowheads="1"/>
            </p:cNvSpPr>
            <p:nvPr/>
          </p:nvSpPr>
          <p:spPr bwMode="auto">
            <a:xfrm>
              <a:off x="1392" y="240"/>
              <a:ext cx="3408" cy="1791"/>
            </a:xfrm>
            <a:prstGeom prst="rect">
              <a:avLst/>
            </a:prstGeom>
            <a:noFill/>
            <a:ln w="9525">
              <a:noFill/>
              <a:miter lim="800000"/>
              <a:headEnd/>
              <a:tailEnd/>
            </a:ln>
          </p:spPr>
          <p:txBody>
            <a:bodyPr>
              <a:spAutoFit/>
            </a:bodyPr>
            <a:lstStyle/>
            <a:p>
              <a:pPr latinLnBrk="1">
                <a:spcBef>
                  <a:spcPct val="50000"/>
                </a:spcBef>
              </a:pPr>
              <a:r>
                <a:rPr kumimoji="1" lang="en-US" altLang="ko-KR"/>
                <a:t>Anode (Ox)  :     Zn(s) =</a:t>
              </a:r>
              <a:r>
                <a:rPr kumimoji="1" lang="en-US" altLang="ko-KR">
                  <a:sym typeface="HY특수문자8"/>
                </a:rPr>
                <a:t> Zn</a:t>
              </a:r>
              <a:r>
                <a:rPr kumimoji="1" lang="en-US" altLang="ko-KR" baseline="30000">
                  <a:sym typeface="HY특수문자8"/>
                </a:rPr>
                <a:t>2+ </a:t>
              </a:r>
              <a:r>
                <a:rPr kumimoji="1" lang="en-US" altLang="ko-KR">
                  <a:sym typeface="HY특수문자8"/>
                </a:rPr>
                <a:t>+ 2e</a:t>
              </a:r>
            </a:p>
            <a:p>
              <a:pPr latinLnBrk="1">
                <a:spcBef>
                  <a:spcPct val="50000"/>
                </a:spcBef>
              </a:pPr>
              <a:r>
                <a:rPr kumimoji="1" lang="en-US" altLang="ko-KR">
                  <a:sym typeface="HY특수문자8"/>
                </a:rPr>
                <a:t>Cathode</a:t>
              </a:r>
              <a:r>
                <a:rPr kumimoji="1" lang="en-US" altLang="ko-KR"/>
                <a:t> (Red) :  Cu</a:t>
              </a:r>
              <a:r>
                <a:rPr kumimoji="1" lang="en-US" altLang="ko-KR" baseline="30000">
                  <a:sym typeface="HY특수문자8"/>
                </a:rPr>
                <a:t>2+ </a:t>
              </a:r>
              <a:r>
                <a:rPr kumimoji="1" lang="en-US" altLang="ko-KR">
                  <a:sym typeface="HY특수문자8"/>
                </a:rPr>
                <a:t>+ 2e = Cu </a:t>
              </a:r>
              <a:r>
                <a:rPr kumimoji="1" lang="en-US" altLang="ko-KR"/>
                <a:t>(s) </a:t>
              </a:r>
            </a:p>
            <a:p>
              <a:pPr latinLnBrk="1">
                <a:spcBef>
                  <a:spcPct val="50000"/>
                </a:spcBef>
              </a:pPr>
              <a:r>
                <a:rPr kumimoji="1" lang="en-US" altLang="ko-KR"/>
                <a:t>Net reaction :  Zn (s) + Cu</a:t>
              </a:r>
              <a:r>
                <a:rPr kumimoji="1" lang="en-US" altLang="ko-KR" baseline="30000">
                  <a:sym typeface="HY특수문자8"/>
                </a:rPr>
                <a:t>2+</a:t>
              </a:r>
              <a:r>
                <a:rPr kumimoji="1" lang="en-US" altLang="ko-KR">
                  <a:sym typeface="HY특수문자8"/>
                </a:rPr>
                <a:t> = Zn</a:t>
              </a:r>
              <a:r>
                <a:rPr kumimoji="1" lang="en-US" altLang="ko-KR" baseline="30000">
                  <a:sym typeface="HY특수문자8"/>
                </a:rPr>
                <a:t>2+ </a:t>
              </a:r>
              <a:r>
                <a:rPr kumimoji="1" lang="en-US" altLang="ko-KR">
                  <a:sym typeface="HY특수문자8"/>
                </a:rPr>
                <a:t>+Cu </a:t>
              </a:r>
              <a:r>
                <a:rPr kumimoji="1" lang="en-US" altLang="ko-KR"/>
                <a:t>(s) </a:t>
              </a:r>
            </a:p>
            <a:p>
              <a:pPr latinLnBrk="1">
                <a:spcBef>
                  <a:spcPct val="50000"/>
                </a:spcBef>
              </a:pPr>
              <a:endParaRPr kumimoji="1" lang="en-US" altLang="ko-KR"/>
            </a:p>
            <a:p>
              <a:pPr latinLnBrk="1">
                <a:spcBef>
                  <a:spcPct val="50000"/>
                </a:spcBef>
              </a:pPr>
              <a:r>
                <a:rPr kumimoji="1" lang="en-US" altLang="ko-KR"/>
                <a:t>Movement of charge in a galvanic cell :</a:t>
              </a:r>
            </a:p>
            <a:p>
              <a:pPr latinLnBrk="1">
                <a:spcBef>
                  <a:spcPct val="50000"/>
                </a:spcBef>
              </a:pPr>
              <a:r>
                <a:rPr kumimoji="1" lang="en-US" altLang="ko-KR"/>
                <a:t>        left-to right flow of positive ions</a:t>
              </a:r>
            </a:p>
            <a:p>
              <a:pPr latinLnBrk="1">
                <a:spcBef>
                  <a:spcPct val="50000"/>
                </a:spcBef>
              </a:pPr>
              <a:r>
                <a:rPr kumimoji="1" lang="en-US" altLang="ko-KR"/>
                <a:t>        right-to left flow of negative ions</a:t>
              </a:r>
            </a:p>
          </p:txBody>
        </p:sp>
        <p:sp>
          <p:nvSpPr>
            <p:cNvPr id="1067" name="Line 6"/>
            <p:cNvSpPr>
              <a:spLocks noChangeShapeType="1"/>
            </p:cNvSpPr>
            <p:nvPr/>
          </p:nvSpPr>
          <p:spPr bwMode="auto">
            <a:xfrm>
              <a:off x="1442" y="768"/>
              <a:ext cx="2672" cy="0"/>
            </a:xfrm>
            <a:prstGeom prst="line">
              <a:avLst/>
            </a:prstGeom>
            <a:noFill/>
            <a:ln w="9525">
              <a:solidFill>
                <a:schemeClr val="tx1"/>
              </a:solidFill>
              <a:round/>
              <a:headEnd/>
              <a:tailEnd/>
            </a:ln>
          </p:spPr>
          <p:txBody>
            <a:bodyPr wrap="none" anchor="ctr"/>
            <a:lstStyle/>
            <a:p>
              <a:endParaRPr lang="en-US"/>
            </a:p>
          </p:txBody>
        </p:sp>
      </p:grpSp>
      <p:grpSp>
        <p:nvGrpSpPr>
          <p:cNvPr id="1028" name="Group 7"/>
          <p:cNvGrpSpPr>
            <a:grpSpLocks/>
          </p:cNvGrpSpPr>
          <p:nvPr/>
        </p:nvGrpSpPr>
        <p:grpSpPr bwMode="auto">
          <a:xfrm>
            <a:off x="381000" y="3429000"/>
            <a:ext cx="4800600" cy="2936875"/>
            <a:chOff x="1392" y="2208"/>
            <a:chExt cx="3024" cy="1850"/>
          </a:xfrm>
        </p:grpSpPr>
        <p:sp>
          <p:nvSpPr>
            <p:cNvPr id="1029" name="Text Box 8"/>
            <p:cNvSpPr txBox="1">
              <a:spLocks noChangeArrowheads="1"/>
            </p:cNvSpPr>
            <p:nvPr/>
          </p:nvSpPr>
          <p:spPr bwMode="auto">
            <a:xfrm>
              <a:off x="2400" y="2208"/>
              <a:ext cx="302" cy="231"/>
            </a:xfrm>
            <a:prstGeom prst="rect">
              <a:avLst/>
            </a:prstGeom>
            <a:noFill/>
            <a:ln w="9525">
              <a:noFill/>
              <a:miter lim="800000"/>
              <a:headEnd/>
              <a:tailEnd/>
            </a:ln>
          </p:spPr>
          <p:txBody>
            <a:bodyPr>
              <a:spAutoFit/>
            </a:bodyPr>
            <a:lstStyle/>
            <a:p>
              <a:pPr latinLnBrk="1">
                <a:spcBef>
                  <a:spcPct val="50000"/>
                </a:spcBef>
              </a:pPr>
              <a:r>
                <a:rPr kumimoji="1" lang="en-US" altLang="ko-KR">
                  <a:latin typeface="Calibri" pitchFamily="34" charset="0"/>
                </a:rPr>
                <a:t>e</a:t>
              </a:r>
            </a:p>
          </p:txBody>
        </p:sp>
        <p:sp>
          <p:nvSpPr>
            <p:cNvPr id="1030" name="Line 9"/>
            <p:cNvSpPr>
              <a:spLocks noChangeShapeType="1"/>
            </p:cNvSpPr>
            <p:nvPr/>
          </p:nvSpPr>
          <p:spPr bwMode="auto">
            <a:xfrm>
              <a:off x="2249" y="2828"/>
              <a:ext cx="0" cy="864"/>
            </a:xfrm>
            <a:prstGeom prst="line">
              <a:avLst/>
            </a:prstGeom>
            <a:noFill/>
            <a:ln w="9525">
              <a:solidFill>
                <a:schemeClr val="tx1"/>
              </a:solidFill>
              <a:round/>
              <a:headEnd/>
              <a:tailEnd/>
            </a:ln>
          </p:spPr>
          <p:txBody>
            <a:bodyPr wrap="none" anchor="ctr"/>
            <a:lstStyle/>
            <a:p>
              <a:endParaRPr lang="en-US"/>
            </a:p>
          </p:txBody>
        </p:sp>
        <p:sp>
          <p:nvSpPr>
            <p:cNvPr id="1031" name="Line 10"/>
            <p:cNvSpPr>
              <a:spLocks noChangeShapeType="1"/>
            </p:cNvSpPr>
            <p:nvPr/>
          </p:nvSpPr>
          <p:spPr bwMode="auto">
            <a:xfrm>
              <a:off x="2249" y="3692"/>
              <a:ext cx="453" cy="0"/>
            </a:xfrm>
            <a:prstGeom prst="line">
              <a:avLst/>
            </a:prstGeom>
            <a:noFill/>
            <a:ln w="9525">
              <a:solidFill>
                <a:schemeClr val="tx1"/>
              </a:solidFill>
              <a:round/>
              <a:headEnd/>
              <a:tailEnd/>
            </a:ln>
          </p:spPr>
          <p:txBody>
            <a:bodyPr wrap="none" anchor="ctr"/>
            <a:lstStyle/>
            <a:p>
              <a:endParaRPr lang="en-US"/>
            </a:p>
          </p:txBody>
        </p:sp>
        <p:sp>
          <p:nvSpPr>
            <p:cNvPr id="1032" name="Line 11"/>
            <p:cNvSpPr>
              <a:spLocks noChangeShapeType="1"/>
            </p:cNvSpPr>
            <p:nvPr/>
          </p:nvSpPr>
          <p:spPr bwMode="auto">
            <a:xfrm flipV="1">
              <a:off x="2702" y="3356"/>
              <a:ext cx="0" cy="336"/>
            </a:xfrm>
            <a:prstGeom prst="line">
              <a:avLst/>
            </a:prstGeom>
            <a:noFill/>
            <a:ln w="9525">
              <a:solidFill>
                <a:schemeClr val="tx1"/>
              </a:solidFill>
              <a:round/>
              <a:headEnd/>
              <a:tailEnd/>
            </a:ln>
          </p:spPr>
          <p:txBody>
            <a:bodyPr wrap="none" anchor="ctr"/>
            <a:lstStyle/>
            <a:p>
              <a:endParaRPr lang="en-US"/>
            </a:p>
          </p:txBody>
        </p:sp>
        <p:sp>
          <p:nvSpPr>
            <p:cNvPr id="1033" name="Line 12"/>
            <p:cNvSpPr>
              <a:spLocks noChangeShapeType="1"/>
            </p:cNvSpPr>
            <p:nvPr/>
          </p:nvSpPr>
          <p:spPr bwMode="auto">
            <a:xfrm>
              <a:off x="2702" y="3356"/>
              <a:ext cx="353" cy="0"/>
            </a:xfrm>
            <a:prstGeom prst="line">
              <a:avLst/>
            </a:prstGeom>
            <a:noFill/>
            <a:ln w="9525">
              <a:solidFill>
                <a:schemeClr val="tx1"/>
              </a:solidFill>
              <a:round/>
              <a:headEnd/>
              <a:tailEnd/>
            </a:ln>
          </p:spPr>
          <p:txBody>
            <a:bodyPr wrap="none" anchor="ctr"/>
            <a:lstStyle/>
            <a:p>
              <a:endParaRPr lang="en-US"/>
            </a:p>
          </p:txBody>
        </p:sp>
        <p:sp>
          <p:nvSpPr>
            <p:cNvPr id="1034" name="Line 13"/>
            <p:cNvSpPr>
              <a:spLocks noChangeShapeType="1"/>
            </p:cNvSpPr>
            <p:nvPr/>
          </p:nvSpPr>
          <p:spPr bwMode="auto">
            <a:xfrm>
              <a:off x="3055" y="3356"/>
              <a:ext cx="0" cy="336"/>
            </a:xfrm>
            <a:prstGeom prst="line">
              <a:avLst/>
            </a:prstGeom>
            <a:noFill/>
            <a:ln w="9525">
              <a:solidFill>
                <a:schemeClr val="tx1"/>
              </a:solidFill>
              <a:round/>
              <a:headEnd/>
              <a:tailEnd/>
            </a:ln>
          </p:spPr>
          <p:txBody>
            <a:bodyPr wrap="none" anchor="ctr"/>
            <a:lstStyle/>
            <a:p>
              <a:endParaRPr lang="en-US"/>
            </a:p>
          </p:txBody>
        </p:sp>
        <p:sp>
          <p:nvSpPr>
            <p:cNvPr id="1035" name="Line 14"/>
            <p:cNvSpPr>
              <a:spLocks noChangeShapeType="1"/>
            </p:cNvSpPr>
            <p:nvPr/>
          </p:nvSpPr>
          <p:spPr bwMode="auto">
            <a:xfrm>
              <a:off x="3055" y="3692"/>
              <a:ext cx="454" cy="0"/>
            </a:xfrm>
            <a:prstGeom prst="line">
              <a:avLst/>
            </a:prstGeom>
            <a:noFill/>
            <a:ln w="9525">
              <a:solidFill>
                <a:schemeClr val="tx1"/>
              </a:solidFill>
              <a:round/>
              <a:headEnd/>
              <a:tailEnd/>
            </a:ln>
          </p:spPr>
          <p:txBody>
            <a:bodyPr wrap="none" anchor="ctr"/>
            <a:lstStyle/>
            <a:p>
              <a:endParaRPr lang="en-US"/>
            </a:p>
          </p:txBody>
        </p:sp>
        <p:sp>
          <p:nvSpPr>
            <p:cNvPr id="1036" name="Line 15"/>
            <p:cNvSpPr>
              <a:spLocks noChangeShapeType="1"/>
            </p:cNvSpPr>
            <p:nvPr/>
          </p:nvSpPr>
          <p:spPr bwMode="auto">
            <a:xfrm flipH="1" flipV="1">
              <a:off x="3509" y="2828"/>
              <a:ext cx="0" cy="864"/>
            </a:xfrm>
            <a:prstGeom prst="line">
              <a:avLst/>
            </a:prstGeom>
            <a:noFill/>
            <a:ln w="9525">
              <a:solidFill>
                <a:schemeClr val="tx1"/>
              </a:solidFill>
              <a:round/>
              <a:headEnd/>
              <a:tailEnd/>
            </a:ln>
          </p:spPr>
          <p:txBody>
            <a:bodyPr wrap="none" anchor="ctr"/>
            <a:lstStyle/>
            <a:p>
              <a:endParaRPr lang="en-US"/>
            </a:p>
          </p:txBody>
        </p:sp>
        <p:sp>
          <p:nvSpPr>
            <p:cNvPr id="1037" name="Line 16"/>
            <p:cNvSpPr>
              <a:spLocks noChangeShapeType="1"/>
            </p:cNvSpPr>
            <p:nvPr/>
          </p:nvSpPr>
          <p:spPr bwMode="auto">
            <a:xfrm>
              <a:off x="2702" y="2828"/>
              <a:ext cx="0" cy="336"/>
            </a:xfrm>
            <a:prstGeom prst="line">
              <a:avLst/>
            </a:prstGeom>
            <a:noFill/>
            <a:ln w="9525">
              <a:solidFill>
                <a:schemeClr val="tx1"/>
              </a:solidFill>
              <a:round/>
              <a:headEnd/>
              <a:tailEnd/>
            </a:ln>
          </p:spPr>
          <p:txBody>
            <a:bodyPr wrap="none" anchor="ctr"/>
            <a:lstStyle/>
            <a:p>
              <a:endParaRPr lang="en-US"/>
            </a:p>
          </p:txBody>
        </p:sp>
        <p:sp>
          <p:nvSpPr>
            <p:cNvPr id="1038" name="Line 17"/>
            <p:cNvSpPr>
              <a:spLocks noChangeShapeType="1"/>
            </p:cNvSpPr>
            <p:nvPr/>
          </p:nvSpPr>
          <p:spPr bwMode="auto">
            <a:xfrm>
              <a:off x="2702" y="3164"/>
              <a:ext cx="353" cy="0"/>
            </a:xfrm>
            <a:prstGeom prst="line">
              <a:avLst/>
            </a:prstGeom>
            <a:noFill/>
            <a:ln w="9525">
              <a:solidFill>
                <a:schemeClr val="tx1"/>
              </a:solidFill>
              <a:round/>
              <a:headEnd/>
              <a:tailEnd/>
            </a:ln>
          </p:spPr>
          <p:txBody>
            <a:bodyPr wrap="none" anchor="ctr"/>
            <a:lstStyle/>
            <a:p>
              <a:endParaRPr lang="en-US"/>
            </a:p>
          </p:txBody>
        </p:sp>
        <p:sp>
          <p:nvSpPr>
            <p:cNvPr id="1039" name="Line 18"/>
            <p:cNvSpPr>
              <a:spLocks noChangeShapeType="1"/>
            </p:cNvSpPr>
            <p:nvPr/>
          </p:nvSpPr>
          <p:spPr bwMode="auto">
            <a:xfrm flipV="1">
              <a:off x="3055" y="2828"/>
              <a:ext cx="0" cy="336"/>
            </a:xfrm>
            <a:prstGeom prst="line">
              <a:avLst/>
            </a:prstGeom>
            <a:noFill/>
            <a:ln w="9525">
              <a:solidFill>
                <a:schemeClr val="tx1"/>
              </a:solidFill>
              <a:round/>
              <a:headEnd/>
              <a:tailEnd/>
            </a:ln>
          </p:spPr>
          <p:txBody>
            <a:bodyPr wrap="none" anchor="ctr"/>
            <a:lstStyle/>
            <a:p>
              <a:endParaRPr lang="en-US"/>
            </a:p>
          </p:txBody>
        </p:sp>
        <p:sp>
          <p:nvSpPr>
            <p:cNvPr id="1040" name="Rectangle 19"/>
            <p:cNvSpPr>
              <a:spLocks noChangeArrowheads="1"/>
            </p:cNvSpPr>
            <p:nvPr/>
          </p:nvSpPr>
          <p:spPr bwMode="auto">
            <a:xfrm>
              <a:off x="2249" y="2876"/>
              <a:ext cx="453" cy="52"/>
            </a:xfrm>
            <a:prstGeom prst="rect">
              <a:avLst/>
            </a:prstGeom>
            <a:solidFill>
              <a:schemeClr val="folHlink"/>
            </a:solidFill>
            <a:ln w="9525">
              <a:solidFill>
                <a:schemeClr val="tx1"/>
              </a:solidFill>
              <a:miter lim="800000"/>
              <a:headEnd/>
              <a:tailEnd/>
            </a:ln>
          </p:spPr>
          <p:txBody>
            <a:bodyPr wrap="none" anchor="ctr"/>
            <a:lstStyle/>
            <a:p>
              <a:endParaRPr lang="en-US">
                <a:latin typeface="Calibri" pitchFamily="34" charset="0"/>
              </a:endParaRPr>
            </a:p>
          </p:txBody>
        </p:sp>
        <p:sp>
          <p:nvSpPr>
            <p:cNvPr id="1041" name="Rectangle 20"/>
            <p:cNvSpPr>
              <a:spLocks noChangeArrowheads="1"/>
            </p:cNvSpPr>
            <p:nvPr/>
          </p:nvSpPr>
          <p:spPr bwMode="auto">
            <a:xfrm>
              <a:off x="3055" y="2876"/>
              <a:ext cx="454" cy="52"/>
            </a:xfrm>
            <a:prstGeom prst="rect">
              <a:avLst/>
            </a:prstGeom>
            <a:solidFill>
              <a:schemeClr val="folHlink"/>
            </a:solidFill>
            <a:ln w="9525">
              <a:solidFill>
                <a:schemeClr val="tx1"/>
              </a:solidFill>
              <a:miter lim="800000"/>
              <a:headEnd/>
              <a:tailEnd/>
            </a:ln>
          </p:spPr>
          <p:txBody>
            <a:bodyPr wrap="none" anchor="ctr"/>
            <a:lstStyle/>
            <a:p>
              <a:endParaRPr lang="en-US">
                <a:latin typeface="Calibri" pitchFamily="34" charset="0"/>
              </a:endParaRPr>
            </a:p>
          </p:txBody>
        </p:sp>
        <p:sp>
          <p:nvSpPr>
            <p:cNvPr id="1042" name="Rectangle 21"/>
            <p:cNvSpPr>
              <a:spLocks noChangeArrowheads="1"/>
            </p:cNvSpPr>
            <p:nvPr/>
          </p:nvSpPr>
          <p:spPr bwMode="auto">
            <a:xfrm>
              <a:off x="2854" y="3164"/>
              <a:ext cx="100" cy="192"/>
            </a:xfrm>
            <a:prstGeom prst="rect">
              <a:avLst/>
            </a:prstGeom>
            <a:solidFill>
              <a:schemeClr val="accent1"/>
            </a:solidFill>
            <a:ln w="9525">
              <a:solidFill>
                <a:schemeClr val="tx1"/>
              </a:solidFill>
              <a:miter lim="800000"/>
              <a:headEnd/>
              <a:tailEnd/>
            </a:ln>
          </p:spPr>
          <p:txBody>
            <a:bodyPr wrap="none" anchor="ctr"/>
            <a:lstStyle/>
            <a:p>
              <a:endParaRPr lang="en-US">
                <a:latin typeface="Calibri" pitchFamily="34" charset="0"/>
              </a:endParaRPr>
            </a:p>
          </p:txBody>
        </p:sp>
        <p:sp>
          <p:nvSpPr>
            <p:cNvPr id="1043" name="Line 22"/>
            <p:cNvSpPr>
              <a:spLocks noChangeShapeType="1"/>
            </p:cNvSpPr>
            <p:nvPr/>
          </p:nvSpPr>
          <p:spPr bwMode="auto">
            <a:xfrm>
              <a:off x="2450" y="2540"/>
              <a:ext cx="0" cy="576"/>
            </a:xfrm>
            <a:prstGeom prst="line">
              <a:avLst/>
            </a:prstGeom>
            <a:noFill/>
            <a:ln w="9525">
              <a:solidFill>
                <a:schemeClr val="tx1"/>
              </a:solidFill>
              <a:round/>
              <a:headEnd/>
              <a:tailEnd/>
            </a:ln>
          </p:spPr>
          <p:txBody>
            <a:bodyPr wrap="none" anchor="ctr"/>
            <a:lstStyle/>
            <a:p>
              <a:endParaRPr lang="en-US"/>
            </a:p>
          </p:txBody>
        </p:sp>
        <p:sp>
          <p:nvSpPr>
            <p:cNvPr id="1044" name="Line 23"/>
            <p:cNvSpPr>
              <a:spLocks noChangeShapeType="1"/>
            </p:cNvSpPr>
            <p:nvPr/>
          </p:nvSpPr>
          <p:spPr bwMode="auto">
            <a:xfrm>
              <a:off x="2450" y="2540"/>
              <a:ext cx="303" cy="0"/>
            </a:xfrm>
            <a:prstGeom prst="line">
              <a:avLst/>
            </a:prstGeom>
            <a:noFill/>
            <a:ln w="9525">
              <a:solidFill>
                <a:schemeClr val="tx1"/>
              </a:solidFill>
              <a:round/>
              <a:headEnd/>
              <a:tailEnd/>
            </a:ln>
          </p:spPr>
          <p:txBody>
            <a:bodyPr wrap="none" anchor="ctr"/>
            <a:lstStyle/>
            <a:p>
              <a:endParaRPr lang="en-US"/>
            </a:p>
          </p:txBody>
        </p:sp>
        <p:sp>
          <p:nvSpPr>
            <p:cNvPr id="1045" name="Oval 24"/>
            <p:cNvSpPr>
              <a:spLocks noChangeArrowheads="1"/>
            </p:cNvSpPr>
            <p:nvPr/>
          </p:nvSpPr>
          <p:spPr bwMode="auto">
            <a:xfrm>
              <a:off x="2753" y="2444"/>
              <a:ext cx="252" cy="192"/>
            </a:xfrm>
            <a:prstGeom prst="ellipse">
              <a:avLst/>
            </a:prstGeom>
            <a:noFill/>
            <a:ln w="9525">
              <a:solidFill>
                <a:schemeClr val="tx1"/>
              </a:solidFill>
              <a:round/>
              <a:headEnd/>
              <a:tailEnd/>
            </a:ln>
          </p:spPr>
          <p:txBody>
            <a:bodyPr wrap="none" anchor="ctr"/>
            <a:lstStyle/>
            <a:p>
              <a:endParaRPr lang="en-US">
                <a:latin typeface="Calibri" pitchFamily="34" charset="0"/>
              </a:endParaRPr>
            </a:p>
          </p:txBody>
        </p:sp>
        <p:sp>
          <p:nvSpPr>
            <p:cNvPr id="1046" name="Line 25"/>
            <p:cNvSpPr>
              <a:spLocks noChangeShapeType="1"/>
            </p:cNvSpPr>
            <p:nvPr/>
          </p:nvSpPr>
          <p:spPr bwMode="auto">
            <a:xfrm>
              <a:off x="3005" y="2540"/>
              <a:ext cx="302" cy="0"/>
            </a:xfrm>
            <a:prstGeom prst="line">
              <a:avLst/>
            </a:prstGeom>
            <a:noFill/>
            <a:ln w="9525">
              <a:solidFill>
                <a:schemeClr val="tx1"/>
              </a:solidFill>
              <a:round/>
              <a:headEnd/>
              <a:tailEnd/>
            </a:ln>
          </p:spPr>
          <p:txBody>
            <a:bodyPr wrap="none" anchor="ctr"/>
            <a:lstStyle/>
            <a:p>
              <a:endParaRPr lang="en-US"/>
            </a:p>
          </p:txBody>
        </p:sp>
        <p:sp>
          <p:nvSpPr>
            <p:cNvPr id="1047" name="Line 26"/>
            <p:cNvSpPr>
              <a:spLocks noChangeShapeType="1"/>
            </p:cNvSpPr>
            <p:nvPr/>
          </p:nvSpPr>
          <p:spPr bwMode="auto">
            <a:xfrm>
              <a:off x="3307" y="2540"/>
              <a:ext cx="0" cy="528"/>
            </a:xfrm>
            <a:prstGeom prst="line">
              <a:avLst/>
            </a:prstGeom>
            <a:noFill/>
            <a:ln w="9525">
              <a:solidFill>
                <a:schemeClr val="tx1"/>
              </a:solidFill>
              <a:round/>
              <a:headEnd/>
              <a:tailEnd/>
            </a:ln>
          </p:spPr>
          <p:txBody>
            <a:bodyPr wrap="none" anchor="ctr"/>
            <a:lstStyle/>
            <a:p>
              <a:endParaRPr lang="en-US"/>
            </a:p>
          </p:txBody>
        </p:sp>
        <p:sp>
          <p:nvSpPr>
            <p:cNvPr id="1048" name="Rectangle 27"/>
            <p:cNvSpPr>
              <a:spLocks noChangeArrowheads="1"/>
            </p:cNvSpPr>
            <p:nvPr/>
          </p:nvSpPr>
          <p:spPr bwMode="auto">
            <a:xfrm>
              <a:off x="2400" y="3068"/>
              <a:ext cx="101" cy="480"/>
            </a:xfrm>
            <a:prstGeom prst="rect">
              <a:avLst/>
            </a:prstGeom>
            <a:solidFill>
              <a:schemeClr val="hlink"/>
            </a:solidFill>
            <a:ln w="9525">
              <a:solidFill>
                <a:schemeClr val="tx1"/>
              </a:solidFill>
              <a:miter lim="800000"/>
              <a:headEnd/>
              <a:tailEnd/>
            </a:ln>
          </p:spPr>
          <p:txBody>
            <a:bodyPr wrap="none" anchor="ctr"/>
            <a:lstStyle/>
            <a:p>
              <a:endParaRPr lang="en-US">
                <a:latin typeface="Calibri" pitchFamily="34" charset="0"/>
              </a:endParaRPr>
            </a:p>
          </p:txBody>
        </p:sp>
        <p:sp>
          <p:nvSpPr>
            <p:cNvPr id="1049" name="Rectangle 28"/>
            <p:cNvSpPr>
              <a:spLocks noChangeArrowheads="1"/>
            </p:cNvSpPr>
            <p:nvPr/>
          </p:nvSpPr>
          <p:spPr bwMode="auto">
            <a:xfrm>
              <a:off x="3257" y="3020"/>
              <a:ext cx="101" cy="480"/>
            </a:xfrm>
            <a:prstGeom prst="rect">
              <a:avLst/>
            </a:prstGeom>
            <a:solidFill>
              <a:srgbClr val="FFCCFF"/>
            </a:solidFill>
            <a:ln w="9525">
              <a:solidFill>
                <a:schemeClr val="tx1"/>
              </a:solidFill>
              <a:miter lim="800000"/>
              <a:headEnd/>
              <a:tailEnd/>
            </a:ln>
          </p:spPr>
          <p:txBody>
            <a:bodyPr wrap="none" anchor="ctr"/>
            <a:lstStyle/>
            <a:p>
              <a:endParaRPr lang="en-US">
                <a:latin typeface="Calibri" pitchFamily="34" charset="0"/>
              </a:endParaRPr>
            </a:p>
          </p:txBody>
        </p:sp>
        <p:sp>
          <p:nvSpPr>
            <p:cNvPr id="1050" name="Text Box 29"/>
            <p:cNvSpPr txBox="1">
              <a:spLocks noChangeArrowheads="1"/>
            </p:cNvSpPr>
            <p:nvPr/>
          </p:nvSpPr>
          <p:spPr bwMode="auto">
            <a:xfrm>
              <a:off x="2753" y="2444"/>
              <a:ext cx="252" cy="212"/>
            </a:xfrm>
            <a:prstGeom prst="rect">
              <a:avLst/>
            </a:prstGeom>
            <a:noFill/>
            <a:ln w="9525">
              <a:noFill/>
              <a:miter lim="800000"/>
              <a:headEnd/>
              <a:tailEnd/>
            </a:ln>
          </p:spPr>
          <p:txBody>
            <a:bodyPr>
              <a:spAutoFit/>
            </a:bodyPr>
            <a:lstStyle/>
            <a:p>
              <a:pPr latinLnBrk="1">
                <a:spcBef>
                  <a:spcPct val="50000"/>
                </a:spcBef>
              </a:pPr>
              <a:r>
                <a:rPr kumimoji="1" lang="en-US" altLang="ko-KR" sz="1600">
                  <a:latin typeface="Calibri" pitchFamily="34" charset="0"/>
                </a:rPr>
                <a:t>V</a:t>
              </a:r>
              <a:endParaRPr kumimoji="1" lang="en-US" altLang="ko-KR">
                <a:latin typeface="Calibri" pitchFamily="34" charset="0"/>
              </a:endParaRPr>
            </a:p>
          </p:txBody>
        </p:sp>
        <p:sp>
          <p:nvSpPr>
            <p:cNvPr id="1051" name="Text Box 30"/>
            <p:cNvSpPr txBox="1">
              <a:spLocks noChangeArrowheads="1"/>
            </p:cNvSpPr>
            <p:nvPr/>
          </p:nvSpPr>
          <p:spPr bwMode="auto">
            <a:xfrm>
              <a:off x="2954" y="2348"/>
              <a:ext cx="202" cy="212"/>
            </a:xfrm>
            <a:prstGeom prst="rect">
              <a:avLst/>
            </a:prstGeom>
            <a:noFill/>
            <a:ln w="9525">
              <a:noFill/>
              <a:miter lim="800000"/>
              <a:headEnd/>
              <a:tailEnd/>
            </a:ln>
          </p:spPr>
          <p:txBody>
            <a:bodyPr>
              <a:spAutoFit/>
            </a:bodyPr>
            <a:lstStyle/>
            <a:p>
              <a:pPr latinLnBrk="1">
                <a:spcBef>
                  <a:spcPct val="50000"/>
                </a:spcBef>
              </a:pPr>
              <a:r>
                <a:rPr kumimoji="1" lang="ko-KR" altLang="en-US" sz="1600">
                  <a:latin typeface="Calibri" pitchFamily="34" charset="0"/>
                </a:rPr>
                <a:t>+</a:t>
              </a:r>
              <a:endParaRPr kumimoji="1" lang="ko-KR" altLang="en-US">
                <a:latin typeface="Calibri" pitchFamily="34" charset="0"/>
              </a:endParaRPr>
            </a:p>
          </p:txBody>
        </p:sp>
        <p:sp>
          <p:nvSpPr>
            <p:cNvPr id="1052" name="Text Box 31"/>
            <p:cNvSpPr txBox="1">
              <a:spLocks noChangeArrowheads="1"/>
            </p:cNvSpPr>
            <p:nvPr/>
          </p:nvSpPr>
          <p:spPr bwMode="auto">
            <a:xfrm>
              <a:off x="2602" y="2348"/>
              <a:ext cx="201" cy="212"/>
            </a:xfrm>
            <a:prstGeom prst="rect">
              <a:avLst/>
            </a:prstGeom>
            <a:noFill/>
            <a:ln w="9525">
              <a:noFill/>
              <a:miter lim="800000"/>
              <a:headEnd/>
              <a:tailEnd/>
            </a:ln>
          </p:spPr>
          <p:txBody>
            <a:bodyPr>
              <a:spAutoFit/>
            </a:bodyPr>
            <a:lstStyle/>
            <a:p>
              <a:pPr latinLnBrk="1">
                <a:spcBef>
                  <a:spcPct val="50000"/>
                </a:spcBef>
              </a:pPr>
              <a:r>
                <a:rPr kumimoji="1" lang="ko-KR" altLang="en-US" sz="1600">
                  <a:latin typeface="Calibri" pitchFamily="34" charset="0"/>
                </a:rPr>
                <a:t>–</a:t>
              </a:r>
              <a:endParaRPr kumimoji="1" lang="ko-KR" altLang="en-US">
                <a:latin typeface="Calibri" pitchFamily="34" charset="0"/>
              </a:endParaRPr>
            </a:p>
          </p:txBody>
        </p:sp>
        <p:sp>
          <p:nvSpPr>
            <p:cNvPr id="1053" name="Text Box 32"/>
            <p:cNvSpPr txBox="1">
              <a:spLocks noChangeArrowheads="1"/>
            </p:cNvSpPr>
            <p:nvPr/>
          </p:nvSpPr>
          <p:spPr bwMode="auto">
            <a:xfrm>
              <a:off x="1795" y="2300"/>
              <a:ext cx="555" cy="404"/>
            </a:xfrm>
            <a:prstGeom prst="rect">
              <a:avLst/>
            </a:prstGeom>
            <a:noFill/>
            <a:ln w="9525">
              <a:noFill/>
              <a:miter lim="800000"/>
              <a:headEnd/>
              <a:tailEnd/>
            </a:ln>
          </p:spPr>
          <p:txBody>
            <a:bodyPr>
              <a:spAutoFit/>
            </a:bodyPr>
            <a:lstStyle/>
            <a:p>
              <a:pPr latinLnBrk="1">
                <a:spcBef>
                  <a:spcPct val="50000"/>
                </a:spcBef>
              </a:pPr>
              <a:r>
                <a:rPr kumimoji="1" lang="en-US" altLang="ko-KR">
                  <a:latin typeface="Calibri" pitchFamily="34" charset="0"/>
                </a:rPr>
                <a:t>Anode Zn</a:t>
              </a:r>
            </a:p>
          </p:txBody>
        </p:sp>
        <p:sp>
          <p:nvSpPr>
            <p:cNvPr id="1054" name="Line 33"/>
            <p:cNvSpPr>
              <a:spLocks noChangeShapeType="1"/>
            </p:cNvSpPr>
            <p:nvPr/>
          </p:nvSpPr>
          <p:spPr bwMode="auto">
            <a:xfrm flipH="1">
              <a:off x="3307" y="2876"/>
              <a:ext cx="454" cy="288"/>
            </a:xfrm>
            <a:prstGeom prst="line">
              <a:avLst/>
            </a:prstGeom>
            <a:noFill/>
            <a:ln w="9525">
              <a:solidFill>
                <a:schemeClr val="tx1"/>
              </a:solidFill>
              <a:round/>
              <a:headEnd/>
              <a:tailEnd type="triangle" w="med" len="med"/>
            </a:ln>
          </p:spPr>
          <p:txBody>
            <a:bodyPr wrap="none" anchor="ctr"/>
            <a:lstStyle/>
            <a:p>
              <a:endParaRPr lang="en-US"/>
            </a:p>
          </p:txBody>
        </p:sp>
        <p:sp>
          <p:nvSpPr>
            <p:cNvPr id="1055" name="Text Box 34"/>
            <p:cNvSpPr txBox="1">
              <a:spLocks noChangeArrowheads="1"/>
            </p:cNvSpPr>
            <p:nvPr/>
          </p:nvSpPr>
          <p:spPr bwMode="auto">
            <a:xfrm>
              <a:off x="3761" y="2588"/>
              <a:ext cx="655" cy="404"/>
            </a:xfrm>
            <a:prstGeom prst="rect">
              <a:avLst/>
            </a:prstGeom>
            <a:noFill/>
            <a:ln w="9525">
              <a:noFill/>
              <a:miter lim="800000"/>
              <a:headEnd/>
              <a:tailEnd/>
            </a:ln>
          </p:spPr>
          <p:txBody>
            <a:bodyPr>
              <a:spAutoFit/>
            </a:bodyPr>
            <a:lstStyle/>
            <a:p>
              <a:pPr latinLnBrk="1">
                <a:spcBef>
                  <a:spcPct val="50000"/>
                </a:spcBef>
              </a:pPr>
              <a:r>
                <a:rPr kumimoji="1" lang="en-US" altLang="ko-KR">
                  <a:latin typeface="Calibri" pitchFamily="34" charset="0"/>
                </a:rPr>
                <a:t>Cathode Cu</a:t>
              </a:r>
            </a:p>
          </p:txBody>
        </p:sp>
        <p:sp>
          <p:nvSpPr>
            <p:cNvPr id="1056" name="Line 35"/>
            <p:cNvSpPr>
              <a:spLocks noChangeShapeType="1"/>
            </p:cNvSpPr>
            <p:nvPr/>
          </p:nvSpPr>
          <p:spPr bwMode="auto">
            <a:xfrm flipV="1">
              <a:off x="1946" y="3596"/>
              <a:ext cx="404" cy="288"/>
            </a:xfrm>
            <a:prstGeom prst="line">
              <a:avLst/>
            </a:prstGeom>
            <a:noFill/>
            <a:ln w="9525">
              <a:solidFill>
                <a:schemeClr val="tx1"/>
              </a:solidFill>
              <a:round/>
              <a:headEnd/>
              <a:tailEnd type="triangle" w="med" len="med"/>
            </a:ln>
          </p:spPr>
          <p:txBody>
            <a:bodyPr wrap="none" anchor="ctr"/>
            <a:lstStyle/>
            <a:p>
              <a:endParaRPr lang="en-US"/>
            </a:p>
          </p:txBody>
        </p:sp>
        <p:sp>
          <p:nvSpPr>
            <p:cNvPr id="1057" name="Line 36"/>
            <p:cNvSpPr>
              <a:spLocks noChangeShapeType="1"/>
            </p:cNvSpPr>
            <p:nvPr/>
          </p:nvSpPr>
          <p:spPr bwMode="auto">
            <a:xfrm flipH="1" flipV="1">
              <a:off x="3408" y="3596"/>
              <a:ext cx="353" cy="192"/>
            </a:xfrm>
            <a:prstGeom prst="line">
              <a:avLst/>
            </a:prstGeom>
            <a:noFill/>
            <a:ln w="9525">
              <a:solidFill>
                <a:schemeClr val="tx1"/>
              </a:solidFill>
              <a:round/>
              <a:headEnd/>
              <a:tailEnd type="triangle" w="med" len="med"/>
            </a:ln>
          </p:spPr>
          <p:txBody>
            <a:bodyPr wrap="none" anchor="ctr"/>
            <a:lstStyle/>
            <a:p>
              <a:endParaRPr lang="en-US"/>
            </a:p>
          </p:txBody>
        </p:sp>
        <p:sp>
          <p:nvSpPr>
            <p:cNvPr id="1058" name="Text Box 37"/>
            <p:cNvSpPr txBox="1">
              <a:spLocks noChangeArrowheads="1"/>
            </p:cNvSpPr>
            <p:nvPr/>
          </p:nvSpPr>
          <p:spPr bwMode="auto">
            <a:xfrm>
              <a:off x="1392" y="3692"/>
              <a:ext cx="605" cy="231"/>
            </a:xfrm>
            <a:prstGeom prst="rect">
              <a:avLst/>
            </a:prstGeom>
            <a:noFill/>
            <a:ln w="9525">
              <a:noFill/>
              <a:miter lim="800000"/>
              <a:headEnd/>
              <a:tailEnd/>
            </a:ln>
          </p:spPr>
          <p:txBody>
            <a:bodyPr>
              <a:spAutoFit/>
            </a:bodyPr>
            <a:lstStyle/>
            <a:p>
              <a:pPr latinLnBrk="1">
                <a:spcBef>
                  <a:spcPct val="50000"/>
                </a:spcBef>
              </a:pPr>
              <a:r>
                <a:rPr kumimoji="1" lang="en-US" altLang="ko-KR">
                  <a:latin typeface="Calibri" pitchFamily="34" charset="0"/>
                </a:rPr>
                <a:t>ZnSO</a:t>
              </a:r>
              <a:r>
                <a:rPr kumimoji="1" lang="en-US" altLang="ko-KR" baseline="-25000">
                  <a:latin typeface="Calibri" pitchFamily="34" charset="0"/>
                </a:rPr>
                <a:t>4</a:t>
              </a:r>
              <a:endParaRPr kumimoji="1" lang="en-US" altLang="ko-KR">
                <a:latin typeface="Calibri" pitchFamily="34" charset="0"/>
              </a:endParaRPr>
            </a:p>
          </p:txBody>
        </p:sp>
        <p:sp>
          <p:nvSpPr>
            <p:cNvPr id="1059" name="Text Box 38"/>
            <p:cNvSpPr txBox="1">
              <a:spLocks noChangeArrowheads="1"/>
            </p:cNvSpPr>
            <p:nvPr/>
          </p:nvSpPr>
          <p:spPr bwMode="auto">
            <a:xfrm>
              <a:off x="3710" y="3692"/>
              <a:ext cx="605" cy="231"/>
            </a:xfrm>
            <a:prstGeom prst="rect">
              <a:avLst/>
            </a:prstGeom>
            <a:noFill/>
            <a:ln w="9525">
              <a:noFill/>
              <a:miter lim="800000"/>
              <a:headEnd/>
              <a:tailEnd/>
            </a:ln>
          </p:spPr>
          <p:txBody>
            <a:bodyPr>
              <a:spAutoFit/>
            </a:bodyPr>
            <a:lstStyle/>
            <a:p>
              <a:pPr latinLnBrk="1">
                <a:spcBef>
                  <a:spcPct val="50000"/>
                </a:spcBef>
              </a:pPr>
              <a:r>
                <a:rPr kumimoji="1" lang="en-US" altLang="ko-KR">
                  <a:latin typeface="Calibri" pitchFamily="34" charset="0"/>
                </a:rPr>
                <a:t>CuSO</a:t>
              </a:r>
              <a:r>
                <a:rPr kumimoji="1" lang="en-US" altLang="ko-KR" baseline="-25000">
                  <a:latin typeface="Calibri" pitchFamily="34" charset="0"/>
                </a:rPr>
                <a:t>4</a:t>
              </a:r>
              <a:endParaRPr kumimoji="1" lang="en-US" altLang="ko-KR">
                <a:latin typeface="Calibri" pitchFamily="34" charset="0"/>
              </a:endParaRPr>
            </a:p>
          </p:txBody>
        </p:sp>
        <p:sp>
          <p:nvSpPr>
            <p:cNvPr id="1060" name="Line 39"/>
            <p:cNvSpPr>
              <a:spLocks noChangeShapeType="1"/>
            </p:cNvSpPr>
            <p:nvPr/>
          </p:nvSpPr>
          <p:spPr bwMode="auto">
            <a:xfrm flipV="1">
              <a:off x="2854" y="3404"/>
              <a:ext cx="50" cy="336"/>
            </a:xfrm>
            <a:prstGeom prst="line">
              <a:avLst/>
            </a:prstGeom>
            <a:noFill/>
            <a:ln w="9525">
              <a:solidFill>
                <a:schemeClr val="tx1"/>
              </a:solidFill>
              <a:round/>
              <a:headEnd/>
              <a:tailEnd type="triangle" w="med" len="med"/>
            </a:ln>
          </p:spPr>
          <p:txBody>
            <a:bodyPr wrap="none" anchor="ctr"/>
            <a:lstStyle/>
            <a:p>
              <a:endParaRPr lang="en-US"/>
            </a:p>
          </p:txBody>
        </p:sp>
        <p:sp>
          <p:nvSpPr>
            <p:cNvPr id="1061" name="Text Box 40"/>
            <p:cNvSpPr txBox="1">
              <a:spLocks noChangeArrowheads="1"/>
            </p:cNvSpPr>
            <p:nvPr/>
          </p:nvSpPr>
          <p:spPr bwMode="auto">
            <a:xfrm>
              <a:off x="2400" y="3692"/>
              <a:ext cx="1159" cy="366"/>
            </a:xfrm>
            <a:prstGeom prst="rect">
              <a:avLst/>
            </a:prstGeom>
            <a:noFill/>
            <a:ln w="9525">
              <a:noFill/>
              <a:miter lim="800000"/>
              <a:headEnd/>
              <a:tailEnd/>
            </a:ln>
          </p:spPr>
          <p:txBody>
            <a:bodyPr>
              <a:spAutoFit/>
            </a:bodyPr>
            <a:lstStyle/>
            <a:p>
              <a:pPr latinLnBrk="1">
                <a:spcBef>
                  <a:spcPct val="50000"/>
                </a:spcBef>
              </a:pPr>
              <a:r>
                <a:rPr kumimoji="1" lang="en-US" altLang="ko-KR" sz="1600">
                  <a:latin typeface="Calibri" pitchFamily="34" charset="0"/>
                </a:rPr>
                <a:t>Porous fritted disk (liquid junction)</a:t>
              </a:r>
            </a:p>
          </p:txBody>
        </p:sp>
        <p:sp>
          <p:nvSpPr>
            <p:cNvPr id="1062" name="Line 41"/>
            <p:cNvSpPr>
              <a:spLocks noChangeShapeType="1"/>
            </p:cNvSpPr>
            <p:nvPr/>
          </p:nvSpPr>
          <p:spPr bwMode="auto">
            <a:xfrm>
              <a:off x="2602" y="2300"/>
              <a:ext cx="554" cy="0"/>
            </a:xfrm>
            <a:prstGeom prst="line">
              <a:avLst/>
            </a:prstGeom>
            <a:noFill/>
            <a:ln w="9525">
              <a:solidFill>
                <a:schemeClr val="tx1"/>
              </a:solidFill>
              <a:round/>
              <a:headEnd/>
              <a:tailEnd type="triangle" w="med" len="med"/>
            </a:ln>
          </p:spPr>
          <p:txBody>
            <a:bodyPr wrap="none" anchor="ctr"/>
            <a:lstStyle/>
            <a:p>
              <a:endParaRPr lang="en-US"/>
            </a:p>
          </p:txBody>
        </p:sp>
        <p:sp>
          <p:nvSpPr>
            <p:cNvPr id="1063" name="Line 42"/>
            <p:cNvSpPr>
              <a:spLocks noChangeShapeType="1"/>
            </p:cNvSpPr>
            <p:nvPr/>
          </p:nvSpPr>
          <p:spPr bwMode="auto">
            <a:xfrm>
              <a:off x="1946" y="2732"/>
              <a:ext cx="504" cy="528"/>
            </a:xfrm>
            <a:prstGeom prst="line">
              <a:avLst/>
            </a:prstGeom>
            <a:noFill/>
            <a:ln w="9525">
              <a:solidFill>
                <a:schemeClr val="tx1"/>
              </a:solidFill>
              <a:round/>
              <a:headEnd/>
              <a:tailEnd type="triangle" w="med" len="med"/>
            </a:ln>
          </p:spPr>
          <p:txBody>
            <a:bodyPr wrap="none" anchor="ctr"/>
            <a:lstStyle/>
            <a:p>
              <a:endParaRPr lang="en-US"/>
            </a:p>
          </p:txBody>
        </p:sp>
        <p:sp>
          <p:nvSpPr>
            <p:cNvPr id="1064" name="Line 43"/>
            <p:cNvSpPr>
              <a:spLocks noChangeShapeType="1"/>
            </p:cNvSpPr>
            <p:nvPr/>
          </p:nvSpPr>
          <p:spPr bwMode="auto">
            <a:xfrm>
              <a:off x="2256" y="3120"/>
              <a:ext cx="432" cy="0"/>
            </a:xfrm>
            <a:prstGeom prst="line">
              <a:avLst/>
            </a:prstGeom>
            <a:noFill/>
            <a:ln w="9525">
              <a:solidFill>
                <a:schemeClr val="tx1"/>
              </a:solidFill>
              <a:round/>
              <a:headEnd/>
              <a:tailEnd/>
            </a:ln>
          </p:spPr>
          <p:txBody>
            <a:bodyPr/>
            <a:lstStyle/>
            <a:p>
              <a:endParaRPr lang="en-US"/>
            </a:p>
          </p:txBody>
        </p:sp>
        <p:sp>
          <p:nvSpPr>
            <p:cNvPr id="1065" name="Line 44"/>
            <p:cNvSpPr>
              <a:spLocks noChangeShapeType="1"/>
            </p:cNvSpPr>
            <p:nvPr/>
          </p:nvSpPr>
          <p:spPr bwMode="auto">
            <a:xfrm>
              <a:off x="3072" y="3120"/>
              <a:ext cx="432" cy="0"/>
            </a:xfrm>
            <a:prstGeom prst="line">
              <a:avLst/>
            </a:prstGeom>
            <a:noFill/>
            <a:ln w="9525">
              <a:solidFill>
                <a:schemeClr val="tx1"/>
              </a:solidFill>
              <a:round/>
              <a:headEnd/>
              <a:tailEnd/>
            </a:ln>
          </p:spPr>
          <p:txBody>
            <a:bodyPr/>
            <a:lstStyle/>
            <a:p>
              <a:endParaRPr lang="en-US"/>
            </a:p>
          </p:txBody>
        </p:sp>
      </p:grpSp>
      <p:graphicFrame>
        <p:nvGraphicFramePr>
          <p:cNvPr id="1026" name="Object 2"/>
          <p:cNvGraphicFramePr>
            <a:graphicFrameLocks noChangeAspect="1"/>
          </p:cNvGraphicFramePr>
          <p:nvPr/>
        </p:nvGraphicFramePr>
        <p:xfrm>
          <a:off x="5943600" y="990600"/>
          <a:ext cx="2998788" cy="5399088"/>
        </p:xfrm>
        <a:graphic>
          <a:graphicData uri="http://schemas.openxmlformats.org/presentationml/2006/ole">
            <p:oleObj spid="_x0000_s1026" name="Image" r:id="rId3" imgW="1474056" imgH="2655842" progId="">
              <p:embed/>
            </p:oleObj>
          </a:graphicData>
        </a:graphic>
      </p:graphicFrame>
      <p:sp>
        <p:nvSpPr>
          <p:cNvPr id="44" name="Slide Number Placeholder 43"/>
          <p:cNvSpPr>
            <a:spLocks noGrp="1"/>
          </p:cNvSpPr>
          <p:nvPr>
            <p:ph type="sldNum" sz="quarter" idx="12"/>
          </p:nvPr>
        </p:nvSpPr>
        <p:spPr/>
        <p:txBody>
          <a:bodyPr/>
          <a:lstStyle/>
          <a:p>
            <a:pPr>
              <a:defRPr/>
            </a:pPr>
            <a:fld id="{68A870C4-B19F-4DF1-B967-64BBCC981FCB}" type="slidenum">
              <a:rPr lang="en-US" smtClean="0"/>
              <a:pPr>
                <a:defRPr/>
              </a:pPr>
              <a:t>26</a:t>
            </a:fld>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Picture 1026" descr="demo-14-01.JPG                                                 00013FCD&#10;production                     B8414635:"/>
          <p:cNvPicPr>
            <a:picLocks noChangeAspect="1" noChangeArrowheads="1"/>
          </p:cNvPicPr>
          <p:nvPr/>
        </p:nvPicPr>
        <p:blipFill>
          <a:blip r:embed="rId2" cstate="print"/>
          <a:srcRect/>
          <a:stretch>
            <a:fillRect/>
          </a:stretch>
        </p:blipFill>
        <p:spPr bwMode="auto">
          <a:xfrm>
            <a:off x="228600" y="1447800"/>
            <a:ext cx="4093379" cy="2514600"/>
          </a:xfrm>
          <a:prstGeom prst="rect">
            <a:avLst/>
          </a:prstGeom>
          <a:noFill/>
          <a:ln w="9525">
            <a:noFill/>
            <a:miter lim="800000"/>
            <a:headEnd/>
            <a:tailEnd/>
          </a:ln>
        </p:spPr>
      </p:pic>
      <p:sp>
        <p:nvSpPr>
          <p:cNvPr id="26627" name="Text Box 1027"/>
          <p:cNvSpPr txBox="1">
            <a:spLocks noChangeArrowheads="1"/>
          </p:cNvSpPr>
          <p:nvPr/>
        </p:nvSpPr>
        <p:spPr bwMode="auto">
          <a:xfrm>
            <a:off x="1371600" y="228600"/>
            <a:ext cx="5943600" cy="646331"/>
          </a:xfrm>
          <a:prstGeom prst="rect">
            <a:avLst/>
          </a:prstGeom>
          <a:noFill/>
          <a:ln w="9525">
            <a:noFill/>
            <a:miter lim="800000"/>
            <a:headEnd/>
            <a:tailEnd/>
          </a:ln>
        </p:spPr>
        <p:txBody>
          <a:bodyPr wrap="square">
            <a:spAutoFit/>
          </a:bodyPr>
          <a:lstStyle/>
          <a:p>
            <a:pPr>
              <a:spcBef>
                <a:spcPct val="50000"/>
              </a:spcBef>
            </a:pPr>
            <a:r>
              <a:rPr lang="en-US" altLang="ko-KR" sz="3600" b="1" i="1" dirty="0">
                <a:solidFill>
                  <a:srgbClr val="0000FF"/>
                </a:solidFill>
              </a:rPr>
              <a:t>Setup for the galvanic cell</a:t>
            </a:r>
          </a:p>
        </p:txBody>
      </p:sp>
      <p:pic>
        <p:nvPicPr>
          <p:cNvPr id="26628" name="Picture 1029" descr="mn-14-01.JPG                                                   00013FCD&#10;production                     B8414635:"/>
          <p:cNvPicPr>
            <a:picLocks noChangeAspect="1" noChangeArrowheads="1"/>
          </p:cNvPicPr>
          <p:nvPr/>
        </p:nvPicPr>
        <p:blipFill>
          <a:blip r:embed="rId3" cstate="print"/>
          <a:srcRect/>
          <a:stretch>
            <a:fillRect/>
          </a:stretch>
        </p:blipFill>
        <p:spPr bwMode="auto">
          <a:xfrm>
            <a:off x="1066800" y="4495800"/>
            <a:ext cx="2984706" cy="1747838"/>
          </a:xfrm>
          <a:prstGeom prst="rect">
            <a:avLst/>
          </a:prstGeom>
          <a:noFill/>
          <a:ln w="9525">
            <a:noFill/>
            <a:miter lim="800000"/>
            <a:headEnd/>
            <a:tailEnd/>
          </a:ln>
        </p:spPr>
      </p:pic>
      <p:sp>
        <p:nvSpPr>
          <p:cNvPr id="26629" name="Text Box 1030"/>
          <p:cNvSpPr txBox="1">
            <a:spLocks noChangeArrowheads="1"/>
          </p:cNvSpPr>
          <p:nvPr/>
        </p:nvSpPr>
        <p:spPr bwMode="auto">
          <a:xfrm>
            <a:off x="5181600" y="2286000"/>
            <a:ext cx="3581400" cy="3939540"/>
          </a:xfrm>
          <a:prstGeom prst="rect">
            <a:avLst/>
          </a:prstGeom>
          <a:noFill/>
          <a:ln w="9525">
            <a:noFill/>
            <a:miter lim="800000"/>
            <a:headEnd/>
            <a:tailEnd/>
          </a:ln>
        </p:spPr>
        <p:txBody>
          <a:bodyPr>
            <a:spAutoFit/>
          </a:bodyPr>
          <a:lstStyle/>
          <a:p>
            <a:pPr>
              <a:spcBef>
                <a:spcPct val="50000"/>
              </a:spcBef>
            </a:pPr>
            <a:r>
              <a:rPr lang="en-US" altLang="ko-KR" sz="2000" dirty="0"/>
              <a:t>The convention for cell is called the </a:t>
            </a:r>
            <a:r>
              <a:rPr lang="en-US" altLang="ko-KR" sz="2000" b="1" dirty="0">
                <a:solidFill>
                  <a:srgbClr val="FF0000"/>
                </a:solidFill>
              </a:rPr>
              <a:t>plus right rule</a:t>
            </a:r>
            <a:r>
              <a:rPr lang="en-US" altLang="ko-KR" sz="2000" dirty="0"/>
              <a:t>; it implies that we always measure the cell potential by connecting the positive lead of the voltmeter to the right-hand electrode in the schematic or cell drawing. </a:t>
            </a:r>
            <a:endParaRPr lang="en-US" altLang="ko-KR" sz="2000" dirty="0" smtClean="0"/>
          </a:p>
          <a:p>
            <a:pPr>
              <a:spcBef>
                <a:spcPct val="50000"/>
              </a:spcBef>
            </a:pPr>
            <a:r>
              <a:rPr lang="en-US" altLang="ko-KR" sz="2000" dirty="0" smtClean="0"/>
              <a:t>The </a:t>
            </a:r>
            <a:r>
              <a:rPr lang="en-US" altLang="ko-KR" sz="2000" dirty="0"/>
              <a:t>leads of voltmeters are color coded. The positive lead is </a:t>
            </a:r>
            <a:r>
              <a:rPr lang="en-US" altLang="ko-KR" sz="2000" b="1" dirty="0">
                <a:solidFill>
                  <a:srgbClr val="FF0000"/>
                </a:solidFill>
              </a:rPr>
              <a:t>red</a:t>
            </a:r>
            <a:r>
              <a:rPr lang="en-US" altLang="ko-KR" sz="2000" dirty="0"/>
              <a:t> and the common, or ground, lead is </a:t>
            </a:r>
            <a:r>
              <a:rPr lang="en-US" altLang="ko-KR" sz="2000" b="1" dirty="0"/>
              <a:t>black</a:t>
            </a:r>
            <a:r>
              <a:rPr lang="en-US" altLang="ko-KR" sz="2000" dirty="0"/>
              <a:t>.</a:t>
            </a:r>
          </a:p>
        </p:txBody>
      </p:sp>
      <p:sp>
        <p:nvSpPr>
          <p:cNvPr id="6" name="Slide Number Placeholder 5"/>
          <p:cNvSpPr>
            <a:spLocks noGrp="1"/>
          </p:cNvSpPr>
          <p:nvPr>
            <p:ph type="sldNum" sz="quarter" idx="12"/>
          </p:nvPr>
        </p:nvSpPr>
        <p:spPr/>
        <p:txBody>
          <a:bodyPr/>
          <a:lstStyle/>
          <a:p>
            <a:pPr>
              <a:defRPr/>
            </a:pPr>
            <a:fld id="{68A870C4-B19F-4DF1-B967-64BBCC981FCB}" type="slidenum">
              <a:rPr lang="en-US" smtClean="0"/>
              <a:pPr>
                <a:defRPr/>
              </a:pPr>
              <a:t>27</a:t>
            </a:fld>
            <a:endParaRPr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ChangeArrowheads="1"/>
          </p:cNvSpPr>
          <p:nvPr/>
        </p:nvSpPr>
        <p:spPr bwMode="auto">
          <a:xfrm>
            <a:off x="304800" y="1668463"/>
            <a:ext cx="9144000" cy="0"/>
          </a:xfrm>
          <a:prstGeom prst="rect">
            <a:avLst/>
          </a:prstGeom>
          <a:noFill/>
          <a:ln w="9525">
            <a:noFill/>
            <a:miter lim="800000"/>
            <a:headEnd/>
            <a:tailEnd/>
          </a:ln>
        </p:spPr>
        <p:txBody>
          <a:bodyPr>
            <a:spAutoFit/>
          </a:bodyPr>
          <a:lstStyle/>
          <a:p>
            <a:endParaRPr lang="en-US">
              <a:latin typeface="Calibri" pitchFamily="34" charset="0"/>
            </a:endParaRPr>
          </a:p>
        </p:txBody>
      </p:sp>
      <p:sp>
        <p:nvSpPr>
          <p:cNvPr id="28675" name="Rectangle 3"/>
          <p:cNvSpPr>
            <a:spLocks noChangeArrowheads="1"/>
          </p:cNvSpPr>
          <p:nvPr/>
        </p:nvSpPr>
        <p:spPr bwMode="auto">
          <a:xfrm>
            <a:off x="304800" y="1668463"/>
            <a:ext cx="9144000" cy="0"/>
          </a:xfrm>
          <a:prstGeom prst="rect">
            <a:avLst/>
          </a:prstGeom>
          <a:noFill/>
          <a:ln w="9525">
            <a:noFill/>
            <a:miter lim="800000"/>
            <a:headEnd/>
            <a:tailEnd/>
          </a:ln>
        </p:spPr>
        <p:txBody>
          <a:bodyPr>
            <a:spAutoFit/>
          </a:bodyPr>
          <a:lstStyle/>
          <a:p>
            <a:endParaRPr lang="en-US">
              <a:latin typeface="Calibri" pitchFamily="34" charset="0"/>
            </a:endParaRPr>
          </a:p>
        </p:txBody>
      </p:sp>
      <p:sp>
        <p:nvSpPr>
          <p:cNvPr id="157700" name="Text Box 4"/>
          <p:cNvSpPr txBox="1">
            <a:spLocks noChangeArrowheads="1"/>
          </p:cNvSpPr>
          <p:nvPr/>
        </p:nvSpPr>
        <p:spPr bwMode="auto">
          <a:xfrm>
            <a:off x="685800" y="1219200"/>
            <a:ext cx="7391400" cy="3323987"/>
          </a:xfrm>
          <a:prstGeom prst="rect">
            <a:avLst/>
          </a:prstGeom>
          <a:noFill/>
          <a:ln w="9525">
            <a:noFill/>
            <a:miter lim="800000"/>
            <a:headEnd/>
            <a:tailEnd/>
          </a:ln>
          <a:effectLst/>
        </p:spPr>
        <p:txBody>
          <a:bodyPr wrap="square">
            <a:spAutoFit/>
          </a:bodyPr>
          <a:lstStyle/>
          <a:p>
            <a:pPr marL="287338" indent="-287338" fontAlgn="auto">
              <a:spcBef>
                <a:spcPct val="50000"/>
              </a:spcBef>
              <a:spcAft>
                <a:spcPts val="0"/>
              </a:spcAft>
              <a:buClr>
                <a:srgbClr val="FF0000"/>
              </a:buClr>
              <a:buFont typeface="Wingdings" pitchFamily="2" charset="2"/>
              <a:buChar char="Ø"/>
              <a:defRPr/>
            </a:pPr>
            <a:r>
              <a:rPr lang="en-US" altLang="ko-KR" sz="2000" dirty="0" smtClean="0"/>
              <a:t>A </a:t>
            </a:r>
            <a:r>
              <a:rPr lang="en-US" altLang="ko-KR" sz="2000" dirty="0"/>
              <a:t>battery in which the chemical reaction system providing the electrical current is easily "chemically" reversible. </a:t>
            </a:r>
          </a:p>
          <a:p>
            <a:pPr marL="287338" indent="-287338" fontAlgn="auto">
              <a:spcBef>
                <a:spcPct val="50000"/>
              </a:spcBef>
              <a:spcAft>
                <a:spcPts val="0"/>
              </a:spcAft>
              <a:buClr>
                <a:srgbClr val="FF0000"/>
              </a:buClr>
              <a:buFont typeface="Wingdings" pitchFamily="2" charset="2"/>
              <a:buChar char="Ø"/>
              <a:defRPr/>
            </a:pPr>
            <a:r>
              <a:rPr lang="en-US" altLang="ko-KR" sz="2000" dirty="0"/>
              <a:t>After discharging, it can be recharged by applying an electrical current to its terminals. Some batteries can be recharged hundreds to thousands </a:t>
            </a:r>
            <a:r>
              <a:rPr lang="en-US" altLang="ko-KR" sz="2000" dirty="0" smtClean="0"/>
              <a:t>of times</a:t>
            </a:r>
            <a:r>
              <a:rPr lang="en-US" altLang="ko-KR" sz="2000" dirty="0"/>
              <a:t>. </a:t>
            </a:r>
          </a:p>
          <a:p>
            <a:pPr marL="287338" indent="-287338" fontAlgn="auto">
              <a:spcBef>
                <a:spcPct val="50000"/>
              </a:spcBef>
              <a:spcAft>
                <a:spcPts val="0"/>
              </a:spcAft>
              <a:buClr>
                <a:srgbClr val="FF0000"/>
              </a:buClr>
              <a:buFont typeface="Wingdings" pitchFamily="2" charset="2"/>
              <a:buChar char="Ø"/>
              <a:defRPr/>
            </a:pPr>
            <a:r>
              <a:rPr lang="en-US" altLang="ko-KR" sz="2000" dirty="0"/>
              <a:t>For example the lead-acid battery, also called “secondary” battery, and “accumulator.” </a:t>
            </a:r>
            <a:r>
              <a:rPr lang="en-US" altLang="ko-KR" sz="2000" dirty="0" smtClean="0"/>
              <a:t>  </a:t>
            </a:r>
          </a:p>
          <a:p>
            <a:pPr marL="287338" indent="-287338" fontAlgn="auto">
              <a:spcBef>
                <a:spcPct val="50000"/>
              </a:spcBef>
              <a:spcAft>
                <a:spcPts val="0"/>
              </a:spcAft>
              <a:buClr>
                <a:srgbClr val="FF0000"/>
              </a:buClr>
              <a:buFont typeface="Wingdings" pitchFamily="2" charset="2"/>
              <a:buChar char="Ø"/>
              <a:defRPr/>
            </a:pPr>
            <a:r>
              <a:rPr lang="en-US" altLang="ko-KR" sz="2000" dirty="0" smtClean="0"/>
              <a:t>It </a:t>
            </a:r>
            <a:r>
              <a:rPr lang="en-US" altLang="ko-KR" sz="2000" dirty="0"/>
              <a:t>operates as a galvanic cell during discharge and as an electrolytic cell during charge. </a:t>
            </a:r>
          </a:p>
        </p:txBody>
      </p:sp>
      <p:sp>
        <p:nvSpPr>
          <p:cNvPr id="28677" name="Rectangle 5"/>
          <p:cNvSpPr>
            <a:spLocks noChangeArrowheads="1"/>
          </p:cNvSpPr>
          <p:nvPr/>
        </p:nvSpPr>
        <p:spPr bwMode="auto">
          <a:xfrm>
            <a:off x="220663" y="2046288"/>
            <a:ext cx="9144000" cy="0"/>
          </a:xfrm>
          <a:prstGeom prst="rect">
            <a:avLst/>
          </a:prstGeom>
          <a:noFill/>
          <a:ln w="9525">
            <a:noFill/>
            <a:miter lim="800000"/>
            <a:headEnd/>
            <a:tailEnd/>
          </a:ln>
        </p:spPr>
        <p:txBody>
          <a:bodyPr>
            <a:spAutoFit/>
          </a:bodyPr>
          <a:lstStyle/>
          <a:p>
            <a:endParaRPr lang="en-US">
              <a:latin typeface="Calibri" pitchFamily="34" charset="0"/>
            </a:endParaRPr>
          </a:p>
        </p:txBody>
      </p:sp>
      <p:sp>
        <p:nvSpPr>
          <p:cNvPr id="6" name="TextBox 5"/>
          <p:cNvSpPr txBox="1"/>
          <p:nvPr/>
        </p:nvSpPr>
        <p:spPr>
          <a:xfrm>
            <a:off x="1447800" y="228600"/>
            <a:ext cx="6019800" cy="646331"/>
          </a:xfrm>
          <a:prstGeom prst="rect">
            <a:avLst/>
          </a:prstGeom>
          <a:noFill/>
        </p:spPr>
        <p:txBody>
          <a:bodyPr wrap="square" rtlCol="0">
            <a:spAutoFit/>
          </a:bodyPr>
          <a:lstStyle/>
          <a:p>
            <a:r>
              <a:rPr lang="en-US" altLang="ko-KR" sz="3600" b="1" i="1" dirty="0" smtClean="0">
                <a:solidFill>
                  <a:srgbClr val="0000FF"/>
                </a:solidFill>
              </a:rPr>
              <a:t>Rechargeable battery</a:t>
            </a:r>
          </a:p>
        </p:txBody>
      </p:sp>
      <p:sp>
        <p:nvSpPr>
          <p:cNvPr id="7" name="Slide Number Placeholder 6"/>
          <p:cNvSpPr>
            <a:spLocks noGrp="1"/>
          </p:cNvSpPr>
          <p:nvPr>
            <p:ph type="sldNum" sz="quarter" idx="12"/>
          </p:nvPr>
        </p:nvSpPr>
        <p:spPr/>
        <p:txBody>
          <a:bodyPr/>
          <a:lstStyle/>
          <a:p>
            <a:pPr>
              <a:defRPr/>
            </a:pPr>
            <a:fld id="{68A870C4-B19F-4DF1-B967-64BBCC981FCB}" type="slidenum">
              <a:rPr lang="en-US" smtClean="0"/>
              <a:pPr>
                <a:defRPr/>
              </a:pPr>
              <a:t>28</a:t>
            </a:fld>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5800" y="1008995"/>
            <a:ext cx="7772400" cy="3785652"/>
          </a:xfrm>
          <a:prstGeom prst="rect">
            <a:avLst/>
          </a:prstGeom>
        </p:spPr>
        <p:txBody>
          <a:bodyPr wrap="square">
            <a:spAutoFit/>
          </a:bodyPr>
          <a:lstStyle/>
          <a:p>
            <a:pPr marL="287338" indent="-287338" fontAlgn="auto">
              <a:spcBef>
                <a:spcPct val="50000"/>
              </a:spcBef>
              <a:spcAft>
                <a:spcPts val="0"/>
              </a:spcAft>
              <a:buClr>
                <a:srgbClr val="FF0000"/>
              </a:buClr>
              <a:buFont typeface="Wingdings" pitchFamily="2" charset="2"/>
              <a:buChar char="Ø"/>
              <a:defRPr/>
            </a:pPr>
            <a:r>
              <a:rPr lang="en-US" altLang="ko-KR" sz="2000" dirty="0" smtClean="0"/>
              <a:t>The anode is the negative electrode during discharge, while it is the positive electrode during charge </a:t>
            </a:r>
          </a:p>
          <a:p>
            <a:pPr marL="287338" indent="-287338" fontAlgn="auto">
              <a:spcBef>
                <a:spcPct val="50000"/>
              </a:spcBef>
              <a:spcAft>
                <a:spcPts val="0"/>
              </a:spcAft>
              <a:buClr>
                <a:srgbClr val="FF0000"/>
              </a:buClr>
              <a:buFont typeface="Wingdings" pitchFamily="2" charset="2"/>
              <a:buChar char="Ø"/>
              <a:defRPr/>
            </a:pPr>
            <a:r>
              <a:rPr lang="en-US" altLang="ko-KR" sz="2000" dirty="0" smtClean="0"/>
              <a:t>This can create a confusing situation, and it is preferable to refer to the electrodes of a rechargeable battery as “positive” and “negative,” because this designation is independent of the operational mode. Unfortunately, this nomenclature is not always followed. </a:t>
            </a:r>
          </a:p>
          <a:p>
            <a:pPr marL="287338" indent="-287338" fontAlgn="auto">
              <a:spcBef>
                <a:spcPct val="50000"/>
              </a:spcBef>
              <a:spcAft>
                <a:spcPts val="0"/>
              </a:spcAft>
              <a:buClr>
                <a:srgbClr val="FF0000"/>
              </a:buClr>
              <a:buFont typeface="Wingdings" pitchFamily="2" charset="2"/>
              <a:buChar char="Ø"/>
              <a:defRPr/>
            </a:pPr>
            <a:r>
              <a:rPr lang="en-US" altLang="ko-KR" sz="2000" dirty="0" smtClean="0"/>
              <a:t>Often the “negative” electrode is designated as anode and the “positive” electrode is designated as cathode. This naming convention is a carry-over from the convention of the non-rechargeable battery.</a:t>
            </a:r>
            <a:endParaRPr lang="en-US" altLang="ko-KR" sz="2000" dirty="0"/>
          </a:p>
        </p:txBody>
      </p:sp>
      <p:sp>
        <p:nvSpPr>
          <p:cNvPr id="3" name="TextBox 2"/>
          <p:cNvSpPr txBox="1"/>
          <p:nvPr/>
        </p:nvSpPr>
        <p:spPr>
          <a:xfrm>
            <a:off x="1447800" y="152400"/>
            <a:ext cx="6019800" cy="646331"/>
          </a:xfrm>
          <a:prstGeom prst="rect">
            <a:avLst/>
          </a:prstGeom>
          <a:noFill/>
        </p:spPr>
        <p:txBody>
          <a:bodyPr wrap="square" rtlCol="0">
            <a:spAutoFit/>
          </a:bodyPr>
          <a:lstStyle/>
          <a:p>
            <a:r>
              <a:rPr lang="en-US" altLang="ko-KR" sz="3600" b="1" i="1" dirty="0" smtClean="0">
                <a:solidFill>
                  <a:srgbClr val="0000FF"/>
                </a:solidFill>
              </a:rPr>
              <a:t>Rechargeable battery</a:t>
            </a:r>
          </a:p>
        </p:txBody>
      </p:sp>
      <p:sp>
        <p:nvSpPr>
          <p:cNvPr id="4" name="Slide Number Placeholder 3"/>
          <p:cNvSpPr>
            <a:spLocks noGrp="1"/>
          </p:cNvSpPr>
          <p:nvPr>
            <p:ph type="sldNum" sz="quarter" idx="12"/>
          </p:nvPr>
        </p:nvSpPr>
        <p:spPr/>
        <p:txBody>
          <a:bodyPr/>
          <a:lstStyle/>
          <a:p>
            <a:pPr>
              <a:defRPr/>
            </a:pPr>
            <a:fld id="{68A870C4-B19F-4DF1-B967-64BBCC981FCB}" type="slidenum">
              <a:rPr lang="en-US" smtClean="0"/>
              <a:pPr>
                <a:defRPr/>
              </a:pPr>
              <a:t>29</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 Box 3074"/>
          <p:cNvSpPr txBox="1">
            <a:spLocks noChangeArrowheads="1"/>
          </p:cNvSpPr>
          <p:nvPr/>
        </p:nvSpPr>
        <p:spPr bwMode="auto">
          <a:xfrm>
            <a:off x="304800" y="61913"/>
            <a:ext cx="8534400" cy="6924675"/>
          </a:xfrm>
          <a:prstGeom prst="rect">
            <a:avLst/>
          </a:prstGeom>
          <a:noFill/>
          <a:ln w="9525">
            <a:noFill/>
            <a:miter lim="800000"/>
            <a:headEnd/>
            <a:tailEnd/>
          </a:ln>
        </p:spPr>
        <p:txBody>
          <a:bodyPr>
            <a:spAutoFit/>
          </a:bodyPr>
          <a:lstStyle/>
          <a:p>
            <a:pPr>
              <a:spcBef>
                <a:spcPct val="50000"/>
              </a:spcBef>
            </a:pPr>
            <a:r>
              <a:rPr lang="en-US" altLang="ko-KR" sz="2400" b="1" i="1" dirty="0">
                <a:solidFill>
                  <a:srgbClr val="0000FF"/>
                </a:solidFill>
              </a:rPr>
              <a:t>Electrochemistry :</a:t>
            </a:r>
          </a:p>
          <a:p>
            <a:pPr>
              <a:spcBef>
                <a:spcPct val="50000"/>
              </a:spcBef>
            </a:pPr>
            <a:r>
              <a:rPr lang="en-US" altLang="ko-KR" sz="2000" dirty="0"/>
              <a:t>Equilibrium      1) </a:t>
            </a:r>
            <a:r>
              <a:rPr lang="en-US" altLang="ko-KR" sz="2000" dirty="0" err="1"/>
              <a:t>Redox</a:t>
            </a:r>
            <a:endParaRPr lang="en-US" altLang="ko-KR" sz="2000" dirty="0"/>
          </a:p>
          <a:p>
            <a:pPr>
              <a:spcBef>
                <a:spcPct val="50000"/>
              </a:spcBef>
            </a:pPr>
            <a:r>
              <a:rPr lang="en-US" altLang="ko-KR" sz="2000" dirty="0"/>
              <a:t>                          2) Ion selective  :      Homogeneous: pH, pF                             </a:t>
            </a:r>
          </a:p>
          <a:p>
            <a:pPr>
              <a:spcBef>
                <a:spcPct val="50000"/>
              </a:spcBef>
            </a:pPr>
            <a:r>
              <a:rPr lang="en-US" altLang="ko-KR" sz="2000" dirty="0"/>
              <a:t>                                                            Heterogeneous</a:t>
            </a:r>
          </a:p>
          <a:p>
            <a:pPr>
              <a:spcBef>
                <a:spcPct val="50000"/>
              </a:spcBef>
            </a:pPr>
            <a:r>
              <a:rPr lang="en-US" altLang="ko-KR" sz="2000" dirty="0"/>
              <a:t>                                                            Liquid ion exchange</a:t>
            </a:r>
          </a:p>
          <a:p>
            <a:pPr>
              <a:spcBef>
                <a:spcPct val="50000"/>
              </a:spcBef>
            </a:pPr>
            <a:r>
              <a:rPr lang="en-US" altLang="ko-KR" sz="2000" dirty="0"/>
              <a:t>                          3) </a:t>
            </a:r>
            <a:r>
              <a:rPr lang="en-US" altLang="ko-KR" sz="2000" dirty="0" smtClean="0"/>
              <a:t>Ion Sensitive Field Effect Transistor (ISFET)</a:t>
            </a:r>
            <a:endParaRPr lang="en-US" altLang="ko-KR" sz="2000" dirty="0"/>
          </a:p>
          <a:p>
            <a:pPr>
              <a:spcBef>
                <a:spcPct val="50000"/>
              </a:spcBef>
            </a:pPr>
            <a:endParaRPr lang="en-US" altLang="ko-KR" sz="2000" dirty="0"/>
          </a:p>
          <a:p>
            <a:pPr>
              <a:spcBef>
                <a:spcPct val="50000"/>
              </a:spcBef>
            </a:pPr>
            <a:r>
              <a:rPr lang="en-US" altLang="ko-KR" sz="2000" dirty="0"/>
              <a:t>Dynamic           1)  </a:t>
            </a:r>
            <a:r>
              <a:rPr lang="en-US" altLang="ko-KR" sz="2000" dirty="0" err="1"/>
              <a:t>Voltammetry</a:t>
            </a:r>
            <a:r>
              <a:rPr lang="en-US" altLang="ko-KR" sz="2000" dirty="0"/>
              <a:t> :      </a:t>
            </a:r>
            <a:r>
              <a:rPr lang="en-US" altLang="ko-KR" sz="2000" dirty="0" err="1"/>
              <a:t>Polarography</a:t>
            </a:r>
            <a:endParaRPr lang="en-US" altLang="ko-KR" sz="2000" dirty="0"/>
          </a:p>
          <a:p>
            <a:pPr>
              <a:spcBef>
                <a:spcPct val="50000"/>
              </a:spcBef>
            </a:pPr>
            <a:r>
              <a:rPr lang="en-US" altLang="ko-KR" sz="2000" dirty="0"/>
              <a:t>                                                             Cyclic </a:t>
            </a:r>
            <a:r>
              <a:rPr lang="en-US" altLang="ko-KR" sz="2000" dirty="0" err="1"/>
              <a:t>voltammetry</a:t>
            </a:r>
            <a:endParaRPr lang="en-US" altLang="ko-KR" sz="2000" dirty="0"/>
          </a:p>
          <a:p>
            <a:pPr>
              <a:spcBef>
                <a:spcPct val="50000"/>
              </a:spcBef>
            </a:pPr>
            <a:r>
              <a:rPr lang="en-US" altLang="ko-KR" sz="2000" dirty="0"/>
              <a:t>                                                             Stripping </a:t>
            </a:r>
            <a:r>
              <a:rPr lang="en-US" altLang="ko-KR" sz="2000" dirty="0" err="1"/>
              <a:t>voltammetry</a:t>
            </a:r>
            <a:r>
              <a:rPr lang="en-US" altLang="ko-KR" sz="2000" dirty="0"/>
              <a:t> :    Anodic </a:t>
            </a:r>
          </a:p>
          <a:p>
            <a:pPr>
              <a:spcBef>
                <a:spcPct val="50000"/>
              </a:spcBef>
            </a:pPr>
            <a:r>
              <a:rPr lang="en-US" altLang="ko-KR" sz="2000" dirty="0"/>
              <a:t>                                                                                                       </a:t>
            </a:r>
            <a:r>
              <a:rPr lang="en-US" altLang="ko-KR" sz="2000" dirty="0" err="1"/>
              <a:t>Cathodic</a:t>
            </a:r>
            <a:r>
              <a:rPr lang="en-US" altLang="ko-KR" sz="2000" dirty="0"/>
              <a:t>  </a:t>
            </a:r>
          </a:p>
          <a:p>
            <a:pPr>
              <a:spcBef>
                <a:spcPct val="50000"/>
              </a:spcBef>
            </a:pPr>
            <a:r>
              <a:rPr lang="en-US" altLang="ko-KR" sz="2000" dirty="0"/>
              <a:t> Adsorptive</a:t>
            </a:r>
          </a:p>
          <a:p>
            <a:pPr>
              <a:spcBef>
                <a:spcPct val="50000"/>
              </a:spcBef>
            </a:pPr>
            <a:r>
              <a:rPr lang="en-US" altLang="ko-KR" sz="2000" dirty="0"/>
              <a:t>                          2) </a:t>
            </a:r>
            <a:r>
              <a:rPr lang="en-US" altLang="ko-KR" sz="2000" dirty="0" err="1" smtClean="0"/>
              <a:t>potentiometry</a:t>
            </a:r>
            <a:endParaRPr lang="en-US" altLang="ko-KR" sz="2000" dirty="0"/>
          </a:p>
          <a:p>
            <a:pPr>
              <a:spcBef>
                <a:spcPct val="50000"/>
              </a:spcBef>
            </a:pPr>
            <a:r>
              <a:rPr lang="en-US" altLang="ko-KR" sz="2000" dirty="0"/>
              <a:t>                          3) </a:t>
            </a:r>
            <a:r>
              <a:rPr lang="en-US" altLang="ko-KR" sz="2000" dirty="0" err="1"/>
              <a:t>Coulometry</a:t>
            </a:r>
            <a:endParaRPr lang="en-US" altLang="ko-KR" sz="2000" dirty="0"/>
          </a:p>
          <a:p>
            <a:pPr>
              <a:spcBef>
                <a:spcPct val="50000"/>
              </a:spcBef>
            </a:pPr>
            <a:endParaRPr lang="en-US" altLang="ko-KR" sz="2000" dirty="0"/>
          </a:p>
        </p:txBody>
      </p:sp>
      <p:sp>
        <p:nvSpPr>
          <p:cNvPr id="5123" name="Rectangle 3075"/>
          <p:cNvSpPr>
            <a:spLocks noChangeArrowheads="1"/>
          </p:cNvSpPr>
          <p:nvPr/>
        </p:nvSpPr>
        <p:spPr bwMode="auto">
          <a:xfrm>
            <a:off x="304800" y="1668463"/>
            <a:ext cx="9144000" cy="0"/>
          </a:xfrm>
          <a:prstGeom prst="rect">
            <a:avLst/>
          </a:prstGeom>
          <a:noFill/>
          <a:ln w="9525">
            <a:noFill/>
            <a:miter lim="800000"/>
            <a:headEnd/>
            <a:tailEnd/>
          </a:ln>
        </p:spPr>
        <p:txBody>
          <a:bodyPr>
            <a:spAutoFit/>
          </a:bodyPr>
          <a:lstStyle/>
          <a:p>
            <a:endParaRPr lang="en-US">
              <a:latin typeface="Calibri" pitchFamily="34" charset="0"/>
            </a:endParaRPr>
          </a:p>
        </p:txBody>
      </p:sp>
      <p:sp>
        <p:nvSpPr>
          <p:cNvPr id="5124" name="Rectangle 3076"/>
          <p:cNvSpPr>
            <a:spLocks noChangeArrowheads="1"/>
          </p:cNvSpPr>
          <p:nvPr/>
        </p:nvSpPr>
        <p:spPr bwMode="auto">
          <a:xfrm>
            <a:off x="304800" y="1668463"/>
            <a:ext cx="9144000" cy="0"/>
          </a:xfrm>
          <a:prstGeom prst="rect">
            <a:avLst/>
          </a:prstGeom>
          <a:noFill/>
          <a:ln w="9525">
            <a:noFill/>
            <a:miter lim="800000"/>
            <a:headEnd/>
            <a:tailEnd/>
          </a:ln>
        </p:spPr>
        <p:txBody>
          <a:bodyPr>
            <a:spAutoFit/>
          </a:bodyPr>
          <a:lstStyle/>
          <a:p>
            <a:endParaRPr lang="en-US">
              <a:latin typeface="Calibri" pitchFamily="34" charset="0"/>
            </a:endParaRPr>
          </a:p>
        </p:txBody>
      </p:sp>
      <p:sp>
        <p:nvSpPr>
          <p:cNvPr id="5" name="Slide Number Placeholder 4"/>
          <p:cNvSpPr>
            <a:spLocks noGrp="1"/>
          </p:cNvSpPr>
          <p:nvPr>
            <p:ph type="sldNum" sz="quarter" idx="12"/>
          </p:nvPr>
        </p:nvSpPr>
        <p:spPr/>
        <p:txBody>
          <a:bodyPr/>
          <a:lstStyle/>
          <a:p>
            <a:pPr>
              <a:defRPr/>
            </a:pPr>
            <a:fld id="{68A870C4-B19F-4DF1-B967-64BBCC981FCB}" type="slidenum">
              <a:rPr lang="en-US" smtClean="0"/>
              <a:pPr>
                <a:defRPr/>
              </a:pPr>
              <a:t>3</a:t>
            </a:fld>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ChangeArrowheads="1"/>
          </p:cNvSpPr>
          <p:nvPr/>
        </p:nvSpPr>
        <p:spPr bwMode="auto">
          <a:xfrm>
            <a:off x="304800" y="1668463"/>
            <a:ext cx="9144000" cy="0"/>
          </a:xfrm>
          <a:prstGeom prst="rect">
            <a:avLst/>
          </a:prstGeom>
          <a:noFill/>
          <a:ln w="9525">
            <a:noFill/>
            <a:miter lim="800000"/>
            <a:headEnd/>
            <a:tailEnd/>
          </a:ln>
        </p:spPr>
        <p:txBody>
          <a:bodyPr>
            <a:spAutoFit/>
          </a:bodyPr>
          <a:lstStyle/>
          <a:p>
            <a:endParaRPr lang="en-US">
              <a:latin typeface="Calibri" pitchFamily="34" charset="0"/>
            </a:endParaRPr>
          </a:p>
        </p:txBody>
      </p:sp>
      <p:sp>
        <p:nvSpPr>
          <p:cNvPr id="29699" name="Rectangle 3"/>
          <p:cNvSpPr>
            <a:spLocks noChangeArrowheads="1"/>
          </p:cNvSpPr>
          <p:nvPr/>
        </p:nvSpPr>
        <p:spPr bwMode="auto">
          <a:xfrm>
            <a:off x="304800" y="1668463"/>
            <a:ext cx="9144000" cy="0"/>
          </a:xfrm>
          <a:prstGeom prst="rect">
            <a:avLst/>
          </a:prstGeom>
          <a:noFill/>
          <a:ln w="9525">
            <a:noFill/>
            <a:miter lim="800000"/>
            <a:headEnd/>
            <a:tailEnd/>
          </a:ln>
        </p:spPr>
        <p:txBody>
          <a:bodyPr>
            <a:spAutoFit/>
          </a:bodyPr>
          <a:lstStyle/>
          <a:p>
            <a:endParaRPr lang="en-US">
              <a:latin typeface="Calibri" pitchFamily="34" charset="0"/>
            </a:endParaRPr>
          </a:p>
        </p:txBody>
      </p:sp>
      <p:sp>
        <p:nvSpPr>
          <p:cNvPr id="29700" name="Text Box 4"/>
          <p:cNvSpPr txBox="1">
            <a:spLocks noChangeArrowheads="1"/>
          </p:cNvSpPr>
          <p:nvPr/>
        </p:nvSpPr>
        <p:spPr bwMode="auto">
          <a:xfrm>
            <a:off x="533400" y="2458283"/>
            <a:ext cx="6400800" cy="3785652"/>
          </a:xfrm>
          <a:prstGeom prst="rect">
            <a:avLst/>
          </a:prstGeom>
          <a:noFill/>
          <a:ln w="9525">
            <a:noFill/>
            <a:miter lim="800000"/>
            <a:headEnd/>
            <a:tailEnd/>
          </a:ln>
        </p:spPr>
        <p:txBody>
          <a:bodyPr wrap="square">
            <a:spAutoFit/>
          </a:bodyPr>
          <a:lstStyle/>
          <a:p>
            <a:pPr marL="341313" indent="-341313">
              <a:spcBef>
                <a:spcPct val="50000"/>
              </a:spcBef>
              <a:buClr>
                <a:srgbClr val="FF0000"/>
              </a:buClr>
              <a:buFont typeface="Wingdings" pitchFamily="2" charset="2"/>
              <a:buChar char="Ø"/>
            </a:pPr>
            <a:r>
              <a:rPr lang="en-US" altLang="ko-KR" sz="2000" dirty="0" smtClean="0"/>
              <a:t>During </a:t>
            </a:r>
            <a:r>
              <a:rPr lang="en-US" altLang="ko-KR" sz="2000" dirty="0"/>
              <a:t>discharging, the reaction on the positive electrode is the conversion of lead dioxide to lead sulfate, while on the negative electrode it is the conversion of metallic lead to lead sulfate. </a:t>
            </a:r>
          </a:p>
          <a:p>
            <a:pPr marL="341313" indent="-341313">
              <a:spcBef>
                <a:spcPct val="50000"/>
              </a:spcBef>
              <a:buClr>
                <a:srgbClr val="FF0000"/>
              </a:buClr>
              <a:buFont typeface="Wingdings" pitchFamily="2" charset="2"/>
              <a:buChar char="Ø"/>
            </a:pPr>
            <a:r>
              <a:rPr lang="en-US" altLang="ko-KR" sz="2000" dirty="0"/>
              <a:t>The reactions are reversed during charging. </a:t>
            </a:r>
            <a:endParaRPr lang="en-US" altLang="ko-KR" sz="2000" dirty="0" smtClean="0"/>
          </a:p>
          <a:p>
            <a:pPr marL="341313" indent="-341313">
              <a:spcBef>
                <a:spcPct val="50000"/>
              </a:spcBef>
              <a:buClr>
                <a:srgbClr val="FF0000"/>
              </a:buClr>
              <a:buFont typeface="Wingdings" pitchFamily="2" charset="2"/>
              <a:buChar char="Ø"/>
            </a:pPr>
            <a:r>
              <a:rPr lang="en-US" altLang="ko-KR" sz="2000" dirty="0" smtClean="0"/>
              <a:t>The </a:t>
            </a:r>
            <a:r>
              <a:rPr lang="en-US" altLang="ko-KR" sz="2000" dirty="0"/>
              <a:t>current collector can be lead in both electrodes. </a:t>
            </a:r>
            <a:endParaRPr lang="en-US" altLang="ko-KR" sz="2000" dirty="0" smtClean="0"/>
          </a:p>
          <a:p>
            <a:pPr marL="341313" indent="-341313">
              <a:spcBef>
                <a:spcPct val="50000"/>
              </a:spcBef>
              <a:buClr>
                <a:srgbClr val="FF0000"/>
              </a:buClr>
              <a:buFont typeface="Wingdings" pitchFamily="2" charset="2"/>
              <a:buChar char="Ø"/>
            </a:pPr>
            <a:r>
              <a:rPr lang="en-US" altLang="ko-KR" sz="2000" dirty="0" smtClean="0"/>
              <a:t>The </a:t>
            </a:r>
            <a:r>
              <a:rPr lang="en-US" altLang="ko-KR" sz="2000" dirty="0"/>
              <a:t>electrolyte is sulfuric acid. </a:t>
            </a:r>
            <a:endParaRPr lang="en-US" altLang="ko-KR" sz="2000" dirty="0" smtClean="0"/>
          </a:p>
          <a:p>
            <a:pPr marL="341313" indent="-341313">
              <a:spcBef>
                <a:spcPct val="50000"/>
              </a:spcBef>
              <a:buClr>
                <a:srgbClr val="FF0000"/>
              </a:buClr>
              <a:buFont typeface="Wingdings" pitchFamily="2" charset="2"/>
              <a:buChar char="Ø"/>
            </a:pPr>
            <a:r>
              <a:rPr lang="en-US" altLang="ko-KR" sz="2000" dirty="0" smtClean="0"/>
              <a:t>While </a:t>
            </a:r>
            <a:r>
              <a:rPr lang="en-US" altLang="ko-KR" sz="2000" dirty="0"/>
              <a:t>it is one of the earliest practical storage batteries (1866), it is still very widely used today, e.g. as automobile starter battery.</a:t>
            </a:r>
            <a:endParaRPr lang="ko-KR" altLang="en-US" sz="2000" dirty="0"/>
          </a:p>
        </p:txBody>
      </p:sp>
      <p:sp>
        <p:nvSpPr>
          <p:cNvPr id="29701" name="Rectangle 5"/>
          <p:cNvSpPr>
            <a:spLocks noChangeArrowheads="1"/>
          </p:cNvSpPr>
          <p:nvPr/>
        </p:nvSpPr>
        <p:spPr bwMode="auto">
          <a:xfrm>
            <a:off x="220663" y="2046288"/>
            <a:ext cx="9144000" cy="0"/>
          </a:xfrm>
          <a:prstGeom prst="rect">
            <a:avLst/>
          </a:prstGeom>
          <a:noFill/>
          <a:ln w="9525">
            <a:noFill/>
            <a:miter lim="800000"/>
            <a:headEnd/>
            <a:tailEnd/>
          </a:ln>
        </p:spPr>
        <p:txBody>
          <a:bodyPr>
            <a:spAutoFit/>
          </a:bodyPr>
          <a:lstStyle/>
          <a:p>
            <a:endParaRPr lang="en-US">
              <a:latin typeface="Calibri" pitchFamily="34" charset="0"/>
            </a:endParaRPr>
          </a:p>
        </p:txBody>
      </p:sp>
      <p:pic>
        <p:nvPicPr>
          <p:cNvPr id="29702" name="Picture 6" descr="BCI Car Battery Construction"/>
          <p:cNvPicPr>
            <a:picLocks noChangeAspect="1" noChangeArrowheads="1"/>
          </p:cNvPicPr>
          <p:nvPr/>
        </p:nvPicPr>
        <p:blipFill>
          <a:blip r:embed="rId2" cstate="print"/>
          <a:srcRect/>
          <a:stretch>
            <a:fillRect/>
          </a:stretch>
        </p:blipFill>
        <p:spPr bwMode="auto">
          <a:xfrm>
            <a:off x="7154569" y="4876800"/>
            <a:ext cx="1989431" cy="1981200"/>
          </a:xfrm>
          <a:prstGeom prst="rect">
            <a:avLst/>
          </a:prstGeom>
          <a:noFill/>
          <a:ln w="9525">
            <a:noFill/>
            <a:miter lim="800000"/>
            <a:headEnd/>
            <a:tailEnd/>
          </a:ln>
        </p:spPr>
      </p:pic>
      <p:pic>
        <p:nvPicPr>
          <p:cNvPr id="29704" name="Picture 8" descr="BCI Construction 2"/>
          <p:cNvPicPr>
            <a:picLocks noChangeAspect="1" noChangeArrowheads="1"/>
          </p:cNvPicPr>
          <p:nvPr/>
        </p:nvPicPr>
        <p:blipFill>
          <a:blip r:embed="rId3" cstate="print"/>
          <a:srcRect/>
          <a:stretch>
            <a:fillRect/>
          </a:stretch>
        </p:blipFill>
        <p:spPr bwMode="auto">
          <a:xfrm>
            <a:off x="7162800" y="2209800"/>
            <a:ext cx="1828800" cy="2081823"/>
          </a:xfrm>
          <a:prstGeom prst="rect">
            <a:avLst/>
          </a:prstGeom>
          <a:noFill/>
          <a:ln w="9525">
            <a:noFill/>
            <a:miter lim="800000"/>
            <a:headEnd/>
            <a:tailEnd/>
          </a:ln>
        </p:spPr>
      </p:pic>
      <p:sp>
        <p:nvSpPr>
          <p:cNvPr id="9" name="TextBox 8"/>
          <p:cNvSpPr txBox="1"/>
          <p:nvPr/>
        </p:nvSpPr>
        <p:spPr>
          <a:xfrm>
            <a:off x="2362200" y="0"/>
            <a:ext cx="4724400" cy="646331"/>
          </a:xfrm>
          <a:prstGeom prst="rect">
            <a:avLst/>
          </a:prstGeom>
          <a:noFill/>
        </p:spPr>
        <p:txBody>
          <a:bodyPr wrap="square" rtlCol="0">
            <a:spAutoFit/>
          </a:bodyPr>
          <a:lstStyle/>
          <a:p>
            <a:r>
              <a:rPr lang="en-US" altLang="ko-KR" sz="3600" b="1" i="1" dirty="0" smtClean="0">
                <a:solidFill>
                  <a:srgbClr val="0000FF"/>
                </a:solidFill>
              </a:rPr>
              <a:t>Lead-acid battery</a:t>
            </a:r>
          </a:p>
        </p:txBody>
      </p:sp>
      <p:sp>
        <p:nvSpPr>
          <p:cNvPr id="10" name="Slide Number Placeholder 9"/>
          <p:cNvSpPr>
            <a:spLocks noGrp="1"/>
          </p:cNvSpPr>
          <p:nvPr>
            <p:ph type="sldNum" sz="quarter" idx="12"/>
          </p:nvPr>
        </p:nvSpPr>
        <p:spPr/>
        <p:txBody>
          <a:bodyPr/>
          <a:lstStyle/>
          <a:p>
            <a:pPr>
              <a:defRPr/>
            </a:pPr>
            <a:fld id="{68A870C4-B19F-4DF1-B967-64BBCC981FCB}" type="slidenum">
              <a:rPr lang="en-US" smtClean="0"/>
              <a:pPr>
                <a:defRPr/>
              </a:pPr>
              <a:t>30</a:t>
            </a:fld>
            <a:endParaRPr lang="en-US"/>
          </a:p>
        </p:txBody>
      </p:sp>
      <p:sp>
        <p:nvSpPr>
          <p:cNvPr id="11" name="TextBox 10"/>
          <p:cNvSpPr txBox="1"/>
          <p:nvPr/>
        </p:nvSpPr>
        <p:spPr>
          <a:xfrm>
            <a:off x="762000" y="762000"/>
            <a:ext cx="7391400" cy="1477328"/>
          </a:xfrm>
          <a:prstGeom prst="rect">
            <a:avLst/>
          </a:prstGeom>
          <a:noFill/>
        </p:spPr>
        <p:txBody>
          <a:bodyPr wrap="square" rtlCol="0">
            <a:spAutoFit/>
          </a:bodyPr>
          <a:lstStyle/>
          <a:p>
            <a:pPr latinLnBrk="1">
              <a:spcBef>
                <a:spcPct val="50000"/>
              </a:spcBef>
            </a:pPr>
            <a:r>
              <a:rPr kumimoji="1" lang="en-US" altLang="ko-KR" dirty="0" smtClean="0"/>
              <a:t>Cathode :   PbO</a:t>
            </a:r>
            <a:r>
              <a:rPr kumimoji="1" lang="en-US" altLang="ko-KR" baseline="-25000" dirty="0" smtClean="0"/>
              <a:t>2</a:t>
            </a:r>
            <a:r>
              <a:rPr kumimoji="1" lang="en-US" altLang="ko-KR" dirty="0" smtClean="0"/>
              <a:t> (s) + 4H</a:t>
            </a:r>
            <a:r>
              <a:rPr kumimoji="1" lang="en-US" altLang="ko-KR" baseline="30000" dirty="0" smtClean="0"/>
              <a:t>+</a:t>
            </a:r>
            <a:r>
              <a:rPr kumimoji="1" lang="en-US" altLang="ko-KR" dirty="0" smtClean="0"/>
              <a:t> + SO</a:t>
            </a:r>
            <a:r>
              <a:rPr kumimoji="1" lang="en-US" altLang="ko-KR" baseline="-25000" dirty="0" smtClean="0"/>
              <a:t>4</a:t>
            </a:r>
            <a:r>
              <a:rPr kumimoji="1" lang="en-US" altLang="ko-KR" baseline="30000" dirty="0" smtClean="0"/>
              <a:t>2–</a:t>
            </a:r>
            <a:r>
              <a:rPr kumimoji="1" lang="en-US" altLang="ko-KR" dirty="0" smtClean="0"/>
              <a:t> + 2e =</a:t>
            </a:r>
            <a:r>
              <a:rPr kumimoji="1" lang="en-US" altLang="ko-KR" dirty="0" smtClean="0">
                <a:sym typeface="HY특수문자8"/>
              </a:rPr>
              <a:t> Pb</a:t>
            </a:r>
            <a:r>
              <a:rPr kumimoji="1" lang="en-US" altLang="ko-KR" dirty="0" smtClean="0"/>
              <a:t>SO</a:t>
            </a:r>
            <a:r>
              <a:rPr kumimoji="1" lang="en-US" altLang="ko-KR" baseline="-25000" dirty="0" smtClean="0"/>
              <a:t>4</a:t>
            </a:r>
            <a:r>
              <a:rPr kumimoji="1" lang="en-US" altLang="ko-KR" dirty="0" smtClean="0">
                <a:sym typeface="HY특수문자8"/>
              </a:rPr>
              <a:t>(s) + 2H</a:t>
            </a:r>
            <a:r>
              <a:rPr kumimoji="1" lang="en-US" altLang="ko-KR" baseline="-25000" dirty="0" smtClean="0"/>
              <a:t>2</a:t>
            </a:r>
            <a:r>
              <a:rPr kumimoji="1" lang="en-US" altLang="ko-KR" dirty="0" smtClean="0">
                <a:sym typeface="HY특수문자8"/>
              </a:rPr>
              <a:t>O</a:t>
            </a:r>
            <a:r>
              <a:rPr kumimoji="1" lang="en-US" altLang="ko-KR" dirty="0" smtClean="0"/>
              <a:t> </a:t>
            </a:r>
          </a:p>
          <a:p>
            <a:pPr latinLnBrk="1">
              <a:spcBef>
                <a:spcPct val="50000"/>
              </a:spcBef>
            </a:pPr>
            <a:r>
              <a:rPr kumimoji="1" lang="en-US" altLang="ko-KR" dirty="0" smtClean="0"/>
              <a:t>Anode :      </a:t>
            </a:r>
            <a:r>
              <a:rPr kumimoji="1" lang="en-US" altLang="ko-KR" dirty="0" err="1" smtClean="0"/>
              <a:t>Pb</a:t>
            </a:r>
            <a:r>
              <a:rPr kumimoji="1" lang="en-US" altLang="ko-KR" dirty="0" smtClean="0"/>
              <a:t>(s) + SO</a:t>
            </a:r>
            <a:r>
              <a:rPr kumimoji="1" lang="en-US" altLang="ko-KR" baseline="-25000" dirty="0" smtClean="0"/>
              <a:t>4</a:t>
            </a:r>
            <a:r>
              <a:rPr kumimoji="1" lang="en-US" altLang="ko-KR" baseline="30000" dirty="0" smtClean="0"/>
              <a:t>2–</a:t>
            </a:r>
            <a:r>
              <a:rPr kumimoji="1" lang="en-US" altLang="ko-KR" dirty="0" smtClean="0"/>
              <a:t>  =</a:t>
            </a:r>
            <a:r>
              <a:rPr kumimoji="1" lang="en-US" altLang="ko-KR" dirty="0" smtClean="0">
                <a:sym typeface="HY특수문자8"/>
              </a:rPr>
              <a:t> Pb</a:t>
            </a:r>
            <a:r>
              <a:rPr kumimoji="1" lang="en-US" altLang="ko-KR" dirty="0" smtClean="0"/>
              <a:t>SO</a:t>
            </a:r>
            <a:r>
              <a:rPr kumimoji="1" lang="en-US" altLang="ko-KR" baseline="-25000" dirty="0" smtClean="0"/>
              <a:t>4</a:t>
            </a:r>
            <a:r>
              <a:rPr kumimoji="1" lang="en-US" altLang="ko-KR" dirty="0" smtClean="0">
                <a:sym typeface="HY특수문자8"/>
              </a:rPr>
              <a:t>(s) +</a:t>
            </a:r>
            <a:r>
              <a:rPr kumimoji="1" lang="en-US" altLang="ko-KR" dirty="0" smtClean="0"/>
              <a:t> 2e</a:t>
            </a:r>
          </a:p>
          <a:p>
            <a:pPr latinLnBrk="1">
              <a:spcBef>
                <a:spcPct val="50000"/>
              </a:spcBef>
            </a:pPr>
            <a:r>
              <a:rPr kumimoji="1" lang="en-US" altLang="ko-KR" dirty="0" smtClean="0"/>
              <a:t>                   PbO</a:t>
            </a:r>
            <a:r>
              <a:rPr kumimoji="1" lang="en-US" altLang="ko-KR" baseline="-25000" dirty="0" smtClean="0"/>
              <a:t>2</a:t>
            </a:r>
            <a:r>
              <a:rPr kumimoji="1" lang="en-US" altLang="ko-KR" dirty="0" smtClean="0"/>
              <a:t> (s) + </a:t>
            </a:r>
            <a:r>
              <a:rPr kumimoji="1" lang="en-US" altLang="ko-KR" dirty="0" err="1" smtClean="0"/>
              <a:t>Pb</a:t>
            </a:r>
            <a:r>
              <a:rPr kumimoji="1" lang="en-US" altLang="ko-KR" dirty="0" smtClean="0"/>
              <a:t>(s) + 4H</a:t>
            </a:r>
            <a:r>
              <a:rPr kumimoji="1" lang="en-US" altLang="ko-KR" baseline="30000" dirty="0" smtClean="0"/>
              <a:t>+</a:t>
            </a:r>
            <a:r>
              <a:rPr kumimoji="1" lang="en-US" altLang="ko-KR" dirty="0" smtClean="0"/>
              <a:t> + 2SO</a:t>
            </a:r>
            <a:r>
              <a:rPr kumimoji="1" lang="en-US" altLang="ko-KR" baseline="-25000" dirty="0" smtClean="0"/>
              <a:t>4</a:t>
            </a:r>
            <a:r>
              <a:rPr kumimoji="1" lang="en-US" altLang="ko-KR" baseline="30000" dirty="0" smtClean="0"/>
              <a:t>2–  </a:t>
            </a:r>
            <a:r>
              <a:rPr kumimoji="1" lang="en-US" altLang="ko-KR" dirty="0" smtClean="0"/>
              <a:t>= </a:t>
            </a:r>
            <a:r>
              <a:rPr kumimoji="1" lang="en-US" altLang="ko-KR" dirty="0" smtClean="0">
                <a:sym typeface="HY특수문자8"/>
              </a:rPr>
              <a:t> 2Pb</a:t>
            </a:r>
            <a:r>
              <a:rPr kumimoji="1" lang="en-US" altLang="ko-KR" dirty="0" smtClean="0"/>
              <a:t>SO</a:t>
            </a:r>
            <a:r>
              <a:rPr kumimoji="1" lang="en-US" altLang="ko-KR" baseline="-25000" dirty="0" smtClean="0"/>
              <a:t>4</a:t>
            </a:r>
            <a:r>
              <a:rPr kumimoji="1" lang="en-US" altLang="ko-KR" dirty="0" smtClean="0">
                <a:sym typeface="HY특수문자8"/>
              </a:rPr>
              <a:t>(s) + 2H</a:t>
            </a:r>
            <a:r>
              <a:rPr kumimoji="1" lang="en-US" altLang="ko-KR" baseline="-25000" dirty="0" smtClean="0"/>
              <a:t>2</a:t>
            </a:r>
            <a:r>
              <a:rPr kumimoji="1" lang="en-US" altLang="ko-KR" dirty="0" smtClean="0">
                <a:sym typeface="HY특수문자8"/>
              </a:rPr>
              <a:t>O</a:t>
            </a:r>
            <a:r>
              <a:rPr kumimoji="1" lang="en-US" altLang="ko-KR" dirty="0" smtClean="0"/>
              <a:t> </a:t>
            </a:r>
            <a:endParaRPr kumimoji="1" lang="ko-KR" altLang="en-US" dirty="0" smtClean="0"/>
          </a:p>
          <a:p>
            <a:endParaRPr lang="en-US" dirty="0"/>
          </a:p>
        </p:txBody>
      </p:sp>
      <p:sp>
        <p:nvSpPr>
          <p:cNvPr id="12" name="Line 4"/>
          <p:cNvSpPr>
            <a:spLocks noChangeShapeType="1"/>
          </p:cNvSpPr>
          <p:nvPr/>
        </p:nvSpPr>
        <p:spPr bwMode="auto">
          <a:xfrm>
            <a:off x="1981200" y="1600200"/>
            <a:ext cx="6019800" cy="0"/>
          </a:xfrm>
          <a:prstGeom prst="line">
            <a:avLst/>
          </a:prstGeom>
          <a:noFill/>
          <a:ln w="9525">
            <a:solidFill>
              <a:schemeClr val="tx1"/>
            </a:solidFill>
            <a:round/>
            <a:headEnd/>
            <a:tailEnd/>
          </a:ln>
        </p:spPr>
        <p:txBody>
          <a:bodyPr/>
          <a:lstStyle/>
          <a:p>
            <a:endParaRPr 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ChangeArrowheads="1"/>
          </p:cNvSpPr>
          <p:nvPr/>
        </p:nvSpPr>
        <p:spPr bwMode="auto">
          <a:xfrm>
            <a:off x="304800" y="1668463"/>
            <a:ext cx="9144000" cy="0"/>
          </a:xfrm>
          <a:prstGeom prst="rect">
            <a:avLst/>
          </a:prstGeom>
          <a:noFill/>
          <a:ln w="9525">
            <a:noFill/>
            <a:miter lim="800000"/>
            <a:headEnd/>
            <a:tailEnd/>
          </a:ln>
        </p:spPr>
        <p:txBody>
          <a:bodyPr>
            <a:spAutoFit/>
          </a:bodyPr>
          <a:lstStyle/>
          <a:p>
            <a:endParaRPr lang="en-US">
              <a:latin typeface="Calibri" pitchFamily="34" charset="0"/>
            </a:endParaRPr>
          </a:p>
        </p:txBody>
      </p:sp>
      <p:sp>
        <p:nvSpPr>
          <p:cNvPr id="30723" name="Text Box 4"/>
          <p:cNvSpPr txBox="1">
            <a:spLocks noChangeArrowheads="1"/>
          </p:cNvSpPr>
          <p:nvPr/>
        </p:nvSpPr>
        <p:spPr bwMode="auto">
          <a:xfrm>
            <a:off x="1219200" y="1447800"/>
            <a:ext cx="6400800" cy="4555093"/>
          </a:xfrm>
          <a:prstGeom prst="rect">
            <a:avLst/>
          </a:prstGeom>
          <a:noFill/>
          <a:ln w="9525">
            <a:noFill/>
            <a:miter lim="800000"/>
            <a:headEnd/>
            <a:tailEnd/>
          </a:ln>
        </p:spPr>
        <p:txBody>
          <a:bodyPr wrap="square">
            <a:spAutoFit/>
          </a:bodyPr>
          <a:lstStyle/>
          <a:p>
            <a:pPr>
              <a:spcBef>
                <a:spcPct val="50000"/>
              </a:spcBef>
            </a:pPr>
            <a:r>
              <a:rPr lang="en-US" altLang="ko-KR" sz="2000" b="1" dirty="0" smtClean="0"/>
              <a:t>Voltaic </a:t>
            </a:r>
            <a:r>
              <a:rPr lang="en-US" altLang="ko-KR" sz="2000" b="1" dirty="0"/>
              <a:t>cell                                          Voltage (V)</a:t>
            </a:r>
          </a:p>
          <a:p>
            <a:pPr>
              <a:spcBef>
                <a:spcPct val="50000"/>
              </a:spcBef>
            </a:pPr>
            <a:endParaRPr lang="en-US" altLang="ko-KR" sz="2000" dirty="0"/>
          </a:p>
          <a:p>
            <a:pPr>
              <a:spcBef>
                <a:spcPct val="50000"/>
              </a:spcBef>
            </a:pPr>
            <a:r>
              <a:rPr lang="en-US" altLang="ko-KR" sz="2000" dirty="0"/>
              <a:t>Common alkaline battery                      1.5</a:t>
            </a:r>
          </a:p>
          <a:p>
            <a:pPr>
              <a:spcBef>
                <a:spcPct val="50000"/>
              </a:spcBef>
            </a:pPr>
            <a:r>
              <a:rPr lang="en-US" altLang="ko-KR" sz="2000" dirty="0"/>
              <a:t>Lead-acid car battery                             2.0</a:t>
            </a:r>
          </a:p>
          <a:p>
            <a:pPr>
              <a:spcBef>
                <a:spcPct val="50000"/>
              </a:spcBef>
            </a:pPr>
            <a:r>
              <a:rPr lang="en-US" altLang="ko-KR" sz="2000" dirty="0"/>
              <a:t>(6cells = 12.0 V)</a:t>
            </a:r>
          </a:p>
          <a:p>
            <a:pPr>
              <a:spcBef>
                <a:spcPct val="50000"/>
              </a:spcBef>
            </a:pPr>
            <a:r>
              <a:rPr lang="en-US" altLang="ko-KR" sz="2000" dirty="0"/>
              <a:t>Calculator mercury battery                    1.3</a:t>
            </a:r>
          </a:p>
          <a:p>
            <a:pPr>
              <a:spcBef>
                <a:spcPct val="50000"/>
              </a:spcBef>
            </a:pPr>
            <a:r>
              <a:rPr lang="en-US" altLang="ko-KR" sz="2000" dirty="0"/>
              <a:t>Electric eel                                             0.15</a:t>
            </a:r>
          </a:p>
          <a:p>
            <a:pPr>
              <a:spcBef>
                <a:spcPct val="50000"/>
              </a:spcBef>
            </a:pPr>
            <a:r>
              <a:rPr lang="en-US" altLang="ko-KR" sz="2000" dirty="0"/>
              <a:t>(~5000 cells in 8 ft eel = 750V)</a:t>
            </a:r>
          </a:p>
          <a:p>
            <a:pPr>
              <a:spcBef>
                <a:spcPct val="50000"/>
              </a:spcBef>
            </a:pPr>
            <a:r>
              <a:rPr lang="en-US" altLang="ko-KR" sz="2000" dirty="0"/>
              <a:t>Nerve of giant squid                              0.070</a:t>
            </a:r>
          </a:p>
          <a:p>
            <a:pPr>
              <a:spcBef>
                <a:spcPct val="50000"/>
              </a:spcBef>
            </a:pPr>
            <a:r>
              <a:rPr lang="en-US" altLang="ko-KR" sz="2000" dirty="0"/>
              <a:t>(across cell membrane)</a:t>
            </a:r>
          </a:p>
        </p:txBody>
      </p:sp>
      <p:sp>
        <p:nvSpPr>
          <p:cNvPr id="30724" name="Line 6"/>
          <p:cNvSpPr>
            <a:spLocks noChangeShapeType="1"/>
          </p:cNvSpPr>
          <p:nvPr/>
        </p:nvSpPr>
        <p:spPr bwMode="auto">
          <a:xfrm>
            <a:off x="1066800" y="1295400"/>
            <a:ext cx="5486400" cy="0"/>
          </a:xfrm>
          <a:prstGeom prst="line">
            <a:avLst/>
          </a:prstGeom>
          <a:noFill/>
          <a:ln w="9525">
            <a:solidFill>
              <a:schemeClr val="tx1"/>
            </a:solidFill>
            <a:round/>
            <a:headEnd/>
            <a:tailEnd/>
          </a:ln>
        </p:spPr>
        <p:txBody>
          <a:bodyPr/>
          <a:lstStyle/>
          <a:p>
            <a:endParaRPr lang="en-US"/>
          </a:p>
        </p:txBody>
      </p:sp>
      <p:sp>
        <p:nvSpPr>
          <p:cNvPr id="30725" name="Line 7"/>
          <p:cNvSpPr>
            <a:spLocks noChangeShapeType="1"/>
          </p:cNvSpPr>
          <p:nvPr/>
        </p:nvSpPr>
        <p:spPr bwMode="auto">
          <a:xfrm>
            <a:off x="1143000" y="2057400"/>
            <a:ext cx="5486400" cy="0"/>
          </a:xfrm>
          <a:prstGeom prst="line">
            <a:avLst/>
          </a:prstGeom>
          <a:noFill/>
          <a:ln w="9525">
            <a:solidFill>
              <a:schemeClr val="tx1"/>
            </a:solidFill>
            <a:round/>
            <a:headEnd/>
            <a:tailEnd/>
          </a:ln>
        </p:spPr>
        <p:txBody>
          <a:bodyPr/>
          <a:lstStyle/>
          <a:p>
            <a:endParaRPr lang="en-US"/>
          </a:p>
        </p:txBody>
      </p:sp>
      <p:sp>
        <p:nvSpPr>
          <p:cNvPr id="30726" name="Line 8"/>
          <p:cNvSpPr>
            <a:spLocks noChangeShapeType="1"/>
          </p:cNvSpPr>
          <p:nvPr/>
        </p:nvSpPr>
        <p:spPr bwMode="auto">
          <a:xfrm>
            <a:off x="1219200" y="6096000"/>
            <a:ext cx="5486400" cy="0"/>
          </a:xfrm>
          <a:prstGeom prst="line">
            <a:avLst/>
          </a:prstGeom>
          <a:noFill/>
          <a:ln w="9525">
            <a:solidFill>
              <a:schemeClr val="tx1"/>
            </a:solidFill>
            <a:round/>
            <a:headEnd/>
            <a:tailEnd/>
          </a:ln>
        </p:spPr>
        <p:txBody>
          <a:bodyPr/>
          <a:lstStyle/>
          <a:p>
            <a:endParaRPr lang="en-US"/>
          </a:p>
        </p:txBody>
      </p:sp>
      <p:sp>
        <p:nvSpPr>
          <p:cNvPr id="30727" name="Rectangle 9"/>
          <p:cNvSpPr>
            <a:spLocks noChangeArrowheads="1"/>
          </p:cNvSpPr>
          <p:nvPr/>
        </p:nvSpPr>
        <p:spPr bwMode="auto">
          <a:xfrm>
            <a:off x="304800" y="1668463"/>
            <a:ext cx="9144000" cy="0"/>
          </a:xfrm>
          <a:prstGeom prst="rect">
            <a:avLst/>
          </a:prstGeom>
          <a:noFill/>
          <a:ln w="9525">
            <a:noFill/>
            <a:miter lim="800000"/>
            <a:headEnd/>
            <a:tailEnd/>
          </a:ln>
        </p:spPr>
        <p:txBody>
          <a:bodyPr>
            <a:spAutoFit/>
          </a:bodyPr>
          <a:lstStyle/>
          <a:p>
            <a:endParaRPr lang="en-US">
              <a:latin typeface="Calibri" pitchFamily="34" charset="0"/>
            </a:endParaRPr>
          </a:p>
        </p:txBody>
      </p:sp>
      <p:sp>
        <p:nvSpPr>
          <p:cNvPr id="8" name="TextBox 7"/>
          <p:cNvSpPr txBox="1"/>
          <p:nvPr/>
        </p:nvSpPr>
        <p:spPr>
          <a:xfrm>
            <a:off x="1371600" y="152400"/>
            <a:ext cx="7162800" cy="646331"/>
          </a:xfrm>
          <a:prstGeom prst="rect">
            <a:avLst/>
          </a:prstGeom>
          <a:noFill/>
        </p:spPr>
        <p:txBody>
          <a:bodyPr wrap="square" rtlCol="0">
            <a:spAutoFit/>
          </a:bodyPr>
          <a:lstStyle/>
          <a:p>
            <a:r>
              <a:rPr lang="en-US" altLang="ko-KR" sz="3600" b="1" i="1" dirty="0" smtClean="0">
                <a:solidFill>
                  <a:srgbClr val="0000FF"/>
                </a:solidFill>
              </a:rPr>
              <a:t>Voltages of some voltaic cells</a:t>
            </a:r>
          </a:p>
        </p:txBody>
      </p:sp>
      <p:sp>
        <p:nvSpPr>
          <p:cNvPr id="9" name="Slide Number Placeholder 8"/>
          <p:cNvSpPr>
            <a:spLocks noGrp="1"/>
          </p:cNvSpPr>
          <p:nvPr>
            <p:ph type="sldNum" sz="quarter" idx="12"/>
          </p:nvPr>
        </p:nvSpPr>
        <p:spPr/>
        <p:txBody>
          <a:bodyPr/>
          <a:lstStyle/>
          <a:p>
            <a:pPr>
              <a:defRPr/>
            </a:pPr>
            <a:fld id="{68A870C4-B19F-4DF1-B967-64BBCC981FCB}" type="slidenum">
              <a:rPr lang="en-US" smtClean="0"/>
              <a:pPr>
                <a:defRPr/>
              </a:pPr>
              <a:t>31</a:t>
            </a:fld>
            <a:endParaRPr 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ChangeArrowheads="1"/>
          </p:cNvSpPr>
          <p:nvPr/>
        </p:nvSpPr>
        <p:spPr bwMode="auto">
          <a:xfrm>
            <a:off x="304800" y="1668463"/>
            <a:ext cx="9144000" cy="0"/>
          </a:xfrm>
          <a:prstGeom prst="rect">
            <a:avLst/>
          </a:prstGeom>
          <a:noFill/>
          <a:ln w="9525">
            <a:noFill/>
            <a:miter lim="800000"/>
            <a:headEnd/>
            <a:tailEnd/>
          </a:ln>
        </p:spPr>
        <p:txBody>
          <a:bodyPr>
            <a:spAutoFit/>
          </a:bodyPr>
          <a:lstStyle/>
          <a:p>
            <a:endParaRPr lang="en-US">
              <a:latin typeface="Calibri" pitchFamily="34" charset="0"/>
            </a:endParaRPr>
          </a:p>
        </p:txBody>
      </p:sp>
      <p:sp>
        <p:nvSpPr>
          <p:cNvPr id="31747" name="Rectangle 3"/>
          <p:cNvSpPr>
            <a:spLocks noChangeArrowheads="1"/>
          </p:cNvSpPr>
          <p:nvPr/>
        </p:nvSpPr>
        <p:spPr bwMode="auto">
          <a:xfrm>
            <a:off x="304800" y="1668463"/>
            <a:ext cx="9144000" cy="0"/>
          </a:xfrm>
          <a:prstGeom prst="rect">
            <a:avLst/>
          </a:prstGeom>
          <a:noFill/>
          <a:ln w="9525">
            <a:noFill/>
            <a:miter lim="800000"/>
            <a:headEnd/>
            <a:tailEnd/>
          </a:ln>
        </p:spPr>
        <p:txBody>
          <a:bodyPr>
            <a:spAutoFit/>
          </a:bodyPr>
          <a:lstStyle/>
          <a:p>
            <a:endParaRPr lang="en-US">
              <a:latin typeface="Calibri" pitchFamily="34" charset="0"/>
            </a:endParaRPr>
          </a:p>
        </p:txBody>
      </p:sp>
      <p:pic>
        <p:nvPicPr>
          <p:cNvPr id="31748" name="Picture 4" descr="tomato"/>
          <p:cNvPicPr>
            <a:picLocks noChangeAspect="1" noChangeArrowheads="1"/>
          </p:cNvPicPr>
          <p:nvPr/>
        </p:nvPicPr>
        <p:blipFill>
          <a:blip r:embed="rId2" cstate="print"/>
          <a:srcRect/>
          <a:stretch>
            <a:fillRect/>
          </a:stretch>
        </p:blipFill>
        <p:spPr bwMode="auto">
          <a:xfrm>
            <a:off x="304800" y="381000"/>
            <a:ext cx="4114800" cy="2770188"/>
          </a:xfrm>
          <a:prstGeom prst="rect">
            <a:avLst/>
          </a:prstGeom>
          <a:noFill/>
          <a:ln w="9525">
            <a:noFill/>
            <a:miter lim="800000"/>
            <a:headEnd/>
            <a:tailEnd/>
          </a:ln>
        </p:spPr>
      </p:pic>
      <p:sp>
        <p:nvSpPr>
          <p:cNvPr id="31749" name="Rectangle 6"/>
          <p:cNvSpPr>
            <a:spLocks noChangeArrowheads="1"/>
          </p:cNvSpPr>
          <p:nvPr/>
        </p:nvSpPr>
        <p:spPr bwMode="auto">
          <a:xfrm>
            <a:off x="476250" y="811213"/>
            <a:ext cx="9144000" cy="0"/>
          </a:xfrm>
          <a:prstGeom prst="rect">
            <a:avLst/>
          </a:prstGeom>
          <a:noFill/>
          <a:ln w="9525">
            <a:noFill/>
            <a:miter lim="800000"/>
            <a:headEnd/>
            <a:tailEnd/>
          </a:ln>
        </p:spPr>
        <p:txBody>
          <a:bodyPr>
            <a:spAutoFit/>
          </a:bodyPr>
          <a:lstStyle/>
          <a:p>
            <a:endParaRPr lang="en-US">
              <a:latin typeface="Calibri" pitchFamily="34" charset="0"/>
            </a:endParaRPr>
          </a:p>
        </p:txBody>
      </p:sp>
      <p:pic>
        <p:nvPicPr>
          <p:cNvPr id="31750" name="Picture 7" descr="http://www.umich.edu/~bio440/NeotropicalDiversity/img029.gif"/>
          <p:cNvPicPr>
            <a:picLocks noChangeAspect="1" noChangeArrowheads="1"/>
          </p:cNvPicPr>
          <p:nvPr/>
        </p:nvPicPr>
        <p:blipFill>
          <a:blip r:embed="rId3" cstate="print"/>
          <a:srcRect/>
          <a:stretch>
            <a:fillRect/>
          </a:stretch>
        </p:blipFill>
        <p:spPr bwMode="auto">
          <a:xfrm>
            <a:off x="4800600" y="381000"/>
            <a:ext cx="3429000" cy="2571750"/>
          </a:xfrm>
          <a:prstGeom prst="rect">
            <a:avLst/>
          </a:prstGeom>
          <a:noFill/>
          <a:ln w="9525">
            <a:noFill/>
            <a:miter lim="800000"/>
            <a:headEnd/>
            <a:tailEnd/>
          </a:ln>
        </p:spPr>
      </p:pic>
      <p:sp>
        <p:nvSpPr>
          <p:cNvPr id="31751" name="Text Box 8"/>
          <p:cNvSpPr txBox="1">
            <a:spLocks noChangeArrowheads="1"/>
          </p:cNvSpPr>
          <p:nvPr/>
        </p:nvSpPr>
        <p:spPr bwMode="auto">
          <a:xfrm>
            <a:off x="4800600" y="5943600"/>
            <a:ext cx="3962400" cy="473075"/>
          </a:xfrm>
          <a:prstGeom prst="rect">
            <a:avLst/>
          </a:prstGeom>
          <a:noFill/>
          <a:ln w="9525">
            <a:noFill/>
            <a:miter lim="800000"/>
            <a:headEnd/>
            <a:tailEnd/>
          </a:ln>
        </p:spPr>
        <p:txBody>
          <a:bodyPr>
            <a:spAutoFit/>
          </a:bodyPr>
          <a:lstStyle/>
          <a:p>
            <a:pPr>
              <a:spcBef>
                <a:spcPct val="50000"/>
              </a:spcBef>
            </a:pPr>
            <a:r>
              <a:rPr lang="en-US" altLang="ko-KR" sz="1000">
                <a:latin typeface="Calibri" pitchFamily="34" charset="0"/>
              </a:rPr>
              <a:t>http://www.intelligentdesign.org/menu/whofirst/electricity/electricity.htm</a:t>
            </a:r>
          </a:p>
          <a:p>
            <a:pPr>
              <a:spcBef>
                <a:spcPct val="50000"/>
              </a:spcBef>
            </a:pPr>
            <a:r>
              <a:rPr lang="en-US" altLang="ko-KR" sz="1000">
                <a:latin typeface="Calibri" pitchFamily="34" charset="0"/>
              </a:rPr>
              <a:t>http://www.umich.edu/~bio440/NeotropicalDiversity/sld029.htm</a:t>
            </a:r>
            <a:endParaRPr lang="ko-KR" altLang="en-US" sz="1000">
              <a:latin typeface="Calibri" pitchFamily="34" charset="0"/>
            </a:endParaRPr>
          </a:p>
        </p:txBody>
      </p:sp>
      <p:sp>
        <p:nvSpPr>
          <p:cNvPr id="31752" name="Rectangle 9"/>
          <p:cNvSpPr>
            <a:spLocks noChangeArrowheads="1"/>
          </p:cNvSpPr>
          <p:nvPr/>
        </p:nvSpPr>
        <p:spPr bwMode="auto">
          <a:xfrm>
            <a:off x="476250" y="811213"/>
            <a:ext cx="9144000" cy="0"/>
          </a:xfrm>
          <a:prstGeom prst="rect">
            <a:avLst/>
          </a:prstGeom>
          <a:noFill/>
          <a:ln w="9525">
            <a:noFill/>
            <a:miter lim="800000"/>
            <a:headEnd/>
            <a:tailEnd/>
          </a:ln>
        </p:spPr>
        <p:txBody>
          <a:bodyPr>
            <a:spAutoFit/>
          </a:bodyPr>
          <a:lstStyle/>
          <a:p>
            <a:endParaRPr lang="en-US">
              <a:latin typeface="Calibri" pitchFamily="34" charset="0"/>
            </a:endParaRPr>
          </a:p>
        </p:txBody>
      </p:sp>
      <p:pic>
        <p:nvPicPr>
          <p:cNvPr id="31753" name="Picture 10" descr="http://www.umich.edu/~bio440/NeotropicalDiversity/img030.gif"/>
          <p:cNvPicPr>
            <a:picLocks noChangeAspect="1" noChangeArrowheads="1"/>
          </p:cNvPicPr>
          <p:nvPr/>
        </p:nvPicPr>
        <p:blipFill>
          <a:blip r:embed="rId4" cstate="print"/>
          <a:srcRect/>
          <a:stretch>
            <a:fillRect/>
          </a:stretch>
        </p:blipFill>
        <p:spPr bwMode="auto">
          <a:xfrm>
            <a:off x="4800600" y="3124200"/>
            <a:ext cx="3429000" cy="2571750"/>
          </a:xfrm>
          <a:prstGeom prst="rect">
            <a:avLst/>
          </a:prstGeom>
          <a:noFill/>
          <a:ln w="9525">
            <a:noFill/>
            <a:miter lim="800000"/>
            <a:headEnd/>
            <a:tailEnd/>
          </a:ln>
        </p:spPr>
      </p:pic>
      <p:sp>
        <p:nvSpPr>
          <p:cNvPr id="10" name="Slide Number Placeholder 9"/>
          <p:cNvSpPr>
            <a:spLocks noGrp="1"/>
          </p:cNvSpPr>
          <p:nvPr>
            <p:ph type="sldNum" sz="quarter" idx="12"/>
          </p:nvPr>
        </p:nvSpPr>
        <p:spPr/>
        <p:txBody>
          <a:bodyPr/>
          <a:lstStyle/>
          <a:p>
            <a:pPr>
              <a:defRPr/>
            </a:pPr>
            <a:fld id="{68A870C4-B19F-4DF1-B967-64BBCC981FCB}" type="slidenum">
              <a:rPr lang="en-US" smtClean="0"/>
              <a:pPr>
                <a:defRPr/>
              </a:pPr>
              <a:t>32</a:t>
            </a:fld>
            <a:endParaRPr 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554" name="Rectangle 1026" descr="1804a"/>
          <p:cNvSpPr>
            <a:spLocks noGrp="1" noChangeAspect="1" noChangeArrowheads="1"/>
          </p:cNvSpPr>
          <p:nvPr/>
        </p:nvSpPr>
        <p:spPr bwMode="auto">
          <a:xfrm>
            <a:off x="1600201" y="762000"/>
            <a:ext cx="4937972" cy="3733800"/>
          </a:xfrm>
          <a:prstGeom prst="rect">
            <a:avLst/>
          </a:prstGeom>
          <a:blipFill dpi="0" rotWithShape="1">
            <a:blip r:embed="rId2" cstate="print"/>
            <a:srcRect/>
            <a:stretch>
              <a:fillRect r="-19"/>
            </a:stretch>
          </a:blipFill>
          <a:ln w="9525">
            <a:noFill/>
            <a:miter lim="800000"/>
            <a:headEnd/>
            <a:tailEnd/>
          </a:ln>
          <a:effectLst/>
        </p:spPr>
        <p:txBody>
          <a:bodyPr/>
          <a:lstStyle/>
          <a:p>
            <a:endParaRPr lang="en-US"/>
          </a:p>
        </p:txBody>
      </p:sp>
      <p:sp>
        <p:nvSpPr>
          <p:cNvPr id="279555" name="Text Box 1027"/>
          <p:cNvSpPr txBox="1">
            <a:spLocks noChangeArrowheads="1"/>
          </p:cNvSpPr>
          <p:nvPr/>
        </p:nvSpPr>
        <p:spPr bwMode="auto">
          <a:xfrm>
            <a:off x="457200" y="5257800"/>
            <a:ext cx="8305800" cy="1015663"/>
          </a:xfrm>
          <a:prstGeom prst="rect">
            <a:avLst/>
          </a:prstGeom>
          <a:noFill/>
          <a:ln w="9525">
            <a:noFill/>
            <a:miter lim="800000"/>
            <a:headEnd/>
            <a:tailEnd/>
          </a:ln>
          <a:effectLst/>
        </p:spPr>
        <p:txBody>
          <a:bodyPr>
            <a:spAutoFit/>
          </a:bodyPr>
          <a:lstStyle/>
          <a:p>
            <a:pPr eaLnBrk="1" latinLnBrk="1" hangingPunct="1"/>
            <a:r>
              <a:rPr kumimoji="1" lang="en-US" altLang="ko-KR" sz="2000" dirty="0" smtClean="0">
                <a:latin typeface="Arial" pitchFamily="34" charset="0"/>
                <a:cs typeface="Arial" pitchFamily="34" charset="0"/>
              </a:rPr>
              <a:t>In </a:t>
            </a:r>
            <a:r>
              <a:rPr kumimoji="1" lang="en-US" altLang="ko-KR" sz="2000" dirty="0">
                <a:latin typeface="Arial" pitchFamily="34" charset="0"/>
                <a:cs typeface="Arial" pitchFamily="34" charset="0"/>
              </a:rPr>
              <a:t>(a), the high-resistance voltmeter prevents any significant flow, and the full open circuit cell potential is measured. For the concentrations shown this is +0.412V.</a:t>
            </a:r>
            <a:endParaRPr kumimoji="1" lang="en-US" sz="2000" dirty="0">
              <a:latin typeface="Arial" pitchFamily="34" charset="0"/>
              <a:cs typeface="Arial" pitchFamily="34" charset="0"/>
            </a:endParaRPr>
          </a:p>
        </p:txBody>
      </p:sp>
      <p:sp>
        <p:nvSpPr>
          <p:cNvPr id="4" name="TextBox 3"/>
          <p:cNvSpPr txBox="1"/>
          <p:nvPr/>
        </p:nvSpPr>
        <p:spPr>
          <a:xfrm>
            <a:off x="1828800" y="76200"/>
            <a:ext cx="5029200" cy="584775"/>
          </a:xfrm>
          <a:prstGeom prst="rect">
            <a:avLst/>
          </a:prstGeom>
          <a:noFill/>
        </p:spPr>
        <p:txBody>
          <a:bodyPr wrap="square" rtlCol="0">
            <a:spAutoFit/>
          </a:bodyPr>
          <a:lstStyle/>
          <a:p>
            <a:r>
              <a:rPr kumimoji="1" lang="en-US" altLang="ko-KR" sz="3200" b="1" i="1" dirty="0" smtClean="0">
                <a:solidFill>
                  <a:srgbClr val="0000FF"/>
                </a:solidFill>
              </a:rPr>
              <a:t>Change in cell potential</a:t>
            </a:r>
            <a:endParaRPr lang="en-US" sz="3200" b="1" i="1" dirty="0">
              <a:solidFill>
                <a:srgbClr val="0000FF"/>
              </a:solidFill>
            </a:endParaRPr>
          </a:p>
        </p:txBody>
      </p:sp>
      <p:sp>
        <p:nvSpPr>
          <p:cNvPr id="5" name="TextBox 4"/>
          <p:cNvSpPr txBox="1"/>
          <p:nvPr/>
        </p:nvSpPr>
        <p:spPr>
          <a:xfrm>
            <a:off x="457200" y="1447800"/>
            <a:ext cx="685800" cy="461665"/>
          </a:xfrm>
          <a:prstGeom prst="rect">
            <a:avLst/>
          </a:prstGeom>
          <a:noFill/>
        </p:spPr>
        <p:txBody>
          <a:bodyPr wrap="square" rtlCol="0">
            <a:spAutoFit/>
          </a:bodyPr>
          <a:lstStyle/>
          <a:p>
            <a:r>
              <a:rPr lang="en-US" sz="2400" dirty="0" smtClean="0"/>
              <a:t>(a)</a:t>
            </a:r>
            <a:endParaRPr lang="en-US" sz="2400" dirty="0"/>
          </a:p>
        </p:txBody>
      </p:sp>
      <p:sp>
        <p:nvSpPr>
          <p:cNvPr id="6" name="Slide Number Placeholder 5"/>
          <p:cNvSpPr>
            <a:spLocks noGrp="1"/>
          </p:cNvSpPr>
          <p:nvPr>
            <p:ph type="sldNum" sz="quarter" idx="12"/>
          </p:nvPr>
        </p:nvSpPr>
        <p:spPr/>
        <p:txBody>
          <a:bodyPr/>
          <a:lstStyle/>
          <a:p>
            <a:pPr>
              <a:defRPr/>
            </a:pPr>
            <a:fld id="{68A870C4-B19F-4DF1-B967-64BBCC981FCB}" type="slidenum">
              <a:rPr lang="en-US" smtClean="0"/>
              <a:pPr>
                <a:defRPr/>
              </a:pPr>
              <a:t>33</a:t>
            </a:fld>
            <a:endParaRPr 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578" name="Rectangle 2" descr="1804b"/>
          <p:cNvSpPr>
            <a:spLocks noGrp="1" noChangeAspect="1" noChangeArrowheads="1"/>
          </p:cNvSpPr>
          <p:nvPr/>
        </p:nvSpPr>
        <p:spPr bwMode="auto">
          <a:xfrm>
            <a:off x="533400" y="533400"/>
            <a:ext cx="8001000" cy="4768850"/>
          </a:xfrm>
          <a:prstGeom prst="rect">
            <a:avLst/>
          </a:prstGeom>
          <a:blipFill dpi="0" rotWithShape="1">
            <a:blip r:embed="rId2" cstate="print"/>
            <a:srcRect/>
            <a:stretch>
              <a:fillRect r="-5"/>
            </a:stretch>
          </a:blipFill>
          <a:ln w="9525">
            <a:noFill/>
            <a:miter lim="800000"/>
            <a:headEnd/>
            <a:tailEnd/>
          </a:ln>
          <a:effectLst/>
        </p:spPr>
        <p:txBody>
          <a:bodyPr/>
          <a:lstStyle/>
          <a:p>
            <a:endParaRPr lang="en-US"/>
          </a:p>
        </p:txBody>
      </p:sp>
      <p:sp>
        <p:nvSpPr>
          <p:cNvPr id="280579" name="Text Box 3"/>
          <p:cNvSpPr txBox="1">
            <a:spLocks noChangeArrowheads="1"/>
          </p:cNvSpPr>
          <p:nvPr/>
        </p:nvSpPr>
        <p:spPr bwMode="auto">
          <a:xfrm>
            <a:off x="685800" y="5791200"/>
            <a:ext cx="8153400" cy="707886"/>
          </a:xfrm>
          <a:prstGeom prst="rect">
            <a:avLst/>
          </a:prstGeom>
          <a:noFill/>
          <a:ln w="9525">
            <a:noFill/>
            <a:miter lim="800000"/>
            <a:headEnd/>
            <a:tailEnd/>
          </a:ln>
          <a:effectLst/>
        </p:spPr>
        <p:txBody>
          <a:bodyPr>
            <a:spAutoFit/>
          </a:bodyPr>
          <a:lstStyle/>
          <a:p>
            <a:pPr eaLnBrk="1" latinLnBrk="1" hangingPunct="1"/>
            <a:r>
              <a:rPr kumimoji="1" lang="en-US" altLang="ko-KR" sz="2000" dirty="0">
                <a:latin typeface="Arial" pitchFamily="34" charset="0"/>
                <a:cs typeface="Arial" pitchFamily="34" charset="0"/>
              </a:rPr>
              <a:t>In (b), the voltmeter is replaced with a low-resistance current meter, and the </a:t>
            </a:r>
            <a:r>
              <a:rPr kumimoji="1" lang="en-US" altLang="ko-KR" sz="2000" dirty="0" smtClean="0">
                <a:latin typeface="Arial" pitchFamily="34" charset="0"/>
                <a:cs typeface="Arial" pitchFamily="34" charset="0"/>
              </a:rPr>
              <a:t>cell </a:t>
            </a:r>
            <a:r>
              <a:rPr kumimoji="1" lang="en-US" altLang="ko-KR" sz="2000" dirty="0">
                <a:latin typeface="Arial" pitchFamily="34" charset="0"/>
                <a:cs typeface="Arial" pitchFamily="34" charset="0"/>
              </a:rPr>
              <a:t>discharges with </a:t>
            </a:r>
            <a:r>
              <a:rPr kumimoji="1" lang="en-US" altLang="ko-KR" sz="2000" dirty="0" smtClean="0">
                <a:latin typeface="Arial" pitchFamily="34" charset="0"/>
                <a:cs typeface="Arial" pitchFamily="34" charset="0"/>
              </a:rPr>
              <a:t>time </a:t>
            </a:r>
            <a:r>
              <a:rPr kumimoji="1" lang="en-US" altLang="ko-KR" sz="2000" dirty="0">
                <a:latin typeface="Arial" pitchFamily="34" charset="0"/>
                <a:cs typeface="Arial" pitchFamily="34" charset="0"/>
              </a:rPr>
              <a:t>until eventually equilibrium is reached.</a:t>
            </a:r>
            <a:endParaRPr kumimoji="1" lang="en-US" sz="2000" dirty="0">
              <a:latin typeface="Arial" pitchFamily="34" charset="0"/>
              <a:cs typeface="Arial" pitchFamily="34" charset="0"/>
            </a:endParaRPr>
          </a:p>
        </p:txBody>
      </p:sp>
      <p:sp>
        <p:nvSpPr>
          <p:cNvPr id="4" name="TextBox 3"/>
          <p:cNvSpPr txBox="1"/>
          <p:nvPr/>
        </p:nvSpPr>
        <p:spPr>
          <a:xfrm>
            <a:off x="457200" y="1447800"/>
            <a:ext cx="685800" cy="461665"/>
          </a:xfrm>
          <a:prstGeom prst="rect">
            <a:avLst/>
          </a:prstGeom>
          <a:noFill/>
        </p:spPr>
        <p:txBody>
          <a:bodyPr wrap="square" rtlCol="0">
            <a:spAutoFit/>
          </a:bodyPr>
          <a:lstStyle/>
          <a:p>
            <a:r>
              <a:rPr lang="en-US" sz="2400" dirty="0" smtClean="0"/>
              <a:t>(b)</a:t>
            </a:r>
            <a:endParaRPr lang="en-US" sz="2400" dirty="0"/>
          </a:p>
        </p:txBody>
      </p:sp>
      <p:sp>
        <p:nvSpPr>
          <p:cNvPr id="5" name="Slide Number Placeholder 4"/>
          <p:cNvSpPr>
            <a:spLocks noGrp="1"/>
          </p:cNvSpPr>
          <p:nvPr>
            <p:ph type="sldNum" sz="quarter" idx="12"/>
          </p:nvPr>
        </p:nvSpPr>
        <p:spPr/>
        <p:txBody>
          <a:bodyPr/>
          <a:lstStyle/>
          <a:p>
            <a:pPr>
              <a:defRPr/>
            </a:pPr>
            <a:fld id="{68A870C4-B19F-4DF1-B967-64BBCC981FCB}" type="slidenum">
              <a:rPr lang="en-US" smtClean="0"/>
              <a:pPr>
                <a:defRPr/>
              </a:pPr>
              <a:t>34</a:t>
            </a:fld>
            <a:endParaRPr 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602" name="Rectangle 2" descr="1804c"/>
          <p:cNvSpPr>
            <a:spLocks noGrp="1" noChangeAspect="1" noChangeArrowheads="1"/>
          </p:cNvSpPr>
          <p:nvPr/>
        </p:nvSpPr>
        <p:spPr bwMode="auto">
          <a:xfrm>
            <a:off x="914400" y="152400"/>
            <a:ext cx="6950075" cy="5281613"/>
          </a:xfrm>
          <a:prstGeom prst="rect">
            <a:avLst/>
          </a:prstGeom>
          <a:blipFill dpi="0" rotWithShape="1">
            <a:blip r:embed="rId2" cstate="print"/>
            <a:srcRect/>
            <a:stretch>
              <a:fillRect b="-8"/>
            </a:stretch>
          </a:blipFill>
          <a:ln w="9525">
            <a:noFill/>
            <a:miter lim="800000"/>
            <a:headEnd/>
            <a:tailEnd/>
          </a:ln>
          <a:effectLst/>
        </p:spPr>
        <p:txBody>
          <a:bodyPr/>
          <a:lstStyle/>
          <a:p>
            <a:endParaRPr lang="en-US"/>
          </a:p>
        </p:txBody>
      </p:sp>
      <p:sp>
        <p:nvSpPr>
          <p:cNvPr id="281603" name="Text Box 3"/>
          <p:cNvSpPr txBox="1">
            <a:spLocks noChangeArrowheads="1"/>
          </p:cNvSpPr>
          <p:nvPr/>
        </p:nvSpPr>
        <p:spPr bwMode="auto">
          <a:xfrm>
            <a:off x="914400" y="5715000"/>
            <a:ext cx="7924800" cy="1006475"/>
          </a:xfrm>
          <a:prstGeom prst="rect">
            <a:avLst/>
          </a:prstGeom>
          <a:noFill/>
          <a:ln w="9525">
            <a:noFill/>
            <a:miter lim="800000"/>
            <a:headEnd/>
            <a:tailEnd/>
          </a:ln>
          <a:effectLst/>
        </p:spPr>
        <p:txBody>
          <a:bodyPr>
            <a:spAutoFit/>
          </a:bodyPr>
          <a:lstStyle/>
          <a:p>
            <a:pPr eaLnBrk="1" latinLnBrk="1" hangingPunct="1"/>
            <a:r>
              <a:rPr kumimoji="1" lang="en-US" altLang="ko-KR" sz="2000" dirty="0">
                <a:latin typeface="Arial" pitchFamily="34" charset="0"/>
                <a:cs typeface="Arial" pitchFamily="34" charset="0"/>
              </a:rPr>
              <a:t>In (c) , after equilibrium is reached, the cell potential is again measured with a voltmeter and is found to be 0.000V. The concentration in the cell are now those at equilibrium as shown.</a:t>
            </a:r>
            <a:endParaRPr kumimoji="1" lang="en-US" sz="2000" dirty="0">
              <a:latin typeface="Arial" pitchFamily="34" charset="0"/>
              <a:cs typeface="Arial" pitchFamily="34" charset="0"/>
            </a:endParaRPr>
          </a:p>
        </p:txBody>
      </p:sp>
      <p:sp>
        <p:nvSpPr>
          <p:cNvPr id="4" name="TextBox 3"/>
          <p:cNvSpPr txBox="1"/>
          <p:nvPr/>
        </p:nvSpPr>
        <p:spPr>
          <a:xfrm>
            <a:off x="457200" y="1447800"/>
            <a:ext cx="685800" cy="461665"/>
          </a:xfrm>
          <a:prstGeom prst="rect">
            <a:avLst/>
          </a:prstGeom>
          <a:noFill/>
        </p:spPr>
        <p:txBody>
          <a:bodyPr wrap="square" rtlCol="0">
            <a:spAutoFit/>
          </a:bodyPr>
          <a:lstStyle/>
          <a:p>
            <a:r>
              <a:rPr lang="en-US" sz="2400" dirty="0" smtClean="0"/>
              <a:t>(c)</a:t>
            </a:r>
            <a:endParaRPr lang="en-US" sz="2400" dirty="0"/>
          </a:p>
        </p:txBody>
      </p:sp>
      <p:sp>
        <p:nvSpPr>
          <p:cNvPr id="5" name="Slide Number Placeholder 4"/>
          <p:cNvSpPr>
            <a:spLocks noGrp="1"/>
          </p:cNvSpPr>
          <p:nvPr>
            <p:ph type="sldNum" sz="quarter" idx="12"/>
          </p:nvPr>
        </p:nvSpPr>
        <p:spPr/>
        <p:txBody>
          <a:bodyPr/>
          <a:lstStyle/>
          <a:p>
            <a:pPr>
              <a:defRPr/>
            </a:pPr>
            <a:fld id="{68A870C4-B19F-4DF1-B967-64BBCC981FCB}" type="slidenum">
              <a:rPr lang="en-US" smtClean="0"/>
              <a:pPr>
                <a:defRPr/>
              </a:pPr>
              <a:t>35</a:t>
            </a:fld>
            <a:endParaRPr lang="en-US"/>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250" name="Rectangle 2" descr="1805"/>
          <p:cNvSpPr>
            <a:spLocks noGrp="1" noChangeAspect="1" noChangeArrowheads="1"/>
          </p:cNvSpPr>
          <p:nvPr/>
        </p:nvSpPr>
        <p:spPr bwMode="auto">
          <a:xfrm>
            <a:off x="685800" y="381000"/>
            <a:ext cx="6019800" cy="4405313"/>
          </a:xfrm>
          <a:prstGeom prst="rect">
            <a:avLst/>
          </a:prstGeom>
          <a:blipFill dpi="0" rotWithShape="1">
            <a:blip r:embed="rId2" cstate="print"/>
            <a:srcRect/>
            <a:stretch>
              <a:fillRect b="-27"/>
            </a:stretch>
          </a:blipFill>
          <a:ln w="9525">
            <a:noFill/>
            <a:miter lim="800000"/>
            <a:headEnd/>
            <a:tailEnd/>
          </a:ln>
          <a:effectLst/>
        </p:spPr>
        <p:txBody>
          <a:bodyPr/>
          <a:lstStyle/>
          <a:p>
            <a:endParaRPr lang="en-US"/>
          </a:p>
        </p:txBody>
      </p:sp>
      <p:sp>
        <p:nvSpPr>
          <p:cNvPr id="309251" name="Text Box 3"/>
          <p:cNvSpPr txBox="1">
            <a:spLocks noChangeArrowheads="1"/>
          </p:cNvSpPr>
          <p:nvPr/>
        </p:nvSpPr>
        <p:spPr bwMode="auto">
          <a:xfrm>
            <a:off x="762000" y="5546725"/>
            <a:ext cx="7848600" cy="1006475"/>
          </a:xfrm>
          <a:prstGeom prst="rect">
            <a:avLst/>
          </a:prstGeom>
          <a:noFill/>
          <a:ln w="9525">
            <a:noFill/>
            <a:miter lim="800000"/>
            <a:headEnd/>
            <a:tailEnd/>
          </a:ln>
          <a:effectLst/>
        </p:spPr>
        <p:txBody>
          <a:bodyPr>
            <a:spAutoFit/>
          </a:bodyPr>
          <a:lstStyle/>
          <a:p>
            <a:pPr eaLnBrk="1" latinLnBrk="1" hangingPunct="1"/>
            <a:r>
              <a:rPr kumimoji="1" lang="en-US" altLang="ko-KR" sz="2000" dirty="0">
                <a:latin typeface="Arial" pitchFamily="34" charset="0"/>
                <a:cs typeface="Arial" pitchFamily="34" charset="0"/>
              </a:rPr>
              <a:t>Cell potential in the galvanic cell </a:t>
            </a:r>
            <a:r>
              <a:rPr kumimoji="1" lang="en-US" altLang="ko-KR" sz="2000" dirty="0" smtClean="0">
                <a:latin typeface="Arial" pitchFamily="34" charset="0"/>
                <a:cs typeface="Arial" pitchFamily="34" charset="0"/>
              </a:rPr>
              <a:t>as </a:t>
            </a:r>
            <a:r>
              <a:rPr kumimoji="1" lang="en-US" altLang="ko-KR" sz="2000" dirty="0">
                <a:latin typeface="Arial" pitchFamily="34" charset="0"/>
                <a:cs typeface="Arial" pitchFamily="34" charset="0"/>
              </a:rPr>
              <a:t>a function of time. The cell current, which is directly related to the cell potential , also decrease with the same time behavior.</a:t>
            </a:r>
            <a:endParaRPr lang="en-US" sz="2000" dirty="0">
              <a:latin typeface="Arial" pitchFamily="34" charset="0"/>
              <a:cs typeface="Arial" pitchFamily="34" charset="0"/>
            </a:endParaRPr>
          </a:p>
        </p:txBody>
      </p:sp>
      <p:sp>
        <p:nvSpPr>
          <p:cNvPr id="309252" name="Text Box 4"/>
          <p:cNvSpPr txBox="1">
            <a:spLocks noChangeArrowheads="1"/>
          </p:cNvSpPr>
          <p:nvPr/>
        </p:nvSpPr>
        <p:spPr bwMode="auto">
          <a:xfrm>
            <a:off x="5257800" y="685800"/>
            <a:ext cx="3505200" cy="396875"/>
          </a:xfrm>
          <a:prstGeom prst="rect">
            <a:avLst/>
          </a:prstGeom>
          <a:noFill/>
          <a:ln w="9525">
            <a:noFill/>
            <a:miter lim="800000"/>
            <a:headEnd/>
            <a:tailEnd/>
          </a:ln>
          <a:effectLst/>
        </p:spPr>
        <p:txBody>
          <a:bodyPr>
            <a:spAutoFit/>
          </a:bodyPr>
          <a:lstStyle/>
          <a:p>
            <a:pPr>
              <a:spcBef>
                <a:spcPct val="50000"/>
              </a:spcBef>
            </a:pPr>
            <a:r>
              <a:rPr kumimoji="1" lang="en-US" altLang="ko-KR" sz="2000"/>
              <a:t>2Ag</a:t>
            </a:r>
            <a:r>
              <a:rPr kumimoji="1" lang="en-US" altLang="ko-KR" sz="2000" baseline="30000"/>
              <a:t>+ </a:t>
            </a:r>
            <a:r>
              <a:rPr kumimoji="1" lang="en-US" altLang="ko-KR" sz="2000"/>
              <a:t>+ Cu(</a:t>
            </a:r>
            <a:r>
              <a:rPr kumimoji="1" lang="en-US" altLang="ko-KR" sz="2000" i="1"/>
              <a:t>s</a:t>
            </a:r>
            <a:r>
              <a:rPr kumimoji="1" lang="en-US" altLang="ko-KR" sz="2000"/>
              <a:t>) </a:t>
            </a:r>
            <a:r>
              <a:rPr kumimoji="1" lang="en-US" altLang="ko-KR" sz="2000" baseline="30000"/>
              <a:t>  </a:t>
            </a:r>
            <a:r>
              <a:rPr kumimoji="1" lang="en-US" altLang="ko-KR" sz="2000"/>
              <a:t>↔ 2Ag(</a:t>
            </a:r>
            <a:r>
              <a:rPr kumimoji="1" lang="en-US" altLang="ko-KR" sz="2000" i="1"/>
              <a:t>s</a:t>
            </a:r>
            <a:r>
              <a:rPr kumimoji="1" lang="en-US" altLang="ko-KR" sz="2000"/>
              <a:t>) + Cu</a:t>
            </a:r>
            <a:r>
              <a:rPr kumimoji="1" lang="en-US" altLang="ko-KR" sz="2000" baseline="30000"/>
              <a:t>2+</a:t>
            </a:r>
            <a:endParaRPr kumimoji="1" lang="en-US" sz="2000" baseline="30000"/>
          </a:p>
        </p:txBody>
      </p:sp>
      <p:sp>
        <p:nvSpPr>
          <p:cNvPr id="5" name="Slide Number Placeholder 4"/>
          <p:cNvSpPr>
            <a:spLocks noGrp="1"/>
          </p:cNvSpPr>
          <p:nvPr>
            <p:ph type="sldNum" sz="quarter" idx="12"/>
          </p:nvPr>
        </p:nvSpPr>
        <p:spPr/>
        <p:txBody>
          <a:bodyPr/>
          <a:lstStyle/>
          <a:p>
            <a:pPr>
              <a:defRPr/>
            </a:pPr>
            <a:fld id="{68A870C4-B19F-4DF1-B967-64BBCC981FCB}" type="slidenum">
              <a:rPr lang="en-US" smtClean="0"/>
              <a:pPr>
                <a:defRPr/>
              </a:pPr>
              <a:t>36</a:t>
            </a:fld>
            <a:endParaRPr lang="en-US"/>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179" name="Text Box 3"/>
          <p:cNvSpPr txBox="1">
            <a:spLocks noChangeArrowheads="1"/>
          </p:cNvSpPr>
          <p:nvPr/>
        </p:nvSpPr>
        <p:spPr bwMode="auto">
          <a:xfrm>
            <a:off x="1066800" y="1337608"/>
            <a:ext cx="7086600" cy="2092881"/>
          </a:xfrm>
          <a:prstGeom prst="rect">
            <a:avLst/>
          </a:prstGeom>
          <a:noFill/>
          <a:ln w="9525">
            <a:noFill/>
            <a:miter lim="800000"/>
            <a:headEnd/>
            <a:tailEnd/>
          </a:ln>
          <a:effectLst/>
        </p:spPr>
        <p:txBody>
          <a:bodyPr>
            <a:spAutoFit/>
          </a:bodyPr>
          <a:lstStyle/>
          <a:p>
            <a:pPr eaLnBrk="1" latinLnBrk="1" hangingPunct="1">
              <a:spcBef>
                <a:spcPct val="50000"/>
              </a:spcBef>
            </a:pPr>
            <a:r>
              <a:rPr kumimoji="1" lang="en-US" altLang="ko-KR" sz="2000" dirty="0" smtClean="0">
                <a:latin typeface="Arial" pitchFamily="34" charset="0"/>
                <a:cs typeface="Arial" pitchFamily="34" charset="0"/>
              </a:rPr>
              <a:t> Shorthand </a:t>
            </a:r>
            <a:r>
              <a:rPr kumimoji="1" lang="en-US" altLang="ko-KR" sz="2000" dirty="0">
                <a:latin typeface="Arial" pitchFamily="34" charset="0"/>
                <a:cs typeface="Arial" pitchFamily="34" charset="0"/>
              </a:rPr>
              <a:t>notation for representing electrochemical cells. </a:t>
            </a:r>
          </a:p>
          <a:p>
            <a:pPr eaLnBrk="1" latinLnBrk="1" hangingPunct="1">
              <a:spcBef>
                <a:spcPct val="50000"/>
              </a:spcBef>
            </a:pPr>
            <a:r>
              <a:rPr kumimoji="1" lang="en-US" altLang="ko-KR" sz="2000" dirty="0">
                <a:latin typeface="Arial" pitchFamily="34" charset="0"/>
                <a:cs typeface="Arial" pitchFamily="34" charset="0"/>
              </a:rPr>
              <a:t>A </a:t>
            </a:r>
            <a:r>
              <a:rPr kumimoji="1" lang="en-US" altLang="ko-KR" sz="2000" dirty="0">
                <a:solidFill>
                  <a:srgbClr val="FF0000"/>
                </a:solidFill>
                <a:latin typeface="Arial" pitchFamily="34" charset="0"/>
                <a:cs typeface="Arial" pitchFamily="34" charset="0"/>
              </a:rPr>
              <a:t>phase boundary</a:t>
            </a:r>
            <a:r>
              <a:rPr kumimoji="1" lang="en-US" altLang="ko-KR" sz="2000" dirty="0">
                <a:latin typeface="Arial" pitchFamily="34" charset="0"/>
                <a:cs typeface="Arial" pitchFamily="34" charset="0"/>
              </a:rPr>
              <a:t> across which a potential difference exists is represented by a single vertical line.   </a:t>
            </a:r>
          </a:p>
          <a:p>
            <a:pPr eaLnBrk="1" latinLnBrk="1" hangingPunct="1">
              <a:spcBef>
                <a:spcPct val="50000"/>
              </a:spcBef>
            </a:pPr>
            <a:endParaRPr kumimoji="1" lang="en-US" altLang="ko-KR" sz="2000" dirty="0" smtClean="0">
              <a:latin typeface="Arial" pitchFamily="34" charset="0"/>
              <a:cs typeface="Arial" pitchFamily="34" charset="0"/>
            </a:endParaRPr>
          </a:p>
          <a:p>
            <a:pPr eaLnBrk="1" latinLnBrk="1" hangingPunct="1">
              <a:spcBef>
                <a:spcPct val="50000"/>
              </a:spcBef>
            </a:pPr>
            <a:r>
              <a:rPr kumimoji="1" lang="en-US" altLang="ko-KR" sz="2000" dirty="0" smtClean="0">
                <a:latin typeface="Arial" pitchFamily="34" charset="0"/>
                <a:cs typeface="Arial" pitchFamily="34" charset="0"/>
              </a:rPr>
              <a:t>A </a:t>
            </a:r>
            <a:r>
              <a:rPr kumimoji="1" lang="en-US" altLang="ko-KR" sz="2000" dirty="0">
                <a:solidFill>
                  <a:srgbClr val="FF0000"/>
                </a:solidFill>
                <a:latin typeface="Arial" pitchFamily="34" charset="0"/>
                <a:cs typeface="Arial" pitchFamily="34" charset="0"/>
              </a:rPr>
              <a:t>salt bridge</a:t>
            </a:r>
            <a:r>
              <a:rPr kumimoji="1" lang="en-US" altLang="ko-KR" sz="2000" dirty="0">
                <a:latin typeface="Arial" pitchFamily="34" charset="0"/>
                <a:cs typeface="Arial" pitchFamily="34" charset="0"/>
              </a:rPr>
              <a:t> is represented by double vertical lines.</a:t>
            </a:r>
          </a:p>
        </p:txBody>
      </p:sp>
      <p:sp>
        <p:nvSpPr>
          <p:cNvPr id="306180" name="Line 4"/>
          <p:cNvSpPr>
            <a:spLocks noChangeShapeType="1"/>
          </p:cNvSpPr>
          <p:nvPr/>
        </p:nvSpPr>
        <p:spPr bwMode="auto">
          <a:xfrm>
            <a:off x="5638800" y="2133600"/>
            <a:ext cx="0" cy="304800"/>
          </a:xfrm>
          <a:prstGeom prst="line">
            <a:avLst/>
          </a:prstGeom>
          <a:noFill/>
          <a:ln w="22225">
            <a:solidFill>
              <a:srgbClr val="FF0000"/>
            </a:solidFill>
            <a:round/>
            <a:headEnd/>
            <a:tailEnd/>
          </a:ln>
          <a:effectLst/>
        </p:spPr>
        <p:txBody>
          <a:bodyPr wrap="none" anchor="ctr"/>
          <a:lstStyle/>
          <a:p>
            <a:endParaRPr lang="en-US"/>
          </a:p>
        </p:txBody>
      </p:sp>
      <p:sp>
        <p:nvSpPr>
          <p:cNvPr id="306181" name="Line 5"/>
          <p:cNvSpPr>
            <a:spLocks noChangeShapeType="1"/>
          </p:cNvSpPr>
          <p:nvPr/>
        </p:nvSpPr>
        <p:spPr bwMode="auto">
          <a:xfrm>
            <a:off x="7244688" y="2971800"/>
            <a:ext cx="0" cy="304800"/>
          </a:xfrm>
          <a:prstGeom prst="line">
            <a:avLst/>
          </a:prstGeom>
          <a:noFill/>
          <a:ln w="22225">
            <a:solidFill>
              <a:srgbClr val="FF0000"/>
            </a:solidFill>
            <a:round/>
            <a:headEnd/>
            <a:tailEnd/>
          </a:ln>
          <a:effectLst/>
        </p:spPr>
        <p:txBody>
          <a:bodyPr wrap="none" anchor="ctr"/>
          <a:lstStyle/>
          <a:p>
            <a:endParaRPr lang="en-US"/>
          </a:p>
        </p:txBody>
      </p:sp>
      <p:sp>
        <p:nvSpPr>
          <p:cNvPr id="306182" name="Line 6"/>
          <p:cNvSpPr>
            <a:spLocks noChangeShapeType="1"/>
          </p:cNvSpPr>
          <p:nvPr/>
        </p:nvSpPr>
        <p:spPr bwMode="auto">
          <a:xfrm>
            <a:off x="7315200" y="2971800"/>
            <a:ext cx="0" cy="304800"/>
          </a:xfrm>
          <a:prstGeom prst="line">
            <a:avLst/>
          </a:prstGeom>
          <a:noFill/>
          <a:ln w="22225">
            <a:solidFill>
              <a:srgbClr val="FF0000"/>
            </a:solidFill>
            <a:round/>
            <a:headEnd/>
            <a:tailEnd/>
          </a:ln>
          <a:effectLst/>
        </p:spPr>
        <p:txBody>
          <a:bodyPr wrap="none" anchor="ctr"/>
          <a:lstStyle/>
          <a:p>
            <a:endParaRPr lang="en-US"/>
          </a:p>
        </p:txBody>
      </p:sp>
      <p:sp>
        <p:nvSpPr>
          <p:cNvPr id="306183" name="Text Box 7"/>
          <p:cNvSpPr txBox="1">
            <a:spLocks noChangeArrowheads="1"/>
          </p:cNvSpPr>
          <p:nvPr/>
        </p:nvSpPr>
        <p:spPr bwMode="auto">
          <a:xfrm>
            <a:off x="1219200" y="3429000"/>
            <a:ext cx="7239000" cy="1323439"/>
          </a:xfrm>
          <a:prstGeom prst="rect">
            <a:avLst/>
          </a:prstGeom>
          <a:noFill/>
          <a:ln w="9525">
            <a:noFill/>
            <a:miter lim="800000"/>
            <a:headEnd/>
            <a:tailEnd/>
          </a:ln>
          <a:effectLst/>
        </p:spPr>
        <p:txBody>
          <a:bodyPr>
            <a:spAutoFit/>
          </a:bodyPr>
          <a:lstStyle/>
          <a:p>
            <a:pPr eaLnBrk="1" latinLnBrk="1" hangingPunct="1">
              <a:spcBef>
                <a:spcPct val="50000"/>
              </a:spcBef>
            </a:pPr>
            <a:r>
              <a:rPr kumimoji="1" lang="en-US" altLang="ko-KR" sz="2000" dirty="0" smtClean="0">
                <a:latin typeface="Arial" pitchFamily="34" charset="0"/>
                <a:cs typeface="Arial" pitchFamily="34" charset="0"/>
              </a:rPr>
              <a:t>Example.</a:t>
            </a:r>
            <a:r>
              <a:rPr kumimoji="1" lang="en-US" altLang="ko-KR" dirty="0" smtClean="0">
                <a:latin typeface="Arial" pitchFamily="34" charset="0"/>
                <a:cs typeface="Arial" pitchFamily="34" charset="0"/>
              </a:rPr>
              <a:t>   </a:t>
            </a:r>
            <a:r>
              <a:rPr kumimoji="1" lang="en-US" altLang="ko-KR" sz="2000" dirty="0">
                <a:latin typeface="Arial" pitchFamily="34" charset="0"/>
                <a:cs typeface="Arial" pitchFamily="34" charset="0"/>
              </a:rPr>
              <a:t>Line diagram</a:t>
            </a:r>
            <a:endParaRPr kumimoji="1" lang="en-US" altLang="ko-KR" dirty="0">
              <a:latin typeface="Arial" pitchFamily="34" charset="0"/>
              <a:cs typeface="Arial" pitchFamily="34" charset="0"/>
            </a:endParaRPr>
          </a:p>
          <a:p>
            <a:pPr eaLnBrk="1" latinLnBrk="1" hangingPunct="1">
              <a:spcBef>
                <a:spcPct val="50000"/>
              </a:spcBef>
            </a:pPr>
            <a:r>
              <a:rPr kumimoji="1" lang="en-US" altLang="ko-KR" dirty="0">
                <a:latin typeface="Arial" pitchFamily="34" charset="0"/>
                <a:cs typeface="Arial" pitchFamily="34" charset="0"/>
              </a:rPr>
              <a:t>         </a:t>
            </a:r>
            <a:r>
              <a:rPr kumimoji="1" lang="en-US" altLang="ko-KR" sz="2000" dirty="0">
                <a:latin typeface="Arial" pitchFamily="34" charset="0"/>
                <a:cs typeface="Arial" pitchFamily="34" charset="0"/>
              </a:rPr>
              <a:t>Zn(s)   ZnSO</a:t>
            </a:r>
            <a:r>
              <a:rPr kumimoji="1" lang="en-US" altLang="ko-KR" sz="2000" baseline="-25000" dirty="0">
                <a:latin typeface="Arial" pitchFamily="34" charset="0"/>
                <a:cs typeface="Arial" pitchFamily="34" charset="0"/>
              </a:rPr>
              <a:t>4</a:t>
            </a:r>
            <a:r>
              <a:rPr kumimoji="1" lang="en-US" altLang="ko-KR" sz="2000" dirty="0">
                <a:latin typeface="Arial" pitchFamily="34" charset="0"/>
                <a:cs typeface="Arial" pitchFamily="34" charset="0"/>
              </a:rPr>
              <a:t> (</a:t>
            </a:r>
            <a:r>
              <a:rPr kumimoji="1" lang="en-US" altLang="ko-KR" sz="2000" dirty="0" err="1">
                <a:latin typeface="Arial" pitchFamily="34" charset="0"/>
                <a:cs typeface="Arial" pitchFamily="34" charset="0"/>
              </a:rPr>
              <a:t>conc</a:t>
            </a:r>
            <a:r>
              <a:rPr kumimoji="1" lang="en-US" altLang="ko-KR" sz="2000" dirty="0">
                <a:latin typeface="Arial" pitchFamily="34" charset="0"/>
                <a:cs typeface="Arial" pitchFamily="34" charset="0"/>
              </a:rPr>
              <a:t>)    CuSO</a:t>
            </a:r>
            <a:r>
              <a:rPr kumimoji="1" lang="en-US" altLang="ko-KR" sz="2000" baseline="-25000" dirty="0">
                <a:latin typeface="Arial" pitchFamily="34" charset="0"/>
                <a:cs typeface="Arial" pitchFamily="34" charset="0"/>
              </a:rPr>
              <a:t>4</a:t>
            </a:r>
            <a:r>
              <a:rPr kumimoji="1" lang="en-US" altLang="ko-KR" sz="2000" dirty="0">
                <a:latin typeface="Arial" pitchFamily="34" charset="0"/>
                <a:cs typeface="Arial" pitchFamily="34" charset="0"/>
              </a:rPr>
              <a:t>(</a:t>
            </a:r>
            <a:r>
              <a:rPr kumimoji="1" lang="en-US" altLang="ko-KR" sz="2000" dirty="0" err="1">
                <a:latin typeface="Arial" pitchFamily="34" charset="0"/>
                <a:cs typeface="Arial" pitchFamily="34" charset="0"/>
              </a:rPr>
              <a:t>conc</a:t>
            </a:r>
            <a:r>
              <a:rPr kumimoji="1" lang="en-US" altLang="ko-KR" sz="2000" dirty="0">
                <a:latin typeface="Arial" pitchFamily="34" charset="0"/>
                <a:cs typeface="Arial" pitchFamily="34" charset="0"/>
              </a:rPr>
              <a:t>)   Cu(s)</a:t>
            </a:r>
          </a:p>
          <a:p>
            <a:pPr eaLnBrk="1" latinLnBrk="1" hangingPunct="1">
              <a:spcBef>
                <a:spcPct val="50000"/>
              </a:spcBef>
            </a:pPr>
            <a:endParaRPr kumimoji="1" lang="ko-KR" altLang="ko-KR" sz="2000" dirty="0">
              <a:latin typeface="Arial" pitchFamily="34" charset="0"/>
              <a:cs typeface="Arial" pitchFamily="34" charset="0"/>
            </a:endParaRPr>
          </a:p>
        </p:txBody>
      </p:sp>
      <p:sp>
        <p:nvSpPr>
          <p:cNvPr id="306184" name="Line 8"/>
          <p:cNvSpPr>
            <a:spLocks noChangeShapeType="1"/>
          </p:cNvSpPr>
          <p:nvPr/>
        </p:nvSpPr>
        <p:spPr bwMode="auto">
          <a:xfrm>
            <a:off x="2577152" y="3940792"/>
            <a:ext cx="0" cy="304800"/>
          </a:xfrm>
          <a:prstGeom prst="line">
            <a:avLst/>
          </a:prstGeom>
          <a:noFill/>
          <a:ln w="22225">
            <a:solidFill>
              <a:schemeClr val="tx1"/>
            </a:solidFill>
            <a:round/>
            <a:headEnd/>
            <a:tailEnd/>
          </a:ln>
          <a:effectLst/>
        </p:spPr>
        <p:txBody>
          <a:bodyPr wrap="none" anchor="ctr"/>
          <a:lstStyle/>
          <a:p>
            <a:endParaRPr lang="en-US"/>
          </a:p>
        </p:txBody>
      </p:sp>
      <p:sp>
        <p:nvSpPr>
          <p:cNvPr id="306185" name="Line 9"/>
          <p:cNvSpPr>
            <a:spLocks noChangeShapeType="1"/>
          </p:cNvSpPr>
          <p:nvPr/>
        </p:nvSpPr>
        <p:spPr bwMode="auto">
          <a:xfrm>
            <a:off x="4343400" y="3962400"/>
            <a:ext cx="0" cy="304800"/>
          </a:xfrm>
          <a:prstGeom prst="line">
            <a:avLst/>
          </a:prstGeom>
          <a:noFill/>
          <a:ln w="22225">
            <a:solidFill>
              <a:schemeClr val="tx1"/>
            </a:solidFill>
            <a:round/>
            <a:headEnd/>
            <a:tailEnd/>
          </a:ln>
          <a:effectLst/>
        </p:spPr>
        <p:txBody>
          <a:bodyPr wrap="none" anchor="ctr"/>
          <a:lstStyle/>
          <a:p>
            <a:endParaRPr lang="en-US"/>
          </a:p>
        </p:txBody>
      </p:sp>
      <p:sp>
        <p:nvSpPr>
          <p:cNvPr id="306186" name="Line 10"/>
          <p:cNvSpPr>
            <a:spLocks noChangeShapeType="1"/>
          </p:cNvSpPr>
          <p:nvPr/>
        </p:nvSpPr>
        <p:spPr bwMode="auto">
          <a:xfrm>
            <a:off x="4419600" y="3962400"/>
            <a:ext cx="0" cy="304800"/>
          </a:xfrm>
          <a:prstGeom prst="line">
            <a:avLst/>
          </a:prstGeom>
          <a:noFill/>
          <a:ln w="22225">
            <a:solidFill>
              <a:schemeClr val="tx1"/>
            </a:solidFill>
            <a:round/>
            <a:headEnd/>
            <a:tailEnd/>
          </a:ln>
          <a:effectLst/>
        </p:spPr>
        <p:txBody>
          <a:bodyPr wrap="none" anchor="ctr"/>
          <a:lstStyle/>
          <a:p>
            <a:endParaRPr lang="en-US"/>
          </a:p>
        </p:txBody>
      </p:sp>
      <p:sp>
        <p:nvSpPr>
          <p:cNvPr id="306187" name="Line 11"/>
          <p:cNvSpPr>
            <a:spLocks noChangeShapeType="1"/>
          </p:cNvSpPr>
          <p:nvPr/>
        </p:nvSpPr>
        <p:spPr bwMode="auto">
          <a:xfrm>
            <a:off x="6096000" y="3962400"/>
            <a:ext cx="0" cy="304800"/>
          </a:xfrm>
          <a:prstGeom prst="line">
            <a:avLst/>
          </a:prstGeom>
          <a:noFill/>
          <a:ln w="22225">
            <a:solidFill>
              <a:schemeClr val="tx1"/>
            </a:solidFill>
            <a:round/>
            <a:headEnd/>
            <a:tailEnd/>
          </a:ln>
          <a:effectLst/>
        </p:spPr>
        <p:txBody>
          <a:bodyPr wrap="none" anchor="ctr"/>
          <a:lstStyle/>
          <a:p>
            <a:endParaRPr lang="en-US"/>
          </a:p>
        </p:txBody>
      </p:sp>
      <p:sp>
        <p:nvSpPr>
          <p:cNvPr id="306188" name="Text Box 12"/>
          <p:cNvSpPr txBox="1">
            <a:spLocks noChangeArrowheads="1"/>
          </p:cNvSpPr>
          <p:nvPr/>
        </p:nvSpPr>
        <p:spPr bwMode="auto">
          <a:xfrm>
            <a:off x="1828800" y="4724400"/>
            <a:ext cx="4953000" cy="396875"/>
          </a:xfrm>
          <a:prstGeom prst="rect">
            <a:avLst/>
          </a:prstGeom>
          <a:noFill/>
          <a:ln w="9525">
            <a:noFill/>
            <a:miter lim="800000"/>
            <a:headEnd/>
            <a:tailEnd/>
          </a:ln>
          <a:effectLst/>
        </p:spPr>
        <p:txBody>
          <a:bodyPr>
            <a:spAutoFit/>
          </a:bodyPr>
          <a:lstStyle/>
          <a:p>
            <a:pPr eaLnBrk="1" latinLnBrk="1" hangingPunct="1">
              <a:spcBef>
                <a:spcPct val="50000"/>
              </a:spcBef>
            </a:pPr>
            <a:r>
              <a:rPr kumimoji="1" lang="en-US" altLang="ko-KR" sz="2000" dirty="0" err="1">
                <a:latin typeface="Arial" pitchFamily="34" charset="0"/>
                <a:cs typeface="Arial" pitchFamily="34" charset="0"/>
              </a:rPr>
              <a:t>Cd</a:t>
            </a:r>
            <a:r>
              <a:rPr kumimoji="1" lang="en-US" altLang="ko-KR" sz="2000" dirty="0">
                <a:latin typeface="Arial" pitchFamily="34" charset="0"/>
                <a:cs typeface="Arial" pitchFamily="34" charset="0"/>
              </a:rPr>
              <a:t>(s)   CdCl</a:t>
            </a:r>
            <a:r>
              <a:rPr kumimoji="1" lang="en-US" altLang="ko-KR" sz="2000" baseline="-25000" dirty="0">
                <a:latin typeface="Arial" pitchFamily="34" charset="0"/>
                <a:cs typeface="Arial" pitchFamily="34" charset="0"/>
              </a:rPr>
              <a:t>2</a:t>
            </a:r>
            <a:r>
              <a:rPr kumimoji="1" lang="en-US" altLang="ko-KR" sz="2000" dirty="0">
                <a:latin typeface="Arial" pitchFamily="34" charset="0"/>
                <a:cs typeface="Arial" pitchFamily="34" charset="0"/>
              </a:rPr>
              <a:t> (</a:t>
            </a:r>
            <a:r>
              <a:rPr kumimoji="1" lang="en-US" altLang="ko-KR" sz="2000" dirty="0" err="1">
                <a:latin typeface="Arial" pitchFamily="34" charset="0"/>
                <a:cs typeface="Arial" pitchFamily="34" charset="0"/>
              </a:rPr>
              <a:t>aq</a:t>
            </a:r>
            <a:r>
              <a:rPr kumimoji="1" lang="en-US" altLang="ko-KR" sz="2000" dirty="0">
                <a:latin typeface="Arial" pitchFamily="34" charset="0"/>
                <a:cs typeface="Arial" pitchFamily="34" charset="0"/>
              </a:rPr>
              <a:t>)    AgNO</a:t>
            </a:r>
            <a:r>
              <a:rPr kumimoji="1" lang="en-US" altLang="ko-KR" sz="2000" baseline="-25000" dirty="0">
                <a:latin typeface="Arial" pitchFamily="34" charset="0"/>
                <a:cs typeface="Arial" pitchFamily="34" charset="0"/>
              </a:rPr>
              <a:t>3</a:t>
            </a:r>
            <a:r>
              <a:rPr kumimoji="1" lang="en-US" altLang="ko-KR" sz="2000" dirty="0">
                <a:latin typeface="Arial" pitchFamily="34" charset="0"/>
                <a:cs typeface="Arial" pitchFamily="34" charset="0"/>
              </a:rPr>
              <a:t> (</a:t>
            </a:r>
            <a:r>
              <a:rPr kumimoji="1" lang="en-US" altLang="ko-KR" sz="2000" dirty="0" err="1">
                <a:latin typeface="Arial" pitchFamily="34" charset="0"/>
                <a:cs typeface="Arial" pitchFamily="34" charset="0"/>
              </a:rPr>
              <a:t>aq</a:t>
            </a:r>
            <a:r>
              <a:rPr kumimoji="1" lang="en-US" altLang="ko-KR" sz="2000" dirty="0">
                <a:latin typeface="Arial" pitchFamily="34" charset="0"/>
                <a:cs typeface="Arial" pitchFamily="34" charset="0"/>
              </a:rPr>
              <a:t>)  Ag(s)</a:t>
            </a:r>
          </a:p>
        </p:txBody>
      </p:sp>
      <p:sp>
        <p:nvSpPr>
          <p:cNvPr id="306189" name="Line 13"/>
          <p:cNvSpPr>
            <a:spLocks noChangeShapeType="1"/>
          </p:cNvSpPr>
          <p:nvPr/>
        </p:nvSpPr>
        <p:spPr bwMode="auto">
          <a:xfrm>
            <a:off x="2659040" y="4800600"/>
            <a:ext cx="0" cy="304800"/>
          </a:xfrm>
          <a:prstGeom prst="line">
            <a:avLst/>
          </a:prstGeom>
          <a:noFill/>
          <a:ln w="22225">
            <a:solidFill>
              <a:schemeClr val="tx1"/>
            </a:solidFill>
            <a:round/>
            <a:headEnd/>
            <a:tailEnd/>
          </a:ln>
          <a:effectLst/>
        </p:spPr>
        <p:txBody>
          <a:bodyPr wrap="none" anchor="ctr"/>
          <a:lstStyle/>
          <a:p>
            <a:endParaRPr lang="en-US"/>
          </a:p>
        </p:txBody>
      </p:sp>
      <p:sp>
        <p:nvSpPr>
          <p:cNvPr id="306190" name="Line 14"/>
          <p:cNvSpPr>
            <a:spLocks noChangeShapeType="1"/>
          </p:cNvSpPr>
          <p:nvPr/>
        </p:nvSpPr>
        <p:spPr bwMode="auto">
          <a:xfrm>
            <a:off x="4106840" y="4800600"/>
            <a:ext cx="0" cy="304800"/>
          </a:xfrm>
          <a:prstGeom prst="line">
            <a:avLst/>
          </a:prstGeom>
          <a:noFill/>
          <a:ln w="22225">
            <a:solidFill>
              <a:schemeClr val="tx1"/>
            </a:solidFill>
            <a:round/>
            <a:headEnd/>
            <a:tailEnd/>
          </a:ln>
          <a:effectLst/>
        </p:spPr>
        <p:txBody>
          <a:bodyPr wrap="none" anchor="ctr"/>
          <a:lstStyle/>
          <a:p>
            <a:endParaRPr lang="en-US"/>
          </a:p>
        </p:txBody>
      </p:sp>
      <p:sp>
        <p:nvSpPr>
          <p:cNvPr id="306191" name="Line 15"/>
          <p:cNvSpPr>
            <a:spLocks noChangeShapeType="1"/>
          </p:cNvSpPr>
          <p:nvPr/>
        </p:nvSpPr>
        <p:spPr bwMode="auto">
          <a:xfrm>
            <a:off x="4044288" y="4800600"/>
            <a:ext cx="0" cy="304800"/>
          </a:xfrm>
          <a:prstGeom prst="line">
            <a:avLst/>
          </a:prstGeom>
          <a:noFill/>
          <a:ln w="22225">
            <a:solidFill>
              <a:schemeClr val="tx1"/>
            </a:solidFill>
            <a:round/>
            <a:headEnd/>
            <a:tailEnd/>
          </a:ln>
          <a:effectLst/>
        </p:spPr>
        <p:txBody>
          <a:bodyPr wrap="none" anchor="ctr"/>
          <a:lstStyle/>
          <a:p>
            <a:endParaRPr lang="en-US"/>
          </a:p>
        </p:txBody>
      </p:sp>
      <p:sp>
        <p:nvSpPr>
          <p:cNvPr id="306192" name="Line 16"/>
          <p:cNvSpPr>
            <a:spLocks noChangeShapeType="1"/>
          </p:cNvSpPr>
          <p:nvPr/>
        </p:nvSpPr>
        <p:spPr bwMode="auto">
          <a:xfrm>
            <a:off x="5552368" y="4800600"/>
            <a:ext cx="0" cy="304800"/>
          </a:xfrm>
          <a:prstGeom prst="line">
            <a:avLst/>
          </a:prstGeom>
          <a:noFill/>
          <a:ln w="22225">
            <a:solidFill>
              <a:schemeClr val="tx1"/>
            </a:solidFill>
            <a:round/>
            <a:headEnd/>
            <a:tailEnd/>
          </a:ln>
          <a:effectLst/>
        </p:spPr>
        <p:txBody>
          <a:bodyPr wrap="none" anchor="ctr"/>
          <a:lstStyle/>
          <a:p>
            <a:endParaRPr lang="en-US"/>
          </a:p>
        </p:txBody>
      </p:sp>
      <p:sp>
        <p:nvSpPr>
          <p:cNvPr id="306193" name="Text Box 17"/>
          <p:cNvSpPr txBox="1">
            <a:spLocks noChangeArrowheads="1"/>
          </p:cNvSpPr>
          <p:nvPr/>
        </p:nvSpPr>
        <p:spPr bwMode="auto">
          <a:xfrm>
            <a:off x="1219200" y="5486400"/>
            <a:ext cx="7315200" cy="400110"/>
          </a:xfrm>
          <a:prstGeom prst="rect">
            <a:avLst/>
          </a:prstGeom>
          <a:noFill/>
          <a:ln w="9525">
            <a:noFill/>
            <a:miter lim="800000"/>
            <a:headEnd/>
            <a:tailEnd/>
          </a:ln>
          <a:effectLst/>
        </p:spPr>
        <p:txBody>
          <a:bodyPr wrap="square">
            <a:spAutoFit/>
          </a:bodyPr>
          <a:lstStyle/>
          <a:p>
            <a:pPr eaLnBrk="1" latinLnBrk="1" hangingPunct="1">
              <a:spcBef>
                <a:spcPct val="50000"/>
              </a:spcBef>
            </a:pPr>
            <a:r>
              <a:rPr kumimoji="1" lang="en-US" altLang="ko-KR" sz="2000" dirty="0">
                <a:latin typeface="Arial" pitchFamily="34" charset="0"/>
                <a:cs typeface="Arial" pitchFamily="34" charset="0"/>
              </a:rPr>
              <a:t>Pt  SnCl</a:t>
            </a:r>
            <a:r>
              <a:rPr kumimoji="1" lang="en-US" altLang="ko-KR" sz="2000" baseline="-25000" dirty="0">
                <a:latin typeface="Arial" pitchFamily="34" charset="0"/>
                <a:cs typeface="Arial" pitchFamily="34" charset="0"/>
              </a:rPr>
              <a:t>2</a:t>
            </a:r>
            <a:r>
              <a:rPr kumimoji="1" lang="en-US" altLang="ko-KR" sz="2000" dirty="0">
                <a:latin typeface="Arial" pitchFamily="34" charset="0"/>
                <a:cs typeface="Arial" pitchFamily="34" charset="0"/>
              </a:rPr>
              <a:t> (</a:t>
            </a:r>
            <a:r>
              <a:rPr kumimoji="1" lang="en-US" altLang="ko-KR" sz="2000" dirty="0" err="1">
                <a:latin typeface="Arial" pitchFamily="34" charset="0"/>
                <a:cs typeface="Arial" pitchFamily="34" charset="0"/>
              </a:rPr>
              <a:t>conc</a:t>
            </a:r>
            <a:r>
              <a:rPr kumimoji="1" lang="en-US" altLang="ko-KR" sz="2000" dirty="0">
                <a:latin typeface="Arial" pitchFamily="34" charset="0"/>
                <a:cs typeface="Arial" pitchFamily="34" charset="0"/>
              </a:rPr>
              <a:t>), SnCl</a:t>
            </a:r>
            <a:r>
              <a:rPr kumimoji="1" lang="en-US" altLang="ko-KR" sz="2000" baseline="-25000" dirty="0">
                <a:latin typeface="Arial" pitchFamily="34" charset="0"/>
                <a:cs typeface="Arial" pitchFamily="34" charset="0"/>
              </a:rPr>
              <a:t>4</a:t>
            </a:r>
            <a:r>
              <a:rPr kumimoji="1" lang="en-US" altLang="ko-KR" sz="2000" dirty="0">
                <a:latin typeface="Arial" pitchFamily="34" charset="0"/>
                <a:cs typeface="Arial" pitchFamily="34" charset="0"/>
              </a:rPr>
              <a:t>(</a:t>
            </a:r>
            <a:r>
              <a:rPr kumimoji="1" lang="en-US" altLang="ko-KR" sz="2000" dirty="0" err="1">
                <a:latin typeface="Arial" pitchFamily="34" charset="0"/>
                <a:cs typeface="Arial" pitchFamily="34" charset="0"/>
              </a:rPr>
              <a:t>conc</a:t>
            </a:r>
            <a:r>
              <a:rPr kumimoji="1" lang="en-US" altLang="ko-KR" sz="2000" dirty="0">
                <a:latin typeface="Arial" pitchFamily="34" charset="0"/>
                <a:cs typeface="Arial" pitchFamily="34" charset="0"/>
              </a:rPr>
              <a:t>)   FeCl</a:t>
            </a:r>
            <a:r>
              <a:rPr kumimoji="1" lang="en-US" altLang="ko-KR" sz="2000" baseline="-25000" dirty="0">
                <a:latin typeface="Arial" pitchFamily="34" charset="0"/>
                <a:cs typeface="Arial" pitchFamily="34" charset="0"/>
              </a:rPr>
              <a:t>3</a:t>
            </a:r>
            <a:r>
              <a:rPr kumimoji="1" lang="en-US" altLang="ko-KR" sz="2000" dirty="0">
                <a:latin typeface="Arial" pitchFamily="34" charset="0"/>
                <a:cs typeface="Arial" pitchFamily="34" charset="0"/>
              </a:rPr>
              <a:t> (</a:t>
            </a:r>
            <a:r>
              <a:rPr kumimoji="1" lang="en-US" altLang="ko-KR" sz="2000" dirty="0" err="1">
                <a:latin typeface="Arial" pitchFamily="34" charset="0"/>
                <a:cs typeface="Arial" pitchFamily="34" charset="0"/>
              </a:rPr>
              <a:t>conc</a:t>
            </a:r>
            <a:r>
              <a:rPr kumimoji="1" lang="en-US" altLang="ko-KR" sz="2000" dirty="0">
                <a:latin typeface="Arial" pitchFamily="34" charset="0"/>
                <a:cs typeface="Arial" pitchFamily="34" charset="0"/>
              </a:rPr>
              <a:t>), FeCl</a:t>
            </a:r>
            <a:r>
              <a:rPr kumimoji="1" lang="en-US" altLang="ko-KR" sz="2000" baseline="-25000" dirty="0">
                <a:latin typeface="Arial" pitchFamily="34" charset="0"/>
                <a:cs typeface="Arial" pitchFamily="34" charset="0"/>
              </a:rPr>
              <a:t>2</a:t>
            </a:r>
            <a:r>
              <a:rPr kumimoji="1" lang="en-US" altLang="ko-KR" sz="2000" dirty="0">
                <a:latin typeface="Arial" pitchFamily="34" charset="0"/>
                <a:cs typeface="Arial" pitchFamily="34" charset="0"/>
              </a:rPr>
              <a:t>(</a:t>
            </a:r>
            <a:r>
              <a:rPr kumimoji="1" lang="en-US" altLang="ko-KR" sz="2000" dirty="0" err="1">
                <a:latin typeface="Arial" pitchFamily="34" charset="0"/>
                <a:cs typeface="Arial" pitchFamily="34" charset="0"/>
              </a:rPr>
              <a:t>conc</a:t>
            </a:r>
            <a:r>
              <a:rPr kumimoji="1" lang="en-US" altLang="ko-KR" sz="2000" dirty="0">
                <a:latin typeface="Arial" pitchFamily="34" charset="0"/>
                <a:cs typeface="Arial" pitchFamily="34" charset="0"/>
              </a:rPr>
              <a:t>)  Pt       </a:t>
            </a:r>
          </a:p>
        </p:txBody>
      </p:sp>
      <p:sp>
        <p:nvSpPr>
          <p:cNvPr id="306194" name="Line 18"/>
          <p:cNvSpPr>
            <a:spLocks noChangeShapeType="1"/>
          </p:cNvSpPr>
          <p:nvPr/>
        </p:nvSpPr>
        <p:spPr bwMode="auto">
          <a:xfrm>
            <a:off x="2362200" y="5562600"/>
            <a:ext cx="0" cy="304800"/>
          </a:xfrm>
          <a:prstGeom prst="line">
            <a:avLst/>
          </a:prstGeom>
          <a:noFill/>
          <a:ln w="22225">
            <a:solidFill>
              <a:schemeClr val="tx1"/>
            </a:solidFill>
            <a:round/>
            <a:headEnd/>
            <a:tailEnd/>
          </a:ln>
          <a:effectLst/>
        </p:spPr>
        <p:txBody>
          <a:bodyPr wrap="none" anchor="ctr"/>
          <a:lstStyle/>
          <a:p>
            <a:endParaRPr lang="en-US"/>
          </a:p>
        </p:txBody>
      </p:sp>
      <p:sp>
        <p:nvSpPr>
          <p:cNvPr id="306196" name="Line 20"/>
          <p:cNvSpPr>
            <a:spLocks noChangeShapeType="1"/>
          </p:cNvSpPr>
          <p:nvPr/>
        </p:nvSpPr>
        <p:spPr bwMode="auto">
          <a:xfrm>
            <a:off x="4648200" y="5562600"/>
            <a:ext cx="0" cy="304800"/>
          </a:xfrm>
          <a:prstGeom prst="line">
            <a:avLst/>
          </a:prstGeom>
          <a:noFill/>
          <a:ln w="22225">
            <a:solidFill>
              <a:schemeClr val="tx1"/>
            </a:solidFill>
            <a:round/>
            <a:headEnd/>
            <a:tailEnd/>
          </a:ln>
          <a:effectLst/>
        </p:spPr>
        <p:txBody>
          <a:bodyPr wrap="none" anchor="ctr"/>
          <a:lstStyle/>
          <a:p>
            <a:endParaRPr lang="en-US"/>
          </a:p>
        </p:txBody>
      </p:sp>
      <p:sp>
        <p:nvSpPr>
          <p:cNvPr id="306197" name="Line 21"/>
          <p:cNvSpPr>
            <a:spLocks noChangeShapeType="1"/>
          </p:cNvSpPr>
          <p:nvPr/>
        </p:nvSpPr>
        <p:spPr bwMode="auto">
          <a:xfrm>
            <a:off x="4724400" y="5562600"/>
            <a:ext cx="0" cy="304800"/>
          </a:xfrm>
          <a:prstGeom prst="line">
            <a:avLst/>
          </a:prstGeom>
          <a:noFill/>
          <a:ln w="22225">
            <a:solidFill>
              <a:schemeClr val="tx1"/>
            </a:solidFill>
            <a:round/>
            <a:headEnd/>
            <a:tailEnd/>
          </a:ln>
          <a:effectLst/>
        </p:spPr>
        <p:txBody>
          <a:bodyPr wrap="none" anchor="ctr"/>
          <a:lstStyle/>
          <a:p>
            <a:endParaRPr lang="en-US"/>
          </a:p>
        </p:txBody>
      </p:sp>
      <p:sp>
        <p:nvSpPr>
          <p:cNvPr id="306198" name="Line 22"/>
          <p:cNvSpPr>
            <a:spLocks noChangeShapeType="1"/>
          </p:cNvSpPr>
          <p:nvPr/>
        </p:nvSpPr>
        <p:spPr bwMode="auto">
          <a:xfrm>
            <a:off x="7772400" y="5562600"/>
            <a:ext cx="0" cy="304800"/>
          </a:xfrm>
          <a:prstGeom prst="line">
            <a:avLst/>
          </a:prstGeom>
          <a:noFill/>
          <a:ln w="22225">
            <a:solidFill>
              <a:schemeClr val="tx1"/>
            </a:solidFill>
            <a:round/>
            <a:headEnd/>
            <a:tailEnd/>
          </a:ln>
          <a:effectLst/>
        </p:spPr>
        <p:txBody>
          <a:bodyPr wrap="none" anchor="ctr"/>
          <a:lstStyle/>
          <a:p>
            <a:endParaRPr lang="en-US"/>
          </a:p>
        </p:txBody>
      </p:sp>
      <p:sp>
        <p:nvSpPr>
          <p:cNvPr id="306199" name="Text Box 23"/>
          <p:cNvSpPr txBox="1">
            <a:spLocks noChangeArrowheads="1"/>
          </p:cNvSpPr>
          <p:nvPr/>
        </p:nvSpPr>
        <p:spPr bwMode="auto">
          <a:xfrm>
            <a:off x="1066800" y="6019800"/>
            <a:ext cx="7772400" cy="641350"/>
          </a:xfrm>
          <a:prstGeom prst="rect">
            <a:avLst/>
          </a:prstGeom>
          <a:noFill/>
          <a:ln w="9525">
            <a:noFill/>
            <a:miter lim="800000"/>
            <a:headEnd/>
            <a:tailEnd/>
          </a:ln>
          <a:effectLst/>
        </p:spPr>
        <p:txBody>
          <a:bodyPr>
            <a:spAutoFit/>
          </a:bodyPr>
          <a:lstStyle/>
          <a:p>
            <a:pPr eaLnBrk="1" latinLnBrk="1" hangingPunct="1">
              <a:spcBef>
                <a:spcPct val="50000"/>
              </a:spcBef>
            </a:pPr>
            <a:r>
              <a:rPr kumimoji="1" lang="en-US" altLang="ko-KR" sz="1800" dirty="0">
                <a:latin typeface="Arial" pitchFamily="34" charset="0"/>
                <a:cs typeface="Arial" pitchFamily="34" charset="0"/>
              </a:rPr>
              <a:t>inert electrode : an electron bank, dispensing and receiving electrons to and from the substance in the solution</a:t>
            </a:r>
            <a:endParaRPr kumimoji="1" lang="ko-KR" altLang="en-US" sz="2000" dirty="0">
              <a:latin typeface="Arial" pitchFamily="34" charset="0"/>
              <a:cs typeface="Arial" pitchFamily="34" charset="0"/>
            </a:endParaRPr>
          </a:p>
        </p:txBody>
      </p:sp>
      <p:sp>
        <p:nvSpPr>
          <p:cNvPr id="306200" name="Line 24"/>
          <p:cNvSpPr>
            <a:spLocks noChangeShapeType="1"/>
          </p:cNvSpPr>
          <p:nvPr/>
        </p:nvSpPr>
        <p:spPr bwMode="auto">
          <a:xfrm flipV="1">
            <a:off x="838200" y="5791200"/>
            <a:ext cx="457200" cy="304800"/>
          </a:xfrm>
          <a:prstGeom prst="line">
            <a:avLst/>
          </a:prstGeom>
          <a:noFill/>
          <a:ln w="9525">
            <a:solidFill>
              <a:schemeClr val="tx1"/>
            </a:solidFill>
            <a:round/>
            <a:headEnd/>
            <a:tailEnd type="triangle" w="med" len="med"/>
          </a:ln>
          <a:effectLst/>
        </p:spPr>
        <p:txBody>
          <a:bodyPr wrap="none" anchor="ctr"/>
          <a:lstStyle/>
          <a:p>
            <a:endParaRPr lang="en-US"/>
          </a:p>
        </p:txBody>
      </p:sp>
      <p:sp>
        <p:nvSpPr>
          <p:cNvPr id="25" name="TextBox 24"/>
          <p:cNvSpPr txBox="1"/>
          <p:nvPr/>
        </p:nvSpPr>
        <p:spPr>
          <a:xfrm>
            <a:off x="838200" y="268069"/>
            <a:ext cx="7696200" cy="646331"/>
          </a:xfrm>
          <a:prstGeom prst="rect">
            <a:avLst/>
          </a:prstGeom>
          <a:noFill/>
        </p:spPr>
        <p:txBody>
          <a:bodyPr wrap="square" rtlCol="0">
            <a:spAutoFit/>
          </a:bodyPr>
          <a:lstStyle/>
          <a:p>
            <a:r>
              <a:rPr kumimoji="1" lang="en-US" altLang="ko-KR" sz="3600" b="1" i="1" dirty="0" smtClean="0">
                <a:solidFill>
                  <a:srgbClr val="0000FF"/>
                </a:solidFill>
                <a:latin typeface="Arial" pitchFamily="34" charset="0"/>
                <a:cs typeface="Arial" pitchFamily="34" charset="0"/>
              </a:rPr>
              <a:t>Schematic representation of cells </a:t>
            </a:r>
            <a:endParaRPr kumimoji="1" lang="en-US" altLang="ko-KR" sz="3600" i="1" dirty="0" smtClean="0">
              <a:solidFill>
                <a:srgbClr val="0000FF"/>
              </a:solidFill>
              <a:latin typeface="Arial" pitchFamily="34" charset="0"/>
              <a:cs typeface="Arial" pitchFamily="34" charset="0"/>
            </a:endParaRPr>
          </a:p>
        </p:txBody>
      </p:sp>
      <p:sp>
        <p:nvSpPr>
          <p:cNvPr id="24" name="Slide Number Placeholder 23"/>
          <p:cNvSpPr>
            <a:spLocks noGrp="1"/>
          </p:cNvSpPr>
          <p:nvPr>
            <p:ph type="sldNum" sz="quarter" idx="12"/>
          </p:nvPr>
        </p:nvSpPr>
        <p:spPr/>
        <p:txBody>
          <a:bodyPr/>
          <a:lstStyle/>
          <a:p>
            <a:pPr>
              <a:defRPr/>
            </a:pPr>
            <a:fld id="{68A870C4-B19F-4DF1-B967-64BBCC981FCB}" type="slidenum">
              <a:rPr lang="en-US" smtClean="0"/>
              <a:pPr>
                <a:defRPr/>
              </a:pPr>
              <a:t>37</a:t>
            </a:fld>
            <a:endParaRPr lang="en-US"/>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02" name="Text Box 2"/>
          <p:cNvSpPr txBox="1">
            <a:spLocks noChangeArrowheads="1"/>
          </p:cNvSpPr>
          <p:nvPr/>
        </p:nvSpPr>
        <p:spPr bwMode="auto">
          <a:xfrm>
            <a:off x="609600" y="686336"/>
            <a:ext cx="8077200" cy="6247864"/>
          </a:xfrm>
          <a:prstGeom prst="rect">
            <a:avLst/>
          </a:prstGeom>
          <a:noFill/>
          <a:ln w="9525">
            <a:noFill/>
            <a:miter lim="800000"/>
            <a:headEnd/>
            <a:tailEnd/>
          </a:ln>
          <a:effectLst/>
        </p:spPr>
        <p:txBody>
          <a:bodyPr>
            <a:spAutoFit/>
          </a:bodyPr>
          <a:lstStyle/>
          <a:p>
            <a:pPr marL="457200" indent="-457200">
              <a:spcBef>
                <a:spcPct val="50000"/>
              </a:spcBef>
            </a:pPr>
            <a:r>
              <a:rPr lang="en-US" altLang="ko-KR" sz="2000" dirty="0" smtClean="0">
                <a:latin typeface="Arial" pitchFamily="34" charset="0"/>
                <a:cs typeface="Arial" pitchFamily="34" charset="0"/>
              </a:rPr>
              <a:t>1</a:t>
            </a:r>
            <a:r>
              <a:rPr lang="en-US" altLang="ko-KR" sz="2000" dirty="0">
                <a:latin typeface="Arial" pitchFamily="34" charset="0"/>
                <a:cs typeface="Arial" pitchFamily="34" charset="0"/>
              </a:rPr>
              <a:t>. Use </a:t>
            </a:r>
            <a:r>
              <a:rPr lang="en-US" altLang="ko-KR" sz="2000" dirty="0" smtClean="0">
                <a:latin typeface="Arial" pitchFamily="34" charset="0"/>
                <a:cs typeface="Arial" pitchFamily="34" charset="0"/>
              </a:rPr>
              <a:t> </a:t>
            </a:r>
            <a:r>
              <a:rPr lang="en-US" altLang="ko-KR" sz="2000" dirty="0">
                <a:latin typeface="Arial" pitchFamily="34" charset="0"/>
                <a:cs typeface="Arial" pitchFamily="34" charset="0"/>
              </a:rPr>
              <a:t>double-vertical lines to </a:t>
            </a:r>
            <a:r>
              <a:rPr lang="en-US" altLang="ko-KR" sz="2000" dirty="0" smtClean="0">
                <a:latin typeface="Arial" pitchFamily="34" charset="0"/>
                <a:cs typeface="Arial" pitchFamily="34" charset="0"/>
              </a:rPr>
              <a:t>represent </a:t>
            </a:r>
            <a:r>
              <a:rPr lang="en-US" altLang="ko-KR" sz="2000" dirty="0">
                <a:latin typeface="Arial" pitchFamily="34" charset="0"/>
                <a:cs typeface="Arial" pitchFamily="34" charset="0"/>
              </a:rPr>
              <a:t>the salt bridge</a:t>
            </a:r>
          </a:p>
          <a:p>
            <a:pPr marL="457200" indent="-457200">
              <a:spcBef>
                <a:spcPct val="50000"/>
              </a:spcBef>
            </a:pPr>
            <a:r>
              <a:rPr lang="en-US" altLang="ko-KR" sz="2000" dirty="0">
                <a:latin typeface="Arial" pitchFamily="34" charset="0"/>
                <a:cs typeface="Arial" pitchFamily="34" charset="0"/>
              </a:rPr>
              <a:t>                Anode compartment || Cathode compartment</a:t>
            </a:r>
          </a:p>
          <a:p>
            <a:pPr marL="457200" indent="-457200">
              <a:spcBef>
                <a:spcPct val="50000"/>
              </a:spcBef>
            </a:pPr>
            <a:r>
              <a:rPr lang="en-US" altLang="ko-KR" sz="2000" dirty="0">
                <a:latin typeface="Arial" pitchFamily="34" charset="0"/>
                <a:cs typeface="Arial" pitchFamily="34" charset="0"/>
              </a:rPr>
              <a:t>2. Separate the cell reaction into half reactions</a:t>
            </a:r>
          </a:p>
          <a:p>
            <a:pPr marL="457200" indent="-457200">
              <a:spcBef>
                <a:spcPct val="50000"/>
              </a:spcBef>
            </a:pPr>
            <a:r>
              <a:rPr lang="en-US" altLang="ko-KR" sz="2000" dirty="0">
                <a:latin typeface="Arial" pitchFamily="34" charset="0"/>
                <a:cs typeface="Arial" pitchFamily="34" charset="0"/>
              </a:rPr>
              <a:t>        </a:t>
            </a:r>
            <a:r>
              <a:rPr lang="en-US" altLang="ko-KR" sz="2000" dirty="0" err="1" smtClean="0">
                <a:latin typeface="Arial" pitchFamily="34" charset="0"/>
                <a:cs typeface="Arial" pitchFamily="34" charset="0"/>
              </a:rPr>
              <a:t>eg</a:t>
            </a:r>
            <a:r>
              <a:rPr lang="en-US" altLang="ko-KR" sz="2000" dirty="0" smtClean="0">
                <a:latin typeface="Arial" pitchFamily="34" charset="0"/>
                <a:cs typeface="Arial" pitchFamily="34" charset="0"/>
              </a:rPr>
              <a:t>.         </a:t>
            </a:r>
            <a:r>
              <a:rPr lang="en-US" altLang="ko-KR" sz="2000" dirty="0">
                <a:latin typeface="Arial" pitchFamily="34" charset="0"/>
                <a:cs typeface="Arial" pitchFamily="34" charset="0"/>
              </a:rPr>
              <a:t>Anode reaction :      Ag </a:t>
            </a:r>
            <a:r>
              <a:rPr lang="en-US" altLang="ko-KR" sz="2000" dirty="0">
                <a:latin typeface="Arial" pitchFamily="34" charset="0"/>
                <a:cs typeface="Arial" pitchFamily="34" charset="0"/>
                <a:sym typeface="Symbol" pitchFamily="18" charset="2"/>
              </a:rPr>
              <a:t> Ag</a:t>
            </a:r>
            <a:r>
              <a:rPr lang="en-US" altLang="ko-KR" sz="2000" baseline="30000" dirty="0">
                <a:latin typeface="Arial" pitchFamily="34" charset="0"/>
                <a:cs typeface="Arial" pitchFamily="34" charset="0"/>
                <a:sym typeface="Symbol" pitchFamily="18" charset="2"/>
              </a:rPr>
              <a:t>+</a:t>
            </a:r>
            <a:r>
              <a:rPr lang="en-US" altLang="ko-KR" sz="2000" dirty="0">
                <a:latin typeface="Arial" pitchFamily="34" charset="0"/>
                <a:cs typeface="Arial" pitchFamily="34" charset="0"/>
                <a:sym typeface="Symbol" pitchFamily="18" charset="2"/>
              </a:rPr>
              <a:t> + e</a:t>
            </a:r>
            <a:endParaRPr lang="en-US" altLang="ko-KR" sz="2000" dirty="0">
              <a:latin typeface="Arial" pitchFamily="34" charset="0"/>
              <a:cs typeface="Arial" pitchFamily="34" charset="0"/>
            </a:endParaRPr>
          </a:p>
          <a:p>
            <a:pPr marL="457200" indent="-457200">
              <a:spcBef>
                <a:spcPct val="50000"/>
              </a:spcBef>
            </a:pPr>
            <a:r>
              <a:rPr lang="en-US" altLang="ko-KR" sz="2000" dirty="0">
                <a:latin typeface="Arial" pitchFamily="34" charset="0"/>
                <a:cs typeface="Arial" pitchFamily="34" charset="0"/>
              </a:rPr>
              <a:t>                      Cathode reaction:   Fe</a:t>
            </a:r>
            <a:r>
              <a:rPr lang="en-US" altLang="ko-KR" sz="2000" baseline="30000" dirty="0">
                <a:latin typeface="Arial" pitchFamily="34" charset="0"/>
                <a:cs typeface="Arial" pitchFamily="34" charset="0"/>
              </a:rPr>
              <a:t>3+</a:t>
            </a:r>
            <a:r>
              <a:rPr lang="en-US" altLang="ko-KR" sz="2000" dirty="0">
                <a:latin typeface="Arial" pitchFamily="34" charset="0"/>
                <a:cs typeface="Arial" pitchFamily="34" charset="0"/>
              </a:rPr>
              <a:t> + e </a:t>
            </a:r>
            <a:r>
              <a:rPr lang="en-US" altLang="ko-KR" sz="2000" dirty="0">
                <a:latin typeface="Arial" pitchFamily="34" charset="0"/>
                <a:cs typeface="Arial" pitchFamily="34" charset="0"/>
                <a:sym typeface="Symbol" pitchFamily="18" charset="2"/>
              </a:rPr>
              <a:t> </a:t>
            </a:r>
            <a:r>
              <a:rPr lang="en-US" altLang="ko-KR" sz="2000" dirty="0">
                <a:latin typeface="Arial" pitchFamily="34" charset="0"/>
                <a:cs typeface="Arial" pitchFamily="34" charset="0"/>
              </a:rPr>
              <a:t>Fe</a:t>
            </a:r>
            <a:r>
              <a:rPr lang="en-US" altLang="ko-KR" sz="2000" baseline="30000" dirty="0">
                <a:latin typeface="Arial" pitchFamily="34" charset="0"/>
                <a:cs typeface="Arial" pitchFamily="34" charset="0"/>
              </a:rPr>
              <a:t>2+</a:t>
            </a:r>
            <a:r>
              <a:rPr lang="en-US" altLang="ko-KR" sz="2000" dirty="0">
                <a:latin typeface="Arial" pitchFamily="34" charset="0"/>
                <a:cs typeface="Arial" pitchFamily="34" charset="0"/>
              </a:rPr>
              <a:t> </a:t>
            </a:r>
            <a:endParaRPr lang="en-US" altLang="ko-KR" sz="2000" dirty="0">
              <a:latin typeface="Arial" pitchFamily="34" charset="0"/>
              <a:cs typeface="Arial" pitchFamily="34" charset="0"/>
              <a:sym typeface="Symbol" pitchFamily="18" charset="2"/>
            </a:endParaRPr>
          </a:p>
          <a:p>
            <a:pPr marL="457200" indent="-457200">
              <a:spcBef>
                <a:spcPct val="50000"/>
              </a:spcBef>
            </a:pPr>
            <a:r>
              <a:rPr lang="en-US" altLang="ko-KR" sz="2000" dirty="0">
                <a:latin typeface="Arial" pitchFamily="34" charset="0"/>
                <a:cs typeface="Arial" pitchFamily="34" charset="0"/>
                <a:sym typeface="Symbol" pitchFamily="18" charset="2"/>
              </a:rPr>
              <a:t>3. Using normal chemical formulas, write the components of the anode and cathode half reactions.</a:t>
            </a:r>
          </a:p>
          <a:p>
            <a:pPr marL="457200" indent="-457200">
              <a:spcBef>
                <a:spcPct val="50000"/>
              </a:spcBef>
            </a:pPr>
            <a:r>
              <a:rPr lang="en-US" altLang="ko-KR" sz="2000" dirty="0">
                <a:latin typeface="Arial" pitchFamily="34" charset="0"/>
                <a:cs typeface="Arial" pitchFamily="34" charset="0"/>
                <a:sym typeface="Symbol" pitchFamily="18" charset="2"/>
              </a:rPr>
              <a:t>        </a:t>
            </a:r>
            <a:r>
              <a:rPr lang="en-US" altLang="ko-KR" sz="2000" dirty="0" err="1" smtClean="0">
                <a:latin typeface="Arial" pitchFamily="34" charset="0"/>
                <a:cs typeface="Arial" pitchFamily="34" charset="0"/>
                <a:sym typeface="Symbol" pitchFamily="18" charset="2"/>
              </a:rPr>
              <a:t>eg</a:t>
            </a:r>
            <a:r>
              <a:rPr lang="en-US" altLang="ko-KR" sz="2000" dirty="0" smtClean="0">
                <a:latin typeface="Arial" pitchFamily="34" charset="0"/>
                <a:cs typeface="Arial" pitchFamily="34" charset="0"/>
                <a:sym typeface="Symbol" pitchFamily="18" charset="2"/>
              </a:rPr>
              <a:t>.          </a:t>
            </a:r>
            <a:r>
              <a:rPr lang="en-US" altLang="ko-KR" sz="2000" dirty="0">
                <a:latin typeface="Arial" pitchFamily="34" charset="0"/>
                <a:cs typeface="Arial" pitchFamily="34" charset="0"/>
              </a:rPr>
              <a:t>Ag </a:t>
            </a:r>
            <a:r>
              <a:rPr lang="en-US" altLang="ko-KR" sz="2000" dirty="0">
                <a:latin typeface="Arial" pitchFamily="34" charset="0"/>
                <a:cs typeface="Arial" pitchFamily="34" charset="0"/>
                <a:sym typeface="Symbol" pitchFamily="18" charset="2"/>
              </a:rPr>
              <a:t> </a:t>
            </a:r>
            <a:r>
              <a:rPr lang="en-US" altLang="ko-KR" sz="2000" dirty="0" err="1">
                <a:latin typeface="Arial" pitchFamily="34" charset="0"/>
                <a:cs typeface="Arial" pitchFamily="34" charset="0"/>
                <a:sym typeface="Symbol" pitchFamily="18" charset="2"/>
              </a:rPr>
              <a:t>Ag</a:t>
            </a:r>
            <a:r>
              <a:rPr lang="en-US" altLang="ko-KR" sz="2000" baseline="30000" dirty="0">
                <a:latin typeface="Arial" pitchFamily="34" charset="0"/>
                <a:cs typeface="Arial" pitchFamily="34" charset="0"/>
                <a:sym typeface="Symbol" pitchFamily="18" charset="2"/>
              </a:rPr>
              <a:t>+</a:t>
            </a:r>
            <a:r>
              <a:rPr lang="en-US" altLang="ko-KR" sz="2000" dirty="0">
                <a:latin typeface="Arial" pitchFamily="34" charset="0"/>
                <a:cs typeface="Arial" pitchFamily="34" charset="0"/>
                <a:sym typeface="Symbol" pitchFamily="18" charset="2"/>
              </a:rPr>
              <a:t> </a:t>
            </a:r>
            <a:r>
              <a:rPr lang="en-US" altLang="ko-KR" sz="2000" dirty="0">
                <a:latin typeface="Arial" pitchFamily="34" charset="0"/>
                <a:cs typeface="Arial" pitchFamily="34" charset="0"/>
              </a:rPr>
              <a:t>|| Fe</a:t>
            </a:r>
            <a:r>
              <a:rPr lang="en-US" altLang="ko-KR" sz="2000" baseline="30000" dirty="0">
                <a:latin typeface="Arial" pitchFamily="34" charset="0"/>
                <a:cs typeface="Arial" pitchFamily="34" charset="0"/>
              </a:rPr>
              <a:t>3+  </a:t>
            </a:r>
            <a:r>
              <a:rPr lang="en-US" altLang="ko-KR" sz="2000" dirty="0">
                <a:latin typeface="Arial" pitchFamily="34" charset="0"/>
                <a:cs typeface="Arial" pitchFamily="34" charset="0"/>
              </a:rPr>
              <a:t>Fe</a:t>
            </a:r>
            <a:r>
              <a:rPr lang="en-US" altLang="ko-KR" sz="2000" baseline="30000" dirty="0">
                <a:latin typeface="Arial" pitchFamily="34" charset="0"/>
                <a:cs typeface="Arial" pitchFamily="34" charset="0"/>
              </a:rPr>
              <a:t>2+</a:t>
            </a:r>
            <a:r>
              <a:rPr lang="en-US" altLang="ko-KR" sz="2000" dirty="0">
                <a:latin typeface="Arial" pitchFamily="34" charset="0"/>
                <a:cs typeface="Arial" pitchFamily="34" charset="0"/>
              </a:rPr>
              <a:t> </a:t>
            </a:r>
          </a:p>
          <a:p>
            <a:pPr marL="457200" indent="-457200">
              <a:spcBef>
                <a:spcPct val="50000"/>
              </a:spcBef>
            </a:pPr>
            <a:r>
              <a:rPr lang="en-US" altLang="ko-KR" sz="2000" dirty="0">
                <a:latin typeface="Arial" pitchFamily="34" charset="0"/>
                <a:cs typeface="Arial" pitchFamily="34" charset="0"/>
              </a:rPr>
              <a:t>4. In parenthesis, write the concentrations of the solutes in anode and cathode compartments.</a:t>
            </a:r>
          </a:p>
          <a:p>
            <a:pPr marL="457200" indent="-457200">
              <a:spcBef>
                <a:spcPct val="50000"/>
              </a:spcBef>
            </a:pPr>
            <a:r>
              <a:rPr lang="en-US" altLang="ko-KR" sz="2000" dirty="0">
                <a:latin typeface="Arial" pitchFamily="34" charset="0"/>
                <a:cs typeface="Arial" pitchFamily="34" charset="0"/>
              </a:rPr>
              <a:t>        </a:t>
            </a:r>
            <a:r>
              <a:rPr lang="en-US" altLang="ko-KR" sz="2000" dirty="0" err="1" smtClean="0">
                <a:latin typeface="Arial" pitchFamily="34" charset="0"/>
                <a:cs typeface="Arial" pitchFamily="34" charset="0"/>
              </a:rPr>
              <a:t>eg</a:t>
            </a:r>
            <a:r>
              <a:rPr lang="en-US" altLang="ko-KR" sz="2000" dirty="0" smtClean="0">
                <a:latin typeface="Arial" pitchFamily="34" charset="0"/>
                <a:cs typeface="Arial" pitchFamily="34" charset="0"/>
              </a:rPr>
              <a:t>.          </a:t>
            </a:r>
            <a:r>
              <a:rPr lang="en-US" altLang="ko-KR" sz="2000" dirty="0">
                <a:latin typeface="Arial" pitchFamily="34" charset="0"/>
                <a:cs typeface="Arial" pitchFamily="34" charset="0"/>
              </a:rPr>
              <a:t>Ag  </a:t>
            </a:r>
            <a:r>
              <a:rPr lang="en-US" altLang="ko-KR" sz="2000" dirty="0">
                <a:latin typeface="Arial" pitchFamily="34" charset="0"/>
                <a:cs typeface="Arial" pitchFamily="34" charset="0"/>
                <a:sym typeface="Symbol" pitchFamily="18" charset="2"/>
              </a:rPr>
              <a:t> </a:t>
            </a:r>
            <a:r>
              <a:rPr lang="en-US" altLang="ko-KR" sz="2000" dirty="0" err="1">
                <a:latin typeface="Arial" pitchFamily="34" charset="0"/>
                <a:cs typeface="Arial" pitchFamily="34" charset="0"/>
                <a:sym typeface="Symbol" pitchFamily="18" charset="2"/>
              </a:rPr>
              <a:t>Ag</a:t>
            </a:r>
            <a:r>
              <a:rPr lang="en-US" altLang="ko-KR" sz="2000" baseline="30000" dirty="0">
                <a:latin typeface="Arial" pitchFamily="34" charset="0"/>
                <a:cs typeface="Arial" pitchFamily="34" charset="0"/>
                <a:sym typeface="Symbol" pitchFamily="18" charset="2"/>
              </a:rPr>
              <a:t>+</a:t>
            </a:r>
            <a:r>
              <a:rPr lang="en-US" altLang="ko-KR" sz="2000" dirty="0">
                <a:latin typeface="Arial" pitchFamily="34" charset="0"/>
                <a:cs typeface="Arial" pitchFamily="34" charset="0"/>
                <a:sym typeface="Symbol" pitchFamily="18" charset="2"/>
              </a:rPr>
              <a:t> (0.1M)  </a:t>
            </a:r>
            <a:r>
              <a:rPr lang="en-US" altLang="ko-KR" sz="2000" dirty="0">
                <a:latin typeface="Arial" pitchFamily="34" charset="0"/>
                <a:cs typeface="Arial" pitchFamily="34" charset="0"/>
              </a:rPr>
              <a:t>||  Fe</a:t>
            </a:r>
            <a:r>
              <a:rPr lang="en-US" altLang="ko-KR" sz="2000" baseline="30000" dirty="0">
                <a:latin typeface="Arial" pitchFamily="34" charset="0"/>
                <a:cs typeface="Arial" pitchFamily="34" charset="0"/>
              </a:rPr>
              <a:t>3+ </a:t>
            </a:r>
            <a:r>
              <a:rPr lang="en-US" altLang="ko-KR" sz="2000" dirty="0">
                <a:latin typeface="Arial" pitchFamily="34" charset="0"/>
                <a:cs typeface="Arial" pitchFamily="34" charset="0"/>
              </a:rPr>
              <a:t>(0.1M)  Fe</a:t>
            </a:r>
            <a:r>
              <a:rPr lang="en-US" altLang="ko-KR" sz="2000" baseline="30000" dirty="0">
                <a:latin typeface="Arial" pitchFamily="34" charset="0"/>
                <a:cs typeface="Arial" pitchFamily="34" charset="0"/>
              </a:rPr>
              <a:t>2+</a:t>
            </a:r>
            <a:r>
              <a:rPr lang="en-US" altLang="ko-KR" sz="2000" dirty="0">
                <a:latin typeface="Arial" pitchFamily="34" charset="0"/>
                <a:cs typeface="Arial" pitchFamily="34" charset="0"/>
              </a:rPr>
              <a:t> (0.1M)</a:t>
            </a:r>
          </a:p>
          <a:p>
            <a:pPr marL="457200" indent="-457200">
              <a:spcBef>
                <a:spcPct val="50000"/>
              </a:spcBef>
            </a:pPr>
            <a:r>
              <a:rPr lang="en-US" altLang="ko-KR" sz="2000" dirty="0">
                <a:latin typeface="Arial" pitchFamily="34" charset="0"/>
                <a:cs typeface="Arial" pitchFamily="34" charset="0"/>
              </a:rPr>
              <a:t>5. Using single-vertical line, represent the interface between the solution and the electrode. Place a vertical line and insert inert conductor to serve as the solid electrode conductor.</a:t>
            </a:r>
          </a:p>
          <a:p>
            <a:pPr marL="457200" indent="-457200">
              <a:spcBef>
                <a:spcPct val="50000"/>
              </a:spcBef>
            </a:pPr>
            <a:r>
              <a:rPr lang="en-US" altLang="ko-KR" sz="2000" dirty="0">
                <a:latin typeface="Arial" pitchFamily="34" charset="0"/>
                <a:cs typeface="Arial" pitchFamily="34" charset="0"/>
              </a:rPr>
              <a:t>        </a:t>
            </a:r>
            <a:r>
              <a:rPr lang="en-US" altLang="ko-KR" sz="2000" dirty="0" err="1" smtClean="0">
                <a:latin typeface="Arial" pitchFamily="34" charset="0"/>
                <a:cs typeface="Arial" pitchFamily="34" charset="0"/>
              </a:rPr>
              <a:t>eg</a:t>
            </a:r>
            <a:r>
              <a:rPr lang="en-US" altLang="ko-KR" sz="2000" dirty="0" smtClean="0">
                <a:latin typeface="Arial" pitchFamily="34" charset="0"/>
                <a:cs typeface="Arial" pitchFamily="34" charset="0"/>
              </a:rPr>
              <a:t>.         </a:t>
            </a:r>
            <a:r>
              <a:rPr lang="en-US" altLang="ko-KR" sz="2000" dirty="0">
                <a:latin typeface="Arial" pitchFamily="34" charset="0"/>
                <a:cs typeface="Arial" pitchFamily="34" charset="0"/>
              </a:rPr>
              <a:t>Ag  |</a:t>
            </a:r>
            <a:r>
              <a:rPr lang="en-US" altLang="ko-KR" sz="2000" dirty="0">
                <a:latin typeface="Arial" pitchFamily="34" charset="0"/>
                <a:cs typeface="Arial" pitchFamily="34" charset="0"/>
                <a:sym typeface="Symbol" pitchFamily="18" charset="2"/>
              </a:rPr>
              <a:t> Ag</a:t>
            </a:r>
            <a:r>
              <a:rPr lang="en-US" altLang="ko-KR" sz="2000" baseline="30000" dirty="0">
                <a:latin typeface="Arial" pitchFamily="34" charset="0"/>
                <a:cs typeface="Arial" pitchFamily="34" charset="0"/>
                <a:sym typeface="Symbol" pitchFamily="18" charset="2"/>
              </a:rPr>
              <a:t>+</a:t>
            </a:r>
            <a:r>
              <a:rPr lang="en-US" altLang="ko-KR" sz="2000" dirty="0">
                <a:latin typeface="Arial" pitchFamily="34" charset="0"/>
                <a:cs typeface="Arial" pitchFamily="34" charset="0"/>
                <a:sym typeface="Symbol" pitchFamily="18" charset="2"/>
              </a:rPr>
              <a:t> (0.1M)  </a:t>
            </a:r>
            <a:r>
              <a:rPr lang="en-US" altLang="ko-KR" sz="2000" dirty="0">
                <a:latin typeface="Arial" pitchFamily="34" charset="0"/>
                <a:cs typeface="Arial" pitchFamily="34" charset="0"/>
              </a:rPr>
              <a:t>||  Fe</a:t>
            </a:r>
            <a:r>
              <a:rPr lang="en-US" altLang="ko-KR" sz="2000" baseline="30000" dirty="0">
                <a:latin typeface="Arial" pitchFamily="34" charset="0"/>
                <a:cs typeface="Arial" pitchFamily="34" charset="0"/>
              </a:rPr>
              <a:t>3+ </a:t>
            </a:r>
            <a:r>
              <a:rPr lang="en-US" altLang="ko-KR" sz="2000" dirty="0">
                <a:latin typeface="Arial" pitchFamily="34" charset="0"/>
                <a:cs typeface="Arial" pitchFamily="34" charset="0"/>
              </a:rPr>
              <a:t>(0.1M) , Fe</a:t>
            </a:r>
            <a:r>
              <a:rPr lang="en-US" altLang="ko-KR" sz="2000" baseline="30000" dirty="0">
                <a:latin typeface="Arial" pitchFamily="34" charset="0"/>
                <a:cs typeface="Arial" pitchFamily="34" charset="0"/>
              </a:rPr>
              <a:t>2+</a:t>
            </a:r>
            <a:r>
              <a:rPr lang="en-US" altLang="ko-KR" sz="2000" dirty="0">
                <a:latin typeface="Arial" pitchFamily="34" charset="0"/>
                <a:cs typeface="Arial" pitchFamily="34" charset="0"/>
              </a:rPr>
              <a:t> (0.1M) | Pt </a:t>
            </a:r>
          </a:p>
        </p:txBody>
      </p:sp>
      <p:sp>
        <p:nvSpPr>
          <p:cNvPr id="3" name="TextBox 2"/>
          <p:cNvSpPr txBox="1"/>
          <p:nvPr/>
        </p:nvSpPr>
        <p:spPr>
          <a:xfrm>
            <a:off x="304800" y="0"/>
            <a:ext cx="8839200" cy="584775"/>
          </a:xfrm>
          <a:prstGeom prst="rect">
            <a:avLst/>
          </a:prstGeom>
          <a:noFill/>
        </p:spPr>
        <p:txBody>
          <a:bodyPr wrap="square" rtlCol="0">
            <a:spAutoFit/>
          </a:bodyPr>
          <a:lstStyle/>
          <a:p>
            <a:r>
              <a:rPr lang="en-US" altLang="ko-KR" sz="3200" b="1" i="1" dirty="0" smtClean="0">
                <a:solidFill>
                  <a:srgbClr val="0000FF"/>
                </a:solidFill>
                <a:latin typeface="Arial" pitchFamily="34" charset="0"/>
                <a:cs typeface="Arial" pitchFamily="34" charset="0"/>
              </a:rPr>
              <a:t>Rules for representing electrochemical cells:</a:t>
            </a:r>
          </a:p>
        </p:txBody>
      </p:sp>
      <p:sp>
        <p:nvSpPr>
          <p:cNvPr id="4" name="Slide Number Placeholder 3"/>
          <p:cNvSpPr>
            <a:spLocks noGrp="1"/>
          </p:cNvSpPr>
          <p:nvPr>
            <p:ph type="sldNum" sz="quarter" idx="12"/>
          </p:nvPr>
        </p:nvSpPr>
        <p:spPr/>
        <p:txBody>
          <a:bodyPr/>
          <a:lstStyle/>
          <a:p>
            <a:pPr>
              <a:defRPr/>
            </a:pPr>
            <a:fld id="{68A870C4-B19F-4DF1-B967-64BBCC981FCB}" type="slidenum">
              <a:rPr lang="en-US" smtClean="0"/>
              <a:pPr>
                <a:defRPr/>
              </a:pPr>
              <a:t>38</a:t>
            </a:fld>
            <a:endParaRPr lang="en-US"/>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
          <p:cNvGrpSpPr>
            <a:grpSpLocks/>
          </p:cNvGrpSpPr>
          <p:nvPr/>
        </p:nvGrpSpPr>
        <p:grpSpPr bwMode="auto">
          <a:xfrm>
            <a:off x="685800" y="381000"/>
            <a:ext cx="7543800" cy="5197475"/>
            <a:chOff x="432" y="240"/>
            <a:chExt cx="4752" cy="3274"/>
          </a:xfrm>
        </p:grpSpPr>
        <p:sp>
          <p:nvSpPr>
            <p:cNvPr id="308228" name="Text Box 4"/>
            <p:cNvSpPr txBox="1">
              <a:spLocks noChangeArrowheads="1"/>
            </p:cNvSpPr>
            <p:nvPr/>
          </p:nvSpPr>
          <p:spPr bwMode="auto">
            <a:xfrm>
              <a:off x="432" y="240"/>
              <a:ext cx="4224" cy="538"/>
            </a:xfrm>
            <a:prstGeom prst="rect">
              <a:avLst/>
            </a:prstGeom>
            <a:noFill/>
            <a:ln w="9525">
              <a:noFill/>
              <a:miter lim="800000"/>
              <a:headEnd/>
              <a:tailEnd/>
            </a:ln>
            <a:effectLst/>
          </p:spPr>
          <p:txBody>
            <a:bodyPr>
              <a:spAutoFit/>
            </a:bodyPr>
            <a:lstStyle/>
            <a:p>
              <a:pPr eaLnBrk="1" latinLnBrk="1" hangingPunct="1">
                <a:spcBef>
                  <a:spcPct val="50000"/>
                </a:spcBef>
              </a:pPr>
              <a:r>
                <a:rPr kumimoji="1" lang="en-US" altLang="ko-KR" sz="2000">
                  <a:latin typeface="Arial" pitchFamily="34" charset="0"/>
                  <a:cs typeface="Arial" pitchFamily="34" charset="0"/>
                </a:rPr>
                <a:t>Ex.  Voltage produced by a chemical reaction</a:t>
              </a:r>
            </a:p>
            <a:p>
              <a:pPr eaLnBrk="1" latinLnBrk="1" hangingPunct="1">
                <a:spcBef>
                  <a:spcPct val="50000"/>
                </a:spcBef>
              </a:pPr>
              <a:r>
                <a:rPr kumimoji="1" lang="en-US" altLang="ko-KR" sz="2000">
                  <a:latin typeface="Arial" pitchFamily="34" charset="0"/>
                  <a:cs typeface="Arial" pitchFamily="34" charset="0"/>
                </a:rPr>
                <a:t>        Cd(s)   CdCl</a:t>
              </a:r>
              <a:r>
                <a:rPr kumimoji="1" lang="en-US" altLang="ko-KR" sz="2000" baseline="-25000">
                  <a:latin typeface="Arial" pitchFamily="34" charset="0"/>
                  <a:cs typeface="Arial" pitchFamily="34" charset="0"/>
                </a:rPr>
                <a:t>2</a:t>
              </a:r>
              <a:r>
                <a:rPr kumimoji="1" lang="en-US" altLang="ko-KR" sz="2000">
                  <a:latin typeface="Arial" pitchFamily="34" charset="0"/>
                  <a:cs typeface="Arial" pitchFamily="34" charset="0"/>
                </a:rPr>
                <a:t> (aq, 0.0167M)   AgCl(s) Ag(s)</a:t>
              </a:r>
            </a:p>
          </p:txBody>
        </p:sp>
        <p:sp>
          <p:nvSpPr>
            <p:cNvPr id="308229" name="Line 5"/>
            <p:cNvSpPr>
              <a:spLocks noChangeShapeType="1"/>
            </p:cNvSpPr>
            <p:nvPr/>
          </p:nvSpPr>
          <p:spPr bwMode="auto">
            <a:xfrm>
              <a:off x="1282" y="576"/>
              <a:ext cx="0" cy="192"/>
            </a:xfrm>
            <a:prstGeom prst="line">
              <a:avLst/>
            </a:prstGeom>
            <a:noFill/>
            <a:ln w="9525">
              <a:solidFill>
                <a:schemeClr val="tx1"/>
              </a:solidFill>
              <a:round/>
              <a:headEnd/>
              <a:tailEnd/>
            </a:ln>
            <a:effectLst/>
          </p:spPr>
          <p:txBody>
            <a:bodyPr wrap="none" anchor="ctr"/>
            <a:lstStyle/>
            <a:p>
              <a:endParaRPr lang="en-US" sz="2000">
                <a:latin typeface="Arial" pitchFamily="34" charset="0"/>
                <a:cs typeface="Arial" pitchFamily="34" charset="0"/>
              </a:endParaRPr>
            </a:p>
          </p:txBody>
        </p:sp>
        <p:sp>
          <p:nvSpPr>
            <p:cNvPr id="308230" name="Line 6"/>
            <p:cNvSpPr>
              <a:spLocks noChangeShapeType="1"/>
            </p:cNvSpPr>
            <p:nvPr/>
          </p:nvSpPr>
          <p:spPr bwMode="auto">
            <a:xfrm>
              <a:off x="2877" y="576"/>
              <a:ext cx="0" cy="192"/>
            </a:xfrm>
            <a:prstGeom prst="line">
              <a:avLst/>
            </a:prstGeom>
            <a:noFill/>
            <a:ln w="9525">
              <a:solidFill>
                <a:schemeClr val="tx1"/>
              </a:solidFill>
              <a:round/>
              <a:headEnd/>
              <a:tailEnd/>
            </a:ln>
            <a:effectLst/>
          </p:spPr>
          <p:txBody>
            <a:bodyPr wrap="none" anchor="ctr"/>
            <a:lstStyle/>
            <a:p>
              <a:endParaRPr lang="en-US" sz="2000">
                <a:latin typeface="Arial" pitchFamily="34" charset="0"/>
                <a:cs typeface="Arial" pitchFamily="34" charset="0"/>
              </a:endParaRPr>
            </a:p>
          </p:txBody>
        </p:sp>
        <p:sp>
          <p:nvSpPr>
            <p:cNvPr id="308231" name="Line 7"/>
            <p:cNvSpPr>
              <a:spLocks noChangeShapeType="1"/>
            </p:cNvSpPr>
            <p:nvPr/>
          </p:nvSpPr>
          <p:spPr bwMode="auto">
            <a:xfrm>
              <a:off x="3487" y="576"/>
              <a:ext cx="0" cy="192"/>
            </a:xfrm>
            <a:prstGeom prst="line">
              <a:avLst/>
            </a:prstGeom>
            <a:noFill/>
            <a:ln w="22225">
              <a:solidFill>
                <a:schemeClr val="tx1"/>
              </a:solidFill>
              <a:round/>
              <a:headEnd/>
              <a:tailEnd/>
            </a:ln>
            <a:effectLst/>
          </p:spPr>
          <p:txBody>
            <a:bodyPr wrap="none" anchor="ctr"/>
            <a:lstStyle/>
            <a:p>
              <a:endParaRPr lang="en-US" sz="2000">
                <a:latin typeface="Arial" pitchFamily="34" charset="0"/>
                <a:cs typeface="Arial" pitchFamily="34" charset="0"/>
              </a:endParaRPr>
            </a:p>
          </p:txBody>
        </p:sp>
        <p:sp>
          <p:nvSpPr>
            <p:cNvPr id="308232" name="Text Box 8"/>
            <p:cNvSpPr txBox="1">
              <a:spLocks noChangeArrowheads="1"/>
            </p:cNvSpPr>
            <p:nvPr/>
          </p:nvSpPr>
          <p:spPr bwMode="auto">
            <a:xfrm>
              <a:off x="672" y="960"/>
              <a:ext cx="4512" cy="2554"/>
            </a:xfrm>
            <a:prstGeom prst="rect">
              <a:avLst/>
            </a:prstGeom>
            <a:noFill/>
            <a:ln w="9525">
              <a:noFill/>
              <a:miter lim="800000"/>
              <a:headEnd/>
              <a:tailEnd/>
            </a:ln>
            <a:effectLst/>
          </p:spPr>
          <p:txBody>
            <a:bodyPr>
              <a:spAutoFit/>
            </a:bodyPr>
            <a:lstStyle/>
            <a:p>
              <a:pPr eaLnBrk="1" latinLnBrk="1" hangingPunct="1">
                <a:spcBef>
                  <a:spcPct val="50000"/>
                </a:spcBef>
              </a:pPr>
              <a:r>
                <a:rPr kumimoji="1" lang="en-US" altLang="ko-KR" sz="2000" dirty="0">
                  <a:latin typeface="Arial" pitchFamily="34" charset="0"/>
                  <a:cs typeface="Arial" pitchFamily="34" charset="0"/>
                  <a:sym typeface="Symbol" pitchFamily="18" charset="2"/>
                </a:rPr>
                <a:t>Ox :                    </a:t>
              </a:r>
              <a:r>
                <a:rPr kumimoji="1" lang="en-US" altLang="ko-KR" sz="2000" dirty="0" err="1">
                  <a:latin typeface="Arial" pitchFamily="34" charset="0"/>
                  <a:cs typeface="Arial" pitchFamily="34" charset="0"/>
                  <a:sym typeface="Symbol" pitchFamily="18" charset="2"/>
                </a:rPr>
                <a:t>Cd</a:t>
              </a:r>
              <a:r>
                <a:rPr kumimoji="1" lang="en-US" altLang="ko-KR" sz="2000" dirty="0">
                  <a:latin typeface="Arial" pitchFamily="34" charset="0"/>
                  <a:cs typeface="Arial" pitchFamily="34" charset="0"/>
                  <a:sym typeface="Symbol" pitchFamily="18" charset="2"/>
                </a:rPr>
                <a:t> </a:t>
              </a:r>
              <a:r>
                <a:rPr kumimoji="1" lang="en-US" altLang="ko-KR" sz="2000" dirty="0">
                  <a:latin typeface="Arial" pitchFamily="34" charset="0"/>
                  <a:cs typeface="Arial" pitchFamily="34" charset="0"/>
                </a:rPr>
                <a:t>(s)  =</a:t>
              </a:r>
              <a:r>
                <a:rPr kumimoji="1" lang="en-US" altLang="ko-KR" sz="2000" dirty="0">
                  <a:latin typeface="Arial" pitchFamily="34" charset="0"/>
                  <a:cs typeface="Arial" pitchFamily="34" charset="0"/>
                  <a:sym typeface="HY특수문자8" pitchFamily="18" charset="2"/>
                </a:rPr>
                <a:t>  Cd</a:t>
              </a:r>
              <a:r>
                <a:rPr kumimoji="1" lang="en-US" altLang="ko-KR" sz="2000" baseline="30000" dirty="0">
                  <a:latin typeface="Arial" pitchFamily="34" charset="0"/>
                  <a:cs typeface="Arial" pitchFamily="34" charset="0"/>
                </a:rPr>
                <a:t>2+</a:t>
              </a:r>
              <a:r>
                <a:rPr kumimoji="1" lang="en-US" altLang="ko-KR" sz="2000" dirty="0">
                  <a:latin typeface="Arial" pitchFamily="34" charset="0"/>
                  <a:cs typeface="Arial" pitchFamily="34" charset="0"/>
                  <a:sym typeface="HY특수문자8" pitchFamily="18" charset="2"/>
                </a:rPr>
                <a:t>(</a:t>
              </a:r>
              <a:r>
                <a:rPr kumimoji="1" lang="en-US" altLang="ko-KR" sz="2000" dirty="0" err="1">
                  <a:latin typeface="Arial" pitchFamily="34" charset="0"/>
                  <a:cs typeface="Arial" pitchFamily="34" charset="0"/>
                  <a:sym typeface="HY특수문자8" pitchFamily="18" charset="2"/>
                </a:rPr>
                <a:t>aq</a:t>
              </a:r>
              <a:r>
                <a:rPr kumimoji="1" lang="en-US" altLang="ko-KR" sz="2000" dirty="0">
                  <a:latin typeface="Arial" pitchFamily="34" charset="0"/>
                  <a:cs typeface="Arial" pitchFamily="34" charset="0"/>
                  <a:sym typeface="HY특수문자8" pitchFamily="18" charset="2"/>
                </a:rPr>
                <a:t>) + 2e</a:t>
              </a:r>
              <a:r>
                <a:rPr kumimoji="1" lang="en-US" altLang="ko-KR" sz="2000" dirty="0">
                  <a:latin typeface="Arial" pitchFamily="34" charset="0"/>
                  <a:cs typeface="Arial" pitchFamily="34" charset="0"/>
                </a:rPr>
                <a:t> </a:t>
              </a:r>
            </a:p>
            <a:p>
              <a:pPr eaLnBrk="1" latinLnBrk="1" hangingPunct="1">
                <a:spcBef>
                  <a:spcPct val="50000"/>
                </a:spcBef>
              </a:pPr>
              <a:r>
                <a:rPr kumimoji="1" lang="en-US" altLang="ko-KR" sz="2000" dirty="0">
                  <a:latin typeface="Arial" pitchFamily="34" charset="0"/>
                  <a:cs typeface="Arial" pitchFamily="34" charset="0"/>
                </a:rPr>
                <a:t>Red :     2AgCl(s) + 2e  =</a:t>
              </a:r>
              <a:r>
                <a:rPr kumimoji="1" lang="en-US" altLang="ko-KR" sz="2000" dirty="0">
                  <a:latin typeface="Arial" pitchFamily="34" charset="0"/>
                  <a:cs typeface="Arial" pitchFamily="34" charset="0"/>
                  <a:sym typeface="HY특수문자8" pitchFamily="18" charset="2"/>
                </a:rPr>
                <a:t>  2Ag(s) +</a:t>
              </a:r>
              <a:r>
                <a:rPr kumimoji="1" lang="en-US" altLang="ko-KR" sz="2000" dirty="0">
                  <a:latin typeface="Arial" pitchFamily="34" charset="0"/>
                  <a:cs typeface="Arial" pitchFamily="34" charset="0"/>
                </a:rPr>
                <a:t> 2Cl</a:t>
              </a:r>
              <a:r>
                <a:rPr kumimoji="1" lang="en-US" altLang="ko-KR" sz="2000" baseline="30000" dirty="0">
                  <a:latin typeface="Arial" pitchFamily="34" charset="0"/>
                  <a:cs typeface="Arial" pitchFamily="34" charset="0"/>
                </a:rPr>
                <a:t>–</a:t>
              </a:r>
              <a:r>
                <a:rPr kumimoji="1" lang="en-US" altLang="ko-KR" sz="2000" dirty="0">
                  <a:latin typeface="Arial" pitchFamily="34" charset="0"/>
                  <a:cs typeface="Arial" pitchFamily="34" charset="0"/>
                </a:rPr>
                <a:t>(</a:t>
              </a:r>
              <a:r>
                <a:rPr kumimoji="1" lang="en-US" altLang="ko-KR" sz="2000" dirty="0" err="1">
                  <a:latin typeface="Arial" pitchFamily="34" charset="0"/>
                  <a:cs typeface="Arial" pitchFamily="34" charset="0"/>
                </a:rPr>
                <a:t>aq</a:t>
              </a:r>
              <a:r>
                <a:rPr kumimoji="1" lang="en-US" altLang="ko-KR" sz="2000" dirty="0">
                  <a:latin typeface="Arial" pitchFamily="34" charset="0"/>
                  <a:cs typeface="Arial" pitchFamily="34" charset="0"/>
                </a:rPr>
                <a:t>)</a:t>
              </a:r>
              <a:endParaRPr kumimoji="1" lang="ko-KR" altLang="ko-KR" sz="2000" dirty="0">
                <a:latin typeface="Arial" pitchFamily="34" charset="0"/>
                <a:cs typeface="Arial" pitchFamily="34" charset="0"/>
              </a:endParaRPr>
            </a:p>
            <a:p>
              <a:pPr eaLnBrk="1" latinLnBrk="1" hangingPunct="1">
                <a:spcBef>
                  <a:spcPct val="50000"/>
                </a:spcBef>
              </a:pPr>
              <a:r>
                <a:rPr kumimoji="1" lang="en-US" altLang="ko-KR" sz="2000" dirty="0">
                  <a:latin typeface="Arial" pitchFamily="34" charset="0"/>
                  <a:cs typeface="Arial" pitchFamily="34" charset="0"/>
                  <a:sym typeface="Symbol" pitchFamily="18" charset="2"/>
                </a:rPr>
                <a:t>Net :      </a:t>
              </a:r>
              <a:r>
                <a:rPr kumimoji="1" lang="en-US" altLang="ko-KR" sz="2000" dirty="0" err="1">
                  <a:latin typeface="Arial" pitchFamily="34" charset="0"/>
                  <a:cs typeface="Arial" pitchFamily="34" charset="0"/>
                  <a:sym typeface="Symbol" pitchFamily="18" charset="2"/>
                </a:rPr>
                <a:t>Cd</a:t>
              </a:r>
              <a:r>
                <a:rPr kumimoji="1" lang="en-US" altLang="ko-KR" sz="2000" dirty="0">
                  <a:latin typeface="Arial" pitchFamily="34" charset="0"/>
                  <a:cs typeface="Arial" pitchFamily="34" charset="0"/>
                  <a:sym typeface="Symbol" pitchFamily="18" charset="2"/>
                </a:rPr>
                <a:t> </a:t>
              </a:r>
              <a:r>
                <a:rPr kumimoji="1" lang="en-US" altLang="ko-KR" sz="2000" dirty="0">
                  <a:latin typeface="Arial" pitchFamily="34" charset="0"/>
                  <a:cs typeface="Arial" pitchFamily="34" charset="0"/>
                </a:rPr>
                <a:t>(s) </a:t>
              </a:r>
              <a:r>
                <a:rPr kumimoji="1" lang="en-US" altLang="ko-KR" sz="2000" dirty="0">
                  <a:latin typeface="Arial" pitchFamily="34" charset="0"/>
                  <a:cs typeface="Arial" pitchFamily="34" charset="0"/>
                  <a:sym typeface="HY특수문자8" pitchFamily="18" charset="2"/>
                </a:rPr>
                <a:t> + </a:t>
              </a:r>
              <a:r>
                <a:rPr kumimoji="1" lang="en-US" altLang="ko-KR" sz="2000" dirty="0">
                  <a:latin typeface="Arial" pitchFamily="34" charset="0"/>
                  <a:cs typeface="Arial" pitchFamily="34" charset="0"/>
                </a:rPr>
                <a:t>2AgCl(s)  =</a:t>
              </a:r>
              <a:r>
                <a:rPr kumimoji="1" lang="en-US" altLang="ko-KR" sz="2000" dirty="0">
                  <a:latin typeface="Arial" pitchFamily="34" charset="0"/>
                  <a:cs typeface="Arial" pitchFamily="34" charset="0"/>
                  <a:sym typeface="HY특수문자8" pitchFamily="18" charset="2"/>
                </a:rPr>
                <a:t> Cd</a:t>
              </a:r>
              <a:r>
                <a:rPr kumimoji="1" lang="en-US" altLang="ko-KR" sz="2000" baseline="30000" dirty="0">
                  <a:latin typeface="Arial" pitchFamily="34" charset="0"/>
                  <a:cs typeface="Arial" pitchFamily="34" charset="0"/>
                </a:rPr>
                <a:t>2+</a:t>
              </a:r>
              <a:r>
                <a:rPr kumimoji="1" lang="en-US" altLang="ko-KR" sz="2000" dirty="0">
                  <a:latin typeface="Arial" pitchFamily="34" charset="0"/>
                  <a:cs typeface="Arial" pitchFamily="34" charset="0"/>
                  <a:sym typeface="HY특수문자8" pitchFamily="18" charset="2"/>
                </a:rPr>
                <a:t>(</a:t>
              </a:r>
              <a:r>
                <a:rPr kumimoji="1" lang="en-US" altLang="ko-KR" sz="2000" dirty="0" err="1">
                  <a:latin typeface="Arial" pitchFamily="34" charset="0"/>
                  <a:cs typeface="Arial" pitchFamily="34" charset="0"/>
                  <a:sym typeface="HY특수문자8" pitchFamily="18" charset="2"/>
                </a:rPr>
                <a:t>aq</a:t>
              </a:r>
              <a:r>
                <a:rPr kumimoji="1" lang="en-US" altLang="ko-KR" sz="2000" dirty="0">
                  <a:latin typeface="Arial" pitchFamily="34" charset="0"/>
                  <a:cs typeface="Arial" pitchFamily="34" charset="0"/>
                  <a:sym typeface="HY특수문자8" pitchFamily="18" charset="2"/>
                </a:rPr>
                <a:t>) + 2Ag(s) +</a:t>
              </a:r>
              <a:r>
                <a:rPr kumimoji="1" lang="en-US" altLang="ko-KR" sz="2000" dirty="0">
                  <a:latin typeface="Arial" pitchFamily="34" charset="0"/>
                  <a:cs typeface="Arial" pitchFamily="34" charset="0"/>
                </a:rPr>
                <a:t> 2Cl</a:t>
              </a:r>
              <a:r>
                <a:rPr kumimoji="1" lang="en-US" altLang="ko-KR" sz="2000" baseline="30000" dirty="0">
                  <a:latin typeface="Arial" pitchFamily="34" charset="0"/>
                  <a:cs typeface="Arial" pitchFamily="34" charset="0"/>
                </a:rPr>
                <a:t>–</a:t>
              </a:r>
              <a:r>
                <a:rPr kumimoji="1" lang="en-US" altLang="ko-KR" sz="2000" dirty="0">
                  <a:latin typeface="Arial" pitchFamily="34" charset="0"/>
                  <a:cs typeface="Arial" pitchFamily="34" charset="0"/>
                </a:rPr>
                <a:t>(</a:t>
              </a:r>
              <a:r>
                <a:rPr kumimoji="1" lang="en-US" altLang="ko-KR" sz="2000" dirty="0" err="1">
                  <a:latin typeface="Arial" pitchFamily="34" charset="0"/>
                  <a:cs typeface="Arial" pitchFamily="34" charset="0"/>
                </a:rPr>
                <a:t>aq</a:t>
              </a:r>
              <a:r>
                <a:rPr kumimoji="1" lang="en-US" altLang="ko-KR" sz="2000" dirty="0">
                  <a:latin typeface="Arial" pitchFamily="34" charset="0"/>
                  <a:cs typeface="Arial" pitchFamily="34" charset="0"/>
                </a:rPr>
                <a:t>)</a:t>
              </a:r>
              <a:endParaRPr kumimoji="1" lang="ko-KR" altLang="en-US" sz="2000" dirty="0">
                <a:latin typeface="Arial" pitchFamily="34" charset="0"/>
                <a:cs typeface="Arial" pitchFamily="34" charset="0"/>
                <a:sym typeface="Symbol" pitchFamily="18" charset="2"/>
              </a:endParaRPr>
            </a:p>
            <a:p>
              <a:pPr eaLnBrk="1" latinLnBrk="1" hangingPunct="1">
                <a:spcBef>
                  <a:spcPct val="50000"/>
                </a:spcBef>
              </a:pPr>
              <a:r>
                <a:rPr kumimoji="1" lang="ko-KR" altLang="en-US" sz="2000" dirty="0">
                  <a:latin typeface="Arial" pitchFamily="34" charset="0"/>
                  <a:cs typeface="Arial" pitchFamily="34" charset="0"/>
                  <a:sym typeface="Symbol" pitchFamily="18" charset="2"/>
                </a:rPr>
                <a:t></a:t>
              </a:r>
              <a:r>
                <a:rPr kumimoji="1" lang="en-US" altLang="ko-KR" sz="2000" dirty="0">
                  <a:latin typeface="Arial" pitchFamily="34" charset="0"/>
                  <a:cs typeface="Arial" pitchFamily="34" charset="0"/>
                  <a:sym typeface="Symbol" pitchFamily="18" charset="2"/>
                </a:rPr>
                <a:t>G = – 150 kJ / mol of </a:t>
              </a:r>
              <a:r>
                <a:rPr kumimoji="1" lang="en-US" altLang="ko-KR" sz="2000" dirty="0" err="1">
                  <a:latin typeface="Arial" pitchFamily="34" charset="0"/>
                  <a:cs typeface="Arial" pitchFamily="34" charset="0"/>
                  <a:sym typeface="Symbol" pitchFamily="18" charset="2"/>
                </a:rPr>
                <a:t>Cd</a:t>
              </a:r>
              <a:endParaRPr kumimoji="1" lang="en-US" altLang="ko-KR" sz="2000" dirty="0">
                <a:latin typeface="Arial" pitchFamily="34" charset="0"/>
                <a:cs typeface="Arial" pitchFamily="34" charset="0"/>
                <a:sym typeface="Symbol" pitchFamily="18" charset="2"/>
              </a:endParaRPr>
            </a:p>
            <a:p>
              <a:pPr eaLnBrk="1" latinLnBrk="1" hangingPunct="1">
                <a:spcBef>
                  <a:spcPct val="50000"/>
                </a:spcBef>
              </a:pPr>
              <a:r>
                <a:rPr kumimoji="1" lang="ko-KR" altLang="en-US" sz="2000" dirty="0">
                  <a:latin typeface="Arial" pitchFamily="34" charset="0"/>
                  <a:cs typeface="Arial" pitchFamily="34" charset="0"/>
                  <a:sym typeface="Symbol" pitchFamily="18" charset="2"/>
                </a:rPr>
                <a:t></a:t>
              </a:r>
              <a:r>
                <a:rPr kumimoji="1" lang="en-US" altLang="ko-KR" sz="2000" dirty="0">
                  <a:latin typeface="Arial" pitchFamily="34" charset="0"/>
                  <a:cs typeface="Arial" pitchFamily="34" charset="0"/>
                  <a:sym typeface="Symbol" pitchFamily="18" charset="2"/>
                </a:rPr>
                <a:t>G = –</a:t>
              </a:r>
              <a:r>
                <a:rPr kumimoji="1" lang="en-US" altLang="ko-KR" sz="2000" i="1" dirty="0" err="1">
                  <a:latin typeface="Arial" pitchFamily="34" charset="0"/>
                  <a:cs typeface="Arial" pitchFamily="34" charset="0"/>
                  <a:sym typeface="Symbol" pitchFamily="18" charset="2"/>
                </a:rPr>
                <a:t>n</a:t>
              </a:r>
              <a:r>
                <a:rPr kumimoji="1" lang="en-US" altLang="ko-KR" sz="2000" dirty="0" err="1">
                  <a:latin typeface="Arial" pitchFamily="34" charset="0"/>
                  <a:cs typeface="Arial" pitchFamily="34" charset="0"/>
                  <a:sym typeface="Symbol" pitchFamily="18" charset="2"/>
                </a:rPr>
                <a:t>F</a:t>
              </a:r>
              <a:r>
                <a:rPr kumimoji="1" lang="en-US" altLang="ko-KR" sz="2000" i="1" dirty="0" err="1">
                  <a:latin typeface="Arial" pitchFamily="34" charset="0"/>
                  <a:cs typeface="Arial" pitchFamily="34" charset="0"/>
                  <a:sym typeface="Symbol" pitchFamily="18" charset="2"/>
                </a:rPr>
                <a:t>E</a:t>
              </a:r>
              <a:endParaRPr kumimoji="1" lang="en-US" altLang="ko-KR" sz="2000" dirty="0">
                <a:latin typeface="Arial" pitchFamily="34" charset="0"/>
                <a:cs typeface="Arial" pitchFamily="34" charset="0"/>
                <a:sym typeface="Symbol" pitchFamily="18" charset="2"/>
              </a:endParaRPr>
            </a:p>
            <a:p>
              <a:pPr eaLnBrk="1" latinLnBrk="1" hangingPunct="1">
                <a:spcBef>
                  <a:spcPct val="50000"/>
                </a:spcBef>
              </a:pPr>
              <a:r>
                <a:rPr kumimoji="1" lang="en-US" altLang="ko-KR" sz="2000" i="1" dirty="0">
                  <a:latin typeface="Arial" pitchFamily="34" charset="0"/>
                  <a:cs typeface="Arial" pitchFamily="34" charset="0"/>
                  <a:sym typeface="Symbol" pitchFamily="18" charset="2"/>
                </a:rPr>
                <a:t>E </a:t>
              </a:r>
              <a:r>
                <a:rPr kumimoji="1" lang="en-US" altLang="ko-KR" sz="2000" dirty="0">
                  <a:latin typeface="Arial" pitchFamily="34" charset="0"/>
                  <a:cs typeface="Arial" pitchFamily="34" charset="0"/>
                  <a:sym typeface="Symbol" pitchFamily="18" charset="2"/>
                </a:rPr>
                <a:t>=  </a:t>
              </a:r>
              <a:r>
                <a:rPr kumimoji="1" lang="ko-KR" altLang="en-US" sz="2000" dirty="0">
                  <a:latin typeface="Arial" pitchFamily="34" charset="0"/>
                  <a:cs typeface="Arial" pitchFamily="34" charset="0"/>
                  <a:sym typeface="Symbol" pitchFamily="18" charset="2"/>
                </a:rPr>
                <a:t></a:t>
              </a:r>
              <a:r>
                <a:rPr kumimoji="1" lang="en-US" altLang="ko-KR" sz="2000" dirty="0">
                  <a:latin typeface="Arial" pitchFamily="34" charset="0"/>
                  <a:cs typeface="Arial" pitchFamily="34" charset="0"/>
                  <a:sym typeface="Symbol" pitchFamily="18" charset="2"/>
                </a:rPr>
                <a:t>G / (–</a:t>
              </a:r>
              <a:r>
                <a:rPr kumimoji="1" lang="en-US" altLang="ko-KR" sz="2000" i="1" dirty="0" err="1">
                  <a:latin typeface="Arial" pitchFamily="34" charset="0"/>
                  <a:cs typeface="Arial" pitchFamily="34" charset="0"/>
                  <a:sym typeface="Symbol" pitchFamily="18" charset="2"/>
                </a:rPr>
                <a:t>n</a:t>
              </a:r>
              <a:r>
                <a:rPr kumimoji="1" lang="en-US" altLang="ko-KR" sz="2000" dirty="0" err="1">
                  <a:latin typeface="Arial" pitchFamily="34" charset="0"/>
                  <a:cs typeface="Arial" pitchFamily="34" charset="0"/>
                  <a:sym typeface="Symbol" pitchFamily="18" charset="2"/>
                </a:rPr>
                <a:t>F</a:t>
              </a:r>
              <a:r>
                <a:rPr kumimoji="1" lang="en-US" altLang="ko-KR" sz="2000" dirty="0">
                  <a:latin typeface="Arial" pitchFamily="34" charset="0"/>
                  <a:cs typeface="Arial" pitchFamily="34" charset="0"/>
                  <a:sym typeface="Symbol" pitchFamily="18" charset="2"/>
                </a:rPr>
                <a:t>) = (150×10</a:t>
              </a:r>
              <a:r>
                <a:rPr kumimoji="1" lang="en-US" altLang="ko-KR" sz="2000" baseline="30000" dirty="0">
                  <a:latin typeface="Arial" pitchFamily="34" charset="0"/>
                  <a:cs typeface="Arial" pitchFamily="34" charset="0"/>
                  <a:sym typeface="Symbol" pitchFamily="18" charset="2"/>
                </a:rPr>
                <a:t>3</a:t>
              </a:r>
              <a:r>
                <a:rPr kumimoji="1" lang="en-US" altLang="ko-KR" sz="2000" dirty="0">
                  <a:latin typeface="Arial" pitchFamily="34" charset="0"/>
                  <a:cs typeface="Arial" pitchFamily="34" charset="0"/>
                  <a:sym typeface="Symbol" pitchFamily="18" charset="2"/>
                </a:rPr>
                <a:t>J) /{–(2mol)×9.649×10</a:t>
              </a:r>
              <a:r>
                <a:rPr kumimoji="1" lang="en-US" altLang="ko-KR" sz="2000" baseline="30000" dirty="0">
                  <a:latin typeface="Arial" pitchFamily="34" charset="0"/>
                  <a:cs typeface="Arial" pitchFamily="34" charset="0"/>
                  <a:sym typeface="Symbol" pitchFamily="18" charset="2"/>
                </a:rPr>
                <a:t>4</a:t>
              </a:r>
              <a:r>
                <a:rPr kumimoji="1" lang="en-US" altLang="ko-KR" sz="2000" dirty="0">
                  <a:latin typeface="Arial" pitchFamily="34" charset="0"/>
                  <a:cs typeface="Arial" pitchFamily="34" charset="0"/>
                  <a:sym typeface="Symbol" pitchFamily="18" charset="2"/>
                </a:rPr>
                <a:t>(C/mol)}</a:t>
              </a:r>
            </a:p>
            <a:p>
              <a:pPr eaLnBrk="1" latinLnBrk="1" hangingPunct="1">
                <a:spcBef>
                  <a:spcPct val="50000"/>
                </a:spcBef>
              </a:pPr>
              <a:r>
                <a:rPr kumimoji="1" lang="en-US" altLang="ko-KR" sz="2000" dirty="0">
                  <a:latin typeface="Arial" pitchFamily="34" charset="0"/>
                  <a:cs typeface="Arial" pitchFamily="34" charset="0"/>
                  <a:sym typeface="Symbol" pitchFamily="18" charset="2"/>
                </a:rPr>
                <a:t>                          = + 0.777J/C</a:t>
              </a:r>
            </a:p>
            <a:p>
              <a:pPr eaLnBrk="1" latinLnBrk="1" hangingPunct="1">
                <a:spcBef>
                  <a:spcPct val="50000"/>
                </a:spcBef>
              </a:pPr>
              <a:r>
                <a:rPr kumimoji="1" lang="en-US" altLang="ko-KR" sz="2000" dirty="0">
                  <a:latin typeface="Arial" pitchFamily="34" charset="0"/>
                  <a:cs typeface="Arial" pitchFamily="34" charset="0"/>
                  <a:sym typeface="Symbol" pitchFamily="18" charset="2"/>
                </a:rPr>
                <a:t>                          = + 0.777V </a:t>
              </a:r>
            </a:p>
            <a:p>
              <a:pPr eaLnBrk="1" latinLnBrk="1" hangingPunct="1">
                <a:spcBef>
                  <a:spcPct val="50000"/>
                </a:spcBef>
              </a:pPr>
              <a:endParaRPr kumimoji="1" lang="ko-KR" altLang="ko-KR" sz="2000" dirty="0">
                <a:latin typeface="Arial" pitchFamily="34" charset="0"/>
                <a:cs typeface="Arial" pitchFamily="34" charset="0"/>
                <a:sym typeface="Symbol" pitchFamily="18" charset="2"/>
              </a:endParaRPr>
            </a:p>
          </p:txBody>
        </p:sp>
        <p:sp>
          <p:nvSpPr>
            <p:cNvPr id="308233" name="Line 9"/>
            <p:cNvSpPr>
              <a:spLocks noChangeShapeType="1"/>
            </p:cNvSpPr>
            <p:nvPr/>
          </p:nvSpPr>
          <p:spPr bwMode="auto">
            <a:xfrm>
              <a:off x="672" y="1536"/>
              <a:ext cx="3984" cy="0"/>
            </a:xfrm>
            <a:prstGeom prst="line">
              <a:avLst/>
            </a:prstGeom>
            <a:noFill/>
            <a:ln w="9525">
              <a:solidFill>
                <a:schemeClr val="tx1"/>
              </a:solidFill>
              <a:round/>
              <a:headEnd/>
              <a:tailEnd/>
            </a:ln>
            <a:effectLst/>
          </p:spPr>
          <p:txBody>
            <a:bodyPr/>
            <a:lstStyle/>
            <a:p>
              <a:endParaRPr lang="en-US" sz="2000">
                <a:latin typeface="Arial" pitchFamily="34" charset="0"/>
                <a:cs typeface="Arial" pitchFamily="34" charset="0"/>
              </a:endParaRPr>
            </a:p>
          </p:txBody>
        </p:sp>
      </p:grpSp>
      <p:sp>
        <p:nvSpPr>
          <p:cNvPr id="10" name="Line 6"/>
          <p:cNvSpPr>
            <a:spLocks noChangeShapeType="1"/>
          </p:cNvSpPr>
          <p:nvPr/>
        </p:nvSpPr>
        <p:spPr bwMode="auto">
          <a:xfrm>
            <a:off x="4624320" y="914400"/>
            <a:ext cx="0" cy="304800"/>
          </a:xfrm>
          <a:prstGeom prst="line">
            <a:avLst/>
          </a:prstGeom>
          <a:noFill/>
          <a:ln w="9525">
            <a:solidFill>
              <a:schemeClr val="tx1"/>
            </a:solidFill>
            <a:round/>
            <a:headEnd/>
            <a:tailEnd/>
          </a:ln>
          <a:effectLst/>
        </p:spPr>
        <p:txBody>
          <a:bodyPr wrap="none" anchor="ctr"/>
          <a:lstStyle/>
          <a:p>
            <a:endParaRPr lang="en-US" sz="2000">
              <a:latin typeface="Arial" pitchFamily="34" charset="0"/>
              <a:cs typeface="Arial" pitchFamily="34" charset="0"/>
            </a:endParaRPr>
          </a:p>
        </p:txBody>
      </p:sp>
      <p:sp>
        <p:nvSpPr>
          <p:cNvPr id="11" name="Slide Number Placeholder 10"/>
          <p:cNvSpPr>
            <a:spLocks noGrp="1"/>
          </p:cNvSpPr>
          <p:nvPr>
            <p:ph type="sldNum" sz="quarter" idx="12"/>
          </p:nvPr>
        </p:nvSpPr>
        <p:spPr/>
        <p:txBody>
          <a:bodyPr/>
          <a:lstStyle/>
          <a:p>
            <a:pPr>
              <a:defRPr/>
            </a:pPr>
            <a:fld id="{68A870C4-B19F-4DF1-B967-64BBCC981FCB}" type="slidenum">
              <a:rPr lang="en-US" smtClean="0"/>
              <a:pPr>
                <a:defRPr/>
              </a:pPr>
              <a:t>39</a:t>
            </a:fld>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5" name="Picture 1"/>
          <p:cNvPicPr>
            <a:picLocks noChangeAspect="1" noChangeArrowheads="1"/>
          </p:cNvPicPr>
          <p:nvPr/>
        </p:nvPicPr>
        <p:blipFill>
          <a:blip r:embed="rId2" cstate="print"/>
          <a:srcRect/>
          <a:stretch>
            <a:fillRect/>
          </a:stretch>
        </p:blipFill>
        <p:spPr bwMode="auto">
          <a:xfrm>
            <a:off x="6998494" y="0"/>
            <a:ext cx="2145506" cy="1596656"/>
          </a:xfrm>
          <a:prstGeom prst="rect">
            <a:avLst/>
          </a:prstGeom>
          <a:noFill/>
          <a:ln w="9525">
            <a:noFill/>
            <a:miter lim="800000"/>
            <a:headEnd/>
            <a:tailEnd/>
          </a:ln>
        </p:spPr>
      </p:pic>
      <p:sp>
        <p:nvSpPr>
          <p:cNvPr id="6146" name="Text Box 4"/>
          <p:cNvSpPr txBox="1">
            <a:spLocks noChangeArrowheads="1"/>
          </p:cNvSpPr>
          <p:nvPr/>
        </p:nvSpPr>
        <p:spPr bwMode="auto">
          <a:xfrm>
            <a:off x="304800" y="1691819"/>
            <a:ext cx="3886200" cy="4708981"/>
          </a:xfrm>
          <a:prstGeom prst="rect">
            <a:avLst/>
          </a:prstGeom>
          <a:noFill/>
          <a:ln w="9525">
            <a:noFill/>
            <a:miter lim="800000"/>
            <a:headEnd/>
            <a:tailEnd/>
          </a:ln>
        </p:spPr>
        <p:txBody>
          <a:bodyPr>
            <a:spAutoFit/>
          </a:bodyPr>
          <a:lstStyle/>
          <a:p>
            <a:pPr latinLnBrk="1">
              <a:spcBef>
                <a:spcPct val="50000"/>
              </a:spcBef>
            </a:pPr>
            <a:r>
              <a:rPr kumimoji="1" lang="en-US" altLang="ko-KR" sz="2000" dirty="0" smtClean="0"/>
              <a:t>A </a:t>
            </a:r>
            <a:r>
              <a:rPr kumimoji="1" lang="en-US" altLang="ko-KR" sz="2000" dirty="0" err="1"/>
              <a:t>redox</a:t>
            </a:r>
            <a:r>
              <a:rPr kumimoji="1" lang="en-US" altLang="ko-KR" sz="2000" dirty="0"/>
              <a:t> reaction involves transfer of electrons from one species to another.</a:t>
            </a:r>
          </a:p>
          <a:p>
            <a:pPr latinLnBrk="1">
              <a:spcBef>
                <a:spcPct val="50000"/>
              </a:spcBef>
            </a:pPr>
            <a:endParaRPr kumimoji="1" lang="en-US" altLang="ko-KR" sz="2000" dirty="0"/>
          </a:p>
          <a:p>
            <a:pPr latinLnBrk="1">
              <a:spcBef>
                <a:spcPct val="50000"/>
              </a:spcBef>
            </a:pPr>
            <a:r>
              <a:rPr kumimoji="1" lang="en-US" altLang="ko-KR" sz="2000" dirty="0">
                <a:solidFill>
                  <a:srgbClr val="FF0000"/>
                </a:solidFill>
              </a:rPr>
              <a:t>Oxidation</a:t>
            </a:r>
            <a:r>
              <a:rPr kumimoji="1" lang="en-US" altLang="ko-KR" sz="2000" dirty="0"/>
              <a:t> : </a:t>
            </a:r>
            <a:r>
              <a:rPr kumimoji="1" lang="en-US" altLang="ko-KR" sz="2000" dirty="0">
                <a:solidFill>
                  <a:srgbClr val="FF0000"/>
                </a:solidFill>
              </a:rPr>
              <a:t>loss of electrons</a:t>
            </a:r>
          </a:p>
          <a:p>
            <a:pPr latinLnBrk="1">
              <a:spcBef>
                <a:spcPct val="50000"/>
              </a:spcBef>
            </a:pPr>
            <a:r>
              <a:rPr kumimoji="1" lang="en-US" altLang="ko-KR" sz="2000" dirty="0">
                <a:solidFill>
                  <a:srgbClr val="FF0000"/>
                </a:solidFill>
              </a:rPr>
              <a:t>Reduction</a:t>
            </a:r>
            <a:r>
              <a:rPr kumimoji="1" lang="en-US" altLang="ko-KR" sz="2000" dirty="0"/>
              <a:t> : </a:t>
            </a:r>
            <a:r>
              <a:rPr kumimoji="1" lang="en-US" altLang="ko-KR" sz="2000" dirty="0">
                <a:solidFill>
                  <a:srgbClr val="FF0000"/>
                </a:solidFill>
              </a:rPr>
              <a:t>gain of electrons</a:t>
            </a:r>
          </a:p>
          <a:p>
            <a:pPr latinLnBrk="1">
              <a:spcBef>
                <a:spcPct val="50000"/>
              </a:spcBef>
            </a:pPr>
            <a:endParaRPr kumimoji="1" lang="en-US" altLang="ko-KR" sz="2000" dirty="0"/>
          </a:p>
          <a:p>
            <a:pPr latinLnBrk="1">
              <a:spcBef>
                <a:spcPct val="50000"/>
              </a:spcBef>
            </a:pPr>
            <a:r>
              <a:rPr kumimoji="1" lang="en-US" altLang="ko-KR" sz="2000" dirty="0"/>
              <a:t>Oxidizing agent (oxidant):</a:t>
            </a:r>
          </a:p>
          <a:p>
            <a:pPr latinLnBrk="1">
              <a:spcBef>
                <a:spcPct val="50000"/>
              </a:spcBef>
            </a:pPr>
            <a:r>
              <a:rPr kumimoji="1" lang="en-US" altLang="ko-KR" sz="2000" dirty="0"/>
              <a:t> </a:t>
            </a:r>
            <a:r>
              <a:rPr kumimoji="1" lang="en-US" altLang="ko-KR" sz="2000" dirty="0" smtClean="0"/>
              <a:t>takes  (accepts)electrons</a:t>
            </a:r>
            <a:endParaRPr kumimoji="1" lang="en-US" altLang="ko-KR" sz="2000" dirty="0"/>
          </a:p>
          <a:p>
            <a:pPr latinLnBrk="1">
              <a:spcBef>
                <a:spcPct val="50000"/>
              </a:spcBef>
            </a:pPr>
            <a:r>
              <a:rPr kumimoji="1" lang="en-US" altLang="ko-KR" sz="2000" dirty="0"/>
              <a:t>Reducing agent (</a:t>
            </a:r>
            <a:r>
              <a:rPr kumimoji="1" lang="en-US" altLang="ko-KR" sz="2000" dirty="0" err="1"/>
              <a:t>reductant</a:t>
            </a:r>
            <a:r>
              <a:rPr kumimoji="1" lang="en-US" altLang="ko-KR" sz="2000" dirty="0"/>
              <a:t>): </a:t>
            </a:r>
          </a:p>
          <a:p>
            <a:pPr latinLnBrk="1">
              <a:spcBef>
                <a:spcPct val="50000"/>
              </a:spcBef>
            </a:pPr>
            <a:r>
              <a:rPr kumimoji="1" lang="en-US" altLang="ko-KR" sz="2000" dirty="0"/>
              <a:t> </a:t>
            </a:r>
            <a:r>
              <a:rPr kumimoji="1" lang="en-US" altLang="ko-KR" sz="2000" dirty="0" smtClean="0"/>
              <a:t>gives (donates) electrons</a:t>
            </a:r>
            <a:endParaRPr kumimoji="1" lang="en-US" altLang="ko-KR" sz="2000" dirty="0"/>
          </a:p>
        </p:txBody>
      </p:sp>
      <p:sp>
        <p:nvSpPr>
          <p:cNvPr id="6147" name="Text Box 5"/>
          <p:cNvSpPr txBox="1">
            <a:spLocks noChangeArrowheads="1"/>
          </p:cNvSpPr>
          <p:nvPr/>
        </p:nvSpPr>
        <p:spPr bwMode="auto">
          <a:xfrm>
            <a:off x="4495800" y="1612900"/>
            <a:ext cx="4038600" cy="5016500"/>
          </a:xfrm>
          <a:prstGeom prst="rect">
            <a:avLst/>
          </a:prstGeom>
          <a:noFill/>
          <a:ln w="9525">
            <a:noFill/>
            <a:miter lim="800000"/>
            <a:headEnd/>
            <a:tailEnd/>
          </a:ln>
        </p:spPr>
        <p:txBody>
          <a:bodyPr>
            <a:spAutoFit/>
          </a:bodyPr>
          <a:lstStyle/>
          <a:p>
            <a:pPr latinLnBrk="1">
              <a:spcBef>
                <a:spcPct val="50000"/>
              </a:spcBef>
            </a:pPr>
            <a:r>
              <a:rPr kumimoji="1" lang="en-US" altLang="ko-KR" sz="2000" b="1" dirty="0">
                <a:solidFill>
                  <a:srgbClr val="FF0000"/>
                </a:solidFill>
              </a:rPr>
              <a:t>Half reaction</a:t>
            </a:r>
            <a:r>
              <a:rPr kumimoji="1" lang="en-US" altLang="ko-KR" sz="2000" dirty="0"/>
              <a:t> : </a:t>
            </a:r>
            <a:r>
              <a:rPr lang="en-US" altLang="ko-KR" sz="2000" dirty="0"/>
              <a:t> a balanced chemical equation that describes either the oxidation or reduction but not both.</a:t>
            </a:r>
            <a:endParaRPr kumimoji="1" lang="en-US" altLang="ko-KR" sz="2000" dirty="0"/>
          </a:p>
          <a:p>
            <a:pPr latinLnBrk="1">
              <a:spcBef>
                <a:spcPct val="50000"/>
              </a:spcBef>
            </a:pPr>
            <a:r>
              <a:rPr kumimoji="1" lang="en-US" altLang="ko-KR" sz="2000" dirty="0"/>
              <a:t>Ox</a:t>
            </a:r>
            <a:r>
              <a:rPr kumimoji="1" lang="en-US" altLang="ko-KR" sz="2000" baseline="-25000" dirty="0"/>
              <a:t>1</a:t>
            </a:r>
            <a:r>
              <a:rPr kumimoji="1" lang="en-US" altLang="ko-KR" sz="2000" dirty="0"/>
              <a:t>  +  </a:t>
            </a:r>
            <a:r>
              <a:rPr kumimoji="1" lang="en-US" altLang="ko-KR" sz="2000" i="1" dirty="0"/>
              <a:t>n</a:t>
            </a:r>
            <a:r>
              <a:rPr kumimoji="1" lang="en-US" altLang="ko-KR" sz="2000" dirty="0"/>
              <a:t>e  </a:t>
            </a:r>
            <a:r>
              <a:rPr kumimoji="1" lang="en-US" altLang="ko-KR" sz="2000" dirty="0">
                <a:sym typeface="Symbol" pitchFamily="18" charset="2"/>
              </a:rPr>
              <a:t> </a:t>
            </a:r>
            <a:r>
              <a:rPr kumimoji="1" lang="en-US" altLang="ko-KR" sz="2000" dirty="0"/>
              <a:t> Red</a:t>
            </a:r>
            <a:r>
              <a:rPr kumimoji="1" lang="en-US" altLang="ko-KR" sz="2000" baseline="-25000" dirty="0"/>
              <a:t>1</a:t>
            </a:r>
            <a:endParaRPr kumimoji="1" lang="en-US" altLang="ko-KR" sz="2000" dirty="0"/>
          </a:p>
          <a:p>
            <a:pPr latinLnBrk="1">
              <a:spcBef>
                <a:spcPct val="50000"/>
              </a:spcBef>
            </a:pPr>
            <a:r>
              <a:rPr kumimoji="1" lang="en-US" altLang="ko-KR" sz="2000" dirty="0"/>
              <a:t>Red</a:t>
            </a:r>
            <a:r>
              <a:rPr kumimoji="1" lang="en-US" altLang="ko-KR" sz="2000" baseline="-25000" dirty="0"/>
              <a:t>2</a:t>
            </a:r>
            <a:r>
              <a:rPr kumimoji="1" lang="en-US" altLang="ko-KR" sz="2000" dirty="0"/>
              <a:t>  </a:t>
            </a:r>
            <a:r>
              <a:rPr kumimoji="1" lang="en-US" altLang="ko-KR" sz="2000" dirty="0">
                <a:sym typeface="Symbol" pitchFamily="18" charset="2"/>
              </a:rPr>
              <a:t> </a:t>
            </a:r>
            <a:r>
              <a:rPr kumimoji="1" lang="en-US" altLang="ko-KR" sz="2000" dirty="0"/>
              <a:t> Ox</a:t>
            </a:r>
            <a:r>
              <a:rPr kumimoji="1" lang="en-US" altLang="ko-KR" sz="2000" baseline="-25000" dirty="0"/>
              <a:t>2</a:t>
            </a:r>
            <a:r>
              <a:rPr kumimoji="1" lang="en-US" altLang="ko-KR" sz="2000" dirty="0"/>
              <a:t>  +  </a:t>
            </a:r>
            <a:r>
              <a:rPr kumimoji="1" lang="en-US" altLang="ko-KR" sz="2000" i="1" dirty="0"/>
              <a:t>n</a:t>
            </a:r>
            <a:r>
              <a:rPr kumimoji="1" lang="en-US" altLang="ko-KR" sz="2000" dirty="0"/>
              <a:t>e  </a:t>
            </a:r>
          </a:p>
          <a:p>
            <a:pPr latinLnBrk="1">
              <a:spcBef>
                <a:spcPct val="50000"/>
              </a:spcBef>
            </a:pPr>
            <a:r>
              <a:rPr kumimoji="1" lang="en-US" altLang="ko-KR" sz="2000" dirty="0">
                <a:solidFill>
                  <a:srgbClr val="FF0000"/>
                </a:solidFill>
              </a:rPr>
              <a:t>Net reaction</a:t>
            </a:r>
            <a:r>
              <a:rPr kumimoji="1" lang="en-US" altLang="ko-KR" sz="2000" dirty="0"/>
              <a:t> :</a:t>
            </a:r>
          </a:p>
          <a:p>
            <a:pPr latinLnBrk="1">
              <a:spcBef>
                <a:spcPct val="50000"/>
              </a:spcBef>
            </a:pPr>
            <a:r>
              <a:rPr kumimoji="1" lang="en-US" altLang="ko-KR" sz="2000" dirty="0"/>
              <a:t>Ox</a:t>
            </a:r>
            <a:r>
              <a:rPr kumimoji="1" lang="en-US" altLang="ko-KR" sz="2000" baseline="-25000" dirty="0"/>
              <a:t>1</a:t>
            </a:r>
            <a:r>
              <a:rPr kumimoji="1" lang="en-US" altLang="ko-KR" sz="2000" dirty="0"/>
              <a:t>  + Red</a:t>
            </a:r>
            <a:r>
              <a:rPr kumimoji="1" lang="en-US" altLang="ko-KR" sz="2000" baseline="-25000" dirty="0"/>
              <a:t>2</a:t>
            </a:r>
            <a:r>
              <a:rPr kumimoji="1" lang="en-US" altLang="ko-KR" sz="2000" dirty="0"/>
              <a:t>  </a:t>
            </a:r>
            <a:r>
              <a:rPr kumimoji="1" lang="en-US" altLang="ko-KR" sz="2000" dirty="0">
                <a:sym typeface="Symbol" pitchFamily="18" charset="2"/>
              </a:rPr>
              <a:t> </a:t>
            </a:r>
            <a:r>
              <a:rPr kumimoji="1" lang="en-US" altLang="ko-KR" sz="2000" dirty="0"/>
              <a:t> Ox</a:t>
            </a:r>
            <a:r>
              <a:rPr kumimoji="1" lang="en-US" altLang="ko-KR" sz="2000" baseline="-25000" dirty="0"/>
              <a:t>2</a:t>
            </a:r>
            <a:r>
              <a:rPr kumimoji="1" lang="en-US" altLang="ko-KR" sz="2000" dirty="0"/>
              <a:t>  +  Red</a:t>
            </a:r>
            <a:r>
              <a:rPr kumimoji="1" lang="en-US" altLang="ko-KR" sz="2000" baseline="-25000" dirty="0"/>
              <a:t>1</a:t>
            </a:r>
            <a:endParaRPr kumimoji="1" lang="en-US" altLang="ko-KR" sz="2000" dirty="0"/>
          </a:p>
          <a:p>
            <a:pPr latinLnBrk="1">
              <a:spcBef>
                <a:spcPct val="50000"/>
              </a:spcBef>
            </a:pPr>
            <a:endParaRPr kumimoji="1" lang="en-US" altLang="ko-KR" sz="2000" dirty="0"/>
          </a:p>
          <a:p>
            <a:pPr latinLnBrk="1">
              <a:spcBef>
                <a:spcPct val="50000"/>
              </a:spcBef>
            </a:pPr>
            <a:r>
              <a:rPr kumimoji="1" lang="en-US" altLang="ko-KR" sz="2000" dirty="0"/>
              <a:t>If we know how many moles of electrons are transferred, then we know how many moles of product have been formed.</a:t>
            </a:r>
          </a:p>
        </p:txBody>
      </p:sp>
      <p:sp>
        <p:nvSpPr>
          <p:cNvPr id="6148" name="Line 6"/>
          <p:cNvSpPr>
            <a:spLocks noChangeShapeType="1"/>
          </p:cNvSpPr>
          <p:nvPr/>
        </p:nvSpPr>
        <p:spPr bwMode="auto">
          <a:xfrm>
            <a:off x="4572000" y="3048000"/>
            <a:ext cx="3505200" cy="0"/>
          </a:xfrm>
          <a:prstGeom prst="line">
            <a:avLst/>
          </a:prstGeom>
          <a:noFill/>
          <a:ln w="9525">
            <a:solidFill>
              <a:schemeClr val="tx1"/>
            </a:solidFill>
            <a:round/>
            <a:headEnd/>
            <a:tailEnd/>
          </a:ln>
        </p:spPr>
        <p:txBody>
          <a:bodyPr wrap="none" anchor="ctr"/>
          <a:lstStyle/>
          <a:p>
            <a:endParaRPr lang="en-US"/>
          </a:p>
        </p:txBody>
      </p:sp>
      <p:sp>
        <p:nvSpPr>
          <p:cNvPr id="8" name="TextBox 7"/>
          <p:cNvSpPr txBox="1"/>
          <p:nvPr/>
        </p:nvSpPr>
        <p:spPr>
          <a:xfrm>
            <a:off x="1524000" y="76200"/>
            <a:ext cx="3657600" cy="646331"/>
          </a:xfrm>
          <a:prstGeom prst="rect">
            <a:avLst/>
          </a:prstGeom>
          <a:noFill/>
        </p:spPr>
        <p:txBody>
          <a:bodyPr wrap="square" rtlCol="0">
            <a:spAutoFit/>
          </a:bodyPr>
          <a:lstStyle/>
          <a:p>
            <a:r>
              <a:rPr kumimoji="1" lang="en-US" altLang="ko-KR" sz="3600" b="1" i="1" dirty="0" err="1" smtClean="0">
                <a:solidFill>
                  <a:srgbClr val="0000FF"/>
                </a:solidFill>
              </a:rPr>
              <a:t>Redox</a:t>
            </a:r>
            <a:r>
              <a:rPr kumimoji="1" lang="en-US" altLang="ko-KR" sz="3600" b="1" i="1" dirty="0" smtClean="0">
                <a:solidFill>
                  <a:srgbClr val="0000FF"/>
                </a:solidFill>
              </a:rPr>
              <a:t> reaction</a:t>
            </a:r>
          </a:p>
        </p:txBody>
      </p:sp>
      <p:sp>
        <p:nvSpPr>
          <p:cNvPr id="7" name="Slide Number Placeholder 6"/>
          <p:cNvSpPr>
            <a:spLocks noGrp="1"/>
          </p:cNvSpPr>
          <p:nvPr>
            <p:ph type="sldNum" sz="quarter" idx="12"/>
          </p:nvPr>
        </p:nvSpPr>
        <p:spPr/>
        <p:txBody>
          <a:bodyPr/>
          <a:lstStyle/>
          <a:p>
            <a:pPr>
              <a:defRPr/>
            </a:pPr>
            <a:fld id="{68A870C4-B19F-4DF1-B967-64BBCC981FCB}" type="slidenum">
              <a:rPr lang="en-US" smtClean="0"/>
              <a:pPr>
                <a:defRPr/>
              </a:pPr>
              <a:t>4</a:t>
            </a:fld>
            <a:endParaRPr lang="en-US"/>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466" name="Text Box 2"/>
          <p:cNvSpPr txBox="1">
            <a:spLocks noChangeArrowheads="1"/>
          </p:cNvSpPr>
          <p:nvPr/>
        </p:nvSpPr>
        <p:spPr bwMode="auto">
          <a:xfrm>
            <a:off x="457200" y="1075623"/>
            <a:ext cx="7239000" cy="4401205"/>
          </a:xfrm>
          <a:prstGeom prst="rect">
            <a:avLst/>
          </a:prstGeom>
          <a:noFill/>
          <a:ln w="9525">
            <a:noFill/>
            <a:miter lim="800000"/>
            <a:headEnd/>
            <a:tailEnd/>
          </a:ln>
          <a:effectLst/>
        </p:spPr>
        <p:txBody>
          <a:bodyPr wrap="square">
            <a:spAutoFit/>
          </a:bodyPr>
          <a:lstStyle/>
          <a:p>
            <a:pPr marL="341313" indent="-341313" eaLnBrk="1" latinLnBrk="1" hangingPunct="1">
              <a:spcBef>
                <a:spcPct val="20000"/>
              </a:spcBef>
              <a:buClr>
                <a:srgbClr val="FF0000"/>
              </a:buClr>
              <a:buFont typeface="Wingdings" pitchFamily="2" charset="2"/>
              <a:buChar char="Ø"/>
            </a:pPr>
            <a:r>
              <a:rPr kumimoji="1" lang="en-US" altLang="ko-KR" sz="2000" dirty="0" smtClean="0">
                <a:latin typeface="Arial" pitchFamily="34" charset="0"/>
                <a:cs typeface="Arial" pitchFamily="34" charset="0"/>
              </a:rPr>
              <a:t>Although </a:t>
            </a:r>
            <a:r>
              <a:rPr kumimoji="1" lang="en-US" altLang="ko-KR" sz="2000" dirty="0">
                <a:latin typeface="Arial" pitchFamily="34" charset="0"/>
                <a:cs typeface="Arial" pitchFamily="34" charset="0"/>
              </a:rPr>
              <a:t>it is not difficult to measure </a:t>
            </a:r>
            <a:r>
              <a:rPr kumimoji="1" lang="en-US" altLang="ko-KR" sz="2000" i="1" dirty="0">
                <a:latin typeface="Arial" pitchFamily="34" charset="0"/>
                <a:cs typeface="Arial" pitchFamily="34" charset="0"/>
              </a:rPr>
              <a:t>relative </a:t>
            </a:r>
            <a:r>
              <a:rPr kumimoji="1" lang="en-US" altLang="ko-KR" sz="2000" dirty="0">
                <a:latin typeface="Arial" pitchFamily="34" charset="0"/>
                <a:cs typeface="Arial" pitchFamily="34" charset="0"/>
              </a:rPr>
              <a:t>half-cell </a:t>
            </a:r>
            <a:r>
              <a:rPr kumimoji="1" lang="en-US" altLang="ko-KR" sz="2000" dirty="0" smtClean="0">
                <a:latin typeface="Arial" pitchFamily="34" charset="0"/>
                <a:cs typeface="Arial" pitchFamily="34" charset="0"/>
              </a:rPr>
              <a:t>potentials, it </a:t>
            </a:r>
            <a:r>
              <a:rPr kumimoji="1" lang="en-US" altLang="ko-KR" sz="2000" dirty="0">
                <a:latin typeface="Arial" pitchFamily="34" charset="0"/>
                <a:cs typeface="Arial" pitchFamily="34" charset="0"/>
              </a:rPr>
              <a:t>is impossible to determine absolute half-cell potentials because all voltage-measuring devices measure only differences in potential. </a:t>
            </a:r>
            <a:endParaRPr kumimoji="1" lang="en-US" altLang="ko-KR" sz="2000" dirty="0" smtClean="0">
              <a:latin typeface="Arial" pitchFamily="34" charset="0"/>
              <a:cs typeface="Arial" pitchFamily="34" charset="0"/>
            </a:endParaRPr>
          </a:p>
          <a:p>
            <a:pPr marL="341313" indent="-341313" eaLnBrk="1" latinLnBrk="1" hangingPunct="1">
              <a:spcBef>
                <a:spcPct val="20000"/>
              </a:spcBef>
              <a:buClr>
                <a:srgbClr val="FF0000"/>
              </a:buClr>
            </a:pPr>
            <a:endParaRPr kumimoji="1" lang="en-US" altLang="ko-KR" sz="2000" dirty="0" smtClean="0">
              <a:latin typeface="Arial" pitchFamily="34" charset="0"/>
              <a:cs typeface="Arial" pitchFamily="34" charset="0"/>
            </a:endParaRPr>
          </a:p>
          <a:p>
            <a:pPr marL="341313" indent="-341313" eaLnBrk="1" latinLnBrk="1" hangingPunct="1">
              <a:spcBef>
                <a:spcPct val="20000"/>
              </a:spcBef>
              <a:buClr>
                <a:srgbClr val="FF0000"/>
              </a:buClr>
              <a:buFont typeface="Wingdings" pitchFamily="2" charset="2"/>
              <a:buChar char="Ø"/>
            </a:pPr>
            <a:r>
              <a:rPr kumimoji="1" lang="en-US" altLang="ko-KR" sz="2000" dirty="0" smtClean="0">
                <a:latin typeface="Arial" pitchFamily="34" charset="0"/>
                <a:cs typeface="Arial" pitchFamily="34" charset="0"/>
              </a:rPr>
              <a:t>To </a:t>
            </a:r>
            <a:r>
              <a:rPr kumimoji="1" lang="en-US" altLang="ko-KR" sz="2000" dirty="0">
                <a:latin typeface="Arial" pitchFamily="34" charset="0"/>
                <a:cs typeface="Arial" pitchFamily="34" charset="0"/>
              </a:rPr>
              <a:t>measure the potential of an electrode, one contact of a voltmeter is connected to the electrode in question. </a:t>
            </a:r>
            <a:endParaRPr kumimoji="1" lang="en-US" altLang="ko-KR" sz="2000" dirty="0" smtClean="0">
              <a:latin typeface="Arial" pitchFamily="34" charset="0"/>
              <a:cs typeface="Arial" pitchFamily="34" charset="0"/>
            </a:endParaRPr>
          </a:p>
          <a:p>
            <a:pPr marL="341313" indent="-341313" eaLnBrk="1" latinLnBrk="1" hangingPunct="1">
              <a:spcBef>
                <a:spcPct val="20000"/>
              </a:spcBef>
              <a:buClr>
                <a:srgbClr val="FF0000"/>
              </a:buClr>
              <a:buFont typeface="Wingdings" pitchFamily="2" charset="2"/>
              <a:buChar char="Ø"/>
            </a:pPr>
            <a:endParaRPr kumimoji="1" lang="en-US" altLang="ko-KR" sz="2000" dirty="0" smtClean="0"/>
          </a:p>
          <a:p>
            <a:pPr marL="341313" indent="-341313" eaLnBrk="1" latinLnBrk="1" hangingPunct="1">
              <a:spcBef>
                <a:spcPct val="20000"/>
              </a:spcBef>
              <a:buClr>
                <a:srgbClr val="FF0000"/>
              </a:buClr>
              <a:buFont typeface="Wingdings" pitchFamily="2" charset="2"/>
              <a:buChar char="Ø"/>
            </a:pPr>
            <a:r>
              <a:rPr kumimoji="1" lang="en-US" altLang="ko-KR" sz="2000" dirty="0" smtClean="0">
                <a:latin typeface="Arial" pitchFamily="34" charset="0"/>
                <a:cs typeface="Arial" pitchFamily="34" charset="0"/>
              </a:rPr>
              <a:t>The </a:t>
            </a:r>
            <a:r>
              <a:rPr kumimoji="1" lang="en-US" altLang="ko-KR" sz="2000" dirty="0">
                <a:latin typeface="Arial" pitchFamily="34" charset="0"/>
                <a:cs typeface="Arial" pitchFamily="34" charset="0"/>
              </a:rPr>
              <a:t>other contact from the meter must then be brought into electrical contact with the solution in the electrode compartment via another conductor.</a:t>
            </a:r>
          </a:p>
          <a:p>
            <a:pPr marL="341313" indent="-341313" eaLnBrk="1" latinLnBrk="1" hangingPunct="1">
              <a:lnSpc>
                <a:spcPct val="90000"/>
              </a:lnSpc>
              <a:spcBef>
                <a:spcPct val="20000"/>
              </a:spcBef>
              <a:buClr>
                <a:srgbClr val="FF0000"/>
              </a:buClr>
              <a:buFont typeface="Wingdings" pitchFamily="2" charset="2"/>
              <a:buChar char="Ø"/>
            </a:pPr>
            <a:endParaRPr kumimoji="1" lang="en-US" altLang="ko-KR" sz="2000" dirty="0" smtClean="0">
              <a:latin typeface="Arial" pitchFamily="34" charset="0"/>
              <a:cs typeface="Arial" pitchFamily="34" charset="0"/>
            </a:endParaRPr>
          </a:p>
          <a:p>
            <a:pPr eaLnBrk="1" latinLnBrk="1" hangingPunct="1">
              <a:lnSpc>
                <a:spcPct val="90000"/>
              </a:lnSpc>
              <a:spcBef>
                <a:spcPct val="20000"/>
              </a:spcBef>
            </a:pPr>
            <a:endParaRPr kumimoji="1" lang="en-US" sz="2000" dirty="0">
              <a:latin typeface="Arial" pitchFamily="34" charset="0"/>
              <a:cs typeface="Arial" pitchFamily="34" charset="0"/>
            </a:endParaRPr>
          </a:p>
        </p:txBody>
      </p:sp>
      <p:sp>
        <p:nvSpPr>
          <p:cNvPr id="3" name="TextBox 2"/>
          <p:cNvSpPr txBox="1"/>
          <p:nvPr/>
        </p:nvSpPr>
        <p:spPr>
          <a:xfrm>
            <a:off x="990600" y="76200"/>
            <a:ext cx="7239000" cy="584775"/>
          </a:xfrm>
          <a:prstGeom prst="rect">
            <a:avLst/>
          </a:prstGeom>
          <a:noFill/>
        </p:spPr>
        <p:txBody>
          <a:bodyPr wrap="square" rtlCol="0">
            <a:spAutoFit/>
          </a:bodyPr>
          <a:lstStyle/>
          <a:p>
            <a:r>
              <a:rPr kumimoji="1" lang="en-US" altLang="ko-KR" sz="3200" b="1" i="1" dirty="0" smtClean="0">
                <a:solidFill>
                  <a:srgbClr val="0000FF"/>
                </a:solidFill>
                <a:latin typeface="Arial" pitchFamily="34" charset="0"/>
                <a:cs typeface="Arial" pitchFamily="34" charset="0"/>
              </a:rPr>
              <a:t> No absolute potentials measured </a:t>
            </a:r>
          </a:p>
        </p:txBody>
      </p:sp>
      <p:sp>
        <p:nvSpPr>
          <p:cNvPr id="4" name="Slide Number Placeholder 3"/>
          <p:cNvSpPr>
            <a:spLocks noGrp="1"/>
          </p:cNvSpPr>
          <p:nvPr>
            <p:ph type="sldNum" sz="quarter" idx="12"/>
          </p:nvPr>
        </p:nvSpPr>
        <p:spPr/>
        <p:txBody>
          <a:bodyPr/>
          <a:lstStyle/>
          <a:p>
            <a:pPr>
              <a:defRPr/>
            </a:pPr>
            <a:fld id="{68A870C4-B19F-4DF1-B967-64BBCC981FCB}" type="slidenum">
              <a:rPr lang="en-US" smtClean="0"/>
              <a:pPr>
                <a:defRPr/>
              </a:pPr>
              <a:t>40</a:t>
            </a:fld>
            <a:endParaRPr lang="en-US"/>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66800" y="1295400"/>
            <a:ext cx="7620000" cy="4893647"/>
          </a:xfrm>
          <a:prstGeom prst="rect">
            <a:avLst/>
          </a:prstGeom>
        </p:spPr>
        <p:txBody>
          <a:bodyPr wrap="square">
            <a:spAutoFit/>
          </a:bodyPr>
          <a:lstStyle/>
          <a:p>
            <a:pPr marL="341313" indent="-341313" eaLnBrk="1" latinLnBrk="1" hangingPunct="1">
              <a:lnSpc>
                <a:spcPct val="90000"/>
              </a:lnSpc>
              <a:spcBef>
                <a:spcPct val="20000"/>
              </a:spcBef>
              <a:buClr>
                <a:srgbClr val="FF0000"/>
              </a:buClr>
              <a:buFont typeface="Wingdings" pitchFamily="2" charset="2"/>
              <a:buChar char="Ø"/>
            </a:pPr>
            <a:r>
              <a:rPr kumimoji="1" lang="en-US" altLang="ko-KR" sz="2000" dirty="0" smtClean="0"/>
              <a:t>This second contact, however, inevitably involves a solid/solution interface that acts as a second half-cell when the potential is measured. </a:t>
            </a:r>
          </a:p>
          <a:p>
            <a:pPr marL="341313" indent="-341313" eaLnBrk="1" latinLnBrk="1" hangingPunct="1">
              <a:lnSpc>
                <a:spcPct val="90000"/>
              </a:lnSpc>
              <a:spcBef>
                <a:spcPct val="20000"/>
              </a:spcBef>
              <a:buClr>
                <a:srgbClr val="FF0000"/>
              </a:buClr>
              <a:buFont typeface="Wingdings" pitchFamily="2" charset="2"/>
              <a:buChar char="Ø"/>
            </a:pPr>
            <a:endParaRPr kumimoji="1" lang="en-US" altLang="ko-KR" sz="2000" dirty="0" smtClean="0"/>
          </a:p>
          <a:p>
            <a:pPr marL="341313" indent="-341313" eaLnBrk="1" latinLnBrk="1" hangingPunct="1">
              <a:lnSpc>
                <a:spcPct val="90000"/>
              </a:lnSpc>
              <a:spcBef>
                <a:spcPct val="20000"/>
              </a:spcBef>
              <a:buClr>
                <a:srgbClr val="FF0000"/>
              </a:buClr>
              <a:buFont typeface="Wingdings" pitchFamily="2" charset="2"/>
              <a:buChar char="Ø"/>
            </a:pPr>
            <a:r>
              <a:rPr kumimoji="1" lang="en-US" altLang="ko-KR" sz="2000" dirty="0" smtClean="0"/>
              <a:t>Thus, an absolute half-cell potential is not obtained. What is  obtained is the difference between the half-cell potential of interest and a half-cell made up of the second contact and the solution. </a:t>
            </a:r>
          </a:p>
          <a:p>
            <a:pPr marL="341313" indent="-341313" eaLnBrk="1" latinLnBrk="1" hangingPunct="1">
              <a:lnSpc>
                <a:spcPct val="90000"/>
              </a:lnSpc>
              <a:spcBef>
                <a:spcPct val="20000"/>
              </a:spcBef>
              <a:buClr>
                <a:srgbClr val="FF0000"/>
              </a:buClr>
              <a:buFont typeface="Wingdings" pitchFamily="2" charset="2"/>
              <a:buChar char="Ø"/>
            </a:pPr>
            <a:endParaRPr kumimoji="1" lang="en-US" altLang="ko-KR" sz="2000" dirty="0" smtClean="0"/>
          </a:p>
          <a:p>
            <a:pPr marL="341313" indent="-341313" eaLnBrk="1" latinLnBrk="1" hangingPunct="1">
              <a:lnSpc>
                <a:spcPct val="90000"/>
              </a:lnSpc>
              <a:spcBef>
                <a:spcPct val="20000"/>
              </a:spcBef>
              <a:buClr>
                <a:srgbClr val="FF0000"/>
              </a:buClr>
              <a:buFont typeface="Wingdings" pitchFamily="2" charset="2"/>
              <a:buChar char="Ø"/>
            </a:pPr>
            <a:r>
              <a:rPr kumimoji="1" lang="en-US" altLang="ko-KR" sz="2000" dirty="0" smtClean="0"/>
              <a:t>This presents no real obstacle because relative half-cell potentials are just as useful provided that they are all measured against the same reference half-cell. </a:t>
            </a:r>
          </a:p>
          <a:p>
            <a:pPr marL="341313" indent="-341313" eaLnBrk="1" latinLnBrk="1" hangingPunct="1">
              <a:lnSpc>
                <a:spcPct val="90000"/>
              </a:lnSpc>
              <a:spcBef>
                <a:spcPct val="20000"/>
              </a:spcBef>
              <a:buClr>
                <a:srgbClr val="FF0000"/>
              </a:buClr>
              <a:buFont typeface="Wingdings" pitchFamily="2" charset="2"/>
              <a:buChar char="Ø"/>
            </a:pPr>
            <a:endParaRPr kumimoji="1" lang="en-US" altLang="ko-KR" sz="2000" dirty="0" smtClean="0"/>
          </a:p>
          <a:p>
            <a:pPr marL="341313" indent="-341313" eaLnBrk="1" latinLnBrk="1" hangingPunct="1">
              <a:lnSpc>
                <a:spcPct val="90000"/>
              </a:lnSpc>
              <a:spcBef>
                <a:spcPct val="20000"/>
              </a:spcBef>
              <a:buClr>
                <a:srgbClr val="FF0000"/>
              </a:buClr>
              <a:buFont typeface="Wingdings" pitchFamily="2" charset="2"/>
              <a:buChar char="Ø"/>
            </a:pPr>
            <a:r>
              <a:rPr kumimoji="1" lang="en-US" altLang="ko-KR" sz="2000" dirty="0" smtClean="0"/>
              <a:t>Relative potentials can be combined to give cell potentials. We can also use them to calculate equilibrium constants and generate titration curves. </a:t>
            </a:r>
            <a:endParaRPr kumimoji="1" lang="en-US" altLang="ko-KR" sz="2000" dirty="0"/>
          </a:p>
        </p:txBody>
      </p:sp>
      <p:sp>
        <p:nvSpPr>
          <p:cNvPr id="3" name="TextBox 2"/>
          <p:cNvSpPr txBox="1"/>
          <p:nvPr/>
        </p:nvSpPr>
        <p:spPr>
          <a:xfrm>
            <a:off x="2209800" y="228600"/>
            <a:ext cx="4648200" cy="646331"/>
          </a:xfrm>
          <a:prstGeom prst="rect">
            <a:avLst/>
          </a:prstGeom>
          <a:noFill/>
        </p:spPr>
        <p:txBody>
          <a:bodyPr wrap="square" rtlCol="0">
            <a:spAutoFit/>
          </a:bodyPr>
          <a:lstStyle/>
          <a:p>
            <a:r>
              <a:rPr lang="en-US" sz="3600" b="1" i="1" dirty="0" smtClean="0">
                <a:solidFill>
                  <a:srgbClr val="0000FF"/>
                </a:solidFill>
              </a:rPr>
              <a:t>Absolute  potentials</a:t>
            </a:r>
            <a:endParaRPr lang="en-US" sz="3600" b="1" i="1" dirty="0">
              <a:solidFill>
                <a:srgbClr val="0000FF"/>
              </a:solidFill>
            </a:endParaRPr>
          </a:p>
        </p:txBody>
      </p:sp>
      <p:sp>
        <p:nvSpPr>
          <p:cNvPr id="4" name="Slide Number Placeholder 3"/>
          <p:cNvSpPr>
            <a:spLocks noGrp="1"/>
          </p:cNvSpPr>
          <p:nvPr>
            <p:ph type="sldNum" sz="quarter" idx="12"/>
          </p:nvPr>
        </p:nvSpPr>
        <p:spPr/>
        <p:txBody>
          <a:bodyPr/>
          <a:lstStyle/>
          <a:p>
            <a:pPr>
              <a:defRPr/>
            </a:pPr>
            <a:fld id="{68A870C4-B19F-4DF1-B967-64BBCC981FCB}" type="slidenum">
              <a:rPr lang="en-US" smtClean="0"/>
              <a:pPr>
                <a:defRPr/>
              </a:pPr>
              <a:t>41</a:t>
            </a:fld>
            <a:endParaRPr 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132" name="Text Box 4"/>
          <p:cNvSpPr txBox="1">
            <a:spLocks noChangeArrowheads="1"/>
          </p:cNvSpPr>
          <p:nvPr/>
        </p:nvSpPr>
        <p:spPr bwMode="auto">
          <a:xfrm>
            <a:off x="1219200" y="76200"/>
            <a:ext cx="5791200" cy="646331"/>
          </a:xfrm>
          <a:prstGeom prst="rect">
            <a:avLst/>
          </a:prstGeom>
          <a:noFill/>
          <a:ln w="9525">
            <a:noFill/>
            <a:miter lim="800000"/>
            <a:headEnd/>
            <a:tailEnd/>
          </a:ln>
          <a:effectLst/>
        </p:spPr>
        <p:txBody>
          <a:bodyPr wrap="square">
            <a:spAutoFit/>
          </a:bodyPr>
          <a:lstStyle/>
          <a:p>
            <a:pPr eaLnBrk="1" latinLnBrk="1" hangingPunct="1">
              <a:spcBef>
                <a:spcPct val="50000"/>
              </a:spcBef>
            </a:pPr>
            <a:r>
              <a:rPr kumimoji="1" lang="en-US" altLang="ko-KR" sz="3600" b="1" i="1" dirty="0">
                <a:solidFill>
                  <a:srgbClr val="0000FF"/>
                </a:solidFill>
                <a:latin typeface="Arial" pitchFamily="34" charset="0"/>
                <a:cs typeface="Arial" pitchFamily="34" charset="0"/>
              </a:rPr>
              <a:t>Standard potentials ;  </a:t>
            </a:r>
            <a:r>
              <a:rPr kumimoji="1" lang="en-US" altLang="ko-KR" sz="3600" b="1" i="1" dirty="0" err="1">
                <a:solidFill>
                  <a:srgbClr val="0000FF"/>
                </a:solidFill>
                <a:latin typeface="Arial" pitchFamily="34" charset="0"/>
                <a:cs typeface="Arial" pitchFamily="34" charset="0"/>
              </a:rPr>
              <a:t>E</a:t>
            </a:r>
            <a:r>
              <a:rPr kumimoji="1" lang="en-US" altLang="ko-KR" sz="3600" b="1" i="1" baseline="30000" dirty="0" err="1">
                <a:solidFill>
                  <a:srgbClr val="0000FF"/>
                </a:solidFill>
                <a:latin typeface="Arial" pitchFamily="34" charset="0"/>
                <a:cs typeface="Arial" pitchFamily="34" charset="0"/>
              </a:rPr>
              <a:t>o</a:t>
            </a:r>
            <a:endParaRPr kumimoji="1" lang="en-US" altLang="ko-KR" sz="3600" i="1" dirty="0">
              <a:solidFill>
                <a:srgbClr val="0000FF"/>
              </a:solidFill>
              <a:latin typeface="Arial" pitchFamily="34" charset="0"/>
              <a:cs typeface="Arial" pitchFamily="34" charset="0"/>
            </a:endParaRPr>
          </a:p>
        </p:txBody>
      </p:sp>
      <p:sp>
        <p:nvSpPr>
          <p:cNvPr id="304133" name="Text Box 5"/>
          <p:cNvSpPr txBox="1">
            <a:spLocks noChangeArrowheads="1"/>
          </p:cNvSpPr>
          <p:nvPr/>
        </p:nvSpPr>
        <p:spPr bwMode="auto">
          <a:xfrm>
            <a:off x="685800" y="1312307"/>
            <a:ext cx="8229600" cy="4555093"/>
          </a:xfrm>
          <a:prstGeom prst="rect">
            <a:avLst/>
          </a:prstGeom>
          <a:noFill/>
          <a:ln w="9525">
            <a:noFill/>
            <a:miter lim="800000"/>
            <a:headEnd/>
            <a:tailEnd/>
          </a:ln>
          <a:effectLst/>
        </p:spPr>
        <p:txBody>
          <a:bodyPr>
            <a:spAutoFit/>
          </a:bodyPr>
          <a:lstStyle/>
          <a:p>
            <a:pPr marL="341313" indent="-341313" eaLnBrk="1" latinLnBrk="1" hangingPunct="1">
              <a:spcBef>
                <a:spcPct val="50000"/>
              </a:spcBef>
              <a:buClr>
                <a:srgbClr val="FF0000"/>
              </a:buClr>
              <a:buFont typeface="Wingdings" pitchFamily="2" charset="2"/>
              <a:buChar char="Ø"/>
            </a:pPr>
            <a:r>
              <a:rPr kumimoji="1" lang="en-US" altLang="ko-KR" sz="2000" dirty="0">
                <a:latin typeface="Arial" pitchFamily="34" charset="0"/>
                <a:cs typeface="Arial" pitchFamily="34" charset="0"/>
              </a:rPr>
              <a:t>When all substances involved in the half-reaction are present in their standard-state </a:t>
            </a:r>
            <a:r>
              <a:rPr kumimoji="1" lang="en-US" altLang="ko-KR" sz="2000" dirty="0" smtClean="0">
                <a:latin typeface="Arial" pitchFamily="34" charset="0"/>
                <a:cs typeface="Arial" pitchFamily="34" charset="0"/>
              </a:rPr>
              <a:t>concentrations (</a:t>
            </a:r>
            <a:r>
              <a:rPr kumimoji="1" lang="en-US" altLang="ko-KR" sz="2000" dirty="0">
                <a:latin typeface="Arial" pitchFamily="34" charset="0"/>
                <a:cs typeface="Arial" pitchFamily="34" charset="0"/>
              </a:rPr>
              <a:t>activities), an electrode has its standard potential, </a:t>
            </a:r>
            <a:r>
              <a:rPr kumimoji="1" lang="en-US" altLang="ko-KR" sz="2000" i="1" dirty="0" err="1">
                <a:latin typeface="Arial" pitchFamily="34" charset="0"/>
                <a:cs typeface="Arial" pitchFamily="34" charset="0"/>
              </a:rPr>
              <a:t>E</a:t>
            </a:r>
            <a:r>
              <a:rPr kumimoji="1" lang="en-US" altLang="ko-KR" sz="2000" baseline="30000" dirty="0" err="1">
                <a:latin typeface="Arial" pitchFamily="34" charset="0"/>
                <a:cs typeface="Arial" pitchFamily="34" charset="0"/>
              </a:rPr>
              <a:t>o</a:t>
            </a:r>
            <a:r>
              <a:rPr kumimoji="1" lang="en-US" altLang="ko-KR" sz="2000" dirty="0">
                <a:latin typeface="Arial" pitchFamily="34" charset="0"/>
                <a:cs typeface="Arial" pitchFamily="34" charset="0"/>
              </a:rPr>
              <a:t>.  Standard conditions means that all activities are unity(</a:t>
            </a:r>
            <a:r>
              <a:rPr kumimoji="1" lang="en-US" altLang="ko-KR" sz="2000" i="1" dirty="0">
                <a:latin typeface="Arial" pitchFamily="34" charset="0"/>
                <a:cs typeface="Arial" pitchFamily="34" charset="0"/>
              </a:rPr>
              <a:t>A</a:t>
            </a:r>
            <a:r>
              <a:rPr kumimoji="1" lang="en-US" altLang="ko-KR" sz="2000" dirty="0">
                <a:latin typeface="Arial" pitchFamily="34" charset="0"/>
                <a:cs typeface="Arial" pitchFamily="34" charset="0"/>
              </a:rPr>
              <a:t>=1).</a:t>
            </a:r>
          </a:p>
          <a:p>
            <a:pPr eaLnBrk="1" latinLnBrk="1" hangingPunct="1">
              <a:spcBef>
                <a:spcPct val="50000"/>
              </a:spcBef>
            </a:pPr>
            <a:r>
              <a:rPr kumimoji="1" lang="en-US" altLang="ko-KR" sz="2000" b="1" dirty="0" smtClean="0">
                <a:solidFill>
                  <a:srgbClr val="FF0000"/>
                </a:solidFill>
                <a:latin typeface="Arial" pitchFamily="34" charset="0"/>
                <a:cs typeface="Arial" pitchFamily="34" charset="0"/>
              </a:rPr>
              <a:t>	Standard </a:t>
            </a:r>
            <a:r>
              <a:rPr kumimoji="1" lang="en-US" altLang="ko-KR" sz="2000" b="1" dirty="0">
                <a:solidFill>
                  <a:srgbClr val="FF0000"/>
                </a:solidFill>
                <a:latin typeface="Arial" pitchFamily="34" charset="0"/>
                <a:cs typeface="Arial" pitchFamily="34" charset="0"/>
              </a:rPr>
              <a:t>hydrogen electrode (SHE) : normal hydrogen </a:t>
            </a:r>
            <a:r>
              <a:rPr kumimoji="1" lang="en-US" altLang="ko-KR" sz="2000" b="1" dirty="0" smtClean="0">
                <a:solidFill>
                  <a:srgbClr val="FF0000"/>
                </a:solidFill>
                <a:latin typeface="Arial" pitchFamily="34" charset="0"/>
                <a:cs typeface="Arial" pitchFamily="34" charset="0"/>
              </a:rPr>
              <a:t>	electrode(NHE</a:t>
            </a:r>
            <a:r>
              <a:rPr kumimoji="1" lang="en-US" altLang="ko-KR" sz="2000" b="1" dirty="0">
                <a:solidFill>
                  <a:srgbClr val="FF0000"/>
                </a:solidFill>
                <a:latin typeface="Arial" pitchFamily="34" charset="0"/>
                <a:cs typeface="Arial" pitchFamily="34" charset="0"/>
              </a:rPr>
              <a:t>)</a:t>
            </a:r>
            <a:endParaRPr kumimoji="1" lang="en-US" altLang="ko-KR" sz="2000" dirty="0">
              <a:solidFill>
                <a:srgbClr val="FF0000"/>
              </a:solidFill>
              <a:latin typeface="Arial" pitchFamily="34" charset="0"/>
              <a:cs typeface="Arial" pitchFamily="34" charset="0"/>
            </a:endParaRPr>
          </a:p>
          <a:p>
            <a:pPr eaLnBrk="1" latinLnBrk="1" hangingPunct="1">
              <a:spcBef>
                <a:spcPct val="50000"/>
              </a:spcBef>
            </a:pPr>
            <a:r>
              <a:rPr kumimoji="1" lang="en-US" altLang="ko-KR" sz="2000" dirty="0">
                <a:latin typeface="Arial" pitchFamily="34" charset="0"/>
                <a:cs typeface="Arial" pitchFamily="34" charset="0"/>
              </a:rPr>
              <a:t>              Pt | H</a:t>
            </a:r>
            <a:r>
              <a:rPr kumimoji="1" lang="en-US" altLang="ko-KR" sz="2000" baseline="-25000" dirty="0">
                <a:latin typeface="Arial" pitchFamily="34" charset="0"/>
                <a:cs typeface="Arial" pitchFamily="34" charset="0"/>
              </a:rPr>
              <a:t>2</a:t>
            </a:r>
            <a:r>
              <a:rPr kumimoji="1" lang="en-US" altLang="ko-KR" sz="2000" dirty="0">
                <a:latin typeface="Arial" pitchFamily="34" charset="0"/>
                <a:cs typeface="Arial" pitchFamily="34" charset="0"/>
              </a:rPr>
              <a:t>(g, 1.0 </a:t>
            </a:r>
            <a:r>
              <a:rPr kumimoji="1" lang="en-US" altLang="ko-KR" sz="2000" dirty="0" err="1">
                <a:latin typeface="Arial" pitchFamily="34" charset="0"/>
                <a:cs typeface="Arial" pitchFamily="34" charset="0"/>
              </a:rPr>
              <a:t>atm</a:t>
            </a:r>
            <a:r>
              <a:rPr kumimoji="1" lang="en-US" altLang="ko-KR" sz="2000" dirty="0">
                <a:latin typeface="Arial" pitchFamily="34" charset="0"/>
                <a:cs typeface="Arial" pitchFamily="34" charset="0"/>
              </a:rPr>
              <a:t>)| H</a:t>
            </a:r>
            <a:r>
              <a:rPr kumimoji="1" lang="en-US" altLang="ko-KR" sz="2000" baseline="30000" dirty="0">
                <a:latin typeface="Arial" pitchFamily="34" charset="0"/>
                <a:cs typeface="Arial" pitchFamily="34" charset="0"/>
              </a:rPr>
              <a:t>+</a:t>
            </a:r>
            <a:r>
              <a:rPr kumimoji="1" lang="en-US" altLang="ko-KR" sz="2000" dirty="0">
                <a:latin typeface="Arial" pitchFamily="34" charset="0"/>
                <a:cs typeface="Arial" pitchFamily="34" charset="0"/>
              </a:rPr>
              <a:t>(</a:t>
            </a:r>
            <a:r>
              <a:rPr kumimoji="1" lang="en-US" altLang="ko-KR" sz="2000" dirty="0" err="1">
                <a:latin typeface="Arial" pitchFamily="34" charset="0"/>
                <a:cs typeface="Arial" pitchFamily="34" charset="0"/>
              </a:rPr>
              <a:t>aq</a:t>
            </a:r>
            <a:r>
              <a:rPr kumimoji="1" lang="en-US" altLang="ko-KR" sz="2000" dirty="0">
                <a:latin typeface="Arial" pitchFamily="34" charset="0"/>
                <a:cs typeface="Arial" pitchFamily="34" charset="0"/>
              </a:rPr>
              <a:t>, </a:t>
            </a:r>
            <a:r>
              <a:rPr kumimoji="1" lang="en-US" altLang="ko-KR" sz="2000" i="1" dirty="0">
                <a:latin typeface="Arial" pitchFamily="34" charset="0"/>
                <a:cs typeface="Arial" pitchFamily="34" charset="0"/>
              </a:rPr>
              <a:t>A</a:t>
            </a:r>
            <a:r>
              <a:rPr kumimoji="1" lang="en-US" altLang="ko-KR" sz="2000" dirty="0">
                <a:latin typeface="Arial" pitchFamily="34" charset="0"/>
                <a:cs typeface="Arial" pitchFamily="34" charset="0"/>
              </a:rPr>
              <a:t>= 1.0M)</a:t>
            </a:r>
          </a:p>
          <a:p>
            <a:pPr marL="341313" indent="-341313" eaLnBrk="1" latinLnBrk="1" hangingPunct="1">
              <a:spcBef>
                <a:spcPct val="50000"/>
              </a:spcBef>
              <a:buClr>
                <a:srgbClr val="FF0000"/>
              </a:buClr>
              <a:buFont typeface="Wingdings" pitchFamily="2" charset="2"/>
              <a:buChar char="Ø"/>
            </a:pPr>
            <a:r>
              <a:rPr kumimoji="1" lang="en-US" altLang="ko-KR" sz="2000" dirty="0">
                <a:latin typeface="Arial" pitchFamily="34" charset="0"/>
                <a:cs typeface="Arial" pitchFamily="34" charset="0"/>
              </a:rPr>
              <a:t>By convention, the potential of S.H.E. is assigned a value of exactly zero volt at all temperatures.  S.H.E is the universal standard of reference. </a:t>
            </a:r>
          </a:p>
          <a:p>
            <a:pPr eaLnBrk="1" latinLnBrk="1" hangingPunct="1">
              <a:spcBef>
                <a:spcPct val="50000"/>
              </a:spcBef>
            </a:pPr>
            <a:r>
              <a:rPr kumimoji="1" lang="en-US" altLang="ko-KR" sz="2000" dirty="0" smtClean="0">
                <a:latin typeface="Arial" pitchFamily="34" charset="0"/>
                <a:cs typeface="Arial" pitchFamily="34" charset="0"/>
              </a:rPr>
              <a:t>         ½ </a:t>
            </a:r>
            <a:r>
              <a:rPr kumimoji="1" lang="en-US" altLang="ko-KR" sz="2000" dirty="0">
                <a:latin typeface="Arial" pitchFamily="34" charset="0"/>
                <a:cs typeface="Arial" pitchFamily="34" charset="0"/>
              </a:rPr>
              <a:t>H</a:t>
            </a:r>
            <a:r>
              <a:rPr kumimoji="1" lang="en-US" altLang="ko-KR" sz="2000" baseline="-25000" dirty="0">
                <a:latin typeface="Arial" pitchFamily="34" charset="0"/>
                <a:cs typeface="Arial" pitchFamily="34" charset="0"/>
              </a:rPr>
              <a:t>2</a:t>
            </a:r>
            <a:r>
              <a:rPr kumimoji="1" lang="en-US" altLang="ko-KR" sz="2000" dirty="0">
                <a:latin typeface="Arial" pitchFamily="34" charset="0"/>
                <a:cs typeface="Arial" pitchFamily="34" charset="0"/>
              </a:rPr>
              <a:t>(g, 1.0 </a:t>
            </a:r>
            <a:r>
              <a:rPr kumimoji="1" lang="en-US" altLang="ko-KR" sz="2000" dirty="0" err="1">
                <a:latin typeface="Arial" pitchFamily="34" charset="0"/>
                <a:cs typeface="Arial" pitchFamily="34" charset="0"/>
              </a:rPr>
              <a:t>atm</a:t>
            </a:r>
            <a:r>
              <a:rPr kumimoji="1" lang="en-US" altLang="ko-KR" sz="2000" dirty="0">
                <a:latin typeface="Arial" pitchFamily="34" charset="0"/>
                <a:cs typeface="Arial" pitchFamily="34" charset="0"/>
              </a:rPr>
              <a:t>) = H</a:t>
            </a:r>
            <a:r>
              <a:rPr kumimoji="1" lang="en-US" altLang="ko-KR" sz="2000" baseline="30000" dirty="0">
                <a:latin typeface="Arial" pitchFamily="34" charset="0"/>
                <a:cs typeface="Arial" pitchFamily="34" charset="0"/>
              </a:rPr>
              <a:t>+</a:t>
            </a:r>
            <a:r>
              <a:rPr kumimoji="1" lang="en-US" altLang="ko-KR" sz="2000" dirty="0">
                <a:latin typeface="Arial" pitchFamily="34" charset="0"/>
                <a:cs typeface="Arial" pitchFamily="34" charset="0"/>
              </a:rPr>
              <a:t>(</a:t>
            </a:r>
            <a:r>
              <a:rPr kumimoji="1" lang="en-US" altLang="ko-KR" sz="2000" dirty="0" err="1">
                <a:latin typeface="Arial" pitchFamily="34" charset="0"/>
                <a:cs typeface="Arial" pitchFamily="34" charset="0"/>
              </a:rPr>
              <a:t>aq</a:t>
            </a:r>
            <a:r>
              <a:rPr kumimoji="1" lang="en-US" altLang="ko-KR" sz="2000" dirty="0">
                <a:latin typeface="Arial" pitchFamily="34" charset="0"/>
                <a:cs typeface="Arial" pitchFamily="34" charset="0"/>
              </a:rPr>
              <a:t>, </a:t>
            </a:r>
            <a:r>
              <a:rPr kumimoji="1" lang="en-US" altLang="ko-KR" sz="2000" i="1" dirty="0">
                <a:latin typeface="Arial" pitchFamily="34" charset="0"/>
                <a:cs typeface="Arial" pitchFamily="34" charset="0"/>
              </a:rPr>
              <a:t>A</a:t>
            </a:r>
            <a:r>
              <a:rPr kumimoji="1" lang="en-US" altLang="ko-KR" sz="2000" dirty="0">
                <a:latin typeface="Arial" pitchFamily="34" charset="0"/>
                <a:cs typeface="Arial" pitchFamily="34" charset="0"/>
              </a:rPr>
              <a:t>= 1.0M) + e          </a:t>
            </a:r>
            <a:r>
              <a:rPr kumimoji="1" lang="en-US" altLang="ko-KR" sz="2000" i="1" dirty="0" err="1">
                <a:latin typeface="Arial" pitchFamily="34" charset="0"/>
                <a:cs typeface="Arial" pitchFamily="34" charset="0"/>
              </a:rPr>
              <a:t>E</a:t>
            </a:r>
            <a:r>
              <a:rPr kumimoji="1" lang="en-US" altLang="ko-KR" sz="2000" baseline="30000" dirty="0" err="1">
                <a:latin typeface="Arial" pitchFamily="34" charset="0"/>
                <a:cs typeface="Arial" pitchFamily="34" charset="0"/>
              </a:rPr>
              <a:t>o</a:t>
            </a:r>
            <a:r>
              <a:rPr kumimoji="1" lang="en-US" altLang="ko-KR" sz="2000" dirty="0">
                <a:latin typeface="Arial" pitchFamily="34" charset="0"/>
                <a:cs typeface="Arial" pitchFamily="34" charset="0"/>
              </a:rPr>
              <a:t> = 0.000 V</a:t>
            </a:r>
          </a:p>
          <a:p>
            <a:pPr eaLnBrk="1" latinLnBrk="1" hangingPunct="1">
              <a:spcBef>
                <a:spcPct val="50000"/>
              </a:spcBef>
            </a:pPr>
            <a:r>
              <a:rPr kumimoji="1" lang="en-US" altLang="ko-KR" sz="2000" dirty="0" smtClean="0">
                <a:latin typeface="Arial" pitchFamily="34" charset="0"/>
                <a:cs typeface="Arial" pitchFamily="34" charset="0"/>
                <a:sym typeface="Symbol" pitchFamily="18" charset="2"/>
              </a:rPr>
              <a:t>         </a:t>
            </a:r>
            <a:r>
              <a:rPr kumimoji="1" lang="en-US" altLang="ko-KR" sz="2000" i="1" dirty="0" err="1">
                <a:latin typeface="Arial" pitchFamily="34" charset="0"/>
                <a:cs typeface="Arial" pitchFamily="34" charset="0"/>
              </a:rPr>
              <a:t>E</a:t>
            </a:r>
            <a:r>
              <a:rPr kumimoji="1" lang="en-US" altLang="ko-KR" sz="2000" baseline="30000" dirty="0" err="1">
                <a:latin typeface="Arial" pitchFamily="34" charset="0"/>
                <a:cs typeface="Arial" pitchFamily="34" charset="0"/>
              </a:rPr>
              <a:t>o</a:t>
            </a:r>
            <a:r>
              <a:rPr kumimoji="1" lang="en-US" altLang="ko-KR" sz="2000" baseline="-25000" dirty="0" err="1">
                <a:latin typeface="Arial" pitchFamily="34" charset="0"/>
                <a:cs typeface="Arial" pitchFamily="34" charset="0"/>
              </a:rPr>
              <a:t>cell</a:t>
            </a:r>
            <a:r>
              <a:rPr kumimoji="1" lang="en-US" altLang="ko-KR" sz="2000" dirty="0">
                <a:latin typeface="Arial" pitchFamily="34" charset="0"/>
                <a:cs typeface="Arial" pitchFamily="34" charset="0"/>
                <a:sym typeface="Symbol" pitchFamily="18" charset="2"/>
              </a:rPr>
              <a:t> = </a:t>
            </a:r>
            <a:r>
              <a:rPr kumimoji="1" lang="en-US" altLang="ko-KR" sz="2000" i="1" dirty="0" err="1">
                <a:latin typeface="Arial" pitchFamily="34" charset="0"/>
                <a:cs typeface="Arial" pitchFamily="34" charset="0"/>
              </a:rPr>
              <a:t>E</a:t>
            </a:r>
            <a:r>
              <a:rPr kumimoji="1" lang="en-US" altLang="ko-KR" sz="2000" baseline="30000" dirty="0" err="1">
                <a:latin typeface="Arial" pitchFamily="34" charset="0"/>
                <a:cs typeface="Arial" pitchFamily="34" charset="0"/>
              </a:rPr>
              <a:t>o</a:t>
            </a:r>
            <a:r>
              <a:rPr kumimoji="1" lang="en-US" altLang="ko-KR" sz="2000" baseline="-25000" dirty="0" err="1">
                <a:latin typeface="Arial" pitchFamily="34" charset="0"/>
                <a:cs typeface="Arial" pitchFamily="34" charset="0"/>
              </a:rPr>
              <a:t>M</a:t>
            </a:r>
            <a:r>
              <a:rPr kumimoji="1" lang="en-US" altLang="ko-KR" sz="2000" dirty="0">
                <a:latin typeface="Arial" pitchFamily="34" charset="0"/>
                <a:cs typeface="Arial" pitchFamily="34" charset="0"/>
                <a:sym typeface="Symbol" pitchFamily="18" charset="2"/>
              </a:rPr>
              <a:t> – </a:t>
            </a:r>
            <a:r>
              <a:rPr kumimoji="1" lang="en-US" altLang="ko-KR" sz="2000" i="1" dirty="0" err="1">
                <a:latin typeface="Arial" pitchFamily="34" charset="0"/>
                <a:cs typeface="Arial" pitchFamily="34" charset="0"/>
              </a:rPr>
              <a:t>E</a:t>
            </a:r>
            <a:r>
              <a:rPr kumimoji="1" lang="en-US" altLang="ko-KR" sz="2000" baseline="30000" dirty="0" err="1">
                <a:latin typeface="Arial" pitchFamily="34" charset="0"/>
                <a:cs typeface="Arial" pitchFamily="34" charset="0"/>
              </a:rPr>
              <a:t>o</a:t>
            </a:r>
            <a:r>
              <a:rPr kumimoji="1" lang="en-US" altLang="ko-KR" sz="2000" baseline="-25000" dirty="0" err="1">
                <a:latin typeface="Arial" pitchFamily="34" charset="0"/>
                <a:cs typeface="Arial" pitchFamily="34" charset="0"/>
              </a:rPr>
              <a:t>SHE</a:t>
            </a:r>
            <a:r>
              <a:rPr kumimoji="1" lang="en-US" altLang="ko-KR" sz="2000" dirty="0">
                <a:latin typeface="Arial" pitchFamily="34" charset="0"/>
                <a:cs typeface="Arial" pitchFamily="34" charset="0"/>
                <a:sym typeface="Symbol" pitchFamily="18" charset="2"/>
              </a:rPr>
              <a:t> = </a:t>
            </a:r>
            <a:r>
              <a:rPr kumimoji="1" lang="en-US" altLang="ko-KR" sz="2000" i="1" dirty="0" err="1" smtClean="0">
                <a:latin typeface="Arial" pitchFamily="34" charset="0"/>
                <a:cs typeface="Arial" pitchFamily="34" charset="0"/>
              </a:rPr>
              <a:t>E</a:t>
            </a:r>
            <a:r>
              <a:rPr kumimoji="1" lang="en-US" altLang="ko-KR" sz="2000" baseline="30000" dirty="0" err="1" smtClean="0">
                <a:latin typeface="Arial" pitchFamily="34" charset="0"/>
                <a:cs typeface="Arial" pitchFamily="34" charset="0"/>
              </a:rPr>
              <a:t>o</a:t>
            </a:r>
            <a:r>
              <a:rPr kumimoji="1" lang="en-US" altLang="ko-KR" sz="2000" baseline="-25000" dirty="0" err="1" smtClean="0">
                <a:latin typeface="Arial" pitchFamily="34" charset="0"/>
                <a:cs typeface="Arial" pitchFamily="34" charset="0"/>
              </a:rPr>
              <a:t>M</a:t>
            </a:r>
            <a:endParaRPr kumimoji="1" lang="en-US" altLang="ko-KR" sz="2000" dirty="0">
              <a:latin typeface="Arial" pitchFamily="34" charset="0"/>
              <a:cs typeface="Arial" pitchFamily="34" charset="0"/>
            </a:endParaRPr>
          </a:p>
        </p:txBody>
      </p:sp>
      <p:sp>
        <p:nvSpPr>
          <p:cNvPr id="4" name="Slide Number Placeholder 3"/>
          <p:cNvSpPr>
            <a:spLocks noGrp="1"/>
          </p:cNvSpPr>
          <p:nvPr>
            <p:ph type="sldNum" sz="quarter" idx="12"/>
          </p:nvPr>
        </p:nvSpPr>
        <p:spPr/>
        <p:txBody>
          <a:bodyPr/>
          <a:lstStyle/>
          <a:p>
            <a:pPr>
              <a:defRPr/>
            </a:pPr>
            <a:fld id="{68A870C4-B19F-4DF1-B967-64BBCC981FCB}" type="slidenum">
              <a:rPr lang="en-US" smtClean="0"/>
              <a:pPr>
                <a:defRPr/>
              </a:pPr>
              <a:t>42</a:t>
            </a:fld>
            <a:endParaRPr lang="en-US"/>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1"/>
            <a:ext cx="8229600" cy="3352800"/>
          </a:xfrm>
        </p:spPr>
        <p:txBody>
          <a:bodyPr/>
          <a:lstStyle/>
          <a:p>
            <a:pPr marL="519113" indent="-519113" latinLnBrk="1">
              <a:spcBef>
                <a:spcPct val="50000"/>
              </a:spcBef>
              <a:buClr>
                <a:srgbClr val="FF0000"/>
              </a:buClr>
              <a:buFont typeface="Wingdings" pitchFamily="2" charset="2"/>
              <a:buChar char="Ø"/>
            </a:pPr>
            <a:r>
              <a:rPr kumimoji="1" lang="en-US" altLang="ko-KR" sz="2400" dirty="0" smtClean="0">
                <a:latin typeface="Arial" pitchFamily="34" charset="0"/>
                <a:cs typeface="Arial" pitchFamily="34" charset="0"/>
              </a:rPr>
              <a:t>The  sign of the electrode potential will indicate whether or not the reduction is spontaneous with respect to the S.H.E..</a:t>
            </a:r>
          </a:p>
          <a:p>
            <a:pPr marL="519113" indent="-519113" latinLnBrk="1">
              <a:spcBef>
                <a:spcPct val="50000"/>
              </a:spcBef>
              <a:buClr>
                <a:srgbClr val="FF0000"/>
              </a:buClr>
              <a:buFont typeface="Wingdings" pitchFamily="2" charset="2"/>
              <a:buChar char="Ø"/>
            </a:pPr>
            <a:r>
              <a:rPr kumimoji="1" lang="en-US" altLang="ko-KR" sz="2400" dirty="0" smtClean="0">
                <a:latin typeface="Arial" pitchFamily="34" charset="0"/>
                <a:cs typeface="Arial" pitchFamily="34" charset="0"/>
              </a:rPr>
              <a:t>The most effective oxidizing agents are those species which have largest positive </a:t>
            </a:r>
            <a:r>
              <a:rPr kumimoji="1" lang="en-US" altLang="ko-KR" sz="2400" i="1" dirty="0" err="1" smtClean="0">
                <a:latin typeface="Arial" pitchFamily="34" charset="0"/>
                <a:cs typeface="Arial" pitchFamily="34" charset="0"/>
              </a:rPr>
              <a:t>E</a:t>
            </a:r>
            <a:r>
              <a:rPr kumimoji="1" lang="en-US" altLang="ko-KR" sz="2400" baseline="30000" dirty="0" err="1" smtClean="0">
                <a:latin typeface="Arial" pitchFamily="34" charset="0"/>
                <a:cs typeface="Arial" pitchFamily="34" charset="0"/>
              </a:rPr>
              <a:t>o</a:t>
            </a:r>
            <a:r>
              <a:rPr kumimoji="1" lang="en-US" altLang="ko-KR" sz="2400" dirty="0" smtClean="0">
                <a:latin typeface="Arial" pitchFamily="34" charset="0"/>
                <a:cs typeface="Arial" pitchFamily="34" charset="0"/>
              </a:rPr>
              <a:t> values. In the opposite sense, these species are most easily reduced</a:t>
            </a:r>
            <a:r>
              <a:rPr kumimoji="1" lang="en-US" altLang="ko-KR" dirty="0" smtClean="0">
                <a:latin typeface="Arial" pitchFamily="34" charset="0"/>
                <a:cs typeface="Arial" pitchFamily="34" charset="0"/>
              </a:rPr>
              <a:t>.</a:t>
            </a:r>
          </a:p>
          <a:p>
            <a:endParaRPr lang="en-US" dirty="0"/>
          </a:p>
        </p:txBody>
      </p:sp>
      <p:sp>
        <p:nvSpPr>
          <p:cNvPr id="4" name="Text Box 4"/>
          <p:cNvSpPr txBox="1">
            <a:spLocks noGrp="1" noChangeArrowheads="1"/>
          </p:cNvSpPr>
          <p:nvPr>
            <p:ph type="title"/>
          </p:nvPr>
        </p:nvSpPr>
        <p:spPr bwMode="auto">
          <a:xfrm>
            <a:off x="1828800" y="274638"/>
            <a:ext cx="6858000" cy="646331"/>
          </a:xfrm>
          <a:prstGeom prst="rect">
            <a:avLst/>
          </a:prstGeom>
          <a:noFill/>
          <a:ln w="9525">
            <a:noFill/>
            <a:miter lim="800000"/>
            <a:headEnd/>
            <a:tailEnd/>
          </a:ln>
          <a:effectLst/>
        </p:spPr>
        <p:txBody>
          <a:bodyPr wrap="square">
            <a:spAutoFit/>
          </a:bodyPr>
          <a:lstStyle/>
          <a:p>
            <a:pPr eaLnBrk="1" latinLnBrk="1" hangingPunct="1">
              <a:spcBef>
                <a:spcPct val="50000"/>
              </a:spcBef>
            </a:pPr>
            <a:r>
              <a:rPr kumimoji="1" lang="en-US" altLang="ko-KR" sz="3600" b="1" i="1" dirty="0">
                <a:solidFill>
                  <a:srgbClr val="0000FF"/>
                </a:solidFill>
                <a:latin typeface="Arial" pitchFamily="34" charset="0"/>
                <a:cs typeface="Arial" pitchFamily="34" charset="0"/>
              </a:rPr>
              <a:t>Standard potentials ;  </a:t>
            </a:r>
            <a:r>
              <a:rPr kumimoji="1" lang="en-US" altLang="ko-KR" sz="3600" b="1" i="1" dirty="0" err="1">
                <a:solidFill>
                  <a:srgbClr val="0000FF"/>
                </a:solidFill>
                <a:latin typeface="Arial" pitchFamily="34" charset="0"/>
                <a:cs typeface="Arial" pitchFamily="34" charset="0"/>
              </a:rPr>
              <a:t>E</a:t>
            </a:r>
            <a:r>
              <a:rPr kumimoji="1" lang="en-US" altLang="ko-KR" sz="3600" b="1" i="1" baseline="30000" dirty="0" err="1">
                <a:solidFill>
                  <a:srgbClr val="0000FF"/>
                </a:solidFill>
                <a:latin typeface="Arial" pitchFamily="34" charset="0"/>
                <a:cs typeface="Arial" pitchFamily="34" charset="0"/>
              </a:rPr>
              <a:t>o</a:t>
            </a:r>
            <a:endParaRPr kumimoji="1" lang="en-US" altLang="ko-KR" sz="3600" i="1" dirty="0">
              <a:solidFill>
                <a:srgbClr val="0000FF"/>
              </a:solidFill>
              <a:latin typeface="Arial" pitchFamily="34" charset="0"/>
              <a:cs typeface="Arial" pitchFamily="34" charset="0"/>
            </a:endParaRPr>
          </a:p>
        </p:txBody>
      </p:sp>
      <p:sp>
        <p:nvSpPr>
          <p:cNvPr id="5" name="Slide Number Placeholder 4"/>
          <p:cNvSpPr>
            <a:spLocks noGrp="1"/>
          </p:cNvSpPr>
          <p:nvPr>
            <p:ph type="sldNum" sz="quarter" idx="12"/>
          </p:nvPr>
        </p:nvSpPr>
        <p:spPr/>
        <p:txBody>
          <a:bodyPr/>
          <a:lstStyle/>
          <a:p>
            <a:pPr>
              <a:defRPr/>
            </a:pPr>
            <a:fld id="{A2EE1B87-AFED-404D-99A1-AAC642B35F6D}" type="slidenum">
              <a:rPr lang="en-US" smtClean="0"/>
              <a:pPr>
                <a:defRPr/>
              </a:pPr>
              <a:t>43</a:t>
            </a:fld>
            <a:endParaRPr 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5154" name="Picture 2" descr="figure-14-06.JPG                                               00013FCD&#10;production                     B8414635:"/>
          <p:cNvPicPr>
            <a:picLocks noChangeAspect="1" noChangeArrowheads="1"/>
          </p:cNvPicPr>
          <p:nvPr/>
        </p:nvPicPr>
        <p:blipFill>
          <a:blip r:embed="rId2" cstate="print"/>
          <a:srcRect/>
          <a:stretch>
            <a:fillRect/>
          </a:stretch>
        </p:blipFill>
        <p:spPr bwMode="auto">
          <a:xfrm>
            <a:off x="3733800" y="1081453"/>
            <a:ext cx="4267200" cy="3261947"/>
          </a:xfrm>
          <a:prstGeom prst="rect">
            <a:avLst/>
          </a:prstGeom>
          <a:noFill/>
        </p:spPr>
      </p:pic>
      <p:sp>
        <p:nvSpPr>
          <p:cNvPr id="305155" name="Text Box 3"/>
          <p:cNvSpPr txBox="1">
            <a:spLocks noChangeArrowheads="1"/>
          </p:cNvSpPr>
          <p:nvPr/>
        </p:nvSpPr>
        <p:spPr bwMode="auto">
          <a:xfrm>
            <a:off x="304800" y="4754940"/>
            <a:ext cx="8534400" cy="1569660"/>
          </a:xfrm>
          <a:prstGeom prst="rect">
            <a:avLst/>
          </a:prstGeom>
          <a:noFill/>
          <a:ln w="9525">
            <a:noFill/>
            <a:miter lim="800000"/>
            <a:headEnd/>
            <a:tailEnd/>
          </a:ln>
          <a:effectLst/>
        </p:spPr>
        <p:txBody>
          <a:bodyPr wrap="square">
            <a:spAutoFit/>
          </a:bodyPr>
          <a:lstStyle/>
          <a:p>
            <a:pPr>
              <a:spcBef>
                <a:spcPct val="50000"/>
              </a:spcBef>
            </a:pPr>
            <a:r>
              <a:rPr lang="en-US" altLang="ko-KR" sz="2400" dirty="0" smtClean="0">
                <a:latin typeface="Arial" pitchFamily="34" charset="0"/>
                <a:cs typeface="Arial" pitchFamily="34" charset="0"/>
              </a:rPr>
              <a:t> </a:t>
            </a:r>
            <a:r>
              <a:rPr kumimoji="1" lang="en-US" altLang="ko-KR" sz="2400" dirty="0" smtClean="0">
                <a:latin typeface="Arial" pitchFamily="34" charset="0"/>
                <a:cs typeface="Arial" pitchFamily="34" charset="0"/>
              </a:rPr>
              <a:t>H</a:t>
            </a:r>
            <a:r>
              <a:rPr kumimoji="1" lang="en-US" altLang="ko-KR" sz="2400" baseline="30000" dirty="0">
                <a:latin typeface="Arial" pitchFamily="34" charset="0"/>
                <a:cs typeface="Arial" pitchFamily="34" charset="0"/>
              </a:rPr>
              <a:t>+</a:t>
            </a:r>
            <a:r>
              <a:rPr kumimoji="1" lang="en-US" altLang="ko-KR" sz="2400" dirty="0">
                <a:latin typeface="Arial" pitchFamily="34" charset="0"/>
                <a:cs typeface="Arial" pitchFamily="34" charset="0"/>
              </a:rPr>
              <a:t>(</a:t>
            </a:r>
            <a:r>
              <a:rPr kumimoji="1" lang="en-US" altLang="ko-KR" sz="2400" i="1" dirty="0" err="1">
                <a:latin typeface="Arial" pitchFamily="34" charset="0"/>
                <a:cs typeface="Arial" pitchFamily="34" charset="0"/>
              </a:rPr>
              <a:t>aq</a:t>
            </a:r>
            <a:r>
              <a:rPr kumimoji="1" lang="en-US" altLang="ko-KR" sz="2400" dirty="0">
                <a:latin typeface="Arial" pitchFamily="34" charset="0"/>
                <a:cs typeface="Arial" pitchFamily="34" charset="0"/>
              </a:rPr>
              <a:t>, </a:t>
            </a:r>
            <a:r>
              <a:rPr kumimoji="1" lang="en-US" altLang="ko-KR" sz="2400" i="1" dirty="0">
                <a:latin typeface="Arial" pitchFamily="34" charset="0"/>
                <a:cs typeface="Arial" pitchFamily="34" charset="0"/>
              </a:rPr>
              <a:t>A</a:t>
            </a:r>
            <a:r>
              <a:rPr kumimoji="1" lang="en-US" altLang="ko-KR" sz="2400" dirty="0">
                <a:latin typeface="Arial" pitchFamily="34" charset="0"/>
                <a:cs typeface="Arial" pitchFamily="34" charset="0"/>
              </a:rPr>
              <a:t>= 1)</a:t>
            </a:r>
            <a:r>
              <a:rPr kumimoji="1" lang="en-US" altLang="ko-KR" sz="2400" baseline="30000" dirty="0">
                <a:latin typeface="Arial" pitchFamily="34" charset="0"/>
                <a:cs typeface="Arial" pitchFamily="34" charset="0"/>
              </a:rPr>
              <a:t>  </a:t>
            </a:r>
            <a:r>
              <a:rPr kumimoji="1" lang="en-US" altLang="ko-KR" sz="2400" dirty="0">
                <a:latin typeface="Arial" pitchFamily="34" charset="0"/>
                <a:cs typeface="Arial" pitchFamily="34" charset="0"/>
              </a:rPr>
              <a:t>+ e</a:t>
            </a:r>
            <a:r>
              <a:rPr kumimoji="1" lang="en-US" altLang="ko-KR" sz="2400" baseline="30000" dirty="0">
                <a:latin typeface="Arial" pitchFamily="34" charset="0"/>
                <a:cs typeface="Arial" pitchFamily="34" charset="0"/>
              </a:rPr>
              <a:t>-</a:t>
            </a:r>
            <a:r>
              <a:rPr kumimoji="1" lang="en-US" altLang="ko-KR" sz="2400" dirty="0">
                <a:latin typeface="Arial" pitchFamily="34" charset="0"/>
                <a:cs typeface="Arial" pitchFamily="34" charset="0"/>
              </a:rPr>
              <a:t> = ½ H</a:t>
            </a:r>
            <a:r>
              <a:rPr kumimoji="1" lang="en-US" altLang="ko-KR" sz="2400" baseline="-25000" dirty="0">
                <a:latin typeface="Arial" pitchFamily="34" charset="0"/>
                <a:cs typeface="Arial" pitchFamily="34" charset="0"/>
              </a:rPr>
              <a:t>2</a:t>
            </a:r>
            <a:r>
              <a:rPr kumimoji="1" lang="en-US" altLang="ko-KR" sz="2400" dirty="0">
                <a:latin typeface="Arial" pitchFamily="34" charset="0"/>
                <a:cs typeface="Arial" pitchFamily="34" charset="0"/>
              </a:rPr>
              <a:t>(</a:t>
            </a:r>
            <a:r>
              <a:rPr kumimoji="1" lang="en-US" altLang="ko-KR" sz="2400" i="1" dirty="0">
                <a:latin typeface="Arial" pitchFamily="34" charset="0"/>
                <a:cs typeface="Arial" pitchFamily="34" charset="0"/>
              </a:rPr>
              <a:t>g</a:t>
            </a:r>
            <a:r>
              <a:rPr kumimoji="1" lang="en-US" altLang="ko-KR" sz="2400" dirty="0">
                <a:latin typeface="Arial" pitchFamily="34" charset="0"/>
                <a:cs typeface="Arial" pitchFamily="34" charset="0"/>
              </a:rPr>
              <a:t>, </a:t>
            </a:r>
            <a:r>
              <a:rPr kumimoji="1" lang="en-US" altLang="ko-KR" sz="2400" i="1" dirty="0">
                <a:latin typeface="Arial" pitchFamily="34" charset="0"/>
                <a:cs typeface="Arial" pitchFamily="34" charset="0"/>
              </a:rPr>
              <a:t>A</a:t>
            </a:r>
            <a:r>
              <a:rPr kumimoji="1" lang="en-US" altLang="ko-KR" sz="2400" dirty="0">
                <a:latin typeface="Arial" pitchFamily="34" charset="0"/>
                <a:cs typeface="Arial" pitchFamily="34" charset="0"/>
              </a:rPr>
              <a:t>= 1)      </a:t>
            </a:r>
            <a:r>
              <a:rPr kumimoji="1" lang="en-US" altLang="ko-KR" sz="2400" i="1" dirty="0" err="1">
                <a:latin typeface="Arial" pitchFamily="34" charset="0"/>
                <a:cs typeface="Arial" pitchFamily="34" charset="0"/>
              </a:rPr>
              <a:t>E</a:t>
            </a:r>
            <a:r>
              <a:rPr kumimoji="1" lang="en-US" altLang="ko-KR" sz="2400" baseline="30000" dirty="0" err="1">
                <a:latin typeface="Arial" pitchFamily="34" charset="0"/>
                <a:cs typeface="Arial" pitchFamily="34" charset="0"/>
              </a:rPr>
              <a:t>o</a:t>
            </a:r>
            <a:r>
              <a:rPr kumimoji="1" lang="en-US" altLang="ko-KR" sz="2400" dirty="0">
                <a:latin typeface="Arial" pitchFamily="34" charset="0"/>
                <a:cs typeface="Arial" pitchFamily="34" charset="0"/>
              </a:rPr>
              <a:t> = 0.000 V</a:t>
            </a:r>
          </a:p>
          <a:p>
            <a:pPr eaLnBrk="1" latinLnBrk="1" hangingPunct="1">
              <a:spcBef>
                <a:spcPct val="50000"/>
              </a:spcBef>
            </a:pPr>
            <a:r>
              <a:rPr kumimoji="1" lang="en-US" altLang="ko-KR" sz="2400" dirty="0">
                <a:latin typeface="Arial" pitchFamily="34" charset="0"/>
                <a:cs typeface="Arial" pitchFamily="34" charset="0"/>
              </a:rPr>
              <a:t>                           Ag</a:t>
            </a:r>
            <a:r>
              <a:rPr kumimoji="1" lang="en-US" altLang="ko-KR" sz="2400" baseline="30000" dirty="0">
                <a:latin typeface="Arial" pitchFamily="34" charset="0"/>
                <a:cs typeface="Arial" pitchFamily="34" charset="0"/>
              </a:rPr>
              <a:t>+</a:t>
            </a:r>
            <a:r>
              <a:rPr kumimoji="1" lang="en-US" altLang="ko-KR" sz="2400" dirty="0">
                <a:latin typeface="Arial" pitchFamily="34" charset="0"/>
                <a:cs typeface="Arial" pitchFamily="34" charset="0"/>
              </a:rPr>
              <a:t> + e</a:t>
            </a:r>
            <a:r>
              <a:rPr kumimoji="1" lang="en-US" altLang="ko-KR" sz="2400" baseline="30000" dirty="0">
                <a:latin typeface="Arial" pitchFamily="34" charset="0"/>
                <a:cs typeface="Arial" pitchFamily="34" charset="0"/>
              </a:rPr>
              <a:t>-</a:t>
            </a:r>
            <a:r>
              <a:rPr kumimoji="1" lang="en-US" altLang="ko-KR" sz="2400" dirty="0">
                <a:latin typeface="Arial" pitchFamily="34" charset="0"/>
                <a:cs typeface="Arial" pitchFamily="34" charset="0"/>
              </a:rPr>
              <a:t> =  Ag(</a:t>
            </a:r>
            <a:r>
              <a:rPr kumimoji="1" lang="en-US" altLang="ko-KR" sz="2400" i="1" dirty="0">
                <a:latin typeface="Arial" pitchFamily="34" charset="0"/>
                <a:cs typeface="Arial" pitchFamily="34" charset="0"/>
              </a:rPr>
              <a:t>s</a:t>
            </a:r>
            <a:r>
              <a:rPr kumimoji="1" lang="en-US" altLang="ko-KR" sz="2400" dirty="0">
                <a:latin typeface="Arial" pitchFamily="34" charset="0"/>
                <a:cs typeface="Arial" pitchFamily="34" charset="0"/>
              </a:rPr>
              <a:t>)      </a:t>
            </a:r>
            <a:r>
              <a:rPr kumimoji="1" lang="en-US" altLang="ko-KR" sz="2400" i="1" dirty="0" err="1">
                <a:latin typeface="Arial" pitchFamily="34" charset="0"/>
                <a:cs typeface="Arial" pitchFamily="34" charset="0"/>
              </a:rPr>
              <a:t>E</a:t>
            </a:r>
            <a:r>
              <a:rPr kumimoji="1" lang="en-US" altLang="ko-KR" sz="2400" baseline="30000" dirty="0" err="1">
                <a:latin typeface="Arial" pitchFamily="34" charset="0"/>
                <a:cs typeface="Arial" pitchFamily="34" charset="0"/>
              </a:rPr>
              <a:t>o</a:t>
            </a:r>
            <a:r>
              <a:rPr kumimoji="1" lang="en-US" altLang="ko-KR" sz="2400" dirty="0">
                <a:latin typeface="Arial" pitchFamily="34" charset="0"/>
                <a:cs typeface="Arial" pitchFamily="34" charset="0"/>
              </a:rPr>
              <a:t> = + 0.799V</a:t>
            </a:r>
          </a:p>
          <a:p>
            <a:pPr eaLnBrk="1" latinLnBrk="1" hangingPunct="1">
              <a:spcBef>
                <a:spcPct val="50000"/>
              </a:spcBef>
            </a:pPr>
            <a:r>
              <a:rPr kumimoji="1" lang="en-US" altLang="ko-KR" sz="2400" i="1" dirty="0" err="1">
                <a:latin typeface="Arial" pitchFamily="34" charset="0"/>
                <a:cs typeface="Arial" pitchFamily="34" charset="0"/>
              </a:rPr>
              <a:t>E</a:t>
            </a:r>
            <a:r>
              <a:rPr kumimoji="1" lang="en-US" altLang="ko-KR" sz="2400" baseline="30000" dirty="0" err="1">
                <a:latin typeface="Arial" pitchFamily="34" charset="0"/>
                <a:cs typeface="Arial" pitchFamily="34" charset="0"/>
              </a:rPr>
              <a:t>o</a:t>
            </a:r>
            <a:r>
              <a:rPr kumimoji="1" lang="en-US" altLang="ko-KR" sz="2400" baseline="-25000" dirty="0" err="1">
                <a:latin typeface="Arial" pitchFamily="34" charset="0"/>
                <a:cs typeface="Arial" pitchFamily="34" charset="0"/>
              </a:rPr>
              <a:t>cell</a:t>
            </a:r>
            <a:r>
              <a:rPr kumimoji="1" lang="en-US" altLang="ko-KR" sz="2400" dirty="0">
                <a:latin typeface="Arial" pitchFamily="34" charset="0"/>
                <a:cs typeface="Arial" pitchFamily="34" charset="0"/>
              </a:rPr>
              <a:t>  = </a:t>
            </a:r>
            <a:r>
              <a:rPr kumimoji="1" lang="en-US" altLang="ko-KR" sz="2400" i="1" dirty="0" err="1">
                <a:latin typeface="Arial" pitchFamily="34" charset="0"/>
                <a:cs typeface="Arial" pitchFamily="34" charset="0"/>
              </a:rPr>
              <a:t>E</a:t>
            </a:r>
            <a:r>
              <a:rPr kumimoji="1" lang="en-US" altLang="ko-KR" sz="2400" baseline="30000" dirty="0" err="1">
                <a:latin typeface="Arial" pitchFamily="34" charset="0"/>
                <a:cs typeface="Arial" pitchFamily="34" charset="0"/>
              </a:rPr>
              <a:t>o</a:t>
            </a:r>
            <a:r>
              <a:rPr kumimoji="1" lang="en-US" altLang="ko-KR" sz="2400" baseline="-25000" dirty="0" err="1">
                <a:latin typeface="Arial" pitchFamily="34" charset="0"/>
                <a:cs typeface="Arial" pitchFamily="34" charset="0"/>
              </a:rPr>
              <a:t>right</a:t>
            </a:r>
            <a:r>
              <a:rPr kumimoji="1" lang="en-US" altLang="ko-KR" sz="2400" i="1" dirty="0">
                <a:latin typeface="Arial" pitchFamily="34" charset="0"/>
                <a:cs typeface="Arial" pitchFamily="34" charset="0"/>
              </a:rPr>
              <a:t>  –  </a:t>
            </a:r>
            <a:r>
              <a:rPr kumimoji="1" lang="en-US" altLang="ko-KR" sz="2400" i="1" dirty="0" err="1">
                <a:latin typeface="Arial" pitchFamily="34" charset="0"/>
                <a:cs typeface="Arial" pitchFamily="34" charset="0"/>
              </a:rPr>
              <a:t>E</a:t>
            </a:r>
            <a:r>
              <a:rPr kumimoji="1" lang="en-US" altLang="ko-KR" sz="2400" baseline="30000" dirty="0" err="1">
                <a:latin typeface="Arial" pitchFamily="34" charset="0"/>
                <a:cs typeface="Arial" pitchFamily="34" charset="0"/>
              </a:rPr>
              <a:t>o</a:t>
            </a:r>
            <a:r>
              <a:rPr kumimoji="1" lang="en-US" altLang="ko-KR" sz="2400" baseline="-25000" dirty="0" err="1">
                <a:latin typeface="Arial" pitchFamily="34" charset="0"/>
                <a:cs typeface="Arial" pitchFamily="34" charset="0"/>
              </a:rPr>
              <a:t>left</a:t>
            </a:r>
            <a:r>
              <a:rPr kumimoji="1" lang="en-US" altLang="ko-KR" sz="2400" baseline="-25000" dirty="0">
                <a:latin typeface="Arial" pitchFamily="34" charset="0"/>
                <a:cs typeface="Arial" pitchFamily="34" charset="0"/>
              </a:rPr>
              <a:t>  </a:t>
            </a:r>
            <a:r>
              <a:rPr kumimoji="1" lang="en-US" altLang="ko-KR" sz="2400" dirty="0">
                <a:latin typeface="Arial" pitchFamily="34" charset="0"/>
                <a:cs typeface="Arial" pitchFamily="34" charset="0"/>
              </a:rPr>
              <a:t>= </a:t>
            </a:r>
            <a:r>
              <a:rPr kumimoji="1" lang="en-US" altLang="ko-KR" sz="2400" i="1" dirty="0" err="1">
                <a:latin typeface="Arial" pitchFamily="34" charset="0"/>
                <a:cs typeface="Arial" pitchFamily="34" charset="0"/>
              </a:rPr>
              <a:t>E</a:t>
            </a:r>
            <a:r>
              <a:rPr kumimoji="1" lang="en-US" altLang="ko-KR" sz="2400" baseline="30000" dirty="0" err="1">
                <a:latin typeface="Arial" pitchFamily="34" charset="0"/>
                <a:cs typeface="Arial" pitchFamily="34" charset="0"/>
              </a:rPr>
              <a:t>o</a:t>
            </a:r>
            <a:r>
              <a:rPr kumimoji="1" lang="en-US" altLang="ko-KR" sz="2400" baseline="-25000" dirty="0" err="1">
                <a:latin typeface="Arial" pitchFamily="34" charset="0"/>
                <a:cs typeface="Arial" pitchFamily="34" charset="0"/>
              </a:rPr>
              <a:t>Ag</a:t>
            </a:r>
            <a:r>
              <a:rPr kumimoji="1" lang="en-US" altLang="ko-KR" sz="2400" i="1" dirty="0">
                <a:latin typeface="Arial" pitchFamily="34" charset="0"/>
                <a:cs typeface="Arial" pitchFamily="34" charset="0"/>
              </a:rPr>
              <a:t>  –  </a:t>
            </a:r>
            <a:r>
              <a:rPr kumimoji="1" lang="en-US" altLang="ko-KR" sz="2400" i="1" dirty="0" err="1">
                <a:latin typeface="Arial" pitchFamily="34" charset="0"/>
                <a:cs typeface="Arial" pitchFamily="34" charset="0"/>
              </a:rPr>
              <a:t>E</a:t>
            </a:r>
            <a:r>
              <a:rPr kumimoji="1" lang="en-US" altLang="ko-KR" sz="2400" baseline="30000" dirty="0" err="1">
                <a:latin typeface="Arial" pitchFamily="34" charset="0"/>
                <a:cs typeface="Arial" pitchFamily="34" charset="0"/>
              </a:rPr>
              <a:t>o</a:t>
            </a:r>
            <a:r>
              <a:rPr kumimoji="1" lang="en-US" altLang="ko-KR" sz="2400" baseline="-25000" dirty="0" err="1">
                <a:latin typeface="Arial" pitchFamily="34" charset="0"/>
                <a:cs typeface="Arial" pitchFamily="34" charset="0"/>
              </a:rPr>
              <a:t>SHE</a:t>
            </a:r>
            <a:r>
              <a:rPr kumimoji="1" lang="en-US" altLang="ko-KR" sz="2400" baseline="-25000" dirty="0">
                <a:latin typeface="Arial" pitchFamily="34" charset="0"/>
                <a:cs typeface="Arial" pitchFamily="34" charset="0"/>
              </a:rPr>
              <a:t>  </a:t>
            </a:r>
            <a:r>
              <a:rPr kumimoji="1" lang="en-US" altLang="ko-KR" sz="2400" dirty="0">
                <a:latin typeface="Arial" pitchFamily="34" charset="0"/>
                <a:cs typeface="Arial" pitchFamily="34" charset="0"/>
              </a:rPr>
              <a:t>= </a:t>
            </a:r>
            <a:r>
              <a:rPr kumimoji="1" lang="en-US" altLang="ko-KR" sz="2400" i="1" dirty="0" err="1">
                <a:latin typeface="Arial" pitchFamily="34" charset="0"/>
                <a:cs typeface="Arial" pitchFamily="34" charset="0"/>
              </a:rPr>
              <a:t>E</a:t>
            </a:r>
            <a:r>
              <a:rPr kumimoji="1" lang="en-US" altLang="ko-KR" sz="2400" baseline="30000" dirty="0" err="1">
                <a:latin typeface="Arial" pitchFamily="34" charset="0"/>
                <a:cs typeface="Arial" pitchFamily="34" charset="0"/>
              </a:rPr>
              <a:t>o</a:t>
            </a:r>
            <a:r>
              <a:rPr kumimoji="1" lang="en-US" altLang="ko-KR" sz="2400" baseline="-25000" dirty="0" err="1">
                <a:latin typeface="Arial" pitchFamily="34" charset="0"/>
                <a:cs typeface="Arial" pitchFamily="34" charset="0"/>
              </a:rPr>
              <a:t>Ag</a:t>
            </a:r>
            <a:r>
              <a:rPr kumimoji="1" lang="en-US" altLang="ko-KR" sz="2400" i="1" dirty="0">
                <a:latin typeface="Arial" pitchFamily="34" charset="0"/>
                <a:cs typeface="Arial" pitchFamily="34" charset="0"/>
              </a:rPr>
              <a:t>  –  </a:t>
            </a:r>
            <a:r>
              <a:rPr kumimoji="1" lang="en-US" altLang="ko-KR" sz="2400" dirty="0">
                <a:latin typeface="Arial" pitchFamily="34" charset="0"/>
                <a:cs typeface="Arial" pitchFamily="34" charset="0"/>
              </a:rPr>
              <a:t>0.000</a:t>
            </a:r>
            <a:r>
              <a:rPr kumimoji="1" lang="en-US" altLang="ko-KR" sz="2400" i="1" dirty="0">
                <a:latin typeface="Arial" pitchFamily="34" charset="0"/>
                <a:cs typeface="Arial" pitchFamily="34" charset="0"/>
              </a:rPr>
              <a:t>  =  </a:t>
            </a:r>
            <a:r>
              <a:rPr kumimoji="1" lang="en-US" altLang="ko-KR" sz="2400" i="1" dirty="0" err="1">
                <a:latin typeface="Arial" pitchFamily="34" charset="0"/>
                <a:cs typeface="Arial" pitchFamily="34" charset="0"/>
              </a:rPr>
              <a:t>E</a:t>
            </a:r>
            <a:r>
              <a:rPr kumimoji="1" lang="en-US" altLang="ko-KR" sz="2400" baseline="30000" dirty="0" err="1">
                <a:latin typeface="Arial" pitchFamily="34" charset="0"/>
                <a:cs typeface="Arial" pitchFamily="34" charset="0"/>
              </a:rPr>
              <a:t>o</a:t>
            </a:r>
            <a:r>
              <a:rPr kumimoji="1" lang="en-US" altLang="ko-KR" sz="2400" baseline="-25000" dirty="0" err="1">
                <a:latin typeface="Arial" pitchFamily="34" charset="0"/>
                <a:cs typeface="Arial" pitchFamily="34" charset="0"/>
              </a:rPr>
              <a:t>Ag</a:t>
            </a:r>
            <a:r>
              <a:rPr kumimoji="1" lang="en-US" altLang="ko-KR" sz="2400" baseline="-25000" dirty="0">
                <a:latin typeface="Arial" pitchFamily="34" charset="0"/>
                <a:cs typeface="Arial" pitchFamily="34" charset="0"/>
              </a:rPr>
              <a:t>  </a:t>
            </a:r>
          </a:p>
        </p:txBody>
      </p:sp>
      <p:sp>
        <p:nvSpPr>
          <p:cNvPr id="305156" name="Rectangle 4" descr="1806"/>
          <p:cNvSpPr>
            <a:spLocks noGrp="1" noChangeAspect="1" noChangeArrowheads="1"/>
          </p:cNvSpPr>
          <p:nvPr/>
        </p:nvSpPr>
        <p:spPr bwMode="auto">
          <a:xfrm>
            <a:off x="608013" y="990600"/>
            <a:ext cx="2668587" cy="3077495"/>
          </a:xfrm>
          <a:prstGeom prst="rect">
            <a:avLst/>
          </a:prstGeom>
          <a:blipFill dpi="0" rotWithShape="1">
            <a:blip r:embed="rId3" cstate="print"/>
            <a:srcRect/>
            <a:stretch>
              <a:fillRect r="-20"/>
            </a:stretch>
          </a:blipFill>
          <a:ln w="9525">
            <a:noFill/>
            <a:miter lim="800000"/>
            <a:headEnd/>
            <a:tailEnd/>
          </a:ln>
          <a:effectLst/>
        </p:spPr>
        <p:txBody>
          <a:bodyPr/>
          <a:lstStyle/>
          <a:p>
            <a:endParaRPr lang="en-US"/>
          </a:p>
        </p:txBody>
      </p:sp>
      <p:sp>
        <p:nvSpPr>
          <p:cNvPr id="5" name="TextBox 4"/>
          <p:cNvSpPr txBox="1"/>
          <p:nvPr/>
        </p:nvSpPr>
        <p:spPr>
          <a:xfrm>
            <a:off x="1219200" y="0"/>
            <a:ext cx="7239000" cy="954107"/>
          </a:xfrm>
          <a:prstGeom prst="rect">
            <a:avLst/>
          </a:prstGeom>
          <a:noFill/>
        </p:spPr>
        <p:txBody>
          <a:bodyPr wrap="square" rtlCol="0">
            <a:spAutoFit/>
          </a:bodyPr>
          <a:lstStyle/>
          <a:p>
            <a:r>
              <a:rPr lang="en-US" altLang="ko-KR" sz="2800" b="1" i="1" dirty="0" smtClean="0">
                <a:solidFill>
                  <a:srgbClr val="0000FF"/>
                </a:solidFill>
                <a:latin typeface="Arial" pitchFamily="34" charset="0"/>
                <a:cs typeface="Arial" pitchFamily="34" charset="0"/>
              </a:rPr>
              <a:t>Measurement of the electrode potential for an Ag electrode</a:t>
            </a:r>
            <a:endParaRPr lang="en-US" sz="2800" b="1" i="1" dirty="0">
              <a:solidFill>
                <a:srgbClr val="0000FF"/>
              </a:solidFill>
              <a:latin typeface="Arial" pitchFamily="34" charset="0"/>
              <a:cs typeface="Arial" pitchFamily="34" charset="0"/>
            </a:endParaRPr>
          </a:p>
        </p:txBody>
      </p:sp>
      <p:sp>
        <p:nvSpPr>
          <p:cNvPr id="6" name="Slide Number Placeholder 5"/>
          <p:cNvSpPr>
            <a:spLocks noGrp="1"/>
          </p:cNvSpPr>
          <p:nvPr>
            <p:ph type="sldNum" sz="quarter" idx="12"/>
          </p:nvPr>
        </p:nvSpPr>
        <p:spPr/>
        <p:txBody>
          <a:bodyPr/>
          <a:lstStyle/>
          <a:p>
            <a:pPr>
              <a:defRPr/>
            </a:pPr>
            <a:fld id="{68A870C4-B19F-4DF1-B967-64BBCC981FCB}" type="slidenum">
              <a:rPr lang="en-US" smtClean="0"/>
              <a:pPr>
                <a:defRPr/>
              </a:pPr>
              <a:t>44</a:t>
            </a:fld>
            <a:endParaRPr lang="en-US"/>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650" name="Rectangle 2" descr="1807"/>
          <p:cNvSpPr>
            <a:spLocks noGrp="1" noChangeAspect="1" noChangeArrowheads="1"/>
          </p:cNvSpPr>
          <p:nvPr/>
        </p:nvSpPr>
        <p:spPr bwMode="auto">
          <a:xfrm>
            <a:off x="1143000" y="228600"/>
            <a:ext cx="6019800" cy="5175250"/>
          </a:xfrm>
          <a:prstGeom prst="rect">
            <a:avLst/>
          </a:prstGeom>
          <a:blipFill dpi="0" rotWithShape="1">
            <a:blip r:embed="rId2" cstate="print"/>
            <a:srcRect/>
            <a:stretch>
              <a:fillRect b="-34"/>
            </a:stretch>
          </a:blipFill>
          <a:ln w="9525">
            <a:noFill/>
            <a:miter lim="800000"/>
            <a:headEnd/>
            <a:tailEnd/>
          </a:ln>
          <a:effectLst/>
        </p:spPr>
        <p:txBody>
          <a:bodyPr/>
          <a:lstStyle/>
          <a:p>
            <a:endParaRPr lang="en-US"/>
          </a:p>
        </p:txBody>
      </p:sp>
      <p:sp>
        <p:nvSpPr>
          <p:cNvPr id="283651" name="Text Box 3"/>
          <p:cNvSpPr txBox="1">
            <a:spLocks noChangeArrowheads="1"/>
          </p:cNvSpPr>
          <p:nvPr/>
        </p:nvSpPr>
        <p:spPr bwMode="auto">
          <a:xfrm>
            <a:off x="609600" y="5562600"/>
            <a:ext cx="8153400" cy="1006475"/>
          </a:xfrm>
          <a:prstGeom prst="rect">
            <a:avLst/>
          </a:prstGeom>
          <a:noFill/>
          <a:ln w="9525">
            <a:noFill/>
            <a:miter lim="800000"/>
            <a:headEnd/>
            <a:tailEnd/>
          </a:ln>
          <a:effectLst/>
        </p:spPr>
        <p:txBody>
          <a:bodyPr>
            <a:spAutoFit/>
          </a:bodyPr>
          <a:lstStyle/>
          <a:p>
            <a:pPr eaLnBrk="1" latinLnBrk="1" hangingPunct="1"/>
            <a:r>
              <a:rPr kumimoji="1" lang="en-US" altLang="ko-KR" sz="2000" dirty="0">
                <a:latin typeface="Arial" pitchFamily="34" charset="0"/>
                <a:cs typeface="Arial" pitchFamily="34" charset="0"/>
              </a:rPr>
              <a:t>Measurement of the electrode potential for an Ag electrode. If the silver ion activity in the right hand compartment is 1.00, the cell potential is the standard electrode potential of the Ag</a:t>
            </a:r>
            <a:r>
              <a:rPr kumimoji="1" lang="en-US" altLang="ko-KR" sz="2000" baseline="30000" dirty="0">
                <a:latin typeface="Arial" pitchFamily="34" charset="0"/>
                <a:cs typeface="Arial" pitchFamily="34" charset="0"/>
              </a:rPr>
              <a:t>+</a:t>
            </a:r>
            <a:r>
              <a:rPr kumimoji="1" lang="en-US" altLang="ko-KR" sz="2000" dirty="0">
                <a:latin typeface="Arial" pitchFamily="34" charset="0"/>
                <a:cs typeface="Arial" pitchFamily="34" charset="0"/>
              </a:rPr>
              <a:t>/Ag half- reaction.</a:t>
            </a:r>
          </a:p>
        </p:txBody>
      </p:sp>
      <p:sp>
        <p:nvSpPr>
          <p:cNvPr id="4" name="Slide Number Placeholder 3"/>
          <p:cNvSpPr>
            <a:spLocks noGrp="1"/>
          </p:cNvSpPr>
          <p:nvPr>
            <p:ph type="sldNum" sz="quarter" idx="12"/>
          </p:nvPr>
        </p:nvSpPr>
        <p:spPr/>
        <p:txBody>
          <a:bodyPr/>
          <a:lstStyle/>
          <a:p>
            <a:pPr>
              <a:defRPr/>
            </a:pPr>
            <a:fld id="{68A870C4-B19F-4DF1-B967-64BBCC981FCB}" type="slidenum">
              <a:rPr lang="en-US" smtClean="0"/>
              <a:pPr>
                <a:defRPr/>
              </a:pPr>
              <a:t>45</a:t>
            </a:fld>
            <a:endParaRPr lang="en-US"/>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674" name="Rectangle 2" descr="1808"/>
          <p:cNvSpPr>
            <a:spLocks noGrp="1" noChangeAspect="1" noChangeArrowheads="1"/>
          </p:cNvSpPr>
          <p:nvPr/>
        </p:nvSpPr>
        <p:spPr bwMode="auto">
          <a:xfrm>
            <a:off x="1447800" y="304800"/>
            <a:ext cx="5911850" cy="5060950"/>
          </a:xfrm>
          <a:prstGeom prst="rect">
            <a:avLst/>
          </a:prstGeom>
          <a:blipFill dpi="0" rotWithShape="1">
            <a:blip r:embed="rId2" cstate="print"/>
            <a:srcRect/>
            <a:stretch>
              <a:fillRect r="-8"/>
            </a:stretch>
          </a:blipFill>
          <a:ln w="9525">
            <a:noFill/>
            <a:miter lim="800000"/>
            <a:headEnd/>
            <a:tailEnd/>
          </a:ln>
          <a:effectLst/>
        </p:spPr>
        <p:txBody>
          <a:bodyPr/>
          <a:lstStyle/>
          <a:p>
            <a:endParaRPr lang="en-US"/>
          </a:p>
        </p:txBody>
      </p:sp>
      <p:sp>
        <p:nvSpPr>
          <p:cNvPr id="284675" name="Text Box 3"/>
          <p:cNvSpPr txBox="1">
            <a:spLocks noChangeArrowheads="1"/>
          </p:cNvSpPr>
          <p:nvPr/>
        </p:nvSpPr>
        <p:spPr bwMode="auto">
          <a:xfrm>
            <a:off x="228600" y="6019800"/>
            <a:ext cx="8534400" cy="400110"/>
          </a:xfrm>
          <a:prstGeom prst="rect">
            <a:avLst/>
          </a:prstGeom>
          <a:noFill/>
          <a:ln w="9525">
            <a:noFill/>
            <a:miter lim="800000"/>
            <a:headEnd/>
            <a:tailEnd/>
          </a:ln>
          <a:effectLst/>
        </p:spPr>
        <p:txBody>
          <a:bodyPr wrap="square">
            <a:spAutoFit/>
          </a:bodyPr>
          <a:lstStyle/>
          <a:p>
            <a:pPr eaLnBrk="1" latinLnBrk="1" hangingPunct="1"/>
            <a:r>
              <a:rPr kumimoji="1" lang="en-US" altLang="ko-KR" sz="2000" dirty="0">
                <a:latin typeface="Arial" pitchFamily="34" charset="0"/>
                <a:cs typeface="Arial" pitchFamily="34" charset="0"/>
              </a:rPr>
              <a:t>Measurement of the standard electrode potential for </a:t>
            </a:r>
            <a:r>
              <a:rPr kumimoji="1" lang="en-US" altLang="ko-KR" sz="2000" dirty="0" err="1">
                <a:latin typeface="Arial" pitchFamily="34" charset="0"/>
                <a:cs typeface="Arial" pitchFamily="34" charset="0"/>
              </a:rPr>
              <a:t>Cd</a:t>
            </a:r>
            <a:r>
              <a:rPr kumimoji="1" lang="en-US" altLang="ko-KR" sz="2000" dirty="0">
                <a:latin typeface="Arial" pitchFamily="34" charset="0"/>
                <a:cs typeface="Arial" pitchFamily="34" charset="0"/>
              </a:rPr>
              <a:t> </a:t>
            </a:r>
            <a:r>
              <a:rPr kumimoji="1" lang="en-US" altLang="ko-KR" sz="2000" baseline="30000" dirty="0">
                <a:latin typeface="Arial" pitchFamily="34" charset="0"/>
                <a:cs typeface="Arial" pitchFamily="34" charset="0"/>
              </a:rPr>
              <a:t>2+  </a:t>
            </a:r>
            <a:r>
              <a:rPr kumimoji="1" lang="en-US" altLang="ko-KR" sz="2000" dirty="0">
                <a:latin typeface="Arial" pitchFamily="34" charset="0"/>
                <a:cs typeface="Arial" pitchFamily="34" charset="0"/>
              </a:rPr>
              <a:t>+ 2e</a:t>
            </a:r>
            <a:r>
              <a:rPr kumimoji="1" lang="en-US" altLang="ko-KR" sz="2000" baseline="30000" dirty="0">
                <a:latin typeface="Arial" pitchFamily="34" charset="0"/>
                <a:cs typeface="Arial" pitchFamily="34" charset="0"/>
              </a:rPr>
              <a:t>–</a:t>
            </a:r>
            <a:r>
              <a:rPr kumimoji="1" lang="en-US" altLang="ko-KR" sz="2000" dirty="0">
                <a:latin typeface="Arial" pitchFamily="34" charset="0"/>
                <a:cs typeface="Arial" pitchFamily="34" charset="0"/>
              </a:rPr>
              <a:t>  ↔ </a:t>
            </a:r>
            <a:r>
              <a:rPr kumimoji="1" lang="en-US" altLang="ko-KR" sz="2000" dirty="0" err="1">
                <a:latin typeface="Arial" pitchFamily="34" charset="0"/>
                <a:cs typeface="Arial" pitchFamily="34" charset="0"/>
              </a:rPr>
              <a:t>Cd</a:t>
            </a:r>
            <a:r>
              <a:rPr kumimoji="1" lang="en-US" altLang="ko-KR" sz="2000" dirty="0">
                <a:latin typeface="Arial" pitchFamily="34" charset="0"/>
                <a:cs typeface="Arial" pitchFamily="34" charset="0"/>
              </a:rPr>
              <a:t>(</a:t>
            </a:r>
            <a:r>
              <a:rPr kumimoji="1" lang="en-US" altLang="ko-KR" sz="2000" i="1" dirty="0">
                <a:latin typeface="Arial" pitchFamily="34" charset="0"/>
                <a:cs typeface="Arial" pitchFamily="34" charset="0"/>
              </a:rPr>
              <a:t>s</a:t>
            </a:r>
            <a:r>
              <a:rPr kumimoji="1" lang="en-US" altLang="ko-KR" sz="2000" dirty="0">
                <a:latin typeface="Arial" pitchFamily="34" charset="0"/>
                <a:cs typeface="Arial" pitchFamily="34" charset="0"/>
              </a:rPr>
              <a:t>)</a:t>
            </a:r>
          </a:p>
        </p:txBody>
      </p:sp>
      <p:sp>
        <p:nvSpPr>
          <p:cNvPr id="4" name="Slide Number Placeholder 3"/>
          <p:cNvSpPr>
            <a:spLocks noGrp="1"/>
          </p:cNvSpPr>
          <p:nvPr>
            <p:ph type="sldNum" sz="quarter" idx="12"/>
          </p:nvPr>
        </p:nvSpPr>
        <p:spPr/>
        <p:txBody>
          <a:bodyPr/>
          <a:lstStyle/>
          <a:p>
            <a:pPr>
              <a:defRPr/>
            </a:pPr>
            <a:fld id="{68A870C4-B19F-4DF1-B967-64BBCC981FCB}" type="slidenum">
              <a:rPr lang="en-US" smtClean="0"/>
              <a:pPr>
                <a:defRPr/>
              </a:pPr>
              <a:t>46</a:t>
            </a:fld>
            <a:endParaRPr lang="en-US"/>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9" name="Text Box 7"/>
          <p:cNvSpPr txBox="1">
            <a:spLocks noChangeArrowheads="1"/>
          </p:cNvSpPr>
          <p:nvPr/>
        </p:nvSpPr>
        <p:spPr bwMode="auto">
          <a:xfrm>
            <a:off x="381000" y="914400"/>
            <a:ext cx="8458200" cy="5940088"/>
          </a:xfrm>
          <a:prstGeom prst="rect">
            <a:avLst/>
          </a:prstGeom>
          <a:noFill/>
          <a:ln w="9525">
            <a:noFill/>
            <a:miter lim="800000"/>
            <a:headEnd/>
            <a:tailEnd/>
          </a:ln>
          <a:effectLst/>
        </p:spPr>
        <p:txBody>
          <a:bodyPr>
            <a:spAutoFit/>
          </a:bodyPr>
          <a:lstStyle/>
          <a:p>
            <a:pPr marL="395288" indent="-395288" latinLnBrk="1">
              <a:spcBef>
                <a:spcPct val="50000"/>
              </a:spcBef>
              <a:buClr>
                <a:srgbClr val="FF0000"/>
              </a:buClr>
              <a:buFont typeface="Wingdings" pitchFamily="2" charset="2"/>
              <a:buChar char="Ø"/>
            </a:pPr>
            <a:r>
              <a:rPr kumimoji="1" lang="en-US" altLang="ko-KR" sz="2000" dirty="0" smtClean="0">
                <a:latin typeface="Arial" pitchFamily="34" charset="0"/>
                <a:cs typeface="Arial" pitchFamily="34" charset="0"/>
              </a:rPr>
              <a:t>The effect of concentration on electrode potential </a:t>
            </a:r>
          </a:p>
          <a:p>
            <a:pPr marL="395288" indent="-395288" latinLnBrk="1">
              <a:spcBef>
                <a:spcPct val="50000"/>
              </a:spcBef>
              <a:buClr>
                <a:srgbClr val="FF0000"/>
              </a:buClr>
              <a:buFont typeface="Wingdings" pitchFamily="2" charset="2"/>
              <a:buChar char="Ø"/>
            </a:pPr>
            <a:r>
              <a:rPr kumimoji="1" lang="en-US" altLang="ko-KR" sz="2000" dirty="0" smtClean="0">
                <a:latin typeface="Arial" pitchFamily="34" charset="0"/>
                <a:cs typeface="Arial" pitchFamily="34" charset="0"/>
              </a:rPr>
              <a:t>Quantitative </a:t>
            </a:r>
            <a:r>
              <a:rPr kumimoji="1" lang="en-US" altLang="ko-KR" sz="2000" dirty="0">
                <a:latin typeface="Arial" pitchFamily="34" charset="0"/>
                <a:cs typeface="Arial" pitchFamily="34" charset="0"/>
              </a:rPr>
              <a:t>relationship between the concentration of substances comprising a </a:t>
            </a:r>
            <a:r>
              <a:rPr kumimoji="1" lang="en-US" altLang="ko-KR" sz="2000" dirty="0" err="1">
                <a:latin typeface="Arial" pitchFamily="34" charset="0"/>
                <a:cs typeface="Arial" pitchFamily="34" charset="0"/>
              </a:rPr>
              <a:t>redox</a:t>
            </a:r>
            <a:r>
              <a:rPr kumimoji="1" lang="en-US" altLang="ko-KR" sz="2000" dirty="0">
                <a:latin typeface="Arial" pitchFamily="34" charset="0"/>
                <a:cs typeface="Arial" pitchFamily="34" charset="0"/>
              </a:rPr>
              <a:t> half-cell and the electrode potential of the half-cell was first described by the German chemist Nernst, and the equation bears his name.</a:t>
            </a:r>
          </a:p>
          <a:p>
            <a:pPr eaLnBrk="1" latinLnBrk="1" hangingPunct="1">
              <a:spcBef>
                <a:spcPct val="50000"/>
              </a:spcBef>
            </a:pPr>
            <a:r>
              <a:rPr kumimoji="1" lang="en-US" altLang="ko-KR" sz="2000" dirty="0">
                <a:latin typeface="Arial" pitchFamily="34" charset="0"/>
                <a:cs typeface="Arial" pitchFamily="34" charset="0"/>
              </a:rPr>
              <a:t>Thus, for the general half-reaction</a:t>
            </a:r>
          </a:p>
          <a:p>
            <a:pPr eaLnBrk="1" latinLnBrk="1" hangingPunct="1">
              <a:spcBef>
                <a:spcPct val="50000"/>
              </a:spcBef>
            </a:pPr>
            <a:r>
              <a:rPr kumimoji="1" lang="en-US" altLang="ko-KR" sz="2000" dirty="0" smtClean="0">
                <a:latin typeface="Arial" pitchFamily="34" charset="0"/>
                <a:cs typeface="Arial" pitchFamily="34" charset="0"/>
              </a:rPr>
              <a:t>		</a:t>
            </a:r>
            <a:r>
              <a:rPr kumimoji="1" lang="en-US" altLang="ko-KR" sz="2000" dirty="0" err="1" smtClean="0">
                <a:latin typeface="Arial" pitchFamily="34" charset="0"/>
                <a:cs typeface="Arial" pitchFamily="34" charset="0"/>
              </a:rPr>
              <a:t>aA</a:t>
            </a:r>
            <a:r>
              <a:rPr kumimoji="1" lang="en-US" altLang="ko-KR" sz="2000" dirty="0" smtClean="0">
                <a:latin typeface="Arial" pitchFamily="34" charset="0"/>
                <a:cs typeface="Arial" pitchFamily="34" charset="0"/>
              </a:rPr>
              <a:t> </a:t>
            </a:r>
            <a:r>
              <a:rPr kumimoji="1" lang="en-US" altLang="ko-KR" sz="2000" dirty="0">
                <a:latin typeface="Arial" pitchFamily="34" charset="0"/>
                <a:cs typeface="Arial" pitchFamily="34" charset="0"/>
              </a:rPr>
              <a:t>+ </a:t>
            </a:r>
            <a:r>
              <a:rPr kumimoji="1" lang="en-US" altLang="ko-KR" sz="2000" dirty="0" err="1">
                <a:latin typeface="Arial" pitchFamily="34" charset="0"/>
                <a:cs typeface="Arial" pitchFamily="34" charset="0"/>
              </a:rPr>
              <a:t>bB</a:t>
            </a:r>
            <a:r>
              <a:rPr kumimoji="1" lang="en-US" altLang="ko-KR" sz="2000" dirty="0">
                <a:latin typeface="Arial" pitchFamily="34" charset="0"/>
                <a:cs typeface="Arial" pitchFamily="34" charset="0"/>
              </a:rPr>
              <a:t> + </a:t>
            </a:r>
            <a:r>
              <a:rPr kumimoji="1" lang="en-US" altLang="ko-KR" sz="2000" i="1" dirty="0">
                <a:latin typeface="Arial" pitchFamily="34" charset="0"/>
                <a:cs typeface="Arial" pitchFamily="34" charset="0"/>
              </a:rPr>
              <a:t>n</a:t>
            </a:r>
            <a:r>
              <a:rPr kumimoji="1" lang="en-US" altLang="ko-KR" sz="2000" dirty="0">
                <a:latin typeface="Arial" pitchFamily="34" charset="0"/>
                <a:cs typeface="Arial" pitchFamily="34" charset="0"/>
              </a:rPr>
              <a:t>e =</a:t>
            </a:r>
            <a:r>
              <a:rPr kumimoji="1" lang="en-US" altLang="ko-KR" sz="2000" dirty="0">
                <a:latin typeface="Arial" pitchFamily="34" charset="0"/>
                <a:cs typeface="Arial" pitchFamily="34" charset="0"/>
                <a:sym typeface="HY특수문자8" pitchFamily="18" charset="2"/>
              </a:rPr>
              <a:t> </a:t>
            </a:r>
            <a:r>
              <a:rPr kumimoji="1" lang="en-US" altLang="ko-KR" sz="2000" dirty="0" err="1">
                <a:latin typeface="Arial" pitchFamily="34" charset="0"/>
                <a:cs typeface="Arial" pitchFamily="34" charset="0"/>
                <a:sym typeface="HY특수문자8" pitchFamily="18" charset="2"/>
              </a:rPr>
              <a:t>cC</a:t>
            </a:r>
            <a:r>
              <a:rPr kumimoji="1" lang="en-US" altLang="ko-KR" sz="2000" dirty="0">
                <a:latin typeface="Arial" pitchFamily="34" charset="0"/>
                <a:cs typeface="Arial" pitchFamily="34" charset="0"/>
                <a:sym typeface="HY특수문자8" pitchFamily="18" charset="2"/>
              </a:rPr>
              <a:t> + </a:t>
            </a:r>
            <a:r>
              <a:rPr kumimoji="1" lang="en-US" altLang="ko-KR" sz="2000" dirty="0" err="1">
                <a:latin typeface="Arial" pitchFamily="34" charset="0"/>
                <a:cs typeface="Arial" pitchFamily="34" charset="0"/>
                <a:sym typeface="HY특수문자8" pitchFamily="18" charset="2"/>
              </a:rPr>
              <a:t>dD</a:t>
            </a:r>
            <a:endParaRPr kumimoji="1" lang="en-US" altLang="ko-KR" sz="2000" dirty="0">
              <a:latin typeface="Arial" pitchFamily="34" charset="0"/>
              <a:cs typeface="Arial" pitchFamily="34" charset="0"/>
              <a:sym typeface="HY특수문자8" pitchFamily="18" charset="2"/>
            </a:endParaRPr>
          </a:p>
          <a:p>
            <a:pPr eaLnBrk="1" latinLnBrk="1" hangingPunct="1">
              <a:spcBef>
                <a:spcPct val="50000"/>
              </a:spcBef>
            </a:pPr>
            <a:r>
              <a:rPr kumimoji="1" lang="en-US" altLang="ko-KR" sz="2000" i="1" dirty="0" smtClean="0">
                <a:latin typeface="Arial" pitchFamily="34" charset="0"/>
                <a:cs typeface="Arial" pitchFamily="34" charset="0"/>
              </a:rPr>
              <a:t>	E</a:t>
            </a:r>
            <a:r>
              <a:rPr kumimoji="1" lang="en-US" altLang="ko-KR" sz="2000" dirty="0" smtClean="0">
                <a:latin typeface="Arial" pitchFamily="34" charset="0"/>
                <a:cs typeface="Arial" pitchFamily="34" charset="0"/>
                <a:sym typeface="HY특수문자8" pitchFamily="18" charset="2"/>
              </a:rPr>
              <a:t> </a:t>
            </a:r>
            <a:r>
              <a:rPr kumimoji="1" lang="en-US" altLang="ko-KR" sz="2000" dirty="0">
                <a:latin typeface="Arial" pitchFamily="34" charset="0"/>
                <a:cs typeface="Arial" pitchFamily="34" charset="0"/>
                <a:sym typeface="HY특수문자8" pitchFamily="18" charset="2"/>
              </a:rPr>
              <a:t>= </a:t>
            </a:r>
            <a:r>
              <a:rPr kumimoji="1" lang="en-US" altLang="ko-KR" sz="2000" i="1" dirty="0" err="1">
                <a:latin typeface="Arial" pitchFamily="34" charset="0"/>
                <a:cs typeface="Arial" pitchFamily="34" charset="0"/>
              </a:rPr>
              <a:t>E</a:t>
            </a:r>
            <a:r>
              <a:rPr kumimoji="1" lang="en-US" altLang="ko-KR" sz="2000" baseline="30000" dirty="0" err="1">
                <a:latin typeface="Arial" pitchFamily="34" charset="0"/>
                <a:cs typeface="Arial" pitchFamily="34" charset="0"/>
              </a:rPr>
              <a:t>o</a:t>
            </a:r>
            <a:r>
              <a:rPr kumimoji="1" lang="en-US" altLang="ko-KR" sz="2000" dirty="0">
                <a:latin typeface="Arial" pitchFamily="34" charset="0"/>
                <a:cs typeface="Arial" pitchFamily="34" charset="0"/>
                <a:sym typeface="HY특수문자8" pitchFamily="18" charset="2"/>
              </a:rPr>
              <a:t> – (RT/</a:t>
            </a:r>
            <a:r>
              <a:rPr kumimoji="1" lang="en-US" altLang="ko-KR" sz="2000" i="1" dirty="0" err="1">
                <a:latin typeface="Arial" pitchFamily="34" charset="0"/>
                <a:cs typeface="Arial" pitchFamily="34" charset="0"/>
                <a:sym typeface="HY특수문자8" pitchFamily="18" charset="2"/>
              </a:rPr>
              <a:t>n</a:t>
            </a:r>
            <a:r>
              <a:rPr kumimoji="1" lang="en-US" altLang="ko-KR" sz="2000" dirty="0" err="1">
                <a:latin typeface="Arial" pitchFamily="34" charset="0"/>
                <a:cs typeface="Arial" pitchFamily="34" charset="0"/>
                <a:sym typeface="HY특수문자8" pitchFamily="18" charset="2"/>
              </a:rPr>
              <a:t>F</a:t>
            </a:r>
            <a:r>
              <a:rPr kumimoji="1" lang="en-US" altLang="ko-KR" sz="2000" dirty="0">
                <a:latin typeface="Arial" pitchFamily="34" charset="0"/>
                <a:cs typeface="Arial" pitchFamily="34" charset="0"/>
                <a:sym typeface="HY특수문자8" pitchFamily="18" charset="2"/>
              </a:rPr>
              <a:t>) </a:t>
            </a:r>
            <a:r>
              <a:rPr kumimoji="1" lang="en-US" altLang="ko-KR" sz="2000" i="1" dirty="0" err="1">
                <a:latin typeface="Arial" pitchFamily="34" charset="0"/>
                <a:cs typeface="Arial" pitchFamily="34" charset="0"/>
                <a:sym typeface="HY특수문자8" pitchFamily="18" charset="2"/>
              </a:rPr>
              <a:t>ln</a:t>
            </a:r>
            <a:r>
              <a:rPr kumimoji="1" lang="en-US" altLang="ko-KR" sz="2000" dirty="0">
                <a:latin typeface="Arial" pitchFamily="34" charset="0"/>
                <a:cs typeface="Arial" pitchFamily="34" charset="0"/>
                <a:sym typeface="HY특수문자8" pitchFamily="18" charset="2"/>
              </a:rPr>
              <a:t> ([</a:t>
            </a:r>
            <a:r>
              <a:rPr kumimoji="1" lang="en-US" altLang="ko-KR" sz="2000" i="1" dirty="0">
                <a:latin typeface="Arial" pitchFamily="34" charset="0"/>
                <a:cs typeface="Arial" pitchFamily="34" charset="0"/>
                <a:sym typeface="HY특수문자8" pitchFamily="18" charset="2"/>
              </a:rPr>
              <a:t>A</a:t>
            </a:r>
            <a:r>
              <a:rPr kumimoji="1" lang="en-US" altLang="ko-KR" sz="2000" baseline="-25000" dirty="0">
                <a:latin typeface="Arial" pitchFamily="34" charset="0"/>
                <a:cs typeface="Arial" pitchFamily="34" charset="0"/>
                <a:sym typeface="HY특수문자8" pitchFamily="18" charset="2"/>
              </a:rPr>
              <a:t>C</a:t>
            </a:r>
            <a:r>
              <a:rPr kumimoji="1" lang="en-US" altLang="ko-KR" sz="2000" dirty="0">
                <a:latin typeface="Arial" pitchFamily="34" charset="0"/>
                <a:cs typeface="Arial" pitchFamily="34" charset="0"/>
                <a:sym typeface="HY특수문자8" pitchFamily="18" charset="2"/>
              </a:rPr>
              <a:t>]</a:t>
            </a:r>
            <a:r>
              <a:rPr kumimoji="1" lang="en-US" altLang="ko-KR" sz="2000" baseline="30000" dirty="0">
                <a:latin typeface="Arial" pitchFamily="34" charset="0"/>
                <a:cs typeface="Arial" pitchFamily="34" charset="0"/>
                <a:sym typeface="HY특수문자8" pitchFamily="18" charset="2"/>
              </a:rPr>
              <a:t>c</a:t>
            </a:r>
            <a:r>
              <a:rPr kumimoji="1" lang="en-US" altLang="ko-KR" sz="2000" dirty="0">
                <a:latin typeface="Arial" pitchFamily="34" charset="0"/>
                <a:cs typeface="Arial" pitchFamily="34" charset="0"/>
                <a:sym typeface="HY특수문자8" pitchFamily="18" charset="2"/>
              </a:rPr>
              <a:t>[</a:t>
            </a:r>
            <a:r>
              <a:rPr kumimoji="1" lang="en-US" altLang="ko-KR" sz="2000" i="1" dirty="0">
                <a:latin typeface="Arial" pitchFamily="34" charset="0"/>
                <a:cs typeface="Arial" pitchFamily="34" charset="0"/>
                <a:sym typeface="HY특수문자8" pitchFamily="18" charset="2"/>
              </a:rPr>
              <a:t>A</a:t>
            </a:r>
            <a:r>
              <a:rPr kumimoji="1" lang="en-US" altLang="ko-KR" sz="2000" baseline="-25000" dirty="0">
                <a:latin typeface="Arial" pitchFamily="34" charset="0"/>
                <a:cs typeface="Arial" pitchFamily="34" charset="0"/>
                <a:sym typeface="HY특수문자8" pitchFamily="18" charset="2"/>
              </a:rPr>
              <a:t>D</a:t>
            </a:r>
            <a:r>
              <a:rPr kumimoji="1" lang="en-US" altLang="ko-KR" sz="2000" dirty="0">
                <a:latin typeface="Arial" pitchFamily="34" charset="0"/>
                <a:cs typeface="Arial" pitchFamily="34" charset="0"/>
                <a:sym typeface="HY특수문자8" pitchFamily="18" charset="2"/>
              </a:rPr>
              <a:t>]</a:t>
            </a:r>
            <a:r>
              <a:rPr kumimoji="1" lang="en-US" altLang="ko-KR" sz="2000" baseline="30000" dirty="0">
                <a:latin typeface="Arial" pitchFamily="34" charset="0"/>
                <a:cs typeface="Arial" pitchFamily="34" charset="0"/>
                <a:sym typeface="HY특수문자8" pitchFamily="18" charset="2"/>
              </a:rPr>
              <a:t>d </a:t>
            </a:r>
            <a:r>
              <a:rPr kumimoji="1" lang="en-US" altLang="ko-KR" sz="2000" dirty="0">
                <a:latin typeface="Arial" pitchFamily="34" charset="0"/>
                <a:cs typeface="Arial" pitchFamily="34" charset="0"/>
                <a:sym typeface="HY특수문자8" pitchFamily="18" charset="2"/>
              </a:rPr>
              <a:t>/ [</a:t>
            </a:r>
            <a:r>
              <a:rPr kumimoji="1" lang="en-US" altLang="ko-KR" sz="2000" i="1" dirty="0">
                <a:latin typeface="Arial" pitchFamily="34" charset="0"/>
                <a:cs typeface="Arial" pitchFamily="34" charset="0"/>
                <a:sym typeface="HY특수문자8" pitchFamily="18" charset="2"/>
              </a:rPr>
              <a:t>A</a:t>
            </a:r>
            <a:r>
              <a:rPr kumimoji="1" lang="en-US" altLang="ko-KR" sz="2000" baseline="-25000" dirty="0">
                <a:latin typeface="Arial" pitchFamily="34" charset="0"/>
                <a:cs typeface="Arial" pitchFamily="34" charset="0"/>
                <a:sym typeface="HY특수문자8" pitchFamily="18" charset="2"/>
              </a:rPr>
              <a:t>A</a:t>
            </a:r>
            <a:r>
              <a:rPr kumimoji="1" lang="en-US" altLang="ko-KR" sz="2000" dirty="0">
                <a:latin typeface="Arial" pitchFamily="34" charset="0"/>
                <a:cs typeface="Arial" pitchFamily="34" charset="0"/>
                <a:sym typeface="HY특수문자8" pitchFamily="18" charset="2"/>
              </a:rPr>
              <a:t>]</a:t>
            </a:r>
            <a:r>
              <a:rPr kumimoji="1" lang="en-US" altLang="ko-KR" sz="2000" baseline="30000" dirty="0">
                <a:latin typeface="Arial" pitchFamily="34" charset="0"/>
                <a:cs typeface="Arial" pitchFamily="34" charset="0"/>
                <a:sym typeface="HY특수문자8" pitchFamily="18" charset="2"/>
              </a:rPr>
              <a:t>a</a:t>
            </a:r>
            <a:r>
              <a:rPr kumimoji="1" lang="en-US" altLang="ko-KR" sz="2000" dirty="0">
                <a:latin typeface="Arial" pitchFamily="34" charset="0"/>
                <a:cs typeface="Arial" pitchFamily="34" charset="0"/>
                <a:sym typeface="HY특수문자8" pitchFamily="18" charset="2"/>
              </a:rPr>
              <a:t>[</a:t>
            </a:r>
            <a:r>
              <a:rPr kumimoji="1" lang="en-US" altLang="ko-KR" sz="2000" i="1" dirty="0">
                <a:latin typeface="Arial" pitchFamily="34" charset="0"/>
                <a:cs typeface="Arial" pitchFamily="34" charset="0"/>
                <a:sym typeface="HY특수문자8" pitchFamily="18" charset="2"/>
              </a:rPr>
              <a:t>A</a:t>
            </a:r>
            <a:r>
              <a:rPr kumimoji="1" lang="en-US" altLang="ko-KR" sz="2000" baseline="-25000" dirty="0">
                <a:latin typeface="Arial" pitchFamily="34" charset="0"/>
                <a:cs typeface="Arial" pitchFamily="34" charset="0"/>
                <a:sym typeface="HY특수문자8" pitchFamily="18" charset="2"/>
              </a:rPr>
              <a:t>B</a:t>
            </a:r>
            <a:r>
              <a:rPr kumimoji="1" lang="en-US" altLang="ko-KR" sz="2000" dirty="0">
                <a:latin typeface="Arial" pitchFamily="34" charset="0"/>
                <a:cs typeface="Arial" pitchFamily="34" charset="0"/>
                <a:sym typeface="HY특수문자8" pitchFamily="18" charset="2"/>
              </a:rPr>
              <a:t>]</a:t>
            </a:r>
            <a:r>
              <a:rPr kumimoji="1" lang="en-US" altLang="ko-KR" sz="2000" baseline="30000" dirty="0">
                <a:latin typeface="Arial" pitchFamily="34" charset="0"/>
                <a:cs typeface="Arial" pitchFamily="34" charset="0"/>
                <a:sym typeface="HY특수문자8" pitchFamily="18" charset="2"/>
              </a:rPr>
              <a:t>b</a:t>
            </a:r>
            <a:r>
              <a:rPr kumimoji="1" lang="en-US" altLang="ko-KR" sz="2000" dirty="0">
                <a:latin typeface="Arial" pitchFamily="34" charset="0"/>
                <a:cs typeface="Arial" pitchFamily="34" charset="0"/>
                <a:sym typeface="HY특수문자8" pitchFamily="18" charset="2"/>
              </a:rPr>
              <a:t>)</a:t>
            </a:r>
          </a:p>
          <a:p>
            <a:pPr eaLnBrk="1" latinLnBrk="1" hangingPunct="1">
              <a:spcBef>
                <a:spcPct val="50000"/>
              </a:spcBef>
            </a:pPr>
            <a:r>
              <a:rPr kumimoji="1" lang="en-US" altLang="ko-KR" sz="2000" dirty="0">
                <a:latin typeface="Arial" pitchFamily="34" charset="0"/>
                <a:cs typeface="Arial" pitchFamily="34" charset="0"/>
                <a:sym typeface="HY특수문자8" pitchFamily="18" charset="2"/>
              </a:rPr>
              <a:t>   </a:t>
            </a:r>
            <a:r>
              <a:rPr kumimoji="1" lang="en-US" altLang="ko-KR" sz="2000" dirty="0" smtClean="0">
                <a:latin typeface="Arial" pitchFamily="34" charset="0"/>
                <a:cs typeface="Arial" pitchFamily="34" charset="0"/>
                <a:sym typeface="HY특수문자8" pitchFamily="18" charset="2"/>
              </a:rPr>
              <a:t>		= </a:t>
            </a:r>
            <a:r>
              <a:rPr kumimoji="1" lang="en-US" altLang="ko-KR" sz="2000" i="1" dirty="0" err="1">
                <a:latin typeface="Arial" pitchFamily="34" charset="0"/>
                <a:cs typeface="Arial" pitchFamily="34" charset="0"/>
              </a:rPr>
              <a:t>E</a:t>
            </a:r>
            <a:r>
              <a:rPr kumimoji="1" lang="en-US" altLang="ko-KR" sz="2000" baseline="30000" dirty="0" err="1">
                <a:latin typeface="Arial" pitchFamily="34" charset="0"/>
                <a:cs typeface="Arial" pitchFamily="34" charset="0"/>
              </a:rPr>
              <a:t>o</a:t>
            </a:r>
            <a:r>
              <a:rPr kumimoji="1" lang="en-US" altLang="ko-KR" sz="2000" dirty="0">
                <a:latin typeface="Arial" pitchFamily="34" charset="0"/>
                <a:cs typeface="Arial" pitchFamily="34" charset="0"/>
                <a:sym typeface="HY특수문자8" pitchFamily="18" charset="2"/>
              </a:rPr>
              <a:t> – (RT/</a:t>
            </a:r>
            <a:r>
              <a:rPr kumimoji="1" lang="en-US" altLang="ko-KR" sz="2000" i="1" dirty="0" err="1">
                <a:latin typeface="Arial" pitchFamily="34" charset="0"/>
                <a:cs typeface="Arial" pitchFamily="34" charset="0"/>
                <a:sym typeface="HY특수문자8" pitchFamily="18" charset="2"/>
              </a:rPr>
              <a:t>n</a:t>
            </a:r>
            <a:r>
              <a:rPr kumimoji="1" lang="en-US" altLang="ko-KR" sz="2000" dirty="0" err="1">
                <a:latin typeface="Arial" pitchFamily="34" charset="0"/>
                <a:cs typeface="Arial" pitchFamily="34" charset="0"/>
                <a:sym typeface="HY특수문자8" pitchFamily="18" charset="2"/>
              </a:rPr>
              <a:t>F</a:t>
            </a:r>
            <a:r>
              <a:rPr kumimoji="1" lang="en-US" altLang="ko-KR" sz="2000" dirty="0">
                <a:latin typeface="Arial" pitchFamily="34" charset="0"/>
                <a:cs typeface="Arial" pitchFamily="34" charset="0"/>
                <a:sym typeface="HY특수문자8" pitchFamily="18" charset="2"/>
              </a:rPr>
              <a:t>) </a:t>
            </a:r>
            <a:r>
              <a:rPr kumimoji="1" lang="en-US" altLang="ko-KR" sz="2000" i="1" dirty="0" err="1">
                <a:latin typeface="Arial" pitchFamily="34" charset="0"/>
                <a:cs typeface="Arial" pitchFamily="34" charset="0"/>
                <a:sym typeface="HY특수문자8" pitchFamily="18" charset="2"/>
              </a:rPr>
              <a:t>ln</a:t>
            </a:r>
            <a:r>
              <a:rPr kumimoji="1" lang="en-US" altLang="ko-KR" sz="2000" dirty="0">
                <a:latin typeface="Arial" pitchFamily="34" charset="0"/>
                <a:cs typeface="Arial" pitchFamily="34" charset="0"/>
                <a:sym typeface="HY특수문자8" pitchFamily="18" charset="2"/>
              </a:rPr>
              <a:t> Q</a:t>
            </a:r>
          </a:p>
          <a:p>
            <a:pPr eaLnBrk="1" latinLnBrk="1" hangingPunct="1">
              <a:spcBef>
                <a:spcPct val="50000"/>
              </a:spcBef>
            </a:pPr>
            <a:r>
              <a:rPr kumimoji="1" lang="en-US" altLang="ko-KR" sz="2000" i="1" dirty="0" smtClean="0">
                <a:latin typeface="Arial" pitchFamily="34" charset="0"/>
                <a:cs typeface="Arial" pitchFamily="34" charset="0"/>
              </a:rPr>
              <a:t>	E</a:t>
            </a:r>
            <a:r>
              <a:rPr kumimoji="1" lang="en-US" altLang="ko-KR" sz="2000" dirty="0" smtClean="0">
                <a:latin typeface="Arial" pitchFamily="34" charset="0"/>
                <a:cs typeface="Arial" pitchFamily="34" charset="0"/>
                <a:sym typeface="HY특수문자8" pitchFamily="18" charset="2"/>
              </a:rPr>
              <a:t> </a:t>
            </a:r>
            <a:r>
              <a:rPr kumimoji="1" lang="en-US" altLang="ko-KR" sz="2000" dirty="0">
                <a:latin typeface="Arial" pitchFamily="34" charset="0"/>
                <a:cs typeface="Arial" pitchFamily="34" charset="0"/>
                <a:sym typeface="HY특수문자8" pitchFamily="18" charset="2"/>
              </a:rPr>
              <a:t>= </a:t>
            </a:r>
            <a:r>
              <a:rPr kumimoji="1" lang="en-US" altLang="ko-KR" sz="2000" i="1" dirty="0" err="1">
                <a:latin typeface="Arial" pitchFamily="34" charset="0"/>
                <a:cs typeface="Arial" pitchFamily="34" charset="0"/>
              </a:rPr>
              <a:t>E</a:t>
            </a:r>
            <a:r>
              <a:rPr kumimoji="1" lang="en-US" altLang="ko-KR" sz="2000" baseline="30000" dirty="0" err="1">
                <a:latin typeface="Arial" pitchFamily="34" charset="0"/>
                <a:cs typeface="Arial" pitchFamily="34" charset="0"/>
              </a:rPr>
              <a:t>o</a:t>
            </a:r>
            <a:r>
              <a:rPr kumimoji="1" lang="en-US" altLang="ko-KR" sz="2000" dirty="0">
                <a:latin typeface="Arial" pitchFamily="34" charset="0"/>
                <a:cs typeface="Arial" pitchFamily="34" charset="0"/>
                <a:sym typeface="HY특수문자8" pitchFamily="18" charset="2"/>
              </a:rPr>
              <a:t> – (RT/</a:t>
            </a:r>
            <a:r>
              <a:rPr kumimoji="1" lang="en-US" altLang="ko-KR" sz="2000" i="1" dirty="0" err="1">
                <a:latin typeface="Arial" pitchFamily="34" charset="0"/>
                <a:cs typeface="Arial" pitchFamily="34" charset="0"/>
                <a:sym typeface="HY특수문자8" pitchFamily="18" charset="2"/>
              </a:rPr>
              <a:t>n</a:t>
            </a:r>
            <a:r>
              <a:rPr kumimoji="1" lang="en-US" altLang="ko-KR" sz="2000" dirty="0" err="1">
                <a:latin typeface="Arial" pitchFamily="34" charset="0"/>
                <a:cs typeface="Arial" pitchFamily="34" charset="0"/>
                <a:sym typeface="HY특수문자8" pitchFamily="18" charset="2"/>
              </a:rPr>
              <a:t>F</a:t>
            </a:r>
            <a:r>
              <a:rPr kumimoji="1" lang="en-US" altLang="ko-KR" sz="2000" dirty="0">
                <a:latin typeface="Arial" pitchFamily="34" charset="0"/>
                <a:cs typeface="Arial" pitchFamily="34" charset="0"/>
                <a:sym typeface="HY특수문자8" pitchFamily="18" charset="2"/>
              </a:rPr>
              <a:t>) </a:t>
            </a:r>
            <a:r>
              <a:rPr kumimoji="1" lang="en-US" altLang="ko-KR" sz="2000" i="1" dirty="0" err="1">
                <a:latin typeface="Arial" pitchFamily="34" charset="0"/>
                <a:cs typeface="Arial" pitchFamily="34" charset="0"/>
                <a:sym typeface="HY특수문자8" pitchFamily="18" charset="2"/>
              </a:rPr>
              <a:t>ln</a:t>
            </a:r>
            <a:r>
              <a:rPr kumimoji="1" lang="en-US" altLang="ko-KR" sz="2000" dirty="0">
                <a:latin typeface="Arial" pitchFamily="34" charset="0"/>
                <a:cs typeface="Arial" pitchFamily="34" charset="0"/>
                <a:sym typeface="HY특수문자8" pitchFamily="18" charset="2"/>
              </a:rPr>
              <a:t> ([C]</a:t>
            </a:r>
            <a:r>
              <a:rPr kumimoji="1" lang="en-US" altLang="ko-KR" sz="2000" baseline="30000" dirty="0">
                <a:latin typeface="Arial" pitchFamily="34" charset="0"/>
                <a:cs typeface="Arial" pitchFamily="34" charset="0"/>
                <a:sym typeface="HY특수문자8" pitchFamily="18" charset="2"/>
              </a:rPr>
              <a:t>c</a:t>
            </a:r>
            <a:r>
              <a:rPr kumimoji="1" lang="en-US" altLang="ko-KR" sz="2000" dirty="0">
                <a:latin typeface="Arial" pitchFamily="34" charset="0"/>
                <a:cs typeface="Arial" pitchFamily="34" charset="0"/>
                <a:sym typeface="HY특수문자8" pitchFamily="18" charset="2"/>
              </a:rPr>
              <a:t>[D]</a:t>
            </a:r>
            <a:r>
              <a:rPr kumimoji="1" lang="en-US" altLang="ko-KR" sz="2000" baseline="30000" dirty="0">
                <a:latin typeface="Arial" pitchFamily="34" charset="0"/>
                <a:cs typeface="Arial" pitchFamily="34" charset="0"/>
                <a:sym typeface="HY특수문자8" pitchFamily="18" charset="2"/>
              </a:rPr>
              <a:t>d </a:t>
            </a:r>
            <a:r>
              <a:rPr kumimoji="1" lang="en-US" altLang="ko-KR" sz="2000" dirty="0">
                <a:latin typeface="Arial" pitchFamily="34" charset="0"/>
                <a:cs typeface="Arial" pitchFamily="34" charset="0"/>
                <a:sym typeface="HY특수문자8" pitchFamily="18" charset="2"/>
              </a:rPr>
              <a:t>/ [A]</a:t>
            </a:r>
            <a:r>
              <a:rPr kumimoji="1" lang="en-US" altLang="ko-KR" sz="2000" baseline="30000" dirty="0">
                <a:latin typeface="Arial" pitchFamily="34" charset="0"/>
                <a:cs typeface="Arial" pitchFamily="34" charset="0"/>
                <a:sym typeface="HY특수문자8" pitchFamily="18" charset="2"/>
              </a:rPr>
              <a:t>a</a:t>
            </a:r>
            <a:r>
              <a:rPr kumimoji="1" lang="en-US" altLang="ko-KR" sz="2000" dirty="0">
                <a:latin typeface="Arial" pitchFamily="34" charset="0"/>
                <a:cs typeface="Arial" pitchFamily="34" charset="0"/>
                <a:sym typeface="HY특수문자8" pitchFamily="18" charset="2"/>
              </a:rPr>
              <a:t>[B]</a:t>
            </a:r>
            <a:r>
              <a:rPr kumimoji="1" lang="en-US" altLang="ko-KR" sz="2000" baseline="30000" dirty="0">
                <a:latin typeface="Arial" pitchFamily="34" charset="0"/>
                <a:cs typeface="Arial" pitchFamily="34" charset="0"/>
                <a:sym typeface="HY특수문자8" pitchFamily="18" charset="2"/>
              </a:rPr>
              <a:t>b</a:t>
            </a:r>
            <a:r>
              <a:rPr kumimoji="1" lang="en-US" altLang="ko-KR" sz="2000" dirty="0">
                <a:latin typeface="Arial" pitchFamily="34" charset="0"/>
                <a:cs typeface="Arial" pitchFamily="34" charset="0"/>
                <a:sym typeface="HY특수문자8" pitchFamily="18" charset="2"/>
              </a:rPr>
              <a:t>)</a:t>
            </a:r>
            <a:endParaRPr kumimoji="1" lang="en-US" altLang="ko-KR" sz="2000" dirty="0">
              <a:latin typeface="Arial" pitchFamily="34" charset="0"/>
              <a:cs typeface="Arial" pitchFamily="34" charset="0"/>
            </a:endParaRPr>
          </a:p>
          <a:p>
            <a:pPr eaLnBrk="1" latinLnBrk="1" hangingPunct="1">
              <a:spcBef>
                <a:spcPct val="50000"/>
              </a:spcBef>
            </a:pPr>
            <a:r>
              <a:rPr kumimoji="1" lang="en-US" altLang="ko-KR" sz="2000" dirty="0">
                <a:latin typeface="Arial" pitchFamily="34" charset="0"/>
                <a:cs typeface="Arial" pitchFamily="34" charset="0"/>
              </a:rPr>
              <a:t>At 298</a:t>
            </a:r>
            <a:r>
              <a:rPr kumimoji="1" lang="en-US" altLang="ko-KR" sz="2000" baseline="30000" dirty="0">
                <a:latin typeface="Arial" pitchFamily="34" charset="0"/>
                <a:cs typeface="Arial" pitchFamily="34" charset="0"/>
              </a:rPr>
              <a:t>o</a:t>
            </a:r>
            <a:r>
              <a:rPr kumimoji="1" lang="en-US" altLang="ko-KR" sz="2000" dirty="0">
                <a:latin typeface="Arial" pitchFamily="34" charset="0"/>
                <a:cs typeface="Arial" pitchFamily="34" charset="0"/>
              </a:rPr>
              <a:t>K(25</a:t>
            </a:r>
            <a:r>
              <a:rPr kumimoji="1" lang="en-US" altLang="ko-KR" sz="2000" baseline="30000" dirty="0">
                <a:latin typeface="Arial" pitchFamily="34" charset="0"/>
                <a:cs typeface="Arial" pitchFamily="34" charset="0"/>
              </a:rPr>
              <a:t>o</a:t>
            </a:r>
            <a:r>
              <a:rPr kumimoji="1" lang="en-US" altLang="ko-KR" sz="2000" dirty="0">
                <a:latin typeface="Arial" pitchFamily="34" charset="0"/>
                <a:cs typeface="Arial" pitchFamily="34" charset="0"/>
              </a:rPr>
              <a:t>C)</a:t>
            </a:r>
          </a:p>
          <a:p>
            <a:pPr eaLnBrk="1" latinLnBrk="1" hangingPunct="1">
              <a:spcBef>
                <a:spcPct val="50000"/>
              </a:spcBef>
            </a:pPr>
            <a:r>
              <a:rPr kumimoji="1" lang="en-US" altLang="ko-KR" sz="2000" i="1" dirty="0" smtClean="0">
                <a:latin typeface="Arial" pitchFamily="34" charset="0"/>
                <a:cs typeface="Arial" pitchFamily="34" charset="0"/>
              </a:rPr>
              <a:t>	E</a:t>
            </a:r>
            <a:r>
              <a:rPr kumimoji="1" lang="en-US" altLang="ko-KR" sz="2000" dirty="0" smtClean="0">
                <a:latin typeface="Arial" pitchFamily="34" charset="0"/>
                <a:cs typeface="Arial" pitchFamily="34" charset="0"/>
                <a:sym typeface="HY특수문자8" pitchFamily="18" charset="2"/>
              </a:rPr>
              <a:t> </a:t>
            </a:r>
            <a:r>
              <a:rPr kumimoji="1" lang="en-US" altLang="ko-KR" sz="2000" dirty="0">
                <a:latin typeface="Arial" pitchFamily="34" charset="0"/>
                <a:cs typeface="Arial" pitchFamily="34" charset="0"/>
                <a:sym typeface="HY특수문자8" pitchFamily="18" charset="2"/>
              </a:rPr>
              <a:t>= </a:t>
            </a:r>
            <a:r>
              <a:rPr kumimoji="1" lang="en-US" altLang="ko-KR" sz="2000" i="1" dirty="0" err="1">
                <a:latin typeface="Arial" pitchFamily="34" charset="0"/>
                <a:cs typeface="Arial" pitchFamily="34" charset="0"/>
              </a:rPr>
              <a:t>E</a:t>
            </a:r>
            <a:r>
              <a:rPr kumimoji="1" lang="en-US" altLang="ko-KR" sz="2000" baseline="30000" dirty="0" err="1">
                <a:latin typeface="Arial" pitchFamily="34" charset="0"/>
                <a:cs typeface="Arial" pitchFamily="34" charset="0"/>
              </a:rPr>
              <a:t>o</a:t>
            </a:r>
            <a:r>
              <a:rPr kumimoji="1" lang="en-US" altLang="ko-KR" sz="2000" dirty="0">
                <a:latin typeface="Arial" pitchFamily="34" charset="0"/>
                <a:cs typeface="Arial" pitchFamily="34" charset="0"/>
                <a:sym typeface="HY특수문자8" pitchFamily="18" charset="2"/>
              </a:rPr>
              <a:t> – (0.05916/</a:t>
            </a:r>
            <a:r>
              <a:rPr kumimoji="1" lang="en-US" altLang="ko-KR" sz="2000" i="1" dirty="0">
                <a:latin typeface="Arial" pitchFamily="34" charset="0"/>
                <a:cs typeface="Arial" pitchFamily="34" charset="0"/>
                <a:sym typeface="HY특수문자8" pitchFamily="18" charset="2"/>
              </a:rPr>
              <a:t>n</a:t>
            </a:r>
            <a:r>
              <a:rPr kumimoji="1" lang="en-US" altLang="ko-KR" sz="2000" dirty="0">
                <a:latin typeface="Arial" pitchFamily="34" charset="0"/>
                <a:cs typeface="Arial" pitchFamily="34" charset="0"/>
                <a:sym typeface="HY특수문자8" pitchFamily="18" charset="2"/>
              </a:rPr>
              <a:t>) </a:t>
            </a:r>
            <a:r>
              <a:rPr kumimoji="1" lang="en-US" altLang="ko-KR" sz="2000" i="1" dirty="0">
                <a:latin typeface="Arial" pitchFamily="34" charset="0"/>
                <a:cs typeface="Arial" pitchFamily="34" charset="0"/>
                <a:sym typeface="HY특수문자8" pitchFamily="18" charset="2"/>
              </a:rPr>
              <a:t>log</a:t>
            </a:r>
            <a:r>
              <a:rPr kumimoji="1" lang="en-US" altLang="ko-KR" sz="2000" dirty="0">
                <a:latin typeface="Arial" pitchFamily="34" charset="0"/>
                <a:cs typeface="Arial" pitchFamily="34" charset="0"/>
                <a:sym typeface="HY특수문자8" pitchFamily="18" charset="2"/>
              </a:rPr>
              <a:t> ([C]</a:t>
            </a:r>
            <a:r>
              <a:rPr kumimoji="1" lang="en-US" altLang="ko-KR" sz="2000" baseline="30000" dirty="0">
                <a:latin typeface="Arial" pitchFamily="34" charset="0"/>
                <a:cs typeface="Arial" pitchFamily="34" charset="0"/>
                <a:sym typeface="HY특수문자8" pitchFamily="18" charset="2"/>
              </a:rPr>
              <a:t>c</a:t>
            </a:r>
            <a:r>
              <a:rPr kumimoji="1" lang="en-US" altLang="ko-KR" sz="2000" dirty="0">
                <a:latin typeface="Arial" pitchFamily="34" charset="0"/>
                <a:cs typeface="Arial" pitchFamily="34" charset="0"/>
                <a:sym typeface="HY특수문자8" pitchFamily="18" charset="2"/>
              </a:rPr>
              <a:t>[D]</a:t>
            </a:r>
            <a:r>
              <a:rPr kumimoji="1" lang="en-US" altLang="ko-KR" sz="2000" baseline="30000" dirty="0">
                <a:latin typeface="Arial" pitchFamily="34" charset="0"/>
                <a:cs typeface="Arial" pitchFamily="34" charset="0"/>
                <a:sym typeface="HY특수문자8" pitchFamily="18" charset="2"/>
              </a:rPr>
              <a:t>d </a:t>
            </a:r>
            <a:r>
              <a:rPr kumimoji="1" lang="en-US" altLang="ko-KR" sz="2000" dirty="0">
                <a:latin typeface="Arial" pitchFamily="34" charset="0"/>
                <a:cs typeface="Arial" pitchFamily="34" charset="0"/>
                <a:sym typeface="HY특수문자8" pitchFamily="18" charset="2"/>
              </a:rPr>
              <a:t>/ [A]</a:t>
            </a:r>
            <a:r>
              <a:rPr kumimoji="1" lang="en-US" altLang="ko-KR" sz="2000" baseline="30000" dirty="0">
                <a:latin typeface="Arial" pitchFamily="34" charset="0"/>
                <a:cs typeface="Arial" pitchFamily="34" charset="0"/>
                <a:sym typeface="HY특수문자8" pitchFamily="18" charset="2"/>
              </a:rPr>
              <a:t>a</a:t>
            </a:r>
            <a:r>
              <a:rPr kumimoji="1" lang="en-US" altLang="ko-KR" sz="2000" dirty="0">
                <a:latin typeface="Arial" pitchFamily="34" charset="0"/>
                <a:cs typeface="Arial" pitchFamily="34" charset="0"/>
                <a:sym typeface="HY특수문자8" pitchFamily="18" charset="2"/>
              </a:rPr>
              <a:t>[B]</a:t>
            </a:r>
            <a:r>
              <a:rPr kumimoji="1" lang="en-US" altLang="ko-KR" sz="2000" baseline="30000" dirty="0">
                <a:latin typeface="Arial" pitchFamily="34" charset="0"/>
                <a:cs typeface="Arial" pitchFamily="34" charset="0"/>
                <a:sym typeface="HY특수문자8" pitchFamily="18" charset="2"/>
              </a:rPr>
              <a:t>b</a:t>
            </a:r>
            <a:r>
              <a:rPr kumimoji="1" lang="en-US" altLang="ko-KR" sz="2000" dirty="0">
                <a:latin typeface="Arial" pitchFamily="34" charset="0"/>
                <a:cs typeface="Arial" pitchFamily="34" charset="0"/>
                <a:sym typeface="HY특수문자8" pitchFamily="18" charset="2"/>
              </a:rPr>
              <a:t>)</a:t>
            </a:r>
            <a:endParaRPr kumimoji="1" lang="en-US" altLang="ko-KR" sz="2000" dirty="0">
              <a:latin typeface="Arial" pitchFamily="34" charset="0"/>
              <a:cs typeface="Arial" pitchFamily="34" charset="0"/>
            </a:endParaRPr>
          </a:p>
          <a:p>
            <a:pPr eaLnBrk="1" latinLnBrk="1" hangingPunct="1">
              <a:spcBef>
                <a:spcPct val="50000"/>
              </a:spcBef>
            </a:pPr>
            <a:r>
              <a:rPr kumimoji="1" lang="en-US" altLang="ko-KR" sz="2000" i="1" dirty="0" smtClean="0">
                <a:latin typeface="Arial" pitchFamily="34" charset="0"/>
                <a:cs typeface="Arial" pitchFamily="34" charset="0"/>
              </a:rPr>
              <a:t>	E</a:t>
            </a:r>
            <a:r>
              <a:rPr kumimoji="1" lang="en-US" altLang="ko-KR" sz="2000" dirty="0" smtClean="0">
                <a:latin typeface="Arial" pitchFamily="34" charset="0"/>
                <a:cs typeface="Arial" pitchFamily="34" charset="0"/>
                <a:sym typeface="HY특수문자8" pitchFamily="18" charset="2"/>
              </a:rPr>
              <a:t> </a:t>
            </a:r>
            <a:r>
              <a:rPr kumimoji="1" lang="en-US" altLang="ko-KR" sz="2000" dirty="0">
                <a:latin typeface="Arial" pitchFamily="34" charset="0"/>
                <a:cs typeface="Arial" pitchFamily="34" charset="0"/>
                <a:sym typeface="HY특수문자8" pitchFamily="18" charset="2"/>
              </a:rPr>
              <a:t>= </a:t>
            </a:r>
            <a:r>
              <a:rPr kumimoji="1" lang="en-US" altLang="ko-KR" sz="2000" i="1" dirty="0" err="1">
                <a:latin typeface="Arial" pitchFamily="34" charset="0"/>
                <a:cs typeface="Arial" pitchFamily="34" charset="0"/>
              </a:rPr>
              <a:t>E</a:t>
            </a:r>
            <a:r>
              <a:rPr kumimoji="1" lang="en-US" altLang="ko-KR" sz="2000" baseline="30000" dirty="0" err="1">
                <a:latin typeface="Arial" pitchFamily="34" charset="0"/>
                <a:cs typeface="Arial" pitchFamily="34" charset="0"/>
              </a:rPr>
              <a:t>o</a:t>
            </a:r>
            <a:r>
              <a:rPr kumimoji="1" lang="en-US" altLang="ko-KR" sz="2000" dirty="0">
                <a:latin typeface="Arial" pitchFamily="34" charset="0"/>
                <a:cs typeface="Arial" pitchFamily="34" charset="0"/>
                <a:sym typeface="HY특수문자8" pitchFamily="18" charset="2"/>
              </a:rPr>
              <a:t> – (0.05916/</a:t>
            </a:r>
            <a:r>
              <a:rPr kumimoji="1" lang="en-US" altLang="ko-KR" sz="2000" i="1" dirty="0">
                <a:latin typeface="Arial" pitchFamily="34" charset="0"/>
                <a:cs typeface="Arial" pitchFamily="34" charset="0"/>
                <a:sym typeface="HY특수문자8" pitchFamily="18" charset="2"/>
              </a:rPr>
              <a:t>n</a:t>
            </a:r>
            <a:r>
              <a:rPr kumimoji="1" lang="en-US" altLang="ko-KR" sz="2000" dirty="0">
                <a:latin typeface="Arial" pitchFamily="34" charset="0"/>
                <a:cs typeface="Arial" pitchFamily="34" charset="0"/>
                <a:sym typeface="HY특수문자8" pitchFamily="18" charset="2"/>
              </a:rPr>
              <a:t>) </a:t>
            </a:r>
            <a:r>
              <a:rPr kumimoji="1" lang="en-US" altLang="ko-KR" sz="2000" i="1" dirty="0">
                <a:latin typeface="Arial" pitchFamily="34" charset="0"/>
                <a:cs typeface="Arial" pitchFamily="34" charset="0"/>
                <a:sym typeface="HY특수문자8" pitchFamily="18" charset="2"/>
              </a:rPr>
              <a:t>log</a:t>
            </a:r>
            <a:r>
              <a:rPr kumimoji="1" lang="en-US" altLang="ko-KR" sz="2000" dirty="0">
                <a:latin typeface="Arial" pitchFamily="34" charset="0"/>
                <a:cs typeface="Arial" pitchFamily="34" charset="0"/>
                <a:sym typeface="HY특수문자8" pitchFamily="18" charset="2"/>
              </a:rPr>
              <a:t> Q  (at any time)</a:t>
            </a:r>
          </a:p>
          <a:p>
            <a:pPr eaLnBrk="1" latinLnBrk="1" hangingPunct="1">
              <a:spcBef>
                <a:spcPct val="50000"/>
              </a:spcBef>
            </a:pPr>
            <a:r>
              <a:rPr kumimoji="1" lang="en-US" altLang="ko-KR" sz="2000" i="1" dirty="0" smtClean="0">
                <a:latin typeface="Arial" pitchFamily="34" charset="0"/>
                <a:cs typeface="Arial" pitchFamily="34" charset="0"/>
              </a:rPr>
              <a:t>	E</a:t>
            </a:r>
            <a:r>
              <a:rPr kumimoji="1" lang="en-US" altLang="ko-KR" sz="2000" dirty="0" smtClean="0">
                <a:latin typeface="Arial" pitchFamily="34" charset="0"/>
                <a:cs typeface="Arial" pitchFamily="34" charset="0"/>
                <a:sym typeface="HY특수문자8" pitchFamily="18" charset="2"/>
              </a:rPr>
              <a:t> </a:t>
            </a:r>
            <a:r>
              <a:rPr kumimoji="1" lang="en-US" altLang="ko-KR" sz="2000" dirty="0">
                <a:latin typeface="Arial" pitchFamily="34" charset="0"/>
                <a:cs typeface="Arial" pitchFamily="34" charset="0"/>
                <a:sym typeface="HY특수문자8" pitchFamily="18" charset="2"/>
              </a:rPr>
              <a:t>= </a:t>
            </a:r>
            <a:r>
              <a:rPr kumimoji="1" lang="en-US" altLang="ko-KR" sz="2000" i="1" dirty="0" err="1">
                <a:latin typeface="Arial" pitchFamily="34" charset="0"/>
                <a:cs typeface="Arial" pitchFamily="34" charset="0"/>
              </a:rPr>
              <a:t>E</a:t>
            </a:r>
            <a:r>
              <a:rPr kumimoji="1" lang="en-US" altLang="ko-KR" sz="2000" baseline="30000" dirty="0" err="1">
                <a:latin typeface="Arial" pitchFamily="34" charset="0"/>
                <a:cs typeface="Arial" pitchFamily="34" charset="0"/>
              </a:rPr>
              <a:t>o</a:t>
            </a:r>
            <a:r>
              <a:rPr kumimoji="1" lang="en-US" altLang="ko-KR" sz="2000" dirty="0">
                <a:latin typeface="Arial" pitchFamily="34" charset="0"/>
                <a:cs typeface="Arial" pitchFamily="34" charset="0"/>
                <a:sym typeface="HY특수문자8" pitchFamily="18" charset="2"/>
              </a:rPr>
              <a:t> – (0.05916/</a:t>
            </a:r>
            <a:r>
              <a:rPr kumimoji="1" lang="en-US" altLang="ko-KR" sz="2000" i="1" dirty="0">
                <a:latin typeface="Arial" pitchFamily="34" charset="0"/>
                <a:cs typeface="Arial" pitchFamily="34" charset="0"/>
                <a:sym typeface="HY특수문자8" pitchFamily="18" charset="2"/>
              </a:rPr>
              <a:t>n</a:t>
            </a:r>
            <a:r>
              <a:rPr kumimoji="1" lang="en-US" altLang="ko-KR" sz="2000" dirty="0">
                <a:latin typeface="Arial" pitchFamily="34" charset="0"/>
                <a:cs typeface="Arial" pitchFamily="34" charset="0"/>
                <a:sym typeface="HY특수문자8" pitchFamily="18" charset="2"/>
              </a:rPr>
              <a:t>) </a:t>
            </a:r>
            <a:r>
              <a:rPr kumimoji="1" lang="en-US" altLang="ko-KR" sz="2000" i="1" dirty="0" err="1">
                <a:latin typeface="Arial" pitchFamily="34" charset="0"/>
                <a:cs typeface="Arial" pitchFamily="34" charset="0"/>
                <a:sym typeface="HY특수문자8" pitchFamily="18" charset="2"/>
              </a:rPr>
              <a:t>logK</a:t>
            </a:r>
            <a:r>
              <a:rPr kumimoji="1" lang="en-US" altLang="ko-KR" sz="2000" i="1" dirty="0">
                <a:latin typeface="Arial" pitchFamily="34" charset="0"/>
                <a:cs typeface="Arial" pitchFamily="34" charset="0"/>
                <a:sym typeface="HY특수문자8" pitchFamily="18" charset="2"/>
              </a:rPr>
              <a:t>   </a:t>
            </a:r>
            <a:r>
              <a:rPr kumimoji="1" lang="en-US" altLang="ko-KR" sz="2000" dirty="0">
                <a:latin typeface="Arial" pitchFamily="34" charset="0"/>
                <a:cs typeface="Arial" pitchFamily="34" charset="0"/>
                <a:sym typeface="HY특수문자8" pitchFamily="18" charset="2"/>
              </a:rPr>
              <a:t>(at equilibrium)</a:t>
            </a:r>
          </a:p>
        </p:txBody>
      </p:sp>
      <p:sp>
        <p:nvSpPr>
          <p:cNvPr id="10" name="TextBox 9"/>
          <p:cNvSpPr txBox="1"/>
          <p:nvPr/>
        </p:nvSpPr>
        <p:spPr>
          <a:xfrm>
            <a:off x="1676400" y="0"/>
            <a:ext cx="4191000" cy="584775"/>
          </a:xfrm>
          <a:prstGeom prst="rect">
            <a:avLst/>
          </a:prstGeom>
          <a:noFill/>
        </p:spPr>
        <p:txBody>
          <a:bodyPr wrap="square" rtlCol="0">
            <a:spAutoFit/>
          </a:bodyPr>
          <a:lstStyle/>
          <a:p>
            <a:r>
              <a:rPr kumimoji="1" lang="en-US" altLang="ko-KR" sz="3200" b="1" i="1" dirty="0" smtClean="0">
                <a:solidFill>
                  <a:srgbClr val="0000FF"/>
                </a:solidFill>
                <a:latin typeface="Arial" pitchFamily="34" charset="0"/>
                <a:cs typeface="Arial" pitchFamily="34" charset="0"/>
              </a:rPr>
              <a:t>Nernst equation</a:t>
            </a:r>
            <a:endParaRPr lang="en-US" sz="3200" i="1" dirty="0">
              <a:solidFill>
                <a:srgbClr val="0000FF"/>
              </a:solidFill>
              <a:latin typeface="Arial" pitchFamily="34" charset="0"/>
              <a:cs typeface="Arial" pitchFamily="34" charset="0"/>
            </a:endParaRPr>
          </a:p>
        </p:txBody>
      </p:sp>
      <p:sp>
        <p:nvSpPr>
          <p:cNvPr id="4" name="Slide Number Placeholder 3"/>
          <p:cNvSpPr>
            <a:spLocks noGrp="1"/>
          </p:cNvSpPr>
          <p:nvPr>
            <p:ph type="sldNum" sz="quarter" idx="12"/>
          </p:nvPr>
        </p:nvSpPr>
        <p:spPr/>
        <p:txBody>
          <a:bodyPr/>
          <a:lstStyle/>
          <a:p>
            <a:pPr>
              <a:defRPr/>
            </a:pPr>
            <a:fld id="{68A870C4-B19F-4DF1-B967-64BBCC981FCB}" type="slidenum">
              <a:rPr lang="en-US" smtClean="0"/>
              <a:pPr>
                <a:defRPr/>
              </a:pPr>
              <a:t>47</a:t>
            </a:fld>
            <a:endParaRPr lang="en-US"/>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2" name="Text Box 1028"/>
          <p:cNvSpPr txBox="1">
            <a:spLocks noChangeArrowheads="1"/>
          </p:cNvSpPr>
          <p:nvPr/>
        </p:nvSpPr>
        <p:spPr bwMode="auto">
          <a:xfrm>
            <a:off x="685800" y="76200"/>
            <a:ext cx="7543800" cy="1077218"/>
          </a:xfrm>
          <a:prstGeom prst="rect">
            <a:avLst/>
          </a:prstGeom>
          <a:noFill/>
          <a:ln w="9525">
            <a:noFill/>
            <a:miter lim="800000"/>
            <a:headEnd/>
            <a:tailEnd/>
          </a:ln>
          <a:effectLst/>
        </p:spPr>
        <p:txBody>
          <a:bodyPr wrap="square">
            <a:spAutoFit/>
          </a:bodyPr>
          <a:lstStyle/>
          <a:p>
            <a:pPr eaLnBrk="1" latinLnBrk="1" hangingPunct="1">
              <a:spcBef>
                <a:spcPct val="50000"/>
              </a:spcBef>
            </a:pPr>
            <a:r>
              <a:rPr kumimoji="1" lang="en-US" altLang="ko-KR" sz="3200" b="1" i="1" dirty="0" smtClean="0">
                <a:solidFill>
                  <a:srgbClr val="0000FF"/>
                </a:solidFill>
                <a:latin typeface="Arial" pitchFamily="34" charset="0"/>
                <a:cs typeface="Arial" pitchFamily="34" charset="0"/>
              </a:rPr>
              <a:t>Example:   </a:t>
            </a:r>
            <a:r>
              <a:rPr kumimoji="1" lang="en-US" altLang="ko-KR" sz="3200" b="1" i="1" dirty="0">
                <a:solidFill>
                  <a:srgbClr val="0000FF"/>
                </a:solidFill>
                <a:latin typeface="Arial" pitchFamily="34" charset="0"/>
                <a:cs typeface="Arial" pitchFamily="34" charset="0"/>
              </a:rPr>
              <a:t>Calculation of electrode potentials from standard potential :</a:t>
            </a:r>
          </a:p>
        </p:txBody>
      </p:sp>
      <p:sp>
        <p:nvSpPr>
          <p:cNvPr id="217093" name="Text Box 1029"/>
          <p:cNvSpPr txBox="1">
            <a:spLocks noChangeArrowheads="1"/>
          </p:cNvSpPr>
          <p:nvPr/>
        </p:nvSpPr>
        <p:spPr bwMode="auto">
          <a:xfrm>
            <a:off x="457200" y="914400"/>
            <a:ext cx="8229600" cy="457200"/>
          </a:xfrm>
          <a:prstGeom prst="rect">
            <a:avLst/>
          </a:prstGeom>
          <a:noFill/>
          <a:ln w="9525">
            <a:noFill/>
            <a:miter lim="800000"/>
            <a:headEnd/>
            <a:tailEnd/>
          </a:ln>
          <a:effectLst/>
        </p:spPr>
        <p:txBody>
          <a:bodyPr>
            <a:spAutoFit/>
          </a:bodyPr>
          <a:lstStyle/>
          <a:p>
            <a:pPr eaLnBrk="1" latinLnBrk="1" hangingPunct="1">
              <a:spcBef>
                <a:spcPct val="50000"/>
              </a:spcBef>
            </a:pPr>
            <a:r>
              <a:rPr kumimoji="1" lang="ko-KR" altLang="en-US"/>
              <a:t> </a:t>
            </a:r>
          </a:p>
        </p:txBody>
      </p:sp>
      <p:sp>
        <p:nvSpPr>
          <p:cNvPr id="217094" name="Text Box 1030"/>
          <p:cNvSpPr txBox="1">
            <a:spLocks noChangeArrowheads="1"/>
          </p:cNvSpPr>
          <p:nvPr/>
        </p:nvSpPr>
        <p:spPr bwMode="auto">
          <a:xfrm>
            <a:off x="457200" y="1279525"/>
            <a:ext cx="8458200" cy="5478423"/>
          </a:xfrm>
          <a:prstGeom prst="rect">
            <a:avLst/>
          </a:prstGeom>
          <a:noFill/>
          <a:ln w="9525">
            <a:noFill/>
            <a:miter lim="800000"/>
            <a:headEnd/>
            <a:tailEnd/>
          </a:ln>
          <a:effectLst/>
        </p:spPr>
        <p:txBody>
          <a:bodyPr>
            <a:spAutoFit/>
          </a:bodyPr>
          <a:lstStyle/>
          <a:p>
            <a:pPr eaLnBrk="1" latinLnBrk="1" hangingPunct="1">
              <a:spcBef>
                <a:spcPct val="50000"/>
              </a:spcBef>
            </a:pPr>
            <a:r>
              <a:rPr kumimoji="1" lang="ko-KR" altLang="ko-KR" sz="2000" dirty="0">
                <a:latin typeface="Arial" pitchFamily="34" charset="0"/>
                <a:cs typeface="Arial" pitchFamily="34" charset="0"/>
              </a:rPr>
              <a:t>1)  </a:t>
            </a:r>
            <a:r>
              <a:rPr kumimoji="1" lang="en-US" altLang="ko-KR" sz="2000" dirty="0">
                <a:latin typeface="Arial" pitchFamily="34" charset="0"/>
                <a:cs typeface="Arial" pitchFamily="34" charset="0"/>
              </a:rPr>
              <a:t>Potential for a half-cell consisting of a cadmium electrode immersed in a solution that is 0.0100M Cd</a:t>
            </a:r>
            <a:r>
              <a:rPr kumimoji="1" lang="en-US" altLang="ko-KR" sz="2000" baseline="30000" dirty="0">
                <a:latin typeface="Arial" pitchFamily="34" charset="0"/>
                <a:cs typeface="Arial" pitchFamily="34" charset="0"/>
              </a:rPr>
              <a:t>2+</a:t>
            </a:r>
            <a:endParaRPr kumimoji="1" lang="en-US" altLang="ko-KR" sz="2000" dirty="0">
              <a:latin typeface="Arial" pitchFamily="34" charset="0"/>
              <a:cs typeface="Arial" pitchFamily="34" charset="0"/>
            </a:endParaRPr>
          </a:p>
          <a:p>
            <a:pPr eaLnBrk="1" latinLnBrk="1" hangingPunct="1">
              <a:spcBef>
                <a:spcPct val="50000"/>
              </a:spcBef>
            </a:pPr>
            <a:r>
              <a:rPr kumimoji="1" lang="en-US" altLang="ko-KR" sz="2000" dirty="0">
                <a:latin typeface="Arial" pitchFamily="34" charset="0"/>
                <a:cs typeface="Arial" pitchFamily="34" charset="0"/>
              </a:rPr>
              <a:t>      Cd</a:t>
            </a:r>
            <a:r>
              <a:rPr kumimoji="1" lang="en-US" altLang="ko-KR" sz="2000" baseline="30000" dirty="0">
                <a:latin typeface="Arial" pitchFamily="34" charset="0"/>
                <a:cs typeface="Arial" pitchFamily="34" charset="0"/>
              </a:rPr>
              <a:t>2+</a:t>
            </a:r>
            <a:r>
              <a:rPr kumimoji="1" lang="en-US" altLang="ko-KR" sz="2000" dirty="0">
                <a:latin typeface="Arial" pitchFamily="34" charset="0"/>
                <a:cs typeface="Arial" pitchFamily="34" charset="0"/>
              </a:rPr>
              <a:t> + 2e =</a:t>
            </a:r>
            <a:r>
              <a:rPr kumimoji="1" lang="en-US" altLang="ko-KR" sz="2000" dirty="0">
                <a:latin typeface="Arial" pitchFamily="34" charset="0"/>
                <a:cs typeface="Arial" pitchFamily="34" charset="0"/>
                <a:sym typeface="HY특수문자8" pitchFamily="18" charset="2"/>
              </a:rPr>
              <a:t> </a:t>
            </a:r>
            <a:r>
              <a:rPr kumimoji="1" lang="en-US" altLang="ko-KR" sz="2000" dirty="0" err="1">
                <a:latin typeface="Arial" pitchFamily="34" charset="0"/>
                <a:cs typeface="Arial" pitchFamily="34" charset="0"/>
                <a:sym typeface="HY특수문자8" pitchFamily="18" charset="2"/>
              </a:rPr>
              <a:t>Cd</a:t>
            </a:r>
            <a:r>
              <a:rPr kumimoji="1" lang="en-US" altLang="ko-KR" sz="2000" dirty="0">
                <a:latin typeface="Arial" pitchFamily="34" charset="0"/>
                <a:cs typeface="Arial" pitchFamily="34" charset="0"/>
                <a:sym typeface="HY특수문자8" pitchFamily="18" charset="2"/>
              </a:rPr>
              <a:t>(s)        </a:t>
            </a:r>
            <a:r>
              <a:rPr kumimoji="1" lang="en-US" altLang="ko-KR" sz="2000" i="1" dirty="0" err="1">
                <a:latin typeface="Arial" pitchFamily="34" charset="0"/>
                <a:cs typeface="Arial" pitchFamily="34" charset="0"/>
              </a:rPr>
              <a:t>E</a:t>
            </a:r>
            <a:r>
              <a:rPr kumimoji="1" lang="en-US" altLang="ko-KR" sz="2000" baseline="30000" dirty="0" err="1">
                <a:latin typeface="Arial" pitchFamily="34" charset="0"/>
                <a:cs typeface="Arial" pitchFamily="34" charset="0"/>
              </a:rPr>
              <a:t>o</a:t>
            </a:r>
            <a:r>
              <a:rPr kumimoji="1" lang="en-US" altLang="ko-KR" sz="2000" dirty="0">
                <a:latin typeface="Arial" pitchFamily="34" charset="0"/>
                <a:cs typeface="Arial" pitchFamily="34" charset="0"/>
                <a:sym typeface="HY특수문자8" pitchFamily="18" charset="2"/>
              </a:rPr>
              <a:t> = – 0.402 </a:t>
            </a:r>
            <a:r>
              <a:rPr kumimoji="1" lang="en-US" altLang="ko-KR" sz="2000" dirty="0" smtClean="0">
                <a:latin typeface="Arial" pitchFamily="34" charset="0"/>
                <a:cs typeface="Arial" pitchFamily="34" charset="0"/>
                <a:sym typeface="HY특수문자8" pitchFamily="18" charset="2"/>
              </a:rPr>
              <a:t>V</a:t>
            </a:r>
          </a:p>
          <a:p>
            <a:pPr eaLnBrk="1" latinLnBrk="1" hangingPunct="1">
              <a:spcBef>
                <a:spcPct val="50000"/>
              </a:spcBef>
            </a:pPr>
            <a:endParaRPr kumimoji="1" lang="en-US" altLang="ko-KR" sz="2000" dirty="0">
              <a:latin typeface="Arial" pitchFamily="34" charset="0"/>
              <a:cs typeface="Arial" pitchFamily="34" charset="0"/>
            </a:endParaRPr>
          </a:p>
          <a:p>
            <a:r>
              <a:rPr kumimoji="1" lang="en-US" altLang="ko-KR" sz="2000" i="1" dirty="0">
                <a:latin typeface="Arial" pitchFamily="34" charset="0"/>
                <a:cs typeface="Arial" pitchFamily="34" charset="0"/>
              </a:rPr>
              <a:t>      E</a:t>
            </a:r>
            <a:r>
              <a:rPr kumimoji="1" lang="en-US" altLang="ko-KR" sz="2000" dirty="0">
                <a:latin typeface="Arial" pitchFamily="34" charset="0"/>
                <a:cs typeface="Arial" pitchFamily="34" charset="0"/>
                <a:sym typeface="HY특수문자8" pitchFamily="18" charset="2"/>
              </a:rPr>
              <a:t> = </a:t>
            </a:r>
            <a:r>
              <a:rPr kumimoji="1" lang="en-US" altLang="ko-KR" sz="2000" i="1" dirty="0" err="1">
                <a:latin typeface="Arial" pitchFamily="34" charset="0"/>
                <a:cs typeface="Arial" pitchFamily="34" charset="0"/>
              </a:rPr>
              <a:t>E</a:t>
            </a:r>
            <a:r>
              <a:rPr kumimoji="1" lang="en-US" altLang="ko-KR" sz="2000" baseline="30000" dirty="0" err="1">
                <a:latin typeface="Arial" pitchFamily="34" charset="0"/>
                <a:cs typeface="Arial" pitchFamily="34" charset="0"/>
              </a:rPr>
              <a:t>o</a:t>
            </a:r>
            <a:r>
              <a:rPr kumimoji="1" lang="en-US" altLang="ko-KR" sz="2000" dirty="0">
                <a:latin typeface="Arial" pitchFamily="34" charset="0"/>
                <a:cs typeface="Arial" pitchFamily="34" charset="0"/>
                <a:sym typeface="HY특수문자8" pitchFamily="18" charset="2"/>
              </a:rPr>
              <a:t> – (0.05916/2) </a:t>
            </a:r>
            <a:r>
              <a:rPr kumimoji="1" lang="en-US" altLang="ko-KR" sz="2000" i="1" dirty="0">
                <a:latin typeface="Arial" pitchFamily="34" charset="0"/>
                <a:cs typeface="Arial" pitchFamily="34" charset="0"/>
                <a:sym typeface="HY특수문자8" pitchFamily="18" charset="2"/>
              </a:rPr>
              <a:t>log </a:t>
            </a:r>
            <a:r>
              <a:rPr kumimoji="1" lang="en-US" altLang="ko-KR" sz="2000" dirty="0">
                <a:latin typeface="Arial" pitchFamily="34" charset="0"/>
                <a:cs typeface="Arial" pitchFamily="34" charset="0"/>
                <a:sym typeface="HY특수문자8" pitchFamily="18" charset="2"/>
              </a:rPr>
              <a:t>(1/[</a:t>
            </a:r>
            <a:r>
              <a:rPr kumimoji="1" lang="en-US" altLang="ko-KR" sz="2000" dirty="0">
                <a:latin typeface="Arial" pitchFamily="34" charset="0"/>
                <a:cs typeface="Arial" pitchFamily="34" charset="0"/>
              </a:rPr>
              <a:t>Cd</a:t>
            </a:r>
            <a:r>
              <a:rPr kumimoji="1" lang="en-US" altLang="ko-KR" sz="2000" baseline="30000" dirty="0">
                <a:latin typeface="Arial" pitchFamily="34" charset="0"/>
                <a:cs typeface="Arial" pitchFamily="34" charset="0"/>
              </a:rPr>
              <a:t>2+</a:t>
            </a:r>
            <a:r>
              <a:rPr kumimoji="1" lang="en-US" altLang="ko-KR" sz="2000" dirty="0">
                <a:latin typeface="Arial" pitchFamily="34" charset="0"/>
                <a:cs typeface="Arial" pitchFamily="34" charset="0"/>
                <a:sym typeface="HY특수문자8" pitchFamily="18" charset="2"/>
              </a:rPr>
              <a:t>])</a:t>
            </a:r>
            <a:endParaRPr kumimoji="1" lang="en-US" altLang="ko-KR" sz="2000" dirty="0">
              <a:latin typeface="Arial" pitchFamily="34" charset="0"/>
              <a:cs typeface="Arial" pitchFamily="34" charset="0"/>
            </a:endParaRPr>
          </a:p>
          <a:p>
            <a:pPr eaLnBrk="1" latinLnBrk="1" hangingPunct="1">
              <a:spcBef>
                <a:spcPct val="50000"/>
              </a:spcBef>
            </a:pPr>
            <a:r>
              <a:rPr kumimoji="1" lang="en-US" altLang="ko-KR" sz="2000" dirty="0">
                <a:latin typeface="Arial" pitchFamily="34" charset="0"/>
                <a:cs typeface="Arial" pitchFamily="34" charset="0"/>
              </a:rPr>
              <a:t>         </a:t>
            </a:r>
            <a:r>
              <a:rPr kumimoji="1" lang="en-US" altLang="ko-KR" sz="2000" dirty="0">
                <a:latin typeface="Arial" pitchFamily="34" charset="0"/>
                <a:cs typeface="Arial" pitchFamily="34" charset="0"/>
                <a:sym typeface="HY특수문자8" pitchFamily="18" charset="2"/>
              </a:rPr>
              <a:t>= – 0.402 – (0.05916/2) </a:t>
            </a:r>
            <a:r>
              <a:rPr kumimoji="1" lang="en-US" altLang="ko-KR" sz="2000" i="1" dirty="0">
                <a:latin typeface="Arial" pitchFamily="34" charset="0"/>
                <a:cs typeface="Arial" pitchFamily="34" charset="0"/>
                <a:sym typeface="HY특수문자8" pitchFamily="18" charset="2"/>
              </a:rPr>
              <a:t>log </a:t>
            </a:r>
            <a:r>
              <a:rPr kumimoji="1" lang="en-US" altLang="ko-KR" sz="2000" dirty="0">
                <a:latin typeface="Arial" pitchFamily="34" charset="0"/>
                <a:cs typeface="Arial" pitchFamily="34" charset="0"/>
                <a:sym typeface="HY특수문자8" pitchFamily="18" charset="2"/>
              </a:rPr>
              <a:t>(1/0.0100)</a:t>
            </a:r>
            <a:endParaRPr kumimoji="1" lang="en-US" altLang="ko-KR" sz="2000" dirty="0">
              <a:latin typeface="Arial" pitchFamily="34" charset="0"/>
              <a:cs typeface="Arial" pitchFamily="34" charset="0"/>
            </a:endParaRPr>
          </a:p>
          <a:p>
            <a:pPr eaLnBrk="1" latinLnBrk="1" hangingPunct="1">
              <a:spcBef>
                <a:spcPct val="50000"/>
              </a:spcBef>
            </a:pPr>
            <a:r>
              <a:rPr kumimoji="1" lang="en-US" altLang="ko-KR" sz="2000" dirty="0">
                <a:latin typeface="Arial" pitchFamily="34" charset="0"/>
                <a:cs typeface="Arial" pitchFamily="34" charset="0"/>
              </a:rPr>
              <a:t>         = </a:t>
            </a:r>
            <a:r>
              <a:rPr kumimoji="1" lang="en-US" altLang="ko-KR" sz="2000" dirty="0">
                <a:latin typeface="Arial" pitchFamily="34" charset="0"/>
                <a:cs typeface="Arial" pitchFamily="34" charset="0"/>
                <a:sym typeface="HY특수문자8" pitchFamily="18" charset="2"/>
              </a:rPr>
              <a:t>–</a:t>
            </a:r>
            <a:r>
              <a:rPr kumimoji="1" lang="en-US" altLang="ko-KR" sz="2000" dirty="0">
                <a:latin typeface="Arial" pitchFamily="34" charset="0"/>
                <a:cs typeface="Arial" pitchFamily="34" charset="0"/>
              </a:rPr>
              <a:t> 0.461V</a:t>
            </a:r>
          </a:p>
          <a:p>
            <a:pPr eaLnBrk="1" latinLnBrk="1" hangingPunct="1">
              <a:spcBef>
                <a:spcPct val="50000"/>
              </a:spcBef>
            </a:pPr>
            <a:r>
              <a:rPr kumimoji="1" lang="en-US" altLang="ko-KR" sz="2000" dirty="0" smtClean="0">
                <a:latin typeface="Arial" pitchFamily="34" charset="0"/>
                <a:cs typeface="Arial" pitchFamily="34" charset="0"/>
              </a:rPr>
              <a:t>2</a:t>
            </a:r>
            <a:r>
              <a:rPr kumimoji="1" lang="en-US" altLang="ko-KR" sz="2000" dirty="0">
                <a:latin typeface="Arial" pitchFamily="34" charset="0"/>
                <a:cs typeface="Arial" pitchFamily="34" charset="0"/>
              </a:rPr>
              <a:t>) calculate the electrode potential of a half-cell containing 0.100M KMnO</a:t>
            </a:r>
            <a:r>
              <a:rPr kumimoji="1" lang="en-US" altLang="ko-KR" sz="2000" baseline="-25000" dirty="0">
                <a:latin typeface="Arial" pitchFamily="34" charset="0"/>
                <a:cs typeface="Arial" pitchFamily="34" charset="0"/>
              </a:rPr>
              <a:t>4</a:t>
            </a:r>
            <a:r>
              <a:rPr kumimoji="1" lang="en-US" altLang="ko-KR" sz="2000" dirty="0">
                <a:latin typeface="Arial" pitchFamily="34" charset="0"/>
                <a:cs typeface="Arial" pitchFamily="34" charset="0"/>
              </a:rPr>
              <a:t> and 0.0500M MnCl</a:t>
            </a:r>
            <a:r>
              <a:rPr kumimoji="1" lang="en-US" altLang="ko-KR" sz="2000" baseline="-25000" dirty="0">
                <a:latin typeface="Arial" pitchFamily="34" charset="0"/>
                <a:cs typeface="Arial" pitchFamily="34" charset="0"/>
              </a:rPr>
              <a:t>2</a:t>
            </a:r>
            <a:r>
              <a:rPr kumimoji="1" lang="en-US" altLang="ko-KR" sz="2000" dirty="0">
                <a:latin typeface="Arial" pitchFamily="34" charset="0"/>
                <a:cs typeface="Arial" pitchFamily="34" charset="0"/>
              </a:rPr>
              <a:t> in a solution whose pH is 1.00.</a:t>
            </a:r>
          </a:p>
          <a:p>
            <a:pPr eaLnBrk="1" latinLnBrk="1" hangingPunct="1">
              <a:spcBef>
                <a:spcPct val="50000"/>
              </a:spcBef>
            </a:pPr>
            <a:r>
              <a:rPr kumimoji="1" lang="en-US" altLang="ko-KR" sz="2000" dirty="0">
                <a:latin typeface="Arial" pitchFamily="34" charset="0"/>
                <a:cs typeface="Arial" pitchFamily="34" charset="0"/>
              </a:rPr>
              <a:t>        MnO</a:t>
            </a:r>
            <a:r>
              <a:rPr kumimoji="1" lang="en-US" altLang="ko-KR" sz="2000" baseline="-25000" dirty="0">
                <a:latin typeface="Arial" pitchFamily="34" charset="0"/>
                <a:cs typeface="Arial" pitchFamily="34" charset="0"/>
              </a:rPr>
              <a:t>4 </a:t>
            </a:r>
            <a:r>
              <a:rPr kumimoji="1" lang="en-US" altLang="ko-KR" sz="2000" baseline="30000" dirty="0">
                <a:latin typeface="Arial" pitchFamily="34" charset="0"/>
                <a:cs typeface="Arial" pitchFamily="34" charset="0"/>
              </a:rPr>
              <a:t>–</a:t>
            </a:r>
            <a:r>
              <a:rPr kumimoji="1" lang="en-US" altLang="ko-KR" sz="2000" baseline="-25000" dirty="0">
                <a:latin typeface="Arial" pitchFamily="34" charset="0"/>
                <a:cs typeface="Arial" pitchFamily="34" charset="0"/>
              </a:rPr>
              <a:t> </a:t>
            </a:r>
            <a:r>
              <a:rPr kumimoji="1" lang="en-US" altLang="ko-KR" sz="2000" dirty="0">
                <a:latin typeface="Arial" pitchFamily="34" charset="0"/>
                <a:cs typeface="Arial" pitchFamily="34" charset="0"/>
                <a:sym typeface="HY특수문자8" pitchFamily="18" charset="2"/>
              </a:rPr>
              <a:t>+ 8H</a:t>
            </a:r>
            <a:r>
              <a:rPr kumimoji="1" lang="en-US" altLang="ko-KR" sz="2000" baseline="30000" dirty="0">
                <a:latin typeface="Arial" pitchFamily="34" charset="0"/>
                <a:cs typeface="Arial" pitchFamily="34" charset="0"/>
              </a:rPr>
              <a:t>+</a:t>
            </a:r>
            <a:r>
              <a:rPr kumimoji="1" lang="en-US" altLang="ko-KR" sz="2000" dirty="0">
                <a:latin typeface="Arial" pitchFamily="34" charset="0"/>
                <a:cs typeface="Arial" pitchFamily="34" charset="0"/>
                <a:sym typeface="HY특수문자8" pitchFamily="18" charset="2"/>
              </a:rPr>
              <a:t> + 5e = Mn</a:t>
            </a:r>
            <a:r>
              <a:rPr kumimoji="1" lang="en-US" altLang="ko-KR" sz="2000" baseline="30000" dirty="0">
                <a:latin typeface="Arial" pitchFamily="34" charset="0"/>
                <a:cs typeface="Arial" pitchFamily="34" charset="0"/>
              </a:rPr>
              <a:t>2 +</a:t>
            </a:r>
            <a:r>
              <a:rPr kumimoji="1" lang="en-US" altLang="ko-KR" sz="2000" dirty="0">
                <a:latin typeface="Arial" pitchFamily="34" charset="0"/>
                <a:cs typeface="Arial" pitchFamily="34" charset="0"/>
                <a:sym typeface="HY특수문자8" pitchFamily="18" charset="2"/>
              </a:rPr>
              <a:t> + 4H</a:t>
            </a:r>
            <a:r>
              <a:rPr kumimoji="1" lang="en-US" altLang="ko-KR" sz="2000" baseline="-25000" dirty="0">
                <a:latin typeface="Arial" pitchFamily="34" charset="0"/>
                <a:cs typeface="Arial" pitchFamily="34" charset="0"/>
              </a:rPr>
              <a:t>2</a:t>
            </a:r>
            <a:r>
              <a:rPr kumimoji="1" lang="en-US" altLang="ko-KR" sz="2000" dirty="0">
                <a:latin typeface="Arial" pitchFamily="34" charset="0"/>
                <a:cs typeface="Arial" pitchFamily="34" charset="0"/>
                <a:sym typeface="HY특수문자8" pitchFamily="18" charset="2"/>
              </a:rPr>
              <a:t>O            </a:t>
            </a:r>
            <a:r>
              <a:rPr kumimoji="1" lang="en-US" altLang="ko-KR" sz="2000" i="1" dirty="0" err="1">
                <a:latin typeface="Arial" pitchFamily="34" charset="0"/>
                <a:cs typeface="Arial" pitchFamily="34" charset="0"/>
              </a:rPr>
              <a:t>E</a:t>
            </a:r>
            <a:r>
              <a:rPr kumimoji="1" lang="en-US" altLang="ko-KR" sz="2000" baseline="30000" dirty="0" err="1">
                <a:latin typeface="Arial" pitchFamily="34" charset="0"/>
                <a:cs typeface="Arial" pitchFamily="34" charset="0"/>
              </a:rPr>
              <a:t>o</a:t>
            </a:r>
            <a:r>
              <a:rPr kumimoji="1" lang="en-US" altLang="ko-KR" sz="2000" dirty="0">
                <a:latin typeface="Arial" pitchFamily="34" charset="0"/>
                <a:cs typeface="Arial" pitchFamily="34" charset="0"/>
                <a:sym typeface="HY특수문자8" pitchFamily="18" charset="2"/>
              </a:rPr>
              <a:t> = 1.51</a:t>
            </a:r>
          </a:p>
          <a:p>
            <a:pPr eaLnBrk="1" latinLnBrk="1" hangingPunct="1">
              <a:spcBef>
                <a:spcPct val="50000"/>
              </a:spcBef>
            </a:pPr>
            <a:r>
              <a:rPr kumimoji="1" lang="en-US" altLang="ko-KR" sz="2000" dirty="0">
                <a:latin typeface="Arial" pitchFamily="34" charset="0"/>
                <a:cs typeface="Arial" pitchFamily="34" charset="0"/>
                <a:sym typeface="HY특수문자8" pitchFamily="18" charset="2"/>
              </a:rPr>
              <a:t>      </a:t>
            </a:r>
            <a:r>
              <a:rPr kumimoji="1" lang="en-US" altLang="ko-KR" sz="2000" i="1" dirty="0">
                <a:latin typeface="Arial" pitchFamily="34" charset="0"/>
                <a:cs typeface="Arial" pitchFamily="34" charset="0"/>
              </a:rPr>
              <a:t>E</a:t>
            </a:r>
            <a:r>
              <a:rPr kumimoji="1" lang="en-US" altLang="ko-KR" sz="2000" dirty="0">
                <a:latin typeface="Arial" pitchFamily="34" charset="0"/>
                <a:cs typeface="Arial" pitchFamily="34" charset="0"/>
                <a:sym typeface="HY특수문자8" pitchFamily="18" charset="2"/>
              </a:rPr>
              <a:t> = </a:t>
            </a:r>
            <a:r>
              <a:rPr kumimoji="1" lang="en-US" altLang="ko-KR" sz="2000" i="1" dirty="0" err="1">
                <a:latin typeface="Arial" pitchFamily="34" charset="0"/>
                <a:cs typeface="Arial" pitchFamily="34" charset="0"/>
              </a:rPr>
              <a:t>E</a:t>
            </a:r>
            <a:r>
              <a:rPr kumimoji="1" lang="en-US" altLang="ko-KR" sz="2000" baseline="30000" dirty="0" err="1">
                <a:latin typeface="Arial" pitchFamily="34" charset="0"/>
                <a:cs typeface="Arial" pitchFamily="34" charset="0"/>
              </a:rPr>
              <a:t>o</a:t>
            </a:r>
            <a:r>
              <a:rPr kumimoji="1" lang="en-US" altLang="ko-KR" sz="2000" dirty="0">
                <a:latin typeface="Arial" pitchFamily="34" charset="0"/>
                <a:cs typeface="Arial" pitchFamily="34" charset="0"/>
                <a:sym typeface="HY특수문자8" pitchFamily="18" charset="2"/>
              </a:rPr>
              <a:t> – (0.05916/5) </a:t>
            </a:r>
            <a:r>
              <a:rPr kumimoji="1" lang="en-US" altLang="ko-KR" sz="2000" i="1" dirty="0">
                <a:latin typeface="Arial" pitchFamily="34" charset="0"/>
                <a:cs typeface="Arial" pitchFamily="34" charset="0"/>
                <a:sym typeface="HY특수문자8" pitchFamily="18" charset="2"/>
              </a:rPr>
              <a:t>log </a:t>
            </a:r>
            <a:r>
              <a:rPr kumimoji="1" lang="en-US" altLang="ko-KR" sz="2000" dirty="0">
                <a:latin typeface="Arial" pitchFamily="34" charset="0"/>
                <a:cs typeface="Arial" pitchFamily="34" charset="0"/>
                <a:sym typeface="HY특수문자8" pitchFamily="18" charset="2"/>
              </a:rPr>
              <a:t>([Mn</a:t>
            </a:r>
            <a:r>
              <a:rPr kumimoji="1" lang="en-US" altLang="ko-KR" sz="2000" baseline="30000" dirty="0">
                <a:latin typeface="Arial" pitchFamily="34" charset="0"/>
                <a:cs typeface="Arial" pitchFamily="34" charset="0"/>
              </a:rPr>
              <a:t>2 +</a:t>
            </a:r>
            <a:r>
              <a:rPr kumimoji="1" lang="en-US" altLang="ko-KR" sz="2000" dirty="0">
                <a:latin typeface="Arial" pitchFamily="34" charset="0"/>
                <a:cs typeface="Arial" pitchFamily="34" charset="0"/>
                <a:sym typeface="HY특수문자8" pitchFamily="18" charset="2"/>
              </a:rPr>
              <a:t>] /[</a:t>
            </a:r>
            <a:r>
              <a:rPr kumimoji="1" lang="en-US" altLang="ko-KR" sz="2000" dirty="0">
                <a:latin typeface="Arial" pitchFamily="34" charset="0"/>
                <a:cs typeface="Arial" pitchFamily="34" charset="0"/>
              </a:rPr>
              <a:t>MnO</a:t>
            </a:r>
            <a:r>
              <a:rPr kumimoji="1" lang="en-US" altLang="ko-KR" sz="2000" baseline="-25000" dirty="0">
                <a:latin typeface="Arial" pitchFamily="34" charset="0"/>
                <a:cs typeface="Arial" pitchFamily="34" charset="0"/>
              </a:rPr>
              <a:t>4 </a:t>
            </a:r>
            <a:r>
              <a:rPr kumimoji="1" lang="en-US" altLang="ko-KR" sz="2000" baseline="30000" dirty="0">
                <a:latin typeface="Arial" pitchFamily="34" charset="0"/>
                <a:cs typeface="Arial" pitchFamily="34" charset="0"/>
              </a:rPr>
              <a:t>–</a:t>
            </a:r>
            <a:r>
              <a:rPr kumimoji="1" lang="en-US" altLang="ko-KR" sz="2000" baseline="-25000" dirty="0">
                <a:latin typeface="Arial" pitchFamily="34" charset="0"/>
                <a:cs typeface="Arial" pitchFamily="34" charset="0"/>
              </a:rPr>
              <a:t> </a:t>
            </a:r>
            <a:r>
              <a:rPr kumimoji="1" lang="en-US" altLang="ko-KR" sz="2000" dirty="0">
                <a:latin typeface="Arial" pitchFamily="34" charset="0"/>
                <a:cs typeface="Arial" pitchFamily="34" charset="0"/>
                <a:sym typeface="HY특수문자8" pitchFamily="18" charset="2"/>
              </a:rPr>
              <a:t>][H</a:t>
            </a:r>
            <a:r>
              <a:rPr kumimoji="1" lang="en-US" altLang="ko-KR" sz="2000" baseline="30000" dirty="0">
                <a:latin typeface="Arial" pitchFamily="34" charset="0"/>
                <a:cs typeface="Arial" pitchFamily="34" charset="0"/>
              </a:rPr>
              <a:t>+</a:t>
            </a:r>
            <a:r>
              <a:rPr kumimoji="1" lang="en-US" altLang="ko-KR" sz="2000" dirty="0">
                <a:latin typeface="Arial" pitchFamily="34" charset="0"/>
                <a:cs typeface="Arial" pitchFamily="34" charset="0"/>
                <a:sym typeface="HY특수문자8" pitchFamily="18" charset="2"/>
              </a:rPr>
              <a:t>]</a:t>
            </a:r>
            <a:r>
              <a:rPr kumimoji="1" lang="en-US" altLang="ko-KR" sz="2000" baseline="30000" dirty="0">
                <a:latin typeface="Arial" pitchFamily="34" charset="0"/>
                <a:cs typeface="Arial" pitchFamily="34" charset="0"/>
                <a:sym typeface="HY특수문자8" pitchFamily="18" charset="2"/>
              </a:rPr>
              <a:t>8</a:t>
            </a:r>
            <a:r>
              <a:rPr kumimoji="1" lang="en-US" altLang="ko-KR" sz="2000" dirty="0">
                <a:latin typeface="Arial" pitchFamily="34" charset="0"/>
                <a:cs typeface="Arial" pitchFamily="34" charset="0"/>
                <a:sym typeface="HY특수문자8" pitchFamily="18" charset="2"/>
              </a:rPr>
              <a:t>) </a:t>
            </a:r>
          </a:p>
          <a:p>
            <a:pPr eaLnBrk="1" latinLnBrk="1" hangingPunct="1">
              <a:spcBef>
                <a:spcPct val="50000"/>
              </a:spcBef>
            </a:pPr>
            <a:r>
              <a:rPr kumimoji="1" lang="en-US" altLang="ko-KR" sz="2000" dirty="0">
                <a:latin typeface="Arial" pitchFamily="34" charset="0"/>
                <a:cs typeface="Arial" pitchFamily="34" charset="0"/>
                <a:sym typeface="HY특수문자8" pitchFamily="18" charset="2"/>
              </a:rPr>
              <a:t>         = 1.51 – (0.05916/5) </a:t>
            </a:r>
            <a:r>
              <a:rPr kumimoji="1" lang="en-US" altLang="ko-KR" sz="2000" i="1" dirty="0">
                <a:latin typeface="Arial" pitchFamily="34" charset="0"/>
                <a:cs typeface="Arial" pitchFamily="34" charset="0"/>
                <a:sym typeface="HY특수문자8" pitchFamily="18" charset="2"/>
              </a:rPr>
              <a:t>log </a:t>
            </a:r>
            <a:r>
              <a:rPr kumimoji="1" lang="en-US" altLang="ko-KR" sz="2000" dirty="0">
                <a:latin typeface="Arial" pitchFamily="34" charset="0"/>
                <a:cs typeface="Arial" pitchFamily="34" charset="0"/>
                <a:sym typeface="HY특수문자8" pitchFamily="18" charset="2"/>
              </a:rPr>
              <a:t>{0.0500 / {0.100×(1.00×10</a:t>
            </a:r>
            <a:r>
              <a:rPr kumimoji="1" lang="en-US" altLang="ko-KR" sz="2000" baseline="30000" dirty="0">
                <a:latin typeface="Arial" pitchFamily="34" charset="0"/>
                <a:cs typeface="Arial" pitchFamily="34" charset="0"/>
              </a:rPr>
              <a:t>–1</a:t>
            </a:r>
            <a:r>
              <a:rPr kumimoji="1" lang="en-US" altLang="ko-KR" sz="2000" dirty="0">
                <a:latin typeface="Arial" pitchFamily="34" charset="0"/>
                <a:cs typeface="Arial" pitchFamily="34" charset="0"/>
              </a:rPr>
              <a:t>)</a:t>
            </a:r>
            <a:r>
              <a:rPr kumimoji="1" lang="en-US" altLang="ko-KR" sz="2000" baseline="30000" dirty="0">
                <a:latin typeface="Arial" pitchFamily="34" charset="0"/>
                <a:cs typeface="Arial" pitchFamily="34" charset="0"/>
              </a:rPr>
              <a:t> 8</a:t>
            </a:r>
            <a:r>
              <a:rPr kumimoji="1" lang="en-US" altLang="ko-KR" sz="2000" dirty="0">
                <a:latin typeface="Arial" pitchFamily="34" charset="0"/>
                <a:cs typeface="Arial" pitchFamily="34" charset="0"/>
              </a:rPr>
              <a:t>}</a:t>
            </a:r>
          </a:p>
          <a:p>
            <a:pPr eaLnBrk="1" latinLnBrk="1" hangingPunct="1">
              <a:spcBef>
                <a:spcPct val="50000"/>
              </a:spcBef>
            </a:pPr>
            <a:r>
              <a:rPr kumimoji="1" lang="en-US" altLang="ko-KR" sz="2000" dirty="0">
                <a:latin typeface="Arial" pitchFamily="34" charset="0"/>
                <a:cs typeface="Arial" pitchFamily="34" charset="0"/>
              </a:rPr>
              <a:t>        =1.42 V </a:t>
            </a:r>
            <a:endParaRPr kumimoji="1" lang="en-US" altLang="ko-KR" sz="2000" baseline="30000" dirty="0">
              <a:latin typeface="Arial" pitchFamily="34" charset="0"/>
              <a:cs typeface="Arial" pitchFamily="34" charset="0"/>
            </a:endParaRPr>
          </a:p>
        </p:txBody>
      </p:sp>
      <p:sp>
        <p:nvSpPr>
          <p:cNvPr id="5" name="Slide Number Placeholder 4"/>
          <p:cNvSpPr>
            <a:spLocks noGrp="1"/>
          </p:cNvSpPr>
          <p:nvPr>
            <p:ph type="sldNum" sz="quarter" idx="12"/>
          </p:nvPr>
        </p:nvSpPr>
        <p:spPr/>
        <p:txBody>
          <a:bodyPr/>
          <a:lstStyle/>
          <a:p>
            <a:pPr>
              <a:defRPr/>
            </a:pPr>
            <a:fld id="{68A870C4-B19F-4DF1-B967-64BBCC981FCB}" type="slidenum">
              <a:rPr lang="en-US" smtClean="0"/>
              <a:pPr>
                <a:defRPr/>
              </a:pPr>
              <a:t>48</a:t>
            </a:fld>
            <a:endParaRPr lang="en-US"/>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12322" name="Object 2"/>
          <p:cNvGraphicFramePr>
            <a:graphicFrameLocks noChangeAspect="1"/>
          </p:cNvGraphicFramePr>
          <p:nvPr/>
        </p:nvGraphicFramePr>
        <p:xfrm>
          <a:off x="1143000" y="457200"/>
          <a:ext cx="6400800" cy="5676900"/>
        </p:xfrm>
        <a:graphic>
          <a:graphicData uri="http://schemas.openxmlformats.org/presentationml/2006/ole">
            <p:oleObj spid="_x0000_s36866" name="Image" r:id="rId3" imgW="8533333" imgH="7568254" progId="">
              <p:embed/>
            </p:oleObj>
          </a:graphicData>
        </a:graphic>
      </p:graphicFrame>
      <p:sp>
        <p:nvSpPr>
          <p:cNvPr id="3" name="Slide Number Placeholder 2"/>
          <p:cNvSpPr>
            <a:spLocks noGrp="1"/>
          </p:cNvSpPr>
          <p:nvPr>
            <p:ph type="sldNum" sz="quarter" idx="12"/>
          </p:nvPr>
        </p:nvSpPr>
        <p:spPr/>
        <p:txBody>
          <a:bodyPr/>
          <a:lstStyle/>
          <a:p>
            <a:pPr>
              <a:defRPr/>
            </a:pPr>
            <a:fld id="{68A870C4-B19F-4DF1-B967-64BBCC981FCB}" type="slidenum">
              <a:rPr lang="en-US" smtClean="0"/>
              <a:pPr>
                <a:defRPr/>
              </a:pPr>
              <a:t>49</a:t>
            </a:fld>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2"/>
          <p:cNvSpPr txBox="1">
            <a:spLocks noChangeArrowheads="1"/>
          </p:cNvSpPr>
          <p:nvPr/>
        </p:nvSpPr>
        <p:spPr bwMode="auto">
          <a:xfrm>
            <a:off x="10118725" y="2687638"/>
            <a:ext cx="184150" cy="457200"/>
          </a:xfrm>
          <a:prstGeom prst="rect">
            <a:avLst/>
          </a:prstGeom>
          <a:noFill/>
          <a:ln w="9525">
            <a:noFill/>
            <a:miter lim="800000"/>
            <a:headEnd/>
            <a:tailEnd/>
          </a:ln>
        </p:spPr>
        <p:txBody>
          <a:bodyPr wrap="none">
            <a:spAutoFit/>
          </a:bodyPr>
          <a:lstStyle/>
          <a:p>
            <a:endParaRPr lang="ko-KR" altLang="en-US">
              <a:latin typeface="Calibri" pitchFamily="34" charset="0"/>
            </a:endParaRPr>
          </a:p>
        </p:txBody>
      </p:sp>
      <p:sp>
        <p:nvSpPr>
          <p:cNvPr id="7171" name="Text Box 3"/>
          <p:cNvSpPr txBox="1">
            <a:spLocks noChangeArrowheads="1"/>
          </p:cNvSpPr>
          <p:nvPr/>
        </p:nvSpPr>
        <p:spPr bwMode="auto">
          <a:xfrm>
            <a:off x="2743200" y="2133600"/>
            <a:ext cx="2743200" cy="457200"/>
          </a:xfrm>
          <a:prstGeom prst="rect">
            <a:avLst/>
          </a:prstGeom>
          <a:noFill/>
          <a:ln w="9525">
            <a:noFill/>
            <a:miter lim="800000"/>
            <a:headEnd/>
            <a:tailEnd/>
          </a:ln>
        </p:spPr>
        <p:txBody>
          <a:bodyPr>
            <a:spAutoFit/>
          </a:bodyPr>
          <a:lstStyle/>
          <a:p>
            <a:pPr>
              <a:spcBef>
                <a:spcPct val="50000"/>
              </a:spcBef>
            </a:pPr>
            <a:r>
              <a:rPr lang="en-US" altLang="ko-KR">
                <a:latin typeface="Calibri" pitchFamily="34" charset="0"/>
              </a:rPr>
              <a:t>transfer or shift of electrons</a:t>
            </a:r>
          </a:p>
        </p:txBody>
      </p:sp>
      <p:sp>
        <p:nvSpPr>
          <p:cNvPr id="7172" name="Text Box 4"/>
          <p:cNvSpPr txBox="1">
            <a:spLocks noChangeArrowheads="1"/>
          </p:cNvSpPr>
          <p:nvPr/>
        </p:nvSpPr>
        <p:spPr bwMode="auto">
          <a:xfrm>
            <a:off x="990600" y="3124200"/>
            <a:ext cx="3352800" cy="2073275"/>
          </a:xfrm>
          <a:prstGeom prst="rect">
            <a:avLst/>
          </a:prstGeom>
          <a:noFill/>
          <a:ln w="9525">
            <a:noFill/>
            <a:miter lim="800000"/>
            <a:headEnd/>
            <a:tailEnd/>
          </a:ln>
        </p:spPr>
        <p:txBody>
          <a:bodyPr>
            <a:spAutoFit/>
          </a:bodyPr>
          <a:lstStyle/>
          <a:p>
            <a:pPr>
              <a:spcBef>
                <a:spcPct val="50000"/>
              </a:spcBef>
            </a:pPr>
            <a:r>
              <a:rPr lang="en-US" altLang="ko-KR" sz="2000"/>
              <a:t>X</a:t>
            </a:r>
            <a:r>
              <a:rPr lang="en-US" altLang="ko-KR" sz="2000" baseline="-25000"/>
              <a:t>ox</a:t>
            </a:r>
            <a:r>
              <a:rPr lang="en-US" altLang="ko-KR" sz="2000"/>
              <a:t> loses electrons</a:t>
            </a:r>
          </a:p>
          <a:p>
            <a:pPr>
              <a:spcBef>
                <a:spcPct val="50000"/>
              </a:spcBef>
            </a:pPr>
            <a:r>
              <a:rPr lang="en-US" altLang="ko-KR" sz="2000"/>
              <a:t>X</a:t>
            </a:r>
            <a:r>
              <a:rPr lang="en-US" altLang="ko-KR" sz="2000" baseline="-25000"/>
              <a:t>ox</a:t>
            </a:r>
            <a:r>
              <a:rPr lang="en-US" altLang="ko-KR" sz="2000"/>
              <a:t> is oxidated</a:t>
            </a:r>
          </a:p>
          <a:p>
            <a:pPr>
              <a:spcBef>
                <a:spcPct val="50000"/>
              </a:spcBef>
            </a:pPr>
            <a:r>
              <a:rPr lang="en-US" altLang="ko-KR" sz="2000"/>
              <a:t>X</a:t>
            </a:r>
            <a:r>
              <a:rPr lang="en-US" altLang="ko-KR" sz="2000" baseline="-25000"/>
              <a:t>ox</a:t>
            </a:r>
            <a:r>
              <a:rPr lang="en-US" altLang="ko-KR" sz="2000"/>
              <a:t> is the reducing agent</a:t>
            </a:r>
          </a:p>
          <a:p>
            <a:pPr>
              <a:spcBef>
                <a:spcPct val="50000"/>
              </a:spcBef>
            </a:pPr>
            <a:r>
              <a:rPr lang="en-US" altLang="ko-KR" sz="2000"/>
              <a:t>X</a:t>
            </a:r>
            <a:r>
              <a:rPr lang="en-US" altLang="ko-KR" sz="2000" baseline="-25000"/>
              <a:t>ox</a:t>
            </a:r>
            <a:r>
              <a:rPr lang="en-US" altLang="ko-KR" sz="2000"/>
              <a:t> increases oxidation number</a:t>
            </a:r>
          </a:p>
        </p:txBody>
      </p:sp>
      <p:sp>
        <p:nvSpPr>
          <p:cNvPr id="7173" name="Text Box 5"/>
          <p:cNvSpPr txBox="1">
            <a:spLocks noChangeArrowheads="1"/>
          </p:cNvSpPr>
          <p:nvPr/>
        </p:nvSpPr>
        <p:spPr bwMode="auto">
          <a:xfrm>
            <a:off x="5105400" y="3124200"/>
            <a:ext cx="3657600" cy="2092325"/>
          </a:xfrm>
          <a:prstGeom prst="rect">
            <a:avLst/>
          </a:prstGeom>
          <a:noFill/>
          <a:ln w="9525">
            <a:noFill/>
            <a:miter lim="800000"/>
            <a:headEnd/>
            <a:tailEnd/>
          </a:ln>
        </p:spPr>
        <p:txBody>
          <a:bodyPr>
            <a:spAutoFit/>
          </a:bodyPr>
          <a:lstStyle/>
          <a:p>
            <a:pPr>
              <a:spcBef>
                <a:spcPct val="50000"/>
              </a:spcBef>
            </a:pPr>
            <a:r>
              <a:rPr lang="en-US" altLang="ko-KR" sz="2000"/>
              <a:t>X</a:t>
            </a:r>
            <a:r>
              <a:rPr lang="en-US" altLang="ko-KR" sz="2000" baseline="-25000"/>
              <a:t>red</a:t>
            </a:r>
            <a:r>
              <a:rPr lang="en-US" altLang="ko-KR" sz="2000"/>
              <a:t> gain electrons</a:t>
            </a:r>
          </a:p>
          <a:p>
            <a:pPr>
              <a:spcBef>
                <a:spcPct val="50000"/>
              </a:spcBef>
            </a:pPr>
            <a:r>
              <a:rPr lang="en-US" altLang="ko-KR" sz="2000"/>
              <a:t>X</a:t>
            </a:r>
            <a:r>
              <a:rPr lang="en-US" altLang="ko-KR" sz="2000" baseline="-25000"/>
              <a:t>red</a:t>
            </a:r>
            <a:r>
              <a:rPr lang="en-US" altLang="ko-KR" sz="2000"/>
              <a:t> is reduced</a:t>
            </a:r>
          </a:p>
          <a:p>
            <a:pPr>
              <a:spcBef>
                <a:spcPct val="50000"/>
              </a:spcBef>
            </a:pPr>
            <a:r>
              <a:rPr lang="en-US" altLang="ko-KR" sz="2000"/>
              <a:t>X</a:t>
            </a:r>
            <a:r>
              <a:rPr lang="en-US" altLang="ko-KR" sz="2000" baseline="-25000"/>
              <a:t>red</a:t>
            </a:r>
            <a:r>
              <a:rPr lang="en-US" altLang="ko-KR" sz="2000"/>
              <a:t> is the oxidizing agent</a:t>
            </a:r>
          </a:p>
          <a:p>
            <a:pPr>
              <a:spcBef>
                <a:spcPct val="50000"/>
              </a:spcBef>
            </a:pPr>
            <a:r>
              <a:rPr lang="en-US" altLang="ko-KR" sz="2000"/>
              <a:t>X</a:t>
            </a:r>
            <a:r>
              <a:rPr lang="en-US" altLang="ko-KR" sz="2000" baseline="-25000"/>
              <a:t>red</a:t>
            </a:r>
            <a:r>
              <a:rPr lang="en-US" altLang="ko-KR" sz="2000"/>
              <a:t>  decreases oxidation number</a:t>
            </a:r>
          </a:p>
        </p:txBody>
      </p:sp>
      <p:sp>
        <p:nvSpPr>
          <p:cNvPr id="7174" name="Line 6"/>
          <p:cNvSpPr>
            <a:spLocks noChangeShapeType="1"/>
          </p:cNvSpPr>
          <p:nvPr/>
        </p:nvSpPr>
        <p:spPr bwMode="auto">
          <a:xfrm>
            <a:off x="2819400" y="1981200"/>
            <a:ext cx="2514600" cy="0"/>
          </a:xfrm>
          <a:prstGeom prst="line">
            <a:avLst/>
          </a:prstGeom>
          <a:noFill/>
          <a:ln w="9525">
            <a:solidFill>
              <a:schemeClr val="tx1"/>
            </a:solidFill>
            <a:round/>
            <a:headEnd/>
            <a:tailEnd type="triangle" w="med" len="med"/>
          </a:ln>
        </p:spPr>
        <p:txBody>
          <a:bodyPr/>
          <a:lstStyle/>
          <a:p>
            <a:endParaRPr lang="en-US"/>
          </a:p>
        </p:txBody>
      </p:sp>
      <p:sp>
        <p:nvSpPr>
          <p:cNvPr id="7175" name="Text Box 7"/>
          <p:cNvSpPr txBox="1">
            <a:spLocks noChangeArrowheads="1"/>
          </p:cNvSpPr>
          <p:nvPr/>
        </p:nvSpPr>
        <p:spPr bwMode="auto">
          <a:xfrm>
            <a:off x="3429000" y="1524000"/>
            <a:ext cx="1295400" cy="457200"/>
          </a:xfrm>
          <a:prstGeom prst="rect">
            <a:avLst/>
          </a:prstGeom>
          <a:noFill/>
          <a:ln w="9525">
            <a:noFill/>
            <a:miter lim="800000"/>
            <a:headEnd/>
            <a:tailEnd/>
          </a:ln>
        </p:spPr>
        <p:txBody>
          <a:bodyPr>
            <a:spAutoFit/>
          </a:bodyPr>
          <a:lstStyle/>
          <a:p>
            <a:pPr>
              <a:spcBef>
                <a:spcPct val="50000"/>
              </a:spcBef>
            </a:pPr>
            <a:endParaRPr lang="ko-KR" altLang="en-US">
              <a:latin typeface="Calibri" pitchFamily="34" charset="0"/>
            </a:endParaRPr>
          </a:p>
        </p:txBody>
      </p:sp>
      <p:sp>
        <p:nvSpPr>
          <p:cNvPr id="7176" name="Text Box 8"/>
          <p:cNvSpPr txBox="1">
            <a:spLocks noChangeArrowheads="1"/>
          </p:cNvSpPr>
          <p:nvPr/>
        </p:nvSpPr>
        <p:spPr bwMode="auto">
          <a:xfrm>
            <a:off x="3810000" y="1447800"/>
            <a:ext cx="609600" cy="457200"/>
          </a:xfrm>
          <a:prstGeom prst="rect">
            <a:avLst/>
          </a:prstGeom>
          <a:noFill/>
          <a:ln w="9525">
            <a:noFill/>
            <a:miter lim="800000"/>
            <a:headEnd/>
            <a:tailEnd/>
          </a:ln>
        </p:spPr>
        <p:txBody>
          <a:bodyPr>
            <a:spAutoFit/>
          </a:bodyPr>
          <a:lstStyle/>
          <a:p>
            <a:pPr>
              <a:spcBef>
                <a:spcPct val="50000"/>
              </a:spcBef>
            </a:pPr>
            <a:r>
              <a:rPr lang="en-US" altLang="ko-KR">
                <a:latin typeface="Calibri" pitchFamily="34" charset="0"/>
              </a:rPr>
              <a:t>e</a:t>
            </a:r>
            <a:r>
              <a:rPr lang="en-US" altLang="ko-KR" baseline="30000">
                <a:latin typeface="Calibri" pitchFamily="34" charset="0"/>
                <a:cs typeface="Times New Roman" pitchFamily="18" charset="0"/>
              </a:rPr>
              <a:t>–</a:t>
            </a:r>
            <a:endParaRPr lang="en-US" altLang="ko-KR" baseline="30000">
              <a:latin typeface="Calibri" pitchFamily="34" charset="0"/>
            </a:endParaRPr>
          </a:p>
        </p:txBody>
      </p:sp>
      <p:sp>
        <p:nvSpPr>
          <p:cNvPr id="7177" name="Text Box 9"/>
          <p:cNvSpPr txBox="1">
            <a:spLocks noChangeArrowheads="1"/>
          </p:cNvSpPr>
          <p:nvPr/>
        </p:nvSpPr>
        <p:spPr bwMode="auto">
          <a:xfrm>
            <a:off x="838200" y="304800"/>
            <a:ext cx="3733800" cy="646331"/>
          </a:xfrm>
          <a:prstGeom prst="rect">
            <a:avLst/>
          </a:prstGeom>
          <a:noFill/>
          <a:ln w="9525">
            <a:noFill/>
            <a:miter lim="800000"/>
            <a:headEnd/>
            <a:tailEnd/>
          </a:ln>
        </p:spPr>
        <p:txBody>
          <a:bodyPr wrap="square">
            <a:spAutoFit/>
          </a:bodyPr>
          <a:lstStyle/>
          <a:p>
            <a:pPr>
              <a:spcBef>
                <a:spcPct val="50000"/>
              </a:spcBef>
            </a:pPr>
            <a:r>
              <a:rPr lang="en-US" altLang="ko-KR" sz="3600" b="1" i="1" dirty="0" err="1">
                <a:solidFill>
                  <a:srgbClr val="0000FF"/>
                </a:solidFill>
              </a:rPr>
              <a:t>Redox</a:t>
            </a:r>
            <a:r>
              <a:rPr lang="en-US" altLang="ko-KR" sz="3600" b="1" i="1" dirty="0">
                <a:solidFill>
                  <a:srgbClr val="0000FF"/>
                </a:solidFill>
              </a:rPr>
              <a:t> reaction</a:t>
            </a:r>
          </a:p>
        </p:txBody>
      </p:sp>
      <p:sp>
        <p:nvSpPr>
          <p:cNvPr id="7178" name="Rectangle 10"/>
          <p:cNvSpPr>
            <a:spLocks noChangeArrowheads="1"/>
          </p:cNvSpPr>
          <p:nvPr/>
        </p:nvSpPr>
        <p:spPr bwMode="auto">
          <a:xfrm>
            <a:off x="1524000" y="1676400"/>
            <a:ext cx="990600" cy="1219200"/>
          </a:xfrm>
          <a:prstGeom prst="rect">
            <a:avLst/>
          </a:prstGeom>
          <a:solidFill>
            <a:srgbClr val="FFFF99"/>
          </a:solidFill>
          <a:ln w="9525">
            <a:solidFill>
              <a:schemeClr val="tx1"/>
            </a:solidFill>
            <a:miter lim="800000"/>
            <a:headEnd/>
            <a:tailEnd/>
          </a:ln>
        </p:spPr>
        <p:txBody>
          <a:bodyPr wrap="none" anchor="ctr"/>
          <a:lstStyle/>
          <a:p>
            <a:endParaRPr lang="en-US">
              <a:latin typeface="Calibri" pitchFamily="34" charset="0"/>
            </a:endParaRPr>
          </a:p>
        </p:txBody>
      </p:sp>
      <p:sp>
        <p:nvSpPr>
          <p:cNvPr id="7179" name="Oval 11"/>
          <p:cNvSpPr>
            <a:spLocks noChangeArrowheads="1"/>
          </p:cNvSpPr>
          <p:nvPr/>
        </p:nvSpPr>
        <p:spPr bwMode="auto">
          <a:xfrm>
            <a:off x="5638800" y="1600200"/>
            <a:ext cx="1066800" cy="1295400"/>
          </a:xfrm>
          <a:prstGeom prst="ellipse">
            <a:avLst/>
          </a:prstGeom>
          <a:solidFill>
            <a:srgbClr val="99CCFF"/>
          </a:solidFill>
          <a:ln w="9525">
            <a:solidFill>
              <a:schemeClr val="tx1"/>
            </a:solidFill>
            <a:round/>
            <a:headEnd/>
            <a:tailEnd/>
          </a:ln>
        </p:spPr>
        <p:txBody>
          <a:bodyPr wrap="none" anchor="ctr"/>
          <a:lstStyle/>
          <a:p>
            <a:endParaRPr lang="en-US">
              <a:latin typeface="Calibri" pitchFamily="34" charset="0"/>
            </a:endParaRPr>
          </a:p>
        </p:txBody>
      </p:sp>
      <p:sp>
        <p:nvSpPr>
          <p:cNvPr id="7180" name="Text Box 12"/>
          <p:cNvSpPr txBox="1">
            <a:spLocks noChangeArrowheads="1"/>
          </p:cNvSpPr>
          <p:nvPr/>
        </p:nvSpPr>
        <p:spPr bwMode="auto">
          <a:xfrm>
            <a:off x="5867400" y="1981200"/>
            <a:ext cx="685800" cy="457200"/>
          </a:xfrm>
          <a:prstGeom prst="rect">
            <a:avLst/>
          </a:prstGeom>
          <a:noFill/>
          <a:ln w="9525">
            <a:noFill/>
            <a:miter lim="800000"/>
            <a:headEnd/>
            <a:tailEnd/>
          </a:ln>
        </p:spPr>
        <p:txBody>
          <a:bodyPr>
            <a:spAutoFit/>
          </a:bodyPr>
          <a:lstStyle/>
          <a:p>
            <a:pPr>
              <a:spcBef>
                <a:spcPct val="50000"/>
              </a:spcBef>
            </a:pPr>
            <a:r>
              <a:rPr lang="en-US" altLang="ko-KR">
                <a:latin typeface="Calibri" pitchFamily="34" charset="0"/>
              </a:rPr>
              <a:t>X</a:t>
            </a:r>
            <a:r>
              <a:rPr lang="en-US" altLang="ko-KR" baseline="-25000">
                <a:latin typeface="Calibri" pitchFamily="34" charset="0"/>
              </a:rPr>
              <a:t>red</a:t>
            </a:r>
            <a:r>
              <a:rPr lang="en-US" altLang="ko-KR">
                <a:latin typeface="Calibri" pitchFamily="34" charset="0"/>
              </a:rPr>
              <a:t> </a:t>
            </a:r>
          </a:p>
        </p:txBody>
      </p:sp>
      <p:sp>
        <p:nvSpPr>
          <p:cNvPr id="7181" name="Text Box 13"/>
          <p:cNvSpPr txBox="1">
            <a:spLocks noChangeArrowheads="1"/>
          </p:cNvSpPr>
          <p:nvPr/>
        </p:nvSpPr>
        <p:spPr bwMode="auto">
          <a:xfrm>
            <a:off x="1752600" y="2057400"/>
            <a:ext cx="685800" cy="457200"/>
          </a:xfrm>
          <a:prstGeom prst="rect">
            <a:avLst/>
          </a:prstGeom>
          <a:noFill/>
          <a:ln w="9525">
            <a:noFill/>
            <a:miter lim="800000"/>
            <a:headEnd/>
            <a:tailEnd/>
          </a:ln>
        </p:spPr>
        <p:txBody>
          <a:bodyPr>
            <a:spAutoFit/>
          </a:bodyPr>
          <a:lstStyle/>
          <a:p>
            <a:pPr>
              <a:spcBef>
                <a:spcPct val="50000"/>
              </a:spcBef>
            </a:pPr>
            <a:r>
              <a:rPr lang="en-US" altLang="ko-KR">
                <a:latin typeface="Calibri" pitchFamily="34" charset="0"/>
              </a:rPr>
              <a:t>X</a:t>
            </a:r>
            <a:r>
              <a:rPr lang="en-US" altLang="ko-KR" baseline="-25000">
                <a:latin typeface="Calibri" pitchFamily="34" charset="0"/>
              </a:rPr>
              <a:t>ox</a:t>
            </a:r>
            <a:endParaRPr lang="ko-KR" altLang="en-US" baseline="-25000">
              <a:latin typeface="Calibri" pitchFamily="34" charset="0"/>
            </a:endParaRPr>
          </a:p>
        </p:txBody>
      </p:sp>
      <p:sp>
        <p:nvSpPr>
          <p:cNvPr id="14" name="Slide Number Placeholder 13"/>
          <p:cNvSpPr>
            <a:spLocks noGrp="1"/>
          </p:cNvSpPr>
          <p:nvPr>
            <p:ph type="sldNum" sz="quarter" idx="12"/>
          </p:nvPr>
        </p:nvSpPr>
        <p:spPr/>
        <p:txBody>
          <a:bodyPr/>
          <a:lstStyle/>
          <a:p>
            <a:pPr>
              <a:defRPr/>
            </a:pPr>
            <a:fld id="{68A870C4-B19F-4DF1-B967-64BBCC981FCB}" type="slidenum">
              <a:rPr lang="en-US" smtClean="0"/>
              <a:pPr>
                <a:defRPr/>
              </a:pPr>
              <a:t>5</a:t>
            </a:fld>
            <a:endParaRPr lang="en-US"/>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298" name="Rectangle 2" descr="18T01"/>
          <p:cNvSpPr>
            <a:spLocks noGrp="1" noChangeAspect="1" noChangeArrowheads="1"/>
          </p:cNvSpPr>
          <p:nvPr/>
        </p:nvSpPr>
        <p:spPr bwMode="auto">
          <a:xfrm>
            <a:off x="1447800" y="228600"/>
            <a:ext cx="6130925" cy="6172200"/>
          </a:xfrm>
          <a:prstGeom prst="rect">
            <a:avLst/>
          </a:prstGeom>
          <a:blipFill dpi="0" rotWithShape="1">
            <a:blip r:embed="rId2" cstate="print"/>
            <a:srcRect/>
            <a:stretch>
              <a:fillRect r="-21"/>
            </a:stretch>
          </a:blipFill>
          <a:ln w="9525">
            <a:noFill/>
            <a:miter lim="800000"/>
            <a:headEnd/>
            <a:tailEnd/>
          </a:ln>
          <a:effectLst/>
        </p:spPr>
        <p:txBody>
          <a:bodyPr/>
          <a:lstStyle/>
          <a:p>
            <a:endParaRPr lang="en-US"/>
          </a:p>
        </p:txBody>
      </p:sp>
      <p:sp>
        <p:nvSpPr>
          <p:cNvPr id="3" name="Slide Number Placeholder 2"/>
          <p:cNvSpPr>
            <a:spLocks noGrp="1"/>
          </p:cNvSpPr>
          <p:nvPr>
            <p:ph type="sldNum" sz="quarter" idx="12"/>
          </p:nvPr>
        </p:nvSpPr>
        <p:spPr/>
        <p:txBody>
          <a:bodyPr/>
          <a:lstStyle/>
          <a:p>
            <a:pPr>
              <a:defRPr/>
            </a:pPr>
            <a:fld id="{68A870C4-B19F-4DF1-B967-64BBCC981FCB}" type="slidenum">
              <a:rPr lang="en-US" smtClean="0"/>
              <a:pPr>
                <a:defRPr/>
              </a:pPr>
              <a:t>50</a:t>
            </a:fld>
            <a:endParaRPr lang="en-US"/>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9490" name="Text Box 2"/>
          <p:cNvSpPr txBox="1">
            <a:spLocks noChangeArrowheads="1"/>
          </p:cNvSpPr>
          <p:nvPr/>
        </p:nvSpPr>
        <p:spPr bwMode="auto">
          <a:xfrm>
            <a:off x="457200" y="1524000"/>
            <a:ext cx="8305800" cy="4154984"/>
          </a:xfrm>
          <a:prstGeom prst="rect">
            <a:avLst/>
          </a:prstGeom>
          <a:noFill/>
          <a:ln w="9525">
            <a:noFill/>
            <a:miter lim="800000"/>
            <a:headEnd/>
            <a:tailEnd/>
          </a:ln>
          <a:effectLst/>
        </p:spPr>
        <p:txBody>
          <a:bodyPr>
            <a:spAutoFit/>
          </a:bodyPr>
          <a:lstStyle/>
          <a:p>
            <a:pPr marL="463550" indent="-463550" eaLnBrk="1" latinLnBrk="1" hangingPunct="1">
              <a:spcBef>
                <a:spcPct val="20000"/>
              </a:spcBef>
              <a:buClr>
                <a:srgbClr val="FF0000"/>
              </a:buClr>
              <a:buFont typeface="Wingdings" pitchFamily="2" charset="2"/>
              <a:buChar char="Ø"/>
            </a:pPr>
            <a:r>
              <a:rPr kumimoji="1" lang="en-US" altLang="ko-KR" sz="2000" dirty="0" smtClean="0">
                <a:latin typeface="Arial" pitchFamily="34" charset="0"/>
                <a:cs typeface="Arial" pitchFamily="34" charset="0"/>
              </a:rPr>
              <a:t>Reference </a:t>
            </a:r>
            <a:r>
              <a:rPr kumimoji="1" lang="en-US" altLang="ko-KR" sz="2000" dirty="0">
                <a:latin typeface="Arial" pitchFamily="34" charset="0"/>
                <a:cs typeface="Arial" pitchFamily="34" charset="0"/>
              </a:rPr>
              <a:t>works, particularly those published before 1953, often contain tabulations of electrode potentials that </a:t>
            </a:r>
            <a:r>
              <a:rPr kumimoji="1" lang="en-US" altLang="ko-KR" sz="2000" dirty="0" smtClean="0">
                <a:latin typeface="Arial" pitchFamily="34" charset="0"/>
                <a:cs typeface="Arial" pitchFamily="34" charset="0"/>
              </a:rPr>
              <a:t>do </a:t>
            </a:r>
            <a:r>
              <a:rPr kumimoji="1" lang="en-US" altLang="ko-KR" sz="2000" dirty="0">
                <a:latin typeface="Arial" pitchFamily="34" charset="0"/>
                <a:cs typeface="Arial" pitchFamily="34" charset="0"/>
              </a:rPr>
              <a:t>not </a:t>
            </a:r>
            <a:r>
              <a:rPr kumimoji="1" lang="en-US" altLang="ko-KR" sz="2000" dirty="0" smtClean="0">
                <a:latin typeface="Arial" pitchFamily="34" charset="0"/>
                <a:cs typeface="Arial" pitchFamily="34" charset="0"/>
              </a:rPr>
              <a:t>conform with </a:t>
            </a:r>
            <a:r>
              <a:rPr kumimoji="1" lang="en-US" altLang="ko-KR" sz="2000" dirty="0">
                <a:latin typeface="Arial" pitchFamily="34" charset="0"/>
                <a:cs typeface="Arial" pitchFamily="34" charset="0"/>
              </a:rPr>
              <a:t>the IUPAC recommendations</a:t>
            </a:r>
            <a:r>
              <a:rPr kumimoji="1" lang="en-US" altLang="ko-KR" sz="2000" dirty="0" smtClean="0">
                <a:latin typeface="Arial" pitchFamily="34" charset="0"/>
                <a:cs typeface="Arial" pitchFamily="34" charset="0"/>
              </a:rPr>
              <a:t>.</a:t>
            </a:r>
          </a:p>
          <a:p>
            <a:pPr eaLnBrk="1" latinLnBrk="1" hangingPunct="1">
              <a:spcBef>
                <a:spcPct val="20000"/>
              </a:spcBef>
            </a:pPr>
            <a:endParaRPr kumimoji="1" lang="en-US" altLang="ko-KR" sz="2000" dirty="0" smtClean="0">
              <a:latin typeface="Arial" pitchFamily="34" charset="0"/>
              <a:cs typeface="Arial" pitchFamily="34" charset="0"/>
            </a:endParaRPr>
          </a:p>
          <a:p>
            <a:pPr eaLnBrk="1" latinLnBrk="1" hangingPunct="1">
              <a:spcBef>
                <a:spcPct val="20000"/>
              </a:spcBef>
            </a:pPr>
            <a:r>
              <a:rPr kumimoji="1" lang="en-US" altLang="ko-KR" sz="2000" dirty="0" smtClean="0">
                <a:latin typeface="Arial" pitchFamily="34" charset="0"/>
                <a:cs typeface="Arial" pitchFamily="34" charset="0"/>
              </a:rPr>
              <a:t>	 Zn(</a:t>
            </a:r>
            <a:r>
              <a:rPr kumimoji="1" lang="en-US" altLang="ko-KR" sz="2000" i="1" dirty="0" smtClean="0">
                <a:latin typeface="Arial" pitchFamily="34" charset="0"/>
                <a:cs typeface="Arial" pitchFamily="34" charset="0"/>
              </a:rPr>
              <a:t>s</a:t>
            </a:r>
            <a:r>
              <a:rPr kumimoji="1" lang="en-US" altLang="ko-KR" sz="2000" dirty="0">
                <a:latin typeface="Arial" pitchFamily="34" charset="0"/>
                <a:cs typeface="Arial" pitchFamily="34" charset="0"/>
              </a:rPr>
              <a:t>) ↔Zn</a:t>
            </a:r>
            <a:r>
              <a:rPr kumimoji="1" lang="en-US" altLang="ko-KR" sz="2000" baseline="30000" dirty="0">
                <a:latin typeface="Arial" pitchFamily="34" charset="0"/>
                <a:cs typeface="Arial" pitchFamily="34" charset="0"/>
              </a:rPr>
              <a:t>2+</a:t>
            </a:r>
            <a:r>
              <a:rPr kumimoji="1" lang="en-US" altLang="ko-KR" sz="2000" dirty="0">
                <a:latin typeface="Arial" pitchFamily="34" charset="0"/>
                <a:cs typeface="Arial" pitchFamily="34" charset="0"/>
              </a:rPr>
              <a:t> + 2e</a:t>
            </a:r>
            <a:r>
              <a:rPr kumimoji="1" lang="en-US" altLang="ko-KR" sz="2000" baseline="30000" dirty="0">
                <a:latin typeface="Arial" pitchFamily="34" charset="0"/>
                <a:cs typeface="Arial" pitchFamily="34" charset="0"/>
              </a:rPr>
              <a:t>-              </a:t>
            </a:r>
            <a:r>
              <a:rPr kumimoji="1" lang="en-US" altLang="ko-KR" sz="2000" i="1" dirty="0">
                <a:latin typeface="Arial" pitchFamily="34" charset="0"/>
                <a:cs typeface="Arial" pitchFamily="34" charset="0"/>
              </a:rPr>
              <a:t>E</a:t>
            </a:r>
            <a:r>
              <a:rPr kumimoji="1" lang="en-US" altLang="ko-KR" sz="2000" dirty="0">
                <a:latin typeface="Arial" pitchFamily="34" charset="0"/>
                <a:cs typeface="Arial" pitchFamily="34" charset="0"/>
              </a:rPr>
              <a:t> = +0.76V</a:t>
            </a:r>
            <a:endParaRPr kumimoji="1" lang="en-US" altLang="ko-KR" sz="2000" baseline="30000" dirty="0">
              <a:latin typeface="Arial" pitchFamily="34" charset="0"/>
              <a:cs typeface="Arial" pitchFamily="34" charset="0"/>
            </a:endParaRPr>
          </a:p>
          <a:p>
            <a:pPr eaLnBrk="1" latinLnBrk="1" hangingPunct="1">
              <a:spcBef>
                <a:spcPct val="20000"/>
              </a:spcBef>
            </a:pPr>
            <a:r>
              <a:rPr kumimoji="1" lang="en-US" altLang="ko-KR" sz="2000" dirty="0" smtClean="0">
                <a:latin typeface="Arial" pitchFamily="34" charset="0"/>
                <a:cs typeface="Arial" pitchFamily="34" charset="0"/>
              </a:rPr>
              <a:t>	Cu</a:t>
            </a:r>
            <a:r>
              <a:rPr kumimoji="1" lang="en-US" altLang="ko-KR" sz="2000" baseline="30000" dirty="0" smtClean="0">
                <a:latin typeface="Arial" pitchFamily="34" charset="0"/>
                <a:cs typeface="Arial" pitchFamily="34" charset="0"/>
              </a:rPr>
              <a:t>2</a:t>
            </a:r>
            <a:r>
              <a:rPr kumimoji="1" lang="en-US" altLang="ko-KR" sz="2000" baseline="30000" dirty="0">
                <a:latin typeface="Arial" pitchFamily="34" charset="0"/>
                <a:cs typeface="Arial" pitchFamily="34" charset="0"/>
              </a:rPr>
              <a:t>+</a:t>
            </a:r>
            <a:r>
              <a:rPr kumimoji="1" lang="en-US" altLang="ko-KR" sz="2000" dirty="0">
                <a:latin typeface="Arial" pitchFamily="34" charset="0"/>
                <a:cs typeface="Arial" pitchFamily="34" charset="0"/>
              </a:rPr>
              <a:t> + 2e</a:t>
            </a:r>
            <a:r>
              <a:rPr kumimoji="1" lang="en-US" altLang="ko-KR" sz="2000" baseline="30000" dirty="0">
                <a:latin typeface="Arial" pitchFamily="34" charset="0"/>
                <a:cs typeface="Arial" pitchFamily="34" charset="0"/>
              </a:rPr>
              <a:t>-</a:t>
            </a:r>
            <a:r>
              <a:rPr kumimoji="1" lang="en-US" altLang="ko-KR" sz="2000" dirty="0">
                <a:latin typeface="Arial" pitchFamily="34" charset="0"/>
                <a:cs typeface="Arial" pitchFamily="34" charset="0"/>
              </a:rPr>
              <a:t> ↔Cu(</a:t>
            </a:r>
            <a:r>
              <a:rPr kumimoji="1" lang="en-US" altLang="ko-KR" sz="2000" i="1" dirty="0">
                <a:latin typeface="Arial" pitchFamily="34" charset="0"/>
                <a:cs typeface="Arial" pitchFamily="34" charset="0"/>
              </a:rPr>
              <a:t>s</a:t>
            </a:r>
            <a:r>
              <a:rPr kumimoji="1" lang="en-US" altLang="ko-KR" sz="2000" dirty="0">
                <a:latin typeface="Arial" pitchFamily="34" charset="0"/>
                <a:cs typeface="Arial" pitchFamily="34" charset="0"/>
              </a:rPr>
              <a:t>)         </a:t>
            </a:r>
            <a:r>
              <a:rPr kumimoji="1" lang="en-US" altLang="ko-KR" sz="2000" i="1" dirty="0">
                <a:latin typeface="Arial" pitchFamily="34" charset="0"/>
                <a:cs typeface="Arial" pitchFamily="34" charset="0"/>
              </a:rPr>
              <a:t>E</a:t>
            </a:r>
            <a:r>
              <a:rPr kumimoji="1" lang="en-US" altLang="ko-KR" sz="2000" dirty="0">
                <a:latin typeface="Arial" pitchFamily="34" charset="0"/>
                <a:cs typeface="Arial" pitchFamily="34" charset="0"/>
              </a:rPr>
              <a:t> = +0.34V</a:t>
            </a:r>
          </a:p>
          <a:p>
            <a:pPr eaLnBrk="1" latinLnBrk="1" hangingPunct="1">
              <a:spcBef>
                <a:spcPct val="20000"/>
              </a:spcBef>
            </a:pPr>
            <a:endParaRPr kumimoji="1" lang="en-US" altLang="ko-KR" sz="2000" dirty="0" smtClean="0">
              <a:latin typeface="Arial" pitchFamily="34" charset="0"/>
              <a:cs typeface="Arial" pitchFamily="34" charset="0"/>
            </a:endParaRPr>
          </a:p>
          <a:p>
            <a:pPr marL="519113" indent="-519113" eaLnBrk="1" latinLnBrk="1" hangingPunct="1">
              <a:spcBef>
                <a:spcPct val="20000"/>
              </a:spcBef>
              <a:buClr>
                <a:srgbClr val="FF0000"/>
              </a:buClr>
              <a:buFont typeface="Wingdings" pitchFamily="2" charset="2"/>
              <a:buChar char="Ø"/>
            </a:pPr>
            <a:r>
              <a:rPr kumimoji="1" lang="en-US" altLang="ko-KR" sz="2000" dirty="0" smtClean="0">
                <a:latin typeface="Arial" pitchFamily="34" charset="0"/>
                <a:cs typeface="Arial" pitchFamily="34" charset="0"/>
              </a:rPr>
              <a:t>To </a:t>
            </a:r>
            <a:r>
              <a:rPr kumimoji="1" lang="en-US" altLang="ko-KR" sz="2000" dirty="0">
                <a:latin typeface="Arial" pitchFamily="34" charset="0"/>
                <a:cs typeface="Arial" pitchFamily="34" charset="0"/>
              </a:rPr>
              <a:t>convert these oxidation potentials to electrode potentials as defined by the IUPAC convention, one must mentally (1) express the half-reactions as reductions and (2) change the signs of the potentials.</a:t>
            </a:r>
          </a:p>
          <a:p>
            <a:pPr eaLnBrk="1" latinLnBrk="1" hangingPunct="1">
              <a:spcBef>
                <a:spcPct val="20000"/>
              </a:spcBef>
            </a:pPr>
            <a:endParaRPr kumimoji="1" lang="en-US" sz="2000" dirty="0">
              <a:latin typeface="Arial" pitchFamily="34" charset="0"/>
              <a:cs typeface="Arial" pitchFamily="34" charset="0"/>
            </a:endParaRPr>
          </a:p>
        </p:txBody>
      </p:sp>
      <p:sp>
        <p:nvSpPr>
          <p:cNvPr id="3" name="TextBox 2"/>
          <p:cNvSpPr txBox="1"/>
          <p:nvPr/>
        </p:nvSpPr>
        <p:spPr>
          <a:xfrm>
            <a:off x="685800" y="457200"/>
            <a:ext cx="7315200" cy="523220"/>
          </a:xfrm>
          <a:prstGeom prst="rect">
            <a:avLst/>
          </a:prstGeom>
          <a:noFill/>
        </p:spPr>
        <p:txBody>
          <a:bodyPr wrap="square" rtlCol="0">
            <a:spAutoFit/>
          </a:bodyPr>
          <a:lstStyle/>
          <a:p>
            <a:r>
              <a:rPr kumimoji="1" lang="en-US" altLang="ko-KR" sz="2800" b="1" i="1" dirty="0" smtClean="0">
                <a:solidFill>
                  <a:srgbClr val="0000FF"/>
                </a:solidFill>
                <a:latin typeface="Arial" pitchFamily="34" charset="0"/>
                <a:cs typeface="Arial" pitchFamily="34" charset="0"/>
              </a:rPr>
              <a:t>Sign Conventions in the Older Literature</a:t>
            </a:r>
          </a:p>
        </p:txBody>
      </p:sp>
      <p:sp>
        <p:nvSpPr>
          <p:cNvPr id="4" name="Slide Number Placeholder 3"/>
          <p:cNvSpPr>
            <a:spLocks noGrp="1"/>
          </p:cNvSpPr>
          <p:nvPr>
            <p:ph type="sldNum" sz="quarter" idx="12"/>
          </p:nvPr>
        </p:nvSpPr>
        <p:spPr/>
        <p:txBody>
          <a:bodyPr/>
          <a:lstStyle/>
          <a:p>
            <a:pPr>
              <a:defRPr/>
            </a:pPr>
            <a:fld id="{68A870C4-B19F-4DF1-B967-64BBCC981FCB}" type="slidenum">
              <a:rPr lang="en-US" smtClean="0"/>
              <a:pPr>
                <a:defRPr/>
              </a:pPr>
              <a:t>51</a:t>
            </a:fld>
            <a:endParaRPr lang="en-US"/>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95400"/>
            <a:ext cx="8229600" cy="4525963"/>
          </a:xfrm>
        </p:spPr>
        <p:txBody>
          <a:bodyPr>
            <a:normAutofit fontScale="70000" lnSpcReduction="20000"/>
          </a:bodyPr>
          <a:lstStyle/>
          <a:p>
            <a:pPr latinLnBrk="1">
              <a:lnSpc>
                <a:spcPct val="90000"/>
              </a:lnSpc>
              <a:buClr>
                <a:srgbClr val="FF0000"/>
              </a:buClr>
              <a:buFont typeface="Wingdings" pitchFamily="2" charset="2"/>
              <a:buChar char="Ø"/>
            </a:pPr>
            <a:r>
              <a:rPr kumimoji="1" lang="en-US" altLang="ko-KR" dirty="0" smtClean="0">
                <a:latin typeface="Arial" pitchFamily="34" charset="0"/>
                <a:cs typeface="Arial" pitchFamily="34" charset="0"/>
              </a:rPr>
              <a:t>The sign convention used in a tabulation of electrode potentials may not be explicitly stated.</a:t>
            </a:r>
          </a:p>
          <a:p>
            <a:pPr latinLnBrk="1">
              <a:lnSpc>
                <a:spcPct val="90000"/>
              </a:lnSpc>
              <a:buClr>
                <a:srgbClr val="FF0000"/>
              </a:buClr>
              <a:buFont typeface="Wingdings" pitchFamily="2" charset="2"/>
              <a:buChar char="Ø"/>
            </a:pPr>
            <a:endParaRPr kumimoji="1" lang="en-US" altLang="ko-KR" dirty="0" smtClean="0">
              <a:latin typeface="Arial" pitchFamily="34" charset="0"/>
              <a:cs typeface="Arial" pitchFamily="34" charset="0"/>
            </a:endParaRPr>
          </a:p>
          <a:p>
            <a:pPr latinLnBrk="1">
              <a:lnSpc>
                <a:spcPct val="90000"/>
              </a:lnSpc>
              <a:buClr>
                <a:srgbClr val="FF0000"/>
              </a:buClr>
              <a:buFont typeface="Wingdings" pitchFamily="2" charset="2"/>
              <a:buChar char="Ø"/>
            </a:pPr>
            <a:r>
              <a:rPr kumimoji="1" lang="en-US" altLang="ko-KR" dirty="0" smtClean="0">
                <a:latin typeface="Arial" pitchFamily="34" charset="0"/>
                <a:cs typeface="Arial" pitchFamily="34" charset="0"/>
              </a:rPr>
              <a:t> This information can be readily deduced, however, by noting the direction and sign of the potential for a half-reaction with which one is familiar. </a:t>
            </a:r>
          </a:p>
          <a:p>
            <a:pPr latinLnBrk="1">
              <a:lnSpc>
                <a:spcPct val="90000"/>
              </a:lnSpc>
              <a:buClr>
                <a:srgbClr val="FF0000"/>
              </a:buClr>
              <a:buFont typeface="Wingdings" pitchFamily="2" charset="2"/>
              <a:buChar char="Ø"/>
            </a:pPr>
            <a:endParaRPr kumimoji="1" lang="en-US" altLang="ko-KR" dirty="0" smtClean="0">
              <a:latin typeface="Arial" pitchFamily="34" charset="0"/>
              <a:cs typeface="Arial" pitchFamily="34" charset="0"/>
            </a:endParaRPr>
          </a:p>
          <a:p>
            <a:pPr latinLnBrk="1">
              <a:lnSpc>
                <a:spcPct val="90000"/>
              </a:lnSpc>
              <a:buClr>
                <a:srgbClr val="FF0000"/>
              </a:buClr>
              <a:buFont typeface="Wingdings" pitchFamily="2" charset="2"/>
              <a:buChar char="Ø"/>
            </a:pPr>
            <a:r>
              <a:rPr kumimoji="1" lang="en-US" altLang="ko-KR" dirty="0" smtClean="0">
                <a:latin typeface="Arial" pitchFamily="34" charset="0"/>
                <a:cs typeface="Arial" pitchFamily="34" charset="0"/>
              </a:rPr>
              <a:t>If the sign agrees with the IUPAC convention, the table can be used as is; if not, the signs of all of the data must be reversed. </a:t>
            </a:r>
          </a:p>
          <a:p>
            <a:pPr latinLnBrk="1">
              <a:lnSpc>
                <a:spcPct val="90000"/>
              </a:lnSpc>
              <a:buClr>
                <a:srgbClr val="FF0000"/>
              </a:buClr>
              <a:buFont typeface="Wingdings" pitchFamily="2" charset="2"/>
              <a:buChar char="Ø"/>
            </a:pPr>
            <a:r>
              <a:rPr kumimoji="1" lang="en-US" altLang="ko-KR" dirty="0" smtClean="0">
                <a:latin typeface="Arial" pitchFamily="34" charset="0"/>
                <a:cs typeface="Arial" pitchFamily="34" charset="0"/>
              </a:rPr>
              <a:t>For example,</a:t>
            </a:r>
          </a:p>
          <a:p>
            <a:pPr latinLnBrk="1">
              <a:lnSpc>
                <a:spcPct val="90000"/>
              </a:lnSpc>
              <a:buClr>
                <a:srgbClr val="FF0000"/>
              </a:buClr>
              <a:buNone/>
            </a:pPr>
            <a:r>
              <a:rPr kumimoji="1" lang="en-US" altLang="ko-KR" dirty="0" smtClean="0">
                <a:latin typeface="Arial" pitchFamily="34" charset="0"/>
                <a:cs typeface="Arial" pitchFamily="34" charset="0"/>
              </a:rPr>
              <a:t>          O</a:t>
            </a:r>
            <a:r>
              <a:rPr kumimoji="1" lang="en-US" altLang="ko-KR" baseline="-25000" dirty="0" smtClean="0">
                <a:latin typeface="Arial" pitchFamily="34" charset="0"/>
                <a:cs typeface="Arial" pitchFamily="34" charset="0"/>
              </a:rPr>
              <a:t>2</a:t>
            </a:r>
            <a:r>
              <a:rPr kumimoji="1" lang="en-US" altLang="ko-KR" dirty="0" smtClean="0">
                <a:latin typeface="Arial" pitchFamily="34" charset="0"/>
                <a:cs typeface="Arial" pitchFamily="34" charset="0"/>
              </a:rPr>
              <a:t>(</a:t>
            </a:r>
            <a:r>
              <a:rPr kumimoji="1" lang="en-US" altLang="ko-KR" i="1" dirty="0" smtClean="0">
                <a:latin typeface="Arial" pitchFamily="34" charset="0"/>
                <a:cs typeface="Arial" pitchFamily="34" charset="0"/>
              </a:rPr>
              <a:t>g</a:t>
            </a:r>
            <a:r>
              <a:rPr kumimoji="1" lang="en-US" altLang="ko-KR" dirty="0" smtClean="0">
                <a:latin typeface="Arial" pitchFamily="34" charset="0"/>
                <a:cs typeface="Arial" pitchFamily="34" charset="0"/>
              </a:rPr>
              <a:t>) + 4H</a:t>
            </a:r>
            <a:r>
              <a:rPr kumimoji="1" lang="en-US" altLang="ko-KR" baseline="30000" dirty="0" smtClean="0">
                <a:latin typeface="Arial" pitchFamily="34" charset="0"/>
                <a:cs typeface="Arial" pitchFamily="34" charset="0"/>
              </a:rPr>
              <a:t>+</a:t>
            </a:r>
            <a:r>
              <a:rPr kumimoji="1" lang="en-US" altLang="ko-KR" dirty="0" smtClean="0">
                <a:latin typeface="Arial" pitchFamily="34" charset="0"/>
                <a:cs typeface="Arial" pitchFamily="34" charset="0"/>
              </a:rPr>
              <a:t> + 4e</a:t>
            </a:r>
            <a:r>
              <a:rPr kumimoji="1" lang="en-US" altLang="ko-KR" baseline="30000" dirty="0" smtClean="0">
                <a:latin typeface="Arial" pitchFamily="34" charset="0"/>
                <a:cs typeface="Arial" pitchFamily="34" charset="0"/>
              </a:rPr>
              <a:t>-</a:t>
            </a:r>
            <a:r>
              <a:rPr kumimoji="1" lang="en-US" altLang="ko-KR" dirty="0" smtClean="0">
                <a:latin typeface="Arial" pitchFamily="34" charset="0"/>
                <a:cs typeface="Arial" pitchFamily="34" charset="0"/>
              </a:rPr>
              <a:t> ↔ 2H</a:t>
            </a:r>
            <a:r>
              <a:rPr kumimoji="1" lang="en-US" altLang="ko-KR" baseline="-25000" dirty="0" smtClean="0">
                <a:latin typeface="Arial" pitchFamily="34" charset="0"/>
                <a:cs typeface="Arial" pitchFamily="34" charset="0"/>
              </a:rPr>
              <a:t>2</a:t>
            </a:r>
            <a:r>
              <a:rPr kumimoji="1" lang="en-US" altLang="ko-KR" dirty="0" smtClean="0">
                <a:latin typeface="Arial" pitchFamily="34" charset="0"/>
                <a:cs typeface="Arial" pitchFamily="34" charset="0"/>
              </a:rPr>
              <a:t>O      </a:t>
            </a:r>
            <a:r>
              <a:rPr kumimoji="1" lang="en-US" altLang="ko-KR" i="1" dirty="0" smtClean="0">
                <a:latin typeface="Arial" pitchFamily="34" charset="0"/>
                <a:cs typeface="Arial" pitchFamily="34" charset="0"/>
              </a:rPr>
              <a:t>E </a:t>
            </a:r>
            <a:r>
              <a:rPr kumimoji="1" lang="en-US" altLang="ko-KR" dirty="0" smtClean="0">
                <a:latin typeface="Arial" pitchFamily="34" charset="0"/>
                <a:cs typeface="Arial" pitchFamily="34" charset="0"/>
              </a:rPr>
              <a:t>= +1.229V</a:t>
            </a:r>
          </a:p>
          <a:p>
            <a:pPr latinLnBrk="1">
              <a:lnSpc>
                <a:spcPct val="90000"/>
              </a:lnSpc>
              <a:buClr>
                <a:srgbClr val="FF0000"/>
              </a:buClr>
              <a:buFont typeface="Wingdings" pitchFamily="2" charset="2"/>
              <a:buChar char="Ø"/>
            </a:pPr>
            <a:endParaRPr kumimoji="1" lang="en-US" altLang="ko-KR" dirty="0" smtClean="0">
              <a:latin typeface="Arial" pitchFamily="34" charset="0"/>
              <a:cs typeface="Arial" pitchFamily="34" charset="0"/>
            </a:endParaRPr>
          </a:p>
          <a:p>
            <a:pPr latinLnBrk="1">
              <a:lnSpc>
                <a:spcPct val="90000"/>
              </a:lnSpc>
              <a:buClr>
                <a:srgbClr val="FF0000"/>
              </a:buClr>
              <a:buFont typeface="Wingdings" pitchFamily="2" charset="2"/>
              <a:buChar char="Ø"/>
            </a:pPr>
            <a:r>
              <a:rPr kumimoji="1" lang="en-US" altLang="ko-KR" dirty="0" smtClean="0">
                <a:latin typeface="Arial" pitchFamily="34" charset="0"/>
                <a:cs typeface="Arial" pitchFamily="34" charset="0"/>
              </a:rPr>
              <a:t>The reaction occurs, spontaneously with respect to the standard hydrogen electrode and thus carries a positive sign. If the potential for this half-reaction is negative in a tabulation, multiply it (and all the other potentials) by –1.</a:t>
            </a:r>
          </a:p>
          <a:p>
            <a:endParaRPr lang="en-US" dirty="0">
              <a:latin typeface="Arial" pitchFamily="34" charset="0"/>
              <a:cs typeface="Arial" pitchFamily="34" charset="0"/>
            </a:endParaRPr>
          </a:p>
        </p:txBody>
      </p:sp>
      <p:sp>
        <p:nvSpPr>
          <p:cNvPr id="4" name="TextBox 3"/>
          <p:cNvSpPr txBox="1"/>
          <p:nvPr/>
        </p:nvSpPr>
        <p:spPr>
          <a:xfrm>
            <a:off x="1066800" y="457200"/>
            <a:ext cx="7315200" cy="523220"/>
          </a:xfrm>
          <a:prstGeom prst="rect">
            <a:avLst/>
          </a:prstGeom>
          <a:noFill/>
        </p:spPr>
        <p:txBody>
          <a:bodyPr wrap="square" rtlCol="0">
            <a:spAutoFit/>
          </a:bodyPr>
          <a:lstStyle/>
          <a:p>
            <a:r>
              <a:rPr kumimoji="1" lang="en-US" altLang="ko-KR" sz="2800" b="1" i="1" dirty="0" smtClean="0">
                <a:solidFill>
                  <a:srgbClr val="0000FF"/>
                </a:solidFill>
                <a:latin typeface="Arial" pitchFamily="34" charset="0"/>
                <a:cs typeface="Arial" pitchFamily="34" charset="0"/>
              </a:rPr>
              <a:t>Sign Conventions in the Older Literature</a:t>
            </a:r>
          </a:p>
        </p:txBody>
      </p:sp>
      <p:sp>
        <p:nvSpPr>
          <p:cNvPr id="5" name="Slide Number Placeholder 4"/>
          <p:cNvSpPr>
            <a:spLocks noGrp="1"/>
          </p:cNvSpPr>
          <p:nvPr>
            <p:ph type="sldNum" sz="quarter" idx="12"/>
          </p:nvPr>
        </p:nvSpPr>
        <p:spPr/>
        <p:txBody>
          <a:bodyPr/>
          <a:lstStyle/>
          <a:p>
            <a:pPr>
              <a:defRPr/>
            </a:pPr>
            <a:fld id="{A2EE1B87-AFED-404D-99A1-AAC642B35F6D}" type="slidenum">
              <a:rPr lang="en-US" smtClean="0"/>
              <a:pPr>
                <a:defRPr/>
              </a:pPr>
              <a:t>52</a:t>
            </a:fld>
            <a:endParaRPr lang="en-US"/>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Text Box 1026"/>
          <p:cNvSpPr txBox="1">
            <a:spLocks noChangeArrowheads="1"/>
          </p:cNvSpPr>
          <p:nvPr/>
        </p:nvSpPr>
        <p:spPr bwMode="auto">
          <a:xfrm>
            <a:off x="576263" y="1693307"/>
            <a:ext cx="8186737" cy="5016758"/>
          </a:xfrm>
          <a:prstGeom prst="rect">
            <a:avLst/>
          </a:prstGeom>
          <a:noFill/>
          <a:ln w="9525">
            <a:noFill/>
            <a:miter lim="800000"/>
            <a:headEnd/>
            <a:tailEnd/>
          </a:ln>
          <a:effectLst/>
        </p:spPr>
        <p:txBody>
          <a:bodyPr>
            <a:spAutoFit/>
          </a:bodyPr>
          <a:lstStyle/>
          <a:p>
            <a:pPr>
              <a:spcBef>
                <a:spcPct val="50000"/>
              </a:spcBef>
            </a:pPr>
            <a:r>
              <a:rPr lang="ko-KR" altLang="en-US" b="1" dirty="0">
                <a:latin typeface="Arial" pitchFamily="34" charset="0"/>
                <a:cs typeface="Arial" pitchFamily="34" charset="0"/>
              </a:rPr>
              <a:t> </a:t>
            </a:r>
            <a:r>
              <a:rPr lang="en-US" altLang="ko-KR" sz="2000" dirty="0" smtClean="0">
                <a:latin typeface="Arial" pitchFamily="34" charset="0"/>
                <a:cs typeface="Arial" pitchFamily="34" charset="0"/>
              </a:rPr>
              <a:t>      </a:t>
            </a:r>
            <a:r>
              <a:rPr lang="en-US" altLang="ko-KR" sz="2000" dirty="0">
                <a:latin typeface="Arial" pitchFamily="34" charset="0"/>
                <a:cs typeface="Arial" pitchFamily="34" charset="0"/>
              </a:rPr>
              <a:t>Step1. Write </a:t>
            </a:r>
            <a:r>
              <a:rPr lang="en-US" altLang="ko-KR" sz="2000" dirty="0" smtClean="0">
                <a:latin typeface="Arial" pitchFamily="34" charset="0"/>
                <a:cs typeface="Arial" pitchFamily="34" charset="0"/>
              </a:rPr>
              <a:t>as reduction </a:t>
            </a:r>
            <a:r>
              <a:rPr lang="en-US" altLang="ko-KR" sz="2000" dirty="0">
                <a:latin typeface="Arial" pitchFamily="34" charset="0"/>
                <a:cs typeface="Arial" pitchFamily="34" charset="0"/>
              </a:rPr>
              <a:t>both half-cell, find </a:t>
            </a:r>
            <a:r>
              <a:rPr kumimoji="1" lang="en-US" altLang="ko-KR" sz="2000" dirty="0">
                <a:latin typeface="Arial" pitchFamily="34" charset="0"/>
                <a:cs typeface="Arial" pitchFamily="34" charset="0"/>
                <a:sym typeface="HY특수문자8" pitchFamily="18" charset="2"/>
              </a:rPr>
              <a:t> </a:t>
            </a:r>
            <a:r>
              <a:rPr kumimoji="1" lang="en-US" altLang="ko-KR" sz="2000" i="1" dirty="0" err="1">
                <a:latin typeface="Arial" pitchFamily="34" charset="0"/>
                <a:cs typeface="Arial" pitchFamily="34" charset="0"/>
              </a:rPr>
              <a:t>E</a:t>
            </a:r>
            <a:r>
              <a:rPr kumimoji="1" lang="en-US" altLang="ko-KR" sz="2000" i="1" baseline="30000" dirty="0" err="1">
                <a:latin typeface="Arial" pitchFamily="34" charset="0"/>
                <a:cs typeface="Arial" pitchFamily="34" charset="0"/>
              </a:rPr>
              <a:t>o</a:t>
            </a:r>
            <a:endParaRPr kumimoji="1" lang="en-US" altLang="ko-KR" sz="2000" i="1" baseline="30000" dirty="0">
              <a:latin typeface="Arial" pitchFamily="34" charset="0"/>
              <a:cs typeface="Arial" pitchFamily="34" charset="0"/>
            </a:endParaRPr>
          </a:p>
          <a:p>
            <a:pPr>
              <a:spcBef>
                <a:spcPct val="50000"/>
              </a:spcBef>
            </a:pPr>
            <a:r>
              <a:rPr kumimoji="1" lang="en-US" altLang="ko-KR" sz="2000" dirty="0" smtClean="0">
                <a:latin typeface="Arial" pitchFamily="34" charset="0"/>
                <a:cs typeface="Arial" pitchFamily="34" charset="0"/>
              </a:rPr>
              <a:t>                 </a:t>
            </a:r>
            <a:r>
              <a:rPr kumimoji="1" lang="en-US" altLang="ko-KR" sz="2000" dirty="0">
                <a:latin typeface="Arial" pitchFamily="34" charset="0"/>
                <a:cs typeface="Arial" pitchFamily="34" charset="0"/>
              </a:rPr>
              <a:t>multiply </a:t>
            </a:r>
            <a:r>
              <a:rPr kumimoji="1" lang="en-US" altLang="ko-KR" sz="2000" dirty="0" smtClean="0">
                <a:latin typeface="Arial" pitchFamily="34" charset="0"/>
                <a:cs typeface="Arial" pitchFamily="34" charset="0"/>
              </a:rPr>
              <a:t>to obtain </a:t>
            </a:r>
            <a:r>
              <a:rPr kumimoji="1" lang="en-US" altLang="ko-KR" sz="2000" dirty="0">
                <a:latin typeface="Arial" pitchFamily="34" charset="0"/>
                <a:cs typeface="Arial" pitchFamily="34" charset="0"/>
              </a:rPr>
              <a:t>same </a:t>
            </a:r>
            <a:r>
              <a:rPr kumimoji="1" lang="en-US" altLang="ko-KR" sz="2000" dirty="0" smtClean="0">
                <a:latin typeface="Arial" pitchFamily="34" charset="0"/>
                <a:cs typeface="Arial" pitchFamily="34" charset="0"/>
              </a:rPr>
              <a:t>electron numbers</a:t>
            </a:r>
            <a:endParaRPr lang="en-US" altLang="ko-KR" sz="2000" dirty="0" smtClean="0"/>
          </a:p>
          <a:p>
            <a:pPr>
              <a:spcBef>
                <a:spcPct val="50000"/>
              </a:spcBef>
            </a:pPr>
            <a:r>
              <a:rPr lang="en-US" altLang="ko-KR" sz="2000" dirty="0" smtClean="0">
                <a:latin typeface="Arial" pitchFamily="34" charset="0"/>
                <a:cs typeface="Arial" pitchFamily="34" charset="0"/>
              </a:rPr>
              <a:t>                 does not  affect </a:t>
            </a:r>
            <a:r>
              <a:rPr kumimoji="1" lang="en-US" altLang="ko-KR" sz="2000" dirty="0" smtClean="0">
                <a:latin typeface="Arial" pitchFamily="34" charset="0"/>
                <a:cs typeface="Arial" pitchFamily="34" charset="0"/>
                <a:sym typeface="HY특수문자8" pitchFamily="18" charset="2"/>
              </a:rPr>
              <a:t> </a:t>
            </a:r>
            <a:r>
              <a:rPr kumimoji="1" lang="en-US" altLang="ko-KR" sz="2000" i="1" dirty="0" err="1">
                <a:latin typeface="Arial" pitchFamily="34" charset="0"/>
                <a:cs typeface="Arial" pitchFamily="34" charset="0"/>
              </a:rPr>
              <a:t>E</a:t>
            </a:r>
            <a:r>
              <a:rPr kumimoji="1" lang="en-US" altLang="ko-KR" sz="2000" i="1" baseline="30000" dirty="0" err="1">
                <a:latin typeface="Arial" pitchFamily="34" charset="0"/>
                <a:cs typeface="Arial" pitchFamily="34" charset="0"/>
              </a:rPr>
              <a:t>o</a:t>
            </a:r>
            <a:endParaRPr kumimoji="1" lang="en-US" altLang="ko-KR" sz="2000" i="1" baseline="30000" dirty="0">
              <a:latin typeface="Arial" pitchFamily="34" charset="0"/>
              <a:cs typeface="Arial" pitchFamily="34" charset="0"/>
            </a:endParaRPr>
          </a:p>
          <a:p>
            <a:pPr>
              <a:spcBef>
                <a:spcPct val="50000"/>
              </a:spcBef>
            </a:pPr>
            <a:endParaRPr kumimoji="1" lang="en-US" altLang="ko-KR" sz="2000" i="1" baseline="30000" dirty="0">
              <a:latin typeface="Arial" pitchFamily="34" charset="0"/>
              <a:cs typeface="Arial" pitchFamily="34" charset="0"/>
            </a:endParaRPr>
          </a:p>
          <a:p>
            <a:pPr>
              <a:spcBef>
                <a:spcPct val="50000"/>
              </a:spcBef>
            </a:pPr>
            <a:r>
              <a:rPr lang="en-US" altLang="ko-KR" sz="2000" dirty="0">
                <a:latin typeface="Arial" pitchFamily="34" charset="0"/>
                <a:cs typeface="Arial" pitchFamily="34" charset="0"/>
              </a:rPr>
              <a:t>      Step2. Write Nernst equation for right half-cell, </a:t>
            </a:r>
            <a:r>
              <a:rPr kumimoji="1" lang="en-US" altLang="ko-KR" sz="2000" dirty="0">
                <a:latin typeface="Arial" pitchFamily="34" charset="0"/>
                <a:cs typeface="Arial" pitchFamily="34" charset="0"/>
              </a:rPr>
              <a:t>E</a:t>
            </a:r>
            <a:r>
              <a:rPr kumimoji="1" lang="en-US" altLang="ko-KR" sz="2000" baseline="-25000" dirty="0">
                <a:latin typeface="Arial" pitchFamily="34" charset="0"/>
                <a:cs typeface="Arial" pitchFamily="34" charset="0"/>
              </a:rPr>
              <a:t>+</a:t>
            </a:r>
            <a:r>
              <a:rPr kumimoji="1" lang="en-US" altLang="ko-KR" sz="2000" dirty="0">
                <a:latin typeface="Arial" pitchFamily="34" charset="0"/>
                <a:cs typeface="Arial" pitchFamily="34" charset="0"/>
              </a:rPr>
              <a:t> </a:t>
            </a:r>
          </a:p>
          <a:p>
            <a:pPr>
              <a:spcBef>
                <a:spcPct val="50000"/>
              </a:spcBef>
            </a:pPr>
            <a:endParaRPr kumimoji="1" lang="en-US" altLang="ko-KR" sz="2000" dirty="0">
              <a:latin typeface="Arial" pitchFamily="34" charset="0"/>
              <a:cs typeface="Arial" pitchFamily="34" charset="0"/>
            </a:endParaRPr>
          </a:p>
          <a:p>
            <a:pPr>
              <a:spcBef>
                <a:spcPct val="50000"/>
              </a:spcBef>
            </a:pPr>
            <a:r>
              <a:rPr kumimoji="1" lang="en-US" altLang="ko-KR" sz="2000" dirty="0">
                <a:latin typeface="Arial" pitchFamily="34" charset="0"/>
                <a:cs typeface="Arial" pitchFamily="34" charset="0"/>
              </a:rPr>
              <a:t>      Step3. Write Nernst equation for left </a:t>
            </a:r>
            <a:r>
              <a:rPr kumimoji="1" lang="en-US" altLang="ko-KR" sz="2000" dirty="0" smtClean="0">
                <a:latin typeface="Arial" pitchFamily="34" charset="0"/>
                <a:cs typeface="Arial" pitchFamily="34" charset="0"/>
              </a:rPr>
              <a:t>half-cell</a:t>
            </a:r>
            <a:r>
              <a:rPr kumimoji="1" lang="en-US" altLang="ko-KR" sz="2000" dirty="0">
                <a:latin typeface="Arial" pitchFamily="34" charset="0"/>
                <a:cs typeface="Arial" pitchFamily="34" charset="0"/>
              </a:rPr>
              <a:t>, E</a:t>
            </a:r>
            <a:r>
              <a:rPr kumimoji="1" lang="en-US" altLang="ko-KR" sz="2000" baseline="-25000" dirty="0">
                <a:latin typeface="Arial" pitchFamily="34" charset="0"/>
                <a:cs typeface="Arial" pitchFamily="34" charset="0"/>
              </a:rPr>
              <a:t>-</a:t>
            </a:r>
          </a:p>
          <a:p>
            <a:pPr>
              <a:spcBef>
                <a:spcPct val="50000"/>
              </a:spcBef>
            </a:pPr>
            <a:endParaRPr kumimoji="1" lang="en-US" altLang="ko-KR" sz="2000" baseline="-25000" dirty="0">
              <a:latin typeface="Arial" pitchFamily="34" charset="0"/>
              <a:cs typeface="Arial" pitchFamily="34" charset="0"/>
            </a:endParaRPr>
          </a:p>
          <a:p>
            <a:pPr>
              <a:spcBef>
                <a:spcPct val="50000"/>
              </a:spcBef>
            </a:pPr>
            <a:r>
              <a:rPr kumimoji="1" lang="en-US" altLang="ko-KR" sz="2000" dirty="0">
                <a:latin typeface="Arial" pitchFamily="34" charset="0"/>
                <a:cs typeface="Arial" pitchFamily="34" charset="0"/>
              </a:rPr>
              <a:t>      Step4. Net cell voltage :    </a:t>
            </a:r>
            <a:r>
              <a:rPr kumimoji="1" lang="en-US" altLang="ko-KR" sz="2000" dirty="0" err="1">
                <a:latin typeface="Arial" pitchFamily="34" charset="0"/>
                <a:cs typeface="Arial" pitchFamily="34" charset="0"/>
              </a:rPr>
              <a:t>E</a:t>
            </a:r>
            <a:r>
              <a:rPr kumimoji="1" lang="en-US" altLang="ko-KR" sz="2000" baseline="30000" dirty="0" err="1">
                <a:latin typeface="Arial" pitchFamily="34" charset="0"/>
                <a:cs typeface="Arial" pitchFamily="34" charset="0"/>
              </a:rPr>
              <a:t>o</a:t>
            </a:r>
            <a:r>
              <a:rPr kumimoji="1" lang="en-US" altLang="ko-KR" sz="2000" dirty="0">
                <a:latin typeface="Arial" pitchFamily="34" charset="0"/>
                <a:cs typeface="Arial" pitchFamily="34" charset="0"/>
              </a:rPr>
              <a:t>  = E</a:t>
            </a:r>
            <a:r>
              <a:rPr kumimoji="1" lang="en-US" altLang="ko-KR" sz="2000" baseline="-25000" dirty="0">
                <a:latin typeface="Arial" pitchFamily="34" charset="0"/>
                <a:cs typeface="Arial" pitchFamily="34" charset="0"/>
              </a:rPr>
              <a:t>+</a:t>
            </a:r>
            <a:r>
              <a:rPr kumimoji="1" lang="en-US" altLang="ko-KR" sz="2000" dirty="0">
                <a:latin typeface="Arial" pitchFamily="34" charset="0"/>
                <a:cs typeface="Arial" pitchFamily="34" charset="0"/>
              </a:rPr>
              <a:t>  –  E</a:t>
            </a:r>
            <a:r>
              <a:rPr kumimoji="1" lang="en-US" altLang="ko-KR" sz="2000" baseline="-25000" dirty="0">
                <a:latin typeface="Arial" pitchFamily="34" charset="0"/>
                <a:cs typeface="Arial" pitchFamily="34" charset="0"/>
              </a:rPr>
              <a:t>-</a:t>
            </a:r>
          </a:p>
          <a:p>
            <a:pPr>
              <a:spcBef>
                <a:spcPct val="50000"/>
              </a:spcBef>
            </a:pPr>
            <a:endParaRPr kumimoji="1" lang="en-US" altLang="ko-KR" sz="2000" baseline="-25000" dirty="0">
              <a:latin typeface="Arial" pitchFamily="34" charset="0"/>
              <a:cs typeface="Arial" pitchFamily="34" charset="0"/>
            </a:endParaRPr>
          </a:p>
          <a:p>
            <a:pPr>
              <a:spcBef>
                <a:spcPct val="50000"/>
              </a:spcBef>
            </a:pPr>
            <a:r>
              <a:rPr kumimoji="1" lang="en-US" altLang="ko-KR" sz="2000" dirty="0">
                <a:latin typeface="Arial" pitchFamily="34" charset="0"/>
                <a:cs typeface="Arial" pitchFamily="34" charset="0"/>
              </a:rPr>
              <a:t>      Step5. </a:t>
            </a:r>
            <a:r>
              <a:rPr kumimoji="1" lang="en-US" altLang="ko-KR" sz="2000" dirty="0" smtClean="0">
                <a:latin typeface="Arial" pitchFamily="34" charset="0"/>
                <a:cs typeface="Arial" pitchFamily="34" charset="0"/>
              </a:rPr>
              <a:t>Balance </a:t>
            </a:r>
            <a:r>
              <a:rPr kumimoji="1" lang="en-US" altLang="ko-KR" sz="2000" dirty="0">
                <a:latin typeface="Arial" pitchFamily="34" charset="0"/>
                <a:cs typeface="Arial" pitchFamily="34" charset="0"/>
              </a:rPr>
              <a:t>net cell reaction</a:t>
            </a:r>
          </a:p>
          <a:p>
            <a:pPr>
              <a:spcBef>
                <a:spcPct val="50000"/>
              </a:spcBef>
            </a:pPr>
            <a:endParaRPr kumimoji="1" lang="en-US" altLang="ko-KR" sz="2000" dirty="0">
              <a:latin typeface="Arial" pitchFamily="34" charset="0"/>
              <a:cs typeface="Arial" pitchFamily="34" charset="0"/>
            </a:endParaRPr>
          </a:p>
        </p:txBody>
      </p:sp>
      <p:sp>
        <p:nvSpPr>
          <p:cNvPr id="3" name="TextBox 2"/>
          <p:cNvSpPr txBox="1"/>
          <p:nvPr/>
        </p:nvSpPr>
        <p:spPr>
          <a:xfrm>
            <a:off x="762000" y="152400"/>
            <a:ext cx="7696200" cy="1077218"/>
          </a:xfrm>
          <a:prstGeom prst="rect">
            <a:avLst/>
          </a:prstGeom>
          <a:noFill/>
        </p:spPr>
        <p:txBody>
          <a:bodyPr wrap="square" rtlCol="0">
            <a:spAutoFit/>
          </a:bodyPr>
          <a:lstStyle/>
          <a:p>
            <a:r>
              <a:rPr lang="en-US" altLang="ko-KR" sz="3200" b="1" i="1" dirty="0" smtClean="0">
                <a:solidFill>
                  <a:srgbClr val="0000FF"/>
                </a:solidFill>
                <a:latin typeface="Arial" pitchFamily="34" charset="0"/>
                <a:cs typeface="Arial" pitchFamily="34" charset="0"/>
              </a:rPr>
              <a:t>Procedure for writing a net cell reaction &amp; finding voltage</a:t>
            </a:r>
            <a:endParaRPr lang="en-US" sz="3200" i="1" dirty="0">
              <a:solidFill>
                <a:srgbClr val="0000FF"/>
              </a:solidFill>
              <a:latin typeface="Arial" pitchFamily="34" charset="0"/>
              <a:cs typeface="Arial" pitchFamily="34" charset="0"/>
            </a:endParaRPr>
          </a:p>
        </p:txBody>
      </p:sp>
      <p:sp>
        <p:nvSpPr>
          <p:cNvPr id="4" name="Slide Number Placeholder 3"/>
          <p:cNvSpPr>
            <a:spLocks noGrp="1"/>
          </p:cNvSpPr>
          <p:nvPr>
            <p:ph type="sldNum" sz="quarter" idx="12"/>
          </p:nvPr>
        </p:nvSpPr>
        <p:spPr/>
        <p:txBody>
          <a:bodyPr/>
          <a:lstStyle/>
          <a:p>
            <a:pPr>
              <a:defRPr/>
            </a:pPr>
            <a:fld id="{68A870C4-B19F-4DF1-B967-64BBCC981FCB}" type="slidenum">
              <a:rPr lang="en-US" smtClean="0"/>
              <a:pPr>
                <a:defRPr/>
              </a:pPr>
              <a:t>53</a:t>
            </a:fld>
            <a:endParaRPr lang="en-US"/>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4" name="Text Box 4"/>
          <p:cNvSpPr txBox="1">
            <a:spLocks noChangeArrowheads="1"/>
          </p:cNvSpPr>
          <p:nvPr/>
        </p:nvSpPr>
        <p:spPr bwMode="auto">
          <a:xfrm>
            <a:off x="1143000" y="0"/>
            <a:ext cx="5791200" cy="584775"/>
          </a:xfrm>
          <a:prstGeom prst="rect">
            <a:avLst/>
          </a:prstGeom>
          <a:noFill/>
          <a:ln w="9525">
            <a:noFill/>
            <a:miter lim="800000"/>
            <a:headEnd/>
            <a:tailEnd/>
          </a:ln>
          <a:effectLst/>
        </p:spPr>
        <p:txBody>
          <a:bodyPr wrap="square">
            <a:spAutoFit/>
          </a:bodyPr>
          <a:lstStyle/>
          <a:p>
            <a:pPr eaLnBrk="1" latinLnBrk="1" hangingPunct="1">
              <a:spcBef>
                <a:spcPct val="50000"/>
              </a:spcBef>
            </a:pPr>
            <a:r>
              <a:rPr kumimoji="1" lang="en-US" altLang="ko-KR" sz="3200" b="1" i="1" dirty="0">
                <a:solidFill>
                  <a:srgbClr val="0000FF"/>
                </a:solidFill>
                <a:latin typeface="Arial" pitchFamily="34" charset="0"/>
                <a:cs typeface="Arial" pitchFamily="34" charset="0"/>
              </a:rPr>
              <a:t>Measuring cell voltages</a:t>
            </a:r>
          </a:p>
        </p:txBody>
      </p:sp>
      <p:sp>
        <p:nvSpPr>
          <p:cNvPr id="168965" name="Text Box 5"/>
          <p:cNvSpPr txBox="1">
            <a:spLocks noChangeArrowheads="1"/>
          </p:cNvSpPr>
          <p:nvPr/>
        </p:nvSpPr>
        <p:spPr bwMode="auto">
          <a:xfrm>
            <a:off x="1066800" y="838200"/>
            <a:ext cx="6705600" cy="5324535"/>
          </a:xfrm>
          <a:prstGeom prst="rect">
            <a:avLst/>
          </a:prstGeom>
          <a:noFill/>
          <a:ln w="9525">
            <a:noFill/>
            <a:miter lim="800000"/>
            <a:headEnd/>
            <a:tailEnd/>
          </a:ln>
          <a:effectLst/>
        </p:spPr>
        <p:txBody>
          <a:bodyPr wrap="square">
            <a:spAutoFit/>
          </a:bodyPr>
          <a:lstStyle/>
          <a:p>
            <a:pPr eaLnBrk="1" latinLnBrk="1" hangingPunct="1">
              <a:spcBef>
                <a:spcPct val="50000"/>
              </a:spcBef>
            </a:pPr>
            <a:r>
              <a:rPr kumimoji="1" lang="en-US" altLang="ko-KR" sz="2000" dirty="0">
                <a:latin typeface="Arial" pitchFamily="34" charset="0"/>
                <a:cs typeface="Arial" pitchFamily="34" charset="0"/>
                <a:sym typeface="Symbol" pitchFamily="18" charset="2"/>
              </a:rPr>
              <a:t>Calculating cell voltage :</a:t>
            </a:r>
          </a:p>
          <a:p>
            <a:pPr eaLnBrk="1" latinLnBrk="1" hangingPunct="1">
              <a:spcBef>
                <a:spcPct val="50000"/>
              </a:spcBef>
            </a:pPr>
            <a:r>
              <a:rPr kumimoji="1" lang="en-US" altLang="ko-KR" sz="2000" dirty="0">
                <a:latin typeface="Arial" pitchFamily="34" charset="0"/>
                <a:cs typeface="Arial" pitchFamily="34" charset="0"/>
                <a:sym typeface="Symbol" pitchFamily="18" charset="2"/>
              </a:rPr>
              <a:t> </a:t>
            </a:r>
            <a:r>
              <a:rPr kumimoji="1" lang="en-US" altLang="ko-KR" sz="2000" i="1" dirty="0" err="1">
                <a:latin typeface="Arial" pitchFamily="34" charset="0"/>
                <a:cs typeface="Arial" pitchFamily="34" charset="0"/>
              </a:rPr>
              <a:t>E</a:t>
            </a:r>
            <a:r>
              <a:rPr kumimoji="1" lang="en-US" altLang="ko-KR" sz="2000" baseline="30000" dirty="0" err="1">
                <a:latin typeface="Arial" pitchFamily="34" charset="0"/>
                <a:cs typeface="Arial" pitchFamily="34" charset="0"/>
              </a:rPr>
              <a:t>o</a:t>
            </a:r>
            <a:r>
              <a:rPr kumimoji="1" lang="en-US" altLang="ko-KR" sz="2000" baseline="-25000" dirty="0" err="1">
                <a:latin typeface="Arial" pitchFamily="34" charset="0"/>
                <a:cs typeface="Arial" pitchFamily="34" charset="0"/>
              </a:rPr>
              <a:t>cell</a:t>
            </a:r>
            <a:r>
              <a:rPr kumimoji="1" lang="en-US" altLang="ko-KR" sz="2000" dirty="0">
                <a:latin typeface="Arial" pitchFamily="34" charset="0"/>
                <a:cs typeface="Arial" pitchFamily="34" charset="0"/>
                <a:sym typeface="Symbol" pitchFamily="18" charset="2"/>
              </a:rPr>
              <a:t> = </a:t>
            </a:r>
            <a:r>
              <a:rPr kumimoji="1" lang="en-US" altLang="ko-KR" sz="2000" dirty="0" err="1">
                <a:latin typeface="Arial" pitchFamily="34" charset="0"/>
                <a:cs typeface="Arial" pitchFamily="34" charset="0"/>
                <a:sym typeface="Symbol" pitchFamily="18" charset="2"/>
              </a:rPr>
              <a:t>V</a:t>
            </a:r>
            <a:r>
              <a:rPr kumimoji="1" lang="en-US" altLang="ko-KR" sz="2000" baseline="-25000" dirty="0" err="1">
                <a:latin typeface="Arial" pitchFamily="34" charset="0"/>
                <a:cs typeface="Arial" pitchFamily="34" charset="0"/>
              </a:rPr>
              <a:t>cell</a:t>
            </a:r>
            <a:r>
              <a:rPr kumimoji="1" lang="en-US" altLang="ko-KR" sz="2000" dirty="0">
                <a:latin typeface="Arial" pitchFamily="34" charset="0"/>
                <a:cs typeface="Arial" pitchFamily="34" charset="0"/>
                <a:sym typeface="Symbol" pitchFamily="18" charset="2"/>
              </a:rPr>
              <a:t>  = </a:t>
            </a:r>
            <a:r>
              <a:rPr kumimoji="1" lang="en-US" altLang="ko-KR" sz="2000" i="1" dirty="0" err="1">
                <a:latin typeface="Arial" pitchFamily="34" charset="0"/>
                <a:cs typeface="Arial" pitchFamily="34" charset="0"/>
              </a:rPr>
              <a:t>E</a:t>
            </a:r>
            <a:r>
              <a:rPr kumimoji="1" lang="en-US" altLang="ko-KR" sz="2000" baseline="30000" dirty="0" err="1">
                <a:latin typeface="Arial" pitchFamily="34" charset="0"/>
                <a:cs typeface="Arial" pitchFamily="34" charset="0"/>
              </a:rPr>
              <a:t>o</a:t>
            </a:r>
            <a:r>
              <a:rPr kumimoji="1" lang="en-US" altLang="ko-KR" sz="2000" baseline="-25000" dirty="0" err="1">
                <a:latin typeface="Arial" pitchFamily="34" charset="0"/>
                <a:cs typeface="Arial" pitchFamily="34" charset="0"/>
              </a:rPr>
              <a:t>cathode</a:t>
            </a:r>
            <a:r>
              <a:rPr kumimoji="1" lang="en-US" altLang="ko-KR" sz="2000" dirty="0">
                <a:latin typeface="Arial" pitchFamily="34" charset="0"/>
                <a:cs typeface="Arial" pitchFamily="34" charset="0"/>
                <a:sym typeface="Symbol" pitchFamily="18" charset="2"/>
              </a:rPr>
              <a:t> – </a:t>
            </a:r>
            <a:r>
              <a:rPr kumimoji="1" lang="en-US" altLang="ko-KR" sz="2000" i="1" dirty="0" err="1">
                <a:latin typeface="Arial" pitchFamily="34" charset="0"/>
                <a:cs typeface="Arial" pitchFamily="34" charset="0"/>
              </a:rPr>
              <a:t>E</a:t>
            </a:r>
            <a:r>
              <a:rPr kumimoji="1" lang="en-US" altLang="ko-KR" sz="2000" baseline="30000" dirty="0" err="1">
                <a:latin typeface="Arial" pitchFamily="34" charset="0"/>
                <a:cs typeface="Arial" pitchFamily="34" charset="0"/>
              </a:rPr>
              <a:t>o</a:t>
            </a:r>
            <a:r>
              <a:rPr kumimoji="1" lang="en-US" altLang="ko-KR" sz="2000" baseline="-25000" dirty="0" err="1">
                <a:latin typeface="Arial" pitchFamily="34" charset="0"/>
                <a:cs typeface="Arial" pitchFamily="34" charset="0"/>
              </a:rPr>
              <a:t>anode</a:t>
            </a:r>
            <a:endParaRPr kumimoji="1" lang="en-US" altLang="ko-KR" sz="2000" baseline="-25000" dirty="0">
              <a:latin typeface="Arial" pitchFamily="34" charset="0"/>
              <a:cs typeface="Arial" pitchFamily="34" charset="0"/>
            </a:endParaRPr>
          </a:p>
          <a:p>
            <a:pPr eaLnBrk="1" latinLnBrk="1" hangingPunct="1">
              <a:spcBef>
                <a:spcPct val="50000"/>
              </a:spcBef>
              <a:buFont typeface="Symbol"/>
              <a:buChar char="D"/>
            </a:pPr>
            <a:r>
              <a:rPr kumimoji="1" lang="en-US" altLang="ko-KR" sz="2000" i="1" dirty="0" err="1" smtClean="0">
                <a:latin typeface="Arial" pitchFamily="34" charset="0"/>
                <a:cs typeface="Arial" pitchFamily="34" charset="0"/>
              </a:rPr>
              <a:t>E</a:t>
            </a:r>
            <a:r>
              <a:rPr kumimoji="1" lang="en-US" altLang="ko-KR" sz="2000" baseline="30000" dirty="0" err="1" smtClean="0">
                <a:latin typeface="Arial" pitchFamily="34" charset="0"/>
                <a:cs typeface="Arial" pitchFamily="34" charset="0"/>
              </a:rPr>
              <a:t>o</a:t>
            </a:r>
            <a:r>
              <a:rPr kumimoji="1" lang="en-US" altLang="ko-KR" sz="2000" baseline="-25000" dirty="0" err="1" smtClean="0">
                <a:latin typeface="Arial" pitchFamily="34" charset="0"/>
                <a:cs typeface="Arial" pitchFamily="34" charset="0"/>
              </a:rPr>
              <a:t>cell</a:t>
            </a:r>
            <a:r>
              <a:rPr kumimoji="1" lang="en-US" altLang="ko-KR" sz="2000" dirty="0" smtClean="0">
                <a:latin typeface="Arial" pitchFamily="34" charset="0"/>
                <a:cs typeface="Arial" pitchFamily="34" charset="0"/>
                <a:sym typeface="Symbol" pitchFamily="18" charset="2"/>
              </a:rPr>
              <a:t> </a:t>
            </a:r>
            <a:r>
              <a:rPr kumimoji="1" lang="en-US" altLang="ko-KR" sz="2000" dirty="0">
                <a:latin typeface="Arial" pitchFamily="34" charset="0"/>
                <a:cs typeface="Arial" pitchFamily="34" charset="0"/>
                <a:sym typeface="Symbol" pitchFamily="18" charset="2"/>
              </a:rPr>
              <a:t>= </a:t>
            </a:r>
            <a:r>
              <a:rPr kumimoji="1" lang="en-US" altLang="ko-KR" sz="2000" dirty="0" err="1">
                <a:latin typeface="Arial" pitchFamily="34" charset="0"/>
                <a:cs typeface="Arial" pitchFamily="34" charset="0"/>
                <a:sym typeface="Symbol" pitchFamily="18" charset="2"/>
              </a:rPr>
              <a:t>V</a:t>
            </a:r>
            <a:r>
              <a:rPr kumimoji="1" lang="en-US" altLang="ko-KR" sz="2000" baseline="-25000" dirty="0" err="1">
                <a:latin typeface="Arial" pitchFamily="34" charset="0"/>
                <a:cs typeface="Arial" pitchFamily="34" charset="0"/>
              </a:rPr>
              <a:t>cell</a:t>
            </a:r>
            <a:r>
              <a:rPr kumimoji="1" lang="en-US" altLang="ko-KR" sz="2000" dirty="0">
                <a:latin typeface="Arial" pitchFamily="34" charset="0"/>
                <a:cs typeface="Arial" pitchFamily="34" charset="0"/>
                <a:sym typeface="Symbol" pitchFamily="18" charset="2"/>
              </a:rPr>
              <a:t>  = </a:t>
            </a:r>
            <a:r>
              <a:rPr kumimoji="1" lang="en-US" altLang="ko-KR" sz="2000" i="1" dirty="0" err="1">
                <a:latin typeface="Arial" pitchFamily="34" charset="0"/>
                <a:cs typeface="Arial" pitchFamily="34" charset="0"/>
              </a:rPr>
              <a:t>E</a:t>
            </a:r>
            <a:r>
              <a:rPr kumimoji="1" lang="en-US" altLang="ko-KR" sz="2000" baseline="30000" dirty="0" err="1">
                <a:latin typeface="Arial" pitchFamily="34" charset="0"/>
                <a:cs typeface="Arial" pitchFamily="34" charset="0"/>
              </a:rPr>
              <a:t>o</a:t>
            </a:r>
            <a:r>
              <a:rPr kumimoji="1" lang="en-US" altLang="ko-KR" sz="2000" baseline="-25000" dirty="0" err="1">
                <a:latin typeface="Arial" pitchFamily="34" charset="0"/>
                <a:cs typeface="Arial" pitchFamily="34" charset="0"/>
              </a:rPr>
              <a:t>right</a:t>
            </a:r>
            <a:r>
              <a:rPr kumimoji="1" lang="en-US" altLang="ko-KR" sz="2000" dirty="0">
                <a:latin typeface="Arial" pitchFamily="34" charset="0"/>
                <a:cs typeface="Arial" pitchFamily="34" charset="0"/>
                <a:sym typeface="Symbol" pitchFamily="18" charset="2"/>
              </a:rPr>
              <a:t> – </a:t>
            </a:r>
            <a:r>
              <a:rPr kumimoji="1" lang="en-US" altLang="ko-KR" sz="2000" i="1" dirty="0" err="1" smtClean="0">
                <a:latin typeface="Arial" pitchFamily="34" charset="0"/>
                <a:cs typeface="Arial" pitchFamily="34" charset="0"/>
              </a:rPr>
              <a:t>E</a:t>
            </a:r>
            <a:r>
              <a:rPr kumimoji="1" lang="en-US" altLang="ko-KR" sz="2000" baseline="30000" dirty="0" err="1" smtClean="0">
                <a:latin typeface="Arial" pitchFamily="34" charset="0"/>
                <a:cs typeface="Arial" pitchFamily="34" charset="0"/>
              </a:rPr>
              <a:t>o</a:t>
            </a:r>
            <a:r>
              <a:rPr kumimoji="1" lang="en-US" altLang="ko-KR" sz="2000" baseline="-25000" dirty="0" err="1" smtClean="0">
                <a:latin typeface="Arial" pitchFamily="34" charset="0"/>
                <a:cs typeface="Arial" pitchFamily="34" charset="0"/>
              </a:rPr>
              <a:t>left</a:t>
            </a:r>
            <a:endParaRPr kumimoji="1" lang="en-US" altLang="ko-KR" sz="2000" baseline="-25000" dirty="0" smtClean="0">
              <a:latin typeface="Arial" pitchFamily="34" charset="0"/>
              <a:cs typeface="Arial" pitchFamily="34" charset="0"/>
            </a:endParaRPr>
          </a:p>
          <a:p>
            <a:pPr eaLnBrk="1" latinLnBrk="1" hangingPunct="1">
              <a:spcBef>
                <a:spcPct val="50000"/>
              </a:spcBef>
              <a:buFont typeface="Symbol"/>
              <a:buChar char="D"/>
            </a:pPr>
            <a:endParaRPr kumimoji="1" lang="en-US" altLang="ko-KR" sz="2000" baseline="-25000" dirty="0" smtClean="0">
              <a:latin typeface="Arial" pitchFamily="34" charset="0"/>
              <a:cs typeface="Arial" pitchFamily="34" charset="0"/>
            </a:endParaRPr>
          </a:p>
          <a:p>
            <a:pPr eaLnBrk="1" latinLnBrk="1" hangingPunct="1">
              <a:spcBef>
                <a:spcPct val="50000"/>
              </a:spcBef>
            </a:pPr>
            <a:endParaRPr kumimoji="1" lang="en-US" altLang="ko-KR" sz="2000" dirty="0">
              <a:latin typeface="Arial" pitchFamily="34" charset="0"/>
              <a:cs typeface="Arial" pitchFamily="34" charset="0"/>
            </a:endParaRPr>
          </a:p>
          <a:p>
            <a:pPr eaLnBrk="1" latinLnBrk="1" hangingPunct="1">
              <a:spcBef>
                <a:spcPct val="50000"/>
              </a:spcBef>
            </a:pPr>
            <a:r>
              <a:rPr kumimoji="1" lang="en-US" altLang="ko-KR" sz="2000" dirty="0">
                <a:latin typeface="Arial" pitchFamily="34" charset="0"/>
                <a:cs typeface="Arial" pitchFamily="34" charset="0"/>
              </a:rPr>
              <a:t>Ex. </a:t>
            </a:r>
            <a:r>
              <a:rPr kumimoji="1" lang="en-US" altLang="ko-KR" sz="2000" dirty="0">
                <a:latin typeface="Arial" pitchFamily="34" charset="0"/>
                <a:cs typeface="Arial" pitchFamily="34" charset="0"/>
                <a:sym typeface="HY특수문자8" pitchFamily="18" charset="2"/>
              </a:rPr>
              <a:t>      </a:t>
            </a:r>
            <a:r>
              <a:rPr kumimoji="1" lang="en-US" altLang="ko-KR" sz="2000" dirty="0" err="1">
                <a:latin typeface="Arial" pitchFamily="34" charset="0"/>
                <a:cs typeface="Arial" pitchFamily="34" charset="0"/>
                <a:sym typeface="Symbol" pitchFamily="18" charset="2"/>
              </a:rPr>
              <a:t>Cd</a:t>
            </a:r>
            <a:r>
              <a:rPr kumimoji="1" lang="en-US" altLang="ko-KR" sz="2000" dirty="0">
                <a:latin typeface="Arial" pitchFamily="34" charset="0"/>
                <a:cs typeface="Arial" pitchFamily="34" charset="0"/>
                <a:sym typeface="Symbol" pitchFamily="18" charset="2"/>
              </a:rPr>
              <a:t> </a:t>
            </a:r>
            <a:r>
              <a:rPr kumimoji="1" lang="en-US" altLang="ko-KR" sz="2000" dirty="0">
                <a:latin typeface="Arial" pitchFamily="34" charset="0"/>
                <a:cs typeface="Arial" pitchFamily="34" charset="0"/>
              </a:rPr>
              <a:t>(s) </a:t>
            </a:r>
            <a:r>
              <a:rPr kumimoji="1" lang="en-US" altLang="ko-KR" sz="2000" dirty="0">
                <a:latin typeface="Arial" pitchFamily="34" charset="0"/>
                <a:cs typeface="Arial" pitchFamily="34" charset="0"/>
                <a:sym typeface="HY특수문자8" pitchFamily="18" charset="2"/>
              </a:rPr>
              <a:t> + </a:t>
            </a:r>
            <a:r>
              <a:rPr kumimoji="1" lang="en-US" altLang="ko-KR" sz="2000" dirty="0">
                <a:latin typeface="Arial" pitchFamily="34" charset="0"/>
                <a:cs typeface="Arial" pitchFamily="34" charset="0"/>
              </a:rPr>
              <a:t>2Ag</a:t>
            </a:r>
            <a:r>
              <a:rPr kumimoji="1" lang="en-US" altLang="ko-KR" sz="2000" baseline="30000" dirty="0">
                <a:latin typeface="Arial" pitchFamily="34" charset="0"/>
                <a:cs typeface="Arial" pitchFamily="34" charset="0"/>
              </a:rPr>
              <a:t>+</a:t>
            </a:r>
            <a:r>
              <a:rPr kumimoji="1" lang="en-US" altLang="ko-KR" sz="2000" dirty="0">
                <a:latin typeface="Arial" pitchFamily="34" charset="0"/>
                <a:cs typeface="Arial" pitchFamily="34" charset="0"/>
              </a:rPr>
              <a:t>  =</a:t>
            </a:r>
            <a:r>
              <a:rPr kumimoji="1" lang="en-US" altLang="ko-KR" sz="2000" dirty="0">
                <a:latin typeface="Arial" pitchFamily="34" charset="0"/>
                <a:cs typeface="Arial" pitchFamily="34" charset="0"/>
                <a:sym typeface="HY특수문자8" pitchFamily="18" charset="2"/>
              </a:rPr>
              <a:t> Cd</a:t>
            </a:r>
            <a:r>
              <a:rPr kumimoji="1" lang="en-US" altLang="ko-KR" sz="2000" baseline="30000" dirty="0">
                <a:latin typeface="Arial" pitchFamily="34" charset="0"/>
                <a:cs typeface="Arial" pitchFamily="34" charset="0"/>
              </a:rPr>
              <a:t>2+</a:t>
            </a:r>
            <a:r>
              <a:rPr kumimoji="1" lang="en-US" altLang="ko-KR" sz="2000" dirty="0">
                <a:latin typeface="Arial" pitchFamily="34" charset="0"/>
                <a:cs typeface="Arial" pitchFamily="34" charset="0"/>
                <a:sym typeface="HY특수문자8" pitchFamily="18" charset="2"/>
              </a:rPr>
              <a:t>(</a:t>
            </a:r>
            <a:r>
              <a:rPr kumimoji="1" lang="en-US" altLang="ko-KR" sz="2000" dirty="0" err="1">
                <a:latin typeface="Arial" pitchFamily="34" charset="0"/>
                <a:cs typeface="Arial" pitchFamily="34" charset="0"/>
                <a:sym typeface="HY특수문자8" pitchFamily="18" charset="2"/>
              </a:rPr>
              <a:t>aq</a:t>
            </a:r>
            <a:r>
              <a:rPr kumimoji="1" lang="en-US" altLang="ko-KR" sz="2000" dirty="0">
                <a:latin typeface="Arial" pitchFamily="34" charset="0"/>
                <a:cs typeface="Arial" pitchFamily="34" charset="0"/>
                <a:sym typeface="HY특수문자8" pitchFamily="18" charset="2"/>
              </a:rPr>
              <a:t>) + 2Ag(s) </a:t>
            </a:r>
            <a:endParaRPr kumimoji="1" lang="ko-KR" altLang="en-US" sz="2000" dirty="0">
              <a:latin typeface="Arial" pitchFamily="34" charset="0"/>
              <a:cs typeface="Arial" pitchFamily="34" charset="0"/>
              <a:sym typeface="Symbol" pitchFamily="18" charset="2"/>
            </a:endParaRPr>
          </a:p>
          <a:p>
            <a:pPr eaLnBrk="1" latinLnBrk="1" hangingPunct="1">
              <a:spcBef>
                <a:spcPct val="50000"/>
              </a:spcBef>
            </a:pPr>
            <a:r>
              <a:rPr kumimoji="1" lang="en-US" altLang="ko-KR" sz="2000" dirty="0">
                <a:latin typeface="Arial" pitchFamily="34" charset="0"/>
                <a:cs typeface="Arial" pitchFamily="34" charset="0"/>
              </a:rPr>
              <a:t>             Ag</a:t>
            </a:r>
            <a:r>
              <a:rPr kumimoji="1" lang="en-US" altLang="ko-KR" sz="2000" baseline="30000" dirty="0">
                <a:latin typeface="Arial" pitchFamily="34" charset="0"/>
                <a:cs typeface="Arial" pitchFamily="34" charset="0"/>
              </a:rPr>
              <a:t>+</a:t>
            </a:r>
            <a:r>
              <a:rPr kumimoji="1" lang="en-US" altLang="ko-KR" sz="2000" dirty="0">
                <a:latin typeface="Arial" pitchFamily="34" charset="0"/>
                <a:cs typeface="Arial" pitchFamily="34" charset="0"/>
              </a:rPr>
              <a:t> + e   =</a:t>
            </a:r>
            <a:r>
              <a:rPr kumimoji="1" lang="en-US" altLang="ko-KR" sz="2000" dirty="0">
                <a:latin typeface="Arial" pitchFamily="34" charset="0"/>
                <a:cs typeface="Arial" pitchFamily="34" charset="0"/>
                <a:sym typeface="HY특수문자8" pitchFamily="18" charset="2"/>
              </a:rPr>
              <a:t>  Ag(s)        </a:t>
            </a:r>
            <a:r>
              <a:rPr kumimoji="1" lang="en-US" altLang="ko-KR" sz="2000" i="1" dirty="0" err="1">
                <a:latin typeface="Arial" pitchFamily="34" charset="0"/>
                <a:cs typeface="Arial" pitchFamily="34" charset="0"/>
              </a:rPr>
              <a:t>E</a:t>
            </a:r>
            <a:r>
              <a:rPr kumimoji="1" lang="en-US" altLang="ko-KR" sz="2000" baseline="30000" dirty="0" err="1">
                <a:latin typeface="Arial" pitchFamily="34" charset="0"/>
                <a:cs typeface="Arial" pitchFamily="34" charset="0"/>
              </a:rPr>
              <a:t>o</a:t>
            </a:r>
            <a:r>
              <a:rPr kumimoji="1" lang="en-US" altLang="ko-KR" sz="2000" dirty="0">
                <a:latin typeface="Arial" pitchFamily="34" charset="0"/>
                <a:cs typeface="Arial" pitchFamily="34" charset="0"/>
                <a:sym typeface="HY특수문자8" pitchFamily="18" charset="2"/>
              </a:rPr>
              <a:t> = + 0.799 V</a:t>
            </a:r>
          </a:p>
          <a:p>
            <a:pPr eaLnBrk="1" latinLnBrk="1" hangingPunct="1">
              <a:spcBef>
                <a:spcPct val="50000"/>
              </a:spcBef>
            </a:pPr>
            <a:r>
              <a:rPr kumimoji="1" lang="en-US" altLang="ko-KR" sz="2000" dirty="0">
                <a:latin typeface="Arial" pitchFamily="34" charset="0"/>
                <a:cs typeface="Arial" pitchFamily="34" charset="0"/>
                <a:sym typeface="HY특수문자8" pitchFamily="18" charset="2"/>
              </a:rPr>
              <a:t>             Cd</a:t>
            </a:r>
            <a:r>
              <a:rPr kumimoji="1" lang="en-US" altLang="ko-KR" sz="2000" baseline="30000" dirty="0">
                <a:latin typeface="Arial" pitchFamily="34" charset="0"/>
                <a:cs typeface="Arial" pitchFamily="34" charset="0"/>
              </a:rPr>
              <a:t>2+</a:t>
            </a:r>
            <a:r>
              <a:rPr kumimoji="1" lang="en-US" altLang="ko-KR" sz="2000" dirty="0">
                <a:latin typeface="Arial" pitchFamily="34" charset="0"/>
                <a:cs typeface="Arial" pitchFamily="34" charset="0"/>
                <a:sym typeface="HY특수문자8" pitchFamily="18" charset="2"/>
              </a:rPr>
              <a:t> + </a:t>
            </a:r>
            <a:r>
              <a:rPr kumimoji="1" lang="en-US" altLang="ko-KR" sz="2000" dirty="0">
                <a:latin typeface="Arial" pitchFamily="34" charset="0"/>
                <a:cs typeface="Arial" pitchFamily="34" charset="0"/>
              </a:rPr>
              <a:t> 2e =</a:t>
            </a:r>
            <a:r>
              <a:rPr kumimoji="1" lang="en-US" altLang="ko-KR" sz="2000" dirty="0">
                <a:latin typeface="Arial" pitchFamily="34" charset="0"/>
                <a:cs typeface="Arial" pitchFamily="34" charset="0"/>
                <a:sym typeface="HY특수문자8" pitchFamily="18" charset="2"/>
              </a:rPr>
              <a:t> </a:t>
            </a:r>
            <a:r>
              <a:rPr kumimoji="1" lang="en-US" altLang="ko-KR" sz="2000" dirty="0" err="1">
                <a:latin typeface="Arial" pitchFamily="34" charset="0"/>
                <a:cs typeface="Arial" pitchFamily="34" charset="0"/>
                <a:sym typeface="HY특수문자8" pitchFamily="18" charset="2"/>
              </a:rPr>
              <a:t>Cd</a:t>
            </a:r>
            <a:r>
              <a:rPr kumimoji="1" lang="en-US" altLang="ko-KR" sz="2000" dirty="0">
                <a:latin typeface="Arial" pitchFamily="34" charset="0"/>
                <a:cs typeface="Arial" pitchFamily="34" charset="0"/>
                <a:sym typeface="HY특수문자8" pitchFamily="18" charset="2"/>
              </a:rPr>
              <a:t>(s)       </a:t>
            </a:r>
            <a:r>
              <a:rPr kumimoji="1" lang="en-US" altLang="ko-KR" sz="2000" i="1" dirty="0" err="1">
                <a:latin typeface="Arial" pitchFamily="34" charset="0"/>
                <a:cs typeface="Arial" pitchFamily="34" charset="0"/>
              </a:rPr>
              <a:t>E</a:t>
            </a:r>
            <a:r>
              <a:rPr kumimoji="1" lang="en-US" altLang="ko-KR" sz="2000" baseline="30000" dirty="0" err="1">
                <a:latin typeface="Arial" pitchFamily="34" charset="0"/>
                <a:cs typeface="Arial" pitchFamily="34" charset="0"/>
              </a:rPr>
              <a:t>o</a:t>
            </a:r>
            <a:r>
              <a:rPr kumimoji="1" lang="en-US" altLang="ko-KR" sz="2000" dirty="0">
                <a:latin typeface="Arial" pitchFamily="34" charset="0"/>
                <a:cs typeface="Arial" pitchFamily="34" charset="0"/>
                <a:sym typeface="HY특수문자8" pitchFamily="18" charset="2"/>
              </a:rPr>
              <a:t> = – 0.402 V </a:t>
            </a:r>
            <a:endParaRPr kumimoji="1" lang="en-US" altLang="ko-KR" sz="2000" dirty="0">
              <a:latin typeface="Arial" pitchFamily="34" charset="0"/>
              <a:cs typeface="Arial" pitchFamily="34" charset="0"/>
            </a:endParaRPr>
          </a:p>
          <a:p>
            <a:pPr eaLnBrk="1" latinLnBrk="1" hangingPunct="1">
              <a:spcBef>
                <a:spcPct val="50000"/>
              </a:spcBef>
            </a:pPr>
            <a:r>
              <a:rPr kumimoji="1" lang="en-US" altLang="ko-KR" sz="2000" dirty="0">
                <a:latin typeface="Arial" pitchFamily="34" charset="0"/>
                <a:cs typeface="Arial" pitchFamily="34" charset="0"/>
              </a:rPr>
              <a:t>             2Ag</a:t>
            </a:r>
            <a:r>
              <a:rPr kumimoji="1" lang="en-US" altLang="ko-KR" sz="2000" baseline="30000" dirty="0">
                <a:latin typeface="Arial" pitchFamily="34" charset="0"/>
                <a:cs typeface="Arial" pitchFamily="34" charset="0"/>
              </a:rPr>
              <a:t>+</a:t>
            </a:r>
            <a:r>
              <a:rPr kumimoji="1" lang="en-US" altLang="ko-KR" sz="2000" dirty="0">
                <a:latin typeface="Arial" pitchFamily="34" charset="0"/>
                <a:cs typeface="Arial" pitchFamily="34" charset="0"/>
              </a:rPr>
              <a:t> + 2e   =</a:t>
            </a:r>
            <a:r>
              <a:rPr kumimoji="1" lang="en-US" altLang="ko-KR" sz="2000" dirty="0">
                <a:latin typeface="Arial" pitchFamily="34" charset="0"/>
                <a:cs typeface="Arial" pitchFamily="34" charset="0"/>
                <a:sym typeface="HY특수문자8" pitchFamily="18" charset="2"/>
              </a:rPr>
              <a:t> 2 Ag(s)        </a:t>
            </a:r>
            <a:r>
              <a:rPr kumimoji="1" lang="en-US" altLang="ko-KR" sz="2000" i="1" dirty="0" err="1">
                <a:latin typeface="Arial" pitchFamily="34" charset="0"/>
                <a:cs typeface="Arial" pitchFamily="34" charset="0"/>
              </a:rPr>
              <a:t>E</a:t>
            </a:r>
            <a:r>
              <a:rPr kumimoji="1" lang="en-US" altLang="ko-KR" sz="2000" baseline="30000" dirty="0" err="1">
                <a:latin typeface="Arial" pitchFamily="34" charset="0"/>
                <a:cs typeface="Arial" pitchFamily="34" charset="0"/>
              </a:rPr>
              <a:t>o</a:t>
            </a:r>
            <a:r>
              <a:rPr kumimoji="1" lang="en-US" altLang="ko-KR" sz="2000" dirty="0">
                <a:latin typeface="Arial" pitchFamily="34" charset="0"/>
                <a:cs typeface="Arial" pitchFamily="34" charset="0"/>
                <a:sym typeface="HY특수문자8" pitchFamily="18" charset="2"/>
              </a:rPr>
              <a:t> = + 0.799 V</a:t>
            </a:r>
          </a:p>
          <a:p>
            <a:pPr eaLnBrk="1" latinLnBrk="1" hangingPunct="1">
              <a:spcBef>
                <a:spcPct val="50000"/>
              </a:spcBef>
            </a:pPr>
            <a:r>
              <a:rPr kumimoji="1" lang="en-US" altLang="ko-KR" sz="2000" dirty="0">
                <a:latin typeface="Arial" pitchFamily="34" charset="0"/>
                <a:cs typeface="Arial" pitchFamily="34" charset="0"/>
                <a:sym typeface="HY특수문자8" pitchFamily="18" charset="2"/>
              </a:rPr>
              <a:t>             Cd</a:t>
            </a:r>
            <a:r>
              <a:rPr kumimoji="1" lang="en-US" altLang="ko-KR" sz="2000" baseline="30000" dirty="0">
                <a:latin typeface="Arial" pitchFamily="34" charset="0"/>
                <a:cs typeface="Arial" pitchFamily="34" charset="0"/>
              </a:rPr>
              <a:t>2+</a:t>
            </a:r>
            <a:r>
              <a:rPr kumimoji="1" lang="en-US" altLang="ko-KR" sz="2000" dirty="0">
                <a:latin typeface="Arial" pitchFamily="34" charset="0"/>
                <a:cs typeface="Arial" pitchFamily="34" charset="0"/>
                <a:sym typeface="HY특수문자8" pitchFamily="18" charset="2"/>
              </a:rPr>
              <a:t> + </a:t>
            </a:r>
            <a:r>
              <a:rPr kumimoji="1" lang="en-US" altLang="ko-KR" sz="2000" dirty="0">
                <a:latin typeface="Arial" pitchFamily="34" charset="0"/>
                <a:cs typeface="Arial" pitchFamily="34" charset="0"/>
              </a:rPr>
              <a:t> 2e =</a:t>
            </a:r>
            <a:r>
              <a:rPr kumimoji="1" lang="en-US" altLang="ko-KR" sz="2000" dirty="0">
                <a:latin typeface="Arial" pitchFamily="34" charset="0"/>
                <a:cs typeface="Arial" pitchFamily="34" charset="0"/>
                <a:sym typeface="HY특수문자8" pitchFamily="18" charset="2"/>
              </a:rPr>
              <a:t> </a:t>
            </a:r>
            <a:r>
              <a:rPr kumimoji="1" lang="en-US" altLang="ko-KR" sz="2000" dirty="0" err="1">
                <a:latin typeface="Arial" pitchFamily="34" charset="0"/>
                <a:cs typeface="Arial" pitchFamily="34" charset="0"/>
                <a:sym typeface="HY특수문자8" pitchFamily="18" charset="2"/>
              </a:rPr>
              <a:t>Cd</a:t>
            </a:r>
            <a:r>
              <a:rPr kumimoji="1" lang="en-US" altLang="ko-KR" sz="2000" dirty="0">
                <a:latin typeface="Arial" pitchFamily="34" charset="0"/>
                <a:cs typeface="Arial" pitchFamily="34" charset="0"/>
                <a:sym typeface="HY특수문자8" pitchFamily="18" charset="2"/>
              </a:rPr>
              <a:t>(s)            </a:t>
            </a:r>
            <a:r>
              <a:rPr kumimoji="1" lang="en-US" altLang="ko-KR" sz="2000" i="1" dirty="0" err="1">
                <a:latin typeface="Arial" pitchFamily="34" charset="0"/>
                <a:cs typeface="Arial" pitchFamily="34" charset="0"/>
              </a:rPr>
              <a:t>E</a:t>
            </a:r>
            <a:r>
              <a:rPr kumimoji="1" lang="en-US" altLang="ko-KR" sz="2000" baseline="30000" dirty="0" err="1">
                <a:latin typeface="Arial" pitchFamily="34" charset="0"/>
                <a:cs typeface="Arial" pitchFamily="34" charset="0"/>
              </a:rPr>
              <a:t>o</a:t>
            </a:r>
            <a:r>
              <a:rPr kumimoji="1" lang="en-US" altLang="ko-KR" sz="2000" dirty="0">
                <a:latin typeface="Arial" pitchFamily="34" charset="0"/>
                <a:cs typeface="Arial" pitchFamily="34" charset="0"/>
                <a:sym typeface="HY특수문자8" pitchFamily="18" charset="2"/>
              </a:rPr>
              <a:t> = – 0.402 V</a:t>
            </a:r>
            <a:endParaRPr kumimoji="1" lang="en-US" altLang="ko-KR" sz="2000" dirty="0">
              <a:latin typeface="Arial" pitchFamily="34" charset="0"/>
              <a:cs typeface="Arial" pitchFamily="34" charset="0"/>
            </a:endParaRPr>
          </a:p>
          <a:p>
            <a:pPr eaLnBrk="1" latinLnBrk="1" hangingPunct="1">
              <a:spcBef>
                <a:spcPct val="50000"/>
              </a:spcBef>
            </a:pPr>
            <a:r>
              <a:rPr kumimoji="1" lang="en-US" altLang="ko-KR" sz="2000" dirty="0">
                <a:latin typeface="Arial" pitchFamily="34" charset="0"/>
                <a:cs typeface="Arial" pitchFamily="34" charset="0"/>
                <a:sym typeface="Symbol" pitchFamily="18" charset="2"/>
              </a:rPr>
              <a:t>             </a:t>
            </a:r>
            <a:r>
              <a:rPr kumimoji="1" lang="en-US" altLang="ko-KR" sz="2000" dirty="0" err="1">
                <a:latin typeface="Arial" pitchFamily="34" charset="0"/>
                <a:cs typeface="Arial" pitchFamily="34" charset="0"/>
                <a:sym typeface="Symbol" pitchFamily="18" charset="2"/>
              </a:rPr>
              <a:t>Cd</a:t>
            </a:r>
            <a:r>
              <a:rPr kumimoji="1" lang="en-US" altLang="ko-KR" sz="2000" dirty="0">
                <a:latin typeface="Arial" pitchFamily="34" charset="0"/>
                <a:cs typeface="Arial" pitchFamily="34" charset="0"/>
                <a:sym typeface="Symbol" pitchFamily="18" charset="2"/>
              </a:rPr>
              <a:t> </a:t>
            </a:r>
            <a:r>
              <a:rPr kumimoji="1" lang="en-US" altLang="ko-KR" sz="2000" dirty="0">
                <a:latin typeface="Arial" pitchFamily="34" charset="0"/>
                <a:cs typeface="Arial" pitchFamily="34" charset="0"/>
              </a:rPr>
              <a:t>(s) </a:t>
            </a:r>
            <a:r>
              <a:rPr kumimoji="1" lang="en-US" altLang="ko-KR" sz="2000" dirty="0">
                <a:latin typeface="Arial" pitchFamily="34" charset="0"/>
                <a:cs typeface="Arial" pitchFamily="34" charset="0"/>
                <a:sym typeface="HY특수문자8" pitchFamily="18" charset="2"/>
              </a:rPr>
              <a:t> + </a:t>
            </a:r>
            <a:r>
              <a:rPr kumimoji="1" lang="en-US" altLang="ko-KR" sz="2000" dirty="0">
                <a:latin typeface="Arial" pitchFamily="34" charset="0"/>
                <a:cs typeface="Arial" pitchFamily="34" charset="0"/>
              </a:rPr>
              <a:t>2Ag</a:t>
            </a:r>
            <a:r>
              <a:rPr kumimoji="1" lang="en-US" altLang="ko-KR" sz="2000" baseline="30000" dirty="0">
                <a:latin typeface="Arial" pitchFamily="34" charset="0"/>
                <a:cs typeface="Arial" pitchFamily="34" charset="0"/>
              </a:rPr>
              <a:t>+</a:t>
            </a:r>
            <a:r>
              <a:rPr kumimoji="1" lang="en-US" altLang="ko-KR" sz="2000" dirty="0">
                <a:latin typeface="Arial" pitchFamily="34" charset="0"/>
                <a:cs typeface="Arial" pitchFamily="34" charset="0"/>
              </a:rPr>
              <a:t>  =</a:t>
            </a:r>
            <a:r>
              <a:rPr kumimoji="1" lang="en-US" altLang="ko-KR" sz="2000" dirty="0">
                <a:latin typeface="Arial" pitchFamily="34" charset="0"/>
                <a:cs typeface="Arial" pitchFamily="34" charset="0"/>
                <a:sym typeface="HY특수문자8" pitchFamily="18" charset="2"/>
              </a:rPr>
              <a:t> Cd</a:t>
            </a:r>
            <a:r>
              <a:rPr kumimoji="1" lang="en-US" altLang="ko-KR" sz="2000" baseline="30000" dirty="0">
                <a:latin typeface="Arial" pitchFamily="34" charset="0"/>
                <a:cs typeface="Arial" pitchFamily="34" charset="0"/>
              </a:rPr>
              <a:t>2+</a:t>
            </a:r>
            <a:r>
              <a:rPr kumimoji="1" lang="en-US" altLang="ko-KR" sz="2000" dirty="0">
                <a:latin typeface="Arial" pitchFamily="34" charset="0"/>
                <a:cs typeface="Arial" pitchFamily="34" charset="0"/>
                <a:sym typeface="HY특수문자8" pitchFamily="18" charset="2"/>
              </a:rPr>
              <a:t>(</a:t>
            </a:r>
            <a:r>
              <a:rPr kumimoji="1" lang="en-US" altLang="ko-KR" sz="2000" dirty="0" err="1">
                <a:latin typeface="Arial" pitchFamily="34" charset="0"/>
                <a:cs typeface="Arial" pitchFamily="34" charset="0"/>
                <a:sym typeface="HY특수문자8" pitchFamily="18" charset="2"/>
              </a:rPr>
              <a:t>aq</a:t>
            </a:r>
            <a:r>
              <a:rPr kumimoji="1" lang="en-US" altLang="ko-KR" sz="2000" dirty="0">
                <a:latin typeface="Arial" pitchFamily="34" charset="0"/>
                <a:cs typeface="Arial" pitchFamily="34" charset="0"/>
                <a:sym typeface="HY특수문자8" pitchFamily="18" charset="2"/>
              </a:rPr>
              <a:t>) + 2Ag(s)</a:t>
            </a:r>
            <a:endParaRPr kumimoji="1" lang="en-US" altLang="ko-KR" sz="2000" dirty="0">
              <a:latin typeface="Arial" pitchFamily="34" charset="0"/>
              <a:cs typeface="Arial" pitchFamily="34" charset="0"/>
            </a:endParaRPr>
          </a:p>
          <a:p>
            <a:pPr eaLnBrk="1" latinLnBrk="1" hangingPunct="1">
              <a:spcBef>
                <a:spcPct val="50000"/>
              </a:spcBef>
            </a:pPr>
            <a:r>
              <a:rPr kumimoji="1" lang="en-US" altLang="ko-KR" sz="2000" i="1" dirty="0">
                <a:latin typeface="Arial" pitchFamily="34" charset="0"/>
                <a:cs typeface="Arial" pitchFamily="34" charset="0"/>
              </a:rPr>
              <a:t>            </a:t>
            </a:r>
            <a:r>
              <a:rPr kumimoji="1" lang="en-US" altLang="ko-KR" sz="2000" i="1" dirty="0" err="1">
                <a:latin typeface="Arial" pitchFamily="34" charset="0"/>
                <a:cs typeface="Arial" pitchFamily="34" charset="0"/>
              </a:rPr>
              <a:t>E</a:t>
            </a:r>
            <a:r>
              <a:rPr kumimoji="1" lang="en-US" altLang="ko-KR" sz="2000" baseline="30000" dirty="0" err="1">
                <a:latin typeface="Arial" pitchFamily="34" charset="0"/>
                <a:cs typeface="Arial" pitchFamily="34" charset="0"/>
              </a:rPr>
              <a:t>o</a:t>
            </a:r>
            <a:r>
              <a:rPr kumimoji="1" lang="en-US" altLang="ko-KR" sz="2000" baseline="-25000" dirty="0" err="1">
                <a:latin typeface="Arial" pitchFamily="34" charset="0"/>
                <a:cs typeface="Arial" pitchFamily="34" charset="0"/>
              </a:rPr>
              <a:t>cell</a:t>
            </a:r>
            <a:r>
              <a:rPr kumimoji="1" lang="en-US" altLang="ko-KR" sz="2000" dirty="0">
                <a:latin typeface="Arial" pitchFamily="34" charset="0"/>
                <a:cs typeface="Arial" pitchFamily="34" charset="0"/>
                <a:sym typeface="HY특수문자8" pitchFamily="18" charset="2"/>
              </a:rPr>
              <a:t> = + 0.799 V – (– 0.402 V) = + 1.201 V</a:t>
            </a:r>
            <a:endParaRPr kumimoji="1" lang="en-US" altLang="ko-KR" sz="2000" dirty="0">
              <a:latin typeface="Arial" pitchFamily="34" charset="0"/>
              <a:cs typeface="Arial" pitchFamily="34" charset="0"/>
            </a:endParaRPr>
          </a:p>
        </p:txBody>
      </p:sp>
      <p:sp>
        <p:nvSpPr>
          <p:cNvPr id="168966" name="Line 6"/>
          <p:cNvSpPr>
            <a:spLocks noChangeShapeType="1"/>
          </p:cNvSpPr>
          <p:nvPr/>
        </p:nvSpPr>
        <p:spPr bwMode="auto">
          <a:xfrm>
            <a:off x="1828800" y="4419600"/>
            <a:ext cx="4876800" cy="0"/>
          </a:xfrm>
          <a:prstGeom prst="line">
            <a:avLst/>
          </a:prstGeom>
          <a:noFill/>
          <a:ln w="9525">
            <a:solidFill>
              <a:schemeClr val="tx1"/>
            </a:solidFill>
            <a:round/>
            <a:headEnd/>
            <a:tailEnd/>
          </a:ln>
          <a:effectLst/>
        </p:spPr>
        <p:txBody>
          <a:bodyPr wrap="none" anchor="ctr"/>
          <a:lstStyle/>
          <a:p>
            <a:endParaRPr lang="en-US"/>
          </a:p>
        </p:txBody>
      </p:sp>
      <p:sp>
        <p:nvSpPr>
          <p:cNvPr id="5" name="Slide Number Placeholder 4"/>
          <p:cNvSpPr>
            <a:spLocks noGrp="1"/>
          </p:cNvSpPr>
          <p:nvPr>
            <p:ph type="sldNum" sz="quarter" idx="12"/>
          </p:nvPr>
        </p:nvSpPr>
        <p:spPr/>
        <p:txBody>
          <a:bodyPr/>
          <a:lstStyle/>
          <a:p>
            <a:pPr>
              <a:defRPr/>
            </a:pPr>
            <a:fld id="{68A870C4-B19F-4DF1-B967-64BBCC981FCB}" type="slidenum">
              <a:rPr lang="en-US" smtClean="0"/>
              <a:pPr>
                <a:defRPr/>
              </a:pPr>
              <a:t>54</a:t>
            </a:fld>
            <a:endParaRPr lang="en-US"/>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Text Box 2"/>
          <p:cNvSpPr txBox="1">
            <a:spLocks noChangeArrowheads="1"/>
          </p:cNvSpPr>
          <p:nvPr/>
        </p:nvSpPr>
        <p:spPr bwMode="auto">
          <a:xfrm>
            <a:off x="533400" y="1312307"/>
            <a:ext cx="7467600" cy="4555093"/>
          </a:xfrm>
          <a:prstGeom prst="rect">
            <a:avLst/>
          </a:prstGeom>
          <a:noFill/>
          <a:ln w="9525">
            <a:noFill/>
            <a:miter lim="800000"/>
            <a:headEnd/>
            <a:tailEnd/>
          </a:ln>
          <a:effectLst/>
        </p:spPr>
        <p:txBody>
          <a:bodyPr>
            <a:spAutoFit/>
          </a:bodyPr>
          <a:lstStyle/>
          <a:p>
            <a:pPr eaLnBrk="1" latinLnBrk="1" hangingPunct="1">
              <a:spcBef>
                <a:spcPct val="50000"/>
              </a:spcBef>
            </a:pPr>
            <a:endParaRPr kumimoji="1" lang="en-US" altLang="ko-KR" sz="2000" i="1" dirty="0">
              <a:latin typeface="Arial" pitchFamily="34" charset="0"/>
              <a:cs typeface="Arial" pitchFamily="34" charset="0"/>
            </a:endParaRPr>
          </a:p>
          <a:p>
            <a:pPr eaLnBrk="1" latinLnBrk="1" hangingPunct="1">
              <a:spcBef>
                <a:spcPct val="50000"/>
              </a:spcBef>
            </a:pPr>
            <a:r>
              <a:rPr kumimoji="1" lang="en-US" altLang="ko-KR" sz="2000" i="1" dirty="0" err="1">
                <a:latin typeface="Arial" pitchFamily="34" charset="0"/>
                <a:cs typeface="Arial" pitchFamily="34" charset="0"/>
              </a:rPr>
              <a:t>E</a:t>
            </a:r>
            <a:r>
              <a:rPr kumimoji="1" lang="en-US" altLang="ko-KR" sz="2000" baseline="-25000" dirty="0" err="1">
                <a:latin typeface="Arial" pitchFamily="34" charset="0"/>
                <a:cs typeface="Arial" pitchFamily="34" charset="0"/>
              </a:rPr>
              <a:t>cell</a:t>
            </a:r>
            <a:r>
              <a:rPr kumimoji="1" lang="en-US" altLang="ko-KR" sz="2000" dirty="0">
                <a:latin typeface="Arial" pitchFamily="34" charset="0"/>
                <a:cs typeface="Arial" pitchFamily="34" charset="0"/>
                <a:sym typeface="HY특수문자8" pitchFamily="18" charset="2"/>
              </a:rPr>
              <a:t> = </a:t>
            </a:r>
            <a:r>
              <a:rPr kumimoji="1" lang="en-US" altLang="ko-KR" sz="2000" i="1" dirty="0" err="1">
                <a:latin typeface="Arial" pitchFamily="34" charset="0"/>
                <a:cs typeface="Arial" pitchFamily="34" charset="0"/>
              </a:rPr>
              <a:t>E</a:t>
            </a:r>
            <a:r>
              <a:rPr kumimoji="1" lang="en-US" altLang="ko-KR" sz="2000" baseline="30000" dirty="0" err="1">
                <a:latin typeface="Arial" pitchFamily="34" charset="0"/>
                <a:cs typeface="Arial" pitchFamily="34" charset="0"/>
              </a:rPr>
              <a:t>o</a:t>
            </a:r>
            <a:r>
              <a:rPr kumimoji="1" lang="en-US" altLang="ko-KR" sz="2000" dirty="0">
                <a:latin typeface="Arial" pitchFamily="34" charset="0"/>
                <a:cs typeface="Arial" pitchFamily="34" charset="0"/>
                <a:sym typeface="HY특수문자8" pitchFamily="18" charset="2"/>
              </a:rPr>
              <a:t> – (0.05916/2) </a:t>
            </a:r>
            <a:r>
              <a:rPr kumimoji="1" lang="en-US" altLang="ko-KR" sz="2000" i="1" dirty="0">
                <a:latin typeface="Arial" pitchFamily="34" charset="0"/>
                <a:cs typeface="Arial" pitchFamily="34" charset="0"/>
                <a:sym typeface="HY특수문자8" pitchFamily="18" charset="2"/>
              </a:rPr>
              <a:t>log</a:t>
            </a:r>
            <a:r>
              <a:rPr kumimoji="1" lang="en-US" altLang="ko-KR" sz="2000" dirty="0">
                <a:latin typeface="Arial" pitchFamily="34" charset="0"/>
                <a:cs typeface="Arial" pitchFamily="34" charset="0"/>
                <a:sym typeface="HY특수문자8" pitchFamily="18" charset="2"/>
              </a:rPr>
              <a:t>([Cd</a:t>
            </a:r>
            <a:r>
              <a:rPr kumimoji="1" lang="en-US" altLang="ko-KR" sz="2000" baseline="30000" dirty="0">
                <a:latin typeface="Arial" pitchFamily="34" charset="0"/>
                <a:cs typeface="Arial" pitchFamily="34" charset="0"/>
              </a:rPr>
              <a:t>2+</a:t>
            </a:r>
            <a:r>
              <a:rPr kumimoji="1" lang="en-US" altLang="ko-KR" sz="2000" dirty="0">
                <a:latin typeface="Arial" pitchFamily="34" charset="0"/>
                <a:cs typeface="Arial" pitchFamily="34" charset="0"/>
                <a:sym typeface="HY특수문자8" pitchFamily="18" charset="2"/>
              </a:rPr>
              <a:t>]/[</a:t>
            </a:r>
            <a:r>
              <a:rPr kumimoji="1" lang="en-US" altLang="ko-KR" sz="2000" dirty="0">
                <a:latin typeface="Arial" pitchFamily="34" charset="0"/>
                <a:cs typeface="Arial" pitchFamily="34" charset="0"/>
              </a:rPr>
              <a:t>Ag</a:t>
            </a:r>
            <a:r>
              <a:rPr kumimoji="1" lang="en-US" altLang="ko-KR" sz="2000" baseline="30000" dirty="0">
                <a:latin typeface="Arial" pitchFamily="34" charset="0"/>
                <a:cs typeface="Arial" pitchFamily="34" charset="0"/>
              </a:rPr>
              <a:t>+</a:t>
            </a:r>
            <a:r>
              <a:rPr kumimoji="1" lang="en-US" altLang="ko-KR" sz="2000" dirty="0">
                <a:latin typeface="Arial" pitchFamily="34" charset="0"/>
                <a:cs typeface="Arial" pitchFamily="34" charset="0"/>
                <a:sym typeface="HY특수문자8" pitchFamily="18" charset="2"/>
              </a:rPr>
              <a:t>]</a:t>
            </a:r>
            <a:r>
              <a:rPr kumimoji="1" lang="en-US" altLang="ko-KR" sz="2000" baseline="30000" dirty="0">
                <a:latin typeface="Arial" pitchFamily="34" charset="0"/>
                <a:cs typeface="Arial" pitchFamily="34" charset="0"/>
                <a:sym typeface="HY특수문자8" pitchFamily="18" charset="2"/>
              </a:rPr>
              <a:t>2</a:t>
            </a:r>
            <a:r>
              <a:rPr kumimoji="1" lang="en-US" altLang="ko-KR" sz="2000" dirty="0">
                <a:latin typeface="Arial" pitchFamily="34" charset="0"/>
                <a:cs typeface="Arial" pitchFamily="34" charset="0"/>
                <a:sym typeface="HY특수문자8" pitchFamily="18" charset="2"/>
              </a:rPr>
              <a:t>)</a:t>
            </a:r>
            <a:endParaRPr kumimoji="1" lang="ko-KR" altLang="en-US" sz="2000" dirty="0">
              <a:latin typeface="Arial" pitchFamily="34" charset="0"/>
              <a:cs typeface="Arial" pitchFamily="34" charset="0"/>
              <a:sym typeface="HY특수문자8" pitchFamily="18" charset="2"/>
            </a:endParaRPr>
          </a:p>
          <a:p>
            <a:pPr eaLnBrk="1" latinLnBrk="1" hangingPunct="1">
              <a:spcBef>
                <a:spcPct val="50000"/>
              </a:spcBef>
            </a:pPr>
            <a:r>
              <a:rPr kumimoji="1" lang="en-US" altLang="ko-KR" sz="2000" dirty="0" err="1">
                <a:latin typeface="Arial" pitchFamily="34" charset="0"/>
                <a:cs typeface="Arial" pitchFamily="34" charset="0"/>
                <a:sym typeface="HY특수문자8" pitchFamily="18" charset="2"/>
              </a:rPr>
              <a:t>Ksp</a:t>
            </a:r>
            <a:r>
              <a:rPr kumimoji="1" lang="en-US" altLang="ko-KR" sz="2000" dirty="0">
                <a:latin typeface="Arial" pitchFamily="34" charset="0"/>
                <a:cs typeface="Arial" pitchFamily="34" charset="0"/>
                <a:sym typeface="HY특수문자8" pitchFamily="18" charset="2"/>
              </a:rPr>
              <a:t> </a:t>
            </a:r>
            <a:r>
              <a:rPr kumimoji="1" lang="en-US" altLang="ko-KR" sz="2000" baseline="-25000" dirty="0">
                <a:latin typeface="Arial" pitchFamily="34" charset="0"/>
                <a:cs typeface="Arial" pitchFamily="34" charset="0"/>
                <a:sym typeface="HY특수문자8" pitchFamily="18" charset="2"/>
              </a:rPr>
              <a:t>AgCl</a:t>
            </a:r>
            <a:r>
              <a:rPr kumimoji="1" lang="en-US" altLang="ko-KR" sz="2000" dirty="0">
                <a:latin typeface="Arial" pitchFamily="34" charset="0"/>
                <a:cs typeface="Arial" pitchFamily="34" charset="0"/>
                <a:sym typeface="HY특수문자8" pitchFamily="18" charset="2"/>
              </a:rPr>
              <a:t> =[</a:t>
            </a:r>
            <a:r>
              <a:rPr kumimoji="1" lang="en-US" altLang="ko-KR" sz="2000" dirty="0">
                <a:latin typeface="Arial" pitchFamily="34" charset="0"/>
                <a:cs typeface="Arial" pitchFamily="34" charset="0"/>
              </a:rPr>
              <a:t>Ag</a:t>
            </a:r>
            <a:r>
              <a:rPr kumimoji="1" lang="en-US" altLang="ko-KR" sz="2000" baseline="30000" dirty="0">
                <a:latin typeface="Arial" pitchFamily="34" charset="0"/>
                <a:cs typeface="Arial" pitchFamily="34" charset="0"/>
              </a:rPr>
              <a:t>+</a:t>
            </a:r>
            <a:r>
              <a:rPr kumimoji="1" lang="en-US" altLang="ko-KR" sz="2000" dirty="0">
                <a:latin typeface="Arial" pitchFamily="34" charset="0"/>
                <a:cs typeface="Arial" pitchFamily="34" charset="0"/>
                <a:sym typeface="HY특수문자8" pitchFamily="18" charset="2"/>
              </a:rPr>
              <a:t>][</a:t>
            </a:r>
            <a:r>
              <a:rPr kumimoji="1" lang="en-US" altLang="ko-KR" sz="2000" dirty="0" err="1">
                <a:latin typeface="Arial" pitchFamily="34" charset="0"/>
                <a:cs typeface="Arial" pitchFamily="34" charset="0"/>
                <a:sym typeface="HY특수문자8" pitchFamily="18" charset="2"/>
              </a:rPr>
              <a:t>Cl</a:t>
            </a:r>
            <a:r>
              <a:rPr kumimoji="1" lang="en-US" altLang="ko-KR" sz="2000" baseline="30000" dirty="0">
                <a:latin typeface="Arial" pitchFamily="34" charset="0"/>
                <a:cs typeface="Arial" pitchFamily="34" charset="0"/>
                <a:sym typeface="HY특수문자8" pitchFamily="18" charset="2"/>
              </a:rPr>
              <a:t>–</a:t>
            </a:r>
            <a:r>
              <a:rPr kumimoji="1" lang="en-US" altLang="ko-KR" sz="2000" dirty="0">
                <a:latin typeface="Arial" pitchFamily="34" charset="0"/>
                <a:cs typeface="Arial" pitchFamily="34" charset="0"/>
                <a:sym typeface="HY특수문자8" pitchFamily="18" charset="2"/>
              </a:rPr>
              <a:t>] = 1.8×10</a:t>
            </a:r>
            <a:r>
              <a:rPr kumimoji="1" lang="en-US" altLang="ko-KR" sz="2000" baseline="30000" dirty="0">
                <a:latin typeface="Arial" pitchFamily="34" charset="0"/>
                <a:cs typeface="Arial" pitchFamily="34" charset="0"/>
              </a:rPr>
              <a:t> 8</a:t>
            </a:r>
            <a:endParaRPr kumimoji="1" lang="en-US" altLang="ko-KR" sz="2000" dirty="0">
              <a:latin typeface="Arial" pitchFamily="34" charset="0"/>
              <a:cs typeface="Arial" pitchFamily="34" charset="0"/>
              <a:sym typeface="HY특수문자8" pitchFamily="18" charset="2"/>
            </a:endParaRPr>
          </a:p>
          <a:p>
            <a:pPr eaLnBrk="1" latinLnBrk="1" hangingPunct="1">
              <a:spcBef>
                <a:spcPct val="50000"/>
              </a:spcBef>
            </a:pPr>
            <a:endParaRPr kumimoji="1" lang="en-US" altLang="ko-KR" sz="2000" dirty="0">
              <a:latin typeface="Arial" pitchFamily="34" charset="0"/>
              <a:cs typeface="Arial" pitchFamily="34" charset="0"/>
            </a:endParaRPr>
          </a:p>
          <a:p>
            <a:pPr eaLnBrk="1" latinLnBrk="1" hangingPunct="1">
              <a:spcBef>
                <a:spcPct val="50000"/>
              </a:spcBef>
            </a:pPr>
            <a:r>
              <a:rPr kumimoji="1" lang="en-US" altLang="ko-KR" sz="2000" dirty="0">
                <a:latin typeface="Arial" pitchFamily="34" charset="0"/>
                <a:cs typeface="Arial" pitchFamily="34" charset="0"/>
              </a:rPr>
              <a:t>If    </a:t>
            </a:r>
            <a:r>
              <a:rPr kumimoji="1" lang="en-US" altLang="ko-KR" sz="2000" dirty="0">
                <a:latin typeface="Arial" pitchFamily="34" charset="0"/>
                <a:cs typeface="Arial" pitchFamily="34" charset="0"/>
                <a:sym typeface="HY특수문자8" pitchFamily="18" charset="2"/>
              </a:rPr>
              <a:t>[</a:t>
            </a:r>
            <a:r>
              <a:rPr kumimoji="1" lang="en-US" altLang="ko-KR" sz="2000" dirty="0" err="1">
                <a:latin typeface="Arial" pitchFamily="34" charset="0"/>
                <a:cs typeface="Arial" pitchFamily="34" charset="0"/>
                <a:sym typeface="HY특수문자8" pitchFamily="18" charset="2"/>
              </a:rPr>
              <a:t>Cl</a:t>
            </a:r>
            <a:r>
              <a:rPr kumimoji="1" lang="en-US" altLang="ko-KR" sz="2000" baseline="30000" dirty="0">
                <a:latin typeface="Arial" pitchFamily="34" charset="0"/>
                <a:cs typeface="Arial" pitchFamily="34" charset="0"/>
                <a:sym typeface="HY특수문자8" pitchFamily="18" charset="2"/>
              </a:rPr>
              <a:t>–</a:t>
            </a:r>
            <a:r>
              <a:rPr kumimoji="1" lang="en-US" altLang="ko-KR" sz="2000" dirty="0">
                <a:latin typeface="Arial" pitchFamily="34" charset="0"/>
                <a:cs typeface="Arial" pitchFamily="34" charset="0"/>
                <a:sym typeface="HY특수문자8" pitchFamily="18" charset="2"/>
              </a:rPr>
              <a:t>]  = 0.0334M,  [Cd</a:t>
            </a:r>
            <a:r>
              <a:rPr kumimoji="1" lang="en-US" altLang="ko-KR" sz="2000" baseline="30000" dirty="0">
                <a:latin typeface="Arial" pitchFamily="34" charset="0"/>
                <a:cs typeface="Arial" pitchFamily="34" charset="0"/>
              </a:rPr>
              <a:t>2+</a:t>
            </a:r>
            <a:r>
              <a:rPr kumimoji="1" lang="en-US" altLang="ko-KR" sz="2000" dirty="0">
                <a:latin typeface="Arial" pitchFamily="34" charset="0"/>
                <a:cs typeface="Arial" pitchFamily="34" charset="0"/>
                <a:sym typeface="HY특수문자8" pitchFamily="18" charset="2"/>
              </a:rPr>
              <a:t>] = 0.0167M</a:t>
            </a:r>
          </a:p>
          <a:p>
            <a:pPr eaLnBrk="1" latinLnBrk="1" hangingPunct="1">
              <a:spcBef>
                <a:spcPct val="50000"/>
              </a:spcBef>
            </a:pPr>
            <a:r>
              <a:rPr kumimoji="1" lang="en-US" altLang="ko-KR" sz="2000" dirty="0">
                <a:latin typeface="Arial" pitchFamily="34" charset="0"/>
                <a:cs typeface="Arial" pitchFamily="34" charset="0"/>
                <a:sym typeface="HY특수문자8" pitchFamily="18" charset="2"/>
              </a:rPr>
              <a:t>[</a:t>
            </a:r>
            <a:r>
              <a:rPr kumimoji="1" lang="en-US" altLang="ko-KR" sz="2000" dirty="0">
                <a:latin typeface="Arial" pitchFamily="34" charset="0"/>
                <a:cs typeface="Arial" pitchFamily="34" charset="0"/>
              </a:rPr>
              <a:t>Ag</a:t>
            </a:r>
            <a:r>
              <a:rPr kumimoji="1" lang="en-US" altLang="ko-KR" sz="2000" baseline="30000" dirty="0">
                <a:latin typeface="Arial" pitchFamily="34" charset="0"/>
                <a:cs typeface="Arial" pitchFamily="34" charset="0"/>
              </a:rPr>
              <a:t>+</a:t>
            </a:r>
            <a:r>
              <a:rPr kumimoji="1" lang="en-US" altLang="ko-KR" sz="2000" dirty="0">
                <a:latin typeface="Arial" pitchFamily="34" charset="0"/>
                <a:cs typeface="Arial" pitchFamily="34" charset="0"/>
                <a:sym typeface="HY특수문자8" pitchFamily="18" charset="2"/>
              </a:rPr>
              <a:t>] = 1.8×10</a:t>
            </a:r>
            <a:r>
              <a:rPr kumimoji="1" lang="en-US" altLang="ko-KR" sz="2000" baseline="30000" dirty="0">
                <a:latin typeface="Arial" pitchFamily="34" charset="0"/>
                <a:cs typeface="Arial" pitchFamily="34" charset="0"/>
              </a:rPr>
              <a:t> 8 </a:t>
            </a:r>
            <a:r>
              <a:rPr kumimoji="1" lang="en-US" altLang="ko-KR" sz="2000" dirty="0">
                <a:latin typeface="Arial" pitchFamily="34" charset="0"/>
                <a:cs typeface="Arial" pitchFamily="34" charset="0"/>
                <a:sym typeface="HY특수문자8" pitchFamily="18" charset="2"/>
              </a:rPr>
              <a:t>/ 0.0334 = 5.4 ×10</a:t>
            </a:r>
            <a:r>
              <a:rPr kumimoji="1" lang="en-US" altLang="ko-KR" sz="2000" baseline="30000" dirty="0">
                <a:latin typeface="Arial" pitchFamily="34" charset="0"/>
                <a:cs typeface="Arial" pitchFamily="34" charset="0"/>
              </a:rPr>
              <a:t>–9 </a:t>
            </a:r>
            <a:r>
              <a:rPr kumimoji="1" lang="en-US" altLang="ko-KR" sz="2000" dirty="0">
                <a:latin typeface="Arial" pitchFamily="34" charset="0"/>
                <a:cs typeface="Arial" pitchFamily="34" charset="0"/>
                <a:sym typeface="HY특수문자8" pitchFamily="18" charset="2"/>
              </a:rPr>
              <a:t>M</a:t>
            </a:r>
          </a:p>
          <a:p>
            <a:pPr eaLnBrk="1" latinLnBrk="1" hangingPunct="1">
              <a:spcBef>
                <a:spcPct val="50000"/>
              </a:spcBef>
            </a:pPr>
            <a:r>
              <a:rPr kumimoji="1" lang="en-US" altLang="ko-KR" sz="2000" i="1" dirty="0" err="1">
                <a:latin typeface="Arial" pitchFamily="34" charset="0"/>
                <a:cs typeface="Arial" pitchFamily="34" charset="0"/>
              </a:rPr>
              <a:t>E</a:t>
            </a:r>
            <a:r>
              <a:rPr kumimoji="1" lang="en-US" altLang="ko-KR" sz="2000" baseline="-25000" dirty="0" err="1">
                <a:latin typeface="Arial" pitchFamily="34" charset="0"/>
                <a:cs typeface="Arial" pitchFamily="34" charset="0"/>
              </a:rPr>
              <a:t>cell</a:t>
            </a:r>
            <a:r>
              <a:rPr kumimoji="1" lang="en-US" altLang="ko-KR" sz="2000" dirty="0">
                <a:latin typeface="Arial" pitchFamily="34" charset="0"/>
                <a:cs typeface="Arial" pitchFamily="34" charset="0"/>
                <a:sym typeface="HY특수문자8" pitchFamily="18" charset="2"/>
              </a:rPr>
              <a:t> = </a:t>
            </a:r>
            <a:r>
              <a:rPr kumimoji="1" lang="en-US" altLang="ko-KR" sz="2000" i="1" dirty="0" err="1">
                <a:latin typeface="Arial" pitchFamily="34" charset="0"/>
                <a:cs typeface="Arial" pitchFamily="34" charset="0"/>
              </a:rPr>
              <a:t>E</a:t>
            </a:r>
            <a:r>
              <a:rPr kumimoji="1" lang="en-US" altLang="ko-KR" sz="2000" baseline="30000" dirty="0" err="1">
                <a:latin typeface="Arial" pitchFamily="34" charset="0"/>
                <a:cs typeface="Arial" pitchFamily="34" charset="0"/>
              </a:rPr>
              <a:t>o</a:t>
            </a:r>
            <a:r>
              <a:rPr kumimoji="1" lang="en-US" altLang="ko-KR" sz="2000" dirty="0">
                <a:latin typeface="Arial" pitchFamily="34" charset="0"/>
                <a:cs typeface="Arial" pitchFamily="34" charset="0"/>
                <a:sym typeface="HY특수문자8" pitchFamily="18" charset="2"/>
              </a:rPr>
              <a:t> – (0.05916/2) </a:t>
            </a:r>
            <a:r>
              <a:rPr kumimoji="1" lang="en-US" altLang="ko-KR" sz="2000" i="1" dirty="0">
                <a:latin typeface="Arial" pitchFamily="34" charset="0"/>
                <a:cs typeface="Arial" pitchFamily="34" charset="0"/>
                <a:sym typeface="HY특수문자8" pitchFamily="18" charset="2"/>
              </a:rPr>
              <a:t>log</a:t>
            </a:r>
            <a:r>
              <a:rPr kumimoji="1" lang="en-US" altLang="ko-KR" sz="2000" dirty="0">
                <a:latin typeface="Arial" pitchFamily="34" charset="0"/>
                <a:cs typeface="Arial" pitchFamily="34" charset="0"/>
                <a:sym typeface="HY특수문자8" pitchFamily="18" charset="2"/>
              </a:rPr>
              <a:t>([Cd</a:t>
            </a:r>
            <a:r>
              <a:rPr kumimoji="1" lang="en-US" altLang="ko-KR" sz="2000" baseline="30000" dirty="0">
                <a:latin typeface="Arial" pitchFamily="34" charset="0"/>
                <a:cs typeface="Arial" pitchFamily="34" charset="0"/>
              </a:rPr>
              <a:t>2+</a:t>
            </a:r>
            <a:r>
              <a:rPr kumimoji="1" lang="en-US" altLang="ko-KR" sz="2000" dirty="0">
                <a:latin typeface="Arial" pitchFamily="34" charset="0"/>
                <a:cs typeface="Arial" pitchFamily="34" charset="0"/>
                <a:sym typeface="HY특수문자8" pitchFamily="18" charset="2"/>
              </a:rPr>
              <a:t>]/[</a:t>
            </a:r>
            <a:r>
              <a:rPr kumimoji="1" lang="en-US" altLang="ko-KR" sz="2000" dirty="0">
                <a:latin typeface="Arial" pitchFamily="34" charset="0"/>
                <a:cs typeface="Arial" pitchFamily="34" charset="0"/>
              </a:rPr>
              <a:t>Ag</a:t>
            </a:r>
            <a:r>
              <a:rPr kumimoji="1" lang="en-US" altLang="ko-KR" sz="2000" baseline="30000" dirty="0">
                <a:latin typeface="Arial" pitchFamily="34" charset="0"/>
                <a:cs typeface="Arial" pitchFamily="34" charset="0"/>
              </a:rPr>
              <a:t>+</a:t>
            </a:r>
            <a:r>
              <a:rPr kumimoji="1" lang="en-US" altLang="ko-KR" sz="2000" dirty="0">
                <a:latin typeface="Arial" pitchFamily="34" charset="0"/>
                <a:cs typeface="Arial" pitchFamily="34" charset="0"/>
                <a:sym typeface="HY특수문자8" pitchFamily="18" charset="2"/>
              </a:rPr>
              <a:t>]</a:t>
            </a:r>
            <a:r>
              <a:rPr kumimoji="1" lang="en-US" altLang="ko-KR" sz="2000" baseline="30000" dirty="0">
                <a:latin typeface="Arial" pitchFamily="34" charset="0"/>
                <a:cs typeface="Arial" pitchFamily="34" charset="0"/>
                <a:sym typeface="HY특수문자8" pitchFamily="18" charset="2"/>
              </a:rPr>
              <a:t>2</a:t>
            </a:r>
            <a:r>
              <a:rPr kumimoji="1" lang="en-US" altLang="ko-KR" sz="2000" dirty="0">
                <a:latin typeface="Arial" pitchFamily="34" charset="0"/>
                <a:cs typeface="Arial" pitchFamily="34" charset="0"/>
                <a:sym typeface="HY특수문자8" pitchFamily="18" charset="2"/>
              </a:rPr>
              <a:t>)</a:t>
            </a:r>
            <a:endParaRPr kumimoji="1" lang="ko-KR" altLang="en-US" sz="2000" dirty="0">
              <a:latin typeface="Arial" pitchFamily="34" charset="0"/>
              <a:cs typeface="Arial" pitchFamily="34" charset="0"/>
              <a:sym typeface="HY특수문자8" pitchFamily="18" charset="2"/>
            </a:endParaRPr>
          </a:p>
          <a:p>
            <a:pPr eaLnBrk="1" latinLnBrk="1" hangingPunct="1">
              <a:spcBef>
                <a:spcPct val="50000"/>
              </a:spcBef>
            </a:pPr>
            <a:r>
              <a:rPr kumimoji="1" lang="en-US" altLang="ko-KR" sz="2000" dirty="0">
                <a:latin typeface="Arial" pitchFamily="34" charset="0"/>
                <a:cs typeface="Arial" pitchFamily="34" charset="0"/>
                <a:sym typeface="HY특수문자8" pitchFamily="18" charset="2"/>
              </a:rPr>
              <a:t>       = + 1.201 – (0.05916/2) </a:t>
            </a:r>
            <a:r>
              <a:rPr kumimoji="1" lang="en-US" altLang="ko-KR" sz="2000" i="1" dirty="0">
                <a:latin typeface="Arial" pitchFamily="34" charset="0"/>
                <a:cs typeface="Arial" pitchFamily="34" charset="0"/>
                <a:sym typeface="HY특수문자8" pitchFamily="18" charset="2"/>
              </a:rPr>
              <a:t>log</a:t>
            </a:r>
            <a:r>
              <a:rPr kumimoji="1" lang="en-US" altLang="ko-KR" sz="2000" dirty="0">
                <a:latin typeface="Arial" pitchFamily="34" charset="0"/>
                <a:cs typeface="Arial" pitchFamily="34" charset="0"/>
                <a:sym typeface="HY특수문자8" pitchFamily="18" charset="2"/>
              </a:rPr>
              <a:t>{0.0167 / (5.4 ×10</a:t>
            </a:r>
            <a:r>
              <a:rPr kumimoji="1" lang="en-US" altLang="ko-KR" sz="2000" baseline="30000" dirty="0">
                <a:latin typeface="Arial" pitchFamily="34" charset="0"/>
                <a:cs typeface="Arial" pitchFamily="34" charset="0"/>
              </a:rPr>
              <a:t>–9 </a:t>
            </a:r>
            <a:r>
              <a:rPr kumimoji="1" lang="en-US" altLang="ko-KR" sz="2000" dirty="0">
                <a:latin typeface="Arial" pitchFamily="34" charset="0"/>
                <a:cs typeface="Arial" pitchFamily="34" charset="0"/>
              </a:rPr>
              <a:t>)</a:t>
            </a:r>
            <a:r>
              <a:rPr kumimoji="1" lang="en-US" altLang="ko-KR" sz="2000" baseline="30000" dirty="0">
                <a:latin typeface="Arial" pitchFamily="34" charset="0"/>
                <a:cs typeface="Arial" pitchFamily="34" charset="0"/>
                <a:sym typeface="HY특수문자8" pitchFamily="18" charset="2"/>
              </a:rPr>
              <a:t>2</a:t>
            </a:r>
            <a:r>
              <a:rPr kumimoji="1" lang="en-US" altLang="ko-KR" sz="2000" dirty="0">
                <a:latin typeface="Arial" pitchFamily="34" charset="0"/>
                <a:cs typeface="Arial" pitchFamily="34" charset="0"/>
                <a:sym typeface="HY특수문자8" pitchFamily="18" charset="2"/>
              </a:rPr>
              <a:t>}</a:t>
            </a:r>
            <a:endParaRPr kumimoji="1" lang="ko-KR" altLang="en-US" sz="2000" dirty="0">
              <a:latin typeface="Arial" pitchFamily="34" charset="0"/>
              <a:cs typeface="Arial" pitchFamily="34" charset="0"/>
              <a:sym typeface="HY특수문자8" pitchFamily="18" charset="2"/>
            </a:endParaRPr>
          </a:p>
          <a:p>
            <a:pPr eaLnBrk="1" latinLnBrk="1" hangingPunct="1">
              <a:spcBef>
                <a:spcPct val="50000"/>
              </a:spcBef>
            </a:pPr>
            <a:r>
              <a:rPr kumimoji="1" lang="en-US" altLang="ko-KR" sz="2000" dirty="0">
                <a:latin typeface="Arial" pitchFamily="34" charset="0"/>
                <a:cs typeface="Arial" pitchFamily="34" charset="0"/>
                <a:sym typeface="HY특수문자8" pitchFamily="18" charset="2"/>
              </a:rPr>
              <a:t>       = 0.764V</a:t>
            </a:r>
          </a:p>
          <a:p>
            <a:pPr eaLnBrk="1" latinLnBrk="1" hangingPunct="1">
              <a:spcBef>
                <a:spcPct val="50000"/>
              </a:spcBef>
            </a:pPr>
            <a:endParaRPr kumimoji="1" lang="en-US" altLang="ko-KR" sz="2000" dirty="0">
              <a:latin typeface="Arial" pitchFamily="34" charset="0"/>
              <a:cs typeface="Arial" pitchFamily="34" charset="0"/>
              <a:sym typeface="HY특수문자8" pitchFamily="18" charset="2"/>
            </a:endParaRPr>
          </a:p>
        </p:txBody>
      </p:sp>
      <p:sp>
        <p:nvSpPr>
          <p:cNvPr id="3" name="TextBox 2"/>
          <p:cNvSpPr txBox="1"/>
          <p:nvPr/>
        </p:nvSpPr>
        <p:spPr>
          <a:xfrm>
            <a:off x="381000" y="381000"/>
            <a:ext cx="7696200" cy="954107"/>
          </a:xfrm>
          <a:prstGeom prst="rect">
            <a:avLst/>
          </a:prstGeom>
          <a:noFill/>
        </p:spPr>
        <p:txBody>
          <a:bodyPr wrap="square" rtlCol="0">
            <a:spAutoFit/>
          </a:bodyPr>
          <a:lstStyle/>
          <a:p>
            <a:r>
              <a:rPr kumimoji="1" lang="en-US" altLang="ko-KR" sz="2800" b="1" i="1" dirty="0" smtClean="0">
                <a:solidFill>
                  <a:srgbClr val="0000FF"/>
                </a:solidFill>
                <a:latin typeface="Arial" pitchFamily="34" charset="0"/>
                <a:cs typeface="Arial" pitchFamily="34" charset="0"/>
                <a:sym typeface="HY특수문자8" pitchFamily="18" charset="2"/>
              </a:rPr>
              <a:t>Standard electrode potentials  for reactions involving precipitation</a:t>
            </a:r>
            <a:endParaRPr kumimoji="1" lang="en-US" altLang="ko-KR" sz="2800" b="1" i="1" dirty="0" smtClean="0">
              <a:solidFill>
                <a:srgbClr val="0000FF"/>
              </a:solidFill>
              <a:latin typeface="Arial" pitchFamily="34" charset="0"/>
              <a:cs typeface="Arial" pitchFamily="34" charset="0"/>
            </a:endParaRPr>
          </a:p>
        </p:txBody>
      </p:sp>
      <p:sp>
        <p:nvSpPr>
          <p:cNvPr id="4" name="Slide Number Placeholder 3"/>
          <p:cNvSpPr>
            <a:spLocks noGrp="1"/>
          </p:cNvSpPr>
          <p:nvPr>
            <p:ph type="sldNum" sz="quarter" idx="12"/>
          </p:nvPr>
        </p:nvSpPr>
        <p:spPr/>
        <p:txBody>
          <a:bodyPr/>
          <a:lstStyle/>
          <a:p>
            <a:pPr>
              <a:defRPr/>
            </a:pPr>
            <a:fld id="{68A870C4-B19F-4DF1-B967-64BBCC981FCB}" type="slidenum">
              <a:rPr lang="en-US" smtClean="0"/>
              <a:pPr>
                <a:defRPr/>
              </a:pPr>
              <a:t>55</a:t>
            </a:fld>
            <a:endParaRPr lang="en-US"/>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Text Box 2"/>
          <p:cNvSpPr txBox="1">
            <a:spLocks noChangeArrowheads="1"/>
          </p:cNvSpPr>
          <p:nvPr/>
        </p:nvSpPr>
        <p:spPr bwMode="auto">
          <a:xfrm>
            <a:off x="533400" y="304800"/>
            <a:ext cx="7696200" cy="523220"/>
          </a:xfrm>
          <a:prstGeom prst="rect">
            <a:avLst/>
          </a:prstGeom>
          <a:noFill/>
          <a:ln w="9525">
            <a:noFill/>
            <a:miter lim="800000"/>
            <a:headEnd/>
            <a:tailEnd/>
          </a:ln>
          <a:effectLst/>
        </p:spPr>
        <p:txBody>
          <a:bodyPr wrap="square">
            <a:spAutoFit/>
          </a:bodyPr>
          <a:lstStyle/>
          <a:p>
            <a:pPr eaLnBrk="1" latinLnBrk="1" hangingPunct="1">
              <a:spcBef>
                <a:spcPct val="50000"/>
              </a:spcBef>
            </a:pPr>
            <a:r>
              <a:rPr kumimoji="1" lang="en-US" altLang="ko-KR" sz="2800" b="1" i="1" dirty="0">
                <a:solidFill>
                  <a:srgbClr val="0000FF"/>
                </a:solidFill>
                <a:latin typeface="Arial" pitchFamily="34" charset="0"/>
                <a:cs typeface="Arial" pitchFamily="34" charset="0"/>
              </a:rPr>
              <a:t>Relation of </a:t>
            </a:r>
            <a:r>
              <a:rPr kumimoji="1" lang="en-US" altLang="ko-KR" sz="2800" b="1" i="1" dirty="0" err="1">
                <a:solidFill>
                  <a:srgbClr val="0000FF"/>
                </a:solidFill>
                <a:latin typeface="Arial" pitchFamily="34" charset="0"/>
                <a:cs typeface="Arial" pitchFamily="34" charset="0"/>
              </a:rPr>
              <a:t>E</a:t>
            </a:r>
            <a:r>
              <a:rPr kumimoji="1" lang="en-US" altLang="ko-KR" sz="2800" b="1" i="1" baseline="30000" dirty="0" err="1">
                <a:solidFill>
                  <a:srgbClr val="0000FF"/>
                </a:solidFill>
                <a:latin typeface="Arial" pitchFamily="34" charset="0"/>
                <a:cs typeface="Arial" pitchFamily="34" charset="0"/>
              </a:rPr>
              <a:t>o</a:t>
            </a:r>
            <a:r>
              <a:rPr kumimoji="1" lang="en-US" altLang="ko-KR" sz="2800" b="1" i="1" dirty="0">
                <a:solidFill>
                  <a:srgbClr val="0000FF"/>
                </a:solidFill>
                <a:latin typeface="Arial" pitchFamily="34" charset="0"/>
                <a:cs typeface="Arial" pitchFamily="34" charset="0"/>
              </a:rPr>
              <a:t> and the equilibrium constant</a:t>
            </a:r>
          </a:p>
        </p:txBody>
      </p:sp>
      <p:sp>
        <p:nvSpPr>
          <p:cNvPr id="171011" name="Text Box 3"/>
          <p:cNvSpPr txBox="1">
            <a:spLocks noChangeArrowheads="1"/>
          </p:cNvSpPr>
          <p:nvPr/>
        </p:nvSpPr>
        <p:spPr bwMode="auto">
          <a:xfrm>
            <a:off x="762000" y="1066800"/>
            <a:ext cx="7239000" cy="5273675"/>
          </a:xfrm>
          <a:prstGeom prst="rect">
            <a:avLst/>
          </a:prstGeom>
          <a:noFill/>
          <a:ln w="9525">
            <a:noFill/>
            <a:miter lim="800000"/>
            <a:headEnd/>
            <a:tailEnd/>
          </a:ln>
          <a:effectLst/>
        </p:spPr>
        <p:txBody>
          <a:bodyPr>
            <a:spAutoFit/>
          </a:bodyPr>
          <a:lstStyle/>
          <a:p>
            <a:pPr eaLnBrk="1" latinLnBrk="1" hangingPunct="1">
              <a:spcBef>
                <a:spcPct val="50000"/>
              </a:spcBef>
            </a:pPr>
            <a:r>
              <a:rPr kumimoji="1" lang="en-US" altLang="ko-KR" sz="2000" i="1" dirty="0" err="1">
                <a:latin typeface="Arial" pitchFamily="34" charset="0"/>
                <a:cs typeface="Arial" pitchFamily="34" charset="0"/>
              </a:rPr>
              <a:t>E</a:t>
            </a:r>
            <a:r>
              <a:rPr kumimoji="1" lang="en-US" altLang="ko-KR" sz="2000" baseline="30000" dirty="0" err="1">
                <a:latin typeface="Arial" pitchFamily="34" charset="0"/>
                <a:cs typeface="Arial" pitchFamily="34" charset="0"/>
              </a:rPr>
              <a:t>o</a:t>
            </a:r>
            <a:r>
              <a:rPr kumimoji="1" lang="en-US" altLang="ko-KR" sz="2000" dirty="0">
                <a:latin typeface="Arial" pitchFamily="34" charset="0"/>
                <a:cs typeface="Arial" pitchFamily="34" charset="0"/>
                <a:sym typeface="HY특수문자8" pitchFamily="18" charset="2"/>
              </a:rPr>
              <a:t> = (0.05916/</a:t>
            </a:r>
            <a:r>
              <a:rPr kumimoji="1" lang="en-US" altLang="ko-KR" sz="2000" i="1" dirty="0">
                <a:latin typeface="Arial" pitchFamily="34" charset="0"/>
                <a:cs typeface="Arial" pitchFamily="34" charset="0"/>
                <a:sym typeface="HY특수문자8" pitchFamily="18" charset="2"/>
              </a:rPr>
              <a:t>n</a:t>
            </a:r>
            <a:r>
              <a:rPr kumimoji="1" lang="en-US" altLang="ko-KR" sz="2000" dirty="0">
                <a:latin typeface="Arial" pitchFamily="34" charset="0"/>
                <a:cs typeface="Arial" pitchFamily="34" charset="0"/>
                <a:sym typeface="HY특수문자8" pitchFamily="18" charset="2"/>
              </a:rPr>
              <a:t>) </a:t>
            </a:r>
            <a:r>
              <a:rPr kumimoji="1" lang="en-US" altLang="ko-KR" sz="2000" i="1" dirty="0" err="1">
                <a:latin typeface="Arial" pitchFamily="34" charset="0"/>
                <a:cs typeface="Arial" pitchFamily="34" charset="0"/>
                <a:sym typeface="HY특수문자8" pitchFamily="18" charset="2"/>
              </a:rPr>
              <a:t>logK</a:t>
            </a:r>
            <a:r>
              <a:rPr kumimoji="1" lang="en-US" altLang="ko-KR" sz="2000" i="1" dirty="0">
                <a:latin typeface="Arial" pitchFamily="34" charset="0"/>
                <a:cs typeface="Arial" pitchFamily="34" charset="0"/>
                <a:sym typeface="HY특수문자8" pitchFamily="18" charset="2"/>
              </a:rPr>
              <a:t>   </a:t>
            </a:r>
            <a:r>
              <a:rPr kumimoji="1" lang="en-US" altLang="ko-KR" sz="2000" dirty="0">
                <a:latin typeface="Arial" pitchFamily="34" charset="0"/>
                <a:cs typeface="Arial" pitchFamily="34" charset="0"/>
                <a:sym typeface="HY특수문자8" pitchFamily="18" charset="2"/>
              </a:rPr>
              <a:t>(at 25</a:t>
            </a:r>
            <a:r>
              <a:rPr kumimoji="1" lang="en-US" altLang="ko-KR" sz="2000" baseline="30000" dirty="0">
                <a:latin typeface="Arial" pitchFamily="34" charset="0"/>
                <a:cs typeface="Arial" pitchFamily="34" charset="0"/>
                <a:sym typeface="HY특수문자8" pitchFamily="18" charset="2"/>
              </a:rPr>
              <a:t>o</a:t>
            </a:r>
            <a:r>
              <a:rPr kumimoji="1" lang="en-US" altLang="ko-KR" sz="2000" dirty="0">
                <a:latin typeface="Arial" pitchFamily="34" charset="0"/>
                <a:cs typeface="Arial" pitchFamily="34" charset="0"/>
                <a:sym typeface="HY특수문자8" pitchFamily="18" charset="2"/>
              </a:rPr>
              <a:t>C, at equilibrium)</a:t>
            </a:r>
          </a:p>
          <a:p>
            <a:pPr eaLnBrk="1" latinLnBrk="1" hangingPunct="1">
              <a:spcBef>
                <a:spcPct val="50000"/>
              </a:spcBef>
            </a:pPr>
            <a:r>
              <a:rPr kumimoji="1" lang="en-US" altLang="ko-KR" sz="2000" i="1" dirty="0">
                <a:latin typeface="Arial" pitchFamily="34" charset="0"/>
                <a:cs typeface="Arial" pitchFamily="34" charset="0"/>
                <a:sym typeface="HY특수문자8" pitchFamily="18" charset="2"/>
              </a:rPr>
              <a:t>K </a:t>
            </a:r>
            <a:r>
              <a:rPr kumimoji="1" lang="en-US" altLang="ko-KR" sz="2000" dirty="0">
                <a:latin typeface="Arial" pitchFamily="34" charset="0"/>
                <a:cs typeface="Arial" pitchFamily="34" charset="0"/>
                <a:sym typeface="HY특수문자8" pitchFamily="18" charset="2"/>
              </a:rPr>
              <a:t>=10 </a:t>
            </a:r>
            <a:r>
              <a:rPr kumimoji="1" lang="en-US" altLang="ko-KR" sz="2000" i="1" baseline="30000" dirty="0" err="1">
                <a:latin typeface="Arial" pitchFamily="34" charset="0"/>
                <a:cs typeface="Arial" pitchFamily="34" charset="0"/>
                <a:sym typeface="HY특수문자8" pitchFamily="18" charset="2"/>
              </a:rPr>
              <a:t>nE</a:t>
            </a:r>
            <a:r>
              <a:rPr kumimoji="1" lang="en-US" altLang="ko-KR" sz="2000" baseline="40000" dirty="0" err="1">
                <a:latin typeface="Arial" pitchFamily="34" charset="0"/>
                <a:cs typeface="Arial" pitchFamily="34" charset="0"/>
                <a:sym typeface="HY특수문자8" pitchFamily="18" charset="2"/>
              </a:rPr>
              <a:t>o</a:t>
            </a:r>
            <a:r>
              <a:rPr kumimoji="1" lang="en-US" altLang="ko-KR" sz="2000" baseline="30000" dirty="0">
                <a:latin typeface="Arial" pitchFamily="34" charset="0"/>
                <a:cs typeface="Arial" pitchFamily="34" charset="0"/>
                <a:sym typeface="HY특수문자8" pitchFamily="18" charset="2"/>
              </a:rPr>
              <a:t> / 0.05916</a:t>
            </a:r>
            <a:endParaRPr kumimoji="1" lang="ko-KR" altLang="en-US" sz="2000" dirty="0">
              <a:latin typeface="Arial" pitchFamily="34" charset="0"/>
              <a:cs typeface="Arial" pitchFamily="34" charset="0"/>
              <a:sym typeface="HY특수문자8" pitchFamily="18" charset="2"/>
            </a:endParaRPr>
          </a:p>
          <a:p>
            <a:pPr eaLnBrk="1" latinLnBrk="1" hangingPunct="1">
              <a:spcBef>
                <a:spcPct val="50000"/>
              </a:spcBef>
            </a:pPr>
            <a:endParaRPr kumimoji="1" lang="ko-KR" altLang="en-US" sz="2000" dirty="0">
              <a:latin typeface="Arial" pitchFamily="34" charset="0"/>
              <a:cs typeface="Arial" pitchFamily="34" charset="0"/>
              <a:sym typeface="HY특수문자8" pitchFamily="18" charset="2"/>
            </a:endParaRPr>
          </a:p>
          <a:p>
            <a:pPr eaLnBrk="1" latinLnBrk="1" hangingPunct="1">
              <a:spcBef>
                <a:spcPct val="50000"/>
              </a:spcBef>
            </a:pPr>
            <a:r>
              <a:rPr kumimoji="1" lang="en-US" altLang="ko-KR" sz="2000" dirty="0">
                <a:latin typeface="Arial" pitchFamily="34" charset="0"/>
                <a:cs typeface="Arial" pitchFamily="34" charset="0"/>
                <a:sym typeface="HY특수문자8" pitchFamily="18" charset="2"/>
              </a:rPr>
              <a:t>Ex. 1)  Cu(s) + 2 Fe</a:t>
            </a:r>
            <a:r>
              <a:rPr kumimoji="1" lang="en-US" altLang="ko-KR" sz="2000" baseline="30000" dirty="0">
                <a:latin typeface="Arial" pitchFamily="34" charset="0"/>
                <a:cs typeface="Arial" pitchFamily="34" charset="0"/>
                <a:sym typeface="HY특수문자8" pitchFamily="18" charset="2"/>
              </a:rPr>
              <a:t>3+</a:t>
            </a:r>
            <a:r>
              <a:rPr kumimoji="1" lang="en-US" altLang="ko-KR" sz="2000" dirty="0">
                <a:latin typeface="Arial" pitchFamily="34" charset="0"/>
                <a:cs typeface="Arial" pitchFamily="34" charset="0"/>
                <a:sym typeface="HY특수문자8" pitchFamily="18" charset="2"/>
              </a:rPr>
              <a:t> = 2Fe</a:t>
            </a:r>
            <a:r>
              <a:rPr kumimoji="1" lang="en-US" altLang="ko-KR" sz="2000" baseline="30000" dirty="0">
                <a:latin typeface="Arial" pitchFamily="34" charset="0"/>
                <a:cs typeface="Arial" pitchFamily="34" charset="0"/>
                <a:sym typeface="HY특수문자8" pitchFamily="18" charset="2"/>
              </a:rPr>
              <a:t>2+</a:t>
            </a:r>
            <a:r>
              <a:rPr kumimoji="1" lang="en-US" altLang="ko-KR" sz="2000" dirty="0">
                <a:latin typeface="Arial" pitchFamily="34" charset="0"/>
                <a:cs typeface="Arial" pitchFamily="34" charset="0"/>
                <a:sym typeface="HY특수문자8" pitchFamily="18" charset="2"/>
              </a:rPr>
              <a:t> + Cu</a:t>
            </a:r>
            <a:r>
              <a:rPr kumimoji="1" lang="en-US" altLang="ko-KR" sz="2000" baseline="30000" dirty="0">
                <a:latin typeface="Arial" pitchFamily="34" charset="0"/>
                <a:cs typeface="Arial" pitchFamily="34" charset="0"/>
                <a:sym typeface="HY특수문자8" pitchFamily="18" charset="2"/>
              </a:rPr>
              <a:t>2+</a:t>
            </a:r>
            <a:r>
              <a:rPr kumimoji="1" lang="en-US" altLang="ko-KR" sz="2000" dirty="0">
                <a:latin typeface="Arial" pitchFamily="34" charset="0"/>
                <a:cs typeface="Arial" pitchFamily="34" charset="0"/>
                <a:sym typeface="HY특수문자8" pitchFamily="18" charset="2"/>
              </a:rPr>
              <a:t>       </a:t>
            </a:r>
            <a:r>
              <a:rPr kumimoji="1" lang="en-US" altLang="ko-KR" sz="2000" i="1" dirty="0" err="1">
                <a:latin typeface="Arial" pitchFamily="34" charset="0"/>
                <a:cs typeface="Arial" pitchFamily="34" charset="0"/>
              </a:rPr>
              <a:t>E</a:t>
            </a:r>
            <a:r>
              <a:rPr kumimoji="1" lang="en-US" altLang="ko-KR" sz="2000" baseline="30000" dirty="0" err="1">
                <a:latin typeface="Arial" pitchFamily="34" charset="0"/>
                <a:cs typeface="Arial" pitchFamily="34" charset="0"/>
              </a:rPr>
              <a:t>o</a:t>
            </a:r>
            <a:r>
              <a:rPr kumimoji="1" lang="en-US" altLang="ko-KR" sz="2000" dirty="0">
                <a:latin typeface="Arial" pitchFamily="34" charset="0"/>
                <a:cs typeface="Arial" pitchFamily="34" charset="0"/>
                <a:sym typeface="HY특수문자8" pitchFamily="18" charset="2"/>
              </a:rPr>
              <a:t> = 0.433 V</a:t>
            </a:r>
          </a:p>
          <a:p>
            <a:r>
              <a:rPr kumimoji="1" lang="en-US" altLang="ko-KR" sz="2000" i="1" dirty="0">
                <a:latin typeface="Arial" pitchFamily="34" charset="0"/>
                <a:cs typeface="Arial" pitchFamily="34" charset="0"/>
                <a:sym typeface="HY특수문자8" pitchFamily="18" charset="2"/>
              </a:rPr>
              <a:t>             K </a:t>
            </a:r>
            <a:r>
              <a:rPr kumimoji="1" lang="en-US" altLang="ko-KR" sz="2000" dirty="0">
                <a:latin typeface="Arial" pitchFamily="34" charset="0"/>
                <a:cs typeface="Arial" pitchFamily="34" charset="0"/>
                <a:sym typeface="HY특수문자8" pitchFamily="18" charset="2"/>
              </a:rPr>
              <a:t>=10 </a:t>
            </a:r>
            <a:r>
              <a:rPr kumimoji="1" lang="en-US" altLang="ko-KR" sz="2000" i="1" baseline="30000" dirty="0" err="1">
                <a:latin typeface="Arial" pitchFamily="34" charset="0"/>
                <a:cs typeface="Arial" pitchFamily="34" charset="0"/>
                <a:sym typeface="HY특수문자8" pitchFamily="18" charset="2"/>
              </a:rPr>
              <a:t>nE</a:t>
            </a:r>
            <a:r>
              <a:rPr kumimoji="1" lang="en-US" altLang="ko-KR" sz="2000" baseline="40000" dirty="0" err="1">
                <a:latin typeface="Arial" pitchFamily="34" charset="0"/>
                <a:cs typeface="Arial" pitchFamily="34" charset="0"/>
                <a:sym typeface="HY특수문자8" pitchFamily="18" charset="2"/>
              </a:rPr>
              <a:t>o</a:t>
            </a:r>
            <a:r>
              <a:rPr kumimoji="1" lang="en-US" altLang="ko-KR" sz="2000" baseline="30000" dirty="0">
                <a:latin typeface="Arial" pitchFamily="34" charset="0"/>
                <a:cs typeface="Arial" pitchFamily="34" charset="0"/>
                <a:sym typeface="HY특수문자8" pitchFamily="18" charset="2"/>
              </a:rPr>
              <a:t> / 0.05916  </a:t>
            </a:r>
            <a:r>
              <a:rPr kumimoji="1" lang="ko-KR" altLang="en-US" sz="2000" dirty="0">
                <a:latin typeface="Arial" pitchFamily="34" charset="0"/>
                <a:cs typeface="Arial" pitchFamily="34" charset="0"/>
                <a:sym typeface="HY특수문자8" pitchFamily="18" charset="2"/>
              </a:rPr>
              <a:t>= 10</a:t>
            </a:r>
            <a:r>
              <a:rPr kumimoji="1" lang="ko-KR" altLang="en-US" sz="2000" baseline="30000" dirty="0">
                <a:latin typeface="Arial" pitchFamily="34" charset="0"/>
                <a:cs typeface="Arial" pitchFamily="34" charset="0"/>
                <a:sym typeface="HY특수문자8" pitchFamily="18" charset="2"/>
              </a:rPr>
              <a:t>(2)(0.433) / (005916)</a:t>
            </a:r>
            <a:r>
              <a:rPr kumimoji="1" lang="ko-KR" altLang="en-US" sz="2000" dirty="0">
                <a:latin typeface="Arial" pitchFamily="34" charset="0"/>
                <a:cs typeface="Arial" pitchFamily="34" charset="0"/>
                <a:sym typeface="HY특수문자8" pitchFamily="18" charset="2"/>
              </a:rPr>
              <a:t> = 4 </a:t>
            </a:r>
            <a:r>
              <a:rPr kumimoji="1" lang="en-US" altLang="ko-KR" sz="2000" dirty="0">
                <a:latin typeface="Arial" pitchFamily="34" charset="0"/>
                <a:cs typeface="Arial" pitchFamily="34" charset="0"/>
                <a:sym typeface="HY특수문자8" pitchFamily="18" charset="2"/>
              </a:rPr>
              <a:t>×10</a:t>
            </a:r>
            <a:r>
              <a:rPr kumimoji="1" lang="en-US" altLang="ko-KR" sz="2000" baseline="30000" dirty="0">
                <a:latin typeface="Arial" pitchFamily="34" charset="0"/>
                <a:cs typeface="Arial" pitchFamily="34" charset="0"/>
              </a:rPr>
              <a:t>14</a:t>
            </a:r>
            <a:endParaRPr kumimoji="1" lang="en-US" altLang="ko-KR" sz="2000" dirty="0">
              <a:latin typeface="Arial" pitchFamily="34" charset="0"/>
              <a:cs typeface="Arial" pitchFamily="34" charset="0"/>
              <a:sym typeface="HY특수문자8" pitchFamily="18" charset="2"/>
            </a:endParaRPr>
          </a:p>
          <a:p>
            <a:endParaRPr kumimoji="1" lang="ko-KR" altLang="en-US" sz="2000" dirty="0">
              <a:latin typeface="Arial" pitchFamily="34" charset="0"/>
              <a:cs typeface="Arial" pitchFamily="34" charset="0"/>
              <a:sym typeface="HY특수문자8" pitchFamily="18" charset="2"/>
            </a:endParaRPr>
          </a:p>
          <a:p>
            <a:endParaRPr kumimoji="1" lang="ko-KR" altLang="en-US" sz="2000" dirty="0">
              <a:latin typeface="Arial" pitchFamily="34" charset="0"/>
              <a:cs typeface="Arial" pitchFamily="34" charset="0"/>
              <a:sym typeface="HY특수문자8" pitchFamily="18" charset="2"/>
            </a:endParaRPr>
          </a:p>
          <a:p>
            <a:r>
              <a:rPr kumimoji="1" lang="ko-KR" altLang="en-US" sz="2000" dirty="0">
                <a:latin typeface="Arial" pitchFamily="34" charset="0"/>
                <a:cs typeface="Arial" pitchFamily="34" charset="0"/>
                <a:sym typeface="HY특수문자8" pitchFamily="18" charset="2"/>
              </a:rPr>
              <a:t>      2) </a:t>
            </a:r>
            <a:r>
              <a:rPr kumimoji="1" lang="en-US" altLang="ko-KR" sz="2000" dirty="0">
                <a:latin typeface="Arial" pitchFamily="34" charset="0"/>
                <a:cs typeface="Arial" pitchFamily="34" charset="0"/>
                <a:sym typeface="HY특수문자8" pitchFamily="18" charset="2"/>
              </a:rPr>
              <a:t>Determining equilibrium constant of non-</a:t>
            </a:r>
            <a:r>
              <a:rPr kumimoji="1" lang="en-US" altLang="ko-KR" sz="2000" dirty="0" err="1">
                <a:latin typeface="Arial" pitchFamily="34" charset="0"/>
                <a:cs typeface="Arial" pitchFamily="34" charset="0"/>
                <a:sym typeface="HY특수문자8" pitchFamily="18" charset="2"/>
              </a:rPr>
              <a:t>redox</a:t>
            </a:r>
            <a:r>
              <a:rPr kumimoji="1" lang="en-US" altLang="ko-KR" sz="2000" dirty="0">
                <a:latin typeface="Arial" pitchFamily="34" charset="0"/>
                <a:cs typeface="Arial" pitchFamily="34" charset="0"/>
                <a:sym typeface="HY특수문자8" pitchFamily="18" charset="2"/>
              </a:rPr>
              <a:t> reactions</a:t>
            </a:r>
          </a:p>
          <a:p>
            <a:pPr eaLnBrk="1" latinLnBrk="1" hangingPunct="1">
              <a:spcBef>
                <a:spcPct val="50000"/>
              </a:spcBef>
            </a:pPr>
            <a:r>
              <a:rPr kumimoji="1" lang="ko-KR" altLang="en-US" sz="2000" dirty="0">
                <a:latin typeface="Arial" pitchFamily="34" charset="0"/>
                <a:cs typeface="Arial" pitchFamily="34" charset="0"/>
                <a:sym typeface="HY특수문자8" pitchFamily="18" charset="2"/>
              </a:rPr>
              <a:t>          </a:t>
            </a:r>
            <a:r>
              <a:rPr kumimoji="1" lang="en-US" altLang="ko-KR" sz="2000" dirty="0">
                <a:latin typeface="Arial" pitchFamily="34" charset="0"/>
                <a:cs typeface="Arial" pitchFamily="34" charset="0"/>
                <a:sym typeface="HY특수문자8" pitchFamily="18" charset="2"/>
              </a:rPr>
              <a:t>FeCO</a:t>
            </a:r>
            <a:r>
              <a:rPr kumimoji="1" lang="en-US" altLang="ko-KR" sz="2000" baseline="-25000" dirty="0">
                <a:latin typeface="Arial" pitchFamily="34" charset="0"/>
                <a:cs typeface="Arial" pitchFamily="34" charset="0"/>
                <a:sym typeface="HY특수문자8" pitchFamily="18" charset="2"/>
              </a:rPr>
              <a:t>3</a:t>
            </a:r>
            <a:r>
              <a:rPr kumimoji="1" lang="en-US" altLang="ko-KR" sz="2000" dirty="0">
                <a:latin typeface="Arial" pitchFamily="34" charset="0"/>
                <a:cs typeface="Arial" pitchFamily="34" charset="0"/>
                <a:sym typeface="HY특수문자8" pitchFamily="18" charset="2"/>
              </a:rPr>
              <a:t> + 2e = Fe(s) + CO</a:t>
            </a:r>
            <a:r>
              <a:rPr kumimoji="1" lang="en-US" altLang="ko-KR" sz="2000" baseline="-25000" dirty="0">
                <a:latin typeface="Arial" pitchFamily="34" charset="0"/>
                <a:cs typeface="Arial" pitchFamily="34" charset="0"/>
                <a:sym typeface="HY특수문자8" pitchFamily="18" charset="2"/>
              </a:rPr>
              <a:t>3</a:t>
            </a:r>
            <a:r>
              <a:rPr kumimoji="1" lang="en-US" altLang="ko-KR" sz="2000" baseline="30000" dirty="0">
                <a:latin typeface="Arial" pitchFamily="34" charset="0"/>
                <a:cs typeface="Arial" pitchFamily="34" charset="0"/>
                <a:sym typeface="HY특수문자8" pitchFamily="18" charset="2"/>
              </a:rPr>
              <a:t>2–</a:t>
            </a:r>
            <a:r>
              <a:rPr kumimoji="1" lang="en-US" altLang="ko-KR" sz="2000" baseline="-25000" dirty="0">
                <a:latin typeface="Arial" pitchFamily="34" charset="0"/>
                <a:cs typeface="Arial" pitchFamily="34" charset="0"/>
                <a:sym typeface="HY특수문자8" pitchFamily="18" charset="2"/>
              </a:rPr>
              <a:t>                   </a:t>
            </a:r>
            <a:r>
              <a:rPr kumimoji="1" lang="en-US" altLang="ko-KR" sz="2000" i="1" dirty="0" err="1">
                <a:latin typeface="Arial" pitchFamily="34" charset="0"/>
                <a:cs typeface="Arial" pitchFamily="34" charset="0"/>
              </a:rPr>
              <a:t>E</a:t>
            </a:r>
            <a:r>
              <a:rPr kumimoji="1" lang="en-US" altLang="ko-KR" sz="2000" baseline="30000" dirty="0" err="1">
                <a:latin typeface="Arial" pitchFamily="34" charset="0"/>
                <a:cs typeface="Arial" pitchFamily="34" charset="0"/>
              </a:rPr>
              <a:t>o</a:t>
            </a:r>
            <a:r>
              <a:rPr kumimoji="1" lang="en-US" altLang="ko-KR" sz="2000" dirty="0">
                <a:latin typeface="Arial" pitchFamily="34" charset="0"/>
                <a:cs typeface="Arial" pitchFamily="34" charset="0"/>
                <a:sym typeface="HY특수문자8" pitchFamily="18" charset="2"/>
              </a:rPr>
              <a:t> = – 0.756 V</a:t>
            </a:r>
          </a:p>
          <a:p>
            <a:pPr eaLnBrk="1" latinLnBrk="1" hangingPunct="1">
              <a:spcBef>
                <a:spcPct val="50000"/>
              </a:spcBef>
            </a:pPr>
            <a:r>
              <a:rPr kumimoji="1" lang="en-US" altLang="ko-KR" sz="2000" dirty="0">
                <a:latin typeface="Arial" pitchFamily="34" charset="0"/>
                <a:cs typeface="Arial" pitchFamily="34" charset="0"/>
                <a:sym typeface="HY특수문자8" pitchFamily="18" charset="2"/>
              </a:rPr>
              <a:t>          Fe(s) = Fe</a:t>
            </a:r>
            <a:r>
              <a:rPr kumimoji="1" lang="en-US" altLang="ko-KR" sz="2000" baseline="30000" dirty="0">
                <a:latin typeface="Arial" pitchFamily="34" charset="0"/>
                <a:cs typeface="Arial" pitchFamily="34" charset="0"/>
                <a:sym typeface="HY특수문자8" pitchFamily="18" charset="2"/>
              </a:rPr>
              <a:t>2+</a:t>
            </a:r>
            <a:r>
              <a:rPr kumimoji="1" lang="en-US" altLang="ko-KR" sz="2000" dirty="0">
                <a:latin typeface="Arial" pitchFamily="34" charset="0"/>
                <a:cs typeface="Arial" pitchFamily="34" charset="0"/>
                <a:sym typeface="HY특수문자8" pitchFamily="18" charset="2"/>
              </a:rPr>
              <a:t> + 2e                              </a:t>
            </a:r>
            <a:r>
              <a:rPr kumimoji="1" lang="en-US" altLang="ko-KR" sz="2000" i="1" dirty="0" err="1">
                <a:latin typeface="Arial" pitchFamily="34" charset="0"/>
                <a:cs typeface="Arial" pitchFamily="34" charset="0"/>
              </a:rPr>
              <a:t>E</a:t>
            </a:r>
            <a:r>
              <a:rPr kumimoji="1" lang="en-US" altLang="ko-KR" sz="2000" baseline="30000" dirty="0" err="1">
                <a:latin typeface="Arial" pitchFamily="34" charset="0"/>
                <a:cs typeface="Arial" pitchFamily="34" charset="0"/>
              </a:rPr>
              <a:t>o</a:t>
            </a:r>
            <a:r>
              <a:rPr kumimoji="1" lang="en-US" altLang="ko-KR" sz="2000" dirty="0">
                <a:latin typeface="Arial" pitchFamily="34" charset="0"/>
                <a:cs typeface="Arial" pitchFamily="34" charset="0"/>
                <a:sym typeface="HY특수문자8" pitchFamily="18" charset="2"/>
              </a:rPr>
              <a:t> = – 0.400 V</a:t>
            </a:r>
          </a:p>
          <a:p>
            <a:pPr eaLnBrk="1" latinLnBrk="1" hangingPunct="1">
              <a:spcBef>
                <a:spcPct val="50000"/>
              </a:spcBef>
            </a:pPr>
            <a:r>
              <a:rPr kumimoji="1" lang="en-US" altLang="ko-KR" sz="2000" dirty="0">
                <a:latin typeface="Arial" pitchFamily="34" charset="0"/>
                <a:cs typeface="Arial" pitchFamily="34" charset="0"/>
                <a:sym typeface="HY특수문자8" pitchFamily="18" charset="2"/>
              </a:rPr>
              <a:t>          FeCO</a:t>
            </a:r>
            <a:r>
              <a:rPr kumimoji="1" lang="en-US" altLang="ko-KR" sz="2000" baseline="-25000" dirty="0">
                <a:latin typeface="Arial" pitchFamily="34" charset="0"/>
                <a:cs typeface="Arial" pitchFamily="34" charset="0"/>
                <a:sym typeface="HY특수문자8" pitchFamily="18" charset="2"/>
              </a:rPr>
              <a:t>3</a:t>
            </a:r>
            <a:r>
              <a:rPr kumimoji="1" lang="en-US" altLang="ko-KR" sz="2000" dirty="0">
                <a:latin typeface="Arial" pitchFamily="34" charset="0"/>
                <a:cs typeface="Arial" pitchFamily="34" charset="0"/>
                <a:sym typeface="HY특수문자8" pitchFamily="18" charset="2"/>
              </a:rPr>
              <a:t>  = Fe</a:t>
            </a:r>
            <a:r>
              <a:rPr kumimoji="1" lang="en-US" altLang="ko-KR" sz="2000" baseline="30000" dirty="0">
                <a:latin typeface="Arial" pitchFamily="34" charset="0"/>
                <a:cs typeface="Arial" pitchFamily="34" charset="0"/>
                <a:sym typeface="HY특수문자8" pitchFamily="18" charset="2"/>
              </a:rPr>
              <a:t>2+ </a:t>
            </a:r>
            <a:r>
              <a:rPr kumimoji="1" lang="en-US" altLang="ko-KR" sz="2000" dirty="0">
                <a:latin typeface="Arial" pitchFamily="34" charset="0"/>
                <a:cs typeface="Arial" pitchFamily="34" charset="0"/>
                <a:sym typeface="HY특수문자8" pitchFamily="18" charset="2"/>
              </a:rPr>
              <a:t>+ CO</a:t>
            </a:r>
            <a:r>
              <a:rPr kumimoji="1" lang="en-US" altLang="ko-KR" sz="2000" baseline="-25000" dirty="0">
                <a:latin typeface="Arial" pitchFamily="34" charset="0"/>
                <a:cs typeface="Arial" pitchFamily="34" charset="0"/>
                <a:sym typeface="HY특수문자8" pitchFamily="18" charset="2"/>
              </a:rPr>
              <a:t>3</a:t>
            </a:r>
            <a:r>
              <a:rPr kumimoji="1" lang="en-US" altLang="ko-KR" sz="2000" baseline="30000" dirty="0">
                <a:latin typeface="Arial" pitchFamily="34" charset="0"/>
                <a:cs typeface="Arial" pitchFamily="34" charset="0"/>
                <a:sym typeface="HY특수문자8" pitchFamily="18" charset="2"/>
              </a:rPr>
              <a:t>2–</a:t>
            </a:r>
            <a:r>
              <a:rPr kumimoji="1" lang="en-US" altLang="ko-KR" sz="2000" baseline="-25000" dirty="0">
                <a:latin typeface="Arial" pitchFamily="34" charset="0"/>
                <a:cs typeface="Arial" pitchFamily="34" charset="0"/>
                <a:sym typeface="HY특수문자8" pitchFamily="18" charset="2"/>
              </a:rPr>
              <a:t>                                 </a:t>
            </a:r>
            <a:r>
              <a:rPr kumimoji="1" lang="en-US" altLang="ko-KR" sz="2000" i="1" dirty="0" err="1">
                <a:latin typeface="Arial" pitchFamily="34" charset="0"/>
                <a:cs typeface="Arial" pitchFamily="34" charset="0"/>
              </a:rPr>
              <a:t>E</a:t>
            </a:r>
            <a:r>
              <a:rPr kumimoji="1" lang="en-US" altLang="ko-KR" sz="2000" baseline="30000" dirty="0" err="1">
                <a:latin typeface="Arial" pitchFamily="34" charset="0"/>
                <a:cs typeface="Arial" pitchFamily="34" charset="0"/>
              </a:rPr>
              <a:t>o</a:t>
            </a:r>
            <a:r>
              <a:rPr kumimoji="1" lang="en-US" altLang="ko-KR" sz="2000" dirty="0">
                <a:latin typeface="Arial" pitchFamily="34" charset="0"/>
                <a:cs typeface="Arial" pitchFamily="34" charset="0"/>
                <a:sym typeface="HY특수문자8" pitchFamily="18" charset="2"/>
              </a:rPr>
              <a:t> = – 0.316 V</a:t>
            </a:r>
          </a:p>
          <a:p>
            <a:pPr eaLnBrk="1" latinLnBrk="1" hangingPunct="1">
              <a:spcBef>
                <a:spcPct val="50000"/>
              </a:spcBef>
            </a:pPr>
            <a:r>
              <a:rPr kumimoji="1" lang="ko-KR" altLang="en-US" sz="2000" dirty="0">
                <a:latin typeface="Arial" pitchFamily="34" charset="0"/>
                <a:cs typeface="Arial" pitchFamily="34" charset="0"/>
                <a:sym typeface="HY특수문자8" pitchFamily="18" charset="2"/>
              </a:rPr>
              <a:t>          </a:t>
            </a:r>
            <a:r>
              <a:rPr kumimoji="1" lang="en-US" altLang="ko-KR" sz="2000" i="1" dirty="0">
                <a:latin typeface="Arial" pitchFamily="34" charset="0"/>
                <a:cs typeface="Arial" pitchFamily="34" charset="0"/>
                <a:sym typeface="HY특수문자8" pitchFamily="18" charset="2"/>
              </a:rPr>
              <a:t>K</a:t>
            </a:r>
            <a:r>
              <a:rPr kumimoji="1" lang="en-US" altLang="ko-KR" sz="2000" dirty="0">
                <a:latin typeface="Arial" pitchFamily="34" charset="0"/>
                <a:cs typeface="Arial" pitchFamily="34" charset="0"/>
                <a:sym typeface="HY특수문자8" pitchFamily="18" charset="2"/>
              </a:rPr>
              <a:t> = </a:t>
            </a:r>
            <a:r>
              <a:rPr kumimoji="1" lang="en-US" altLang="ko-KR" sz="2000" i="1" dirty="0" err="1">
                <a:latin typeface="Arial" pitchFamily="34" charset="0"/>
                <a:cs typeface="Arial" pitchFamily="34" charset="0"/>
                <a:sym typeface="HY특수문자8" pitchFamily="18" charset="2"/>
              </a:rPr>
              <a:t>K</a:t>
            </a:r>
            <a:r>
              <a:rPr kumimoji="1" lang="en-US" altLang="ko-KR" sz="2000" dirty="0" err="1">
                <a:latin typeface="Arial" pitchFamily="34" charset="0"/>
                <a:cs typeface="Arial" pitchFamily="34" charset="0"/>
                <a:sym typeface="HY특수문자8" pitchFamily="18" charset="2"/>
              </a:rPr>
              <a:t>sp</a:t>
            </a:r>
            <a:r>
              <a:rPr kumimoji="1" lang="en-US" altLang="ko-KR" sz="2000" dirty="0">
                <a:latin typeface="Arial" pitchFamily="34" charset="0"/>
                <a:cs typeface="Arial" pitchFamily="34" charset="0"/>
                <a:sym typeface="HY특수문자8" pitchFamily="18" charset="2"/>
              </a:rPr>
              <a:t> =10 </a:t>
            </a:r>
            <a:r>
              <a:rPr kumimoji="1" lang="en-US" altLang="ko-KR" sz="2000" baseline="30000" dirty="0">
                <a:latin typeface="Arial" pitchFamily="34" charset="0"/>
                <a:cs typeface="Arial" pitchFamily="34" charset="0"/>
                <a:sym typeface="HY특수문자8" pitchFamily="18" charset="2"/>
              </a:rPr>
              <a:t>(2)(-0.316) / (0.05916)</a:t>
            </a:r>
            <a:r>
              <a:rPr kumimoji="1" lang="en-US" altLang="ko-KR" sz="2000" dirty="0">
                <a:latin typeface="Arial" pitchFamily="34" charset="0"/>
                <a:cs typeface="Arial" pitchFamily="34" charset="0"/>
                <a:sym typeface="HY특수문자8" pitchFamily="18" charset="2"/>
              </a:rPr>
              <a:t> = 2</a:t>
            </a:r>
            <a:r>
              <a:rPr kumimoji="1" lang="ko-KR" altLang="en-US" sz="2000" dirty="0">
                <a:latin typeface="Arial" pitchFamily="34" charset="0"/>
                <a:cs typeface="Arial" pitchFamily="34" charset="0"/>
                <a:sym typeface="HY특수문자8" pitchFamily="18" charset="2"/>
              </a:rPr>
              <a:t> </a:t>
            </a:r>
            <a:r>
              <a:rPr kumimoji="1" lang="en-US" altLang="ko-KR" sz="2000" dirty="0">
                <a:latin typeface="Arial" pitchFamily="34" charset="0"/>
                <a:cs typeface="Arial" pitchFamily="34" charset="0"/>
                <a:sym typeface="HY특수문자8" pitchFamily="18" charset="2"/>
              </a:rPr>
              <a:t>×10</a:t>
            </a:r>
            <a:r>
              <a:rPr kumimoji="1" lang="en-US" altLang="ko-KR" sz="2000" baseline="30000" dirty="0">
                <a:latin typeface="Arial" pitchFamily="34" charset="0"/>
                <a:cs typeface="Arial" pitchFamily="34" charset="0"/>
              </a:rPr>
              <a:t>–11</a:t>
            </a:r>
            <a:endParaRPr kumimoji="1" lang="en-US" altLang="ko-KR" sz="2000" dirty="0">
              <a:latin typeface="Arial" pitchFamily="34" charset="0"/>
              <a:cs typeface="Arial" pitchFamily="34" charset="0"/>
              <a:sym typeface="HY특수문자8" pitchFamily="18" charset="2"/>
            </a:endParaRPr>
          </a:p>
          <a:p>
            <a:pPr eaLnBrk="1" latinLnBrk="1" hangingPunct="1">
              <a:spcBef>
                <a:spcPct val="50000"/>
              </a:spcBef>
            </a:pPr>
            <a:endParaRPr kumimoji="1" lang="ko-KR" altLang="ko-KR" sz="2000" dirty="0">
              <a:latin typeface="Arial" pitchFamily="34" charset="0"/>
              <a:cs typeface="Arial" pitchFamily="34" charset="0"/>
              <a:sym typeface="HY특수문자8" pitchFamily="18" charset="2"/>
            </a:endParaRPr>
          </a:p>
        </p:txBody>
      </p:sp>
      <p:sp>
        <p:nvSpPr>
          <p:cNvPr id="4" name="Slide Number Placeholder 3"/>
          <p:cNvSpPr>
            <a:spLocks noGrp="1"/>
          </p:cNvSpPr>
          <p:nvPr>
            <p:ph type="sldNum" sz="quarter" idx="12"/>
          </p:nvPr>
        </p:nvSpPr>
        <p:spPr/>
        <p:txBody>
          <a:bodyPr/>
          <a:lstStyle/>
          <a:p>
            <a:pPr>
              <a:defRPr/>
            </a:pPr>
            <a:fld id="{68A870C4-B19F-4DF1-B967-64BBCC981FCB}" type="slidenum">
              <a:rPr lang="en-US" smtClean="0"/>
              <a:pPr>
                <a:defRPr/>
              </a:pPr>
              <a:t>56</a:t>
            </a:fld>
            <a:endParaRPr lang="en-US"/>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8114" name="Picture 2" descr="figure-14-07.JPG                                               00013FCD&#10;production                     B8414635:"/>
          <p:cNvPicPr>
            <a:picLocks noChangeAspect="1" noChangeArrowheads="1"/>
          </p:cNvPicPr>
          <p:nvPr/>
        </p:nvPicPr>
        <p:blipFill>
          <a:blip r:embed="rId2" cstate="print"/>
          <a:srcRect/>
          <a:stretch>
            <a:fillRect/>
          </a:stretch>
        </p:blipFill>
        <p:spPr bwMode="auto">
          <a:xfrm>
            <a:off x="914400" y="304800"/>
            <a:ext cx="7391400" cy="5154613"/>
          </a:xfrm>
          <a:prstGeom prst="rect">
            <a:avLst/>
          </a:prstGeom>
          <a:noFill/>
        </p:spPr>
      </p:pic>
      <p:sp>
        <p:nvSpPr>
          <p:cNvPr id="218115" name="Text Box 3"/>
          <p:cNvSpPr txBox="1">
            <a:spLocks noChangeArrowheads="1"/>
          </p:cNvSpPr>
          <p:nvPr/>
        </p:nvSpPr>
        <p:spPr bwMode="auto">
          <a:xfrm>
            <a:off x="1143000" y="5715000"/>
            <a:ext cx="7315200" cy="707886"/>
          </a:xfrm>
          <a:prstGeom prst="rect">
            <a:avLst/>
          </a:prstGeom>
          <a:noFill/>
          <a:ln w="9525">
            <a:noFill/>
            <a:miter lim="800000"/>
            <a:headEnd/>
            <a:tailEnd/>
          </a:ln>
          <a:effectLst/>
        </p:spPr>
        <p:txBody>
          <a:bodyPr>
            <a:spAutoFit/>
          </a:bodyPr>
          <a:lstStyle/>
          <a:p>
            <a:pPr>
              <a:spcBef>
                <a:spcPct val="50000"/>
              </a:spcBef>
            </a:pPr>
            <a:r>
              <a:rPr lang="en-US" altLang="ko-KR" sz="2000" dirty="0">
                <a:latin typeface="Arial" pitchFamily="34" charset="0"/>
                <a:cs typeface="Arial" pitchFamily="34" charset="0"/>
              </a:rPr>
              <a:t>This galvanic cell can be used to measure the pH of the left half-cell.</a:t>
            </a:r>
          </a:p>
        </p:txBody>
      </p:sp>
      <p:sp>
        <p:nvSpPr>
          <p:cNvPr id="4" name="Slide Number Placeholder 3"/>
          <p:cNvSpPr>
            <a:spLocks noGrp="1"/>
          </p:cNvSpPr>
          <p:nvPr>
            <p:ph type="sldNum" sz="quarter" idx="12"/>
          </p:nvPr>
        </p:nvSpPr>
        <p:spPr/>
        <p:txBody>
          <a:bodyPr/>
          <a:lstStyle/>
          <a:p>
            <a:pPr>
              <a:defRPr/>
            </a:pPr>
            <a:fld id="{68A870C4-B19F-4DF1-B967-64BBCC981FCB}" type="slidenum">
              <a:rPr lang="en-US" smtClean="0"/>
              <a:pPr>
                <a:defRPr/>
              </a:pPr>
              <a:t>57</a:t>
            </a:fld>
            <a:endParaRPr lang="en-US"/>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9138" name="Picture 1026" descr="figure-14-08.JPG                                               00013FCD&#10;production                     B8414635:"/>
          <p:cNvPicPr>
            <a:picLocks noChangeAspect="1" noChangeArrowheads="1"/>
          </p:cNvPicPr>
          <p:nvPr/>
        </p:nvPicPr>
        <p:blipFill>
          <a:blip r:embed="rId2" cstate="print"/>
          <a:srcRect/>
          <a:stretch>
            <a:fillRect/>
          </a:stretch>
        </p:blipFill>
        <p:spPr bwMode="auto">
          <a:xfrm>
            <a:off x="1219200" y="228600"/>
            <a:ext cx="6556375" cy="5138738"/>
          </a:xfrm>
          <a:prstGeom prst="rect">
            <a:avLst/>
          </a:prstGeom>
          <a:noFill/>
        </p:spPr>
      </p:pic>
      <p:sp>
        <p:nvSpPr>
          <p:cNvPr id="219139" name="Text Box 1027"/>
          <p:cNvSpPr txBox="1">
            <a:spLocks noChangeArrowheads="1"/>
          </p:cNvSpPr>
          <p:nvPr/>
        </p:nvSpPr>
        <p:spPr bwMode="auto">
          <a:xfrm>
            <a:off x="762000" y="5867400"/>
            <a:ext cx="7543800" cy="701675"/>
          </a:xfrm>
          <a:prstGeom prst="rect">
            <a:avLst/>
          </a:prstGeom>
          <a:noFill/>
          <a:ln w="9525">
            <a:noFill/>
            <a:miter lim="800000"/>
            <a:headEnd/>
            <a:tailEnd/>
          </a:ln>
          <a:effectLst/>
        </p:spPr>
        <p:txBody>
          <a:bodyPr wrap="square">
            <a:spAutoFit/>
          </a:bodyPr>
          <a:lstStyle/>
          <a:p>
            <a:pPr>
              <a:spcBef>
                <a:spcPct val="50000"/>
              </a:spcBef>
            </a:pPr>
            <a:r>
              <a:rPr lang="en-US" altLang="ko-KR" sz="2000" dirty="0">
                <a:latin typeface="Arial" pitchFamily="34" charset="0"/>
                <a:cs typeface="Arial" pitchFamily="34" charset="0"/>
              </a:rPr>
              <a:t>A galvanic cell that can be used to measure the formation constant for Hg(EDTA)</a:t>
            </a:r>
            <a:r>
              <a:rPr lang="en-US" altLang="ko-KR" sz="2000" baseline="30000" dirty="0">
                <a:latin typeface="Arial" pitchFamily="34" charset="0"/>
                <a:cs typeface="Arial" pitchFamily="34" charset="0"/>
              </a:rPr>
              <a:t>2–</a:t>
            </a:r>
            <a:r>
              <a:rPr lang="en-US" altLang="ko-KR" sz="2000" dirty="0">
                <a:latin typeface="Arial" pitchFamily="34" charset="0"/>
                <a:cs typeface="Arial" pitchFamily="34" charset="0"/>
              </a:rPr>
              <a:t> .</a:t>
            </a:r>
          </a:p>
        </p:txBody>
      </p:sp>
      <p:sp>
        <p:nvSpPr>
          <p:cNvPr id="4" name="Slide Number Placeholder 3"/>
          <p:cNvSpPr>
            <a:spLocks noGrp="1"/>
          </p:cNvSpPr>
          <p:nvPr>
            <p:ph type="sldNum" sz="quarter" idx="12"/>
          </p:nvPr>
        </p:nvSpPr>
        <p:spPr/>
        <p:txBody>
          <a:bodyPr/>
          <a:lstStyle/>
          <a:p>
            <a:pPr>
              <a:defRPr/>
            </a:pPr>
            <a:fld id="{68A870C4-B19F-4DF1-B967-64BBCC981FCB}" type="slidenum">
              <a:rPr lang="en-US" smtClean="0"/>
              <a:pPr>
                <a:defRPr/>
              </a:pPr>
              <a:t>58</a:t>
            </a:fld>
            <a:endParaRPr lang="en-US"/>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346" name="Rectangle 2" descr="1809"/>
          <p:cNvSpPr>
            <a:spLocks noGrp="1" noChangeAspect="1" noChangeArrowheads="1"/>
          </p:cNvSpPr>
          <p:nvPr/>
        </p:nvSpPr>
        <p:spPr bwMode="auto">
          <a:xfrm>
            <a:off x="1295400" y="381000"/>
            <a:ext cx="6248400" cy="5348288"/>
          </a:xfrm>
          <a:prstGeom prst="rect">
            <a:avLst/>
          </a:prstGeom>
          <a:blipFill dpi="0" rotWithShape="1">
            <a:blip r:embed="rId2" cstate="print"/>
            <a:srcRect/>
            <a:stretch>
              <a:fillRect b="-6"/>
            </a:stretch>
          </a:blipFill>
          <a:ln w="9525">
            <a:noFill/>
            <a:miter lim="800000"/>
            <a:headEnd/>
            <a:tailEnd/>
          </a:ln>
          <a:effectLst/>
        </p:spPr>
        <p:txBody>
          <a:bodyPr/>
          <a:lstStyle/>
          <a:p>
            <a:endParaRPr lang="en-US"/>
          </a:p>
        </p:txBody>
      </p:sp>
      <p:sp>
        <p:nvSpPr>
          <p:cNvPr id="313347" name="Text Box 3"/>
          <p:cNvSpPr txBox="1">
            <a:spLocks noChangeArrowheads="1"/>
          </p:cNvSpPr>
          <p:nvPr/>
        </p:nvSpPr>
        <p:spPr bwMode="auto">
          <a:xfrm>
            <a:off x="381000" y="5867400"/>
            <a:ext cx="8305800" cy="707886"/>
          </a:xfrm>
          <a:prstGeom prst="rect">
            <a:avLst/>
          </a:prstGeom>
          <a:noFill/>
          <a:ln w="9525">
            <a:noFill/>
            <a:miter lim="800000"/>
            <a:headEnd/>
            <a:tailEnd/>
          </a:ln>
          <a:effectLst/>
        </p:spPr>
        <p:txBody>
          <a:bodyPr wrap="square">
            <a:spAutoFit/>
          </a:bodyPr>
          <a:lstStyle/>
          <a:p>
            <a:pPr eaLnBrk="1" latinLnBrk="1" hangingPunct="1"/>
            <a:r>
              <a:rPr kumimoji="1" lang="en-US" altLang="ko-KR" sz="2000" dirty="0">
                <a:latin typeface="Arial" pitchFamily="34" charset="0"/>
                <a:cs typeface="Arial" pitchFamily="34" charset="0"/>
              </a:rPr>
              <a:t>Measurement of the standard electrode potential for an Ag/</a:t>
            </a:r>
            <a:r>
              <a:rPr kumimoji="1" lang="en-US" altLang="ko-KR" sz="2000" dirty="0" err="1">
                <a:latin typeface="Arial" pitchFamily="34" charset="0"/>
                <a:cs typeface="Arial" pitchFamily="34" charset="0"/>
              </a:rPr>
              <a:t>AgCl</a:t>
            </a:r>
            <a:r>
              <a:rPr kumimoji="1" lang="en-US" altLang="ko-KR" sz="2000" dirty="0">
                <a:latin typeface="Arial" pitchFamily="34" charset="0"/>
                <a:cs typeface="Arial" pitchFamily="34" charset="0"/>
              </a:rPr>
              <a:t> electrode.</a:t>
            </a:r>
            <a:endParaRPr lang="en-US" sz="2000" dirty="0">
              <a:latin typeface="Arial" pitchFamily="34" charset="0"/>
              <a:cs typeface="Arial" pitchFamily="34" charset="0"/>
            </a:endParaRPr>
          </a:p>
        </p:txBody>
      </p:sp>
      <p:sp>
        <p:nvSpPr>
          <p:cNvPr id="4" name="Slide Number Placeholder 3"/>
          <p:cNvSpPr>
            <a:spLocks noGrp="1"/>
          </p:cNvSpPr>
          <p:nvPr>
            <p:ph type="sldNum" sz="quarter" idx="12"/>
          </p:nvPr>
        </p:nvSpPr>
        <p:spPr/>
        <p:txBody>
          <a:bodyPr/>
          <a:lstStyle/>
          <a:p>
            <a:pPr>
              <a:defRPr/>
            </a:pPr>
            <a:fld id="{68A870C4-B19F-4DF1-B967-64BBCC981FCB}" type="slidenum">
              <a:rPr lang="en-US" smtClean="0"/>
              <a:pPr>
                <a:defRPr/>
              </a:pPr>
              <a:t>59</a:t>
            </a:fld>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Text Box 2"/>
          <p:cNvSpPr txBox="1">
            <a:spLocks noChangeArrowheads="1"/>
          </p:cNvSpPr>
          <p:nvPr/>
        </p:nvSpPr>
        <p:spPr bwMode="auto">
          <a:xfrm>
            <a:off x="685800" y="762000"/>
            <a:ext cx="7772400" cy="6093976"/>
          </a:xfrm>
          <a:prstGeom prst="rect">
            <a:avLst/>
          </a:prstGeom>
          <a:noFill/>
          <a:ln w="9525">
            <a:noFill/>
            <a:miter lim="800000"/>
            <a:headEnd/>
            <a:tailEnd/>
          </a:ln>
          <a:effectLst/>
        </p:spPr>
        <p:txBody>
          <a:bodyPr wrap="square">
            <a:spAutoFit/>
          </a:bodyPr>
          <a:lstStyle/>
          <a:p>
            <a:pPr marL="341313" indent="-341313" fontAlgn="auto">
              <a:spcBef>
                <a:spcPct val="50000"/>
              </a:spcBef>
              <a:spcAft>
                <a:spcPts val="0"/>
              </a:spcAft>
              <a:buClr>
                <a:srgbClr val="FF0000"/>
              </a:buClr>
              <a:buFont typeface="Wingdings" pitchFamily="2" charset="2"/>
              <a:buChar char="Ø"/>
              <a:defRPr/>
            </a:pPr>
            <a:r>
              <a:rPr lang="en-US" altLang="ko-KR" sz="2000" dirty="0"/>
              <a:t>Identify half-reactions </a:t>
            </a:r>
          </a:p>
          <a:p>
            <a:pPr marL="341313" indent="-341313" fontAlgn="auto">
              <a:spcBef>
                <a:spcPct val="50000"/>
              </a:spcBef>
              <a:spcAft>
                <a:spcPts val="0"/>
              </a:spcAft>
              <a:buClr>
                <a:srgbClr val="FF0000"/>
              </a:buClr>
              <a:buFont typeface="Wingdings" pitchFamily="2" charset="2"/>
              <a:buChar char="Ø"/>
              <a:defRPr/>
            </a:pPr>
            <a:r>
              <a:rPr lang="en-US" altLang="ko-KR" sz="2000" dirty="0"/>
              <a:t> Determine acidity or </a:t>
            </a:r>
            <a:r>
              <a:rPr lang="en-US" altLang="ko-KR" sz="2000" dirty="0" smtClean="0"/>
              <a:t>alkalinity</a:t>
            </a:r>
          </a:p>
          <a:p>
            <a:pPr marL="395288" indent="-395288">
              <a:buClr>
                <a:srgbClr val="FF0000"/>
              </a:buClr>
              <a:buFont typeface="Wingdings" pitchFamily="2" charset="2"/>
              <a:buChar char="Ø"/>
            </a:pPr>
            <a:endParaRPr lang="en-US" sz="2000" dirty="0" smtClean="0"/>
          </a:p>
          <a:p>
            <a:pPr marL="395288" indent="-395288">
              <a:buClr>
                <a:srgbClr val="FF0000"/>
              </a:buClr>
              <a:buFont typeface="Wingdings" pitchFamily="2" charset="2"/>
              <a:buChar char="Ø"/>
            </a:pPr>
            <a:r>
              <a:rPr lang="en-US" sz="2000" dirty="0" smtClean="0"/>
              <a:t>Balance all atoms in each half-reaction </a:t>
            </a:r>
            <a:r>
              <a:rPr lang="en-US" sz="2000" i="1" dirty="0" smtClean="0"/>
              <a:t>except for O and H.</a:t>
            </a:r>
          </a:p>
          <a:p>
            <a:pPr marL="395288" indent="-395288">
              <a:buClr>
                <a:srgbClr val="FF0000"/>
              </a:buClr>
              <a:buFont typeface="Wingdings" pitchFamily="2" charset="2"/>
              <a:buChar char="Ø"/>
            </a:pPr>
            <a:endParaRPr lang="en-US" sz="2000" dirty="0" smtClean="0"/>
          </a:p>
          <a:p>
            <a:pPr marL="395288" indent="-395288">
              <a:buClr>
                <a:srgbClr val="FF0000"/>
              </a:buClr>
              <a:buFont typeface="Wingdings" pitchFamily="2" charset="2"/>
              <a:buChar char="Ø"/>
            </a:pPr>
            <a:r>
              <a:rPr lang="en-US" sz="2000" dirty="0" smtClean="0"/>
              <a:t>Balance the oxygen in each half-reaction by adding appropriate amounts of H</a:t>
            </a:r>
            <a:r>
              <a:rPr lang="en-US" sz="2000" baseline="-25000" dirty="0" smtClean="0"/>
              <a:t>2</a:t>
            </a:r>
            <a:r>
              <a:rPr lang="en-US" sz="2000" dirty="0" smtClean="0"/>
              <a:t>O.</a:t>
            </a:r>
          </a:p>
          <a:p>
            <a:pPr marL="395288" indent="-395288">
              <a:buClr>
                <a:srgbClr val="FF0000"/>
              </a:buClr>
              <a:buFont typeface="Wingdings" pitchFamily="2" charset="2"/>
              <a:buChar char="Ø"/>
            </a:pPr>
            <a:endParaRPr lang="en-US" sz="2000" dirty="0" smtClean="0"/>
          </a:p>
          <a:p>
            <a:pPr marL="395288" indent="-395288">
              <a:buClr>
                <a:srgbClr val="FF0000"/>
              </a:buClr>
              <a:buFont typeface="Wingdings" pitchFamily="2" charset="2"/>
              <a:buChar char="Ø"/>
            </a:pPr>
            <a:r>
              <a:rPr lang="en-US" sz="2000" dirty="0" smtClean="0"/>
              <a:t>For acidic solutions, balance the hydrogen in each half-reaction by adding H</a:t>
            </a:r>
            <a:r>
              <a:rPr lang="en-US" sz="2000" baseline="-25000" dirty="0" smtClean="0"/>
              <a:t>3</a:t>
            </a:r>
            <a:r>
              <a:rPr lang="en-US" sz="2000" dirty="0" smtClean="0"/>
              <a:t>O</a:t>
            </a:r>
            <a:r>
              <a:rPr lang="en-US" sz="2000" baseline="30000" dirty="0" smtClean="0"/>
              <a:t>+</a:t>
            </a:r>
            <a:r>
              <a:rPr lang="en-US" sz="2000" dirty="0" smtClean="0"/>
              <a:t> and H</a:t>
            </a:r>
            <a:r>
              <a:rPr lang="en-US" sz="2000" baseline="-25000" dirty="0" smtClean="0"/>
              <a:t>2</a:t>
            </a:r>
            <a:r>
              <a:rPr lang="en-US" sz="2000" dirty="0" smtClean="0"/>
              <a:t>O to opposite sides of the reaction; for basic solutions, add OH</a:t>
            </a:r>
            <a:r>
              <a:rPr lang="en-US" sz="2000" baseline="30000" dirty="0" smtClean="0"/>
              <a:t>–</a:t>
            </a:r>
            <a:r>
              <a:rPr lang="en-US" sz="2000" dirty="0" smtClean="0"/>
              <a:t> and H</a:t>
            </a:r>
            <a:r>
              <a:rPr lang="en-US" sz="2000" baseline="-25000" dirty="0" smtClean="0"/>
              <a:t>2</a:t>
            </a:r>
            <a:r>
              <a:rPr lang="en-US" sz="2000" dirty="0" smtClean="0"/>
              <a:t>O to opposite sides of the reaction.</a:t>
            </a:r>
          </a:p>
          <a:p>
            <a:pPr marL="395288" indent="-395288">
              <a:buClr>
                <a:srgbClr val="FF0000"/>
              </a:buClr>
              <a:buFont typeface="Wingdings" pitchFamily="2" charset="2"/>
              <a:buChar char="Ø"/>
            </a:pPr>
            <a:endParaRPr lang="en-US" sz="2000" dirty="0" smtClean="0"/>
          </a:p>
          <a:p>
            <a:pPr marL="395288" indent="-395288">
              <a:buClr>
                <a:srgbClr val="FF0000"/>
              </a:buClr>
              <a:buFont typeface="Wingdings" pitchFamily="2" charset="2"/>
              <a:buChar char="Ø"/>
            </a:pPr>
            <a:r>
              <a:rPr lang="en-US" sz="2000" dirty="0" smtClean="0"/>
              <a:t>Balance the net charge in each half-reaction by adding electrons; the electrons should be a reactant for the reduction half-reaction and a product for the oxidation half-reaction.</a:t>
            </a:r>
          </a:p>
          <a:p>
            <a:pPr marL="395288" indent="-395288">
              <a:buClr>
                <a:srgbClr val="FF0000"/>
              </a:buClr>
              <a:buFont typeface="Wingdings" pitchFamily="2" charset="2"/>
              <a:buChar char="Ø"/>
            </a:pPr>
            <a:endParaRPr lang="en-US" sz="2000" dirty="0" smtClean="0"/>
          </a:p>
          <a:p>
            <a:pPr marL="395288" indent="-395288">
              <a:buClr>
                <a:srgbClr val="FF0000"/>
              </a:buClr>
              <a:buFont typeface="Wingdings" pitchFamily="2" charset="2"/>
              <a:buChar char="Ø"/>
            </a:pPr>
            <a:r>
              <a:rPr lang="en-US" sz="2000" dirty="0" smtClean="0"/>
              <a:t>Adjust the coefficients of each half-reaction so that both half-reactions involve the same number of electrons.</a:t>
            </a:r>
            <a:r>
              <a:rPr lang="en-US" altLang="ko-KR" sz="2000" dirty="0" smtClean="0">
                <a:solidFill>
                  <a:srgbClr val="C00000"/>
                </a:solidFill>
              </a:rPr>
              <a:t>      </a:t>
            </a:r>
            <a:endParaRPr lang="en-US" altLang="ko-KR" sz="2000" dirty="0"/>
          </a:p>
        </p:txBody>
      </p:sp>
      <p:sp>
        <p:nvSpPr>
          <p:cNvPr id="8195" name="TextBox 2"/>
          <p:cNvSpPr txBox="1">
            <a:spLocks noChangeArrowheads="1"/>
          </p:cNvSpPr>
          <p:nvPr/>
        </p:nvSpPr>
        <p:spPr bwMode="auto">
          <a:xfrm>
            <a:off x="762000" y="228600"/>
            <a:ext cx="8077200" cy="523875"/>
          </a:xfrm>
          <a:prstGeom prst="rect">
            <a:avLst/>
          </a:prstGeom>
          <a:noFill/>
          <a:ln w="9525">
            <a:noFill/>
            <a:miter lim="800000"/>
            <a:headEnd/>
            <a:tailEnd/>
          </a:ln>
        </p:spPr>
        <p:txBody>
          <a:bodyPr>
            <a:spAutoFit/>
          </a:bodyPr>
          <a:lstStyle/>
          <a:p>
            <a:r>
              <a:rPr lang="en-US" altLang="ko-KR" sz="2800" b="1" i="1">
                <a:solidFill>
                  <a:srgbClr val="0000FF"/>
                </a:solidFill>
              </a:rPr>
              <a:t>Balancing Reduction Oxidation Reactions </a:t>
            </a:r>
          </a:p>
        </p:txBody>
      </p:sp>
      <p:sp>
        <p:nvSpPr>
          <p:cNvPr id="4" name="Slide Number Placeholder 3"/>
          <p:cNvSpPr>
            <a:spLocks noGrp="1"/>
          </p:cNvSpPr>
          <p:nvPr>
            <p:ph type="sldNum" sz="quarter" idx="12"/>
          </p:nvPr>
        </p:nvSpPr>
        <p:spPr/>
        <p:txBody>
          <a:bodyPr/>
          <a:lstStyle/>
          <a:p>
            <a:pPr>
              <a:defRPr/>
            </a:pPr>
            <a:fld id="{68A870C4-B19F-4DF1-B967-64BBCC981FCB}" type="slidenum">
              <a:rPr lang="en-US" smtClean="0"/>
              <a:pPr>
                <a:defRPr/>
              </a:pPr>
              <a:t>6</a:t>
            </a:fld>
            <a:endParaRPr lang="en-US"/>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274" name="Rectangle 2" descr="18p511"/>
          <p:cNvSpPr>
            <a:spLocks noGrp="1" noChangeAspect="1" noChangeArrowheads="1"/>
          </p:cNvSpPr>
          <p:nvPr/>
        </p:nvSpPr>
        <p:spPr bwMode="auto">
          <a:xfrm>
            <a:off x="609600" y="152400"/>
            <a:ext cx="6905625" cy="5211763"/>
          </a:xfrm>
          <a:prstGeom prst="rect">
            <a:avLst/>
          </a:prstGeom>
          <a:blipFill dpi="0" rotWithShape="1">
            <a:blip r:embed="rId2" cstate="print"/>
            <a:srcRect/>
            <a:stretch>
              <a:fillRect r="-9"/>
            </a:stretch>
          </a:blipFill>
          <a:ln w="9525">
            <a:noFill/>
            <a:miter lim="800000"/>
            <a:headEnd/>
            <a:tailEnd/>
          </a:ln>
          <a:effectLst/>
        </p:spPr>
        <p:txBody>
          <a:bodyPr/>
          <a:lstStyle/>
          <a:p>
            <a:endParaRPr lang="en-US"/>
          </a:p>
        </p:txBody>
      </p:sp>
      <p:sp>
        <p:nvSpPr>
          <p:cNvPr id="310275" name="Text Box 3"/>
          <p:cNvSpPr txBox="1">
            <a:spLocks noChangeArrowheads="1"/>
          </p:cNvSpPr>
          <p:nvPr/>
        </p:nvSpPr>
        <p:spPr bwMode="auto">
          <a:xfrm>
            <a:off x="381000" y="5410200"/>
            <a:ext cx="8458200" cy="1311275"/>
          </a:xfrm>
          <a:prstGeom prst="rect">
            <a:avLst/>
          </a:prstGeom>
          <a:noFill/>
          <a:ln w="9525">
            <a:noFill/>
            <a:miter lim="800000"/>
            <a:headEnd/>
            <a:tailEnd/>
          </a:ln>
          <a:effectLst/>
        </p:spPr>
        <p:txBody>
          <a:bodyPr>
            <a:spAutoFit/>
          </a:bodyPr>
          <a:lstStyle/>
          <a:p>
            <a:pPr eaLnBrk="1" latinLnBrk="1" hangingPunct="1"/>
            <a:r>
              <a:rPr kumimoji="1" lang="en-US" altLang="ko-KR" sz="2000" dirty="0">
                <a:latin typeface="Arial" pitchFamily="34" charset="0"/>
                <a:cs typeface="Arial" pitchFamily="34" charset="0"/>
              </a:rPr>
              <a:t>Walther Nernst(1864-1941) received the 1920 Nobel Prize in chemistry for his numerous contributions to the field of chemical thermodynamics. Nernst(far left) is seen here with Albert Einstein, Max Plank, Robert A. Millikan, and Max von Laue in 1928.</a:t>
            </a:r>
            <a:endParaRPr lang="en-US" sz="2000" dirty="0">
              <a:latin typeface="Arial" pitchFamily="34" charset="0"/>
              <a:cs typeface="Arial" pitchFamily="34" charset="0"/>
            </a:endParaRPr>
          </a:p>
        </p:txBody>
      </p:sp>
      <p:sp>
        <p:nvSpPr>
          <p:cNvPr id="4" name="Slide Number Placeholder 3"/>
          <p:cNvSpPr>
            <a:spLocks noGrp="1"/>
          </p:cNvSpPr>
          <p:nvPr>
            <p:ph type="sldNum" sz="quarter" idx="12"/>
          </p:nvPr>
        </p:nvSpPr>
        <p:spPr/>
        <p:txBody>
          <a:bodyPr/>
          <a:lstStyle/>
          <a:p>
            <a:pPr>
              <a:defRPr/>
            </a:pPr>
            <a:fld id="{68A870C4-B19F-4DF1-B967-64BBCC981FCB}" type="slidenum">
              <a:rPr lang="en-US" smtClean="0"/>
              <a:pPr>
                <a:defRPr/>
              </a:pPr>
              <a:t>60</a:t>
            </a:fld>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 Box 2"/>
          <p:cNvSpPr txBox="1">
            <a:spLocks noChangeArrowheads="1"/>
          </p:cNvSpPr>
          <p:nvPr/>
        </p:nvSpPr>
        <p:spPr bwMode="auto">
          <a:xfrm>
            <a:off x="381000" y="1143000"/>
            <a:ext cx="8610600" cy="5262979"/>
          </a:xfrm>
          <a:prstGeom prst="rect">
            <a:avLst/>
          </a:prstGeom>
          <a:noFill/>
          <a:ln w="9525">
            <a:noFill/>
            <a:miter lim="800000"/>
            <a:headEnd/>
            <a:tailEnd/>
          </a:ln>
        </p:spPr>
        <p:txBody>
          <a:bodyPr>
            <a:spAutoFit/>
          </a:bodyPr>
          <a:lstStyle/>
          <a:p>
            <a:pPr latinLnBrk="1">
              <a:spcBef>
                <a:spcPct val="20000"/>
              </a:spcBef>
            </a:pPr>
            <a:r>
              <a:rPr kumimoji="1" lang="en-US" altLang="ko-KR" sz="2000" dirty="0" smtClean="0"/>
              <a:t>Complete </a:t>
            </a:r>
            <a:r>
              <a:rPr kumimoji="1" lang="en-US" altLang="ko-KR" sz="2000" dirty="0"/>
              <a:t>and balance the following equation after adding H</a:t>
            </a:r>
            <a:r>
              <a:rPr kumimoji="1" lang="en-US" altLang="ko-KR" sz="2000" baseline="30000" dirty="0"/>
              <a:t>+ </a:t>
            </a:r>
            <a:r>
              <a:rPr kumimoji="1" lang="en-US" altLang="ko-KR" sz="2000" dirty="0"/>
              <a:t>,OH</a:t>
            </a:r>
            <a:r>
              <a:rPr kumimoji="1" lang="en-US" altLang="ko-KR" sz="2000" baseline="30000" dirty="0"/>
              <a:t>-</a:t>
            </a:r>
            <a:r>
              <a:rPr kumimoji="1" lang="en-US" altLang="ko-KR" sz="2000" dirty="0"/>
              <a:t>, or H</a:t>
            </a:r>
            <a:r>
              <a:rPr kumimoji="1" lang="en-US" altLang="ko-KR" sz="2000" baseline="-25000" dirty="0"/>
              <a:t>2</a:t>
            </a:r>
            <a:r>
              <a:rPr kumimoji="1" lang="en-US" altLang="ko-KR" sz="2000" dirty="0"/>
              <a:t>O as needed.</a:t>
            </a:r>
          </a:p>
          <a:p>
            <a:pPr latinLnBrk="1">
              <a:lnSpc>
                <a:spcPct val="90000"/>
              </a:lnSpc>
              <a:spcBef>
                <a:spcPct val="20000"/>
              </a:spcBef>
            </a:pPr>
            <a:r>
              <a:rPr kumimoji="1" lang="en-US" altLang="ko-KR" sz="2000" dirty="0"/>
              <a:t>         MnO</a:t>
            </a:r>
            <a:r>
              <a:rPr kumimoji="1" lang="en-US" altLang="ko-KR" sz="2000" baseline="-25000" dirty="0"/>
              <a:t>4</a:t>
            </a:r>
            <a:r>
              <a:rPr kumimoji="1" lang="en-US" altLang="ko-KR" sz="2000" baseline="30000" dirty="0"/>
              <a:t>–</a:t>
            </a:r>
            <a:r>
              <a:rPr kumimoji="1" lang="en-US" altLang="ko-KR" sz="2000" baseline="-25000" dirty="0"/>
              <a:t> </a:t>
            </a:r>
            <a:r>
              <a:rPr kumimoji="1" lang="en-US" altLang="ko-KR" sz="2000" baseline="30000" dirty="0"/>
              <a:t> </a:t>
            </a:r>
            <a:r>
              <a:rPr kumimoji="1" lang="en-US" altLang="ko-KR" sz="2000" dirty="0"/>
              <a:t>+ NO</a:t>
            </a:r>
            <a:r>
              <a:rPr kumimoji="1" lang="en-US" altLang="ko-KR" sz="2000" baseline="-25000" dirty="0"/>
              <a:t>2</a:t>
            </a:r>
            <a:r>
              <a:rPr kumimoji="1" lang="en-US" altLang="ko-KR" sz="2000" baseline="30000" dirty="0"/>
              <a:t>–  </a:t>
            </a:r>
            <a:r>
              <a:rPr kumimoji="1" lang="en-US" altLang="ko-KR" sz="2000" dirty="0"/>
              <a:t>↔ Mn</a:t>
            </a:r>
            <a:r>
              <a:rPr kumimoji="1" lang="en-US" altLang="ko-KR" sz="2000" baseline="30000" dirty="0"/>
              <a:t>2+</a:t>
            </a:r>
            <a:r>
              <a:rPr kumimoji="1" lang="en-US" altLang="ko-KR" sz="2000" dirty="0"/>
              <a:t> + NO</a:t>
            </a:r>
            <a:r>
              <a:rPr kumimoji="1" lang="en-US" altLang="ko-KR" sz="2000" baseline="-25000" dirty="0"/>
              <a:t>3</a:t>
            </a:r>
            <a:r>
              <a:rPr kumimoji="1" lang="en-US" altLang="ko-KR" sz="2000" baseline="30000" dirty="0"/>
              <a:t>–</a:t>
            </a:r>
          </a:p>
          <a:p>
            <a:pPr latinLnBrk="1">
              <a:lnSpc>
                <a:spcPct val="90000"/>
              </a:lnSpc>
              <a:spcBef>
                <a:spcPct val="20000"/>
              </a:spcBef>
            </a:pPr>
            <a:endParaRPr kumimoji="1" lang="en-US" altLang="ko-KR" sz="2000" dirty="0"/>
          </a:p>
          <a:p>
            <a:pPr latinLnBrk="1">
              <a:lnSpc>
                <a:spcPct val="90000"/>
              </a:lnSpc>
              <a:spcBef>
                <a:spcPct val="20000"/>
              </a:spcBef>
            </a:pPr>
            <a:r>
              <a:rPr kumimoji="1" lang="en-US" altLang="ko-KR" sz="2000" dirty="0"/>
              <a:t>First, we write and balance the two half-reactions involved, For MnO</a:t>
            </a:r>
            <a:r>
              <a:rPr kumimoji="1" lang="en-US" altLang="ko-KR" sz="2000" baseline="-25000" dirty="0"/>
              <a:t>4</a:t>
            </a:r>
            <a:r>
              <a:rPr kumimoji="1" lang="en-US" altLang="ko-KR" sz="2000" baseline="30000" dirty="0"/>
              <a:t>–</a:t>
            </a:r>
            <a:r>
              <a:rPr kumimoji="1" lang="en-US" altLang="ko-KR" sz="2000" baseline="-25000" dirty="0"/>
              <a:t> </a:t>
            </a:r>
            <a:r>
              <a:rPr kumimoji="1" lang="en-US" altLang="ko-KR" sz="2000" dirty="0"/>
              <a:t>, we write</a:t>
            </a:r>
          </a:p>
          <a:p>
            <a:pPr latinLnBrk="1">
              <a:lnSpc>
                <a:spcPct val="90000"/>
              </a:lnSpc>
              <a:spcBef>
                <a:spcPct val="20000"/>
              </a:spcBef>
            </a:pPr>
            <a:r>
              <a:rPr kumimoji="1" lang="en-US" altLang="ko-KR" sz="2000" dirty="0"/>
              <a:t>               MnO</a:t>
            </a:r>
            <a:r>
              <a:rPr kumimoji="1" lang="en-US" altLang="ko-KR" sz="2000" baseline="-25000" dirty="0"/>
              <a:t>4</a:t>
            </a:r>
            <a:r>
              <a:rPr kumimoji="1" lang="en-US" altLang="ko-KR" sz="2000" baseline="30000" dirty="0"/>
              <a:t>–</a:t>
            </a:r>
            <a:r>
              <a:rPr kumimoji="1" lang="en-US" altLang="ko-KR" sz="2000" baseline="-25000" dirty="0"/>
              <a:t> </a:t>
            </a:r>
            <a:r>
              <a:rPr kumimoji="1" lang="en-US" altLang="ko-KR" sz="2000" baseline="30000" dirty="0"/>
              <a:t> </a:t>
            </a:r>
            <a:r>
              <a:rPr kumimoji="1" lang="en-US" altLang="ko-KR" sz="2000" dirty="0"/>
              <a:t>↔  Mn</a:t>
            </a:r>
            <a:r>
              <a:rPr kumimoji="1" lang="en-US" altLang="ko-KR" sz="2000" baseline="30000" dirty="0"/>
              <a:t>2+</a:t>
            </a:r>
          </a:p>
          <a:p>
            <a:pPr latinLnBrk="1">
              <a:lnSpc>
                <a:spcPct val="90000"/>
              </a:lnSpc>
              <a:spcBef>
                <a:spcPct val="20000"/>
              </a:spcBef>
            </a:pPr>
            <a:endParaRPr kumimoji="1" lang="en-US" altLang="ko-KR" sz="2000" dirty="0"/>
          </a:p>
          <a:p>
            <a:pPr latinLnBrk="1">
              <a:lnSpc>
                <a:spcPct val="90000"/>
              </a:lnSpc>
              <a:spcBef>
                <a:spcPct val="20000"/>
              </a:spcBef>
            </a:pPr>
            <a:r>
              <a:rPr kumimoji="1" lang="en-US" altLang="ko-KR" sz="2000" dirty="0" smtClean="0"/>
              <a:t>Add 4 molecules of H</a:t>
            </a:r>
            <a:r>
              <a:rPr kumimoji="1" lang="en-US" altLang="ko-KR" sz="2000" baseline="-25000" dirty="0" smtClean="0"/>
              <a:t>2</a:t>
            </a:r>
            <a:r>
              <a:rPr kumimoji="1" lang="en-US" altLang="ko-KR" sz="2000" dirty="0" smtClean="0"/>
              <a:t>O to </a:t>
            </a:r>
            <a:r>
              <a:rPr kumimoji="1" lang="en-US" altLang="ko-KR" sz="2000" dirty="0"/>
              <a:t>account for the 4 oxygen atoms on the left-hand side of the equation, which means that we must provide 8 H</a:t>
            </a:r>
            <a:r>
              <a:rPr kumimoji="1" lang="en-US" altLang="ko-KR" sz="2000" baseline="30000" dirty="0"/>
              <a:t>+ </a:t>
            </a:r>
            <a:r>
              <a:rPr kumimoji="1" lang="en-US" altLang="ko-KR" sz="2000" dirty="0"/>
              <a:t>on the left:</a:t>
            </a:r>
          </a:p>
          <a:p>
            <a:pPr latinLnBrk="1">
              <a:lnSpc>
                <a:spcPct val="90000"/>
              </a:lnSpc>
              <a:spcBef>
                <a:spcPct val="20000"/>
              </a:spcBef>
            </a:pPr>
            <a:endParaRPr kumimoji="1" lang="en-US" altLang="ko-KR" sz="2000" dirty="0"/>
          </a:p>
          <a:p>
            <a:pPr latinLnBrk="1">
              <a:lnSpc>
                <a:spcPct val="90000"/>
              </a:lnSpc>
              <a:spcBef>
                <a:spcPct val="20000"/>
              </a:spcBef>
            </a:pPr>
            <a:r>
              <a:rPr kumimoji="1" lang="en-US" altLang="ko-KR" sz="2000" dirty="0"/>
              <a:t>        MnO</a:t>
            </a:r>
            <a:r>
              <a:rPr kumimoji="1" lang="en-US" altLang="ko-KR" sz="2000" baseline="-25000" dirty="0"/>
              <a:t>4</a:t>
            </a:r>
            <a:r>
              <a:rPr kumimoji="1" lang="en-US" altLang="ko-KR" sz="2000" baseline="30000" dirty="0"/>
              <a:t>–</a:t>
            </a:r>
            <a:r>
              <a:rPr kumimoji="1" lang="en-US" altLang="ko-KR" sz="2000" baseline="-25000" dirty="0"/>
              <a:t> </a:t>
            </a:r>
            <a:r>
              <a:rPr kumimoji="1" lang="en-US" altLang="ko-KR" sz="2000" baseline="30000" dirty="0"/>
              <a:t>   </a:t>
            </a:r>
            <a:r>
              <a:rPr kumimoji="1" lang="en-US" altLang="ko-KR" sz="2000" dirty="0"/>
              <a:t>+ 8 H</a:t>
            </a:r>
            <a:r>
              <a:rPr kumimoji="1" lang="en-US" altLang="ko-KR" sz="2000" baseline="30000" dirty="0"/>
              <a:t>+ </a:t>
            </a:r>
            <a:r>
              <a:rPr kumimoji="1" lang="en-US" altLang="ko-KR" sz="2000" dirty="0"/>
              <a:t>↔  Mn</a:t>
            </a:r>
            <a:r>
              <a:rPr kumimoji="1" lang="en-US" altLang="ko-KR" sz="2000" baseline="30000" dirty="0"/>
              <a:t>2+</a:t>
            </a:r>
            <a:r>
              <a:rPr kumimoji="1" lang="en-US" altLang="ko-KR" sz="2000" dirty="0"/>
              <a:t> +  4H</a:t>
            </a:r>
            <a:r>
              <a:rPr kumimoji="1" lang="en-US" altLang="ko-KR" sz="2000" baseline="-25000" dirty="0"/>
              <a:t>2</a:t>
            </a:r>
            <a:r>
              <a:rPr kumimoji="1" lang="en-US" altLang="ko-KR" sz="2000" dirty="0"/>
              <a:t>O</a:t>
            </a:r>
            <a:endParaRPr kumimoji="1" lang="en-US" altLang="ko-KR" sz="2000" baseline="30000" dirty="0"/>
          </a:p>
          <a:p>
            <a:pPr latinLnBrk="1">
              <a:lnSpc>
                <a:spcPct val="90000"/>
              </a:lnSpc>
              <a:spcBef>
                <a:spcPct val="20000"/>
              </a:spcBef>
            </a:pPr>
            <a:r>
              <a:rPr kumimoji="1" lang="en-US" altLang="ko-KR" sz="2000" dirty="0"/>
              <a:t>to balance the charge, we need to add 5 electrons to the left side of the equation. Thus,</a:t>
            </a:r>
          </a:p>
          <a:p>
            <a:pPr latinLnBrk="1">
              <a:lnSpc>
                <a:spcPct val="90000"/>
              </a:lnSpc>
              <a:spcBef>
                <a:spcPct val="20000"/>
              </a:spcBef>
            </a:pPr>
            <a:endParaRPr kumimoji="1" lang="en-US" altLang="ko-KR" sz="2000" dirty="0"/>
          </a:p>
          <a:p>
            <a:pPr latinLnBrk="1">
              <a:lnSpc>
                <a:spcPct val="90000"/>
              </a:lnSpc>
              <a:spcBef>
                <a:spcPct val="20000"/>
              </a:spcBef>
            </a:pPr>
            <a:r>
              <a:rPr kumimoji="1" lang="en-US" altLang="ko-KR" sz="2000" dirty="0"/>
              <a:t>     MnO</a:t>
            </a:r>
            <a:r>
              <a:rPr kumimoji="1" lang="en-US" altLang="ko-KR" sz="2000" baseline="-25000" dirty="0"/>
              <a:t>4</a:t>
            </a:r>
            <a:r>
              <a:rPr kumimoji="1" lang="en-US" altLang="ko-KR" sz="2000" baseline="30000" dirty="0"/>
              <a:t>–</a:t>
            </a:r>
            <a:r>
              <a:rPr kumimoji="1" lang="en-US" altLang="ko-KR" sz="2000" baseline="-25000" dirty="0"/>
              <a:t> </a:t>
            </a:r>
            <a:r>
              <a:rPr kumimoji="1" lang="en-US" altLang="ko-KR" sz="2000" baseline="30000" dirty="0"/>
              <a:t> </a:t>
            </a:r>
            <a:r>
              <a:rPr kumimoji="1" lang="en-US" altLang="ko-KR" sz="2000" dirty="0"/>
              <a:t>+ 8 H</a:t>
            </a:r>
            <a:r>
              <a:rPr kumimoji="1" lang="en-US" altLang="ko-KR" sz="2000" baseline="30000" dirty="0"/>
              <a:t>+  </a:t>
            </a:r>
            <a:r>
              <a:rPr kumimoji="1" lang="en-US" altLang="ko-KR" sz="2000" dirty="0"/>
              <a:t>+ 5e</a:t>
            </a:r>
            <a:r>
              <a:rPr kumimoji="1" lang="en-US" altLang="ko-KR" sz="2000" baseline="30000" dirty="0"/>
              <a:t>– </a:t>
            </a:r>
            <a:r>
              <a:rPr kumimoji="1" lang="en-US" altLang="ko-KR" sz="2000" dirty="0"/>
              <a:t>↔  Mn</a:t>
            </a:r>
            <a:r>
              <a:rPr kumimoji="1" lang="en-US" altLang="ko-KR" sz="2000" baseline="30000" dirty="0"/>
              <a:t>2+</a:t>
            </a:r>
            <a:r>
              <a:rPr kumimoji="1" lang="en-US" altLang="ko-KR" sz="2000" dirty="0"/>
              <a:t> +  4H</a:t>
            </a:r>
            <a:r>
              <a:rPr kumimoji="1" lang="en-US" altLang="ko-KR" sz="2000" baseline="-25000" dirty="0"/>
              <a:t>2</a:t>
            </a:r>
            <a:r>
              <a:rPr kumimoji="1" lang="en-US" altLang="ko-KR" sz="2000" dirty="0"/>
              <a:t>O</a:t>
            </a:r>
          </a:p>
        </p:txBody>
      </p:sp>
      <p:sp>
        <p:nvSpPr>
          <p:cNvPr id="9219" name="TextBox 2"/>
          <p:cNvSpPr txBox="1">
            <a:spLocks noChangeArrowheads="1"/>
          </p:cNvSpPr>
          <p:nvPr/>
        </p:nvSpPr>
        <p:spPr bwMode="auto">
          <a:xfrm>
            <a:off x="1447800" y="228600"/>
            <a:ext cx="6096000" cy="584200"/>
          </a:xfrm>
          <a:prstGeom prst="rect">
            <a:avLst/>
          </a:prstGeom>
          <a:noFill/>
          <a:ln w="9525">
            <a:noFill/>
            <a:miter lim="800000"/>
            <a:headEnd/>
            <a:tailEnd/>
          </a:ln>
        </p:spPr>
        <p:txBody>
          <a:bodyPr>
            <a:spAutoFit/>
          </a:bodyPr>
          <a:lstStyle/>
          <a:p>
            <a:r>
              <a:rPr kumimoji="1" lang="en-US" altLang="ko-KR" sz="3200" b="1" i="1">
                <a:solidFill>
                  <a:srgbClr val="0000FF"/>
                </a:solidFill>
              </a:rPr>
              <a:t>Balancing  Redox  Equations</a:t>
            </a:r>
          </a:p>
        </p:txBody>
      </p:sp>
      <p:sp>
        <p:nvSpPr>
          <p:cNvPr id="4" name="Slide Number Placeholder 3"/>
          <p:cNvSpPr>
            <a:spLocks noGrp="1"/>
          </p:cNvSpPr>
          <p:nvPr>
            <p:ph type="sldNum" sz="quarter" idx="12"/>
          </p:nvPr>
        </p:nvSpPr>
        <p:spPr/>
        <p:txBody>
          <a:bodyPr/>
          <a:lstStyle/>
          <a:p>
            <a:pPr>
              <a:defRPr/>
            </a:pPr>
            <a:fld id="{68A870C4-B19F-4DF1-B967-64BBCC981FCB}" type="slidenum">
              <a:rPr lang="en-US" smtClean="0"/>
              <a:pPr>
                <a:defRPr/>
              </a:pPr>
              <a:t>7</a:t>
            </a:fld>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a:xfrm>
            <a:off x="685800" y="152400"/>
            <a:ext cx="7543800" cy="838200"/>
          </a:xfrm>
        </p:spPr>
        <p:txBody>
          <a:bodyPr/>
          <a:lstStyle/>
          <a:p>
            <a:pPr>
              <a:spcBef>
                <a:spcPct val="50000"/>
              </a:spcBef>
            </a:pPr>
            <a:r>
              <a:rPr kumimoji="1" lang="en-US" altLang="ko-KR" sz="4000" b="1" i="1" smtClean="0">
                <a:solidFill>
                  <a:srgbClr val="0000FF"/>
                </a:solidFill>
                <a:latin typeface="Arial" pitchFamily="34" charset="0"/>
                <a:cs typeface="Arial" pitchFamily="34" charset="0"/>
              </a:rPr>
              <a:t>Balancing  Redox  Equations</a:t>
            </a:r>
          </a:p>
        </p:txBody>
      </p:sp>
      <p:sp>
        <p:nvSpPr>
          <p:cNvPr id="10243" name="Content Placeholder 2"/>
          <p:cNvSpPr>
            <a:spLocks noGrp="1"/>
          </p:cNvSpPr>
          <p:nvPr>
            <p:ph idx="1"/>
          </p:nvPr>
        </p:nvSpPr>
        <p:spPr>
          <a:xfrm>
            <a:off x="533400" y="1143000"/>
            <a:ext cx="8458200" cy="4525963"/>
          </a:xfrm>
        </p:spPr>
        <p:txBody>
          <a:bodyPr/>
          <a:lstStyle/>
          <a:p>
            <a:pPr latinLnBrk="1">
              <a:lnSpc>
                <a:spcPct val="90000"/>
              </a:lnSpc>
              <a:buClr>
                <a:srgbClr val="FF0000"/>
              </a:buClr>
              <a:buFont typeface="Wingdings" pitchFamily="2" charset="2"/>
              <a:buChar char="Ø"/>
            </a:pPr>
            <a:r>
              <a:rPr kumimoji="1" lang="en-US" altLang="ko-KR" sz="2000" smtClean="0">
                <a:latin typeface="Arial" pitchFamily="34" charset="0"/>
                <a:cs typeface="Arial" pitchFamily="34" charset="0"/>
              </a:rPr>
              <a:t>For the other half-reaction,</a:t>
            </a:r>
          </a:p>
          <a:p>
            <a:pPr latinLnBrk="1">
              <a:lnSpc>
                <a:spcPct val="90000"/>
              </a:lnSpc>
              <a:buClr>
                <a:srgbClr val="FF0000"/>
              </a:buClr>
              <a:buFont typeface="Arial" pitchFamily="34" charset="0"/>
              <a:buNone/>
            </a:pPr>
            <a:r>
              <a:rPr kumimoji="1" lang="en-US" altLang="ko-KR" sz="2000" smtClean="0">
                <a:latin typeface="Arial" pitchFamily="34" charset="0"/>
                <a:cs typeface="Arial" pitchFamily="34" charset="0"/>
              </a:rPr>
              <a:t>                  NO</a:t>
            </a:r>
            <a:r>
              <a:rPr kumimoji="1" lang="en-US" altLang="ko-KR" sz="2000" baseline="-25000" smtClean="0">
                <a:latin typeface="Arial" pitchFamily="34" charset="0"/>
                <a:cs typeface="Arial" pitchFamily="34" charset="0"/>
              </a:rPr>
              <a:t>2</a:t>
            </a:r>
            <a:r>
              <a:rPr kumimoji="1" lang="en-US" altLang="ko-KR" sz="2000" baseline="30000" smtClean="0">
                <a:latin typeface="Arial" pitchFamily="34" charset="0"/>
                <a:cs typeface="Arial" pitchFamily="34" charset="0"/>
              </a:rPr>
              <a:t>–  </a:t>
            </a:r>
            <a:r>
              <a:rPr kumimoji="1" lang="en-US" altLang="ko-KR" sz="2000" smtClean="0">
                <a:latin typeface="Arial" pitchFamily="34" charset="0"/>
                <a:cs typeface="Arial" pitchFamily="34" charset="0"/>
              </a:rPr>
              <a:t>↔NO</a:t>
            </a:r>
            <a:r>
              <a:rPr kumimoji="1" lang="en-US" altLang="ko-KR" sz="2000" baseline="-25000" smtClean="0">
                <a:latin typeface="Arial" pitchFamily="34" charset="0"/>
                <a:cs typeface="Arial" pitchFamily="34" charset="0"/>
              </a:rPr>
              <a:t>3</a:t>
            </a:r>
            <a:r>
              <a:rPr kumimoji="1" lang="en-US" altLang="ko-KR" sz="2000" baseline="30000" smtClean="0">
                <a:latin typeface="Arial" pitchFamily="34" charset="0"/>
                <a:cs typeface="Arial" pitchFamily="34" charset="0"/>
              </a:rPr>
              <a:t>–</a:t>
            </a:r>
          </a:p>
          <a:p>
            <a:pPr latinLnBrk="1">
              <a:lnSpc>
                <a:spcPct val="90000"/>
              </a:lnSpc>
              <a:buClr>
                <a:srgbClr val="FF0000"/>
              </a:buClr>
              <a:buFont typeface="Wingdings" pitchFamily="2" charset="2"/>
              <a:buChar char="Ø"/>
            </a:pPr>
            <a:endParaRPr kumimoji="1" lang="en-US" altLang="ko-KR" sz="2000" baseline="30000" smtClean="0">
              <a:latin typeface="Arial" pitchFamily="34" charset="0"/>
              <a:cs typeface="Arial" pitchFamily="34" charset="0"/>
            </a:endParaRPr>
          </a:p>
          <a:p>
            <a:pPr latinLnBrk="1">
              <a:lnSpc>
                <a:spcPct val="90000"/>
              </a:lnSpc>
              <a:buClr>
                <a:srgbClr val="FF0000"/>
              </a:buClr>
              <a:buFont typeface="Wingdings" pitchFamily="2" charset="2"/>
              <a:buChar char="Ø"/>
            </a:pPr>
            <a:r>
              <a:rPr kumimoji="1" lang="en-US" altLang="ko-KR" sz="2000" smtClean="0">
                <a:latin typeface="Arial" pitchFamily="34" charset="0"/>
                <a:cs typeface="Arial" pitchFamily="34" charset="0"/>
              </a:rPr>
              <a:t>We add one H</a:t>
            </a:r>
            <a:r>
              <a:rPr kumimoji="1" lang="en-US" altLang="ko-KR" sz="2000" baseline="-25000" smtClean="0">
                <a:latin typeface="Arial" pitchFamily="34" charset="0"/>
                <a:cs typeface="Arial" pitchFamily="34" charset="0"/>
              </a:rPr>
              <a:t>2</a:t>
            </a:r>
            <a:r>
              <a:rPr kumimoji="1" lang="en-US" altLang="ko-KR" sz="2000" smtClean="0">
                <a:latin typeface="Arial" pitchFamily="34" charset="0"/>
                <a:cs typeface="Arial" pitchFamily="34" charset="0"/>
              </a:rPr>
              <a:t>O to the left side of the equation to supply the needed oxygen and  2H</a:t>
            </a:r>
            <a:r>
              <a:rPr kumimoji="1" lang="en-US" altLang="ko-KR" sz="2000" baseline="30000" smtClean="0">
                <a:latin typeface="Arial" pitchFamily="34" charset="0"/>
                <a:cs typeface="Arial" pitchFamily="34" charset="0"/>
              </a:rPr>
              <a:t>+ </a:t>
            </a:r>
            <a:r>
              <a:rPr kumimoji="1" lang="en-US" altLang="ko-KR" sz="2000" smtClean="0">
                <a:latin typeface="Arial" pitchFamily="34" charset="0"/>
                <a:cs typeface="Arial" pitchFamily="34" charset="0"/>
              </a:rPr>
              <a:t> on the right to balance hydrogen</a:t>
            </a:r>
          </a:p>
          <a:p>
            <a:pPr latinLnBrk="1">
              <a:lnSpc>
                <a:spcPct val="90000"/>
              </a:lnSpc>
              <a:buClr>
                <a:srgbClr val="FF0000"/>
              </a:buClr>
              <a:buFont typeface="Wingdings" pitchFamily="2" charset="2"/>
              <a:buChar char="Ø"/>
            </a:pPr>
            <a:endParaRPr kumimoji="1" lang="en-US" altLang="ko-KR" sz="2000" smtClean="0">
              <a:latin typeface="Arial" pitchFamily="34" charset="0"/>
              <a:cs typeface="Arial" pitchFamily="34" charset="0"/>
            </a:endParaRPr>
          </a:p>
          <a:p>
            <a:pPr latinLnBrk="1">
              <a:lnSpc>
                <a:spcPct val="90000"/>
              </a:lnSpc>
              <a:buClr>
                <a:srgbClr val="FF0000"/>
              </a:buClr>
              <a:buFont typeface="Arial" pitchFamily="34" charset="0"/>
              <a:buNone/>
            </a:pPr>
            <a:r>
              <a:rPr kumimoji="1" lang="en-US" altLang="ko-KR" sz="2000" smtClean="0">
                <a:latin typeface="Arial" pitchFamily="34" charset="0"/>
                <a:cs typeface="Arial" pitchFamily="34" charset="0"/>
              </a:rPr>
              <a:t>               NO</a:t>
            </a:r>
            <a:r>
              <a:rPr kumimoji="1" lang="en-US" altLang="ko-KR" sz="2000" baseline="-25000" smtClean="0">
                <a:latin typeface="Arial" pitchFamily="34" charset="0"/>
                <a:cs typeface="Arial" pitchFamily="34" charset="0"/>
              </a:rPr>
              <a:t>2 </a:t>
            </a:r>
            <a:r>
              <a:rPr kumimoji="1" lang="en-US" altLang="ko-KR" sz="2000" baseline="30000" smtClean="0">
                <a:latin typeface="Arial" pitchFamily="34" charset="0"/>
                <a:cs typeface="Arial" pitchFamily="34" charset="0"/>
              </a:rPr>
              <a:t>–</a:t>
            </a:r>
            <a:r>
              <a:rPr kumimoji="1" lang="en-US" altLang="ko-KR" sz="2000" baseline="-25000" smtClean="0">
                <a:latin typeface="Arial" pitchFamily="34" charset="0"/>
                <a:cs typeface="Arial" pitchFamily="34" charset="0"/>
              </a:rPr>
              <a:t> </a:t>
            </a:r>
            <a:r>
              <a:rPr kumimoji="1" lang="en-US" altLang="ko-KR" sz="2000" baseline="30000" smtClean="0">
                <a:latin typeface="Arial" pitchFamily="34" charset="0"/>
                <a:cs typeface="Arial" pitchFamily="34" charset="0"/>
              </a:rPr>
              <a:t> </a:t>
            </a:r>
            <a:r>
              <a:rPr kumimoji="1" lang="en-US" altLang="ko-KR" sz="2000" smtClean="0">
                <a:latin typeface="Arial" pitchFamily="34" charset="0"/>
                <a:cs typeface="Arial" pitchFamily="34" charset="0"/>
              </a:rPr>
              <a:t>+</a:t>
            </a:r>
            <a:r>
              <a:rPr kumimoji="1" lang="en-US" altLang="ko-KR" sz="2000" baseline="30000" smtClean="0">
                <a:latin typeface="Arial" pitchFamily="34" charset="0"/>
                <a:cs typeface="Arial" pitchFamily="34" charset="0"/>
              </a:rPr>
              <a:t>   </a:t>
            </a:r>
            <a:r>
              <a:rPr kumimoji="1" lang="en-US" altLang="ko-KR" sz="2000" smtClean="0">
                <a:latin typeface="Arial" pitchFamily="34" charset="0"/>
                <a:cs typeface="Arial" pitchFamily="34" charset="0"/>
              </a:rPr>
              <a:t>H</a:t>
            </a:r>
            <a:r>
              <a:rPr kumimoji="1" lang="en-US" altLang="ko-KR" sz="2000" baseline="-25000" smtClean="0">
                <a:latin typeface="Arial" pitchFamily="34" charset="0"/>
                <a:cs typeface="Arial" pitchFamily="34" charset="0"/>
              </a:rPr>
              <a:t>2</a:t>
            </a:r>
            <a:r>
              <a:rPr kumimoji="1" lang="en-US" altLang="ko-KR" sz="2000" smtClean="0">
                <a:latin typeface="Arial" pitchFamily="34" charset="0"/>
                <a:cs typeface="Arial" pitchFamily="34" charset="0"/>
              </a:rPr>
              <a:t>O</a:t>
            </a:r>
            <a:r>
              <a:rPr kumimoji="1" lang="en-US" altLang="ko-KR" sz="2000" baseline="30000" smtClean="0">
                <a:latin typeface="Arial" pitchFamily="34" charset="0"/>
                <a:cs typeface="Arial" pitchFamily="34" charset="0"/>
              </a:rPr>
              <a:t>     </a:t>
            </a:r>
            <a:r>
              <a:rPr kumimoji="1" lang="en-US" altLang="ko-KR" sz="2000" smtClean="0">
                <a:latin typeface="Arial" pitchFamily="34" charset="0"/>
                <a:cs typeface="Arial" pitchFamily="34" charset="0"/>
              </a:rPr>
              <a:t>↔ NO</a:t>
            </a:r>
            <a:r>
              <a:rPr kumimoji="1" lang="en-US" altLang="ko-KR" sz="2000" baseline="-25000" smtClean="0">
                <a:latin typeface="Arial" pitchFamily="34" charset="0"/>
                <a:cs typeface="Arial" pitchFamily="34" charset="0"/>
              </a:rPr>
              <a:t>3</a:t>
            </a:r>
            <a:r>
              <a:rPr kumimoji="1" lang="en-US" altLang="ko-KR" sz="2000" baseline="30000" smtClean="0">
                <a:latin typeface="Arial" pitchFamily="34" charset="0"/>
                <a:cs typeface="Arial" pitchFamily="34" charset="0"/>
              </a:rPr>
              <a:t>– </a:t>
            </a:r>
            <a:r>
              <a:rPr kumimoji="1" lang="en-US" altLang="ko-KR" sz="2000" smtClean="0">
                <a:latin typeface="Arial" pitchFamily="34" charset="0"/>
                <a:cs typeface="Arial" pitchFamily="34" charset="0"/>
              </a:rPr>
              <a:t>+ 2H</a:t>
            </a:r>
            <a:r>
              <a:rPr kumimoji="1" lang="en-US" altLang="ko-KR" sz="2000" baseline="30000" smtClean="0">
                <a:latin typeface="Arial" pitchFamily="34" charset="0"/>
                <a:cs typeface="Arial" pitchFamily="34" charset="0"/>
              </a:rPr>
              <a:t>+ </a:t>
            </a:r>
            <a:r>
              <a:rPr kumimoji="1" lang="en-US" altLang="ko-KR" sz="2000" smtClean="0">
                <a:latin typeface="Arial" pitchFamily="34" charset="0"/>
                <a:cs typeface="Arial" pitchFamily="34" charset="0"/>
              </a:rPr>
              <a:t> + 2e</a:t>
            </a:r>
            <a:r>
              <a:rPr kumimoji="1" lang="en-US" altLang="ko-KR" sz="2000" baseline="30000" smtClean="0">
                <a:latin typeface="Arial" pitchFamily="34" charset="0"/>
                <a:cs typeface="Arial" pitchFamily="34" charset="0"/>
              </a:rPr>
              <a:t>–</a:t>
            </a:r>
          </a:p>
          <a:p>
            <a:pPr latinLnBrk="1">
              <a:lnSpc>
                <a:spcPct val="90000"/>
              </a:lnSpc>
              <a:buClr>
                <a:srgbClr val="FF0000"/>
              </a:buClr>
              <a:buFont typeface="Wingdings" pitchFamily="2" charset="2"/>
              <a:buChar char="Ø"/>
            </a:pPr>
            <a:endParaRPr kumimoji="1" lang="en-US" altLang="ko-KR" sz="2000" smtClean="0">
              <a:latin typeface="Arial" pitchFamily="34" charset="0"/>
              <a:cs typeface="Arial" pitchFamily="34" charset="0"/>
            </a:endParaRPr>
          </a:p>
          <a:p>
            <a:pPr latinLnBrk="1">
              <a:lnSpc>
                <a:spcPct val="90000"/>
              </a:lnSpc>
              <a:buClr>
                <a:srgbClr val="FF0000"/>
              </a:buClr>
              <a:buFont typeface="Wingdings" pitchFamily="2" charset="2"/>
              <a:buChar char="Ø"/>
            </a:pPr>
            <a:r>
              <a:rPr kumimoji="1" lang="en-US" altLang="ko-KR" sz="2000" smtClean="0">
                <a:latin typeface="Arial" pitchFamily="34" charset="0"/>
                <a:cs typeface="Arial" pitchFamily="34" charset="0"/>
              </a:rPr>
              <a:t>Before combining the two equations , we must multiply the first by 2 and the second by 5 so that the number of electrons lost will be equal to the number of electrons gained. We then add the two half – reactions to obtain </a:t>
            </a:r>
          </a:p>
          <a:p>
            <a:pPr latinLnBrk="1">
              <a:lnSpc>
                <a:spcPct val="90000"/>
              </a:lnSpc>
              <a:buFont typeface="Arial" pitchFamily="34" charset="0"/>
              <a:buNone/>
            </a:pPr>
            <a:endParaRPr kumimoji="1" lang="en-US" altLang="ko-KR" sz="2000" smtClean="0">
              <a:latin typeface="Arial" pitchFamily="34" charset="0"/>
              <a:cs typeface="Arial" pitchFamily="34" charset="0"/>
            </a:endParaRPr>
          </a:p>
          <a:p>
            <a:pPr latinLnBrk="1">
              <a:lnSpc>
                <a:spcPct val="90000"/>
              </a:lnSpc>
              <a:buFont typeface="Arial" pitchFamily="34" charset="0"/>
              <a:buNone/>
            </a:pPr>
            <a:r>
              <a:rPr kumimoji="1" lang="en-US" altLang="ko-KR" sz="2000" smtClean="0">
                <a:latin typeface="Arial" pitchFamily="34" charset="0"/>
                <a:cs typeface="Arial" pitchFamily="34" charset="0"/>
              </a:rPr>
              <a:t>2MnO</a:t>
            </a:r>
            <a:r>
              <a:rPr kumimoji="1" lang="en-US" altLang="ko-KR" sz="2000" baseline="-25000" smtClean="0">
                <a:latin typeface="Arial" pitchFamily="34" charset="0"/>
                <a:cs typeface="Arial" pitchFamily="34" charset="0"/>
              </a:rPr>
              <a:t>4</a:t>
            </a:r>
            <a:r>
              <a:rPr kumimoji="1" lang="en-US" altLang="ko-KR" sz="2000" baseline="30000" smtClean="0">
                <a:latin typeface="Arial" pitchFamily="34" charset="0"/>
                <a:cs typeface="Arial" pitchFamily="34" charset="0"/>
              </a:rPr>
              <a:t>–</a:t>
            </a:r>
            <a:r>
              <a:rPr kumimoji="1" lang="en-US" altLang="ko-KR" sz="2000" baseline="-25000" smtClean="0">
                <a:latin typeface="Arial" pitchFamily="34" charset="0"/>
                <a:cs typeface="Arial" pitchFamily="34" charset="0"/>
              </a:rPr>
              <a:t> </a:t>
            </a:r>
            <a:r>
              <a:rPr kumimoji="1" lang="en-US" altLang="ko-KR" sz="2000" smtClean="0">
                <a:latin typeface="Arial" pitchFamily="34" charset="0"/>
                <a:cs typeface="Arial" pitchFamily="34" charset="0"/>
              </a:rPr>
              <a:t>+16H</a:t>
            </a:r>
            <a:r>
              <a:rPr kumimoji="1" lang="en-US" altLang="ko-KR" sz="2000" baseline="30000" smtClean="0">
                <a:latin typeface="Arial" pitchFamily="34" charset="0"/>
                <a:cs typeface="Arial" pitchFamily="34" charset="0"/>
              </a:rPr>
              <a:t>+ </a:t>
            </a:r>
            <a:r>
              <a:rPr kumimoji="1" lang="en-US" altLang="ko-KR" sz="2000" smtClean="0">
                <a:latin typeface="Arial" pitchFamily="34" charset="0"/>
                <a:cs typeface="Arial" pitchFamily="34" charset="0"/>
              </a:rPr>
              <a:t>+10e</a:t>
            </a:r>
            <a:r>
              <a:rPr kumimoji="1" lang="en-US" altLang="ko-KR" sz="2000" baseline="30000" smtClean="0">
                <a:latin typeface="Arial" pitchFamily="34" charset="0"/>
                <a:cs typeface="Arial" pitchFamily="34" charset="0"/>
              </a:rPr>
              <a:t>– </a:t>
            </a:r>
            <a:r>
              <a:rPr kumimoji="1" lang="en-US" altLang="ko-KR" sz="2000" smtClean="0">
                <a:latin typeface="Arial" pitchFamily="34" charset="0"/>
                <a:cs typeface="Arial" pitchFamily="34" charset="0"/>
              </a:rPr>
              <a:t>+5NO</a:t>
            </a:r>
            <a:r>
              <a:rPr kumimoji="1" lang="en-US" altLang="ko-KR" sz="2000" baseline="-25000" smtClean="0">
                <a:latin typeface="Arial" pitchFamily="34" charset="0"/>
                <a:cs typeface="Arial" pitchFamily="34" charset="0"/>
              </a:rPr>
              <a:t>2</a:t>
            </a:r>
            <a:r>
              <a:rPr kumimoji="1" lang="en-US" altLang="ko-KR" sz="2000" baseline="30000" smtClean="0">
                <a:latin typeface="Arial" pitchFamily="34" charset="0"/>
                <a:cs typeface="Arial" pitchFamily="34" charset="0"/>
              </a:rPr>
              <a:t>–</a:t>
            </a:r>
            <a:r>
              <a:rPr kumimoji="1" lang="en-US" altLang="ko-KR" sz="2000" baseline="-25000" smtClean="0">
                <a:latin typeface="Arial" pitchFamily="34" charset="0"/>
                <a:cs typeface="Arial" pitchFamily="34" charset="0"/>
              </a:rPr>
              <a:t> </a:t>
            </a:r>
            <a:r>
              <a:rPr kumimoji="1" lang="en-US" altLang="ko-KR" sz="2000" baseline="30000" smtClean="0">
                <a:latin typeface="Arial" pitchFamily="34" charset="0"/>
                <a:cs typeface="Arial" pitchFamily="34" charset="0"/>
              </a:rPr>
              <a:t> </a:t>
            </a:r>
            <a:r>
              <a:rPr kumimoji="1" lang="en-US" altLang="ko-KR" sz="2000" smtClean="0">
                <a:latin typeface="Arial" pitchFamily="34" charset="0"/>
                <a:cs typeface="Arial" pitchFamily="34" charset="0"/>
              </a:rPr>
              <a:t>+</a:t>
            </a:r>
            <a:r>
              <a:rPr kumimoji="1" lang="en-US" altLang="ko-KR" sz="2000" baseline="30000" smtClean="0">
                <a:latin typeface="Arial" pitchFamily="34" charset="0"/>
                <a:cs typeface="Arial" pitchFamily="34" charset="0"/>
              </a:rPr>
              <a:t> </a:t>
            </a:r>
            <a:r>
              <a:rPr kumimoji="1" lang="en-US" altLang="ko-KR" sz="2000" smtClean="0">
                <a:latin typeface="Arial" pitchFamily="34" charset="0"/>
                <a:cs typeface="Arial" pitchFamily="34" charset="0"/>
              </a:rPr>
              <a:t> 5H</a:t>
            </a:r>
            <a:r>
              <a:rPr kumimoji="1" lang="en-US" altLang="ko-KR" sz="2000" baseline="-25000" smtClean="0">
                <a:latin typeface="Arial" pitchFamily="34" charset="0"/>
                <a:cs typeface="Arial" pitchFamily="34" charset="0"/>
              </a:rPr>
              <a:t>2</a:t>
            </a:r>
            <a:r>
              <a:rPr kumimoji="1" lang="en-US" altLang="ko-KR" sz="2000" smtClean="0">
                <a:latin typeface="Arial" pitchFamily="34" charset="0"/>
                <a:cs typeface="Arial" pitchFamily="34" charset="0"/>
              </a:rPr>
              <a:t>O</a:t>
            </a:r>
            <a:r>
              <a:rPr kumimoji="1" lang="en-US" altLang="ko-KR" sz="2000" baseline="30000" smtClean="0">
                <a:latin typeface="Arial" pitchFamily="34" charset="0"/>
                <a:cs typeface="Arial" pitchFamily="34" charset="0"/>
              </a:rPr>
              <a:t>  </a:t>
            </a:r>
            <a:r>
              <a:rPr kumimoji="1" lang="en-US" altLang="ko-KR" sz="2000" smtClean="0">
                <a:latin typeface="Arial" pitchFamily="34" charset="0"/>
                <a:cs typeface="Arial" pitchFamily="34" charset="0"/>
              </a:rPr>
              <a:t>↔</a:t>
            </a:r>
            <a:r>
              <a:rPr kumimoji="1" lang="en-US" altLang="ko-KR" sz="2000" baseline="30000" smtClean="0">
                <a:latin typeface="Arial" pitchFamily="34" charset="0"/>
                <a:cs typeface="Arial" pitchFamily="34" charset="0"/>
              </a:rPr>
              <a:t> </a:t>
            </a:r>
            <a:r>
              <a:rPr kumimoji="1" lang="en-US" altLang="ko-KR" sz="2000" smtClean="0">
                <a:latin typeface="Arial" pitchFamily="34" charset="0"/>
                <a:cs typeface="Arial" pitchFamily="34" charset="0"/>
              </a:rPr>
              <a:t>2Mn </a:t>
            </a:r>
            <a:r>
              <a:rPr kumimoji="1" lang="en-US" altLang="ko-KR" sz="2000" baseline="30000" smtClean="0">
                <a:latin typeface="Arial" pitchFamily="34" charset="0"/>
                <a:cs typeface="Arial" pitchFamily="34" charset="0"/>
              </a:rPr>
              <a:t>2+</a:t>
            </a:r>
            <a:r>
              <a:rPr kumimoji="1" lang="en-US" altLang="ko-KR" sz="2000" smtClean="0">
                <a:latin typeface="Arial" pitchFamily="34" charset="0"/>
                <a:cs typeface="Arial" pitchFamily="34" charset="0"/>
              </a:rPr>
              <a:t> +  8H</a:t>
            </a:r>
            <a:r>
              <a:rPr kumimoji="1" lang="en-US" altLang="ko-KR" sz="2000" baseline="-25000" smtClean="0">
                <a:latin typeface="Arial" pitchFamily="34" charset="0"/>
                <a:cs typeface="Arial" pitchFamily="34" charset="0"/>
              </a:rPr>
              <a:t>2</a:t>
            </a:r>
            <a:r>
              <a:rPr kumimoji="1" lang="en-US" altLang="ko-KR" sz="2000" smtClean="0">
                <a:latin typeface="Arial" pitchFamily="34" charset="0"/>
                <a:cs typeface="Arial" pitchFamily="34" charset="0"/>
              </a:rPr>
              <a:t>O  + 5NO</a:t>
            </a:r>
            <a:r>
              <a:rPr kumimoji="1" lang="en-US" altLang="ko-KR" sz="2000" baseline="-25000" smtClean="0">
                <a:latin typeface="Arial" pitchFamily="34" charset="0"/>
                <a:cs typeface="Arial" pitchFamily="34" charset="0"/>
              </a:rPr>
              <a:t>3</a:t>
            </a:r>
            <a:r>
              <a:rPr kumimoji="1" lang="en-US" altLang="ko-KR" sz="2000" baseline="30000" smtClean="0">
                <a:latin typeface="Arial" pitchFamily="34" charset="0"/>
                <a:cs typeface="Arial" pitchFamily="34" charset="0"/>
              </a:rPr>
              <a:t>–  </a:t>
            </a:r>
            <a:r>
              <a:rPr kumimoji="1" lang="en-US" altLang="ko-KR" sz="2000" smtClean="0">
                <a:latin typeface="Arial" pitchFamily="34" charset="0"/>
                <a:cs typeface="Arial" pitchFamily="34" charset="0"/>
              </a:rPr>
              <a:t>+                     </a:t>
            </a:r>
          </a:p>
          <a:p>
            <a:pPr latinLnBrk="1">
              <a:lnSpc>
                <a:spcPct val="90000"/>
              </a:lnSpc>
              <a:buFont typeface="Arial" pitchFamily="34" charset="0"/>
              <a:buNone/>
            </a:pPr>
            <a:r>
              <a:rPr kumimoji="1" lang="en-US" altLang="ko-KR" sz="2000" smtClean="0">
                <a:latin typeface="Arial" pitchFamily="34" charset="0"/>
                <a:cs typeface="Arial" pitchFamily="34" charset="0"/>
              </a:rPr>
              <a:t>                                                                                                  10H</a:t>
            </a:r>
            <a:r>
              <a:rPr kumimoji="1" lang="en-US" altLang="ko-KR" sz="2000" baseline="30000" smtClean="0">
                <a:latin typeface="Arial" pitchFamily="34" charset="0"/>
                <a:cs typeface="Arial" pitchFamily="34" charset="0"/>
              </a:rPr>
              <a:t>+ </a:t>
            </a:r>
            <a:r>
              <a:rPr kumimoji="1" lang="en-US" altLang="ko-KR" sz="2000" smtClean="0">
                <a:latin typeface="Arial" pitchFamily="34" charset="0"/>
                <a:cs typeface="Arial" pitchFamily="34" charset="0"/>
              </a:rPr>
              <a:t>+10e</a:t>
            </a:r>
            <a:r>
              <a:rPr kumimoji="1" lang="en-US" altLang="ko-KR" sz="2000" baseline="30000" smtClean="0">
                <a:latin typeface="Arial" pitchFamily="34" charset="0"/>
                <a:cs typeface="Arial" pitchFamily="34" charset="0"/>
              </a:rPr>
              <a:t>–</a:t>
            </a:r>
          </a:p>
          <a:p>
            <a:pPr latinLnBrk="1">
              <a:buFont typeface="Arial" pitchFamily="34" charset="0"/>
              <a:buNone/>
            </a:pPr>
            <a:r>
              <a:rPr kumimoji="1" lang="en-US" altLang="ko-KR" sz="2000" smtClean="0">
                <a:latin typeface="Arial" pitchFamily="34" charset="0"/>
                <a:cs typeface="Arial" pitchFamily="34" charset="0"/>
              </a:rPr>
              <a:t>which then rearranges to the balanced equation</a:t>
            </a:r>
          </a:p>
          <a:p>
            <a:pPr latinLnBrk="1">
              <a:buFont typeface="Arial" pitchFamily="34" charset="0"/>
              <a:buNone/>
            </a:pPr>
            <a:r>
              <a:rPr kumimoji="1" lang="en-US" altLang="ko-KR" sz="2000" smtClean="0">
                <a:latin typeface="Arial" pitchFamily="34" charset="0"/>
                <a:cs typeface="Arial" pitchFamily="34" charset="0"/>
              </a:rPr>
              <a:t> </a:t>
            </a:r>
            <a:r>
              <a:rPr kumimoji="1" lang="en-US" altLang="ko-KR" sz="2000" smtClean="0">
                <a:solidFill>
                  <a:srgbClr val="FF0000"/>
                </a:solidFill>
                <a:latin typeface="Arial" pitchFamily="34" charset="0"/>
                <a:cs typeface="Arial" pitchFamily="34" charset="0"/>
              </a:rPr>
              <a:t>2MnO</a:t>
            </a:r>
            <a:r>
              <a:rPr kumimoji="1" lang="en-US" altLang="ko-KR" sz="2000" baseline="-25000" smtClean="0">
                <a:solidFill>
                  <a:srgbClr val="FF0000"/>
                </a:solidFill>
                <a:latin typeface="Arial" pitchFamily="34" charset="0"/>
                <a:cs typeface="Arial" pitchFamily="34" charset="0"/>
              </a:rPr>
              <a:t>4</a:t>
            </a:r>
            <a:r>
              <a:rPr kumimoji="1" lang="en-US" altLang="ko-KR" sz="2000" baseline="30000" smtClean="0">
                <a:solidFill>
                  <a:srgbClr val="FF0000"/>
                </a:solidFill>
                <a:latin typeface="Arial" pitchFamily="34" charset="0"/>
                <a:cs typeface="Arial" pitchFamily="34" charset="0"/>
              </a:rPr>
              <a:t>–</a:t>
            </a:r>
            <a:r>
              <a:rPr kumimoji="1" lang="en-US" altLang="ko-KR" sz="2000" baseline="-25000" smtClean="0">
                <a:solidFill>
                  <a:srgbClr val="FF0000"/>
                </a:solidFill>
                <a:latin typeface="Arial" pitchFamily="34" charset="0"/>
                <a:cs typeface="Arial" pitchFamily="34" charset="0"/>
              </a:rPr>
              <a:t>  </a:t>
            </a:r>
            <a:r>
              <a:rPr kumimoji="1" lang="en-US" altLang="ko-KR" sz="2000" smtClean="0">
                <a:solidFill>
                  <a:srgbClr val="FF0000"/>
                </a:solidFill>
                <a:latin typeface="Arial" pitchFamily="34" charset="0"/>
                <a:cs typeface="Arial" pitchFamily="34" charset="0"/>
              </a:rPr>
              <a:t>+ 16H</a:t>
            </a:r>
            <a:r>
              <a:rPr kumimoji="1" lang="en-US" altLang="ko-KR" sz="2000" baseline="30000" smtClean="0">
                <a:solidFill>
                  <a:srgbClr val="FF0000"/>
                </a:solidFill>
                <a:latin typeface="Arial" pitchFamily="34" charset="0"/>
                <a:cs typeface="Arial" pitchFamily="34" charset="0"/>
              </a:rPr>
              <a:t>+ </a:t>
            </a:r>
            <a:r>
              <a:rPr kumimoji="1" lang="en-US" altLang="ko-KR" sz="2000" smtClean="0">
                <a:solidFill>
                  <a:srgbClr val="FF0000"/>
                </a:solidFill>
                <a:latin typeface="Arial" pitchFamily="34" charset="0"/>
                <a:cs typeface="Arial" pitchFamily="34" charset="0"/>
              </a:rPr>
              <a:t> + 5NO</a:t>
            </a:r>
            <a:r>
              <a:rPr kumimoji="1" lang="en-US" altLang="ko-KR" sz="2000" baseline="-25000" smtClean="0">
                <a:solidFill>
                  <a:srgbClr val="FF0000"/>
                </a:solidFill>
                <a:latin typeface="Arial" pitchFamily="34" charset="0"/>
                <a:cs typeface="Arial" pitchFamily="34" charset="0"/>
              </a:rPr>
              <a:t>2</a:t>
            </a:r>
            <a:r>
              <a:rPr kumimoji="1" lang="en-US" altLang="ko-KR" sz="2000" baseline="30000" smtClean="0">
                <a:solidFill>
                  <a:srgbClr val="FF0000"/>
                </a:solidFill>
                <a:latin typeface="Arial" pitchFamily="34" charset="0"/>
                <a:cs typeface="Arial" pitchFamily="34" charset="0"/>
              </a:rPr>
              <a:t>–</a:t>
            </a:r>
            <a:r>
              <a:rPr kumimoji="1" lang="en-US" altLang="ko-KR" sz="2000" baseline="-25000" smtClean="0">
                <a:solidFill>
                  <a:srgbClr val="FF0000"/>
                </a:solidFill>
                <a:latin typeface="Arial" pitchFamily="34" charset="0"/>
                <a:cs typeface="Arial" pitchFamily="34" charset="0"/>
              </a:rPr>
              <a:t>  </a:t>
            </a:r>
            <a:r>
              <a:rPr kumimoji="1" lang="en-US" altLang="ko-KR" sz="2000" baseline="30000" smtClean="0">
                <a:solidFill>
                  <a:srgbClr val="FF0000"/>
                </a:solidFill>
                <a:latin typeface="Arial" pitchFamily="34" charset="0"/>
                <a:cs typeface="Arial" pitchFamily="34" charset="0"/>
              </a:rPr>
              <a:t> </a:t>
            </a:r>
            <a:r>
              <a:rPr kumimoji="1" lang="en-US" altLang="ko-KR" sz="2000" smtClean="0">
                <a:solidFill>
                  <a:srgbClr val="FF0000"/>
                </a:solidFill>
                <a:latin typeface="Arial" pitchFamily="34" charset="0"/>
                <a:cs typeface="Arial" pitchFamily="34" charset="0"/>
              </a:rPr>
              <a:t>↔</a:t>
            </a:r>
            <a:r>
              <a:rPr kumimoji="1" lang="en-US" altLang="ko-KR" sz="2000" baseline="30000" smtClean="0">
                <a:solidFill>
                  <a:srgbClr val="FF0000"/>
                </a:solidFill>
                <a:latin typeface="Arial" pitchFamily="34" charset="0"/>
                <a:cs typeface="Arial" pitchFamily="34" charset="0"/>
              </a:rPr>
              <a:t>  </a:t>
            </a:r>
            <a:r>
              <a:rPr kumimoji="1" lang="en-US" altLang="ko-KR" sz="2000" smtClean="0">
                <a:solidFill>
                  <a:srgbClr val="FF0000"/>
                </a:solidFill>
                <a:latin typeface="Arial" pitchFamily="34" charset="0"/>
                <a:cs typeface="Arial" pitchFamily="34" charset="0"/>
              </a:rPr>
              <a:t>2Mn</a:t>
            </a:r>
            <a:r>
              <a:rPr kumimoji="1" lang="en-US" altLang="ko-KR" sz="2000" baseline="30000" smtClean="0">
                <a:solidFill>
                  <a:srgbClr val="FF0000"/>
                </a:solidFill>
                <a:latin typeface="Arial" pitchFamily="34" charset="0"/>
                <a:cs typeface="Arial" pitchFamily="34" charset="0"/>
              </a:rPr>
              <a:t>2+</a:t>
            </a:r>
            <a:r>
              <a:rPr kumimoji="1" lang="en-US" altLang="ko-KR" sz="2000" smtClean="0">
                <a:solidFill>
                  <a:srgbClr val="FF0000"/>
                </a:solidFill>
                <a:latin typeface="Arial" pitchFamily="34" charset="0"/>
                <a:cs typeface="Arial" pitchFamily="34" charset="0"/>
              </a:rPr>
              <a:t> +  5NO</a:t>
            </a:r>
            <a:r>
              <a:rPr kumimoji="1" lang="en-US" altLang="ko-KR" sz="2000" baseline="-25000" smtClean="0">
                <a:solidFill>
                  <a:srgbClr val="FF0000"/>
                </a:solidFill>
                <a:latin typeface="Arial" pitchFamily="34" charset="0"/>
                <a:cs typeface="Arial" pitchFamily="34" charset="0"/>
              </a:rPr>
              <a:t>3</a:t>
            </a:r>
            <a:r>
              <a:rPr kumimoji="1" lang="en-US" altLang="ko-KR" sz="2000" baseline="30000" smtClean="0">
                <a:solidFill>
                  <a:srgbClr val="FF0000"/>
                </a:solidFill>
                <a:latin typeface="Arial" pitchFamily="34" charset="0"/>
                <a:cs typeface="Arial" pitchFamily="34" charset="0"/>
              </a:rPr>
              <a:t>–</a:t>
            </a:r>
            <a:r>
              <a:rPr kumimoji="1" lang="en-US" altLang="ko-KR" sz="2000" smtClean="0">
                <a:solidFill>
                  <a:srgbClr val="FF0000"/>
                </a:solidFill>
                <a:latin typeface="Arial" pitchFamily="34" charset="0"/>
                <a:cs typeface="Arial" pitchFamily="34" charset="0"/>
              </a:rPr>
              <a:t> + 3H</a:t>
            </a:r>
            <a:r>
              <a:rPr kumimoji="1" lang="en-US" altLang="ko-KR" sz="2000" baseline="-25000" smtClean="0">
                <a:solidFill>
                  <a:srgbClr val="FF0000"/>
                </a:solidFill>
                <a:latin typeface="Arial" pitchFamily="34" charset="0"/>
                <a:cs typeface="Arial" pitchFamily="34" charset="0"/>
              </a:rPr>
              <a:t>2</a:t>
            </a:r>
            <a:r>
              <a:rPr kumimoji="1" lang="en-US" altLang="ko-KR" sz="2000" smtClean="0">
                <a:solidFill>
                  <a:srgbClr val="FF0000"/>
                </a:solidFill>
                <a:latin typeface="Arial" pitchFamily="34" charset="0"/>
                <a:cs typeface="Arial" pitchFamily="34" charset="0"/>
              </a:rPr>
              <a:t>O</a:t>
            </a:r>
          </a:p>
        </p:txBody>
      </p:sp>
      <p:sp>
        <p:nvSpPr>
          <p:cNvPr id="4" name="Slide Number Placeholder 3"/>
          <p:cNvSpPr>
            <a:spLocks noGrp="1"/>
          </p:cNvSpPr>
          <p:nvPr>
            <p:ph type="sldNum" sz="quarter" idx="12"/>
          </p:nvPr>
        </p:nvSpPr>
        <p:spPr/>
        <p:txBody>
          <a:bodyPr/>
          <a:lstStyle/>
          <a:p>
            <a:pPr>
              <a:defRPr/>
            </a:pPr>
            <a:fld id="{A2EE1B87-AFED-404D-99A1-AAC642B35F6D}" type="slidenum">
              <a:rPr lang="en-US" smtClean="0"/>
              <a:pPr>
                <a:defRPr/>
              </a:pPr>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Text Box 2"/>
          <p:cNvSpPr txBox="1">
            <a:spLocks noChangeArrowheads="1"/>
          </p:cNvSpPr>
          <p:nvPr/>
        </p:nvSpPr>
        <p:spPr bwMode="auto">
          <a:xfrm>
            <a:off x="533400" y="1401763"/>
            <a:ext cx="8153400" cy="3416300"/>
          </a:xfrm>
          <a:prstGeom prst="rect">
            <a:avLst/>
          </a:prstGeom>
          <a:noFill/>
          <a:ln w="9525">
            <a:noFill/>
            <a:miter lim="800000"/>
            <a:headEnd/>
            <a:tailEnd/>
          </a:ln>
          <a:effectLst/>
        </p:spPr>
        <p:txBody>
          <a:bodyPr>
            <a:spAutoFit/>
          </a:bodyPr>
          <a:lstStyle/>
          <a:p>
            <a:pPr fontAlgn="auto" latinLnBrk="1">
              <a:spcBef>
                <a:spcPct val="50000"/>
              </a:spcBef>
              <a:spcAft>
                <a:spcPts val="0"/>
              </a:spcAft>
              <a:defRPr/>
            </a:pPr>
            <a:endParaRPr kumimoji="1" lang="en-US" altLang="ko-KR" sz="2400" dirty="0"/>
          </a:p>
          <a:p>
            <a:pPr marL="519113" indent="-519113" fontAlgn="auto" latinLnBrk="1">
              <a:spcBef>
                <a:spcPct val="50000"/>
              </a:spcBef>
              <a:spcAft>
                <a:spcPts val="0"/>
              </a:spcAft>
              <a:buClr>
                <a:srgbClr val="FF0000"/>
              </a:buClr>
              <a:buFont typeface="Wingdings" pitchFamily="2" charset="2"/>
              <a:buChar char="Ø"/>
              <a:defRPr/>
            </a:pPr>
            <a:r>
              <a:rPr kumimoji="1" lang="en-US" altLang="ko-KR" sz="2400" dirty="0"/>
              <a:t>The quantity of electrons that flow from a reaction is proportional to the quantity of </a:t>
            </a:r>
            <a:r>
              <a:rPr kumimoji="1" lang="en-US" altLang="ko-KR" sz="2400" dirty="0" err="1"/>
              <a:t>analyte</a:t>
            </a:r>
            <a:r>
              <a:rPr kumimoji="1" lang="en-US" altLang="ko-KR" sz="2400" dirty="0"/>
              <a:t> that reacts.</a:t>
            </a:r>
          </a:p>
          <a:p>
            <a:pPr marL="519113" indent="-519113" fontAlgn="auto" latinLnBrk="1">
              <a:spcBef>
                <a:spcPct val="50000"/>
              </a:spcBef>
              <a:spcAft>
                <a:spcPts val="0"/>
              </a:spcAft>
              <a:buClr>
                <a:srgbClr val="FF0000"/>
              </a:buClr>
              <a:buFont typeface="Wingdings" pitchFamily="2" charset="2"/>
              <a:buChar char="Ø"/>
              <a:defRPr/>
            </a:pPr>
            <a:endParaRPr kumimoji="1" lang="en-US" altLang="ko-KR" sz="2400" dirty="0"/>
          </a:p>
          <a:p>
            <a:pPr marL="519113" indent="-519113" fontAlgn="auto" latinLnBrk="1">
              <a:spcBef>
                <a:spcPct val="50000"/>
              </a:spcBef>
              <a:spcAft>
                <a:spcPts val="0"/>
              </a:spcAft>
              <a:buClr>
                <a:srgbClr val="FF0000"/>
              </a:buClr>
              <a:buFont typeface="Wingdings" pitchFamily="2" charset="2"/>
              <a:buChar char="Ø"/>
              <a:defRPr/>
            </a:pPr>
            <a:r>
              <a:rPr kumimoji="1" lang="en-US" altLang="ko-KR" sz="2400" dirty="0"/>
              <a:t>The electric force(voltage) is related to the identity and concentrations of reactants and products.</a:t>
            </a:r>
          </a:p>
          <a:p>
            <a:pPr fontAlgn="auto" latinLnBrk="1">
              <a:spcBef>
                <a:spcPct val="50000"/>
              </a:spcBef>
              <a:spcAft>
                <a:spcPts val="0"/>
              </a:spcAft>
              <a:defRPr/>
            </a:pPr>
            <a:endParaRPr kumimoji="1" lang="en-US" altLang="ko-KR" sz="2400" dirty="0"/>
          </a:p>
        </p:txBody>
      </p:sp>
      <p:sp>
        <p:nvSpPr>
          <p:cNvPr id="11267" name="TextBox 2"/>
          <p:cNvSpPr txBox="1">
            <a:spLocks noChangeArrowheads="1"/>
          </p:cNvSpPr>
          <p:nvPr/>
        </p:nvSpPr>
        <p:spPr bwMode="auto">
          <a:xfrm>
            <a:off x="1066800" y="304800"/>
            <a:ext cx="7010400" cy="1077913"/>
          </a:xfrm>
          <a:prstGeom prst="rect">
            <a:avLst/>
          </a:prstGeom>
          <a:noFill/>
          <a:ln w="9525">
            <a:noFill/>
            <a:miter lim="800000"/>
            <a:headEnd/>
            <a:tailEnd/>
          </a:ln>
        </p:spPr>
        <p:txBody>
          <a:bodyPr>
            <a:spAutoFit/>
          </a:bodyPr>
          <a:lstStyle/>
          <a:p>
            <a:r>
              <a:rPr kumimoji="1" lang="en-US" altLang="ko-KR" sz="3200" b="1" i="1">
                <a:solidFill>
                  <a:srgbClr val="0000FF"/>
                </a:solidFill>
              </a:rPr>
              <a:t>Relation between chemistry and electricity</a:t>
            </a:r>
            <a:endParaRPr lang="en-US" sz="3200" i="1">
              <a:solidFill>
                <a:srgbClr val="0000FF"/>
              </a:solidFill>
              <a:ea typeface="맑은 고딕" pitchFamily="34" charset="-127"/>
            </a:endParaRPr>
          </a:p>
        </p:txBody>
      </p:sp>
      <p:sp>
        <p:nvSpPr>
          <p:cNvPr id="4" name="Slide Number Placeholder 3"/>
          <p:cNvSpPr>
            <a:spLocks noGrp="1"/>
          </p:cNvSpPr>
          <p:nvPr>
            <p:ph type="sldNum" sz="quarter" idx="12"/>
          </p:nvPr>
        </p:nvSpPr>
        <p:spPr/>
        <p:txBody>
          <a:bodyPr/>
          <a:lstStyle/>
          <a:p>
            <a:pPr>
              <a:defRPr/>
            </a:pPr>
            <a:fld id="{68A870C4-B19F-4DF1-B967-64BBCC981FCB}" type="slidenum">
              <a:rPr lang="en-US" smtClean="0"/>
              <a:pPr>
                <a:defRPr/>
              </a:pPr>
              <a:t>9</a:t>
            </a:fld>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737</TotalTime>
  <Words>4313</Words>
  <Application>Microsoft Office PowerPoint</Application>
  <PresentationFormat>On-screen Show (4:3)</PresentationFormat>
  <Paragraphs>506</Paragraphs>
  <Slides>60</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60</vt:i4>
      </vt:variant>
    </vt:vector>
  </HeadingPairs>
  <TitlesOfParts>
    <vt:vector size="62" baseType="lpstr">
      <vt:lpstr>Office Theme</vt:lpstr>
      <vt:lpstr>Image</vt:lpstr>
      <vt:lpstr>Slide 1</vt:lpstr>
      <vt:lpstr>Electrochemistry</vt:lpstr>
      <vt:lpstr>Slide 3</vt:lpstr>
      <vt:lpstr>Slide 4</vt:lpstr>
      <vt:lpstr>Slide 5</vt:lpstr>
      <vt:lpstr>Slide 6</vt:lpstr>
      <vt:lpstr>Slide 7</vt:lpstr>
      <vt:lpstr>Balancing  Redox  Equations</vt:lpstr>
      <vt:lpstr>Slide 9</vt:lpstr>
      <vt:lpstr>Slide 10</vt:lpstr>
      <vt:lpstr>Example</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Cell convention</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Standard potentials ;  Eo</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vector>
  </TitlesOfParts>
  <Company>Hewlett-Packard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Ankudey</dc:creator>
  <cp:lastModifiedBy>Donald Benjamin</cp:lastModifiedBy>
  <cp:revision>18</cp:revision>
  <dcterms:created xsi:type="dcterms:W3CDTF">2008-10-22T06:13:50Z</dcterms:created>
  <dcterms:modified xsi:type="dcterms:W3CDTF">2009-11-24T19:04:49Z</dcterms:modified>
</cp:coreProperties>
</file>