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7" r:id="rId2"/>
    <p:sldId id="259" r:id="rId3"/>
    <p:sldId id="261" r:id="rId4"/>
    <p:sldId id="583" r:id="rId5"/>
    <p:sldId id="584" r:id="rId6"/>
    <p:sldId id="623" r:id="rId7"/>
    <p:sldId id="586" r:id="rId8"/>
    <p:sldId id="588" r:id="rId9"/>
    <p:sldId id="587" r:id="rId10"/>
    <p:sldId id="671" r:id="rId11"/>
    <p:sldId id="672" r:id="rId12"/>
    <p:sldId id="673" r:id="rId13"/>
    <p:sldId id="674" r:id="rId14"/>
    <p:sldId id="675" r:id="rId15"/>
    <p:sldId id="625" r:id="rId16"/>
    <p:sldId id="591" r:id="rId17"/>
    <p:sldId id="624" r:id="rId18"/>
    <p:sldId id="594" r:id="rId19"/>
    <p:sldId id="676" r:id="rId20"/>
    <p:sldId id="677" r:id="rId21"/>
    <p:sldId id="670" r:id="rId22"/>
    <p:sldId id="596" r:id="rId23"/>
    <p:sldId id="610" r:id="rId24"/>
    <p:sldId id="612" r:id="rId25"/>
    <p:sldId id="611" r:id="rId26"/>
    <p:sldId id="614" r:id="rId27"/>
    <p:sldId id="613" r:id="rId28"/>
    <p:sldId id="615" r:id="rId29"/>
    <p:sldId id="616" r:id="rId30"/>
    <p:sldId id="705" r:id="rId31"/>
    <p:sldId id="617" r:id="rId32"/>
    <p:sldId id="669" r:id="rId33"/>
    <p:sldId id="618" r:id="rId34"/>
    <p:sldId id="620" r:id="rId35"/>
    <p:sldId id="622" r:id="rId36"/>
    <p:sldId id="621" r:id="rId37"/>
    <p:sldId id="695" r:id="rId38"/>
    <p:sldId id="696" r:id="rId39"/>
    <p:sldId id="697" r:id="rId40"/>
    <p:sldId id="698" r:id="rId41"/>
    <p:sldId id="699" r:id="rId42"/>
    <p:sldId id="597" r:id="rId43"/>
    <p:sldId id="678" r:id="rId44"/>
    <p:sldId id="599" r:id="rId45"/>
    <p:sldId id="598" r:id="rId46"/>
    <p:sldId id="600" r:id="rId47"/>
    <p:sldId id="601" r:id="rId48"/>
    <p:sldId id="602" r:id="rId49"/>
    <p:sldId id="706" r:id="rId50"/>
    <p:sldId id="603" r:id="rId51"/>
    <p:sldId id="604" r:id="rId52"/>
    <p:sldId id="605" r:id="rId53"/>
    <p:sldId id="679" r:id="rId54"/>
    <p:sldId id="606" r:id="rId55"/>
    <p:sldId id="607" r:id="rId56"/>
    <p:sldId id="608" r:id="rId57"/>
    <p:sldId id="609" r:id="rId58"/>
    <p:sldId id="628" r:id="rId59"/>
    <p:sldId id="680" r:id="rId60"/>
    <p:sldId id="627" r:id="rId61"/>
    <p:sldId id="629" r:id="rId62"/>
    <p:sldId id="631" r:id="rId63"/>
    <p:sldId id="704" r:id="rId64"/>
    <p:sldId id="700" r:id="rId65"/>
    <p:sldId id="701" r:id="rId66"/>
    <p:sldId id="702" r:id="rId67"/>
    <p:sldId id="703" r:id="rId68"/>
    <p:sldId id="633" r:id="rId69"/>
    <p:sldId id="634" r:id="rId70"/>
    <p:sldId id="636" r:id="rId71"/>
    <p:sldId id="635" r:id="rId72"/>
    <p:sldId id="638" r:id="rId73"/>
    <p:sldId id="637" r:id="rId74"/>
    <p:sldId id="707" r:id="rId75"/>
    <p:sldId id="639" r:id="rId76"/>
    <p:sldId id="640" r:id="rId77"/>
    <p:sldId id="641" r:id="rId78"/>
    <p:sldId id="681" r:id="rId79"/>
    <p:sldId id="642" r:id="rId80"/>
    <p:sldId id="682" r:id="rId81"/>
    <p:sldId id="683" r:id="rId82"/>
    <p:sldId id="708" r:id="rId83"/>
    <p:sldId id="643" r:id="rId84"/>
    <p:sldId id="684" r:id="rId85"/>
    <p:sldId id="644" r:id="rId86"/>
    <p:sldId id="646" r:id="rId87"/>
    <p:sldId id="647" r:id="rId88"/>
    <p:sldId id="648" r:id="rId89"/>
    <p:sldId id="649" r:id="rId90"/>
    <p:sldId id="650" r:id="rId91"/>
    <p:sldId id="685" r:id="rId92"/>
    <p:sldId id="651" r:id="rId93"/>
    <p:sldId id="652" r:id="rId94"/>
    <p:sldId id="653" r:id="rId95"/>
    <p:sldId id="654" r:id="rId96"/>
    <p:sldId id="686" r:id="rId97"/>
    <p:sldId id="655" r:id="rId98"/>
    <p:sldId id="687" r:id="rId99"/>
    <p:sldId id="656" r:id="rId100"/>
    <p:sldId id="657" r:id="rId101"/>
    <p:sldId id="658" r:id="rId102"/>
    <p:sldId id="659" r:id="rId103"/>
    <p:sldId id="660" r:id="rId104"/>
    <p:sldId id="661" r:id="rId105"/>
    <p:sldId id="662" r:id="rId106"/>
    <p:sldId id="663" r:id="rId107"/>
    <p:sldId id="664" r:id="rId108"/>
    <p:sldId id="665" r:id="rId109"/>
    <p:sldId id="645" r:id="rId110"/>
    <p:sldId id="666" r:id="rId111"/>
    <p:sldId id="667" r:id="rId112"/>
    <p:sldId id="668" r:id="rId113"/>
    <p:sldId id="283"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0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38AEC6C-0566-4F6D-9D12-5E22E3316444}" type="datetimeFigureOut">
              <a:rPr lang="en-US"/>
              <a:pPr>
                <a:defRPr/>
              </a:pPr>
              <a:t>11/14/2009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715D61C-D42F-43F9-B67D-D63B9C71F42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22DC6CC-1FF3-4F39-9632-A1F03ED72778}" type="datetime1">
              <a:rPr lang="en-US"/>
              <a:pPr>
                <a:defRPr/>
              </a:pPr>
              <a:t>11/14/2009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4F4E45-BB9A-4C8C-8A16-B7BD0457013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4ABE0A5-44A5-4434-AC8B-BC4724CD42AA}" type="datetime1">
              <a:rPr lang="en-US"/>
              <a:pPr>
                <a:defRPr/>
              </a:pPr>
              <a:t>11/14/2009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C6CB57-53FA-4944-BBEB-804EC433AF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705173-73AB-43F4-97EB-B32A760B6C6E}" type="datetime1">
              <a:rPr lang="en-US"/>
              <a:pPr>
                <a:defRPr/>
              </a:pPr>
              <a:t>11/14/2009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597267-C6BB-4644-B72B-DAF261265AD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309730-D8BE-4612-967E-F3BA0684CD0F}" type="datetime1">
              <a:rPr lang="en-US"/>
              <a:pPr>
                <a:defRPr/>
              </a:pPr>
              <a:t>11/14/2009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25405D-9EE1-489F-BEB2-0AB221A4D9D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BD2B1A8-5234-4ED3-A5DE-BA8B036C4EEE}" type="datetime1">
              <a:rPr lang="en-US"/>
              <a:pPr>
                <a:defRPr/>
              </a:pPr>
              <a:t>11/14/2009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3F1C0C-1F31-483D-9DAF-31D4D9B6289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C345E58-C230-495E-8775-CB14313CE239}" type="datetime1">
              <a:rPr lang="en-US"/>
              <a:pPr>
                <a:defRPr/>
              </a:pPr>
              <a:t>11/14/2009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1393F3-BC2C-4727-B943-245C8A43C78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07DF1BA-0FD3-4921-81A8-BF305ED6B6C3}" type="datetime1">
              <a:rPr lang="en-US"/>
              <a:pPr>
                <a:defRPr/>
              </a:pPr>
              <a:t>11/14/2009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9C94A55-E81D-4490-A3C9-894074F8326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E5969CB-582D-40EF-8358-679E7E45A23D}" type="datetime1">
              <a:rPr lang="en-US"/>
              <a:pPr>
                <a:defRPr/>
              </a:pPr>
              <a:t>11/14/2009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9EA1496-4B99-4466-B421-CF3E619EB93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729CC8D-7985-48CB-B455-B9A1A8F7EF12}" type="datetime1">
              <a:rPr lang="en-US"/>
              <a:pPr>
                <a:defRPr/>
              </a:pPr>
              <a:t>11/14/2009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833481B-3A84-40E1-9F05-46C5E1295B2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59E8BB-8A9D-4DEE-A5E2-237DD5D25149}" type="datetime1">
              <a:rPr lang="en-US"/>
              <a:pPr>
                <a:defRPr/>
              </a:pPr>
              <a:t>11/14/2009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66726C-9509-41F4-90B5-3516E35D67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15EC6DF-900B-4001-976C-6F257F9F2372}" type="datetime1">
              <a:rPr lang="en-US"/>
              <a:pPr>
                <a:defRPr/>
              </a:pPr>
              <a:t>11/14/2009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7BDB75C-5A6C-4C40-B2D6-CDB5916538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EFDB2B4-9BFC-44F6-A8B4-C61BAD6CA224}" type="datetime1">
              <a:rPr lang="en-US"/>
              <a:pPr>
                <a:defRPr/>
              </a:pPr>
              <a:t>11/14/2009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629A749-8CA8-4270-8C0E-7E307A50D5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80"/>
          <p:cNvGrpSpPr>
            <a:grpSpLocks/>
          </p:cNvGrpSpPr>
          <p:nvPr/>
        </p:nvGrpSpPr>
        <p:grpSpPr bwMode="auto">
          <a:xfrm>
            <a:off x="0" y="0"/>
            <a:ext cx="9144000" cy="6848475"/>
            <a:chOff x="0" y="0"/>
            <a:chExt cx="5760" cy="4314"/>
          </a:xfrm>
        </p:grpSpPr>
        <p:sp>
          <p:nvSpPr>
            <p:cNvPr id="4100" name="Rectangle 7"/>
            <p:cNvSpPr>
              <a:spLocks noChangeArrowheads="1"/>
            </p:cNvSpPr>
            <p:nvPr/>
          </p:nvSpPr>
          <p:spPr bwMode="auto">
            <a:xfrm>
              <a:off x="0" y="0"/>
              <a:ext cx="5760" cy="4314"/>
            </a:xfrm>
            <a:prstGeom prst="rect">
              <a:avLst/>
            </a:prstGeom>
            <a:solidFill>
              <a:srgbClr val="FFFFFF"/>
            </a:solidFill>
            <a:ln w="9525">
              <a:noFill/>
              <a:miter lim="800000"/>
              <a:headEnd/>
              <a:tailEnd/>
            </a:ln>
          </p:spPr>
          <p:txBody>
            <a:bodyPr/>
            <a:lstStyle/>
            <a:p>
              <a:endParaRPr lang="en-US">
                <a:latin typeface="Calibri" pitchFamily="34" charset="0"/>
              </a:endParaRPr>
            </a:p>
          </p:txBody>
        </p:sp>
        <p:grpSp>
          <p:nvGrpSpPr>
            <p:cNvPr id="4101" name="Group 61"/>
            <p:cNvGrpSpPr>
              <a:grpSpLocks/>
            </p:cNvGrpSpPr>
            <p:nvPr/>
          </p:nvGrpSpPr>
          <p:grpSpPr bwMode="auto">
            <a:xfrm>
              <a:off x="338" y="1061"/>
              <a:ext cx="5192" cy="3077"/>
              <a:chOff x="338" y="1061"/>
              <a:chExt cx="5192" cy="3077"/>
            </a:xfrm>
          </p:grpSpPr>
          <p:sp>
            <p:nvSpPr>
              <p:cNvPr id="4106" name="Rectangle 8"/>
              <p:cNvSpPr>
                <a:spLocks noChangeArrowheads="1"/>
              </p:cNvSpPr>
              <p:nvPr/>
            </p:nvSpPr>
            <p:spPr bwMode="auto">
              <a:xfrm>
                <a:off x="389" y="1107"/>
                <a:ext cx="5141" cy="3031"/>
              </a:xfrm>
              <a:prstGeom prst="rect">
                <a:avLst/>
              </a:prstGeom>
              <a:solidFill>
                <a:srgbClr val="000000"/>
              </a:solidFill>
              <a:ln w="9525">
                <a:noFill/>
                <a:miter lim="800000"/>
                <a:headEnd/>
                <a:tailEnd/>
              </a:ln>
            </p:spPr>
            <p:txBody>
              <a:bodyPr/>
              <a:lstStyle/>
              <a:p>
                <a:endParaRPr lang="en-US">
                  <a:latin typeface="Calibri" pitchFamily="34" charset="0"/>
                </a:endParaRPr>
              </a:p>
            </p:txBody>
          </p:sp>
          <p:sp>
            <p:nvSpPr>
              <p:cNvPr id="4107" name="Rectangle 9"/>
              <p:cNvSpPr>
                <a:spLocks noChangeArrowheads="1"/>
              </p:cNvSpPr>
              <p:nvPr/>
            </p:nvSpPr>
            <p:spPr bwMode="auto">
              <a:xfrm>
                <a:off x="338" y="1061"/>
                <a:ext cx="5141" cy="70"/>
              </a:xfrm>
              <a:prstGeom prst="rect">
                <a:avLst/>
              </a:prstGeom>
              <a:solidFill>
                <a:srgbClr val="33294B"/>
              </a:solidFill>
              <a:ln w="9525">
                <a:noFill/>
                <a:miter lim="800000"/>
                <a:headEnd/>
                <a:tailEnd/>
              </a:ln>
            </p:spPr>
            <p:txBody>
              <a:bodyPr/>
              <a:lstStyle/>
              <a:p>
                <a:endParaRPr lang="en-US">
                  <a:latin typeface="Calibri" pitchFamily="34" charset="0"/>
                </a:endParaRPr>
              </a:p>
            </p:txBody>
          </p:sp>
          <p:sp>
            <p:nvSpPr>
              <p:cNvPr id="4108" name="Rectangle 10"/>
              <p:cNvSpPr>
                <a:spLocks noChangeArrowheads="1"/>
              </p:cNvSpPr>
              <p:nvPr/>
            </p:nvSpPr>
            <p:spPr bwMode="auto">
              <a:xfrm>
                <a:off x="338" y="1131"/>
                <a:ext cx="5141" cy="58"/>
              </a:xfrm>
              <a:prstGeom prst="rect">
                <a:avLst/>
              </a:prstGeom>
              <a:solidFill>
                <a:srgbClr val="33294B"/>
              </a:solidFill>
              <a:ln w="9525">
                <a:noFill/>
                <a:miter lim="800000"/>
                <a:headEnd/>
                <a:tailEnd/>
              </a:ln>
            </p:spPr>
            <p:txBody>
              <a:bodyPr/>
              <a:lstStyle/>
              <a:p>
                <a:endParaRPr lang="en-US">
                  <a:latin typeface="Calibri" pitchFamily="34" charset="0"/>
                </a:endParaRPr>
              </a:p>
            </p:txBody>
          </p:sp>
          <p:sp>
            <p:nvSpPr>
              <p:cNvPr id="4109" name="Rectangle 11"/>
              <p:cNvSpPr>
                <a:spLocks noChangeArrowheads="1"/>
              </p:cNvSpPr>
              <p:nvPr/>
            </p:nvSpPr>
            <p:spPr bwMode="auto">
              <a:xfrm>
                <a:off x="338" y="1189"/>
                <a:ext cx="5141" cy="58"/>
              </a:xfrm>
              <a:prstGeom prst="rect">
                <a:avLst/>
              </a:prstGeom>
              <a:solidFill>
                <a:srgbClr val="342A4C"/>
              </a:solidFill>
              <a:ln w="9525">
                <a:noFill/>
                <a:miter lim="800000"/>
                <a:headEnd/>
                <a:tailEnd/>
              </a:ln>
            </p:spPr>
            <p:txBody>
              <a:bodyPr/>
              <a:lstStyle/>
              <a:p>
                <a:endParaRPr lang="en-US">
                  <a:latin typeface="Calibri" pitchFamily="34" charset="0"/>
                </a:endParaRPr>
              </a:p>
            </p:txBody>
          </p:sp>
          <p:sp>
            <p:nvSpPr>
              <p:cNvPr id="4110" name="Rectangle 12"/>
              <p:cNvSpPr>
                <a:spLocks noChangeArrowheads="1"/>
              </p:cNvSpPr>
              <p:nvPr/>
            </p:nvSpPr>
            <p:spPr bwMode="auto">
              <a:xfrm>
                <a:off x="338" y="1247"/>
                <a:ext cx="5141" cy="70"/>
              </a:xfrm>
              <a:prstGeom prst="rect">
                <a:avLst/>
              </a:prstGeom>
              <a:solidFill>
                <a:srgbClr val="352B4C"/>
              </a:solidFill>
              <a:ln w="9525">
                <a:noFill/>
                <a:miter lim="800000"/>
                <a:headEnd/>
                <a:tailEnd/>
              </a:ln>
            </p:spPr>
            <p:txBody>
              <a:bodyPr/>
              <a:lstStyle/>
              <a:p>
                <a:endParaRPr lang="en-US">
                  <a:latin typeface="Calibri" pitchFamily="34" charset="0"/>
                </a:endParaRPr>
              </a:p>
            </p:txBody>
          </p:sp>
          <p:sp>
            <p:nvSpPr>
              <p:cNvPr id="4111" name="Rectangle 13"/>
              <p:cNvSpPr>
                <a:spLocks noChangeArrowheads="1"/>
              </p:cNvSpPr>
              <p:nvPr/>
            </p:nvSpPr>
            <p:spPr bwMode="auto">
              <a:xfrm>
                <a:off x="338" y="1317"/>
                <a:ext cx="5141" cy="58"/>
              </a:xfrm>
              <a:prstGeom prst="rect">
                <a:avLst/>
              </a:prstGeom>
              <a:solidFill>
                <a:srgbClr val="352C4D"/>
              </a:solidFill>
              <a:ln w="9525">
                <a:noFill/>
                <a:miter lim="800000"/>
                <a:headEnd/>
                <a:tailEnd/>
              </a:ln>
            </p:spPr>
            <p:txBody>
              <a:bodyPr/>
              <a:lstStyle/>
              <a:p>
                <a:endParaRPr lang="en-US">
                  <a:latin typeface="Calibri" pitchFamily="34" charset="0"/>
                </a:endParaRPr>
              </a:p>
            </p:txBody>
          </p:sp>
          <p:sp>
            <p:nvSpPr>
              <p:cNvPr id="4112" name="Rectangle 14"/>
              <p:cNvSpPr>
                <a:spLocks noChangeArrowheads="1"/>
              </p:cNvSpPr>
              <p:nvPr/>
            </p:nvSpPr>
            <p:spPr bwMode="auto">
              <a:xfrm>
                <a:off x="338" y="1375"/>
                <a:ext cx="5141" cy="70"/>
              </a:xfrm>
              <a:prstGeom prst="rect">
                <a:avLst/>
              </a:prstGeom>
              <a:solidFill>
                <a:srgbClr val="362D4D"/>
              </a:solidFill>
              <a:ln w="9525">
                <a:noFill/>
                <a:miter lim="800000"/>
                <a:headEnd/>
                <a:tailEnd/>
              </a:ln>
            </p:spPr>
            <p:txBody>
              <a:bodyPr/>
              <a:lstStyle/>
              <a:p>
                <a:endParaRPr lang="en-US">
                  <a:latin typeface="Calibri" pitchFamily="34" charset="0"/>
                </a:endParaRPr>
              </a:p>
            </p:txBody>
          </p:sp>
          <p:sp>
            <p:nvSpPr>
              <p:cNvPr id="4113" name="Rectangle 15"/>
              <p:cNvSpPr>
                <a:spLocks noChangeArrowheads="1"/>
              </p:cNvSpPr>
              <p:nvPr/>
            </p:nvSpPr>
            <p:spPr bwMode="auto">
              <a:xfrm>
                <a:off x="338" y="1445"/>
                <a:ext cx="5141" cy="59"/>
              </a:xfrm>
              <a:prstGeom prst="rect">
                <a:avLst/>
              </a:prstGeom>
              <a:solidFill>
                <a:srgbClr val="372E4E"/>
              </a:solidFill>
              <a:ln w="9525">
                <a:noFill/>
                <a:miter lim="800000"/>
                <a:headEnd/>
                <a:tailEnd/>
              </a:ln>
            </p:spPr>
            <p:txBody>
              <a:bodyPr/>
              <a:lstStyle/>
              <a:p>
                <a:endParaRPr lang="en-US">
                  <a:latin typeface="Calibri" pitchFamily="34" charset="0"/>
                </a:endParaRPr>
              </a:p>
            </p:txBody>
          </p:sp>
          <p:sp>
            <p:nvSpPr>
              <p:cNvPr id="4114" name="Rectangle 16"/>
              <p:cNvSpPr>
                <a:spLocks noChangeArrowheads="1"/>
              </p:cNvSpPr>
              <p:nvPr/>
            </p:nvSpPr>
            <p:spPr bwMode="auto">
              <a:xfrm>
                <a:off x="338" y="1504"/>
                <a:ext cx="5141" cy="58"/>
              </a:xfrm>
              <a:prstGeom prst="rect">
                <a:avLst/>
              </a:prstGeom>
              <a:solidFill>
                <a:srgbClr val="382F4F"/>
              </a:solidFill>
              <a:ln w="9525">
                <a:noFill/>
                <a:miter lim="800000"/>
                <a:headEnd/>
                <a:tailEnd/>
              </a:ln>
            </p:spPr>
            <p:txBody>
              <a:bodyPr/>
              <a:lstStyle/>
              <a:p>
                <a:endParaRPr lang="en-US">
                  <a:latin typeface="Calibri" pitchFamily="34" charset="0"/>
                </a:endParaRPr>
              </a:p>
            </p:txBody>
          </p:sp>
          <p:sp>
            <p:nvSpPr>
              <p:cNvPr id="4115" name="Rectangle 17"/>
              <p:cNvSpPr>
                <a:spLocks noChangeArrowheads="1"/>
              </p:cNvSpPr>
              <p:nvPr/>
            </p:nvSpPr>
            <p:spPr bwMode="auto">
              <a:xfrm>
                <a:off x="338" y="1562"/>
                <a:ext cx="5141" cy="70"/>
              </a:xfrm>
              <a:prstGeom prst="rect">
                <a:avLst/>
              </a:prstGeom>
              <a:solidFill>
                <a:srgbClr val="3A3150"/>
              </a:solidFill>
              <a:ln w="9525">
                <a:noFill/>
                <a:miter lim="800000"/>
                <a:headEnd/>
                <a:tailEnd/>
              </a:ln>
            </p:spPr>
            <p:txBody>
              <a:bodyPr/>
              <a:lstStyle/>
              <a:p>
                <a:endParaRPr lang="en-US">
                  <a:latin typeface="Calibri" pitchFamily="34" charset="0"/>
                </a:endParaRPr>
              </a:p>
            </p:txBody>
          </p:sp>
          <p:sp>
            <p:nvSpPr>
              <p:cNvPr id="4116" name="Rectangle 18"/>
              <p:cNvSpPr>
                <a:spLocks noChangeArrowheads="1"/>
              </p:cNvSpPr>
              <p:nvPr/>
            </p:nvSpPr>
            <p:spPr bwMode="auto">
              <a:xfrm>
                <a:off x="338" y="1632"/>
                <a:ext cx="5141" cy="70"/>
              </a:xfrm>
              <a:prstGeom prst="rect">
                <a:avLst/>
              </a:prstGeom>
              <a:solidFill>
                <a:srgbClr val="3B3251"/>
              </a:solidFill>
              <a:ln w="9525">
                <a:noFill/>
                <a:miter lim="800000"/>
                <a:headEnd/>
                <a:tailEnd/>
              </a:ln>
            </p:spPr>
            <p:txBody>
              <a:bodyPr/>
              <a:lstStyle/>
              <a:p>
                <a:endParaRPr lang="en-US">
                  <a:latin typeface="Calibri" pitchFamily="34" charset="0"/>
                </a:endParaRPr>
              </a:p>
            </p:txBody>
          </p:sp>
          <p:sp>
            <p:nvSpPr>
              <p:cNvPr id="4117" name="Rectangle 19"/>
              <p:cNvSpPr>
                <a:spLocks noChangeArrowheads="1"/>
              </p:cNvSpPr>
              <p:nvPr/>
            </p:nvSpPr>
            <p:spPr bwMode="auto">
              <a:xfrm>
                <a:off x="338" y="1702"/>
                <a:ext cx="5141" cy="46"/>
              </a:xfrm>
              <a:prstGeom prst="rect">
                <a:avLst/>
              </a:prstGeom>
              <a:solidFill>
                <a:srgbClr val="3C3452"/>
              </a:solidFill>
              <a:ln w="9525">
                <a:noFill/>
                <a:miter lim="800000"/>
                <a:headEnd/>
                <a:tailEnd/>
              </a:ln>
            </p:spPr>
            <p:txBody>
              <a:bodyPr/>
              <a:lstStyle/>
              <a:p>
                <a:endParaRPr lang="en-US">
                  <a:latin typeface="Calibri" pitchFamily="34" charset="0"/>
                </a:endParaRPr>
              </a:p>
            </p:txBody>
          </p:sp>
          <p:sp>
            <p:nvSpPr>
              <p:cNvPr id="4118" name="Rectangle 20"/>
              <p:cNvSpPr>
                <a:spLocks noChangeArrowheads="1"/>
              </p:cNvSpPr>
              <p:nvPr/>
            </p:nvSpPr>
            <p:spPr bwMode="auto">
              <a:xfrm>
                <a:off x="338" y="1748"/>
                <a:ext cx="5141" cy="70"/>
              </a:xfrm>
              <a:prstGeom prst="rect">
                <a:avLst/>
              </a:prstGeom>
              <a:solidFill>
                <a:srgbClr val="3E3654"/>
              </a:solidFill>
              <a:ln w="9525">
                <a:noFill/>
                <a:miter lim="800000"/>
                <a:headEnd/>
                <a:tailEnd/>
              </a:ln>
            </p:spPr>
            <p:txBody>
              <a:bodyPr/>
              <a:lstStyle/>
              <a:p>
                <a:endParaRPr lang="en-US">
                  <a:latin typeface="Calibri" pitchFamily="34" charset="0"/>
                </a:endParaRPr>
              </a:p>
            </p:txBody>
          </p:sp>
          <p:sp>
            <p:nvSpPr>
              <p:cNvPr id="4119" name="Rectangle 21"/>
              <p:cNvSpPr>
                <a:spLocks noChangeArrowheads="1"/>
              </p:cNvSpPr>
              <p:nvPr/>
            </p:nvSpPr>
            <p:spPr bwMode="auto">
              <a:xfrm>
                <a:off x="338" y="1818"/>
                <a:ext cx="5141" cy="70"/>
              </a:xfrm>
              <a:prstGeom prst="rect">
                <a:avLst/>
              </a:prstGeom>
              <a:solidFill>
                <a:srgbClr val="403755"/>
              </a:solidFill>
              <a:ln w="9525">
                <a:noFill/>
                <a:miter lim="800000"/>
                <a:headEnd/>
                <a:tailEnd/>
              </a:ln>
            </p:spPr>
            <p:txBody>
              <a:bodyPr/>
              <a:lstStyle/>
              <a:p>
                <a:endParaRPr lang="en-US">
                  <a:latin typeface="Calibri" pitchFamily="34" charset="0"/>
                </a:endParaRPr>
              </a:p>
            </p:txBody>
          </p:sp>
          <p:sp>
            <p:nvSpPr>
              <p:cNvPr id="4120" name="Rectangle 22"/>
              <p:cNvSpPr>
                <a:spLocks noChangeArrowheads="1"/>
              </p:cNvSpPr>
              <p:nvPr/>
            </p:nvSpPr>
            <p:spPr bwMode="auto">
              <a:xfrm>
                <a:off x="338" y="1888"/>
                <a:ext cx="5141" cy="59"/>
              </a:xfrm>
              <a:prstGeom prst="rect">
                <a:avLst/>
              </a:prstGeom>
              <a:solidFill>
                <a:srgbClr val="423A57"/>
              </a:solidFill>
              <a:ln w="9525">
                <a:noFill/>
                <a:miter lim="800000"/>
                <a:headEnd/>
                <a:tailEnd/>
              </a:ln>
            </p:spPr>
            <p:txBody>
              <a:bodyPr/>
              <a:lstStyle/>
              <a:p>
                <a:endParaRPr lang="en-US">
                  <a:latin typeface="Calibri" pitchFamily="34" charset="0"/>
                </a:endParaRPr>
              </a:p>
            </p:txBody>
          </p:sp>
          <p:sp>
            <p:nvSpPr>
              <p:cNvPr id="4121" name="Rectangle 23"/>
              <p:cNvSpPr>
                <a:spLocks noChangeArrowheads="1"/>
              </p:cNvSpPr>
              <p:nvPr/>
            </p:nvSpPr>
            <p:spPr bwMode="auto">
              <a:xfrm>
                <a:off x="338" y="1947"/>
                <a:ext cx="5141" cy="70"/>
              </a:xfrm>
              <a:prstGeom prst="rect">
                <a:avLst/>
              </a:prstGeom>
              <a:solidFill>
                <a:srgbClr val="443B58"/>
              </a:solidFill>
              <a:ln w="9525">
                <a:noFill/>
                <a:miter lim="800000"/>
                <a:headEnd/>
                <a:tailEnd/>
              </a:ln>
            </p:spPr>
            <p:txBody>
              <a:bodyPr/>
              <a:lstStyle/>
              <a:p>
                <a:endParaRPr lang="en-US">
                  <a:latin typeface="Calibri" pitchFamily="34" charset="0"/>
                </a:endParaRPr>
              </a:p>
            </p:txBody>
          </p:sp>
          <p:sp>
            <p:nvSpPr>
              <p:cNvPr id="4122" name="Rectangle 24"/>
              <p:cNvSpPr>
                <a:spLocks noChangeArrowheads="1"/>
              </p:cNvSpPr>
              <p:nvPr/>
            </p:nvSpPr>
            <p:spPr bwMode="auto">
              <a:xfrm>
                <a:off x="338" y="2017"/>
                <a:ext cx="5141" cy="58"/>
              </a:xfrm>
              <a:prstGeom prst="rect">
                <a:avLst/>
              </a:prstGeom>
              <a:solidFill>
                <a:srgbClr val="453D5A"/>
              </a:solidFill>
              <a:ln w="9525">
                <a:noFill/>
                <a:miter lim="800000"/>
                <a:headEnd/>
                <a:tailEnd/>
              </a:ln>
            </p:spPr>
            <p:txBody>
              <a:bodyPr/>
              <a:lstStyle/>
              <a:p>
                <a:endParaRPr lang="en-US">
                  <a:latin typeface="Calibri" pitchFamily="34" charset="0"/>
                </a:endParaRPr>
              </a:p>
            </p:txBody>
          </p:sp>
          <p:sp>
            <p:nvSpPr>
              <p:cNvPr id="4123" name="Rectangle 25"/>
              <p:cNvSpPr>
                <a:spLocks noChangeArrowheads="1"/>
              </p:cNvSpPr>
              <p:nvPr/>
            </p:nvSpPr>
            <p:spPr bwMode="auto">
              <a:xfrm>
                <a:off x="338" y="2075"/>
                <a:ext cx="5141" cy="58"/>
              </a:xfrm>
              <a:prstGeom prst="rect">
                <a:avLst/>
              </a:prstGeom>
              <a:solidFill>
                <a:srgbClr val="473F5B"/>
              </a:solidFill>
              <a:ln w="9525">
                <a:noFill/>
                <a:miter lim="800000"/>
                <a:headEnd/>
                <a:tailEnd/>
              </a:ln>
            </p:spPr>
            <p:txBody>
              <a:bodyPr/>
              <a:lstStyle/>
              <a:p>
                <a:endParaRPr lang="en-US">
                  <a:latin typeface="Calibri" pitchFamily="34" charset="0"/>
                </a:endParaRPr>
              </a:p>
            </p:txBody>
          </p:sp>
          <p:sp>
            <p:nvSpPr>
              <p:cNvPr id="4124" name="Rectangle 26"/>
              <p:cNvSpPr>
                <a:spLocks noChangeArrowheads="1"/>
              </p:cNvSpPr>
              <p:nvPr/>
            </p:nvSpPr>
            <p:spPr bwMode="auto">
              <a:xfrm>
                <a:off x="338" y="2133"/>
                <a:ext cx="5141" cy="70"/>
              </a:xfrm>
              <a:prstGeom prst="rect">
                <a:avLst/>
              </a:prstGeom>
              <a:solidFill>
                <a:srgbClr val="4A425D"/>
              </a:solidFill>
              <a:ln w="9525">
                <a:noFill/>
                <a:miter lim="800000"/>
                <a:headEnd/>
                <a:tailEnd/>
              </a:ln>
            </p:spPr>
            <p:txBody>
              <a:bodyPr/>
              <a:lstStyle/>
              <a:p>
                <a:endParaRPr lang="en-US">
                  <a:latin typeface="Calibri" pitchFamily="34" charset="0"/>
                </a:endParaRPr>
              </a:p>
            </p:txBody>
          </p:sp>
          <p:sp>
            <p:nvSpPr>
              <p:cNvPr id="4125" name="Rectangle 27"/>
              <p:cNvSpPr>
                <a:spLocks noChangeArrowheads="1"/>
              </p:cNvSpPr>
              <p:nvPr/>
            </p:nvSpPr>
            <p:spPr bwMode="auto">
              <a:xfrm>
                <a:off x="338" y="2203"/>
                <a:ext cx="5141" cy="58"/>
              </a:xfrm>
              <a:prstGeom prst="rect">
                <a:avLst/>
              </a:prstGeom>
              <a:solidFill>
                <a:srgbClr val="4C445F"/>
              </a:solidFill>
              <a:ln w="9525">
                <a:noFill/>
                <a:miter lim="800000"/>
                <a:headEnd/>
                <a:tailEnd/>
              </a:ln>
            </p:spPr>
            <p:txBody>
              <a:bodyPr/>
              <a:lstStyle/>
              <a:p>
                <a:endParaRPr lang="en-US">
                  <a:latin typeface="Calibri" pitchFamily="34" charset="0"/>
                </a:endParaRPr>
              </a:p>
            </p:txBody>
          </p:sp>
          <p:sp>
            <p:nvSpPr>
              <p:cNvPr id="4126" name="Rectangle 28"/>
              <p:cNvSpPr>
                <a:spLocks noChangeArrowheads="1"/>
              </p:cNvSpPr>
              <p:nvPr/>
            </p:nvSpPr>
            <p:spPr bwMode="auto">
              <a:xfrm>
                <a:off x="338" y="2261"/>
                <a:ext cx="5141" cy="59"/>
              </a:xfrm>
              <a:prstGeom prst="rect">
                <a:avLst/>
              </a:prstGeom>
              <a:solidFill>
                <a:srgbClr val="4E4660"/>
              </a:solidFill>
              <a:ln w="9525">
                <a:noFill/>
                <a:miter lim="800000"/>
                <a:headEnd/>
                <a:tailEnd/>
              </a:ln>
            </p:spPr>
            <p:txBody>
              <a:bodyPr/>
              <a:lstStyle/>
              <a:p>
                <a:endParaRPr lang="en-US">
                  <a:latin typeface="Calibri" pitchFamily="34" charset="0"/>
                </a:endParaRPr>
              </a:p>
            </p:txBody>
          </p:sp>
          <p:sp>
            <p:nvSpPr>
              <p:cNvPr id="4127" name="Rectangle 29"/>
              <p:cNvSpPr>
                <a:spLocks noChangeArrowheads="1"/>
              </p:cNvSpPr>
              <p:nvPr/>
            </p:nvSpPr>
            <p:spPr bwMode="auto">
              <a:xfrm>
                <a:off x="338" y="2320"/>
                <a:ext cx="5141" cy="70"/>
              </a:xfrm>
              <a:prstGeom prst="rect">
                <a:avLst/>
              </a:prstGeom>
              <a:solidFill>
                <a:srgbClr val="504863"/>
              </a:solidFill>
              <a:ln w="9525">
                <a:noFill/>
                <a:miter lim="800000"/>
                <a:headEnd/>
                <a:tailEnd/>
              </a:ln>
            </p:spPr>
            <p:txBody>
              <a:bodyPr/>
              <a:lstStyle/>
              <a:p>
                <a:endParaRPr lang="en-US">
                  <a:latin typeface="Calibri" pitchFamily="34" charset="0"/>
                </a:endParaRPr>
              </a:p>
            </p:txBody>
          </p:sp>
          <p:sp>
            <p:nvSpPr>
              <p:cNvPr id="4128" name="Rectangle 30"/>
              <p:cNvSpPr>
                <a:spLocks noChangeArrowheads="1"/>
              </p:cNvSpPr>
              <p:nvPr/>
            </p:nvSpPr>
            <p:spPr bwMode="auto">
              <a:xfrm>
                <a:off x="338" y="2390"/>
                <a:ext cx="5141" cy="58"/>
              </a:xfrm>
              <a:prstGeom prst="rect">
                <a:avLst/>
              </a:prstGeom>
              <a:solidFill>
                <a:srgbClr val="524A64"/>
              </a:solidFill>
              <a:ln w="9525">
                <a:noFill/>
                <a:miter lim="800000"/>
                <a:headEnd/>
                <a:tailEnd/>
              </a:ln>
            </p:spPr>
            <p:txBody>
              <a:bodyPr/>
              <a:lstStyle/>
              <a:p>
                <a:endParaRPr lang="en-US">
                  <a:latin typeface="Calibri" pitchFamily="34" charset="0"/>
                </a:endParaRPr>
              </a:p>
            </p:txBody>
          </p:sp>
          <p:sp>
            <p:nvSpPr>
              <p:cNvPr id="4129" name="Rectangle 31"/>
              <p:cNvSpPr>
                <a:spLocks noChangeArrowheads="1"/>
              </p:cNvSpPr>
              <p:nvPr/>
            </p:nvSpPr>
            <p:spPr bwMode="auto">
              <a:xfrm>
                <a:off x="338" y="2448"/>
                <a:ext cx="5141" cy="70"/>
              </a:xfrm>
              <a:prstGeom prst="rect">
                <a:avLst/>
              </a:prstGeom>
              <a:solidFill>
                <a:srgbClr val="544D66"/>
              </a:solidFill>
              <a:ln w="9525">
                <a:noFill/>
                <a:miter lim="800000"/>
                <a:headEnd/>
                <a:tailEnd/>
              </a:ln>
            </p:spPr>
            <p:txBody>
              <a:bodyPr/>
              <a:lstStyle/>
              <a:p>
                <a:endParaRPr lang="en-US">
                  <a:latin typeface="Calibri" pitchFamily="34" charset="0"/>
                </a:endParaRPr>
              </a:p>
            </p:txBody>
          </p:sp>
          <p:sp>
            <p:nvSpPr>
              <p:cNvPr id="4130" name="Rectangle 32"/>
              <p:cNvSpPr>
                <a:spLocks noChangeArrowheads="1"/>
              </p:cNvSpPr>
              <p:nvPr/>
            </p:nvSpPr>
            <p:spPr bwMode="auto">
              <a:xfrm>
                <a:off x="338" y="2518"/>
                <a:ext cx="5141" cy="58"/>
              </a:xfrm>
              <a:prstGeom prst="rect">
                <a:avLst/>
              </a:prstGeom>
              <a:solidFill>
                <a:srgbClr val="564F68"/>
              </a:solidFill>
              <a:ln w="9525">
                <a:noFill/>
                <a:miter lim="800000"/>
                <a:headEnd/>
                <a:tailEnd/>
              </a:ln>
            </p:spPr>
            <p:txBody>
              <a:bodyPr/>
              <a:lstStyle/>
              <a:p>
                <a:endParaRPr lang="en-US">
                  <a:latin typeface="Calibri" pitchFamily="34" charset="0"/>
                </a:endParaRPr>
              </a:p>
            </p:txBody>
          </p:sp>
          <p:sp>
            <p:nvSpPr>
              <p:cNvPr id="4131" name="Rectangle 33"/>
              <p:cNvSpPr>
                <a:spLocks noChangeArrowheads="1"/>
              </p:cNvSpPr>
              <p:nvPr/>
            </p:nvSpPr>
            <p:spPr bwMode="auto">
              <a:xfrm>
                <a:off x="338" y="2576"/>
                <a:ext cx="5141" cy="58"/>
              </a:xfrm>
              <a:prstGeom prst="rect">
                <a:avLst/>
              </a:prstGeom>
              <a:solidFill>
                <a:srgbClr val="58516A"/>
              </a:solidFill>
              <a:ln w="9525">
                <a:noFill/>
                <a:miter lim="800000"/>
                <a:headEnd/>
                <a:tailEnd/>
              </a:ln>
            </p:spPr>
            <p:txBody>
              <a:bodyPr/>
              <a:lstStyle/>
              <a:p>
                <a:endParaRPr lang="en-US">
                  <a:latin typeface="Calibri" pitchFamily="34" charset="0"/>
                </a:endParaRPr>
              </a:p>
            </p:txBody>
          </p:sp>
          <p:sp>
            <p:nvSpPr>
              <p:cNvPr id="4132" name="Rectangle 34"/>
              <p:cNvSpPr>
                <a:spLocks noChangeArrowheads="1"/>
              </p:cNvSpPr>
              <p:nvPr/>
            </p:nvSpPr>
            <p:spPr bwMode="auto">
              <a:xfrm>
                <a:off x="338" y="2634"/>
                <a:ext cx="5141" cy="70"/>
              </a:xfrm>
              <a:prstGeom prst="rect">
                <a:avLst/>
              </a:prstGeom>
              <a:solidFill>
                <a:srgbClr val="5A536C"/>
              </a:solidFill>
              <a:ln w="9525">
                <a:noFill/>
                <a:miter lim="800000"/>
                <a:headEnd/>
                <a:tailEnd/>
              </a:ln>
            </p:spPr>
            <p:txBody>
              <a:bodyPr/>
              <a:lstStyle/>
              <a:p>
                <a:endParaRPr lang="en-US">
                  <a:latin typeface="Calibri" pitchFamily="34" charset="0"/>
                </a:endParaRPr>
              </a:p>
            </p:txBody>
          </p:sp>
          <p:sp>
            <p:nvSpPr>
              <p:cNvPr id="4133" name="Rectangle 35"/>
              <p:cNvSpPr>
                <a:spLocks noChangeArrowheads="1"/>
              </p:cNvSpPr>
              <p:nvPr/>
            </p:nvSpPr>
            <p:spPr bwMode="auto">
              <a:xfrm>
                <a:off x="338" y="2704"/>
                <a:ext cx="5141" cy="70"/>
              </a:xfrm>
              <a:prstGeom prst="rect">
                <a:avLst/>
              </a:prstGeom>
              <a:solidFill>
                <a:srgbClr val="5C556E"/>
              </a:solidFill>
              <a:ln w="9525">
                <a:noFill/>
                <a:miter lim="800000"/>
                <a:headEnd/>
                <a:tailEnd/>
              </a:ln>
            </p:spPr>
            <p:txBody>
              <a:bodyPr/>
              <a:lstStyle/>
              <a:p>
                <a:endParaRPr lang="en-US">
                  <a:latin typeface="Calibri" pitchFamily="34" charset="0"/>
                </a:endParaRPr>
              </a:p>
            </p:txBody>
          </p:sp>
          <p:sp>
            <p:nvSpPr>
              <p:cNvPr id="4134" name="Rectangle 36"/>
              <p:cNvSpPr>
                <a:spLocks noChangeArrowheads="1"/>
              </p:cNvSpPr>
              <p:nvPr/>
            </p:nvSpPr>
            <p:spPr bwMode="auto">
              <a:xfrm>
                <a:off x="338" y="2774"/>
                <a:ext cx="5141" cy="58"/>
              </a:xfrm>
              <a:prstGeom prst="rect">
                <a:avLst/>
              </a:prstGeom>
              <a:solidFill>
                <a:srgbClr val="5E576F"/>
              </a:solidFill>
              <a:ln w="9525">
                <a:noFill/>
                <a:miter lim="800000"/>
                <a:headEnd/>
                <a:tailEnd/>
              </a:ln>
            </p:spPr>
            <p:txBody>
              <a:bodyPr/>
              <a:lstStyle/>
              <a:p>
                <a:endParaRPr lang="en-US">
                  <a:latin typeface="Calibri" pitchFamily="34" charset="0"/>
                </a:endParaRPr>
              </a:p>
            </p:txBody>
          </p:sp>
          <p:sp>
            <p:nvSpPr>
              <p:cNvPr id="4135" name="Rectangle 37"/>
              <p:cNvSpPr>
                <a:spLocks noChangeArrowheads="1"/>
              </p:cNvSpPr>
              <p:nvPr/>
            </p:nvSpPr>
            <p:spPr bwMode="auto">
              <a:xfrm>
                <a:off x="338" y="2832"/>
                <a:ext cx="5141" cy="59"/>
              </a:xfrm>
              <a:prstGeom prst="rect">
                <a:avLst/>
              </a:prstGeom>
              <a:solidFill>
                <a:srgbClr val="605971"/>
              </a:solidFill>
              <a:ln w="9525">
                <a:noFill/>
                <a:miter lim="800000"/>
                <a:headEnd/>
                <a:tailEnd/>
              </a:ln>
            </p:spPr>
            <p:txBody>
              <a:bodyPr/>
              <a:lstStyle/>
              <a:p>
                <a:endParaRPr lang="en-US">
                  <a:latin typeface="Calibri" pitchFamily="34" charset="0"/>
                </a:endParaRPr>
              </a:p>
            </p:txBody>
          </p:sp>
          <p:sp>
            <p:nvSpPr>
              <p:cNvPr id="4136" name="Rectangle 38"/>
              <p:cNvSpPr>
                <a:spLocks noChangeArrowheads="1"/>
              </p:cNvSpPr>
              <p:nvPr/>
            </p:nvSpPr>
            <p:spPr bwMode="auto">
              <a:xfrm>
                <a:off x="338" y="2891"/>
                <a:ext cx="5141" cy="70"/>
              </a:xfrm>
              <a:prstGeom prst="rect">
                <a:avLst/>
              </a:prstGeom>
              <a:solidFill>
                <a:srgbClr val="615A72"/>
              </a:solidFill>
              <a:ln w="9525">
                <a:noFill/>
                <a:miter lim="800000"/>
                <a:headEnd/>
                <a:tailEnd/>
              </a:ln>
            </p:spPr>
            <p:txBody>
              <a:bodyPr/>
              <a:lstStyle/>
              <a:p>
                <a:endParaRPr lang="en-US">
                  <a:latin typeface="Calibri" pitchFamily="34" charset="0"/>
                </a:endParaRPr>
              </a:p>
            </p:txBody>
          </p:sp>
          <p:sp>
            <p:nvSpPr>
              <p:cNvPr id="4137" name="Rectangle 39"/>
              <p:cNvSpPr>
                <a:spLocks noChangeArrowheads="1"/>
              </p:cNvSpPr>
              <p:nvPr/>
            </p:nvSpPr>
            <p:spPr bwMode="auto">
              <a:xfrm>
                <a:off x="338" y="2961"/>
                <a:ext cx="5141" cy="58"/>
              </a:xfrm>
              <a:prstGeom prst="rect">
                <a:avLst/>
              </a:prstGeom>
              <a:solidFill>
                <a:srgbClr val="635C74"/>
              </a:solidFill>
              <a:ln w="9525">
                <a:noFill/>
                <a:miter lim="800000"/>
                <a:headEnd/>
                <a:tailEnd/>
              </a:ln>
            </p:spPr>
            <p:txBody>
              <a:bodyPr/>
              <a:lstStyle/>
              <a:p>
                <a:endParaRPr lang="en-US">
                  <a:latin typeface="Calibri" pitchFamily="34" charset="0"/>
                </a:endParaRPr>
              </a:p>
            </p:txBody>
          </p:sp>
          <p:sp>
            <p:nvSpPr>
              <p:cNvPr id="4138" name="Rectangle 40"/>
              <p:cNvSpPr>
                <a:spLocks noChangeArrowheads="1"/>
              </p:cNvSpPr>
              <p:nvPr/>
            </p:nvSpPr>
            <p:spPr bwMode="auto">
              <a:xfrm>
                <a:off x="338" y="3019"/>
                <a:ext cx="5141" cy="70"/>
              </a:xfrm>
              <a:prstGeom prst="rect">
                <a:avLst/>
              </a:prstGeom>
              <a:solidFill>
                <a:srgbClr val="655D75"/>
              </a:solidFill>
              <a:ln w="9525">
                <a:noFill/>
                <a:miter lim="800000"/>
                <a:headEnd/>
                <a:tailEnd/>
              </a:ln>
            </p:spPr>
            <p:txBody>
              <a:bodyPr/>
              <a:lstStyle/>
              <a:p>
                <a:endParaRPr lang="en-US">
                  <a:latin typeface="Calibri" pitchFamily="34" charset="0"/>
                </a:endParaRPr>
              </a:p>
            </p:txBody>
          </p:sp>
          <p:sp>
            <p:nvSpPr>
              <p:cNvPr id="4139" name="Rectangle 41"/>
              <p:cNvSpPr>
                <a:spLocks noChangeArrowheads="1"/>
              </p:cNvSpPr>
              <p:nvPr/>
            </p:nvSpPr>
            <p:spPr bwMode="auto">
              <a:xfrm>
                <a:off x="338" y="3089"/>
                <a:ext cx="5141" cy="58"/>
              </a:xfrm>
              <a:prstGeom prst="rect">
                <a:avLst/>
              </a:prstGeom>
              <a:solidFill>
                <a:srgbClr val="665F76"/>
              </a:solidFill>
              <a:ln w="9525">
                <a:noFill/>
                <a:miter lim="800000"/>
                <a:headEnd/>
                <a:tailEnd/>
              </a:ln>
            </p:spPr>
            <p:txBody>
              <a:bodyPr/>
              <a:lstStyle/>
              <a:p>
                <a:endParaRPr lang="en-US">
                  <a:latin typeface="Calibri" pitchFamily="34" charset="0"/>
                </a:endParaRPr>
              </a:p>
            </p:txBody>
          </p:sp>
          <p:sp>
            <p:nvSpPr>
              <p:cNvPr id="4140" name="Rectangle 42"/>
              <p:cNvSpPr>
                <a:spLocks noChangeArrowheads="1"/>
              </p:cNvSpPr>
              <p:nvPr/>
            </p:nvSpPr>
            <p:spPr bwMode="auto">
              <a:xfrm>
                <a:off x="338" y="3147"/>
                <a:ext cx="5141" cy="59"/>
              </a:xfrm>
              <a:prstGeom prst="rect">
                <a:avLst/>
              </a:prstGeom>
              <a:solidFill>
                <a:srgbClr val="676078"/>
              </a:solidFill>
              <a:ln w="9525">
                <a:noFill/>
                <a:miter lim="800000"/>
                <a:headEnd/>
                <a:tailEnd/>
              </a:ln>
            </p:spPr>
            <p:txBody>
              <a:bodyPr/>
              <a:lstStyle/>
              <a:p>
                <a:endParaRPr lang="en-US">
                  <a:latin typeface="Calibri" pitchFamily="34" charset="0"/>
                </a:endParaRPr>
              </a:p>
            </p:txBody>
          </p:sp>
          <p:sp>
            <p:nvSpPr>
              <p:cNvPr id="4141" name="Rectangle 43"/>
              <p:cNvSpPr>
                <a:spLocks noChangeArrowheads="1"/>
              </p:cNvSpPr>
              <p:nvPr/>
            </p:nvSpPr>
            <p:spPr bwMode="auto">
              <a:xfrm>
                <a:off x="338" y="3206"/>
                <a:ext cx="5141" cy="69"/>
              </a:xfrm>
              <a:prstGeom prst="rect">
                <a:avLst/>
              </a:prstGeom>
              <a:solidFill>
                <a:srgbClr val="686179"/>
              </a:solidFill>
              <a:ln w="9525">
                <a:noFill/>
                <a:miter lim="800000"/>
                <a:headEnd/>
                <a:tailEnd/>
              </a:ln>
            </p:spPr>
            <p:txBody>
              <a:bodyPr/>
              <a:lstStyle/>
              <a:p>
                <a:endParaRPr lang="en-US">
                  <a:latin typeface="Calibri" pitchFamily="34" charset="0"/>
                </a:endParaRPr>
              </a:p>
            </p:txBody>
          </p:sp>
          <p:sp>
            <p:nvSpPr>
              <p:cNvPr id="4142" name="Rectangle 44"/>
              <p:cNvSpPr>
                <a:spLocks noChangeArrowheads="1"/>
              </p:cNvSpPr>
              <p:nvPr/>
            </p:nvSpPr>
            <p:spPr bwMode="auto">
              <a:xfrm>
                <a:off x="338" y="3275"/>
                <a:ext cx="5141" cy="59"/>
              </a:xfrm>
              <a:prstGeom prst="rect">
                <a:avLst/>
              </a:prstGeom>
              <a:solidFill>
                <a:srgbClr val="69627A"/>
              </a:solidFill>
              <a:ln w="9525">
                <a:noFill/>
                <a:miter lim="800000"/>
                <a:headEnd/>
                <a:tailEnd/>
              </a:ln>
            </p:spPr>
            <p:txBody>
              <a:bodyPr/>
              <a:lstStyle/>
              <a:p>
                <a:endParaRPr lang="en-US">
                  <a:latin typeface="Calibri" pitchFamily="34" charset="0"/>
                </a:endParaRPr>
              </a:p>
            </p:txBody>
          </p:sp>
          <p:sp>
            <p:nvSpPr>
              <p:cNvPr id="4143" name="Rectangle 45"/>
              <p:cNvSpPr>
                <a:spLocks noChangeArrowheads="1"/>
              </p:cNvSpPr>
              <p:nvPr/>
            </p:nvSpPr>
            <p:spPr bwMode="auto">
              <a:xfrm>
                <a:off x="338" y="3334"/>
                <a:ext cx="5141" cy="70"/>
              </a:xfrm>
              <a:prstGeom prst="rect">
                <a:avLst/>
              </a:prstGeom>
              <a:solidFill>
                <a:srgbClr val="6A637B"/>
              </a:solidFill>
              <a:ln w="9525">
                <a:noFill/>
                <a:miter lim="800000"/>
                <a:headEnd/>
                <a:tailEnd/>
              </a:ln>
            </p:spPr>
            <p:txBody>
              <a:bodyPr/>
              <a:lstStyle/>
              <a:p>
                <a:endParaRPr lang="en-US">
                  <a:latin typeface="Calibri" pitchFamily="34" charset="0"/>
                </a:endParaRPr>
              </a:p>
            </p:txBody>
          </p:sp>
          <p:sp>
            <p:nvSpPr>
              <p:cNvPr id="4144" name="Rectangle 46"/>
              <p:cNvSpPr>
                <a:spLocks noChangeArrowheads="1"/>
              </p:cNvSpPr>
              <p:nvPr/>
            </p:nvSpPr>
            <p:spPr bwMode="auto">
              <a:xfrm>
                <a:off x="338" y="3404"/>
                <a:ext cx="5141" cy="58"/>
              </a:xfrm>
              <a:prstGeom prst="rect">
                <a:avLst/>
              </a:prstGeom>
              <a:solidFill>
                <a:srgbClr val="6B647C"/>
              </a:solidFill>
              <a:ln w="9525">
                <a:noFill/>
                <a:miter lim="800000"/>
                <a:headEnd/>
                <a:tailEnd/>
              </a:ln>
            </p:spPr>
            <p:txBody>
              <a:bodyPr/>
              <a:lstStyle/>
              <a:p>
                <a:endParaRPr lang="en-US">
                  <a:latin typeface="Calibri" pitchFamily="34" charset="0"/>
                </a:endParaRPr>
              </a:p>
            </p:txBody>
          </p:sp>
          <p:sp>
            <p:nvSpPr>
              <p:cNvPr id="4145" name="Rectangle 47"/>
              <p:cNvSpPr>
                <a:spLocks noChangeArrowheads="1"/>
              </p:cNvSpPr>
              <p:nvPr/>
            </p:nvSpPr>
            <p:spPr bwMode="auto">
              <a:xfrm>
                <a:off x="338" y="3462"/>
                <a:ext cx="5141" cy="70"/>
              </a:xfrm>
              <a:prstGeom prst="rect">
                <a:avLst/>
              </a:prstGeom>
              <a:solidFill>
                <a:srgbClr val="6C657C"/>
              </a:solidFill>
              <a:ln w="9525">
                <a:noFill/>
                <a:miter lim="800000"/>
                <a:headEnd/>
                <a:tailEnd/>
              </a:ln>
            </p:spPr>
            <p:txBody>
              <a:bodyPr/>
              <a:lstStyle/>
              <a:p>
                <a:endParaRPr lang="en-US">
                  <a:latin typeface="Calibri" pitchFamily="34" charset="0"/>
                </a:endParaRPr>
              </a:p>
            </p:txBody>
          </p:sp>
          <p:sp>
            <p:nvSpPr>
              <p:cNvPr id="4146" name="Rectangle 48"/>
              <p:cNvSpPr>
                <a:spLocks noChangeArrowheads="1"/>
              </p:cNvSpPr>
              <p:nvPr/>
            </p:nvSpPr>
            <p:spPr bwMode="auto">
              <a:xfrm>
                <a:off x="338" y="3532"/>
                <a:ext cx="5141" cy="58"/>
              </a:xfrm>
              <a:prstGeom prst="rect">
                <a:avLst/>
              </a:prstGeom>
              <a:solidFill>
                <a:srgbClr val="6D667D"/>
              </a:solidFill>
              <a:ln w="9525">
                <a:noFill/>
                <a:miter lim="800000"/>
                <a:headEnd/>
                <a:tailEnd/>
              </a:ln>
            </p:spPr>
            <p:txBody>
              <a:bodyPr/>
              <a:lstStyle/>
              <a:p>
                <a:endParaRPr lang="en-US">
                  <a:latin typeface="Calibri" pitchFamily="34" charset="0"/>
                </a:endParaRPr>
              </a:p>
            </p:txBody>
          </p:sp>
          <p:sp>
            <p:nvSpPr>
              <p:cNvPr id="4147" name="Rectangle 49"/>
              <p:cNvSpPr>
                <a:spLocks noChangeArrowheads="1"/>
              </p:cNvSpPr>
              <p:nvPr/>
            </p:nvSpPr>
            <p:spPr bwMode="auto">
              <a:xfrm>
                <a:off x="338" y="3590"/>
                <a:ext cx="5141" cy="70"/>
              </a:xfrm>
              <a:prstGeom prst="rect">
                <a:avLst/>
              </a:prstGeom>
              <a:solidFill>
                <a:srgbClr val="6E677E"/>
              </a:solidFill>
              <a:ln w="9525">
                <a:noFill/>
                <a:miter lim="800000"/>
                <a:headEnd/>
                <a:tailEnd/>
              </a:ln>
            </p:spPr>
            <p:txBody>
              <a:bodyPr/>
              <a:lstStyle/>
              <a:p>
                <a:endParaRPr lang="en-US">
                  <a:latin typeface="Calibri" pitchFamily="34" charset="0"/>
                </a:endParaRPr>
              </a:p>
            </p:txBody>
          </p:sp>
          <p:sp>
            <p:nvSpPr>
              <p:cNvPr id="4148" name="Rectangle 50"/>
              <p:cNvSpPr>
                <a:spLocks noChangeArrowheads="1"/>
              </p:cNvSpPr>
              <p:nvPr/>
            </p:nvSpPr>
            <p:spPr bwMode="auto">
              <a:xfrm>
                <a:off x="338" y="3660"/>
                <a:ext cx="5141" cy="58"/>
              </a:xfrm>
              <a:prstGeom prst="rect">
                <a:avLst/>
              </a:prstGeom>
              <a:solidFill>
                <a:srgbClr val="6E677E"/>
              </a:solidFill>
              <a:ln w="9525">
                <a:noFill/>
                <a:miter lim="800000"/>
                <a:headEnd/>
                <a:tailEnd/>
              </a:ln>
            </p:spPr>
            <p:txBody>
              <a:bodyPr/>
              <a:lstStyle/>
              <a:p>
                <a:endParaRPr lang="en-US">
                  <a:latin typeface="Calibri" pitchFamily="34" charset="0"/>
                </a:endParaRPr>
              </a:p>
            </p:txBody>
          </p:sp>
          <p:sp>
            <p:nvSpPr>
              <p:cNvPr id="4149" name="Rectangle 51"/>
              <p:cNvSpPr>
                <a:spLocks noChangeArrowheads="1"/>
              </p:cNvSpPr>
              <p:nvPr/>
            </p:nvSpPr>
            <p:spPr bwMode="auto">
              <a:xfrm>
                <a:off x="338" y="3718"/>
                <a:ext cx="5141" cy="59"/>
              </a:xfrm>
              <a:prstGeom prst="rect">
                <a:avLst/>
              </a:prstGeom>
              <a:solidFill>
                <a:srgbClr val="6F687F"/>
              </a:solidFill>
              <a:ln w="9525">
                <a:noFill/>
                <a:miter lim="800000"/>
                <a:headEnd/>
                <a:tailEnd/>
              </a:ln>
            </p:spPr>
            <p:txBody>
              <a:bodyPr/>
              <a:lstStyle/>
              <a:p>
                <a:endParaRPr lang="en-US">
                  <a:latin typeface="Calibri" pitchFamily="34" charset="0"/>
                </a:endParaRPr>
              </a:p>
            </p:txBody>
          </p:sp>
          <p:sp>
            <p:nvSpPr>
              <p:cNvPr id="4150" name="Rectangle 52"/>
              <p:cNvSpPr>
                <a:spLocks noChangeArrowheads="1"/>
              </p:cNvSpPr>
              <p:nvPr/>
            </p:nvSpPr>
            <p:spPr bwMode="auto">
              <a:xfrm>
                <a:off x="338" y="3777"/>
                <a:ext cx="5141" cy="70"/>
              </a:xfrm>
              <a:prstGeom prst="rect">
                <a:avLst/>
              </a:prstGeom>
              <a:solidFill>
                <a:srgbClr val="6F687F"/>
              </a:solidFill>
              <a:ln w="9525">
                <a:noFill/>
                <a:miter lim="800000"/>
                <a:headEnd/>
                <a:tailEnd/>
              </a:ln>
            </p:spPr>
            <p:txBody>
              <a:bodyPr/>
              <a:lstStyle/>
              <a:p>
                <a:endParaRPr lang="en-US">
                  <a:latin typeface="Calibri" pitchFamily="34" charset="0"/>
                </a:endParaRPr>
              </a:p>
            </p:txBody>
          </p:sp>
          <p:sp>
            <p:nvSpPr>
              <p:cNvPr id="4151" name="Rectangle 53"/>
              <p:cNvSpPr>
                <a:spLocks noChangeArrowheads="1"/>
              </p:cNvSpPr>
              <p:nvPr/>
            </p:nvSpPr>
            <p:spPr bwMode="auto">
              <a:xfrm>
                <a:off x="338" y="3847"/>
                <a:ext cx="5141" cy="58"/>
              </a:xfrm>
              <a:prstGeom prst="rect">
                <a:avLst/>
              </a:prstGeom>
              <a:solidFill>
                <a:srgbClr val="706980"/>
              </a:solidFill>
              <a:ln w="9525">
                <a:noFill/>
                <a:miter lim="800000"/>
                <a:headEnd/>
                <a:tailEnd/>
              </a:ln>
            </p:spPr>
            <p:txBody>
              <a:bodyPr/>
              <a:lstStyle/>
              <a:p>
                <a:endParaRPr lang="en-US">
                  <a:latin typeface="Calibri" pitchFamily="34" charset="0"/>
                </a:endParaRPr>
              </a:p>
            </p:txBody>
          </p:sp>
          <p:sp>
            <p:nvSpPr>
              <p:cNvPr id="4152" name="Rectangle 54"/>
              <p:cNvSpPr>
                <a:spLocks noChangeArrowheads="1"/>
              </p:cNvSpPr>
              <p:nvPr/>
            </p:nvSpPr>
            <p:spPr bwMode="auto">
              <a:xfrm>
                <a:off x="338" y="3905"/>
                <a:ext cx="5141" cy="58"/>
              </a:xfrm>
              <a:prstGeom prst="rect">
                <a:avLst/>
              </a:prstGeom>
              <a:solidFill>
                <a:srgbClr val="706980"/>
              </a:solidFill>
              <a:ln w="9525">
                <a:noFill/>
                <a:miter lim="800000"/>
                <a:headEnd/>
                <a:tailEnd/>
              </a:ln>
            </p:spPr>
            <p:txBody>
              <a:bodyPr/>
              <a:lstStyle/>
              <a:p>
                <a:endParaRPr lang="en-US">
                  <a:latin typeface="Calibri" pitchFamily="34" charset="0"/>
                </a:endParaRPr>
              </a:p>
            </p:txBody>
          </p:sp>
          <p:sp>
            <p:nvSpPr>
              <p:cNvPr id="4153" name="Rectangle 55"/>
              <p:cNvSpPr>
                <a:spLocks noChangeArrowheads="1"/>
              </p:cNvSpPr>
              <p:nvPr/>
            </p:nvSpPr>
            <p:spPr bwMode="auto">
              <a:xfrm>
                <a:off x="338" y="3963"/>
                <a:ext cx="5141" cy="70"/>
              </a:xfrm>
              <a:prstGeom prst="rect">
                <a:avLst/>
              </a:prstGeom>
              <a:solidFill>
                <a:srgbClr val="706980"/>
              </a:solidFill>
              <a:ln w="9525">
                <a:noFill/>
                <a:miter lim="800000"/>
                <a:headEnd/>
                <a:tailEnd/>
              </a:ln>
            </p:spPr>
            <p:txBody>
              <a:bodyPr/>
              <a:lstStyle/>
              <a:p>
                <a:endParaRPr lang="en-US">
                  <a:latin typeface="Calibri" pitchFamily="34" charset="0"/>
                </a:endParaRPr>
              </a:p>
            </p:txBody>
          </p:sp>
          <p:sp>
            <p:nvSpPr>
              <p:cNvPr id="4154" name="Rectangle 56"/>
              <p:cNvSpPr>
                <a:spLocks noChangeArrowheads="1"/>
              </p:cNvSpPr>
              <p:nvPr/>
            </p:nvSpPr>
            <p:spPr bwMode="auto">
              <a:xfrm>
                <a:off x="338" y="4033"/>
                <a:ext cx="5141" cy="58"/>
              </a:xfrm>
              <a:prstGeom prst="rect">
                <a:avLst/>
              </a:prstGeom>
              <a:solidFill>
                <a:srgbClr val="706980"/>
              </a:solidFill>
              <a:ln w="9525">
                <a:noFill/>
                <a:miter lim="800000"/>
                <a:headEnd/>
                <a:tailEnd/>
              </a:ln>
            </p:spPr>
            <p:txBody>
              <a:bodyPr/>
              <a:lstStyle/>
              <a:p>
                <a:endParaRPr lang="en-US">
                  <a:latin typeface="Calibri" pitchFamily="34" charset="0"/>
                </a:endParaRPr>
              </a:p>
            </p:txBody>
          </p:sp>
          <p:sp>
            <p:nvSpPr>
              <p:cNvPr id="4155" name="Rectangle 57"/>
              <p:cNvSpPr>
                <a:spLocks noChangeArrowheads="1"/>
              </p:cNvSpPr>
              <p:nvPr/>
            </p:nvSpPr>
            <p:spPr bwMode="auto">
              <a:xfrm>
                <a:off x="636" y="1166"/>
                <a:ext cx="4687" cy="2832"/>
              </a:xfrm>
              <a:prstGeom prst="rect">
                <a:avLst/>
              </a:prstGeom>
              <a:solidFill>
                <a:srgbClr val="FFFFFF"/>
              </a:solidFill>
              <a:ln w="9525">
                <a:noFill/>
                <a:miter lim="800000"/>
                <a:headEnd/>
                <a:tailEnd/>
              </a:ln>
            </p:spPr>
            <p:txBody>
              <a:bodyPr/>
              <a:lstStyle/>
              <a:p>
                <a:endParaRPr lang="en-US">
                  <a:latin typeface="Calibri" pitchFamily="34" charset="0"/>
                </a:endParaRPr>
              </a:p>
            </p:txBody>
          </p:sp>
          <p:pic>
            <p:nvPicPr>
              <p:cNvPr id="4156" name="Picture 58"/>
              <p:cNvPicPr>
                <a:picLocks noChangeAspect="1" noChangeArrowheads="1"/>
              </p:cNvPicPr>
              <p:nvPr/>
            </p:nvPicPr>
            <p:blipFill>
              <a:blip r:embed="rId2" cstate="print"/>
              <a:srcRect/>
              <a:stretch>
                <a:fillRect/>
              </a:stretch>
            </p:blipFill>
            <p:spPr bwMode="auto">
              <a:xfrm>
                <a:off x="338" y="1061"/>
                <a:ext cx="597" cy="3030"/>
              </a:xfrm>
              <a:prstGeom prst="rect">
                <a:avLst/>
              </a:prstGeom>
              <a:noFill/>
              <a:ln w="9525">
                <a:noFill/>
                <a:miter lim="800000"/>
                <a:headEnd/>
                <a:tailEnd/>
              </a:ln>
            </p:spPr>
          </p:pic>
          <p:pic>
            <p:nvPicPr>
              <p:cNvPr id="4157" name="Picture 59"/>
              <p:cNvPicPr>
                <a:picLocks noChangeAspect="1" noChangeArrowheads="1"/>
              </p:cNvPicPr>
              <p:nvPr/>
            </p:nvPicPr>
            <p:blipFill>
              <a:blip r:embed="rId3" cstate="print"/>
              <a:srcRect/>
              <a:stretch>
                <a:fillRect/>
              </a:stretch>
            </p:blipFill>
            <p:spPr bwMode="auto">
              <a:xfrm>
                <a:off x="338" y="1061"/>
                <a:ext cx="597" cy="3030"/>
              </a:xfrm>
              <a:prstGeom prst="rect">
                <a:avLst/>
              </a:prstGeom>
              <a:noFill/>
              <a:ln w="9525">
                <a:noFill/>
                <a:miter lim="800000"/>
                <a:headEnd/>
                <a:tailEnd/>
              </a:ln>
            </p:spPr>
          </p:pic>
          <p:sp>
            <p:nvSpPr>
              <p:cNvPr id="4158" name="Line 60"/>
              <p:cNvSpPr>
                <a:spLocks noChangeShapeType="1"/>
              </p:cNvSpPr>
              <p:nvPr/>
            </p:nvSpPr>
            <p:spPr bwMode="auto">
              <a:xfrm>
                <a:off x="909" y="1772"/>
                <a:ext cx="4349" cy="1"/>
              </a:xfrm>
              <a:prstGeom prst="line">
                <a:avLst/>
              </a:prstGeom>
              <a:noFill/>
              <a:ln w="20638">
                <a:solidFill>
                  <a:srgbClr val="A08366"/>
                </a:solidFill>
                <a:round/>
                <a:headEnd/>
                <a:tailEnd/>
              </a:ln>
            </p:spPr>
            <p:txBody>
              <a:bodyPr/>
              <a:lstStyle/>
              <a:p>
                <a:endParaRPr lang="en-US"/>
              </a:p>
            </p:txBody>
          </p:sp>
        </p:grpSp>
        <p:sp>
          <p:nvSpPr>
            <p:cNvPr id="4102" name="Rectangle 72"/>
            <p:cNvSpPr>
              <a:spLocks noChangeArrowheads="1"/>
            </p:cNvSpPr>
            <p:nvPr/>
          </p:nvSpPr>
          <p:spPr bwMode="auto">
            <a:xfrm>
              <a:off x="2832" y="2061"/>
              <a:ext cx="2018" cy="519"/>
            </a:xfrm>
            <a:prstGeom prst="rect">
              <a:avLst/>
            </a:prstGeom>
            <a:noFill/>
            <a:ln w="9525">
              <a:noFill/>
              <a:miter lim="800000"/>
              <a:headEnd/>
              <a:tailEnd/>
            </a:ln>
          </p:spPr>
          <p:txBody>
            <a:bodyPr/>
            <a:lstStyle/>
            <a:p>
              <a:endParaRPr lang="en-US">
                <a:latin typeface="Calibri" pitchFamily="34" charset="0"/>
              </a:endParaRPr>
            </a:p>
          </p:txBody>
        </p:sp>
        <p:sp>
          <p:nvSpPr>
            <p:cNvPr id="4103" name="Rectangle 74"/>
            <p:cNvSpPr>
              <a:spLocks noChangeArrowheads="1"/>
            </p:cNvSpPr>
            <p:nvPr/>
          </p:nvSpPr>
          <p:spPr bwMode="auto">
            <a:xfrm>
              <a:off x="2399" y="2876"/>
              <a:ext cx="2404" cy="635"/>
            </a:xfrm>
            <a:prstGeom prst="rect">
              <a:avLst/>
            </a:prstGeom>
            <a:noFill/>
            <a:ln w="9525">
              <a:noFill/>
              <a:miter lim="800000"/>
              <a:headEnd/>
              <a:tailEnd/>
            </a:ln>
          </p:spPr>
          <p:txBody>
            <a:bodyPr/>
            <a:lstStyle/>
            <a:p>
              <a:endParaRPr lang="en-US">
                <a:latin typeface="Calibri" pitchFamily="34" charset="0"/>
              </a:endParaRPr>
            </a:p>
          </p:txBody>
        </p:sp>
        <p:sp>
          <p:nvSpPr>
            <p:cNvPr id="4104" name="Rectangle 75"/>
            <p:cNvSpPr>
              <a:spLocks noChangeArrowheads="1"/>
            </p:cNvSpPr>
            <p:nvPr/>
          </p:nvSpPr>
          <p:spPr bwMode="auto">
            <a:xfrm>
              <a:off x="1344" y="2880"/>
              <a:ext cx="3495" cy="384"/>
            </a:xfrm>
            <a:prstGeom prst="rect">
              <a:avLst/>
            </a:prstGeom>
            <a:noFill/>
            <a:ln w="9525">
              <a:noFill/>
              <a:miter lim="800000"/>
              <a:headEnd/>
              <a:tailEnd/>
            </a:ln>
          </p:spPr>
          <p:txBody>
            <a:bodyPr wrap="none" lIns="0" tIns="0" rIns="0" bIns="0">
              <a:spAutoFit/>
            </a:bodyPr>
            <a:lstStyle/>
            <a:p>
              <a:r>
                <a:rPr lang="en-US" altLang="ko-KR" sz="4000" b="1">
                  <a:solidFill>
                    <a:srgbClr val="000000"/>
                  </a:solidFill>
                  <a:latin typeface="Calibri" pitchFamily="34" charset="0"/>
                </a:rPr>
                <a:t>Spectrochemical methods</a:t>
              </a:r>
              <a:endParaRPr lang="en-US" altLang="ko-KR">
                <a:latin typeface="Calibri" pitchFamily="34" charset="0"/>
              </a:endParaRPr>
            </a:p>
          </p:txBody>
        </p:sp>
        <p:pic>
          <p:nvPicPr>
            <p:cNvPr id="4105" name="Picture 4" descr="wave-ruler"/>
            <p:cNvPicPr>
              <a:picLocks noChangeAspect="1" noChangeArrowheads="1"/>
            </p:cNvPicPr>
            <p:nvPr/>
          </p:nvPicPr>
          <p:blipFill>
            <a:blip r:embed="rId4" cstate="print"/>
            <a:srcRect/>
            <a:stretch>
              <a:fillRect/>
            </a:stretch>
          </p:blipFill>
          <p:spPr bwMode="auto">
            <a:xfrm>
              <a:off x="1104" y="1440"/>
              <a:ext cx="912" cy="245"/>
            </a:xfrm>
            <a:prstGeom prst="rect">
              <a:avLst/>
            </a:prstGeom>
            <a:noFill/>
            <a:ln w="9525">
              <a:noFill/>
              <a:miter lim="800000"/>
              <a:headEnd/>
              <a:tailEnd/>
            </a:ln>
          </p:spPr>
        </p:pic>
      </p:grpSp>
      <p:sp>
        <p:nvSpPr>
          <p:cNvPr id="62" name="Slide Number Placeholder 61"/>
          <p:cNvSpPr>
            <a:spLocks noGrp="1"/>
          </p:cNvSpPr>
          <p:nvPr>
            <p:ph type="sldNum" sz="quarter" idx="12"/>
          </p:nvPr>
        </p:nvSpPr>
        <p:spPr/>
        <p:txBody>
          <a:bodyPr/>
          <a:lstStyle/>
          <a:p>
            <a:pPr>
              <a:defRPr/>
            </a:pPr>
            <a:fld id="{8BAD0469-F141-4D34-8991-9CF0EEF9E7CC}"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descr="24T01"/>
          <p:cNvSpPr>
            <a:spLocks noGrp="1" noChangeAspect="1" noChangeArrowheads="1"/>
          </p:cNvSpPr>
          <p:nvPr/>
        </p:nvSpPr>
        <p:spPr bwMode="auto">
          <a:xfrm>
            <a:off x="304800" y="685800"/>
            <a:ext cx="8610600" cy="2273300"/>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13315" name="Rectangle 3" descr="24T02"/>
          <p:cNvSpPr>
            <a:spLocks noGrp="1" noChangeAspect="1" noChangeArrowheads="1"/>
          </p:cNvSpPr>
          <p:nvPr/>
        </p:nvSpPr>
        <p:spPr bwMode="auto">
          <a:xfrm>
            <a:off x="609600" y="3581400"/>
            <a:ext cx="3810000" cy="2781300"/>
          </a:xfrm>
          <a:prstGeom prst="rect">
            <a:avLst/>
          </a:prstGeom>
          <a:blipFill dpi="0" rotWithShape="1">
            <a:blip r:embed="rId3" cstate="print"/>
            <a:srcRect/>
            <a:stretch>
              <a:fillRect/>
            </a:stretch>
          </a:blipFill>
          <a:ln w="9525">
            <a:noFill/>
            <a:miter lim="800000"/>
            <a:headEnd/>
            <a:tailEnd/>
          </a:ln>
        </p:spPr>
        <p:txBody>
          <a:bodyPr/>
          <a:lstStyle/>
          <a:p>
            <a:endParaRPr lang="en-US">
              <a:latin typeface="Calibri" pitchFamily="34" charset="0"/>
            </a:endParaRPr>
          </a:p>
        </p:txBody>
      </p:sp>
      <p:sp>
        <p:nvSpPr>
          <p:cNvPr id="4" name="Slide Number Placeholder 3"/>
          <p:cNvSpPr>
            <a:spLocks noGrp="1"/>
          </p:cNvSpPr>
          <p:nvPr>
            <p:ph type="sldNum" sz="quarter" idx="12"/>
          </p:nvPr>
        </p:nvSpPr>
        <p:spPr/>
        <p:txBody>
          <a:bodyPr/>
          <a:lstStyle/>
          <a:p>
            <a:pPr>
              <a:defRPr/>
            </a:pPr>
            <a:fld id="{53DBB051-DC87-4789-9868-B438FDEBADC3}" type="slidenum">
              <a:rPr lang="en-US"/>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noChangeArrowheads="1"/>
          </p:cNvSpPr>
          <p:nvPr/>
        </p:nvSpPr>
        <p:spPr bwMode="auto">
          <a:xfrm>
            <a:off x="685800" y="914400"/>
            <a:ext cx="7924800" cy="5324475"/>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Flame and electrothermal atomization require that the sample be in a liquid or solution form. Solids are dissolved in an appropriate solvent.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When the sample is not soluble, it may be digested, either on a hot plate or by microwave, using HNO</a:t>
            </a:r>
            <a:r>
              <a:rPr lang="en-US" sz="2000" baseline="-25000"/>
              <a:t>3</a:t>
            </a:r>
            <a:r>
              <a:rPr lang="en-US" sz="2000"/>
              <a:t>, H</a:t>
            </a:r>
            <a:r>
              <a:rPr lang="en-US" sz="2000" baseline="-25000"/>
              <a:t>2</a:t>
            </a:r>
            <a:r>
              <a:rPr lang="en-US" sz="2000"/>
              <a:t>SO</a:t>
            </a:r>
            <a:r>
              <a:rPr lang="en-US" sz="2000" baseline="-25000"/>
              <a:t>4</a:t>
            </a:r>
            <a:r>
              <a:rPr lang="en-US" sz="2000"/>
              <a:t>, or HClO</a:t>
            </a:r>
            <a:r>
              <a:rPr lang="en-US" sz="2000" baseline="-25000"/>
              <a:t>4</a:t>
            </a:r>
            <a:r>
              <a:rPr lang="en-US" sz="2000"/>
              <a:t>. Alternatively, the analyte may be extracted via a Soxhlet extraction.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Liquid samples may be analyzed directly or may be diluted or extracted if the matrix is incompatible with the method of atomization.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Serum samples, for instance, may be difficult to aspirate when using flame atomization and may produce unacceptably high background absorbances when using electrothermal atomization. </a:t>
            </a:r>
          </a:p>
          <a:p>
            <a:pPr marL="395288" indent="-395288">
              <a:buClr>
                <a:srgbClr val="FF0000"/>
              </a:buClr>
              <a:buFont typeface="Wingdings" pitchFamily="2" charset="2"/>
              <a:buChar char="Ø"/>
            </a:pPr>
            <a:endParaRPr lang="en-US" sz="2000"/>
          </a:p>
        </p:txBody>
      </p:sp>
      <p:sp>
        <p:nvSpPr>
          <p:cNvPr id="100355" name="TextBox 2"/>
          <p:cNvSpPr txBox="1">
            <a:spLocks noChangeArrowheads="1"/>
          </p:cNvSpPr>
          <p:nvPr/>
        </p:nvSpPr>
        <p:spPr bwMode="auto">
          <a:xfrm>
            <a:off x="1905000" y="152400"/>
            <a:ext cx="5410200" cy="646113"/>
          </a:xfrm>
          <a:prstGeom prst="rect">
            <a:avLst/>
          </a:prstGeom>
          <a:noFill/>
          <a:ln w="9525">
            <a:noFill/>
            <a:miter lim="800000"/>
            <a:headEnd/>
            <a:tailEnd/>
          </a:ln>
        </p:spPr>
        <p:txBody>
          <a:bodyPr>
            <a:spAutoFit/>
          </a:bodyPr>
          <a:lstStyle/>
          <a:p>
            <a:r>
              <a:rPr lang="en-US" sz="3600" b="1" i="1">
                <a:solidFill>
                  <a:srgbClr val="0000FF"/>
                </a:solidFill>
              </a:rPr>
              <a:t>Sample Preparation</a:t>
            </a:r>
          </a:p>
        </p:txBody>
      </p:sp>
      <p:sp>
        <p:nvSpPr>
          <p:cNvPr id="4" name="Slide Number Placeholder 3"/>
          <p:cNvSpPr>
            <a:spLocks noGrp="1"/>
          </p:cNvSpPr>
          <p:nvPr>
            <p:ph type="sldNum" sz="quarter" idx="12"/>
          </p:nvPr>
        </p:nvSpPr>
        <p:spPr/>
        <p:txBody>
          <a:bodyPr/>
          <a:lstStyle/>
          <a:p>
            <a:pPr>
              <a:defRPr/>
            </a:pPr>
            <a:fld id="{40F074E9-E8B8-41AD-B18C-AE7502C07BFB}" type="slidenum">
              <a:rPr lang="en-US"/>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ChangeArrowheads="1"/>
          </p:cNvSpPr>
          <p:nvPr/>
        </p:nvSpPr>
        <p:spPr bwMode="auto">
          <a:xfrm>
            <a:off x="685800" y="1066800"/>
            <a:ext cx="8001000" cy="4400550"/>
          </a:xfrm>
          <a:prstGeom prst="rect">
            <a:avLst/>
          </a:prstGeom>
          <a:noFill/>
          <a:ln w="9525">
            <a:noFill/>
            <a:miter lim="800000"/>
            <a:headEnd/>
            <a:tailEnd/>
          </a:ln>
        </p:spPr>
        <p:txBody>
          <a:bodyPr>
            <a:spAutoFit/>
          </a:bodyPr>
          <a:lstStyle/>
          <a:p>
            <a:pPr marL="463550" indent="-463550">
              <a:buClr>
                <a:srgbClr val="FF0000"/>
              </a:buClr>
              <a:buFont typeface="Wingdings" pitchFamily="2" charset="2"/>
              <a:buChar char="Ø"/>
            </a:pPr>
            <a:r>
              <a:rPr lang="en-US" sz="2000"/>
              <a:t>A spectral interference occurs when an analyte’s absorption line overlaps with an interferant’s absorption line or band.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The overlap of two atomic absorption lines is seldom a problem. On the other hand, a molecule’s broad absorption band or the scattering of source radiation is a potentially serious spectral interference.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The products of combustion consist of molecular species that may exhibit broad-band absorption, as well as particulate material that may scatter radiation from the source.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If  not corrected, then the intensity of the transmitted radiation decreases. </a:t>
            </a:r>
          </a:p>
        </p:txBody>
      </p:sp>
      <p:sp>
        <p:nvSpPr>
          <p:cNvPr id="101379" name="TextBox 2"/>
          <p:cNvSpPr txBox="1">
            <a:spLocks noChangeArrowheads="1"/>
          </p:cNvSpPr>
          <p:nvPr/>
        </p:nvSpPr>
        <p:spPr bwMode="auto">
          <a:xfrm>
            <a:off x="2362200" y="152400"/>
            <a:ext cx="5181600" cy="646113"/>
          </a:xfrm>
          <a:prstGeom prst="rect">
            <a:avLst/>
          </a:prstGeom>
          <a:noFill/>
          <a:ln w="9525">
            <a:noFill/>
            <a:miter lim="800000"/>
            <a:headEnd/>
            <a:tailEnd/>
          </a:ln>
        </p:spPr>
        <p:txBody>
          <a:bodyPr>
            <a:spAutoFit/>
          </a:bodyPr>
          <a:lstStyle/>
          <a:p>
            <a:r>
              <a:rPr lang="en-US" sz="3600" b="1" i="1">
                <a:solidFill>
                  <a:srgbClr val="0000FF"/>
                </a:solidFill>
              </a:rPr>
              <a:t>Spectral Interference</a:t>
            </a:r>
            <a:endParaRPr lang="en-US" sz="3600" i="1">
              <a:solidFill>
                <a:srgbClr val="0000FF"/>
              </a:solidFill>
            </a:endParaRPr>
          </a:p>
        </p:txBody>
      </p:sp>
      <p:sp>
        <p:nvSpPr>
          <p:cNvPr id="4" name="Slide Number Placeholder 3"/>
          <p:cNvSpPr>
            <a:spLocks noGrp="1"/>
          </p:cNvSpPr>
          <p:nvPr>
            <p:ph type="sldNum" sz="quarter" idx="12"/>
          </p:nvPr>
        </p:nvSpPr>
        <p:spPr/>
        <p:txBody>
          <a:bodyPr/>
          <a:lstStyle/>
          <a:p>
            <a:pPr>
              <a:defRPr/>
            </a:pPr>
            <a:fld id="{713B6B6B-D313-461F-9309-6B4EFC237DD5}" type="slidenum">
              <a:rPr lang="en-US"/>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20750"/>
            <a:ext cx="8305800" cy="5632450"/>
          </a:xfrm>
          <a:prstGeom prst="rect">
            <a:avLst/>
          </a:prstGeom>
        </p:spPr>
        <p:txBody>
          <a:bodyPr>
            <a:spAutoFit/>
          </a:bodyPr>
          <a:lstStyle/>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result is an apparent increase in the sample’s absorbance.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Absorption and scattering of radiation by the flame are corrected by analyzing a blank.</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Spectral interferences also occur when components of the sample’s matrix react in the flame to form molecular species, such as oxides and hydroxides.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Absorption and scattering due to components in the sample matrix other than the </a:t>
            </a:r>
            <a:r>
              <a:rPr lang="en-US" sz="2000" dirty="0" err="1">
                <a:latin typeface="Arial" pitchFamily="34" charset="0"/>
                <a:cs typeface="Arial" pitchFamily="34" charset="0"/>
              </a:rPr>
              <a:t>analyte</a:t>
            </a:r>
            <a:r>
              <a:rPr lang="en-US" sz="2000" dirty="0">
                <a:latin typeface="Arial" pitchFamily="34" charset="0"/>
                <a:cs typeface="Arial" pitchFamily="34" charset="0"/>
              </a:rPr>
              <a:t> constitute the sample’s background and may present a significant problem, particularly at wavelengths below 300 nm, at which the scattering of radiation becomes more important.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If the composition of the sample’s matrix is known, then standards can be prepared with an identical matrix. In this case the background absorption is the same for both the samples and standards. </a:t>
            </a:r>
          </a:p>
          <a:p>
            <a:pPr fontAlgn="auto">
              <a:spcBef>
                <a:spcPts val="0"/>
              </a:spcBef>
              <a:spcAft>
                <a:spcPts val="0"/>
              </a:spcAft>
              <a:defRPr/>
            </a:pPr>
            <a:endParaRPr lang="en-US" sz="2000" dirty="0">
              <a:latin typeface="Arial" pitchFamily="34" charset="0"/>
              <a:cs typeface="Arial" pitchFamily="34" charset="0"/>
            </a:endParaRPr>
          </a:p>
        </p:txBody>
      </p:sp>
      <p:sp>
        <p:nvSpPr>
          <p:cNvPr id="102403" name="TextBox 2"/>
          <p:cNvSpPr txBox="1">
            <a:spLocks noChangeArrowheads="1"/>
          </p:cNvSpPr>
          <p:nvPr/>
        </p:nvSpPr>
        <p:spPr bwMode="auto">
          <a:xfrm>
            <a:off x="2362200" y="152400"/>
            <a:ext cx="5181600" cy="646113"/>
          </a:xfrm>
          <a:prstGeom prst="rect">
            <a:avLst/>
          </a:prstGeom>
          <a:noFill/>
          <a:ln w="9525">
            <a:noFill/>
            <a:miter lim="800000"/>
            <a:headEnd/>
            <a:tailEnd/>
          </a:ln>
        </p:spPr>
        <p:txBody>
          <a:bodyPr>
            <a:spAutoFit/>
          </a:bodyPr>
          <a:lstStyle/>
          <a:p>
            <a:r>
              <a:rPr lang="en-US" sz="3600" b="1" i="1">
                <a:solidFill>
                  <a:srgbClr val="0000FF"/>
                </a:solidFill>
              </a:rPr>
              <a:t>Spectral Interference</a:t>
            </a:r>
            <a:endParaRPr lang="en-US" sz="3600" i="1">
              <a:solidFill>
                <a:srgbClr val="0000FF"/>
              </a:solidFill>
            </a:endParaRPr>
          </a:p>
        </p:txBody>
      </p:sp>
      <p:sp>
        <p:nvSpPr>
          <p:cNvPr id="4" name="Slide Number Placeholder 3"/>
          <p:cNvSpPr>
            <a:spLocks noGrp="1"/>
          </p:cNvSpPr>
          <p:nvPr>
            <p:ph type="sldNum" sz="quarter" idx="12"/>
          </p:nvPr>
        </p:nvSpPr>
        <p:spPr/>
        <p:txBody>
          <a:bodyPr/>
          <a:lstStyle/>
          <a:p>
            <a:pPr>
              <a:defRPr/>
            </a:pPr>
            <a:fld id="{959AE012-A157-4886-8851-9070B3BE1ED8}" type="slidenum">
              <a:rPr lang="en-US"/>
              <a:pPr>
                <a:defRPr/>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p:cNvSpPr>
            <a:spLocks noChangeArrowheads="1"/>
          </p:cNvSpPr>
          <p:nvPr/>
        </p:nvSpPr>
        <p:spPr bwMode="auto">
          <a:xfrm>
            <a:off x="762000" y="609600"/>
            <a:ext cx="7924800" cy="5324475"/>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Alternatively, if the background is due to a known matrix component, then that component can be added in excess to all samples and standards so that the contribution of the naturally occurring interferant is insignificant.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Many interferences due to the sample’s matrix can also be eliminated by adjusting the flame’s composition.</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For example, by switching to a higher temperature flame it may be possible to prevent the formation of interfering oxides and hydroxides.</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When the identity of the matrix interference is unknown, or when it is impossible to adjust the flame to eliminate the interference, then other means must be used to compensate for the background interference. </a:t>
            </a:r>
          </a:p>
          <a:p>
            <a:pPr marL="341313" indent="-341313">
              <a:buClr>
                <a:srgbClr val="FF0000"/>
              </a:buClr>
              <a:buFont typeface="Wingdings" pitchFamily="2" charset="2"/>
              <a:buChar char="Ø"/>
            </a:pPr>
            <a:endParaRPr lang="en-US" sz="2000"/>
          </a:p>
        </p:txBody>
      </p:sp>
      <p:sp>
        <p:nvSpPr>
          <p:cNvPr id="103427" name="TextBox 2"/>
          <p:cNvSpPr txBox="1">
            <a:spLocks noChangeArrowheads="1"/>
          </p:cNvSpPr>
          <p:nvPr/>
        </p:nvSpPr>
        <p:spPr bwMode="auto">
          <a:xfrm>
            <a:off x="2362200" y="0"/>
            <a:ext cx="5181600" cy="584200"/>
          </a:xfrm>
          <a:prstGeom prst="rect">
            <a:avLst/>
          </a:prstGeom>
          <a:noFill/>
          <a:ln w="9525">
            <a:noFill/>
            <a:miter lim="800000"/>
            <a:headEnd/>
            <a:tailEnd/>
          </a:ln>
        </p:spPr>
        <p:txBody>
          <a:bodyPr>
            <a:spAutoFit/>
          </a:bodyPr>
          <a:lstStyle/>
          <a:p>
            <a:r>
              <a:rPr lang="en-US" sz="3200" b="1" i="1">
                <a:solidFill>
                  <a:srgbClr val="0000FF"/>
                </a:solidFill>
              </a:rPr>
              <a:t>Spectral Interference</a:t>
            </a:r>
            <a:endParaRPr lang="en-US" sz="3200" i="1">
              <a:solidFill>
                <a:srgbClr val="0000FF"/>
              </a:solidFill>
            </a:endParaRPr>
          </a:p>
        </p:txBody>
      </p:sp>
      <p:sp>
        <p:nvSpPr>
          <p:cNvPr id="4" name="Slide Number Placeholder 3"/>
          <p:cNvSpPr>
            <a:spLocks noGrp="1"/>
          </p:cNvSpPr>
          <p:nvPr>
            <p:ph type="sldNum" sz="quarter" idx="12"/>
          </p:nvPr>
        </p:nvSpPr>
        <p:spPr/>
        <p:txBody>
          <a:bodyPr/>
          <a:lstStyle/>
          <a:p>
            <a:pPr>
              <a:defRPr/>
            </a:pPr>
            <a:fld id="{32BD4D4E-AC52-4088-828A-34352AFE1A43}" type="slidenum">
              <a:rPr lang="en-US"/>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8001000" cy="4708525"/>
          </a:xfrm>
          <a:prstGeom prst="rect">
            <a:avLst/>
          </a:prstGeom>
        </p:spPr>
        <p:txBody>
          <a:bodyPr>
            <a:spAutoFit/>
          </a:bodyPr>
          <a:lstStyle/>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One of the most common methods for background correction is the use of a continuum source, such as a D</a:t>
            </a:r>
            <a:r>
              <a:rPr lang="en-US" sz="2000" baseline="-25000" dirty="0">
                <a:latin typeface="Arial" pitchFamily="34" charset="0"/>
                <a:cs typeface="Arial" pitchFamily="34" charset="0"/>
              </a:rPr>
              <a:t>2</a:t>
            </a:r>
            <a:r>
              <a:rPr lang="en-US" sz="2000" dirty="0">
                <a:latin typeface="Arial" pitchFamily="34" charset="0"/>
                <a:cs typeface="Arial" pitchFamily="34" charset="0"/>
              </a:rPr>
              <a:t> lamp.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Since the D</a:t>
            </a:r>
            <a:r>
              <a:rPr lang="en-US" sz="2000" baseline="-25000" dirty="0">
                <a:latin typeface="Arial" pitchFamily="34" charset="0"/>
                <a:cs typeface="Arial" pitchFamily="34" charset="0"/>
              </a:rPr>
              <a:t>2</a:t>
            </a:r>
            <a:r>
              <a:rPr lang="en-US" sz="2000" dirty="0">
                <a:latin typeface="Arial" pitchFamily="34" charset="0"/>
                <a:cs typeface="Arial" pitchFamily="34" charset="0"/>
              </a:rPr>
              <a:t> lamp is a continuum source, the absorbance of its radiation by the </a:t>
            </a:r>
            <a:r>
              <a:rPr lang="en-US" sz="2000" dirty="0" err="1">
                <a:latin typeface="Arial" pitchFamily="34" charset="0"/>
                <a:cs typeface="Arial" pitchFamily="34" charset="0"/>
              </a:rPr>
              <a:t>analyte’s</a:t>
            </a:r>
            <a:r>
              <a:rPr lang="en-US" sz="2000" dirty="0">
                <a:latin typeface="Arial" pitchFamily="34" charset="0"/>
                <a:cs typeface="Arial" pitchFamily="34" charset="0"/>
              </a:rPr>
              <a:t> narrow absorption line is negligible.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Any absorbance of radiation from the D</a:t>
            </a:r>
            <a:r>
              <a:rPr lang="en-US" sz="2000" baseline="-25000" dirty="0">
                <a:latin typeface="Arial" pitchFamily="34" charset="0"/>
                <a:cs typeface="Arial" pitchFamily="34" charset="0"/>
              </a:rPr>
              <a:t>2</a:t>
            </a:r>
            <a:r>
              <a:rPr lang="en-US" sz="2000" dirty="0">
                <a:latin typeface="Arial" pitchFamily="34" charset="0"/>
                <a:cs typeface="Arial" pitchFamily="34" charset="0"/>
              </a:rPr>
              <a:t> lamp, therefore, is due to the background.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Absorbance of radiation from the hollow cathode lamp, however, is due to both the </a:t>
            </a:r>
            <a:r>
              <a:rPr lang="en-US" sz="2000" dirty="0" err="1">
                <a:latin typeface="Arial" pitchFamily="34" charset="0"/>
                <a:cs typeface="Arial" pitchFamily="34" charset="0"/>
              </a:rPr>
              <a:t>analyte</a:t>
            </a:r>
            <a:r>
              <a:rPr lang="en-US" sz="2000" dirty="0">
                <a:latin typeface="Arial" pitchFamily="34" charset="0"/>
                <a:cs typeface="Arial" pitchFamily="34" charset="0"/>
              </a:rPr>
              <a:t> and the background. Subtracting the absorbance for the D</a:t>
            </a:r>
            <a:r>
              <a:rPr lang="en-US" sz="2000" baseline="-25000" dirty="0">
                <a:latin typeface="Arial" pitchFamily="34" charset="0"/>
                <a:cs typeface="Arial" pitchFamily="34" charset="0"/>
              </a:rPr>
              <a:t>2</a:t>
            </a:r>
            <a:r>
              <a:rPr lang="en-US" sz="2000" dirty="0">
                <a:latin typeface="Arial" pitchFamily="34" charset="0"/>
                <a:cs typeface="Arial" pitchFamily="34" charset="0"/>
              </a:rPr>
              <a:t> lamp from that for the hollow cathode lamp gives an absorbance that has been corrected for the background interference. </a:t>
            </a:r>
          </a:p>
          <a:p>
            <a:pPr fontAlgn="auto">
              <a:spcBef>
                <a:spcPts val="0"/>
              </a:spcBef>
              <a:spcAft>
                <a:spcPts val="0"/>
              </a:spcAft>
              <a:defRPr/>
            </a:pPr>
            <a:endParaRPr lang="en-US" sz="2000" dirty="0">
              <a:latin typeface="Arial" pitchFamily="34" charset="0"/>
              <a:cs typeface="Arial" pitchFamily="34" charset="0"/>
            </a:endParaRPr>
          </a:p>
        </p:txBody>
      </p:sp>
      <p:sp>
        <p:nvSpPr>
          <p:cNvPr id="104451" name="TextBox 2"/>
          <p:cNvSpPr txBox="1">
            <a:spLocks noChangeArrowheads="1"/>
          </p:cNvSpPr>
          <p:nvPr/>
        </p:nvSpPr>
        <p:spPr bwMode="auto">
          <a:xfrm>
            <a:off x="2362200" y="152400"/>
            <a:ext cx="4800600" cy="584200"/>
          </a:xfrm>
          <a:prstGeom prst="rect">
            <a:avLst/>
          </a:prstGeom>
          <a:noFill/>
          <a:ln w="9525">
            <a:noFill/>
            <a:miter lim="800000"/>
            <a:headEnd/>
            <a:tailEnd/>
          </a:ln>
        </p:spPr>
        <p:txBody>
          <a:bodyPr>
            <a:spAutoFit/>
          </a:bodyPr>
          <a:lstStyle/>
          <a:p>
            <a:r>
              <a:rPr lang="en-US" sz="3200" b="1" i="1">
                <a:solidFill>
                  <a:srgbClr val="0000FF"/>
                </a:solidFill>
              </a:rPr>
              <a:t>Spectral Interference</a:t>
            </a:r>
            <a:endParaRPr lang="en-US" sz="3200" i="1">
              <a:solidFill>
                <a:srgbClr val="0000FF"/>
              </a:solidFill>
            </a:endParaRPr>
          </a:p>
        </p:txBody>
      </p:sp>
      <p:sp>
        <p:nvSpPr>
          <p:cNvPr id="4" name="Slide Number Placeholder 3"/>
          <p:cNvSpPr>
            <a:spLocks noGrp="1"/>
          </p:cNvSpPr>
          <p:nvPr>
            <p:ph type="sldNum" sz="quarter" idx="12"/>
          </p:nvPr>
        </p:nvSpPr>
        <p:spPr/>
        <p:txBody>
          <a:bodyPr/>
          <a:lstStyle/>
          <a:p>
            <a:pPr>
              <a:defRPr/>
            </a:pPr>
            <a:fld id="{A4A3537A-7342-43AE-97BF-6D89E177B1F2}" type="slidenum">
              <a:rPr lang="en-US"/>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38250"/>
            <a:ext cx="7772400" cy="2554288"/>
          </a:xfrm>
          <a:prstGeom prst="rect">
            <a:avLst/>
          </a:prstGeom>
        </p:spPr>
        <p:txBody>
          <a:bodyPr>
            <a:spAutoFit/>
          </a:bodyPr>
          <a:lstStyle/>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method  assumes that the background absorbance is constant over the range of wavelengths passed by the </a:t>
            </a:r>
            <a:r>
              <a:rPr lang="en-US" sz="2000" dirty="0" err="1">
                <a:latin typeface="Arial" pitchFamily="34" charset="0"/>
                <a:cs typeface="Arial" pitchFamily="34" charset="0"/>
              </a:rPr>
              <a:t>monochromator</a:t>
            </a:r>
            <a:r>
              <a:rPr lang="en-US" sz="2000" dirty="0">
                <a:latin typeface="Arial" pitchFamily="34" charset="0"/>
                <a:cs typeface="Arial" pitchFamily="34" charset="0"/>
              </a:rPr>
              <a:t>.</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When this is untrue, subtracting the two </a:t>
            </a:r>
            <a:r>
              <a:rPr lang="en-US" sz="2000" dirty="0" err="1">
                <a:latin typeface="Arial" pitchFamily="34" charset="0"/>
                <a:cs typeface="Arial" pitchFamily="34" charset="0"/>
              </a:rPr>
              <a:t>absorbances</a:t>
            </a:r>
            <a:r>
              <a:rPr lang="en-US" sz="2000" dirty="0">
                <a:latin typeface="Arial" pitchFamily="34" charset="0"/>
                <a:cs typeface="Arial" pitchFamily="34" charset="0"/>
              </a:rPr>
              <a:t> may under- or over-correct for the background.</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p:txBody>
      </p:sp>
      <p:sp>
        <p:nvSpPr>
          <p:cNvPr id="105475" name="TextBox 2"/>
          <p:cNvSpPr txBox="1">
            <a:spLocks noChangeArrowheads="1"/>
          </p:cNvSpPr>
          <p:nvPr/>
        </p:nvSpPr>
        <p:spPr bwMode="auto">
          <a:xfrm>
            <a:off x="2362200" y="152400"/>
            <a:ext cx="5181600" cy="646113"/>
          </a:xfrm>
          <a:prstGeom prst="rect">
            <a:avLst/>
          </a:prstGeom>
          <a:noFill/>
          <a:ln w="9525">
            <a:noFill/>
            <a:miter lim="800000"/>
            <a:headEnd/>
            <a:tailEnd/>
          </a:ln>
        </p:spPr>
        <p:txBody>
          <a:bodyPr>
            <a:spAutoFit/>
          </a:bodyPr>
          <a:lstStyle/>
          <a:p>
            <a:r>
              <a:rPr lang="en-US" sz="3600" b="1" i="1">
                <a:solidFill>
                  <a:srgbClr val="0000FF"/>
                </a:solidFill>
              </a:rPr>
              <a:t>Spectral Interference</a:t>
            </a:r>
            <a:endParaRPr lang="en-US" sz="3600" i="1">
              <a:solidFill>
                <a:srgbClr val="0000FF"/>
              </a:solidFill>
            </a:endParaRPr>
          </a:p>
        </p:txBody>
      </p:sp>
      <p:sp>
        <p:nvSpPr>
          <p:cNvPr id="4" name="Slide Number Placeholder 3"/>
          <p:cNvSpPr>
            <a:spLocks noGrp="1"/>
          </p:cNvSpPr>
          <p:nvPr>
            <p:ph type="sldNum" sz="quarter" idx="12"/>
          </p:nvPr>
        </p:nvSpPr>
        <p:spPr/>
        <p:txBody>
          <a:bodyPr/>
          <a:lstStyle/>
          <a:p>
            <a:pPr>
              <a:defRPr/>
            </a:pPr>
            <a:fld id="{CD062905-6C33-45B7-A08D-905492A70193}" type="slidenum">
              <a:rPr lang="en-US"/>
              <a:pPr>
                <a:defRPr/>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p:cNvSpPr>
            <a:spLocks noChangeArrowheads="1"/>
          </p:cNvSpPr>
          <p:nvPr/>
        </p:nvSpPr>
        <p:spPr bwMode="auto">
          <a:xfrm>
            <a:off x="762000" y="990600"/>
            <a:ext cx="7848600" cy="5632450"/>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The quantitative analysis of some elements is complicated by chemical interferences occurring during atomization.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two most common chemical interferences are the formation of nonvolatile compounds containing the analyte and ionization of the analyte.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One example of a chemical interference due to the formation of nonvolatile compounds is observed when PO</a:t>
            </a:r>
            <a:r>
              <a:rPr lang="en-US" sz="2000" baseline="-25000"/>
              <a:t>4</a:t>
            </a:r>
            <a:r>
              <a:rPr lang="en-US" sz="2000" baseline="30000"/>
              <a:t>3–</a:t>
            </a:r>
            <a:r>
              <a:rPr lang="en-US" sz="2000"/>
              <a:t> or Al</a:t>
            </a:r>
            <a:r>
              <a:rPr lang="en-US" sz="2000" baseline="30000"/>
              <a:t>3+</a:t>
            </a:r>
            <a:r>
              <a:rPr lang="en-US" sz="2000"/>
              <a:t> is added to solutions of Ca</a:t>
            </a:r>
            <a:r>
              <a:rPr lang="en-US" sz="2000" baseline="30000"/>
              <a:t>2+</a:t>
            </a:r>
            <a:r>
              <a:rPr lang="en-US" sz="2000"/>
              <a:t>.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In one study, for example, adding 100 ppm Al</a:t>
            </a:r>
            <a:r>
              <a:rPr lang="en-US" sz="2000" baseline="30000"/>
              <a:t>3+</a:t>
            </a:r>
            <a:r>
              <a:rPr lang="en-US" sz="2000"/>
              <a:t> to a solution of 5 ppm Ca</a:t>
            </a:r>
            <a:r>
              <a:rPr lang="en-US" sz="2000" baseline="30000"/>
              <a:t>2+</a:t>
            </a:r>
            <a:r>
              <a:rPr lang="en-US" sz="2000"/>
              <a:t> decreased the calcium ion’s absorbance from 0.50 to 0.14, whereas adding 500 ppm PO</a:t>
            </a:r>
            <a:r>
              <a:rPr lang="en-US" sz="2000" baseline="-25000"/>
              <a:t>4</a:t>
            </a:r>
            <a:r>
              <a:rPr lang="en-US" sz="2000" baseline="30000"/>
              <a:t>3–</a:t>
            </a:r>
            <a:r>
              <a:rPr lang="en-US" sz="2000"/>
              <a:t> to a similar solution of Ca</a:t>
            </a:r>
            <a:r>
              <a:rPr lang="en-US" sz="2000" baseline="30000"/>
              <a:t>2+</a:t>
            </a:r>
            <a:r>
              <a:rPr lang="en-US" sz="2000"/>
              <a:t> decreased the absorbance from 0.50 to 0.38.21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These interferences were attributed to the formation of refractory particles of Ca</a:t>
            </a:r>
            <a:r>
              <a:rPr lang="en-US" sz="2000" baseline="-25000"/>
              <a:t>3</a:t>
            </a:r>
            <a:r>
              <a:rPr lang="en-US" sz="2000"/>
              <a:t>(PO</a:t>
            </a:r>
            <a:r>
              <a:rPr lang="en-US" sz="2000" baseline="-25000"/>
              <a:t>4</a:t>
            </a:r>
            <a:r>
              <a:rPr lang="en-US" sz="2000"/>
              <a:t>)</a:t>
            </a:r>
            <a:r>
              <a:rPr lang="en-US" sz="2000" baseline="-25000"/>
              <a:t>2</a:t>
            </a:r>
            <a:r>
              <a:rPr lang="en-US" sz="2000"/>
              <a:t> and an Al–Ca–O oxide.</a:t>
            </a:r>
          </a:p>
        </p:txBody>
      </p:sp>
      <p:sp>
        <p:nvSpPr>
          <p:cNvPr id="106499" name="TextBox 2"/>
          <p:cNvSpPr txBox="1">
            <a:spLocks noChangeArrowheads="1"/>
          </p:cNvSpPr>
          <p:nvPr/>
        </p:nvSpPr>
        <p:spPr bwMode="auto">
          <a:xfrm>
            <a:off x="2057400" y="152400"/>
            <a:ext cx="5867400" cy="646113"/>
          </a:xfrm>
          <a:prstGeom prst="rect">
            <a:avLst/>
          </a:prstGeom>
          <a:noFill/>
          <a:ln w="9525">
            <a:noFill/>
            <a:miter lim="800000"/>
            <a:headEnd/>
            <a:tailEnd/>
          </a:ln>
        </p:spPr>
        <p:txBody>
          <a:bodyPr>
            <a:spAutoFit/>
          </a:bodyPr>
          <a:lstStyle/>
          <a:p>
            <a:r>
              <a:rPr lang="en-US" sz="3600" b="1" i="1">
                <a:solidFill>
                  <a:srgbClr val="0000FF"/>
                </a:solidFill>
              </a:rPr>
              <a:t>Chemical Interferences </a:t>
            </a:r>
          </a:p>
        </p:txBody>
      </p:sp>
      <p:sp>
        <p:nvSpPr>
          <p:cNvPr id="4" name="Slide Number Placeholder 3"/>
          <p:cNvSpPr>
            <a:spLocks noGrp="1"/>
          </p:cNvSpPr>
          <p:nvPr>
            <p:ph type="sldNum" sz="quarter" idx="12"/>
          </p:nvPr>
        </p:nvSpPr>
        <p:spPr/>
        <p:txBody>
          <a:bodyPr/>
          <a:lstStyle/>
          <a:p>
            <a:pPr>
              <a:defRPr/>
            </a:pPr>
            <a:fld id="{83569008-963A-4290-BC08-8A052FD5DB32}" type="slidenum">
              <a:rPr lang="en-US"/>
              <a:pPr>
                <a:defRPr/>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90650"/>
            <a:ext cx="8229600" cy="4400550"/>
          </a:xfrm>
          <a:prstGeom prst="rect">
            <a:avLst/>
          </a:prstGeom>
        </p:spPr>
        <p:txBody>
          <a:bodyPr>
            <a:spAutoFit/>
          </a:bodyPr>
          <a:lstStyle/>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formation of nonvolatile compounds often can be minimized by increasing the temperature of the flame, either by changing the fuel-to-oxidant ratio or by switching to a different combination of fuel and oxidant.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Another approach is to add a releasing agent or protecting agent to solutions containing the </a:t>
            </a:r>
            <a:r>
              <a:rPr lang="en-US" sz="2000" dirty="0" err="1">
                <a:latin typeface="Arial" pitchFamily="34" charset="0"/>
                <a:cs typeface="Arial" pitchFamily="34" charset="0"/>
              </a:rPr>
              <a:t>analyte</a:t>
            </a:r>
            <a:r>
              <a:rPr lang="en-US" sz="2000" dirty="0">
                <a:latin typeface="Arial" pitchFamily="34" charset="0"/>
                <a:cs typeface="Arial" pitchFamily="34" charset="0"/>
              </a:rPr>
              <a:t>.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 releasing agent is a species whose reaction with the </a:t>
            </a:r>
            <a:r>
              <a:rPr lang="en-US" sz="2000" dirty="0" err="1">
                <a:latin typeface="Arial" pitchFamily="34" charset="0"/>
                <a:cs typeface="Arial" pitchFamily="34" charset="0"/>
              </a:rPr>
              <a:t>interferent</a:t>
            </a:r>
            <a:r>
              <a:rPr lang="en-US" sz="2000" dirty="0">
                <a:latin typeface="Arial" pitchFamily="34" charset="0"/>
                <a:cs typeface="Arial" pitchFamily="34" charset="0"/>
              </a:rPr>
              <a:t> is more favorable than that of the </a:t>
            </a:r>
            <a:r>
              <a:rPr lang="en-US" sz="2000" dirty="0" err="1">
                <a:latin typeface="Arial" pitchFamily="34" charset="0"/>
                <a:cs typeface="Arial" pitchFamily="34" charset="0"/>
              </a:rPr>
              <a:t>analyte</a:t>
            </a:r>
            <a:r>
              <a:rPr lang="en-US" sz="2000" dirty="0">
                <a:latin typeface="Arial" pitchFamily="34" charset="0"/>
                <a:cs typeface="Arial" pitchFamily="34" charset="0"/>
              </a:rPr>
              <a:t>. Adding Sr</a:t>
            </a:r>
            <a:r>
              <a:rPr lang="en-US" sz="2000" baseline="30000" dirty="0">
                <a:latin typeface="Arial" pitchFamily="34" charset="0"/>
                <a:cs typeface="Arial" pitchFamily="34" charset="0"/>
              </a:rPr>
              <a:t>2+</a:t>
            </a:r>
            <a:r>
              <a:rPr lang="en-US" sz="2000" dirty="0">
                <a:latin typeface="Arial" pitchFamily="34" charset="0"/>
                <a:cs typeface="Arial" pitchFamily="34" charset="0"/>
              </a:rPr>
              <a:t> or La</a:t>
            </a:r>
            <a:r>
              <a:rPr lang="en-US" sz="2000" baseline="30000" dirty="0">
                <a:latin typeface="Arial" pitchFamily="34" charset="0"/>
                <a:cs typeface="Arial" pitchFamily="34" charset="0"/>
              </a:rPr>
              <a:t>3+</a:t>
            </a:r>
            <a:r>
              <a:rPr lang="en-US" sz="2000" dirty="0">
                <a:latin typeface="Arial" pitchFamily="34" charset="0"/>
                <a:cs typeface="Arial" pitchFamily="34" charset="0"/>
              </a:rPr>
              <a:t> to solutions of Ca</a:t>
            </a:r>
            <a:r>
              <a:rPr lang="en-US" sz="2000" baseline="30000" dirty="0">
                <a:latin typeface="Arial" pitchFamily="34" charset="0"/>
                <a:cs typeface="Arial" pitchFamily="34" charset="0"/>
              </a:rPr>
              <a:t>2+</a:t>
            </a:r>
            <a:r>
              <a:rPr lang="en-US" sz="2000" dirty="0">
                <a:latin typeface="Arial" pitchFamily="34" charset="0"/>
                <a:cs typeface="Arial" pitchFamily="34" charset="0"/>
              </a:rPr>
              <a:t>, for example, minimizes the effect of PO</a:t>
            </a:r>
            <a:r>
              <a:rPr lang="en-US" sz="2000" baseline="-25000" dirty="0">
                <a:latin typeface="Arial" pitchFamily="34" charset="0"/>
                <a:cs typeface="Arial" pitchFamily="34" charset="0"/>
              </a:rPr>
              <a:t>4</a:t>
            </a:r>
            <a:r>
              <a:rPr lang="en-US" sz="2000" baseline="30000" dirty="0">
                <a:latin typeface="Arial" pitchFamily="34" charset="0"/>
                <a:cs typeface="Arial" pitchFamily="34" charset="0"/>
              </a:rPr>
              <a:t>3–</a:t>
            </a:r>
            <a:r>
              <a:rPr lang="en-US" sz="2000" dirty="0">
                <a:latin typeface="Arial" pitchFamily="34" charset="0"/>
                <a:cs typeface="Arial" pitchFamily="34" charset="0"/>
              </a:rPr>
              <a:t> and Al</a:t>
            </a:r>
            <a:r>
              <a:rPr lang="en-US" sz="2000" baseline="30000" dirty="0">
                <a:latin typeface="Arial" pitchFamily="34" charset="0"/>
                <a:cs typeface="Arial" pitchFamily="34" charset="0"/>
              </a:rPr>
              <a:t>3+</a:t>
            </a:r>
            <a:r>
              <a:rPr lang="en-US" sz="2000" dirty="0">
                <a:latin typeface="Arial" pitchFamily="34" charset="0"/>
                <a:cs typeface="Arial" pitchFamily="34" charset="0"/>
              </a:rPr>
              <a:t> by reacting in place of the </a:t>
            </a:r>
            <a:r>
              <a:rPr lang="en-US" sz="2000" dirty="0" err="1">
                <a:latin typeface="Arial" pitchFamily="34" charset="0"/>
                <a:cs typeface="Arial" pitchFamily="34" charset="0"/>
              </a:rPr>
              <a:t>analyte</a:t>
            </a:r>
            <a:r>
              <a:rPr lang="en-US" sz="2000" dirty="0">
                <a:latin typeface="Arial" pitchFamily="34" charset="0"/>
                <a:cs typeface="Arial" pitchFamily="34" charset="0"/>
              </a:rPr>
              <a:t>. </a:t>
            </a: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p:txBody>
      </p:sp>
      <p:sp>
        <p:nvSpPr>
          <p:cNvPr id="107523" name="TextBox 2"/>
          <p:cNvSpPr txBox="1">
            <a:spLocks noChangeArrowheads="1"/>
          </p:cNvSpPr>
          <p:nvPr/>
        </p:nvSpPr>
        <p:spPr bwMode="auto">
          <a:xfrm>
            <a:off x="2057400" y="152400"/>
            <a:ext cx="5867400" cy="646113"/>
          </a:xfrm>
          <a:prstGeom prst="rect">
            <a:avLst/>
          </a:prstGeom>
          <a:noFill/>
          <a:ln w="9525">
            <a:noFill/>
            <a:miter lim="800000"/>
            <a:headEnd/>
            <a:tailEnd/>
          </a:ln>
        </p:spPr>
        <p:txBody>
          <a:bodyPr>
            <a:spAutoFit/>
          </a:bodyPr>
          <a:lstStyle/>
          <a:p>
            <a:r>
              <a:rPr lang="en-US" sz="3600" b="1" i="1">
                <a:solidFill>
                  <a:srgbClr val="0000FF"/>
                </a:solidFill>
              </a:rPr>
              <a:t>Chemical Interferences </a:t>
            </a:r>
          </a:p>
        </p:txBody>
      </p:sp>
      <p:sp>
        <p:nvSpPr>
          <p:cNvPr id="4" name="Slide Number Placeholder 3"/>
          <p:cNvSpPr>
            <a:spLocks noGrp="1"/>
          </p:cNvSpPr>
          <p:nvPr>
            <p:ph type="sldNum" sz="quarter" idx="12"/>
          </p:nvPr>
        </p:nvSpPr>
        <p:spPr/>
        <p:txBody>
          <a:bodyPr/>
          <a:lstStyle/>
          <a:p>
            <a:pPr>
              <a:defRPr/>
            </a:pPr>
            <a:fld id="{3790B12D-EDE7-4D3B-AE46-D4DA01EF373B}" type="slidenum">
              <a:rPr lang="en-US"/>
              <a:pPr>
                <a:defRPr/>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ChangeArrowheads="1"/>
          </p:cNvSpPr>
          <p:nvPr/>
        </p:nvSpPr>
        <p:spPr bwMode="auto">
          <a:xfrm>
            <a:off x="762000" y="1066800"/>
            <a:ext cx="7924800" cy="3170237"/>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endParaRPr lang="en-US" sz="2000" dirty="0"/>
          </a:p>
          <a:p>
            <a:pPr marL="341313" indent="-341313">
              <a:buClr>
                <a:srgbClr val="FF0000"/>
              </a:buClr>
              <a:buFont typeface="Wingdings" pitchFamily="2" charset="2"/>
              <a:buChar char="Ø"/>
            </a:pPr>
            <a:r>
              <a:rPr lang="en-US" sz="2000" dirty="0"/>
              <a:t>Protecting agents react with the </a:t>
            </a:r>
            <a:r>
              <a:rPr lang="en-US" sz="2000" dirty="0" err="1"/>
              <a:t>analyte</a:t>
            </a:r>
            <a:r>
              <a:rPr lang="en-US" sz="2000" dirty="0"/>
              <a:t> to form a stable volatile complex. </a:t>
            </a:r>
          </a:p>
          <a:p>
            <a:pPr marL="341313" indent="-341313">
              <a:buClr>
                <a:srgbClr val="FF0000"/>
              </a:buClr>
              <a:buFont typeface="Wingdings" pitchFamily="2" charset="2"/>
              <a:buChar char="Ø"/>
            </a:pPr>
            <a:endParaRPr lang="en-US" sz="2000" dirty="0"/>
          </a:p>
          <a:p>
            <a:pPr marL="341313" indent="-341313">
              <a:buClr>
                <a:srgbClr val="FF0000"/>
              </a:buClr>
              <a:buFont typeface="Wingdings" pitchFamily="2" charset="2"/>
              <a:buChar char="Ø"/>
            </a:pPr>
            <a:r>
              <a:rPr lang="en-US" sz="2000" dirty="0"/>
              <a:t>Adding 1% w/w EDTA to the Ca</a:t>
            </a:r>
            <a:r>
              <a:rPr lang="en-US" sz="2000" baseline="30000" dirty="0"/>
              <a:t>2+</a:t>
            </a:r>
            <a:r>
              <a:rPr lang="en-US" sz="2000" dirty="0"/>
              <a:t>/PO</a:t>
            </a:r>
            <a:r>
              <a:rPr lang="en-US" sz="2000" baseline="-25000" dirty="0"/>
              <a:t>4</a:t>
            </a:r>
            <a:r>
              <a:rPr lang="en-US" sz="2000" baseline="30000" dirty="0"/>
              <a:t>3–</a:t>
            </a:r>
            <a:r>
              <a:rPr lang="en-US" sz="2000" dirty="0"/>
              <a:t> solution discussed in the </a:t>
            </a:r>
            <a:r>
              <a:rPr lang="en-US" sz="2000" dirty="0" smtClean="0"/>
              <a:t>previous case </a:t>
            </a:r>
            <a:r>
              <a:rPr lang="en-US" sz="2000" dirty="0"/>
              <a:t>gave an absorbance of 0.52, compared with an absorbance of 0.55 for just the Ca</a:t>
            </a:r>
            <a:r>
              <a:rPr lang="en-US" sz="2000" baseline="30000" dirty="0"/>
              <a:t>2+</a:t>
            </a:r>
            <a:r>
              <a:rPr lang="en-US" sz="2000" dirty="0"/>
              <a:t> and EDTA. </a:t>
            </a:r>
          </a:p>
          <a:p>
            <a:pPr marL="341313" indent="-341313">
              <a:buClr>
                <a:srgbClr val="FF0000"/>
              </a:buClr>
              <a:buFont typeface="Wingdings" pitchFamily="2" charset="2"/>
              <a:buChar char="Ø"/>
            </a:pPr>
            <a:endParaRPr lang="en-US" sz="2000" dirty="0"/>
          </a:p>
          <a:p>
            <a:pPr marL="341313" indent="-341313">
              <a:buClr>
                <a:srgbClr val="FF0000"/>
              </a:buClr>
              <a:buFont typeface="Wingdings" pitchFamily="2" charset="2"/>
              <a:buChar char="Ø"/>
            </a:pPr>
            <a:r>
              <a:rPr lang="en-US" sz="2000" dirty="0"/>
              <a:t>On the other hand, EDTA does not serve as a protecting agent for solutions of Ca</a:t>
            </a:r>
            <a:r>
              <a:rPr lang="en-US" sz="2000" baseline="30000" dirty="0"/>
              <a:t>2+ </a:t>
            </a:r>
            <a:r>
              <a:rPr lang="en-US" sz="2000" dirty="0"/>
              <a:t>and Al</a:t>
            </a:r>
            <a:r>
              <a:rPr lang="en-US" sz="2000" baseline="30000" dirty="0"/>
              <a:t>3+</a:t>
            </a:r>
            <a:r>
              <a:rPr lang="en-US" sz="2000" dirty="0"/>
              <a:t>.</a:t>
            </a:r>
          </a:p>
        </p:txBody>
      </p:sp>
      <p:sp>
        <p:nvSpPr>
          <p:cNvPr id="108547" name="TextBox 2"/>
          <p:cNvSpPr txBox="1">
            <a:spLocks noChangeArrowheads="1"/>
          </p:cNvSpPr>
          <p:nvPr/>
        </p:nvSpPr>
        <p:spPr bwMode="auto">
          <a:xfrm>
            <a:off x="2057400" y="152400"/>
            <a:ext cx="5867400" cy="646113"/>
          </a:xfrm>
          <a:prstGeom prst="rect">
            <a:avLst/>
          </a:prstGeom>
          <a:noFill/>
          <a:ln w="9525">
            <a:noFill/>
            <a:miter lim="800000"/>
            <a:headEnd/>
            <a:tailEnd/>
          </a:ln>
        </p:spPr>
        <p:txBody>
          <a:bodyPr>
            <a:spAutoFit/>
          </a:bodyPr>
          <a:lstStyle/>
          <a:p>
            <a:r>
              <a:rPr lang="en-US" sz="3600" b="1" i="1">
                <a:solidFill>
                  <a:srgbClr val="0000FF"/>
                </a:solidFill>
              </a:rPr>
              <a:t>Chemical Interferences </a:t>
            </a:r>
          </a:p>
        </p:txBody>
      </p:sp>
      <p:sp>
        <p:nvSpPr>
          <p:cNvPr id="4" name="Slide Number Placeholder 3"/>
          <p:cNvSpPr>
            <a:spLocks noGrp="1"/>
          </p:cNvSpPr>
          <p:nvPr>
            <p:ph type="sldNum" sz="quarter" idx="12"/>
          </p:nvPr>
        </p:nvSpPr>
        <p:spPr/>
        <p:txBody>
          <a:bodyPr/>
          <a:lstStyle/>
          <a:p>
            <a:pPr>
              <a:defRPr/>
            </a:pPr>
            <a:fld id="{062D0BDA-1305-4146-868B-AC3419604303}" type="slidenum">
              <a:rPr lang="en-US"/>
              <a:pPr>
                <a:defRPr/>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ChangeArrowheads="1"/>
          </p:cNvSpPr>
          <p:nvPr/>
        </p:nvSpPr>
        <p:spPr bwMode="auto">
          <a:xfrm>
            <a:off x="685800" y="1009650"/>
            <a:ext cx="8229600" cy="4092575"/>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Ionization interferences occur when thermal energy from the flame or electrothermal atomizer is sufficient to ionize the analyte</a:t>
            </a:r>
          </a:p>
          <a:p>
            <a:pPr marL="395288" indent="-395288">
              <a:buClr>
                <a:srgbClr val="FF0000"/>
              </a:buClr>
              <a:buFont typeface="Wingdings" pitchFamily="2" charset="2"/>
              <a:buChar char="Ø"/>
            </a:pPr>
            <a:endParaRPr lang="en-US" sz="2000"/>
          </a:p>
          <a:p>
            <a:pPr marL="395288" indent="-395288">
              <a:buClr>
                <a:srgbClr val="FF0000"/>
              </a:buClr>
            </a:pPr>
            <a:endParaRPr lang="de-DE" sz="2000" i="1"/>
          </a:p>
          <a:p>
            <a:pPr marL="395288" indent="-395288">
              <a:buClr>
                <a:srgbClr val="FF0000"/>
              </a:buClr>
              <a:buFont typeface="Wingdings" pitchFamily="2" charset="2"/>
              <a:buChar char="Ø"/>
            </a:pPr>
            <a:endParaRPr lang="en-US" sz="2000"/>
          </a:p>
          <a:p>
            <a:pPr marL="395288" indent="-395288">
              <a:buClr>
                <a:srgbClr val="FF0000"/>
              </a:buClr>
            </a:pPr>
            <a:r>
              <a:rPr lang="en-US" sz="2000"/>
              <a:t>	where M is the analyte in atomic form, and M</a:t>
            </a:r>
            <a:r>
              <a:rPr lang="en-US" sz="2000" baseline="30000"/>
              <a:t>+</a:t>
            </a:r>
            <a:r>
              <a:rPr lang="en-US" sz="2000"/>
              <a:t> is the cation of the analyte formed by ionization. Since the absorption spectra for M and M</a:t>
            </a:r>
            <a:r>
              <a:rPr lang="en-US" sz="2000" baseline="30000"/>
              <a:t>+ </a:t>
            </a:r>
            <a:r>
              <a:rPr lang="en-US" sz="2000"/>
              <a:t>are different, the position of the equilibrium  affects absorbance at wavelengths where M absorbs.</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If another species is present that ionizes more easily than M, then the equilibrium shifts to the left because of their low ionization energy.</a:t>
            </a:r>
          </a:p>
        </p:txBody>
      </p:sp>
      <p:sp>
        <p:nvSpPr>
          <p:cNvPr id="109571" name="TextBox 2"/>
          <p:cNvSpPr txBox="1">
            <a:spLocks noChangeArrowheads="1"/>
          </p:cNvSpPr>
          <p:nvPr/>
        </p:nvSpPr>
        <p:spPr bwMode="auto">
          <a:xfrm>
            <a:off x="2057400" y="152400"/>
            <a:ext cx="5715000" cy="646113"/>
          </a:xfrm>
          <a:prstGeom prst="rect">
            <a:avLst/>
          </a:prstGeom>
          <a:noFill/>
          <a:ln w="9525">
            <a:noFill/>
            <a:miter lim="800000"/>
            <a:headEnd/>
            <a:tailEnd/>
          </a:ln>
        </p:spPr>
        <p:txBody>
          <a:bodyPr>
            <a:spAutoFit/>
          </a:bodyPr>
          <a:lstStyle/>
          <a:p>
            <a:r>
              <a:rPr lang="en-US" sz="3600" b="1" i="1">
                <a:solidFill>
                  <a:srgbClr val="0000FF"/>
                </a:solidFill>
              </a:rPr>
              <a:t>Ionization interference</a:t>
            </a:r>
          </a:p>
        </p:txBody>
      </p:sp>
      <p:pic>
        <p:nvPicPr>
          <p:cNvPr id="109572" name="Picture 1"/>
          <p:cNvPicPr>
            <a:picLocks noChangeAspect="1" noChangeArrowheads="1"/>
          </p:cNvPicPr>
          <p:nvPr/>
        </p:nvPicPr>
        <p:blipFill>
          <a:blip r:embed="rId2" cstate="print"/>
          <a:srcRect/>
          <a:stretch>
            <a:fillRect/>
          </a:stretch>
        </p:blipFill>
        <p:spPr bwMode="auto">
          <a:xfrm>
            <a:off x="3340100" y="1828800"/>
            <a:ext cx="2222500" cy="571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AAA89CA-1829-4FB5-A65D-4D44651FDAA0}" type="slidenum">
              <a:rPr lang="en-US"/>
              <a:pPr>
                <a:defRPr/>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2402"/>
          <p:cNvSpPr>
            <a:spLocks noGrp="1" noChangeAspect="1" noChangeArrowheads="1"/>
          </p:cNvSpPr>
          <p:nvPr/>
        </p:nvSpPr>
        <p:spPr bwMode="auto">
          <a:xfrm>
            <a:off x="533400" y="914400"/>
            <a:ext cx="8382000" cy="3511550"/>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14339" name="Text Box 3"/>
          <p:cNvSpPr txBox="1">
            <a:spLocks noChangeArrowheads="1"/>
          </p:cNvSpPr>
          <p:nvPr/>
        </p:nvSpPr>
        <p:spPr bwMode="auto">
          <a:xfrm>
            <a:off x="762000" y="4876800"/>
            <a:ext cx="7924800" cy="1323975"/>
          </a:xfrm>
          <a:prstGeom prst="rect">
            <a:avLst/>
          </a:prstGeom>
          <a:noFill/>
          <a:ln w="9525">
            <a:noFill/>
            <a:miter lim="800000"/>
            <a:headEnd/>
            <a:tailEnd/>
          </a:ln>
        </p:spPr>
        <p:txBody>
          <a:bodyPr>
            <a:spAutoFit/>
          </a:bodyPr>
          <a:lstStyle/>
          <a:p>
            <a:pPr>
              <a:spcBef>
                <a:spcPct val="50000"/>
              </a:spcBef>
            </a:pPr>
            <a:r>
              <a:rPr lang="en-US" sz="2000"/>
              <a:t>Change in wavelength as radiation passes from air into a dense glass and back to air. Note that the wavelength shortens by nearly 200 nm, or more than 30%, as it passes into glass; a reverse change occurs as the radiation again enters air.</a:t>
            </a:r>
          </a:p>
        </p:txBody>
      </p:sp>
      <p:sp>
        <p:nvSpPr>
          <p:cNvPr id="4" name="Slide Number Placeholder 3"/>
          <p:cNvSpPr>
            <a:spLocks noGrp="1"/>
          </p:cNvSpPr>
          <p:nvPr>
            <p:ph type="sldNum" sz="quarter" idx="12"/>
          </p:nvPr>
        </p:nvSpPr>
        <p:spPr/>
        <p:txBody>
          <a:bodyPr/>
          <a:lstStyle/>
          <a:p>
            <a:pPr>
              <a:defRPr/>
            </a:pPr>
            <a:fld id="{CF953A67-32F7-4140-BBAD-AEBEBF41F68C}" type="slidenum">
              <a:rPr lang="en-US"/>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ChangeArrowheads="1"/>
          </p:cNvSpPr>
          <p:nvPr/>
        </p:nvSpPr>
        <p:spPr bwMode="auto">
          <a:xfrm>
            <a:off x="762000" y="990600"/>
            <a:ext cx="7848600" cy="4400550"/>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Variations in the concentration of easily ionized species, therefore, may have a significant effect on a sample’s absorbance, resulting in a determinate error.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The effect of ionization can be minimized by adding a high concentration of an ionization suppressor, which is simply another species that ionizes more easily than the analyte.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If the concentration of the ionization suppressor is sufficient, then the increased concentration of electrons in the flame pushes reaction  the left, preventing the analyte’s ionization.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Potassium and cesium are frequently used as ionization suppressors </a:t>
            </a:r>
            <a:endParaRPr lang="en-US" sz="2000">
              <a:latin typeface="Calibri" pitchFamily="34" charset="0"/>
            </a:endParaRPr>
          </a:p>
        </p:txBody>
      </p:sp>
      <p:sp>
        <p:nvSpPr>
          <p:cNvPr id="110595" name="TextBox 2"/>
          <p:cNvSpPr txBox="1">
            <a:spLocks noChangeArrowheads="1"/>
          </p:cNvSpPr>
          <p:nvPr/>
        </p:nvSpPr>
        <p:spPr bwMode="auto">
          <a:xfrm>
            <a:off x="1828800" y="39688"/>
            <a:ext cx="5715000" cy="646112"/>
          </a:xfrm>
          <a:prstGeom prst="rect">
            <a:avLst/>
          </a:prstGeom>
          <a:noFill/>
          <a:ln w="9525">
            <a:noFill/>
            <a:miter lim="800000"/>
            <a:headEnd/>
            <a:tailEnd/>
          </a:ln>
        </p:spPr>
        <p:txBody>
          <a:bodyPr>
            <a:spAutoFit/>
          </a:bodyPr>
          <a:lstStyle/>
          <a:p>
            <a:r>
              <a:rPr lang="en-US" sz="3600" b="1" i="1">
                <a:solidFill>
                  <a:srgbClr val="0000FF"/>
                </a:solidFill>
              </a:rPr>
              <a:t>Ionization interference</a:t>
            </a:r>
          </a:p>
        </p:txBody>
      </p:sp>
      <p:sp>
        <p:nvSpPr>
          <p:cNvPr id="4" name="Slide Number Placeholder 3"/>
          <p:cNvSpPr>
            <a:spLocks noGrp="1"/>
          </p:cNvSpPr>
          <p:nvPr>
            <p:ph type="sldNum" sz="quarter" idx="12"/>
          </p:nvPr>
        </p:nvSpPr>
        <p:spPr/>
        <p:txBody>
          <a:bodyPr/>
          <a:lstStyle/>
          <a:p>
            <a:pPr>
              <a:defRPr/>
            </a:pPr>
            <a:fld id="{DEE1CD37-1344-4C4A-9C38-5A82CFBB784D}" type="slidenum">
              <a:rPr lang="en-US"/>
              <a:pPr>
                <a:defRPr/>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7848600" cy="4708525"/>
          </a:xfrm>
          <a:prstGeom prst="rect">
            <a:avLst/>
          </a:prstGeom>
        </p:spPr>
        <p:txBody>
          <a:bodyPr>
            <a:spAutoFit/>
          </a:bodyPr>
          <a:lstStyle/>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Because Beer’s law also applies to atomic absorption, we might expect atomic absorption calibration curves to be linear.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In practice, however, most atomic absorption calibration curves are nonlinear, or linear for only a limited range of concentrations.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Nonlinearity in atomic absorption is a consequence of instrumental limitations, including stray radiation from the hollow cathode lamp and a </a:t>
            </a:r>
            <a:r>
              <a:rPr lang="en-US" sz="2000" dirty="0" err="1">
                <a:latin typeface="Arial" pitchFamily="34" charset="0"/>
                <a:cs typeface="Arial" pitchFamily="34" charset="0"/>
              </a:rPr>
              <a:t>nonconstant</a:t>
            </a:r>
            <a:r>
              <a:rPr lang="en-US" sz="2000" dirty="0">
                <a:latin typeface="Arial" pitchFamily="34" charset="0"/>
                <a:cs typeface="Arial" pitchFamily="34" charset="0"/>
              </a:rPr>
              <a:t> molar </a:t>
            </a:r>
            <a:r>
              <a:rPr lang="en-US" sz="2000" dirty="0" err="1">
                <a:latin typeface="Arial" pitchFamily="34" charset="0"/>
                <a:cs typeface="Arial" pitchFamily="34" charset="0"/>
              </a:rPr>
              <a:t>absorptivity</a:t>
            </a:r>
            <a:r>
              <a:rPr lang="en-US" sz="2000" dirty="0">
                <a:latin typeface="Arial" pitchFamily="34" charset="0"/>
                <a:cs typeface="Arial" pitchFamily="34" charset="0"/>
              </a:rPr>
              <a:t> due to the narrow width of the absorption line.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Nonlinear calibration curves may be fit using quadratic and cubic equations, although neither works well over a broad range of concentrations. </a:t>
            </a:r>
          </a:p>
          <a:p>
            <a:pPr fontAlgn="auto">
              <a:spcBef>
                <a:spcPts val="0"/>
              </a:spcBef>
              <a:spcAft>
                <a:spcPts val="0"/>
              </a:spcAft>
              <a:defRPr/>
            </a:pPr>
            <a:endParaRPr lang="en-US" sz="2000" dirty="0">
              <a:latin typeface="Arial" pitchFamily="34" charset="0"/>
              <a:cs typeface="Arial" pitchFamily="34" charset="0"/>
            </a:endParaRPr>
          </a:p>
        </p:txBody>
      </p:sp>
      <p:sp>
        <p:nvSpPr>
          <p:cNvPr id="111619" name="TextBox 2"/>
          <p:cNvSpPr txBox="1">
            <a:spLocks noChangeArrowheads="1"/>
          </p:cNvSpPr>
          <p:nvPr/>
        </p:nvSpPr>
        <p:spPr bwMode="auto">
          <a:xfrm>
            <a:off x="1143000" y="76200"/>
            <a:ext cx="6172200" cy="646113"/>
          </a:xfrm>
          <a:prstGeom prst="rect">
            <a:avLst/>
          </a:prstGeom>
          <a:noFill/>
          <a:ln w="9525">
            <a:noFill/>
            <a:miter lim="800000"/>
            <a:headEnd/>
            <a:tailEnd/>
          </a:ln>
        </p:spPr>
        <p:txBody>
          <a:bodyPr>
            <a:spAutoFit/>
          </a:bodyPr>
          <a:lstStyle/>
          <a:p>
            <a:r>
              <a:rPr lang="en-US" sz="3600" b="1" i="1">
                <a:solidFill>
                  <a:srgbClr val="0000FF"/>
                </a:solidFill>
              </a:rPr>
              <a:t>Standardizing the Method</a:t>
            </a:r>
            <a:endParaRPr lang="en-US" sz="3600" i="1">
              <a:solidFill>
                <a:srgbClr val="0000FF"/>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F10C805C-EAF6-4B94-8C8C-45A2E5B2405C}" type="slidenum">
              <a:rPr lang="en-US"/>
              <a:pPr>
                <a:defRPr/>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ChangeArrowheads="1"/>
          </p:cNvSpPr>
          <p:nvPr/>
        </p:nvSpPr>
        <p:spPr bwMode="auto">
          <a:xfrm>
            <a:off x="838200" y="1295400"/>
            <a:ext cx="7696200" cy="3478213"/>
          </a:xfrm>
          <a:prstGeom prst="rect">
            <a:avLst/>
          </a:prstGeom>
          <a:noFill/>
          <a:ln w="9525">
            <a:noFill/>
            <a:miter lim="800000"/>
            <a:headEnd/>
            <a:tailEnd/>
          </a:ln>
        </p:spPr>
        <p:txBody>
          <a:bodyPr>
            <a:spAutoFit/>
          </a:bodyPr>
          <a:lstStyle/>
          <a:p>
            <a:pPr marL="463550" indent="-463550">
              <a:buClr>
                <a:srgbClr val="FF0000"/>
              </a:buClr>
              <a:buFont typeface="Wingdings" pitchFamily="2" charset="2"/>
              <a:buChar char="Ø"/>
            </a:pPr>
            <a:r>
              <a:rPr lang="en-US" sz="2000"/>
              <a:t>When possible, a quantitative analysis is best conducted using external standards.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Unfortunately, matrix interferences are a frequent problem, particularly when using electrothermal atomization.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For this reason the method of standard additions is often used.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One limitation to this method of standardization, however, is the requirement that there be a linear relationship between absorbance and concentration</a:t>
            </a:r>
          </a:p>
        </p:txBody>
      </p:sp>
      <p:sp>
        <p:nvSpPr>
          <p:cNvPr id="112643" name="TextBox 2"/>
          <p:cNvSpPr txBox="1">
            <a:spLocks noChangeArrowheads="1"/>
          </p:cNvSpPr>
          <p:nvPr/>
        </p:nvSpPr>
        <p:spPr bwMode="auto">
          <a:xfrm>
            <a:off x="1143000" y="76200"/>
            <a:ext cx="6172200" cy="646113"/>
          </a:xfrm>
          <a:prstGeom prst="rect">
            <a:avLst/>
          </a:prstGeom>
          <a:noFill/>
          <a:ln w="9525">
            <a:noFill/>
            <a:miter lim="800000"/>
            <a:headEnd/>
            <a:tailEnd/>
          </a:ln>
        </p:spPr>
        <p:txBody>
          <a:bodyPr>
            <a:spAutoFit/>
          </a:bodyPr>
          <a:lstStyle/>
          <a:p>
            <a:r>
              <a:rPr lang="en-US" sz="3600" b="1" i="1">
                <a:solidFill>
                  <a:srgbClr val="0000FF"/>
                </a:solidFill>
              </a:rPr>
              <a:t>Standardizing the Method</a:t>
            </a:r>
            <a:endParaRPr lang="en-US" sz="3600" i="1">
              <a:solidFill>
                <a:srgbClr val="0000FF"/>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7255D256-FB90-420E-9288-13EA6F0367C3}" type="slidenum">
              <a:rPr lang="en-US"/>
              <a:pPr>
                <a:defRPr/>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52400" y="762000"/>
          <a:ext cx="4953000" cy="3692525"/>
        </p:xfrm>
        <a:graphic>
          <a:graphicData uri="http://schemas.openxmlformats.org/presentationml/2006/ole">
            <p:oleObj spid="_x0000_s2050" name="Image" r:id="rId3" imgW="22364984" imgH="16672079" progId="">
              <p:embed/>
            </p:oleObj>
          </a:graphicData>
        </a:graphic>
      </p:graphicFrame>
      <p:sp>
        <p:nvSpPr>
          <p:cNvPr id="2051" name="Text Box 3"/>
          <p:cNvSpPr txBox="1">
            <a:spLocks noChangeArrowheads="1"/>
          </p:cNvSpPr>
          <p:nvPr/>
        </p:nvSpPr>
        <p:spPr bwMode="auto">
          <a:xfrm>
            <a:off x="838200" y="4845050"/>
            <a:ext cx="4038600" cy="708025"/>
          </a:xfrm>
          <a:prstGeom prst="rect">
            <a:avLst/>
          </a:prstGeom>
          <a:noFill/>
          <a:ln w="9525">
            <a:noFill/>
            <a:miter lim="800000"/>
            <a:headEnd/>
            <a:tailEnd/>
          </a:ln>
        </p:spPr>
        <p:txBody>
          <a:bodyPr>
            <a:spAutoFit/>
          </a:bodyPr>
          <a:lstStyle/>
          <a:p>
            <a:pPr>
              <a:spcBef>
                <a:spcPct val="50000"/>
              </a:spcBef>
            </a:pPr>
            <a:r>
              <a:rPr lang="en-US" altLang="ko-KR" sz="2000"/>
              <a:t>Absorbance error introduced by different levels of stray light.</a:t>
            </a:r>
          </a:p>
        </p:txBody>
      </p:sp>
      <p:sp>
        <p:nvSpPr>
          <p:cNvPr id="2052" name="Rectangle 4" descr="2418"/>
          <p:cNvSpPr>
            <a:spLocks noGrp="1" noChangeAspect="1" noChangeArrowheads="1"/>
          </p:cNvSpPr>
          <p:nvPr/>
        </p:nvSpPr>
        <p:spPr bwMode="auto">
          <a:xfrm>
            <a:off x="5334000" y="533400"/>
            <a:ext cx="3597275" cy="3886200"/>
          </a:xfrm>
          <a:prstGeom prst="rect">
            <a:avLst/>
          </a:prstGeom>
          <a:blipFill dpi="0" rotWithShape="1">
            <a:blip r:embed="rId4" cstate="print"/>
            <a:srcRect/>
            <a:stretch>
              <a:fillRect/>
            </a:stretch>
          </a:blipFill>
          <a:ln w="9525">
            <a:noFill/>
            <a:miter lim="800000"/>
            <a:headEnd/>
            <a:tailEnd/>
          </a:ln>
        </p:spPr>
        <p:txBody>
          <a:bodyPr/>
          <a:lstStyle/>
          <a:p>
            <a:endParaRPr lang="en-US">
              <a:latin typeface="Calibri" pitchFamily="34" charset="0"/>
            </a:endParaRPr>
          </a:p>
        </p:txBody>
      </p:sp>
      <p:sp>
        <p:nvSpPr>
          <p:cNvPr id="2053" name="Text Box 5"/>
          <p:cNvSpPr txBox="1">
            <a:spLocks noChangeArrowheads="1"/>
          </p:cNvSpPr>
          <p:nvPr/>
        </p:nvSpPr>
        <p:spPr bwMode="auto">
          <a:xfrm>
            <a:off x="5562600" y="4800600"/>
            <a:ext cx="3429000" cy="1016000"/>
          </a:xfrm>
          <a:prstGeom prst="rect">
            <a:avLst/>
          </a:prstGeom>
          <a:noFill/>
          <a:ln w="9525">
            <a:noFill/>
            <a:miter lim="800000"/>
            <a:headEnd/>
            <a:tailEnd/>
          </a:ln>
        </p:spPr>
        <p:txBody>
          <a:bodyPr>
            <a:spAutoFit/>
          </a:bodyPr>
          <a:lstStyle/>
          <a:p>
            <a:pPr>
              <a:spcBef>
                <a:spcPct val="50000"/>
              </a:spcBef>
            </a:pPr>
            <a:r>
              <a:rPr lang="en-US" altLang="ko-KR" sz="2000"/>
              <a:t>Deviation from Beer’s law caused by various levels of stray light. </a:t>
            </a:r>
          </a:p>
        </p:txBody>
      </p:sp>
      <p:sp>
        <p:nvSpPr>
          <p:cNvPr id="6" name="Slide Number Placeholder 5"/>
          <p:cNvSpPr>
            <a:spLocks noGrp="1"/>
          </p:cNvSpPr>
          <p:nvPr>
            <p:ph type="sldNum" sz="quarter" idx="12"/>
          </p:nvPr>
        </p:nvSpPr>
        <p:spPr/>
        <p:txBody>
          <a:bodyPr/>
          <a:lstStyle/>
          <a:p>
            <a:pPr>
              <a:defRPr/>
            </a:pPr>
            <a:fld id="{CFF22938-FD19-4BC5-88FD-CABC9D6AFC63}" type="slidenum">
              <a:rPr lang="en-US"/>
              <a:pPr>
                <a:defRPr/>
              </a:pPr>
              <a:t>113</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152400"/>
            <a:ext cx="8534400" cy="1360488"/>
          </a:xfrm>
          <a:prstGeom prst="rect">
            <a:avLst/>
          </a:prstGeom>
          <a:noFill/>
          <a:ln w="12700">
            <a:noFill/>
            <a:miter lim="800000"/>
            <a:headEnd/>
            <a:tailEnd/>
          </a:ln>
        </p:spPr>
        <p:txBody>
          <a:bodyPr>
            <a:spAutoFit/>
          </a:bodyPr>
          <a:lstStyle/>
          <a:p>
            <a:pPr>
              <a:spcBef>
                <a:spcPct val="50000"/>
              </a:spcBef>
            </a:pPr>
            <a:r>
              <a:rPr lang="en-US" altLang="ko-KR" sz="2000" b="1">
                <a:latin typeface="Calibri" pitchFamily="34" charset="0"/>
              </a:rPr>
              <a:t>   </a:t>
            </a:r>
            <a:r>
              <a:rPr lang="en-US" altLang="ko-KR" sz="3200" b="1" i="1">
                <a:solidFill>
                  <a:srgbClr val="0000FF"/>
                </a:solidFill>
              </a:rPr>
              <a:t>Regions of EM spectrum  </a:t>
            </a:r>
            <a:endParaRPr lang="en-US" altLang="ko-KR" sz="3200" i="1">
              <a:solidFill>
                <a:srgbClr val="0000FF"/>
              </a:solidFill>
            </a:endParaRPr>
          </a:p>
          <a:p>
            <a:pPr>
              <a:lnSpc>
                <a:spcPct val="130000"/>
              </a:lnSpc>
              <a:spcBef>
                <a:spcPct val="50000"/>
              </a:spcBef>
            </a:pPr>
            <a:r>
              <a:rPr lang="en-US" altLang="ko-KR">
                <a:latin typeface="Calibri" pitchFamily="34" charset="0"/>
              </a:rPr>
              <a:t>     </a:t>
            </a:r>
            <a:r>
              <a:rPr lang="en-US" altLang="ko-KR" b="1">
                <a:latin typeface="Calibri" pitchFamily="34" charset="0"/>
              </a:rPr>
              <a:t>Designation                  Wavelength                    Energy or                 Transition  </a:t>
            </a:r>
          </a:p>
          <a:p>
            <a:pPr>
              <a:lnSpc>
                <a:spcPct val="50000"/>
              </a:lnSpc>
              <a:spcBef>
                <a:spcPct val="50000"/>
              </a:spcBef>
            </a:pPr>
            <a:r>
              <a:rPr lang="en-US" altLang="ko-KR" b="1">
                <a:latin typeface="Calibri" pitchFamily="34" charset="0"/>
              </a:rPr>
              <a:t>                                            range                              wave number</a:t>
            </a:r>
            <a:endParaRPr lang="en-US" altLang="ko-KR">
              <a:latin typeface="Calibri" pitchFamily="34" charset="0"/>
            </a:endParaRPr>
          </a:p>
        </p:txBody>
      </p:sp>
      <p:sp>
        <p:nvSpPr>
          <p:cNvPr id="15363" name="Text Box 8"/>
          <p:cNvSpPr txBox="1">
            <a:spLocks noChangeArrowheads="1"/>
          </p:cNvSpPr>
          <p:nvPr/>
        </p:nvSpPr>
        <p:spPr bwMode="auto">
          <a:xfrm>
            <a:off x="0" y="1219200"/>
            <a:ext cx="2133600" cy="4906963"/>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     </a:t>
            </a:r>
          </a:p>
          <a:p>
            <a:pPr>
              <a:spcBef>
                <a:spcPct val="50000"/>
              </a:spcBef>
            </a:pPr>
            <a:r>
              <a:rPr lang="en-US" altLang="ko-KR">
                <a:latin typeface="Calibri" pitchFamily="34" charset="0"/>
              </a:rPr>
              <a:t>     Cosmic ray</a:t>
            </a:r>
          </a:p>
          <a:p>
            <a:pPr>
              <a:spcBef>
                <a:spcPct val="50000"/>
              </a:spcBef>
            </a:pPr>
            <a:r>
              <a:rPr lang="en-US" altLang="ko-KR">
                <a:latin typeface="Calibri" pitchFamily="34" charset="0"/>
              </a:rPr>
              <a:t>      </a:t>
            </a:r>
            <a:r>
              <a:rPr lang="en-US" altLang="ko-KR">
                <a:latin typeface="Calibri" pitchFamily="34" charset="0"/>
                <a:sym typeface="Symbol" pitchFamily="18" charset="2"/>
              </a:rPr>
              <a:t></a:t>
            </a:r>
            <a:r>
              <a:rPr lang="en-US" altLang="ko-KR">
                <a:latin typeface="Calibri" pitchFamily="34" charset="0"/>
              </a:rPr>
              <a:t>-ray</a:t>
            </a:r>
          </a:p>
          <a:p>
            <a:pPr>
              <a:spcBef>
                <a:spcPct val="50000"/>
              </a:spcBef>
            </a:pPr>
            <a:r>
              <a:rPr lang="en-US" altLang="ko-KR">
                <a:latin typeface="Calibri" pitchFamily="34" charset="0"/>
              </a:rPr>
              <a:t>     X-ray</a:t>
            </a:r>
          </a:p>
          <a:p>
            <a:pPr>
              <a:spcBef>
                <a:spcPct val="50000"/>
              </a:spcBef>
            </a:pPr>
            <a:r>
              <a:rPr lang="en-US" altLang="ko-KR">
                <a:latin typeface="Calibri" pitchFamily="34" charset="0"/>
              </a:rPr>
              <a:t>     Vacuum UV</a:t>
            </a:r>
          </a:p>
          <a:p>
            <a:pPr>
              <a:spcBef>
                <a:spcPct val="50000"/>
              </a:spcBef>
            </a:pPr>
            <a:r>
              <a:rPr lang="en-US" altLang="ko-KR">
                <a:latin typeface="Calibri" pitchFamily="34" charset="0"/>
              </a:rPr>
              <a:t>     near UV</a:t>
            </a:r>
          </a:p>
          <a:p>
            <a:pPr>
              <a:spcBef>
                <a:spcPct val="50000"/>
              </a:spcBef>
            </a:pPr>
            <a:r>
              <a:rPr lang="en-US" altLang="ko-KR">
                <a:latin typeface="Calibri" pitchFamily="34" charset="0"/>
              </a:rPr>
              <a:t>     Visible</a:t>
            </a:r>
          </a:p>
          <a:p>
            <a:pPr>
              <a:spcBef>
                <a:spcPct val="50000"/>
              </a:spcBef>
            </a:pPr>
            <a:r>
              <a:rPr lang="en-US" altLang="ko-KR">
                <a:latin typeface="Calibri" pitchFamily="34" charset="0"/>
              </a:rPr>
              <a:t>     Near IR</a:t>
            </a:r>
          </a:p>
          <a:p>
            <a:pPr>
              <a:spcBef>
                <a:spcPct val="50000"/>
              </a:spcBef>
            </a:pPr>
            <a:r>
              <a:rPr lang="en-US" altLang="ko-KR">
                <a:latin typeface="Calibri" pitchFamily="34" charset="0"/>
              </a:rPr>
              <a:t>     Middle IR</a:t>
            </a:r>
          </a:p>
          <a:p>
            <a:pPr>
              <a:spcBef>
                <a:spcPct val="50000"/>
              </a:spcBef>
            </a:pPr>
            <a:r>
              <a:rPr lang="en-US" altLang="ko-KR">
                <a:latin typeface="Calibri" pitchFamily="34" charset="0"/>
              </a:rPr>
              <a:t>     Far IR</a:t>
            </a:r>
          </a:p>
          <a:p>
            <a:pPr>
              <a:spcBef>
                <a:spcPct val="50000"/>
              </a:spcBef>
            </a:pPr>
            <a:r>
              <a:rPr lang="en-US" altLang="ko-KR">
                <a:latin typeface="Calibri" pitchFamily="34" charset="0"/>
              </a:rPr>
              <a:t>     Microwave</a:t>
            </a:r>
          </a:p>
          <a:p>
            <a:pPr>
              <a:spcBef>
                <a:spcPct val="50000"/>
              </a:spcBef>
            </a:pPr>
            <a:r>
              <a:rPr lang="en-US" altLang="ko-KR">
                <a:latin typeface="Calibri" pitchFamily="34" charset="0"/>
              </a:rPr>
              <a:t>     Radio wave</a:t>
            </a:r>
          </a:p>
        </p:txBody>
      </p:sp>
      <p:sp>
        <p:nvSpPr>
          <p:cNvPr id="15364" name="Text Box 9"/>
          <p:cNvSpPr txBox="1">
            <a:spLocks noChangeArrowheads="1"/>
          </p:cNvSpPr>
          <p:nvPr/>
        </p:nvSpPr>
        <p:spPr bwMode="auto">
          <a:xfrm>
            <a:off x="2362200" y="1447800"/>
            <a:ext cx="4495800" cy="4494213"/>
          </a:xfrm>
          <a:prstGeom prst="rect">
            <a:avLst/>
          </a:prstGeom>
          <a:noFill/>
          <a:ln w="9525">
            <a:noFill/>
            <a:miter lim="800000"/>
            <a:headEnd/>
            <a:tailEnd/>
          </a:ln>
        </p:spPr>
        <p:txBody>
          <a:bodyPr>
            <a:spAutoFit/>
          </a:bodyPr>
          <a:lstStyle/>
          <a:p>
            <a:pPr>
              <a:spcBef>
                <a:spcPct val="50000"/>
              </a:spcBef>
            </a:pPr>
            <a:endParaRPr lang="en-US" altLang="ko-KR">
              <a:latin typeface="Calibri" pitchFamily="34" charset="0"/>
            </a:endParaRPr>
          </a:p>
          <a:p>
            <a:pPr>
              <a:spcBef>
                <a:spcPct val="50000"/>
              </a:spcBef>
            </a:pPr>
            <a:r>
              <a:rPr lang="en-US" altLang="ko-KR" b="1">
                <a:latin typeface="Calibri" pitchFamily="34" charset="0"/>
              </a:rPr>
              <a:t>    </a:t>
            </a:r>
            <a:r>
              <a:rPr lang="en-US" altLang="ko-KR">
                <a:latin typeface="Calibri" pitchFamily="34" charset="0"/>
              </a:rPr>
              <a:t>10 </a:t>
            </a:r>
            <a:r>
              <a:rPr lang="en-US" altLang="ko-KR" baseline="30000">
                <a:latin typeface="Calibri" pitchFamily="34" charset="0"/>
                <a:sym typeface="Symbol" pitchFamily="18" charset="2"/>
              </a:rPr>
              <a:t>–</a:t>
            </a:r>
            <a:r>
              <a:rPr lang="en-US" altLang="ko-KR" baseline="30000">
                <a:latin typeface="Calibri" pitchFamily="34" charset="0"/>
              </a:rPr>
              <a:t> 12</a:t>
            </a:r>
            <a:r>
              <a:rPr lang="en-US" altLang="ko-KR">
                <a:latin typeface="Calibri" pitchFamily="34" charset="0"/>
              </a:rPr>
              <a:t> </a:t>
            </a:r>
            <a:r>
              <a:rPr lang="en-US" altLang="ko-KR" i="1">
                <a:latin typeface="Calibri" pitchFamily="34" charset="0"/>
              </a:rPr>
              <a:t>m</a:t>
            </a:r>
            <a:endParaRPr lang="en-US" altLang="ko-KR">
              <a:latin typeface="Calibri" pitchFamily="34" charset="0"/>
            </a:endParaRPr>
          </a:p>
          <a:p>
            <a:pPr>
              <a:spcBef>
                <a:spcPct val="50000"/>
              </a:spcBef>
            </a:pPr>
            <a:r>
              <a:rPr lang="en-US" altLang="ko-KR">
                <a:latin typeface="Calibri" pitchFamily="34" charset="0"/>
              </a:rPr>
              <a:t>    10 </a:t>
            </a:r>
            <a:r>
              <a:rPr lang="en-US" altLang="ko-KR" baseline="30000">
                <a:latin typeface="Calibri" pitchFamily="34" charset="0"/>
                <a:sym typeface="Symbol" pitchFamily="18" charset="2"/>
              </a:rPr>
              <a:t>–</a:t>
            </a:r>
            <a:r>
              <a:rPr lang="en-US" altLang="ko-KR" baseline="30000">
                <a:latin typeface="Calibri" pitchFamily="34" charset="0"/>
              </a:rPr>
              <a:t> 11</a:t>
            </a:r>
            <a:r>
              <a:rPr lang="en-US" altLang="ko-KR">
                <a:latin typeface="Calibri" pitchFamily="34" charset="0"/>
              </a:rPr>
              <a:t> </a:t>
            </a:r>
            <a:r>
              <a:rPr lang="en-US" altLang="ko-KR" i="1">
                <a:latin typeface="Calibri" pitchFamily="34" charset="0"/>
              </a:rPr>
              <a:t>m                          </a:t>
            </a:r>
            <a:r>
              <a:rPr lang="en-US" altLang="ko-KR">
                <a:latin typeface="Calibri" pitchFamily="34" charset="0"/>
              </a:rPr>
              <a:t> &gt;2.5 </a:t>
            </a:r>
            <a:r>
              <a:rPr lang="en-US" altLang="ko-KR">
                <a:latin typeface="Calibri" pitchFamily="34" charset="0"/>
                <a:sym typeface="Symbol" pitchFamily="18" charset="2"/>
              </a:rPr>
              <a:t> 10</a:t>
            </a:r>
            <a:r>
              <a:rPr lang="en-US" altLang="ko-KR" baseline="30000">
                <a:latin typeface="Calibri" pitchFamily="34" charset="0"/>
                <a:sym typeface="Symbol" pitchFamily="18" charset="2"/>
              </a:rPr>
              <a:t>5 </a:t>
            </a:r>
            <a:r>
              <a:rPr lang="en-US" altLang="ko-KR">
                <a:latin typeface="Calibri" pitchFamily="34" charset="0"/>
                <a:sym typeface="Symbol" pitchFamily="18" charset="2"/>
              </a:rPr>
              <a:t>eV</a:t>
            </a:r>
            <a:r>
              <a:rPr lang="en-US" altLang="ko-KR">
                <a:latin typeface="Calibri" pitchFamily="34" charset="0"/>
              </a:rPr>
              <a:t> </a:t>
            </a:r>
          </a:p>
          <a:p>
            <a:pPr>
              <a:spcBef>
                <a:spcPct val="50000"/>
              </a:spcBef>
            </a:pPr>
            <a:r>
              <a:rPr lang="en-US" altLang="ko-KR">
                <a:latin typeface="Calibri" pitchFamily="34" charset="0"/>
              </a:rPr>
              <a:t>    10 </a:t>
            </a:r>
            <a:r>
              <a:rPr lang="en-US" altLang="ko-KR" baseline="30000">
                <a:latin typeface="Calibri" pitchFamily="34" charset="0"/>
                <a:sym typeface="Symbol" pitchFamily="18" charset="2"/>
              </a:rPr>
              <a:t>–</a:t>
            </a:r>
            <a:r>
              <a:rPr lang="en-US" altLang="ko-KR" baseline="30000">
                <a:latin typeface="Calibri" pitchFamily="34" charset="0"/>
              </a:rPr>
              <a:t> 8</a:t>
            </a:r>
            <a:r>
              <a:rPr lang="en-US" altLang="ko-KR">
                <a:latin typeface="Calibri" pitchFamily="34" charset="0"/>
              </a:rPr>
              <a:t> </a:t>
            </a:r>
            <a:r>
              <a:rPr lang="en-US" altLang="ko-KR" i="1">
                <a:latin typeface="Calibri" pitchFamily="34" charset="0"/>
              </a:rPr>
              <a:t>m                              </a:t>
            </a:r>
            <a:r>
              <a:rPr lang="en-US" altLang="ko-KR">
                <a:latin typeface="Calibri" pitchFamily="34" charset="0"/>
              </a:rPr>
              <a:t> 124 eV</a:t>
            </a:r>
          </a:p>
          <a:p>
            <a:pPr>
              <a:spcBef>
                <a:spcPct val="50000"/>
              </a:spcBef>
            </a:pPr>
            <a:r>
              <a:rPr lang="en-US" altLang="ko-KR">
                <a:latin typeface="Calibri" pitchFamily="34" charset="0"/>
              </a:rPr>
              <a:t>    180 </a:t>
            </a:r>
            <a:r>
              <a:rPr lang="en-US" altLang="ko-KR">
                <a:latin typeface="Calibri" pitchFamily="34" charset="0"/>
                <a:sym typeface="Symbol" pitchFamily="18" charset="2"/>
              </a:rPr>
              <a:t> </a:t>
            </a:r>
            <a:r>
              <a:rPr lang="en-US" altLang="ko-KR">
                <a:latin typeface="Calibri" pitchFamily="34" charset="0"/>
              </a:rPr>
              <a:t>10 </a:t>
            </a:r>
            <a:r>
              <a:rPr lang="en-US" altLang="ko-KR" baseline="30000">
                <a:latin typeface="Calibri" pitchFamily="34" charset="0"/>
                <a:sym typeface="Symbol" pitchFamily="18" charset="2"/>
              </a:rPr>
              <a:t>–</a:t>
            </a:r>
            <a:r>
              <a:rPr lang="en-US" altLang="ko-KR" baseline="30000">
                <a:latin typeface="Calibri" pitchFamily="34" charset="0"/>
              </a:rPr>
              <a:t> 9</a:t>
            </a:r>
            <a:r>
              <a:rPr lang="en-US" altLang="ko-KR">
                <a:latin typeface="Calibri" pitchFamily="34" charset="0"/>
              </a:rPr>
              <a:t> </a:t>
            </a:r>
            <a:r>
              <a:rPr lang="en-US" altLang="ko-KR" i="1">
                <a:latin typeface="Calibri" pitchFamily="34" charset="0"/>
              </a:rPr>
              <a:t>m                       </a:t>
            </a:r>
            <a:r>
              <a:rPr lang="en-US" altLang="ko-KR">
                <a:latin typeface="Calibri" pitchFamily="34" charset="0"/>
              </a:rPr>
              <a:t> 7 eV</a:t>
            </a:r>
          </a:p>
          <a:p>
            <a:pPr>
              <a:spcBef>
                <a:spcPct val="50000"/>
              </a:spcBef>
            </a:pPr>
            <a:r>
              <a:rPr lang="en-US" altLang="ko-KR">
                <a:latin typeface="Calibri" pitchFamily="34" charset="0"/>
              </a:rPr>
              <a:t>    380 </a:t>
            </a:r>
            <a:r>
              <a:rPr lang="en-US" altLang="ko-KR">
                <a:latin typeface="Calibri" pitchFamily="34" charset="0"/>
                <a:sym typeface="Symbol" pitchFamily="18" charset="2"/>
              </a:rPr>
              <a:t></a:t>
            </a:r>
            <a:r>
              <a:rPr lang="en-US" altLang="ko-KR">
                <a:latin typeface="Calibri" pitchFamily="34" charset="0"/>
              </a:rPr>
              <a:t> 10 </a:t>
            </a:r>
            <a:r>
              <a:rPr lang="en-US" altLang="ko-KR" baseline="30000">
                <a:latin typeface="Calibri" pitchFamily="34" charset="0"/>
                <a:sym typeface="Symbol" pitchFamily="18" charset="2"/>
              </a:rPr>
              <a:t>–</a:t>
            </a:r>
            <a:r>
              <a:rPr lang="en-US" altLang="ko-KR" baseline="30000">
                <a:latin typeface="Calibri" pitchFamily="34" charset="0"/>
              </a:rPr>
              <a:t> 9</a:t>
            </a:r>
            <a:r>
              <a:rPr lang="en-US" altLang="ko-KR">
                <a:latin typeface="Calibri" pitchFamily="34" charset="0"/>
              </a:rPr>
              <a:t> </a:t>
            </a:r>
            <a:r>
              <a:rPr lang="en-US" altLang="ko-KR" i="1">
                <a:latin typeface="Calibri" pitchFamily="34" charset="0"/>
              </a:rPr>
              <a:t>m                    </a:t>
            </a:r>
            <a:r>
              <a:rPr lang="en-US" altLang="ko-KR">
                <a:latin typeface="Calibri" pitchFamily="34" charset="0"/>
              </a:rPr>
              <a:t> 3.3 eV </a:t>
            </a:r>
          </a:p>
          <a:p>
            <a:pPr>
              <a:spcBef>
                <a:spcPct val="50000"/>
              </a:spcBef>
            </a:pPr>
            <a:r>
              <a:rPr lang="en-US" altLang="ko-KR">
                <a:latin typeface="Calibri" pitchFamily="34" charset="0"/>
              </a:rPr>
              <a:t>    780 </a:t>
            </a:r>
            <a:r>
              <a:rPr lang="en-US" altLang="ko-KR">
                <a:latin typeface="Calibri" pitchFamily="34" charset="0"/>
                <a:sym typeface="Symbol" pitchFamily="18" charset="2"/>
              </a:rPr>
              <a:t></a:t>
            </a:r>
            <a:r>
              <a:rPr lang="en-US" altLang="ko-KR">
                <a:latin typeface="Calibri" pitchFamily="34" charset="0"/>
              </a:rPr>
              <a:t> 10 </a:t>
            </a:r>
            <a:r>
              <a:rPr lang="en-US" altLang="ko-KR" baseline="30000">
                <a:latin typeface="Calibri" pitchFamily="34" charset="0"/>
                <a:sym typeface="Symbol" pitchFamily="18" charset="2"/>
              </a:rPr>
              <a:t>–</a:t>
            </a:r>
            <a:r>
              <a:rPr lang="en-US" altLang="ko-KR" baseline="30000">
                <a:latin typeface="Calibri" pitchFamily="34" charset="0"/>
              </a:rPr>
              <a:t> 9</a:t>
            </a:r>
            <a:r>
              <a:rPr lang="en-US" altLang="ko-KR">
                <a:latin typeface="Calibri" pitchFamily="34" charset="0"/>
              </a:rPr>
              <a:t> </a:t>
            </a:r>
            <a:r>
              <a:rPr lang="en-US" altLang="ko-KR" i="1">
                <a:latin typeface="Calibri" pitchFamily="34" charset="0"/>
              </a:rPr>
              <a:t>m                    </a:t>
            </a:r>
            <a:r>
              <a:rPr lang="en-US" altLang="ko-KR">
                <a:latin typeface="Calibri" pitchFamily="34" charset="0"/>
              </a:rPr>
              <a:t> 1.6 eV</a:t>
            </a:r>
          </a:p>
          <a:p>
            <a:pPr>
              <a:spcBef>
                <a:spcPct val="50000"/>
              </a:spcBef>
            </a:pPr>
            <a:r>
              <a:rPr lang="en-US" altLang="ko-KR">
                <a:latin typeface="Calibri" pitchFamily="34" charset="0"/>
              </a:rPr>
              <a:t>  2500 </a:t>
            </a:r>
            <a:r>
              <a:rPr lang="en-US" altLang="ko-KR">
                <a:latin typeface="Calibri" pitchFamily="34" charset="0"/>
                <a:sym typeface="Symbol" pitchFamily="18" charset="2"/>
              </a:rPr>
              <a:t></a:t>
            </a:r>
            <a:r>
              <a:rPr lang="en-US" altLang="ko-KR">
                <a:latin typeface="Calibri" pitchFamily="34" charset="0"/>
              </a:rPr>
              <a:t> 10 </a:t>
            </a:r>
            <a:r>
              <a:rPr lang="en-US" altLang="ko-KR" baseline="30000">
                <a:latin typeface="Calibri" pitchFamily="34" charset="0"/>
                <a:sym typeface="Symbol" pitchFamily="18" charset="2"/>
              </a:rPr>
              <a:t>–</a:t>
            </a:r>
            <a:r>
              <a:rPr lang="en-US" altLang="ko-KR" baseline="30000">
                <a:latin typeface="Calibri" pitchFamily="34" charset="0"/>
              </a:rPr>
              <a:t> 9</a:t>
            </a:r>
            <a:r>
              <a:rPr lang="en-US" altLang="ko-KR">
                <a:latin typeface="Calibri" pitchFamily="34" charset="0"/>
              </a:rPr>
              <a:t> </a:t>
            </a:r>
            <a:r>
              <a:rPr lang="en-US" altLang="ko-KR" i="1">
                <a:latin typeface="Calibri" pitchFamily="34" charset="0"/>
              </a:rPr>
              <a:t>m                  </a:t>
            </a:r>
            <a:r>
              <a:rPr lang="en-US" altLang="ko-KR">
                <a:latin typeface="Calibri" pitchFamily="34" charset="0"/>
              </a:rPr>
              <a:t> 4000 </a:t>
            </a:r>
            <a:r>
              <a:rPr lang="en-US" altLang="ko-KR" i="1">
                <a:latin typeface="Calibri" pitchFamily="34" charset="0"/>
              </a:rPr>
              <a:t>cm</a:t>
            </a:r>
            <a:r>
              <a:rPr lang="en-US" altLang="ko-KR">
                <a:latin typeface="Calibri" pitchFamily="34" charset="0"/>
              </a:rPr>
              <a:t> </a:t>
            </a:r>
            <a:r>
              <a:rPr lang="en-US" altLang="ko-KR" baseline="30000">
                <a:latin typeface="Calibri" pitchFamily="34" charset="0"/>
                <a:sym typeface="Symbol" pitchFamily="18" charset="2"/>
              </a:rPr>
              <a:t>–</a:t>
            </a:r>
            <a:r>
              <a:rPr lang="en-US" altLang="ko-KR" baseline="30000">
                <a:latin typeface="Calibri" pitchFamily="34" charset="0"/>
              </a:rPr>
              <a:t> 1</a:t>
            </a:r>
            <a:endParaRPr lang="en-US" altLang="ko-KR">
              <a:latin typeface="Calibri" pitchFamily="34" charset="0"/>
            </a:endParaRPr>
          </a:p>
          <a:p>
            <a:pPr>
              <a:spcBef>
                <a:spcPct val="50000"/>
              </a:spcBef>
            </a:pPr>
            <a:r>
              <a:rPr lang="en-US" altLang="ko-KR">
                <a:latin typeface="Calibri" pitchFamily="34" charset="0"/>
              </a:rPr>
              <a:t>     50 </a:t>
            </a:r>
            <a:r>
              <a:rPr lang="en-US" altLang="ko-KR">
                <a:latin typeface="Calibri" pitchFamily="34" charset="0"/>
                <a:sym typeface="Symbol" pitchFamily="18" charset="2"/>
              </a:rPr>
              <a:t></a:t>
            </a:r>
            <a:r>
              <a:rPr lang="en-US" altLang="ko-KR">
                <a:latin typeface="Calibri" pitchFamily="34" charset="0"/>
              </a:rPr>
              <a:t> 10 </a:t>
            </a:r>
            <a:r>
              <a:rPr lang="en-US" altLang="ko-KR" baseline="30000">
                <a:latin typeface="Calibri" pitchFamily="34" charset="0"/>
                <a:sym typeface="Symbol" pitchFamily="18" charset="2"/>
              </a:rPr>
              <a:t>–</a:t>
            </a:r>
            <a:r>
              <a:rPr lang="en-US" altLang="ko-KR" baseline="30000">
                <a:latin typeface="Calibri" pitchFamily="34" charset="0"/>
              </a:rPr>
              <a:t> 6</a:t>
            </a:r>
            <a:r>
              <a:rPr lang="en-US" altLang="ko-KR">
                <a:latin typeface="Calibri" pitchFamily="34" charset="0"/>
              </a:rPr>
              <a:t> </a:t>
            </a:r>
            <a:r>
              <a:rPr lang="en-US" altLang="ko-KR" i="1">
                <a:latin typeface="Calibri" pitchFamily="34" charset="0"/>
              </a:rPr>
              <a:t>m                     </a:t>
            </a:r>
            <a:r>
              <a:rPr lang="en-US" altLang="ko-KR">
                <a:latin typeface="Calibri" pitchFamily="34" charset="0"/>
              </a:rPr>
              <a:t> 200 </a:t>
            </a:r>
            <a:r>
              <a:rPr lang="en-US" altLang="ko-KR" i="1">
                <a:latin typeface="Calibri" pitchFamily="34" charset="0"/>
              </a:rPr>
              <a:t>cm</a:t>
            </a:r>
            <a:r>
              <a:rPr lang="en-US" altLang="ko-KR">
                <a:latin typeface="Calibri" pitchFamily="34" charset="0"/>
              </a:rPr>
              <a:t> </a:t>
            </a:r>
            <a:r>
              <a:rPr lang="en-US" altLang="ko-KR" baseline="30000">
                <a:latin typeface="Calibri" pitchFamily="34" charset="0"/>
                <a:sym typeface="Symbol" pitchFamily="18" charset="2"/>
              </a:rPr>
              <a:t>–</a:t>
            </a:r>
            <a:r>
              <a:rPr lang="en-US" altLang="ko-KR" baseline="30000">
                <a:latin typeface="Calibri" pitchFamily="34" charset="0"/>
              </a:rPr>
              <a:t> 1</a:t>
            </a:r>
            <a:endParaRPr lang="en-US" altLang="ko-KR">
              <a:latin typeface="Calibri" pitchFamily="34" charset="0"/>
            </a:endParaRPr>
          </a:p>
          <a:p>
            <a:pPr>
              <a:spcBef>
                <a:spcPct val="50000"/>
              </a:spcBef>
            </a:pPr>
            <a:r>
              <a:rPr lang="en-US" altLang="ko-KR">
                <a:latin typeface="Calibri" pitchFamily="34" charset="0"/>
              </a:rPr>
              <a:t>             10 </a:t>
            </a:r>
            <a:r>
              <a:rPr lang="en-US" altLang="ko-KR" baseline="30000">
                <a:latin typeface="Calibri" pitchFamily="34" charset="0"/>
                <a:sym typeface="Symbol" pitchFamily="18" charset="2"/>
              </a:rPr>
              <a:t>–</a:t>
            </a:r>
            <a:r>
              <a:rPr lang="en-US" altLang="ko-KR" baseline="30000">
                <a:latin typeface="Calibri" pitchFamily="34" charset="0"/>
              </a:rPr>
              <a:t> 3</a:t>
            </a:r>
            <a:r>
              <a:rPr lang="en-US" altLang="ko-KR">
                <a:latin typeface="Calibri" pitchFamily="34" charset="0"/>
              </a:rPr>
              <a:t> </a:t>
            </a:r>
            <a:r>
              <a:rPr lang="en-US" altLang="ko-KR" i="1">
                <a:latin typeface="Calibri" pitchFamily="34" charset="0"/>
              </a:rPr>
              <a:t>m                       </a:t>
            </a:r>
            <a:r>
              <a:rPr lang="en-US" altLang="ko-KR">
                <a:latin typeface="Calibri" pitchFamily="34" charset="0"/>
              </a:rPr>
              <a:t> 10</a:t>
            </a:r>
            <a:r>
              <a:rPr lang="en-US" altLang="ko-KR" i="1">
                <a:latin typeface="Calibri" pitchFamily="34" charset="0"/>
              </a:rPr>
              <a:t> cm</a:t>
            </a:r>
            <a:r>
              <a:rPr lang="en-US" altLang="ko-KR">
                <a:latin typeface="Calibri" pitchFamily="34" charset="0"/>
              </a:rPr>
              <a:t> </a:t>
            </a:r>
            <a:r>
              <a:rPr lang="en-US" altLang="ko-KR" baseline="30000">
                <a:latin typeface="Calibri" pitchFamily="34" charset="0"/>
                <a:sym typeface="Symbol" pitchFamily="18" charset="2"/>
              </a:rPr>
              <a:t>–</a:t>
            </a:r>
            <a:r>
              <a:rPr lang="en-US" altLang="ko-KR" baseline="30000">
                <a:latin typeface="Calibri" pitchFamily="34" charset="0"/>
              </a:rPr>
              <a:t> 1</a:t>
            </a:r>
            <a:endParaRPr lang="en-US" altLang="ko-KR">
              <a:latin typeface="Calibri" pitchFamily="34" charset="0"/>
            </a:endParaRPr>
          </a:p>
          <a:p>
            <a:pPr>
              <a:spcBef>
                <a:spcPct val="50000"/>
              </a:spcBef>
            </a:pPr>
            <a:r>
              <a:rPr lang="en-US" altLang="ko-KR">
                <a:latin typeface="Calibri" pitchFamily="34" charset="0"/>
              </a:rPr>
              <a:t>              0.3   </a:t>
            </a:r>
            <a:r>
              <a:rPr lang="en-US" altLang="ko-KR" i="1">
                <a:latin typeface="Calibri" pitchFamily="34" charset="0"/>
              </a:rPr>
              <a:t>m</a:t>
            </a:r>
          </a:p>
        </p:txBody>
      </p:sp>
      <p:sp>
        <p:nvSpPr>
          <p:cNvPr id="15365" name="Text Box 18"/>
          <p:cNvSpPr txBox="1">
            <a:spLocks noChangeArrowheads="1"/>
          </p:cNvSpPr>
          <p:nvPr/>
        </p:nvSpPr>
        <p:spPr bwMode="auto">
          <a:xfrm>
            <a:off x="6629400" y="1676400"/>
            <a:ext cx="2362200" cy="4392613"/>
          </a:xfrm>
          <a:prstGeom prst="rect">
            <a:avLst/>
          </a:prstGeom>
          <a:noFill/>
          <a:ln w="9525">
            <a:noFill/>
            <a:miter lim="800000"/>
            <a:headEnd/>
            <a:tailEnd/>
          </a:ln>
        </p:spPr>
        <p:txBody>
          <a:bodyPr>
            <a:spAutoFit/>
          </a:bodyPr>
          <a:lstStyle/>
          <a:p>
            <a:pPr>
              <a:spcBef>
                <a:spcPct val="50000"/>
              </a:spcBef>
            </a:pPr>
            <a:endParaRPr lang="en-US" altLang="ko-KR" b="1">
              <a:latin typeface="Calibri" pitchFamily="34" charset="0"/>
            </a:endParaRPr>
          </a:p>
          <a:p>
            <a:pPr>
              <a:spcBef>
                <a:spcPct val="50000"/>
              </a:spcBef>
            </a:pPr>
            <a:r>
              <a:rPr lang="en-US" altLang="ko-KR" b="1">
                <a:latin typeface="Calibri" pitchFamily="34" charset="0"/>
              </a:rPr>
              <a:t>    </a:t>
            </a:r>
            <a:r>
              <a:rPr lang="en-US" altLang="ko-KR">
                <a:latin typeface="Calibri" pitchFamily="34" charset="0"/>
              </a:rPr>
              <a:t>Nuclear</a:t>
            </a:r>
          </a:p>
          <a:p>
            <a:pPr>
              <a:spcBef>
                <a:spcPct val="50000"/>
              </a:spcBef>
            </a:pPr>
            <a:r>
              <a:rPr lang="en-US" altLang="ko-KR">
                <a:latin typeface="Calibri" pitchFamily="34" charset="0"/>
              </a:rPr>
              <a:t>    K,L shell electron</a:t>
            </a:r>
          </a:p>
          <a:p>
            <a:pPr>
              <a:lnSpc>
                <a:spcPct val="20000"/>
              </a:lnSpc>
              <a:spcBef>
                <a:spcPct val="50000"/>
              </a:spcBef>
            </a:pPr>
            <a:endParaRPr lang="en-US" altLang="ko-KR">
              <a:latin typeface="Calibri" pitchFamily="34" charset="0"/>
            </a:endParaRPr>
          </a:p>
          <a:p>
            <a:pPr>
              <a:lnSpc>
                <a:spcPct val="20000"/>
              </a:lnSpc>
              <a:spcBef>
                <a:spcPct val="50000"/>
              </a:spcBef>
            </a:pPr>
            <a:r>
              <a:rPr lang="en-US" altLang="ko-KR">
                <a:latin typeface="Calibri" pitchFamily="34" charset="0"/>
              </a:rPr>
              <a:t>    Middle  shell</a:t>
            </a:r>
          </a:p>
          <a:p>
            <a:pPr>
              <a:lnSpc>
                <a:spcPct val="20000"/>
              </a:lnSpc>
              <a:spcBef>
                <a:spcPct val="50000"/>
              </a:spcBef>
            </a:pPr>
            <a:endParaRPr lang="en-US" altLang="ko-KR">
              <a:latin typeface="Calibri" pitchFamily="34" charset="0"/>
            </a:endParaRPr>
          </a:p>
          <a:p>
            <a:pPr>
              <a:lnSpc>
                <a:spcPct val="20000"/>
              </a:lnSpc>
              <a:spcBef>
                <a:spcPct val="50000"/>
              </a:spcBef>
            </a:pPr>
            <a:r>
              <a:rPr lang="en-US" altLang="ko-KR">
                <a:latin typeface="Calibri" pitchFamily="34" charset="0"/>
              </a:rPr>
              <a:t>    Valence  electron</a:t>
            </a:r>
          </a:p>
          <a:p>
            <a:pPr>
              <a:lnSpc>
                <a:spcPct val="25000"/>
              </a:lnSpc>
              <a:spcBef>
                <a:spcPct val="50000"/>
              </a:spcBef>
            </a:pPr>
            <a:endParaRPr lang="en-US" altLang="ko-KR">
              <a:latin typeface="Calibri" pitchFamily="34" charset="0"/>
            </a:endParaRPr>
          </a:p>
          <a:p>
            <a:pPr>
              <a:lnSpc>
                <a:spcPct val="25000"/>
              </a:lnSpc>
              <a:spcBef>
                <a:spcPct val="50000"/>
              </a:spcBef>
            </a:pPr>
            <a:r>
              <a:rPr lang="en-US" altLang="ko-KR">
                <a:latin typeface="Calibri" pitchFamily="34" charset="0"/>
              </a:rPr>
              <a:t>    Molecular electron</a:t>
            </a:r>
          </a:p>
          <a:p>
            <a:pPr>
              <a:lnSpc>
                <a:spcPct val="25000"/>
              </a:lnSpc>
              <a:spcBef>
                <a:spcPct val="50000"/>
              </a:spcBef>
            </a:pPr>
            <a:endParaRPr lang="en-US" altLang="ko-KR">
              <a:latin typeface="Calibri" pitchFamily="34" charset="0"/>
            </a:endParaRPr>
          </a:p>
          <a:p>
            <a:pPr>
              <a:lnSpc>
                <a:spcPct val="25000"/>
              </a:lnSpc>
              <a:spcBef>
                <a:spcPct val="50000"/>
              </a:spcBef>
            </a:pPr>
            <a:r>
              <a:rPr lang="en-US" altLang="ko-KR">
                <a:latin typeface="Calibri" pitchFamily="34" charset="0"/>
              </a:rPr>
              <a:t>    Molecular  vibration</a:t>
            </a:r>
          </a:p>
          <a:p>
            <a:pPr>
              <a:lnSpc>
                <a:spcPct val="25000"/>
              </a:lnSpc>
              <a:spcBef>
                <a:spcPct val="50000"/>
              </a:spcBef>
            </a:pPr>
            <a:endParaRPr lang="en-US" altLang="ko-KR">
              <a:latin typeface="Calibri" pitchFamily="34" charset="0"/>
            </a:endParaRPr>
          </a:p>
          <a:p>
            <a:pPr>
              <a:lnSpc>
                <a:spcPct val="25000"/>
              </a:lnSpc>
              <a:spcBef>
                <a:spcPct val="50000"/>
              </a:spcBef>
            </a:pPr>
            <a:r>
              <a:rPr lang="en-US" altLang="ko-KR">
                <a:latin typeface="Calibri" pitchFamily="34" charset="0"/>
              </a:rPr>
              <a:t>    Molecular  vibration</a:t>
            </a:r>
          </a:p>
          <a:p>
            <a:pPr>
              <a:lnSpc>
                <a:spcPct val="25000"/>
              </a:lnSpc>
              <a:spcBef>
                <a:spcPct val="50000"/>
              </a:spcBef>
            </a:pPr>
            <a:endParaRPr lang="en-US" altLang="ko-KR">
              <a:latin typeface="Calibri" pitchFamily="34" charset="0"/>
            </a:endParaRPr>
          </a:p>
          <a:p>
            <a:pPr>
              <a:lnSpc>
                <a:spcPct val="25000"/>
              </a:lnSpc>
              <a:spcBef>
                <a:spcPct val="50000"/>
              </a:spcBef>
            </a:pPr>
            <a:r>
              <a:rPr lang="en-US" altLang="ko-KR">
                <a:latin typeface="Calibri" pitchFamily="34" charset="0"/>
              </a:rPr>
              <a:t>    Molecular  rotation</a:t>
            </a:r>
          </a:p>
          <a:p>
            <a:pPr>
              <a:lnSpc>
                <a:spcPct val="20000"/>
              </a:lnSpc>
              <a:spcBef>
                <a:spcPct val="50000"/>
              </a:spcBef>
            </a:pPr>
            <a:endParaRPr lang="en-US" altLang="ko-KR">
              <a:latin typeface="Calibri" pitchFamily="34" charset="0"/>
            </a:endParaRPr>
          </a:p>
          <a:p>
            <a:pPr>
              <a:lnSpc>
                <a:spcPct val="20000"/>
              </a:lnSpc>
              <a:spcBef>
                <a:spcPct val="50000"/>
              </a:spcBef>
            </a:pPr>
            <a:r>
              <a:rPr lang="en-US" altLang="ko-KR">
                <a:latin typeface="Calibri" pitchFamily="34" charset="0"/>
              </a:rPr>
              <a:t>    Molecular  rotation</a:t>
            </a:r>
          </a:p>
          <a:p>
            <a:pPr>
              <a:lnSpc>
                <a:spcPct val="20000"/>
              </a:lnSpc>
              <a:spcBef>
                <a:spcPct val="50000"/>
              </a:spcBef>
            </a:pPr>
            <a:r>
              <a:rPr lang="en-US" altLang="ko-KR">
                <a:latin typeface="Calibri" pitchFamily="34" charset="0"/>
              </a:rPr>
              <a:t>    Electron, &amp; nuclear</a:t>
            </a:r>
          </a:p>
          <a:p>
            <a:pPr>
              <a:lnSpc>
                <a:spcPct val="20000"/>
              </a:lnSpc>
              <a:spcBef>
                <a:spcPct val="50000"/>
              </a:spcBef>
            </a:pPr>
            <a:r>
              <a:rPr lang="en-US" altLang="ko-KR">
                <a:latin typeface="Calibri" pitchFamily="34" charset="0"/>
              </a:rPr>
              <a:t>    spin</a:t>
            </a:r>
          </a:p>
        </p:txBody>
      </p:sp>
      <p:sp>
        <p:nvSpPr>
          <p:cNvPr id="15366" name="Line 20"/>
          <p:cNvSpPr>
            <a:spLocks noChangeShapeType="1"/>
          </p:cNvSpPr>
          <p:nvPr/>
        </p:nvSpPr>
        <p:spPr bwMode="auto">
          <a:xfrm>
            <a:off x="381000" y="762000"/>
            <a:ext cx="8534400" cy="0"/>
          </a:xfrm>
          <a:prstGeom prst="line">
            <a:avLst/>
          </a:prstGeom>
          <a:noFill/>
          <a:ln w="19050">
            <a:solidFill>
              <a:schemeClr val="tx1"/>
            </a:solidFill>
            <a:round/>
            <a:headEnd/>
            <a:tailEnd/>
          </a:ln>
        </p:spPr>
        <p:txBody>
          <a:bodyPr wrap="none" anchor="ctr"/>
          <a:lstStyle/>
          <a:p>
            <a:endParaRPr lang="en-US"/>
          </a:p>
        </p:txBody>
      </p:sp>
      <p:sp>
        <p:nvSpPr>
          <p:cNvPr id="15367" name="Line 21"/>
          <p:cNvSpPr>
            <a:spLocks noChangeShapeType="1"/>
          </p:cNvSpPr>
          <p:nvPr/>
        </p:nvSpPr>
        <p:spPr bwMode="auto">
          <a:xfrm>
            <a:off x="381000" y="1524000"/>
            <a:ext cx="8534400" cy="0"/>
          </a:xfrm>
          <a:prstGeom prst="line">
            <a:avLst/>
          </a:prstGeom>
          <a:noFill/>
          <a:ln w="19050">
            <a:solidFill>
              <a:schemeClr val="tx1"/>
            </a:solidFill>
            <a:round/>
            <a:headEnd/>
            <a:tailEnd/>
          </a:ln>
        </p:spPr>
        <p:txBody>
          <a:bodyPr wrap="none" anchor="ctr"/>
          <a:lstStyle/>
          <a:p>
            <a:endParaRPr lang="en-US"/>
          </a:p>
        </p:txBody>
      </p:sp>
      <p:sp>
        <p:nvSpPr>
          <p:cNvPr id="15368" name="Line 22"/>
          <p:cNvSpPr>
            <a:spLocks noChangeShapeType="1"/>
          </p:cNvSpPr>
          <p:nvPr/>
        </p:nvSpPr>
        <p:spPr bwMode="auto">
          <a:xfrm>
            <a:off x="381000" y="6400800"/>
            <a:ext cx="8534400" cy="0"/>
          </a:xfrm>
          <a:prstGeom prst="line">
            <a:avLst/>
          </a:prstGeom>
          <a:noFill/>
          <a:ln w="19050">
            <a:solidFill>
              <a:schemeClr val="tx1"/>
            </a:solidFill>
            <a:round/>
            <a:headEnd/>
            <a:tailEnd/>
          </a:ln>
        </p:spPr>
        <p:txBody>
          <a:bodyPr wrap="none" anchor="ctr"/>
          <a:lstStyle/>
          <a:p>
            <a:endParaRPr lang="en-US"/>
          </a:p>
        </p:txBody>
      </p:sp>
      <p:sp>
        <p:nvSpPr>
          <p:cNvPr id="15369" name="Line 23"/>
          <p:cNvSpPr>
            <a:spLocks noChangeShapeType="1"/>
          </p:cNvSpPr>
          <p:nvPr/>
        </p:nvSpPr>
        <p:spPr bwMode="auto">
          <a:xfrm>
            <a:off x="381000" y="2057400"/>
            <a:ext cx="1447800" cy="0"/>
          </a:xfrm>
          <a:prstGeom prst="line">
            <a:avLst/>
          </a:prstGeom>
          <a:noFill/>
          <a:ln w="19050">
            <a:solidFill>
              <a:schemeClr val="tx1"/>
            </a:solidFill>
            <a:round/>
            <a:headEnd/>
            <a:tailEnd/>
          </a:ln>
        </p:spPr>
        <p:txBody>
          <a:bodyPr wrap="none" anchor="ctr"/>
          <a:lstStyle/>
          <a:p>
            <a:endParaRPr lang="en-US"/>
          </a:p>
        </p:txBody>
      </p:sp>
      <p:sp>
        <p:nvSpPr>
          <p:cNvPr id="15370" name="Line 24"/>
          <p:cNvSpPr>
            <a:spLocks noChangeShapeType="1"/>
          </p:cNvSpPr>
          <p:nvPr/>
        </p:nvSpPr>
        <p:spPr bwMode="auto">
          <a:xfrm>
            <a:off x="381000" y="2438400"/>
            <a:ext cx="1447800" cy="0"/>
          </a:xfrm>
          <a:prstGeom prst="line">
            <a:avLst/>
          </a:prstGeom>
          <a:noFill/>
          <a:ln w="19050">
            <a:solidFill>
              <a:schemeClr val="tx1"/>
            </a:solidFill>
            <a:round/>
            <a:headEnd/>
            <a:tailEnd/>
          </a:ln>
        </p:spPr>
        <p:txBody>
          <a:bodyPr wrap="none" anchor="ctr"/>
          <a:lstStyle/>
          <a:p>
            <a:endParaRPr lang="en-US"/>
          </a:p>
        </p:txBody>
      </p:sp>
      <p:sp>
        <p:nvSpPr>
          <p:cNvPr id="15371" name="Line 26"/>
          <p:cNvSpPr>
            <a:spLocks noChangeShapeType="1"/>
          </p:cNvSpPr>
          <p:nvPr/>
        </p:nvSpPr>
        <p:spPr bwMode="auto">
          <a:xfrm>
            <a:off x="381000" y="3276600"/>
            <a:ext cx="1447800" cy="0"/>
          </a:xfrm>
          <a:prstGeom prst="line">
            <a:avLst/>
          </a:prstGeom>
          <a:noFill/>
          <a:ln w="19050">
            <a:solidFill>
              <a:schemeClr val="tx1"/>
            </a:solidFill>
            <a:round/>
            <a:headEnd/>
            <a:tailEnd/>
          </a:ln>
        </p:spPr>
        <p:txBody>
          <a:bodyPr wrap="none" anchor="ctr"/>
          <a:lstStyle/>
          <a:p>
            <a:endParaRPr lang="en-US"/>
          </a:p>
        </p:txBody>
      </p:sp>
      <p:sp>
        <p:nvSpPr>
          <p:cNvPr id="15372" name="Line 28"/>
          <p:cNvSpPr>
            <a:spLocks noChangeShapeType="1"/>
          </p:cNvSpPr>
          <p:nvPr/>
        </p:nvSpPr>
        <p:spPr bwMode="auto">
          <a:xfrm>
            <a:off x="381000" y="2819400"/>
            <a:ext cx="1447800" cy="0"/>
          </a:xfrm>
          <a:prstGeom prst="line">
            <a:avLst/>
          </a:prstGeom>
          <a:noFill/>
          <a:ln w="19050">
            <a:solidFill>
              <a:schemeClr val="tx1"/>
            </a:solidFill>
            <a:round/>
            <a:headEnd/>
            <a:tailEnd/>
          </a:ln>
        </p:spPr>
        <p:txBody>
          <a:bodyPr wrap="none" anchor="ctr"/>
          <a:lstStyle/>
          <a:p>
            <a:endParaRPr lang="en-US"/>
          </a:p>
        </p:txBody>
      </p:sp>
      <p:sp>
        <p:nvSpPr>
          <p:cNvPr id="15373" name="Line 29"/>
          <p:cNvSpPr>
            <a:spLocks noChangeShapeType="1"/>
          </p:cNvSpPr>
          <p:nvPr/>
        </p:nvSpPr>
        <p:spPr bwMode="auto">
          <a:xfrm>
            <a:off x="381000" y="3657600"/>
            <a:ext cx="1447800" cy="0"/>
          </a:xfrm>
          <a:prstGeom prst="line">
            <a:avLst/>
          </a:prstGeom>
          <a:noFill/>
          <a:ln w="19050">
            <a:solidFill>
              <a:schemeClr val="tx1"/>
            </a:solidFill>
            <a:round/>
            <a:headEnd/>
            <a:tailEnd/>
          </a:ln>
        </p:spPr>
        <p:txBody>
          <a:bodyPr wrap="none" anchor="ctr"/>
          <a:lstStyle/>
          <a:p>
            <a:endParaRPr lang="en-US"/>
          </a:p>
        </p:txBody>
      </p:sp>
      <p:sp>
        <p:nvSpPr>
          <p:cNvPr id="15374" name="Line 30"/>
          <p:cNvSpPr>
            <a:spLocks noChangeShapeType="1"/>
          </p:cNvSpPr>
          <p:nvPr/>
        </p:nvSpPr>
        <p:spPr bwMode="auto">
          <a:xfrm>
            <a:off x="381000" y="4038600"/>
            <a:ext cx="1447800" cy="0"/>
          </a:xfrm>
          <a:prstGeom prst="line">
            <a:avLst/>
          </a:prstGeom>
          <a:noFill/>
          <a:ln w="19050">
            <a:solidFill>
              <a:schemeClr val="tx1"/>
            </a:solidFill>
            <a:round/>
            <a:headEnd/>
            <a:tailEnd/>
          </a:ln>
        </p:spPr>
        <p:txBody>
          <a:bodyPr wrap="none" anchor="ctr"/>
          <a:lstStyle/>
          <a:p>
            <a:endParaRPr lang="en-US"/>
          </a:p>
        </p:txBody>
      </p:sp>
      <p:sp>
        <p:nvSpPr>
          <p:cNvPr id="15375" name="Line 31"/>
          <p:cNvSpPr>
            <a:spLocks noChangeShapeType="1"/>
          </p:cNvSpPr>
          <p:nvPr/>
        </p:nvSpPr>
        <p:spPr bwMode="auto">
          <a:xfrm>
            <a:off x="381000" y="4495800"/>
            <a:ext cx="1447800" cy="0"/>
          </a:xfrm>
          <a:prstGeom prst="line">
            <a:avLst/>
          </a:prstGeom>
          <a:noFill/>
          <a:ln w="19050">
            <a:solidFill>
              <a:schemeClr val="tx1"/>
            </a:solidFill>
            <a:round/>
            <a:headEnd/>
            <a:tailEnd/>
          </a:ln>
        </p:spPr>
        <p:txBody>
          <a:bodyPr wrap="none" anchor="ctr"/>
          <a:lstStyle/>
          <a:p>
            <a:endParaRPr lang="en-US"/>
          </a:p>
        </p:txBody>
      </p:sp>
      <p:sp>
        <p:nvSpPr>
          <p:cNvPr id="15376" name="Line 32"/>
          <p:cNvSpPr>
            <a:spLocks noChangeShapeType="1"/>
          </p:cNvSpPr>
          <p:nvPr/>
        </p:nvSpPr>
        <p:spPr bwMode="auto">
          <a:xfrm>
            <a:off x="381000" y="4953000"/>
            <a:ext cx="1447800" cy="0"/>
          </a:xfrm>
          <a:prstGeom prst="line">
            <a:avLst/>
          </a:prstGeom>
          <a:noFill/>
          <a:ln w="19050">
            <a:solidFill>
              <a:schemeClr val="tx1"/>
            </a:solidFill>
            <a:round/>
            <a:headEnd/>
            <a:tailEnd/>
          </a:ln>
        </p:spPr>
        <p:txBody>
          <a:bodyPr wrap="none" anchor="ctr"/>
          <a:lstStyle/>
          <a:p>
            <a:endParaRPr lang="en-US"/>
          </a:p>
        </p:txBody>
      </p:sp>
      <p:sp>
        <p:nvSpPr>
          <p:cNvPr id="15377" name="Line 33"/>
          <p:cNvSpPr>
            <a:spLocks noChangeShapeType="1"/>
          </p:cNvSpPr>
          <p:nvPr/>
        </p:nvSpPr>
        <p:spPr bwMode="auto">
          <a:xfrm>
            <a:off x="381000" y="5334000"/>
            <a:ext cx="1447800" cy="0"/>
          </a:xfrm>
          <a:prstGeom prst="line">
            <a:avLst/>
          </a:prstGeom>
          <a:noFill/>
          <a:ln w="19050">
            <a:solidFill>
              <a:schemeClr val="tx1"/>
            </a:solidFill>
            <a:round/>
            <a:headEnd/>
            <a:tailEnd/>
          </a:ln>
        </p:spPr>
        <p:txBody>
          <a:bodyPr wrap="none" anchor="ctr"/>
          <a:lstStyle/>
          <a:p>
            <a:endParaRPr lang="en-US"/>
          </a:p>
        </p:txBody>
      </p:sp>
      <p:sp>
        <p:nvSpPr>
          <p:cNvPr id="15378" name="Line 34"/>
          <p:cNvSpPr>
            <a:spLocks noChangeShapeType="1"/>
          </p:cNvSpPr>
          <p:nvPr/>
        </p:nvSpPr>
        <p:spPr bwMode="auto">
          <a:xfrm>
            <a:off x="381000" y="5715000"/>
            <a:ext cx="1447800" cy="0"/>
          </a:xfrm>
          <a:prstGeom prst="line">
            <a:avLst/>
          </a:prstGeom>
          <a:noFill/>
          <a:ln w="19050">
            <a:solidFill>
              <a:schemeClr val="tx1"/>
            </a:solidFill>
            <a:round/>
            <a:headEnd/>
            <a:tailEnd/>
          </a:ln>
        </p:spPr>
        <p:txBody>
          <a:bodyPr wrap="none" anchor="ctr"/>
          <a:lstStyle/>
          <a:p>
            <a:endParaRPr lang="en-US"/>
          </a:p>
        </p:txBody>
      </p:sp>
      <p:sp>
        <p:nvSpPr>
          <p:cNvPr id="15379" name="Line 36"/>
          <p:cNvSpPr>
            <a:spLocks noChangeShapeType="1"/>
          </p:cNvSpPr>
          <p:nvPr/>
        </p:nvSpPr>
        <p:spPr bwMode="auto">
          <a:xfrm>
            <a:off x="2286000" y="1981200"/>
            <a:ext cx="0" cy="3962400"/>
          </a:xfrm>
          <a:prstGeom prst="line">
            <a:avLst/>
          </a:prstGeom>
          <a:noFill/>
          <a:ln w="9525">
            <a:solidFill>
              <a:schemeClr val="tx1"/>
            </a:solidFill>
            <a:round/>
            <a:headEnd/>
            <a:tailEnd type="triangle" w="med" len="med"/>
          </a:ln>
        </p:spPr>
        <p:txBody>
          <a:bodyPr wrap="none" anchor="ctr"/>
          <a:lstStyle/>
          <a:p>
            <a:endParaRPr lang="en-US"/>
          </a:p>
        </p:txBody>
      </p:sp>
      <p:sp>
        <p:nvSpPr>
          <p:cNvPr id="15380" name="Line 37"/>
          <p:cNvSpPr>
            <a:spLocks noChangeShapeType="1"/>
          </p:cNvSpPr>
          <p:nvPr/>
        </p:nvSpPr>
        <p:spPr bwMode="auto">
          <a:xfrm flipV="1">
            <a:off x="4724400" y="2057400"/>
            <a:ext cx="0" cy="3810000"/>
          </a:xfrm>
          <a:prstGeom prst="line">
            <a:avLst/>
          </a:prstGeom>
          <a:noFill/>
          <a:ln w="9525">
            <a:solidFill>
              <a:schemeClr val="tx1"/>
            </a:solidFill>
            <a:round/>
            <a:headEnd/>
            <a:tailEnd type="triangle" w="med" len="med"/>
          </a:ln>
        </p:spPr>
        <p:txBody>
          <a:bodyPr wrap="none" anchor="ctr"/>
          <a:lstStyle/>
          <a:p>
            <a:endParaRPr lang="en-US"/>
          </a:p>
        </p:txBody>
      </p:sp>
      <p:sp>
        <p:nvSpPr>
          <p:cNvPr id="21" name="Slide Number Placeholder 20"/>
          <p:cNvSpPr>
            <a:spLocks noGrp="1"/>
          </p:cNvSpPr>
          <p:nvPr>
            <p:ph type="sldNum" sz="quarter" idx="12"/>
          </p:nvPr>
        </p:nvSpPr>
        <p:spPr/>
        <p:txBody>
          <a:bodyPr/>
          <a:lstStyle/>
          <a:p>
            <a:pPr>
              <a:defRPr/>
            </a:pPr>
            <a:fld id="{D878983A-7F72-402C-9145-0ACCF75CA728}"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444500" y="457200"/>
            <a:ext cx="8166100" cy="42481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B3D2C437-FCF9-4563-8997-30E9C1D00A79}"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38200" y="228600"/>
            <a:ext cx="7620000" cy="5519738"/>
          </a:xfrm>
          <a:prstGeom prst="rect">
            <a:avLst/>
          </a:prstGeom>
          <a:noFill/>
          <a:ln w="9525">
            <a:noFill/>
            <a:miter lim="800000"/>
            <a:headEnd/>
            <a:tailEnd/>
          </a:ln>
        </p:spPr>
        <p:txBody>
          <a:bodyPr>
            <a:spAutoFit/>
          </a:bodyPr>
          <a:lstStyle/>
          <a:p>
            <a:pPr>
              <a:spcBef>
                <a:spcPct val="50000"/>
              </a:spcBef>
            </a:pPr>
            <a:r>
              <a:rPr lang="en-US" altLang="ko-KR" sz="2000" b="1"/>
              <a:t>The visible spectrum</a:t>
            </a:r>
          </a:p>
          <a:p>
            <a:pPr>
              <a:spcBef>
                <a:spcPct val="50000"/>
              </a:spcBef>
            </a:pPr>
            <a:endParaRPr lang="en-US" altLang="ko-KR" sz="2000"/>
          </a:p>
          <a:p>
            <a:pPr>
              <a:spcBef>
                <a:spcPct val="50000"/>
              </a:spcBef>
            </a:pPr>
            <a:r>
              <a:rPr lang="en-US" altLang="ko-KR" sz="2000"/>
              <a:t>    </a:t>
            </a:r>
            <a:r>
              <a:rPr lang="en-US" altLang="ko-KR"/>
              <a:t>Wavelength             Color absorbed                  Color observed</a:t>
            </a:r>
          </a:p>
          <a:p>
            <a:pPr>
              <a:lnSpc>
                <a:spcPct val="50000"/>
              </a:lnSpc>
              <a:spcBef>
                <a:spcPct val="50000"/>
              </a:spcBef>
            </a:pPr>
            <a:r>
              <a:rPr lang="en-US" altLang="ko-KR"/>
              <a:t>           (</a:t>
            </a:r>
            <a:r>
              <a:rPr lang="en-US" altLang="ko-KR" i="1"/>
              <a:t>nm</a:t>
            </a:r>
            <a:r>
              <a:rPr lang="en-US" altLang="ko-KR"/>
              <a:t>)                                                             (</a:t>
            </a:r>
            <a:r>
              <a:rPr lang="en-US" altLang="ko-KR">
                <a:solidFill>
                  <a:srgbClr val="800000"/>
                </a:solidFill>
              </a:rPr>
              <a:t>complement</a:t>
            </a:r>
            <a:r>
              <a:rPr lang="en-US" altLang="ko-KR"/>
              <a:t>)</a:t>
            </a:r>
          </a:p>
          <a:p>
            <a:pPr>
              <a:spcBef>
                <a:spcPct val="50000"/>
              </a:spcBef>
            </a:pPr>
            <a:r>
              <a:rPr lang="en-US" altLang="ko-KR"/>
              <a:t>     380-420                     Violet                             Green-yellow</a:t>
            </a:r>
          </a:p>
          <a:p>
            <a:pPr>
              <a:lnSpc>
                <a:spcPct val="70000"/>
              </a:lnSpc>
              <a:spcBef>
                <a:spcPct val="50000"/>
              </a:spcBef>
            </a:pPr>
            <a:r>
              <a:rPr lang="en-US" altLang="ko-KR"/>
              <a:t>     420-440                     Violet-blue                     Yellow</a:t>
            </a:r>
          </a:p>
          <a:p>
            <a:pPr>
              <a:lnSpc>
                <a:spcPct val="70000"/>
              </a:lnSpc>
              <a:spcBef>
                <a:spcPct val="50000"/>
              </a:spcBef>
            </a:pPr>
            <a:r>
              <a:rPr lang="en-US" altLang="ko-KR"/>
              <a:t>     440-470                     Blue                                Orange</a:t>
            </a:r>
          </a:p>
          <a:p>
            <a:pPr>
              <a:lnSpc>
                <a:spcPct val="70000"/>
              </a:lnSpc>
              <a:spcBef>
                <a:spcPct val="50000"/>
              </a:spcBef>
            </a:pPr>
            <a:r>
              <a:rPr lang="en-US" altLang="ko-KR"/>
              <a:t>     470-500                     Blue-green                      Red</a:t>
            </a:r>
          </a:p>
          <a:p>
            <a:pPr>
              <a:lnSpc>
                <a:spcPct val="70000"/>
              </a:lnSpc>
              <a:spcBef>
                <a:spcPct val="50000"/>
              </a:spcBef>
            </a:pPr>
            <a:r>
              <a:rPr lang="en-US" altLang="ko-KR"/>
              <a:t>     500-520                     Green                              Purple</a:t>
            </a:r>
          </a:p>
          <a:p>
            <a:pPr>
              <a:lnSpc>
                <a:spcPct val="70000"/>
              </a:lnSpc>
              <a:spcBef>
                <a:spcPct val="50000"/>
              </a:spcBef>
            </a:pPr>
            <a:r>
              <a:rPr lang="en-US" altLang="ko-KR"/>
              <a:t>     520-550                     Yellow-green                  Violet</a:t>
            </a:r>
          </a:p>
          <a:p>
            <a:pPr>
              <a:lnSpc>
                <a:spcPct val="70000"/>
              </a:lnSpc>
              <a:spcBef>
                <a:spcPct val="50000"/>
              </a:spcBef>
            </a:pPr>
            <a:r>
              <a:rPr lang="en-US" altLang="ko-KR"/>
              <a:t>     550-580                     Yellow                            Violet-blue</a:t>
            </a:r>
          </a:p>
          <a:p>
            <a:pPr>
              <a:lnSpc>
                <a:spcPct val="70000"/>
              </a:lnSpc>
              <a:spcBef>
                <a:spcPct val="50000"/>
              </a:spcBef>
            </a:pPr>
            <a:r>
              <a:rPr lang="en-US" altLang="ko-KR"/>
              <a:t>     580-620                     Orange                            Blue</a:t>
            </a:r>
          </a:p>
          <a:p>
            <a:pPr>
              <a:lnSpc>
                <a:spcPct val="70000"/>
              </a:lnSpc>
              <a:spcBef>
                <a:spcPct val="50000"/>
              </a:spcBef>
            </a:pPr>
            <a:r>
              <a:rPr lang="en-US" altLang="ko-KR"/>
              <a:t>     620-680                     Red                                 Blue-green</a:t>
            </a:r>
          </a:p>
          <a:p>
            <a:pPr>
              <a:lnSpc>
                <a:spcPct val="70000"/>
              </a:lnSpc>
              <a:spcBef>
                <a:spcPct val="50000"/>
              </a:spcBef>
            </a:pPr>
            <a:r>
              <a:rPr lang="en-US" altLang="ko-KR"/>
              <a:t>     680-780                     Purple                             Green</a:t>
            </a:r>
          </a:p>
          <a:p>
            <a:pPr>
              <a:spcBef>
                <a:spcPct val="50000"/>
              </a:spcBef>
            </a:pPr>
            <a:endParaRPr lang="en-US" altLang="ko-KR" b="1"/>
          </a:p>
        </p:txBody>
      </p:sp>
      <p:sp>
        <p:nvSpPr>
          <p:cNvPr id="17411" name="Line 3"/>
          <p:cNvSpPr>
            <a:spLocks noChangeShapeType="1"/>
          </p:cNvSpPr>
          <p:nvPr/>
        </p:nvSpPr>
        <p:spPr bwMode="auto">
          <a:xfrm>
            <a:off x="990600" y="990600"/>
            <a:ext cx="6705600" cy="0"/>
          </a:xfrm>
          <a:prstGeom prst="line">
            <a:avLst/>
          </a:prstGeom>
          <a:noFill/>
          <a:ln w="9525">
            <a:solidFill>
              <a:schemeClr val="tx1"/>
            </a:solidFill>
            <a:round/>
            <a:headEnd/>
            <a:tailEnd/>
          </a:ln>
        </p:spPr>
        <p:txBody>
          <a:bodyPr wrap="none" anchor="ctr"/>
          <a:lstStyle/>
          <a:p>
            <a:endParaRPr lang="en-US"/>
          </a:p>
        </p:txBody>
      </p:sp>
      <p:sp>
        <p:nvSpPr>
          <p:cNvPr id="17412" name="Line 4"/>
          <p:cNvSpPr>
            <a:spLocks noChangeShapeType="1"/>
          </p:cNvSpPr>
          <p:nvPr/>
        </p:nvSpPr>
        <p:spPr bwMode="auto">
          <a:xfrm>
            <a:off x="990600" y="1828800"/>
            <a:ext cx="6705600" cy="0"/>
          </a:xfrm>
          <a:prstGeom prst="line">
            <a:avLst/>
          </a:prstGeom>
          <a:noFill/>
          <a:ln w="9525">
            <a:solidFill>
              <a:schemeClr val="tx1"/>
            </a:solidFill>
            <a:round/>
            <a:headEnd/>
            <a:tailEnd/>
          </a:ln>
        </p:spPr>
        <p:txBody>
          <a:bodyPr wrap="none" anchor="ctr"/>
          <a:lstStyle/>
          <a:p>
            <a:endParaRPr lang="en-US"/>
          </a:p>
        </p:txBody>
      </p:sp>
      <p:sp>
        <p:nvSpPr>
          <p:cNvPr id="17413" name="Line 5"/>
          <p:cNvSpPr>
            <a:spLocks noChangeShapeType="1"/>
          </p:cNvSpPr>
          <p:nvPr/>
        </p:nvSpPr>
        <p:spPr bwMode="auto">
          <a:xfrm>
            <a:off x="990600" y="5257800"/>
            <a:ext cx="6705600" cy="0"/>
          </a:xfrm>
          <a:prstGeom prst="line">
            <a:avLst/>
          </a:prstGeom>
          <a:noFill/>
          <a:ln w="9525">
            <a:solidFill>
              <a:schemeClr val="tx1"/>
            </a:solidFill>
            <a:round/>
            <a:headEnd/>
            <a:tailEnd/>
          </a:ln>
        </p:spPr>
        <p:txBody>
          <a:bodyPr wrap="none" anchor="ctr"/>
          <a:lstStyle/>
          <a:p>
            <a:endParaRPr lang="en-US"/>
          </a:p>
        </p:txBody>
      </p:sp>
      <p:pic>
        <p:nvPicPr>
          <p:cNvPr id="17414" name="Picture 6" descr="EM radiation"/>
          <p:cNvPicPr>
            <a:picLocks noChangeAspect="1" noChangeArrowheads="1"/>
          </p:cNvPicPr>
          <p:nvPr/>
        </p:nvPicPr>
        <p:blipFill>
          <a:blip r:embed="rId2" cstate="print"/>
          <a:srcRect/>
          <a:stretch>
            <a:fillRect/>
          </a:stretch>
        </p:blipFill>
        <p:spPr bwMode="auto">
          <a:xfrm>
            <a:off x="228600" y="5421313"/>
            <a:ext cx="4191000" cy="1360487"/>
          </a:xfrm>
          <a:prstGeom prst="rect">
            <a:avLst/>
          </a:prstGeom>
          <a:noFill/>
          <a:ln w="9525">
            <a:noFill/>
            <a:miter lim="800000"/>
            <a:headEnd/>
            <a:tailEnd/>
          </a:ln>
        </p:spPr>
      </p:pic>
      <p:sp>
        <p:nvSpPr>
          <p:cNvPr id="17415" name="Text Box 7"/>
          <p:cNvSpPr txBox="1">
            <a:spLocks noChangeArrowheads="1"/>
          </p:cNvSpPr>
          <p:nvPr/>
        </p:nvSpPr>
        <p:spPr bwMode="auto">
          <a:xfrm>
            <a:off x="4572000" y="5638800"/>
            <a:ext cx="4191000" cy="708025"/>
          </a:xfrm>
          <a:prstGeom prst="rect">
            <a:avLst/>
          </a:prstGeom>
          <a:noFill/>
          <a:ln w="9525">
            <a:noFill/>
            <a:miter lim="800000"/>
            <a:headEnd/>
            <a:tailEnd/>
          </a:ln>
        </p:spPr>
        <p:txBody>
          <a:bodyPr>
            <a:spAutoFit/>
          </a:bodyPr>
          <a:lstStyle/>
          <a:p>
            <a:pPr>
              <a:spcBef>
                <a:spcPct val="50000"/>
              </a:spcBef>
            </a:pPr>
            <a:r>
              <a:rPr lang="en-US" sz="1600" b="1">
                <a:latin typeface="Calibri" pitchFamily="34" charset="0"/>
              </a:rPr>
              <a:t>ROYG BIV</a:t>
            </a:r>
          </a:p>
          <a:p>
            <a:pPr>
              <a:spcBef>
                <a:spcPct val="50000"/>
              </a:spcBef>
            </a:pPr>
            <a:r>
              <a:rPr lang="en-US" sz="1600">
                <a:latin typeface="Calibri" pitchFamily="34" charset="0"/>
              </a:rPr>
              <a:t>Red, Orange, Yellow, Green, Blue, Indigo, Violet</a:t>
            </a:r>
          </a:p>
        </p:txBody>
      </p:sp>
      <p:sp>
        <p:nvSpPr>
          <p:cNvPr id="8" name="Slide Number Placeholder 7"/>
          <p:cNvSpPr>
            <a:spLocks noGrp="1"/>
          </p:cNvSpPr>
          <p:nvPr>
            <p:ph type="sldNum" sz="quarter" idx="12"/>
          </p:nvPr>
        </p:nvSpPr>
        <p:spPr/>
        <p:txBody>
          <a:bodyPr/>
          <a:lstStyle/>
          <a:p>
            <a:pPr>
              <a:defRPr/>
            </a:pPr>
            <a:fld id="{1E652B27-83CA-4BB1-9353-90DD420EEE17}"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1828800" y="76200"/>
            <a:ext cx="5181600" cy="646113"/>
          </a:xfrm>
          <a:prstGeom prst="rect">
            <a:avLst/>
          </a:prstGeom>
          <a:noFill/>
          <a:ln w="9525">
            <a:noFill/>
            <a:miter lim="800000"/>
            <a:headEnd/>
            <a:tailEnd/>
          </a:ln>
        </p:spPr>
        <p:txBody>
          <a:bodyPr>
            <a:spAutoFit/>
          </a:bodyPr>
          <a:lstStyle/>
          <a:p>
            <a:r>
              <a:rPr lang="en-US" sz="3600" b="1" i="1">
                <a:solidFill>
                  <a:srgbClr val="0000FF"/>
                </a:solidFill>
              </a:rPr>
              <a:t>Spectroscopy</a:t>
            </a:r>
          </a:p>
        </p:txBody>
      </p:sp>
      <p:sp>
        <p:nvSpPr>
          <p:cNvPr id="18435" name="Rectangle 2"/>
          <p:cNvSpPr>
            <a:spLocks noChangeArrowheads="1"/>
          </p:cNvSpPr>
          <p:nvPr/>
        </p:nvSpPr>
        <p:spPr bwMode="auto">
          <a:xfrm>
            <a:off x="1828800" y="1066800"/>
            <a:ext cx="5638800" cy="400050"/>
          </a:xfrm>
          <a:prstGeom prst="rect">
            <a:avLst/>
          </a:prstGeom>
          <a:noFill/>
          <a:ln w="9525">
            <a:noFill/>
            <a:miter lim="800000"/>
            <a:headEnd/>
            <a:tailEnd/>
          </a:ln>
        </p:spPr>
        <p:txBody>
          <a:bodyPr>
            <a:spAutoFit/>
          </a:bodyPr>
          <a:lstStyle/>
          <a:p>
            <a:r>
              <a:rPr lang="en-US" sz="2000"/>
              <a:t>Spectroscopy is divided into two broad classes. </a:t>
            </a:r>
            <a:endParaRPr lang="en-US" sz="2000">
              <a:latin typeface="Calibri" pitchFamily="34" charset="0"/>
            </a:endParaRPr>
          </a:p>
        </p:txBody>
      </p:sp>
      <p:sp>
        <p:nvSpPr>
          <p:cNvPr id="18436" name="Rectangle 3"/>
          <p:cNvSpPr>
            <a:spLocks noChangeArrowheads="1"/>
          </p:cNvSpPr>
          <p:nvPr/>
        </p:nvSpPr>
        <p:spPr bwMode="auto">
          <a:xfrm>
            <a:off x="1066800" y="1905000"/>
            <a:ext cx="7391400" cy="1016000"/>
          </a:xfrm>
          <a:prstGeom prst="rect">
            <a:avLst/>
          </a:prstGeom>
          <a:noFill/>
          <a:ln w="9525">
            <a:noFill/>
            <a:miter lim="800000"/>
            <a:headEnd/>
            <a:tailEnd/>
          </a:ln>
        </p:spPr>
        <p:txBody>
          <a:bodyPr>
            <a:spAutoFit/>
          </a:bodyPr>
          <a:lstStyle/>
          <a:p>
            <a:pPr marL="287338" indent="-287338">
              <a:buClr>
                <a:srgbClr val="FF0000"/>
              </a:buClr>
              <a:buFont typeface="Wingdings" pitchFamily="2" charset="2"/>
              <a:buChar char="Ø"/>
            </a:pPr>
            <a:r>
              <a:rPr lang="en-US" sz="2000"/>
              <a:t>In one class of techniques, energy is transferred between a photon of electromagnetic radiation and the analyte. e.g. absorption, emission</a:t>
            </a:r>
          </a:p>
        </p:txBody>
      </p:sp>
      <p:sp>
        <p:nvSpPr>
          <p:cNvPr id="18437" name="Rectangle 4"/>
          <p:cNvSpPr>
            <a:spLocks noChangeArrowheads="1"/>
          </p:cNvSpPr>
          <p:nvPr/>
        </p:nvSpPr>
        <p:spPr bwMode="auto">
          <a:xfrm>
            <a:off x="914400" y="3248025"/>
            <a:ext cx="7620000" cy="1631950"/>
          </a:xfrm>
          <a:prstGeom prst="rect">
            <a:avLst/>
          </a:prstGeom>
          <a:noFill/>
          <a:ln w="9525">
            <a:noFill/>
            <a:miter lim="800000"/>
            <a:headEnd/>
            <a:tailEnd/>
          </a:ln>
        </p:spPr>
        <p:txBody>
          <a:bodyPr>
            <a:spAutoFit/>
          </a:bodyPr>
          <a:lstStyle/>
          <a:p>
            <a:pPr marL="463550" indent="-463550">
              <a:buClr>
                <a:srgbClr val="FF0000"/>
              </a:buClr>
              <a:buFont typeface="Wingdings" pitchFamily="2" charset="2"/>
              <a:buChar char="Ø"/>
            </a:pPr>
            <a:r>
              <a:rPr lang="en-US" sz="2000"/>
              <a:t>In the second broad class of spectroscopy, the electromagnetic radiation undergoes a change in amplitude, phase angle, polarization, or direction of propagation as a result of its refraction, reflection, scattering, diffraction, or dispersion by the sample. </a:t>
            </a:r>
          </a:p>
        </p:txBody>
      </p:sp>
      <p:sp>
        <p:nvSpPr>
          <p:cNvPr id="6" name="Slide Number Placeholder 5"/>
          <p:cNvSpPr>
            <a:spLocks noGrp="1"/>
          </p:cNvSpPr>
          <p:nvPr>
            <p:ph type="sldNum" sz="quarter" idx="12"/>
          </p:nvPr>
        </p:nvSpPr>
        <p:spPr/>
        <p:txBody>
          <a:bodyPr/>
          <a:lstStyle/>
          <a:p>
            <a:pPr>
              <a:defRPr/>
            </a:pPr>
            <a:fld id="{2CCB803A-C922-4ADC-BF89-E3EC0191AF04}"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8001000" cy="5940425"/>
          </a:xfrm>
          <a:prstGeom prst="rect">
            <a:avLst/>
          </a:prstGeom>
        </p:spPr>
        <p:txBody>
          <a:bodyPr>
            <a:spAutoFit/>
          </a:bodyPr>
          <a:lstStyle/>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 In absorption spectroscopy the energy carried by a photon</a:t>
            </a:r>
          </a:p>
          <a:p>
            <a:pPr marL="287338" indent="-287338" fontAlgn="auto">
              <a:spcBef>
                <a:spcPts val="0"/>
              </a:spcBef>
              <a:spcAft>
                <a:spcPts val="0"/>
              </a:spcAft>
              <a:buClr>
                <a:srgbClr val="FF0000"/>
              </a:buClr>
              <a:defRPr/>
            </a:pPr>
            <a:r>
              <a:rPr lang="en-US" sz="2000" dirty="0">
                <a:latin typeface="Arial" pitchFamily="34" charset="0"/>
                <a:cs typeface="Arial" pitchFamily="34" charset="0"/>
              </a:rPr>
              <a:t>	is absorbed by the </a:t>
            </a:r>
            <a:r>
              <a:rPr lang="en-US" sz="2000" dirty="0" err="1">
                <a:latin typeface="Arial" pitchFamily="34" charset="0"/>
                <a:cs typeface="Arial" pitchFamily="34" charset="0"/>
              </a:rPr>
              <a:t>analyte</a:t>
            </a:r>
            <a:r>
              <a:rPr lang="en-US" sz="2000" dirty="0">
                <a:latin typeface="Arial" pitchFamily="34" charset="0"/>
                <a:cs typeface="Arial" pitchFamily="34" charset="0"/>
              </a:rPr>
              <a:t>, promoting the </a:t>
            </a:r>
            <a:r>
              <a:rPr lang="en-US" sz="2000" dirty="0" err="1">
                <a:latin typeface="Arial" pitchFamily="34" charset="0"/>
                <a:cs typeface="Arial" pitchFamily="34" charset="0"/>
              </a:rPr>
              <a:t>analyte</a:t>
            </a:r>
            <a:r>
              <a:rPr lang="en-US" sz="2000" dirty="0">
                <a:latin typeface="Arial" pitchFamily="34" charset="0"/>
                <a:cs typeface="Arial" pitchFamily="34" charset="0"/>
              </a:rPr>
              <a:t> from a lower-energy state to a higher-energy, or excited, state.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source of the energetic state depends on the photon’s energy. </a:t>
            </a:r>
          </a:p>
          <a:p>
            <a:pPr marL="287338" indent="-287338" fontAlgn="auto">
              <a:spcBef>
                <a:spcPts val="0"/>
              </a:spcBef>
              <a:spcAft>
                <a:spcPts val="0"/>
              </a:spcAft>
              <a:buClr>
                <a:srgbClr val="FF0000"/>
              </a:buClr>
              <a:defRPr/>
            </a:pPr>
            <a:r>
              <a:rPr lang="en-US" sz="2000" dirty="0">
                <a:latin typeface="Arial" pitchFamily="34" charset="0"/>
                <a:cs typeface="Arial" pitchFamily="34" charset="0"/>
              </a:rPr>
              <a:t>	The absorption of  a photon of visible light causes a valence electron in the </a:t>
            </a:r>
            <a:r>
              <a:rPr lang="en-US" sz="2000" dirty="0" err="1">
                <a:latin typeface="Arial" pitchFamily="34" charset="0"/>
                <a:cs typeface="Arial" pitchFamily="34" charset="0"/>
              </a:rPr>
              <a:t>analyte</a:t>
            </a:r>
            <a:r>
              <a:rPr lang="en-US" sz="2000" dirty="0">
                <a:latin typeface="Arial" pitchFamily="34" charset="0"/>
                <a:cs typeface="Arial" pitchFamily="34" charset="0"/>
              </a:rPr>
              <a:t> to move to a higher-energy level.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When an </a:t>
            </a:r>
            <a:r>
              <a:rPr lang="en-US" sz="2000" dirty="0" err="1">
                <a:latin typeface="Arial" pitchFamily="34" charset="0"/>
                <a:cs typeface="Arial" pitchFamily="34" charset="0"/>
              </a:rPr>
              <a:t>analyte</a:t>
            </a:r>
            <a:r>
              <a:rPr lang="en-US" sz="2000" dirty="0">
                <a:latin typeface="Arial" pitchFamily="34" charset="0"/>
                <a:cs typeface="Arial" pitchFamily="34" charset="0"/>
              </a:rPr>
              <a:t> absorbs infrared radiation, on the other hand, one of its chemical bonds experiences a change in </a:t>
            </a:r>
            <a:r>
              <a:rPr lang="en-US" sz="2000" dirty="0" err="1">
                <a:latin typeface="Arial" pitchFamily="34" charset="0"/>
                <a:cs typeface="Arial" pitchFamily="34" charset="0"/>
              </a:rPr>
              <a:t>vibrational</a:t>
            </a:r>
            <a:r>
              <a:rPr lang="en-US" sz="2000" dirty="0">
                <a:latin typeface="Arial" pitchFamily="34" charset="0"/>
                <a:cs typeface="Arial" pitchFamily="34" charset="0"/>
              </a:rPr>
              <a:t> energy.</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intensity of photons passing through a sample containing the </a:t>
            </a:r>
            <a:r>
              <a:rPr lang="en-US" sz="2000" dirty="0" err="1">
                <a:latin typeface="Arial" pitchFamily="34" charset="0"/>
                <a:cs typeface="Arial" pitchFamily="34" charset="0"/>
              </a:rPr>
              <a:t>analyte</a:t>
            </a:r>
            <a:r>
              <a:rPr lang="en-US" sz="2000" dirty="0">
                <a:latin typeface="Arial" pitchFamily="34" charset="0"/>
                <a:cs typeface="Arial" pitchFamily="34" charset="0"/>
              </a:rPr>
              <a:t> is attenuated because of absorption.</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measurement of this attenuation, called absorbance, serves </a:t>
            </a:r>
          </a:p>
          <a:p>
            <a:pPr marL="287338" indent="-287338" fontAlgn="auto">
              <a:spcBef>
                <a:spcPts val="0"/>
              </a:spcBef>
              <a:spcAft>
                <a:spcPts val="0"/>
              </a:spcAft>
              <a:buClr>
                <a:srgbClr val="FF0000"/>
              </a:buClr>
              <a:defRPr/>
            </a:pPr>
            <a:r>
              <a:rPr lang="en-US" sz="2000" dirty="0">
                <a:latin typeface="Arial" pitchFamily="34" charset="0"/>
                <a:cs typeface="Arial" pitchFamily="34" charset="0"/>
              </a:rPr>
              <a:t>	as our signal.</a:t>
            </a:r>
          </a:p>
        </p:txBody>
      </p:sp>
      <p:sp>
        <p:nvSpPr>
          <p:cNvPr id="19459" name="TextBox 2"/>
          <p:cNvSpPr txBox="1">
            <a:spLocks noChangeArrowheads="1"/>
          </p:cNvSpPr>
          <p:nvPr/>
        </p:nvSpPr>
        <p:spPr bwMode="auto">
          <a:xfrm>
            <a:off x="1828800" y="76200"/>
            <a:ext cx="5181600" cy="646113"/>
          </a:xfrm>
          <a:prstGeom prst="rect">
            <a:avLst/>
          </a:prstGeom>
          <a:noFill/>
          <a:ln w="9525">
            <a:noFill/>
            <a:miter lim="800000"/>
            <a:headEnd/>
            <a:tailEnd/>
          </a:ln>
        </p:spPr>
        <p:txBody>
          <a:bodyPr>
            <a:spAutoFit/>
          </a:bodyPr>
          <a:lstStyle/>
          <a:p>
            <a:r>
              <a:rPr lang="en-US" sz="3600" b="1" i="1">
                <a:solidFill>
                  <a:srgbClr val="0000FF"/>
                </a:solidFill>
              </a:rPr>
              <a:t>Spectroscopy</a:t>
            </a:r>
          </a:p>
        </p:txBody>
      </p:sp>
      <p:sp>
        <p:nvSpPr>
          <p:cNvPr id="4" name="Slide Number Placeholder 3"/>
          <p:cNvSpPr>
            <a:spLocks noGrp="1"/>
          </p:cNvSpPr>
          <p:nvPr>
            <p:ph type="sldNum" sz="quarter" idx="12"/>
          </p:nvPr>
        </p:nvSpPr>
        <p:spPr/>
        <p:txBody>
          <a:bodyPr/>
          <a:lstStyle/>
          <a:p>
            <a:pPr>
              <a:defRPr/>
            </a:pPr>
            <a:fld id="{0D81467C-D842-4FB2-9215-8CA49D234B6A}"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685800" y="762000"/>
            <a:ext cx="3448050" cy="2647950"/>
          </a:xfrm>
          <a:prstGeom prst="rect">
            <a:avLst/>
          </a:prstGeom>
          <a:noFill/>
          <a:ln w="9525">
            <a:noFill/>
            <a:miter lim="800000"/>
            <a:headEnd/>
            <a:tailEnd/>
          </a:ln>
        </p:spPr>
      </p:pic>
      <p:sp>
        <p:nvSpPr>
          <p:cNvPr id="20483" name="Rectangle 3"/>
          <p:cNvSpPr>
            <a:spLocks noChangeArrowheads="1"/>
          </p:cNvSpPr>
          <p:nvPr/>
        </p:nvSpPr>
        <p:spPr bwMode="auto">
          <a:xfrm>
            <a:off x="685800" y="4191000"/>
            <a:ext cx="7848600" cy="2246313"/>
          </a:xfrm>
          <a:prstGeom prst="rect">
            <a:avLst/>
          </a:prstGeom>
          <a:noFill/>
          <a:ln w="9525">
            <a:noFill/>
            <a:miter lim="800000"/>
            <a:headEnd/>
            <a:tailEnd/>
          </a:ln>
        </p:spPr>
        <p:txBody>
          <a:bodyPr>
            <a:spAutoFit/>
          </a:bodyPr>
          <a:lstStyle/>
          <a:p>
            <a:pPr marL="231775" indent="-231775">
              <a:buClr>
                <a:srgbClr val="FF0000"/>
              </a:buClr>
              <a:buFont typeface="Wingdings" pitchFamily="2" charset="2"/>
              <a:buChar char="Ø"/>
            </a:pPr>
            <a:r>
              <a:rPr lang="en-US" sz="2000"/>
              <a:t>The energy levels have well-defined values (i.e., they are quantized). </a:t>
            </a:r>
          </a:p>
          <a:p>
            <a:pPr marL="231775" indent="-231775">
              <a:buClr>
                <a:srgbClr val="FF0000"/>
              </a:buClr>
              <a:buFont typeface="Wingdings" pitchFamily="2" charset="2"/>
              <a:buChar char="Ø"/>
            </a:pPr>
            <a:r>
              <a:rPr lang="en-US" sz="2000"/>
              <a:t>Absorption only occurs when the photon’s energy matches the difference in energy, </a:t>
            </a:r>
            <a:r>
              <a:rPr lang="el-GR" sz="2000"/>
              <a:t>Δ</a:t>
            </a:r>
            <a:r>
              <a:rPr lang="en-US" sz="2000"/>
              <a:t>E, between two energy levels. </a:t>
            </a:r>
          </a:p>
          <a:p>
            <a:pPr marL="231775" indent="-231775">
              <a:buClr>
                <a:srgbClr val="FF0000"/>
              </a:buClr>
              <a:buFont typeface="Wingdings" pitchFamily="2" charset="2"/>
              <a:buChar char="Ø"/>
            </a:pPr>
            <a:endParaRPr lang="en-US" sz="2000"/>
          </a:p>
          <a:p>
            <a:pPr marL="231775" indent="-231775">
              <a:buClr>
                <a:srgbClr val="FF0000"/>
              </a:buClr>
              <a:buFont typeface="Wingdings" pitchFamily="2" charset="2"/>
              <a:buChar char="Ø"/>
            </a:pPr>
            <a:r>
              <a:rPr lang="en-US" sz="2000"/>
              <a:t>A plot of absorbance as a function of the photon’s energy is called an absorbance spectrum</a:t>
            </a:r>
          </a:p>
        </p:txBody>
      </p:sp>
      <p:pic>
        <p:nvPicPr>
          <p:cNvPr id="20484" name="Picture 2"/>
          <p:cNvPicPr>
            <a:picLocks noChangeAspect="1" noChangeArrowheads="1"/>
          </p:cNvPicPr>
          <p:nvPr/>
        </p:nvPicPr>
        <p:blipFill>
          <a:blip r:embed="rId3" cstate="print"/>
          <a:srcRect/>
          <a:stretch>
            <a:fillRect/>
          </a:stretch>
        </p:blipFill>
        <p:spPr bwMode="auto">
          <a:xfrm>
            <a:off x="5557838" y="838200"/>
            <a:ext cx="3052762" cy="2843213"/>
          </a:xfrm>
          <a:prstGeom prst="rect">
            <a:avLst/>
          </a:prstGeom>
          <a:noFill/>
          <a:ln w="9525">
            <a:noFill/>
            <a:miter lim="800000"/>
            <a:headEnd/>
            <a:tailEnd/>
          </a:ln>
        </p:spPr>
      </p:pic>
      <p:sp>
        <p:nvSpPr>
          <p:cNvPr id="20485" name="TextBox 5"/>
          <p:cNvSpPr txBox="1">
            <a:spLocks noChangeArrowheads="1"/>
          </p:cNvSpPr>
          <p:nvPr/>
        </p:nvSpPr>
        <p:spPr bwMode="auto">
          <a:xfrm>
            <a:off x="1676400" y="0"/>
            <a:ext cx="5867400" cy="646113"/>
          </a:xfrm>
          <a:prstGeom prst="rect">
            <a:avLst/>
          </a:prstGeom>
          <a:noFill/>
          <a:ln w="9525">
            <a:noFill/>
            <a:miter lim="800000"/>
            <a:headEnd/>
            <a:tailEnd/>
          </a:ln>
        </p:spPr>
        <p:txBody>
          <a:bodyPr>
            <a:spAutoFit/>
          </a:bodyPr>
          <a:lstStyle/>
          <a:p>
            <a:r>
              <a:rPr lang="en-US" sz="3600" b="1" i="1">
                <a:solidFill>
                  <a:srgbClr val="0000FF"/>
                </a:solidFill>
              </a:rPr>
              <a:t>Absorption Spectroscopy</a:t>
            </a:r>
          </a:p>
        </p:txBody>
      </p:sp>
      <p:sp>
        <p:nvSpPr>
          <p:cNvPr id="7" name="Slide Number Placeholder 6"/>
          <p:cNvSpPr>
            <a:spLocks noGrp="1"/>
          </p:cNvSpPr>
          <p:nvPr>
            <p:ph type="sldNum" sz="quarter" idx="12"/>
          </p:nvPr>
        </p:nvSpPr>
        <p:spPr/>
        <p:txBody>
          <a:bodyPr/>
          <a:lstStyle/>
          <a:p>
            <a:pPr>
              <a:defRPr/>
            </a:pPr>
            <a:fld id="{9659B0C8-7020-45BA-8928-7A7D3DD9246E}"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8077200" cy="3478213"/>
          </a:xfrm>
          <a:prstGeom prst="rect">
            <a:avLst/>
          </a:prstGeom>
        </p:spPr>
        <p:txBody>
          <a:bodyPr>
            <a:spAutoFit/>
          </a:bodyPr>
          <a:lstStyle/>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Emission of a photon occurs when an </a:t>
            </a:r>
            <a:r>
              <a:rPr lang="en-US" sz="2000" dirty="0" err="1">
                <a:latin typeface="Arial" pitchFamily="34" charset="0"/>
                <a:cs typeface="Arial" pitchFamily="34" charset="0"/>
              </a:rPr>
              <a:t>analyte</a:t>
            </a:r>
            <a:r>
              <a:rPr lang="en-US" sz="2000" dirty="0">
                <a:latin typeface="Arial" pitchFamily="34" charset="0"/>
                <a:cs typeface="Arial" pitchFamily="34" charset="0"/>
              </a:rPr>
              <a:t> in a higher-energy state returns to a lower-energy state.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higher-energy state can be achieved in several ways, including thermal energy, radiant energy from a photon, or by </a:t>
            </a:r>
            <a:r>
              <a:rPr lang="en-US" sz="2000" dirty="0" smtClean="0">
                <a:latin typeface="Arial" pitchFamily="34" charset="0"/>
                <a:cs typeface="Arial" pitchFamily="34" charset="0"/>
              </a:rPr>
              <a:t>a chemical </a:t>
            </a:r>
            <a:r>
              <a:rPr lang="en-US" sz="2000" dirty="0">
                <a:latin typeface="Arial" pitchFamily="34" charset="0"/>
                <a:cs typeface="Arial" pitchFamily="34" charset="0"/>
              </a:rPr>
              <a:t>reaction.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Emission following the absorption of a photon is also called photoluminescence, and that following a chemical reaction is called </a:t>
            </a:r>
            <a:r>
              <a:rPr lang="en-US" sz="2000" dirty="0" err="1">
                <a:latin typeface="Arial" pitchFamily="34" charset="0"/>
                <a:cs typeface="Arial" pitchFamily="34" charset="0"/>
              </a:rPr>
              <a:t>chemiluminescence</a:t>
            </a:r>
            <a:r>
              <a:rPr lang="en-US" sz="2000" dirty="0">
                <a:latin typeface="Arial" pitchFamily="34" charset="0"/>
                <a:cs typeface="Arial" pitchFamily="34" charset="0"/>
              </a:rPr>
              <a:t>.</a:t>
            </a:r>
          </a:p>
          <a:p>
            <a:pPr fontAlgn="auto">
              <a:spcBef>
                <a:spcPts val="0"/>
              </a:spcBef>
              <a:spcAft>
                <a:spcPts val="0"/>
              </a:spcAft>
              <a:defRPr/>
            </a:pPr>
            <a:endParaRPr lang="en-US" sz="2000" dirty="0">
              <a:latin typeface="Arial" pitchFamily="34" charset="0"/>
              <a:cs typeface="Arial" pitchFamily="34" charset="0"/>
            </a:endParaRPr>
          </a:p>
        </p:txBody>
      </p:sp>
      <p:pic>
        <p:nvPicPr>
          <p:cNvPr id="21507" name="Picture 2"/>
          <p:cNvPicPr>
            <a:picLocks noChangeAspect="1" noChangeArrowheads="1"/>
          </p:cNvPicPr>
          <p:nvPr/>
        </p:nvPicPr>
        <p:blipFill>
          <a:blip r:embed="rId2" cstate="print"/>
          <a:srcRect/>
          <a:stretch>
            <a:fillRect/>
          </a:stretch>
        </p:blipFill>
        <p:spPr bwMode="auto">
          <a:xfrm>
            <a:off x="4633913" y="4038600"/>
            <a:ext cx="4052887" cy="2819400"/>
          </a:xfrm>
          <a:prstGeom prst="rect">
            <a:avLst/>
          </a:prstGeom>
          <a:noFill/>
          <a:ln w="9525">
            <a:noFill/>
            <a:miter lim="800000"/>
            <a:headEnd/>
            <a:tailEnd/>
          </a:ln>
        </p:spPr>
      </p:pic>
      <p:pic>
        <p:nvPicPr>
          <p:cNvPr id="21508" name="Picture 3"/>
          <p:cNvPicPr>
            <a:picLocks noChangeAspect="1" noChangeArrowheads="1"/>
          </p:cNvPicPr>
          <p:nvPr/>
        </p:nvPicPr>
        <p:blipFill>
          <a:blip r:embed="rId3" cstate="print"/>
          <a:srcRect/>
          <a:stretch>
            <a:fillRect/>
          </a:stretch>
        </p:blipFill>
        <p:spPr bwMode="auto">
          <a:xfrm>
            <a:off x="838200" y="4267200"/>
            <a:ext cx="3448050" cy="2495550"/>
          </a:xfrm>
          <a:prstGeom prst="rect">
            <a:avLst/>
          </a:prstGeom>
          <a:noFill/>
          <a:ln w="9525">
            <a:noFill/>
            <a:miter lim="800000"/>
            <a:headEnd/>
            <a:tailEnd/>
          </a:ln>
        </p:spPr>
      </p:pic>
      <p:sp>
        <p:nvSpPr>
          <p:cNvPr id="21509" name="TextBox 4"/>
          <p:cNvSpPr txBox="1">
            <a:spLocks noChangeArrowheads="1"/>
          </p:cNvSpPr>
          <p:nvPr/>
        </p:nvSpPr>
        <p:spPr bwMode="auto">
          <a:xfrm>
            <a:off x="1676400" y="0"/>
            <a:ext cx="5867400" cy="646113"/>
          </a:xfrm>
          <a:prstGeom prst="rect">
            <a:avLst/>
          </a:prstGeom>
          <a:noFill/>
          <a:ln w="9525">
            <a:noFill/>
            <a:miter lim="800000"/>
            <a:headEnd/>
            <a:tailEnd/>
          </a:ln>
        </p:spPr>
        <p:txBody>
          <a:bodyPr>
            <a:spAutoFit/>
          </a:bodyPr>
          <a:lstStyle/>
          <a:p>
            <a:r>
              <a:rPr lang="en-US" sz="3600" b="1" i="1">
                <a:solidFill>
                  <a:srgbClr val="0000FF"/>
                </a:solidFill>
              </a:rPr>
              <a:t>Emission Spectroscopy</a:t>
            </a:r>
          </a:p>
        </p:txBody>
      </p:sp>
      <p:sp>
        <p:nvSpPr>
          <p:cNvPr id="6" name="Slide Number Placeholder 5"/>
          <p:cNvSpPr>
            <a:spLocks noGrp="1"/>
          </p:cNvSpPr>
          <p:nvPr>
            <p:ph type="sldNum" sz="quarter" idx="12"/>
          </p:nvPr>
        </p:nvSpPr>
        <p:spPr/>
        <p:txBody>
          <a:bodyPr/>
          <a:lstStyle/>
          <a:p>
            <a:pPr>
              <a:defRPr/>
            </a:pPr>
            <a:fld id="{9A46DEBD-89CD-4A13-B88F-06D7248C309E}"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457200" y="152400"/>
            <a:ext cx="8382000" cy="1809750"/>
          </a:xfrm>
          <a:prstGeom prst="rect">
            <a:avLst/>
          </a:prstGeom>
          <a:noFill/>
          <a:ln w="9525">
            <a:noFill/>
            <a:miter lim="800000"/>
            <a:headEnd/>
            <a:tailEnd/>
          </a:ln>
        </p:spPr>
      </p:pic>
      <p:sp>
        <p:nvSpPr>
          <p:cNvPr id="22531" name="Text Box 3"/>
          <p:cNvSpPr txBox="1">
            <a:spLocks noChangeArrowheads="1"/>
          </p:cNvSpPr>
          <p:nvPr/>
        </p:nvSpPr>
        <p:spPr bwMode="auto">
          <a:xfrm>
            <a:off x="2514600" y="2057400"/>
            <a:ext cx="2362200" cy="366713"/>
          </a:xfrm>
          <a:prstGeom prst="rect">
            <a:avLst/>
          </a:prstGeom>
          <a:noFill/>
          <a:ln w="9525">
            <a:noFill/>
            <a:miter lim="800000"/>
            <a:headEnd/>
            <a:tailEnd/>
          </a:ln>
        </p:spPr>
        <p:txBody>
          <a:bodyPr>
            <a:spAutoFit/>
          </a:bodyPr>
          <a:lstStyle/>
          <a:p>
            <a:pPr>
              <a:spcBef>
                <a:spcPct val="50000"/>
              </a:spcBef>
            </a:pPr>
            <a:r>
              <a:rPr lang="en-US"/>
              <a:t>Absorption methods.</a:t>
            </a:r>
          </a:p>
        </p:txBody>
      </p:sp>
      <p:sp>
        <p:nvSpPr>
          <p:cNvPr id="22532" name="Rectangle 4" descr="2406"/>
          <p:cNvSpPr>
            <a:spLocks noGrp="1" noChangeAspect="1" noChangeArrowheads="1"/>
          </p:cNvSpPr>
          <p:nvPr/>
        </p:nvSpPr>
        <p:spPr bwMode="auto">
          <a:xfrm>
            <a:off x="990600" y="2586038"/>
            <a:ext cx="6858000" cy="3532187"/>
          </a:xfrm>
          <a:prstGeom prst="rect">
            <a:avLst/>
          </a:prstGeom>
          <a:blipFill dpi="0" rotWithShape="1">
            <a:blip r:embed="rId3" cstate="print"/>
            <a:srcRect/>
            <a:stretch>
              <a:fillRect/>
            </a:stretch>
          </a:blipFill>
          <a:ln w="9525">
            <a:noFill/>
            <a:miter lim="800000"/>
            <a:headEnd/>
            <a:tailEnd/>
          </a:ln>
        </p:spPr>
        <p:txBody>
          <a:bodyPr/>
          <a:lstStyle/>
          <a:p>
            <a:endParaRPr lang="en-US">
              <a:latin typeface="Calibri" pitchFamily="34" charset="0"/>
            </a:endParaRPr>
          </a:p>
        </p:txBody>
      </p:sp>
      <p:sp>
        <p:nvSpPr>
          <p:cNvPr id="22533" name="Text Box 5"/>
          <p:cNvSpPr txBox="1">
            <a:spLocks noChangeArrowheads="1"/>
          </p:cNvSpPr>
          <p:nvPr/>
        </p:nvSpPr>
        <p:spPr bwMode="auto">
          <a:xfrm>
            <a:off x="2514600" y="6248400"/>
            <a:ext cx="3200400" cy="366713"/>
          </a:xfrm>
          <a:prstGeom prst="rect">
            <a:avLst/>
          </a:prstGeom>
          <a:noFill/>
          <a:ln w="9525">
            <a:noFill/>
            <a:miter lim="800000"/>
            <a:headEnd/>
            <a:tailEnd/>
          </a:ln>
        </p:spPr>
        <p:txBody>
          <a:bodyPr>
            <a:spAutoFit/>
          </a:bodyPr>
          <a:lstStyle/>
          <a:p>
            <a:pPr>
              <a:spcBef>
                <a:spcPct val="50000"/>
              </a:spcBef>
            </a:pPr>
            <a:r>
              <a:rPr lang="en-US"/>
              <a:t>Photoluminescence methods.</a:t>
            </a:r>
          </a:p>
        </p:txBody>
      </p:sp>
      <p:sp>
        <p:nvSpPr>
          <p:cNvPr id="6" name="Slide Number Placeholder 5"/>
          <p:cNvSpPr>
            <a:spLocks noGrp="1"/>
          </p:cNvSpPr>
          <p:nvPr>
            <p:ph type="sldNum" sz="quarter" idx="12"/>
          </p:nvPr>
        </p:nvSpPr>
        <p:spPr/>
        <p:txBody>
          <a:bodyPr/>
          <a:lstStyle/>
          <a:p>
            <a:pPr>
              <a:defRPr/>
            </a:pPr>
            <a:fld id="{98F3C837-5358-4F12-90CF-EE8AEB08E6A3}"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57200" y="531813"/>
            <a:ext cx="8153400" cy="5602287"/>
          </a:xfrm>
          <a:prstGeom prst="rect">
            <a:avLst/>
          </a:prstGeom>
          <a:noFill/>
          <a:ln w="9525">
            <a:noFill/>
            <a:miter lim="800000"/>
            <a:headEnd/>
            <a:tailEnd/>
          </a:ln>
        </p:spPr>
        <p:txBody>
          <a:bodyPr>
            <a:spAutoFit/>
          </a:bodyPr>
          <a:lstStyle/>
          <a:p>
            <a:pPr>
              <a:spcBef>
                <a:spcPct val="50000"/>
              </a:spcBef>
            </a:pPr>
            <a:r>
              <a:rPr lang="en-US" altLang="ko-KR" sz="2200" b="1">
                <a:solidFill>
                  <a:srgbClr val="FF0000"/>
                </a:solidFill>
              </a:rPr>
              <a:t>Spectroscopy</a:t>
            </a:r>
            <a:r>
              <a:rPr lang="en-US" altLang="ko-KR" sz="2200">
                <a:solidFill>
                  <a:srgbClr val="FF0000"/>
                </a:solidFill>
              </a:rPr>
              <a:t> :</a:t>
            </a:r>
          </a:p>
          <a:p>
            <a:pPr>
              <a:spcBef>
                <a:spcPct val="50000"/>
              </a:spcBef>
            </a:pPr>
            <a:r>
              <a:rPr lang="en-US" altLang="ko-KR" sz="2000"/>
              <a:t>the science that deals with the interaction of electromagnetic radiation with matter.</a:t>
            </a:r>
          </a:p>
          <a:p>
            <a:pPr>
              <a:spcBef>
                <a:spcPct val="50000"/>
              </a:spcBef>
            </a:pPr>
            <a:endParaRPr lang="en-US" altLang="ko-KR" sz="2000" b="1"/>
          </a:p>
          <a:p>
            <a:pPr>
              <a:spcBef>
                <a:spcPct val="50000"/>
              </a:spcBef>
            </a:pPr>
            <a:r>
              <a:rPr lang="en-US" altLang="ko-KR" sz="2200" b="1">
                <a:solidFill>
                  <a:srgbClr val="FF0000"/>
                </a:solidFill>
              </a:rPr>
              <a:t>Spectrometry</a:t>
            </a:r>
            <a:r>
              <a:rPr lang="en-US" altLang="ko-KR" sz="2200">
                <a:solidFill>
                  <a:srgbClr val="FF0000"/>
                </a:solidFill>
              </a:rPr>
              <a:t> :</a:t>
            </a:r>
          </a:p>
          <a:p>
            <a:pPr>
              <a:spcBef>
                <a:spcPct val="50000"/>
              </a:spcBef>
            </a:pPr>
            <a:r>
              <a:rPr lang="en-US" altLang="ko-KR" sz="2000"/>
              <a:t>denotes the quantitative measurement of the intensity of electromagnetic radiation at one or more wavelengths with photoelectric detector.</a:t>
            </a:r>
          </a:p>
          <a:p>
            <a:pPr>
              <a:spcBef>
                <a:spcPct val="50000"/>
              </a:spcBef>
            </a:pPr>
            <a:r>
              <a:rPr lang="en-US" altLang="ko-KR" sz="2200" b="1">
                <a:solidFill>
                  <a:srgbClr val="FF0000"/>
                </a:solidFill>
              </a:rPr>
              <a:t>Spectrum </a:t>
            </a:r>
            <a:r>
              <a:rPr lang="en-US" altLang="ko-KR" sz="2200">
                <a:solidFill>
                  <a:srgbClr val="FF0000"/>
                </a:solidFill>
              </a:rPr>
              <a:t>(</a:t>
            </a:r>
            <a:r>
              <a:rPr lang="en-US" altLang="ko-KR" sz="2200" i="1">
                <a:solidFill>
                  <a:srgbClr val="FF0000"/>
                </a:solidFill>
              </a:rPr>
              <a:t>pl</a:t>
            </a:r>
            <a:r>
              <a:rPr lang="en-US" altLang="ko-KR" sz="2200">
                <a:solidFill>
                  <a:srgbClr val="FF0000"/>
                </a:solidFill>
              </a:rPr>
              <a:t>. </a:t>
            </a:r>
            <a:r>
              <a:rPr lang="en-US" altLang="ko-KR" sz="2200" b="1">
                <a:solidFill>
                  <a:srgbClr val="FF0000"/>
                </a:solidFill>
              </a:rPr>
              <a:t>spectra</a:t>
            </a:r>
            <a:r>
              <a:rPr lang="en-US" altLang="ko-KR" sz="2200">
                <a:solidFill>
                  <a:srgbClr val="FF0000"/>
                </a:solidFill>
              </a:rPr>
              <a:t>) :</a:t>
            </a:r>
          </a:p>
          <a:p>
            <a:pPr>
              <a:spcBef>
                <a:spcPct val="50000"/>
              </a:spcBef>
            </a:pPr>
            <a:r>
              <a:rPr lang="en-US" altLang="ko-KR" sz="2000"/>
              <a:t>a display of the intensity of radiation emitted,</a:t>
            </a:r>
          </a:p>
          <a:p>
            <a:pPr>
              <a:spcBef>
                <a:spcPct val="50000"/>
              </a:spcBef>
            </a:pPr>
            <a:r>
              <a:rPr lang="en-US" altLang="ko-KR" sz="2000"/>
              <a:t>absorbed, or scattered by a sample </a:t>
            </a:r>
            <a:r>
              <a:rPr lang="en-US" altLang="ko-KR" sz="2000" i="1"/>
              <a:t>versus</a:t>
            </a:r>
            <a:r>
              <a:rPr lang="en-US" altLang="ko-KR" sz="2000"/>
              <a:t> a </a:t>
            </a:r>
          </a:p>
          <a:p>
            <a:pPr>
              <a:spcBef>
                <a:spcPct val="50000"/>
              </a:spcBef>
            </a:pPr>
            <a:r>
              <a:rPr lang="en-US" altLang="ko-KR" sz="2000"/>
              <a:t>quantity related to photon energy(</a:t>
            </a:r>
            <a:r>
              <a:rPr lang="en-US" altLang="ko-KR" sz="2000" i="1"/>
              <a:t>E</a:t>
            </a:r>
            <a:r>
              <a:rPr lang="en-US" altLang="ko-KR" sz="2000"/>
              <a:t>), such as</a:t>
            </a:r>
          </a:p>
          <a:p>
            <a:pPr>
              <a:spcBef>
                <a:spcPct val="50000"/>
              </a:spcBef>
            </a:pPr>
            <a:r>
              <a:rPr lang="en-US" altLang="ko-KR" sz="2000"/>
              <a:t> wave length(</a:t>
            </a:r>
            <a:r>
              <a:rPr lang="en-US" altLang="ko-KR" sz="2000">
                <a:sym typeface="Symbol" pitchFamily="18" charset="2"/>
              </a:rPr>
              <a:t></a:t>
            </a:r>
            <a:r>
              <a:rPr lang="en-US" altLang="ko-KR" sz="2000"/>
              <a:t>) or frequency(</a:t>
            </a:r>
            <a:r>
              <a:rPr lang="en-US" altLang="ko-KR" sz="2000">
                <a:sym typeface="Symbol" pitchFamily="18" charset="2"/>
              </a:rPr>
              <a:t></a:t>
            </a:r>
            <a:r>
              <a:rPr lang="en-US" altLang="ko-KR" sz="2000"/>
              <a:t>).</a:t>
            </a:r>
          </a:p>
        </p:txBody>
      </p:sp>
      <p:sp>
        <p:nvSpPr>
          <p:cNvPr id="5123" name="Line 3"/>
          <p:cNvSpPr>
            <a:spLocks noChangeShapeType="1"/>
          </p:cNvSpPr>
          <p:nvPr/>
        </p:nvSpPr>
        <p:spPr bwMode="auto">
          <a:xfrm>
            <a:off x="6172200" y="3810000"/>
            <a:ext cx="0" cy="1600200"/>
          </a:xfrm>
          <a:prstGeom prst="line">
            <a:avLst/>
          </a:prstGeom>
          <a:noFill/>
          <a:ln w="9525">
            <a:solidFill>
              <a:schemeClr val="tx1"/>
            </a:solidFill>
            <a:round/>
            <a:headEnd/>
            <a:tailEnd/>
          </a:ln>
        </p:spPr>
        <p:txBody>
          <a:bodyPr wrap="none" anchor="ctr"/>
          <a:lstStyle/>
          <a:p>
            <a:endParaRPr lang="en-US"/>
          </a:p>
        </p:txBody>
      </p:sp>
      <p:sp>
        <p:nvSpPr>
          <p:cNvPr id="5124" name="Line 4"/>
          <p:cNvSpPr>
            <a:spLocks noChangeShapeType="1"/>
          </p:cNvSpPr>
          <p:nvPr/>
        </p:nvSpPr>
        <p:spPr bwMode="auto">
          <a:xfrm>
            <a:off x="6172200" y="5410200"/>
            <a:ext cx="2133600" cy="0"/>
          </a:xfrm>
          <a:prstGeom prst="line">
            <a:avLst/>
          </a:prstGeom>
          <a:noFill/>
          <a:ln w="9525">
            <a:solidFill>
              <a:schemeClr val="tx1"/>
            </a:solidFill>
            <a:round/>
            <a:headEnd/>
            <a:tailEnd/>
          </a:ln>
        </p:spPr>
        <p:txBody>
          <a:bodyPr wrap="none" anchor="ctr"/>
          <a:lstStyle/>
          <a:p>
            <a:endParaRPr lang="en-US"/>
          </a:p>
        </p:txBody>
      </p:sp>
      <p:sp>
        <p:nvSpPr>
          <p:cNvPr id="5125" name="Text Box 5"/>
          <p:cNvSpPr txBox="1">
            <a:spLocks noChangeArrowheads="1"/>
          </p:cNvSpPr>
          <p:nvPr/>
        </p:nvSpPr>
        <p:spPr bwMode="auto">
          <a:xfrm>
            <a:off x="6248400" y="5410200"/>
            <a:ext cx="2362200" cy="779463"/>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wave length(</a:t>
            </a:r>
            <a:r>
              <a:rPr lang="en-US" altLang="ko-KR">
                <a:latin typeface="Calibri" pitchFamily="34" charset="0"/>
                <a:sym typeface="Symbol" pitchFamily="18" charset="2"/>
              </a:rPr>
              <a:t>, nm</a:t>
            </a:r>
            <a:r>
              <a:rPr lang="en-US" altLang="ko-KR">
                <a:latin typeface="Calibri" pitchFamily="34" charset="0"/>
              </a:rPr>
              <a:t>)</a:t>
            </a:r>
          </a:p>
          <a:p>
            <a:pPr>
              <a:spcBef>
                <a:spcPct val="50000"/>
              </a:spcBef>
            </a:pPr>
            <a:r>
              <a:rPr lang="en-US" altLang="ko-KR">
                <a:latin typeface="Calibri" pitchFamily="34" charset="0"/>
              </a:rPr>
              <a:t>or frequency(</a:t>
            </a:r>
            <a:r>
              <a:rPr lang="en-US" altLang="ko-KR">
                <a:latin typeface="Calibri" pitchFamily="34" charset="0"/>
                <a:sym typeface="Symbol" pitchFamily="18" charset="2"/>
              </a:rPr>
              <a:t>, cm</a:t>
            </a:r>
            <a:r>
              <a:rPr lang="en-US" altLang="ko-KR" baseline="30000">
                <a:latin typeface="Calibri" pitchFamily="34" charset="0"/>
                <a:sym typeface="Symbol" pitchFamily="18" charset="2"/>
              </a:rPr>
              <a:t>–1</a:t>
            </a:r>
            <a:r>
              <a:rPr lang="en-US" altLang="ko-KR">
                <a:latin typeface="Calibri" pitchFamily="34" charset="0"/>
              </a:rPr>
              <a:t>).</a:t>
            </a:r>
          </a:p>
        </p:txBody>
      </p:sp>
      <p:sp>
        <p:nvSpPr>
          <p:cNvPr id="5126" name="Text Box 6"/>
          <p:cNvSpPr txBox="1">
            <a:spLocks noChangeArrowheads="1"/>
          </p:cNvSpPr>
          <p:nvPr/>
        </p:nvSpPr>
        <p:spPr bwMode="auto">
          <a:xfrm>
            <a:off x="5181600" y="4114800"/>
            <a:ext cx="1066800" cy="366713"/>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Intensity</a:t>
            </a:r>
          </a:p>
        </p:txBody>
      </p:sp>
      <p:sp>
        <p:nvSpPr>
          <p:cNvPr id="5127" name="Freeform 7"/>
          <p:cNvSpPr>
            <a:spLocks/>
          </p:cNvSpPr>
          <p:nvPr/>
        </p:nvSpPr>
        <p:spPr bwMode="auto">
          <a:xfrm>
            <a:off x="6553200" y="4191000"/>
            <a:ext cx="1524000" cy="1231900"/>
          </a:xfrm>
          <a:custGeom>
            <a:avLst/>
            <a:gdLst>
              <a:gd name="T0" fmla="*/ 0 w 960"/>
              <a:gd name="T1" fmla="*/ 1955641428 h 776"/>
              <a:gd name="T2" fmla="*/ 483870075 w 960"/>
              <a:gd name="T3" fmla="*/ 1108868798 h 776"/>
              <a:gd name="T4" fmla="*/ 725805014 w 960"/>
              <a:gd name="T5" fmla="*/ 20161250 h 776"/>
              <a:gd name="T6" fmla="*/ 1088707620 w 960"/>
              <a:gd name="T7" fmla="*/ 1229836260 h 776"/>
              <a:gd name="T8" fmla="*/ 1451610028 w 960"/>
              <a:gd name="T9" fmla="*/ 745966214 h 776"/>
              <a:gd name="T10" fmla="*/ 1814512832 w 960"/>
              <a:gd name="T11" fmla="*/ 1713706505 h 776"/>
              <a:gd name="T12" fmla="*/ 2147483647 w 960"/>
              <a:gd name="T13" fmla="*/ 1955641428 h 776"/>
              <a:gd name="T14" fmla="*/ 0 60000 65536"/>
              <a:gd name="T15" fmla="*/ 0 60000 65536"/>
              <a:gd name="T16" fmla="*/ 0 60000 65536"/>
              <a:gd name="T17" fmla="*/ 0 60000 65536"/>
              <a:gd name="T18" fmla="*/ 0 60000 65536"/>
              <a:gd name="T19" fmla="*/ 0 60000 65536"/>
              <a:gd name="T20" fmla="*/ 0 60000 65536"/>
              <a:gd name="T21" fmla="*/ 0 w 960"/>
              <a:gd name="T22" fmla="*/ 0 h 776"/>
              <a:gd name="T23" fmla="*/ 960 w 960"/>
              <a:gd name="T24" fmla="*/ 776 h 7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776">
                <a:moveTo>
                  <a:pt x="0" y="776"/>
                </a:moveTo>
                <a:cubicBezTo>
                  <a:pt x="72" y="672"/>
                  <a:pt x="144" y="568"/>
                  <a:pt x="192" y="440"/>
                </a:cubicBezTo>
                <a:cubicBezTo>
                  <a:pt x="240" y="312"/>
                  <a:pt x="248" y="0"/>
                  <a:pt x="288" y="8"/>
                </a:cubicBezTo>
                <a:cubicBezTo>
                  <a:pt x="328" y="16"/>
                  <a:pt x="384" y="440"/>
                  <a:pt x="432" y="488"/>
                </a:cubicBezTo>
                <a:cubicBezTo>
                  <a:pt x="480" y="536"/>
                  <a:pt x="528" y="264"/>
                  <a:pt x="576" y="296"/>
                </a:cubicBezTo>
                <a:cubicBezTo>
                  <a:pt x="624" y="328"/>
                  <a:pt x="656" y="600"/>
                  <a:pt x="720" y="680"/>
                </a:cubicBezTo>
                <a:cubicBezTo>
                  <a:pt x="784" y="760"/>
                  <a:pt x="904" y="768"/>
                  <a:pt x="960" y="776"/>
                </a:cubicBezTo>
              </a:path>
            </a:pathLst>
          </a:custGeom>
          <a:noFill/>
          <a:ln w="9525">
            <a:solidFill>
              <a:schemeClr val="tx1"/>
            </a:solidFill>
            <a:round/>
            <a:headEnd/>
            <a:tailEnd/>
          </a:ln>
        </p:spPr>
        <p:txBody>
          <a:bodyPr wrap="none" anchor="ctr"/>
          <a:lstStyle/>
          <a:p>
            <a:endParaRPr lang="en-US">
              <a:latin typeface="Calibri" pitchFamily="34" charset="0"/>
            </a:endParaRPr>
          </a:p>
        </p:txBody>
      </p:sp>
      <p:sp>
        <p:nvSpPr>
          <p:cNvPr id="5128" name="Text Box 8"/>
          <p:cNvSpPr txBox="1">
            <a:spLocks noChangeArrowheads="1"/>
          </p:cNvSpPr>
          <p:nvPr/>
        </p:nvSpPr>
        <p:spPr bwMode="auto">
          <a:xfrm>
            <a:off x="6400800" y="6248400"/>
            <a:ext cx="1447800" cy="366713"/>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Spectrum</a:t>
            </a:r>
          </a:p>
        </p:txBody>
      </p:sp>
      <p:sp>
        <p:nvSpPr>
          <p:cNvPr id="5129" name="TextBox 8"/>
          <p:cNvSpPr txBox="1">
            <a:spLocks noChangeArrowheads="1"/>
          </p:cNvSpPr>
          <p:nvPr/>
        </p:nvSpPr>
        <p:spPr bwMode="auto">
          <a:xfrm>
            <a:off x="2286000" y="0"/>
            <a:ext cx="4876800" cy="708025"/>
          </a:xfrm>
          <a:prstGeom prst="rect">
            <a:avLst/>
          </a:prstGeom>
          <a:noFill/>
          <a:ln w="9525">
            <a:noFill/>
            <a:miter lim="800000"/>
            <a:headEnd/>
            <a:tailEnd/>
          </a:ln>
        </p:spPr>
        <p:txBody>
          <a:bodyPr>
            <a:spAutoFit/>
          </a:bodyPr>
          <a:lstStyle/>
          <a:p>
            <a:r>
              <a:rPr lang="en-US" altLang="ko-KR" sz="4000" b="1" i="1">
                <a:solidFill>
                  <a:srgbClr val="0000FF"/>
                </a:solidFill>
              </a:rPr>
              <a:t>Spectrophotometry</a:t>
            </a:r>
            <a:endParaRPr lang="en-US" altLang="ko-KR" sz="4000" i="1">
              <a:solidFill>
                <a:srgbClr val="0000FF"/>
              </a:solidFill>
            </a:endParaRPr>
          </a:p>
        </p:txBody>
      </p:sp>
      <p:sp>
        <p:nvSpPr>
          <p:cNvPr id="10" name="Slide Number Placeholder 9"/>
          <p:cNvSpPr>
            <a:spLocks noGrp="1"/>
          </p:cNvSpPr>
          <p:nvPr>
            <p:ph type="sldNum" sz="quarter" idx="12"/>
          </p:nvPr>
        </p:nvSpPr>
        <p:spPr/>
        <p:txBody>
          <a:bodyPr/>
          <a:lstStyle/>
          <a:p>
            <a:pPr>
              <a:defRPr/>
            </a:pPr>
            <a:fld id="{08AB054B-0E78-4005-82E2-9A9E387E5307}"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descr="2404"/>
          <p:cNvSpPr>
            <a:spLocks noGrp="1" noChangeAspect="1" noChangeArrowheads="1"/>
          </p:cNvSpPr>
          <p:nvPr/>
        </p:nvSpPr>
        <p:spPr bwMode="auto">
          <a:xfrm>
            <a:off x="990600" y="533400"/>
            <a:ext cx="7086600" cy="5122863"/>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23555" name="Text Box 3"/>
          <p:cNvSpPr txBox="1">
            <a:spLocks noChangeArrowheads="1"/>
          </p:cNvSpPr>
          <p:nvPr/>
        </p:nvSpPr>
        <p:spPr bwMode="auto">
          <a:xfrm>
            <a:off x="2514600" y="5943600"/>
            <a:ext cx="4495800" cy="646113"/>
          </a:xfrm>
          <a:prstGeom prst="rect">
            <a:avLst/>
          </a:prstGeom>
          <a:noFill/>
          <a:ln w="9525">
            <a:noFill/>
            <a:miter lim="800000"/>
            <a:headEnd/>
            <a:tailEnd/>
          </a:ln>
        </p:spPr>
        <p:txBody>
          <a:bodyPr>
            <a:spAutoFit/>
          </a:bodyPr>
          <a:lstStyle/>
          <a:p>
            <a:pPr>
              <a:spcBef>
                <a:spcPct val="50000"/>
              </a:spcBef>
            </a:pPr>
            <a:r>
              <a:rPr lang="en-US"/>
              <a:t>Emission or chemiluminescence processes.</a:t>
            </a:r>
          </a:p>
        </p:txBody>
      </p:sp>
      <p:sp>
        <p:nvSpPr>
          <p:cNvPr id="4" name="Slide Number Placeholder 3"/>
          <p:cNvSpPr>
            <a:spLocks noGrp="1"/>
          </p:cNvSpPr>
          <p:nvPr>
            <p:ph type="sldNum" sz="quarter" idx="12"/>
          </p:nvPr>
        </p:nvSpPr>
        <p:spPr/>
        <p:txBody>
          <a:bodyPr/>
          <a:lstStyle/>
          <a:p>
            <a:pPr>
              <a:defRPr/>
            </a:pPr>
            <a:fld id="{9A92F25A-87F4-4C51-B470-EF3DF3DC1E02}"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304800" y="457200"/>
            <a:ext cx="8305800" cy="44196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F554A8F4-56D0-47D8-AF33-0BD807044B88}"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20850"/>
            <a:ext cx="8077200" cy="3170238"/>
          </a:xfrm>
          <a:prstGeom prst="rect">
            <a:avLst/>
          </a:prstGeom>
        </p:spPr>
        <p:txBody>
          <a:bodyPr>
            <a:spAutoFit/>
          </a:bodyPr>
          <a:lstStyle/>
          <a:p>
            <a:pPr fontAlgn="auto">
              <a:spcBef>
                <a:spcPts val="0"/>
              </a:spcBef>
              <a:spcAft>
                <a:spcPts val="0"/>
              </a:spcAft>
              <a:defRPr/>
            </a:pPr>
            <a:r>
              <a:rPr lang="en-US" sz="2000" dirty="0">
                <a:latin typeface="Arial" pitchFamily="34" charset="0"/>
                <a:cs typeface="Arial" pitchFamily="34" charset="0"/>
              </a:rPr>
              <a:t>The instruments used in spectroscopy consist s of</a:t>
            </a:r>
          </a:p>
          <a:p>
            <a:pPr fontAlgn="auto">
              <a:spcBef>
                <a:spcPts val="0"/>
              </a:spcBef>
              <a:spcAft>
                <a:spcPts val="0"/>
              </a:spcAft>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 source of energy that can be input to the sample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 means for isolating a narrow range of wavelengths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 detector for measuring the signal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 signal processor to display the signal in a form convenient for the analyst. </a:t>
            </a:r>
          </a:p>
        </p:txBody>
      </p:sp>
      <p:sp>
        <p:nvSpPr>
          <p:cNvPr id="25603" name="TextBox 2"/>
          <p:cNvSpPr txBox="1">
            <a:spLocks noChangeArrowheads="1"/>
          </p:cNvSpPr>
          <p:nvPr/>
        </p:nvSpPr>
        <p:spPr bwMode="auto">
          <a:xfrm>
            <a:off x="609600" y="152400"/>
            <a:ext cx="7848600" cy="1200150"/>
          </a:xfrm>
          <a:prstGeom prst="rect">
            <a:avLst/>
          </a:prstGeom>
          <a:noFill/>
          <a:ln w="9525">
            <a:noFill/>
            <a:miter lim="800000"/>
            <a:headEnd/>
            <a:tailEnd/>
          </a:ln>
        </p:spPr>
        <p:txBody>
          <a:bodyPr>
            <a:spAutoFit/>
          </a:bodyPr>
          <a:lstStyle/>
          <a:p>
            <a:r>
              <a:rPr lang="en-US" sz="3600" b="1" i="1">
                <a:solidFill>
                  <a:srgbClr val="0000FF"/>
                </a:solidFill>
              </a:rPr>
              <a:t>Basic Components of Spectroscopic Instrumentation</a:t>
            </a:r>
          </a:p>
        </p:txBody>
      </p:sp>
      <p:sp>
        <p:nvSpPr>
          <p:cNvPr id="4" name="Slide Number Placeholder 3"/>
          <p:cNvSpPr>
            <a:spLocks noGrp="1"/>
          </p:cNvSpPr>
          <p:nvPr>
            <p:ph type="sldNum" sz="quarter" idx="12"/>
          </p:nvPr>
        </p:nvSpPr>
        <p:spPr/>
        <p:txBody>
          <a:bodyPr/>
          <a:lstStyle/>
          <a:p>
            <a:pPr>
              <a:defRPr/>
            </a:pPr>
            <a:fld id="{31BD4B4D-7667-4052-8E85-D999739DDD2E}"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381000" y="914400"/>
            <a:ext cx="8077200" cy="5694363"/>
          </a:xfrm>
          <a:prstGeom prst="rect">
            <a:avLst/>
          </a:prstGeom>
          <a:noFill/>
          <a:ln w="9525">
            <a:noFill/>
            <a:miter lim="800000"/>
            <a:headEnd/>
            <a:tailEnd/>
          </a:ln>
        </p:spPr>
        <p:txBody>
          <a:bodyPr>
            <a:spAutoFit/>
          </a:bodyPr>
          <a:lstStyle/>
          <a:p>
            <a:r>
              <a:rPr lang="en-US" sz="2000" dirty="0"/>
              <a:t>All forms of spectroscopy require a source of energy. </a:t>
            </a:r>
          </a:p>
          <a:p>
            <a:r>
              <a:rPr lang="en-US" sz="2000" dirty="0"/>
              <a:t>In absorption and scattering spectroscopy this energy is supplied by photons. </a:t>
            </a:r>
          </a:p>
          <a:p>
            <a:endParaRPr lang="en-US" sz="2000" dirty="0"/>
          </a:p>
          <a:p>
            <a:r>
              <a:rPr lang="en-US" sz="2000" dirty="0"/>
              <a:t>Emission and luminescence spectroscopy use thermal, radiant (photon), or chemical energy to promote the </a:t>
            </a:r>
            <a:r>
              <a:rPr lang="en-US" sz="2000" dirty="0" err="1"/>
              <a:t>analyte</a:t>
            </a:r>
            <a:r>
              <a:rPr lang="en-US" sz="2000" dirty="0"/>
              <a:t> to a less stable, higher energy state.</a:t>
            </a:r>
          </a:p>
          <a:p>
            <a:endParaRPr lang="en-US" sz="2000" dirty="0"/>
          </a:p>
          <a:p>
            <a:r>
              <a:rPr lang="en-US" sz="2400" b="1" i="1" dirty="0">
                <a:solidFill>
                  <a:srgbClr val="0000FF"/>
                </a:solidFill>
              </a:rPr>
              <a:t>Sources of Electromagnetic Radiation </a:t>
            </a:r>
          </a:p>
          <a:p>
            <a:endParaRPr lang="en-US" sz="2000" b="1" dirty="0"/>
          </a:p>
          <a:p>
            <a:r>
              <a:rPr lang="en-US" sz="2000" dirty="0"/>
              <a:t>Sources of electromagnetic radiation are classified as either continuum or line </a:t>
            </a:r>
            <a:r>
              <a:rPr lang="en-US" sz="2000" dirty="0" smtClean="0"/>
              <a:t>sources </a:t>
            </a:r>
            <a:endParaRPr lang="en-US" sz="2000" dirty="0"/>
          </a:p>
          <a:p>
            <a:r>
              <a:rPr lang="en-US" sz="2000" b="1" dirty="0">
                <a:solidFill>
                  <a:srgbClr val="FF0000"/>
                </a:solidFill>
              </a:rPr>
              <a:t>A continuum source </a:t>
            </a:r>
            <a:r>
              <a:rPr lang="en-US" sz="2000" dirty="0"/>
              <a:t>emits radiation over a wide range of wavelengths, with a relatively smooth variation in intensity as a function of wavelength.  </a:t>
            </a:r>
          </a:p>
          <a:p>
            <a:endParaRPr lang="en-US" sz="2000" dirty="0"/>
          </a:p>
          <a:p>
            <a:r>
              <a:rPr lang="en-US" sz="2000" b="1" dirty="0">
                <a:solidFill>
                  <a:srgbClr val="FF0000"/>
                </a:solidFill>
              </a:rPr>
              <a:t>Line sources </a:t>
            </a:r>
            <a:r>
              <a:rPr lang="en-US" sz="2000" dirty="0"/>
              <a:t>emit radiation at a few selected narrow wavelength ranges </a:t>
            </a:r>
          </a:p>
        </p:txBody>
      </p:sp>
      <p:sp>
        <p:nvSpPr>
          <p:cNvPr id="26627" name="TextBox 2"/>
          <p:cNvSpPr txBox="1">
            <a:spLocks noChangeArrowheads="1"/>
          </p:cNvSpPr>
          <p:nvPr/>
        </p:nvSpPr>
        <p:spPr bwMode="auto">
          <a:xfrm>
            <a:off x="1371600" y="152400"/>
            <a:ext cx="4953000" cy="646113"/>
          </a:xfrm>
          <a:prstGeom prst="rect">
            <a:avLst/>
          </a:prstGeom>
          <a:noFill/>
          <a:ln w="9525">
            <a:noFill/>
            <a:miter lim="800000"/>
            <a:headEnd/>
            <a:tailEnd/>
          </a:ln>
        </p:spPr>
        <p:txBody>
          <a:bodyPr>
            <a:spAutoFit/>
          </a:bodyPr>
          <a:lstStyle/>
          <a:p>
            <a:r>
              <a:rPr lang="en-US" sz="3600" b="1" i="1">
                <a:solidFill>
                  <a:srgbClr val="0000FF"/>
                </a:solidFill>
              </a:rPr>
              <a:t>Sources of Energy</a:t>
            </a:r>
          </a:p>
        </p:txBody>
      </p:sp>
      <p:sp>
        <p:nvSpPr>
          <p:cNvPr id="4" name="Slide Number Placeholder 3"/>
          <p:cNvSpPr>
            <a:spLocks noGrp="1"/>
          </p:cNvSpPr>
          <p:nvPr>
            <p:ph type="sldNum" sz="quarter" idx="12"/>
          </p:nvPr>
        </p:nvSpPr>
        <p:spPr/>
        <p:txBody>
          <a:bodyPr/>
          <a:lstStyle/>
          <a:p>
            <a:pPr>
              <a:defRPr/>
            </a:pPr>
            <a:fld id="{6532D77C-15AF-450A-B4E5-BDFB16C6D683}"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1143000" y="990600"/>
            <a:ext cx="3181350" cy="2324100"/>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4695825" y="3457575"/>
            <a:ext cx="3228975" cy="2409825"/>
          </a:xfrm>
          <a:prstGeom prst="rect">
            <a:avLst/>
          </a:prstGeom>
          <a:noFill/>
          <a:ln w="9525">
            <a:noFill/>
            <a:miter lim="800000"/>
            <a:headEnd/>
            <a:tailEnd/>
          </a:ln>
        </p:spPr>
      </p:pic>
      <p:sp>
        <p:nvSpPr>
          <p:cNvPr id="27652" name="TextBox 4"/>
          <p:cNvSpPr txBox="1">
            <a:spLocks noChangeArrowheads="1"/>
          </p:cNvSpPr>
          <p:nvPr/>
        </p:nvSpPr>
        <p:spPr bwMode="auto">
          <a:xfrm>
            <a:off x="1295400" y="457200"/>
            <a:ext cx="2438400" cy="369888"/>
          </a:xfrm>
          <a:prstGeom prst="rect">
            <a:avLst/>
          </a:prstGeom>
          <a:noFill/>
          <a:ln w="9525">
            <a:noFill/>
            <a:miter lim="800000"/>
            <a:headEnd/>
            <a:tailEnd/>
          </a:ln>
        </p:spPr>
        <p:txBody>
          <a:bodyPr>
            <a:spAutoFit/>
          </a:bodyPr>
          <a:lstStyle/>
          <a:p>
            <a:r>
              <a:rPr lang="en-US" b="1"/>
              <a:t>A continuum source</a:t>
            </a:r>
            <a:endParaRPr lang="en-US">
              <a:latin typeface="Calibri" pitchFamily="34" charset="0"/>
            </a:endParaRPr>
          </a:p>
        </p:txBody>
      </p:sp>
      <p:sp>
        <p:nvSpPr>
          <p:cNvPr id="27653" name="TextBox 5"/>
          <p:cNvSpPr txBox="1">
            <a:spLocks noChangeArrowheads="1"/>
          </p:cNvSpPr>
          <p:nvPr/>
        </p:nvSpPr>
        <p:spPr bwMode="auto">
          <a:xfrm>
            <a:off x="5410200" y="2982913"/>
            <a:ext cx="1752600" cy="369887"/>
          </a:xfrm>
          <a:prstGeom prst="rect">
            <a:avLst/>
          </a:prstGeom>
          <a:noFill/>
          <a:ln w="9525">
            <a:noFill/>
            <a:miter lim="800000"/>
            <a:headEnd/>
            <a:tailEnd/>
          </a:ln>
        </p:spPr>
        <p:txBody>
          <a:bodyPr>
            <a:spAutoFit/>
          </a:bodyPr>
          <a:lstStyle/>
          <a:p>
            <a:r>
              <a:rPr lang="en-US" b="1"/>
              <a:t>Line source</a:t>
            </a:r>
            <a:endParaRPr lang="en-US">
              <a:latin typeface="Calibri" pitchFamily="34" charset="0"/>
            </a:endParaRPr>
          </a:p>
        </p:txBody>
      </p:sp>
      <p:sp>
        <p:nvSpPr>
          <p:cNvPr id="7" name="Slide Number Placeholder 6"/>
          <p:cNvSpPr>
            <a:spLocks noGrp="1"/>
          </p:cNvSpPr>
          <p:nvPr>
            <p:ph type="sldNum" sz="quarter" idx="12"/>
          </p:nvPr>
        </p:nvSpPr>
        <p:spPr/>
        <p:txBody>
          <a:bodyPr/>
          <a:lstStyle/>
          <a:p>
            <a:pPr>
              <a:defRPr/>
            </a:pPr>
            <a:fld id="{791107CE-9D1D-471C-B0DA-94E647876D85}"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228600" y="0"/>
            <a:ext cx="8534400" cy="6924973"/>
          </a:xfrm>
          <a:prstGeom prst="rect">
            <a:avLst/>
          </a:prstGeom>
          <a:noFill/>
          <a:ln w="9525">
            <a:noFill/>
            <a:miter lim="800000"/>
            <a:headEnd/>
            <a:tailEnd/>
          </a:ln>
        </p:spPr>
        <p:txBody>
          <a:bodyPr wrap="square">
            <a:spAutoFit/>
          </a:bodyPr>
          <a:lstStyle/>
          <a:p>
            <a:r>
              <a:rPr lang="en-US" sz="3200" b="1" i="1" dirty="0">
                <a:solidFill>
                  <a:srgbClr val="0000FF"/>
                </a:solidFill>
              </a:rPr>
              <a:t>Sources of Thermal Energy </a:t>
            </a:r>
          </a:p>
          <a:p>
            <a:endParaRPr lang="en-US" sz="2000" b="1" dirty="0"/>
          </a:p>
          <a:p>
            <a:pPr marL="287338" indent="-287338">
              <a:buClr>
                <a:srgbClr val="FF0000"/>
              </a:buClr>
              <a:buFont typeface="Wingdings" pitchFamily="2" charset="2"/>
              <a:buChar char="Ø"/>
            </a:pPr>
            <a:r>
              <a:rPr lang="en-US" sz="2000" dirty="0"/>
              <a:t>The most common sources of thermal energy </a:t>
            </a:r>
            <a:r>
              <a:rPr lang="en-US" sz="2000" dirty="0" smtClean="0"/>
              <a:t>are flames </a:t>
            </a:r>
            <a:r>
              <a:rPr lang="en-US" sz="2000" dirty="0"/>
              <a:t>and </a:t>
            </a:r>
            <a:r>
              <a:rPr lang="en-US" sz="2000" dirty="0" smtClean="0"/>
              <a:t>plasmas </a:t>
            </a:r>
          </a:p>
          <a:p>
            <a:pPr marL="287338" indent="-287338">
              <a:buClr>
                <a:srgbClr val="FF0000"/>
              </a:buClr>
              <a:buFont typeface="Wingdings" pitchFamily="2" charset="2"/>
              <a:buChar char="Ø"/>
            </a:pPr>
            <a:endParaRPr lang="en-US" sz="2000" dirty="0" smtClean="0"/>
          </a:p>
          <a:p>
            <a:pPr marL="287338" indent="-287338">
              <a:buClr>
                <a:srgbClr val="FF0000"/>
              </a:buClr>
              <a:buFont typeface="Wingdings" pitchFamily="2" charset="2"/>
              <a:buChar char="Ø"/>
            </a:pPr>
            <a:r>
              <a:rPr lang="en-US" sz="2000" dirty="0" smtClean="0"/>
              <a:t>Flame </a:t>
            </a:r>
            <a:r>
              <a:rPr lang="en-US" sz="2000" dirty="0"/>
              <a:t>sources use the combustion of a fuel and an oxidant such as acetylene and air, to achieve temperatures of 2000–3400 </a:t>
            </a:r>
            <a:r>
              <a:rPr lang="en-US" sz="2000" dirty="0" smtClean="0"/>
              <a:t>K </a:t>
            </a:r>
          </a:p>
          <a:p>
            <a:pPr marL="287338" indent="-287338">
              <a:buClr>
                <a:srgbClr val="FF0000"/>
              </a:buClr>
              <a:buFont typeface="Wingdings" pitchFamily="2" charset="2"/>
              <a:buChar char="Ø"/>
            </a:pPr>
            <a:endParaRPr lang="en-US" sz="2000" dirty="0" smtClean="0"/>
          </a:p>
          <a:p>
            <a:pPr marL="287338" indent="-287338">
              <a:buClr>
                <a:srgbClr val="FF0000"/>
              </a:buClr>
              <a:buFont typeface="Wingdings" pitchFamily="2" charset="2"/>
              <a:buChar char="Ø"/>
            </a:pPr>
            <a:r>
              <a:rPr lang="en-US" sz="2000" dirty="0" smtClean="0"/>
              <a:t>Plasmas</a:t>
            </a:r>
            <a:r>
              <a:rPr lang="en-US" sz="2000" dirty="0"/>
              <a:t>, which are hot, ionized gases, provide temperatures of 6000–10,000 </a:t>
            </a:r>
            <a:r>
              <a:rPr lang="en-US" sz="2000" dirty="0" smtClean="0"/>
              <a:t>K</a:t>
            </a:r>
            <a:endParaRPr lang="en-US" sz="2000" dirty="0"/>
          </a:p>
          <a:p>
            <a:endParaRPr lang="en-US" sz="2000" dirty="0"/>
          </a:p>
          <a:p>
            <a:r>
              <a:rPr lang="en-US" sz="3200" b="1" i="1" dirty="0">
                <a:solidFill>
                  <a:srgbClr val="0000FF"/>
                </a:solidFill>
              </a:rPr>
              <a:t>Chemical Sources of Energy </a:t>
            </a:r>
          </a:p>
          <a:p>
            <a:endParaRPr lang="en-US" sz="2000" b="1" dirty="0"/>
          </a:p>
          <a:p>
            <a:pPr marL="231775" indent="-231775">
              <a:buClr>
                <a:srgbClr val="FF0000"/>
              </a:buClr>
              <a:buFont typeface="Wingdings" pitchFamily="2" charset="2"/>
              <a:buChar char="Ø"/>
            </a:pPr>
            <a:r>
              <a:rPr lang="en-US" sz="2000" dirty="0"/>
              <a:t>Exothermic reactions also may serve as a source of </a:t>
            </a:r>
            <a:r>
              <a:rPr lang="en-US" sz="2000" dirty="0" smtClean="0"/>
              <a:t>energy </a:t>
            </a:r>
          </a:p>
          <a:p>
            <a:pPr marL="231775" indent="-231775">
              <a:buClr>
                <a:srgbClr val="FF0000"/>
              </a:buClr>
            </a:pPr>
            <a:endParaRPr lang="en-US" sz="2000" dirty="0"/>
          </a:p>
          <a:p>
            <a:pPr marL="231775" indent="-231775">
              <a:buClr>
                <a:srgbClr val="FF0000"/>
              </a:buClr>
              <a:buFont typeface="Wingdings" pitchFamily="2" charset="2"/>
              <a:buChar char="Ø"/>
            </a:pPr>
            <a:r>
              <a:rPr lang="en-US" sz="2000" dirty="0"/>
              <a:t>In </a:t>
            </a:r>
            <a:r>
              <a:rPr lang="en-US" sz="2000" dirty="0" err="1"/>
              <a:t>chemiluminescence</a:t>
            </a:r>
            <a:r>
              <a:rPr lang="en-US" sz="2000" dirty="0"/>
              <a:t> the </a:t>
            </a:r>
            <a:r>
              <a:rPr lang="en-US" sz="2000" dirty="0" err="1"/>
              <a:t>analyte</a:t>
            </a:r>
            <a:r>
              <a:rPr lang="en-US" sz="2000" dirty="0"/>
              <a:t> is raised to a higher-energy state by means of a chemical reaction, emitting characteristic radiation when it returns to a lower-energy </a:t>
            </a:r>
            <a:r>
              <a:rPr lang="en-US" sz="2000" dirty="0" smtClean="0"/>
              <a:t>state </a:t>
            </a:r>
            <a:endParaRPr lang="en-US" sz="2000" dirty="0"/>
          </a:p>
          <a:p>
            <a:pPr marL="231775" indent="-231775">
              <a:buClr>
                <a:srgbClr val="FF0000"/>
              </a:buClr>
              <a:buFont typeface="Wingdings" pitchFamily="2" charset="2"/>
              <a:buChar char="Ø"/>
            </a:pPr>
            <a:endParaRPr lang="en-US" sz="2000" dirty="0"/>
          </a:p>
          <a:p>
            <a:pPr marL="231775" indent="-231775">
              <a:buClr>
                <a:srgbClr val="FF0000"/>
              </a:buClr>
              <a:buFont typeface="Wingdings" pitchFamily="2" charset="2"/>
              <a:buChar char="Ø"/>
            </a:pPr>
            <a:r>
              <a:rPr lang="en-US" sz="2000" dirty="0"/>
              <a:t>When the chemical reaction results from a biological or enzymatic reaction, the emission of radiation is called </a:t>
            </a:r>
            <a:r>
              <a:rPr lang="en-US" sz="2000" dirty="0" smtClean="0"/>
              <a:t>bioluminescence</a:t>
            </a:r>
            <a:endParaRPr lang="en-US" sz="2000" dirty="0"/>
          </a:p>
          <a:p>
            <a:pPr marL="231775" indent="-231775">
              <a:buClr>
                <a:srgbClr val="FF0000"/>
              </a:buClr>
              <a:buFont typeface="Wingdings" pitchFamily="2" charset="2"/>
              <a:buChar char="Ø"/>
            </a:pPr>
            <a:r>
              <a:rPr lang="en-US" sz="2000" dirty="0"/>
              <a:t>The flash of light from a firefly is an example of  and bioluminescence</a:t>
            </a:r>
          </a:p>
        </p:txBody>
      </p:sp>
      <p:sp>
        <p:nvSpPr>
          <p:cNvPr id="3" name="Slide Number Placeholder 2"/>
          <p:cNvSpPr>
            <a:spLocks noGrp="1"/>
          </p:cNvSpPr>
          <p:nvPr>
            <p:ph type="sldNum" sz="quarter" idx="12"/>
          </p:nvPr>
        </p:nvSpPr>
        <p:spPr/>
        <p:txBody>
          <a:bodyPr/>
          <a:lstStyle/>
          <a:p>
            <a:pPr>
              <a:defRPr/>
            </a:pPr>
            <a:fld id="{97BA6C49-3B50-4C0F-A7DC-E89B8EC3B11B}"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1219200" y="1066800"/>
            <a:ext cx="7467600" cy="3786188"/>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A wavelength for analysis is selected where the analyte is the only absorbing species.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A single wavelength of radiation cannot be isolated from a  continuum source.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Instead, a wavelength selector passes a narrow band of radiation  characterized by a nominal wavelength, an effective bandwidth, and a maximum throughput of radiation.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The effective bandwidth is defined as the width of the radiation at half the maximum throughput.</a:t>
            </a:r>
          </a:p>
        </p:txBody>
      </p:sp>
      <p:sp>
        <p:nvSpPr>
          <p:cNvPr id="29699" name="TextBox 2"/>
          <p:cNvSpPr txBox="1">
            <a:spLocks noChangeArrowheads="1"/>
          </p:cNvSpPr>
          <p:nvPr/>
        </p:nvSpPr>
        <p:spPr bwMode="auto">
          <a:xfrm>
            <a:off x="2057400" y="228600"/>
            <a:ext cx="4953000" cy="646113"/>
          </a:xfrm>
          <a:prstGeom prst="rect">
            <a:avLst/>
          </a:prstGeom>
          <a:noFill/>
          <a:ln w="9525">
            <a:noFill/>
            <a:miter lim="800000"/>
            <a:headEnd/>
            <a:tailEnd/>
          </a:ln>
        </p:spPr>
        <p:txBody>
          <a:bodyPr>
            <a:spAutoFit/>
          </a:bodyPr>
          <a:lstStyle/>
          <a:p>
            <a:r>
              <a:rPr lang="en-US" sz="3600" b="1" i="1">
                <a:solidFill>
                  <a:srgbClr val="0000FF"/>
                </a:solidFill>
              </a:rPr>
              <a:t>Wavelength Selection</a:t>
            </a:r>
          </a:p>
        </p:txBody>
      </p:sp>
      <p:pic>
        <p:nvPicPr>
          <p:cNvPr id="29700" name="Picture 2"/>
          <p:cNvPicPr>
            <a:picLocks noChangeAspect="1" noChangeArrowheads="1"/>
          </p:cNvPicPr>
          <p:nvPr/>
        </p:nvPicPr>
        <p:blipFill>
          <a:blip r:embed="rId2" cstate="print"/>
          <a:srcRect/>
          <a:stretch>
            <a:fillRect/>
          </a:stretch>
        </p:blipFill>
        <p:spPr bwMode="auto">
          <a:xfrm>
            <a:off x="6296025" y="4767263"/>
            <a:ext cx="2390775" cy="18621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7992129E-7C98-43C7-86A4-A6AA16D36E0A}"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609600" y="685800"/>
            <a:ext cx="8001000" cy="5648325"/>
          </a:xfrm>
          <a:prstGeom prst="rect">
            <a:avLst/>
          </a:prstGeom>
          <a:noFill/>
          <a:ln w="9525">
            <a:noFill/>
            <a:miter lim="800000"/>
            <a:headEnd/>
            <a:tailEnd/>
          </a:ln>
        </p:spPr>
        <p:txBody>
          <a:bodyPr>
            <a:spAutoFit/>
          </a:bodyPr>
          <a:lstStyle/>
          <a:p>
            <a:pPr marL="231775" indent="-231775">
              <a:buClr>
                <a:srgbClr val="FF0000"/>
              </a:buClr>
              <a:buFont typeface="Wingdings" pitchFamily="2" charset="2"/>
              <a:buChar char="Ø"/>
            </a:pPr>
            <a:r>
              <a:rPr lang="en-US" sz="1900" dirty="0"/>
              <a:t>The ideal wavelength selector has a high throughput of radiation and a narrow effective bandwidth. </a:t>
            </a:r>
          </a:p>
          <a:p>
            <a:pPr marL="231775" indent="-231775">
              <a:buClr>
                <a:srgbClr val="FF0000"/>
              </a:buClr>
              <a:buFont typeface="Wingdings" pitchFamily="2" charset="2"/>
              <a:buChar char="Ø"/>
            </a:pPr>
            <a:endParaRPr lang="en-US" sz="1900" dirty="0"/>
          </a:p>
          <a:p>
            <a:pPr marL="231775" indent="-231775">
              <a:buClr>
                <a:srgbClr val="FF0000"/>
              </a:buClr>
              <a:buFont typeface="Wingdings" pitchFamily="2" charset="2"/>
              <a:buChar char="Ø"/>
            </a:pPr>
            <a:r>
              <a:rPr lang="en-US" sz="1900" dirty="0"/>
              <a:t>A high throughput is desirable because more photons pass through the wavelength selector, giving a stronger signal with less background noise. </a:t>
            </a:r>
          </a:p>
          <a:p>
            <a:pPr marL="231775" indent="-231775">
              <a:buClr>
                <a:srgbClr val="FF0000"/>
              </a:buClr>
              <a:buFont typeface="Wingdings" pitchFamily="2" charset="2"/>
              <a:buChar char="Ø"/>
            </a:pPr>
            <a:endParaRPr lang="en-US" sz="1900" dirty="0"/>
          </a:p>
          <a:p>
            <a:pPr marL="231775" indent="-231775">
              <a:buClr>
                <a:srgbClr val="FF0000"/>
              </a:buClr>
              <a:buFont typeface="Wingdings" pitchFamily="2" charset="2"/>
              <a:buChar char="Ø"/>
            </a:pPr>
            <a:r>
              <a:rPr lang="en-US" sz="1900" dirty="0"/>
              <a:t>A narrow effective bandwidth provides a higher resolution, with spectral features separated by more than twice the effective bandwidth being resolved. </a:t>
            </a:r>
          </a:p>
          <a:p>
            <a:pPr marL="231775" indent="-231775">
              <a:buClr>
                <a:srgbClr val="FF0000"/>
              </a:buClr>
              <a:buFont typeface="Wingdings" pitchFamily="2" charset="2"/>
              <a:buChar char="Ø"/>
            </a:pPr>
            <a:endParaRPr lang="en-US" sz="1900" dirty="0"/>
          </a:p>
          <a:p>
            <a:pPr marL="231775" indent="-231775">
              <a:buClr>
                <a:srgbClr val="FF0000"/>
              </a:buClr>
              <a:buFont typeface="Wingdings" pitchFamily="2" charset="2"/>
              <a:buChar char="Ø"/>
            </a:pPr>
            <a:r>
              <a:rPr lang="en-US" sz="1900" dirty="0"/>
              <a:t>Conditions favoring a higher throughput of radiation usually provide</a:t>
            </a:r>
          </a:p>
          <a:p>
            <a:pPr marL="231775" indent="-231775">
              <a:buClr>
                <a:srgbClr val="FF0000"/>
              </a:buClr>
            </a:pPr>
            <a:r>
              <a:rPr lang="en-US" sz="1900" dirty="0"/>
              <a:t>	less resolution. Decreasing the effective bandwidth improves resolution, but at the cost of a noisier signal. </a:t>
            </a:r>
          </a:p>
          <a:p>
            <a:pPr marL="231775" indent="-231775">
              <a:buClr>
                <a:srgbClr val="FF0000"/>
              </a:buClr>
              <a:buFont typeface="Wingdings" pitchFamily="2" charset="2"/>
              <a:buChar char="Ø"/>
            </a:pPr>
            <a:endParaRPr lang="en-US" sz="1900" dirty="0"/>
          </a:p>
          <a:p>
            <a:pPr marL="231775" indent="-231775">
              <a:buClr>
                <a:srgbClr val="FF0000"/>
              </a:buClr>
              <a:buFont typeface="Wingdings" pitchFamily="2" charset="2"/>
              <a:buChar char="Ø"/>
            </a:pPr>
            <a:r>
              <a:rPr lang="en-US" sz="1900" dirty="0"/>
              <a:t>For </a:t>
            </a:r>
            <a:r>
              <a:rPr lang="en-US" sz="1900" dirty="0" smtClean="0"/>
              <a:t>qualitative </a:t>
            </a:r>
            <a:r>
              <a:rPr lang="en-US" sz="1900" dirty="0"/>
              <a:t>analysis, resolution is generally more important than the throughput of radiation; thus, smaller effective bandwidths are desirable. In a quantitative analysis a higher throughput of radiation is usually desirable</a:t>
            </a:r>
          </a:p>
        </p:txBody>
      </p:sp>
      <p:sp>
        <p:nvSpPr>
          <p:cNvPr id="30723" name="TextBox 2"/>
          <p:cNvSpPr txBox="1">
            <a:spLocks noChangeArrowheads="1"/>
          </p:cNvSpPr>
          <p:nvPr/>
        </p:nvSpPr>
        <p:spPr bwMode="auto">
          <a:xfrm>
            <a:off x="1905000" y="76200"/>
            <a:ext cx="4953000" cy="646113"/>
          </a:xfrm>
          <a:prstGeom prst="rect">
            <a:avLst/>
          </a:prstGeom>
          <a:noFill/>
          <a:ln w="9525">
            <a:noFill/>
            <a:miter lim="800000"/>
            <a:headEnd/>
            <a:tailEnd/>
          </a:ln>
        </p:spPr>
        <p:txBody>
          <a:bodyPr>
            <a:spAutoFit/>
          </a:bodyPr>
          <a:lstStyle/>
          <a:p>
            <a:r>
              <a:rPr lang="en-US" sz="3600" b="1" i="1">
                <a:solidFill>
                  <a:srgbClr val="0000FF"/>
                </a:solidFill>
              </a:rPr>
              <a:t>Wavelength Selection</a:t>
            </a:r>
          </a:p>
        </p:txBody>
      </p:sp>
      <p:sp>
        <p:nvSpPr>
          <p:cNvPr id="4" name="Slide Number Placeholder 3"/>
          <p:cNvSpPr>
            <a:spLocks noGrp="1"/>
          </p:cNvSpPr>
          <p:nvPr>
            <p:ph type="sldNum" sz="quarter" idx="12"/>
          </p:nvPr>
        </p:nvSpPr>
        <p:spPr/>
        <p:txBody>
          <a:bodyPr/>
          <a:lstStyle/>
          <a:p>
            <a:pPr>
              <a:defRPr/>
            </a:pPr>
            <a:fld id="{4F4231EE-FD50-4465-B136-6D9790FEA4B6}"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457200" y="844550"/>
            <a:ext cx="8001000" cy="5016758"/>
          </a:xfrm>
          <a:prstGeom prst="rect">
            <a:avLst/>
          </a:prstGeom>
          <a:noFill/>
          <a:ln w="9525">
            <a:noFill/>
            <a:miter lim="800000"/>
            <a:headEnd/>
            <a:tailEnd/>
          </a:ln>
        </p:spPr>
        <p:txBody>
          <a:bodyPr>
            <a:spAutoFit/>
          </a:bodyPr>
          <a:lstStyle/>
          <a:p>
            <a:pPr marL="287338" indent="-287338">
              <a:buClr>
                <a:srgbClr val="FF0000"/>
              </a:buClr>
              <a:buFont typeface="Wingdings" pitchFamily="2" charset="2"/>
              <a:buChar char="Ø"/>
            </a:pPr>
            <a:r>
              <a:rPr lang="en-US" sz="2000" dirty="0"/>
              <a:t>Absorption filters work by selectively absorbing radiation from a narrow region of the electromagnetic spectrum. </a:t>
            </a:r>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r>
              <a:rPr lang="en-US" sz="2000" dirty="0"/>
              <a:t>Interference filters use constructive and destructive interference to isolate a narrow range of wavelengths. </a:t>
            </a:r>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r>
              <a:rPr lang="en-US" sz="2000" dirty="0"/>
              <a:t>A simple example of an absorption filter is a piece of colored glass. </a:t>
            </a:r>
          </a:p>
          <a:p>
            <a:pPr marL="287338" indent="-287338">
              <a:buClr>
                <a:srgbClr val="FF0000"/>
              </a:buClr>
            </a:pPr>
            <a:r>
              <a:rPr lang="en-US" sz="2000" dirty="0"/>
              <a:t>	A purple filter, for example, removes the complementary color green from 500–560 nm. </a:t>
            </a:r>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r>
              <a:rPr lang="en-US" sz="2000" dirty="0"/>
              <a:t>Commercially available absorption filters provide effective bandwidths from 30–250 nm. </a:t>
            </a:r>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r>
              <a:rPr lang="en-US" sz="2000" dirty="0"/>
              <a:t>Interference filters are more expensive than absorption filters, but</a:t>
            </a:r>
          </a:p>
          <a:p>
            <a:pPr marL="287338" indent="-287338">
              <a:buClr>
                <a:srgbClr val="FF0000"/>
              </a:buClr>
            </a:pPr>
            <a:r>
              <a:rPr lang="en-US" sz="2000" dirty="0"/>
              <a:t>	have narrower effective bandwidths, typically 10–20 nm, with maximum throughputs of at least 40%.</a:t>
            </a:r>
          </a:p>
        </p:txBody>
      </p:sp>
      <p:sp>
        <p:nvSpPr>
          <p:cNvPr id="31747" name="TextBox 2"/>
          <p:cNvSpPr txBox="1">
            <a:spLocks noChangeArrowheads="1"/>
          </p:cNvSpPr>
          <p:nvPr/>
        </p:nvSpPr>
        <p:spPr bwMode="auto">
          <a:xfrm>
            <a:off x="838200" y="0"/>
            <a:ext cx="7924800" cy="584775"/>
          </a:xfrm>
          <a:prstGeom prst="rect">
            <a:avLst/>
          </a:prstGeom>
          <a:noFill/>
          <a:ln w="9525">
            <a:noFill/>
            <a:miter lim="800000"/>
            <a:headEnd/>
            <a:tailEnd/>
          </a:ln>
        </p:spPr>
        <p:txBody>
          <a:bodyPr>
            <a:spAutoFit/>
          </a:bodyPr>
          <a:lstStyle/>
          <a:p>
            <a:r>
              <a:rPr lang="en-US" sz="3200" b="1" i="1" dirty="0">
                <a:solidFill>
                  <a:srgbClr val="0000FF"/>
                </a:solidFill>
              </a:rPr>
              <a:t>Wavelength Selection Using Filters </a:t>
            </a:r>
          </a:p>
        </p:txBody>
      </p:sp>
      <p:sp>
        <p:nvSpPr>
          <p:cNvPr id="4" name="Slide Number Placeholder 3"/>
          <p:cNvSpPr>
            <a:spLocks noGrp="1"/>
          </p:cNvSpPr>
          <p:nvPr>
            <p:ph type="sldNum" sz="quarter" idx="12"/>
          </p:nvPr>
        </p:nvSpPr>
        <p:spPr/>
        <p:txBody>
          <a:bodyPr/>
          <a:lstStyle/>
          <a:p>
            <a:pPr>
              <a:defRPr/>
            </a:pPr>
            <a:fld id="{522BAC14-77B7-4B69-A09A-974B06E478FD}"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8077200" cy="3786188"/>
          </a:xfrm>
          <a:prstGeom prst="rect">
            <a:avLst/>
          </a:prstGeom>
        </p:spPr>
        <p:txBody>
          <a:bodyPr>
            <a:spAutoFit/>
          </a:bodyPr>
          <a:lstStyle/>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Absorption or interference filters do not allow for a continuous selection of wavelength.</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If measurements need to be made at two wavelengths, then the filter must be changed in between measurements.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 further limitation is that filters are available for only selected nominal ranges of wavelengths. An alternative approach to wavelength selection, which provides for a continuous variation of wavelength, is the </a:t>
            </a:r>
            <a:r>
              <a:rPr lang="en-US" sz="2000" dirty="0" err="1">
                <a:latin typeface="Arial" pitchFamily="34" charset="0"/>
                <a:cs typeface="Arial" pitchFamily="34" charset="0"/>
              </a:rPr>
              <a:t>monochromator</a:t>
            </a:r>
            <a:r>
              <a:rPr lang="en-US" sz="2000" dirty="0">
                <a:latin typeface="Arial" pitchFamily="34" charset="0"/>
                <a:cs typeface="Arial" pitchFamily="34" charset="0"/>
              </a:rPr>
              <a:t>.</a:t>
            </a: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p:txBody>
      </p:sp>
      <p:sp>
        <p:nvSpPr>
          <p:cNvPr id="32771" name="TextBox 2"/>
          <p:cNvSpPr txBox="1">
            <a:spLocks noChangeArrowheads="1"/>
          </p:cNvSpPr>
          <p:nvPr/>
        </p:nvSpPr>
        <p:spPr bwMode="auto">
          <a:xfrm>
            <a:off x="533400" y="228600"/>
            <a:ext cx="8458200" cy="523875"/>
          </a:xfrm>
          <a:prstGeom prst="rect">
            <a:avLst/>
          </a:prstGeom>
          <a:noFill/>
          <a:ln w="9525">
            <a:noFill/>
            <a:miter lim="800000"/>
            <a:headEnd/>
            <a:tailEnd/>
          </a:ln>
        </p:spPr>
        <p:txBody>
          <a:bodyPr>
            <a:spAutoFit/>
          </a:bodyPr>
          <a:lstStyle/>
          <a:p>
            <a:r>
              <a:rPr lang="en-US" sz="2800" b="1" i="1">
                <a:solidFill>
                  <a:srgbClr val="0000FF"/>
                </a:solidFill>
              </a:rPr>
              <a:t>Wavelength Selection Using Monochromators </a:t>
            </a:r>
          </a:p>
        </p:txBody>
      </p:sp>
      <p:sp>
        <p:nvSpPr>
          <p:cNvPr id="4" name="Slide Number Placeholder 3"/>
          <p:cNvSpPr>
            <a:spLocks noGrp="1"/>
          </p:cNvSpPr>
          <p:nvPr>
            <p:ph type="sldNum" sz="quarter" idx="12"/>
          </p:nvPr>
        </p:nvSpPr>
        <p:spPr/>
        <p:txBody>
          <a:bodyPr/>
          <a:lstStyle/>
          <a:p>
            <a:pPr>
              <a:defRPr/>
            </a:pPr>
            <a:fld id="{9812C0C3-6F0B-4D2A-AD87-438007D12ACE}"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026"/>
          <p:cNvSpPr txBox="1">
            <a:spLocks noChangeArrowheads="1"/>
          </p:cNvSpPr>
          <p:nvPr/>
        </p:nvSpPr>
        <p:spPr bwMode="auto">
          <a:xfrm>
            <a:off x="0" y="0"/>
            <a:ext cx="9144000" cy="396875"/>
          </a:xfrm>
          <a:prstGeom prst="rect">
            <a:avLst/>
          </a:prstGeom>
          <a:noFill/>
          <a:ln w="9525">
            <a:noFill/>
            <a:miter lim="800000"/>
            <a:headEnd/>
            <a:tailEnd/>
          </a:ln>
        </p:spPr>
        <p:txBody>
          <a:bodyPr>
            <a:spAutoFit/>
          </a:bodyPr>
          <a:lstStyle/>
          <a:p>
            <a:pPr>
              <a:spcBef>
                <a:spcPct val="50000"/>
              </a:spcBef>
            </a:pPr>
            <a:r>
              <a:rPr lang="en-US" altLang="ko-KR" sz="2000">
                <a:latin typeface="Calibri" pitchFamily="34" charset="0"/>
              </a:rPr>
              <a:t>  </a:t>
            </a:r>
          </a:p>
        </p:txBody>
      </p:sp>
      <p:sp>
        <p:nvSpPr>
          <p:cNvPr id="6147" name="Text Box 1060"/>
          <p:cNvSpPr txBox="1">
            <a:spLocks noChangeArrowheads="1"/>
          </p:cNvSpPr>
          <p:nvPr/>
        </p:nvSpPr>
        <p:spPr bwMode="auto">
          <a:xfrm>
            <a:off x="609600" y="2667000"/>
            <a:ext cx="8153400" cy="708025"/>
          </a:xfrm>
          <a:prstGeom prst="rect">
            <a:avLst/>
          </a:prstGeom>
          <a:noFill/>
          <a:ln w="9525">
            <a:noFill/>
            <a:miter lim="800000"/>
            <a:headEnd/>
            <a:tailEnd/>
          </a:ln>
        </p:spPr>
        <p:txBody>
          <a:bodyPr>
            <a:spAutoFit/>
          </a:bodyPr>
          <a:lstStyle/>
          <a:p>
            <a:r>
              <a:rPr lang="en-US" altLang="ko-KR" sz="2000"/>
              <a:t>Plane-polarized electromagnetic radiation showing the electric field, and the direction of propagation.</a:t>
            </a:r>
          </a:p>
        </p:txBody>
      </p:sp>
      <p:sp>
        <p:nvSpPr>
          <p:cNvPr id="6148" name="Text Box 1061"/>
          <p:cNvSpPr txBox="1">
            <a:spLocks noChangeArrowheads="1"/>
          </p:cNvSpPr>
          <p:nvPr/>
        </p:nvSpPr>
        <p:spPr bwMode="auto">
          <a:xfrm>
            <a:off x="4800600" y="6172200"/>
            <a:ext cx="3886200" cy="646113"/>
          </a:xfrm>
          <a:prstGeom prst="rect">
            <a:avLst/>
          </a:prstGeom>
          <a:noFill/>
          <a:ln w="9525">
            <a:noFill/>
            <a:miter lim="800000"/>
            <a:headEnd/>
            <a:tailEnd/>
          </a:ln>
        </p:spPr>
        <p:txBody>
          <a:bodyPr>
            <a:spAutoFit/>
          </a:bodyPr>
          <a:lstStyle/>
          <a:p>
            <a:r>
              <a:rPr lang="en-US" altLang="ko-KR"/>
              <a:t>Electric field component of plane-polarized electromagnetic radiation.</a:t>
            </a:r>
          </a:p>
        </p:txBody>
      </p:sp>
      <p:pic>
        <p:nvPicPr>
          <p:cNvPr id="6149" name="Picture 1071"/>
          <p:cNvPicPr>
            <a:picLocks noChangeAspect="1" noChangeArrowheads="1"/>
          </p:cNvPicPr>
          <p:nvPr/>
        </p:nvPicPr>
        <p:blipFill>
          <a:blip r:embed="rId2" cstate="print"/>
          <a:srcRect/>
          <a:stretch>
            <a:fillRect/>
          </a:stretch>
        </p:blipFill>
        <p:spPr bwMode="auto">
          <a:xfrm>
            <a:off x="1447800" y="295275"/>
            <a:ext cx="5638800" cy="2320925"/>
          </a:xfrm>
          <a:prstGeom prst="rect">
            <a:avLst/>
          </a:prstGeom>
          <a:noFill/>
          <a:ln w="9525">
            <a:noFill/>
            <a:miter lim="800000"/>
            <a:headEnd/>
            <a:tailEnd/>
          </a:ln>
        </p:spPr>
      </p:pic>
      <p:sp>
        <p:nvSpPr>
          <p:cNvPr id="6150" name="Rectangle 1072" descr="2401"/>
          <p:cNvSpPr>
            <a:spLocks noGrp="1" noChangeAspect="1" noChangeArrowheads="1"/>
          </p:cNvSpPr>
          <p:nvPr/>
        </p:nvSpPr>
        <p:spPr bwMode="auto">
          <a:xfrm>
            <a:off x="457200" y="3465513"/>
            <a:ext cx="8153400" cy="2706687"/>
          </a:xfrm>
          <a:prstGeom prst="rect">
            <a:avLst/>
          </a:prstGeom>
          <a:blipFill dpi="0" rotWithShape="1">
            <a:blip r:embed="rId3" cstate="print"/>
            <a:srcRect/>
            <a:stretch>
              <a:fillRect/>
            </a:stretch>
          </a:blipFill>
          <a:ln w="9525">
            <a:noFill/>
            <a:miter lim="800000"/>
            <a:headEnd/>
            <a:tailEnd/>
          </a:ln>
        </p:spPr>
        <p:txBody>
          <a:bodyPr/>
          <a:lstStyle/>
          <a:p>
            <a:endParaRPr lang="en-US">
              <a:latin typeface="Calibri" pitchFamily="34" charset="0"/>
            </a:endParaRPr>
          </a:p>
        </p:txBody>
      </p:sp>
      <p:sp>
        <p:nvSpPr>
          <p:cNvPr id="7" name="Slide Number Placeholder 6"/>
          <p:cNvSpPr>
            <a:spLocks noGrp="1"/>
          </p:cNvSpPr>
          <p:nvPr>
            <p:ph type="sldNum" sz="quarter" idx="12"/>
          </p:nvPr>
        </p:nvSpPr>
        <p:spPr/>
        <p:txBody>
          <a:bodyPr/>
          <a:lstStyle/>
          <a:p>
            <a:pPr>
              <a:defRPr/>
            </a:pPr>
            <a:fld id="{30F0D009-4981-4136-B9E6-CF994D417F5C}"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1709738" y="914400"/>
            <a:ext cx="5529262" cy="4217988"/>
          </a:xfrm>
          <a:prstGeom prst="rect">
            <a:avLst/>
          </a:prstGeom>
          <a:noFill/>
          <a:ln w="9525">
            <a:noFill/>
            <a:miter lim="800000"/>
            <a:headEnd/>
            <a:tailEnd/>
          </a:ln>
        </p:spPr>
      </p:pic>
      <p:sp>
        <p:nvSpPr>
          <p:cNvPr id="34819" name="TextBox 2"/>
          <p:cNvSpPr txBox="1">
            <a:spLocks noChangeArrowheads="1"/>
          </p:cNvSpPr>
          <p:nvPr/>
        </p:nvSpPr>
        <p:spPr bwMode="auto">
          <a:xfrm>
            <a:off x="1600200" y="152400"/>
            <a:ext cx="5410200" cy="523875"/>
          </a:xfrm>
          <a:prstGeom prst="rect">
            <a:avLst/>
          </a:prstGeom>
          <a:noFill/>
          <a:ln w="9525">
            <a:noFill/>
            <a:miter lim="800000"/>
            <a:headEnd/>
            <a:tailEnd/>
          </a:ln>
        </p:spPr>
        <p:txBody>
          <a:bodyPr>
            <a:spAutoFit/>
          </a:bodyPr>
          <a:lstStyle/>
          <a:p>
            <a:r>
              <a:rPr lang="en-US" sz="2800" b="1" i="1">
                <a:solidFill>
                  <a:srgbClr val="0000FF"/>
                </a:solidFill>
              </a:rPr>
              <a:t>Operation of Monochromator</a:t>
            </a:r>
          </a:p>
        </p:txBody>
      </p:sp>
      <p:pic>
        <p:nvPicPr>
          <p:cNvPr id="34820" name="Picture 2"/>
          <p:cNvPicPr>
            <a:picLocks noChangeAspect="1" noChangeArrowheads="1"/>
          </p:cNvPicPr>
          <p:nvPr/>
        </p:nvPicPr>
        <p:blipFill>
          <a:blip r:embed="rId3" cstate="print"/>
          <a:srcRect/>
          <a:stretch>
            <a:fillRect/>
          </a:stretch>
        </p:blipFill>
        <p:spPr bwMode="auto">
          <a:xfrm>
            <a:off x="2998788" y="5105400"/>
            <a:ext cx="1981200" cy="16176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A33D61EE-0E2B-479B-AB9E-40B6D4EDD2D3}"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33400" y="762000"/>
            <a:ext cx="8229600" cy="5632450"/>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Radiation from the source enters the monochromator through an entrance slit.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radiation is collected by a collimating mirror, which reflects a parallel beam of radiation to a diffraction grating.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diffraction grating is an optically reflecting surface with a large number of parallel grooves .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Diffraction by the grating disperses the radiation in space, where a second mirror focuses the radiation onto a planar surface containing an exit slit.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Radiation exits the monochromator and passes to the detector.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 polychromatic source of radiation at the entrance slit is converted at the exit slit to a monochromatic source of finite effective bandwidth. </a:t>
            </a:r>
          </a:p>
        </p:txBody>
      </p:sp>
      <p:sp>
        <p:nvSpPr>
          <p:cNvPr id="33795" name="TextBox 3"/>
          <p:cNvSpPr txBox="1">
            <a:spLocks noChangeArrowheads="1"/>
          </p:cNvSpPr>
          <p:nvPr/>
        </p:nvSpPr>
        <p:spPr bwMode="auto">
          <a:xfrm>
            <a:off x="533400" y="228600"/>
            <a:ext cx="8458200" cy="523875"/>
          </a:xfrm>
          <a:prstGeom prst="rect">
            <a:avLst/>
          </a:prstGeom>
          <a:noFill/>
          <a:ln w="9525">
            <a:noFill/>
            <a:miter lim="800000"/>
            <a:headEnd/>
            <a:tailEnd/>
          </a:ln>
        </p:spPr>
        <p:txBody>
          <a:bodyPr>
            <a:spAutoFit/>
          </a:bodyPr>
          <a:lstStyle/>
          <a:p>
            <a:r>
              <a:rPr lang="en-US" sz="2800" b="1" i="1">
                <a:solidFill>
                  <a:srgbClr val="0000FF"/>
                </a:solidFill>
              </a:rPr>
              <a:t>Wavelength Selection Using Monochromators </a:t>
            </a:r>
          </a:p>
        </p:txBody>
      </p:sp>
      <p:sp>
        <p:nvSpPr>
          <p:cNvPr id="5" name="Slide Number Placeholder 4"/>
          <p:cNvSpPr>
            <a:spLocks noGrp="1"/>
          </p:cNvSpPr>
          <p:nvPr>
            <p:ph type="sldNum" sz="quarter" idx="12"/>
          </p:nvPr>
        </p:nvSpPr>
        <p:spPr/>
        <p:txBody>
          <a:bodyPr/>
          <a:lstStyle/>
          <a:p>
            <a:pPr>
              <a:defRPr/>
            </a:pPr>
            <a:fld id="{6B257E61-E0CE-45E4-8D67-2120FC7FB8D7}"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1709738" y="914400"/>
            <a:ext cx="5529262" cy="4217988"/>
          </a:xfrm>
          <a:prstGeom prst="rect">
            <a:avLst/>
          </a:prstGeom>
          <a:noFill/>
          <a:ln w="9525">
            <a:noFill/>
            <a:miter lim="800000"/>
            <a:headEnd/>
            <a:tailEnd/>
          </a:ln>
        </p:spPr>
      </p:pic>
      <p:sp>
        <p:nvSpPr>
          <p:cNvPr id="34819" name="TextBox 2"/>
          <p:cNvSpPr txBox="1">
            <a:spLocks noChangeArrowheads="1"/>
          </p:cNvSpPr>
          <p:nvPr/>
        </p:nvSpPr>
        <p:spPr bwMode="auto">
          <a:xfrm>
            <a:off x="1600200" y="152400"/>
            <a:ext cx="5410200" cy="523875"/>
          </a:xfrm>
          <a:prstGeom prst="rect">
            <a:avLst/>
          </a:prstGeom>
          <a:noFill/>
          <a:ln w="9525">
            <a:noFill/>
            <a:miter lim="800000"/>
            <a:headEnd/>
            <a:tailEnd/>
          </a:ln>
        </p:spPr>
        <p:txBody>
          <a:bodyPr>
            <a:spAutoFit/>
          </a:bodyPr>
          <a:lstStyle/>
          <a:p>
            <a:r>
              <a:rPr lang="en-US" sz="2800" b="1" i="1">
                <a:solidFill>
                  <a:srgbClr val="0000FF"/>
                </a:solidFill>
              </a:rPr>
              <a:t>Operation of Monochromator</a:t>
            </a:r>
          </a:p>
        </p:txBody>
      </p:sp>
      <p:pic>
        <p:nvPicPr>
          <p:cNvPr id="34820" name="Picture 2"/>
          <p:cNvPicPr>
            <a:picLocks noChangeAspect="1" noChangeArrowheads="1"/>
          </p:cNvPicPr>
          <p:nvPr/>
        </p:nvPicPr>
        <p:blipFill>
          <a:blip r:embed="rId3" cstate="print"/>
          <a:srcRect/>
          <a:stretch>
            <a:fillRect/>
          </a:stretch>
        </p:blipFill>
        <p:spPr bwMode="auto">
          <a:xfrm>
            <a:off x="2998788" y="5105400"/>
            <a:ext cx="1981200" cy="16176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A33D61EE-0E2B-479B-AB9E-40B6D4EDD2D3}"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304800" y="685800"/>
            <a:ext cx="8305800" cy="6232525"/>
          </a:xfrm>
          <a:prstGeom prst="rect">
            <a:avLst/>
          </a:prstGeom>
          <a:noFill/>
          <a:ln w="9525">
            <a:noFill/>
            <a:miter lim="800000"/>
            <a:headEnd/>
            <a:tailEnd/>
          </a:ln>
        </p:spPr>
        <p:txBody>
          <a:bodyPr>
            <a:spAutoFit/>
          </a:bodyPr>
          <a:lstStyle/>
          <a:p>
            <a:pPr marL="287338" indent="-287338">
              <a:buClr>
                <a:srgbClr val="FF0000"/>
              </a:buClr>
              <a:buFont typeface="Wingdings" pitchFamily="2" charset="2"/>
              <a:buChar char="Ø"/>
            </a:pPr>
            <a:r>
              <a:rPr lang="en-US" sz="1900"/>
              <a:t>The choice of which wavelength exits the monochromator is determined by rotating the diffraction grating. </a:t>
            </a:r>
          </a:p>
          <a:p>
            <a:pPr marL="287338" indent="-287338">
              <a:buClr>
                <a:srgbClr val="FF0000"/>
              </a:buClr>
              <a:buFont typeface="Wingdings" pitchFamily="2" charset="2"/>
              <a:buChar char="Ø"/>
            </a:pPr>
            <a:endParaRPr lang="en-US" sz="1900"/>
          </a:p>
          <a:p>
            <a:pPr marL="287338" indent="-287338">
              <a:buClr>
                <a:srgbClr val="FF0000"/>
              </a:buClr>
              <a:buFont typeface="Wingdings" pitchFamily="2" charset="2"/>
              <a:buChar char="Ø"/>
            </a:pPr>
            <a:r>
              <a:rPr lang="en-US" sz="1900"/>
              <a:t>A narrower exit slit provides a smaller effective bandwidth and better resolution, but allows a smaller throughput of radiation.</a:t>
            </a:r>
          </a:p>
          <a:p>
            <a:pPr marL="287338" indent="-287338">
              <a:buClr>
                <a:srgbClr val="FF0000"/>
              </a:buClr>
              <a:buFont typeface="Wingdings" pitchFamily="2" charset="2"/>
              <a:buChar char="Ø"/>
            </a:pPr>
            <a:endParaRPr lang="en-US" sz="1900"/>
          </a:p>
          <a:p>
            <a:pPr marL="287338" indent="-287338">
              <a:buClr>
                <a:srgbClr val="FF0000"/>
              </a:buClr>
              <a:buFont typeface="Wingdings" pitchFamily="2" charset="2"/>
              <a:buChar char="Ø"/>
            </a:pPr>
            <a:r>
              <a:rPr lang="en-US" sz="1900"/>
              <a:t>Monochromators are classified as either fixed-wavelength or scanning. </a:t>
            </a:r>
          </a:p>
          <a:p>
            <a:pPr marL="287338" indent="-287338">
              <a:buClr>
                <a:srgbClr val="FF0000"/>
              </a:buClr>
              <a:buFont typeface="Wingdings" pitchFamily="2" charset="2"/>
              <a:buChar char="Ø"/>
            </a:pPr>
            <a:endParaRPr lang="en-US" sz="1900"/>
          </a:p>
          <a:p>
            <a:pPr marL="287338" indent="-287338">
              <a:buClr>
                <a:srgbClr val="FF0000"/>
              </a:buClr>
              <a:buFont typeface="Wingdings" pitchFamily="2" charset="2"/>
              <a:buChar char="Ø"/>
            </a:pPr>
            <a:r>
              <a:rPr lang="en-US" sz="1900"/>
              <a:t>In a fixed-wavelength monochromator, the wavelength is selected by manually rotating the grating. </a:t>
            </a:r>
          </a:p>
          <a:p>
            <a:pPr marL="287338" indent="-287338">
              <a:buClr>
                <a:srgbClr val="FF0000"/>
              </a:buClr>
              <a:buFont typeface="Wingdings" pitchFamily="2" charset="2"/>
              <a:buChar char="Ø"/>
            </a:pPr>
            <a:endParaRPr lang="en-US" sz="1900"/>
          </a:p>
          <a:p>
            <a:pPr marL="287338" indent="-287338">
              <a:buClr>
                <a:srgbClr val="FF0000"/>
              </a:buClr>
              <a:buFont typeface="Wingdings" pitchFamily="2" charset="2"/>
              <a:buChar char="Ø"/>
            </a:pPr>
            <a:r>
              <a:rPr lang="en-US" sz="1900"/>
              <a:t>Normally, a fixed-wavelength monochromator is only used for quantitative analyses where measurements are made at one or two wavelengths. </a:t>
            </a:r>
          </a:p>
          <a:p>
            <a:pPr marL="287338" indent="-287338">
              <a:buClr>
                <a:srgbClr val="FF0000"/>
              </a:buClr>
              <a:buFont typeface="Wingdings" pitchFamily="2" charset="2"/>
              <a:buChar char="Ø"/>
            </a:pPr>
            <a:endParaRPr lang="en-US" sz="1900"/>
          </a:p>
          <a:p>
            <a:pPr marL="287338" indent="-287338">
              <a:buClr>
                <a:srgbClr val="FF0000"/>
              </a:buClr>
              <a:buFont typeface="Wingdings" pitchFamily="2" charset="2"/>
              <a:buChar char="Ø"/>
            </a:pPr>
            <a:r>
              <a:rPr lang="en-US" sz="1900"/>
              <a:t>A scanning monochromator includes a drive mechanism that continuously rotates the grating, allowing successive wavelengths to exit from the monochromator. </a:t>
            </a:r>
          </a:p>
          <a:p>
            <a:pPr marL="287338" indent="-287338">
              <a:buClr>
                <a:srgbClr val="FF0000"/>
              </a:buClr>
              <a:buFont typeface="Wingdings" pitchFamily="2" charset="2"/>
              <a:buChar char="Ø"/>
            </a:pPr>
            <a:endParaRPr lang="en-US" sz="1900"/>
          </a:p>
          <a:p>
            <a:pPr marL="287338" indent="-287338">
              <a:buClr>
                <a:srgbClr val="FF0000"/>
              </a:buClr>
              <a:buFont typeface="Wingdings" pitchFamily="2" charset="2"/>
              <a:buChar char="Ø"/>
            </a:pPr>
            <a:r>
              <a:rPr lang="en-US" sz="1900"/>
              <a:t>Scanning monochromators are used to acquire spectra and, when operated in a fixedwavelength mode, for quantitative analysis.</a:t>
            </a:r>
          </a:p>
        </p:txBody>
      </p:sp>
      <p:sp>
        <p:nvSpPr>
          <p:cNvPr id="35843" name="TextBox 2"/>
          <p:cNvSpPr txBox="1">
            <a:spLocks noChangeArrowheads="1"/>
          </p:cNvSpPr>
          <p:nvPr/>
        </p:nvSpPr>
        <p:spPr bwMode="auto">
          <a:xfrm>
            <a:off x="533400" y="152400"/>
            <a:ext cx="8458200" cy="523875"/>
          </a:xfrm>
          <a:prstGeom prst="rect">
            <a:avLst/>
          </a:prstGeom>
          <a:noFill/>
          <a:ln w="9525">
            <a:noFill/>
            <a:miter lim="800000"/>
            <a:headEnd/>
            <a:tailEnd/>
          </a:ln>
        </p:spPr>
        <p:txBody>
          <a:bodyPr>
            <a:spAutoFit/>
          </a:bodyPr>
          <a:lstStyle/>
          <a:p>
            <a:r>
              <a:rPr lang="en-US" sz="2800" b="1" i="1">
                <a:solidFill>
                  <a:srgbClr val="0000FF"/>
                </a:solidFill>
              </a:rPr>
              <a:t>Wavelength Selection Using Monochromators </a:t>
            </a:r>
          </a:p>
        </p:txBody>
      </p:sp>
      <p:sp>
        <p:nvSpPr>
          <p:cNvPr id="4" name="Slide Number Placeholder 3"/>
          <p:cNvSpPr>
            <a:spLocks noGrp="1"/>
          </p:cNvSpPr>
          <p:nvPr>
            <p:ph type="sldNum" sz="quarter" idx="12"/>
          </p:nvPr>
        </p:nvSpPr>
        <p:spPr/>
        <p:txBody>
          <a:bodyPr/>
          <a:lstStyle/>
          <a:p>
            <a:pPr>
              <a:defRPr/>
            </a:pPr>
            <a:fld id="{339B987A-B465-4FA9-9315-626EDFEB4949}"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88988"/>
            <a:ext cx="8458200" cy="5940425"/>
          </a:xfrm>
          <a:prstGeom prst="rect">
            <a:avLst/>
          </a:prstGeom>
        </p:spPr>
        <p:txBody>
          <a:bodyPr>
            <a:spAutoFit/>
          </a:bodyPr>
          <a:lstStyle/>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An  interferometer simultaneously allows source radiation of all wavelengths to reach the detector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Radiation from the source is focused on a beam splitter that transmits half of the radiation to a fixed mirror, while reflecting the other half to a movable mirror.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radiation recombines at the beam splitter, where constructive and destructive interference determines, for each wavelength, the intensity of light reaching the detector.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As the moving mirror changes position, the wavelengths of light experiencing maximum constructive interference and maximum destructive interference also changes.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signal at the detector shows intensity as a function of the moving mirror’s position, expressed in units of distance or time. The result is called an </a:t>
            </a:r>
            <a:r>
              <a:rPr lang="en-US" sz="2000" dirty="0" err="1">
                <a:latin typeface="Arial" pitchFamily="34" charset="0"/>
                <a:cs typeface="Arial" pitchFamily="34" charset="0"/>
              </a:rPr>
              <a:t>interferogram</a:t>
            </a:r>
            <a:r>
              <a:rPr lang="en-US" sz="2000" dirty="0">
                <a:latin typeface="Arial" pitchFamily="34" charset="0"/>
                <a:cs typeface="Arial" pitchFamily="34" charset="0"/>
              </a:rPr>
              <a:t>, or a time domain spectrum. </a:t>
            </a:r>
          </a:p>
          <a:p>
            <a:pPr fontAlgn="auto">
              <a:spcBef>
                <a:spcPts val="0"/>
              </a:spcBef>
              <a:spcAft>
                <a:spcPts val="0"/>
              </a:spcAft>
              <a:defRPr/>
            </a:pPr>
            <a:endParaRPr lang="en-US" sz="2000" dirty="0">
              <a:latin typeface="Arial" pitchFamily="34" charset="0"/>
              <a:cs typeface="Arial" pitchFamily="34" charset="0"/>
            </a:endParaRPr>
          </a:p>
        </p:txBody>
      </p:sp>
      <p:sp>
        <p:nvSpPr>
          <p:cNvPr id="36867" name="TextBox 2"/>
          <p:cNvSpPr txBox="1">
            <a:spLocks noChangeArrowheads="1"/>
          </p:cNvSpPr>
          <p:nvPr/>
        </p:nvSpPr>
        <p:spPr bwMode="auto">
          <a:xfrm>
            <a:off x="2286000" y="76200"/>
            <a:ext cx="4495800" cy="646113"/>
          </a:xfrm>
          <a:prstGeom prst="rect">
            <a:avLst/>
          </a:prstGeom>
          <a:noFill/>
          <a:ln w="9525">
            <a:noFill/>
            <a:miter lim="800000"/>
            <a:headEnd/>
            <a:tailEnd/>
          </a:ln>
        </p:spPr>
        <p:txBody>
          <a:bodyPr>
            <a:spAutoFit/>
          </a:bodyPr>
          <a:lstStyle/>
          <a:p>
            <a:r>
              <a:rPr lang="en-US" sz="3600" b="1" i="1">
                <a:solidFill>
                  <a:srgbClr val="0000FF"/>
                </a:solidFill>
              </a:rPr>
              <a:t>Interferometer</a:t>
            </a:r>
          </a:p>
        </p:txBody>
      </p:sp>
      <p:sp>
        <p:nvSpPr>
          <p:cNvPr id="4" name="Slide Number Placeholder 3"/>
          <p:cNvSpPr>
            <a:spLocks noGrp="1"/>
          </p:cNvSpPr>
          <p:nvPr>
            <p:ph type="sldNum" sz="quarter" idx="12"/>
          </p:nvPr>
        </p:nvSpPr>
        <p:spPr/>
        <p:txBody>
          <a:bodyPr/>
          <a:lstStyle/>
          <a:p>
            <a:pPr>
              <a:defRPr/>
            </a:pPr>
            <a:fld id="{67F73813-0911-48E7-9D11-004D50F44A08}"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833438" y="1085850"/>
            <a:ext cx="7477125" cy="3486150"/>
          </a:xfrm>
          <a:prstGeom prst="rect">
            <a:avLst/>
          </a:prstGeom>
          <a:noFill/>
          <a:ln w="9525">
            <a:noFill/>
            <a:miter lim="800000"/>
            <a:headEnd/>
            <a:tailEnd/>
          </a:ln>
        </p:spPr>
      </p:pic>
      <p:sp>
        <p:nvSpPr>
          <p:cNvPr id="37891" name="TextBox 2"/>
          <p:cNvSpPr txBox="1">
            <a:spLocks noChangeArrowheads="1"/>
          </p:cNvSpPr>
          <p:nvPr/>
        </p:nvSpPr>
        <p:spPr bwMode="auto">
          <a:xfrm>
            <a:off x="2209800" y="0"/>
            <a:ext cx="4495800" cy="646113"/>
          </a:xfrm>
          <a:prstGeom prst="rect">
            <a:avLst/>
          </a:prstGeom>
          <a:noFill/>
          <a:ln w="9525">
            <a:noFill/>
            <a:miter lim="800000"/>
            <a:headEnd/>
            <a:tailEnd/>
          </a:ln>
        </p:spPr>
        <p:txBody>
          <a:bodyPr>
            <a:spAutoFit/>
          </a:bodyPr>
          <a:lstStyle/>
          <a:p>
            <a:r>
              <a:rPr lang="en-US" sz="3600" b="1" i="1">
                <a:solidFill>
                  <a:srgbClr val="0000FF"/>
                </a:solidFill>
              </a:rPr>
              <a:t>Interferometer</a:t>
            </a:r>
          </a:p>
        </p:txBody>
      </p:sp>
      <p:sp>
        <p:nvSpPr>
          <p:cNvPr id="4" name="Slide Number Placeholder 3"/>
          <p:cNvSpPr>
            <a:spLocks noGrp="1"/>
          </p:cNvSpPr>
          <p:nvPr>
            <p:ph type="sldNum" sz="quarter" idx="12"/>
          </p:nvPr>
        </p:nvSpPr>
        <p:spPr/>
        <p:txBody>
          <a:bodyPr/>
          <a:lstStyle/>
          <a:p>
            <a:pPr>
              <a:defRPr/>
            </a:pPr>
            <a:fld id="{49A17C11-3961-4560-A3EC-9D90CCCAACC5}"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609600" y="762000"/>
            <a:ext cx="8077200" cy="4708525"/>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In comparison with a monochromator, interferometers provide two significant advantages. </a:t>
            </a:r>
          </a:p>
          <a:p>
            <a:pPr marL="341313" indent="-341313">
              <a:buClr>
                <a:srgbClr val="FF0000"/>
              </a:buClr>
              <a:buFont typeface="Wingdings" pitchFamily="2" charset="2"/>
              <a:buChar char="Ø"/>
            </a:pPr>
            <a:endParaRPr lang="en-US" sz="2000"/>
          </a:p>
          <a:p>
            <a:pPr marL="914400" lvl="1" indent="-457200">
              <a:buClr>
                <a:srgbClr val="FF0000"/>
              </a:buClr>
              <a:buFont typeface="Calibri" pitchFamily="34" charset="0"/>
              <a:buAutoNum type="arabicPeriod"/>
            </a:pPr>
            <a:r>
              <a:rPr lang="en-US" sz="2000"/>
              <a:t>Higher throughput (Jacquinot’s advantage).  Since an interferometer does not use slits and has fewer optical components from which radiation can be scattered and lost, the throughput of radiation reaching the detector is 80–200 times greater than that achieved with a monochromator. The result is an improved signal-to-noise ratio. </a:t>
            </a:r>
          </a:p>
          <a:p>
            <a:pPr marL="914400" lvl="1" indent="-457200">
              <a:buClr>
                <a:srgbClr val="FF0000"/>
              </a:buClr>
            </a:pPr>
            <a:endParaRPr lang="en-US" sz="2000"/>
          </a:p>
          <a:p>
            <a:pPr marL="914400" lvl="1" indent="-457200">
              <a:buClr>
                <a:srgbClr val="FF0000"/>
              </a:buClr>
              <a:buFont typeface="Calibri" pitchFamily="34" charset="0"/>
              <a:buAutoNum type="arabicPeriod" startAt="2"/>
            </a:pPr>
            <a:r>
              <a:rPr lang="en-US" sz="2000"/>
              <a:t>Time savings(Fellgett’s advantage) All frequencies are monitored simultaneously, hence an entire spectrum can be recorded in approximately 1 s, as compared to 10–15 min with a scanning monochromator.</a:t>
            </a:r>
          </a:p>
          <a:p>
            <a:pPr marL="914400" lvl="1" indent="-457200">
              <a:buClr>
                <a:srgbClr val="FF0000"/>
              </a:buClr>
              <a:buFont typeface="Calibri" pitchFamily="34" charset="0"/>
              <a:buAutoNum type="arabicPeriod" startAt="2"/>
            </a:pPr>
            <a:endParaRPr lang="en-US" sz="2000"/>
          </a:p>
        </p:txBody>
      </p:sp>
      <p:sp>
        <p:nvSpPr>
          <p:cNvPr id="38915" name="TextBox 2"/>
          <p:cNvSpPr txBox="1">
            <a:spLocks noChangeArrowheads="1"/>
          </p:cNvSpPr>
          <p:nvPr/>
        </p:nvSpPr>
        <p:spPr bwMode="auto">
          <a:xfrm>
            <a:off x="2209800" y="0"/>
            <a:ext cx="4495800" cy="646113"/>
          </a:xfrm>
          <a:prstGeom prst="rect">
            <a:avLst/>
          </a:prstGeom>
          <a:noFill/>
          <a:ln w="9525">
            <a:noFill/>
            <a:miter lim="800000"/>
            <a:headEnd/>
            <a:tailEnd/>
          </a:ln>
        </p:spPr>
        <p:txBody>
          <a:bodyPr>
            <a:spAutoFit/>
          </a:bodyPr>
          <a:lstStyle/>
          <a:p>
            <a:r>
              <a:rPr lang="en-US" sz="3600" b="1" i="1">
                <a:solidFill>
                  <a:srgbClr val="0000FF"/>
                </a:solidFill>
              </a:rPr>
              <a:t>Interferometer</a:t>
            </a:r>
          </a:p>
        </p:txBody>
      </p:sp>
      <p:sp>
        <p:nvSpPr>
          <p:cNvPr id="4" name="Slide Number Placeholder 3"/>
          <p:cNvSpPr>
            <a:spLocks noGrp="1"/>
          </p:cNvSpPr>
          <p:nvPr>
            <p:ph type="sldNum" sz="quarter" idx="12"/>
          </p:nvPr>
        </p:nvSpPr>
        <p:spPr/>
        <p:txBody>
          <a:bodyPr/>
          <a:lstStyle/>
          <a:p>
            <a:pPr>
              <a:defRPr/>
            </a:pPr>
            <a:fld id="{948FFEC1-669A-427C-931F-B2B0B0A618B7}"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304800" y="1066800"/>
            <a:ext cx="8382000" cy="3600450"/>
          </a:xfrm>
          <a:prstGeom prst="rect">
            <a:avLst/>
          </a:prstGeom>
          <a:noFill/>
          <a:ln w="9525">
            <a:noFill/>
            <a:miter lim="800000"/>
            <a:headEnd/>
            <a:tailEnd/>
          </a:ln>
        </p:spPr>
        <p:txBody>
          <a:bodyPr>
            <a:spAutoFit/>
          </a:bodyPr>
          <a:lstStyle/>
          <a:p>
            <a:pPr marL="463550" indent="-463550">
              <a:buClr>
                <a:srgbClr val="FF0000"/>
              </a:buClr>
              <a:buFont typeface="Wingdings" pitchFamily="2" charset="2"/>
              <a:buChar char="Ø"/>
            </a:pPr>
            <a:r>
              <a:rPr lang="en-US" sz="2000"/>
              <a:t>Modern detectors use a sensitive transducer to convert a signal consisting of photons into an easily measured electrical signal.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Ideally the detector’s signal, S, should be a linear function of the electromagnetic radiation’s power, P, </a:t>
            </a:r>
          </a:p>
          <a:p>
            <a:pPr marL="463550" indent="-463550">
              <a:buClr>
                <a:srgbClr val="FF0000"/>
              </a:buClr>
              <a:buFont typeface="Wingdings" pitchFamily="2" charset="2"/>
              <a:buChar char="Ø"/>
            </a:pPr>
            <a:endParaRPr lang="en-US" sz="2000"/>
          </a:p>
          <a:p>
            <a:pPr marL="463550" indent="-463550">
              <a:buClr>
                <a:srgbClr val="FF0000"/>
              </a:buClr>
            </a:pPr>
            <a:r>
              <a:rPr lang="en-US" sz="2000"/>
              <a:t>                                     </a:t>
            </a:r>
            <a:r>
              <a:rPr lang="en-US" sz="2800" i="1"/>
              <a:t>S = kP + D</a:t>
            </a:r>
          </a:p>
          <a:p>
            <a:pPr marL="463550" indent="-463550">
              <a:buClr>
                <a:srgbClr val="FF0000"/>
              </a:buClr>
              <a:buFont typeface="Wingdings" pitchFamily="2" charset="2"/>
              <a:buChar char="Ø"/>
            </a:pPr>
            <a:endParaRPr lang="en-US" sz="2000"/>
          </a:p>
          <a:p>
            <a:pPr marL="463550" indent="-463550">
              <a:buClr>
                <a:srgbClr val="FF0000"/>
              </a:buClr>
            </a:pPr>
            <a:r>
              <a:rPr lang="en-US" sz="2000"/>
              <a:t>	where k is the detector’s sensitivity, and D is the detector’s dark current, or the background electric current when all radiation from the source is blocked from the detector.</a:t>
            </a:r>
          </a:p>
        </p:txBody>
      </p:sp>
      <p:sp>
        <p:nvSpPr>
          <p:cNvPr id="39939" name="TextBox 2"/>
          <p:cNvSpPr txBox="1">
            <a:spLocks noChangeArrowheads="1"/>
          </p:cNvSpPr>
          <p:nvPr/>
        </p:nvSpPr>
        <p:spPr bwMode="auto">
          <a:xfrm>
            <a:off x="2895600" y="152400"/>
            <a:ext cx="2590800" cy="646113"/>
          </a:xfrm>
          <a:prstGeom prst="rect">
            <a:avLst/>
          </a:prstGeom>
          <a:noFill/>
          <a:ln w="9525">
            <a:noFill/>
            <a:miter lim="800000"/>
            <a:headEnd/>
            <a:tailEnd/>
          </a:ln>
        </p:spPr>
        <p:txBody>
          <a:bodyPr>
            <a:spAutoFit/>
          </a:bodyPr>
          <a:lstStyle/>
          <a:p>
            <a:r>
              <a:rPr lang="en-US" sz="3600" b="1" i="1">
                <a:solidFill>
                  <a:srgbClr val="0000FF"/>
                </a:solidFill>
              </a:rPr>
              <a:t>Detectors</a:t>
            </a:r>
          </a:p>
        </p:txBody>
      </p:sp>
      <p:sp>
        <p:nvSpPr>
          <p:cNvPr id="4" name="Slide Number Placeholder 3"/>
          <p:cNvSpPr>
            <a:spLocks noGrp="1"/>
          </p:cNvSpPr>
          <p:nvPr>
            <p:ph type="sldNum" sz="quarter" idx="12"/>
          </p:nvPr>
        </p:nvSpPr>
        <p:spPr/>
        <p:txBody>
          <a:bodyPr/>
          <a:lstStyle/>
          <a:p>
            <a:pPr>
              <a:defRPr/>
            </a:pPr>
            <a:fld id="{E0305F44-2914-4FCE-A7FD-3024C05ABAB4}"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1066800" y="1447800"/>
            <a:ext cx="7353300" cy="3786188"/>
          </a:xfrm>
          <a:prstGeom prst="rect">
            <a:avLst/>
          </a:prstGeom>
          <a:noFill/>
          <a:ln w="9525">
            <a:noFill/>
            <a:miter lim="800000"/>
            <a:headEnd/>
            <a:tailEnd/>
          </a:ln>
        </p:spPr>
      </p:pic>
      <p:sp>
        <p:nvSpPr>
          <p:cNvPr id="40963" name="TextBox 2"/>
          <p:cNvSpPr txBox="1">
            <a:spLocks noChangeArrowheads="1"/>
          </p:cNvSpPr>
          <p:nvPr/>
        </p:nvSpPr>
        <p:spPr bwMode="auto">
          <a:xfrm>
            <a:off x="2895600" y="152400"/>
            <a:ext cx="2590800" cy="646113"/>
          </a:xfrm>
          <a:prstGeom prst="rect">
            <a:avLst/>
          </a:prstGeom>
          <a:noFill/>
          <a:ln w="9525">
            <a:noFill/>
            <a:miter lim="800000"/>
            <a:headEnd/>
            <a:tailEnd/>
          </a:ln>
        </p:spPr>
        <p:txBody>
          <a:bodyPr>
            <a:spAutoFit/>
          </a:bodyPr>
          <a:lstStyle/>
          <a:p>
            <a:r>
              <a:rPr lang="en-US" sz="3600" b="1" i="1">
                <a:solidFill>
                  <a:srgbClr val="0000FF"/>
                </a:solidFill>
              </a:rPr>
              <a:t>Detectors</a:t>
            </a:r>
          </a:p>
        </p:txBody>
      </p:sp>
      <p:sp>
        <p:nvSpPr>
          <p:cNvPr id="4" name="Slide Number Placeholder 3"/>
          <p:cNvSpPr>
            <a:spLocks noGrp="1"/>
          </p:cNvSpPr>
          <p:nvPr>
            <p:ph type="sldNum" sz="quarter" idx="12"/>
          </p:nvPr>
        </p:nvSpPr>
        <p:spPr/>
        <p:txBody>
          <a:bodyPr/>
          <a:lstStyle/>
          <a:p>
            <a:pPr>
              <a:defRPr/>
            </a:pPr>
            <a:fld id="{227E1D7B-2681-4154-87D1-0B46C7FC0511}"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305800" cy="4708525"/>
          </a:xfrm>
          <a:prstGeom prst="rect">
            <a:avLst/>
          </a:prstGeom>
        </p:spPr>
        <p:txBody>
          <a:bodyPr>
            <a:spAutoFit/>
          </a:bodyPr>
          <a:lstStyle/>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Two general classes of transducers are used for optical</a:t>
            </a:r>
          </a:p>
          <a:p>
            <a:pPr marL="341313" indent="-341313" fontAlgn="auto">
              <a:spcBef>
                <a:spcPts val="0"/>
              </a:spcBef>
              <a:spcAft>
                <a:spcPts val="0"/>
              </a:spcAft>
              <a:buClr>
                <a:srgbClr val="FF0000"/>
              </a:buClr>
              <a:defRPr/>
            </a:pPr>
            <a:r>
              <a:rPr lang="en-US" sz="2000" dirty="0">
                <a:latin typeface="Arial" pitchFamily="34" charset="0"/>
                <a:cs typeface="Arial" pitchFamily="34" charset="0"/>
              </a:rPr>
              <a:t>	spectroscopy, photon detectors and thermal detectors</a:t>
            </a:r>
          </a:p>
          <a:p>
            <a:pPr marL="341313" indent="-341313" fontAlgn="auto">
              <a:spcBef>
                <a:spcPts val="0"/>
              </a:spcBef>
              <a:spcAft>
                <a:spcPts val="0"/>
              </a:spcAft>
              <a:buClr>
                <a:srgbClr val="FF0000"/>
              </a:buClr>
              <a:defRPr/>
            </a:pPr>
            <a:r>
              <a:rPr lang="en-US" sz="2000" dirty="0">
                <a:latin typeface="Arial" pitchFamily="34" charset="0"/>
                <a:cs typeface="Arial" pitchFamily="34" charset="0"/>
              </a:rPr>
              <a:t>  </a:t>
            </a: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Phototubes and photomultipliers contain a photosensitive surface that absorbs radiation in the ultraviolet, visible, and near infrared (IR), producing an electric current proportional to the number of photons reaching the transducer.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Other photon detectors use a semiconductor as the photosensitive surface.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When the semiconductor absorbs photons, valence electrons move to the semiconductor’s conduction band, producing a measurable current. </a:t>
            </a:r>
          </a:p>
          <a:p>
            <a:pPr fontAlgn="auto">
              <a:spcBef>
                <a:spcPts val="0"/>
              </a:spcBef>
              <a:spcAft>
                <a:spcPts val="0"/>
              </a:spcAft>
              <a:defRPr/>
            </a:pPr>
            <a:endParaRPr lang="en-US" sz="2000" dirty="0">
              <a:latin typeface="Arial" pitchFamily="34" charset="0"/>
              <a:cs typeface="Arial" pitchFamily="34" charset="0"/>
            </a:endParaRPr>
          </a:p>
        </p:txBody>
      </p:sp>
      <p:sp>
        <p:nvSpPr>
          <p:cNvPr id="41987" name="TextBox 2"/>
          <p:cNvSpPr txBox="1">
            <a:spLocks noChangeArrowheads="1"/>
          </p:cNvSpPr>
          <p:nvPr/>
        </p:nvSpPr>
        <p:spPr bwMode="auto">
          <a:xfrm>
            <a:off x="2438400" y="0"/>
            <a:ext cx="4800600" cy="584200"/>
          </a:xfrm>
          <a:prstGeom prst="rect">
            <a:avLst/>
          </a:prstGeom>
          <a:noFill/>
          <a:ln w="9525">
            <a:noFill/>
            <a:miter lim="800000"/>
            <a:headEnd/>
            <a:tailEnd/>
          </a:ln>
        </p:spPr>
        <p:txBody>
          <a:bodyPr>
            <a:spAutoFit/>
          </a:bodyPr>
          <a:lstStyle/>
          <a:p>
            <a:r>
              <a:rPr lang="en-US" sz="3200" b="1" i="1">
                <a:solidFill>
                  <a:srgbClr val="0000FF"/>
                </a:solidFill>
              </a:rPr>
              <a:t>Photon Transducers</a:t>
            </a:r>
            <a:endParaRPr lang="en-US" sz="3200" i="1">
              <a:solidFill>
                <a:srgbClr val="0000FF"/>
              </a:solidFill>
            </a:endParaRPr>
          </a:p>
        </p:txBody>
      </p:sp>
      <p:sp>
        <p:nvSpPr>
          <p:cNvPr id="4" name="Slide Number Placeholder 3"/>
          <p:cNvSpPr>
            <a:spLocks noGrp="1"/>
          </p:cNvSpPr>
          <p:nvPr>
            <p:ph type="sldNum" sz="quarter" idx="12"/>
          </p:nvPr>
        </p:nvSpPr>
        <p:spPr/>
        <p:txBody>
          <a:bodyPr/>
          <a:lstStyle/>
          <a:p>
            <a:pPr>
              <a:defRPr/>
            </a:pPr>
            <a:fld id="{710DF0EE-D0D9-4F68-AD73-5C0C371B395E}"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990600" y="1152525"/>
            <a:ext cx="7620000" cy="5170488"/>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200"/>
              <a:t>Electromagnetic radiation, or light, is a form of energy whose behavior is described by the properties of both waves and particles. </a:t>
            </a:r>
          </a:p>
          <a:p>
            <a:pPr marL="341313" indent="-341313">
              <a:buClr>
                <a:srgbClr val="FF0000"/>
              </a:buClr>
              <a:buFont typeface="Wingdings" pitchFamily="2" charset="2"/>
              <a:buChar char="Ø"/>
            </a:pPr>
            <a:endParaRPr lang="en-US" sz="2200"/>
          </a:p>
          <a:p>
            <a:pPr marL="341313" indent="-341313">
              <a:buClr>
                <a:srgbClr val="FF0000"/>
              </a:buClr>
              <a:buFont typeface="Wingdings" pitchFamily="2" charset="2"/>
              <a:buChar char="Ø"/>
            </a:pPr>
            <a:r>
              <a:rPr lang="en-US" sz="2200"/>
              <a:t>The optical properties of electromagnetic radiation, such as diffraction, are explained best by describing light as a wave.</a:t>
            </a:r>
          </a:p>
          <a:p>
            <a:pPr marL="341313" indent="-341313">
              <a:buClr>
                <a:srgbClr val="FF0000"/>
              </a:buClr>
              <a:buFont typeface="Wingdings" pitchFamily="2" charset="2"/>
              <a:buChar char="Ø"/>
            </a:pPr>
            <a:endParaRPr lang="en-US" sz="2200"/>
          </a:p>
          <a:p>
            <a:pPr marL="341313" indent="-341313">
              <a:buClr>
                <a:srgbClr val="FF0000"/>
              </a:buClr>
              <a:buFont typeface="Wingdings" pitchFamily="2" charset="2"/>
              <a:buChar char="Ø"/>
            </a:pPr>
            <a:r>
              <a:rPr lang="en-US" sz="2200"/>
              <a:t>Many of the interactions between electromagnetic radiation and matter, such as absorption and emission, however, are better described by treating light as a particle, or photon. </a:t>
            </a:r>
          </a:p>
          <a:p>
            <a:pPr marL="341313" indent="-341313">
              <a:buClr>
                <a:srgbClr val="FF0000"/>
              </a:buClr>
              <a:buFont typeface="Wingdings" pitchFamily="2" charset="2"/>
              <a:buChar char="Ø"/>
            </a:pPr>
            <a:endParaRPr lang="en-US" sz="2200"/>
          </a:p>
          <a:p>
            <a:pPr marL="341313" indent="-341313">
              <a:buClr>
                <a:srgbClr val="FF0000"/>
              </a:buClr>
              <a:buFont typeface="Wingdings" pitchFamily="2" charset="2"/>
              <a:buChar char="Ø"/>
            </a:pPr>
            <a:r>
              <a:rPr lang="en-US" sz="2200"/>
              <a:t>The dual models of wave and particle behavior provide a useful description for electromagnetic radiation</a:t>
            </a:r>
          </a:p>
        </p:txBody>
      </p:sp>
      <p:sp>
        <p:nvSpPr>
          <p:cNvPr id="7171" name="TextBox 2"/>
          <p:cNvSpPr txBox="1">
            <a:spLocks noChangeArrowheads="1"/>
          </p:cNvSpPr>
          <p:nvPr/>
        </p:nvSpPr>
        <p:spPr bwMode="auto">
          <a:xfrm>
            <a:off x="1295400" y="228600"/>
            <a:ext cx="6705600" cy="646113"/>
          </a:xfrm>
          <a:prstGeom prst="rect">
            <a:avLst/>
          </a:prstGeom>
          <a:noFill/>
          <a:ln w="9525">
            <a:noFill/>
            <a:miter lim="800000"/>
            <a:headEnd/>
            <a:tailEnd/>
          </a:ln>
        </p:spPr>
        <p:txBody>
          <a:bodyPr>
            <a:spAutoFit/>
          </a:bodyPr>
          <a:lstStyle/>
          <a:p>
            <a:r>
              <a:rPr lang="en-US" sz="3600" b="1" i="1">
                <a:solidFill>
                  <a:srgbClr val="0000FF"/>
                </a:solidFill>
              </a:rPr>
              <a:t>Electromagnetic Radiation</a:t>
            </a:r>
          </a:p>
        </p:txBody>
      </p:sp>
      <p:sp>
        <p:nvSpPr>
          <p:cNvPr id="4" name="Slide Number Placeholder 3"/>
          <p:cNvSpPr>
            <a:spLocks noGrp="1"/>
          </p:cNvSpPr>
          <p:nvPr>
            <p:ph type="sldNum" sz="quarter" idx="12"/>
          </p:nvPr>
        </p:nvSpPr>
        <p:spPr/>
        <p:txBody>
          <a:bodyPr/>
          <a:lstStyle/>
          <a:p>
            <a:pPr>
              <a:defRPr/>
            </a:pPr>
            <a:fld id="{5F618FB7-A0FC-4A05-ADB7-4730D7E54890}"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838200" y="838200"/>
            <a:ext cx="7772400" cy="2862263"/>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One advantage of the Si photodiode is that it is easily miniaturized.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Groups of photodiodes may be gathered together in a linear array containing from 64 to 4096 individual photodiodes.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By placing a photodiode array along the monochromator’s</a:t>
            </a:r>
          </a:p>
          <a:p>
            <a:pPr marL="395288" indent="-395288">
              <a:buClr>
                <a:srgbClr val="FF0000"/>
              </a:buClr>
            </a:pPr>
            <a:r>
              <a:rPr lang="en-US" sz="2000"/>
              <a:t>	focal plane, it is possible to monitor simultaneously an entire range of wavelengths.</a:t>
            </a:r>
          </a:p>
        </p:txBody>
      </p:sp>
      <p:sp>
        <p:nvSpPr>
          <p:cNvPr id="43011" name="TextBox 2"/>
          <p:cNvSpPr txBox="1">
            <a:spLocks noChangeArrowheads="1"/>
          </p:cNvSpPr>
          <p:nvPr/>
        </p:nvSpPr>
        <p:spPr bwMode="auto">
          <a:xfrm>
            <a:off x="2438400" y="0"/>
            <a:ext cx="4800600" cy="584200"/>
          </a:xfrm>
          <a:prstGeom prst="rect">
            <a:avLst/>
          </a:prstGeom>
          <a:noFill/>
          <a:ln w="9525">
            <a:noFill/>
            <a:miter lim="800000"/>
            <a:headEnd/>
            <a:tailEnd/>
          </a:ln>
        </p:spPr>
        <p:txBody>
          <a:bodyPr>
            <a:spAutoFit/>
          </a:bodyPr>
          <a:lstStyle/>
          <a:p>
            <a:r>
              <a:rPr lang="en-US" sz="3200" b="1" i="1">
                <a:solidFill>
                  <a:srgbClr val="0000FF"/>
                </a:solidFill>
              </a:rPr>
              <a:t>Photon Transducers</a:t>
            </a:r>
            <a:endParaRPr lang="en-US" sz="3200" i="1">
              <a:solidFill>
                <a:srgbClr val="0000FF"/>
              </a:solidFill>
            </a:endParaRPr>
          </a:p>
        </p:txBody>
      </p:sp>
      <p:sp>
        <p:nvSpPr>
          <p:cNvPr id="4" name="Slide Number Placeholder 3"/>
          <p:cNvSpPr>
            <a:spLocks noGrp="1"/>
          </p:cNvSpPr>
          <p:nvPr>
            <p:ph type="sldNum" sz="quarter" idx="12"/>
          </p:nvPr>
        </p:nvSpPr>
        <p:spPr/>
        <p:txBody>
          <a:bodyPr/>
          <a:lstStyle/>
          <a:p>
            <a:pPr>
              <a:defRPr/>
            </a:pPr>
            <a:fld id="{D7B13028-32F0-468F-89FE-155550B7B667}"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077200" cy="6248400"/>
          </a:xfrm>
          <a:prstGeom prst="rect">
            <a:avLst/>
          </a:prstGeom>
        </p:spPr>
        <p:txBody>
          <a:bodyPr>
            <a:spAutoFit/>
          </a:bodyPr>
          <a:lstStyle/>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Infrared radiation generally does not have sufficient energy</a:t>
            </a:r>
          </a:p>
          <a:p>
            <a:pPr marL="287338" indent="-287338" fontAlgn="auto">
              <a:spcBef>
                <a:spcPts val="0"/>
              </a:spcBef>
              <a:spcAft>
                <a:spcPts val="0"/>
              </a:spcAft>
              <a:buClr>
                <a:srgbClr val="FF0000"/>
              </a:buClr>
              <a:defRPr/>
            </a:pPr>
            <a:r>
              <a:rPr lang="en-US" sz="2000" dirty="0">
                <a:latin typeface="Arial" pitchFamily="34" charset="0"/>
                <a:cs typeface="Arial" pitchFamily="34" charset="0"/>
              </a:rPr>
              <a:t>	to produce a measurable current when using a photon transducer.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 thermal transducer, therefore, is used for infrared spectroscopy.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absorption of infrared photons by a thermal transducer increases its temperature, changing one or more of its characteristic properties.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pneumatic transducer, for example,</a:t>
            </a:r>
            <a:r>
              <a:rPr lang="en-US" sz="2000" dirty="0">
                <a:latin typeface="+mn-lt"/>
                <a:cs typeface="+mn-cs"/>
              </a:rPr>
              <a:t> </a:t>
            </a:r>
            <a:r>
              <a:rPr lang="en-US" sz="2000" dirty="0">
                <a:latin typeface="Arial" pitchFamily="34" charset="0"/>
                <a:cs typeface="Arial" pitchFamily="34" charset="0"/>
              </a:rPr>
              <a:t>consists of a small tube filled with xenon gas equipped with an IR-transparent  window at one end, and a flexible membrane at the other end.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 blackened surface in the tube absorbs photons, increasing the temperature and, therefore, the pressure of the gas.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greater pressure in the tube causes the flexible membrane</a:t>
            </a:r>
          </a:p>
          <a:p>
            <a:pPr marL="287338" indent="-287338" fontAlgn="auto">
              <a:spcBef>
                <a:spcPts val="0"/>
              </a:spcBef>
              <a:spcAft>
                <a:spcPts val="0"/>
              </a:spcAft>
              <a:buClr>
                <a:srgbClr val="FF0000"/>
              </a:buClr>
              <a:defRPr/>
            </a:pPr>
            <a:r>
              <a:rPr lang="en-US" sz="2000" dirty="0">
                <a:latin typeface="Arial" pitchFamily="34" charset="0"/>
                <a:cs typeface="Arial" pitchFamily="34" charset="0"/>
              </a:rPr>
              <a:t>	to move in and out, and this displacement is monitored to produce an electrical signal.</a:t>
            </a:r>
          </a:p>
          <a:p>
            <a:pPr fontAlgn="auto">
              <a:spcBef>
                <a:spcPts val="0"/>
              </a:spcBef>
              <a:spcAft>
                <a:spcPts val="0"/>
              </a:spcAft>
              <a:defRPr/>
            </a:pPr>
            <a:endParaRPr lang="en-US" sz="2000" dirty="0">
              <a:latin typeface="Arial" pitchFamily="34" charset="0"/>
              <a:cs typeface="Arial" pitchFamily="34" charset="0"/>
            </a:endParaRPr>
          </a:p>
        </p:txBody>
      </p:sp>
      <p:sp>
        <p:nvSpPr>
          <p:cNvPr id="44035" name="TextBox 3"/>
          <p:cNvSpPr txBox="1">
            <a:spLocks noChangeArrowheads="1"/>
          </p:cNvSpPr>
          <p:nvPr/>
        </p:nvSpPr>
        <p:spPr bwMode="auto">
          <a:xfrm>
            <a:off x="2514600" y="76200"/>
            <a:ext cx="4800600" cy="584200"/>
          </a:xfrm>
          <a:prstGeom prst="rect">
            <a:avLst/>
          </a:prstGeom>
          <a:noFill/>
          <a:ln w="9525">
            <a:noFill/>
            <a:miter lim="800000"/>
            <a:headEnd/>
            <a:tailEnd/>
          </a:ln>
        </p:spPr>
        <p:txBody>
          <a:bodyPr>
            <a:spAutoFit/>
          </a:bodyPr>
          <a:lstStyle/>
          <a:p>
            <a:r>
              <a:rPr lang="en-US" sz="3200" b="1" i="1">
                <a:solidFill>
                  <a:srgbClr val="0000FF"/>
                </a:solidFill>
              </a:rPr>
              <a:t>Thermal Transducers</a:t>
            </a:r>
            <a:endParaRPr lang="en-US" sz="3200" i="1">
              <a:solidFill>
                <a:srgbClr val="0000FF"/>
              </a:solidFill>
            </a:endParaRPr>
          </a:p>
        </p:txBody>
      </p:sp>
      <p:sp>
        <p:nvSpPr>
          <p:cNvPr id="5" name="Slide Number Placeholder 4"/>
          <p:cNvSpPr>
            <a:spLocks noGrp="1"/>
          </p:cNvSpPr>
          <p:nvPr>
            <p:ph type="sldNum" sz="quarter" idx="12"/>
          </p:nvPr>
        </p:nvSpPr>
        <p:spPr/>
        <p:txBody>
          <a:bodyPr/>
          <a:lstStyle/>
          <a:p>
            <a:pPr>
              <a:defRPr/>
            </a:pPr>
            <a:fld id="{FABB28E3-C015-4BD6-AD4C-E9FA116A6028}"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153400" cy="5632450"/>
          </a:xfrm>
          <a:prstGeom prst="rect">
            <a:avLst/>
          </a:prstGeom>
        </p:spPr>
        <p:txBody>
          <a:bodyPr>
            <a:spAutoFit/>
          </a:bodyPr>
          <a:lstStyle/>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endParaRPr lang="en-US" sz="2000" b="1" dirty="0">
              <a:latin typeface="Arial" pitchFamily="34" charset="0"/>
              <a:cs typeface="Arial" pitchFamily="34" charset="0"/>
            </a:endParaRPr>
          </a:p>
          <a:p>
            <a:pPr marL="231775" indent="-231775"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Transmittance is defined as the ratio of the electromagnetic radiation’s power exiting the sample, P</a:t>
            </a:r>
            <a:r>
              <a:rPr lang="en-US" sz="2000" baseline="-25000" dirty="0">
                <a:latin typeface="Arial" pitchFamily="34" charset="0"/>
                <a:cs typeface="Arial" pitchFamily="34" charset="0"/>
              </a:rPr>
              <a:t>T</a:t>
            </a:r>
            <a:r>
              <a:rPr lang="en-US" sz="2000" dirty="0">
                <a:latin typeface="Arial" pitchFamily="34" charset="0"/>
                <a:cs typeface="Arial" pitchFamily="34" charset="0"/>
              </a:rPr>
              <a:t>, to that incident on the sample from the source, P</a:t>
            </a:r>
            <a:r>
              <a:rPr lang="en-US" sz="2000" baseline="-25000" dirty="0">
                <a:latin typeface="Arial" pitchFamily="34" charset="0"/>
                <a:cs typeface="Arial" pitchFamily="34" charset="0"/>
              </a:rPr>
              <a:t>0</a:t>
            </a:r>
            <a:r>
              <a:rPr lang="en-US" sz="2000" dirty="0">
                <a:latin typeface="Arial" pitchFamily="34" charset="0"/>
                <a:cs typeface="Arial" pitchFamily="34" charset="0"/>
              </a:rPr>
              <a:t> </a:t>
            </a:r>
          </a:p>
          <a:p>
            <a:pPr marL="231775" indent="-231775"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31775" indent="-231775"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All methods of detection measure the transmittance of electromagnetic radiation.</a:t>
            </a:r>
          </a:p>
          <a:p>
            <a:pPr marL="231775" indent="-231775"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31775" indent="-231775"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Attenuation of radiation as it passes through the sample leads to a transmittance of less than 1. </a:t>
            </a:r>
          </a:p>
        </p:txBody>
      </p:sp>
      <p:pic>
        <p:nvPicPr>
          <p:cNvPr id="45059" name="Picture 2"/>
          <p:cNvPicPr>
            <a:picLocks noChangeAspect="1" noChangeArrowheads="1"/>
          </p:cNvPicPr>
          <p:nvPr/>
        </p:nvPicPr>
        <p:blipFill>
          <a:blip r:embed="rId2" cstate="print"/>
          <a:srcRect/>
          <a:stretch>
            <a:fillRect/>
          </a:stretch>
        </p:blipFill>
        <p:spPr bwMode="auto">
          <a:xfrm>
            <a:off x="2662238" y="838200"/>
            <a:ext cx="3819525" cy="2314575"/>
          </a:xfrm>
          <a:prstGeom prst="rect">
            <a:avLst/>
          </a:prstGeom>
          <a:noFill/>
          <a:ln w="9525">
            <a:noFill/>
            <a:miter lim="800000"/>
            <a:headEnd/>
            <a:tailEnd/>
          </a:ln>
        </p:spPr>
      </p:pic>
      <p:sp>
        <p:nvSpPr>
          <p:cNvPr id="45060" name="TextBox 5"/>
          <p:cNvSpPr txBox="1">
            <a:spLocks noChangeArrowheads="1"/>
          </p:cNvSpPr>
          <p:nvPr/>
        </p:nvSpPr>
        <p:spPr bwMode="auto">
          <a:xfrm>
            <a:off x="685800" y="76200"/>
            <a:ext cx="7924800" cy="646113"/>
          </a:xfrm>
          <a:prstGeom prst="rect">
            <a:avLst/>
          </a:prstGeom>
          <a:noFill/>
          <a:ln w="9525">
            <a:noFill/>
            <a:miter lim="800000"/>
            <a:headEnd/>
            <a:tailEnd/>
          </a:ln>
        </p:spPr>
        <p:txBody>
          <a:bodyPr>
            <a:spAutoFit/>
          </a:bodyPr>
          <a:lstStyle/>
          <a:p>
            <a:r>
              <a:rPr lang="en-US" sz="3600" b="1" i="1">
                <a:solidFill>
                  <a:srgbClr val="0000FF"/>
                </a:solidFill>
              </a:rPr>
              <a:t>Transmittance and Absorbance</a:t>
            </a:r>
          </a:p>
        </p:txBody>
      </p:sp>
      <p:sp>
        <p:nvSpPr>
          <p:cNvPr id="7" name="Slide Number Placeholder 6"/>
          <p:cNvSpPr>
            <a:spLocks noGrp="1"/>
          </p:cNvSpPr>
          <p:nvPr>
            <p:ph type="sldNum" sz="quarter" idx="12"/>
          </p:nvPr>
        </p:nvSpPr>
        <p:spPr/>
        <p:txBody>
          <a:bodyPr/>
          <a:lstStyle/>
          <a:p>
            <a:pPr>
              <a:defRPr/>
            </a:pPr>
            <a:fld id="{A49670C1-30DF-457E-89EF-B80A0E6F0FF0}"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2407"/>
          <p:cNvSpPr>
            <a:spLocks noGrp="1" noChangeAspect="1" noChangeArrowheads="1"/>
          </p:cNvSpPr>
          <p:nvPr/>
        </p:nvSpPr>
        <p:spPr bwMode="auto">
          <a:xfrm>
            <a:off x="381000" y="627063"/>
            <a:ext cx="4419600" cy="2801937"/>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46083" name="Text Box 3"/>
          <p:cNvSpPr txBox="1">
            <a:spLocks noChangeArrowheads="1"/>
          </p:cNvSpPr>
          <p:nvPr/>
        </p:nvSpPr>
        <p:spPr bwMode="auto">
          <a:xfrm>
            <a:off x="381000" y="4143375"/>
            <a:ext cx="3505200" cy="1016000"/>
          </a:xfrm>
          <a:prstGeom prst="rect">
            <a:avLst/>
          </a:prstGeom>
          <a:noFill/>
          <a:ln w="9525">
            <a:noFill/>
            <a:miter lim="800000"/>
            <a:headEnd/>
            <a:tailEnd/>
          </a:ln>
        </p:spPr>
        <p:txBody>
          <a:bodyPr>
            <a:spAutoFit/>
          </a:bodyPr>
          <a:lstStyle/>
          <a:p>
            <a:pPr>
              <a:spcBef>
                <a:spcPct val="50000"/>
              </a:spcBef>
            </a:pPr>
            <a:r>
              <a:rPr lang="en-US" sz="2000"/>
              <a:t>Attenuation of a beam of radiation by an absorbing solution.</a:t>
            </a:r>
          </a:p>
        </p:txBody>
      </p:sp>
      <p:sp>
        <p:nvSpPr>
          <p:cNvPr id="46084" name="Rectangle 4" descr="2409"/>
          <p:cNvSpPr>
            <a:spLocks noGrp="1" noChangeAspect="1" noChangeArrowheads="1"/>
          </p:cNvSpPr>
          <p:nvPr/>
        </p:nvSpPr>
        <p:spPr bwMode="auto">
          <a:xfrm>
            <a:off x="5181600" y="709613"/>
            <a:ext cx="3697288" cy="2795587"/>
          </a:xfrm>
          <a:prstGeom prst="rect">
            <a:avLst/>
          </a:prstGeom>
          <a:blipFill dpi="0" rotWithShape="1">
            <a:blip r:embed="rId3" cstate="print"/>
            <a:srcRect/>
            <a:stretch>
              <a:fillRect/>
            </a:stretch>
          </a:blipFill>
          <a:ln w="9525">
            <a:noFill/>
            <a:miter lim="800000"/>
            <a:headEnd/>
            <a:tailEnd/>
          </a:ln>
        </p:spPr>
        <p:txBody>
          <a:bodyPr/>
          <a:lstStyle/>
          <a:p>
            <a:endParaRPr lang="en-US">
              <a:latin typeface="Calibri" pitchFamily="34" charset="0"/>
            </a:endParaRPr>
          </a:p>
        </p:txBody>
      </p:sp>
      <p:sp>
        <p:nvSpPr>
          <p:cNvPr id="46085" name="Text Box 5"/>
          <p:cNvSpPr txBox="1">
            <a:spLocks noChangeArrowheads="1"/>
          </p:cNvSpPr>
          <p:nvPr/>
        </p:nvSpPr>
        <p:spPr bwMode="auto">
          <a:xfrm>
            <a:off x="4953000" y="4113213"/>
            <a:ext cx="3886200" cy="1016000"/>
          </a:xfrm>
          <a:prstGeom prst="rect">
            <a:avLst/>
          </a:prstGeom>
          <a:noFill/>
          <a:ln w="9525">
            <a:noFill/>
            <a:miter lim="800000"/>
            <a:headEnd/>
            <a:tailEnd/>
          </a:ln>
        </p:spPr>
        <p:txBody>
          <a:bodyPr>
            <a:spAutoFit/>
          </a:bodyPr>
          <a:lstStyle/>
          <a:p>
            <a:pPr>
              <a:spcBef>
                <a:spcPct val="50000"/>
              </a:spcBef>
            </a:pPr>
            <a:r>
              <a:rPr lang="en-US" sz="2000"/>
              <a:t>Reflection and scattering losses with a solution contained in a typical glass cell.</a:t>
            </a:r>
          </a:p>
        </p:txBody>
      </p:sp>
      <p:sp>
        <p:nvSpPr>
          <p:cNvPr id="6" name="Slide Number Placeholder 5"/>
          <p:cNvSpPr>
            <a:spLocks noGrp="1"/>
          </p:cNvSpPr>
          <p:nvPr>
            <p:ph type="sldNum" sz="quarter" idx="12"/>
          </p:nvPr>
        </p:nvSpPr>
        <p:spPr/>
        <p:txBody>
          <a:bodyPr/>
          <a:lstStyle/>
          <a:p>
            <a:pPr>
              <a:defRPr/>
            </a:pPr>
            <a:fld id="{DDCAB0CE-1D0C-4564-877B-3DAC90C6642F}"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74663"/>
            <a:ext cx="7620000" cy="5632450"/>
          </a:xfrm>
          <a:prstGeom prst="rect">
            <a:avLst/>
          </a:prstGeom>
        </p:spPr>
        <p:txBody>
          <a:bodyPr>
            <a:spAutoFit/>
          </a:bodyPr>
          <a:lstStyle/>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Besides absorption by the </a:t>
            </a:r>
            <a:r>
              <a:rPr lang="en-US" sz="2000" dirty="0" err="1">
                <a:latin typeface="Arial" pitchFamily="34" charset="0"/>
                <a:cs typeface="Arial" pitchFamily="34" charset="0"/>
              </a:rPr>
              <a:t>analyte</a:t>
            </a:r>
            <a:r>
              <a:rPr lang="en-US" sz="2000" dirty="0">
                <a:latin typeface="Arial" pitchFamily="34" charset="0"/>
                <a:cs typeface="Arial" pitchFamily="34" charset="0"/>
              </a:rPr>
              <a:t>, several additional phenomena contribute to the net attenuation of radiation, including reflection and absorption by the sample container, absorption by components of the sample matrix other than the </a:t>
            </a:r>
            <a:r>
              <a:rPr lang="en-US" sz="2000" dirty="0" err="1">
                <a:latin typeface="Arial" pitchFamily="34" charset="0"/>
                <a:cs typeface="Arial" pitchFamily="34" charset="0"/>
              </a:rPr>
              <a:t>analyte</a:t>
            </a:r>
            <a:r>
              <a:rPr lang="en-US" sz="2000" dirty="0">
                <a:latin typeface="Arial" pitchFamily="34" charset="0"/>
                <a:cs typeface="Arial" pitchFamily="34" charset="0"/>
              </a:rPr>
              <a:t>, and the scattering of radiation.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To compensate for this loss of the electromagnetic radiation’s power, a method blank is used . </a:t>
            </a: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r>
              <a:rPr lang="en-US" sz="2000" dirty="0">
                <a:latin typeface="Arial" pitchFamily="34" charset="0"/>
                <a:cs typeface="Arial" pitchFamily="34" charset="0"/>
              </a:rPr>
              <a:t>The radiation’s power exiting from the method blank is taken to be </a:t>
            </a:r>
            <a:r>
              <a:rPr lang="en-US" sz="2000" i="1" dirty="0">
                <a:latin typeface="Arial" pitchFamily="34" charset="0"/>
                <a:cs typeface="Arial" pitchFamily="34" charset="0"/>
              </a:rPr>
              <a:t>P</a:t>
            </a:r>
            <a:r>
              <a:rPr lang="en-US" sz="2000" i="1" baseline="-25000" dirty="0">
                <a:latin typeface="Arial" pitchFamily="34" charset="0"/>
                <a:cs typeface="Arial" pitchFamily="34" charset="0"/>
              </a:rPr>
              <a:t>0</a:t>
            </a:r>
            <a:r>
              <a:rPr lang="en-US" sz="2000" i="1" dirty="0">
                <a:latin typeface="Arial" pitchFamily="34" charset="0"/>
                <a:cs typeface="Arial" pitchFamily="34" charset="0"/>
              </a:rPr>
              <a:t>.</a:t>
            </a:r>
          </a:p>
        </p:txBody>
      </p:sp>
      <p:pic>
        <p:nvPicPr>
          <p:cNvPr id="47107" name="Picture 3"/>
          <p:cNvPicPr>
            <a:picLocks noChangeAspect="1" noChangeArrowheads="1"/>
          </p:cNvPicPr>
          <p:nvPr/>
        </p:nvPicPr>
        <p:blipFill>
          <a:blip r:embed="rId2" cstate="print"/>
          <a:srcRect/>
          <a:stretch>
            <a:fillRect/>
          </a:stretch>
        </p:blipFill>
        <p:spPr bwMode="auto">
          <a:xfrm>
            <a:off x="2895600" y="3124200"/>
            <a:ext cx="3733800" cy="2114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D982C664-F5F0-42A9-9F88-57332962E685}"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533400" y="990600"/>
            <a:ext cx="7924800" cy="2862263"/>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An alternative method for expressing the attenuation of electromagnetic radiation is absorbance, A, which is defined as</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Absorbance is the more common unit for expressing the attenuation of radiation because it is a linear function of the </a:t>
            </a:r>
          </a:p>
          <a:p>
            <a:pPr marL="341313" indent="-341313">
              <a:buClr>
                <a:srgbClr val="FF0000"/>
              </a:buClr>
            </a:pPr>
            <a:r>
              <a:rPr lang="en-US" sz="2000"/>
              <a:t>	analyte’s concentration.</a:t>
            </a:r>
          </a:p>
        </p:txBody>
      </p:sp>
      <p:pic>
        <p:nvPicPr>
          <p:cNvPr id="48131" name="Picture 2"/>
          <p:cNvPicPr>
            <a:picLocks noChangeAspect="1" noChangeArrowheads="1"/>
          </p:cNvPicPr>
          <p:nvPr/>
        </p:nvPicPr>
        <p:blipFill>
          <a:blip r:embed="rId2" cstate="print"/>
          <a:srcRect/>
          <a:stretch>
            <a:fillRect/>
          </a:stretch>
        </p:blipFill>
        <p:spPr bwMode="auto">
          <a:xfrm>
            <a:off x="1600200" y="1905000"/>
            <a:ext cx="4035425" cy="771525"/>
          </a:xfrm>
          <a:prstGeom prst="rect">
            <a:avLst/>
          </a:prstGeom>
          <a:noFill/>
          <a:ln w="9525">
            <a:noFill/>
            <a:miter lim="800000"/>
            <a:headEnd/>
            <a:tailEnd/>
          </a:ln>
        </p:spPr>
      </p:pic>
      <p:sp>
        <p:nvSpPr>
          <p:cNvPr id="48132" name="TextBox 3"/>
          <p:cNvSpPr txBox="1">
            <a:spLocks noChangeArrowheads="1"/>
          </p:cNvSpPr>
          <p:nvPr/>
        </p:nvSpPr>
        <p:spPr bwMode="auto">
          <a:xfrm>
            <a:off x="1981200" y="76200"/>
            <a:ext cx="3505200" cy="646113"/>
          </a:xfrm>
          <a:prstGeom prst="rect">
            <a:avLst/>
          </a:prstGeom>
          <a:noFill/>
          <a:ln w="9525">
            <a:noFill/>
            <a:miter lim="800000"/>
            <a:headEnd/>
            <a:tailEnd/>
          </a:ln>
        </p:spPr>
        <p:txBody>
          <a:bodyPr>
            <a:spAutoFit/>
          </a:bodyPr>
          <a:lstStyle/>
          <a:p>
            <a:r>
              <a:rPr lang="en-US" sz="3600" b="1" i="1">
                <a:solidFill>
                  <a:srgbClr val="0000FF"/>
                </a:solidFill>
              </a:rPr>
              <a:t>Absorbance</a:t>
            </a:r>
          </a:p>
        </p:txBody>
      </p:sp>
      <p:sp>
        <p:nvSpPr>
          <p:cNvPr id="5" name="Slide Number Placeholder 4"/>
          <p:cNvSpPr>
            <a:spLocks noGrp="1"/>
          </p:cNvSpPr>
          <p:nvPr>
            <p:ph type="sldNum" sz="quarter" idx="12"/>
          </p:nvPr>
        </p:nvSpPr>
        <p:spPr/>
        <p:txBody>
          <a:bodyPr/>
          <a:lstStyle/>
          <a:p>
            <a:pPr>
              <a:defRPr/>
            </a:pPr>
            <a:fld id="{F21415A3-6D25-4552-BC3B-BA67F7745292}"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nvSpPr>
        <p:spPr bwMode="auto">
          <a:xfrm>
            <a:off x="304800" y="685800"/>
            <a:ext cx="8305800" cy="3786188"/>
          </a:xfrm>
          <a:prstGeom prst="rect">
            <a:avLst/>
          </a:prstGeom>
          <a:noFill/>
          <a:ln w="9525">
            <a:noFill/>
            <a:miter lim="800000"/>
            <a:headEnd/>
            <a:tailEnd/>
          </a:ln>
        </p:spPr>
        <p:txBody>
          <a:bodyPr>
            <a:spAutoFit/>
          </a:bodyPr>
          <a:lstStyle/>
          <a:p>
            <a:r>
              <a:rPr lang="en-US" sz="2000"/>
              <a:t>When monochromatic electromagnetic radiation passes through an infinitesimally thin layer of sample, of thickness dx, it experiences a decrease in power of dP.</a:t>
            </a:r>
          </a:p>
          <a:p>
            <a:endParaRPr lang="en-US" sz="2000"/>
          </a:p>
          <a:p>
            <a:endParaRPr lang="en-US" sz="2000"/>
          </a:p>
          <a:p>
            <a:r>
              <a:rPr lang="en-US" sz="2000"/>
              <a:t>The fractional decrease in power is proportional </a:t>
            </a:r>
          </a:p>
          <a:p>
            <a:r>
              <a:rPr lang="en-US" sz="2000"/>
              <a:t>to the sample’s thickness and the analyte’s concentration.</a:t>
            </a:r>
          </a:p>
          <a:p>
            <a:endParaRPr lang="en-US" sz="2000" b="1"/>
          </a:p>
          <a:p>
            <a:endParaRPr lang="en-US" sz="2000" b="1"/>
          </a:p>
          <a:p>
            <a:endParaRPr lang="en-US" sz="2000" b="1"/>
          </a:p>
          <a:p>
            <a:r>
              <a:rPr lang="en-US" sz="2000"/>
              <a:t>where P is the power incident on the thin layer of sample, and </a:t>
            </a:r>
            <a:r>
              <a:rPr lang="el-GR" sz="2000"/>
              <a:t>α</a:t>
            </a:r>
            <a:r>
              <a:rPr lang="en-US" sz="2000"/>
              <a:t> is a proportionality constant. Integrating,</a:t>
            </a:r>
          </a:p>
        </p:txBody>
      </p:sp>
      <p:pic>
        <p:nvPicPr>
          <p:cNvPr id="49155" name="Picture 2"/>
          <p:cNvPicPr>
            <a:picLocks noChangeAspect="1" noChangeArrowheads="1"/>
          </p:cNvPicPr>
          <p:nvPr/>
        </p:nvPicPr>
        <p:blipFill>
          <a:blip r:embed="rId2" cstate="print"/>
          <a:srcRect/>
          <a:stretch>
            <a:fillRect/>
          </a:stretch>
        </p:blipFill>
        <p:spPr bwMode="auto">
          <a:xfrm>
            <a:off x="6276975" y="1411288"/>
            <a:ext cx="2257425" cy="1179512"/>
          </a:xfrm>
          <a:prstGeom prst="rect">
            <a:avLst/>
          </a:prstGeom>
          <a:noFill/>
          <a:ln w="9525">
            <a:noFill/>
            <a:miter lim="800000"/>
            <a:headEnd/>
            <a:tailEnd/>
          </a:ln>
        </p:spPr>
      </p:pic>
      <p:pic>
        <p:nvPicPr>
          <p:cNvPr id="49156" name="Picture 3"/>
          <p:cNvPicPr>
            <a:picLocks noChangeAspect="1" noChangeArrowheads="1"/>
          </p:cNvPicPr>
          <p:nvPr/>
        </p:nvPicPr>
        <p:blipFill>
          <a:blip r:embed="rId3" cstate="print"/>
          <a:srcRect/>
          <a:stretch>
            <a:fillRect/>
          </a:stretch>
        </p:blipFill>
        <p:spPr bwMode="auto">
          <a:xfrm>
            <a:off x="3200400" y="2895600"/>
            <a:ext cx="2341563" cy="838200"/>
          </a:xfrm>
          <a:prstGeom prst="rect">
            <a:avLst/>
          </a:prstGeom>
          <a:noFill/>
          <a:ln w="9525">
            <a:noFill/>
            <a:miter lim="800000"/>
            <a:headEnd/>
            <a:tailEnd/>
          </a:ln>
        </p:spPr>
      </p:pic>
      <p:pic>
        <p:nvPicPr>
          <p:cNvPr id="49157" name="Picture 4"/>
          <p:cNvPicPr>
            <a:picLocks noChangeAspect="1" noChangeArrowheads="1"/>
          </p:cNvPicPr>
          <p:nvPr/>
        </p:nvPicPr>
        <p:blipFill>
          <a:blip r:embed="rId4" cstate="print"/>
          <a:srcRect/>
          <a:stretch>
            <a:fillRect/>
          </a:stretch>
        </p:blipFill>
        <p:spPr bwMode="auto">
          <a:xfrm>
            <a:off x="2895600" y="4714875"/>
            <a:ext cx="3300413" cy="1152525"/>
          </a:xfrm>
          <a:prstGeom prst="rect">
            <a:avLst/>
          </a:prstGeom>
          <a:noFill/>
          <a:ln w="9525">
            <a:noFill/>
            <a:miter lim="800000"/>
            <a:headEnd/>
            <a:tailEnd/>
          </a:ln>
        </p:spPr>
      </p:pic>
      <p:pic>
        <p:nvPicPr>
          <p:cNvPr id="49158" name="Picture 5"/>
          <p:cNvPicPr>
            <a:picLocks noChangeAspect="1" noChangeArrowheads="1"/>
          </p:cNvPicPr>
          <p:nvPr/>
        </p:nvPicPr>
        <p:blipFill>
          <a:blip r:embed="rId5" cstate="print"/>
          <a:srcRect/>
          <a:stretch>
            <a:fillRect/>
          </a:stretch>
        </p:blipFill>
        <p:spPr bwMode="auto">
          <a:xfrm>
            <a:off x="3429000" y="5822950"/>
            <a:ext cx="2209800" cy="1035050"/>
          </a:xfrm>
          <a:prstGeom prst="rect">
            <a:avLst/>
          </a:prstGeom>
          <a:noFill/>
          <a:ln w="9525">
            <a:noFill/>
            <a:miter lim="800000"/>
            <a:headEnd/>
            <a:tailEnd/>
          </a:ln>
        </p:spPr>
      </p:pic>
      <p:sp>
        <p:nvSpPr>
          <p:cNvPr id="49159" name="TextBox 6"/>
          <p:cNvSpPr txBox="1">
            <a:spLocks noChangeArrowheads="1"/>
          </p:cNvSpPr>
          <p:nvPr/>
        </p:nvSpPr>
        <p:spPr bwMode="auto">
          <a:xfrm>
            <a:off x="2362200" y="0"/>
            <a:ext cx="3429000" cy="646113"/>
          </a:xfrm>
          <a:prstGeom prst="rect">
            <a:avLst/>
          </a:prstGeom>
          <a:noFill/>
          <a:ln w="9525">
            <a:noFill/>
            <a:miter lim="800000"/>
            <a:headEnd/>
            <a:tailEnd/>
          </a:ln>
        </p:spPr>
        <p:txBody>
          <a:bodyPr>
            <a:spAutoFit/>
          </a:bodyPr>
          <a:lstStyle/>
          <a:p>
            <a:r>
              <a:rPr lang="en-US" sz="3600" b="1" i="1">
                <a:solidFill>
                  <a:srgbClr val="0000FF"/>
                </a:solidFill>
              </a:rPr>
              <a:t>Beer’s Law</a:t>
            </a:r>
          </a:p>
        </p:txBody>
      </p:sp>
      <p:sp>
        <p:nvSpPr>
          <p:cNvPr id="8" name="Slide Number Placeholder 7"/>
          <p:cNvSpPr>
            <a:spLocks noGrp="1"/>
          </p:cNvSpPr>
          <p:nvPr>
            <p:ph type="sldNum" sz="quarter" idx="12"/>
          </p:nvPr>
        </p:nvSpPr>
        <p:spPr/>
        <p:txBody>
          <a:bodyPr/>
          <a:lstStyle/>
          <a:p>
            <a:pPr>
              <a:defRPr/>
            </a:pPr>
            <a:fld id="{4A67822C-C18E-4AEC-9B10-20D1EF1B2FDA}" type="slidenum">
              <a:rPr lang="en-US"/>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457200" y="990600"/>
            <a:ext cx="8382000" cy="4894263"/>
          </a:xfrm>
          <a:prstGeom prst="rect">
            <a:avLst/>
          </a:prstGeom>
          <a:noFill/>
          <a:ln w="9525">
            <a:noFill/>
            <a:miter lim="800000"/>
            <a:headEnd/>
            <a:tailEnd/>
          </a:ln>
        </p:spPr>
        <p:txBody>
          <a:bodyPr>
            <a:spAutoFit/>
          </a:bodyPr>
          <a:lstStyle/>
          <a:p>
            <a:pPr>
              <a:buClr>
                <a:srgbClr val="FF0000"/>
              </a:buClr>
              <a:buFont typeface="Wingdings" pitchFamily="2" charset="2"/>
              <a:buChar char="Ø"/>
            </a:pPr>
            <a:r>
              <a:rPr lang="en-US" sz="2000" dirty="0"/>
              <a:t>Converting from </a:t>
            </a:r>
            <a:r>
              <a:rPr lang="en-US" sz="2000" dirty="0" err="1"/>
              <a:t>ln</a:t>
            </a:r>
            <a:r>
              <a:rPr lang="en-US" sz="2000" dirty="0"/>
              <a:t> to log, and substituting for  P</a:t>
            </a:r>
            <a:r>
              <a:rPr lang="en-US" sz="2000" baseline="-25000" dirty="0"/>
              <a:t>0</a:t>
            </a:r>
            <a:r>
              <a:rPr lang="en-US" sz="2000" dirty="0"/>
              <a:t>/P</a:t>
            </a:r>
            <a:r>
              <a:rPr lang="en-US" sz="2000" baseline="-25000" dirty="0"/>
              <a:t>T</a:t>
            </a:r>
          </a:p>
          <a:p>
            <a:pPr>
              <a:buClr>
                <a:srgbClr val="FF0000"/>
              </a:buClr>
              <a:buFont typeface="Wingdings" pitchFamily="2" charset="2"/>
              <a:buChar char="Ø"/>
            </a:pPr>
            <a:endParaRPr lang="en-US" sz="2000" dirty="0"/>
          </a:p>
          <a:p>
            <a:pPr>
              <a:buClr>
                <a:srgbClr val="FF0000"/>
              </a:buClr>
              <a:buFont typeface="Wingdings" pitchFamily="2" charset="2"/>
              <a:buChar char="Ø"/>
            </a:pPr>
            <a:endParaRPr lang="en-US" sz="2000" dirty="0"/>
          </a:p>
          <a:p>
            <a:pPr>
              <a:buClr>
                <a:srgbClr val="FF0000"/>
              </a:buClr>
              <a:buFont typeface="Wingdings" pitchFamily="2" charset="2"/>
              <a:buChar char="Ø"/>
            </a:pPr>
            <a:endParaRPr lang="en-US" sz="2000" dirty="0"/>
          </a:p>
          <a:p>
            <a:pPr>
              <a:buClr>
                <a:srgbClr val="FF0000"/>
              </a:buClr>
            </a:pPr>
            <a:r>
              <a:rPr lang="en-US" sz="2000" dirty="0"/>
              <a:t>	where </a:t>
            </a:r>
            <a:r>
              <a:rPr lang="en-US" sz="2400" dirty="0">
                <a:latin typeface="Comic Sans MS" pitchFamily="66" charset="0"/>
              </a:rPr>
              <a:t>a</a:t>
            </a:r>
            <a:r>
              <a:rPr lang="en-US" sz="2000" dirty="0"/>
              <a:t> is the </a:t>
            </a:r>
            <a:r>
              <a:rPr lang="en-US" sz="2000" dirty="0" err="1"/>
              <a:t>analyte’s</a:t>
            </a:r>
            <a:r>
              <a:rPr lang="en-US" sz="2000" dirty="0"/>
              <a:t> </a:t>
            </a:r>
            <a:r>
              <a:rPr lang="en-US" sz="2000" dirty="0" err="1"/>
              <a:t>absorptivity</a:t>
            </a:r>
            <a:r>
              <a:rPr lang="en-US" sz="2000" dirty="0"/>
              <a:t> with units of cm</a:t>
            </a:r>
            <a:r>
              <a:rPr lang="en-US" sz="2000" baseline="30000" dirty="0"/>
              <a:t>–1</a:t>
            </a:r>
            <a:r>
              <a:rPr lang="en-US" sz="2000" dirty="0"/>
              <a:t> conc</a:t>
            </a:r>
            <a:r>
              <a:rPr lang="en-US" sz="2000" baseline="30000" dirty="0"/>
              <a:t>–1</a:t>
            </a:r>
            <a:r>
              <a:rPr lang="en-US" sz="2000" dirty="0"/>
              <a:t>. </a:t>
            </a:r>
          </a:p>
          <a:p>
            <a:pPr>
              <a:buClr>
                <a:srgbClr val="FF0000"/>
              </a:buClr>
              <a:buFont typeface="Wingdings" pitchFamily="2" charset="2"/>
              <a:buChar char="Ø"/>
            </a:pPr>
            <a:endParaRPr lang="en-US" sz="2000" dirty="0"/>
          </a:p>
          <a:p>
            <a:pPr>
              <a:buClr>
                <a:srgbClr val="FF0000"/>
              </a:buClr>
              <a:buFont typeface="Wingdings" pitchFamily="2" charset="2"/>
              <a:buChar char="Ø"/>
            </a:pPr>
            <a:r>
              <a:rPr lang="en-US" sz="2000" dirty="0"/>
              <a:t>When concentration is expressed using </a:t>
            </a:r>
            <a:r>
              <a:rPr lang="en-US" sz="2000" dirty="0" err="1"/>
              <a:t>molarity</a:t>
            </a:r>
            <a:r>
              <a:rPr lang="en-US" sz="2000" dirty="0"/>
              <a:t>, the </a:t>
            </a:r>
            <a:r>
              <a:rPr lang="en-US" sz="2000" dirty="0" err="1"/>
              <a:t>absorptivity</a:t>
            </a:r>
            <a:r>
              <a:rPr lang="en-US" sz="2000" dirty="0"/>
              <a:t> is replaced by the molar </a:t>
            </a:r>
            <a:r>
              <a:rPr lang="en-US" sz="2000" dirty="0" err="1"/>
              <a:t>absorptivity</a:t>
            </a:r>
            <a:r>
              <a:rPr lang="en-US" sz="2000" dirty="0"/>
              <a:t>, </a:t>
            </a:r>
            <a:r>
              <a:rPr lang="el-GR" sz="2400" dirty="0"/>
              <a:t>ε</a:t>
            </a:r>
            <a:r>
              <a:rPr lang="en-US" sz="2400" dirty="0"/>
              <a:t> </a:t>
            </a:r>
            <a:r>
              <a:rPr lang="en-US" sz="2000" dirty="0"/>
              <a:t>(units cm</a:t>
            </a:r>
            <a:r>
              <a:rPr lang="en-US" sz="2000" baseline="30000" dirty="0"/>
              <a:t>–1</a:t>
            </a:r>
            <a:r>
              <a:rPr lang="en-US" sz="2000" dirty="0"/>
              <a:t> M</a:t>
            </a:r>
            <a:r>
              <a:rPr lang="en-US" sz="2000" baseline="30000" dirty="0"/>
              <a:t>–1</a:t>
            </a:r>
            <a:r>
              <a:rPr lang="en-US" sz="2000" dirty="0"/>
              <a:t>)</a:t>
            </a:r>
          </a:p>
          <a:p>
            <a:pPr>
              <a:buClr>
                <a:srgbClr val="FF0000"/>
              </a:buClr>
              <a:buFont typeface="Wingdings" pitchFamily="2" charset="2"/>
              <a:buChar char="Ø"/>
            </a:pPr>
            <a:endParaRPr lang="en-US" sz="2000" dirty="0"/>
          </a:p>
          <a:p>
            <a:pPr>
              <a:buClr>
                <a:srgbClr val="FF0000"/>
              </a:buClr>
              <a:buFont typeface="Wingdings" pitchFamily="2" charset="2"/>
              <a:buChar char="Ø"/>
            </a:pPr>
            <a:endParaRPr lang="en-US" sz="2000" dirty="0"/>
          </a:p>
          <a:p>
            <a:pPr>
              <a:buClr>
                <a:srgbClr val="FF0000"/>
              </a:buClr>
              <a:buFont typeface="Wingdings" pitchFamily="2" charset="2"/>
              <a:buChar char="Ø"/>
            </a:pPr>
            <a:r>
              <a:rPr lang="en-US" sz="2000" dirty="0"/>
              <a:t>The </a:t>
            </a:r>
            <a:r>
              <a:rPr lang="en-US" sz="2000" dirty="0" err="1"/>
              <a:t>absorptivity</a:t>
            </a:r>
            <a:r>
              <a:rPr lang="en-US" sz="2000" dirty="0"/>
              <a:t> and molar </a:t>
            </a:r>
            <a:r>
              <a:rPr lang="en-US" sz="2000" dirty="0" err="1"/>
              <a:t>absorptivity</a:t>
            </a:r>
            <a:r>
              <a:rPr lang="en-US" sz="2000" dirty="0"/>
              <a:t> give, in effect, the probability that the </a:t>
            </a:r>
            <a:r>
              <a:rPr lang="en-US" sz="2000" dirty="0" err="1"/>
              <a:t>analyte</a:t>
            </a:r>
            <a:r>
              <a:rPr lang="en-US" sz="2000" dirty="0"/>
              <a:t> will absorb a photon of given energy. </a:t>
            </a:r>
          </a:p>
          <a:p>
            <a:pPr>
              <a:buClr>
                <a:srgbClr val="FF0000"/>
              </a:buClr>
              <a:buFont typeface="Wingdings" pitchFamily="2" charset="2"/>
              <a:buChar char="Ø"/>
            </a:pPr>
            <a:endParaRPr lang="en-US" sz="2000" dirty="0"/>
          </a:p>
          <a:p>
            <a:pPr>
              <a:buClr>
                <a:srgbClr val="FF0000"/>
              </a:buClr>
              <a:buFont typeface="Wingdings" pitchFamily="2" charset="2"/>
              <a:buChar char="Ø"/>
            </a:pPr>
            <a:r>
              <a:rPr lang="en-US" sz="2000" dirty="0"/>
              <a:t>As a result, values for both </a:t>
            </a:r>
            <a:r>
              <a:rPr lang="en-US" sz="2400" dirty="0">
                <a:latin typeface="Comic Sans MS" pitchFamily="66" charset="0"/>
              </a:rPr>
              <a:t>a</a:t>
            </a:r>
            <a:r>
              <a:rPr lang="en-US" sz="2000" dirty="0">
                <a:latin typeface="Comic Sans MS" pitchFamily="66" charset="0"/>
              </a:rPr>
              <a:t> </a:t>
            </a:r>
            <a:r>
              <a:rPr lang="en-US" sz="2000" dirty="0"/>
              <a:t> and </a:t>
            </a:r>
            <a:r>
              <a:rPr lang="el-GR" sz="2400" dirty="0"/>
              <a:t>ε</a:t>
            </a:r>
            <a:r>
              <a:rPr lang="en-US" sz="2000" dirty="0"/>
              <a:t> depend on the wavelength of electromagnetic radiation.</a:t>
            </a:r>
          </a:p>
        </p:txBody>
      </p:sp>
      <p:pic>
        <p:nvPicPr>
          <p:cNvPr id="50179" name="Picture 2"/>
          <p:cNvPicPr>
            <a:picLocks noChangeAspect="1" noChangeArrowheads="1"/>
          </p:cNvPicPr>
          <p:nvPr/>
        </p:nvPicPr>
        <p:blipFill>
          <a:blip r:embed="rId2" cstate="print"/>
          <a:srcRect/>
          <a:stretch>
            <a:fillRect/>
          </a:stretch>
        </p:blipFill>
        <p:spPr bwMode="auto">
          <a:xfrm>
            <a:off x="3152775" y="1524000"/>
            <a:ext cx="1495425" cy="546100"/>
          </a:xfrm>
          <a:prstGeom prst="rect">
            <a:avLst/>
          </a:prstGeom>
          <a:noFill/>
          <a:ln w="9525">
            <a:noFill/>
            <a:miter lim="800000"/>
            <a:headEnd/>
            <a:tailEnd/>
          </a:ln>
        </p:spPr>
      </p:pic>
      <p:pic>
        <p:nvPicPr>
          <p:cNvPr id="50180" name="Picture 3"/>
          <p:cNvPicPr>
            <a:picLocks noChangeAspect="1" noChangeArrowheads="1"/>
          </p:cNvPicPr>
          <p:nvPr/>
        </p:nvPicPr>
        <p:blipFill>
          <a:blip r:embed="rId3" cstate="print"/>
          <a:srcRect/>
          <a:stretch>
            <a:fillRect/>
          </a:stretch>
        </p:blipFill>
        <p:spPr bwMode="auto">
          <a:xfrm>
            <a:off x="3124200" y="3581400"/>
            <a:ext cx="1466850" cy="609600"/>
          </a:xfrm>
          <a:prstGeom prst="rect">
            <a:avLst/>
          </a:prstGeom>
          <a:noFill/>
          <a:ln w="9525">
            <a:noFill/>
            <a:miter lim="800000"/>
            <a:headEnd/>
            <a:tailEnd/>
          </a:ln>
        </p:spPr>
      </p:pic>
      <p:sp>
        <p:nvSpPr>
          <p:cNvPr id="50181" name="TextBox 4"/>
          <p:cNvSpPr txBox="1">
            <a:spLocks noChangeArrowheads="1"/>
          </p:cNvSpPr>
          <p:nvPr/>
        </p:nvSpPr>
        <p:spPr bwMode="auto">
          <a:xfrm>
            <a:off x="2362200" y="0"/>
            <a:ext cx="3429000" cy="646113"/>
          </a:xfrm>
          <a:prstGeom prst="rect">
            <a:avLst/>
          </a:prstGeom>
          <a:noFill/>
          <a:ln w="9525">
            <a:noFill/>
            <a:miter lim="800000"/>
            <a:headEnd/>
            <a:tailEnd/>
          </a:ln>
        </p:spPr>
        <p:txBody>
          <a:bodyPr>
            <a:spAutoFit/>
          </a:bodyPr>
          <a:lstStyle/>
          <a:p>
            <a:r>
              <a:rPr lang="en-US" sz="3600" b="1" i="1">
                <a:solidFill>
                  <a:srgbClr val="0000FF"/>
                </a:solidFill>
              </a:rPr>
              <a:t>Beer’s Law</a:t>
            </a:r>
          </a:p>
        </p:txBody>
      </p:sp>
      <p:sp>
        <p:nvSpPr>
          <p:cNvPr id="50182" name="TextBox 5"/>
          <p:cNvSpPr txBox="1">
            <a:spLocks noChangeArrowheads="1"/>
          </p:cNvSpPr>
          <p:nvPr/>
        </p:nvSpPr>
        <p:spPr bwMode="auto">
          <a:xfrm>
            <a:off x="5410200" y="1600200"/>
            <a:ext cx="1676400" cy="400050"/>
          </a:xfrm>
          <a:prstGeom prst="rect">
            <a:avLst/>
          </a:prstGeom>
          <a:noFill/>
          <a:ln w="9525">
            <a:noFill/>
            <a:miter lim="800000"/>
            <a:headEnd/>
            <a:tailEnd/>
          </a:ln>
        </p:spPr>
        <p:txBody>
          <a:bodyPr>
            <a:spAutoFit/>
          </a:bodyPr>
          <a:lstStyle/>
          <a:p>
            <a:r>
              <a:rPr lang="en-US" sz="2000" b="1" i="1">
                <a:solidFill>
                  <a:srgbClr val="FF0000"/>
                </a:solidFill>
              </a:rPr>
              <a:t>Beer’s law</a:t>
            </a:r>
          </a:p>
        </p:txBody>
      </p:sp>
      <p:sp>
        <p:nvSpPr>
          <p:cNvPr id="7" name="Slide Number Placeholder 6"/>
          <p:cNvSpPr>
            <a:spLocks noGrp="1"/>
          </p:cNvSpPr>
          <p:nvPr>
            <p:ph type="sldNum" sz="quarter" idx="12"/>
          </p:nvPr>
        </p:nvSpPr>
        <p:spPr/>
        <p:txBody>
          <a:bodyPr/>
          <a:lstStyle/>
          <a:p>
            <a:pPr>
              <a:defRPr/>
            </a:pPr>
            <a:fld id="{3F326764-35DD-4DF9-BCEE-0A5D76C5B4B6}" type="slidenum">
              <a:rPr lang="en-US"/>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153400" cy="6063198"/>
          </a:xfrm>
          <a:prstGeom prst="rect">
            <a:avLst/>
          </a:prstGeom>
        </p:spPr>
        <p:txBody>
          <a:bodyPr>
            <a:spAutoFit/>
          </a:bodyPr>
          <a:lstStyle/>
          <a:p>
            <a:pPr fontAlgn="auto">
              <a:spcBef>
                <a:spcPts val="0"/>
              </a:spcBef>
              <a:spcAft>
                <a:spcPts val="0"/>
              </a:spcAft>
              <a:defRPr/>
            </a:pPr>
            <a:r>
              <a:rPr lang="en-US" sz="2000" dirty="0">
                <a:latin typeface="Arial" pitchFamily="34" charset="0"/>
                <a:cs typeface="Arial" pitchFamily="34" charset="0"/>
              </a:rPr>
              <a:t>Calibration curves of  absorbance versus concentration are found to be nonlinear in many cases. Deviations from linearity are due to the following:</a:t>
            </a:r>
          </a:p>
          <a:p>
            <a:pPr fontAlgn="auto">
              <a:spcBef>
                <a:spcPts val="0"/>
              </a:spcBef>
              <a:spcAft>
                <a:spcPts val="0"/>
              </a:spcAft>
              <a:defRPr/>
            </a:pPr>
            <a:endParaRPr lang="en-US" sz="2000" dirty="0">
              <a:latin typeface="Arial" pitchFamily="34" charset="0"/>
              <a:cs typeface="Arial" pitchFamily="34" charset="0"/>
            </a:endParaRPr>
          </a:p>
          <a:p>
            <a:pPr marL="231775" indent="-231775"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Beer’s law is a limiting law that is valid only for low concentrations of </a:t>
            </a:r>
            <a:r>
              <a:rPr lang="en-US" sz="2000" dirty="0" err="1">
                <a:latin typeface="Arial" pitchFamily="34" charset="0"/>
                <a:cs typeface="Arial" pitchFamily="34" charset="0"/>
              </a:rPr>
              <a:t>analyte</a:t>
            </a:r>
            <a:r>
              <a:rPr lang="en-US" sz="2000" dirty="0">
                <a:latin typeface="Arial" pitchFamily="34" charset="0"/>
                <a:cs typeface="Arial" pitchFamily="34" charset="0"/>
              </a:rPr>
              <a:t>. </a:t>
            </a:r>
          </a:p>
          <a:p>
            <a:pPr marL="231775" indent="-231775"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31775" indent="-231775"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At higher concentrations the individual particles of </a:t>
            </a:r>
            <a:r>
              <a:rPr lang="en-US" sz="2000" dirty="0" err="1">
                <a:latin typeface="Arial" pitchFamily="34" charset="0"/>
                <a:cs typeface="Arial" pitchFamily="34" charset="0"/>
              </a:rPr>
              <a:t>analyte</a:t>
            </a:r>
            <a:r>
              <a:rPr lang="en-US" sz="2000" dirty="0">
                <a:latin typeface="Arial" pitchFamily="34" charset="0"/>
                <a:cs typeface="Arial" pitchFamily="34" charset="0"/>
              </a:rPr>
              <a:t> no longer behave independently of one another. </a:t>
            </a:r>
          </a:p>
          <a:p>
            <a:pPr marL="231775" indent="-231775"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31775" indent="-231775"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resulting interaction between particles of </a:t>
            </a:r>
            <a:r>
              <a:rPr lang="en-US" sz="2000" dirty="0" err="1">
                <a:latin typeface="Arial" pitchFamily="34" charset="0"/>
                <a:cs typeface="Arial" pitchFamily="34" charset="0"/>
              </a:rPr>
              <a:t>analyte</a:t>
            </a:r>
            <a:r>
              <a:rPr lang="en-US" sz="2000" dirty="0">
                <a:latin typeface="Arial" pitchFamily="34" charset="0"/>
                <a:cs typeface="Arial" pitchFamily="34" charset="0"/>
              </a:rPr>
              <a:t> may change the value of </a:t>
            </a:r>
            <a:r>
              <a:rPr lang="el-GR" sz="2400" dirty="0">
                <a:latin typeface="Arial" pitchFamily="34" charset="0"/>
                <a:cs typeface="Arial" pitchFamily="34" charset="0"/>
              </a:rPr>
              <a:t>ε</a:t>
            </a:r>
            <a:r>
              <a:rPr lang="en-US" sz="2000" dirty="0">
                <a:latin typeface="Arial" pitchFamily="34" charset="0"/>
                <a:cs typeface="Arial" pitchFamily="34" charset="0"/>
              </a:rPr>
              <a:t>.</a:t>
            </a:r>
          </a:p>
          <a:p>
            <a:pPr marL="231775" indent="-231775"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31775" indent="-231775"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 Also the </a:t>
            </a:r>
            <a:r>
              <a:rPr lang="en-US" sz="2000" dirty="0" err="1">
                <a:latin typeface="Arial" pitchFamily="34" charset="0"/>
                <a:cs typeface="Arial" pitchFamily="34" charset="0"/>
              </a:rPr>
              <a:t>absorptivity</a:t>
            </a:r>
            <a:r>
              <a:rPr lang="en-US" sz="2000" dirty="0">
                <a:latin typeface="Arial" pitchFamily="34" charset="0"/>
                <a:cs typeface="Arial" pitchFamily="34" charset="0"/>
              </a:rPr>
              <a:t>, </a:t>
            </a:r>
            <a:r>
              <a:rPr lang="en-US" sz="2400" dirty="0">
                <a:latin typeface="Comic Sans MS" pitchFamily="66" charset="0"/>
                <a:cs typeface="Arial" pitchFamily="34" charset="0"/>
              </a:rPr>
              <a:t>a</a:t>
            </a:r>
            <a:r>
              <a:rPr lang="en-US" sz="2000" dirty="0">
                <a:latin typeface="Arial" pitchFamily="34" charset="0"/>
                <a:cs typeface="Arial" pitchFamily="34" charset="0"/>
              </a:rPr>
              <a:t>, and molar </a:t>
            </a:r>
            <a:r>
              <a:rPr lang="en-US" sz="2000" dirty="0" err="1">
                <a:latin typeface="Arial" pitchFamily="34" charset="0"/>
                <a:cs typeface="Arial" pitchFamily="34" charset="0"/>
              </a:rPr>
              <a:t>absorptivity</a:t>
            </a:r>
            <a:r>
              <a:rPr lang="en-US" sz="2000" dirty="0">
                <a:latin typeface="Arial" pitchFamily="34" charset="0"/>
                <a:cs typeface="Arial" pitchFamily="34" charset="0"/>
              </a:rPr>
              <a:t>, </a:t>
            </a:r>
            <a:r>
              <a:rPr lang="el-GR" sz="2000" dirty="0">
                <a:latin typeface="Arial" pitchFamily="34" charset="0"/>
                <a:cs typeface="Arial" pitchFamily="34" charset="0"/>
              </a:rPr>
              <a:t>ε</a:t>
            </a:r>
            <a:r>
              <a:rPr lang="en-US" sz="2000" dirty="0">
                <a:latin typeface="Arial" pitchFamily="34" charset="0"/>
                <a:cs typeface="Arial" pitchFamily="34" charset="0"/>
              </a:rPr>
              <a:t>, depend on the sample’s refractive index. Since the refractive index varies with the </a:t>
            </a:r>
            <a:r>
              <a:rPr lang="en-US" sz="2000" dirty="0" err="1">
                <a:latin typeface="Arial" pitchFamily="34" charset="0"/>
                <a:cs typeface="Arial" pitchFamily="34" charset="0"/>
              </a:rPr>
              <a:t>analyte’s</a:t>
            </a:r>
            <a:r>
              <a:rPr lang="en-US" sz="2000" dirty="0">
                <a:latin typeface="Arial" pitchFamily="34" charset="0"/>
                <a:cs typeface="Arial" pitchFamily="34" charset="0"/>
              </a:rPr>
              <a:t> concentration, the values of </a:t>
            </a:r>
            <a:r>
              <a:rPr lang="en-US" sz="2000" dirty="0">
                <a:latin typeface="Comic Sans MS" pitchFamily="66" charset="0"/>
                <a:cs typeface="Arial" pitchFamily="34" charset="0"/>
              </a:rPr>
              <a:t>a </a:t>
            </a:r>
            <a:r>
              <a:rPr lang="en-US" sz="2000" dirty="0">
                <a:latin typeface="Arial" pitchFamily="34" charset="0"/>
                <a:cs typeface="Arial" pitchFamily="34" charset="0"/>
              </a:rPr>
              <a:t>and </a:t>
            </a:r>
            <a:r>
              <a:rPr lang="el-GR" sz="2000" dirty="0">
                <a:latin typeface="Arial" pitchFamily="34" charset="0"/>
                <a:cs typeface="Arial" pitchFamily="34" charset="0"/>
              </a:rPr>
              <a:t>ε</a:t>
            </a:r>
            <a:r>
              <a:rPr lang="en-US" sz="2000" dirty="0">
                <a:latin typeface="Arial" pitchFamily="34" charset="0"/>
                <a:cs typeface="Arial" pitchFamily="34" charset="0"/>
              </a:rPr>
              <a:t> will change. </a:t>
            </a:r>
          </a:p>
          <a:p>
            <a:pPr marL="231775" indent="-231775"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31775" indent="-231775"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For sufficiently low concentrations of </a:t>
            </a:r>
            <a:r>
              <a:rPr lang="en-US" sz="2000" dirty="0" err="1">
                <a:latin typeface="Arial" pitchFamily="34" charset="0"/>
                <a:cs typeface="Arial" pitchFamily="34" charset="0"/>
              </a:rPr>
              <a:t>analyte</a:t>
            </a:r>
            <a:r>
              <a:rPr lang="en-US" sz="2000" dirty="0">
                <a:latin typeface="Arial" pitchFamily="34" charset="0"/>
                <a:cs typeface="Arial" pitchFamily="34" charset="0"/>
              </a:rPr>
              <a:t>, the refractive index remains essentially constant, and the calibration curve is linear.</a:t>
            </a:r>
          </a:p>
        </p:txBody>
      </p:sp>
      <p:sp>
        <p:nvSpPr>
          <p:cNvPr id="51203" name="TextBox 2"/>
          <p:cNvSpPr txBox="1">
            <a:spLocks noChangeArrowheads="1"/>
          </p:cNvSpPr>
          <p:nvPr/>
        </p:nvSpPr>
        <p:spPr bwMode="auto">
          <a:xfrm>
            <a:off x="1066800" y="76200"/>
            <a:ext cx="7467600" cy="646113"/>
          </a:xfrm>
          <a:prstGeom prst="rect">
            <a:avLst/>
          </a:prstGeom>
          <a:noFill/>
          <a:ln w="9525">
            <a:noFill/>
            <a:miter lim="800000"/>
            <a:headEnd/>
            <a:tailEnd/>
          </a:ln>
        </p:spPr>
        <p:txBody>
          <a:bodyPr>
            <a:spAutoFit/>
          </a:bodyPr>
          <a:lstStyle/>
          <a:p>
            <a:r>
              <a:rPr lang="en-US" sz="3600" b="1" i="1">
                <a:solidFill>
                  <a:srgbClr val="0000FF"/>
                </a:solidFill>
              </a:rPr>
              <a:t>Limitations to Beer’s Law</a:t>
            </a:r>
          </a:p>
        </p:txBody>
      </p:sp>
      <p:sp>
        <p:nvSpPr>
          <p:cNvPr id="4" name="Slide Number Placeholder 3"/>
          <p:cNvSpPr>
            <a:spLocks noGrp="1"/>
          </p:cNvSpPr>
          <p:nvPr>
            <p:ph type="sldNum" sz="quarter" idx="12"/>
          </p:nvPr>
        </p:nvSpPr>
        <p:spPr/>
        <p:txBody>
          <a:bodyPr/>
          <a:lstStyle/>
          <a:p>
            <a:pPr>
              <a:defRPr/>
            </a:pPr>
            <a:fld id="{FDA2E96B-4613-4EBE-B12C-252F16905993}" type="slidenum">
              <a:rPr lang="en-US"/>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833481B-3A84-40E1-9F05-46C5E1295B22}" type="slidenum">
              <a:rPr lang="en-US" smtClean="0"/>
              <a:pPr>
                <a:defRPr/>
              </a:pPr>
              <a:t>49</a:t>
            </a:fld>
            <a:endParaRPr lang="en-US"/>
          </a:p>
        </p:txBody>
      </p:sp>
      <p:sp>
        <p:nvSpPr>
          <p:cNvPr id="3" name="Rectangle 2"/>
          <p:cNvSpPr/>
          <p:nvPr/>
        </p:nvSpPr>
        <p:spPr>
          <a:xfrm>
            <a:off x="685800" y="1219200"/>
            <a:ext cx="7162800" cy="1631216"/>
          </a:xfrm>
          <a:prstGeom prst="rect">
            <a:avLst/>
          </a:prstGeom>
        </p:spPr>
        <p:txBody>
          <a:bodyPr wrap="square">
            <a:spAutoFit/>
          </a:bodyPr>
          <a:lstStyle/>
          <a:p>
            <a:r>
              <a:rPr lang="en-US" sz="2000" dirty="0" smtClean="0"/>
              <a:t>A 5.00 x 10</a:t>
            </a:r>
            <a:r>
              <a:rPr lang="en-US" sz="2000" baseline="30000" dirty="0" smtClean="0"/>
              <a:t>–4</a:t>
            </a:r>
            <a:r>
              <a:rPr lang="en-US" sz="2000" dirty="0" smtClean="0"/>
              <a:t> M solution of an </a:t>
            </a:r>
            <a:r>
              <a:rPr lang="en-US" sz="2000" dirty="0" err="1" smtClean="0"/>
              <a:t>analyte</a:t>
            </a:r>
            <a:r>
              <a:rPr lang="en-US" sz="2000" dirty="0" smtClean="0"/>
              <a:t> is placed in a sample cell that has a </a:t>
            </a:r>
            <a:r>
              <a:rPr lang="en-US" sz="2000" dirty="0" err="1" smtClean="0"/>
              <a:t>pathlength</a:t>
            </a:r>
            <a:r>
              <a:rPr lang="en-US" sz="2000" dirty="0" smtClean="0"/>
              <a:t> of 1.00 cm. When measured at a wavelength of 490 nm, the absorbance of the solution is found to be 0.338. What is the </a:t>
            </a:r>
            <a:r>
              <a:rPr lang="en-US" sz="2000" dirty="0" err="1" smtClean="0"/>
              <a:t>analyte’s</a:t>
            </a:r>
            <a:r>
              <a:rPr lang="en-US" sz="2000" dirty="0" smtClean="0"/>
              <a:t> molar </a:t>
            </a:r>
            <a:r>
              <a:rPr lang="en-US" sz="2000" dirty="0" err="1" smtClean="0"/>
              <a:t>absorptivity</a:t>
            </a:r>
            <a:r>
              <a:rPr lang="en-US" sz="2000" dirty="0" smtClean="0"/>
              <a:t> at this wavelength?</a:t>
            </a:r>
            <a:endParaRPr lang="en-US" sz="2000" dirty="0"/>
          </a:p>
        </p:txBody>
      </p:sp>
      <p:sp>
        <p:nvSpPr>
          <p:cNvPr id="4" name="TextBox 3"/>
          <p:cNvSpPr txBox="1"/>
          <p:nvPr/>
        </p:nvSpPr>
        <p:spPr>
          <a:xfrm>
            <a:off x="2133600" y="152400"/>
            <a:ext cx="2895600" cy="646331"/>
          </a:xfrm>
          <a:prstGeom prst="rect">
            <a:avLst/>
          </a:prstGeom>
          <a:noFill/>
        </p:spPr>
        <p:txBody>
          <a:bodyPr wrap="square" rtlCol="0">
            <a:spAutoFit/>
          </a:bodyPr>
          <a:lstStyle/>
          <a:p>
            <a:r>
              <a:rPr lang="en-US" sz="3600" b="1" i="1" dirty="0" smtClean="0">
                <a:solidFill>
                  <a:srgbClr val="0000FF"/>
                </a:solidFill>
              </a:rPr>
              <a:t>Examples</a:t>
            </a:r>
            <a:endParaRPr lang="en-US" sz="3600" b="1" i="1" dirty="0">
              <a:solidFill>
                <a:srgbClr val="0000FF"/>
              </a:solidFill>
            </a:endParaRPr>
          </a:p>
        </p:txBody>
      </p:sp>
      <p:sp>
        <p:nvSpPr>
          <p:cNvPr id="5" name="TextBox 4"/>
          <p:cNvSpPr txBox="1"/>
          <p:nvPr/>
        </p:nvSpPr>
        <p:spPr>
          <a:xfrm>
            <a:off x="685800" y="3852208"/>
            <a:ext cx="7010400" cy="1938992"/>
          </a:xfrm>
          <a:prstGeom prst="rect">
            <a:avLst/>
          </a:prstGeom>
          <a:noFill/>
        </p:spPr>
        <p:txBody>
          <a:bodyPr wrap="square" rtlCol="0">
            <a:spAutoFit/>
          </a:bodyPr>
          <a:lstStyle/>
          <a:p>
            <a:r>
              <a:rPr lang="en-US" sz="2000" dirty="0" smtClean="0"/>
              <a:t>A 7.25 x 10</a:t>
            </a:r>
            <a:r>
              <a:rPr lang="en-US" sz="2000" baseline="30000" dirty="0" smtClean="0"/>
              <a:t>-5</a:t>
            </a:r>
            <a:r>
              <a:rPr lang="en-US" sz="2000" dirty="0" smtClean="0"/>
              <a:t> M solution of potassium permanganate has a transmittance of 44.1% when measured in a 2.10 cm cell at a wavelength of 525 nm.  Calculate </a:t>
            </a:r>
          </a:p>
          <a:p>
            <a:endParaRPr lang="en-US" sz="2000" dirty="0" smtClean="0"/>
          </a:p>
          <a:p>
            <a:pPr marL="342900" indent="-342900">
              <a:buAutoNum type="alphaLcParenBoth"/>
            </a:pPr>
            <a:r>
              <a:rPr lang="en-US" sz="2000" dirty="0" smtClean="0"/>
              <a:t>the absorbance of this solution </a:t>
            </a:r>
          </a:p>
          <a:p>
            <a:pPr marL="342900" indent="-342900">
              <a:buAutoNum type="alphaLcParenBoth"/>
            </a:pPr>
            <a:r>
              <a:rPr lang="en-US" sz="2000" dirty="0" smtClean="0"/>
              <a:t>the molar </a:t>
            </a:r>
            <a:r>
              <a:rPr lang="en-US" sz="2000" dirty="0" err="1" smtClean="0"/>
              <a:t>absorptivity</a:t>
            </a:r>
            <a:r>
              <a:rPr lang="en-US" sz="2000" dirty="0" smtClean="0"/>
              <a:t> of KMnO</a:t>
            </a:r>
            <a:r>
              <a:rPr lang="en-US" sz="2000" baseline="-25000" dirty="0" smtClean="0"/>
              <a:t>4</a:t>
            </a:r>
            <a:endParaRPr lang="en-US" sz="2000" baseline="-25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619125"/>
            <a:ext cx="8610600" cy="5324475"/>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Electromagnetic radiation consists of oscillating electric and magnetic fields that propagate through space along a linear path and with a constant velocity . </a:t>
            </a:r>
          </a:p>
          <a:p>
            <a:pPr marL="395288" indent="-395288">
              <a:buClr>
                <a:srgbClr val="FF0000"/>
              </a:buClr>
              <a:buFont typeface="Wingdings" pitchFamily="2" charset="2"/>
              <a:buChar char="Ø"/>
            </a:pPr>
            <a:r>
              <a:rPr lang="en-US" sz="2000"/>
              <a:t>In a vacuum, electromagnetic radiation travels at the speed of light, c, which is 2.99792 x 10</a:t>
            </a:r>
            <a:r>
              <a:rPr lang="en-US" sz="2000" baseline="30000"/>
              <a:t>8</a:t>
            </a:r>
            <a:r>
              <a:rPr lang="en-US" sz="2000"/>
              <a:t> m/s.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Oscillations in the electric and magnetic fields are perpendicular to each other, and to the direction of the wave’s propagation.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Normally, electromagnetic radiation is unpolarized, with oscillating electric and magnetic fields in all possible planes oriented perpendicular to the direction of propagation.</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The interaction of electromagnetic radiation with matter can be explained using either the electric field or the magnetic field.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The oscillating electric field is described by a sine wave of the form</a:t>
            </a:r>
          </a:p>
        </p:txBody>
      </p:sp>
      <p:pic>
        <p:nvPicPr>
          <p:cNvPr id="8195" name="Picture 2"/>
          <p:cNvPicPr>
            <a:picLocks noChangeAspect="1" noChangeArrowheads="1"/>
          </p:cNvPicPr>
          <p:nvPr/>
        </p:nvPicPr>
        <p:blipFill>
          <a:blip r:embed="rId2" cstate="print"/>
          <a:srcRect/>
          <a:stretch>
            <a:fillRect/>
          </a:stretch>
        </p:blipFill>
        <p:spPr bwMode="auto">
          <a:xfrm>
            <a:off x="2438400" y="5934075"/>
            <a:ext cx="4148138" cy="923925"/>
          </a:xfrm>
          <a:prstGeom prst="rect">
            <a:avLst/>
          </a:prstGeom>
          <a:noFill/>
          <a:ln w="9525">
            <a:noFill/>
            <a:miter lim="800000"/>
            <a:headEnd/>
            <a:tailEnd/>
          </a:ln>
        </p:spPr>
      </p:pic>
      <p:sp>
        <p:nvSpPr>
          <p:cNvPr id="8196" name="TextBox 3"/>
          <p:cNvSpPr txBox="1">
            <a:spLocks noChangeArrowheads="1"/>
          </p:cNvSpPr>
          <p:nvPr/>
        </p:nvSpPr>
        <p:spPr bwMode="auto">
          <a:xfrm>
            <a:off x="1295400" y="0"/>
            <a:ext cx="6705600" cy="646113"/>
          </a:xfrm>
          <a:prstGeom prst="rect">
            <a:avLst/>
          </a:prstGeom>
          <a:noFill/>
          <a:ln w="9525">
            <a:noFill/>
            <a:miter lim="800000"/>
            <a:headEnd/>
            <a:tailEnd/>
          </a:ln>
        </p:spPr>
        <p:txBody>
          <a:bodyPr>
            <a:spAutoFit/>
          </a:bodyPr>
          <a:lstStyle/>
          <a:p>
            <a:r>
              <a:rPr lang="en-US" sz="3600" b="1" i="1">
                <a:solidFill>
                  <a:srgbClr val="0000FF"/>
                </a:solidFill>
              </a:rPr>
              <a:t>Electromagnetic Radiation</a:t>
            </a:r>
          </a:p>
        </p:txBody>
      </p:sp>
      <p:sp>
        <p:nvSpPr>
          <p:cNvPr id="5" name="Slide Number Placeholder 4"/>
          <p:cNvSpPr>
            <a:spLocks noGrp="1"/>
          </p:cNvSpPr>
          <p:nvPr>
            <p:ph type="sldNum" sz="quarter" idx="12"/>
          </p:nvPr>
        </p:nvSpPr>
        <p:spPr/>
        <p:txBody>
          <a:bodyPr/>
          <a:lstStyle/>
          <a:p>
            <a:pPr>
              <a:defRPr/>
            </a:pPr>
            <a:fld id="{F91B71B2-9CA0-43DA-9B36-9A47A8FA5C5F}"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ChangeArrowheads="1"/>
          </p:cNvSpPr>
          <p:nvPr/>
        </p:nvSpPr>
        <p:spPr bwMode="auto">
          <a:xfrm>
            <a:off x="533400" y="990600"/>
            <a:ext cx="8001000" cy="1938992"/>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dirty="0"/>
              <a:t>Chemical deviations from Beer’s law can occur when the absorbing species is involved in an equilibrium reaction. </a:t>
            </a:r>
          </a:p>
          <a:p>
            <a:pPr marL="395288" indent="-395288">
              <a:buClr>
                <a:srgbClr val="FF0000"/>
              </a:buClr>
              <a:buFont typeface="Wingdings" pitchFamily="2" charset="2"/>
              <a:buChar char="Ø"/>
            </a:pPr>
            <a:endParaRPr lang="en-US" sz="2000" dirty="0"/>
          </a:p>
          <a:p>
            <a:pPr marL="395288" indent="-395288">
              <a:buClr>
                <a:srgbClr val="FF0000"/>
              </a:buClr>
              <a:buFont typeface="Wingdings" pitchFamily="2" charset="2"/>
              <a:buChar char="Ø"/>
            </a:pPr>
            <a:r>
              <a:rPr lang="en-US" sz="2000" dirty="0"/>
              <a:t>The presence of the other forms of the </a:t>
            </a:r>
            <a:r>
              <a:rPr lang="en-US" sz="2000" dirty="0" err="1"/>
              <a:t>analyte</a:t>
            </a:r>
            <a:r>
              <a:rPr lang="en-US" sz="2000" dirty="0"/>
              <a:t> alters the total  radiation absorbed and causes deviation from Beer’s law.  </a:t>
            </a:r>
          </a:p>
          <a:p>
            <a:pPr marL="395288" indent="-395288">
              <a:buClr>
                <a:srgbClr val="FF0000"/>
              </a:buClr>
            </a:pPr>
            <a:endParaRPr lang="en-US" sz="2000" dirty="0"/>
          </a:p>
        </p:txBody>
      </p:sp>
      <p:sp>
        <p:nvSpPr>
          <p:cNvPr id="52227" name="TextBox 2"/>
          <p:cNvSpPr txBox="1">
            <a:spLocks noChangeArrowheads="1"/>
          </p:cNvSpPr>
          <p:nvPr/>
        </p:nvSpPr>
        <p:spPr bwMode="auto">
          <a:xfrm>
            <a:off x="1524000" y="152400"/>
            <a:ext cx="5257800" cy="646113"/>
          </a:xfrm>
          <a:prstGeom prst="rect">
            <a:avLst/>
          </a:prstGeom>
          <a:noFill/>
          <a:ln w="9525">
            <a:noFill/>
            <a:miter lim="800000"/>
            <a:headEnd/>
            <a:tailEnd/>
          </a:ln>
        </p:spPr>
        <p:txBody>
          <a:bodyPr>
            <a:spAutoFit/>
          </a:bodyPr>
          <a:lstStyle/>
          <a:p>
            <a:r>
              <a:rPr lang="en-US" sz="3600" b="1" i="1">
                <a:solidFill>
                  <a:srgbClr val="0000FF"/>
                </a:solidFill>
              </a:rPr>
              <a:t>Chemical Limitations</a:t>
            </a:r>
          </a:p>
        </p:txBody>
      </p:sp>
      <p:sp>
        <p:nvSpPr>
          <p:cNvPr id="4" name="Slide Number Placeholder 3"/>
          <p:cNvSpPr>
            <a:spLocks noGrp="1"/>
          </p:cNvSpPr>
          <p:nvPr>
            <p:ph type="sldNum" sz="quarter" idx="12"/>
          </p:nvPr>
        </p:nvSpPr>
        <p:spPr/>
        <p:txBody>
          <a:bodyPr/>
          <a:lstStyle/>
          <a:p>
            <a:pPr>
              <a:defRPr/>
            </a:pPr>
            <a:fld id="{16E05211-D9A2-46DF-8D18-19B5AE8B37BA}" type="slidenum">
              <a:rPr lang="en-US"/>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20763"/>
            <a:ext cx="8382000" cy="4094162"/>
          </a:xfrm>
          <a:prstGeom prst="rect">
            <a:avLst/>
          </a:prstGeom>
        </p:spPr>
        <p:txBody>
          <a:bodyPr>
            <a:spAutoFit/>
          </a:bodyPr>
          <a:lstStyle/>
          <a:p>
            <a:pPr fontAlgn="auto">
              <a:spcBef>
                <a:spcPts val="0"/>
              </a:spcBef>
              <a:spcAft>
                <a:spcPts val="0"/>
              </a:spcAft>
              <a:defRPr/>
            </a:pPr>
            <a:endParaRPr lang="en-US" sz="2000" b="1" dirty="0">
              <a:latin typeface="Arial" pitchFamily="34" charset="0"/>
              <a:cs typeface="Arial" pitchFamily="34" charset="0"/>
            </a:endParaRPr>
          </a:p>
          <a:p>
            <a:pPr fontAlgn="auto">
              <a:spcBef>
                <a:spcPts val="0"/>
              </a:spcBef>
              <a:spcAft>
                <a:spcPts val="0"/>
              </a:spcAft>
              <a:defRPr/>
            </a:pPr>
            <a:r>
              <a:rPr lang="en-US" sz="2000" dirty="0">
                <a:latin typeface="Arial" pitchFamily="34" charset="0"/>
                <a:cs typeface="Arial" pitchFamily="34" charset="0"/>
              </a:rPr>
              <a:t>There are two principal instrumental limitations to Beer’s law. </a:t>
            </a:r>
          </a:p>
          <a:p>
            <a:pPr fontAlgn="auto">
              <a:spcBef>
                <a:spcPts val="0"/>
              </a:spcBef>
              <a:spcAft>
                <a:spcPts val="0"/>
              </a:spcAft>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first limitation is that Beer’s law is strictly valid for purely monochromatic radiation; that is, for radiation consisting of only one wavelength.</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However, even the best wavelength selector passes radiation with a small, but finite effective bandwidth.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Polychromatic radiation always gives a negative deviation from Beer’s law, but is minimized if the value of </a:t>
            </a:r>
            <a:r>
              <a:rPr lang="el-GR" sz="2000" dirty="0">
                <a:latin typeface="Arial" pitchFamily="34" charset="0"/>
                <a:cs typeface="Arial" pitchFamily="34" charset="0"/>
              </a:rPr>
              <a:t>ε</a:t>
            </a:r>
            <a:r>
              <a:rPr lang="en-US" sz="2000" dirty="0">
                <a:latin typeface="Arial" pitchFamily="34" charset="0"/>
                <a:cs typeface="Arial" pitchFamily="34" charset="0"/>
              </a:rPr>
              <a:t> is essentially constant over the wavelength range passed by the wavelength selector.</a:t>
            </a:r>
          </a:p>
        </p:txBody>
      </p:sp>
      <p:sp>
        <p:nvSpPr>
          <p:cNvPr id="53251" name="TextBox 2"/>
          <p:cNvSpPr txBox="1">
            <a:spLocks noChangeArrowheads="1"/>
          </p:cNvSpPr>
          <p:nvPr/>
        </p:nvSpPr>
        <p:spPr bwMode="auto">
          <a:xfrm>
            <a:off x="838200" y="228600"/>
            <a:ext cx="6400800" cy="646113"/>
          </a:xfrm>
          <a:prstGeom prst="rect">
            <a:avLst/>
          </a:prstGeom>
          <a:noFill/>
          <a:ln w="9525">
            <a:noFill/>
            <a:miter lim="800000"/>
            <a:headEnd/>
            <a:tailEnd/>
          </a:ln>
        </p:spPr>
        <p:txBody>
          <a:bodyPr>
            <a:spAutoFit/>
          </a:bodyPr>
          <a:lstStyle/>
          <a:p>
            <a:r>
              <a:rPr lang="en-US" sz="3600" b="1" i="1">
                <a:solidFill>
                  <a:srgbClr val="0000FF"/>
                </a:solidFill>
              </a:rPr>
              <a:t>Instrumental Limitations  </a:t>
            </a:r>
          </a:p>
        </p:txBody>
      </p:sp>
      <p:sp>
        <p:nvSpPr>
          <p:cNvPr id="4" name="Slide Number Placeholder 3"/>
          <p:cNvSpPr>
            <a:spLocks noGrp="1"/>
          </p:cNvSpPr>
          <p:nvPr>
            <p:ph type="sldNum" sz="quarter" idx="12"/>
          </p:nvPr>
        </p:nvSpPr>
        <p:spPr/>
        <p:txBody>
          <a:bodyPr/>
          <a:lstStyle/>
          <a:p>
            <a:pPr>
              <a:defRPr/>
            </a:pPr>
            <a:fld id="{F4311BA5-E278-47A8-A105-651C30312F1C}" type="slidenum">
              <a:rPr lang="en-US"/>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ChangeArrowheads="1"/>
          </p:cNvSpPr>
          <p:nvPr/>
        </p:nvSpPr>
        <p:spPr bwMode="auto">
          <a:xfrm>
            <a:off x="1066800" y="750888"/>
            <a:ext cx="7467600" cy="5632450"/>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The second  limitation is stray radiation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Stray radiation arises from imperfections within the wavelength selector that allows extraneous light to “leak” into the instrument. Stray radiation adds an additional contribution, P</a:t>
            </a:r>
            <a:r>
              <a:rPr lang="en-US" sz="2000" baseline="-25000"/>
              <a:t>stray</a:t>
            </a:r>
            <a:r>
              <a:rPr lang="en-US" sz="2000"/>
              <a:t>, to the radiant power reaching the detector</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For small concentrations of analyte, P</a:t>
            </a:r>
            <a:r>
              <a:rPr lang="en-US" sz="2000" baseline="-25000"/>
              <a:t>stray</a:t>
            </a:r>
            <a:r>
              <a:rPr lang="en-US" sz="2000"/>
              <a:t> is significantly smaller than P</a:t>
            </a:r>
            <a:r>
              <a:rPr lang="en-US" sz="2000" baseline="-25000"/>
              <a:t>0</a:t>
            </a:r>
            <a:r>
              <a:rPr lang="en-US" sz="2000"/>
              <a:t> and P</a:t>
            </a:r>
            <a:r>
              <a:rPr lang="en-US" sz="2000" baseline="-25000"/>
              <a:t>T</a:t>
            </a:r>
            <a:r>
              <a:rPr lang="en-US" sz="2000"/>
              <a:t>, and the absorbance is unaffected by the stray radiation.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At higher concentrations of analyte, however, P</a:t>
            </a:r>
            <a:r>
              <a:rPr lang="en-US" sz="2000" baseline="-25000"/>
              <a:t>stray</a:t>
            </a:r>
            <a:r>
              <a:rPr lang="en-US" sz="2000"/>
              <a:t> is no longer significantly smaller than P</a:t>
            </a:r>
            <a:r>
              <a:rPr lang="en-US" sz="2000" baseline="-25000"/>
              <a:t>T</a:t>
            </a:r>
            <a:r>
              <a:rPr lang="en-US" sz="2000"/>
              <a:t> and the absorbance is</a:t>
            </a:r>
          </a:p>
          <a:p>
            <a:pPr marL="341313" indent="-341313">
              <a:buClr>
                <a:srgbClr val="FF0000"/>
              </a:buClr>
            </a:pPr>
            <a:r>
              <a:rPr lang="en-US" sz="2000"/>
              <a:t>	smaller than expected. The result is a negative deviation from Beer’s law</a:t>
            </a:r>
          </a:p>
        </p:txBody>
      </p:sp>
      <p:pic>
        <p:nvPicPr>
          <p:cNvPr id="54275" name="Picture 2"/>
          <p:cNvPicPr>
            <a:picLocks noChangeAspect="1" noChangeArrowheads="1"/>
          </p:cNvPicPr>
          <p:nvPr/>
        </p:nvPicPr>
        <p:blipFill>
          <a:blip r:embed="rId2" cstate="print"/>
          <a:srcRect/>
          <a:stretch>
            <a:fillRect/>
          </a:stretch>
        </p:blipFill>
        <p:spPr bwMode="auto">
          <a:xfrm>
            <a:off x="3276600" y="2708275"/>
            <a:ext cx="3028950" cy="1025525"/>
          </a:xfrm>
          <a:prstGeom prst="rect">
            <a:avLst/>
          </a:prstGeom>
          <a:noFill/>
          <a:ln w="9525">
            <a:noFill/>
            <a:miter lim="800000"/>
            <a:headEnd/>
            <a:tailEnd/>
          </a:ln>
        </p:spPr>
      </p:pic>
      <p:sp>
        <p:nvSpPr>
          <p:cNvPr id="54276" name="TextBox 3"/>
          <p:cNvSpPr txBox="1">
            <a:spLocks noChangeArrowheads="1"/>
          </p:cNvSpPr>
          <p:nvPr/>
        </p:nvSpPr>
        <p:spPr bwMode="auto">
          <a:xfrm>
            <a:off x="1295400" y="76200"/>
            <a:ext cx="6400800" cy="646113"/>
          </a:xfrm>
          <a:prstGeom prst="rect">
            <a:avLst/>
          </a:prstGeom>
          <a:noFill/>
          <a:ln w="9525">
            <a:noFill/>
            <a:miter lim="800000"/>
            <a:headEnd/>
            <a:tailEnd/>
          </a:ln>
        </p:spPr>
        <p:txBody>
          <a:bodyPr>
            <a:spAutoFit/>
          </a:bodyPr>
          <a:lstStyle/>
          <a:p>
            <a:r>
              <a:rPr lang="en-US" sz="3600" b="1" i="1">
                <a:solidFill>
                  <a:srgbClr val="0000FF"/>
                </a:solidFill>
              </a:rPr>
              <a:t>Instrumental Limitations  </a:t>
            </a:r>
          </a:p>
        </p:txBody>
      </p:sp>
      <p:sp>
        <p:nvSpPr>
          <p:cNvPr id="5" name="Slide Number Placeholder 4"/>
          <p:cNvSpPr>
            <a:spLocks noGrp="1"/>
          </p:cNvSpPr>
          <p:nvPr>
            <p:ph type="sldNum" sz="quarter" idx="12"/>
          </p:nvPr>
        </p:nvSpPr>
        <p:spPr/>
        <p:txBody>
          <a:bodyPr/>
          <a:lstStyle/>
          <a:p>
            <a:pPr>
              <a:defRPr/>
            </a:pPr>
            <a:fld id="{3217DEDD-6760-42F5-92B5-930555D72744}" type="slidenum">
              <a:rPr lang="en-US"/>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2890838" y="1406525"/>
            <a:ext cx="3890962" cy="3560763"/>
          </a:xfrm>
          <a:prstGeom prst="rect">
            <a:avLst/>
          </a:prstGeom>
          <a:noFill/>
          <a:ln w="9525">
            <a:noFill/>
            <a:miter lim="800000"/>
            <a:headEnd/>
            <a:tailEnd/>
          </a:ln>
        </p:spPr>
      </p:pic>
      <p:sp>
        <p:nvSpPr>
          <p:cNvPr id="55299" name="TextBox 2"/>
          <p:cNvSpPr txBox="1">
            <a:spLocks noChangeArrowheads="1"/>
          </p:cNvSpPr>
          <p:nvPr/>
        </p:nvSpPr>
        <p:spPr bwMode="auto">
          <a:xfrm>
            <a:off x="1524000" y="228600"/>
            <a:ext cx="6248400" cy="646113"/>
          </a:xfrm>
          <a:prstGeom prst="rect">
            <a:avLst/>
          </a:prstGeom>
          <a:noFill/>
          <a:ln w="9525">
            <a:noFill/>
            <a:miter lim="800000"/>
            <a:headEnd/>
            <a:tailEnd/>
          </a:ln>
        </p:spPr>
        <p:txBody>
          <a:bodyPr>
            <a:spAutoFit/>
          </a:bodyPr>
          <a:lstStyle/>
          <a:p>
            <a:r>
              <a:rPr lang="en-US" sz="3600" b="1" i="1">
                <a:solidFill>
                  <a:srgbClr val="0000FF"/>
                </a:solidFill>
              </a:rPr>
              <a:t>Deviations from Beer’s law</a:t>
            </a:r>
          </a:p>
        </p:txBody>
      </p:sp>
      <p:sp>
        <p:nvSpPr>
          <p:cNvPr id="4" name="Slide Number Placeholder 3"/>
          <p:cNvSpPr>
            <a:spLocks noGrp="1"/>
          </p:cNvSpPr>
          <p:nvPr>
            <p:ph type="sldNum" sz="quarter" idx="12"/>
          </p:nvPr>
        </p:nvSpPr>
        <p:spPr/>
        <p:txBody>
          <a:bodyPr/>
          <a:lstStyle/>
          <a:p>
            <a:pPr>
              <a:defRPr/>
            </a:pPr>
            <a:fld id="{B2AE3F66-0C8D-419C-8244-8032E0CEA0FB}"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ChangeArrowheads="1"/>
          </p:cNvSpPr>
          <p:nvPr/>
        </p:nvSpPr>
        <p:spPr bwMode="auto">
          <a:xfrm>
            <a:off x="609600" y="1752600"/>
            <a:ext cx="7772400" cy="4093428"/>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dirty="0"/>
              <a:t>In </a:t>
            </a:r>
            <a:r>
              <a:rPr lang="en-US" sz="2000" dirty="0" err="1"/>
              <a:t>colourimetry</a:t>
            </a:r>
            <a:r>
              <a:rPr lang="en-US" sz="2000" dirty="0"/>
              <a:t>, visible light </a:t>
            </a:r>
            <a:r>
              <a:rPr lang="en-US" sz="2000" dirty="0" smtClean="0"/>
              <a:t>is </a:t>
            </a:r>
            <a:r>
              <a:rPr lang="en-US" sz="2000" dirty="0"/>
              <a:t>absorbed by a sample and the </a:t>
            </a:r>
          </a:p>
          <a:p>
            <a:pPr marL="395288" indent="-395288">
              <a:buClr>
                <a:srgbClr val="FF0000"/>
              </a:buClr>
            </a:pPr>
            <a:r>
              <a:rPr lang="en-US" sz="2000" dirty="0"/>
              <a:t>	concentration of </a:t>
            </a:r>
            <a:r>
              <a:rPr lang="en-US" sz="2000" dirty="0" err="1"/>
              <a:t>analyte</a:t>
            </a:r>
            <a:r>
              <a:rPr lang="en-US" sz="2000" dirty="0"/>
              <a:t> </a:t>
            </a:r>
            <a:r>
              <a:rPr lang="en-US" sz="2000" dirty="0" smtClean="0"/>
              <a:t>is </a:t>
            </a:r>
            <a:r>
              <a:rPr lang="en-US" sz="2000" dirty="0"/>
              <a:t>determined visually by comparing the sample’s </a:t>
            </a:r>
            <a:r>
              <a:rPr lang="en-US" sz="2000" dirty="0" err="1"/>
              <a:t>colour</a:t>
            </a:r>
            <a:r>
              <a:rPr lang="en-US" sz="2000" dirty="0"/>
              <a:t> . </a:t>
            </a:r>
          </a:p>
          <a:p>
            <a:pPr marL="395288" indent="-395288">
              <a:buClr>
                <a:srgbClr val="FF0000"/>
              </a:buClr>
              <a:buFont typeface="Wingdings" pitchFamily="2" charset="2"/>
              <a:buChar char="Ø"/>
            </a:pPr>
            <a:endParaRPr lang="en-US" sz="2000" dirty="0"/>
          </a:p>
          <a:p>
            <a:pPr marL="395288" indent="-395288">
              <a:buClr>
                <a:srgbClr val="FF0000"/>
              </a:buClr>
              <a:buFont typeface="Wingdings" pitchFamily="2" charset="2"/>
              <a:buChar char="Ø"/>
            </a:pPr>
            <a:r>
              <a:rPr lang="en-US" sz="2000" dirty="0"/>
              <a:t>The  technique </a:t>
            </a:r>
            <a:r>
              <a:rPr lang="en-US" sz="2000" dirty="0" smtClean="0"/>
              <a:t>is </a:t>
            </a:r>
            <a:r>
              <a:rPr lang="en-US" sz="2000" dirty="0"/>
              <a:t>limited by the tedious nature of making visual color comparisons. </a:t>
            </a:r>
          </a:p>
          <a:p>
            <a:pPr marL="395288" indent="-395288">
              <a:buClr>
                <a:srgbClr val="FF0000"/>
              </a:buClr>
              <a:buFont typeface="Wingdings" pitchFamily="2" charset="2"/>
              <a:buChar char="Ø"/>
            </a:pPr>
            <a:endParaRPr lang="en-US" sz="2000" dirty="0"/>
          </a:p>
          <a:p>
            <a:pPr marL="395288" indent="-395288">
              <a:buClr>
                <a:srgbClr val="FF0000"/>
              </a:buClr>
              <a:buFont typeface="Wingdings" pitchFamily="2" charset="2"/>
              <a:buChar char="Ø"/>
            </a:pPr>
            <a:r>
              <a:rPr lang="en-US" sz="2000" dirty="0"/>
              <a:t>Modern instrumentation consists of the application of photoelectric transducers for ultraviolet and visible radiation, and thermocouples for infrared radiation.</a:t>
            </a:r>
          </a:p>
          <a:p>
            <a:pPr marL="395288" indent="-395288">
              <a:buClr>
                <a:srgbClr val="FF0000"/>
              </a:buClr>
              <a:buFont typeface="Wingdings" pitchFamily="2" charset="2"/>
              <a:buChar char="Ø"/>
            </a:pPr>
            <a:endParaRPr lang="en-US" sz="2000" dirty="0"/>
          </a:p>
          <a:p>
            <a:pPr marL="395288" indent="-395288">
              <a:buClr>
                <a:srgbClr val="FF0000"/>
              </a:buClr>
              <a:buFont typeface="Wingdings" pitchFamily="2" charset="2"/>
              <a:buChar char="Ø"/>
            </a:pPr>
            <a:r>
              <a:rPr lang="en-US" sz="2000" dirty="0"/>
              <a:t>The simplest instrument currently used for molecular UV/Vis absorption is the </a:t>
            </a:r>
            <a:r>
              <a:rPr lang="en-US" sz="2000" b="1" i="1" dirty="0">
                <a:solidFill>
                  <a:srgbClr val="FF0000"/>
                </a:solidFill>
              </a:rPr>
              <a:t>filter photometer</a:t>
            </a:r>
            <a:endParaRPr lang="en-US" sz="2000" i="1" dirty="0">
              <a:solidFill>
                <a:srgbClr val="FF0000"/>
              </a:solidFill>
            </a:endParaRPr>
          </a:p>
        </p:txBody>
      </p:sp>
      <p:sp>
        <p:nvSpPr>
          <p:cNvPr id="56323" name="TextBox 3"/>
          <p:cNvSpPr txBox="1">
            <a:spLocks noChangeArrowheads="1"/>
          </p:cNvSpPr>
          <p:nvPr/>
        </p:nvSpPr>
        <p:spPr bwMode="auto">
          <a:xfrm>
            <a:off x="990600" y="152400"/>
            <a:ext cx="6934200" cy="1200150"/>
          </a:xfrm>
          <a:prstGeom prst="rect">
            <a:avLst/>
          </a:prstGeom>
          <a:noFill/>
          <a:ln w="9525">
            <a:noFill/>
            <a:miter lim="800000"/>
            <a:headEnd/>
            <a:tailEnd/>
          </a:ln>
        </p:spPr>
        <p:txBody>
          <a:bodyPr>
            <a:spAutoFit/>
          </a:bodyPr>
          <a:lstStyle/>
          <a:p>
            <a:r>
              <a:rPr lang="en-US" sz="3600" b="1" i="1">
                <a:solidFill>
                  <a:srgbClr val="0000FF"/>
                </a:solidFill>
              </a:rPr>
              <a:t>Ultraviolet-Visible and Infrared Spectrophotometry</a:t>
            </a:r>
            <a:endParaRPr lang="en-US" sz="3600" i="1">
              <a:solidFill>
                <a:srgbClr val="0000FF"/>
              </a:solidFill>
              <a:latin typeface="Calibri" pitchFamily="34" charset="0"/>
            </a:endParaRPr>
          </a:p>
        </p:txBody>
      </p:sp>
      <p:sp>
        <p:nvSpPr>
          <p:cNvPr id="5" name="Slide Number Placeholder 4"/>
          <p:cNvSpPr>
            <a:spLocks noGrp="1"/>
          </p:cNvSpPr>
          <p:nvPr>
            <p:ph type="sldNum" sz="quarter" idx="12"/>
          </p:nvPr>
        </p:nvSpPr>
        <p:spPr/>
        <p:txBody>
          <a:bodyPr/>
          <a:lstStyle/>
          <a:p>
            <a:pPr>
              <a:defRPr/>
            </a:pPr>
            <a:fld id="{9D0808C7-E2F0-48F6-A79A-C6B2C743E83E}"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538538"/>
            <a:ext cx="8001000" cy="2862262"/>
          </a:xfrm>
          <a:prstGeom prst="rect">
            <a:avLst/>
          </a:prstGeom>
        </p:spPr>
        <p:txBody>
          <a:bodyPr>
            <a:spAutoFit/>
          </a:bodyPr>
          <a:lstStyle/>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It uses an absorption or interference filter to isolate a band of radiation.</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filter is placed between the source and sample to prevent the sample from decomposing when exposed to high-energy radiation.</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 A filter photometer has a single optical path between the source and detector and is called a </a:t>
            </a:r>
            <a:r>
              <a:rPr lang="en-US" sz="2000" b="1" dirty="0">
                <a:solidFill>
                  <a:srgbClr val="0000FF"/>
                </a:solidFill>
                <a:latin typeface="Arial" pitchFamily="34" charset="0"/>
                <a:cs typeface="Arial" pitchFamily="34" charset="0"/>
              </a:rPr>
              <a:t>single-beam</a:t>
            </a:r>
            <a:r>
              <a:rPr lang="en-US" sz="2000" dirty="0">
                <a:latin typeface="Arial" pitchFamily="34" charset="0"/>
                <a:cs typeface="Arial" pitchFamily="34" charset="0"/>
              </a:rPr>
              <a:t> instrument.</a:t>
            </a:r>
          </a:p>
          <a:p>
            <a:pPr fontAlgn="auto">
              <a:spcBef>
                <a:spcPts val="0"/>
              </a:spcBef>
              <a:spcAft>
                <a:spcPts val="0"/>
              </a:spcAft>
              <a:defRPr/>
            </a:pPr>
            <a:endParaRPr lang="en-US" sz="2000" dirty="0">
              <a:latin typeface="Arial" pitchFamily="34" charset="0"/>
              <a:cs typeface="Arial" pitchFamily="34" charset="0"/>
            </a:endParaRPr>
          </a:p>
        </p:txBody>
      </p:sp>
      <p:pic>
        <p:nvPicPr>
          <p:cNvPr id="57347" name="Picture 2"/>
          <p:cNvPicPr>
            <a:picLocks noChangeAspect="1" noChangeArrowheads="1"/>
          </p:cNvPicPr>
          <p:nvPr/>
        </p:nvPicPr>
        <p:blipFill>
          <a:blip r:embed="rId2" cstate="print"/>
          <a:srcRect/>
          <a:stretch>
            <a:fillRect/>
          </a:stretch>
        </p:blipFill>
        <p:spPr bwMode="auto">
          <a:xfrm>
            <a:off x="971550" y="762000"/>
            <a:ext cx="7200900" cy="2114550"/>
          </a:xfrm>
          <a:prstGeom prst="rect">
            <a:avLst/>
          </a:prstGeom>
          <a:noFill/>
          <a:ln w="9525">
            <a:noFill/>
            <a:miter lim="800000"/>
            <a:headEnd/>
            <a:tailEnd/>
          </a:ln>
        </p:spPr>
      </p:pic>
      <p:sp>
        <p:nvSpPr>
          <p:cNvPr id="57348" name="TextBox 3"/>
          <p:cNvSpPr txBox="1">
            <a:spLocks noChangeArrowheads="1"/>
          </p:cNvSpPr>
          <p:nvPr/>
        </p:nvSpPr>
        <p:spPr bwMode="auto">
          <a:xfrm>
            <a:off x="1828800" y="76200"/>
            <a:ext cx="4495800" cy="646113"/>
          </a:xfrm>
          <a:prstGeom prst="rect">
            <a:avLst/>
          </a:prstGeom>
          <a:noFill/>
          <a:ln w="9525">
            <a:noFill/>
            <a:miter lim="800000"/>
            <a:headEnd/>
            <a:tailEnd/>
          </a:ln>
        </p:spPr>
        <p:txBody>
          <a:bodyPr>
            <a:spAutoFit/>
          </a:bodyPr>
          <a:lstStyle/>
          <a:p>
            <a:r>
              <a:rPr lang="en-US" sz="3600" i="1">
                <a:solidFill>
                  <a:srgbClr val="0000FF"/>
                </a:solidFill>
              </a:rPr>
              <a:t> </a:t>
            </a:r>
            <a:r>
              <a:rPr lang="en-US" sz="3600" b="1" i="1">
                <a:solidFill>
                  <a:srgbClr val="0000FF"/>
                </a:solidFill>
              </a:rPr>
              <a:t>filter photometer </a:t>
            </a:r>
          </a:p>
        </p:txBody>
      </p:sp>
      <p:sp>
        <p:nvSpPr>
          <p:cNvPr id="5" name="Slide Number Placeholder 4"/>
          <p:cNvSpPr>
            <a:spLocks noGrp="1"/>
          </p:cNvSpPr>
          <p:nvPr>
            <p:ph type="sldNum" sz="quarter" idx="12"/>
          </p:nvPr>
        </p:nvSpPr>
        <p:spPr/>
        <p:txBody>
          <a:bodyPr/>
          <a:lstStyle/>
          <a:p>
            <a:pPr>
              <a:defRPr/>
            </a:pPr>
            <a:fld id="{12E97FA5-FB59-4A4A-B362-CF3B5AA534C6}" type="slidenum">
              <a:rPr lang="en-US"/>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ChangeArrowheads="1"/>
          </p:cNvSpPr>
          <p:nvPr/>
        </p:nvSpPr>
        <p:spPr bwMode="auto">
          <a:xfrm>
            <a:off x="381000" y="4767263"/>
            <a:ext cx="7924800" cy="1938337"/>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Photometers are relatively inexpensive, rugged, and easy to maintain. They are also highly portable and useful for conducting spectroscopic analyses in the field.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A disadvantage of a photometer is that it cannot be used to obtain an absorption spectrum.</a:t>
            </a:r>
          </a:p>
        </p:txBody>
      </p:sp>
      <p:sp>
        <p:nvSpPr>
          <p:cNvPr id="58371" name="Rectangle 2"/>
          <p:cNvSpPr>
            <a:spLocks noChangeArrowheads="1"/>
          </p:cNvSpPr>
          <p:nvPr/>
        </p:nvSpPr>
        <p:spPr bwMode="auto">
          <a:xfrm>
            <a:off x="457200" y="862013"/>
            <a:ext cx="7924800" cy="3786187"/>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The instrument is calibrated to 0% T while using a shutter to block the source radiation from the detector.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After removing the shutter, the instrument is calibrated to 100% T using an appropriate blank.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blank is then replaced with the sample, and its transmittance is measured.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Since the source’s incident power and the sensitivity of the detector vary with wavelength, the photometer must be recalibrated whenever the filter is changed. </a:t>
            </a:r>
          </a:p>
        </p:txBody>
      </p:sp>
      <p:sp>
        <p:nvSpPr>
          <p:cNvPr id="58372" name="TextBox 3"/>
          <p:cNvSpPr txBox="1">
            <a:spLocks noChangeArrowheads="1"/>
          </p:cNvSpPr>
          <p:nvPr/>
        </p:nvSpPr>
        <p:spPr bwMode="auto">
          <a:xfrm>
            <a:off x="1828800" y="76200"/>
            <a:ext cx="4495800" cy="646113"/>
          </a:xfrm>
          <a:prstGeom prst="rect">
            <a:avLst/>
          </a:prstGeom>
          <a:noFill/>
          <a:ln w="9525">
            <a:noFill/>
            <a:miter lim="800000"/>
            <a:headEnd/>
            <a:tailEnd/>
          </a:ln>
        </p:spPr>
        <p:txBody>
          <a:bodyPr>
            <a:spAutoFit/>
          </a:bodyPr>
          <a:lstStyle/>
          <a:p>
            <a:r>
              <a:rPr lang="en-US" sz="3600" i="1">
                <a:solidFill>
                  <a:srgbClr val="0000FF"/>
                </a:solidFill>
              </a:rPr>
              <a:t> </a:t>
            </a:r>
            <a:r>
              <a:rPr lang="en-US" sz="3600" b="1" i="1">
                <a:solidFill>
                  <a:srgbClr val="0000FF"/>
                </a:solidFill>
              </a:rPr>
              <a:t>filter photometer </a:t>
            </a:r>
          </a:p>
        </p:txBody>
      </p:sp>
      <p:sp>
        <p:nvSpPr>
          <p:cNvPr id="5" name="Slide Number Placeholder 4"/>
          <p:cNvSpPr>
            <a:spLocks noGrp="1"/>
          </p:cNvSpPr>
          <p:nvPr>
            <p:ph type="sldNum" sz="quarter" idx="12"/>
          </p:nvPr>
        </p:nvSpPr>
        <p:spPr/>
        <p:txBody>
          <a:bodyPr/>
          <a:lstStyle/>
          <a:p>
            <a:pPr>
              <a:defRPr/>
            </a:pPr>
            <a:fld id="{95D06215-FED8-4374-82CF-0DDABB4F19B3}" type="slidenum">
              <a:rPr lang="en-US"/>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cstate="print"/>
          <a:srcRect/>
          <a:stretch>
            <a:fillRect/>
          </a:stretch>
        </p:blipFill>
        <p:spPr bwMode="auto">
          <a:xfrm>
            <a:off x="1371600" y="609600"/>
            <a:ext cx="6477000" cy="2076450"/>
          </a:xfrm>
          <a:prstGeom prst="rect">
            <a:avLst/>
          </a:prstGeom>
          <a:noFill/>
          <a:ln w="9525">
            <a:noFill/>
            <a:miter lim="800000"/>
            <a:headEnd/>
            <a:tailEnd/>
          </a:ln>
        </p:spPr>
      </p:pic>
      <p:sp>
        <p:nvSpPr>
          <p:cNvPr id="59395" name="TextBox 2"/>
          <p:cNvSpPr txBox="1">
            <a:spLocks noChangeArrowheads="1"/>
          </p:cNvSpPr>
          <p:nvPr/>
        </p:nvSpPr>
        <p:spPr bwMode="auto">
          <a:xfrm>
            <a:off x="1905000" y="0"/>
            <a:ext cx="5257800" cy="646113"/>
          </a:xfrm>
          <a:prstGeom prst="rect">
            <a:avLst/>
          </a:prstGeom>
          <a:noFill/>
          <a:ln w="9525">
            <a:noFill/>
            <a:miter lim="800000"/>
            <a:headEnd/>
            <a:tailEnd/>
          </a:ln>
        </p:spPr>
        <p:txBody>
          <a:bodyPr>
            <a:spAutoFit/>
          </a:bodyPr>
          <a:lstStyle/>
          <a:p>
            <a:r>
              <a:rPr lang="en-US" sz="3600" b="1" i="1">
                <a:solidFill>
                  <a:srgbClr val="0000FF"/>
                </a:solidFill>
              </a:rPr>
              <a:t>Spectrophotometers</a:t>
            </a:r>
          </a:p>
        </p:txBody>
      </p:sp>
      <p:sp>
        <p:nvSpPr>
          <p:cNvPr id="59396" name="Rectangle 3"/>
          <p:cNvSpPr>
            <a:spLocks noChangeArrowheads="1"/>
          </p:cNvSpPr>
          <p:nvPr/>
        </p:nvSpPr>
        <p:spPr bwMode="auto">
          <a:xfrm>
            <a:off x="152400" y="2895600"/>
            <a:ext cx="6096000" cy="3970338"/>
          </a:xfrm>
          <a:prstGeom prst="rect">
            <a:avLst/>
          </a:prstGeom>
          <a:noFill/>
          <a:ln w="9525">
            <a:noFill/>
            <a:miter lim="800000"/>
            <a:headEnd/>
            <a:tailEnd/>
          </a:ln>
        </p:spPr>
        <p:txBody>
          <a:bodyPr>
            <a:spAutoFit/>
          </a:bodyPr>
          <a:lstStyle/>
          <a:p>
            <a:pPr marL="231775" indent="-231775">
              <a:buClr>
                <a:srgbClr val="FF0000"/>
              </a:buClr>
              <a:buFont typeface="Wingdings" pitchFamily="2" charset="2"/>
              <a:buChar char="Ø"/>
            </a:pPr>
            <a:r>
              <a:rPr lang="en-US"/>
              <a:t>This instrument uses a monochromator for wavelength selection. </a:t>
            </a:r>
          </a:p>
          <a:p>
            <a:pPr marL="231775" indent="-231775">
              <a:buClr>
                <a:srgbClr val="FF0000"/>
              </a:buClr>
              <a:buFont typeface="Wingdings" pitchFamily="2" charset="2"/>
              <a:buChar char="Ø"/>
            </a:pPr>
            <a:endParaRPr lang="en-US"/>
          </a:p>
          <a:p>
            <a:pPr marL="231775" indent="-231775">
              <a:buClr>
                <a:srgbClr val="FF0000"/>
              </a:buClr>
              <a:buFont typeface="Wingdings" pitchFamily="2" charset="2"/>
              <a:buChar char="Ø"/>
            </a:pPr>
            <a:r>
              <a:rPr lang="en-US"/>
              <a:t>The simplest </a:t>
            </a:r>
            <a:r>
              <a:rPr lang="en-US" b="1"/>
              <a:t>spectrophotometer is a single-beam instrument equipped with a fixed wavelength </a:t>
            </a:r>
            <a:r>
              <a:rPr lang="en-US"/>
              <a:t>monochromator. </a:t>
            </a:r>
          </a:p>
          <a:p>
            <a:pPr marL="231775" indent="-231775">
              <a:buClr>
                <a:srgbClr val="FF0000"/>
              </a:buClr>
              <a:buFont typeface="Wingdings" pitchFamily="2" charset="2"/>
              <a:buChar char="Ø"/>
            </a:pPr>
            <a:endParaRPr lang="en-US"/>
          </a:p>
          <a:p>
            <a:pPr marL="231775" indent="-231775">
              <a:buClr>
                <a:srgbClr val="FF0000"/>
              </a:buClr>
              <a:buFont typeface="Wingdings" pitchFamily="2" charset="2"/>
              <a:buChar char="Ø"/>
            </a:pPr>
            <a:r>
              <a:rPr lang="en-US"/>
              <a:t>They are not practical for recording spectra since manually adjusting the wavelength and recalibrating the spectrophotometer is awkward and time-consuming. </a:t>
            </a:r>
          </a:p>
          <a:p>
            <a:pPr marL="231775" indent="-231775">
              <a:buClr>
                <a:srgbClr val="FF0000"/>
              </a:buClr>
              <a:buFont typeface="Wingdings" pitchFamily="2" charset="2"/>
              <a:buChar char="Ø"/>
            </a:pPr>
            <a:endParaRPr lang="en-US"/>
          </a:p>
          <a:p>
            <a:pPr marL="231775" indent="-231775">
              <a:buClr>
                <a:srgbClr val="FF0000"/>
              </a:buClr>
              <a:buFont typeface="Wingdings" pitchFamily="2" charset="2"/>
              <a:buChar char="Ø"/>
            </a:pPr>
            <a:r>
              <a:rPr lang="en-US"/>
              <a:t>In addition, the accuracy of a single-beam spectrophotometer is limited by the stability of its source and detector over time.</a:t>
            </a:r>
          </a:p>
        </p:txBody>
      </p:sp>
      <p:pic>
        <p:nvPicPr>
          <p:cNvPr id="59397" name="Picture 3"/>
          <p:cNvPicPr>
            <a:picLocks noChangeAspect="1" noChangeArrowheads="1"/>
          </p:cNvPicPr>
          <p:nvPr/>
        </p:nvPicPr>
        <p:blipFill>
          <a:blip r:embed="rId3" cstate="print"/>
          <a:srcRect/>
          <a:stretch>
            <a:fillRect/>
          </a:stretch>
        </p:blipFill>
        <p:spPr bwMode="auto">
          <a:xfrm>
            <a:off x="6324600" y="2962275"/>
            <a:ext cx="2609850" cy="220186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C5BB30BA-6ECA-43D8-896F-37439379DA6F}" type="slidenum">
              <a:rPr lang="en-US"/>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ChangeArrowheads="1"/>
          </p:cNvSpPr>
          <p:nvPr/>
        </p:nvSpPr>
        <p:spPr bwMode="auto">
          <a:xfrm>
            <a:off x="533400" y="841375"/>
            <a:ext cx="8001000" cy="5940425"/>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The limitations of fixed-wavelength, single-beam  spectrophotometers are minimized by using the double-beam in-time spectrophotometer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 chopper controls the radiation’s path, alternating it between the sample, the blank, and a shutter.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signal processor uses the chopper’s known speed of rotation to resolve the signal reaching the detector into that due to the transmission of the blank (P</a:t>
            </a:r>
            <a:r>
              <a:rPr lang="en-US" sz="2000" baseline="-25000"/>
              <a:t>0</a:t>
            </a:r>
            <a:r>
              <a:rPr lang="en-US" sz="2000"/>
              <a:t>) and the sample (P</a:t>
            </a:r>
            <a:r>
              <a:rPr lang="en-US" sz="2000" baseline="-25000"/>
              <a:t>T</a:t>
            </a:r>
            <a:r>
              <a:rPr lang="en-US" sz="2000"/>
              <a:t>). </a:t>
            </a:r>
          </a:p>
          <a:p>
            <a:pPr marL="341313" indent="-341313">
              <a:buClr>
                <a:srgbClr val="FF0000"/>
              </a:buClr>
              <a:buFont typeface="Wingdings" pitchFamily="2" charset="2"/>
              <a:buChar char="Ø"/>
            </a:pPr>
            <a:endParaRPr lang="en-US" sz="2000" i="1"/>
          </a:p>
          <a:p>
            <a:pPr marL="341313" indent="-341313">
              <a:buClr>
                <a:srgbClr val="FF0000"/>
              </a:buClr>
              <a:buFont typeface="Wingdings" pitchFamily="2" charset="2"/>
              <a:buChar char="Ø"/>
            </a:pPr>
            <a:r>
              <a:rPr lang="en-US" sz="2000"/>
              <a:t>The effective bandwidth of a double-beam spectrophotometer is controlled by means of adjustable slits at the entrance and exit of the monochromator.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Effective bandwidths of between 0.2 nm and 3.0 nm are common.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 scanning monochromator allows for the automated recording of spectra. </a:t>
            </a:r>
          </a:p>
        </p:txBody>
      </p:sp>
      <p:sp>
        <p:nvSpPr>
          <p:cNvPr id="60419" name="TextBox 2"/>
          <p:cNvSpPr txBox="1">
            <a:spLocks noChangeArrowheads="1"/>
          </p:cNvSpPr>
          <p:nvPr/>
        </p:nvSpPr>
        <p:spPr bwMode="auto">
          <a:xfrm>
            <a:off x="1905000" y="0"/>
            <a:ext cx="5257800" cy="646113"/>
          </a:xfrm>
          <a:prstGeom prst="rect">
            <a:avLst/>
          </a:prstGeom>
          <a:noFill/>
          <a:ln w="9525">
            <a:noFill/>
            <a:miter lim="800000"/>
            <a:headEnd/>
            <a:tailEnd/>
          </a:ln>
        </p:spPr>
        <p:txBody>
          <a:bodyPr>
            <a:spAutoFit/>
          </a:bodyPr>
          <a:lstStyle/>
          <a:p>
            <a:r>
              <a:rPr lang="en-US" sz="3600" b="1" i="1">
                <a:solidFill>
                  <a:srgbClr val="0000FF"/>
                </a:solidFill>
              </a:rPr>
              <a:t>Spectrophotometers</a:t>
            </a:r>
          </a:p>
        </p:txBody>
      </p:sp>
      <p:sp>
        <p:nvSpPr>
          <p:cNvPr id="4" name="Slide Number Placeholder 3"/>
          <p:cNvSpPr>
            <a:spLocks noGrp="1"/>
          </p:cNvSpPr>
          <p:nvPr>
            <p:ph type="sldNum" sz="quarter" idx="12"/>
          </p:nvPr>
        </p:nvSpPr>
        <p:spPr/>
        <p:txBody>
          <a:bodyPr/>
          <a:lstStyle/>
          <a:p>
            <a:pPr>
              <a:defRPr/>
            </a:pPr>
            <a:fld id="{C74F602D-F9BF-4822-9D9A-0BEB64A7F829}" type="slidenum">
              <a:rPr lang="en-US"/>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381000" y="609600"/>
            <a:ext cx="6015038" cy="3505200"/>
          </a:xfrm>
          <a:prstGeom prst="rect">
            <a:avLst/>
          </a:prstGeom>
          <a:noFill/>
          <a:ln w="9525">
            <a:noFill/>
            <a:miter lim="800000"/>
            <a:headEnd/>
            <a:tailEnd/>
          </a:ln>
        </p:spPr>
      </p:pic>
      <p:pic>
        <p:nvPicPr>
          <p:cNvPr id="61443" name="Picture 3"/>
          <p:cNvPicPr>
            <a:picLocks noChangeAspect="1" noChangeArrowheads="1"/>
          </p:cNvPicPr>
          <p:nvPr/>
        </p:nvPicPr>
        <p:blipFill>
          <a:blip r:embed="rId3" cstate="print"/>
          <a:srcRect/>
          <a:stretch>
            <a:fillRect/>
          </a:stretch>
        </p:blipFill>
        <p:spPr bwMode="auto">
          <a:xfrm>
            <a:off x="6496050" y="1219200"/>
            <a:ext cx="2419350" cy="29749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D05FDCB1-0EA7-4400-8CA4-3486CB86E70F}" type="slidenum">
              <a:rPr lang="en-US"/>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057400" y="3400425"/>
            <a:ext cx="6315075" cy="3457575"/>
          </a:xfrm>
          <a:prstGeom prst="rect">
            <a:avLst/>
          </a:prstGeom>
          <a:noFill/>
          <a:ln w="9525">
            <a:noFill/>
            <a:miter lim="800000"/>
            <a:headEnd/>
            <a:tailEnd/>
          </a:ln>
        </p:spPr>
      </p:pic>
      <p:sp>
        <p:nvSpPr>
          <p:cNvPr id="9219" name="Rectangle 2"/>
          <p:cNvSpPr>
            <a:spLocks noChangeArrowheads="1"/>
          </p:cNvSpPr>
          <p:nvPr/>
        </p:nvSpPr>
        <p:spPr bwMode="auto">
          <a:xfrm>
            <a:off x="1066800" y="1187450"/>
            <a:ext cx="7162800" cy="1631950"/>
          </a:xfrm>
          <a:prstGeom prst="rect">
            <a:avLst/>
          </a:prstGeom>
          <a:noFill/>
          <a:ln w="9525">
            <a:noFill/>
            <a:miter lim="800000"/>
            <a:headEnd/>
            <a:tailEnd/>
          </a:ln>
        </p:spPr>
        <p:txBody>
          <a:bodyPr>
            <a:spAutoFit/>
          </a:bodyPr>
          <a:lstStyle/>
          <a:p>
            <a:r>
              <a:rPr lang="en-US" sz="2000"/>
              <a:t>where E is the magnitude of the electric field at time t, A</a:t>
            </a:r>
            <a:r>
              <a:rPr lang="en-US" sz="2000" baseline="-25000"/>
              <a:t>e</a:t>
            </a:r>
            <a:r>
              <a:rPr lang="en-US" sz="2000"/>
              <a:t> is the electric field’s maximum amplitude, </a:t>
            </a:r>
            <a:r>
              <a:rPr lang="el-GR" sz="2000"/>
              <a:t>ν</a:t>
            </a:r>
            <a:r>
              <a:rPr lang="en-US" sz="2000"/>
              <a:t> is the frequency, or the number of oscillations in the electric field per unit time, and </a:t>
            </a:r>
            <a:r>
              <a:rPr lang="el-GR" sz="2000"/>
              <a:t>Φ</a:t>
            </a:r>
            <a:r>
              <a:rPr lang="en-US" sz="2000"/>
              <a:t> is a phase angle accounting for the fact that the electric field’s magnitude need not be zero at t = 0. </a:t>
            </a:r>
          </a:p>
        </p:txBody>
      </p:sp>
      <p:sp>
        <p:nvSpPr>
          <p:cNvPr id="9220" name="TextBox 3"/>
          <p:cNvSpPr txBox="1">
            <a:spLocks noChangeArrowheads="1"/>
          </p:cNvSpPr>
          <p:nvPr/>
        </p:nvSpPr>
        <p:spPr bwMode="auto">
          <a:xfrm>
            <a:off x="1295400" y="0"/>
            <a:ext cx="6705600" cy="646113"/>
          </a:xfrm>
          <a:prstGeom prst="rect">
            <a:avLst/>
          </a:prstGeom>
          <a:noFill/>
          <a:ln w="9525">
            <a:noFill/>
            <a:miter lim="800000"/>
            <a:headEnd/>
            <a:tailEnd/>
          </a:ln>
        </p:spPr>
        <p:txBody>
          <a:bodyPr>
            <a:spAutoFit/>
          </a:bodyPr>
          <a:lstStyle/>
          <a:p>
            <a:r>
              <a:rPr lang="en-US" sz="3600" b="1" i="1">
                <a:solidFill>
                  <a:srgbClr val="0000FF"/>
                </a:solidFill>
              </a:rPr>
              <a:t>Electromagnetic Radiation</a:t>
            </a:r>
          </a:p>
        </p:txBody>
      </p:sp>
      <p:sp>
        <p:nvSpPr>
          <p:cNvPr id="5" name="Slide Number Placeholder 4"/>
          <p:cNvSpPr>
            <a:spLocks noGrp="1"/>
          </p:cNvSpPr>
          <p:nvPr>
            <p:ph type="sldNum" sz="quarter" idx="12"/>
          </p:nvPr>
        </p:nvSpPr>
        <p:spPr/>
        <p:txBody>
          <a:bodyPr/>
          <a:lstStyle/>
          <a:p>
            <a:pPr>
              <a:defRPr/>
            </a:pPr>
            <a:fld id="{45A542D0-A9FD-48B5-A7BF-CE0E26393F0C}" type="slidenum">
              <a:rPr lang="en-US"/>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ChangeArrowheads="1"/>
          </p:cNvSpPr>
          <p:nvPr/>
        </p:nvSpPr>
        <p:spPr bwMode="auto">
          <a:xfrm>
            <a:off x="381000" y="914400"/>
            <a:ext cx="8382000" cy="4708525"/>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Double-beam instruments are more versatile than single-beam instruments, being useful for both quantitative and qualitative analyses.</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They are more expensive than single-beam instruments</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 linear photodiode array consists of multiple detectors, or channels, allowing an entire spectrum to be recorded in as little as 0.1 s.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Source radiation passing through the sample is dispersed by a grating.</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 The linear photodiode array is situated at the grating’s focal plane, with each diode recording the radiant power over a narrow range of wavelengths. </a:t>
            </a:r>
          </a:p>
        </p:txBody>
      </p:sp>
      <p:sp>
        <p:nvSpPr>
          <p:cNvPr id="62467" name="TextBox 2"/>
          <p:cNvSpPr txBox="1">
            <a:spLocks noChangeArrowheads="1"/>
          </p:cNvSpPr>
          <p:nvPr/>
        </p:nvSpPr>
        <p:spPr bwMode="auto">
          <a:xfrm>
            <a:off x="1905000" y="39688"/>
            <a:ext cx="5257800" cy="646112"/>
          </a:xfrm>
          <a:prstGeom prst="rect">
            <a:avLst/>
          </a:prstGeom>
          <a:noFill/>
          <a:ln w="9525">
            <a:noFill/>
            <a:miter lim="800000"/>
            <a:headEnd/>
            <a:tailEnd/>
          </a:ln>
        </p:spPr>
        <p:txBody>
          <a:bodyPr>
            <a:spAutoFit/>
          </a:bodyPr>
          <a:lstStyle/>
          <a:p>
            <a:r>
              <a:rPr lang="en-US" sz="3600" b="1" i="1">
                <a:solidFill>
                  <a:srgbClr val="0000FF"/>
                </a:solidFill>
              </a:rPr>
              <a:t>Spectrophotometers</a:t>
            </a:r>
          </a:p>
        </p:txBody>
      </p:sp>
      <p:sp>
        <p:nvSpPr>
          <p:cNvPr id="4" name="Slide Number Placeholder 3"/>
          <p:cNvSpPr>
            <a:spLocks noGrp="1"/>
          </p:cNvSpPr>
          <p:nvPr>
            <p:ph type="sldNum" sz="quarter" idx="12"/>
          </p:nvPr>
        </p:nvSpPr>
        <p:spPr/>
        <p:txBody>
          <a:bodyPr/>
          <a:lstStyle/>
          <a:p>
            <a:pPr>
              <a:defRPr/>
            </a:pPr>
            <a:fld id="{DDA3B6BA-0118-4153-A2C8-6F996A17AC80}" type="slidenum">
              <a:rPr lang="en-US"/>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cstate="print"/>
          <a:srcRect/>
          <a:stretch>
            <a:fillRect/>
          </a:stretch>
        </p:blipFill>
        <p:spPr bwMode="auto">
          <a:xfrm>
            <a:off x="158750" y="1447800"/>
            <a:ext cx="8756650" cy="3276600"/>
          </a:xfrm>
          <a:prstGeom prst="rect">
            <a:avLst/>
          </a:prstGeom>
          <a:noFill/>
          <a:ln w="9525">
            <a:noFill/>
            <a:miter lim="800000"/>
            <a:headEnd/>
            <a:tailEnd/>
          </a:ln>
        </p:spPr>
      </p:pic>
      <p:sp>
        <p:nvSpPr>
          <p:cNvPr id="63491" name="TextBox 2"/>
          <p:cNvSpPr txBox="1">
            <a:spLocks noChangeArrowheads="1"/>
          </p:cNvSpPr>
          <p:nvPr/>
        </p:nvSpPr>
        <p:spPr bwMode="auto">
          <a:xfrm>
            <a:off x="533400" y="152400"/>
            <a:ext cx="8305800" cy="584200"/>
          </a:xfrm>
          <a:prstGeom prst="rect">
            <a:avLst/>
          </a:prstGeom>
          <a:noFill/>
          <a:ln w="9525">
            <a:noFill/>
            <a:miter lim="800000"/>
            <a:headEnd/>
            <a:tailEnd/>
          </a:ln>
        </p:spPr>
        <p:txBody>
          <a:bodyPr>
            <a:spAutoFit/>
          </a:bodyPr>
          <a:lstStyle/>
          <a:p>
            <a:r>
              <a:rPr lang="en-US" sz="3200" b="1" i="1">
                <a:solidFill>
                  <a:srgbClr val="0000FF"/>
                </a:solidFill>
              </a:rPr>
              <a:t>photodiode array spectrophotometer</a:t>
            </a:r>
          </a:p>
        </p:txBody>
      </p:sp>
      <p:sp>
        <p:nvSpPr>
          <p:cNvPr id="4" name="Slide Number Placeholder 3"/>
          <p:cNvSpPr>
            <a:spLocks noGrp="1"/>
          </p:cNvSpPr>
          <p:nvPr>
            <p:ph type="sldNum" sz="quarter" idx="12"/>
          </p:nvPr>
        </p:nvSpPr>
        <p:spPr/>
        <p:txBody>
          <a:bodyPr/>
          <a:lstStyle/>
          <a:p>
            <a:pPr>
              <a:defRPr/>
            </a:pPr>
            <a:fld id="{8D793F47-E276-46AD-9F6D-A69ED1CE7AD1}"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ChangeArrowheads="1"/>
          </p:cNvSpPr>
          <p:nvPr/>
        </p:nvSpPr>
        <p:spPr bwMode="auto">
          <a:xfrm>
            <a:off x="609600" y="947738"/>
            <a:ext cx="8001000" cy="2862262"/>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An advantage of a linear photodiode array is the speed of data acquisition, which makes it possible to collect several spectra for a single sample.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Individual spectra are added and averaged to obtain the final spectrum.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This process of signal averaging improves a spectrum’s signal-to-noise ratio. </a:t>
            </a:r>
          </a:p>
        </p:txBody>
      </p:sp>
      <p:sp>
        <p:nvSpPr>
          <p:cNvPr id="64515" name="TextBox 2"/>
          <p:cNvSpPr txBox="1">
            <a:spLocks noChangeArrowheads="1"/>
          </p:cNvSpPr>
          <p:nvPr/>
        </p:nvSpPr>
        <p:spPr bwMode="auto">
          <a:xfrm>
            <a:off x="685800" y="4075113"/>
            <a:ext cx="7620000" cy="2554287"/>
          </a:xfrm>
          <a:prstGeom prst="rect">
            <a:avLst/>
          </a:prstGeom>
          <a:noFill/>
          <a:ln w="9525">
            <a:noFill/>
            <a:miter lim="800000"/>
            <a:headEnd/>
            <a:tailEnd/>
          </a:ln>
        </p:spPr>
        <p:txBody>
          <a:bodyPr>
            <a:spAutoFit/>
          </a:bodyPr>
          <a:lstStyle/>
          <a:p>
            <a:pPr marL="287338" indent="-287338">
              <a:buClr>
                <a:srgbClr val="FF0000"/>
              </a:buClr>
              <a:buFont typeface="Wingdings" pitchFamily="2" charset="2"/>
              <a:buChar char="Ø"/>
            </a:pPr>
            <a:r>
              <a:rPr lang="en-US" sz="2000"/>
              <a:t>One disadvantage of a linear photodiode array is that the effective bandwidth per diode is roughly an order of magnitude larger than that obtainable with a high-quality monochromator.</a:t>
            </a:r>
          </a:p>
          <a:p>
            <a:pPr marL="287338" indent="-287338">
              <a:buClr>
                <a:srgbClr val="FF0000"/>
              </a:buClr>
              <a:buFont typeface="Wingdings" pitchFamily="2" charset="2"/>
              <a:buChar char="Ø"/>
            </a:pPr>
            <a:endParaRPr lang="en-US" sz="2000"/>
          </a:p>
          <a:p>
            <a:pPr marL="287338" indent="-287338">
              <a:buClr>
                <a:srgbClr val="FF0000"/>
              </a:buClr>
              <a:buFont typeface="Wingdings" pitchFamily="2" charset="2"/>
              <a:buChar char="Ø"/>
            </a:pPr>
            <a:r>
              <a:rPr lang="en-US" sz="2000"/>
              <a:t>The sample compartment  provides a light-tight environment that prevents the loss of radiation, as well as the addition of stray radiation. </a:t>
            </a:r>
          </a:p>
          <a:p>
            <a:pPr marL="287338" indent="-287338">
              <a:buClr>
                <a:srgbClr val="FF0000"/>
              </a:buClr>
              <a:buFont typeface="Wingdings" pitchFamily="2" charset="2"/>
              <a:buChar char="Ø"/>
            </a:pPr>
            <a:endParaRPr lang="en-US" sz="2000"/>
          </a:p>
        </p:txBody>
      </p:sp>
      <p:sp>
        <p:nvSpPr>
          <p:cNvPr id="64516" name="TextBox 4"/>
          <p:cNvSpPr txBox="1">
            <a:spLocks noChangeArrowheads="1"/>
          </p:cNvSpPr>
          <p:nvPr/>
        </p:nvSpPr>
        <p:spPr bwMode="auto">
          <a:xfrm>
            <a:off x="914400" y="152400"/>
            <a:ext cx="7543800" cy="584200"/>
          </a:xfrm>
          <a:prstGeom prst="rect">
            <a:avLst/>
          </a:prstGeom>
          <a:noFill/>
          <a:ln w="9525">
            <a:noFill/>
            <a:miter lim="800000"/>
            <a:headEnd/>
            <a:tailEnd/>
          </a:ln>
        </p:spPr>
        <p:txBody>
          <a:bodyPr>
            <a:spAutoFit/>
          </a:bodyPr>
          <a:lstStyle/>
          <a:p>
            <a:r>
              <a:rPr lang="en-US" sz="3200" b="1" i="1">
                <a:solidFill>
                  <a:srgbClr val="0000FF"/>
                </a:solidFill>
              </a:rPr>
              <a:t>photodiode array spectrophotometer</a:t>
            </a:r>
          </a:p>
        </p:txBody>
      </p:sp>
      <p:sp>
        <p:nvSpPr>
          <p:cNvPr id="6" name="Slide Number Placeholder 5"/>
          <p:cNvSpPr>
            <a:spLocks noGrp="1"/>
          </p:cNvSpPr>
          <p:nvPr>
            <p:ph type="sldNum" sz="quarter" idx="12"/>
          </p:nvPr>
        </p:nvSpPr>
        <p:spPr/>
        <p:txBody>
          <a:bodyPr/>
          <a:lstStyle/>
          <a:p>
            <a:pPr>
              <a:defRPr/>
            </a:pPr>
            <a:fld id="{81BC0F25-654E-4545-A583-0DB903FC0B71}" type="slidenum">
              <a:rPr lang="en-US"/>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ChangeArrowheads="1"/>
          </p:cNvSpPr>
          <p:nvPr/>
        </p:nvSpPr>
        <p:spPr bwMode="auto">
          <a:xfrm>
            <a:off x="457200" y="838200"/>
            <a:ext cx="8077200" cy="3786188"/>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Samples are normally in the liquid or solution state and are placed in cells constructed with UV/Vis-transparent materials, such as quartz, glass, and plastic</a:t>
            </a:r>
          </a:p>
          <a:p>
            <a:pPr marL="395288" indent="-395288">
              <a:buClr>
                <a:srgbClr val="FF0000"/>
              </a:buClr>
              <a:buFont typeface="Wingdings" pitchFamily="2" charset="2"/>
              <a:buChar char="Ø"/>
            </a:pPr>
            <a:endParaRPr lang="en-US" sz="2000" i="1"/>
          </a:p>
          <a:p>
            <a:pPr marL="395288" indent="-395288">
              <a:buClr>
                <a:srgbClr val="FF0000"/>
              </a:buClr>
              <a:buFont typeface="Wingdings" pitchFamily="2" charset="2"/>
              <a:buChar char="Ø"/>
            </a:pPr>
            <a:r>
              <a:rPr lang="en-US" sz="2000"/>
              <a:t> Quartz or fused-silica cells are required when working at wavelengths of less than 300 nm where other materials show a significant absorption.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The most common cell has a path length of 1 cm. The highest quality cells are constructed in a rectangular shape, allowing the radiation to strike the cell at a 90° angle, where losses to reflection are minimal. </a:t>
            </a:r>
          </a:p>
        </p:txBody>
      </p:sp>
      <p:sp>
        <p:nvSpPr>
          <p:cNvPr id="65539" name="TextBox 2"/>
          <p:cNvSpPr txBox="1">
            <a:spLocks noChangeArrowheads="1"/>
          </p:cNvSpPr>
          <p:nvPr/>
        </p:nvSpPr>
        <p:spPr bwMode="auto">
          <a:xfrm>
            <a:off x="1905000" y="76200"/>
            <a:ext cx="4876800" cy="646113"/>
          </a:xfrm>
          <a:prstGeom prst="rect">
            <a:avLst/>
          </a:prstGeom>
          <a:noFill/>
          <a:ln w="9525">
            <a:noFill/>
            <a:miter lim="800000"/>
            <a:headEnd/>
            <a:tailEnd/>
          </a:ln>
        </p:spPr>
        <p:txBody>
          <a:bodyPr>
            <a:spAutoFit/>
          </a:bodyPr>
          <a:lstStyle/>
          <a:p>
            <a:r>
              <a:rPr lang="en-US" sz="3600" b="1" i="1">
                <a:solidFill>
                  <a:srgbClr val="0000FF"/>
                </a:solidFill>
              </a:rPr>
              <a:t>Sample preparation</a:t>
            </a:r>
          </a:p>
        </p:txBody>
      </p:sp>
      <p:pic>
        <p:nvPicPr>
          <p:cNvPr id="65540" name="Picture 3" descr="Image 3"/>
          <p:cNvPicPr>
            <a:picLocks noChangeAspect="1" noChangeArrowheads="1"/>
          </p:cNvPicPr>
          <p:nvPr/>
        </p:nvPicPr>
        <p:blipFill>
          <a:blip r:embed="rId2" cstate="print"/>
          <a:srcRect/>
          <a:stretch>
            <a:fillRect/>
          </a:stretch>
        </p:blipFill>
        <p:spPr bwMode="auto">
          <a:xfrm>
            <a:off x="6292850" y="4495800"/>
            <a:ext cx="1860550" cy="2133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C079FFFA-1AED-4D57-B02D-B32B0549C103}" type="slidenum">
              <a:rPr lang="en-US"/>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ChangeArrowheads="1"/>
          </p:cNvSpPr>
          <p:nvPr/>
        </p:nvSpPr>
        <p:spPr bwMode="auto">
          <a:xfrm>
            <a:off x="685800" y="838200"/>
            <a:ext cx="7924800" cy="5324475"/>
          </a:xfrm>
          <a:prstGeom prst="rect">
            <a:avLst/>
          </a:prstGeom>
          <a:noFill/>
          <a:ln w="9525">
            <a:noFill/>
            <a:miter lim="800000"/>
            <a:headEnd/>
            <a:tailEnd/>
          </a:ln>
        </p:spPr>
        <p:txBody>
          <a:bodyPr>
            <a:spAutoFit/>
          </a:bodyPr>
          <a:lstStyle/>
          <a:p>
            <a:r>
              <a:rPr lang="en-US" sz="2000"/>
              <a:t>The energy of infrared radiation is sufficient to produce a change in the vibrational energy of a molecule or polyatomic ion  </a:t>
            </a:r>
          </a:p>
          <a:p>
            <a:endParaRPr lang="en-US" sz="2000"/>
          </a:p>
          <a:p>
            <a:r>
              <a:rPr lang="en-US" sz="2000"/>
              <a:t>Vibrational energy levels are quantized; that is, a molecule may have only certain, discrete vibrational energies. </a:t>
            </a:r>
          </a:p>
          <a:p>
            <a:endParaRPr lang="en-US" sz="2000"/>
          </a:p>
          <a:p>
            <a:r>
              <a:rPr lang="en-US" sz="2000"/>
              <a:t>The energy for allowed vibrational modes, E</a:t>
            </a:r>
            <a:r>
              <a:rPr lang="el-GR" sz="2000" baseline="-25000"/>
              <a:t>ν</a:t>
            </a:r>
            <a:r>
              <a:rPr lang="en-US" sz="2000"/>
              <a:t>, is</a:t>
            </a:r>
          </a:p>
          <a:p>
            <a:endParaRPr lang="en-US" sz="2000"/>
          </a:p>
          <a:p>
            <a:endParaRPr lang="en-US" sz="2000"/>
          </a:p>
          <a:p>
            <a:endParaRPr lang="en-US" sz="2000"/>
          </a:p>
          <a:p>
            <a:endParaRPr lang="en-US" sz="2000"/>
          </a:p>
          <a:p>
            <a:r>
              <a:rPr lang="en-US" sz="2000"/>
              <a:t>where </a:t>
            </a:r>
            <a:r>
              <a:rPr lang="el-GR" sz="2000"/>
              <a:t>ν</a:t>
            </a:r>
            <a:r>
              <a:rPr lang="en-US" sz="2000"/>
              <a:t> is the vibrational quantum number, which may take values of 0, 1, 2, . . ., and </a:t>
            </a:r>
            <a:r>
              <a:rPr lang="el-GR" sz="2000"/>
              <a:t>ν</a:t>
            </a:r>
            <a:r>
              <a:rPr lang="en-US" sz="2000" baseline="-25000"/>
              <a:t>0</a:t>
            </a:r>
            <a:r>
              <a:rPr lang="en-US" sz="2000"/>
              <a:t> is the bond’s fundamental vibrational frequency. </a:t>
            </a:r>
          </a:p>
          <a:p>
            <a:endParaRPr lang="en-US" sz="2000"/>
          </a:p>
          <a:p>
            <a:r>
              <a:rPr lang="en-US" sz="2000"/>
              <a:t>Values for </a:t>
            </a:r>
            <a:r>
              <a:rPr lang="el-GR" sz="2000"/>
              <a:t>ν</a:t>
            </a:r>
            <a:r>
              <a:rPr lang="en-US" sz="2000" baseline="-25000"/>
              <a:t>0  </a:t>
            </a:r>
            <a:r>
              <a:rPr lang="en-US" sz="2000"/>
              <a:t>are determined by the bond’s strength and the mass at each end of the bond and are characteristic of the type of bond. </a:t>
            </a:r>
          </a:p>
        </p:txBody>
      </p:sp>
      <p:sp>
        <p:nvSpPr>
          <p:cNvPr id="66563" name="TextBox 2"/>
          <p:cNvSpPr txBox="1">
            <a:spLocks noChangeArrowheads="1"/>
          </p:cNvSpPr>
          <p:nvPr/>
        </p:nvSpPr>
        <p:spPr bwMode="auto">
          <a:xfrm>
            <a:off x="2286000" y="0"/>
            <a:ext cx="4114800" cy="646113"/>
          </a:xfrm>
          <a:prstGeom prst="rect">
            <a:avLst/>
          </a:prstGeom>
          <a:noFill/>
          <a:ln w="9525">
            <a:noFill/>
            <a:miter lim="800000"/>
            <a:headEnd/>
            <a:tailEnd/>
          </a:ln>
        </p:spPr>
        <p:txBody>
          <a:bodyPr>
            <a:spAutoFit/>
          </a:bodyPr>
          <a:lstStyle/>
          <a:p>
            <a:r>
              <a:rPr lang="en-US" sz="3600" b="1" i="1">
                <a:solidFill>
                  <a:srgbClr val="0000FF"/>
                </a:solidFill>
              </a:rPr>
              <a:t>Infrared Spectra  </a:t>
            </a:r>
          </a:p>
        </p:txBody>
      </p:sp>
      <p:pic>
        <p:nvPicPr>
          <p:cNvPr id="66564" name="Picture 2"/>
          <p:cNvPicPr>
            <a:picLocks noChangeAspect="1" noChangeArrowheads="1"/>
          </p:cNvPicPr>
          <p:nvPr/>
        </p:nvPicPr>
        <p:blipFill>
          <a:blip r:embed="rId2" cstate="print"/>
          <a:srcRect/>
          <a:stretch>
            <a:fillRect/>
          </a:stretch>
        </p:blipFill>
        <p:spPr bwMode="auto">
          <a:xfrm>
            <a:off x="2905125" y="3067050"/>
            <a:ext cx="3000375" cy="1200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F58C6C2-1A1E-46AE-9375-8119CF2F521E}" type="slidenum">
              <a:rPr lang="en-US"/>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ChangeArrowheads="1"/>
          </p:cNvSpPr>
          <p:nvPr/>
        </p:nvSpPr>
        <p:spPr bwMode="auto">
          <a:xfrm>
            <a:off x="762000" y="990600"/>
            <a:ext cx="7848600" cy="5016500"/>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A carbon–carbon single bond (C—C) absorbs infrared radiation at a lower energy than a carbon–carbon double bond (C=C) because a C—C bond is weaker than a C=C bond.</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At room temperature most molecules are in their ground vibrational state (v = 0).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 transition from the ground vibrational state to the first vibrational excited state (v = 1) requires the absorption of a photon with an energy of h</a:t>
            </a:r>
            <a:r>
              <a:rPr lang="el-GR" sz="2000"/>
              <a:t>ν</a:t>
            </a:r>
            <a:r>
              <a:rPr lang="en-US" sz="2000" baseline="-25000"/>
              <a:t>0</a:t>
            </a:r>
            <a:r>
              <a:rPr lang="en-US" sz="2000"/>
              <a:t>.</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Transitions in which </a:t>
            </a:r>
            <a:r>
              <a:rPr lang="el-GR" sz="2000"/>
              <a:t>Δ</a:t>
            </a:r>
            <a:r>
              <a:rPr lang="en-US" sz="2000"/>
              <a:t>v is ±1 give rise to the fundamental absorption lines.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Weaker absorption lines, called overtones, are due to transitions</a:t>
            </a:r>
          </a:p>
          <a:p>
            <a:pPr marL="341313" indent="-341313">
              <a:buClr>
                <a:srgbClr val="FF0000"/>
              </a:buClr>
            </a:pPr>
            <a:r>
              <a:rPr lang="en-US" sz="2000"/>
              <a:t>	in which </a:t>
            </a:r>
            <a:r>
              <a:rPr lang="el-GR" sz="2000"/>
              <a:t>Δ</a:t>
            </a:r>
            <a:r>
              <a:rPr lang="en-US" sz="2000"/>
              <a:t>v is ±2 or ±3. </a:t>
            </a:r>
          </a:p>
        </p:txBody>
      </p:sp>
      <p:sp>
        <p:nvSpPr>
          <p:cNvPr id="67587" name="TextBox 2"/>
          <p:cNvSpPr txBox="1">
            <a:spLocks noChangeArrowheads="1"/>
          </p:cNvSpPr>
          <p:nvPr/>
        </p:nvSpPr>
        <p:spPr bwMode="auto">
          <a:xfrm>
            <a:off x="2286000" y="0"/>
            <a:ext cx="4114800" cy="646113"/>
          </a:xfrm>
          <a:prstGeom prst="rect">
            <a:avLst/>
          </a:prstGeom>
          <a:noFill/>
          <a:ln w="9525">
            <a:noFill/>
            <a:miter lim="800000"/>
            <a:headEnd/>
            <a:tailEnd/>
          </a:ln>
        </p:spPr>
        <p:txBody>
          <a:bodyPr>
            <a:spAutoFit/>
          </a:bodyPr>
          <a:lstStyle/>
          <a:p>
            <a:r>
              <a:rPr lang="en-US" sz="3600" b="1" i="1">
                <a:solidFill>
                  <a:srgbClr val="0000FF"/>
                </a:solidFill>
              </a:rPr>
              <a:t>Infrared Spectra  </a:t>
            </a:r>
          </a:p>
        </p:txBody>
      </p:sp>
      <p:sp>
        <p:nvSpPr>
          <p:cNvPr id="4" name="Slide Number Placeholder 3"/>
          <p:cNvSpPr>
            <a:spLocks noGrp="1"/>
          </p:cNvSpPr>
          <p:nvPr>
            <p:ph type="sldNum" sz="quarter" idx="12"/>
          </p:nvPr>
        </p:nvSpPr>
        <p:spPr/>
        <p:txBody>
          <a:bodyPr/>
          <a:lstStyle/>
          <a:p>
            <a:pPr>
              <a:defRPr/>
            </a:pPr>
            <a:fld id="{DADC636F-6F44-470F-A6F1-4FC25C692916}" type="slidenum">
              <a:rPr lang="en-US"/>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143000"/>
            <a:ext cx="7543800" cy="3478213"/>
          </a:xfrm>
          <a:prstGeom prst="rect">
            <a:avLst/>
          </a:prstGeom>
        </p:spPr>
        <p:txBody>
          <a:bodyPr>
            <a:spAutoFit/>
          </a:bodyPr>
          <a:lstStyle/>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number of possible normal </a:t>
            </a:r>
            <a:r>
              <a:rPr lang="en-US" sz="2000" dirty="0" err="1">
                <a:latin typeface="Arial" pitchFamily="34" charset="0"/>
                <a:cs typeface="Arial" pitchFamily="34" charset="0"/>
              </a:rPr>
              <a:t>vibrational</a:t>
            </a:r>
            <a:r>
              <a:rPr lang="en-US" sz="2000" dirty="0">
                <a:latin typeface="Arial" pitchFamily="34" charset="0"/>
                <a:cs typeface="Arial" pitchFamily="34" charset="0"/>
              </a:rPr>
              <a:t> modes for a linear molecule is 3N – 5, and for a nonlinear molecule is 3N – 6, where N is the number of atoms in the molecule.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Infrared spectra often show a considerable number of absorption bands.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Even a relatively simple molecule, such as benzene (C</a:t>
            </a:r>
            <a:r>
              <a:rPr lang="en-US" sz="2000" baseline="-25000" dirty="0">
                <a:latin typeface="Arial" pitchFamily="34" charset="0"/>
                <a:cs typeface="Arial" pitchFamily="34" charset="0"/>
              </a:rPr>
              <a:t>6</a:t>
            </a:r>
            <a:r>
              <a:rPr lang="en-US" sz="2000" dirty="0">
                <a:latin typeface="Arial" pitchFamily="34" charset="0"/>
                <a:cs typeface="Arial" pitchFamily="34" charset="0"/>
              </a:rPr>
              <a:t>H</a:t>
            </a:r>
            <a:r>
              <a:rPr lang="en-US" sz="2000" baseline="-25000" dirty="0">
                <a:latin typeface="Arial" pitchFamily="34" charset="0"/>
                <a:cs typeface="Arial" pitchFamily="34" charset="0"/>
              </a:rPr>
              <a:t>6</a:t>
            </a:r>
            <a:r>
              <a:rPr lang="en-US" sz="2000" dirty="0">
                <a:latin typeface="Arial" pitchFamily="34" charset="0"/>
                <a:cs typeface="Arial" pitchFamily="34" charset="0"/>
              </a:rPr>
              <a:t>), for example, has 30 possible normal modes of vibration, although</a:t>
            </a:r>
          </a:p>
          <a:p>
            <a:pPr marL="287338" indent="-287338" fontAlgn="auto">
              <a:spcBef>
                <a:spcPts val="0"/>
              </a:spcBef>
              <a:spcAft>
                <a:spcPts val="0"/>
              </a:spcAft>
              <a:buClr>
                <a:srgbClr val="FF0000"/>
              </a:buClr>
              <a:defRPr/>
            </a:pPr>
            <a:r>
              <a:rPr lang="en-US" sz="2000" dirty="0">
                <a:latin typeface="Arial" pitchFamily="34" charset="0"/>
                <a:cs typeface="Arial" pitchFamily="34" charset="0"/>
              </a:rPr>
              <a:t>	not all of these </a:t>
            </a:r>
            <a:r>
              <a:rPr lang="en-US" sz="2000" dirty="0" err="1">
                <a:latin typeface="Arial" pitchFamily="34" charset="0"/>
                <a:cs typeface="Arial" pitchFamily="34" charset="0"/>
              </a:rPr>
              <a:t>vibrational</a:t>
            </a:r>
            <a:r>
              <a:rPr lang="en-US" sz="2000" dirty="0">
                <a:latin typeface="Arial" pitchFamily="34" charset="0"/>
                <a:cs typeface="Arial" pitchFamily="34" charset="0"/>
              </a:rPr>
              <a:t> modes give rise to an absorption. </a:t>
            </a:r>
          </a:p>
          <a:p>
            <a:pPr fontAlgn="auto">
              <a:spcBef>
                <a:spcPts val="0"/>
              </a:spcBef>
              <a:spcAft>
                <a:spcPts val="0"/>
              </a:spcAft>
              <a:defRPr/>
            </a:pPr>
            <a:endParaRPr lang="en-US" sz="2000" dirty="0">
              <a:latin typeface="Arial" pitchFamily="34" charset="0"/>
              <a:cs typeface="Arial" pitchFamily="34" charset="0"/>
            </a:endParaRPr>
          </a:p>
        </p:txBody>
      </p:sp>
      <p:sp>
        <p:nvSpPr>
          <p:cNvPr id="68611" name="TextBox 2"/>
          <p:cNvSpPr txBox="1">
            <a:spLocks noChangeArrowheads="1"/>
          </p:cNvSpPr>
          <p:nvPr/>
        </p:nvSpPr>
        <p:spPr bwMode="auto">
          <a:xfrm>
            <a:off x="2286000" y="0"/>
            <a:ext cx="4114800" cy="646113"/>
          </a:xfrm>
          <a:prstGeom prst="rect">
            <a:avLst/>
          </a:prstGeom>
          <a:noFill/>
          <a:ln w="9525">
            <a:noFill/>
            <a:miter lim="800000"/>
            <a:headEnd/>
            <a:tailEnd/>
          </a:ln>
        </p:spPr>
        <p:txBody>
          <a:bodyPr>
            <a:spAutoFit/>
          </a:bodyPr>
          <a:lstStyle/>
          <a:p>
            <a:r>
              <a:rPr lang="en-US" sz="3600" b="1" i="1">
                <a:solidFill>
                  <a:srgbClr val="0000FF"/>
                </a:solidFill>
              </a:rPr>
              <a:t>Infrared Spectra  </a:t>
            </a:r>
          </a:p>
        </p:txBody>
      </p:sp>
      <p:sp>
        <p:nvSpPr>
          <p:cNvPr id="4" name="Slide Number Placeholder 3"/>
          <p:cNvSpPr>
            <a:spLocks noGrp="1"/>
          </p:cNvSpPr>
          <p:nvPr>
            <p:ph type="sldNum" sz="quarter" idx="12"/>
          </p:nvPr>
        </p:nvSpPr>
        <p:spPr/>
        <p:txBody>
          <a:bodyPr/>
          <a:lstStyle/>
          <a:p>
            <a:pPr>
              <a:defRPr/>
            </a:pPr>
            <a:fld id="{05F974C7-BD59-4CA2-B6E7-30824BE0F9EC}" type="slidenum">
              <a:rPr lang="en-US"/>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1581150" y="1100138"/>
            <a:ext cx="5981700" cy="4657725"/>
          </a:xfrm>
          <a:prstGeom prst="rect">
            <a:avLst/>
          </a:prstGeom>
          <a:noFill/>
          <a:ln w="9525">
            <a:noFill/>
            <a:miter lim="800000"/>
            <a:headEnd/>
            <a:tailEnd/>
          </a:ln>
        </p:spPr>
      </p:pic>
      <p:sp>
        <p:nvSpPr>
          <p:cNvPr id="69635" name="TextBox 2"/>
          <p:cNvSpPr txBox="1">
            <a:spLocks noChangeArrowheads="1"/>
          </p:cNvSpPr>
          <p:nvPr/>
        </p:nvSpPr>
        <p:spPr bwMode="auto">
          <a:xfrm>
            <a:off x="2438400" y="115888"/>
            <a:ext cx="4114800" cy="646112"/>
          </a:xfrm>
          <a:prstGeom prst="rect">
            <a:avLst/>
          </a:prstGeom>
          <a:noFill/>
          <a:ln w="9525">
            <a:noFill/>
            <a:miter lim="800000"/>
            <a:headEnd/>
            <a:tailEnd/>
          </a:ln>
        </p:spPr>
        <p:txBody>
          <a:bodyPr>
            <a:spAutoFit/>
          </a:bodyPr>
          <a:lstStyle/>
          <a:p>
            <a:r>
              <a:rPr lang="en-US" sz="3600" b="1" i="1">
                <a:solidFill>
                  <a:srgbClr val="0000FF"/>
                </a:solidFill>
              </a:rPr>
              <a:t>Infrared Spectra  </a:t>
            </a:r>
          </a:p>
        </p:txBody>
      </p:sp>
      <p:sp>
        <p:nvSpPr>
          <p:cNvPr id="4" name="Slide Number Placeholder 3"/>
          <p:cNvSpPr>
            <a:spLocks noGrp="1"/>
          </p:cNvSpPr>
          <p:nvPr>
            <p:ph type="sldNum" sz="quarter" idx="12"/>
          </p:nvPr>
        </p:nvSpPr>
        <p:spPr/>
        <p:txBody>
          <a:bodyPr/>
          <a:lstStyle/>
          <a:p>
            <a:pPr>
              <a:defRPr/>
            </a:pPr>
            <a:fld id="{E877FCDB-80AF-42CD-A609-ED5936326F27}" type="slidenum">
              <a:rPr lang="en-US"/>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ChangeArrowheads="1"/>
          </p:cNvSpPr>
          <p:nvPr/>
        </p:nvSpPr>
        <p:spPr bwMode="auto">
          <a:xfrm>
            <a:off x="990600" y="1066800"/>
            <a:ext cx="7543800" cy="5324475"/>
          </a:xfrm>
          <a:prstGeom prst="rect">
            <a:avLst/>
          </a:prstGeom>
          <a:noFill/>
          <a:ln w="9525">
            <a:noFill/>
            <a:miter lim="800000"/>
            <a:headEnd/>
            <a:tailEnd/>
          </a:ln>
        </p:spPr>
        <p:txBody>
          <a:bodyPr>
            <a:spAutoFit/>
          </a:bodyPr>
          <a:lstStyle/>
          <a:p>
            <a:pPr marL="463550" indent="-463550">
              <a:buClr>
                <a:srgbClr val="FF0000"/>
              </a:buClr>
              <a:buFont typeface="Wingdings" pitchFamily="2" charset="2"/>
              <a:buChar char="Ø"/>
            </a:pPr>
            <a:r>
              <a:rPr lang="en-US" sz="2000"/>
              <a:t>The  instrument for IR absorption spectroscopy is similar to the filter photometer for UV/Vis absorption.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These instruments have the advantage of portability and typically are used as dedicated analyzers for gases such as HCN and CO.</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Infrared instruments using a monochromator for wavelength selection are constructed using double-beam optics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Double-beam optics are preferred over single-beam optics because the sources and detectors for infrared radiation are less stable than that for UV/Vis radiation.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In addition, it is easier to correct for the absorption of infrared radiation by atmospheric CO</a:t>
            </a:r>
            <a:r>
              <a:rPr lang="en-US" sz="2000" baseline="-25000"/>
              <a:t>2</a:t>
            </a:r>
            <a:r>
              <a:rPr lang="en-US" sz="2000"/>
              <a:t> and H</a:t>
            </a:r>
            <a:r>
              <a:rPr lang="en-US" sz="2000" baseline="-25000"/>
              <a:t>2</a:t>
            </a:r>
            <a:r>
              <a:rPr lang="en-US" sz="2000"/>
              <a:t>O vapor when using double-beam optics. </a:t>
            </a:r>
          </a:p>
        </p:txBody>
      </p:sp>
      <p:sp>
        <p:nvSpPr>
          <p:cNvPr id="70659" name="TextBox 2"/>
          <p:cNvSpPr txBox="1">
            <a:spLocks noChangeArrowheads="1"/>
          </p:cNvSpPr>
          <p:nvPr/>
        </p:nvSpPr>
        <p:spPr bwMode="auto">
          <a:xfrm>
            <a:off x="2514600" y="152400"/>
            <a:ext cx="4648200" cy="646113"/>
          </a:xfrm>
          <a:prstGeom prst="rect">
            <a:avLst/>
          </a:prstGeom>
          <a:noFill/>
          <a:ln w="9525">
            <a:noFill/>
            <a:miter lim="800000"/>
            <a:headEnd/>
            <a:tailEnd/>
          </a:ln>
        </p:spPr>
        <p:txBody>
          <a:bodyPr>
            <a:spAutoFit/>
          </a:bodyPr>
          <a:lstStyle/>
          <a:p>
            <a:r>
              <a:rPr lang="en-US" sz="3600" b="1" i="1">
                <a:solidFill>
                  <a:srgbClr val="0000FF"/>
                </a:solidFill>
              </a:rPr>
              <a:t>IR Spectroscopy</a:t>
            </a:r>
          </a:p>
        </p:txBody>
      </p:sp>
      <p:sp>
        <p:nvSpPr>
          <p:cNvPr id="4" name="Slide Number Placeholder 3"/>
          <p:cNvSpPr>
            <a:spLocks noGrp="1"/>
          </p:cNvSpPr>
          <p:nvPr>
            <p:ph type="sldNum" sz="quarter" idx="12"/>
          </p:nvPr>
        </p:nvSpPr>
        <p:spPr/>
        <p:txBody>
          <a:bodyPr/>
          <a:lstStyle/>
          <a:p>
            <a:pPr>
              <a:defRPr/>
            </a:pPr>
            <a:fld id="{B78177FC-7E27-4783-AAFE-0197EB5337D4}" type="slidenum">
              <a:rPr lang="en-US"/>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ChangeArrowheads="1"/>
          </p:cNvSpPr>
          <p:nvPr/>
        </p:nvSpPr>
        <p:spPr bwMode="auto">
          <a:xfrm>
            <a:off x="533400" y="1158875"/>
            <a:ext cx="8001000" cy="4708525"/>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In a Fourier transform infrared spectrometer or FT–IR, the monochromator is replaced with an interferometer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Because an FT–IR includes only a single optical path, it is necessary to collect a separate spectrum to compensate for the absorbance of atmospheric CO</a:t>
            </a:r>
            <a:r>
              <a:rPr lang="en-US" sz="2000" baseline="-25000"/>
              <a:t>2</a:t>
            </a:r>
            <a:r>
              <a:rPr lang="en-US" sz="2000"/>
              <a:t> and H</a:t>
            </a:r>
            <a:r>
              <a:rPr lang="en-US" sz="2000" baseline="-25000"/>
              <a:t>2</a:t>
            </a:r>
            <a:r>
              <a:rPr lang="en-US" sz="2000"/>
              <a:t>O vapor.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This is done by collecting a background spectrum without the sample and storing the result in the instrument’s computer memory. The background spectrum is removed from the sample’s spectrum by taking a ratio of the two signals.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In comparison to other IR instruments, an FT–IR provides for rapid data acquisition, allowing an enhancement in signal-to-noise</a:t>
            </a:r>
          </a:p>
          <a:p>
            <a:pPr marL="395288" indent="-395288">
              <a:buClr>
                <a:srgbClr val="FF0000"/>
              </a:buClr>
            </a:pPr>
            <a:r>
              <a:rPr lang="en-US" sz="2000"/>
              <a:t>	ratio through signal averaging.</a:t>
            </a:r>
          </a:p>
        </p:txBody>
      </p:sp>
      <p:sp>
        <p:nvSpPr>
          <p:cNvPr id="71683" name="TextBox 2"/>
          <p:cNvSpPr txBox="1">
            <a:spLocks noChangeArrowheads="1"/>
          </p:cNvSpPr>
          <p:nvPr/>
        </p:nvSpPr>
        <p:spPr bwMode="auto">
          <a:xfrm>
            <a:off x="2514600" y="152400"/>
            <a:ext cx="4648200" cy="646113"/>
          </a:xfrm>
          <a:prstGeom prst="rect">
            <a:avLst/>
          </a:prstGeom>
          <a:noFill/>
          <a:ln w="9525">
            <a:noFill/>
            <a:miter lim="800000"/>
            <a:headEnd/>
            <a:tailEnd/>
          </a:ln>
        </p:spPr>
        <p:txBody>
          <a:bodyPr>
            <a:spAutoFit/>
          </a:bodyPr>
          <a:lstStyle/>
          <a:p>
            <a:r>
              <a:rPr lang="en-US" sz="3600" b="1" i="1">
                <a:solidFill>
                  <a:srgbClr val="0000FF"/>
                </a:solidFill>
              </a:rPr>
              <a:t>IR Spectroscopy</a:t>
            </a:r>
          </a:p>
        </p:txBody>
      </p:sp>
      <p:sp>
        <p:nvSpPr>
          <p:cNvPr id="4" name="Slide Number Placeholder 3"/>
          <p:cNvSpPr>
            <a:spLocks noGrp="1"/>
          </p:cNvSpPr>
          <p:nvPr>
            <p:ph type="sldNum" sz="quarter" idx="12"/>
          </p:nvPr>
        </p:nvSpPr>
        <p:spPr/>
        <p:txBody>
          <a:bodyPr/>
          <a:lstStyle/>
          <a:p>
            <a:pPr>
              <a:defRPr/>
            </a:pPr>
            <a:fld id="{EF881CB8-0B68-431A-8AD8-2095C5E8FB9A}" type="slidenum">
              <a:rPr lang="en-US"/>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609600"/>
            <a:ext cx="8382000" cy="5016500"/>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An electromagnetic wave is characterized by several fundamental properties, including its velocity, amplitude, frequency, phase angle, polarization, and direction of propagation.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wavelength of an electromagnetic wave, </a:t>
            </a:r>
            <a:r>
              <a:rPr lang="el-GR" sz="2000"/>
              <a:t>λ</a:t>
            </a:r>
            <a:r>
              <a:rPr lang="en-US" sz="2000"/>
              <a:t>, is defined as the</a:t>
            </a:r>
          </a:p>
          <a:p>
            <a:pPr marL="341313" indent="-341313">
              <a:buClr>
                <a:srgbClr val="FF0000"/>
              </a:buClr>
            </a:pPr>
            <a:r>
              <a:rPr lang="en-US" sz="2000"/>
              <a:t>	distance between successive maxima, or successive minima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For ultraviolet and visible electromagnetic radiation the wavelength is usually expressed in nanometers (nm, 10</a:t>
            </a:r>
            <a:r>
              <a:rPr lang="en-US" sz="2000" baseline="30000"/>
              <a:t>–9</a:t>
            </a:r>
            <a:r>
              <a:rPr lang="en-US" sz="2000"/>
              <a:t> m), and the wavelength for infrared radiation is given in microns (</a:t>
            </a:r>
            <a:r>
              <a:rPr lang="el-GR" sz="2000"/>
              <a:t>μ</a:t>
            </a:r>
            <a:r>
              <a:rPr lang="en-US" sz="2000"/>
              <a:t>m, 10</a:t>
            </a:r>
            <a:r>
              <a:rPr lang="en-US" sz="2000" baseline="30000"/>
              <a:t>–6 </a:t>
            </a:r>
            <a:r>
              <a:rPr lang="en-US" sz="2000"/>
              <a:t>m).</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endParaRPr lang="en-US" sz="2000"/>
          </a:p>
          <a:p>
            <a:pPr marL="341313" indent="-341313">
              <a:buClr>
                <a:srgbClr val="FF0000"/>
              </a:buClr>
            </a:pPr>
            <a:r>
              <a:rPr lang="en-US" sz="2000"/>
              <a:t>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wavelength depends on the electromagnetic wave’s velocity.</a:t>
            </a:r>
          </a:p>
          <a:p>
            <a:pPr marL="341313" indent="-341313">
              <a:buClr>
                <a:srgbClr val="FF0000"/>
              </a:buClr>
            </a:pPr>
            <a:r>
              <a:rPr lang="en-US" sz="2000"/>
              <a:t>	wavenumber,  which is the reciprocal of wavelength</a:t>
            </a:r>
          </a:p>
        </p:txBody>
      </p:sp>
      <p:pic>
        <p:nvPicPr>
          <p:cNvPr id="10243" name="Picture 2"/>
          <p:cNvPicPr>
            <a:picLocks noChangeAspect="1" noChangeArrowheads="1"/>
          </p:cNvPicPr>
          <p:nvPr/>
        </p:nvPicPr>
        <p:blipFill>
          <a:blip r:embed="rId2" cstate="print"/>
          <a:srcRect/>
          <a:stretch>
            <a:fillRect/>
          </a:stretch>
        </p:blipFill>
        <p:spPr bwMode="auto">
          <a:xfrm>
            <a:off x="3657600" y="5638800"/>
            <a:ext cx="1501775" cy="1143000"/>
          </a:xfrm>
          <a:prstGeom prst="rect">
            <a:avLst/>
          </a:prstGeom>
          <a:noFill/>
          <a:ln w="9525">
            <a:noFill/>
            <a:miter lim="800000"/>
            <a:headEnd/>
            <a:tailEnd/>
          </a:ln>
        </p:spPr>
      </p:pic>
      <p:pic>
        <p:nvPicPr>
          <p:cNvPr id="10244" name="Picture 3"/>
          <p:cNvPicPr>
            <a:picLocks noChangeAspect="1" noChangeArrowheads="1"/>
          </p:cNvPicPr>
          <p:nvPr/>
        </p:nvPicPr>
        <p:blipFill>
          <a:blip r:embed="rId3" cstate="print"/>
          <a:srcRect/>
          <a:stretch>
            <a:fillRect/>
          </a:stretch>
        </p:blipFill>
        <p:spPr bwMode="auto">
          <a:xfrm>
            <a:off x="3646488" y="3733800"/>
            <a:ext cx="1230312" cy="1128713"/>
          </a:xfrm>
          <a:prstGeom prst="rect">
            <a:avLst/>
          </a:prstGeom>
          <a:noFill/>
          <a:ln w="9525">
            <a:noFill/>
            <a:miter lim="800000"/>
            <a:headEnd/>
            <a:tailEnd/>
          </a:ln>
        </p:spPr>
      </p:pic>
      <p:sp>
        <p:nvSpPr>
          <p:cNvPr id="10245" name="TextBox 4"/>
          <p:cNvSpPr txBox="1">
            <a:spLocks noChangeArrowheads="1"/>
          </p:cNvSpPr>
          <p:nvPr/>
        </p:nvSpPr>
        <p:spPr bwMode="auto">
          <a:xfrm>
            <a:off x="1295400" y="0"/>
            <a:ext cx="6705600" cy="646113"/>
          </a:xfrm>
          <a:prstGeom prst="rect">
            <a:avLst/>
          </a:prstGeom>
          <a:noFill/>
          <a:ln w="9525">
            <a:noFill/>
            <a:miter lim="800000"/>
            <a:headEnd/>
            <a:tailEnd/>
          </a:ln>
        </p:spPr>
        <p:txBody>
          <a:bodyPr>
            <a:spAutoFit/>
          </a:bodyPr>
          <a:lstStyle/>
          <a:p>
            <a:r>
              <a:rPr lang="en-US" sz="3600" b="1" i="1">
                <a:solidFill>
                  <a:srgbClr val="0000FF"/>
                </a:solidFill>
              </a:rPr>
              <a:t>Electromagnetic Radiation</a:t>
            </a:r>
          </a:p>
        </p:txBody>
      </p:sp>
      <p:sp>
        <p:nvSpPr>
          <p:cNvPr id="6" name="Slide Number Placeholder 5"/>
          <p:cNvSpPr>
            <a:spLocks noGrp="1"/>
          </p:cNvSpPr>
          <p:nvPr>
            <p:ph type="sldNum" sz="quarter" idx="12"/>
          </p:nvPr>
        </p:nvSpPr>
        <p:spPr/>
        <p:txBody>
          <a:bodyPr/>
          <a:lstStyle/>
          <a:p>
            <a:pPr>
              <a:defRPr/>
            </a:pPr>
            <a:fld id="{25724594-CFFA-4D7F-95BF-798988EE4296}" type="slidenum">
              <a:rPr lang="en-US"/>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ChangeArrowheads="1"/>
          </p:cNvSpPr>
          <p:nvPr/>
        </p:nvSpPr>
        <p:spPr bwMode="auto">
          <a:xfrm>
            <a:off x="762000" y="1235075"/>
            <a:ext cx="7467600" cy="4708525"/>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The determination of an analyte’s concentration based on its absorption of ultraviolet or visible radiation is one of the most frequently encountered quantitative analytical methods.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One reason for its popularity is that many organic and inorganic compounds have strong absorption bands in the UV/Vis region of the electromagnetic spectrum.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In addition, analytes that do not absorb UV/Vis radiation, or that absorb such radiation only weakly, frequently can be chemically coupled to a species that does.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An additional advantage to UV/Vis absorption is that in most cases it is relatively easy to adjust experimental and instrumental conditions so that Beer’s law is obeyed.</a:t>
            </a:r>
          </a:p>
        </p:txBody>
      </p:sp>
      <p:sp>
        <p:nvSpPr>
          <p:cNvPr id="72707" name="TextBox 2"/>
          <p:cNvSpPr txBox="1">
            <a:spLocks noChangeArrowheads="1"/>
          </p:cNvSpPr>
          <p:nvPr/>
        </p:nvSpPr>
        <p:spPr bwMode="auto">
          <a:xfrm>
            <a:off x="1600200" y="381000"/>
            <a:ext cx="5105400" cy="584200"/>
          </a:xfrm>
          <a:prstGeom prst="rect">
            <a:avLst/>
          </a:prstGeom>
          <a:noFill/>
          <a:ln w="9525">
            <a:noFill/>
            <a:miter lim="800000"/>
            <a:headEnd/>
            <a:tailEnd/>
          </a:ln>
        </p:spPr>
        <p:txBody>
          <a:bodyPr>
            <a:spAutoFit/>
          </a:bodyPr>
          <a:lstStyle/>
          <a:p>
            <a:r>
              <a:rPr lang="en-US" sz="3200" b="1" i="1">
                <a:solidFill>
                  <a:srgbClr val="0000FF"/>
                </a:solidFill>
              </a:rPr>
              <a:t>Quantitative Applications</a:t>
            </a:r>
          </a:p>
        </p:txBody>
      </p:sp>
      <p:sp>
        <p:nvSpPr>
          <p:cNvPr id="4" name="Slide Number Placeholder 3"/>
          <p:cNvSpPr>
            <a:spLocks noGrp="1"/>
          </p:cNvSpPr>
          <p:nvPr>
            <p:ph type="sldNum" sz="quarter" idx="12"/>
          </p:nvPr>
        </p:nvSpPr>
        <p:spPr/>
        <p:txBody>
          <a:bodyPr/>
          <a:lstStyle/>
          <a:p>
            <a:pPr>
              <a:defRPr/>
            </a:pPr>
            <a:fld id="{71D87019-998A-4B75-9272-3A1DD5998659}" type="slidenum">
              <a:rPr lang="en-US"/>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87438"/>
            <a:ext cx="7924800" cy="4094162"/>
          </a:xfrm>
          <a:prstGeom prst="rect">
            <a:avLst/>
          </a:prstGeom>
        </p:spPr>
        <p:txBody>
          <a:bodyPr>
            <a:spAutoFit/>
          </a:bodyPr>
          <a:lstStyle/>
          <a:p>
            <a:pPr fontAlgn="auto">
              <a:spcBef>
                <a:spcPts val="0"/>
              </a:spcBef>
              <a:spcAft>
                <a:spcPts val="0"/>
              </a:spcAft>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Quantitative analyses based on the absorption of infrared radiation, although important, are less frequently encountered than those for UV/Vis absorption.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One reason is the greater tendency for instrumental deviations from Beer’s law when using infrared radiation. Since infrared absorption bands are relatively narrow, deviations due to the lack of monochromatic radiation are more pronounced.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In addition, infrared sources are less intense than sources of UV/Vis radiation, making stray radiation more of a problem. </a:t>
            </a:r>
          </a:p>
          <a:p>
            <a:pPr fontAlgn="auto">
              <a:spcBef>
                <a:spcPts val="0"/>
              </a:spcBef>
              <a:spcAft>
                <a:spcPts val="0"/>
              </a:spcAft>
              <a:defRPr/>
            </a:pPr>
            <a:endParaRPr lang="en-US" sz="2000" dirty="0">
              <a:latin typeface="Arial" pitchFamily="34" charset="0"/>
              <a:cs typeface="Arial" pitchFamily="34" charset="0"/>
            </a:endParaRPr>
          </a:p>
        </p:txBody>
      </p:sp>
      <p:sp>
        <p:nvSpPr>
          <p:cNvPr id="73731" name="TextBox 2"/>
          <p:cNvSpPr txBox="1">
            <a:spLocks noChangeArrowheads="1"/>
          </p:cNvSpPr>
          <p:nvPr/>
        </p:nvSpPr>
        <p:spPr bwMode="auto">
          <a:xfrm>
            <a:off x="1600200" y="228600"/>
            <a:ext cx="5105400" cy="584200"/>
          </a:xfrm>
          <a:prstGeom prst="rect">
            <a:avLst/>
          </a:prstGeom>
          <a:noFill/>
          <a:ln w="9525">
            <a:noFill/>
            <a:miter lim="800000"/>
            <a:headEnd/>
            <a:tailEnd/>
          </a:ln>
        </p:spPr>
        <p:txBody>
          <a:bodyPr>
            <a:spAutoFit/>
          </a:bodyPr>
          <a:lstStyle/>
          <a:p>
            <a:r>
              <a:rPr lang="en-US" sz="3200" b="1" i="1">
                <a:solidFill>
                  <a:srgbClr val="0000FF"/>
                </a:solidFill>
              </a:rPr>
              <a:t>Quantitative Applications</a:t>
            </a:r>
          </a:p>
        </p:txBody>
      </p:sp>
      <p:sp>
        <p:nvSpPr>
          <p:cNvPr id="4" name="Slide Number Placeholder 3"/>
          <p:cNvSpPr>
            <a:spLocks noGrp="1"/>
          </p:cNvSpPr>
          <p:nvPr>
            <p:ph type="sldNum" sz="quarter" idx="12"/>
          </p:nvPr>
        </p:nvSpPr>
        <p:spPr/>
        <p:txBody>
          <a:bodyPr/>
          <a:lstStyle/>
          <a:p>
            <a:pPr>
              <a:defRPr/>
            </a:pPr>
            <a:fld id="{65C6E967-26F2-4BC4-90CF-C17E35199304}" type="slidenum">
              <a:rPr lang="en-US"/>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ChangeArrowheads="1"/>
          </p:cNvSpPr>
          <p:nvPr/>
        </p:nvSpPr>
        <p:spPr bwMode="auto">
          <a:xfrm>
            <a:off x="609600" y="1158875"/>
            <a:ext cx="7696200" cy="4092575"/>
          </a:xfrm>
          <a:prstGeom prst="rect">
            <a:avLst/>
          </a:prstGeom>
          <a:noFill/>
          <a:ln w="9525">
            <a:noFill/>
            <a:miter lim="800000"/>
            <a:headEnd/>
            <a:tailEnd/>
          </a:ln>
        </p:spPr>
        <p:txBody>
          <a:bodyPr>
            <a:spAutoFit/>
          </a:bodyPr>
          <a:lstStyle/>
          <a:p>
            <a:pPr marL="231775" indent="-231775">
              <a:buClr>
                <a:srgbClr val="FF0000"/>
              </a:buClr>
              <a:buFont typeface="Wingdings" pitchFamily="2" charset="2"/>
              <a:buChar char="Ø"/>
            </a:pPr>
            <a:r>
              <a:rPr lang="en-US" sz="2000"/>
              <a:t>The analysis of two or more components in the same sample is straightforward if there are regions in the sample’s spectrum in</a:t>
            </a:r>
          </a:p>
          <a:p>
            <a:pPr marL="231775" indent="-231775">
              <a:buClr>
                <a:srgbClr val="FF0000"/>
              </a:buClr>
            </a:pPr>
            <a:r>
              <a:rPr lang="en-US" sz="2000"/>
              <a:t>	which each component is the only absorbing species. </a:t>
            </a:r>
          </a:p>
          <a:p>
            <a:pPr marL="231775" indent="-231775">
              <a:buClr>
                <a:srgbClr val="FF0000"/>
              </a:buClr>
              <a:buFont typeface="Wingdings" pitchFamily="2" charset="2"/>
              <a:buChar char="Ø"/>
            </a:pPr>
            <a:endParaRPr lang="en-US" sz="2000"/>
          </a:p>
          <a:p>
            <a:pPr marL="231775" indent="-231775">
              <a:buClr>
                <a:srgbClr val="FF0000"/>
              </a:buClr>
              <a:buFont typeface="Wingdings" pitchFamily="2" charset="2"/>
              <a:buChar char="Ø"/>
            </a:pPr>
            <a:r>
              <a:rPr lang="en-US" sz="2000"/>
              <a:t>In this case each component can be analyzed as if it were the only species in solution. </a:t>
            </a:r>
          </a:p>
          <a:p>
            <a:pPr marL="231775" indent="-231775">
              <a:buClr>
                <a:srgbClr val="FF0000"/>
              </a:buClr>
              <a:buFont typeface="Wingdings" pitchFamily="2" charset="2"/>
              <a:buChar char="Ø"/>
            </a:pPr>
            <a:endParaRPr lang="en-US" sz="2000"/>
          </a:p>
          <a:p>
            <a:pPr marL="231775" indent="-231775">
              <a:buClr>
                <a:srgbClr val="FF0000"/>
              </a:buClr>
              <a:buFont typeface="Wingdings" pitchFamily="2" charset="2"/>
              <a:buChar char="Ø"/>
            </a:pPr>
            <a:r>
              <a:rPr lang="en-US" sz="2000"/>
              <a:t>Unfortunately, UV/Vis absorption bands are so broad that it frequently is impossible to find appropriate wavelengths at which each component of a mixture absorbs separately. </a:t>
            </a:r>
          </a:p>
          <a:p>
            <a:pPr marL="231775" indent="-231775">
              <a:buClr>
                <a:srgbClr val="FF0000"/>
              </a:buClr>
              <a:buFont typeface="Wingdings" pitchFamily="2" charset="2"/>
              <a:buChar char="Ø"/>
            </a:pPr>
            <a:endParaRPr lang="en-US" sz="2000"/>
          </a:p>
          <a:p>
            <a:pPr marL="231775" indent="-231775">
              <a:buClr>
                <a:srgbClr val="FF0000"/>
              </a:buClr>
              <a:buFont typeface="Wingdings" pitchFamily="2" charset="2"/>
              <a:buChar char="Ø"/>
            </a:pPr>
            <a:r>
              <a:rPr lang="en-US" sz="2000"/>
              <a:t>For a two-component mixture of X and Y, the mixture’s absorbance, Am, at a wavelength </a:t>
            </a:r>
            <a:r>
              <a:rPr lang="el-GR" sz="2000"/>
              <a:t>λ</a:t>
            </a:r>
            <a:r>
              <a:rPr lang="en-US" sz="2000" baseline="-25000"/>
              <a:t>1 </a:t>
            </a:r>
            <a:r>
              <a:rPr lang="en-US" sz="2000"/>
              <a:t>is</a:t>
            </a:r>
            <a:r>
              <a:rPr lang="en-US" sz="2000" baseline="-25000"/>
              <a:t> </a:t>
            </a:r>
          </a:p>
        </p:txBody>
      </p:sp>
      <p:sp>
        <p:nvSpPr>
          <p:cNvPr id="74755" name="TextBox 2"/>
          <p:cNvSpPr txBox="1">
            <a:spLocks noChangeArrowheads="1"/>
          </p:cNvSpPr>
          <p:nvPr/>
        </p:nvSpPr>
        <p:spPr bwMode="auto">
          <a:xfrm>
            <a:off x="914400" y="228600"/>
            <a:ext cx="7467600" cy="646113"/>
          </a:xfrm>
          <a:prstGeom prst="rect">
            <a:avLst/>
          </a:prstGeom>
          <a:noFill/>
          <a:ln w="9525">
            <a:noFill/>
            <a:miter lim="800000"/>
            <a:headEnd/>
            <a:tailEnd/>
          </a:ln>
        </p:spPr>
        <p:txBody>
          <a:bodyPr>
            <a:spAutoFit/>
          </a:bodyPr>
          <a:lstStyle/>
          <a:p>
            <a:r>
              <a:rPr lang="en-US" sz="3600" b="1" i="1">
                <a:solidFill>
                  <a:srgbClr val="0000FF"/>
                </a:solidFill>
              </a:rPr>
              <a:t>Quantitative Analysis of Mixtures </a:t>
            </a:r>
          </a:p>
        </p:txBody>
      </p:sp>
      <p:pic>
        <p:nvPicPr>
          <p:cNvPr id="74756" name="Picture 2"/>
          <p:cNvPicPr>
            <a:picLocks noChangeAspect="1" noChangeArrowheads="1"/>
          </p:cNvPicPr>
          <p:nvPr/>
        </p:nvPicPr>
        <p:blipFill>
          <a:blip r:embed="rId2" cstate="print"/>
          <a:srcRect/>
          <a:stretch>
            <a:fillRect/>
          </a:stretch>
        </p:blipFill>
        <p:spPr bwMode="auto">
          <a:xfrm>
            <a:off x="1303338" y="5410200"/>
            <a:ext cx="5859462" cy="7778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68138C7-2DFA-4244-8962-0601B47D7502}" type="slidenum">
              <a:rPr lang="en-US"/>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ChangeArrowheads="1"/>
          </p:cNvSpPr>
          <p:nvPr/>
        </p:nvSpPr>
        <p:spPr bwMode="auto">
          <a:xfrm>
            <a:off x="457200" y="990600"/>
            <a:ext cx="7924800" cy="4462760"/>
          </a:xfrm>
          <a:prstGeom prst="rect">
            <a:avLst/>
          </a:prstGeom>
          <a:noFill/>
          <a:ln w="9525">
            <a:noFill/>
            <a:miter lim="800000"/>
            <a:headEnd/>
            <a:tailEnd/>
          </a:ln>
        </p:spPr>
        <p:txBody>
          <a:bodyPr>
            <a:spAutoFit/>
          </a:bodyPr>
          <a:lstStyle/>
          <a:p>
            <a:pPr marL="287338" indent="-287338">
              <a:buClr>
                <a:srgbClr val="FF0000"/>
              </a:buClr>
              <a:buFont typeface="Wingdings" pitchFamily="2" charset="2"/>
              <a:buChar char="Ø"/>
            </a:pPr>
            <a:r>
              <a:rPr lang="en-US" sz="2000" dirty="0"/>
              <a:t> If the absorbance is measured  at a second wavelength, </a:t>
            </a:r>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r>
              <a:rPr lang="en-US" sz="2000" dirty="0"/>
              <a:t>C</a:t>
            </a:r>
            <a:r>
              <a:rPr lang="en-US" sz="2000" baseline="-25000" dirty="0"/>
              <a:t>X</a:t>
            </a:r>
            <a:r>
              <a:rPr lang="en-US" sz="2000" dirty="0"/>
              <a:t> and C</a:t>
            </a:r>
            <a:r>
              <a:rPr lang="en-US" sz="2000" baseline="-25000" dirty="0"/>
              <a:t>Y</a:t>
            </a:r>
            <a:r>
              <a:rPr lang="en-US" sz="2000" dirty="0"/>
              <a:t> can be determined by solving the two equations together. </a:t>
            </a:r>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r>
              <a:rPr lang="en-US" sz="2000" dirty="0"/>
              <a:t>It is necessary to determine values for </a:t>
            </a:r>
            <a:r>
              <a:rPr lang="el-GR" sz="2400" dirty="0"/>
              <a:t>ε</a:t>
            </a:r>
            <a:r>
              <a:rPr lang="en-US" sz="2000" dirty="0"/>
              <a:t> for each component at both wavelengths. </a:t>
            </a:r>
          </a:p>
          <a:p>
            <a:pPr marL="287338" indent="-287338">
              <a:buClr>
                <a:srgbClr val="FF0000"/>
              </a:buClr>
              <a:buFont typeface="Wingdings" pitchFamily="2" charset="2"/>
              <a:buChar char="Ø"/>
            </a:pPr>
            <a:endParaRPr lang="en-US" sz="2000" dirty="0"/>
          </a:p>
          <a:p>
            <a:pPr marL="287338" indent="-287338">
              <a:buClr>
                <a:srgbClr val="FF0000"/>
              </a:buClr>
              <a:buFont typeface="Wingdings" pitchFamily="2" charset="2"/>
              <a:buChar char="Ø"/>
            </a:pPr>
            <a:r>
              <a:rPr lang="en-US" sz="2000" dirty="0"/>
              <a:t>In general, for a mixture of n components, the absorbance must be measured at n different wavelengths.</a:t>
            </a:r>
          </a:p>
        </p:txBody>
      </p:sp>
      <p:pic>
        <p:nvPicPr>
          <p:cNvPr id="75779" name="Picture 2"/>
          <p:cNvPicPr>
            <a:picLocks noChangeAspect="1" noChangeArrowheads="1"/>
          </p:cNvPicPr>
          <p:nvPr/>
        </p:nvPicPr>
        <p:blipFill>
          <a:blip r:embed="rId2" cstate="print"/>
          <a:srcRect/>
          <a:stretch>
            <a:fillRect/>
          </a:stretch>
        </p:blipFill>
        <p:spPr bwMode="auto">
          <a:xfrm>
            <a:off x="1371600" y="1676400"/>
            <a:ext cx="4927600" cy="609600"/>
          </a:xfrm>
          <a:prstGeom prst="rect">
            <a:avLst/>
          </a:prstGeom>
          <a:noFill/>
          <a:ln w="9525">
            <a:noFill/>
            <a:miter lim="800000"/>
            <a:headEnd/>
            <a:tailEnd/>
          </a:ln>
        </p:spPr>
      </p:pic>
      <p:sp>
        <p:nvSpPr>
          <p:cNvPr id="75780" name="TextBox 3"/>
          <p:cNvSpPr txBox="1">
            <a:spLocks noChangeArrowheads="1"/>
          </p:cNvSpPr>
          <p:nvPr/>
        </p:nvSpPr>
        <p:spPr bwMode="auto">
          <a:xfrm>
            <a:off x="914400" y="228600"/>
            <a:ext cx="7467600" cy="646113"/>
          </a:xfrm>
          <a:prstGeom prst="rect">
            <a:avLst/>
          </a:prstGeom>
          <a:noFill/>
          <a:ln w="9525">
            <a:noFill/>
            <a:miter lim="800000"/>
            <a:headEnd/>
            <a:tailEnd/>
          </a:ln>
        </p:spPr>
        <p:txBody>
          <a:bodyPr>
            <a:spAutoFit/>
          </a:bodyPr>
          <a:lstStyle/>
          <a:p>
            <a:r>
              <a:rPr lang="en-US" sz="3600" b="1" i="1">
                <a:solidFill>
                  <a:srgbClr val="0000FF"/>
                </a:solidFill>
              </a:rPr>
              <a:t>Quantitative Analysis of Mixtures </a:t>
            </a:r>
          </a:p>
        </p:txBody>
      </p:sp>
      <p:sp>
        <p:nvSpPr>
          <p:cNvPr id="5" name="Slide Number Placeholder 4"/>
          <p:cNvSpPr>
            <a:spLocks noGrp="1"/>
          </p:cNvSpPr>
          <p:nvPr>
            <p:ph type="sldNum" sz="quarter" idx="12"/>
          </p:nvPr>
        </p:nvSpPr>
        <p:spPr/>
        <p:txBody>
          <a:bodyPr/>
          <a:lstStyle/>
          <a:p>
            <a:pPr>
              <a:defRPr/>
            </a:pPr>
            <a:fld id="{C36E2207-39F4-4530-A10A-EB1FFCDECD1F}" type="slidenum">
              <a:rPr lang="en-US"/>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833481B-3A84-40E1-9F05-46C5E1295B22}" type="slidenum">
              <a:rPr lang="en-US" smtClean="0"/>
              <a:pPr>
                <a:defRPr/>
              </a:pPr>
              <a:t>74</a:t>
            </a:fld>
            <a:endParaRPr lang="en-US"/>
          </a:p>
        </p:txBody>
      </p:sp>
      <p:sp>
        <p:nvSpPr>
          <p:cNvPr id="3" name="Rectangle 2"/>
          <p:cNvSpPr/>
          <p:nvPr/>
        </p:nvSpPr>
        <p:spPr>
          <a:xfrm>
            <a:off x="685800" y="1066800"/>
            <a:ext cx="7848600" cy="1938992"/>
          </a:xfrm>
          <a:prstGeom prst="rect">
            <a:avLst/>
          </a:prstGeom>
        </p:spPr>
        <p:txBody>
          <a:bodyPr wrap="square">
            <a:spAutoFit/>
          </a:bodyPr>
          <a:lstStyle/>
          <a:p>
            <a:r>
              <a:rPr lang="en-US" sz="2000" dirty="0" smtClean="0"/>
              <a:t>The concentrations of Fe</a:t>
            </a:r>
            <a:r>
              <a:rPr lang="en-US" sz="2000" baseline="30000" dirty="0" smtClean="0"/>
              <a:t>3+</a:t>
            </a:r>
            <a:r>
              <a:rPr lang="en-US" sz="2000" dirty="0" smtClean="0"/>
              <a:t> and Cu</a:t>
            </a:r>
            <a:r>
              <a:rPr lang="en-US" sz="2000" baseline="30000" dirty="0" smtClean="0"/>
              <a:t>2+</a:t>
            </a:r>
            <a:r>
              <a:rPr lang="en-US" sz="2000" dirty="0" smtClean="0"/>
              <a:t> in a mixture can be determined following their reaction with </a:t>
            </a:r>
            <a:r>
              <a:rPr lang="en-US" sz="2000" dirty="0" err="1" smtClean="0"/>
              <a:t>hexacyanoruthenate</a:t>
            </a:r>
            <a:r>
              <a:rPr lang="en-US" sz="2000" dirty="0" smtClean="0"/>
              <a:t> (II), </a:t>
            </a:r>
            <a:r>
              <a:rPr lang="en-US" sz="2000" dirty="0" err="1" smtClean="0"/>
              <a:t>Ru</a:t>
            </a:r>
            <a:r>
              <a:rPr lang="en-US" sz="2000" dirty="0" smtClean="0"/>
              <a:t>(CN)</a:t>
            </a:r>
            <a:r>
              <a:rPr lang="en-US" sz="2000" baseline="-25000" dirty="0" smtClean="0"/>
              <a:t>6</a:t>
            </a:r>
            <a:r>
              <a:rPr lang="en-US" sz="2000" baseline="30000" dirty="0" smtClean="0"/>
              <a:t>4–</a:t>
            </a:r>
            <a:r>
              <a:rPr lang="en-US" sz="2000" dirty="0" smtClean="0"/>
              <a:t>, which forms a purple blue complex with Fe</a:t>
            </a:r>
            <a:r>
              <a:rPr lang="en-US" sz="2000" baseline="30000" dirty="0" smtClean="0"/>
              <a:t>3+</a:t>
            </a:r>
            <a:r>
              <a:rPr lang="en-US" sz="2000" dirty="0" smtClean="0"/>
              <a:t> (</a:t>
            </a:r>
            <a:r>
              <a:rPr lang="el-GR" sz="2000" dirty="0" smtClean="0"/>
              <a:t>λ</a:t>
            </a:r>
            <a:r>
              <a:rPr lang="en-US" sz="2000" baseline="-25000" dirty="0" smtClean="0"/>
              <a:t>max</a:t>
            </a:r>
            <a:r>
              <a:rPr lang="en-US" sz="2000" dirty="0" smtClean="0"/>
              <a:t> = 550 nm), and a pale green complex with Cu</a:t>
            </a:r>
            <a:r>
              <a:rPr lang="en-US" sz="2000" baseline="30000" dirty="0" smtClean="0"/>
              <a:t>2+ </a:t>
            </a:r>
            <a:r>
              <a:rPr lang="en-US" sz="2000" dirty="0" smtClean="0"/>
              <a:t>(</a:t>
            </a:r>
            <a:r>
              <a:rPr lang="el-GR" sz="2000" dirty="0" smtClean="0"/>
              <a:t>λ</a:t>
            </a:r>
            <a:r>
              <a:rPr lang="en-US" sz="2000" baseline="-25000" dirty="0" smtClean="0"/>
              <a:t>max</a:t>
            </a:r>
            <a:r>
              <a:rPr lang="en-US" sz="2000" dirty="0" smtClean="0"/>
              <a:t> = 396 nm). The molar </a:t>
            </a:r>
            <a:r>
              <a:rPr lang="en-US" sz="2000" dirty="0" err="1" smtClean="0"/>
              <a:t>absorptivities</a:t>
            </a:r>
            <a:r>
              <a:rPr lang="en-US" sz="2000" dirty="0" smtClean="0"/>
              <a:t> (M</a:t>
            </a:r>
            <a:r>
              <a:rPr lang="en-US" sz="2000" baseline="30000" dirty="0" smtClean="0"/>
              <a:t>–1</a:t>
            </a:r>
            <a:r>
              <a:rPr lang="en-US" sz="2000" dirty="0" smtClean="0"/>
              <a:t> cm</a:t>
            </a:r>
            <a:r>
              <a:rPr lang="en-US" sz="2000" baseline="30000" dirty="0" smtClean="0"/>
              <a:t>–1</a:t>
            </a:r>
            <a:r>
              <a:rPr lang="en-US" sz="2000" dirty="0" smtClean="0"/>
              <a:t>) for the metal complexes at the two wavelengths are summarized in the following table.</a:t>
            </a:r>
            <a:endParaRPr lang="en-US" sz="2000" dirty="0"/>
          </a:p>
        </p:txBody>
      </p:sp>
      <p:sp>
        <p:nvSpPr>
          <p:cNvPr id="4" name="TextBox 3"/>
          <p:cNvSpPr txBox="1"/>
          <p:nvPr/>
        </p:nvSpPr>
        <p:spPr>
          <a:xfrm>
            <a:off x="2895600" y="152400"/>
            <a:ext cx="2438400" cy="646331"/>
          </a:xfrm>
          <a:prstGeom prst="rect">
            <a:avLst/>
          </a:prstGeom>
          <a:noFill/>
        </p:spPr>
        <p:txBody>
          <a:bodyPr wrap="square" rtlCol="0">
            <a:spAutoFit/>
          </a:bodyPr>
          <a:lstStyle/>
          <a:p>
            <a:r>
              <a:rPr lang="en-US" sz="3600" b="1" i="1" dirty="0" smtClean="0">
                <a:solidFill>
                  <a:srgbClr val="0000FF"/>
                </a:solidFill>
              </a:rPr>
              <a:t>Example</a:t>
            </a:r>
            <a:endParaRPr lang="en-US" sz="3600" b="1" i="1" dirty="0">
              <a:solidFill>
                <a:srgbClr val="0000FF"/>
              </a:solidFill>
            </a:endParaRPr>
          </a:p>
        </p:txBody>
      </p:sp>
      <p:pic>
        <p:nvPicPr>
          <p:cNvPr id="126978" name="Picture 2"/>
          <p:cNvPicPr>
            <a:picLocks noChangeAspect="1" noChangeArrowheads="1"/>
          </p:cNvPicPr>
          <p:nvPr/>
        </p:nvPicPr>
        <p:blipFill>
          <a:blip r:embed="rId2" cstate="print"/>
          <a:srcRect/>
          <a:stretch>
            <a:fillRect/>
          </a:stretch>
        </p:blipFill>
        <p:spPr bwMode="auto">
          <a:xfrm>
            <a:off x="1742744" y="3124200"/>
            <a:ext cx="5648656" cy="1704975"/>
          </a:xfrm>
          <a:prstGeom prst="rect">
            <a:avLst/>
          </a:prstGeom>
          <a:noFill/>
          <a:ln w="9525">
            <a:noFill/>
            <a:miter lim="800000"/>
            <a:headEnd/>
            <a:tailEnd/>
          </a:ln>
        </p:spPr>
      </p:pic>
      <p:sp>
        <p:nvSpPr>
          <p:cNvPr id="6" name="Rectangle 5"/>
          <p:cNvSpPr/>
          <p:nvPr/>
        </p:nvSpPr>
        <p:spPr>
          <a:xfrm>
            <a:off x="762000" y="5257800"/>
            <a:ext cx="7696200" cy="1323439"/>
          </a:xfrm>
          <a:prstGeom prst="rect">
            <a:avLst/>
          </a:prstGeom>
        </p:spPr>
        <p:txBody>
          <a:bodyPr wrap="square">
            <a:spAutoFit/>
          </a:bodyPr>
          <a:lstStyle/>
          <a:p>
            <a:r>
              <a:rPr lang="en-US" sz="2000" dirty="0" smtClean="0"/>
              <a:t>When a sample containing Fe</a:t>
            </a:r>
            <a:r>
              <a:rPr lang="en-US" sz="2000" baseline="30000" dirty="0" smtClean="0"/>
              <a:t>3+</a:t>
            </a:r>
            <a:r>
              <a:rPr lang="en-US" sz="2000" dirty="0" smtClean="0"/>
              <a:t> and Cu</a:t>
            </a:r>
            <a:r>
              <a:rPr lang="en-US" sz="2000" baseline="30000" dirty="0" smtClean="0"/>
              <a:t>2+</a:t>
            </a:r>
            <a:r>
              <a:rPr lang="en-US" sz="2000" dirty="0" smtClean="0"/>
              <a:t> is analyzed in a cell with a </a:t>
            </a:r>
            <a:r>
              <a:rPr lang="en-US" sz="2000" dirty="0" err="1" smtClean="0"/>
              <a:t>pathlength</a:t>
            </a:r>
            <a:r>
              <a:rPr lang="en-US" sz="2000" dirty="0" smtClean="0"/>
              <a:t> of 1.00 cm, the absorbance at 550 nm is 0.183, and the absorbance at 396 nm is 0.109. What are the molar concentrations of Fe</a:t>
            </a:r>
            <a:r>
              <a:rPr lang="en-US" sz="2000" baseline="30000" dirty="0" smtClean="0"/>
              <a:t>3+</a:t>
            </a:r>
            <a:r>
              <a:rPr lang="en-US" sz="2000" dirty="0" smtClean="0"/>
              <a:t> and Cu</a:t>
            </a:r>
            <a:r>
              <a:rPr lang="en-US" sz="2000" baseline="30000" dirty="0" smtClean="0"/>
              <a:t>2+</a:t>
            </a:r>
            <a:r>
              <a:rPr lang="en-US" sz="2000" dirty="0" smtClean="0"/>
              <a:t> in the sample?</a:t>
            </a:r>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305800" cy="7048500"/>
          </a:xfrm>
          <a:prstGeom prst="rect">
            <a:avLst/>
          </a:prstGeom>
        </p:spPr>
        <p:txBody>
          <a:bodyPr>
            <a:spAutoFit/>
          </a:bodyPr>
          <a:lstStyle/>
          <a:p>
            <a:pPr algn="ctr" fontAlgn="auto">
              <a:spcBef>
                <a:spcPts val="0"/>
              </a:spcBef>
              <a:spcAft>
                <a:spcPts val="0"/>
              </a:spcAft>
              <a:defRPr/>
            </a:pPr>
            <a:r>
              <a:rPr lang="en-US" sz="3200" b="1" i="1" dirty="0">
                <a:solidFill>
                  <a:srgbClr val="0000FF"/>
                </a:solidFill>
                <a:latin typeface="Arial" pitchFamily="34" charset="0"/>
                <a:cs typeface="Arial" pitchFamily="34" charset="0"/>
              </a:rPr>
              <a:t>Qualitative Applications</a:t>
            </a:r>
          </a:p>
          <a:p>
            <a:pPr fontAlgn="auto">
              <a:spcBef>
                <a:spcPts val="0"/>
              </a:spcBef>
              <a:spcAft>
                <a:spcPts val="0"/>
              </a:spcAft>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Ultraviolet, visible and infrared absorption bands result from the absorption of electromagnetic radiation by specific valence electrons or bonds.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energy at which the absorption occurs, as well as the intensity</a:t>
            </a:r>
          </a:p>
          <a:p>
            <a:pPr marL="395288" indent="-395288" fontAlgn="auto">
              <a:spcBef>
                <a:spcPts val="0"/>
              </a:spcBef>
              <a:spcAft>
                <a:spcPts val="0"/>
              </a:spcAft>
              <a:buClr>
                <a:srgbClr val="FF0000"/>
              </a:buClr>
              <a:defRPr/>
            </a:pPr>
            <a:r>
              <a:rPr lang="en-US" sz="2000" dirty="0">
                <a:latin typeface="Arial" pitchFamily="34" charset="0"/>
                <a:cs typeface="Arial" pitchFamily="34" charset="0"/>
              </a:rPr>
              <a:t>	of the absorption, is determined by the chemical environment of the absorbing species.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Several rules have been developed to aid in correlating UV/Vis absorption bands to chemical structure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For example, benzene has several ultraviolet absorption bands due to </a:t>
            </a:r>
            <a:r>
              <a:rPr lang="el-GR" sz="2000" dirty="0">
                <a:latin typeface="Arial" pitchFamily="34" charset="0"/>
                <a:cs typeface="Arial" pitchFamily="34" charset="0"/>
              </a:rPr>
              <a:t>π</a:t>
            </a:r>
            <a:r>
              <a:rPr lang="en-US" sz="2000" dirty="0">
                <a:latin typeface="Arial" pitchFamily="34" charset="0"/>
                <a:cs typeface="Arial" pitchFamily="34" charset="0"/>
              </a:rPr>
              <a:t>   </a:t>
            </a:r>
            <a:r>
              <a:rPr lang="el-GR" sz="2000" dirty="0">
                <a:latin typeface="Arial" pitchFamily="34" charset="0"/>
                <a:cs typeface="Arial" pitchFamily="34" charset="0"/>
              </a:rPr>
              <a:t>π</a:t>
            </a:r>
            <a:r>
              <a:rPr lang="en-US" sz="2000" dirty="0">
                <a:latin typeface="Arial" pitchFamily="34" charset="0"/>
                <a:cs typeface="Arial" pitchFamily="34" charset="0"/>
              </a:rPr>
              <a:t>* transitions. The position and intensity of two of these bands, 203.5 nm (</a:t>
            </a:r>
            <a:r>
              <a:rPr lang="el-GR" sz="2000" dirty="0">
                <a:latin typeface="Arial" pitchFamily="34" charset="0"/>
                <a:cs typeface="Arial" pitchFamily="34" charset="0"/>
              </a:rPr>
              <a:t>ε</a:t>
            </a:r>
            <a:r>
              <a:rPr lang="en-US" sz="2000" dirty="0">
                <a:latin typeface="Arial" pitchFamily="34" charset="0"/>
                <a:cs typeface="Arial" pitchFamily="34" charset="0"/>
              </a:rPr>
              <a:t> = 7400) and 254 nm (</a:t>
            </a:r>
            <a:r>
              <a:rPr lang="el-GR" sz="2000" dirty="0">
                <a:latin typeface="Arial" pitchFamily="34" charset="0"/>
                <a:cs typeface="Arial" pitchFamily="34" charset="0"/>
              </a:rPr>
              <a:t>ε</a:t>
            </a:r>
            <a:r>
              <a:rPr lang="en-US" sz="2000" dirty="0">
                <a:latin typeface="Arial" pitchFamily="34" charset="0"/>
                <a:cs typeface="Arial" pitchFamily="34" charset="0"/>
              </a:rPr>
              <a:t> = 204), are very sensitive to substitution.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For benzoic acid, in which a carboxylic acid group replaces one of the aromatic </a:t>
            </a:r>
            <a:r>
              <a:rPr lang="en-US" sz="2000" dirty="0" err="1">
                <a:latin typeface="Arial" pitchFamily="34" charset="0"/>
                <a:cs typeface="Arial" pitchFamily="34" charset="0"/>
              </a:rPr>
              <a:t>hydrogens</a:t>
            </a:r>
            <a:r>
              <a:rPr lang="en-US" sz="2000" dirty="0">
                <a:latin typeface="Arial" pitchFamily="34" charset="0"/>
                <a:cs typeface="Arial" pitchFamily="34" charset="0"/>
              </a:rPr>
              <a:t>, the two bands shift to 230 nm (</a:t>
            </a:r>
            <a:r>
              <a:rPr lang="el-GR" sz="2000" dirty="0">
                <a:latin typeface="Arial" pitchFamily="34" charset="0"/>
                <a:cs typeface="Arial" pitchFamily="34" charset="0"/>
              </a:rPr>
              <a:t>ε</a:t>
            </a:r>
            <a:r>
              <a:rPr lang="en-US" sz="2000" dirty="0">
                <a:latin typeface="Arial" pitchFamily="34" charset="0"/>
                <a:cs typeface="Arial" pitchFamily="34" charset="0"/>
              </a:rPr>
              <a:t> = 11,600) and 273 nm (</a:t>
            </a:r>
            <a:r>
              <a:rPr lang="el-GR" sz="2000" dirty="0">
                <a:latin typeface="Arial" pitchFamily="34" charset="0"/>
                <a:cs typeface="Arial" pitchFamily="34" charset="0"/>
              </a:rPr>
              <a:t>ε</a:t>
            </a:r>
            <a:r>
              <a:rPr lang="en-US" sz="2000" dirty="0">
                <a:latin typeface="Arial" pitchFamily="34" charset="0"/>
                <a:cs typeface="Arial" pitchFamily="34" charset="0"/>
              </a:rPr>
              <a:t> = 970). </a:t>
            </a:r>
          </a:p>
          <a:p>
            <a:pPr fontAlgn="auto">
              <a:spcBef>
                <a:spcPts val="0"/>
              </a:spcBef>
              <a:spcAft>
                <a:spcPts val="0"/>
              </a:spcAft>
              <a:defRPr/>
            </a:pPr>
            <a:endParaRPr lang="en-US" sz="2000"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pPr>
              <a:defRPr/>
            </a:pPr>
            <a:fld id="{D59B418F-51E6-44A1-A0A2-4EC26C2253C5}" type="slidenum">
              <a:rPr lang="en-US"/>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ChangeArrowheads="1"/>
          </p:cNvSpPr>
          <p:nvPr/>
        </p:nvSpPr>
        <p:spPr bwMode="auto">
          <a:xfrm>
            <a:off x="533400" y="1219200"/>
            <a:ext cx="8229600" cy="3478213"/>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Similar correlations have been developed for determining structures using infrared absorption bands.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For example the carbonyl, C=O, stretch is very sensitive to adjacent functional groups, occurring at 1650 cm</a:t>
            </a:r>
            <a:r>
              <a:rPr lang="en-US" sz="2000" baseline="30000"/>
              <a:t>–1</a:t>
            </a:r>
            <a:r>
              <a:rPr lang="en-US" sz="2000"/>
              <a:t> for acids, 1700 cm</a:t>
            </a:r>
            <a:r>
              <a:rPr lang="en-US" sz="2000" baseline="30000"/>
              <a:t>–1 </a:t>
            </a:r>
            <a:r>
              <a:rPr lang="en-US" sz="2000"/>
              <a:t>for ketones, and 1800 cm</a:t>
            </a:r>
            <a:r>
              <a:rPr lang="en-US" sz="2000" baseline="30000"/>
              <a:t>–1</a:t>
            </a:r>
            <a:r>
              <a:rPr lang="en-US" sz="2000"/>
              <a:t> for acid chlorides.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When a spectrum of an unknown compound is obtained, its identity can often be determined by searching through a library of reference spectra. This process is known as spectral searching.</a:t>
            </a:r>
          </a:p>
          <a:p>
            <a:pPr marL="395288" indent="-395288">
              <a:buClr>
                <a:srgbClr val="FF0000"/>
              </a:buClr>
              <a:buFont typeface="Wingdings" pitchFamily="2" charset="2"/>
              <a:buChar char="Ø"/>
            </a:pPr>
            <a:endParaRPr lang="en-US" sz="2000"/>
          </a:p>
        </p:txBody>
      </p:sp>
      <p:sp>
        <p:nvSpPr>
          <p:cNvPr id="77827" name="TextBox 2"/>
          <p:cNvSpPr txBox="1">
            <a:spLocks noChangeArrowheads="1"/>
          </p:cNvSpPr>
          <p:nvPr/>
        </p:nvSpPr>
        <p:spPr bwMode="auto">
          <a:xfrm>
            <a:off x="1295400" y="228600"/>
            <a:ext cx="6248400" cy="646113"/>
          </a:xfrm>
          <a:prstGeom prst="rect">
            <a:avLst/>
          </a:prstGeom>
          <a:noFill/>
          <a:ln w="9525">
            <a:noFill/>
            <a:miter lim="800000"/>
            <a:headEnd/>
            <a:tailEnd/>
          </a:ln>
        </p:spPr>
        <p:txBody>
          <a:bodyPr>
            <a:spAutoFit/>
          </a:bodyPr>
          <a:lstStyle/>
          <a:p>
            <a:r>
              <a:rPr lang="en-US" sz="3600" b="1" i="1">
                <a:solidFill>
                  <a:srgbClr val="0000FF"/>
                </a:solidFill>
              </a:rPr>
              <a:t>Qualitative Applications</a:t>
            </a:r>
            <a:endParaRPr lang="en-US" sz="3600">
              <a:latin typeface="Calibri" pitchFamily="34" charset="0"/>
            </a:endParaRPr>
          </a:p>
        </p:txBody>
      </p:sp>
      <p:sp>
        <p:nvSpPr>
          <p:cNvPr id="4" name="Slide Number Placeholder 3"/>
          <p:cNvSpPr>
            <a:spLocks noGrp="1"/>
          </p:cNvSpPr>
          <p:nvPr>
            <p:ph type="sldNum" sz="quarter" idx="12"/>
          </p:nvPr>
        </p:nvSpPr>
        <p:spPr/>
        <p:txBody>
          <a:bodyPr/>
          <a:lstStyle/>
          <a:p>
            <a:pPr>
              <a:defRPr/>
            </a:pPr>
            <a:fld id="{0FAB8E42-8D44-46FC-B9B6-73273D2C11ED}" type="slidenum">
              <a:rPr lang="en-US"/>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04925"/>
            <a:ext cx="8382000" cy="3170238"/>
          </a:xfrm>
          <a:prstGeom prst="rect">
            <a:avLst/>
          </a:prstGeom>
        </p:spPr>
        <p:txBody>
          <a:bodyPr>
            <a:spAutoFit/>
          </a:bodyPr>
          <a:lstStyle/>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most important difference between a spectrophotometer for atomic absorption and one for molecular absorption is the need to convert the </a:t>
            </a:r>
            <a:r>
              <a:rPr lang="en-US" sz="2000" dirty="0" err="1">
                <a:latin typeface="Arial" pitchFamily="34" charset="0"/>
                <a:cs typeface="Arial" pitchFamily="34" charset="0"/>
              </a:rPr>
              <a:t>analyte</a:t>
            </a:r>
            <a:r>
              <a:rPr lang="en-US" sz="2000" dirty="0">
                <a:latin typeface="Arial" pitchFamily="34" charset="0"/>
                <a:cs typeface="Arial" pitchFamily="34" charset="0"/>
              </a:rPr>
              <a:t> into a free atom.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process of converting an </a:t>
            </a:r>
            <a:r>
              <a:rPr lang="en-US" sz="2000" dirty="0" err="1">
                <a:latin typeface="Arial" pitchFamily="34" charset="0"/>
                <a:cs typeface="Arial" pitchFamily="34" charset="0"/>
              </a:rPr>
              <a:t>analyte</a:t>
            </a:r>
            <a:r>
              <a:rPr lang="en-US" sz="2000" dirty="0">
                <a:latin typeface="Arial" pitchFamily="34" charset="0"/>
                <a:cs typeface="Arial" pitchFamily="34" charset="0"/>
              </a:rPr>
              <a:t> in solid, liquid, or solution form to a free gaseous atom is called atomization.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Two general methods of atomization are used: flame atomization and </a:t>
            </a:r>
            <a:r>
              <a:rPr lang="en-US" sz="2000" dirty="0" err="1">
                <a:latin typeface="Arial" pitchFamily="34" charset="0"/>
                <a:cs typeface="Arial" pitchFamily="34" charset="0"/>
              </a:rPr>
              <a:t>electrothermal</a:t>
            </a:r>
            <a:r>
              <a:rPr lang="en-US" sz="2000" dirty="0">
                <a:latin typeface="Arial" pitchFamily="34" charset="0"/>
                <a:cs typeface="Arial" pitchFamily="34" charset="0"/>
              </a:rPr>
              <a:t> atomization.  </a:t>
            </a:r>
          </a:p>
          <a:p>
            <a:pPr fontAlgn="auto">
              <a:spcBef>
                <a:spcPts val="0"/>
              </a:spcBef>
              <a:spcAft>
                <a:spcPts val="0"/>
              </a:spcAft>
              <a:defRPr/>
            </a:pPr>
            <a:endParaRPr lang="en-US" sz="2000" dirty="0">
              <a:latin typeface="Arial" pitchFamily="34" charset="0"/>
              <a:cs typeface="Arial" pitchFamily="34" charset="0"/>
            </a:endParaRPr>
          </a:p>
        </p:txBody>
      </p:sp>
      <p:sp>
        <p:nvSpPr>
          <p:cNvPr id="78851" name="TextBox 2"/>
          <p:cNvSpPr txBox="1">
            <a:spLocks noChangeArrowheads="1"/>
          </p:cNvSpPr>
          <p:nvPr/>
        </p:nvSpPr>
        <p:spPr bwMode="auto">
          <a:xfrm>
            <a:off x="762000" y="115888"/>
            <a:ext cx="7772400" cy="646112"/>
          </a:xfrm>
          <a:prstGeom prst="rect">
            <a:avLst/>
          </a:prstGeom>
          <a:noFill/>
          <a:ln w="9525">
            <a:noFill/>
            <a:miter lim="800000"/>
            <a:headEnd/>
            <a:tailEnd/>
          </a:ln>
        </p:spPr>
        <p:txBody>
          <a:bodyPr>
            <a:spAutoFit/>
          </a:bodyPr>
          <a:lstStyle/>
          <a:p>
            <a:r>
              <a:rPr lang="en-US" sz="3600" b="1" i="1">
                <a:solidFill>
                  <a:srgbClr val="0000FF"/>
                </a:solidFill>
              </a:rPr>
              <a:t>Atomic Absorption Spectroscopy</a:t>
            </a:r>
          </a:p>
        </p:txBody>
      </p:sp>
      <p:sp>
        <p:nvSpPr>
          <p:cNvPr id="4" name="Slide Number Placeholder 3"/>
          <p:cNvSpPr>
            <a:spLocks noGrp="1"/>
          </p:cNvSpPr>
          <p:nvPr>
            <p:ph type="sldNum" sz="quarter" idx="12"/>
          </p:nvPr>
        </p:nvSpPr>
        <p:spPr/>
        <p:txBody>
          <a:bodyPr/>
          <a:lstStyle/>
          <a:p>
            <a:pPr>
              <a:defRPr/>
            </a:pPr>
            <a:fld id="{E59DDBC0-01E9-4241-B68A-93EC5D838E43}" type="slidenum">
              <a:rPr lang="en-US"/>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5"/>
          <p:cNvPicPr>
            <a:picLocks noChangeAspect="1" noChangeArrowheads="1"/>
          </p:cNvPicPr>
          <p:nvPr/>
        </p:nvPicPr>
        <p:blipFill>
          <a:blip r:embed="rId3" cstate="print"/>
          <a:srcRect/>
          <a:stretch>
            <a:fillRect/>
          </a:stretch>
        </p:blipFill>
        <p:spPr bwMode="auto">
          <a:xfrm>
            <a:off x="838200" y="3516313"/>
            <a:ext cx="6019800" cy="3214687"/>
          </a:xfrm>
          <a:prstGeom prst="rect">
            <a:avLst/>
          </a:prstGeom>
          <a:noFill/>
          <a:ln w="9525">
            <a:noFill/>
            <a:miter lim="800000"/>
            <a:headEnd/>
            <a:tailEnd/>
          </a:ln>
        </p:spPr>
      </p:pic>
      <p:graphicFrame>
        <p:nvGraphicFramePr>
          <p:cNvPr id="1026" name="Object 2"/>
          <p:cNvGraphicFramePr>
            <a:graphicFrameLocks noChangeAspect="1"/>
          </p:cNvGraphicFramePr>
          <p:nvPr/>
        </p:nvGraphicFramePr>
        <p:xfrm>
          <a:off x="1219200" y="762000"/>
          <a:ext cx="5562600" cy="2663825"/>
        </p:xfrm>
        <a:graphic>
          <a:graphicData uri="http://schemas.openxmlformats.org/presentationml/2006/ole">
            <p:oleObj spid="_x0000_s1026" name="Image" r:id="rId4" imgW="21450053" imgH="8933286" progId="">
              <p:embed/>
            </p:oleObj>
          </a:graphicData>
        </a:graphic>
      </p:graphicFrame>
      <p:sp>
        <p:nvSpPr>
          <p:cNvPr id="1028" name="Text Box 3"/>
          <p:cNvSpPr txBox="1">
            <a:spLocks noChangeArrowheads="1"/>
          </p:cNvSpPr>
          <p:nvPr/>
        </p:nvSpPr>
        <p:spPr bwMode="auto">
          <a:xfrm>
            <a:off x="228600" y="161925"/>
            <a:ext cx="8915400" cy="523875"/>
          </a:xfrm>
          <a:prstGeom prst="rect">
            <a:avLst/>
          </a:prstGeom>
          <a:noFill/>
          <a:ln w="9525">
            <a:noFill/>
            <a:miter lim="800000"/>
            <a:headEnd/>
            <a:tailEnd/>
          </a:ln>
        </p:spPr>
        <p:txBody>
          <a:bodyPr>
            <a:spAutoFit/>
          </a:bodyPr>
          <a:lstStyle/>
          <a:p>
            <a:pPr latinLnBrk="1">
              <a:spcBef>
                <a:spcPct val="50000"/>
              </a:spcBef>
            </a:pPr>
            <a:r>
              <a:rPr kumimoji="1" lang="en-US" altLang="ko-KR" sz="2800" b="1" i="1">
                <a:solidFill>
                  <a:srgbClr val="0000FF"/>
                </a:solidFill>
                <a:ea typeface="굴림" pitchFamily="34" charset="-127"/>
              </a:rPr>
              <a:t>Basic components of an atomic spectrophotometer</a:t>
            </a:r>
            <a:endParaRPr kumimoji="1" lang="en-US" altLang="ko-KR" sz="2800" i="1">
              <a:solidFill>
                <a:srgbClr val="0000FF"/>
              </a:solidFill>
              <a:ea typeface="굴림" pitchFamily="34" charset="-127"/>
            </a:endParaRPr>
          </a:p>
        </p:txBody>
      </p:sp>
      <p:sp>
        <p:nvSpPr>
          <p:cNvPr id="5" name="Slide Number Placeholder 4"/>
          <p:cNvSpPr>
            <a:spLocks noGrp="1"/>
          </p:cNvSpPr>
          <p:nvPr>
            <p:ph type="sldNum" sz="quarter" idx="12"/>
          </p:nvPr>
        </p:nvSpPr>
        <p:spPr/>
        <p:txBody>
          <a:bodyPr/>
          <a:lstStyle/>
          <a:p>
            <a:pPr>
              <a:defRPr/>
            </a:pPr>
            <a:fld id="{1F52DBC1-E461-4B36-ADC8-C7197D52C151}" type="slidenum">
              <a:rPr lang="en-US"/>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ChangeArrowheads="1"/>
          </p:cNvSpPr>
          <p:nvPr/>
        </p:nvSpPr>
        <p:spPr bwMode="auto">
          <a:xfrm>
            <a:off x="609600" y="609600"/>
            <a:ext cx="7848600" cy="6248400"/>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In flame atomization the sample is first converted into a fine mist consisting of small droplets of solution.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This is accomplished using a </a:t>
            </a:r>
            <a:r>
              <a:rPr lang="en-US" sz="2000" b="1">
                <a:solidFill>
                  <a:srgbClr val="FF0000"/>
                </a:solidFill>
              </a:rPr>
              <a:t>nebulizer</a:t>
            </a:r>
            <a:r>
              <a:rPr lang="en-US" sz="2000"/>
              <a:t> assembly</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sample is aspirated into a spray chamber by passing a high-pressure stream consisting of one or more combustion gases, past the end of a capillary tube immersed in the sample.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impact of the sample with the glass impact bead produces an aerosol mist.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aerosol mist mixes with the combustion gases in the spray chamber before passing to the burner where the flame’s thermal energy desolvates the aerosol mist to a dry aerosol of small, solid particles.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Subsequently, thermal energy volatilizes the particles, producing</a:t>
            </a:r>
          </a:p>
          <a:p>
            <a:pPr marL="341313" indent="-341313">
              <a:buClr>
                <a:srgbClr val="FF0000"/>
              </a:buClr>
            </a:pPr>
            <a:r>
              <a:rPr lang="en-US" sz="2000"/>
              <a:t>	a vapor consisting of molecular species, ionic species, and free atoms.</a:t>
            </a:r>
          </a:p>
        </p:txBody>
      </p:sp>
      <p:sp>
        <p:nvSpPr>
          <p:cNvPr id="79875" name="TextBox 2"/>
          <p:cNvSpPr txBox="1">
            <a:spLocks noChangeArrowheads="1"/>
          </p:cNvSpPr>
          <p:nvPr/>
        </p:nvSpPr>
        <p:spPr bwMode="auto">
          <a:xfrm>
            <a:off x="2209800" y="0"/>
            <a:ext cx="4876800" cy="708025"/>
          </a:xfrm>
          <a:prstGeom prst="rect">
            <a:avLst/>
          </a:prstGeom>
          <a:noFill/>
          <a:ln w="9525">
            <a:noFill/>
            <a:miter lim="800000"/>
            <a:headEnd/>
            <a:tailEnd/>
          </a:ln>
        </p:spPr>
        <p:txBody>
          <a:bodyPr>
            <a:spAutoFit/>
          </a:bodyPr>
          <a:lstStyle/>
          <a:p>
            <a:r>
              <a:rPr lang="en-US" sz="4000" b="1" i="1">
                <a:solidFill>
                  <a:srgbClr val="0000FF"/>
                </a:solidFill>
              </a:rPr>
              <a:t>Flame Atomizers</a:t>
            </a:r>
            <a:endParaRPr lang="en-US" sz="4000" i="1">
              <a:solidFill>
                <a:srgbClr val="0000FF"/>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6D064B8F-F5C0-4070-8FC2-AA856E236CC2}" type="slidenum">
              <a:rPr lang="en-US"/>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153400" cy="4400550"/>
          </a:xfrm>
          <a:prstGeom prst="rect">
            <a:avLst/>
          </a:prstGeom>
        </p:spPr>
        <p:txBody>
          <a:bodyPr>
            <a:spAutoFit/>
          </a:bodyPr>
          <a:lstStyle/>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When a sample absorbs electromagnetic radiation it undergoes a change in energy.  </a:t>
            </a: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When a photon is absorbed by a sample, it is “destroyed,” and its energy acquired by the sample. The energy of a photon, in joules, is related to its frequency, wavelength, or </a:t>
            </a:r>
            <a:r>
              <a:rPr lang="en-US" sz="2000" dirty="0" err="1">
                <a:latin typeface="Arial" pitchFamily="34" charset="0"/>
                <a:cs typeface="Arial" pitchFamily="34" charset="0"/>
              </a:rPr>
              <a:t>wavenumber</a:t>
            </a:r>
            <a:r>
              <a:rPr lang="en-US" sz="2000" dirty="0">
                <a:latin typeface="Arial" pitchFamily="34" charset="0"/>
                <a:cs typeface="Arial" pitchFamily="34" charset="0"/>
              </a:rPr>
              <a:t> by the following equations</a:t>
            </a: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endParaRPr lang="en-US" sz="2000" dirty="0">
              <a:latin typeface="Arial" pitchFamily="34" charset="0"/>
              <a:cs typeface="Arial" pitchFamily="34" charset="0"/>
            </a:endParaRPr>
          </a:p>
          <a:p>
            <a:pPr fontAlgn="auto">
              <a:spcBef>
                <a:spcPts val="0"/>
              </a:spcBef>
              <a:spcAft>
                <a:spcPts val="0"/>
              </a:spcAft>
              <a:defRPr/>
            </a:pPr>
            <a:r>
              <a:rPr lang="en-US" sz="2000" dirty="0">
                <a:latin typeface="Arial" pitchFamily="34" charset="0"/>
                <a:cs typeface="Arial" pitchFamily="34" charset="0"/>
              </a:rPr>
              <a:t>where </a:t>
            </a:r>
            <a:r>
              <a:rPr lang="en-US" sz="2000" i="1" dirty="0">
                <a:latin typeface="Arial" pitchFamily="34" charset="0"/>
                <a:cs typeface="Arial" pitchFamily="34" charset="0"/>
              </a:rPr>
              <a:t>h is Planck’s constant, which has a value of 6.626 x10</a:t>
            </a:r>
            <a:r>
              <a:rPr lang="en-US" sz="2000" i="1" baseline="30000" dirty="0">
                <a:latin typeface="Arial" pitchFamily="34" charset="0"/>
                <a:cs typeface="Arial" pitchFamily="34" charset="0"/>
              </a:rPr>
              <a:t>–34</a:t>
            </a:r>
            <a:r>
              <a:rPr lang="en-US" sz="2000" i="1" dirty="0">
                <a:latin typeface="Arial" pitchFamily="34" charset="0"/>
                <a:cs typeface="Arial" pitchFamily="34" charset="0"/>
              </a:rPr>
              <a:t> J · s.</a:t>
            </a:r>
            <a:endParaRPr lang="en-US" sz="2000" dirty="0">
              <a:latin typeface="Arial" pitchFamily="34" charset="0"/>
              <a:cs typeface="Arial" pitchFamily="34" charset="0"/>
            </a:endParaRPr>
          </a:p>
        </p:txBody>
      </p:sp>
      <p:pic>
        <p:nvPicPr>
          <p:cNvPr id="11267" name="Picture 2"/>
          <p:cNvPicPr>
            <a:picLocks noChangeAspect="1" noChangeArrowheads="1"/>
          </p:cNvPicPr>
          <p:nvPr/>
        </p:nvPicPr>
        <p:blipFill>
          <a:blip r:embed="rId2" cstate="print"/>
          <a:srcRect/>
          <a:stretch>
            <a:fillRect/>
          </a:stretch>
        </p:blipFill>
        <p:spPr bwMode="auto">
          <a:xfrm>
            <a:off x="3200400" y="2667000"/>
            <a:ext cx="3048000" cy="2032000"/>
          </a:xfrm>
          <a:prstGeom prst="rect">
            <a:avLst/>
          </a:prstGeom>
          <a:noFill/>
          <a:ln w="9525">
            <a:noFill/>
            <a:miter lim="800000"/>
            <a:headEnd/>
            <a:tailEnd/>
          </a:ln>
        </p:spPr>
      </p:pic>
      <p:sp>
        <p:nvSpPr>
          <p:cNvPr id="11268" name="Rectangle 3"/>
          <p:cNvSpPr>
            <a:spLocks noChangeArrowheads="1"/>
          </p:cNvSpPr>
          <p:nvPr/>
        </p:nvSpPr>
        <p:spPr bwMode="auto">
          <a:xfrm>
            <a:off x="2286000" y="5781675"/>
            <a:ext cx="3657600" cy="681038"/>
          </a:xfrm>
          <a:prstGeom prst="rect">
            <a:avLst/>
          </a:prstGeom>
          <a:noFill/>
          <a:ln w="9525">
            <a:noFill/>
            <a:miter lim="800000"/>
            <a:headEnd/>
            <a:tailEnd/>
          </a:ln>
        </p:spPr>
        <p:txBody>
          <a:bodyPr>
            <a:spAutoFit/>
          </a:bodyPr>
          <a:lstStyle/>
          <a:p>
            <a:pPr>
              <a:lnSpc>
                <a:spcPct val="70000"/>
              </a:lnSpc>
              <a:spcBef>
                <a:spcPct val="50000"/>
              </a:spcBef>
            </a:pPr>
            <a:r>
              <a:rPr lang="en-US" altLang="ko-KR" sz="2000">
                <a:sym typeface="Symbol" pitchFamily="18" charset="2"/>
              </a:rPr>
              <a:t>1 erg = 10 </a:t>
            </a:r>
            <a:r>
              <a:rPr lang="en-US" altLang="ko-KR" sz="2000" baseline="30000">
                <a:sym typeface="Symbol" pitchFamily="18" charset="2"/>
              </a:rPr>
              <a:t>–7 </a:t>
            </a:r>
            <a:r>
              <a:rPr lang="en-US" altLang="ko-KR" sz="2000">
                <a:sym typeface="Symbol" pitchFamily="18" charset="2"/>
              </a:rPr>
              <a:t>J        </a:t>
            </a:r>
          </a:p>
          <a:p>
            <a:pPr>
              <a:lnSpc>
                <a:spcPct val="70000"/>
              </a:lnSpc>
              <a:spcBef>
                <a:spcPct val="50000"/>
              </a:spcBef>
            </a:pPr>
            <a:r>
              <a:rPr lang="en-US" altLang="ko-KR" sz="2000">
                <a:sym typeface="Symbol" pitchFamily="18" charset="2"/>
              </a:rPr>
              <a:t>1 eV = 1.6021 × 10 </a:t>
            </a:r>
            <a:r>
              <a:rPr lang="en-US" altLang="ko-KR" sz="2000" baseline="30000">
                <a:sym typeface="Symbol" pitchFamily="18" charset="2"/>
              </a:rPr>
              <a:t>–</a:t>
            </a:r>
            <a:r>
              <a:rPr lang="en-US" altLang="ko-KR" sz="2000">
                <a:sym typeface="Symbol" pitchFamily="18" charset="2"/>
              </a:rPr>
              <a:t> </a:t>
            </a:r>
            <a:r>
              <a:rPr lang="en-US" altLang="ko-KR" sz="2000" baseline="30000">
                <a:sym typeface="Symbol" pitchFamily="18" charset="2"/>
              </a:rPr>
              <a:t>19</a:t>
            </a:r>
            <a:r>
              <a:rPr lang="en-US" altLang="ko-KR" sz="2000">
                <a:sym typeface="Symbol" pitchFamily="18" charset="2"/>
              </a:rPr>
              <a:t> J</a:t>
            </a:r>
          </a:p>
        </p:txBody>
      </p:sp>
      <p:sp>
        <p:nvSpPr>
          <p:cNvPr id="11269" name="TextBox 4"/>
          <p:cNvSpPr txBox="1">
            <a:spLocks noChangeArrowheads="1"/>
          </p:cNvSpPr>
          <p:nvPr/>
        </p:nvSpPr>
        <p:spPr bwMode="auto">
          <a:xfrm>
            <a:off x="1828800" y="76200"/>
            <a:ext cx="5029200" cy="646113"/>
          </a:xfrm>
          <a:prstGeom prst="rect">
            <a:avLst/>
          </a:prstGeom>
          <a:noFill/>
          <a:ln w="9525">
            <a:noFill/>
            <a:miter lim="800000"/>
            <a:headEnd/>
            <a:tailEnd/>
          </a:ln>
        </p:spPr>
        <p:txBody>
          <a:bodyPr>
            <a:spAutoFit/>
          </a:bodyPr>
          <a:lstStyle/>
          <a:p>
            <a:r>
              <a:rPr lang="en-US" sz="3600" b="1" i="1">
                <a:solidFill>
                  <a:srgbClr val="0000FF"/>
                </a:solidFill>
              </a:rPr>
              <a:t>Absorption of energy</a:t>
            </a:r>
          </a:p>
        </p:txBody>
      </p:sp>
      <p:sp>
        <p:nvSpPr>
          <p:cNvPr id="6" name="Slide Number Placeholder 5"/>
          <p:cNvSpPr>
            <a:spLocks noGrp="1"/>
          </p:cNvSpPr>
          <p:nvPr>
            <p:ph type="sldNum" sz="quarter" idx="12"/>
          </p:nvPr>
        </p:nvSpPr>
        <p:spPr/>
        <p:txBody>
          <a:bodyPr/>
          <a:lstStyle/>
          <a:p>
            <a:pPr>
              <a:defRPr/>
            </a:pPr>
            <a:fld id="{F2C95B07-93DB-4C2F-A008-8A893CDBF416}" type="slidenum">
              <a:rPr lang="en-US"/>
              <a:pPr>
                <a:defRPr/>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3"/>
          <p:cNvSpPr txBox="1">
            <a:spLocks noChangeArrowheads="1"/>
          </p:cNvSpPr>
          <p:nvPr/>
        </p:nvSpPr>
        <p:spPr bwMode="auto">
          <a:xfrm>
            <a:off x="457200" y="152400"/>
            <a:ext cx="8153400" cy="461963"/>
          </a:xfrm>
          <a:prstGeom prst="rect">
            <a:avLst/>
          </a:prstGeom>
          <a:noFill/>
          <a:ln w="9525">
            <a:noFill/>
            <a:miter lim="800000"/>
            <a:headEnd/>
            <a:tailEnd/>
          </a:ln>
        </p:spPr>
        <p:txBody>
          <a:bodyPr>
            <a:spAutoFit/>
          </a:bodyPr>
          <a:lstStyle/>
          <a:p>
            <a:pPr latinLnBrk="1">
              <a:spcBef>
                <a:spcPct val="50000"/>
              </a:spcBef>
            </a:pPr>
            <a:r>
              <a:rPr kumimoji="1" lang="en-US" altLang="ko-KR" sz="2400" b="1" i="1">
                <a:solidFill>
                  <a:srgbClr val="0000FF"/>
                </a:solidFill>
                <a:ea typeface="굴림" pitchFamily="34" charset="-127"/>
              </a:rPr>
              <a:t> Flame atomization : the laminar flow burner</a:t>
            </a:r>
            <a:endParaRPr kumimoji="1" lang="en-US" altLang="ko-KR" sz="2400" i="1">
              <a:solidFill>
                <a:srgbClr val="0000FF"/>
              </a:solidFill>
              <a:ea typeface="굴림" pitchFamily="34" charset="-127"/>
            </a:endParaRPr>
          </a:p>
        </p:txBody>
      </p:sp>
      <p:sp>
        <p:nvSpPr>
          <p:cNvPr id="80899" name="Rectangle 5" descr="2811"/>
          <p:cNvSpPr>
            <a:spLocks noGrp="1" noChangeAspect="1" noChangeArrowheads="1"/>
          </p:cNvSpPr>
          <p:nvPr/>
        </p:nvSpPr>
        <p:spPr bwMode="auto">
          <a:xfrm>
            <a:off x="457200" y="838200"/>
            <a:ext cx="6096000" cy="4867275"/>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pic>
        <p:nvPicPr>
          <p:cNvPr id="80900" name="Picture 27"/>
          <p:cNvPicPr>
            <a:picLocks noChangeAspect="1" noChangeArrowheads="1"/>
          </p:cNvPicPr>
          <p:nvPr/>
        </p:nvPicPr>
        <p:blipFill>
          <a:blip r:embed="rId3" cstate="print"/>
          <a:srcRect/>
          <a:stretch>
            <a:fillRect/>
          </a:stretch>
        </p:blipFill>
        <p:spPr bwMode="auto">
          <a:xfrm>
            <a:off x="6176963" y="3352800"/>
            <a:ext cx="2738437" cy="329088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C4A2F7CC-8DC6-4108-8BDA-B62692F33DA8}" type="slidenum">
              <a:rPr lang="en-US"/>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descr="2806"/>
          <p:cNvSpPr>
            <a:spLocks noGrp="1" noChangeAspect="1" noChangeArrowheads="1"/>
          </p:cNvSpPr>
          <p:nvPr/>
        </p:nvSpPr>
        <p:spPr bwMode="auto">
          <a:xfrm>
            <a:off x="381000" y="962025"/>
            <a:ext cx="8534400" cy="2619375"/>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pic>
        <p:nvPicPr>
          <p:cNvPr id="81923" name="Picture 2"/>
          <p:cNvPicPr>
            <a:picLocks noChangeAspect="1" noChangeArrowheads="1"/>
          </p:cNvPicPr>
          <p:nvPr/>
        </p:nvPicPr>
        <p:blipFill>
          <a:blip r:embed="rId3" cstate="print"/>
          <a:srcRect/>
          <a:stretch>
            <a:fillRect/>
          </a:stretch>
        </p:blipFill>
        <p:spPr bwMode="auto">
          <a:xfrm>
            <a:off x="5267325" y="4210050"/>
            <a:ext cx="3267075" cy="22669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E9C03152-AE01-446F-BD9A-95C09DA58448}" type="slidenum">
              <a:rPr lang="en-US"/>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833481B-3A84-40E1-9F05-46C5E1295B22}" type="slidenum">
              <a:rPr lang="en-US" smtClean="0"/>
              <a:pPr>
                <a:defRPr/>
              </a:pPr>
              <a:t>82</a:t>
            </a:fld>
            <a:endParaRPr lang="en-US"/>
          </a:p>
        </p:txBody>
      </p:sp>
      <p:pic>
        <p:nvPicPr>
          <p:cNvPr id="129026" name="Picture 2"/>
          <p:cNvPicPr>
            <a:picLocks noChangeAspect="1" noChangeArrowheads="1"/>
          </p:cNvPicPr>
          <p:nvPr/>
        </p:nvPicPr>
        <p:blipFill>
          <a:blip r:embed="rId2" cstate="print"/>
          <a:srcRect/>
          <a:stretch>
            <a:fillRect/>
          </a:stretch>
        </p:blipFill>
        <p:spPr bwMode="auto">
          <a:xfrm>
            <a:off x="1371600" y="304800"/>
            <a:ext cx="6324600" cy="62103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22388"/>
            <a:ext cx="8001000" cy="3478212"/>
          </a:xfrm>
          <a:prstGeom prst="rect">
            <a:avLst/>
          </a:prstGeom>
        </p:spPr>
        <p:txBody>
          <a:bodyPr>
            <a:spAutoFit/>
          </a:bodyPr>
          <a:lstStyle/>
          <a:p>
            <a:pPr fontAlgn="auto">
              <a:spcBef>
                <a:spcPts val="0"/>
              </a:spcBef>
              <a:spcAft>
                <a:spcPts val="0"/>
              </a:spcAft>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Thermal energy in flame atomization is provided by the combustion of a fuel–oxidant mixture. </a:t>
            </a: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Common fuels and oxidants are  air–acetylene and nitrous </a:t>
            </a:r>
            <a:r>
              <a:rPr lang="en-US" sz="2000" dirty="0" smtClean="0">
                <a:latin typeface="Arial" pitchFamily="34" charset="0"/>
                <a:cs typeface="Arial" pitchFamily="34" charset="0"/>
              </a:rPr>
              <a:t>oxide-acetylene. </a:t>
            </a: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95288" indent="-39528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Normally, the fuel and oxidant are mixed in an approximately</a:t>
            </a:r>
          </a:p>
          <a:p>
            <a:pPr marL="395288" indent="-395288" fontAlgn="auto">
              <a:spcBef>
                <a:spcPts val="0"/>
              </a:spcBef>
              <a:spcAft>
                <a:spcPts val="0"/>
              </a:spcAft>
              <a:buClr>
                <a:srgbClr val="FF0000"/>
              </a:buClr>
              <a:defRPr/>
            </a:pPr>
            <a:r>
              <a:rPr lang="en-US" sz="2000" dirty="0">
                <a:latin typeface="Arial" pitchFamily="34" charset="0"/>
                <a:cs typeface="Arial" pitchFamily="34" charset="0"/>
              </a:rPr>
              <a:t>	</a:t>
            </a:r>
            <a:r>
              <a:rPr lang="en-US" sz="2000" dirty="0" err="1">
                <a:latin typeface="Arial" pitchFamily="34" charset="0"/>
                <a:cs typeface="Arial" pitchFamily="34" charset="0"/>
              </a:rPr>
              <a:t>stoichiometric</a:t>
            </a:r>
            <a:r>
              <a:rPr lang="en-US" sz="2000" dirty="0">
                <a:latin typeface="Arial" pitchFamily="34" charset="0"/>
                <a:cs typeface="Arial" pitchFamily="34" charset="0"/>
              </a:rPr>
              <a:t> ratio; however, a fuel-rich mixture may be desirable for atoms that are easily oxidized. </a:t>
            </a:r>
          </a:p>
          <a:p>
            <a:pPr fontAlgn="auto">
              <a:spcBef>
                <a:spcPts val="0"/>
              </a:spcBef>
              <a:spcAft>
                <a:spcPts val="0"/>
              </a:spcAft>
              <a:defRPr/>
            </a:pPr>
            <a:endParaRPr lang="en-US" sz="2000" dirty="0">
              <a:latin typeface="Arial" pitchFamily="34" charset="0"/>
              <a:cs typeface="Arial" pitchFamily="34" charset="0"/>
            </a:endParaRPr>
          </a:p>
        </p:txBody>
      </p:sp>
      <p:sp>
        <p:nvSpPr>
          <p:cNvPr id="82947" name="TextBox 2"/>
          <p:cNvSpPr txBox="1">
            <a:spLocks noChangeArrowheads="1"/>
          </p:cNvSpPr>
          <p:nvPr/>
        </p:nvSpPr>
        <p:spPr bwMode="auto">
          <a:xfrm>
            <a:off x="2209800" y="0"/>
            <a:ext cx="4876800" cy="708025"/>
          </a:xfrm>
          <a:prstGeom prst="rect">
            <a:avLst/>
          </a:prstGeom>
          <a:noFill/>
          <a:ln w="9525">
            <a:noFill/>
            <a:miter lim="800000"/>
            <a:headEnd/>
            <a:tailEnd/>
          </a:ln>
        </p:spPr>
        <p:txBody>
          <a:bodyPr>
            <a:spAutoFit/>
          </a:bodyPr>
          <a:lstStyle/>
          <a:p>
            <a:r>
              <a:rPr lang="en-US" sz="4000" b="1" i="1">
                <a:solidFill>
                  <a:srgbClr val="0000FF"/>
                </a:solidFill>
              </a:rPr>
              <a:t>Flame Atomizers</a:t>
            </a:r>
            <a:endParaRPr lang="en-US" sz="4000" i="1">
              <a:solidFill>
                <a:srgbClr val="0000FF"/>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15F0300D-3697-41A0-96AB-177630534FD9}" type="slidenum">
              <a:rPr lang="en-US"/>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cstate="print"/>
          <a:srcRect/>
          <a:stretch>
            <a:fillRect/>
          </a:stretch>
        </p:blipFill>
        <p:spPr bwMode="auto">
          <a:xfrm>
            <a:off x="1338262" y="533400"/>
            <a:ext cx="6357938" cy="3810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F6348B57-3C19-4611-BAD8-A3E1A76CE803}" type="slidenum">
              <a:rPr lang="en-US"/>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ChangeArrowheads="1"/>
          </p:cNvSpPr>
          <p:nvPr/>
        </p:nvSpPr>
        <p:spPr bwMode="auto">
          <a:xfrm>
            <a:off x="838200" y="1239838"/>
            <a:ext cx="8001000" cy="5018087"/>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The most common design for the burner is the slot burner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This burner provides a long path length for monitoring absorbance and a stable flame.</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The burner is mounted on an adjustable stage that allows the entire burner assembly to move horizontally and vertically.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Horizontal adjustment is necessary to ensure that the flame is aligned with the instrument’s optical path.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Vertical adjustments are needed to adjust the height within the flame from which absorbance is monitored.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This is important because two competing processes affect the concentration of free atoms in the flame. </a:t>
            </a:r>
          </a:p>
        </p:txBody>
      </p:sp>
      <p:sp>
        <p:nvSpPr>
          <p:cNvPr id="84995" name="TextBox 2"/>
          <p:cNvSpPr txBox="1">
            <a:spLocks noChangeArrowheads="1"/>
          </p:cNvSpPr>
          <p:nvPr/>
        </p:nvSpPr>
        <p:spPr bwMode="auto">
          <a:xfrm>
            <a:off x="2895600" y="228600"/>
            <a:ext cx="3505200" cy="708025"/>
          </a:xfrm>
          <a:prstGeom prst="rect">
            <a:avLst/>
          </a:prstGeom>
          <a:noFill/>
          <a:ln w="9525">
            <a:noFill/>
            <a:miter lim="800000"/>
            <a:headEnd/>
            <a:tailEnd/>
          </a:ln>
        </p:spPr>
        <p:txBody>
          <a:bodyPr>
            <a:spAutoFit/>
          </a:bodyPr>
          <a:lstStyle/>
          <a:p>
            <a:r>
              <a:rPr lang="en-US" sz="4000" b="1" i="1">
                <a:solidFill>
                  <a:srgbClr val="0000FF"/>
                </a:solidFill>
              </a:rPr>
              <a:t>The burner</a:t>
            </a:r>
          </a:p>
        </p:txBody>
      </p:sp>
      <p:sp>
        <p:nvSpPr>
          <p:cNvPr id="4" name="Slide Number Placeholder 3"/>
          <p:cNvSpPr>
            <a:spLocks noGrp="1"/>
          </p:cNvSpPr>
          <p:nvPr>
            <p:ph type="sldNum" sz="quarter" idx="12"/>
          </p:nvPr>
        </p:nvSpPr>
        <p:spPr/>
        <p:txBody>
          <a:bodyPr/>
          <a:lstStyle/>
          <a:p>
            <a:pPr>
              <a:defRPr/>
            </a:pPr>
            <a:fld id="{3DE553A1-B2B2-4B3C-A9A7-13CA1EEF8EB6}" type="slidenum">
              <a:rPr lang="en-US"/>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7696200" cy="5324475"/>
          </a:xfrm>
          <a:prstGeom prst="rect">
            <a:avLst/>
          </a:prstGeom>
        </p:spPr>
        <p:txBody>
          <a:bodyPr>
            <a:spAutoFit/>
          </a:bodyPr>
          <a:lstStyle/>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An increased residence time in the flame results in a greater atomization efficiency; thus, the production of free atoms increases with height.</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On the other hand, longer residence times may lead to the formation of metal oxides that absorb at a wavelength different from that of the atom.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For easily oxidized metals, such as Cr, the concentration of free atoms is greatest just above the burner head.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For metals, such as Ag, which are difficult to oxidize, the concentration of free atoms increases steadily with height</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Other atoms show concentration profiles that maximize at a characteristic height.</a:t>
            </a:r>
          </a:p>
          <a:p>
            <a:pPr fontAlgn="auto">
              <a:spcBef>
                <a:spcPts val="0"/>
              </a:spcBef>
              <a:spcAft>
                <a:spcPts val="0"/>
              </a:spcAft>
              <a:defRPr/>
            </a:pPr>
            <a:endParaRPr lang="en-US" sz="2000" dirty="0">
              <a:latin typeface="Arial" pitchFamily="34" charset="0"/>
              <a:cs typeface="Arial" pitchFamily="34" charset="0"/>
            </a:endParaRPr>
          </a:p>
        </p:txBody>
      </p:sp>
      <p:sp>
        <p:nvSpPr>
          <p:cNvPr id="86019" name="TextBox 2"/>
          <p:cNvSpPr txBox="1">
            <a:spLocks noChangeArrowheads="1"/>
          </p:cNvSpPr>
          <p:nvPr/>
        </p:nvSpPr>
        <p:spPr bwMode="auto">
          <a:xfrm>
            <a:off x="2895600" y="76200"/>
            <a:ext cx="3505200" cy="708025"/>
          </a:xfrm>
          <a:prstGeom prst="rect">
            <a:avLst/>
          </a:prstGeom>
          <a:noFill/>
          <a:ln w="9525">
            <a:noFill/>
            <a:miter lim="800000"/>
            <a:headEnd/>
            <a:tailEnd/>
          </a:ln>
        </p:spPr>
        <p:txBody>
          <a:bodyPr>
            <a:spAutoFit/>
          </a:bodyPr>
          <a:lstStyle/>
          <a:p>
            <a:r>
              <a:rPr lang="en-US" sz="4000" b="1" i="1">
                <a:solidFill>
                  <a:srgbClr val="0000FF"/>
                </a:solidFill>
              </a:rPr>
              <a:t>The burner</a:t>
            </a:r>
          </a:p>
        </p:txBody>
      </p:sp>
      <p:sp>
        <p:nvSpPr>
          <p:cNvPr id="4" name="Slide Number Placeholder 3"/>
          <p:cNvSpPr>
            <a:spLocks noGrp="1"/>
          </p:cNvSpPr>
          <p:nvPr>
            <p:ph type="sldNum" sz="quarter" idx="12"/>
          </p:nvPr>
        </p:nvSpPr>
        <p:spPr/>
        <p:txBody>
          <a:bodyPr/>
          <a:lstStyle/>
          <a:p>
            <a:pPr>
              <a:defRPr/>
            </a:pPr>
            <a:fld id="{3793FAD3-C12E-4C14-A699-501B38B8C373}" type="slidenum">
              <a:rPr lang="en-US"/>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8001000" cy="5632450"/>
          </a:xfrm>
          <a:prstGeom prst="rect">
            <a:avLst/>
          </a:prstGeom>
        </p:spPr>
        <p:txBody>
          <a:bodyPr>
            <a:spAutoFit/>
          </a:bodyPr>
          <a:lstStyle/>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most common means for introducing samples into a flame atomizer is continuous aspiration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sample is continuously passed through the burner while monitoring the absorbance.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Continuous aspiration is sample intensive, typically requiring 2–5 </a:t>
            </a:r>
            <a:r>
              <a:rPr lang="en-US" sz="2000" dirty="0" err="1">
                <a:latin typeface="Arial" pitchFamily="34" charset="0"/>
                <a:cs typeface="Arial" pitchFamily="34" charset="0"/>
              </a:rPr>
              <a:t>mL</a:t>
            </a:r>
            <a:r>
              <a:rPr lang="en-US" sz="2000" dirty="0">
                <a:latin typeface="Arial" pitchFamily="34" charset="0"/>
                <a:cs typeface="Arial" pitchFamily="34" charset="0"/>
              </a:rPr>
              <a:t> of sample.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Flame </a:t>
            </a:r>
            <a:r>
              <a:rPr lang="en-US" sz="2000" dirty="0" err="1">
                <a:latin typeface="Arial" pitchFamily="34" charset="0"/>
                <a:cs typeface="Arial" pitchFamily="34" charset="0"/>
              </a:rPr>
              <a:t>microsampling</a:t>
            </a:r>
            <a:r>
              <a:rPr lang="en-US" sz="2000" dirty="0">
                <a:latin typeface="Arial" pitchFamily="34" charset="0"/>
                <a:cs typeface="Arial" pitchFamily="34" charset="0"/>
              </a:rPr>
              <a:t> provides a means for introducing a discrete sample of fixed volume and is useful when the volume of sample is limited or when the sample’s matrix is incompatible with the flame atomizer. </a:t>
            </a:r>
          </a:p>
          <a:p>
            <a:pPr marL="463550" indent="-463550"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463550" indent="-463550"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For example, the continuous aspiration of a sample containing</a:t>
            </a:r>
          </a:p>
          <a:p>
            <a:pPr marL="463550" indent="-463550" fontAlgn="auto">
              <a:spcBef>
                <a:spcPts val="0"/>
              </a:spcBef>
              <a:spcAft>
                <a:spcPts val="0"/>
              </a:spcAft>
              <a:buClr>
                <a:srgbClr val="FF0000"/>
              </a:buClr>
              <a:defRPr/>
            </a:pPr>
            <a:r>
              <a:rPr lang="en-US" sz="2000" dirty="0">
                <a:latin typeface="Arial" pitchFamily="34" charset="0"/>
                <a:cs typeface="Arial" pitchFamily="34" charset="0"/>
              </a:rPr>
              <a:t>	a high concentration of dissolved solids, such as sea water, may result in the build-up of solid deposits on the burner head. </a:t>
            </a:r>
          </a:p>
          <a:p>
            <a:pPr fontAlgn="auto">
              <a:spcBef>
                <a:spcPts val="0"/>
              </a:spcBef>
              <a:spcAft>
                <a:spcPts val="0"/>
              </a:spcAft>
              <a:defRPr/>
            </a:pPr>
            <a:endParaRPr lang="en-US" sz="2000" dirty="0">
              <a:latin typeface="Arial" pitchFamily="34" charset="0"/>
              <a:cs typeface="Arial" pitchFamily="34" charset="0"/>
            </a:endParaRPr>
          </a:p>
        </p:txBody>
      </p:sp>
      <p:sp>
        <p:nvSpPr>
          <p:cNvPr id="87043" name="TextBox 2"/>
          <p:cNvSpPr txBox="1">
            <a:spLocks noChangeArrowheads="1"/>
          </p:cNvSpPr>
          <p:nvPr/>
        </p:nvSpPr>
        <p:spPr bwMode="auto">
          <a:xfrm>
            <a:off x="1981200" y="0"/>
            <a:ext cx="5791200" cy="708025"/>
          </a:xfrm>
          <a:prstGeom prst="rect">
            <a:avLst/>
          </a:prstGeom>
          <a:noFill/>
          <a:ln w="9525">
            <a:noFill/>
            <a:miter lim="800000"/>
            <a:headEnd/>
            <a:tailEnd/>
          </a:ln>
        </p:spPr>
        <p:txBody>
          <a:bodyPr>
            <a:spAutoFit/>
          </a:bodyPr>
          <a:lstStyle/>
          <a:p>
            <a:r>
              <a:rPr lang="en-US" sz="4000" b="1" i="1">
                <a:solidFill>
                  <a:srgbClr val="0000FF"/>
                </a:solidFill>
              </a:rPr>
              <a:t>Sample introduction</a:t>
            </a:r>
          </a:p>
        </p:txBody>
      </p:sp>
      <p:sp>
        <p:nvSpPr>
          <p:cNvPr id="4" name="Slide Number Placeholder 3"/>
          <p:cNvSpPr>
            <a:spLocks noGrp="1"/>
          </p:cNvSpPr>
          <p:nvPr>
            <p:ph type="sldNum" sz="quarter" idx="12"/>
          </p:nvPr>
        </p:nvSpPr>
        <p:spPr/>
        <p:txBody>
          <a:bodyPr/>
          <a:lstStyle/>
          <a:p>
            <a:pPr>
              <a:defRPr/>
            </a:pPr>
            <a:fld id="{147E35D1-A06B-45C5-98CF-78E682A0FFDE}" type="slidenum">
              <a:rPr lang="en-US"/>
              <a:pPr>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76325"/>
            <a:ext cx="8077200" cy="5324475"/>
          </a:xfrm>
          <a:prstGeom prst="rect">
            <a:avLst/>
          </a:prstGeom>
        </p:spPr>
        <p:txBody>
          <a:bodyPr>
            <a:spAutoFit/>
          </a:bodyPr>
          <a:lstStyle/>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These deposits partially obstruct the flame, lowering the absorbance.</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 Flame </a:t>
            </a:r>
            <a:r>
              <a:rPr lang="en-US" sz="2000" dirty="0" err="1">
                <a:latin typeface="Arial" pitchFamily="34" charset="0"/>
                <a:cs typeface="Arial" pitchFamily="34" charset="0"/>
              </a:rPr>
              <a:t>microsampling</a:t>
            </a:r>
            <a:r>
              <a:rPr lang="en-US" sz="2000" dirty="0">
                <a:latin typeface="Arial" pitchFamily="34" charset="0"/>
                <a:cs typeface="Arial" pitchFamily="34" charset="0"/>
              </a:rPr>
              <a:t> is accomplished using a </a:t>
            </a:r>
            <a:r>
              <a:rPr lang="en-US" sz="2000" dirty="0" err="1">
                <a:latin typeface="Arial" pitchFamily="34" charset="0"/>
                <a:cs typeface="Arial" pitchFamily="34" charset="0"/>
              </a:rPr>
              <a:t>micropipet</a:t>
            </a:r>
            <a:r>
              <a:rPr lang="en-US" sz="2000" dirty="0">
                <a:latin typeface="Arial" pitchFamily="34" charset="0"/>
                <a:cs typeface="Arial" pitchFamily="34" charset="0"/>
              </a:rPr>
              <a:t> to place 50–250 </a:t>
            </a:r>
            <a:r>
              <a:rPr lang="en-US" sz="2000" dirty="0" err="1">
                <a:latin typeface="Arial" pitchFamily="34" charset="0"/>
                <a:cs typeface="Arial" pitchFamily="34" charset="0"/>
              </a:rPr>
              <a:t>mL</a:t>
            </a:r>
            <a:r>
              <a:rPr lang="en-US" sz="2000" dirty="0">
                <a:latin typeface="Arial" pitchFamily="34" charset="0"/>
                <a:cs typeface="Arial" pitchFamily="34" charset="0"/>
              </a:rPr>
              <a:t> of sample in a Teflon funnel connected to the</a:t>
            </a:r>
          </a:p>
          <a:p>
            <a:pPr marL="287338" indent="-287338" fontAlgn="auto">
              <a:spcBef>
                <a:spcPts val="0"/>
              </a:spcBef>
              <a:spcAft>
                <a:spcPts val="0"/>
              </a:spcAft>
              <a:buClr>
                <a:srgbClr val="FF0000"/>
              </a:buClr>
              <a:defRPr/>
            </a:pPr>
            <a:r>
              <a:rPr lang="en-US" sz="2000" dirty="0">
                <a:latin typeface="Arial" pitchFamily="34" charset="0"/>
                <a:cs typeface="Arial" pitchFamily="34" charset="0"/>
              </a:rPr>
              <a:t>	nebulizer, or by dipping the nebulizer tubing into the sample for a short time.</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Dip sampling is usually accomplished with an automatic sampler. </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signal for flame </a:t>
            </a:r>
            <a:r>
              <a:rPr lang="en-US" sz="2000" dirty="0" err="1">
                <a:latin typeface="Arial" pitchFamily="34" charset="0"/>
                <a:cs typeface="Arial" pitchFamily="34" charset="0"/>
              </a:rPr>
              <a:t>microsampling</a:t>
            </a:r>
            <a:r>
              <a:rPr lang="en-US" sz="2000" dirty="0">
                <a:latin typeface="Arial" pitchFamily="34" charset="0"/>
                <a:cs typeface="Arial" pitchFamily="34" charset="0"/>
              </a:rPr>
              <a:t> is a transitory peak whose height or area is proportional to the amount of </a:t>
            </a:r>
            <a:r>
              <a:rPr lang="en-US" sz="2000" dirty="0" err="1">
                <a:latin typeface="Arial" pitchFamily="34" charset="0"/>
                <a:cs typeface="Arial" pitchFamily="34" charset="0"/>
              </a:rPr>
              <a:t>analyte</a:t>
            </a:r>
            <a:r>
              <a:rPr lang="en-US" sz="2000" dirty="0">
                <a:latin typeface="Arial" pitchFamily="34" charset="0"/>
                <a:cs typeface="Arial" pitchFamily="34" charset="0"/>
              </a:rPr>
              <a:t> that is injected.</a:t>
            </a:r>
          </a:p>
          <a:p>
            <a:pPr marL="287338" indent="-287338"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287338" indent="-287338"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principal advantage of flame atomization is the reproducibility with which the sample is introduced into the spectrophotometer. </a:t>
            </a:r>
          </a:p>
          <a:p>
            <a:pPr fontAlgn="auto">
              <a:spcBef>
                <a:spcPts val="0"/>
              </a:spcBef>
              <a:spcAft>
                <a:spcPts val="0"/>
              </a:spcAft>
              <a:defRPr/>
            </a:pPr>
            <a:endParaRPr lang="en-US" sz="2000" dirty="0">
              <a:latin typeface="Arial" pitchFamily="34" charset="0"/>
              <a:cs typeface="Arial" pitchFamily="34" charset="0"/>
            </a:endParaRPr>
          </a:p>
        </p:txBody>
      </p:sp>
      <p:sp>
        <p:nvSpPr>
          <p:cNvPr id="88067" name="TextBox 2"/>
          <p:cNvSpPr txBox="1">
            <a:spLocks noChangeArrowheads="1"/>
          </p:cNvSpPr>
          <p:nvPr/>
        </p:nvSpPr>
        <p:spPr bwMode="auto">
          <a:xfrm>
            <a:off x="1981200" y="0"/>
            <a:ext cx="5791200" cy="708025"/>
          </a:xfrm>
          <a:prstGeom prst="rect">
            <a:avLst/>
          </a:prstGeom>
          <a:noFill/>
          <a:ln w="9525">
            <a:noFill/>
            <a:miter lim="800000"/>
            <a:headEnd/>
            <a:tailEnd/>
          </a:ln>
        </p:spPr>
        <p:txBody>
          <a:bodyPr>
            <a:spAutoFit/>
          </a:bodyPr>
          <a:lstStyle/>
          <a:p>
            <a:r>
              <a:rPr lang="en-US" sz="4000" b="1" i="1">
                <a:solidFill>
                  <a:srgbClr val="0000FF"/>
                </a:solidFill>
              </a:rPr>
              <a:t>Sample introduction</a:t>
            </a:r>
          </a:p>
        </p:txBody>
      </p:sp>
      <p:sp>
        <p:nvSpPr>
          <p:cNvPr id="4" name="Slide Number Placeholder 3"/>
          <p:cNvSpPr>
            <a:spLocks noGrp="1"/>
          </p:cNvSpPr>
          <p:nvPr>
            <p:ph type="sldNum" sz="quarter" idx="12"/>
          </p:nvPr>
        </p:nvSpPr>
        <p:spPr/>
        <p:txBody>
          <a:bodyPr/>
          <a:lstStyle/>
          <a:p>
            <a:pPr>
              <a:defRPr/>
            </a:pPr>
            <a:fld id="{0627AC0A-0A9C-4110-BC0C-90084F120BF7}" type="slidenum">
              <a:rPr lang="en-US"/>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ChangeArrowheads="1"/>
          </p:cNvSpPr>
          <p:nvPr/>
        </p:nvSpPr>
        <p:spPr bwMode="auto">
          <a:xfrm>
            <a:off x="914400" y="1109663"/>
            <a:ext cx="7696200" cy="5016500"/>
          </a:xfrm>
          <a:prstGeom prst="rect">
            <a:avLst/>
          </a:prstGeom>
          <a:noFill/>
          <a:ln w="9525">
            <a:noFill/>
            <a:miter lim="800000"/>
            <a:headEnd/>
            <a:tailEnd/>
          </a:ln>
        </p:spPr>
        <p:txBody>
          <a:bodyPr>
            <a:spAutoFit/>
          </a:bodyPr>
          <a:lstStyle/>
          <a:p>
            <a:pPr marL="463550" indent="-463550">
              <a:buClr>
                <a:srgbClr val="FF0000"/>
              </a:buClr>
              <a:buFont typeface="Wingdings" pitchFamily="2" charset="2"/>
              <a:buChar char="Ø"/>
            </a:pPr>
            <a:r>
              <a:rPr lang="en-US" sz="2000" dirty="0"/>
              <a:t>The efficiency of atomization may be quite poor. </a:t>
            </a:r>
          </a:p>
          <a:p>
            <a:pPr marL="463550" indent="-463550">
              <a:buClr>
                <a:srgbClr val="FF0000"/>
              </a:buClr>
              <a:buFont typeface="Wingdings" pitchFamily="2" charset="2"/>
              <a:buChar char="Ø"/>
            </a:pPr>
            <a:endParaRPr lang="en-US" sz="2000" dirty="0"/>
          </a:p>
          <a:p>
            <a:pPr marL="463550" indent="-463550">
              <a:buClr>
                <a:srgbClr val="FF0000"/>
              </a:buClr>
              <a:buFont typeface="Wingdings" pitchFamily="2" charset="2"/>
              <a:buChar char="Ø"/>
            </a:pPr>
            <a:r>
              <a:rPr lang="en-US" sz="2000" dirty="0"/>
              <a:t>The majority of the aerosol mist produced during </a:t>
            </a:r>
            <a:r>
              <a:rPr lang="en-US" sz="2000" dirty="0" err="1"/>
              <a:t>nebulization</a:t>
            </a:r>
            <a:endParaRPr lang="en-US" sz="2000" dirty="0"/>
          </a:p>
          <a:p>
            <a:pPr marL="463550" indent="-463550">
              <a:buClr>
                <a:srgbClr val="FF0000"/>
              </a:buClr>
            </a:pPr>
            <a:r>
              <a:rPr lang="en-US" sz="2000" dirty="0"/>
              <a:t>	consists of droplets that are too large to be carried to the flame by the combustion gases. </a:t>
            </a:r>
          </a:p>
          <a:p>
            <a:pPr marL="463550" indent="-463550">
              <a:buClr>
                <a:srgbClr val="FF0000"/>
              </a:buClr>
              <a:buFont typeface="Wingdings" pitchFamily="2" charset="2"/>
              <a:buChar char="Ø"/>
            </a:pPr>
            <a:endParaRPr lang="en-US" sz="2000" dirty="0"/>
          </a:p>
          <a:p>
            <a:pPr marL="463550" indent="-463550">
              <a:buClr>
                <a:srgbClr val="FF0000"/>
              </a:buClr>
              <a:buFont typeface="Wingdings" pitchFamily="2" charset="2"/>
              <a:buChar char="Ø"/>
            </a:pPr>
            <a:r>
              <a:rPr lang="en-US" sz="2000" dirty="0"/>
              <a:t>Consequently, as much as 95% of the sample never reaches the flame.</a:t>
            </a:r>
          </a:p>
          <a:p>
            <a:pPr marL="463550" indent="-463550">
              <a:buClr>
                <a:srgbClr val="FF0000"/>
              </a:buClr>
              <a:buFont typeface="Wingdings" pitchFamily="2" charset="2"/>
              <a:buChar char="Ø"/>
            </a:pPr>
            <a:endParaRPr lang="en-US" sz="2000" dirty="0"/>
          </a:p>
          <a:p>
            <a:pPr marL="463550" indent="-463550">
              <a:buClr>
                <a:srgbClr val="FF0000"/>
              </a:buClr>
              <a:buFont typeface="Wingdings" pitchFamily="2" charset="2"/>
              <a:buChar char="Ø"/>
            </a:pPr>
            <a:r>
              <a:rPr lang="en-US" sz="2000" dirty="0"/>
              <a:t>A second reason for poor atomization efficiency is that the large volume of combustion gases significantly dilutes the sample. </a:t>
            </a:r>
          </a:p>
          <a:p>
            <a:pPr marL="463550" indent="-463550">
              <a:buClr>
                <a:srgbClr val="FF0000"/>
              </a:buClr>
              <a:buFont typeface="Wingdings" pitchFamily="2" charset="2"/>
              <a:buChar char="Ø"/>
            </a:pPr>
            <a:endParaRPr lang="en-US" sz="2000" dirty="0"/>
          </a:p>
          <a:p>
            <a:pPr marL="463550" indent="-463550">
              <a:buClr>
                <a:srgbClr val="FF0000"/>
              </a:buClr>
              <a:buFont typeface="Wingdings" pitchFamily="2" charset="2"/>
              <a:buChar char="Ø"/>
            </a:pPr>
            <a:r>
              <a:rPr lang="en-US" sz="2000" dirty="0"/>
              <a:t>Together, these contributions to the efficiency of atomization reduce sensitivity since the </a:t>
            </a:r>
            <a:r>
              <a:rPr lang="en-US" sz="2000" dirty="0" err="1"/>
              <a:t>analyte’s</a:t>
            </a:r>
            <a:r>
              <a:rPr lang="en-US" sz="2000" dirty="0"/>
              <a:t> concentration in </a:t>
            </a:r>
            <a:r>
              <a:rPr lang="en-US" sz="2000" dirty="0" smtClean="0"/>
              <a:t>the flame </a:t>
            </a:r>
            <a:r>
              <a:rPr lang="en-US" sz="2000" dirty="0"/>
              <a:t>may be only 2.5 x 10</a:t>
            </a:r>
            <a:r>
              <a:rPr lang="en-US" sz="2000" baseline="30000" dirty="0"/>
              <a:t>–6</a:t>
            </a:r>
            <a:r>
              <a:rPr lang="en-US" sz="2000" dirty="0"/>
              <a:t> of that in solution.</a:t>
            </a:r>
          </a:p>
        </p:txBody>
      </p:sp>
      <p:sp>
        <p:nvSpPr>
          <p:cNvPr id="89091" name="TextBox 2"/>
          <p:cNvSpPr txBox="1">
            <a:spLocks noChangeArrowheads="1"/>
          </p:cNvSpPr>
          <p:nvPr/>
        </p:nvSpPr>
        <p:spPr bwMode="auto">
          <a:xfrm>
            <a:off x="762000" y="76200"/>
            <a:ext cx="7848600" cy="646113"/>
          </a:xfrm>
          <a:prstGeom prst="rect">
            <a:avLst/>
          </a:prstGeom>
          <a:noFill/>
          <a:ln w="9525">
            <a:noFill/>
            <a:miter lim="800000"/>
            <a:headEnd/>
            <a:tailEnd/>
          </a:ln>
        </p:spPr>
        <p:txBody>
          <a:bodyPr>
            <a:spAutoFit/>
          </a:bodyPr>
          <a:lstStyle/>
          <a:p>
            <a:r>
              <a:rPr lang="en-US" sz="3600" b="1" i="1">
                <a:solidFill>
                  <a:srgbClr val="0000FF"/>
                </a:solidFill>
              </a:rPr>
              <a:t>Disadvantages of flame atomizers</a:t>
            </a:r>
          </a:p>
        </p:txBody>
      </p:sp>
      <p:sp>
        <p:nvSpPr>
          <p:cNvPr id="4" name="Slide Number Placeholder 3"/>
          <p:cNvSpPr>
            <a:spLocks noGrp="1"/>
          </p:cNvSpPr>
          <p:nvPr>
            <p:ph type="sldNum" sz="quarter" idx="12"/>
          </p:nvPr>
        </p:nvSpPr>
        <p:spPr/>
        <p:txBody>
          <a:bodyPr/>
          <a:lstStyle/>
          <a:p>
            <a:pPr>
              <a:defRPr/>
            </a:pPr>
            <a:fld id="{643321D8-6EED-4652-B0F8-B6B5626253C8}" type="slidenum">
              <a:rPr lang="en-US"/>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1295400" y="609600"/>
            <a:ext cx="5562600" cy="769938"/>
          </a:xfrm>
          <a:prstGeom prst="rect">
            <a:avLst/>
          </a:prstGeom>
          <a:noFill/>
          <a:ln w="9525">
            <a:noFill/>
            <a:miter lim="800000"/>
            <a:headEnd/>
            <a:tailEnd/>
          </a:ln>
        </p:spPr>
        <p:txBody>
          <a:bodyPr>
            <a:spAutoFit/>
          </a:bodyPr>
          <a:lstStyle/>
          <a:p>
            <a:r>
              <a:rPr lang="en-US" sz="2200" b="1">
                <a:solidFill>
                  <a:srgbClr val="FF0000"/>
                </a:solidFill>
              </a:rPr>
              <a:t>power</a:t>
            </a:r>
          </a:p>
          <a:p>
            <a:r>
              <a:rPr lang="en-US" sz="2200"/>
              <a:t>The flux of energy per unit time (</a:t>
            </a:r>
            <a:r>
              <a:rPr lang="en-US" sz="2200" i="1"/>
              <a:t>P).</a:t>
            </a:r>
            <a:endParaRPr lang="en-US" sz="2200"/>
          </a:p>
        </p:txBody>
      </p:sp>
      <p:sp>
        <p:nvSpPr>
          <p:cNvPr id="12291" name="Rectangle 2"/>
          <p:cNvSpPr>
            <a:spLocks noChangeArrowheads="1"/>
          </p:cNvSpPr>
          <p:nvPr/>
        </p:nvSpPr>
        <p:spPr bwMode="auto">
          <a:xfrm>
            <a:off x="1143000" y="1828800"/>
            <a:ext cx="6781800" cy="769938"/>
          </a:xfrm>
          <a:prstGeom prst="rect">
            <a:avLst/>
          </a:prstGeom>
          <a:noFill/>
          <a:ln w="9525">
            <a:noFill/>
            <a:miter lim="800000"/>
            <a:headEnd/>
            <a:tailEnd/>
          </a:ln>
        </p:spPr>
        <p:txBody>
          <a:bodyPr>
            <a:spAutoFit/>
          </a:bodyPr>
          <a:lstStyle/>
          <a:p>
            <a:r>
              <a:rPr lang="en-US" sz="2200" b="1">
                <a:solidFill>
                  <a:srgbClr val="FF0000"/>
                </a:solidFill>
              </a:rPr>
              <a:t>intensity</a:t>
            </a:r>
          </a:p>
          <a:p>
            <a:r>
              <a:rPr lang="en-US" sz="2200"/>
              <a:t>The flux of energy per unit time per area (</a:t>
            </a:r>
            <a:r>
              <a:rPr lang="en-US" sz="2200" i="1"/>
              <a:t>I).</a:t>
            </a:r>
            <a:endParaRPr lang="en-US" sz="2200"/>
          </a:p>
        </p:txBody>
      </p:sp>
      <p:sp>
        <p:nvSpPr>
          <p:cNvPr id="12292" name="Rectangle 3"/>
          <p:cNvSpPr>
            <a:spLocks noChangeArrowheads="1"/>
          </p:cNvSpPr>
          <p:nvPr/>
        </p:nvSpPr>
        <p:spPr bwMode="auto">
          <a:xfrm>
            <a:off x="914400" y="3124200"/>
            <a:ext cx="7696200" cy="769938"/>
          </a:xfrm>
          <a:prstGeom prst="rect">
            <a:avLst/>
          </a:prstGeom>
          <a:noFill/>
          <a:ln w="9525">
            <a:noFill/>
            <a:miter lim="800000"/>
            <a:headEnd/>
            <a:tailEnd/>
          </a:ln>
        </p:spPr>
        <p:txBody>
          <a:bodyPr>
            <a:spAutoFit/>
          </a:bodyPr>
          <a:lstStyle/>
          <a:p>
            <a:r>
              <a:rPr lang="en-US" sz="2200" b="1">
                <a:solidFill>
                  <a:srgbClr val="FF0000"/>
                </a:solidFill>
              </a:rPr>
              <a:t>photon</a:t>
            </a:r>
          </a:p>
          <a:p>
            <a:r>
              <a:rPr lang="en-US" sz="2200"/>
              <a:t>A particle of light carrying an amount of energy equal to </a:t>
            </a:r>
            <a:r>
              <a:rPr lang="en-US" sz="2200" i="1"/>
              <a:t>h</a:t>
            </a:r>
            <a:r>
              <a:rPr lang="el-GR" sz="2200" i="1"/>
              <a:t>ν</a:t>
            </a:r>
            <a:r>
              <a:rPr lang="en-US" sz="2200" i="1"/>
              <a:t>.</a:t>
            </a:r>
            <a:endParaRPr lang="en-US" sz="2200"/>
          </a:p>
        </p:txBody>
      </p:sp>
      <p:sp>
        <p:nvSpPr>
          <p:cNvPr id="12293" name="Rectangle 4"/>
          <p:cNvSpPr>
            <a:spLocks noChangeArrowheads="1"/>
          </p:cNvSpPr>
          <p:nvPr/>
        </p:nvSpPr>
        <p:spPr bwMode="auto">
          <a:xfrm>
            <a:off x="457200" y="4667250"/>
            <a:ext cx="8077200" cy="1016000"/>
          </a:xfrm>
          <a:prstGeom prst="rect">
            <a:avLst/>
          </a:prstGeom>
          <a:noFill/>
          <a:ln w="9525">
            <a:noFill/>
            <a:miter lim="800000"/>
            <a:headEnd/>
            <a:tailEnd/>
          </a:ln>
        </p:spPr>
        <p:txBody>
          <a:bodyPr>
            <a:spAutoFit/>
          </a:bodyPr>
          <a:lstStyle/>
          <a:p>
            <a:r>
              <a:rPr lang="en-US" sz="2000" b="1">
                <a:solidFill>
                  <a:srgbClr val="FF0000"/>
                </a:solidFill>
              </a:rPr>
              <a:t>electromagnetic spectrum</a:t>
            </a:r>
          </a:p>
          <a:p>
            <a:r>
              <a:rPr lang="en-US" sz="2000"/>
              <a:t>The division of electromagnetic radiation on the basis of a photon’s energy.</a:t>
            </a:r>
          </a:p>
        </p:txBody>
      </p:sp>
      <p:sp>
        <p:nvSpPr>
          <p:cNvPr id="6" name="Slide Number Placeholder 5"/>
          <p:cNvSpPr>
            <a:spLocks noGrp="1"/>
          </p:cNvSpPr>
          <p:nvPr>
            <p:ph type="sldNum" sz="quarter" idx="12"/>
          </p:nvPr>
        </p:nvSpPr>
        <p:spPr/>
        <p:txBody>
          <a:bodyPr/>
          <a:lstStyle/>
          <a:p>
            <a:pPr>
              <a:defRPr/>
            </a:pPr>
            <a:fld id="{6019C0D5-83C4-43AF-8EE7-80DE378DE5A7}" type="slidenum">
              <a:rPr lang="en-US"/>
              <a:pPr>
                <a:defRPr/>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ChangeArrowheads="1"/>
          </p:cNvSpPr>
          <p:nvPr/>
        </p:nvSpPr>
        <p:spPr bwMode="auto">
          <a:xfrm>
            <a:off x="304800" y="1457325"/>
            <a:ext cx="7772400" cy="5324475"/>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dirty="0"/>
              <a:t>A significant improvement in sensitivity is achieved by</a:t>
            </a:r>
          </a:p>
          <a:p>
            <a:pPr marL="341313" indent="-341313">
              <a:buClr>
                <a:srgbClr val="FF0000"/>
              </a:buClr>
            </a:pPr>
            <a:r>
              <a:rPr lang="en-US" sz="2000" dirty="0"/>
              <a:t>	using resistive heating in place of a flame. </a:t>
            </a:r>
          </a:p>
          <a:p>
            <a:pPr marL="341313" indent="-341313">
              <a:buClr>
                <a:srgbClr val="FF0000"/>
              </a:buClr>
              <a:buFont typeface="Wingdings" pitchFamily="2" charset="2"/>
              <a:buChar char="Ø"/>
            </a:pPr>
            <a:endParaRPr lang="en-US" sz="2000" dirty="0"/>
          </a:p>
          <a:p>
            <a:pPr marL="341313" indent="-341313">
              <a:buClr>
                <a:srgbClr val="FF0000"/>
              </a:buClr>
              <a:buFont typeface="Wingdings" pitchFamily="2" charset="2"/>
              <a:buChar char="Ø"/>
            </a:pPr>
            <a:r>
              <a:rPr lang="en-US" sz="2000" dirty="0"/>
              <a:t>A typical </a:t>
            </a:r>
            <a:r>
              <a:rPr lang="en-US" sz="2000" dirty="0" err="1"/>
              <a:t>electrothermal</a:t>
            </a:r>
            <a:r>
              <a:rPr lang="en-US" sz="2000" dirty="0"/>
              <a:t> atomizer, also known as a graphite furnace, consists of a cylindrical graphite tube approximately 1–3 cm in length, and 3–8 mm in diameter </a:t>
            </a:r>
          </a:p>
          <a:p>
            <a:pPr marL="341313" indent="-341313">
              <a:buClr>
                <a:srgbClr val="FF0000"/>
              </a:buClr>
              <a:buFont typeface="Wingdings" pitchFamily="2" charset="2"/>
              <a:buChar char="Ø"/>
            </a:pPr>
            <a:endParaRPr lang="en-US" sz="2000" dirty="0"/>
          </a:p>
          <a:p>
            <a:pPr marL="341313" indent="-341313">
              <a:buClr>
                <a:srgbClr val="FF0000"/>
              </a:buClr>
              <a:buFont typeface="Wingdings" pitchFamily="2" charset="2"/>
              <a:buChar char="Ø"/>
            </a:pPr>
            <a:r>
              <a:rPr lang="en-US" sz="2000" dirty="0"/>
              <a:t>The graphite tube is housed in an assembly that seals the ends of the tube with optically transparent windows.</a:t>
            </a:r>
          </a:p>
          <a:p>
            <a:pPr marL="341313" indent="-341313">
              <a:buClr>
                <a:srgbClr val="FF0000"/>
              </a:buClr>
              <a:buFont typeface="Wingdings" pitchFamily="2" charset="2"/>
              <a:buChar char="Ø"/>
            </a:pPr>
            <a:endParaRPr lang="en-US" sz="2000" dirty="0"/>
          </a:p>
          <a:p>
            <a:pPr marL="341313" indent="-341313">
              <a:buClr>
                <a:srgbClr val="FF0000"/>
              </a:buClr>
              <a:buFont typeface="Wingdings" pitchFamily="2" charset="2"/>
              <a:buChar char="Ø"/>
            </a:pPr>
            <a:r>
              <a:rPr lang="en-US" sz="2000" dirty="0"/>
              <a:t>The assembly also allows for the passage of a continuous stream of inert gas, protecting the graphite tube from oxidation, and removing the gaseous products produced during atomization. </a:t>
            </a:r>
          </a:p>
          <a:p>
            <a:pPr marL="341313" indent="-341313">
              <a:buClr>
                <a:srgbClr val="FF0000"/>
              </a:buClr>
              <a:buFont typeface="Wingdings" pitchFamily="2" charset="2"/>
              <a:buChar char="Ø"/>
            </a:pPr>
            <a:endParaRPr lang="en-US" sz="2000" dirty="0"/>
          </a:p>
          <a:p>
            <a:pPr marL="341313" indent="-341313">
              <a:buClr>
                <a:srgbClr val="FF0000"/>
              </a:buClr>
              <a:buFont typeface="Wingdings" pitchFamily="2" charset="2"/>
              <a:buChar char="Ø"/>
            </a:pPr>
            <a:r>
              <a:rPr lang="en-US" sz="2000" dirty="0"/>
              <a:t>A power supply is used to pass a current through the</a:t>
            </a:r>
          </a:p>
          <a:p>
            <a:pPr marL="341313" indent="-341313">
              <a:buClr>
                <a:srgbClr val="FF0000"/>
              </a:buClr>
            </a:pPr>
            <a:r>
              <a:rPr lang="en-US" sz="2000" dirty="0"/>
              <a:t>	graphite tube, resulting in resistive heating.</a:t>
            </a:r>
          </a:p>
        </p:txBody>
      </p:sp>
      <p:sp>
        <p:nvSpPr>
          <p:cNvPr id="90115" name="TextBox 2"/>
          <p:cNvSpPr txBox="1">
            <a:spLocks noChangeArrowheads="1"/>
          </p:cNvSpPr>
          <p:nvPr/>
        </p:nvSpPr>
        <p:spPr bwMode="auto">
          <a:xfrm>
            <a:off x="762000" y="-76200"/>
            <a:ext cx="6858000" cy="646113"/>
          </a:xfrm>
          <a:prstGeom prst="rect">
            <a:avLst/>
          </a:prstGeom>
          <a:noFill/>
          <a:ln w="9525">
            <a:noFill/>
            <a:miter lim="800000"/>
            <a:headEnd/>
            <a:tailEnd/>
          </a:ln>
        </p:spPr>
        <p:txBody>
          <a:bodyPr>
            <a:spAutoFit/>
          </a:bodyPr>
          <a:lstStyle/>
          <a:p>
            <a:r>
              <a:rPr lang="en-US" sz="3600" b="1" i="1" dirty="0" err="1">
                <a:solidFill>
                  <a:srgbClr val="0000FF"/>
                </a:solidFill>
              </a:rPr>
              <a:t>Electrothermal</a:t>
            </a:r>
            <a:r>
              <a:rPr lang="en-US" sz="3600" b="1" i="1" dirty="0">
                <a:solidFill>
                  <a:srgbClr val="0000FF"/>
                </a:solidFill>
              </a:rPr>
              <a:t> Atomizers</a:t>
            </a:r>
            <a:endParaRPr lang="en-US" sz="3600" i="1" dirty="0">
              <a:solidFill>
                <a:srgbClr val="0000FF"/>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AA4F96B6-6661-4D0E-B744-E543C7D116EA}" type="slidenum">
              <a:rPr lang="en-US"/>
              <a:pPr>
                <a:defRPr/>
              </a:pPr>
              <a:t>90</a:t>
            </a:fld>
            <a:endParaRPr lang="en-US"/>
          </a:p>
        </p:txBody>
      </p:sp>
      <p:pic>
        <p:nvPicPr>
          <p:cNvPr id="5" name="Picture 2"/>
          <p:cNvPicPr>
            <a:picLocks noChangeAspect="1" noChangeArrowheads="1"/>
          </p:cNvPicPr>
          <p:nvPr/>
        </p:nvPicPr>
        <p:blipFill>
          <a:blip r:embed="rId2" cstate="print"/>
          <a:srcRect/>
          <a:stretch>
            <a:fillRect/>
          </a:stretch>
        </p:blipFill>
        <p:spPr bwMode="auto">
          <a:xfrm>
            <a:off x="5943600" y="609600"/>
            <a:ext cx="3200400" cy="976866"/>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cstate="print"/>
          <a:srcRect/>
          <a:stretch>
            <a:fillRect/>
          </a:stretch>
        </p:blipFill>
        <p:spPr bwMode="auto">
          <a:xfrm>
            <a:off x="1295400" y="1733550"/>
            <a:ext cx="6553200" cy="2000250"/>
          </a:xfrm>
          <a:prstGeom prst="rect">
            <a:avLst/>
          </a:prstGeom>
          <a:noFill/>
          <a:ln w="9525">
            <a:noFill/>
            <a:miter lim="800000"/>
            <a:headEnd/>
            <a:tailEnd/>
          </a:ln>
        </p:spPr>
      </p:pic>
      <p:sp>
        <p:nvSpPr>
          <p:cNvPr id="91139" name="TextBox 2"/>
          <p:cNvSpPr txBox="1">
            <a:spLocks noChangeArrowheads="1"/>
          </p:cNvSpPr>
          <p:nvPr/>
        </p:nvSpPr>
        <p:spPr bwMode="auto">
          <a:xfrm>
            <a:off x="1600200" y="228600"/>
            <a:ext cx="6248400" cy="646113"/>
          </a:xfrm>
          <a:prstGeom prst="rect">
            <a:avLst/>
          </a:prstGeom>
          <a:noFill/>
          <a:ln w="9525">
            <a:noFill/>
            <a:miter lim="800000"/>
            <a:headEnd/>
            <a:tailEnd/>
          </a:ln>
        </p:spPr>
        <p:txBody>
          <a:bodyPr>
            <a:spAutoFit/>
          </a:bodyPr>
          <a:lstStyle/>
          <a:p>
            <a:r>
              <a:rPr lang="en-US" sz="3600" b="1" i="1">
                <a:solidFill>
                  <a:srgbClr val="0000FF"/>
                </a:solidFill>
              </a:rPr>
              <a:t>Electrothermal Atomizers</a:t>
            </a:r>
            <a:endParaRPr lang="en-US" sz="3600" i="1">
              <a:solidFill>
                <a:srgbClr val="0000FF"/>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1DEEF151-9548-4D79-BEB9-51167DA7CC9B}" type="slidenum">
              <a:rPr lang="en-US"/>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533400" y="841375"/>
            <a:ext cx="8077200" cy="5940425"/>
          </a:xfrm>
          <a:prstGeom prst="rect">
            <a:avLst/>
          </a:prstGeom>
          <a:noFill/>
          <a:ln w="9525">
            <a:noFill/>
            <a:miter lim="800000"/>
            <a:headEnd/>
            <a:tailEnd/>
          </a:ln>
        </p:spPr>
        <p:txBody>
          <a:bodyPr>
            <a:spAutoFit/>
          </a:bodyPr>
          <a:lstStyle/>
          <a:p>
            <a:pPr marL="463550" indent="-463550">
              <a:buClr>
                <a:srgbClr val="FF0000"/>
              </a:buClr>
              <a:buFont typeface="Wingdings" pitchFamily="2" charset="2"/>
              <a:buChar char="Ø"/>
            </a:pPr>
            <a:r>
              <a:rPr lang="en-US" sz="2000"/>
              <a:t>Samples are injected into the graphite tube through a small-diameter hole located at the top of the tube.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Atomization is achieved in three stages.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In the first stage the sample is dried using a current that raises the temperature of the graphite tube to about 110 °C.  Desolvation leaves the sample as a solid residue.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In the second stage, which is called ashing, the temperature is increased to 350–1200 °C. At these temperatures, any organic material in the sample is converted to CO</a:t>
            </a:r>
            <a:r>
              <a:rPr lang="en-US" sz="2000" baseline="-25000"/>
              <a:t>2</a:t>
            </a:r>
            <a:r>
              <a:rPr lang="en-US" sz="2000"/>
              <a:t> and H</a:t>
            </a:r>
            <a:r>
              <a:rPr lang="en-US" sz="2000" baseline="-25000"/>
              <a:t>2</a:t>
            </a:r>
            <a:r>
              <a:rPr lang="en-US" sz="2000"/>
              <a:t>O, and volatile inorganic materials are vaporized. These gases are removed by the inert gas flow. </a:t>
            </a:r>
          </a:p>
          <a:p>
            <a:pPr marL="463550" indent="-463550">
              <a:buClr>
                <a:srgbClr val="FF0000"/>
              </a:buClr>
              <a:buFont typeface="Wingdings" pitchFamily="2" charset="2"/>
              <a:buChar char="Ø"/>
            </a:pPr>
            <a:endParaRPr lang="en-US" sz="2000"/>
          </a:p>
          <a:p>
            <a:pPr marL="463550" indent="-463550">
              <a:buClr>
                <a:srgbClr val="FF0000"/>
              </a:buClr>
              <a:buFont typeface="Wingdings" pitchFamily="2" charset="2"/>
              <a:buChar char="Ø"/>
            </a:pPr>
            <a:r>
              <a:rPr lang="en-US" sz="2000"/>
              <a:t>In the final stage the sample is atomized by rapidly increasing the temperature to 2000–3000 °C. The result is a transient absorbance peak whose height or area is proportional to the absolute amount of analyte injected into the graphite tube. </a:t>
            </a:r>
          </a:p>
        </p:txBody>
      </p:sp>
      <p:sp>
        <p:nvSpPr>
          <p:cNvPr id="92163" name="TextBox 2"/>
          <p:cNvSpPr txBox="1">
            <a:spLocks noChangeArrowheads="1"/>
          </p:cNvSpPr>
          <p:nvPr/>
        </p:nvSpPr>
        <p:spPr bwMode="auto">
          <a:xfrm>
            <a:off x="1143000" y="0"/>
            <a:ext cx="6858000" cy="646113"/>
          </a:xfrm>
          <a:prstGeom prst="rect">
            <a:avLst/>
          </a:prstGeom>
          <a:noFill/>
          <a:ln w="9525">
            <a:noFill/>
            <a:miter lim="800000"/>
            <a:headEnd/>
            <a:tailEnd/>
          </a:ln>
        </p:spPr>
        <p:txBody>
          <a:bodyPr>
            <a:spAutoFit/>
          </a:bodyPr>
          <a:lstStyle/>
          <a:p>
            <a:r>
              <a:rPr lang="en-US" sz="3600" b="1" i="1">
                <a:solidFill>
                  <a:srgbClr val="0000FF"/>
                </a:solidFill>
              </a:rPr>
              <a:t>Electrothermal Atomizers</a:t>
            </a:r>
            <a:endParaRPr lang="en-US" sz="3600" i="1">
              <a:solidFill>
                <a:srgbClr val="0000FF"/>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513862B3-9260-43B1-A26B-3AA2A0D3B6D0}" type="slidenum">
              <a:rPr lang="en-US"/>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ChangeArrowheads="1"/>
          </p:cNvSpPr>
          <p:nvPr/>
        </p:nvSpPr>
        <p:spPr bwMode="auto">
          <a:xfrm>
            <a:off x="762000" y="1314450"/>
            <a:ext cx="7543800" cy="4708525"/>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Atomization efficiency is strongly influenced by the sample’s contact with the graphite tube, which is difficult to control reproducibly.</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Electrothermal atomization provides a significant improvement in sensitivity by trapping the gaseous analyte in the small volume of the graphite tube.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analyte’s concentration in the resulting vapor phase may be as much as 1000 times greater than that produced by flame atomization.</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improvement in sensitivity, and the resulting improvement in detection limits, is offset by a significant decrease in precision. </a:t>
            </a:r>
          </a:p>
        </p:txBody>
      </p:sp>
      <p:sp>
        <p:nvSpPr>
          <p:cNvPr id="93187" name="TextBox 2"/>
          <p:cNvSpPr txBox="1">
            <a:spLocks noChangeArrowheads="1"/>
          </p:cNvSpPr>
          <p:nvPr/>
        </p:nvSpPr>
        <p:spPr bwMode="auto">
          <a:xfrm>
            <a:off x="1143000" y="152400"/>
            <a:ext cx="6858000" cy="646113"/>
          </a:xfrm>
          <a:prstGeom prst="rect">
            <a:avLst/>
          </a:prstGeom>
          <a:noFill/>
          <a:ln w="9525">
            <a:noFill/>
            <a:miter lim="800000"/>
            <a:headEnd/>
            <a:tailEnd/>
          </a:ln>
        </p:spPr>
        <p:txBody>
          <a:bodyPr>
            <a:spAutoFit/>
          </a:bodyPr>
          <a:lstStyle/>
          <a:p>
            <a:r>
              <a:rPr lang="en-US" sz="3600" b="1" i="1">
                <a:solidFill>
                  <a:srgbClr val="0000FF"/>
                </a:solidFill>
              </a:rPr>
              <a:t>Electrothermal Atomizers</a:t>
            </a:r>
            <a:endParaRPr lang="en-US" sz="3600" i="1">
              <a:solidFill>
                <a:srgbClr val="0000FF"/>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5E17815C-4ED4-4CB9-92F2-9339D76CD819}" type="slidenum">
              <a:rPr lang="en-US"/>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ChangeArrowheads="1"/>
          </p:cNvSpPr>
          <p:nvPr/>
        </p:nvSpPr>
        <p:spPr bwMode="auto">
          <a:xfrm>
            <a:off x="381000" y="838200"/>
            <a:ext cx="8458200" cy="5940425"/>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000"/>
              <a:t>The choice of atomization method is determined primarily by the analyte’s concentration in the samples being analyzed.</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The detection limits for most elements are significantly lower when using electrothermal atomization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 A better precision when using flame atomization makes it the method of choice when the analyte’s concentration is significantly greater than the detection limit for flame atomization.</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In addition, flame atomization is subject to fewer interferences, allows for a greater throughput of samples, and requires less expertise from the operator.</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 Electrothermal atomization is the method of choice when the analyte’s concentration is lower than the detection limit for flame atomization. </a:t>
            </a:r>
          </a:p>
          <a:p>
            <a:pPr marL="341313" indent="-341313">
              <a:buClr>
                <a:srgbClr val="FF0000"/>
              </a:buClr>
              <a:buFont typeface="Wingdings" pitchFamily="2" charset="2"/>
              <a:buChar char="Ø"/>
            </a:pPr>
            <a:endParaRPr lang="en-US" sz="2000"/>
          </a:p>
          <a:p>
            <a:pPr marL="341313" indent="-341313">
              <a:buClr>
                <a:srgbClr val="FF0000"/>
              </a:buClr>
              <a:buFont typeface="Wingdings" pitchFamily="2" charset="2"/>
              <a:buChar char="Ø"/>
            </a:pPr>
            <a:r>
              <a:rPr lang="en-US" sz="2000"/>
              <a:t>Electrothermal atomization is also useful when the volume of sample is limited.</a:t>
            </a:r>
          </a:p>
        </p:txBody>
      </p:sp>
      <p:sp>
        <p:nvSpPr>
          <p:cNvPr id="94211" name="TextBox 2"/>
          <p:cNvSpPr txBox="1">
            <a:spLocks noChangeArrowheads="1"/>
          </p:cNvSpPr>
          <p:nvPr/>
        </p:nvSpPr>
        <p:spPr bwMode="auto">
          <a:xfrm>
            <a:off x="457200" y="76200"/>
            <a:ext cx="8458200" cy="584200"/>
          </a:xfrm>
          <a:prstGeom prst="rect">
            <a:avLst/>
          </a:prstGeom>
          <a:noFill/>
          <a:ln w="9525">
            <a:noFill/>
            <a:miter lim="800000"/>
            <a:headEnd/>
            <a:tailEnd/>
          </a:ln>
        </p:spPr>
        <p:txBody>
          <a:bodyPr>
            <a:spAutoFit/>
          </a:bodyPr>
          <a:lstStyle/>
          <a:p>
            <a:r>
              <a:rPr lang="en-US" sz="3200" b="1" i="1">
                <a:solidFill>
                  <a:srgbClr val="0000FF"/>
                </a:solidFill>
              </a:rPr>
              <a:t>Flame Versus Electrothermal Atomization</a:t>
            </a:r>
            <a:endParaRPr lang="en-US" sz="3200" i="1">
              <a:solidFill>
                <a:srgbClr val="0000FF"/>
              </a:solidFill>
            </a:endParaRPr>
          </a:p>
        </p:txBody>
      </p:sp>
      <p:sp>
        <p:nvSpPr>
          <p:cNvPr id="4" name="Slide Number Placeholder 3"/>
          <p:cNvSpPr>
            <a:spLocks noGrp="1"/>
          </p:cNvSpPr>
          <p:nvPr>
            <p:ph type="sldNum" sz="quarter" idx="12"/>
          </p:nvPr>
        </p:nvSpPr>
        <p:spPr/>
        <p:txBody>
          <a:bodyPr/>
          <a:lstStyle/>
          <a:p>
            <a:pPr>
              <a:defRPr/>
            </a:pPr>
            <a:fld id="{AADB7F54-BDFC-4753-BAA3-FEA4F6257F54}" type="slidenum">
              <a:rPr lang="en-US"/>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0"/>
            <a:ext cx="6934200" cy="5324475"/>
          </a:xfrm>
          <a:prstGeom prst="rect">
            <a:avLst/>
          </a:prstGeom>
        </p:spPr>
        <p:txBody>
          <a:bodyPr wrap="square">
            <a:spAutoFit/>
          </a:bodyPr>
          <a:lstStyle/>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The source for atomic absorption is a hollow cathode lamp consisting of a cathode and anode enclosed within a glass tube filled with a low pressure of Ne or </a:t>
            </a:r>
            <a:r>
              <a:rPr lang="en-US" sz="2000" dirty="0" err="1">
                <a:latin typeface="Arial" pitchFamily="34" charset="0"/>
                <a:cs typeface="Arial" pitchFamily="34" charset="0"/>
              </a:rPr>
              <a:t>Ar</a:t>
            </a:r>
            <a:r>
              <a:rPr lang="en-US" sz="2000" dirty="0">
                <a:latin typeface="Arial" pitchFamily="34" charset="0"/>
                <a:cs typeface="Arial" pitchFamily="34" charset="0"/>
              </a:rPr>
              <a:t>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When a potential is applied across the electrodes, the filler gas is ionized. The positively charged ions collide with the negatively charged cathode, dislodging, or “sputtering,” atoms from the cathode’s surface.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Some of the sputtered atoms are in the excited state and emit radiation characteristic of the metal from which the cathode was manufactured. </a:t>
            </a:r>
          </a:p>
          <a:p>
            <a:pPr marL="341313" indent="-341313" fontAlgn="auto">
              <a:spcBef>
                <a:spcPts val="0"/>
              </a:spcBef>
              <a:spcAft>
                <a:spcPts val="0"/>
              </a:spcAft>
              <a:buClr>
                <a:srgbClr val="FF0000"/>
              </a:buClr>
              <a:buFont typeface="Wingdings" pitchFamily="2" charset="2"/>
              <a:buChar char="Ø"/>
              <a:defRPr/>
            </a:pPr>
            <a:endParaRPr lang="en-US" sz="2000" dirty="0">
              <a:latin typeface="Arial" pitchFamily="34" charset="0"/>
              <a:cs typeface="Arial" pitchFamily="34" charset="0"/>
            </a:endParaRPr>
          </a:p>
          <a:p>
            <a:pPr marL="341313" indent="-341313" fontAlgn="auto">
              <a:spcBef>
                <a:spcPts val="0"/>
              </a:spcBef>
              <a:spcAft>
                <a:spcPts val="0"/>
              </a:spcAft>
              <a:buClr>
                <a:srgbClr val="FF0000"/>
              </a:buClr>
              <a:buFont typeface="Wingdings" pitchFamily="2" charset="2"/>
              <a:buChar char="Ø"/>
              <a:defRPr/>
            </a:pPr>
            <a:r>
              <a:rPr lang="en-US" sz="2000" dirty="0">
                <a:latin typeface="Arial" pitchFamily="34" charset="0"/>
                <a:cs typeface="Arial" pitchFamily="34" charset="0"/>
              </a:rPr>
              <a:t>By fashioning the cathode from the metallic </a:t>
            </a:r>
            <a:r>
              <a:rPr lang="en-US" sz="2000" dirty="0" err="1">
                <a:latin typeface="Arial" pitchFamily="34" charset="0"/>
                <a:cs typeface="Arial" pitchFamily="34" charset="0"/>
              </a:rPr>
              <a:t>analyte</a:t>
            </a:r>
            <a:r>
              <a:rPr lang="en-US" sz="2000" dirty="0">
                <a:latin typeface="Arial" pitchFamily="34" charset="0"/>
                <a:cs typeface="Arial" pitchFamily="34" charset="0"/>
              </a:rPr>
              <a:t>, a hollow cathode lamp provides emission lines that correspond to the </a:t>
            </a:r>
            <a:r>
              <a:rPr lang="en-US" sz="2000" dirty="0" err="1">
                <a:latin typeface="Arial" pitchFamily="34" charset="0"/>
                <a:cs typeface="Arial" pitchFamily="34" charset="0"/>
              </a:rPr>
              <a:t>analyte’s</a:t>
            </a:r>
            <a:r>
              <a:rPr lang="en-US" sz="2000" dirty="0">
                <a:latin typeface="Arial" pitchFamily="34" charset="0"/>
                <a:cs typeface="Arial" pitchFamily="34" charset="0"/>
              </a:rPr>
              <a:t> absorption spectrum.</a:t>
            </a:r>
          </a:p>
          <a:p>
            <a:pPr fontAlgn="auto">
              <a:spcBef>
                <a:spcPts val="0"/>
              </a:spcBef>
              <a:spcAft>
                <a:spcPts val="0"/>
              </a:spcAft>
              <a:defRPr/>
            </a:pPr>
            <a:endParaRPr lang="en-US" sz="2000" dirty="0">
              <a:latin typeface="Arial" pitchFamily="34" charset="0"/>
              <a:cs typeface="Arial" pitchFamily="34" charset="0"/>
            </a:endParaRPr>
          </a:p>
        </p:txBody>
      </p:sp>
      <p:sp>
        <p:nvSpPr>
          <p:cNvPr id="95235" name="TextBox 2"/>
          <p:cNvSpPr txBox="1">
            <a:spLocks noChangeArrowheads="1"/>
          </p:cNvSpPr>
          <p:nvPr/>
        </p:nvSpPr>
        <p:spPr bwMode="auto">
          <a:xfrm>
            <a:off x="838200" y="152400"/>
            <a:ext cx="7924800" cy="584200"/>
          </a:xfrm>
          <a:prstGeom prst="rect">
            <a:avLst/>
          </a:prstGeom>
          <a:noFill/>
          <a:ln w="9525">
            <a:noFill/>
            <a:miter lim="800000"/>
            <a:headEnd/>
            <a:tailEnd/>
          </a:ln>
        </p:spPr>
        <p:txBody>
          <a:bodyPr>
            <a:spAutoFit/>
          </a:bodyPr>
          <a:lstStyle/>
          <a:p>
            <a:r>
              <a:rPr lang="en-US" sz="3200" b="1" i="1">
                <a:solidFill>
                  <a:srgbClr val="0000FF"/>
                </a:solidFill>
              </a:rPr>
              <a:t>Radiation source of atomic absorption</a:t>
            </a:r>
          </a:p>
        </p:txBody>
      </p:sp>
      <p:sp>
        <p:nvSpPr>
          <p:cNvPr id="4" name="Slide Number Placeholder 3"/>
          <p:cNvSpPr>
            <a:spLocks noGrp="1"/>
          </p:cNvSpPr>
          <p:nvPr>
            <p:ph type="sldNum" sz="quarter" idx="12"/>
          </p:nvPr>
        </p:nvSpPr>
        <p:spPr/>
        <p:txBody>
          <a:bodyPr/>
          <a:lstStyle/>
          <a:p>
            <a:pPr>
              <a:defRPr/>
            </a:pPr>
            <a:fld id="{BA342444-FCA4-4A8D-AEF4-7160CBA163A0}" type="slidenum">
              <a:rPr lang="en-US"/>
              <a:pPr>
                <a:defRPr/>
              </a:pPr>
              <a:t>95</a:t>
            </a:fld>
            <a:endParaRPr lang="en-US"/>
          </a:p>
        </p:txBody>
      </p:sp>
      <p:pic>
        <p:nvPicPr>
          <p:cNvPr id="5" name="Picture 2"/>
          <p:cNvPicPr>
            <a:picLocks noChangeAspect="1" noChangeArrowheads="1"/>
          </p:cNvPicPr>
          <p:nvPr/>
        </p:nvPicPr>
        <p:blipFill>
          <a:blip r:embed="rId2" cstate="print"/>
          <a:srcRect/>
          <a:stretch>
            <a:fillRect/>
          </a:stretch>
        </p:blipFill>
        <p:spPr bwMode="auto">
          <a:xfrm>
            <a:off x="5867400" y="5773069"/>
            <a:ext cx="2800350" cy="1084931"/>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cstate="print"/>
          <a:srcRect/>
          <a:stretch>
            <a:fillRect/>
          </a:stretch>
        </p:blipFill>
        <p:spPr bwMode="auto">
          <a:xfrm>
            <a:off x="1314450" y="1371600"/>
            <a:ext cx="6515100" cy="2524125"/>
          </a:xfrm>
          <a:prstGeom prst="rect">
            <a:avLst/>
          </a:prstGeom>
          <a:noFill/>
          <a:ln w="9525">
            <a:noFill/>
            <a:miter lim="800000"/>
            <a:headEnd/>
            <a:tailEnd/>
          </a:ln>
        </p:spPr>
      </p:pic>
      <p:sp>
        <p:nvSpPr>
          <p:cNvPr id="96259" name="TextBox 2"/>
          <p:cNvSpPr txBox="1">
            <a:spLocks noChangeArrowheads="1"/>
          </p:cNvSpPr>
          <p:nvPr/>
        </p:nvSpPr>
        <p:spPr bwMode="auto">
          <a:xfrm>
            <a:off x="1524000" y="152400"/>
            <a:ext cx="5562600" cy="646113"/>
          </a:xfrm>
          <a:prstGeom prst="rect">
            <a:avLst/>
          </a:prstGeom>
          <a:noFill/>
          <a:ln w="9525">
            <a:noFill/>
            <a:miter lim="800000"/>
            <a:headEnd/>
            <a:tailEnd/>
          </a:ln>
        </p:spPr>
        <p:txBody>
          <a:bodyPr>
            <a:spAutoFit/>
          </a:bodyPr>
          <a:lstStyle/>
          <a:p>
            <a:r>
              <a:rPr lang="en-US" sz="3600" b="1" i="1">
                <a:solidFill>
                  <a:srgbClr val="0000FF"/>
                </a:solidFill>
              </a:rPr>
              <a:t>Hollow cathode lamp</a:t>
            </a:r>
          </a:p>
        </p:txBody>
      </p:sp>
      <p:sp>
        <p:nvSpPr>
          <p:cNvPr id="4" name="Slide Number Placeholder 3"/>
          <p:cNvSpPr>
            <a:spLocks noGrp="1"/>
          </p:cNvSpPr>
          <p:nvPr>
            <p:ph type="sldNum" sz="quarter" idx="12"/>
          </p:nvPr>
        </p:nvSpPr>
        <p:spPr/>
        <p:txBody>
          <a:bodyPr/>
          <a:lstStyle/>
          <a:p>
            <a:pPr>
              <a:defRPr/>
            </a:pPr>
            <a:fld id="{4730493C-F568-4BB4-B795-BF78B6EC77B8}" type="slidenum">
              <a:rPr lang="en-US"/>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ChangeArrowheads="1"/>
          </p:cNvSpPr>
          <p:nvPr/>
        </p:nvSpPr>
        <p:spPr bwMode="auto">
          <a:xfrm>
            <a:off x="457200" y="841375"/>
            <a:ext cx="8458200" cy="5016500"/>
          </a:xfrm>
          <a:prstGeom prst="rect">
            <a:avLst/>
          </a:prstGeom>
          <a:noFill/>
          <a:ln w="9525">
            <a:noFill/>
            <a:miter lim="800000"/>
            <a:headEnd/>
            <a:tailEnd/>
          </a:ln>
        </p:spPr>
        <p:txBody>
          <a:bodyPr>
            <a:spAutoFit/>
          </a:bodyPr>
          <a:lstStyle/>
          <a:p>
            <a:pPr marL="231775" indent="-231775">
              <a:buClr>
                <a:srgbClr val="FF0000"/>
              </a:buClr>
              <a:buFont typeface="Wingdings" pitchFamily="2" charset="2"/>
              <a:buChar char="Ø"/>
            </a:pPr>
            <a:r>
              <a:rPr lang="en-US" sz="2000"/>
              <a:t>The sensitivity of an atomic absorption line is often described by its characteristic concentration, which is the concentration of analyte giving an absorbance of 0.00436 (corresponding to a percent transmittance of 99%). </a:t>
            </a:r>
          </a:p>
          <a:p>
            <a:pPr marL="231775" indent="-231775">
              <a:buClr>
                <a:srgbClr val="FF0000"/>
              </a:buClr>
              <a:buFont typeface="Wingdings" pitchFamily="2" charset="2"/>
              <a:buChar char="Ø"/>
            </a:pPr>
            <a:endParaRPr lang="en-US" sz="2000"/>
          </a:p>
          <a:p>
            <a:pPr marL="231775" indent="-231775">
              <a:buClr>
                <a:srgbClr val="FF0000"/>
              </a:buClr>
              <a:buFont typeface="Wingdings" pitchFamily="2" charset="2"/>
              <a:buChar char="Ø"/>
            </a:pPr>
            <a:r>
              <a:rPr lang="en-US" sz="2000"/>
              <a:t>Usually the wavelength providing the best sensitivity is used, although a less sensitive wavelength may be more appropriate for a high concentration of analyte.</a:t>
            </a:r>
          </a:p>
          <a:p>
            <a:pPr marL="231775" indent="-231775">
              <a:buClr>
                <a:srgbClr val="FF0000"/>
              </a:buClr>
              <a:buFont typeface="Wingdings" pitchFamily="2" charset="2"/>
              <a:buChar char="Ø"/>
            </a:pPr>
            <a:endParaRPr lang="en-US" sz="2000"/>
          </a:p>
          <a:p>
            <a:pPr marL="231775" indent="-231775">
              <a:buClr>
                <a:srgbClr val="FF0000"/>
              </a:buClr>
              <a:buFont typeface="Wingdings" pitchFamily="2" charset="2"/>
              <a:buChar char="Ø"/>
            </a:pPr>
            <a:r>
              <a:rPr lang="en-US" sz="2000"/>
              <a:t>A less sensitive wavelength also may be appropriate when significant interferences occur at the most sensitive wavelength. </a:t>
            </a:r>
          </a:p>
          <a:p>
            <a:pPr marL="231775" indent="-231775">
              <a:buClr>
                <a:srgbClr val="FF0000"/>
              </a:buClr>
              <a:buFont typeface="Wingdings" pitchFamily="2" charset="2"/>
              <a:buChar char="Ø"/>
            </a:pPr>
            <a:endParaRPr lang="en-US" sz="2000"/>
          </a:p>
          <a:p>
            <a:pPr marL="231775" indent="-231775">
              <a:buClr>
                <a:srgbClr val="FF0000"/>
              </a:buClr>
              <a:buFont typeface="Wingdings" pitchFamily="2" charset="2"/>
              <a:buChar char="Ø"/>
            </a:pPr>
            <a:r>
              <a:rPr lang="en-US" sz="2000"/>
              <a:t>For example, atomizing a sample produces atoms of not only the analyte, but also of other components present in the sample’s matrix. </a:t>
            </a:r>
          </a:p>
          <a:p>
            <a:pPr marL="231775" indent="-231775">
              <a:buClr>
                <a:srgbClr val="FF0000"/>
              </a:buClr>
              <a:buFont typeface="Wingdings" pitchFamily="2" charset="2"/>
              <a:buChar char="Ø"/>
            </a:pPr>
            <a:endParaRPr lang="en-US" sz="2000"/>
          </a:p>
          <a:p>
            <a:pPr marL="231775" indent="-231775">
              <a:buClr>
                <a:srgbClr val="FF0000"/>
              </a:buClr>
              <a:buFont typeface="Wingdings" pitchFamily="2" charset="2"/>
              <a:buChar char="Ø"/>
            </a:pPr>
            <a:endParaRPr lang="en-US" sz="2000"/>
          </a:p>
        </p:txBody>
      </p:sp>
      <p:sp>
        <p:nvSpPr>
          <p:cNvPr id="97283" name="TextBox 2"/>
          <p:cNvSpPr txBox="1">
            <a:spLocks noChangeArrowheads="1"/>
          </p:cNvSpPr>
          <p:nvPr/>
        </p:nvSpPr>
        <p:spPr bwMode="auto">
          <a:xfrm>
            <a:off x="2286000" y="0"/>
            <a:ext cx="3276600" cy="646113"/>
          </a:xfrm>
          <a:prstGeom prst="rect">
            <a:avLst/>
          </a:prstGeom>
          <a:noFill/>
          <a:ln w="9525">
            <a:noFill/>
            <a:miter lim="800000"/>
            <a:headEnd/>
            <a:tailEnd/>
          </a:ln>
        </p:spPr>
        <p:txBody>
          <a:bodyPr>
            <a:spAutoFit/>
          </a:bodyPr>
          <a:lstStyle/>
          <a:p>
            <a:r>
              <a:rPr lang="en-US" sz="3600" b="1" i="1">
                <a:solidFill>
                  <a:srgbClr val="0000FF"/>
                </a:solidFill>
              </a:rPr>
              <a:t>Sensitivity</a:t>
            </a:r>
          </a:p>
        </p:txBody>
      </p:sp>
      <p:sp>
        <p:nvSpPr>
          <p:cNvPr id="4" name="Slide Number Placeholder 3"/>
          <p:cNvSpPr>
            <a:spLocks noGrp="1"/>
          </p:cNvSpPr>
          <p:nvPr>
            <p:ph type="sldNum" sz="quarter" idx="12"/>
          </p:nvPr>
        </p:nvSpPr>
        <p:spPr/>
        <p:txBody>
          <a:bodyPr/>
          <a:lstStyle/>
          <a:p>
            <a:pPr>
              <a:defRPr/>
            </a:pPr>
            <a:fld id="{994AA290-9A47-4441-81C8-F831D5D003F5}" type="slidenum">
              <a:rPr lang="en-US"/>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1881188" y="298450"/>
            <a:ext cx="6196012" cy="41021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999B497-A978-4DC0-8829-E0B85A3D7BB0}" type="slidenum">
              <a:rPr lang="en-US"/>
              <a:pPr>
                <a:defRPr/>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685800" y="762000"/>
            <a:ext cx="8001000" cy="5632450"/>
          </a:xfrm>
          <a:prstGeom prst="rect">
            <a:avLst/>
          </a:prstGeom>
          <a:noFill/>
          <a:ln w="9525">
            <a:noFill/>
            <a:miter lim="800000"/>
            <a:headEnd/>
            <a:tailEnd/>
          </a:ln>
        </p:spPr>
        <p:txBody>
          <a:bodyPr>
            <a:spAutoFit/>
          </a:bodyPr>
          <a:lstStyle/>
          <a:p>
            <a:pPr marL="395288" indent="-395288">
              <a:buClr>
                <a:srgbClr val="FF0000"/>
              </a:buClr>
              <a:buFont typeface="Wingdings" pitchFamily="2" charset="2"/>
              <a:buChar char="Ø"/>
            </a:pPr>
            <a:r>
              <a:rPr lang="en-US" sz="2000"/>
              <a:t>The presence of other atoms in the flame does not result in an interference unless the absorbance lines for the analyte and the potential interferant are within approximately 0.01 nm.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An interference may be avoided by selecting another wavelength at which the analyte, but not the interferant, absorbs.</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The emission spectrum from a hollow cathode lamp includes, besides emission lines for the analyte, additional emission lines for impurities present in the metallic cathode and the filler gas.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These additional lines serve as a potential source of stray</a:t>
            </a:r>
          </a:p>
          <a:p>
            <a:pPr marL="395288" indent="-395288">
              <a:buClr>
                <a:srgbClr val="FF0000"/>
              </a:buClr>
            </a:pPr>
            <a:r>
              <a:rPr lang="en-US" sz="2000"/>
              <a:t>	radiation that may lead to an instrumental deviation from Beer’s law. </a:t>
            </a:r>
          </a:p>
          <a:p>
            <a:pPr marL="395288" indent="-395288">
              <a:buClr>
                <a:srgbClr val="FF0000"/>
              </a:buClr>
              <a:buFont typeface="Wingdings" pitchFamily="2" charset="2"/>
              <a:buChar char="Ø"/>
            </a:pPr>
            <a:endParaRPr lang="en-US" sz="2000"/>
          </a:p>
          <a:p>
            <a:pPr marL="395288" indent="-395288">
              <a:buClr>
                <a:srgbClr val="FF0000"/>
              </a:buClr>
              <a:buFont typeface="Wingdings" pitchFamily="2" charset="2"/>
              <a:buChar char="Ø"/>
            </a:pPr>
            <a:r>
              <a:rPr lang="en-US" sz="2000"/>
              <a:t>Normally the monochromator’s slit width is set as wide as possible, improving the throughput of radiation, while being narrow enough to eliminate this source of stray radiation.</a:t>
            </a:r>
          </a:p>
        </p:txBody>
      </p:sp>
      <p:sp>
        <p:nvSpPr>
          <p:cNvPr id="99331" name="TextBox 2"/>
          <p:cNvSpPr txBox="1">
            <a:spLocks noChangeArrowheads="1"/>
          </p:cNvSpPr>
          <p:nvPr/>
        </p:nvSpPr>
        <p:spPr bwMode="auto">
          <a:xfrm>
            <a:off x="1447800" y="39688"/>
            <a:ext cx="6324600" cy="646112"/>
          </a:xfrm>
          <a:prstGeom prst="rect">
            <a:avLst/>
          </a:prstGeom>
          <a:noFill/>
          <a:ln w="9525">
            <a:noFill/>
            <a:miter lim="800000"/>
            <a:headEnd/>
            <a:tailEnd/>
          </a:ln>
        </p:spPr>
        <p:txBody>
          <a:bodyPr>
            <a:spAutoFit/>
          </a:bodyPr>
          <a:lstStyle/>
          <a:p>
            <a:r>
              <a:rPr lang="en-US" sz="3600" b="1" i="1">
                <a:solidFill>
                  <a:srgbClr val="0000FF"/>
                </a:solidFill>
              </a:rPr>
              <a:t>Interference and deviations</a:t>
            </a:r>
          </a:p>
        </p:txBody>
      </p:sp>
      <p:sp>
        <p:nvSpPr>
          <p:cNvPr id="4" name="Slide Number Placeholder 3"/>
          <p:cNvSpPr>
            <a:spLocks noGrp="1"/>
          </p:cNvSpPr>
          <p:nvPr>
            <p:ph type="sldNum" sz="quarter" idx="12"/>
          </p:nvPr>
        </p:nvSpPr>
        <p:spPr/>
        <p:txBody>
          <a:bodyPr/>
          <a:lstStyle/>
          <a:p>
            <a:pPr>
              <a:defRPr/>
            </a:pPr>
            <a:fld id="{7365CC47-85BD-4FD0-9C84-3E3C3EA2E7F6}" type="slidenum">
              <a:rPr lang="en-US"/>
              <a:pPr>
                <a:defRPr/>
              </a:pPr>
              <a:t>99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2272</TotalTime>
  <Words>7354</Words>
  <Application>Microsoft Office PowerPoint</Application>
  <PresentationFormat>On-screen Show (4:3)</PresentationFormat>
  <Paragraphs>986</Paragraphs>
  <Slides>113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15" baseType="lpstr">
      <vt:lpstr>Office Theme</vt:lpstr>
      <vt:lpstr>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Ankudey</dc:creator>
  <cp:lastModifiedBy>Ankudey</cp:lastModifiedBy>
  <cp:revision>31</cp:revision>
  <dcterms:created xsi:type="dcterms:W3CDTF">2008-11-08T18:09:39Z</dcterms:created>
  <dcterms:modified xsi:type="dcterms:W3CDTF">2009-11-14T08:35:28Z</dcterms:modified>
</cp:coreProperties>
</file>