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>
        <p:scale>
          <a:sx n="50" d="100"/>
          <a:sy n="50" d="100"/>
        </p:scale>
        <p:origin x="-192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25D5-DDE1-4E3B-87C0-96A2C69DC3D0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3FA9-9BC7-452D-96FB-11E9F3F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B4F3-92C7-44CE-8E2A-90840A4DBF9E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e.coe@knust.edu.g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 271: Analog Communication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solidFill>
                  <a:srgbClr val="FF0000"/>
                </a:solidFill>
              </a:rPr>
              <a:t>Examiner: M. </a:t>
            </a:r>
            <a:r>
              <a:rPr lang="en-US" sz="3200" i="1" dirty="0">
                <a:solidFill>
                  <a:srgbClr val="FF0000"/>
                </a:solidFill>
              </a:rPr>
              <a:t>S</a:t>
            </a:r>
            <a:r>
              <a:rPr lang="en-US" sz="3200" i="1" dirty="0" smtClean="0">
                <a:solidFill>
                  <a:srgbClr val="FF0000"/>
                </a:solidFill>
              </a:rPr>
              <a:t>. Ellis, PhD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>
                <a:hlinkClick r:id="rId2"/>
              </a:rPr>
              <a:t>smellis.coe@knust.edu.gh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057 904 7591</a:t>
            </a:r>
            <a:br>
              <a:rPr lang="en-US" sz="3200" i="1" dirty="0" smtClean="0"/>
            </a:br>
            <a:endParaRPr lang="en-US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September 13</a:t>
            </a:r>
            <a:r>
              <a:rPr lang="en-US" i="1" baseline="30000" dirty="0" smtClean="0"/>
              <a:t>th</a:t>
            </a:r>
            <a:r>
              <a:rPr lang="en-US" i="1" dirty="0" smtClean="0"/>
              <a:t> ,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Dr. Ellis\AppData\Roaming\Tencent\Users\1302441439\QQ\WinTemp\RichOle\S_PZP}T9F5@6JKR{%9HWH_X.jpg"/>
          <p:cNvPicPr>
            <a:picLocks noChangeAspect="1" noChangeArrowheads="1"/>
          </p:cNvPicPr>
          <p:nvPr/>
        </p:nvPicPr>
        <p:blipFill>
          <a:blip r:embed="rId2" cstate="print"/>
          <a:srcRect t="11112" b="9117"/>
          <a:stretch>
            <a:fillRect/>
          </a:stretch>
        </p:blipFill>
        <p:spPr bwMode="auto">
          <a:xfrm>
            <a:off x="3581400" y="3352800"/>
            <a:ext cx="4914900" cy="26670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Intro to Basic Comm. Systems….</a:t>
            </a:r>
            <a:r>
              <a:rPr lang="en-US" sz="3100" i="1" dirty="0" smtClean="0">
                <a:solidFill>
                  <a:srgbClr val="FF0000"/>
                </a:solidFill>
              </a:rPr>
              <a:t>Elements of communication systems</a:t>
            </a:r>
            <a:endParaRPr lang="en-US" sz="3100" i="1" dirty="0">
              <a:solidFill>
                <a:srgbClr val="FF0000"/>
              </a:solidFill>
            </a:endParaRPr>
          </a:p>
        </p:txBody>
      </p:sp>
      <p:pic>
        <p:nvPicPr>
          <p:cNvPr id="19459" name="Picture 3" descr="C:\Users\Dr. Ellis\AppData\Roaming\Tencent\Users\1302441439\QQ\WinTemp\RichOle\O(O6]M9XG6JLD[K]0@(HEC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8691" y="990600"/>
            <a:ext cx="5875309" cy="16459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1225689"/>
            <a:ext cx="3276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Source of information may be  sound, video, data. 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Transmitter processes the physical message before propagation. Processes involve modulation and amplification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Channel is the media through which the signals travel from the transmitter to the receiver. The medium could be free space, optical </a:t>
            </a:r>
            <a:r>
              <a:rPr lang="en-US" dirty="0" err="1" smtClean="0"/>
              <a:t>fibre</a:t>
            </a:r>
            <a:r>
              <a:rPr lang="en-US" dirty="0"/>
              <a:t> </a:t>
            </a:r>
            <a:r>
              <a:rPr lang="en-US" dirty="0" smtClean="0"/>
              <a:t>or wire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receiver reverses the process of the transmitter. Converts the incoming signal back to its physical form, through a process called demodulation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C:\Users\Dr. Ellis\AppData\Roaming\Tencent\Users\1302441439\QQ\WinTemp\RichOle\}R8{LKB5}3SZW}I3FX7OZ~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5416994" cy="2011680"/>
          </a:xfrm>
          <a:prstGeom prst="rect">
            <a:avLst/>
          </a:prstGeom>
          <a:noFill/>
        </p:spPr>
      </p:pic>
      <p:pic>
        <p:nvPicPr>
          <p:cNvPr id="23554" name="Picture 2" descr="C:\Users\Dr. Ellis\AppData\Roaming\Tencent\Users\1302441439\QQ\WinTemp\RichOle\PW4W053O55H)84]S)NN%%H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00"/>
            <a:ext cx="6632797" cy="20116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38400" y="2743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Simplified Transmitter block diagram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6019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Simplified Receiver block diagram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EM Spectrum: Impact of Visible light, infrared, x-rays  on industry (Agriculture, Health,… etc.)</a:t>
            </a:r>
          </a:p>
          <a:p>
            <a:endParaRPr lang="en-US" dirty="0" smtClean="0"/>
          </a:p>
          <a:p>
            <a:r>
              <a:rPr lang="en-US" dirty="0" smtClean="0"/>
              <a:t>Carrier transmission</a:t>
            </a:r>
          </a:p>
          <a:p>
            <a:endParaRPr lang="en-US" dirty="0" smtClean="0"/>
          </a:p>
          <a:p>
            <a:r>
              <a:rPr lang="en-US" dirty="0" smtClean="0"/>
              <a:t>Spectrum translation (SSB, DSB)</a:t>
            </a:r>
          </a:p>
          <a:p>
            <a:endParaRPr lang="en-US" dirty="0" smtClean="0"/>
          </a:p>
          <a:p>
            <a:r>
              <a:rPr lang="en-US" dirty="0" smtClean="0"/>
              <a:t>Amplitude Modulation and Angle Modulation</a:t>
            </a:r>
          </a:p>
          <a:p>
            <a:endParaRPr lang="en-US" dirty="0" smtClean="0"/>
          </a:p>
          <a:p>
            <a:r>
              <a:rPr lang="en-US" dirty="0" smtClean="0"/>
              <a:t>Comparison of Modulation techniques</a:t>
            </a:r>
          </a:p>
          <a:p>
            <a:endParaRPr lang="en-US" dirty="0" smtClean="0"/>
          </a:p>
          <a:p>
            <a:r>
              <a:rPr lang="en-US" dirty="0" smtClean="0"/>
              <a:t>Power calculation </a:t>
            </a:r>
          </a:p>
          <a:p>
            <a:endParaRPr lang="en-US" dirty="0" smtClean="0"/>
          </a:p>
          <a:p>
            <a:r>
              <a:rPr lang="en-US" dirty="0" smtClean="0"/>
              <a:t>Pulse Modulation techniques</a:t>
            </a:r>
          </a:p>
          <a:p>
            <a:endParaRPr lang="en-US" dirty="0" smtClean="0"/>
          </a:p>
          <a:p>
            <a:r>
              <a:rPr lang="en-US" dirty="0" smtClean="0"/>
              <a:t>Sampling theorem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A. </a:t>
            </a:r>
            <a:r>
              <a:rPr lang="en-US" sz="2800" dirty="0" err="1" smtClean="0"/>
              <a:t>Yadav</a:t>
            </a:r>
            <a:r>
              <a:rPr lang="en-US" sz="2800" dirty="0" smtClean="0"/>
              <a:t>, “</a:t>
            </a:r>
            <a:r>
              <a:rPr lang="en-US" sz="2800" i="1" dirty="0" smtClean="0"/>
              <a:t>Analog Communication Systems</a:t>
            </a:r>
            <a:r>
              <a:rPr lang="en-US" sz="2800" dirty="0" smtClean="0"/>
              <a:t>”,  University Science Press, New Delhi, 2008.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S. Sharma, “</a:t>
            </a:r>
            <a:r>
              <a:rPr lang="en-US" sz="2800" i="1" dirty="0" smtClean="0"/>
              <a:t>Communication Engineering</a:t>
            </a:r>
            <a:r>
              <a:rPr lang="en-US" sz="2800" dirty="0" smtClean="0"/>
              <a:t>”, First Ed., S.K. </a:t>
            </a:r>
            <a:r>
              <a:rPr lang="en-US" sz="2800" dirty="0" err="1" smtClean="0"/>
              <a:t>Kataria</a:t>
            </a:r>
            <a:r>
              <a:rPr lang="en-US" sz="2800" dirty="0" smtClean="0"/>
              <a:t> &amp; Sons, New Delhi, 2011.</a:t>
            </a:r>
          </a:p>
          <a:p>
            <a:endParaRPr lang="en-US" sz="2800" dirty="0" smtClean="0"/>
          </a:p>
          <a:p>
            <a:r>
              <a:rPr lang="en-US" sz="2800" dirty="0" smtClean="0"/>
              <a:t>T. G. Thomas, “</a:t>
            </a:r>
            <a:r>
              <a:rPr lang="en-US" sz="2800" i="1" dirty="0" smtClean="0"/>
              <a:t>Analog Communication</a:t>
            </a:r>
            <a:r>
              <a:rPr lang="en-US" sz="2800" dirty="0" smtClean="0"/>
              <a:t>”, McGraw hill, New Delhi, 2007.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 Field Spectrum &amp; Industry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The Electromagnetic (EM) spectrum is the range of all types of EM radiation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These radiations includes the light that comes from a lamp in homes/offices, and the waves that heat food in microwave ovens, among several others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The EM spectrum with its corresponding wavelengths &amp; applications is shown below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EM spectrum &amp; applications</a:t>
            </a:r>
            <a:endParaRPr lang="en-US" dirty="0"/>
          </a:p>
        </p:txBody>
      </p:sp>
      <p:pic>
        <p:nvPicPr>
          <p:cNvPr id="1025" name="Picture 1" descr="C:\Users\Dr. Ellis\AppData\Roaming\Tencent\Users\1302441439\QQ\WinTemp\RichOle\J(RC%9{L2@ZR8%N_(74ZC{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5468610" cy="301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5000" y="1066800"/>
            <a:ext cx="3429000" cy="598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Radio Waves:  </a:t>
            </a:r>
            <a:r>
              <a:rPr lang="en-US" dirty="0" smtClean="0"/>
              <a:t>AM radio, FM radio, TV  </a:t>
            </a:r>
          </a:p>
          <a:p>
            <a:endParaRPr lang="en-US" dirty="0"/>
          </a:p>
          <a:p>
            <a:r>
              <a:rPr lang="en-US" b="1" dirty="0" smtClean="0"/>
              <a:t>Microwaves:  </a:t>
            </a:r>
            <a:r>
              <a:rPr lang="en-US" dirty="0" smtClean="0"/>
              <a:t>Microwave Ovens, </a:t>
            </a:r>
            <a:r>
              <a:rPr lang="en-US" dirty="0" err="1" smtClean="0"/>
              <a:t>WiFi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Infrared:  </a:t>
            </a:r>
            <a:r>
              <a:rPr lang="en-US" dirty="0" smtClean="0"/>
              <a:t>Remote controls, Night vision goggles, security cameras</a:t>
            </a:r>
          </a:p>
          <a:p>
            <a:endParaRPr lang="en-US" dirty="0"/>
          </a:p>
          <a:p>
            <a:r>
              <a:rPr lang="en-US" b="1" dirty="0" smtClean="0"/>
              <a:t>Visible light:  </a:t>
            </a:r>
            <a:r>
              <a:rPr lang="en-US" dirty="0" smtClean="0"/>
              <a:t>Lights that our eyes detect including: fireflies, light bulbs</a:t>
            </a:r>
          </a:p>
          <a:p>
            <a:endParaRPr lang="en-US" dirty="0"/>
          </a:p>
          <a:p>
            <a:r>
              <a:rPr lang="en-US" b="1" dirty="0" smtClean="0"/>
              <a:t>UV light:  </a:t>
            </a:r>
            <a:r>
              <a:rPr lang="en-US" dirty="0" smtClean="0"/>
              <a:t>Used to detect forged bank notes, synthesis of Vitamin D</a:t>
            </a:r>
          </a:p>
          <a:p>
            <a:endParaRPr lang="en-US" dirty="0"/>
          </a:p>
          <a:p>
            <a:r>
              <a:rPr lang="en-US" b="1" dirty="0" smtClean="0"/>
              <a:t>X-ray:  </a:t>
            </a:r>
            <a:r>
              <a:rPr lang="en-US" dirty="0" smtClean="0"/>
              <a:t>X-ray scans, bone fracture detections</a:t>
            </a:r>
          </a:p>
          <a:p>
            <a:endParaRPr lang="en-US" dirty="0"/>
          </a:p>
          <a:p>
            <a:r>
              <a:rPr lang="en-US" b="1" dirty="0" smtClean="0"/>
              <a:t>Gamma Ray</a:t>
            </a:r>
            <a:r>
              <a:rPr lang="en-US" dirty="0" smtClean="0"/>
              <a:t>: Cancer treatment, treatment of mutated cells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638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 the various frequencies and applications under </a:t>
            </a:r>
            <a:r>
              <a:rPr lang="en-US" sz="2000" b="1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Radio Waves</a:t>
            </a:r>
            <a:endParaRPr lang="en-US" sz="2000" b="1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181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ASSIGNMENT 1</a:t>
            </a:r>
            <a:endParaRPr lang="en-US" sz="2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 spectrum &amp; applications…</a:t>
            </a:r>
            <a:r>
              <a:rPr lang="en-US" dirty="0" smtClean="0">
                <a:solidFill>
                  <a:srgbClr val="FF0000"/>
                </a:solidFill>
              </a:rPr>
              <a:t>visible light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78217"/>
            <a:ext cx="5943600" cy="31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13716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Research conducted by Japanese researchers (</a:t>
            </a:r>
            <a:r>
              <a:rPr lang="en-US" dirty="0" err="1" smtClean="0"/>
              <a:t>Tohoko</a:t>
            </a:r>
            <a:r>
              <a:rPr lang="en-US" dirty="0" smtClean="0"/>
              <a:t> University) described that certain wavelengths of visible light (typically </a:t>
            </a:r>
            <a:r>
              <a:rPr lang="en-US" b="1" i="1" dirty="0" smtClean="0"/>
              <a:t>blue light</a:t>
            </a:r>
            <a:r>
              <a:rPr lang="en-US" dirty="0" smtClean="0"/>
              <a:t>) are lethal to certain species of insects (fruit fly </a:t>
            </a:r>
            <a:r>
              <a:rPr lang="en-US" dirty="0" smtClean="0"/>
              <a:t>pupae, mosquitoes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successful conclusion is reached, this will help reduce to use of insecticides which are detrimental to human health and expensive in controlling large areas (farms)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spectrum &amp; applications…</a:t>
            </a:r>
            <a:r>
              <a:rPr lang="en-US" dirty="0" smtClean="0">
                <a:solidFill>
                  <a:srgbClr val="FF0000"/>
                </a:solidFill>
              </a:rPr>
              <a:t>Visible light…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Dr. Ellis\Desktop\FILES\KNUST\ANALOG COMMUNICATION\wavelength.jpg"/>
          <p:cNvPicPr>
            <a:picLocks noChangeAspect="1" noChangeArrowheads="1"/>
          </p:cNvPicPr>
          <p:nvPr/>
        </p:nvPicPr>
        <p:blipFill>
          <a:blip r:embed="rId2" cstate="print"/>
          <a:srcRect l="2759" t="4134" r="29268" b="12427"/>
          <a:stretch>
            <a:fillRect/>
          </a:stretch>
        </p:blipFill>
        <p:spPr bwMode="auto">
          <a:xfrm>
            <a:off x="228600" y="1828800"/>
            <a:ext cx="4800600" cy="39319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53000" y="1905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The rate of photosynthesis peaks around 450 nm (</a:t>
            </a:r>
            <a:r>
              <a:rPr lang="en-US" i="1" dirty="0" smtClean="0"/>
              <a:t>blue light</a:t>
            </a:r>
            <a:r>
              <a:rPr lang="en-US" dirty="0" smtClean="0"/>
              <a:t>) and 650 nm (</a:t>
            </a:r>
            <a:r>
              <a:rPr lang="en-US" i="1" dirty="0" smtClean="0"/>
              <a:t>red light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Basic Comm.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Process of conveying (sending, receiving and processing) information at a distance is termed communication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Communications can happen through open space, satellites and optical fibres</a:t>
            </a:r>
          </a:p>
          <a:p>
            <a:pPr>
              <a:buFont typeface="Wingdings" pitchFamily="2" charset="2"/>
              <a:buChar char="v"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Communication usually occurs in the relatively low energy part of the EM spectrum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 to Basic Comm. Systems….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/>
              <a:t>The frequency range for various types of communications is tabulated below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It’s worth to note that these frequencies do not include the “</a:t>
            </a:r>
            <a:r>
              <a:rPr lang="en-US" sz="2800" i="1" dirty="0" smtClean="0"/>
              <a:t>light part</a:t>
            </a:r>
            <a:r>
              <a:rPr lang="en-US" sz="2800" dirty="0" smtClean="0"/>
              <a:t>” of the EM spectrum</a:t>
            </a:r>
            <a:endParaRPr lang="en-US" sz="2800" dirty="0"/>
          </a:p>
        </p:txBody>
      </p:sp>
      <p:pic>
        <p:nvPicPr>
          <p:cNvPr id="4" name="Picture 1" descr="C:\Users\hp\AppData\Roaming\Tencent\Users\1302441439\QQ\WinTemp\RichOle\8DQEX_1$5MN9@7QME3Q5RJ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733800"/>
            <a:ext cx="6763145" cy="2834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533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 TE 271: Analog Communication Systems   Examiner: M. S. Ellis, PhD smellis.coe@knust.edu.gh 057 904 7591 </vt:lpstr>
      <vt:lpstr>Syllabus</vt:lpstr>
      <vt:lpstr>Reference material</vt:lpstr>
      <vt:lpstr>EM Field Spectrum &amp; Industry applications</vt:lpstr>
      <vt:lpstr>EM spectrum &amp; applications</vt:lpstr>
      <vt:lpstr>EM spectrum &amp; applications…visible light</vt:lpstr>
      <vt:lpstr>EM spectrum &amp; applications…Visible light…</vt:lpstr>
      <vt:lpstr>Intro to Basic Comm. Systems</vt:lpstr>
      <vt:lpstr>Intro to Basic Comm. Systems….</vt:lpstr>
      <vt:lpstr>Intro to Basic Comm. Systems….Elements of communication systems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271: Analog Communication Systems   Examiner: Dr. S. M. Ellis smellis.coe@knust.edu.gh 057 904 7591</dc:title>
  <dc:creator>Dr. Ellis</dc:creator>
  <cp:lastModifiedBy>Dr. Ellis</cp:lastModifiedBy>
  <cp:revision>55</cp:revision>
  <dcterms:created xsi:type="dcterms:W3CDTF">2016-09-12T21:54:26Z</dcterms:created>
  <dcterms:modified xsi:type="dcterms:W3CDTF">2016-09-18T07:00:38Z</dcterms:modified>
</cp:coreProperties>
</file>