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4" autoAdjust="0"/>
  </p:normalViewPr>
  <p:slideViewPr>
    <p:cSldViewPr>
      <p:cViewPr>
        <p:scale>
          <a:sx n="50" d="100"/>
          <a:sy n="50" d="100"/>
        </p:scale>
        <p:origin x="-1920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F25D5-DDE1-4E3B-87C0-96A2C69DC3D0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A3FA9-9BC7-452D-96FB-11E9F3F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B4F3-92C7-44CE-8E2A-90840A4DBF9E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me.coe@knust.edu.g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076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 271: Analog Communication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 smtClean="0"/>
              <a:t>Lecture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>
                <a:solidFill>
                  <a:srgbClr val="FF0000"/>
                </a:solidFill>
              </a:rPr>
              <a:t>Examiner: M. </a:t>
            </a:r>
            <a:r>
              <a:rPr lang="en-US" sz="3200" i="1" dirty="0">
                <a:solidFill>
                  <a:srgbClr val="FF0000"/>
                </a:solidFill>
              </a:rPr>
              <a:t>S</a:t>
            </a:r>
            <a:r>
              <a:rPr lang="en-US" sz="3200" i="1" dirty="0" smtClean="0">
                <a:solidFill>
                  <a:srgbClr val="FF0000"/>
                </a:solidFill>
              </a:rPr>
              <a:t>. Ellis, PhD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>
                <a:hlinkClick r:id="rId2"/>
              </a:rPr>
              <a:t>smellis.coe@knust.edu.gh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057 904 7591</a:t>
            </a:r>
            <a:br>
              <a:rPr lang="en-US" sz="3200" i="1" dirty="0" smtClean="0"/>
            </a:br>
            <a:endParaRPr lang="en-US" sz="3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6172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September </a:t>
            </a:r>
            <a:r>
              <a:rPr lang="en-US" i="1" smtClean="0"/>
              <a:t>11</a:t>
            </a:r>
            <a:r>
              <a:rPr lang="en-US" i="1" baseline="30000" smtClean="0"/>
              <a:t>th</a:t>
            </a:r>
            <a:r>
              <a:rPr lang="en-US" i="1" smtClean="0"/>
              <a:t> </a:t>
            </a:r>
            <a:r>
              <a:rPr lang="en-US" i="1" dirty="0" smtClean="0"/>
              <a:t>, 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971800" cy="99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200" b="1" dirty="0" smtClean="0">
                <a:solidFill>
                  <a:srgbClr val="0070C0"/>
                </a:solidFill>
              </a:rPr>
              <a:t>Noise reduction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200" b="1" dirty="0" smtClean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Without modulation, an audio signal, transmitted to a receiver will encounter a lot of other audio signals (people, machines) in the transmission medium.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 With modulation, the carrier signal of high power and high frequency and will not be easily interfered with. It can also travel  a long distance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/>
            <a:endParaRPr lang="en-US" sz="2200" dirty="0" smtClean="0"/>
          </a:p>
          <a:p>
            <a:pPr marL="342900" indent="-342900" algn="just"/>
            <a:endParaRPr lang="en-US" sz="2200" dirty="0" smtClean="0"/>
          </a:p>
          <a:p>
            <a:pPr marL="342900" indent="-342900" algn="just"/>
            <a:endParaRPr lang="en-US" sz="2200" dirty="0" smtClean="0"/>
          </a:p>
          <a:p>
            <a:pPr marL="342900" indent="-342900"/>
            <a:endParaRPr lang="en-US" sz="2200" b="1" dirty="0" smtClean="0"/>
          </a:p>
          <a:p>
            <a:pPr marL="342900" indent="-342900"/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0"/>
            <a:ext cx="51816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200" b="1" dirty="0" smtClean="0">
                <a:solidFill>
                  <a:srgbClr val="0070C0"/>
                </a:solidFill>
              </a:rPr>
              <a:t>Narrow Banding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200" b="1" dirty="0" smtClean="0">
              <a:solidFill>
                <a:srgbClr val="0070C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/>
              <a:t>With modulation, several audio signals at different frequencies can be transmitted with the same antenna.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/>
              <a:t>Otherwise, each specific audio frequency will require a separate antenna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/>
            <a:endParaRPr lang="en-US" sz="2200" dirty="0" smtClean="0"/>
          </a:p>
          <a:p>
            <a:pPr marL="342900" indent="-342900" algn="just"/>
            <a:endParaRPr lang="en-US" sz="2200" dirty="0" smtClean="0"/>
          </a:p>
          <a:p>
            <a:pPr marL="342900" indent="-342900" algn="just"/>
            <a:endParaRPr lang="en-US" sz="22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/>
            <a:endParaRPr lang="en-US" sz="2200" dirty="0" smtClean="0"/>
          </a:p>
          <a:p>
            <a:pPr marL="342900" indent="-342900" algn="just"/>
            <a:endParaRPr lang="en-US" sz="2200" dirty="0" smtClean="0"/>
          </a:p>
          <a:p>
            <a:pPr marL="342900" indent="-342900" algn="just"/>
            <a:endParaRPr lang="en-US" sz="2200" dirty="0" smtClean="0"/>
          </a:p>
          <a:p>
            <a:pPr marL="342900" indent="-342900"/>
            <a:endParaRPr lang="en-US" sz="2200" b="1" dirty="0" smtClean="0"/>
          </a:p>
          <a:p>
            <a:pPr marL="342900" indent="-342900"/>
            <a:endParaRPr lang="en-US" sz="2200" b="1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733927" y="3733800"/>
          <a:ext cx="5410073" cy="2895600"/>
        </p:xfrm>
        <a:graphic>
          <a:graphicData uri="http://schemas.openxmlformats.org/presentationml/2006/ole">
            <p:oleObj spid="_x0000_s24579" name="Equation" r:id="rId3" imgW="2489040" imgH="1346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A. </a:t>
            </a:r>
            <a:r>
              <a:rPr lang="en-US" sz="2800" dirty="0" err="1" smtClean="0"/>
              <a:t>Yadav</a:t>
            </a:r>
            <a:r>
              <a:rPr lang="en-US" sz="2800" dirty="0" smtClean="0"/>
              <a:t>, “</a:t>
            </a:r>
            <a:r>
              <a:rPr lang="en-US" sz="2800" i="1" dirty="0" smtClean="0"/>
              <a:t>Analog Communication Systems</a:t>
            </a:r>
            <a:r>
              <a:rPr lang="en-US" sz="2800" dirty="0" smtClean="0"/>
              <a:t>”,  University Science Press, New Delhi, 2008.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S. Sharma, “</a:t>
            </a:r>
            <a:r>
              <a:rPr lang="en-US" sz="2800" i="1" dirty="0" smtClean="0"/>
              <a:t>Communication Engineering</a:t>
            </a:r>
            <a:r>
              <a:rPr lang="en-US" sz="2800" dirty="0" smtClean="0"/>
              <a:t>”, First Ed., S.K. </a:t>
            </a:r>
            <a:r>
              <a:rPr lang="en-US" sz="2800" dirty="0" err="1" smtClean="0"/>
              <a:t>Kataria</a:t>
            </a:r>
            <a:r>
              <a:rPr lang="en-US" sz="2800" dirty="0" smtClean="0"/>
              <a:t> &amp; Sons, New Delhi, 2011.</a:t>
            </a:r>
          </a:p>
          <a:p>
            <a:endParaRPr lang="en-US" sz="2800" dirty="0" smtClean="0"/>
          </a:p>
          <a:p>
            <a:r>
              <a:rPr lang="en-US" sz="2800" dirty="0" smtClean="0"/>
              <a:t>T. G. Thomas, “</a:t>
            </a:r>
            <a:r>
              <a:rPr lang="en-US" sz="2800" i="1" dirty="0" smtClean="0"/>
              <a:t>Analog Communication</a:t>
            </a:r>
            <a:r>
              <a:rPr lang="en-US" sz="2800" dirty="0" smtClean="0"/>
              <a:t>”, McGraw hill, New Delhi, 2007.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 to Basic Comm. Systems….</a:t>
            </a:r>
            <a:r>
              <a:rPr lang="en-US" sz="3600" i="1" dirty="0" smtClean="0">
                <a:solidFill>
                  <a:srgbClr val="FF0000"/>
                </a:solidFill>
              </a:rPr>
              <a:t>Modulation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Systems are designed to allow many individual messages to be transmitted over a single communication channel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method by which this can be achieved is called Multiplexing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multiplexing, baseband signals (</a:t>
            </a:r>
            <a:r>
              <a:rPr lang="en-US" i="1" dirty="0" smtClean="0"/>
              <a:t>voice, audio, video</a:t>
            </a:r>
            <a:r>
              <a:rPr lang="en-US" dirty="0" smtClean="0"/>
              <a:t>) of same frequency are shifted on different frequency locations  (</a:t>
            </a:r>
            <a:r>
              <a:rPr lang="en-US" i="1" dirty="0" smtClean="0"/>
              <a:t>frequency translation</a:t>
            </a:r>
            <a:r>
              <a:rPr lang="en-US" dirty="0" smtClean="0"/>
              <a:t>) within the total bandwidth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By doing so, they can be easily transmitted without mixing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At the receiver side, they can be easily retrieved by simply using filters with different cutoff frequencies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This method of multiplexing is called frequency multiplexing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Intro to Basic Comm. Systems….</a:t>
            </a:r>
            <a:r>
              <a:rPr lang="en-US" sz="3600" i="1" dirty="0" smtClean="0">
                <a:solidFill>
                  <a:srgbClr val="FF0000"/>
                </a:solidFill>
              </a:rPr>
              <a:t>Modulation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 simple method of frequency translation is called Modulation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process in which a high frequency signal is modified according to the properties of a low frequency information signal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powerful high frequency signal is called a </a:t>
            </a:r>
            <a:r>
              <a:rPr lang="en-US" b="1" i="1" dirty="0" smtClean="0"/>
              <a:t>carrier signal</a:t>
            </a:r>
          </a:p>
          <a:p>
            <a:pPr>
              <a:buFont typeface="Wingdings" pitchFamily="2" charset="2"/>
              <a:buChar char="v"/>
            </a:pPr>
            <a:endParaRPr lang="en-US" b="1" i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weak low frequency (or baseband) signal is called a </a:t>
            </a:r>
            <a:r>
              <a:rPr lang="en-US" b="1" i="1" dirty="0" smtClean="0"/>
              <a:t>modulating signal </a:t>
            </a:r>
            <a:endParaRPr lang="en-US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Intro to Basic Comm. Systems….</a:t>
            </a:r>
            <a:r>
              <a:rPr lang="en-US" sz="3600" i="1" dirty="0" smtClean="0">
                <a:solidFill>
                  <a:srgbClr val="FF0000"/>
                </a:solidFill>
              </a:rPr>
              <a:t>Modulation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i="1" dirty="0" smtClean="0"/>
              <a:t>A carrier signal </a:t>
            </a:r>
            <a:r>
              <a:rPr lang="en-US" dirty="0" smtClean="0"/>
              <a:t>is represented by </a:t>
            </a:r>
            <a:r>
              <a:rPr lang="en-US" b="1" i="1" dirty="0" err="1" smtClean="0"/>
              <a:t>Acos</a:t>
            </a:r>
            <a:r>
              <a:rPr lang="az-Cyrl-AZ" b="1" i="1" dirty="0" smtClean="0"/>
              <a:t>ф</a:t>
            </a:r>
            <a:r>
              <a:rPr lang="en-US" dirty="0" smtClean="0"/>
              <a:t>. By this formula. Modification of this signal can be done in the following ways: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i="1" dirty="0" smtClean="0"/>
              <a:t>Amplitude A, </a:t>
            </a:r>
            <a:r>
              <a:rPr lang="en-US" dirty="0" smtClean="0"/>
              <a:t>of the carrier can be modulated according to the instantaneous value of the modulating signal. This is known as Amplitude Modulation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i="1" dirty="0" smtClean="0"/>
              <a:t>Angle </a:t>
            </a:r>
            <a:r>
              <a:rPr lang="az-Cyrl-AZ" b="1" i="1" dirty="0" smtClean="0"/>
              <a:t>ф</a:t>
            </a:r>
            <a:r>
              <a:rPr lang="en-US" b="1" i="1" dirty="0" smtClean="0"/>
              <a:t> </a:t>
            </a:r>
            <a:r>
              <a:rPr lang="en-US" dirty="0" smtClean="0"/>
              <a:t>can be modulated according to the instantaneous value of the modulating signal. This is known as Angle Modulation</a:t>
            </a:r>
            <a:endParaRPr lang="en-US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 to Basic Comm. Systems….</a:t>
            </a:r>
            <a:r>
              <a:rPr lang="en-US" sz="3600" i="1" dirty="0" smtClean="0">
                <a:solidFill>
                  <a:srgbClr val="FF0000"/>
                </a:solidFill>
              </a:rPr>
              <a:t>Modulation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i="1" dirty="0" smtClean="0"/>
              <a:t>Angle </a:t>
            </a:r>
            <a:r>
              <a:rPr lang="az-Cyrl-AZ" b="1" i="1" dirty="0" smtClean="0"/>
              <a:t>ф</a:t>
            </a:r>
            <a:r>
              <a:rPr lang="en-US" b="1" i="1" dirty="0" smtClean="0"/>
              <a:t> </a:t>
            </a:r>
            <a:r>
              <a:rPr lang="en-US" dirty="0" smtClean="0"/>
              <a:t>is generally given by: </a:t>
            </a:r>
            <a:r>
              <a:rPr lang="az-Cyrl-AZ" b="1" i="1" dirty="0" smtClean="0"/>
              <a:t>ф</a:t>
            </a:r>
            <a:r>
              <a:rPr lang="en-US" b="1" i="1" dirty="0" smtClean="0"/>
              <a:t> =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b="1" i="1" dirty="0" smtClean="0"/>
              <a:t>t + </a:t>
            </a:r>
            <a:r>
              <a:rPr lang="az-Cyrl-AZ" b="1" i="1" dirty="0" smtClean="0">
                <a:latin typeface="Calibri"/>
                <a:cs typeface="Calibri"/>
              </a:rPr>
              <a:t>Ө</a:t>
            </a:r>
            <a:endParaRPr lang="en-US" b="1" i="1" dirty="0" smtClean="0">
              <a:latin typeface="Calibri"/>
              <a:cs typeface="Calibri"/>
            </a:endParaRPr>
          </a:p>
          <a:p>
            <a:pPr>
              <a:buFont typeface="Wingdings" pitchFamily="2" charset="2"/>
              <a:buChar char="q"/>
            </a:pPr>
            <a:endParaRPr lang="en-US" b="1" i="1" dirty="0" smtClean="0">
              <a:latin typeface="Calibri"/>
              <a:cs typeface="Calibri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/>
                <a:cs typeface="Calibri"/>
              </a:rPr>
              <a:t>The carrier wave becomes</a:t>
            </a:r>
            <a:r>
              <a:rPr lang="en-US" b="1" i="1" dirty="0" smtClean="0">
                <a:latin typeface="Calibri"/>
                <a:cs typeface="Calibri"/>
              </a:rPr>
              <a:t>: </a:t>
            </a:r>
            <a:r>
              <a:rPr lang="en-US" b="1" i="1" dirty="0" smtClean="0"/>
              <a:t>A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(</a:t>
            </a:r>
            <a:r>
              <a:rPr lang="el-GR" b="1" i="1" dirty="0" smtClean="0">
                <a:cs typeface="Calibri"/>
              </a:rPr>
              <a:t>ω</a:t>
            </a:r>
            <a:r>
              <a:rPr lang="en-US" b="1" i="1" dirty="0" smtClean="0"/>
              <a:t>t + </a:t>
            </a:r>
            <a:r>
              <a:rPr lang="az-Cyrl-AZ" b="1" i="1" dirty="0" smtClean="0">
                <a:cs typeface="Calibri"/>
              </a:rPr>
              <a:t>Ө</a:t>
            </a:r>
            <a:r>
              <a:rPr lang="en-US" b="1" i="1" dirty="0" smtClean="0">
                <a:cs typeface="Calibri"/>
              </a:rPr>
              <a:t>) </a:t>
            </a:r>
          </a:p>
          <a:p>
            <a:pPr>
              <a:buFont typeface="Wingdings" pitchFamily="2" charset="2"/>
              <a:buChar char="q"/>
            </a:pPr>
            <a:endParaRPr lang="en-US" b="1" i="1" dirty="0" smtClean="0">
              <a:cs typeface="Calibri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cs typeface="Calibri"/>
              </a:rPr>
              <a:t>Where </a:t>
            </a:r>
            <a:r>
              <a:rPr lang="en-US" b="1" i="1" dirty="0" smtClean="0">
                <a:cs typeface="Calibri"/>
              </a:rPr>
              <a:t>A</a:t>
            </a:r>
            <a:r>
              <a:rPr lang="en-US" dirty="0" smtClean="0">
                <a:cs typeface="Calibri"/>
              </a:rPr>
              <a:t> is amplitude, </a:t>
            </a:r>
            <a:r>
              <a:rPr lang="el-GR" b="1" i="1" dirty="0" smtClean="0">
                <a:cs typeface="Calibri"/>
              </a:rPr>
              <a:t>ω</a:t>
            </a:r>
            <a:r>
              <a:rPr lang="en-US" dirty="0" smtClean="0">
                <a:cs typeface="Calibri"/>
              </a:rPr>
              <a:t> is angular frequency, and </a:t>
            </a:r>
            <a:r>
              <a:rPr lang="az-Cyrl-AZ" b="1" i="1" dirty="0" smtClean="0">
                <a:cs typeface="Calibri"/>
              </a:rPr>
              <a:t>Ө</a:t>
            </a:r>
            <a:r>
              <a:rPr lang="en-US" dirty="0" smtClean="0">
                <a:cs typeface="Calibri"/>
              </a:rPr>
              <a:t> is the phase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cs typeface="Calibri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cs typeface="Calibri"/>
              </a:rPr>
              <a:t>Therefore Angle Modulation can be divided into </a:t>
            </a:r>
            <a:r>
              <a:rPr lang="en-US" i="1" dirty="0" smtClean="0">
                <a:cs typeface="Calibri"/>
              </a:rPr>
              <a:t>Frequency Modulation</a:t>
            </a:r>
            <a:r>
              <a:rPr lang="en-US" dirty="0" smtClean="0">
                <a:cs typeface="Calibri"/>
              </a:rPr>
              <a:t> and </a:t>
            </a:r>
            <a:r>
              <a:rPr lang="en-US" i="1" dirty="0" smtClean="0">
                <a:cs typeface="Calibri"/>
              </a:rPr>
              <a:t>Phase modulation</a:t>
            </a:r>
          </a:p>
          <a:p>
            <a:pPr>
              <a:buFont typeface="Wingdings" pitchFamily="2" charset="2"/>
              <a:buChar char="q"/>
            </a:pPr>
            <a:endParaRPr lang="en-US" i="1" dirty="0" smtClean="0">
              <a:cs typeface="Calibri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cs typeface="Calibri"/>
              </a:rPr>
              <a:t>After modulation happens, a modulated carrier wave is rather transmitted instead of the weak message signal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 to Basic Comm. Systems….</a:t>
            </a:r>
            <a:r>
              <a:rPr lang="en-US" sz="3600" i="1" dirty="0" smtClean="0">
                <a:solidFill>
                  <a:srgbClr val="FF0000"/>
                </a:solidFill>
              </a:rPr>
              <a:t>Modulation</a:t>
            </a:r>
            <a:endParaRPr lang="en-US" sz="3600" dirty="0"/>
          </a:p>
        </p:txBody>
      </p:sp>
      <p:pic>
        <p:nvPicPr>
          <p:cNvPr id="1025" name="Picture 1" descr="C:\Users\Dr. Ellis\AppData\Roaming\Tencent\Users\1302441439\QQ\WinTemp\RichOle\NMRPL62O_SL98QQH7(6K]67.jpg"/>
          <p:cNvPicPr>
            <a:picLocks noChangeAspect="1" noChangeArrowheads="1"/>
          </p:cNvPicPr>
          <p:nvPr/>
        </p:nvPicPr>
        <p:blipFill>
          <a:blip r:embed="rId2" cstate="print"/>
          <a:srcRect l="6672" r="13725" b="7986"/>
          <a:stretch>
            <a:fillRect/>
          </a:stretch>
        </p:blipFill>
        <p:spPr bwMode="auto">
          <a:xfrm>
            <a:off x="4724400" y="1981200"/>
            <a:ext cx="4419600" cy="4038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838200"/>
            <a:ext cx="891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</a:rPr>
              <a:t>    Why perform (advantages of) modulation ?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447800"/>
            <a:ext cx="4648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</a:rPr>
              <a:t>Frequency Translation</a:t>
            </a:r>
          </a:p>
          <a:p>
            <a:pPr marL="342900" indent="-342900"/>
            <a:endParaRPr lang="en-US" sz="2200" b="1" dirty="0" smtClean="0">
              <a:solidFill>
                <a:srgbClr val="0070C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/>
              <a:t>In radio broadcasting, audio signals can occupy the same band without mixing due to modulation or frequency conversion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/>
              <a:t>Through this, the audio signal can be listened to at different frequencies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/>
              <a:t>The translation is done simply by multiplying the message signal </a:t>
            </a:r>
            <a:r>
              <a:rPr lang="en-US" sz="2200" i="1" dirty="0" smtClean="0"/>
              <a:t>m</a:t>
            </a:r>
            <a:r>
              <a:rPr lang="en-US" sz="2200" dirty="0" smtClean="0"/>
              <a:t>(</a:t>
            </a:r>
            <a:r>
              <a:rPr lang="en-US" sz="2200" i="1" dirty="0" smtClean="0"/>
              <a:t>t</a:t>
            </a:r>
            <a:r>
              <a:rPr lang="en-US" sz="2200" dirty="0" smtClean="0"/>
              <a:t>) with the carrier signal to produce a translated signal </a:t>
            </a:r>
          </a:p>
          <a:p>
            <a:pPr marL="342900" indent="-342900"/>
            <a:endParaRPr lang="en-US" sz="2400" b="1" dirty="0" smtClean="0"/>
          </a:p>
          <a:p>
            <a:pPr marL="342900" indent="-342900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6096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Frequency Translation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396240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200" b="1" dirty="0" smtClean="0">
                <a:solidFill>
                  <a:srgbClr val="0070C0"/>
                </a:solidFill>
              </a:rPr>
              <a:t>Frequency Division Multiplexing (FDM)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/>
              <a:t>Now that many audio signals can be shifted at different locations in the bandwidth through translation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/>
              <a:t>They can be easily sent on a single channel without mixing or overlapping with each other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/>
              <a:t>Multiplexing helps make good use of the spectrum without wastage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/>
              <a:t>Radio stations 1, 2, 3, and 4  can transmit on carriers </a:t>
            </a:r>
            <a:r>
              <a:rPr lang="en-US" sz="2200" b="1" i="1" dirty="0" err="1" smtClean="0"/>
              <a:t>V</a:t>
            </a:r>
            <a:r>
              <a:rPr lang="en-US" sz="2200" b="1" dirty="0" err="1" smtClean="0"/>
              <a:t>cos</a:t>
            </a:r>
            <a:r>
              <a:rPr lang="el-GR" sz="2200" b="1" i="1" dirty="0" smtClean="0">
                <a:cs typeface="Calibri"/>
              </a:rPr>
              <a:t>ω</a:t>
            </a:r>
            <a:r>
              <a:rPr lang="en-US" sz="1600" b="1" i="1" dirty="0" smtClean="0">
                <a:cs typeface="Calibri"/>
              </a:rPr>
              <a:t>c</a:t>
            </a:r>
            <a:r>
              <a:rPr lang="en-US" sz="1400" b="1" i="1" dirty="0" smtClean="0">
                <a:cs typeface="Calibri"/>
              </a:rPr>
              <a:t>1</a:t>
            </a:r>
            <a:r>
              <a:rPr lang="en-US" sz="2200" b="1" i="1" dirty="0" smtClean="0">
                <a:cs typeface="Calibri"/>
              </a:rPr>
              <a:t>t, </a:t>
            </a:r>
            <a:r>
              <a:rPr lang="en-US" sz="2200" b="1" i="1" dirty="0" err="1" smtClean="0">
                <a:cs typeface="Calibri"/>
              </a:rPr>
              <a:t>Vcos</a:t>
            </a:r>
            <a:r>
              <a:rPr lang="el-GR" sz="2200" b="1" i="1" dirty="0" smtClean="0">
                <a:cs typeface="Calibri"/>
              </a:rPr>
              <a:t>ω</a:t>
            </a:r>
            <a:r>
              <a:rPr lang="en-US" sz="1600" b="1" i="1" dirty="0" smtClean="0">
                <a:cs typeface="Calibri"/>
              </a:rPr>
              <a:t>c</a:t>
            </a:r>
            <a:r>
              <a:rPr lang="en-US" sz="1400" b="1" i="1" dirty="0" smtClean="0">
                <a:cs typeface="Calibri"/>
              </a:rPr>
              <a:t>2</a:t>
            </a:r>
            <a:r>
              <a:rPr lang="en-US" sz="2200" b="1" i="1" dirty="0" smtClean="0">
                <a:cs typeface="Calibri"/>
              </a:rPr>
              <a:t>t, </a:t>
            </a:r>
            <a:r>
              <a:rPr lang="en-US" sz="2200" b="1" i="1" dirty="0" err="1" smtClean="0">
                <a:cs typeface="Calibri"/>
              </a:rPr>
              <a:t>Vcos</a:t>
            </a:r>
            <a:r>
              <a:rPr lang="el-GR" sz="2200" b="1" i="1" dirty="0" smtClean="0">
                <a:cs typeface="Calibri"/>
              </a:rPr>
              <a:t>ω</a:t>
            </a:r>
            <a:r>
              <a:rPr lang="en-US" sz="1600" b="1" i="1" dirty="0" smtClean="0">
                <a:cs typeface="Calibri"/>
              </a:rPr>
              <a:t>c</a:t>
            </a:r>
            <a:r>
              <a:rPr lang="en-US" sz="1400" b="1" i="1" dirty="0" smtClean="0">
                <a:cs typeface="Calibri"/>
              </a:rPr>
              <a:t>3</a:t>
            </a:r>
            <a:r>
              <a:rPr lang="en-US" sz="2200" b="1" i="1" dirty="0" smtClean="0">
                <a:cs typeface="Calibri"/>
              </a:rPr>
              <a:t>t, </a:t>
            </a:r>
            <a:r>
              <a:rPr lang="en-US" sz="2200" dirty="0" smtClean="0">
                <a:cs typeface="Calibri"/>
              </a:rPr>
              <a:t>and</a:t>
            </a:r>
            <a:r>
              <a:rPr lang="en-US" sz="2200" b="1" i="1" dirty="0" smtClean="0">
                <a:cs typeface="Calibri"/>
              </a:rPr>
              <a:t> </a:t>
            </a:r>
            <a:r>
              <a:rPr lang="en-US" sz="2200" b="1" i="1" dirty="0" err="1" smtClean="0">
                <a:cs typeface="Calibri"/>
              </a:rPr>
              <a:t>Vcos</a:t>
            </a:r>
            <a:r>
              <a:rPr lang="el-GR" sz="2200" b="1" i="1" dirty="0" smtClean="0">
                <a:cs typeface="Calibri"/>
              </a:rPr>
              <a:t> ω</a:t>
            </a:r>
            <a:r>
              <a:rPr lang="en-US" sz="1600" b="1" i="1" dirty="0" smtClean="0">
                <a:cs typeface="Calibri"/>
              </a:rPr>
              <a:t>c</a:t>
            </a:r>
            <a:r>
              <a:rPr lang="en-US" sz="1400" b="1" i="1" dirty="0" smtClean="0">
                <a:cs typeface="Calibri"/>
              </a:rPr>
              <a:t>4</a:t>
            </a:r>
            <a:r>
              <a:rPr lang="en-US" sz="2200" b="1" i="1" dirty="0" smtClean="0">
                <a:cs typeface="Calibri"/>
              </a:rPr>
              <a:t>t</a:t>
            </a:r>
            <a:endParaRPr lang="en-US" sz="2200" dirty="0" smtClean="0"/>
          </a:p>
          <a:p>
            <a:pPr marL="342900" indent="-342900"/>
            <a:endParaRPr lang="en-US" sz="2200" b="1" dirty="0" smtClean="0"/>
          </a:p>
          <a:p>
            <a:pPr marL="342900" indent="-342900"/>
            <a:endParaRPr lang="en-US" sz="2200" b="1" dirty="0"/>
          </a:p>
        </p:txBody>
      </p:sp>
      <p:pic>
        <p:nvPicPr>
          <p:cNvPr id="22535" name="Picture 7" descr="C:\Users\Dr. Ellis\AppData\Roaming\Tencent\Users\1302441439\QQ\WinTemp\RichOle\)_M@2OVWH0PV2M]BJ6]U3A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1" y="0"/>
            <a:ext cx="3899425" cy="4389120"/>
          </a:xfrm>
          <a:prstGeom prst="rect">
            <a:avLst/>
          </a:prstGeom>
          <a:noFill/>
        </p:spPr>
      </p:pic>
      <p:pic>
        <p:nvPicPr>
          <p:cNvPr id="22536" name="Picture 8" descr="C:\Users\Dr. Ellis\AppData\Roaming\Tencent\Users\1302441439\QQ\WinTemp\RichOle\Y3E337~3[V2IE{ADL}4ZZ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419600"/>
            <a:ext cx="4930551" cy="210312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572000" y="64886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Frequency Division Multiplexing (FDM)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419600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200" b="1" dirty="0" smtClean="0">
                <a:solidFill>
                  <a:srgbClr val="0070C0"/>
                </a:solidFill>
              </a:rPr>
              <a:t>Practicability of Antenna size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200" b="1" dirty="0" smtClean="0">
              <a:solidFill>
                <a:srgbClr val="0070C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/>
              <a:t>For proper transmission and reception of signal, the antenna size should be comparable to the wavelength  (frequency) of the signal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/>
              <a:t>Baseband frequencies make realizing antennas very impractical.</a:t>
            </a:r>
          </a:p>
          <a:p>
            <a:pPr marL="342900" indent="-342900" algn="just"/>
            <a:endParaRPr lang="en-US" sz="22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/>
              <a:t>For example, If we transmit a baseband voice frequency of 30 Hz, the antenna size/aperture required to transmit is impractical, compared to when a higher frequency is used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 algn="just"/>
            <a:endParaRPr lang="en-US" sz="2200" dirty="0" smtClean="0"/>
          </a:p>
          <a:p>
            <a:pPr marL="342900" indent="-342900" algn="just"/>
            <a:endParaRPr lang="en-US" sz="2200" dirty="0" smtClean="0"/>
          </a:p>
          <a:p>
            <a:pPr marL="342900" indent="-342900" algn="just"/>
            <a:endParaRPr lang="en-US" sz="2200" dirty="0" smtClean="0"/>
          </a:p>
          <a:p>
            <a:pPr marL="342900" indent="-342900"/>
            <a:endParaRPr lang="en-US" sz="2200" b="1" dirty="0" smtClean="0"/>
          </a:p>
          <a:p>
            <a:pPr marL="342900" indent="-342900"/>
            <a:endParaRPr lang="en-US" sz="22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05488" y="1954213"/>
          <a:ext cx="2244725" cy="3098800"/>
        </p:xfrm>
        <a:graphic>
          <a:graphicData uri="http://schemas.openxmlformats.org/presentationml/2006/ole">
            <p:oleObj spid="_x0000_s23554" name="Equation" r:id="rId3" imgW="1028520" imgH="143496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697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    TE 271: Analog Communication Systems  Lecture 2   Examiner: M. S. Ellis, PhD smellis.coe@knust.edu.gh 057 904 7591 </vt:lpstr>
      <vt:lpstr>Reference material</vt:lpstr>
      <vt:lpstr>Intro to Basic Comm. Systems….Modulation</vt:lpstr>
      <vt:lpstr>Intro to Basic Comm. Systems….Modulation</vt:lpstr>
      <vt:lpstr>Intro to Basic Comm. Systems….Modulation</vt:lpstr>
      <vt:lpstr>Intro to Basic Comm. Systems….Modulation</vt:lpstr>
      <vt:lpstr>Intro to Basic Comm. Systems….Modulation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271: Analog Communication Systems   Examiner: Dr. S. M. Ellis smellis.coe@knust.edu.gh 057 904 7591</dc:title>
  <dc:creator>Dr. Ellis</dc:creator>
  <cp:lastModifiedBy>Dr. Ellis</cp:lastModifiedBy>
  <cp:revision>104</cp:revision>
  <dcterms:created xsi:type="dcterms:W3CDTF">2016-09-12T21:54:26Z</dcterms:created>
  <dcterms:modified xsi:type="dcterms:W3CDTF">2016-09-27T10:56:21Z</dcterms:modified>
</cp:coreProperties>
</file>