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7" r:id="rId4"/>
    <p:sldId id="268" r:id="rId5"/>
    <p:sldId id="275" r:id="rId6"/>
    <p:sldId id="276" r:id="rId7"/>
    <p:sldId id="277" r:id="rId8"/>
    <p:sldId id="279" r:id="rId9"/>
    <p:sldId id="278" r:id="rId10"/>
    <p:sldId id="280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4" autoAdjust="0"/>
  </p:normalViewPr>
  <p:slideViewPr>
    <p:cSldViewPr>
      <p:cViewPr>
        <p:scale>
          <a:sx n="50" d="100"/>
          <a:sy n="50" d="100"/>
        </p:scale>
        <p:origin x="-156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F25D5-DDE1-4E3B-87C0-96A2C69DC3D0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A3FA9-9BC7-452D-96FB-11E9F3F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me.coe@knust.edu.g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076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 271: Analog Communication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 smtClean="0"/>
              <a:t>Lecture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>
                <a:solidFill>
                  <a:srgbClr val="FF0000"/>
                </a:solidFill>
              </a:rPr>
              <a:t>Examiner: M. </a:t>
            </a:r>
            <a:r>
              <a:rPr lang="en-US" sz="3200" i="1" dirty="0">
                <a:solidFill>
                  <a:srgbClr val="FF0000"/>
                </a:solidFill>
              </a:rPr>
              <a:t>S</a:t>
            </a:r>
            <a:r>
              <a:rPr lang="en-US" sz="3200" i="1" dirty="0" smtClean="0">
                <a:solidFill>
                  <a:srgbClr val="FF0000"/>
                </a:solidFill>
              </a:rPr>
              <a:t>. Ellis, PhD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>
                <a:hlinkClick r:id="rId2"/>
              </a:rPr>
              <a:t>smellis.coe@knust.edu.gh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057 904 7591</a:t>
            </a:r>
            <a:br>
              <a:rPr lang="en-US" sz="3200" i="1" dirty="0" smtClean="0"/>
            </a:br>
            <a:endParaRPr lang="en-US" sz="3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6172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September 18</a:t>
            </a:r>
            <a:r>
              <a:rPr lang="en-US" i="1" baseline="30000" dirty="0" smtClean="0"/>
              <a:t>th</a:t>
            </a:r>
            <a:r>
              <a:rPr lang="en-US" i="1" dirty="0" smtClean="0"/>
              <a:t> , 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of Generation of AM</a:t>
            </a:r>
            <a:endParaRPr lang="en-US" dirty="0"/>
          </a:p>
        </p:txBody>
      </p:sp>
      <p:pic>
        <p:nvPicPr>
          <p:cNvPr id="54273" name="Picture 1" descr="C:\Users\Dr. Ellis\AppData\Roaming\Tencent\Users\1302441439\QQ\WinTemp\RichOle\D2YXGCPG}`G)R{CY3M4Q11D.jpg"/>
          <p:cNvPicPr>
            <a:picLocks noChangeAspect="1" noChangeArrowheads="1"/>
          </p:cNvPicPr>
          <p:nvPr/>
        </p:nvPicPr>
        <p:blipFill>
          <a:blip r:embed="rId2" cstate="print"/>
          <a:srcRect l="8016" r="23107"/>
          <a:stretch>
            <a:fillRect/>
          </a:stretch>
        </p:blipFill>
        <p:spPr bwMode="auto">
          <a:xfrm>
            <a:off x="3756438" y="990600"/>
            <a:ext cx="5387562" cy="329184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838200"/>
            <a:ext cx="541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Methods of generating AM can categorized into 2: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Linear time-variant circuits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Non –Linear circuits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905000"/>
            <a:ext cx="38862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LINEAR TIME VARIANT CIRCUITS: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system that is time-invariant cannot be used to generate AM</a:t>
            </a:r>
            <a:r>
              <a:rPr lang="en-US" b="1" dirty="0" smtClean="0"/>
              <a:t>. </a:t>
            </a:r>
            <a:r>
              <a:rPr lang="en-US" b="1" dirty="0" smtClean="0">
                <a:solidFill>
                  <a:srgbClr val="0070C0"/>
                </a:solidFill>
              </a:rPr>
              <a:t>Why ?? 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 example of a time-variant linear system is a Switching circuit (or Chopper circuit or  Ring modulator) shown on the upper right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NON-LINEAR CIRCUITS: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non linear device can also produce AM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a non-linear device (e.g. shown on the lower right), current does not only depend upon the first power of voltage but also on the higher order of voltage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4267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Chopper (Switching or ring) Circuit</a:t>
            </a:r>
            <a:endParaRPr lang="en-US" b="1" i="1" dirty="0"/>
          </a:p>
        </p:txBody>
      </p:sp>
      <p:pic>
        <p:nvPicPr>
          <p:cNvPr id="54274" name="Picture 2" descr="C:\Users\Dr. Ellis\AppData\Roaming\Tencent\Users\1302441439\QQ\WinTemp\RichOle\LDA1FN3F`M1P}`0C7}2ZW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7615" y="4648200"/>
            <a:ext cx="5506385" cy="192024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343400" y="64886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Linear and non-linear current/voltage relation</a:t>
            </a:r>
            <a:endParaRPr lang="en-US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Methods of Generation of AM</a:t>
            </a:r>
            <a:r>
              <a:rPr lang="en-US" sz="3200" dirty="0" smtClean="0">
                <a:solidFill>
                  <a:srgbClr val="FF0000"/>
                </a:solidFill>
              </a:rPr>
              <a:t>…….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5297" name="Picture 1" descr="C:\Users\Dr. Ellis\AppData\Roaming\Tencent\Users\1302441439\QQ\WinTemp\RichOle\]9]49{FG_@{K5G{G@_OM0L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450162" cy="23774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3657600"/>
            <a:ext cx="891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Here the diode is used as an non-linear device. Other non linear devices like transistors can also be used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Two halves of the circuit have been arranged such that</a:t>
            </a:r>
            <a:r>
              <a:rPr lang="en-US" b="1" dirty="0" smtClean="0"/>
              <a:t> </a:t>
            </a:r>
            <a:r>
              <a:rPr lang="en-US" b="1" i="1" dirty="0" smtClean="0"/>
              <a:t>I</a:t>
            </a:r>
            <a:r>
              <a:rPr lang="en-US" sz="1400" b="1" i="1" dirty="0" smtClean="0"/>
              <a:t>1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i="1" dirty="0" smtClean="0"/>
              <a:t>I</a:t>
            </a:r>
            <a:r>
              <a:rPr lang="en-US" sz="1400" b="1" i="1" dirty="0" smtClean="0"/>
              <a:t>2</a:t>
            </a:r>
            <a:r>
              <a:rPr lang="en-US" dirty="0" smtClean="0"/>
              <a:t> are opposing each other. So the net current at output is </a:t>
            </a:r>
            <a:r>
              <a:rPr lang="en-US" b="1" i="1" dirty="0" smtClean="0"/>
              <a:t>I</a:t>
            </a:r>
            <a:r>
              <a:rPr lang="en-US" sz="1400" b="1" i="1" dirty="0" smtClean="0"/>
              <a:t>1</a:t>
            </a:r>
            <a:r>
              <a:rPr lang="en-US" b="1" i="1" dirty="0" smtClean="0"/>
              <a:t> -</a:t>
            </a:r>
            <a:r>
              <a:rPr lang="en-US" i="1" dirty="0" smtClean="0"/>
              <a:t> </a:t>
            </a:r>
            <a:r>
              <a:rPr lang="en-US" b="1" i="1" dirty="0" smtClean="0"/>
              <a:t>I</a:t>
            </a:r>
            <a:r>
              <a:rPr lang="en-US" sz="1400" b="1" i="1" dirty="0" smtClean="0"/>
              <a:t>2. </a:t>
            </a:r>
            <a:r>
              <a:rPr lang="en-US" dirty="0" smtClean="0"/>
              <a:t>The R-C circuit forms the band pass filter tuned at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1200" b="1" i="1" dirty="0" smtClean="0">
                <a:cs typeface="Calibri"/>
              </a:rPr>
              <a:t>c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This type of arrangement is called balanced circuit hence the name Balanced Modulator</a:t>
            </a:r>
            <a:endParaRPr lang="en-US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5943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COMPARE THE NON-LINEAR DEVICE METHOD AND THE CHOPPER METHOD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Demodulation of 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demodulation, we require a frequency translation such that the message signal translated at carrier frequency</a:t>
            </a:r>
            <a:r>
              <a:rPr lang="el-GR" b="1" i="1" dirty="0" smtClean="0">
                <a:cs typeface="Calibri"/>
              </a:rPr>
              <a:t> ω</a:t>
            </a:r>
            <a:r>
              <a:rPr lang="en-US" sz="2400" b="1" i="1" dirty="0" smtClean="0">
                <a:cs typeface="Calibri"/>
              </a:rPr>
              <a:t>c</a:t>
            </a:r>
            <a:r>
              <a:rPr lang="en-US" dirty="0" smtClean="0"/>
              <a:t> comes back at frequency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m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In demodulation, the required frequency is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m </a:t>
            </a:r>
            <a:r>
              <a:rPr lang="en-US" dirty="0" smtClean="0">
                <a:cs typeface="Calibri"/>
              </a:rPr>
              <a:t>so all other higher frequencies must be filtered out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This can be achieved by using a low pass filter having a cut-off frequency of</a:t>
            </a:r>
            <a:r>
              <a:rPr lang="el-GR" b="1" i="1" dirty="0" smtClean="0">
                <a:cs typeface="Calibri"/>
              </a:rPr>
              <a:t> ω</a:t>
            </a:r>
            <a:r>
              <a:rPr lang="en-US" sz="2400" b="1" i="1" dirty="0" smtClean="0">
                <a:cs typeface="Calibri"/>
              </a:rPr>
              <a:t>c</a:t>
            </a:r>
            <a:r>
              <a:rPr lang="en-US" dirty="0" smtClean="0"/>
              <a:t> </a:t>
            </a:r>
            <a:endParaRPr lang="en-US" dirty="0" smtClean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Demodulation is essentially a reverse process of modulation</a:t>
            </a:r>
          </a:p>
          <a:p>
            <a:endParaRPr lang="en-US" sz="2000" b="1" i="1" dirty="0" smtClean="0"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00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u="sng" dirty="0" smtClean="0"/>
              <a:t>Demodulation of AM using Linear-Time Variant System (Rectifier Type) Detector</a:t>
            </a:r>
          </a:p>
          <a:p>
            <a:r>
              <a:rPr lang="en-US" sz="2400" dirty="0" smtClean="0"/>
              <a:t>Just as in modulation, demodulation can be done using a linear time-variant detector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AM signal is applied at the input and a low pass filter at the outer stage with 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sz="2400" dirty="0" smtClean="0"/>
              <a:t> cut-off frequency</a:t>
            </a:r>
          </a:p>
          <a:p>
            <a:endParaRPr lang="en-US" sz="2400" dirty="0" smtClean="0"/>
          </a:p>
          <a:p>
            <a:r>
              <a:rPr lang="en-US" sz="2400" dirty="0" smtClean="0"/>
              <a:t>A similar operation can be easily performed using a ring modulator</a:t>
            </a:r>
            <a:endParaRPr lang="en-US" sz="2400" dirty="0"/>
          </a:p>
        </p:txBody>
      </p:sp>
      <p:pic>
        <p:nvPicPr>
          <p:cNvPr id="56321" name="Picture 1" descr="C:\Users\Dr. Ellis\AppData\Roaming\Tencent\Users\1302441439\QQ\WinTemp\RichOle\TZ`BB6TFOHGP_`LII3J62PE.jpg"/>
          <p:cNvPicPr>
            <a:picLocks noChangeAspect="1" noChangeArrowheads="1"/>
          </p:cNvPicPr>
          <p:nvPr/>
        </p:nvPicPr>
        <p:blipFill>
          <a:blip r:embed="rId2" cstate="print"/>
          <a:srcRect l="2941" r="6580"/>
          <a:stretch>
            <a:fillRect/>
          </a:stretch>
        </p:blipFill>
        <p:spPr bwMode="auto">
          <a:xfrm>
            <a:off x="5317434" y="4038600"/>
            <a:ext cx="3826566" cy="1920240"/>
          </a:xfrm>
          <a:prstGeom prst="rect">
            <a:avLst/>
          </a:prstGeom>
          <a:noFill/>
        </p:spPr>
      </p:pic>
      <p:pic>
        <p:nvPicPr>
          <p:cNvPr id="56322" name="Picture 2" descr="C:\Users\Dr. Ellis\AppData\Roaming\Tencent\Users\1302441439\QQ\WinTemp\RichOle\7){AOGZR45$22Z98Z~WZ@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14800"/>
            <a:ext cx="4440785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ctr">
              <a:buNone/>
            </a:pPr>
            <a:r>
              <a:rPr lang="en-US" sz="2400" b="1" u="sng" dirty="0" smtClean="0"/>
              <a:t>Demodulation of AM using Linear-Time Varying System (</a:t>
            </a:r>
            <a:r>
              <a:rPr lang="en-US" sz="2400" b="1" u="sng" dirty="0" smtClean="0">
                <a:solidFill>
                  <a:srgbClr val="FF0000"/>
                </a:solidFill>
              </a:rPr>
              <a:t>Envelope Detector</a:t>
            </a:r>
            <a:r>
              <a:rPr lang="en-US" sz="2400" b="1" u="sng" dirty="0" smtClean="0"/>
              <a:t>)</a:t>
            </a:r>
          </a:p>
          <a:p>
            <a:r>
              <a:rPr lang="en-US" sz="2400" dirty="0" smtClean="0"/>
              <a:t>Simplest way of demodulating AM </a:t>
            </a:r>
          </a:p>
          <a:p>
            <a:r>
              <a:rPr lang="en-US" sz="2400" dirty="0" smtClean="0"/>
              <a:t>Here</a:t>
            </a:r>
            <a:r>
              <a:rPr lang="en-US" sz="2400" dirty="0" smtClean="0"/>
              <a:t>, the negative half of the AM wave is absent in the output of the </a:t>
            </a:r>
            <a:r>
              <a:rPr lang="en-US" sz="2400" dirty="0" smtClean="0"/>
              <a:t>diode</a:t>
            </a:r>
            <a:endParaRPr lang="en-US" sz="2400" dirty="0" smtClean="0"/>
          </a:p>
          <a:p>
            <a:r>
              <a:rPr lang="en-US" sz="2400" dirty="0" smtClean="0"/>
              <a:t>Capacitor ‘C’ and resistance ‘R’ perform the filtering </a:t>
            </a:r>
          </a:p>
          <a:p>
            <a:r>
              <a:rPr lang="en-US" sz="2400" dirty="0" smtClean="0"/>
              <a:t>Voltage across capacitor tries to follow the envelope of signal. Hence the envelope of AM signal is nothing but the message signal (hence the name envelope detector</a:t>
            </a:r>
            <a:r>
              <a:rPr lang="en-US" sz="2400" dirty="0" smtClean="0"/>
              <a:t>).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8369" name="Picture 1" descr="C:\Users\Dr. Ellis\AppData\Roaming\Tencent\Users\1302441439\QQ\WinTemp\RichOle\%I(EK7ZR){UBPF_$1XS}A$Q.jpg"/>
          <p:cNvPicPr>
            <a:picLocks noChangeAspect="1" noChangeArrowheads="1"/>
          </p:cNvPicPr>
          <p:nvPr/>
        </p:nvPicPr>
        <p:blipFill>
          <a:blip r:embed="rId2" cstate="print"/>
          <a:srcRect l="15760" r="13926"/>
          <a:stretch>
            <a:fillRect/>
          </a:stretch>
        </p:blipFill>
        <p:spPr bwMode="auto">
          <a:xfrm>
            <a:off x="304800" y="3840480"/>
            <a:ext cx="4289609" cy="30175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24400" y="3962400"/>
            <a:ext cx="411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Setbacks with envelope detection ??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</a:rPr>
              <a:t>Negative peak clipping</a:t>
            </a:r>
          </a:p>
          <a:p>
            <a:endParaRPr lang="en-US" sz="24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</a:rPr>
              <a:t>Diagonal clipping (at high freq, diode becomes reactive, rate of slope too fast for ‘C’ and ‘R’)</a:t>
            </a:r>
            <a:endParaRPr lang="en-US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ctr">
              <a:buNone/>
            </a:pPr>
            <a:r>
              <a:rPr lang="en-US" sz="2400" b="1" u="sng" dirty="0" smtClean="0"/>
              <a:t>Demodulation </a:t>
            </a:r>
            <a:r>
              <a:rPr lang="en-US" sz="2400" b="1" u="sng" dirty="0" smtClean="0"/>
              <a:t>of AM using </a:t>
            </a:r>
            <a:r>
              <a:rPr lang="en-US" sz="2400" b="1" u="sng" dirty="0" smtClean="0"/>
              <a:t>Non-Linear devices)</a:t>
            </a:r>
            <a:endParaRPr lang="en-US" sz="2400" b="1" u="sng" dirty="0" smtClean="0"/>
          </a:p>
          <a:p>
            <a:r>
              <a:rPr lang="en-US" dirty="0" smtClean="0"/>
              <a:t>Again, the same circuit for modulation is used for demodulation; now with the input being the AM signal and output being a low pass filter.</a:t>
            </a:r>
            <a:endParaRPr lang="en-US" dirty="0"/>
          </a:p>
        </p:txBody>
      </p:sp>
      <p:pic>
        <p:nvPicPr>
          <p:cNvPr id="4" name="Picture 2" descr="C:\Users\Dr. Ellis\AppData\Roaming\Tencent\Users\1302441439\QQ\WinTemp\RichOle\L1}DPE~RU$VK(DF1DBHF9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90800"/>
            <a:ext cx="5989014" cy="2103120"/>
          </a:xfrm>
          <a:prstGeom prst="rect">
            <a:avLst/>
          </a:prstGeom>
          <a:noFill/>
        </p:spPr>
      </p:pic>
      <p:pic>
        <p:nvPicPr>
          <p:cNvPr id="1025" name="Picture 1" descr="C:\Users\Dr. Ellis\AppData\Roaming\Tencent\Users\1302441439\QQ\WinTemp\RichOle\UG5U)P}V(`5CLH23T${K1[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029200"/>
            <a:ext cx="4144161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A. </a:t>
            </a:r>
            <a:r>
              <a:rPr lang="en-US" sz="2800" dirty="0" err="1" smtClean="0"/>
              <a:t>Yadav</a:t>
            </a:r>
            <a:r>
              <a:rPr lang="en-US" sz="2800" dirty="0" smtClean="0"/>
              <a:t>, “</a:t>
            </a:r>
            <a:r>
              <a:rPr lang="en-US" sz="2800" i="1" dirty="0" smtClean="0"/>
              <a:t>Analog Communication Systems</a:t>
            </a:r>
            <a:r>
              <a:rPr lang="en-US" sz="2800" dirty="0" smtClean="0"/>
              <a:t>”,  University Science Press, New Delhi, 2008.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S. Sharma, “</a:t>
            </a:r>
            <a:r>
              <a:rPr lang="en-US" sz="2800" i="1" dirty="0" smtClean="0"/>
              <a:t>Communication Engineering</a:t>
            </a:r>
            <a:r>
              <a:rPr lang="en-US" sz="2800" dirty="0" smtClean="0"/>
              <a:t>”, First Ed., S.K. </a:t>
            </a:r>
            <a:r>
              <a:rPr lang="en-US" sz="2800" dirty="0" err="1" smtClean="0"/>
              <a:t>Kataria</a:t>
            </a:r>
            <a:r>
              <a:rPr lang="en-US" sz="2800" dirty="0" smtClean="0"/>
              <a:t> &amp; Sons, New Delhi, 2011.</a:t>
            </a:r>
          </a:p>
          <a:p>
            <a:endParaRPr lang="en-US" sz="2800" dirty="0" smtClean="0"/>
          </a:p>
          <a:p>
            <a:r>
              <a:rPr lang="en-US" sz="2800" dirty="0" smtClean="0"/>
              <a:t>T. G. Thomas, “</a:t>
            </a:r>
            <a:r>
              <a:rPr lang="en-US" sz="2800" i="1" dirty="0" smtClean="0"/>
              <a:t>Analog Communication</a:t>
            </a:r>
            <a:r>
              <a:rPr lang="en-US" sz="2800" dirty="0" smtClean="0"/>
              <a:t>”, McGraw hill, New Delhi, 2007.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3058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AMPLITUDE </a:t>
            </a:r>
            <a:r>
              <a:rPr lang="en-US" sz="3600" i="1" dirty="0" smtClean="0">
                <a:solidFill>
                  <a:srgbClr val="FF0000"/>
                </a:solidFill>
              </a:rPr>
              <a:t>Modulation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i="1" dirty="0" smtClean="0"/>
              <a:t>“</a:t>
            </a:r>
            <a:r>
              <a:rPr lang="en-US" sz="2000" i="1" dirty="0" smtClean="0">
                <a:solidFill>
                  <a:srgbClr val="7030A0"/>
                </a:solidFill>
              </a:rPr>
              <a:t>if the amplitude of carrier is varied according to the instantaneous value of the message signal. The modulation is called amplitude modulation”</a:t>
            </a:r>
          </a:p>
          <a:p>
            <a:pPr>
              <a:buFont typeface="Wingdings" pitchFamily="2" charset="2"/>
              <a:buChar char="v"/>
            </a:pPr>
            <a:endParaRPr lang="en-US" sz="2000" i="1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A carrier signal is generally a sinusoidal wave with the expression:                                     </a:t>
            </a:r>
            <a:r>
              <a:rPr lang="en-US" sz="2000" i="1" dirty="0" err="1" smtClean="0">
                <a:latin typeface="Agency FB" pitchFamily="34" charset="0"/>
              </a:rPr>
              <a:t>Vc</a:t>
            </a:r>
            <a:r>
              <a:rPr lang="en-US" sz="2000" b="1" i="1" dirty="0" smtClean="0"/>
              <a:t> = </a:t>
            </a:r>
            <a:r>
              <a:rPr lang="en-US" sz="2000" b="1" dirty="0" err="1" smtClean="0"/>
              <a:t>V</a:t>
            </a:r>
            <a:r>
              <a:rPr lang="en-US" sz="1400" b="1" dirty="0" err="1" smtClean="0"/>
              <a:t>c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cos</a:t>
            </a:r>
            <a:r>
              <a:rPr lang="en-US" sz="2000" b="1" i="1" dirty="0" smtClean="0"/>
              <a:t> (</a:t>
            </a:r>
            <a:r>
              <a:rPr lang="el-GR" sz="2000" b="1" i="1" dirty="0" smtClean="0">
                <a:cs typeface="Calibri"/>
              </a:rPr>
              <a:t>ω</a:t>
            </a:r>
            <a:r>
              <a:rPr lang="en-US" sz="1400" b="1" i="1" dirty="0" smtClean="0">
                <a:cs typeface="Calibri"/>
              </a:rPr>
              <a:t>c</a:t>
            </a:r>
            <a:r>
              <a:rPr lang="en-US" sz="2000" b="1" i="1" dirty="0" smtClean="0"/>
              <a:t>t + </a:t>
            </a:r>
            <a:r>
              <a:rPr lang="az-Cyrl-AZ" sz="2000" b="1" i="1" dirty="0" smtClean="0">
                <a:cs typeface="Calibri"/>
              </a:rPr>
              <a:t>Ө</a:t>
            </a:r>
            <a:r>
              <a:rPr lang="en-US" sz="2000" b="1" i="1" dirty="0" smtClean="0">
                <a:cs typeface="Calibri"/>
              </a:rPr>
              <a:t>)      ….(1)</a:t>
            </a:r>
            <a:endParaRPr lang="en-US" sz="2000" i="1" dirty="0" smtClean="0"/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In amplitude modulation, the focus is on modifying the amplitude of the carrier signal as the frequency and phase remain unchanged</a:t>
            </a:r>
          </a:p>
          <a:p>
            <a:pPr>
              <a:buFont typeface="Wingdings" pitchFamily="2" charset="2"/>
              <a:buChar char="v"/>
            </a:pPr>
            <a:endParaRPr lang="en-US" sz="21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The carrier equation then becomes: </a:t>
            </a:r>
          </a:p>
          <a:p>
            <a:pPr>
              <a:buNone/>
            </a:pPr>
            <a:r>
              <a:rPr lang="en-US" sz="2000" i="1" dirty="0" smtClean="0">
                <a:latin typeface="Agency FB" pitchFamily="34" charset="0"/>
              </a:rPr>
              <a:t>                                                         </a:t>
            </a:r>
            <a:r>
              <a:rPr lang="en-US" sz="2000" i="1" dirty="0" err="1" smtClean="0">
                <a:latin typeface="Agency FB" pitchFamily="34" charset="0"/>
              </a:rPr>
              <a:t>Vc</a:t>
            </a:r>
            <a:r>
              <a:rPr lang="en-US" sz="2000" b="1" i="1" dirty="0" smtClean="0"/>
              <a:t> = </a:t>
            </a:r>
            <a:r>
              <a:rPr lang="en-US" sz="2000" b="1" dirty="0" err="1" smtClean="0"/>
              <a:t>V</a:t>
            </a:r>
            <a:r>
              <a:rPr lang="en-US" sz="1400" b="1" dirty="0" err="1" smtClean="0"/>
              <a:t>c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cos</a:t>
            </a:r>
            <a:r>
              <a:rPr lang="en-US" sz="2000" b="1" i="1" dirty="0" smtClean="0"/>
              <a:t> </a:t>
            </a:r>
            <a:r>
              <a:rPr lang="el-GR" sz="2000" b="1" i="1" dirty="0" smtClean="0">
                <a:cs typeface="Calibri"/>
              </a:rPr>
              <a:t>ω</a:t>
            </a:r>
            <a:r>
              <a:rPr lang="en-US" sz="1400" b="1" i="1" dirty="0" smtClean="0">
                <a:cs typeface="Calibri"/>
              </a:rPr>
              <a:t>c</a:t>
            </a:r>
            <a:r>
              <a:rPr lang="en-US" sz="2000" b="1" i="1" dirty="0" smtClean="0"/>
              <a:t>t  …..(2)</a:t>
            </a:r>
          </a:p>
          <a:p>
            <a:pPr>
              <a:buNone/>
            </a:pPr>
            <a:r>
              <a:rPr lang="en-US" sz="2000" dirty="0" smtClean="0"/>
              <a:t>Assuming the baseband signal (modulating signal) is sinusoidal as well, then </a:t>
            </a:r>
          </a:p>
          <a:p>
            <a:pPr algn="ctr">
              <a:buNone/>
            </a:pPr>
            <a:r>
              <a:rPr lang="en-US" sz="2000" i="1" dirty="0" smtClean="0">
                <a:latin typeface="Agency FB" pitchFamily="34" charset="0"/>
              </a:rPr>
              <a:t> m(t)</a:t>
            </a:r>
            <a:r>
              <a:rPr lang="en-US" sz="2000" b="1" i="1" dirty="0" smtClean="0"/>
              <a:t> = </a:t>
            </a:r>
            <a:r>
              <a:rPr lang="en-US" sz="2000" b="1" dirty="0" err="1" smtClean="0"/>
              <a:t>V</a:t>
            </a:r>
            <a:r>
              <a:rPr lang="en-US" sz="1600" b="1" dirty="0" err="1" smtClean="0"/>
              <a:t>m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cos</a:t>
            </a:r>
            <a:r>
              <a:rPr lang="en-US" sz="2000" b="1" i="1" dirty="0" smtClean="0"/>
              <a:t> </a:t>
            </a:r>
            <a:r>
              <a:rPr lang="el-GR" sz="2000" b="1" i="1" dirty="0" smtClean="0">
                <a:cs typeface="Calibri"/>
              </a:rPr>
              <a:t>ω</a:t>
            </a:r>
            <a:r>
              <a:rPr lang="en-US" sz="1400" b="1" i="1" dirty="0" err="1" smtClean="0">
                <a:cs typeface="Calibri"/>
              </a:rPr>
              <a:t>m</a:t>
            </a:r>
            <a:r>
              <a:rPr lang="en-US" sz="2000" b="1" i="1" dirty="0" err="1" smtClean="0"/>
              <a:t>t</a:t>
            </a:r>
            <a:r>
              <a:rPr lang="en-US" sz="2000" b="1" i="1" dirty="0" smtClean="0"/>
              <a:t>  ……(3)</a:t>
            </a:r>
          </a:p>
          <a:p>
            <a:pPr algn="ctr">
              <a:buNone/>
            </a:pPr>
            <a:endParaRPr lang="en-US" sz="2000" b="1" i="1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Now amplitude modulation says the carrier is varied according to the instantaneous value of the baseband signal; then the general expression becomes:    </a:t>
            </a:r>
            <a:r>
              <a:rPr lang="en-US" sz="2000" i="1" dirty="0" smtClean="0">
                <a:latin typeface="Agency FB" pitchFamily="34" charset="0"/>
              </a:rPr>
              <a:t>V</a:t>
            </a:r>
            <a:r>
              <a:rPr lang="en-US" sz="2000" dirty="0" smtClean="0"/>
              <a:t> = </a:t>
            </a:r>
            <a:r>
              <a:rPr lang="en-US" sz="2000" b="1" dirty="0" smtClean="0"/>
              <a:t>V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cos</a:t>
            </a:r>
            <a:r>
              <a:rPr lang="en-US" sz="2000" b="1" i="1" dirty="0" smtClean="0"/>
              <a:t> </a:t>
            </a:r>
            <a:r>
              <a:rPr lang="el-GR" sz="2000" b="1" i="1" dirty="0" smtClean="0">
                <a:cs typeface="Calibri"/>
              </a:rPr>
              <a:t>ω</a:t>
            </a:r>
            <a:r>
              <a:rPr lang="en-US" sz="1400" b="1" i="1" dirty="0" smtClean="0">
                <a:cs typeface="Calibri"/>
              </a:rPr>
              <a:t>c</a:t>
            </a:r>
            <a:r>
              <a:rPr lang="en-US" sz="2000" b="1" i="1" dirty="0" smtClean="0"/>
              <a:t>t  &lt;---- (carrier wave freq unchanged) …….(4)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97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V = </a:t>
            </a:r>
            <a:r>
              <a:rPr lang="en-US" b="1" dirty="0" err="1" smtClean="0"/>
              <a:t>V</a:t>
            </a:r>
            <a:r>
              <a:rPr lang="en-US" sz="2000" b="1" dirty="0" err="1" smtClean="0"/>
              <a:t>c</a:t>
            </a:r>
            <a:r>
              <a:rPr lang="en-US" b="1" dirty="0" smtClean="0"/>
              <a:t> + </a:t>
            </a:r>
            <a:r>
              <a:rPr lang="en-US" b="1" i="1" dirty="0" smtClean="0"/>
              <a:t>m(t)</a:t>
            </a:r>
          </a:p>
          <a:p>
            <a:pPr>
              <a:buNone/>
            </a:pPr>
            <a:r>
              <a:rPr lang="en-US" b="1" i="1" dirty="0" smtClean="0"/>
              <a:t>    = </a:t>
            </a:r>
            <a:r>
              <a:rPr lang="en-US" b="1" dirty="0" err="1" smtClean="0"/>
              <a:t>V</a:t>
            </a:r>
            <a:r>
              <a:rPr lang="en-US" sz="2000" b="1" dirty="0" err="1" smtClean="0"/>
              <a:t>c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b="1" dirty="0" err="1" smtClean="0"/>
              <a:t>V</a:t>
            </a:r>
            <a:r>
              <a:rPr lang="en-US" sz="2000" b="1" i="1" dirty="0" err="1" smtClean="0"/>
              <a:t>m</a:t>
            </a:r>
            <a:r>
              <a:rPr lang="en-US" sz="2000" b="1" i="1" dirty="0" smtClean="0"/>
              <a:t>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err="1" smtClean="0">
                <a:cs typeface="Calibri"/>
              </a:rPr>
              <a:t>m</a:t>
            </a:r>
            <a:r>
              <a:rPr lang="en-US" b="1" i="1" dirty="0" err="1" smtClean="0"/>
              <a:t>t</a:t>
            </a:r>
            <a:r>
              <a:rPr lang="en-US" b="1" i="1" dirty="0" smtClean="0"/>
              <a:t> ……</a:t>
            </a:r>
            <a:r>
              <a:rPr lang="en-US" sz="2800" b="1" i="1" dirty="0" smtClean="0"/>
              <a:t>(5)</a:t>
            </a:r>
          </a:p>
          <a:p>
            <a:pPr>
              <a:buNone/>
            </a:pPr>
            <a:r>
              <a:rPr lang="en-US" b="1" i="1" dirty="0" smtClean="0"/>
              <a:t>Substituting </a:t>
            </a:r>
            <a:r>
              <a:rPr lang="en-US" b="1" i="1" dirty="0" err="1" smtClean="0"/>
              <a:t>eqtn</a:t>
            </a:r>
            <a:r>
              <a:rPr lang="en-US" b="1" i="1" dirty="0" smtClean="0"/>
              <a:t> (5) in </a:t>
            </a:r>
            <a:r>
              <a:rPr lang="en-US" b="1" i="1" dirty="0" err="1" smtClean="0"/>
              <a:t>eqtn</a:t>
            </a:r>
            <a:r>
              <a:rPr lang="en-US" b="1" i="1" dirty="0" smtClean="0"/>
              <a:t> (4) becomes:</a:t>
            </a:r>
          </a:p>
          <a:p>
            <a:pPr>
              <a:buNone/>
            </a:pPr>
            <a:r>
              <a:rPr lang="en-US" i="1" dirty="0" smtClean="0">
                <a:latin typeface="Agency FB" pitchFamily="34" charset="0"/>
              </a:rPr>
              <a:t>V = {</a:t>
            </a:r>
            <a:r>
              <a:rPr lang="en-US" b="1" dirty="0" err="1" smtClean="0"/>
              <a:t>V</a:t>
            </a:r>
            <a:r>
              <a:rPr lang="en-US" sz="2000" b="1" dirty="0" err="1" smtClean="0"/>
              <a:t>c</a:t>
            </a:r>
            <a:r>
              <a:rPr lang="en-US" sz="2400" b="1" dirty="0" smtClean="0"/>
              <a:t> +</a:t>
            </a:r>
            <a:r>
              <a:rPr lang="en-US" sz="2800" b="1" i="1" dirty="0" smtClean="0"/>
              <a:t> m(t</a:t>
            </a:r>
            <a:r>
              <a:rPr lang="en-US" sz="2400" b="1" i="1" dirty="0" smtClean="0"/>
              <a:t>)</a:t>
            </a:r>
            <a:r>
              <a:rPr lang="en-US" i="1" dirty="0" smtClean="0"/>
              <a:t>}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b="1" i="1" dirty="0" smtClean="0"/>
              <a:t>t </a:t>
            </a:r>
          </a:p>
          <a:p>
            <a:pPr>
              <a:buNone/>
            </a:pPr>
            <a:r>
              <a:rPr lang="en-US" i="1" dirty="0" smtClean="0"/>
              <a:t>   = </a:t>
            </a:r>
            <a:r>
              <a:rPr lang="en-US" b="1" dirty="0" err="1" smtClean="0"/>
              <a:t>V</a:t>
            </a:r>
            <a:r>
              <a:rPr lang="en-US" sz="2000" b="1" dirty="0" err="1" smtClean="0"/>
              <a:t>c</a:t>
            </a:r>
            <a:r>
              <a:rPr lang="en-US" b="1" i="1" dirty="0" smtClean="0"/>
              <a:t>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b="1" i="1" dirty="0" smtClean="0"/>
              <a:t>t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b="1" i="1" dirty="0" smtClean="0"/>
              <a:t>m(t)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b="1" i="1" dirty="0" smtClean="0"/>
              <a:t>t ……...</a:t>
            </a:r>
            <a:r>
              <a:rPr lang="en-US" sz="2800" b="1" i="1" dirty="0" smtClean="0"/>
              <a:t>(6)</a:t>
            </a:r>
          </a:p>
          <a:p>
            <a:pPr>
              <a:buNone/>
            </a:pPr>
            <a:r>
              <a:rPr lang="en-US" b="1" i="1" dirty="0" smtClean="0"/>
              <a:t>   = </a:t>
            </a:r>
            <a:r>
              <a:rPr lang="en-US" b="1" dirty="0" err="1" smtClean="0"/>
              <a:t>V</a:t>
            </a:r>
            <a:r>
              <a:rPr lang="en-US" sz="2000" b="1" dirty="0" err="1" smtClean="0"/>
              <a:t>c</a:t>
            </a:r>
            <a:r>
              <a:rPr lang="en-US" b="1" i="1" dirty="0" smtClean="0"/>
              <a:t>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b="1" i="1" dirty="0" smtClean="0"/>
              <a:t>t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b="1" dirty="0" err="1" smtClean="0"/>
              <a:t>V</a:t>
            </a:r>
            <a:r>
              <a:rPr lang="en-US" sz="2000" b="1" i="1" dirty="0" err="1" smtClean="0"/>
              <a:t>m</a:t>
            </a:r>
            <a:r>
              <a:rPr lang="en-US" sz="2000" b="1" i="1" dirty="0" smtClean="0"/>
              <a:t>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err="1" smtClean="0">
                <a:cs typeface="Calibri"/>
              </a:rPr>
              <a:t>m</a:t>
            </a:r>
            <a:r>
              <a:rPr lang="en-US" b="1" i="1" dirty="0" err="1" smtClean="0"/>
              <a:t>t</a:t>
            </a:r>
            <a:r>
              <a:rPr lang="en-US" b="1" i="1" dirty="0" smtClean="0"/>
              <a:t> *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b="1" i="1" dirty="0" smtClean="0"/>
              <a:t>t</a:t>
            </a:r>
          </a:p>
          <a:p>
            <a:pPr>
              <a:buNone/>
            </a:pPr>
            <a:r>
              <a:rPr lang="en-US" b="1" i="1" dirty="0" smtClean="0"/>
              <a:t>   = </a:t>
            </a:r>
            <a:r>
              <a:rPr lang="en-US" b="1" dirty="0" err="1" smtClean="0"/>
              <a:t>V</a:t>
            </a:r>
            <a:r>
              <a:rPr lang="en-US" sz="2000" b="1" dirty="0" err="1" smtClean="0"/>
              <a:t>c</a:t>
            </a:r>
            <a:r>
              <a:rPr lang="en-US" b="1" i="1" dirty="0" smtClean="0"/>
              <a:t>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b="1" i="1" dirty="0" smtClean="0"/>
              <a:t>t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b="1" i="1" dirty="0" err="1" smtClean="0"/>
              <a:t>m</a:t>
            </a:r>
            <a:r>
              <a:rPr lang="en-US" sz="1800" b="1" i="1" dirty="0" err="1" smtClean="0"/>
              <a:t>a</a:t>
            </a:r>
            <a:r>
              <a:rPr lang="en-US" b="1" dirty="0" err="1" smtClean="0"/>
              <a:t>V</a:t>
            </a:r>
            <a:r>
              <a:rPr lang="en-US" sz="2000" b="1" i="1" dirty="0" err="1" smtClean="0"/>
              <a:t>c</a:t>
            </a:r>
            <a:r>
              <a:rPr lang="en-US" sz="2000" b="1" i="1" dirty="0" smtClean="0"/>
              <a:t>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err="1" smtClean="0">
                <a:cs typeface="Calibri"/>
              </a:rPr>
              <a:t>m</a:t>
            </a:r>
            <a:r>
              <a:rPr lang="en-US" b="1" i="1" dirty="0" err="1" smtClean="0"/>
              <a:t>t</a:t>
            </a:r>
            <a:r>
              <a:rPr lang="en-US" b="1" i="1" dirty="0" smtClean="0"/>
              <a:t> *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b="1" i="1" dirty="0" smtClean="0"/>
              <a:t>t  …..</a:t>
            </a:r>
            <a:r>
              <a:rPr lang="en-US" sz="2800" b="1" i="1" dirty="0" smtClean="0"/>
              <a:t>(7)</a:t>
            </a:r>
          </a:p>
          <a:p>
            <a:pPr>
              <a:buNone/>
            </a:pPr>
            <a:r>
              <a:rPr lang="en-US" i="1" dirty="0" smtClean="0"/>
              <a:t>Where</a:t>
            </a:r>
            <a:r>
              <a:rPr lang="en-US" b="1" i="1" dirty="0" smtClean="0"/>
              <a:t>,  m</a:t>
            </a:r>
            <a:r>
              <a:rPr lang="en-US" sz="2000" b="1" i="1" dirty="0" smtClean="0"/>
              <a:t>a</a:t>
            </a:r>
            <a:r>
              <a:rPr lang="en-US" sz="2400" b="1" i="1" dirty="0" smtClean="0"/>
              <a:t> </a:t>
            </a:r>
            <a:r>
              <a:rPr lang="en-US" b="1" dirty="0" err="1" smtClean="0"/>
              <a:t>V</a:t>
            </a:r>
            <a:r>
              <a:rPr lang="en-US" sz="2000" b="1" i="1" dirty="0" err="1" smtClean="0"/>
              <a:t>c</a:t>
            </a:r>
            <a:r>
              <a:rPr lang="en-US" b="1" dirty="0" smtClean="0"/>
              <a:t> = </a:t>
            </a:r>
            <a:r>
              <a:rPr lang="en-US" b="1" dirty="0" err="1" smtClean="0"/>
              <a:t>V</a:t>
            </a:r>
            <a:r>
              <a:rPr lang="en-US" sz="2000" b="1" i="1" dirty="0" err="1" smtClean="0"/>
              <a:t>m</a:t>
            </a:r>
            <a:r>
              <a:rPr lang="en-US" sz="2000" b="1" i="1" dirty="0" smtClean="0"/>
              <a:t>,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And </a:t>
            </a:r>
            <a:r>
              <a:rPr lang="en-US" b="1" i="1" dirty="0" smtClean="0"/>
              <a:t> m</a:t>
            </a:r>
            <a:r>
              <a:rPr lang="en-US" sz="2000" b="1" i="1" dirty="0" smtClean="0"/>
              <a:t>a</a:t>
            </a:r>
            <a:r>
              <a:rPr lang="en-US" sz="2400" b="1" i="1" dirty="0" smtClean="0"/>
              <a:t> = </a:t>
            </a:r>
            <a:r>
              <a:rPr lang="en-US" b="1" dirty="0" err="1" smtClean="0"/>
              <a:t>V</a:t>
            </a:r>
            <a:r>
              <a:rPr lang="en-US" sz="2000" b="1" i="1" dirty="0" err="1" smtClean="0"/>
              <a:t>m</a:t>
            </a:r>
            <a:r>
              <a:rPr lang="en-US" b="1" dirty="0" smtClean="0"/>
              <a:t> / </a:t>
            </a:r>
            <a:r>
              <a:rPr lang="en-US" b="1" dirty="0" err="1" smtClean="0"/>
              <a:t>V</a:t>
            </a:r>
            <a:r>
              <a:rPr lang="en-US" sz="2000" b="1" i="1" dirty="0" err="1" smtClean="0"/>
              <a:t>c</a:t>
            </a:r>
            <a:r>
              <a:rPr lang="en-US" sz="2400" b="1" i="1" dirty="0" smtClean="0"/>
              <a:t>                 ………… </a:t>
            </a:r>
            <a:r>
              <a:rPr lang="en-US" sz="2800" b="1" i="1" dirty="0" smtClean="0"/>
              <a:t>(8)</a:t>
            </a:r>
          </a:p>
          <a:p>
            <a:pPr>
              <a:buNone/>
            </a:pPr>
            <a:r>
              <a:rPr lang="en-US" dirty="0" smtClean="0"/>
              <a:t>This ratio (</a:t>
            </a:r>
            <a:r>
              <a:rPr lang="en-US" b="1" dirty="0" err="1" smtClean="0"/>
              <a:t>V</a:t>
            </a:r>
            <a:r>
              <a:rPr lang="en-US" sz="1800" b="1" i="1" dirty="0" err="1" smtClean="0"/>
              <a:t>m</a:t>
            </a:r>
            <a:r>
              <a:rPr lang="en-US" b="1" dirty="0" smtClean="0"/>
              <a:t> / </a:t>
            </a:r>
            <a:r>
              <a:rPr lang="en-US" b="1" dirty="0" err="1" smtClean="0"/>
              <a:t>V</a:t>
            </a:r>
            <a:r>
              <a:rPr lang="en-US" sz="2000" b="1" i="1" dirty="0" err="1" smtClean="0"/>
              <a:t>c</a:t>
            </a:r>
            <a:r>
              <a:rPr lang="en-US" dirty="0" smtClean="0"/>
              <a:t>) is called </a:t>
            </a:r>
            <a:r>
              <a:rPr lang="en-US" i="1" dirty="0" smtClean="0">
                <a:solidFill>
                  <a:srgbClr val="FF0000"/>
                </a:solidFill>
              </a:rPr>
              <a:t>Modulation index. </a:t>
            </a:r>
            <a:r>
              <a:rPr lang="en-US" i="1" dirty="0" smtClean="0"/>
              <a:t>Maximum value of </a:t>
            </a:r>
            <a:r>
              <a:rPr lang="en-US" b="1" i="1" dirty="0" smtClean="0"/>
              <a:t>m</a:t>
            </a:r>
            <a:r>
              <a:rPr lang="en-US" sz="2000" b="1" i="1" dirty="0" smtClean="0"/>
              <a:t>a </a:t>
            </a:r>
            <a:r>
              <a:rPr lang="en-US" b="1" i="1" dirty="0" smtClean="0"/>
              <a:t> </a:t>
            </a:r>
            <a:r>
              <a:rPr lang="en-US" dirty="0" smtClean="0"/>
              <a:t>is </a:t>
            </a:r>
            <a:r>
              <a:rPr lang="en-US" b="1" dirty="0" smtClean="0"/>
              <a:t>1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why ??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>
                <a:latin typeface="Agency FB" pitchFamily="34" charset="0"/>
              </a:rPr>
              <a:t>V  </a:t>
            </a:r>
            <a:r>
              <a:rPr lang="en-US" b="1" dirty="0" smtClean="0"/>
              <a:t>= </a:t>
            </a:r>
            <a:r>
              <a:rPr lang="en-US" b="1" dirty="0" err="1" smtClean="0"/>
              <a:t>V</a:t>
            </a:r>
            <a:r>
              <a:rPr lang="en-US" sz="2000" b="1" dirty="0" err="1" smtClean="0"/>
              <a:t>c</a:t>
            </a:r>
            <a:r>
              <a:rPr lang="en-US" b="1" i="1" dirty="0" smtClean="0"/>
              <a:t>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b="1" i="1" dirty="0" smtClean="0"/>
              <a:t>t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(</a:t>
            </a:r>
            <a:r>
              <a:rPr lang="en-US" b="1" dirty="0" err="1" smtClean="0"/>
              <a:t>V</a:t>
            </a:r>
            <a:r>
              <a:rPr lang="en-US" sz="2000" b="1" i="1" dirty="0" err="1" smtClean="0"/>
              <a:t>m</a:t>
            </a:r>
            <a:r>
              <a:rPr lang="en-US" sz="2000" b="1" i="1" dirty="0" smtClean="0"/>
              <a:t>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err="1" smtClean="0">
                <a:cs typeface="Calibri"/>
              </a:rPr>
              <a:t>m</a:t>
            </a:r>
            <a:r>
              <a:rPr lang="en-US" b="1" i="1" dirty="0" err="1" smtClean="0"/>
              <a:t>t</a:t>
            </a:r>
            <a:r>
              <a:rPr lang="en-US" b="1" i="1" dirty="0" smtClean="0"/>
              <a:t> *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b="1" i="1" dirty="0" smtClean="0"/>
              <a:t>t)</a:t>
            </a:r>
          </a:p>
          <a:p>
            <a:pPr>
              <a:buNone/>
            </a:pPr>
            <a:r>
              <a:rPr lang="en-US" sz="2800" b="1" i="1" dirty="0" smtClean="0"/>
              <a:t>= </a:t>
            </a:r>
            <a:r>
              <a:rPr lang="en-US" sz="2800" b="1" dirty="0" err="1" smtClean="0"/>
              <a:t>V</a:t>
            </a:r>
            <a:r>
              <a:rPr lang="en-US" sz="2000" b="1" dirty="0" err="1" smtClean="0"/>
              <a:t>c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cos</a:t>
            </a:r>
            <a:r>
              <a:rPr lang="en-US" sz="2800" b="1" i="1" dirty="0" smtClean="0"/>
              <a:t> 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sz="2800" b="1" i="1" dirty="0" smtClean="0"/>
              <a:t>t </a:t>
            </a:r>
            <a:r>
              <a:rPr lang="en-US" sz="2800" b="1" dirty="0" smtClean="0"/>
              <a:t>+ (</a:t>
            </a:r>
            <a:r>
              <a:rPr lang="en-US" sz="2800" b="1" i="1" dirty="0" err="1" smtClean="0"/>
              <a:t>m</a:t>
            </a:r>
            <a:r>
              <a:rPr lang="en-US" sz="2000" b="1" i="1" dirty="0" err="1" smtClean="0"/>
              <a:t>a</a:t>
            </a:r>
            <a:r>
              <a:rPr lang="en-US" sz="2800" b="1" dirty="0" err="1" smtClean="0"/>
              <a:t>V</a:t>
            </a:r>
            <a:r>
              <a:rPr lang="en-US" sz="2000" b="1" i="1" dirty="0" err="1" smtClean="0"/>
              <a:t>c</a:t>
            </a:r>
            <a:r>
              <a:rPr lang="en-US" sz="2800" b="1" dirty="0" smtClean="0"/>
              <a:t>)/2 {</a:t>
            </a:r>
            <a:r>
              <a:rPr lang="en-US" sz="2800" b="1" dirty="0" err="1" smtClean="0"/>
              <a:t>cos</a:t>
            </a:r>
            <a:r>
              <a:rPr lang="en-US" sz="2800" b="1" dirty="0" smtClean="0"/>
              <a:t> (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sz="2800" b="1" i="1" dirty="0" smtClean="0">
                <a:cs typeface="Calibri"/>
              </a:rPr>
              <a:t> </a:t>
            </a:r>
            <a:r>
              <a:rPr lang="en-US" sz="2800" b="1" dirty="0" smtClean="0"/>
              <a:t>+ 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m</a:t>
            </a:r>
            <a:r>
              <a:rPr lang="en-US" sz="2800" b="1" dirty="0" smtClean="0">
                <a:cs typeface="Calibri"/>
              </a:rPr>
              <a:t>)</a:t>
            </a:r>
            <a:r>
              <a:rPr lang="en-US" sz="2800" b="1" i="1" dirty="0" smtClean="0">
                <a:cs typeface="Calibri"/>
              </a:rPr>
              <a:t>t</a:t>
            </a:r>
            <a:r>
              <a:rPr lang="en-US" sz="2800" b="1" dirty="0" smtClean="0">
                <a:cs typeface="Calibri"/>
              </a:rPr>
              <a:t> + </a:t>
            </a:r>
            <a:r>
              <a:rPr lang="en-US" sz="2800" b="1" dirty="0" err="1" smtClean="0"/>
              <a:t>cos</a:t>
            </a:r>
            <a:r>
              <a:rPr lang="en-US" sz="2800" b="1" dirty="0" smtClean="0"/>
              <a:t> (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sz="2800" b="1" i="1" dirty="0" smtClean="0">
                <a:cs typeface="Calibri"/>
              </a:rPr>
              <a:t> </a:t>
            </a:r>
            <a:r>
              <a:rPr lang="en-US" sz="2800" b="1" dirty="0" smtClean="0"/>
              <a:t>- 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m</a:t>
            </a:r>
            <a:r>
              <a:rPr lang="en-US" sz="2800" b="1" dirty="0" smtClean="0">
                <a:cs typeface="Calibri"/>
              </a:rPr>
              <a:t>)</a:t>
            </a:r>
            <a:r>
              <a:rPr lang="en-US" sz="2800" b="1" i="1" dirty="0" smtClean="0">
                <a:cs typeface="Calibri"/>
              </a:rPr>
              <a:t>t</a:t>
            </a:r>
            <a:r>
              <a:rPr lang="en-US" sz="2800" b="1" dirty="0" smtClean="0">
                <a:cs typeface="Calibri"/>
              </a:rPr>
              <a:t>}</a:t>
            </a:r>
          </a:p>
          <a:p>
            <a:pPr>
              <a:buNone/>
            </a:pPr>
            <a:endParaRPr lang="en-US" sz="2800" b="1" dirty="0" smtClean="0">
              <a:cs typeface="Calibri"/>
            </a:endParaRPr>
          </a:p>
          <a:p>
            <a:pPr>
              <a:buNone/>
            </a:pPr>
            <a:r>
              <a:rPr lang="en-US" sz="2400" i="1" dirty="0" smtClean="0">
                <a:cs typeface="Calibri"/>
              </a:rPr>
              <a:t>From the identity  Cos x * Cos y = ½ { </a:t>
            </a:r>
            <a:r>
              <a:rPr lang="en-US" sz="2400" i="1" dirty="0" err="1" smtClean="0">
                <a:cs typeface="Calibri"/>
              </a:rPr>
              <a:t>cos</a:t>
            </a:r>
            <a:r>
              <a:rPr lang="en-US" sz="2400" i="1" dirty="0" smtClean="0">
                <a:cs typeface="Calibri"/>
              </a:rPr>
              <a:t> (x + y) + </a:t>
            </a:r>
            <a:r>
              <a:rPr lang="en-US" sz="2400" i="1" dirty="0" err="1" smtClean="0">
                <a:cs typeface="Calibri"/>
              </a:rPr>
              <a:t>cos</a:t>
            </a:r>
            <a:r>
              <a:rPr lang="en-US" sz="2400" i="1" dirty="0" smtClean="0">
                <a:cs typeface="Calibri"/>
              </a:rPr>
              <a:t> (x – y)} </a:t>
            </a:r>
            <a:r>
              <a:rPr lang="en-US" sz="2400" b="1" dirty="0" smtClean="0">
                <a:cs typeface="Calibri"/>
              </a:rPr>
              <a:t>…...(9)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600" i="1" dirty="0" smtClean="0">
                <a:latin typeface="Agency FB" pitchFamily="34" charset="0"/>
              </a:rPr>
              <a:t>V  </a:t>
            </a:r>
            <a:r>
              <a:rPr lang="en-US" sz="2600" b="1" i="1" dirty="0" smtClean="0"/>
              <a:t>= </a:t>
            </a:r>
            <a:r>
              <a:rPr lang="en-US" sz="2600" b="1" dirty="0" err="1" smtClean="0"/>
              <a:t>V</a:t>
            </a:r>
            <a:r>
              <a:rPr lang="en-US" sz="2000" b="1" dirty="0" err="1" smtClean="0"/>
              <a:t>c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cos</a:t>
            </a:r>
            <a:r>
              <a:rPr lang="en-US" sz="2600" b="1" i="1" dirty="0" smtClean="0"/>
              <a:t> </a:t>
            </a:r>
            <a:r>
              <a:rPr lang="el-GR" sz="2600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sz="2600" b="1" i="1" dirty="0" smtClean="0"/>
              <a:t>t  </a:t>
            </a:r>
            <a:r>
              <a:rPr lang="en-US" sz="2600" b="1" dirty="0" smtClean="0"/>
              <a:t>+  (</a:t>
            </a:r>
            <a:r>
              <a:rPr lang="en-US" sz="2600" b="1" i="1" dirty="0" err="1" smtClean="0"/>
              <a:t>m</a:t>
            </a:r>
            <a:r>
              <a:rPr lang="en-US" sz="1800" b="1" i="1" dirty="0" err="1" smtClean="0"/>
              <a:t>a</a:t>
            </a:r>
            <a:r>
              <a:rPr lang="en-US" sz="2600" b="1" dirty="0" err="1" smtClean="0"/>
              <a:t>V</a:t>
            </a:r>
            <a:r>
              <a:rPr lang="en-US" sz="2000" b="1" i="1" dirty="0" err="1" smtClean="0"/>
              <a:t>c</a:t>
            </a:r>
            <a:r>
              <a:rPr lang="en-US" sz="2600" b="1" dirty="0" smtClean="0"/>
              <a:t>)/2 {</a:t>
            </a:r>
            <a:r>
              <a:rPr lang="en-US" sz="2600" b="1" dirty="0" err="1" smtClean="0"/>
              <a:t>cos</a:t>
            </a:r>
            <a:r>
              <a:rPr lang="en-US" sz="2600" b="1" dirty="0" smtClean="0"/>
              <a:t> (</a:t>
            </a:r>
            <a:r>
              <a:rPr lang="el-GR" sz="2600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sz="2600" b="1" i="1" dirty="0" smtClean="0">
                <a:cs typeface="Calibri"/>
              </a:rPr>
              <a:t> </a:t>
            </a:r>
            <a:r>
              <a:rPr lang="en-US" sz="2600" b="1" dirty="0" smtClean="0"/>
              <a:t>+ </a:t>
            </a:r>
            <a:r>
              <a:rPr lang="el-GR" sz="2600" b="1" i="1" dirty="0" smtClean="0">
                <a:cs typeface="Calibri"/>
              </a:rPr>
              <a:t>ω</a:t>
            </a:r>
            <a:r>
              <a:rPr lang="en-US" sz="1800" b="1" i="1" dirty="0" smtClean="0">
                <a:cs typeface="Calibri"/>
              </a:rPr>
              <a:t>m</a:t>
            </a:r>
            <a:r>
              <a:rPr lang="en-US" sz="2600" b="1" dirty="0" smtClean="0">
                <a:cs typeface="Calibri"/>
              </a:rPr>
              <a:t>)</a:t>
            </a:r>
            <a:r>
              <a:rPr lang="en-US" sz="2600" b="1" i="1" dirty="0" smtClean="0">
                <a:cs typeface="Calibri"/>
              </a:rPr>
              <a:t>t </a:t>
            </a:r>
            <a:r>
              <a:rPr lang="en-US" sz="2600" b="1" dirty="0" smtClean="0">
                <a:cs typeface="Calibri"/>
              </a:rPr>
              <a:t> +  </a:t>
            </a:r>
            <a:r>
              <a:rPr lang="en-US" sz="2600" b="1" dirty="0" err="1" smtClean="0"/>
              <a:t>cos</a:t>
            </a:r>
            <a:r>
              <a:rPr lang="en-US" sz="2600" b="1" dirty="0" smtClean="0"/>
              <a:t> (</a:t>
            </a:r>
            <a:r>
              <a:rPr lang="el-GR" sz="2600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sz="2600" b="1" i="1" dirty="0" smtClean="0">
                <a:cs typeface="Calibri"/>
              </a:rPr>
              <a:t> </a:t>
            </a:r>
            <a:r>
              <a:rPr lang="en-US" sz="2600" b="1" dirty="0" smtClean="0"/>
              <a:t>- </a:t>
            </a:r>
            <a:r>
              <a:rPr lang="el-GR" sz="2600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m</a:t>
            </a:r>
            <a:r>
              <a:rPr lang="en-US" sz="2600" b="1" dirty="0" smtClean="0">
                <a:cs typeface="Calibri"/>
              </a:rPr>
              <a:t>)</a:t>
            </a:r>
            <a:r>
              <a:rPr lang="en-US" sz="2600" b="1" i="1" dirty="0" smtClean="0">
                <a:cs typeface="Calibri"/>
              </a:rPr>
              <a:t>t</a:t>
            </a:r>
            <a:r>
              <a:rPr lang="en-US" sz="2600" b="1" dirty="0" smtClean="0">
                <a:cs typeface="Calibri"/>
              </a:rPr>
              <a:t>} </a:t>
            </a:r>
            <a:r>
              <a:rPr lang="en-US" sz="2400" b="1" dirty="0" smtClean="0">
                <a:cs typeface="Calibri"/>
              </a:rPr>
              <a:t>…(10)</a:t>
            </a:r>
          </a:p>
          <a:p>
            <a:pPr>
              <a:buNone/>
            </a:pPr>
            <a:r>
              <a:rPr lang="en-US" sz="2600" b="1" dirty="0" smtClean="0">
                <a:cs typeface="Calibri"/>
              </a:rPr>
              <a:t>              1</a:t>
            </a:r>
            <a:r>
              <a:rPr lang="en-US" sz="2600" b="1" baseline="30000" dirty="0" smtClean="0">
                <a:cs typeface="Calibri"/>
              </a:rPr>
              <a:t>st</a:t>
            </a:r>
            <a:r>
              <a:rPr lang="en-US" sz="2600" b="1" dirty="0" smtClean="0">
                <a:cs typeface="Calibri"/>
              </a:rPr>
              <a:t>                                       2</a:t>
            </a:r>
            <a:r>
              <a:rPr lang="en-US" sz="2600" b="1" baseline="30000" dirty="0" smtClean="0">
                <a:cs typeface="Calibri"/>
              </a:rPr>
              <a:t>nd</a:t>
            </a:r>
            <a:r>
              <a:rPr lang="en-US" sz="2600" b="1" dirty="0" smtClean="0">
                <a:cs typeface="Calibri"/>
              </a:rPr>
              <a:t>                             3</a:t>
            </a:r>
            <a:r>
              <a:rPr lang="en-US" sz="2600" b="1" baseline="30000" dirty="0" smtClean="0">
                <a:cs typeface="Calibri"/>
              </a:rPr>
              <a:t>rd</a:t>
            </a:r>
            <a:r>
              <a:rPr lang="en-US" sz="2600" b="1" dirty="0" smtClean="0">
                <a:cs typeface="Calibri"/>
              </a:rPr>
              <a:t>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Equation (10) can be separated into 3 terms: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term represents the </a:t>
            </a:r>
            <a:r>
              <a:rPr lang="en-US" sz="2800" dirty="0" err="1" smtClean="0"/>
              <a:t>unmodulated</a:t>
            </a:r>
            <a:r>
              <a:rPr lang="en-US" sz="2800" dirty="0" smtClean="0"/>
              <a:t> carrier signal</a:t>
            </a:r>
          </a:p>
          <a:p>
            <a:pPr>
              <a:buNone/>
            </a:pPr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term represents the </a:t>
            </a:r>
            <a:r>
              <a:rPr lang="en-US" sz="2800" b="1" i="1" dirty="0" smtClean="0"/>
              <a:t>upper side band </a:t>
            </a:r>
            <a:r>
              <a:rPr lang="en-US" sz="2800" dirty="0" smtClean="0"/>
              <a:t>with a magnitude of </a:t>
            </a:r>
            <a:r>
              <a:rPr lang="en-US" sz="2800" b="1" i="1" dirty="0" err="1" smtClean="0"/>
              <a:t>V</a:t>
            </a:r>
            <a:r>
              <a:rPr lang="en-US" sz="1800" b="1" i="1" dirty="0" err="1" smtClean="0"/>
              <a:t>c</a:t>
            </a:r>
            <a:r>
              <a:rPr lang="en-US" sz="2800" b="1" i="1" dirty="0" smtClean="0"/>
              <a:t>/2</a:t>
            </a:r>
          </a:p>
          <a:p>
            <a:pPr>
              <a:buNone/>
            </a:pPr>
            <a:r>
              <a:rPr lang="en-US" sz="2800" dirty="0" smtClean="0"/>
              <a:t>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 term represents the </a:t>
            </a:r>
            <a:r>
              <a:rPr lang="en-US" sz="2800" b="1" i="1" dirty="0" smtClean="0"/>
              <a:t>lower side band </a:t>
            </a:r>
            <a:r>
              <a:rPr lang="en-US" sz="2800" dirty="0" smtClean="0"/>
              <a:t>with amplitude </a:t>
            </a:r>
            <a:r>
              <a:rPr lang="en-US" sz="2800" b="1" i="1" dirty="0" err="1" smtClean="0"/>
              <a:t>V</a:t>
            </a:r>
            <a:r>
              <a:rPr lang="en-US" sz="2000" b="1" i="1" dirty="0" err="1" smtClean="0"/>
              <a:t>c</a:t>
            </a:r>
            <a:r>
              <a:rPr lang="en-US" sz="2800" b="1" i="1" dirty="0" smtClean="0"/>
              <a:t>/2</a:t>
            </a:r>
            <a:endParaRPr lang="en-US" sz="2800" b="1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2743200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43400" y="274320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743200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Users\Dr. Ellis\AppData\Roaming\Tencent\Users\1302441439\QQ\WinTemp\RichOle\6W3YN(7F5R88QG71277F3%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0"/>
            <a:ext cx="7155279" cy="6766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 descr="C:\Users\Dr. Ellis\AppData\Roaming\Tencent\Users\1302441439\QQ\WinTemp\RichOle\}9}0{F)5B@9O2YHBIXC5S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052560" cy="60350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Can modulation Index be greater than 1 ?? If it can, What happens when it is greater than 1 ??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" descr="C:\Users\Dr. Ellis\AppData\Roaming\Tencent\Users\1302441439\QQ\WinTemp\RichOle\74EBXJCNX6_H6XE(W2SWL%W.jpg"/>
          <p:cNvPicPr>
            <a:picLocks noChangeAspect="1" noChangeArrowheads="1"/>
          </p:cNvPicPr>
          <p:nvPr/>
        </p:nvPicPr>
        <p:blipFill>
          <a:blip r:embed="rId2" cstate="print"/>
          <a:srcRect r="5968"/>
          <a:stretch>
            <a:fillRect/>
          </a:stretch>
        </p:blipFill>
        <p:spPr bwMode="auto">
          <a:xfrm>
            <a:off x="3140956" y="0"/>
            <a:ext cx="6003044" cy="3840480"/>
          </a:xfrm>
          <a:prstGeom prst="rect">
            <a:avLst/>
          </a:prstGeom>
          <a:noFill/>
        </p:spPr>
      </p:pic>
      <p:pic>
        <p:nvPicPr>
          <p:cNvPr id="52226" name="Picture 2" descr="C:\Users\Dr. Ellis\AppData\Roaming\Tencent\Users\1302441439\QQ\WinTemp\RichOle\%PH%8NTKK~{ZAGG8N}N8PCD.jpg"/>
          <p:cNvPicPr>
            <a:picLocks noChangeAspect="1" noChangeArrowheads="1"/>
          </p:cNvPicPr>
          <p:nvPr/>
        </p:nvPicPr>
        <p:blipFill>
          <a:blip r:embed="rId3" cstate="print"/>
          <a:srcRect r="4764" b="11429"/>
          <a:stretch>
            <a:fillRect/>
          </a:stretch>
        </p:blipFill>
        <p:spPr bwMode="auto">
          <a:xfrm>
            <a:off x="3050350" y="3749046"/>
            <a:ext cx="6093634" cy="310896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0"/>
            <a:ext cx="33528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Solving by Fourier transform reveals the components of the carrier, modulating, and modulated AM waves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Fig. 2.3 (a) and (b) show the spectrum of carrier and modulating signals respectively, according to the Fourier transform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Fig. 2.3 (c) shows the modulated AM wave spectrum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Practically, negative frequencies are of no use hence Fig. 2.3 (d) shows the useful AM wave spectrum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shows that the transmission bandwidth of the AM signal is: </a:t>
            </a:r>
            <a:r>
              <a:rPr lang="en-US" b="1" dirty="0" smtClean="0"/>
              <a:t>B</a:t>
            </a:r>
            <a:r>
              <a:rPr lang="en-US" sz="1200" b="1" dirty="0" smtClean="0"/>
              <a:t>AM</a:t>
            </a:r>
            <a:r>
              <a:rPr lang="en-US" b="1" dirty="0" smtClean="0"/>
              <a:t> = 2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1200" b="1" i="1" dirty="0" smtClean="0">
                <a:cs typeface="Calibri"/>
              </a:rPr>
              <a:t>m</a:t>
            </a:r>
          </a:p>
          <a:p>
            <a:pPr>
              <a:buFont typeface="Wingdings" pitchFamily="2" charset="2"/>
              <a:buChar char="q"/>
            </a:pPr>
            <a:endParaRPr lang="en-US" sz="1200" b="1" i="1" dirty="0" smtClean="0">
              <a:cs typeface="Calibri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What happens when the message signal isn’t sinusoidal ??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 descr="C:\Users\Dr. Ellis\AppData\Roaming\Tencent\Users\1302441439\QQ\WinTemp\RichOle\_]LO)O9R1IGRHTHA]42cS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4" name="AutoShape 2" descr="C:\Users\Dr. Ellis\AppData\Roaming\Tencent\Users\1302441439\QQ\WinTemp\RichOle\_]LO)O9R1IGRHTHA]42cS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" name="AutoShape 3" descr="C:\Users\Dr. Ellis\AppData\Roaming\Tencent\Users\1302441439\QQ\WinTemp\RichOle\_]LO)O9R1IGRHTHA]42cS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C:\Users\Dr. Ellis\AppData\Roaming\Tencent\Users\1302441439\QQ\WinTemp\RichOle\_]LO)O9R1IGRHTHA]42cS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AutoShape 5" descr="C:\Users\Dr. Ellis\AppData\Roaming\Tencent\Users\1302441439\QQ\WinTemp\RichOle\_]LO)O9R1IGRHTHA]42cS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AutoShape 6" descr="C:\Users\Dr. Ellis\AppData\Roaming\Tencent\Users\1302441439\QQ\WinTemp\RichOle\_]LO)O9R1IGRHTHA]42cS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9" name="Picture 7" descr="C:\Users\Dr. Ellis\AppData\Roaming\Tencent\Users\1302441439\QQ\WinTemp\RichOle\~ZP4N7C3@5QZ[25`DP2~44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0"/>
            <a:ext cx="5915025" cy="2152650"/>
          </a:xfrm>
          <a:prstGeom prst="rect">
            <a:avLst/>
          </a:prstGeom>
          <a:noFill/>
        </p:spPr>
      </p:pic>
      <p:pic>
        <p:nvPicPr>
          <p:cNvPr id="28680" name="Picture 8" descr="C:\Users\Dr. Ellis\AppData\Roaming\Tencent\Users\1302441439\QQ\WinTemp\RichOle\RWA[UUHO5@9ZTS`U)B[XE$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171700"/>
            <a:ext cx="6276975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5942</TotalTime>
  <Words>1092</Words>
  <Application>Microsoft Office PowerPoint</Application>
  <PresentationFormat>On-screen Show (4:3)</PresentationFormat>
  <Paragraphs>114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  TE 271: Analog Communication Systems  Lecture 3   Examiner: M. S. Ellis, PhD smellis.coe@knust.edu.gh 057 904 7591 </vt:lpstr>
      <vt:lpstr>Reference material</vt:lpstr>
      <vt:lpstr>AMPLITUDE Modulation</vt:lpstr>
      <vt:lpstr>Slide 4</vt:lpstr>
      <vt:lpstr>Slide 5</vt:lpstr>
      <vt:lpstr>Slide 6</vt:lpstr>
      <vt:lpstr>Slide 7</vt:lpstr>
      <vt:lpstr>Slide 8</vt:lpstr>
      <vt:lpstr>Slide 9</vt:lpstr>
      <vt:lpstr>Methods of Generation of AM</vt:lpstr>
      <vt:lpstr>Methods of Generation of AM…….</vt:lpstr>
      <vt:lpstr>Demodulation of AM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271: Analog Communication Systems   Examiner: Dr. S. M. Ellis smellis.coe@knust.edu.gh 057 904 7591</dc:title>
  <dc:creator>Dr. Ellis</dc:creator>
  <cp:lastModifiedBy>Dr. Ellis</cp:lastModifiedBy>
  <cp:revision>254</cp:revision>
  <dcterms:created xsi:type="dcterms:W3CDTF">2016-09-12T21:54:26Z</dcterms:created>
  <dcterms:modified xsi:type="dcterms:W3CDTF">2016-10-05T11:28:11Z</dcterms:modified>
</cp:coreProperties>
</file>