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300" r:id="rId16"/>
    <p:sldId id="302" r:id="rId17"/>
    <p:sldId id="301" r:id="rId18"/>
    <p:sldId id="303" r:id="rId19"/>
    <p:sldId id="305" r:id="rId20"/>
    <p:sldId id="307" r:id="rId21"/>
    <p:sldId id="308" r:id="rId22"/>
    <p:sldId id="309" r:id="rId23"/>
    <p:sldId id="310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>
        <p:scale>
          <a:sx n="50" d="100"/>
          <a:sy n="50" d="100"/>
        </p:scale>
        <p:origin x="-24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F25D5-DDE1-4E3B-87C0-96A2C69DC3D0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A3FA9-9BC7-452D-96FB-11E9F3F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A3FA9-9BC7-452D-96FB-11E9F3F09AF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4F3-92C7-44CE-8E2A-90840A4DBF9E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AFAA-AD85-4046-9530-37E07E21E8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e.coe@knust.edu.g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7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 271: Analog Communication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Lecture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solidFill>
                  <a:srgbClr val="FF0000"/>
                </a:solidFill>
              </a:rPr>
              <a:t>Examiner: M. </a:t>
            </a:r>
            <a:r>
              <a:rPr lang="en-US" sz="3200" i="1" dirty="0">
                <a:solidFill>
                  <a:srgbClr val="FF0000"/>
                </a:solidFill>
              </a:rPr>
              <a:t>S</a:t>
            </a:r>
            <a:r>
              <a:rPr lang="en-US" sz="3200" i="1" dirty="0" smtClean="0">
                <a:solidFill>
                  <a:srgbClr val="FF0000"/>
                </a:solidFill>
              </a:rPr>
              <a:t>. Ellis, PhD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>
                <a:hlinkClick r:id="rId2"/>
              </a:rPr>
              <a:t>smellis.coe@knust.edu.gh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057 904 7591</a:t>
            </a:r>
            <a:br>
              <a:rPr lang="en-US" sz="3200" i="1" dirty="0" smtClean="0"/>
            </a:b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September 27</a:t>
            </a:r>
            <a:r>
              <a:rPr lang="en-US" i="1" baseline="30000" dirty="0" smtClean="0"/>
              <a:t>th</a:t>
            </a:r>
            <a:r>
              <a:rPr lang="en-US" i="1" dirty="0" smtClean="0"/>
              <a:t> ,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:\Users\Dr. Ellis\AppData\Roaming\Tencent\Users\1302441439\QQ\WinTemp\RichOle\4TOH@Q%7H49~3LISQ}]P5$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0"/>
            <a:ext cx="5052835" cy="4937760"/>
          </a:xfrm>
          <a:prstGeom prst="rect">
            <a:avLst/>
          </a:prstGeom>
          <a:noFill/>
        </p:spPr>
      </p:pic>
      <p:pic>
        <p:nvPicPr>
          <p:cNvPr id="36866" name="Picture 2" descr="C:\Users\Dr. Ellis\AppData\Roaming\Tencent\Users\1302441439\QQ\WinTemp\RichOle\L10EIS%T4WR02]NGGU6SHA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937760"/>
            <a:ext cx="6236939" cy="192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:\Users\Dr. Ellis\AppData\Roaming\Tencent\Users\1302441439\QQ\WinTemp\RichOle\ZEBS$6S8YY_D)0%CG0SV4Q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0"/>
            <a:ext cx="6402806" cy="53949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balanced modulator (non-linear circuit) for DSB-SC modulation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Demodulation of DSB-SC signal</a:t>
            </a:r>
            <a:endParaRPr lang="en-US" dirty="0"/>
          </a:p>
        </p:txBody>
      </p:sp>
      <p:pic>
        <p:nvPicPr>
          <p:cNvPr id="39937" name="Picture 1" descr="C:\Users\Dr. Ellis\AppData\Roaming\Tencent\Users\1302441439\QQ\WinTemp\RichOle\5$R]J3W_$~JIX`]LJ8OWJH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760335" cy="2651760"/>
          </a:xfrm>
          <a:prstGeom prst="rect">
            <a:avLst/>
          </a:prstGeom>
          <a:noFill/>
        </p:spPr>
      </p:pic>
      <p:pic>
        <p:nvPicPr>
          <p:cNvPr id="39938" name="Picture 2" descr="C:\Users\Dr. Ellis\AppData\Roaming\Tencent\Users\1302441439\QQ\WinTemp\RichOle\GRHL`STQ5`%~JZYS`41EHW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3346" y="4267200"/>
            <a:ext cx="5250654" cy="19202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6172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Non-Linear Device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Linear Time-Variant Circuit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Side-Band (SSB)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As discussed earlier under DSB-SC, there is really no need to transmit the carrier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By doing so we can save power and maintain the same bandwidth as in the case of AM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V</a:t>
            </a:r>
            <a:r>
              <a:rPr lang="en-US" b="1" i="1" dirty="0" smtClean="0"/>
              <a:t> = </a:t>
            </a:r>
            <a:r>
              <a:rPr lang="en-US" b="1" i="1" dirty="0" err="1" smtClean="0"/>
              <a:t>m</a:t>
            </a:r>
            <a:r>
              <a:rPr lang="en-US" sz="2800" b="1" i="1" dirty="0" err="1" smtClean="0"/>
              <a:t>a</a:t>
            </a:r>
            <a:r>
              <a:rPr lang="en-US" b="1" dirty="0" err="1" smtClean="0"/>
              <a:t>V</a:t>
            </a:r>
            <a:r>
              <a:rPr lang="en-US" sz="2800" b="1" i="1" dirty="0" err="1" smtClean="0"/>
              <a:t>c</a:t>
            </a:r>
            <a:r>
              <a:rPr lang="en-US" b="1" i="1" dirty="0" smtClean="0"/>
              <a:t>/2 [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+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) </a:t>
            </a:r>
            <a:r>
              <a:rPr lang="en-US" b="1" i="1" dirty="0" smtClean="0"/>
              <a:t>t * </a:t>
            </a:r>
            <a:r>
              <a:rPr lang="en-US" b="1" i="1" dirty="0" err="1" smtClean="0"/>
              <a:t>cos</a:t>
            </a:r>
            <a:r>
              <a:rPr lang="en-US" b="1" i="1" dirty="0" smtClean="0"/>
              <a:t> (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c</a:t>
            </a:r>
            <a:r>
              <a:rPr lang="en-US" b="1" i="1" dirty="0" smtClean="0">
                <a:cs typeface="Calibri"/>
              </a:rPr>
              <a:t>-</a:t>
            </a:r>
            <a:r>
              <a:rPr lang="el-GR" b="1" i="1" dirty="0" smtClean="0">
                <a:cs typeface="Calibri"/>
              </a:rPr>
              <a:t>ω</a:t>
            </a:r>
            <a:r>
              <a:rPr lang="en-US" sz="2800" b="1" i="1" dirty="0" smtClean="0">
                <a:cs typeface="Calibri"/>
              </a:rPr>
              <a:t>m</a:t>
            </a:r>
            <a:r>
              <a:rPr lang="en-US" b="1" i="1" dirty="0" smtClean="0">
                <a:cs typeface="Calibri"/>
              </a:rPr>
              <a:t>)</a:t>
            </a:r>
            <a:r>
              <a:rPr lang="en-US" b="1" i="1" dirty="0" smtClean="0"/>
              <a:t>t] ....</a:t>
            </a:r>
            <a:r>
              <a:rPr lang="en-US" i="1" dirty="0" smtClean="0"/>
              <a:t>DSB-SC wave </a:t>
            </a:r>
          </a:p>
          <a:p>
            <a:pPr>
              <a:buNone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DSB-SC wave contains two identical sidebands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There is really no need to transmit both side bands if only one can be used to transmit the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05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    </a:t>
            </a:r>
            <a:r>
              <a:rPr lang="en-US" sz="2800" i="1" dirty="0" smtClean="0"/>
              <a:t>V </a:t>
            </a:r>
            <a:r>
              <a:rPr lang="en-US" sz="2800" b="1" i="1" dirty="0" smtClean="0"/>
              <a:t>= </a:t>
            </a:r>
            <a:r>
              <a:rPr lang="en-US" sz="2800" b="1" dirty="0" err="1" smtClean="0"/>
              <a:t>V</a:t>
            </a:r>
            <a:r>
              <a:rPr lang="en-US" sz="2400" b="1" dirty="0" err="1" smtClean="0"/>
              <a:t>c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/>
              <a:t>t</a:t>
            </a:r>
            <a:r>
              <a:rPr lang="en-US" sz="2800" dirty="0" smtClean="0"/>
              <a:t> </a:t>
            </a:r>
            <a:r>
              <a:rPr lang="en-US" sz="2800" b="1" dirty="0" smtClean="0"/>
              <a:t>+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m</a:t>
            </a:r>
            <a:r>
              <a:rPr lang="en-US" sz="2400" b="1" i="1" dirty="0" err="1" smtClean="0"/>
              <a:t>a</a:t>
            </a:r>
            <a:r>
              <a:rPr lang="en-US" sz="2800" b="1" dirty="0" err="1" smtClean="0"/>
              <a:t>V</a:t>
            </a:r>
            <a:r>
              <a:rPr lang="en-US" sz="2400" b="1" i="1" dirty="0" err="1" smtClean="0"/>
              <a:t>c</a:t>
            </a:r>
            <a:r>
              <a:rPr lang="en-US" sz="2800" b="1" i="1" dirty="0" smtClean="0"/>
              <a:t>/2 [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+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) </a:t>
            </a:r>
            <a:r>
              <a:rPr lang="en-US" sz="2800" b="1" i="1" dirty="0" smtClean="0"/>
              <a:t>t * </a:t>
            </a:r>
            <a:r>
              <a:rPr lang="en-US" sz="2800" b="1" i="1" dirty="0" err="1" smtClean="0"/>
              <a:t>cos</a:t>
            </a:r>
            <a:r>
              <a:rPr lang="en-US" sz="2800" b="1" i="1" dirty="0" smtClean="0"/>
              <a:t> (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c</a:t>
            </a:r>
            <a:r>
              <a:rPr lang="en-US" sz="2800" b="1" i="1" dirty="0" smtClean="0">
                <a:cs typeface="Calibri"/>
              </a:rPr>
              <a:t>-</a:t>
            </a:r>
            <a:r>
              <a:rPr lang="el-GR" sz="2800" b="1" i="1" dirty="0" smtClean="0">
                <a:cs typeface="Calibri"/>
              </a:rPr>
              <a:t>ω</a:t>
            </a:r>
            <a:r>
              <a:rPr lang="en-US" sz="2400" b="1" i="1" dirty="0" smtClean="0">
                <a:cs typeface="Calibri"/>
              </a:rPr>
              <a:t>m</a:t>
            </a:r>
            <a:r>
              <a:rPr lang="en-US" sz="2800" b="1" i="1" dirty="0" smtClean="0">
                <a:cs typeface="Calibri"/>
              </a:rPr>
              <a:t>)</a:t>
            </a:r>
            <a:r>
              <a:rPr lang="en-US" sz="2800" b="1" i="1" dirty="0" smtClean="0"/>
              <a:t>t] 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43000" y="1905000"/>
            <a:ext cx="1066800" cy="533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Dr. Ellis\AppData\Roaming\Tencent\Users\1302441439\QQ\WinTemp\RichOle\YA@7(@J7GZDNR{LHPUAOBO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256284" cy="6126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1200" y="2333685"/>
            <a:ext cx="335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By transmitting a single side band signal (SSB), </a:t>
            </a:r>
            <a:r>
              <a:rPr lang="en-US" sz="2400" b="1" dirty="0" smtClean="0"/>
              <a:t>83.33 %</a:t>
            </a:r>
            <a:r>
              <a:rPr lang="en-US" sz="2400" dirty="0" smtClean="0"/>
              <a:t> of the total power has been saved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Transmission bandwidth requirement also drops by half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noise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Reduced fading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48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Applications where SSB is used include 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SSB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u="sng" dirty="0" smtClean="0"/>
              <a:t>DSB-SC Filtering Method: </a:t>
            </a:r>
            <a:r>
              <a:rPr lang="en-US" dirty="0" smtClean="0"/>
              <a:t>Since SSB modulation is the transmission of the upper or lower sideband, SSB can be generated by easily filtering the undesired side band of the DSB-SC signal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Filter bandwidth should equal to that of the message signal (</a:t>
            </a:r>
            <a:r>
              <a:rPr lang="en-US" i="1" dirty="0" smtClean="0"/>
              <a:t>not twice its bandwidth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Center frequency of filter should equal to the center frequency of the desired side band (</a:t>
            </a:r>
            <a:r>
              <a:rPr lang="en-US" i="1" dirty="0" smtClean="0"/>
              <a:t>not carrier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dirty="0" smtClean="0">
                <a:solidFill>
                  <a:srgbClr val="FF0000"/>
                </a:solidFill>
              </a:rPr>
              <a:t>Setback</a:t>
            </a:r>
            <a:r>
              <a:rPr lang="en-US" dirty="0" smtClean="0"/>
              <a:t>: Filters with sharp edges do not exist. Non-sharp edges must be used. Adequate separation between side bands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1" u="sng" dirty="0" smtClean="0"/>
              <a:t>Phase-Shift Method: </a:t>
            </a:r>
            <a:r>
              <a:rPr lang="en-US" sz="2800" dirty="0" smtClean="0"/>
              <a:t>Here, the box marked -</a:t>
            </a:r>
            <a:r>
              <a:rPr lang="el-GR" sz="2800" dirty="0" smtClean="0">
                <a:latin typeface="Calibri"/>
                <a:cs typeface="Calibri"/>
              </a:rPr>
              <a:t>π</a:t>
            </a:r>
            <a:r>
              <a:rPr lang="en-US" sz="2800" dirty="0" smtClean="0"/>
              <a:t>/2 is a 90 degrees phase shifter that delays the phase of every frequency component by 90 degrees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At output </a:t>
            </a:r>
            <a:r>
              <a:rPr lang="en-US" sz="2800" b="1" i="1" dirty="0" smtClean="0"/>
              <a:t>X</a:t>
            </a:r>
            <a:r>
              <a:rPr lang="en-US" sz="2400" b="1" i="1" dirty="0" smtClean="0"/>
              <a:t>SSB</a:t>
            </a:r>
            <a:r>
              <a:rPr lang="en-US" sz="2800" b="1" i="1" dirty="0" smtClean="0"/>
              <a:t>(t) = m(t)</a:t>
            </a:r>
            <a:r>
              <a:rPr lang="en-US" sz="2800" b="1" i="1" dirty="0" err="1" smtClean="0"/>
              <a:t>cos</a:t>
            </a:r>
            <a:r>
              <a:rPr lang="el-GR" sz="2800" b="1" i="1" dirty="0" smtClean="0">
                <a:latin typeface="Calibri"/>
                <a:cs typeface="Calibri"/>
              </a:rPr>
              <a:t>ω</a:t>
            </a:r>
            <a:r>
              <a:rPr lang="en-US" sz="2400" b="1" i="1" dirty="0" smtClean="0"/>
              <a:t>c</a:t>
            </a:r>
            <a:r>
              <a:rPr lang="en-US" sz="2800" b="1" i="1" dirty="0" smtClean="0"/>
              <a:t>t ± </a:t>
            </a:r>
            <a:r>
              <a:rPr lang="en-US" sz="2800" b="1" i="1" dirty="0" smtClean="0">
                <a:solidFill>
                  <a:srgbClr val="FF0000"/>
                </a:solidFill>
              </a:rPr>
              <a:t>m(t)sin</a:t>
            </a:r>
            <a:r>
              <a:rPr lang="el-GR" sz="2800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800" b="1" i="1" dirty="0" smtClean="0">
                <a:solidFill>
                  <a:srgbClr val="FF0000"/>
                </a:solidFill>
              </a:rPr>
              <a:t>t</a:t>
            </a:r>
          </a:p>
          <a:p>
            <a:pPr marL="514350" indent="-514350"/>
            <a:endParaRPr lang="en-US" sz="2800" b="1" i="1" dirty="0" smtClean="0"/>
          </a:p>
          <a:p>
            <a:pPr marL="514350" indent="-514350"/>
            <a:r>
              <a:rPr lang="en-US" sz="2800" dirty="0" smtClean="0"/>
              <a:t>The difference represents LSB, and sum represents USB</a:t>
            </a:r>
            <a:endParaRPr lang="en-US" sz="2800" dirty="0"/>
          </a:p>
        </p:txBody>
      </p:sp>
      <p:pic>
        <p:nvPicPr>
          <p:cNvPr id="33793" name="Picture 1" descr="C:\Users\Dr. Ellis\AppData\Roaming\Tencent\Users\1302441439\QQ\WinTemp\RichOle\$$R~1%$`U3S{(TRJ(K{Y2O0.jpg"/>
          <p:cNvPicPr>
            <a:picLocks noChangeAspect="1" noChangeArrowheads="1"/>
          </p:cNvPicPr>
          <p:nvPr/>
        </p:nvPicPr>
        <p:blipFill>
          <a:blip r:embed="rId2" cstate="print"/>
          <a:srcRect t="12500" b="8102"/>
          <a:stretch>
            <a:fillRect/>
          </a:stretch>
        </p:blipFill>
        <p:spPr bwMode="auto">
          <a:xfrm>
            <a:off x="1905000" y="3870960"/>
            <a:ext cx="5823077" cy="2987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SSB </a:t>
            </a:r>
            <a:r>
              <a:rPr lang="en-US" dirty="0" smtClean="0"/>
              <a:t>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The process for SSB demodulation is the same as that for a simple DSBSC demodulator.</a:t>
            </a:r>
            <a:endParaRPr lang="en-US" dirty="0"/>
          </a:p>
        </p:txBody>
      </p:sp>
      <p:pic>
        <p:nvPicPr>
          <p:cNvPr id="1026" name="Picture 2" descr="C:\Users\Dr. Ellis\AppData\Roaming\Tencent\Users\1302441439\QQ\WinTemp\RichOle\Z_735}1SUJ[TE7~5662D_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08506" cy="38404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5903893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Advantages of SSB Modulation 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Disadvantages of SSB modulation 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Vestigial Side Band (VSB)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stated previously, SSB generation suffer some problems including </a:t>
            </a:r>
            <a:r>
              <a:rPr lang="en-US" i="1" dirty="0" smtClean="0"/>
              <a:t>filter sharpness problems</a:t>
            </a:r>
            <a:r>
              <a:rPr lang="en-US" dirty="0" smtClean="0"/>
              <a:t> AND </a:t>
            </a:r>
            <a:r>
              <a:rPr lang="en-US" i="1" dirty="0" smtClean="0"/>
              <a:t>ideal phase shifter design complications</a:t>
            </a:r>
          </a:p>
          <a:p>
            <a:endParaRPr lang="en-US" dirty="0" smtClean="0"/>
          </a:p>
          <a:p>
            <a:r>
              <a:rPr lang="en-US" dirty="0" smtClean="0"/>
              <a:t>A compromise between DSB-SC and SSB is known as Vestigial Side Band (VSB) modulation</a:t>
            </a:r>
          </a:p>
          <a:p>
            <a:endParaRPr lang="en-US" dirty="0" smtClean="0"/>
          </a:p>
          <a:p>
            <a:r>
              <a:rPr lang="en-US" dirty="0" smtClean="0"/>
              <a:t>Generation of VSB is similar to that of selective filtering for SSB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certain applications, a DSB modulation technique takes too much bandwidth for the channel.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 SSB technique will take half the bandwidth of DSB but it’s also too expensive to implement </a:t>
            </a:r>
          </a:p>
          <a:p>
            <a:endParaRPr lang="en-US" dirty="0" smtClean="0"/>
          </a:p>
          <a:p>
            <a:r>
              <a:rPr lang="en-US" dirty="0" smtClean="0"/>
              <a:t>Therefore, a Vestigial Sideband is often chosen in this situation</a:t>
            </a:r>
          </a:p>
          <a:p>
            <a:endParaRPr lang="en-US" dirty="0" smtClean="0"/>
          </a:p>
          <a:p>
            <a:r>
              <a:rPr lang="en-US" dirty="0" smtClean="0"/>
              <a:t>A VSB signal is obtained by partial suppression of one of the sidebands of a DSB signal (AM or DSB-SC).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What system uses VSB Modulation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Yadav</a:t>
            </a:r>
            <a:r>
              <a:rPr lang="en-US" sz="2800" dirty="0" smtClean="0"/>
              <a:t>, “</a:t>
            </a:r>
            <a:r>
              <a:rPr lang="en-US" sz="2800" i="1" dirty="0" smtClean="0"/>
              <a:t>Analog Communication Systems</a:t>
            </a:r>
            <a:r>
              <a:rPr lang="en-US" sz="2800" dirty="0" smtClean="0"/>
              <a:t>”,  University Science Press, New Delhi, 2008.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S. Sharma, “</a:t>
            </a:r>
            <a:r>
              <a:rPr lang="en-US" sz="2800" i="1" dirty="0" smtClean="0"/>
              <a:t>Communication Engineering</a:t>
            </a:r>
            <a:r>
              <a:rPr lang="en-US" sz="2800" dirty="0" smtClean="0"/>
              <a:t>”, First Ed., S.K. </a:t>
            </a:r>
            <a:r>
              <a:rPr lang="en-US" sz="2800" dirty="0" err="1" smtClean="0"/>
              <a:t>Kataria</a:t>
            </a:r>
            <a:r>
              <a:rPr lang="en-US" sz="2800" dirty="0" smtClean="0"/>
              <a:t> &amp; Sons, New Delhi, 2011.</a:t>
            </a:r>
          </a:p>
          <a:p>
            <a:endParaRPr lang="en-US" sz="2800" dirty="0" smtClean="0"/>
          </a:p>
          <a:p>
            <a:r>
              <a:rPr lang="en-US" sz="2800" dirty="0" smtClean="0"/>
              <a:t>T. G. Thomas, “</a:t>
            </a:r>
            <a:r>
              <a:rPr lang="en-US" sz="2800" i="1" dirty="0" smtClean="0"/>
              <a:t>Analog Communication</a:t>
            </a:r>
            <a:r>
              <a:rPr lang="en-US" sz="2800" dirty="0" smtClean="0"/>
              <a:t>”, McGraw hill, New Delhi, 2007.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 descr="C:\Users\Dr. Ellis\AppData\Roaming\Tencent\Users\1302441439\QQ\WinTemp\RichOle\DDKJE~EORIS$1[OL`2K9V9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720" y="1777649"/>
            <a:ext cx="7955280" cy="5080351"/>
          </a:xfrm>
          <a:prstGeom prst="rect">
            <a:avLst/>
          </a:prstGeom>
          <a:noFill/>
        </p:spPr>
      </p:pic>
      <p:pic>
        <p:nvPicPr>
          <p:cNvPr id="36866" name="Picture 2" descr="C:\Users\Dr. Ellis\AppData\Roaming\Tencent\Users\1302441439\QQ\WinTemp\RichOle\(LB2VW`])39}K(N_2F)2M(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0"/>
            <a:ext cx="4908165" cy="21945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62600" y="990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VSB Modulation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Dr. Ellis\AppData\Roaming\Tencent\Users\1302441439\QQ\WinTemp\RichOle\5](8GP3B_4HL4V{W`E(}1M5.jpg"/>
          <p:cNvPicPr>
            <a:picLocks noChangeAspect="1" noChangeArrowheads="1"/>
          </p:cNvPicPr>
          <p:nvPr/>
        </p:nvPicPr>
        <p:blipFill>
          <a:blip r:embed="rId2" cstate="print"/>
          <a:srcRect l="4644" t="14870"/>
          <a:stretch>
            <a:fillRect/>
          </a:stretch>
        </p:blipFill>
        <p:spPr bwMode="auto">
          <a:xfrm>
            <a:off x="0" y="0"/>
            <a:ext cx="4693587" cy="1920240"/>
          </a:xfrm>
          <a:prstGeom prst="rect">
            <a:avLst/>
          </a:prstGeom>
          <a:noFill/>
        </p:spPr>
      </p:pic>
      <p:pic>
        <p:nvPicPr>
          <p:cNvPr id="37891" name="Picture 3" descr="C:\Users\Dr. Ellis\AppData\Roaming\Tencent\Users\1302441439\QQ\WinTemp\RichOle\FUA`26NE[GJ)D$X}DLQHW~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8442" y="1920240"/>
            <a:ext cx="7225558" cy="49377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81600" y="762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VSB Demodulation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Frequency Translation and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In signal processing, it is desirable to translate the modulated signal frequency to a new frequency band.</a:t>
            </a:r>
          </a:p>
          <a:p>
            <a:endParaRPr lang="en-US" dirty="0" smtClean="0"/>
          </a:p>
          <a:p>
            <a:r>
              <a:rPr lang="en-US" dirty="0" smtClean="0"/>
              <a:t>A device that performs the frequency translation of a modulated signal is called a </a:t>
            </a:r>
            <a:r>
              <a:rPr lang="en-US" i="1" dirty="0" smtClean="0"/>
              <a:t>frequency mixer</a:t>
            </a:r>
            <a:endParaRPr lang="en-US" i="1" dirty="0"/>
          </a:p>
        </p:txBody>
      </p:sp>
      <p:pic>
        <p:nvPicPr>
          <p:cNvPr id="38913" name="Picture 1" descr="C:\Users\Dr. Ellis\AppData\Roaming\Tencent\Users\1302441439\QQ\WinTemp\RichOle\CKU~$GYX~S8552S@{61{9XK.jpg"/>
          <p:cNvPicPr>
            <a:picLocks noChangeAspect="1" noChangeArrowheads="1"/>
          </p:cNvPicPr>
          <p:nvPr/>
        </p:nvPicPr>
        <p:blipFill>
          <a:blip r:embed="rId3" cstate="print"/>
          <a:srcRect t="20000" r="9171" b="10435"/>
          <a:stretch>
            <a:fillRect/>
          </a:stretch>
        </p:blipFill>
        <p:spPr bwMode="auto">
          <a:xfrm>
            <a:off x="1295400" y="5029200"/>
            <a:ext cx="639699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Multiplexing is a technique whereby several message signals are combined into a complex signal for transmission over a single channel</a:t>
            </a:r>
          </a:p>
          <a:p>
            <a:endParaRPr lang="en-US" dirty="0" smtClean="0"/>
          </a:p>
          <a:p>
            <a:r>
              <a:rPr lang="en-US" dirty="0" smtClean="0"/>
              <a:t>To achieve this, the signals must be kept apart so they do not interfere with each other within the common channel</a:t>
            </a:r>
          </a:p>
          <a:p>
            <a:endParaRPr lang="en-US" dirty="0" smtClean="0"/>
          </a:p>
          <a:p>
            <a:r>
              <a:rPr lang="en-US" dirty="0" smtClean="0"/>
              <a:t>Frequency division (FDM) and time division multiplexing (TDM) are the two basic multiplexing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 descr="C:\Users\Dr. Ellis\AppData\Roaming\Tencent\Users\1302441439\QQ\WinTemp\RichOle\K`N%(CJUY$OS5N2({NX(7X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75802" cy="43891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57600" y="304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FDM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8034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Simultaneous transmission of 3 signals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Spectra and sum of modulated frequencies illustrated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Band pass filters used to separate modulated signals before demodulation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FDM is used in telephone systems, television broadcast, telemetry..etc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type of modulation is used here. DSB, VSB, or SSB ??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Side Band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The equation for an AM wave is given by: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Agency FB" pitchFamily="34" charset="0"/>
              </a:rPr>
              <a:t>V  </a:t>
            </a:r>
            <a:r>
              <a:rPr lang="en-US" b="1" i="1" dirty="0" smtClean="0"/>
              <a:t>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cos</a:t>
            </a:r>
            <a:r>
              <a:rPr lang="el-GR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  </a:t>
            </a:r>
            <a:r>
              <a:rPr lang="en-US" b="1" dirty="0" smtClean="0"/>
              <a:t>+  </a:t>
            </a:r>
            <a:r>
              <a:rPr lang="en-US" b="1" i="1" dirty="0" err="1" smtClean="0">
                <a:solidFill>
                  <a:srgbClr val="FF0000"/>
                </a:solidFill>
              </a:rPr>
              <a:t>m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/2 </a:t>
            </a:r>
            <a:r>
              <a:rPr lang="en-US" b="1" dirty="0" err="1" smtClean="0">
                <a:solidFill>
                  <a:srgbClr val="FF0000"/>
                </a:solidFill>
              </a:rPr>
              <a:t>cos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FF000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l-GR" b="1" i="1" dirty="0" smtClean="0">
                <a:solidFill>
                  <a:srgbClr val="FF0000"/>
                </a:solidFill>
                <a:cs typeface="Calibri"/>
              </a:rPr>
              <a:t>ω</a:t>
            </a:r>
            <a:r>
              <a:rPr lang="en-US" sz="2000" b="1" i="1" dirty="0" smtClean="0">
                <a:solidFill>
                  <a:srgbClr val="FF000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FF0000"/>
                </a:solidFill>
                <a:cs typeface="Calibri"/>
              </a:rPr>
              <a:t>t </a:t>
            </a:r>
            <a:r>
              <a:rPr lang="en-US" b="1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dirty="0" smtClean="0">
                <a:cs typeface="Calibri"/>
              </a:rPr>
              <a:t>+ </a:t>
            </a:r>
            <a:r>
              <a:rPr lang="en-US" b="1" i="1" dirty="0" err="1" smtClean="0">
                <a:solidFill>
                  <a:srgbClr val="0070C0"/>
                </a:solidFill>
              </a:rPr>
              <a:t>m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/2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c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l-GR" b="1" i="1" dirty="0" smtClean="0">
                <a:solidFill>
                  <a:srgbClr val="0070C0"/>
                </a:solidFill>
                <a:cs typeface="Calibri"/>
              </a:rPr>
              <a:t>ω</a:t>
            </a:r>
            <a:r>
              <a:rPr lang="en-US" sz="2400" b="1" i="1" dirty="0" smtClean="0">
                <a:solidFill>
                  <a:srgbClr val="0070C0"/>
                </a:solidFill>
                <a:cs typeface="Calibri"/>
              </a:rPr>
              <a:t>m</a:t>
            </a:r>
            <a:r>
              <a:rPr lang="en-US" b="1" dirty="0" smtClean="0">
                <a:solidFill>
                  <a:srgbClr val="0070C0"/>
                </a:solidFill>
                <a:cs typeface="Calibri"/>
              </a:rPr>
              <a:t>)</a:t>
            </a:r>
            <a:r>
              <a:rPr lang="en-US" b="1" i="1" dirty="0" smtClean="0">
                <a:solidFill>
                  <a:srgbClr val="0070C0"/>
                </a:solidFill>
                <a:cs typeface="Calibri"/>
              </a:rPr>
              <a:t>t</a:t>
            </a:r>
            <a:r>
              <a:rPr lang="en-US" b="1" dirty="0" smtClean="0">
                <a:cs typeface="Calibri"/>
              </a:rPr>
              <a:t>….</a:t>
            </a:r>
            <a:r>
              <a:rPr lang="en-US" sz="2800" b="1" dirty="0" smtClean="0">
                <a:cs typeface="Calibri"/>
              </a:rPr>
              <a:t>….(10)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Purpose of modulation is to send the weak message signal with the </a:t>
            </a:r>
            <a:r>
              <a:rPr lang="en-US" sz="2800" b="1" i="1" u="sng" dirty="0" smtClean="0"/>
              <a:t>help</a:t>
            </a:r>
            <a:r>
              <a:rPr lang="en-US" sz="2800" dirty="0" smtClean="0"/>
              <a:t> of a carrier, </a:t>
            </a:r>
            <a:r>
              <a:rPr lang="en-US" sz="2800" b="1" i="1" dirty="0" smtClean="0"/>
              <a:t>NOT</a:t>
            </a:r>
            <a:r>
              <a:rPr lang="en-US" sz="2800" dirty="0" smtClean="0"/>
              <a:t> to send the carrier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Now, the carrier can therefore be removed without affecting the net content of the information. This is known as suppressed carrier (SC)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This will also require less power without affecting the net content of the information Proven below as;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6" name="Picture 2" descr="C:\Users\Dr. Ellis\AppData\Roaming\Tencent\Users\1302441439\QQ\WinTemp\RichOle\Y_A232F_PN0EEXD]{_})N`M.jpg"/>
          <p:cNvPicPr>
            <a:picLocks noChangeAspect="1" noChangeArrowheads="1"/>
          </p:cNvPicPr>
          <p:nvPr/>
        </p:nvPicPr>
        <p:blipFill>
          <a:blip r:embed="rId2" cstate="print"/>
          <a:srcRect l="4607" r="12460"/>
          <a:stretch>
            <a:fillRect/>
          </a:stretch>
        </p:blipFill>
        <p:spPr bwMode="auto">
          <a:xfrm>
            <a:off x="0" y="1828800"/>
            <a:ext cx="7253655" cy="5029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8400" y="236220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By removing the carrier, 66.66% of the total power can be saved without affecting the net content of information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781800" y="5029200"/>
            <a:ext cx="6096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Dr. Ellis\AppData\Roaming\Tencent\Users\1302441439\QQ\WinTemp\RichOle\AD$JO)1S)[B]W(S1(Y]]BS8.jpg"/>
          <p:cNvPicPr>
            <a:picLocks noChangeAspect="1" noChangeArrowheads="1"/>
          </p:cNvPicPr>
          <p:nvPr/>
        </p:nvPicPr>
        <p:blipFill>
          <a:blip r:embed="rId2" cstate="print"/>
          <a:srcRect l="7038" r="7331"/>
          <a:stretch>
            <a:fillRect/>
          </a:stretch>
        </p:blipFill>
        <p:spPr bwMode="auto">
          <a:xfrm>
            <a:off x="304800" y="0"/>
            <a:ext cx="859456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 descr="C:\Users\Dr. Ellis\AppData\Roaming\Tencent\Users\1302441439\QQ\WinTemp\RichOle\$80AQ}VOJ~@DB1LLS`_X{)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67736" cy="3108960"/>
          </a:xfrm>
          <a:prstGeom prst="rect">
            <a:avLst/>
          </a:prstGeom>
          <a:noFill/>
        </p:spPr>
      </p:pic>
      <p:pic>
        <p:nvPicPr>
          <p:cNvPr id="32773" name="Picture 5" descr="C:\Users\Dr. Ellis\AppData\Roaming\Tencent\Users\1302441439\QQ\WinTemp\RichOle\__7%7Y6JM~0Y4HGXLGH}3UJ.jpg"/>
          <p:cNvPicPr>
            <a:picLocks noChangeAspect="1" noChangeArrowheads="1"/>
          </p:cNvPicPr>
          <p:nvPr/>
        </p:nvPicPr>
        <p:blipFill>
          <a:blip r:embed="rId3" cstate="print"/>
          <a:srcRect t="5747"/>
          <a:stretch>
            <a:fillRect/>
          </a:stretch>
        </p:blipFill>
        <p:spPr bwMode="auto">
          <a:xfrm>
            <a:off x="1676400" y="3429000"/>
            <a:ext cx="5726122" cy="25603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6172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REPRESENTATION OF AM-SC WAVE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 descr="C:\Users\Dr. Ellis\AppData\Roaming\Tencent\Users\1302441439\QQ\WinTemp\RichOle\T2OQZ_X)M`I$`~1BLJF[S3L.jpg"/>
          <p:cNvPicPr>
            <a:picLocks noChangeAspect="1" noChangeArrowheads="1"/>
          </p:cNvPicPr>
          <p:nvPr/>
        </p:nvPicPr>
        <p:blipFill>
          <a:blip r:embed="rId2" cstate="print"/>
          <a:srcRect l="7273" r="8563"/>
          <a:stretch>
            <a:fillRect/>
          </a:stretch>
        </p:blipFill>
        <p:spPr bwMode="auto">
          <a:xfrm>
            <a:off x="381000" y="1371600"/>
            <a:ext cx="5697415" cy="5486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381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SPECTRUM OF AM-SC WAVE</a:t>
            </a:r>
            <a:endParaRPr lang="en-US" sz="2400" b="1" dirty="0"/>
          </a:p>
        </p:txBody>
      </p:sp>
      <p:pic>
        <p:nvPicPr>
          <p:cNvPr id="33795" name="Picture 3" descr="C:\Users\Dr. Ellis\AppData\Roaming\Tencent\Users\1302441439\QQ\WinTemp\RichOle\3}]LV}ZK@Q4CPE}C)9QHLN9.jpg"/>
          <p:cNvPicPr>
            <a:picLocks noChangeAspect="1" noChangeArrowheads="1"/>
          </p:cNvPicPr>
          <p:nvPr/>
        </p:nvPicPr>
        <p:blipFill>
          <a:blip r:embed="rId3" cstate="print"/>
          <a:srcRect l="26940" t="17157" r="41730" b="17647"/>
          <a:stretch>
            <a:fillRect/>
          </a:stretch>
        </p:blipFill>
        <p:spPr bwMode="auto">
          <a:xfrm>
            <a:off x="7543800" y="5257800"/>
            <a:ext cx="1600200" cy="115824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6248400" y="5715000"/>
            <a:ext cx="13716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0" y="4648200"/>
            <a:ext cx="63246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4495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Only positive freq for practical use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Generation of DSB-SC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Methods of generation a suppressed carrier AM wave is the same as discussed in generation of an AM wave, i.e.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Linear Time Variant Circuit </a:t>
            </a:r>
          </a:p>
          <a:p>
            <a:pPr>
              <a:buFont typeface="Wingdings" pitchFamily="2" charset="2"/>
              <a:buChar char="ü"/>
            </a:pPr>
            <a:r>
              <a:rPr lang="en-US" i="1" dirty="0" smtClean="0"/>
              <a:t>Non-Linear Circuit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Similarly, an example of a linear time variant circuit for DSB-SC generation is a chopper circuit (also called switching circuit or ring modulator)  ……. </a:t>
            </a:r>
            <a:r>
              <a:rPr lang="en-US" dirty="0" smtClean="0">
                <a:solidFill>
                  <a:srgbClr val="FF0000"/>
                </a:solidFill>
              </a:rPr>
              <a:t>Refer from Lecture 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Likewise, an example of a non-linear circuit used to generate DSB-SC is a balanced modular is used to generate……..</a:t>
            </a:r>
            <a:r>
              <a:rPr lang="en-US" dirty="0" smtClean="0">
                <a:solidFill>
                  <a:srgbClr val="FF0000"/>
                </a:solidFill>
              </a:rPr>
              <a:t> Refer from 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 descr="C:\Users\Dr. Ellis\AppData\Roaming\Tencent\Users\1302441439\QQ\WinTemp\RichOle\%KI`T]JYE(_@F)$$Y3%9]{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427312" cy="502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072896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forward bias for positive half cycle of carrier signal. Therefore no signal across resistance R (input of BPF)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All diodes are in reverse bias so diodes acts as an open circuit. Therefore signal for negative cycle appears across resistance R (input of BPF)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9747</TotalTime>
  <Words>973</Words>
  <Application>Microsoft Office PowerPoint</Application>
  <PresentationFormat>On-screen Show (4:3)</PresentationFormat>
  <Paragraphs>107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 TE 271: Analog Communication Systems  Lecture 4   Examiner: M. S. Ellis, PhD smellis.coe@knust.edu.gh 057 904 7591 </vt:lpstr>
      <vt:lpstr>Reference material</vt:lpstr>
      <vt:lpstr>Side Band Techniques</vt:lpstr>
      <vt:lpstr>Slide 4</vt:lpstr>
      <vt:lpstr>Slide 5</vt:lpstr>
      <vt:lpstr>Slide 6</vt:lpstr>
      <vt:lpstr>Slide 7</vt:lpstr>
      <vt:lpstr>Generation of DSB-SC</vt:lpstr>
      <vt:lpstr>Slide 9</vt:lpstr>
      <vt:lpstr>Slide 10</vt:lpstr>
      <vt:lpstr>Slide 11</vt:lpstr>
      <vt:lpstr>Demodulation of DSB-SC signal</vt:lpstr>
      <vt:lpstr>Single Side-Band (SSB) Transmission</vt:lpstr>
      <vt:lpstr>Slide 14</vt:lpstr>
      <vt:lpstr>SSB Generation</vt:lpstr>
      <vt:lpstr>Slide 16</vt:lpstr>
      <vt:lpstr>SSB Demodulation</vt:lpstr>
      <vt:lpstr>Vestigial Side Band (VSB) Modulation</vt:lpstr>
      <vt:lpstr>Slide 19</vt:lpstr>
      <vt:lpstr>Slide 20</vt:lpstr>
      <vt:lpstr>Slide 21</vt:lpstr>
      <vt:lpstr>Frequency Translation and Mixing</vt:lpstr>
      <vt:lpstr>Frequency Division Multiplexing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271: Analog Communication Systems   Examiner: Dr. S. M. Ellis smellis.coe@knust.edu.gh 057 904 7591</dc:title>
  <dc:creator>Dr. Ellis</dc:creator>
  <cp:lastModifiedBy>Dr. Ellis</cp:lastModifiedBy>
  <cp:revision>388</cp:revision>
  <dcterms:created xsi:type="dcterms:W3CDTF">2016-09-12T21:54:26Z</dcterms:created>
  <dcterms:modified xsi:type="dcterms:W3CDTF">2016-11-05T13:08:31Z</dcterms:modified>
</cp:coreProperties>
</file>