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98" r:id="rId4"/>
    <p:sldId id="299" r:id="rId5"/>
    <p:sldId id="267" r:id="rId6"/>
    <p:sldId id="300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>
      <p:cViewPr>
        <p:scale>
          <a:sx n="50" d="100"/>
          <a:sy n="50" d="100"/>
        </p:scale>
        <p:origin x="-15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25D5-DDE1-4E3B-87C0-96A2C69DC3D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3FA9-9BC7-452D-96FB-11E9F3F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B4F3-92C7-44CE-8E2A-90840A4DBF9E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e.coe@knust.edu.g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076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 271: Analog Communication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Lecture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solidFill>
                  <a:srgbClr val="FF0000"/>
                </a:solidFill>
              </a:rPr>
              <a:t>Examiner: M. </a:t>
            </a:r>
            <a:r>
              <a:rPr lang="en-US" sz="3200" i="1" dirty="0">
                <a:solidFill>
                  <a:srgbClr val="FF0000"/>
                </a:solidFill>
              </a:rPr>
              <a:t>S</a:t>
            </a:r>
            <a:r>
              <a:rPr lang="en-US" sz="3200" i="1" dirty="0" smtClean="0">
                <a:solidFill>
                  <a:srgbClr val="FF0000"/>
                </a:solidFill>
              </a:rPr>
              <a:t>. Ellis, PhD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>
                <a:hlinkClick r:id="rId2"/>
              </a:rPr>
              <a:t>smellis.coe@knust.edu.gh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057 904 7591</a:t>
            </a:r>
            <a:br>
              <a:rPr lang="en-US" sz="3200" i="1" dirty="0" smtClean="0"/>
            </a:br>
            <a:endParaRPr lang="en-US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17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October </a:t>
            </a:r>
            <a:r>
              <a:rPr lang="en-US" i="1" dirty="0" smtClean="0"/>
              <a:t>10</a:t>
            </a:r>
            <a:r>
              <a:rPr lang="en-US" i="1" baseline="30000" dirty="0" smtClean="0"/>
              <a:t>th</a:t>
            </a:r>
            <a:r>
              <a:rPr lang="en-US" i="1" dirty="0" smtClean="0"/>
              <a:t> </a:t>
            </a:r>
            <a:r>
              <a:rPr lang="en-US" i="1" dirty="0" smtClean="0"/>
              <a:t>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C:\Users\Dr. Ellis\AppData\Roaming\Tencent\Users\1302441439\QQ\WinTemp\RichOle\T2OQZ_X)M`I$`~1BLJF[S3L.jpg"/>
          <p:cNvPicPr>
            <a:picLocks noChangeAspect="1" noChangeArrowheads="1"/>
          </p:cNvPicPr>
          <p:nvPr/>
        </p:nvPicPr>
        <p:blipFill>
          <a:blip r:embed="rId2" cstate="print"/>
          <a:srcRect l="7273" r="8563"/>
          <a:stretch>
            <a:fillRect/>
          </a:stretch>
        </p:blipFill>
        <p:spPr bwMode="auto">
          <a:xfrm>
            <a:off x="381000" y="1371600"/>
            <a:ext cx="5697415" cy="5486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0800" y="3810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SPECTRUM OF AM-SC WAVE</a:t>
            </a:r>
            <a:endParaRPr lang="en-US" sz="2400" b="1" dirty="0"/>
          </a:p>
        </p:txBody>
      </p:sp>
      <p:pic>
        <p:nvPicPr>
          <p:cNvPr id="33795" name="Picture 3" descr="C:\Users\Dr. Ellis\AppData\Roaming\Tencent\Users\1302441439\QQ\WinTemp\RichOle\3}]LV}ZK@Q4CPE}C)9QHLN9.jpg"/>
          <p:cNvPicPr>
            <a:picLocks noChangeAspect="1" noChangeArrowheads="1"/>
          </p:cNvPicPr>
          <p:nvPr/>
        </p:nvPicPr>
        <p:blipFill>
          <a:blip r:embed="rId3" cstate="print"/>
          <a:srcRect l="26940" t="17157" r="41730" b="17647"/>
          <a:stretch>
            <a:fillRect/>
          </a:stretch>
        </p:blipFill>
        <p:spPr bwMode="auto">
          <a:xfrm>
            <a:off x="7543800" y="5257800"/>
            <a:ext cx="1600200" cy="115824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6248400" y="5715000"/>
            <a:ext cx="1371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0" y="4648200"/>
            <a:ext cx="63246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10400" y="4495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Only positive freq for practical use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Generation of DSB-SC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Methods of generation a suppressed carrier AM wave is the same as discussed in generation of an AM wave, i.e.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Linear Time Variant Circuit 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Non-Linear Circuit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Similarly, an example of a linear time variant circuit for DSB-SC generation is a chopper circuit (also called switching circuit or ring modulator)  ……. </a:t>
            </a:r>
            <a:r>
              <a:rPr lang="en-US" dirty="0" smtClean="0">
                <a:solidFill>
                  <a:srgbClr val="FF0000"/>
                </a:solidFill>
              </a:rPr>
              <a:t>Refer from Lecture 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Likewise, an example of a non-linear circuit used to generate DSB-SC is a balanced modular is used to generate……..</a:t>
            </a:r>
            <a:r>
              <a:rPr lang="en-US" dirty="0" smtClean="0">
                <a:solidFill>
                  <a:srgbClr val="FF0000"/>
                </a:solidFill>
              </a:rPr>
              <a:t> Refer from Lecture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C:\Users\Dr. Ellis\AppData\Roaming\Tencent\Users\1302441439\QQ\WinTemp\RichOle\%KI`T]JYE(_@F)$$Y3%9]{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427312" cy="502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All diodes are in forward bias for positive half cycle of carrier signal. Therefore no signal across resistance R (input of BPF)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All diodes are in reverse bias so diodes acts as an open circuit. Therefore signal for negative cycle appears across resistance R (input of BPF)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C:\Users\Dr. Ellis\AppData\Roaming\Tencent\Users\1302441439\QQ\WinTemp\RichOle\4TOH@Q%7H49~3LISQ}]P5$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0"/>
            <a:ext cx="5052835" cy="4937760"/>
          </a:xfrm>
          <a:prstGeom prst="rect">
            <a:avLst/>
          </a:prstGeom>
          <a:noFill/>
        </p:spPr>
      </p:pic>
      <p:pic>
        <p:nvPicPr>
          <p:cNvPr id="36866" name="Picture 2" descr="C:\Users\Dr. Ellis\AppData\Roaming\Tencent\Users\1302441439\QQ\WinTemp\RichOle\L10EIS%T4WR02]NGGU6SHA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937760"/>
            <a:ext cx="6236939" cy="192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 descr="C:\Users\Dr. Ellis\AppData\Roaming\Tencent\Users\1302441439\QQ\WinTemp\RichOle\ZEBS$6S8YY_D)0%CG0SV4Q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402806" cy="53949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balanced modulator (non-linear circuit) for DSB-SC modulation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Demodulation of DSB-SC signal</a:t>
            </a:r>
            <a:endParaRPr lang="en-US" dirty="0"/>
          </a:p>
        </p:txBody>
      </p:sp>
      <p:pic>
        <p:nvPicPr>
          <p:cNvPr id="39937" name="Picture 1" descr="C:\Users\Dr. Ellis\AppData\Roaming\Tencent\Users\1302441439\QQ\WinTemp\RichOle\5$R]J3W_$~JIX`]LJ8OWJH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5760335" cy="2651760"/>
          </a:xfrm>
          <a:prstGeom prst="rect">
            <a:avLst/>
          </a:prstGeom>
          <a:noFill/>
        </p:spPr>
      </p:pic>
      <p:pic>
        <p:nvPicPr>
          <p:cNvPr id="39938" name="Picture 2" descr="C:\Users\Dr. Ellis\AppData\Roaming\Tencent\Users\1302441439\QQ\WinTemp\RichOle\GRHL`STQ5`%~JZYS`41EHW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3346" y="4267200"/>
            <a:ext cx="5250654" cy="19202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86400" y="617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Non-Linear Device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7338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Linear Time Variant Circuit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Side-Band (SSB)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As discussed earlier under DSB-SC, there is really no need to transmit the carrier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By doing so we can save power and maintain the same bandwidth as in the case of AM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V</a:t>
            </a:r>
            <a:r>
              <a:rPr lang="en-US" b="1" i="1" dirty="0" smtClean="0"/>
              <a:t> = </a:t>
            </a:r>
            <a:r>
              <a:rPr lang="en-US" b="1" i="1" dirty="0" err="1" smtClean="0"/>
              <a:t>m</a:t>
            </a:r>
            <a:r>
              <a:rPr lang="en-US" sz="2800" b="1" i="1" dirty="0" err="1" smtClean="0"/>
              <a:t>a</a:t>
            </a:r>
            <a:r>
              <a:rPr lang="en-US" b="1" dirty="0" err="1" smtClean="0"/>
              <a:t>V</a:t>
            </a:r>
            <a:r>
              <a:rPr lang="en-US" sz="2800" b="1" i="1" dirty="0" err="1" smtClean="0"/>
              <a:t>c</a:t>
            </a:r>
            <a:r>
              <a:rPr lang="en-US" b="1" i="1" dirty="0" smtClean="0"/>
              <a:t>/2 [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(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m</a:t>
            </a:r>
            <a:r>
              <a:rPr lang="en-US" b="1" i="1" dirty="0" smtClean="0">
                <a:cs typeface="Calibri"/>
              </a:rPr>
              <a:t>+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c</a:t>
            </a:r>
            <a:r>
              <a:rPr lang="en-US" b="1" i="1" dirty="0" smtClean="0">
                <a:cs typeface="Calibri"/>
              </a:rPr>
              <a:t>) </a:t>
            </a:r>
            <a:r>
              <a:rPr lang="en-US" b="1" i="1" dirty="0" smtClean="0"/>
              <a:t>t *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(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c</a:t>
            </a:r>
            <a:r>
              <a:rPr lang="en-US" b="1" i="1" dirty="0" smtClean="0">
                <a:cs typeface="Calibri"/>
              </a:rPr>
              <a:t>-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m</a:t>
            </a:r>
            <a:r>
              <a:rPr lang="en-US" b="1" i="1" dirty="0" smtClean="0">
                <a:cs typeface="Calibri"/>
              </a:rPr>
              <a:t>)</a:t>
            </a:r>
            <a:r>
              <a:rPr lang="en-US" b="1" i="1" dirty="0" smtClean="0"/>
              <a:t>t] ....</a:t>
            </a:r>
            <a:r>
              <a:rPr lang="en-US" i="1" dirty="0" smtClean="0"/>
              <a:t>DSB-SC wave </a:t>
            </a:r>
          </a:p>
          <a:p>
            <a:pPr>
              <a:buNone/>
            </a:pPr>
            <a:endParaRPr lang="en-US" b="1" i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DSB-SC wave contains two identical sidebands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There is really no need to transmit both side bands if only one can be used to transmit the 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905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    </a:t>
            </a:r>
            <a:r>
              <a:rPr lang="en-US" sz="2800" i="1" dirty="0" smtClean="0"/>
              <a:t>V </a:t>
            </a:r>
            <a:r>
              <a:rPr lang="en-US" sz="2800" b="1" i="1" dirty="0" smtClean="0"/>
              <a:t>= </a:t>
            </a:r>
            <a:r>
              <a:rPr lang="en-US" sz="2800" b="1" dirty="0" err="1" smtClean="0"/>
              <a:t>V</a:t>
            </a:r>
            <a:r>
              <a:rPr lang="en-US" sz="2400" b="1" dirty="0" err="1" smtClean="0"/>
              <a:t>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sz="2800" b="1" i="1" dirty="0" smtClean="0"/>
              <a:t>t</a:t>
            </a:r>
            <a:r>
              <a:rPr lang="en-US" sz="2800" dirty="0" smtClean="0"/>
              <a:t> </a:t>
            </a:r>
            <a:r>
              <a:rPr lang="en-US" sz="2800" b="1" dirty="0" smtClean="0"/>
              <a:t>+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m</a:t>
            </a:r>
            <a:r>
              <a:rPr lang="en-US" sz="2400" b="1" i="1" dirty="0" err="1" smtClean="0"/>
              <a:t>a</a:t>
            </a:r>
            <a:r>
              <a:rPr lang="en-US" sz="2800" b="1" dirty="0" err="1" smtClean="0"/>
              <a:t>V</a:t>
            </a:r>
            <a:r>
              <a:rPr lang="en-US" sz="2400" b="1" i="1" dirty="0" err="1" smtClean="0"/>
              <a:t>c</a:t>
            </a:r>
            <a:r>
              <a:rPr lang="en-US" sz="2800" b="1" i="1" dirty="0" smtClean="0"/>
              <a:t>/2 [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(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m</a:t>
            </a:r>
            <a:r>
              <a:rPr lang="en-US" sz="2800" b="1" i="1" dirty="0" smtClean="0">
                <a:cs typeface="Calibri"/>
              </a:rPr>
              <a:t>+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sz="2800" b="1" i="1" dirty="0" smtClean="0">
                <a:cs typeface="Calibri"/>
              </a:rPr>
              <a:t>) </a:t>
            </a:r>
            <a:r>
              <a:rPr lang="en-US" sz="2800" b="1" i="1" dirty="0" smtClean="0"/>
              <a:t>t * 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(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sz="2800" b="1" i="1" dirty="0" smtClean="0">
                <a:cs typeface="Calibri"/>
              </a:rPr>
              <a:t>-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m</a:t>
            </a:r>
            <a:r>
              <a:rPr lang="en-US" sz="2800" b="1" i="1" dirty="0" smtClean="0">
                <a:cs typeface="Calibri"/>
              </a:rPr>
              <a:t>)</a:t>
            </a:r>
            <a:r>
              <a:rPr lang="en-US" sz="2800" b="1" i="1" dirty="0" smtClean="0"/>
              <a:t>t] 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43000" y="1905000"/>
            <a:ext cx="10668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r. Ellis\AppData\Roaming\Tencent\Users\1302441439\QQ\WinTemp\RichOle\YA@7(@J7GZDNR{LHPUAOBO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56284" cy="61264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91200" y="2333685"/>
            <a:ext cx="33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By transmitting a single side band signal (SSB), </a:t>
            </a:r>
            <a:r>
              <a:rPr lang="en-US" sz="2400" b="1" dirty="0" smtClean="0"/>
              <a:t>83.33 %</a:t>
            </a:r>
            <a:r>
              <a:rPr lang="en-US" sz="2400" dirty="0" smtClean="0"/>
              <a:t> of the total power has been saved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Transmission bandwidth requirement also drops by half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Reduced noise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Reduced fading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484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Applications where SSB is used include ??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A. </a:t>
            </a:r>
            <a:r>
              <a:rPr lang="en-US" sz="2800" dirty="0" err="1" smtClean="0"/>
              <a:t>Yadav</a:t>
            </a:r>
            <a:r>
              <a:rPr lang="en-US" sz="2800" dirty="0" smtClean="0"/>
              <a:t>, “</a:t>
            </a:r>
            <a:r>
              <a:rPr lang="en-US" sz="2800" i="1" dirty="0" smtClean="0"/>
              <a:t>Analog Communication Systems</a:t>
            </a:r>
            <a:r>
              <a:rPr lang="en-US" sz="2800" dirty="0" smtClean="0"/>
              <a:t>”,  University Science Press, New Delhi, 2008.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S. Sharma, “</a:t>
            </a:r>
            <a:r>
              <a:rPr lang="en-US" sz="2800" i="1" dirty="0" smtClean="0"/>
              <a:t>Communication Engineering</a:t>
            </a:r>
            <a:r>
              <a:rPr lang="en-US" sz="2800" dirty="0" smtClean="0"/>
              <a:t>”, First Ed., S.K. </a:t>
            </a:r>
            <a:r>
              <a:rPr lang="en-US" sz="2800" dirty="0" err="1" smtClean="0"/>
              <a:t>Kataria</a:t>
            </a:r>
            <a:r>
              <a:rPr lang="en-US" sz="2800" dirty="0" smtClean="0"/>
              <a:t> &amp; Sons, New Delhi, 2011.</a:t>
            </a:r>
          </a:p>
          <a:p>
            <a:endParaRPr lang="en-US" sz="2800" dirty="0" smtClean="0"/>
          </a:p>
          <a:p>
            <a:r>
              <a:rPr lang="en-US" sz="2800" dirty="0" smtClean="0"/>
              <a:t>T. G. Thomas, “</a:t>
            </a:r>
            <a:r>
              <a:rPr lang="en-US" sz="2800" i="1" dirty="0" smtClean="0"/>
              <a:t>Analog Communication</a:t>
            </a:r>
            <a:r>
              <a:rPr lang="en-US" sz="2800" dirty="0" smtClean="0"/>
              <a:t>”, McGraw hill, New Delhi, 2007.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ANGLE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smtClean="0"/>
              <a:t>MODULATION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Angle modulation encompasses Frequency Modulation and Phase Modulation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Here, the phase angle of the sinusoidal carrier wave is varied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Unlike Amplitude Modulation, the bandwidth of the angle-modulated signal is much greater than twice the message bandwidth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Additionally, the spectral components of the modulated signal is not easily related to the message spectrum in a simple fashion (system complexity)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System complexity comes with improved noise resistance and interference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Phase and </a:t>
            </a:r>
            <a:r>
              <a:rPr lang="en-US" dirty="0" smtClean="0"/>
              <a:t>Frequency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PM, the instantaneous phase deviation of the carrier is proportional to the message signal:</a:t>
            </a:r>
            <a:r>
              <a:rPr lang="en-US" b="1" i="1" dirty="0" smtClean="0">
                <a:cs typeface="Calibri"/>
              </a:rPr>
              <a:t>           </a:t>
            </a:r>
            <a:r>
              <a:rPr lang="az-Cyrl-AZ" b="1" i="1" dirty="0" smtClean="0">
                <a:cs typeface="Calibri"/>
              </a:rPr>
              <a:t>ф</a:t>
            </a:r>
            <a:r>
              <a:rPr lang="en-US" b="1" i="1" dirty="0" smtClean="0">
                <a:cs typeface="Calibri"/>
              </a:rPr>
              <a:t>(t) = </a:t>
            </a:r>
            <a:r>
              <a:rPr lang="en-US" b="1" i="1" dirty="0" err="1" smtClean="0">
                <a:cs typeface="Calibri"/>
              </a:rPr>
              <a:t>k</a:t>
            </a:r>
            <a:r>
              <a:rPr lang="en-US" sz="2000" b="1" i="1" dirty="0" err="1" smtClean="0">
                <a:cs typeface="Calibri"/>
              </a:rPr>
              <a:t>p</a:t>
            </a:r>
            <a:r>
              <a:rPr lang="en-US" sz="2400" b="1" i="1" dirty="0" smtClean="0">
                <a:cs typeface="Calibri"/>
              </a:rPr>
              <a:t> </a:t>
            </a:r>
            <a:r>
              <a:rPr lang="en-US" b="1" i="1" dirty="0" smtClean="0">
                <a:cs typeface="Calibri"/>
              </a:rPr>
              <a:t>m(t</a:t>
            </a:r>
            <a:r>
              <a:rPr lang="en-US" b="1" i="1" dirty="0" smtClean="0">
                <a:cs typeface="Calibri"/>
              </a:rPr>
              <a:t>)</a:t>
            </a:r>
            <a:endParaRPr lang="en-US" dirty="0" smtClean="0"/>
          </a:p>
          <a:p>
            <a:r>
              <a:rPr lang="en-US" dirty="0" smtClean="0"/>
              <a:t>In FM, the instantaneous frequency deviation of the carrier is proportional to the message signal:</a:t>
            </a:r>
            <a:r>
              <a:rPr lang="az-Cyrl-AZ" b="1" i="1" dirty="0" smtClean="0">
                <a:cs typeface="Calibri"/>
              </a:rPr>
              <a:t> </a:t>
            </a:r>
            <a:r>
              <a:rPr lang="en-US" b="1" i="1" dirty="0" smtClean="0">
                <a:cs typeface="Calibri"/>
              </a:rPr>
              <a:t>        </a:t>
            </a:r>
            <a:r>
              <a:rPr lang="en-US" i="1" dirty="0" smtClean="0">
                <a:cs typeface="Calibri"/>
              </a:rPr>
              <a:t>d</a:t>
            </a:r>
            <a:r>
              <a:rPr lang="az-Cyrl-AZ" b="1" i="1" dirty="0" smtClean="0">
                <a:cs typeface="Calibri"/>
              </a:rPr>
              <a:t>ф</a:t>
            </a:r>
            <a:r>
              <a:rPr lang="en-US" b="1" i="1" dirty="0" smtClean="0">
                <a:cs typeface="Calibri"/>
              </a:rPr>
              <a:t>(t</a:t>
            </a:r>
            <a:r>
              <a:rPr lang="en-US" b="1" i="1" dirty="0" smtClean="0">
                <a:cs typeface="Calibri"/>
              </a:rPr>
              <a:t>)/</a:t>
            </a:r>
            <a:r>
              <a:rPr lang="en-US" i="1" dirty="0" err="1" smtClean="0">
                <a:cs typeface="Calibri"/>
              </a:rPr>
              <a:t>d</a:t>
            </a:r>
            <a:r>
              <a:rPr lang="en-US" b="1" i="1" dirty="0" err="1" smtClean="0">
                <a:cs typeface="Calibri"/>
              </a:rPr>
              <a:t>t</a:t>
            </a:r>
            <a:r>
              <a:rPr lang="en-US" b="1" i="1" dirty="0" smtClean="0">
                <a:cs typeface="Calibri"/>
              </a:rPr>
              <a:t> </a:t>
            </a:r>
            <a:r>
              <a:rPr lang="en-US" b="1" i="1" dirty="0" smtClean="0">
                <a:cs typeface="Calibri"/>
              </a:rPr>
              <a:t>= </a:t>
            </a:r>
            <a:r>
              <a:rPr lang="en-US" b="1" i="1" dirty="0" err="1" smtClean="0">
                <a:cs typeface="Calibri"/>
              </a:rPr>
              <a:t>k</a:t>
            </a:r>
            <a:r>
              <a:rPr lang="en-US" sz="2000" b="1" i="1" dirty="0" err="1" smtClean="0">
                <a:cs typeface="Calibri"/>
              </a:rPr>
              <a:t>f</a:t>
            </a:r>
            <a:r>
              <a:rPr lang="en-US" sz="2000" b="1" i="1" dirty="0" smtClean="0">
                <a:cs typeface="Calibri"/>
              </a:rPr>
              <a:t> </a:t>
            </a:r>
            <a:r>
              <a:rPr lang="en-US" b="1" i="1" dirty="0" smtClean="0">
                <a:cs typeface="Calibri"/>
              </a:rPr>
              <a:t>m(t</a:t>
            </a:r>
            <a:r>
              <a:rPr lang="en-US" b="1" i="1" dirty="0" smtClean="0">
                <a:cs typeface="Calibri"/>
              </a:rPr>
              <a:t>)</a:t>
            </a:r>
            <a:endParaRPr lang="en-US" dirty="0" smtClean="0"/>
          </a:p>
          <a:p>
            <a:r>
              <a:rPr lang="en-US" dirty="0" smtClean="0"/>
              <a:t>In summary, the expression of an angle modulated signal is given as:</a:t>
            </a:r>
          </a:p>
          <a:p>
            <a:pPr>
              <a:buNone/>
            </a:pPr>
            <a:r>
              <a:rPr lang="en-US" b="1" i="1" dirty="0" smtClean="0"/>
              <a:t> A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[ </a:t>
            </a:r>
            <a:r>
              <a:rPr lang="el-GR" b="1" i="1" dirty="0" smtClean="0">
                <a:latin typeface="Calibri"/>
                <a:cs typeface="Calibri"/>
              </a:rPr>
              <a:t>ω</a:t>
            </a:r>
            <a:r>
              <a:rPr lang="en-US" sz="2000" b="1" i="1" dirty="0" smtClean="0">
                <a:latin typeface="Calibri"/>
                <a:cs typeface="Calibri"/>
              </a:rPr>
              <a:t>c</a:t>
            </a:r>
            <a:r>
              <a:rPr lang="en-US" b="1" i="1" dirty="0" smtClean="0">
                <a:latin typeface="Calibri"/>
                <a:cs typeface="Calibri"/>
              </a:rPr>
              <a:t>t + </a:t>
            </a:r>
            <a:r>
              <a:rPr lang="en-US" b="1" i="1" dirty="0" err="1" smtClean="0">
                <a:latin typeface="Calibri"/>
                <a:cs typeface="Calibri"/>
              </a:rPr>
              <a:t>k</a:t>
            </a:r>
            <a:r>
              <a:rPr lang="en-US" sz="2400" b="1" i="1" dirty="0" err="1" smtClean="0">
                <a:latin typeface="Calibri"/>
                <a:cs typeface="Calibri"/>
              </a:rPr>
              <a:t>p</a:t>
            </a:r>
            <a:r>
              <a:rPr lang="en-US" b="1" i="1" dirty="0" err="1" smtClean="0">
                <a:latin typeface="Calibri"/>
                <a:cs typeface="Calibri"/>
              </a:rPr>
              <a:t>m</a:t>
            </a:r>
            <a:r>
              <a:rPr lang="en-US" b="1" i="1" dirty="0" smtClean="0">
                <a:latin typeface="Calibri"/>
                <a:cs typeface="Calibri"/>
              </a:rPr>
              <a:t>(t) ] ---phase modulated wave</a:t>
            </a:r>
          </a:p>
          <a:p>
            <a:pPr>
              <a:buNone/>
            </a:pPr>
            <a:r>
              <a:rPr lang="en-US" b="1" i="1" dirty="0" err="1" smtClean="0">
                <a:latin typeface="Calibri"/>
                <a:cs typeface="Calibri"/>
              </a:rPr>
              <a:t>Acos</a:t>
            </a:r>
            <a:r>
              <a:rPr lang="en-US" b="1" i="1" dirty="0" smtClean="0">
                <a:latin typeface="Calibri"/>
                <a:cs typeface="Calibri"/>
              </a:rPr>
              <a:t> [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000" b="1" i="1" dirty="0" smtClean="0">
                <a:cs typeface="Calibri"/>
              </a:rPr>
              <a:t>c</a:t>
            </a:r>
            <a:r>
              <a:rPr lang="en-US" b="1" i="1" dirty="0" smtClean="0">
                <a:cs typeface="Calibri"/>
              </a:rPr>
              <a:t>t + </a:t>
            </a:r>
            <a:r>
              <a:rPr lang="en-US" b="1" i="1" dirty="0" err="1" smtClean="0">
                <a:cs typeface="Calibri"/>
              </a:rPr>
              <a:t>k</a:t>
            </a:r>
            <a:r>
              <a:rPr lang="en-US" sz="2400" b="1" i="1" dirty="0" err="1" smtClean="0">
                <a:cs typeface="Calibri"/>
              </a:rPr>
              <a:t>f</a:t>
            </a:r>
            <a:r>
              <a:rPr lang="en-US" sz="2400" b="1" i="1" smtClean="0">
                <a:cs typeface="Calibri"/>
              </a:rPr>
              <a:t> </a:t>
            </a:r>
            <a:r>
              <a:rPr lang="en-US" b="1" i="1" smtClean="0">
                <a:cs typeface="Calibri"/>
              </a:rPr>
              <a:t>m(t</a:t>
            </a:r>
            <a:r>
              <a:rPr lang="en-US" b="1" i="1" dirty="0" smtClean="0">
                <a:cs typeface="Calibri"/>
              </a:rPr>
              <a:t>) ] </a:t>
            </a:r>
            <a:endParaRPr lang="en-US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685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Side Band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The equation for an AM wave is given by: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Agency FB" pitchFamily="34" charset="0"/>
              </a:rPr>
              <a:t>V  </a:t>
            </a:r>
            <a:r>
              <a:rPr lang="en-US" b="1" i="1" dirty="0" smtClean="0"/>
              <a:t>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cos</a:t>
            </a:r>
            <a:r>
              <a:rPr lang="el-GR" b="1" i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  </a:t>
            </a:r>
            <a:r>
              <a:rPr lang="en-US" b="1" dirty="0" smtClean="0"/>
              <a:t>+  </a:t>
            </a:r>
            <a:r>
              <a:rPr lang="en-US" b="1" i="1" dirty="0" err="1" smtClean="0">
                <a:solidFill>
                  <a:srgbClr val="FF0000"/>
                </a:solidFill>
              </a:rPr>
              <a:t>m</a:t>
            </a:r>
            <a:r>
              <a:rPr lang="en-US" sz="2000" b="1" i="1" dirty="0" err="1" smtClean="0">
                <a:solidFill>
                  <a:srgbClr val="FF0000"/>
                </a:solidFill>
              </a:rPr>
              <a:t>a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i="1" dirty="0" err="1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/2 {</a:t>
            </a:r>
            <a:r>
              <a:rPr lang="en-US" b="1" dirty="0" err="1" smtClean="0">
                <a:solidFill>
                  <a:srgbClr val="FF0000"/>
                </a:solidFill>
              </a:rPr>
              <a:t>cos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l-GR" b="1" i="1" dirty="0" smtClean="0">
                <a:solidFill>
                  <a:srgbClr val="FF000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FF0000"/>
                </a:solidFill>
                <a:cs typeface="Calibri"/>
              </a:rPr>
              <a:t>c</a:t>
            </a:r>
            <a:r>
              <a:rPr lang="en-US" b="1" i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 </a:t>
            </a:r>
            <a:r>
              <a:rPr lang="el-GR" b="1" i="1" dirty="0" smtClean="0">
                <a:solidFill>
                  <a:srgbClr val="FF0000"/>
                </a:solidFill>
                <a:cs typeface="Calibri"/>
              </a:rPr>
              <a:t>ω</a:t>
            </a:r>
            <a:r>
              <a:rPr lang="en-US" sz="2000" b="1" i="1" dirty="0" smtClean="0">
                <a:solidFill>
                  <a:srgbClr val="FF0000"/>
                </a:solidFill>
                <a:cs typeface="Calibri"/>
              </a:rPr>
              <a:t>m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)</a:t>
            </a:r>
            <a:r>
              <a:rPr lang="en-US" b="1" i="1" dirty="0" smtClean="0">
                <a:solidFill>
                  <a:srgbClr val="FF0000"/>
                </a:solidFill>
                <a:cs typeface="Calibri"/>
              </a:rPr>
              <a:t>t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dirty="0" smtClean="0">
                <a:cs typeface="Calibri"/>
              </a:rPr>
              <a:t>+ </a:t>
            </a:r>
            <a:r>
              <a:rPr lang="en-US" b="1" i="1" dirty="0" err="1" smtClean="0">
                <a:solidFill>
                  <a:srgbClr val="0070C0"/>
                </a:solidFill>
              </a:rPr>
              <a:t>m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sz="2400" b="1" i="1" dirty="0" err="1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/2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l-GR" b="1" i="1" dirty="0" smtClean="0">
                <a:solidFill>
                  <a:srgbClr val="0070C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0070C0"/>
                </a:solidFill>
                <a:cs typeface="Calibri"/>
              </a:rPr>
              <a:t>c</a:t>
            </a:r>
            <a:r>
              <a:rPr lang="en-US" b="1" i="1" dirty="0" smtClean="0">
                <a:solidFill>
                  <a:srgbClr val="0070C0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- </a:t>
            </a:r>
            <a:r>
              <a:rPr lang="el-GR" b="1" i="1" dirty="0" smtClean="0">
                <a:solidFill>
                  <a:srgbClr val="0070C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0070C0"/>
                </a:solidFill>
                <a:cs typeface="Calibri"/>
              </a:rPr>
              <a:t>m</a:t>
            </a:r>
            <a:r>
              <a:rPr lang="en-US" b="1" dirty="0" smtClean="0">
                <a:solidFill>
                  <a:srgbClr val="0070C0"/>
                </a:solidFill>
                <a:cs typeface="Calibri"/>
              </a:rPr>
              <a:t>)</a:t>
            </a:r>
            <a:r>
              <a:rPr lang="en-US" b="1" i="1" dirty="0" smtClean="0">
                <a:solidFill>
                  <a:srgbClr val="0070C0"/>
                </a:solidFill>
                <a:cs typeface="Calibri"/>
              </a:rPr>
              <a:t>t</a:t>
            </a:r>
            <a:r>
              <a:rPr lang="en-US" b="1" dirty="0" smtClean="0">
                <a:cs typeface="Calibri"/>
              </a:rPr>
              <a:t>….</a:t>
            </a:r>
            <a:r>
              <a:rPr lang="en-US" sz="2800" b="1" dirty="0" smtClean="0">
                <a:cs typeface="Calibri"/>
              </a:rPr>
              <a:t>….(10)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Purpose of modulation is to send the weak message signal with the </a:t>
            </a:r>
            <a:r>
              <a:rPr lang="en-US" sz="2800" b="1" i="1" u="sng" dirty="0" smtClean="0"/>
              <a:t>help</a:t>
            </a:r>
            <a:r>
              <a:rPr lang="en-US" sz="2800" dirty="0" smtClean="0"/>
              <a:t> of a carrier, </a:t>
            </a:r>
            <a:r>
              <a:rPr lang="en-US" sz="2800" b="1" i="1" dirty="0" smtClean="0"/>
              <a:t>NOT</a:t>
            </a:r>
            <a:r>
              <a:rPr lang="en-US" sz="2800" dirty="0" smtClean="0"/>
              <a:t> to send the carrier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Now, the carrier can therefore be removed without affecting the net content of the information. This is known as suppressed carrier (SC)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r. Ellis\AppData\Roaming\Tencent\Users\1302441439\QQ\WinTemp\RichOle\)CV`9{9I]M`5~8]F%HVD~GR.jpg"/>
          <p:cNvPicPr>
            <a:picLocks noChangeAspect="1" noChangeArrowheads="1"/>
          </p:cNvPicPr>
          <p:nvPr/>
        </p:nvPicPr>
        <p:blipFill>
          <a:blip r:embed="rId2" cstate="print"/>
          <a:srcRect t="3472"/>
          <a:stretch>
            <a:fillRect/>
          </a:stretch>
        </p:blipFill>
        <p:spPr bwMode="auto">
          <a:xfrm>
            <a:off x="0" y="0"/>
            <a:ext cx="5160178" cy="6355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This will also require less power without affecting the net content of the information Proven below as;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1026" name="Picture 2" descr="C:\Users\Dr. Ellis\AppData\Roaming\Tencent\Users\1302441439\QQ\WinTemp\RichOle\Y_A232F_PN0EEXD]{_})N`M.jpg"/>
          <p:cNvPicPr>
            <a:picLocks noChangeAspect="1" noChangeArrowheads="1"/>
          </p:cNvPicPr>
          <p:nvPr/>
        </p:nvPicPr>
        <p:blipFill>
          <a:blip r:embed="rId2" cstate="print"/>
          <a:srcRect l="4607" r="12460"/>
          <a:stretch>
            <a:fillRect/>
          </a:stretch>
        </p:blipFill>
        <p:spPr bwMode="auto">
          <a:xfrm>
            <a:off x="0" y="1828800"/>
            <a:ext cx="7253655" cy="5029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48400" y="236220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</a:rPr>
              <a:t>By removing the carrier, 66.66% of the total power can be saved without affecting the net content of information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781800" y="5029200"/>
            <a:ext cx="6096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 descr="C:\Users\Dr. Ellis\AppData\Roaming\Tencent\Users\1302441439\QQ\WinTemp\RichOle\AD$JO)1S)[B]W(S1(Y]]BS8.jpg"/>
          <p:cNvPicPr>
            <a:picLocks noChangeAspect="1" noChangeArrowheads="1"/>
          </p:cNvPicPr>
          <p:nvPr/>
        </p:nvPicPr>
        <p:blipFill>
          <a:blip r:embed="rId2" cstate="print"/>
          <a:srcRect l="7038" r="7331"/>
          <a:stretch>
            <a:fillRect/>
          </a:stretch>
        </p:blipFill>
        <p:spPr bwMode="auto">
          <a:xfrm>
            <a:off x="304800" y="0"/>
            <a:ext cx="859456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 descr="C:\Users\Dr. Ellis\AppData\Roaming\Tencent\Users\1302441439\QQ\WinTemp\RichOle\$80AQ}VOJ~@DB1LLS`_X{)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67736" cy="3108960"/>
          </a:xfrm>
          <a:prstGeom prst="rect">
            <a:avLst/>
          </a:prstGeom>
          <a:noFill/>
        </p:spPr>
      </p:pic>
      <p:pic>
        <p:nvPicPr>
          <p:cNvPr id="32773" name="Picture 5" descr="C:\Users\Dr. Ellis\AppData\Roaming\Tencent\Users\1302441439\QQ\WinTemp\RichOle\__7%7Y6JM~0Y4HGXLGH}3UJ.jpg"/>
          <p:cNvPicPr>
            <a:picLocks noChangeAspect="1" noChangeArrowheads="1"/>
          </p:cNvPicPr>
          <p:nvPr/>
        </p:nvPicPr>
        <p:blipFill>
          <a:blip r:embed="rId3" cstate="print"/>
          <a:srcRect t="5747"/>
          <a:stretch>
            <a:fillRect/>
          </a:stretch>
        </p:blipFill>
        <p:spPr bwMode="auto">
          <a:xfrm>
            <a:off x="1676400" y="3429000"/>
            <a:ext cx="5726122" cy="25603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33600" y="6172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REPRESENTATION OF AM-SC WAVE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10097</TotalTime>
  <Words>686</Words>
  <Application>Microsoft Office PowerPoint</Application>
  <PresentationFormat>On-screen Show (4:3)</PresentationFormat>
  <Paragraphs>73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TE 271: Analog Communication Systems  Lecture 5   Examiner: M. S. Ellis, PhD smellis.coe@knust.edu.gh 057 904 7591 </vt:lpstr>
      <vt:lpstr>Reference material</vt:lpstr>
      <vt:lpstr>ANGLE MODULATION</vt:lpstr>
      <vt:lpstr>Phase and Frequency Modulation</vt:lpstr>
      <vt:lpstr>Side Band Techniques</vt:lpstr>
      <vt:lpstr>Slide 6</vt:lpstr>
      <vt:lpstr>Slide 7</vt:lpstr>
      <vt:lpstr>Slide 8</vt:lpstr>
      <vt:lpstr>Slide 9</vt:lpstr>
      <vt:lpstr>Slide 10</vt:lpstr>
      <vt:lpstr>Generation of DSB-SC</vt:lpstr>
      <vt:lpstr>Slide 12</vt:lpstr>
      <vt:lpstr>Slide 13</vt:lpstr>
      <vt:lpstr>Slide 14</vt:lpstr>
      <vt:lpstr>Demodulation of DSB-SC signal</vt:lpstr>
      <vt:lpstr>Single Side-Band (SSB) Transmission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271: Analog Communication Systems   Examiner: Dr. S. M. Ellis smellis.coe@knust.edu.gh 057 904 7591</dc:title>
  <dc:creator>Dr. Ellis</dc:creator>
  <cp:lastModifiedBy>Dr. Ellis</cp:lastModifiedBy>
  <cp:revision>367</cp:revision>
  <dcterms:created xsi:type="dcterms:W3CDTF">2016-09-12T21:54:26Z</dcterms:created>
  <dcterms:modified xsi:type="dcterms:W3CDTF">2016-10-10T15:57:44Z</dcterms:modified>
</cp:coreProperties>
</file>