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9" r:id="rId2"/>
    <p:sldId id="291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9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57" autoAdjust="0"/>
  </p:normalViewPr>
  <p:slideViewPr>
    <p:cSldViewPr>
      <p:cViewPr varScale="1">
        <p:scale>
          <a:sx n="67" d="100"/>
          <a:sy n="67" d="100"/>
        </p:scale>
        <p:origin x="66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F25D5-DDE1-4E3B-87C0-96A2C69DC3D0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A3FA9-9BC7-452D-96FB-11E9F3F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6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0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8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50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B4F3-92C7-44CE-8E2A-90840A4DBF9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smellis.coe@knust.edu.g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3. </a:t>
            </a:r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ANGLE </a:t>
            </a:r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MODULATION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62000" y="2514600"/>
            <a:ext cx="7239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i="1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Dr. M. S. Ellis</a:t>
            </a:r>
            <a:r>
              <a:rPr lang="en-US" sz="2800" i="1" dirty="0"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en-US" sz="2800" i="1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Garamond" panose="02020404030301010803" pitchFamily="18" charset="0"/>
                <a:cs typeface="Times New Roman" panose="02020603050405020304" pitchFamily="18" charset="0"/>
                <a:hlinkClick r:id="rId2"/>
              </a:rPr>
              <a:t>smellis.coe@knust.edu.gh</a:t>
            </a: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</a:rPr>
              <a:t>Department of Telecommunication Engineering</a:t>
            </a:r>
            <a:b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</a:rPr>
            </a:br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</a:rPr>
              <a:t>Room 325</a:t>
            </a:r>
            <a:r>
              <a:rPr lang="en-US" sz="2800" i="1" dirty="0"/>
              <a:t/>
            </a:r>
            <a:br>
              <a:rPr lang="en-US" sz="2800" i="1" dirty="0"/>
            </a:br>
            <a:endParaRPr lang="en-GB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2400" y="152400"/>
            <a:ext cx="1799184" cy="803558"/>
            <a:chOff x="7308304" y="11088"/>
            <a:chExt cx="1835696" cy="803558"/>
          </a:xfrm>
        </p:grpSpPr>
        <p:pic>
          <p:nvPicPr>
            <p:cNvPr id="8" name="Picture 7" descr="index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8304" y="11088"/>
              <a:ext cx="685800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956376" y="260648"/>
              <a:ext cx="118762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mericana XBd BT" pitchFamily="18" charset="0"/>
                </a:rPr>
                <a:t>KNUST</a:t>
              </a:r>
            </a:p>
            <a:p>
              <a:r>
                <a:rPr lang="en-US" sz="1000" b="1" dirty="0" smtClean="0">
                  <a:latin typeface="Americana XBd BT" pitchFamily="18" charset="0"/>
                </a:rPr>
                <a:t>Telecom.</a:t>
              </a:r>
            </a:p>
            <a:p>
              <a:r>
                <a:rPr lang="en-US" sz="1000" b="1" dirty="0" smtClean="0">
                  <a:latin typeface="Americana XBd BT" pitchFamily="18" charset="0"/>
                </a:rPr>
                <a:t>Engineering</a:t>
              </a:r>
              <a:endParaRPr lang="en-US" sz="1000" b="1" dirty="0">
                <a:latin typeface="Americana XBd BT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15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275203"/>
                <a:ext cx="8839200" cy="213462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GB" sz="3300" dirty="0">
                    <a:latin typeface="Garamond" panose="02020404030301010803" pitchFamily="18" charset="0"/>
                  </a:rPr>
                  <a:t>Bessel functions are oscillatory in nature. </a:t>
                </a:r>
                <a:r>
                  <a:rPr lang="en-GB" sz="3300" dirty="0" smtClean="0">
                    <a:latin typeface="Garamond" panose="02020404030301010803" pitchFamily="18" charset="0"/>
                  </a:rPr>
                  <a:t>i.e., </a:t>
                </a:r>
                <a:r>
                  <a:rPr lang="en-GB" sz="3300" dirty="0">
                    <a:latin typeface="Garamond" panose="02020404030301010803" pitchFamily="18" charset="0"/>
                  </a:rPr>
                  <a:t>the amplitude decreases as </a:t>
                </a:r>
                <a14:m>
                  <m:oMath xmlns:m="http://schemas.openxmlformats.org/officeDocument/2006/math">
                    <m:r>
                      <a:rPr lang="en-GB" sz="33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3300" dirty="0">
                    <a:latin typeface="Garamond" panose="02020404030301010803" pitchFamily="18" charset="0"/>
                  </a:rPr>
                  <a:t> increases. </a:t>
                </a:r>
                <a:endParaRPr lang="en-GB" sz="3300" dirty="0" smtClean="0">
                  <a:latin typeface="Garamond" panose="02020404030301010803" pitchFamily="18" charset="0"/>
                </a:endParaRPr>
              </a:p>
              <a:p>
                <a:endParaRPr lang="en-GB" sz="3300" dirty="0">
                  <a:latin typeface="Garamond" panose="02020404030301010803" pitchFamily="18" charset="0"/>
                </a:endParaRPr>
              </a:p>
              <a:p>
                <a:r>
                  <a:rPr lang="en-GB" sz="3300" dirty="0">
                    <a:latin typeface="Garamond" panose="02020404030301010803" pitchFamily="18" charset="0"/>
                  </a:rPr>
                  <a:t>Therefore if </a:t>
                </a:r>
                <a14:m>
                  <m:oMath xmlns:m="http://schemas.openxmlformats.org/officeDocument/2006/math">
                    <m:r>
                      <a:rPr lang="en-GB" sz="33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3300" dirty="0">
                    <a:latin typeface="Garamond" panose="02020404030301010803" pitchFamily="18" charset="0"/>
                  </a:rPr>
                  <a:t> is very large, the oscillations die out. </a:t>
                </a:r>
              </a:p>
              <a:p>
                <a:pPr marL="0" indent="0">
                  <a:buNone/>
                </a:pPr>
                <a:endParaRPr lang="en-GB" dirty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Garamond" panose="02020404030301010803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75203"/>
                <a:ext cx="8839200" cy="2134621"/>
              </a:xfrm>
              <a:blipFill>
                <a:blip r:embed="rId2"/>
                <a:stretch>
                  <a:fillRect l="-828" t="-4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DPlot BESSELJ func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157162" y="2133600"/>
            <a:ext cx="4690931" cy="33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257800" y="1828800"/>
                <a:ext cx="3733800" cy="472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2000" b="1" u="sng" dirty="0" smtClean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Summary </a:t>
                </a:r>
                <a:r>
                  <a:rPr lang="en-GB" sz="2000" b="1" u="sng" dirty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Spectral Property </a:t>
                </a:r>
                <a:endParaRPr lang="en-GB" sz="2000" b="1" dirty="0" smtClean="0">
                  <a:latin typeface="Garamond" panose="02020404030301010803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GB" sz="2000" dirty="0" smtClean="0">
                    <a:latin typeface="Garamond" panose="02020404030301010803" pitchFamily="18" charset="0"/>
                  </a:rPr>
                  <a:t>1.  Carrier + infinite numbers of sidebands (f</a:t>
                </a:r>
                <a:r>
                  <a:rPr lang="en-GB" sz="1600" dirty="0" smtClean="0">
                    <a:latin typeface="Garamond" panose="02020404030301010803" pitchFamily="18" charset="0"/>
                  </a:rPr>
                  <a:t>c </a:t>
                </a:r>
                <a:r>
                  <a:rPr lang="en-GB" sz="2000" dirty="0" smtClean="0">
                    <a:latin typeface="Garamond" panose="02020404030301010803" pitchFamily="18" charset="0"/>
                  </a:rPr>
                  <a:t>+ </a:t>
                </a:r>
                <a:r>
                  <a:rPr lang="en-GB" sz="2000" dirty="0" err="1" smtClean="0">
                    <a:latin typeface="Garamond" panose="02020404030301010803" pitchFamily="18" charset="0"/>
                  </a:rPr>
                  <a:t>nf</a:t>
                </a:r>
                <a:r>
                  <a:rPr lang="en-GB" sz="1600" dirty="0" err="1" smtClean="0">
                    <a:latin typeface="Garamond" panose="02020404030301010803" pitchFamily="18" charset="0"/>
                  </a:rPr>
                  <a:t>m</a:t>
                </a:r>
                <a:r>
                  <a:rPr lang="en-GB" sz="2000" dirty="0" smtClean="0">
                    <a:latin typeface="Garamond" panose="02020404030301010803" pitchFamily="18" charset="0"/>
                  </a:rPr>
                  <a:t>)  </a:t>
                </a:r>
              </a:p>
              <a:p>
                <a:pPr marL="0" indent="0">
                  <a:buNone/>
                </a:pPr>
                <a:r>
                  <a:rPr lang="en-GB" sz="2000" dirty="0" smtClean="0">
                    <a:latin typeface="Garamond" panose="02020404030301010803" pitchFamily="18" charset="0"/>
                  </a:rPr>
                  <a:t>           </a:t>
                </a:r>
                <a:endParaRPr lang="en-GB" sz="2000" dirty="0">
                  <a:latin typeface="Garamond" panose="02020404030301010803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GB" sz="2000" dirty="0" smtClean="0">
                    <a:latin typeface="Garamond" panose="02020404030301010803" pitchFamily="18" charset="0"/>
                  </a:rPr>
                  <a:t>2.  Relative amplitudes and number of significant components depends on </a:t>
                </a:r>
                <a14:m>
                  <m:oMath xmlns:m="http://schemas.openxmlformats.org/officeDocument/2006/math">
                    <m:r>
                      <a:rPr lang="en-GB" sz="2000" b="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GB" sz="2000" dirty="0" smtClean="0">
                  <a:latin typeface="Garamond" panose="02020404030301010803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GB" sz="2000" dirty="0" smtClean="0">
                  <a:latin typeface="Garamond" panose="02020404030301010803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GB" sz="2000" dirty="0" smtClean="0">
                    <a:latin typeface="Garamond" panose="02020404030301010803" pitchFamily="18" charset="0"/>
                  </a:rPr>
                  <a:t>3.  For </a:t>
                </a:r>
                <a14:m>
                  <m:oMath xmlns:m="http://schemas.openxmlformats.org/officeDocument/2006/math">
                    <m:r>
                      <a:rPr lang="en-GB" sz="2000" b="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2000" dirty="0" smtClean="0">
                    <a:latin typeface="Garamond" panose="02020404030301010803" pitchFamily="18" charset="0"/>
                  </a:rPr>
                  <a:t>&lt;&lt;1,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b="0" i="1">
                            <a:latin typeface="Cambria Math" panose="02040503050406030204" pitchFamily="18" charset="0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en-GB" sz="2000" b="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</m:oMath>
                </a14:m>
                <a:r>
                  <a:rPr lang="en-GB" sz="2000" dirty="0" smtClean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b="0" i="1">
                            <a:latin typeface="Cambria Math" panose="02040503050406030204" pitchFamily="18" charset="0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en-GB" sz="2000" b="0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 smtClean="0">
                    <a:latin typeface="Garamond" panose="02020404030301010803" pitchFamily="18" charset="0"/>
                  </a:rPr>
                  <a:t> are significant</a:t>
                </a:r>
                <a:r>
                  <a:rPr lang="en-GB" sz="2000" dirty="0">
                    <a:latin typeface="Garamond" panose="02020404030301010803" pitchFamily="18" charset="0"/>
                  </a:rPr>
                  <a:t>:</a:t>
                </a:r>
                <a:r>
                  <a:rPr lang="en-GB" sz="2000" dirty="0" smtClean="0">
                    <a:latin typeface="Garamond" panose="02020404030301010803" pitchFamily="18" charset="0"/>
                  </a:rPr>
                  <a:t> </a:t>
                </a:r>
                <a:r>
                  <a:rPr lang="en-GB" sz="2000" b="1" dirty="0" smtClean="0">
                    <a:latin typeface="Garamond" panose="02020404030301010803" pitchFamily="18" charset="0"/>
                  </a:rPr>
                  <a:t>Narrowband FM signal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GB" sz="2000" dirty="0">
                  <a:latin typeface="Garamond" panose="02020404030301010803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GB" sz="2000" dirty="0" smtClean="0">
                    <a:latin typeface="Garamond" panose="02020404030301010803" pitchFamily="18" charset="0"/>
                  </a:rPr>
                  <a:t>4.  For </a:t>
                </a:r>
                <a14:m>
                  <m:oMath xmlns:m="http://schemas.openxmlformats.org/officeDocument/2006/math">
                    <m:r>
                      <a:rPr lang="en-GB" sz="2000" b="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2000" dirty="0" smtClean="0">
                    <a:latin typeface="Garamond" panose="02020404030301010803" pitchFamily="18" charset="0"/>
                  </a:rPr>
                  <a:t>&gt;&gt;1, </a:t>
                </a:r>
                <a:r>
                  <a:rPr lang="en-GB" sz="2000" b="1" dirty="0" smtClean="0">
                    <a:latin typeface="Garamond" panose="02020404030301010803" pitchFamily="18" charset="0"/>
                  </a:rPr>
                  <a:t>wideband FM signal</a:t>
                </a:r>
                <a:endParaRPr lang="en-GB" sz="2000" b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828800"/>
                <a:ext cx="3733800" cy="4724400"/>
              </a:xfrm>
              <a:prstGeom prst="rect">
                <a:avLst/>
              </a:prstGeom>
              <a:blipFill>
                <a:blip r:embed="rId4"/>
                <a:stretch>
                  <a:fillRect l="-1471" t="-645" b="-3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029200" y="1752600"/>
            <a:ext cx="3962400" cy="4953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30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4" y="1105709"/>
                <a:ext cx="9144000" cy="519924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Large </a:t>
                </a:r>
                <a:r>
                  <a:rPr lang="en-GB" sz="2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spectral components present </a:t>
                </a:r>
              </a:p>
              <a:p>
                <a:pPr algn="just"/>
                <a:r>
                  <a:rPr lang="en-GB" sz="2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≪1 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𝑣𝑒𝑟𝑦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𝑠𝑚𝑎𝑙𝑙</m:t>
                        </m:r>
                      </m:e>
                    </m:d>
                    <m:r>
                      <a:rPr lang="en-GB" sz="2000" b="0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GB" sz="2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it becomes a </a:t>
                </a:r>
                <a:r>
                  <a:rPr lang="en-GB" sz="2000" b="1" u="sng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narrowband angle modulation</a:t>
                </a:r>
              </a:p>
              <a:p>
                <a:pPr algn="just"/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Odd alternate pairs of sidebands (</a:t>
                </a:r>
                <a:r>
                  <a:rPr lang="en-GB" sz="2000" dirty="0" err="1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1600" dirty="0" err="1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GB" sz="16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- W</a:t>
                </a:r>
                <a:r>
                  <a:rPr lang="en-GB" sz="16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), and (</a:t>
                </a:r>
                <a:r>
                  <a:rPr lang="en-GB" sz="2000" dirty="0" err="1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1600" dirty="0" err="1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GB" sz="16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+ W</a:t>
                </a:r>
                <a:r>
                  <a:rPr lang="en-GB" sz="16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m)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180</m:t>
                        </m:r>
                      </m:e>
                      <m:sup>
                        <m:r>
                          <a:rPr lang="en-GB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phase difference from each other. Same for </a:t>
                </a:r>
                <a:r>
                  <a:rPr lang="en-GB" sz="2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GB" sz="2000" dirty="0" err="1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1600" dirty="0" err="1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GB" sz="16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- 3W</a:t>
                </a:r>
                <a:r>
                  <a:rPr lang="en-GB" sz="16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GB" sz="2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and (</a:t>
                </a:r>
                <a:r>
                  <a:rPr lang="en-GB" sz="2000" dirty="0" err="1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1600" dirty="0" err="1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GB" sz="16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+ 3W</a:t>
                </a:r>
                <a:r>
                  <a:rPr lang="en-GB" sz="16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GB" sz="16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GB" sz="2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and other odd pairs</a:t>
                </a:r>
                <a:endParaRPr lang="en-GB" sz="20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4" y="1105709"/>
                <a:ext cx="9144000" cy="5199243"/>
              </a:xfrm>
              <a:blipFill>
                <a:blip r:embed="rId2"/>
                <a:stretch>
                  <a:fillRect l="-600" r="-733" b="-1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80804" y="163286"/>
                <a:ext cx="5149327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𝐹𝑀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𝑤𝑎𝑣𝑒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 smtClean="0">
                          <a:latin typeface="Cambria Math"/>
                        </a:rPr>
                        <m:t>𝐴</m:t>
                      </m:r>
                      <m:nary>
                        <m:naryPr>
                          <m:chr m:val="∑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i="1">
                              <a:latin typeface="Cambria Math"/>
                            </a:rPr>
                            <m:t>𝑛</m:t>
                          </m:r>
                          <m:r>
                            <a:rPr lang="en-GB" sz="2000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𝐶𝑜𝑠</m:t>
                          </m:r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04" y="163286"/>
                <a:ext cx="5149327" cy="931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odulation Techniques ( 24 marks) - ppt downlo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t="6153" r="2557" b="15907"/>
          <a:stretch/>
        </p:blipFill>
        <p:spPr bwMode="auto">
          <a:xfrm>
            <a:off x="1682939" y="1371600"/>
            <a:ext cx="5345054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78666" y="152400"/>
            <a:ext cx="4953601" cy="942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88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8246" y="152400"/>
            <a:ext cx="7607507" cy="609599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BANDWIDTH OF ANGLE </a:t>
            </a:r>
            <a:r>
              <a:rPr lang="en-GB" sz="2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MODULATION (QUANTITATIVE</a:t>
            </a:r>
            <a:r>
              <a:rPr lang="en-GB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599" y="914400"/>
                <a:ext cx="8686800" cy="4571999"/>
              </a:xfrm>
            </p:spPr>
            <p:txBody>
              <a:bodyPr>
                <a:noAutofit/>
              </a:bodyPr>
              <a:lstStyle/>
              <a:p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From previous  study, the bandwidth is infinite, but in practice it’s not;</a:t>
                </a:r>
              </a:p>
              <a:p>
                <a:pPr marL="0" indent="0">
                  <a:buNone/>
                </a:pP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ecause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GB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GB" sz="2000" dirty="0">
                            <a:latin typeface="Garamond" panose="02020404030301010803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GB" sz="2000" baseline="-25000" dirty="0">
                            <a:latin typeface="Garamond" panose="02020404030301010803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GB" sz="2000" dirty="0">
                            <a:latin typeface="Garamond" panose="02020404030301010803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GB" sz="2000" dirty="0">
                            <a:latin typeface="Garamond" panose="02020404030301010803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GB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GB" sz="2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we have to define a quantitative way to calculate the bandwidth of a practical FM signal:</a:t>
                </a:r>
              </a:p>
              <a:p>
                <a:pPr marL="0" indent="0"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given by the Carson’s Formula shown below:</a:t>
                </a:r>
              </a:p>
              <a:p>
                <a:pPr marL="0" indent="0">
                  <a:buNone/>
                </a:pPr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 (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+1)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GB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GB" sz="20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= 2</a:t>
                </a:r>
                <a:r>
                  <a:rPr lang="en-GB" sz="2000" dirty="0">
                    <a:solidFill>
                      <a:schemeClr val="tx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GB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+ 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 smtClean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en-GB" sz="2000" baseline="-25000" dirty="0" smtClean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m   </a:t>
                </a:r>
                <a:r>
                  <a:rPr lang="en-GB" sz="2200" dirty="0" smtClean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termed the </a:t>
                </a:r>
                <a:r>
                  <a:rPr lang="en-GB" sz="2200" b="1" u="sng" dirty="0" smtClean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maximum frequency deviation</a:t>
                </a:r>
              </a:p>
              <a:p>
                <a:pPr marL="0" indent="0">
                  <a:buNone/>
                </a:pPr>
                <a:endParaRPr lang="en-GB" sz="2200" b="1" u="sng" dirty="0" smtClean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2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NB: this formula used for pure sine waves</a:t>
                </a:r>
                <a:endParaRPr lang="en-GB" sz="22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599" y="914400"/>
                <a:ext cx="8686800" cy="4571999"/>
              </a:xfrm>
              <a:blipFill>
                <a:blip r:embed="rId2"/>
                <a:stretch>
                  <a:fillRect l="-842" t="-667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8599" y="3429000"/>
            <a:ext cx="7162801" cy="2209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066800" y="6096000"/>
            <a:ext cx="6721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What is the power requirements of an FM?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691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FM can be generated in 2 ways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Direct Method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Indirect Method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The </a:t>
            </a:r>
            <a:r>
              <a:rPr lang="en-US" i="1" dirty="0" smtClean="0">
                <a:latin typeface="Garamond" panose="02020404030301010803" pitchFamily="18" charset="0"/>
              </a:rPr>
              <a:t>direct method </a:t>
            </a:r>
            <a:r>
              <a:rPr lang="en-US" dirty="0" smtClean="0">
                <a:latin typeface="Garamond" panose="02020404030301010803" pitchFamily="18" charset="0"/>
              </a:rPr>
              <a:t>uses a Voltage </a:t>
            </a:r>
            <a:r>
              <a:rPr lang="en-US" dirty="0">
                <a:latin typeface="Garamond" panose="02020404030301010803" pitchFamily="18" charset="0"/>
              </a:rPr>
              <a:t>C</a:t>
            </a:r>
            <a:r>
              <a:rPr lang="en-US" dirty="0" smtClean="0">
                <a:latin typeface="Garamond" panose="02020404030301010803" pitchFamily="18" charset="0"/>
              </a:rPr>
              <a:t>ontrolled Oscillator (VCO).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Autofit/>
          </a:bodyPr>
          <a:lstStyle/>
          <a:p>
            <a:r>
              <a:rPr lang="en-GB" sz="3600" b="1" dirty="0" smtClean="0">
                <a:latin typeface="Garamond" panose="02020404030301010803" pitchFamily="18" charset="0"/>
              </a:rPr>
              <a:t>FM Generation and Demodulation</a:t>
            </a:r>
            <a:endParaRPr lang="en-GB" sz="3600" b="1" dirty="0">
              <a:latin typeface="Garamond" panose="02020404030301010803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85615" y="4804025"/>
            <a:ext cx="6980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14800" y="4572000"/>
            <a:ext cx="811659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93380" y="4802312"/>
            <a:ext cx="6061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14531" y="5715000"/>
            <a:ext cx="6980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18866" y="5407157"/>
            <a:ext cx="811659" cy="619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88308" y="5715000"/>
            <a:ext cx="6980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28608" y="5407157"/>
            <a:ext cx="811659" cy="619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40267" y="5728545"/>
            <a:ext cx="6980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88308" y="4706432"/>
            <a:ext cx="84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VCO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91187" y="4404674"/>
            <a:ext cx="6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FM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2614" y="4404674"/>
            <a:ext cx="6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</a:t>
            </a:r>
            <a:r>
              <a:rPr lang="en-US" dirty="0" smtClean="0">
                <a:latin typeface="Garamond" panose="02020404030301010803" pitchFamily="18" charset="0"/>
              </a:rPr>
              <a:t>(t)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91187" y="5522470"/>
            <a:ext cx="84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VCO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0100" y="5330928"/>
            <a:ext cx="6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P</a:t>
            </a:r>
            <a:r>
              <a:rPr lang="en-US" dirty="0" smtClean="0">
                <a:latin typeface="Garamond" panose="02020404030301010803" pitchFamily="18" charset="0"/>
              </a:rPr>
              <a:t>M</a:t>
            </a:r>
            <a:endParaRPr lang="en-US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425422" y="5466702"/>
                <a:ext cx="698140" cy="467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22" y="5466702"/>
                <a:ext cx="698140" cy="467116"/>
              </a:xfrm>
              <a:prstGeom prst="rect">
                <a:avLst/>
              </a:prstGeom>
              <a:blipFill>
                <a:blip r:embed="rId2"/>
                <a:stretch>
                  <a:fillRect l="-41228" t="-115789" r="-80702" b="-18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799525" y="5316664"/>
            <a:ext cx="6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</a:t>
            </a:r>
            <a:r>
              <a:rPr lang="en-US" dirty="0" smtClean="0">
                <a:latin typeface="Garamond" panose="02020404030301010803" pitchFamily="18" charset="0"/>
              </a:rPr>
              <a:t>(t)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7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There are 2 main types of VCO: One that use resonance circuits. Where the resonant frequency is proportional to the applied voltage</a:t>
            </a:r>
          </a:p>
          <a:p>
            <a:endParaRPr lang="en-US" dirty="0" smtClean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The other kinds are called a relaxation oscillator or </a:t>
            </a:r>
            <a:r>
              <a:rPr lang="en-US" dirty="0" err="1" smtClean="0">
                <a:latin typeface="Garamond" panose="02020404030301010803" pitchFamily="18" charset="0"/>
              </a:rPr>
              <a:t>astable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dirty="0" err="1" smtClean="0">
                <a:latin typeface="Garamond" panose="02020404030301010803" pitchFamily="18" charset="0"/>
              </a:rPr>
              <a:t>multivibrators</a:t>
            </a:r>
            <a:r>
              <a:rPr lang="en-US" dirty="0" smtClean="0">
                <a:latin typeface="Garamond" panose="02020404030301010803" pitchFamily="18" charset="0"/>
              </a:rPr>
              <a:t>. These do not use resonant circuits but rely on the ON-OFF switching of transistors</a:t>
            </a:r>
          </a:p>
          <a:p>
            <a:endParaRPr lang="en-US" dirty="0" smtClean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The resonant VCOs produce sine waves while the </a:t>
            </a:r>
            <a:r>
              <a:rPr lang="en-US" dirty="0" err="1" smtClean="0">
                <a:latin typeface="Garamond" panose="02020404030301010803" pitchFamily="18" charset="0"/>
              </a:rPr>
              <a:t>astable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dirty="0" err="1" smtClean="0">
                <a:latin typeface="Garamond" panose="02020404030301010803" pitchFamily="18" charset="0"/>
              </a:rPr>
              <a:t>multivibrators</a:t>
            </a:r>
            <a:r>
              <a:rPr lang="en-US" dirty="0" smtClean="0">
                <a:latin typeface="Garamond" panose="02020404030301010803" pitchFamily="18" charset="0"/>
              </a:rPr>
              <a:t> produce a square wave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6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Garamond" panose="02020404030301010803" pitchFamily="18" charset="0"/>
                  </a:rPr>
                  <a:t>The </a:t>
                </a:r>
                <a:r>
                  <a:rPr lang="en-US" i="1" dirty="0" smtClean="0">
                    <a:latin typeface="Garamond" panose="02020404030301010803" pitchFamily="18" charset="0"/>
                  </a:rPr>
                  <a:t>indirect</a:t>
                </a:r>
                <a:r>
                  <a:rPr lang="en-US" dirty="0" smtClean="0">
                    <a:latin typeface="Garamond" panose="02020404030301010803" pitchFamily="18" charset="0"/>
                  </a:rPr>
                  <a:t> method involves a two-step process. First step involves generating a NBFM and the second step involves generating WBFM from NBFM</a:t>
                </a:r>
              </a:p>
              <a:p>
                <a:pPr marL="0" indent="0">
                  <a:buNone/>
                </a:pPr>
                <a:endParaRPr lang="en-US" dirty="0" smtClean="0">
                  <a:latin typeface="Garamond" panose="02020404030301010803" pitchFamily="18" charset="0"/>
                </a:endParaRPr>
              </a:p>
              <a:p>
                <a:r>
                  <a:rPr lang="en-US" dirty="0" smtClean="0">
                    <a:latin typeface="Garamond" panose="02020404030301010803" pitchFamily="18" charset="0"/>
                  </a:rPr>
                  <a:t>Given: </a:t>
                </a:r>
                <a:r>
                  <a:rPr lang="en-GB" sz="22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2200" i="1">
                        <a:latin typeface="Cambria Math"/>
                      </a:rPr>
                      <m:t>=</m:t>
                    </m:r>
                    <m:r>
                      <a:rPr lang="en-GB" sz="2200" i="1">
                        <a:latin typeface="Cambria Math"/>
                      </a:rPr>
                      <m:t>𝐴𝑐𝑜𝑠</m:t>
                    </m:r>
                    <m:d>
                      <m:d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GB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200" i="1" smtClean="0">
                            <a:latin typeface="Cambria Math"/>
                          </a:rPr>
                          <m:t>+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∅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200" i="1" dirty="0">
                  <a:latin typeface="Garamond" panose="02020404030301010803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>
                          <a:latin typeface="Cambria Math"/>
                          <a:ea typeface="Cambria Math"/>
                        </a:rPr>
                        <m:t> =</m:t>
                      </m:r>
                      <m:r>
                        <a:rPr lang="en-GB" sz="2200" i="1">
                          <a:latin typeface="Cambria Math"/>
                          <a:ea typeface="Cambria Math"/>
                        </a:rPr>
                        <m:t>𝐴𝑐𝑜𝑠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200" i="1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GB" sz="2200" i="1">
                          <a:latin typeface="Cambria Math"/>
                          <a:ea typeface="Cambria Math"/>
                        </a:rPr>
                        <m:t>∅</m:t>
                      </m:r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GB" sz="2200">
                          <a:latin typeface="Cambria Math"/>
                          <a:ea typeface="Cambria Math"/>
                        </a:rPr>
                        <m:t> −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200">
                          <a:latin typeface="Cambria Math"/>
                          <a:ea typeface="Cambria Math"/>
                        </a:rPr>
                        <m:t>Asin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GB" sz="2200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en-GB" sz="2200" i="1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en-GB" sz="22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sz="22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GB" sz="22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22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2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For a narrowband system,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2200" i="1">
                        <a:latin typeface="Cambria Math"/>
                        <a:ea typeface="Cambria Math"/>
                      </a:rPr>
                      <m:t>≪</m:t>
                    </m:r>
                    <m:r>
                      <a:rPr lang="en-GB" sz="2200" i="1">
                        <a:latin typeface="Cambria Math"/>
                        <a:ea typeface="Cambria Math"/>
                      </a:rPr>
                      <m:t>1</m:t>
                    </m:r>
                    <m:r>
                      <a:rPr lang="en-GB" sz="2200" i="1">
                        <a:latin typeface="Cambria Math"/>
                        <a:ea typeface="Cambria Math"/>
                      </a:rPr>
                      <m:t>  </m:t>
                    </m:r>
                    <m:r>
                      <a:rPr lang="en-GB" sz="2200" i="1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GB" sz="22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2200" i="1">
                        <a:latin typeface="Cambria Math"/>
                        <a:ea typeface="Cambria Math"/>
                      </a:rPr>
                      <m:t>∅</m:t>
                    </m:r>
                    <m:r>
                      <a:rPr lang="en-GB" sz="22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GB" sz="22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GB" sz="2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sz="22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is also small</a:t>
                </a:r>
                <a:r>
                  <a:rPr lang="en-GB" sz="22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sz="22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2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Therefore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2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becomes :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/>
                      </a:rPr>
                      <m:t>𝐴𝑐𝑜𝑠</m:t>
                    </m:r>
                    <m:sSub>
                      <m:sSubPr>
                        <m:ctrlP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200" i="1">
                        <a:latin typeface="Cambria Math"/>
                      </a:rPr>
                      <m:t>𝐴</m:t>
                    </m:r>
                    <m:r>
                      <a:rPr lang="en-GB" sz="2200" i="1">
                        <a:latin typeface="Cambria Math"/>
                        <a:ea typeface="Cambria Math"/>
                      </a:rPr>
                      <m:t>∅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GB" sz="2200" i="1">
                        <a:latin typeface="Cambria Math"/>
                        <a:ea typeface="Cambria Math"/>
                      </a:rPr>
                      <m:t>𝑠𝑖𝑛</m:t>
                    </m:r>
                    <m:sSub>
                      <m:sSubPr>
                        <m:ctrlP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2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…..for </a:t>
                </a:r>
                <a:r>
                  <a:rPr lang="en-GB" sz="22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small </a:t>
                </a:r>
                <a:r>
                  <a:rPr lang="en-GB" sz="22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angles</a:t>
                </a:r>
                <a:endParaRPr lang="en-GB" sz="22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Garamond" panose="02020404030301010803" pitchFamily="18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Garamond" panose="02020404030301010803" pitchFamily="18" charset="0"/>
                  </a:rPr>
                  <a:t> </a:t>
                </a:r>
                <a:r>
                  <a:rPr lang="en-US" dirty="0" smtClean="0">
                    <a:latin typeface="Garamond" panose="02020404030301010803" pitchFamily="18" charset="0"/>
                  </a:rPr>
                  <a:t>                            </a:t>
                </a:r>
                <a:r>
                  <a:rPr lang="en-US" i="1" dirty="0" smtClean="0">
                    <a:latin typeface="Garamond" panose="02020404030301010803" pitchFamily="18" charset="0"/>
                  </a:rPr>
                  <a:t>We need to generate this wave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>
                <a:blip r:embed="rId3"/>
                <a:stretch>
                  <a:fillRect l="-1628" t="-3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895600" y="4343400"/>
            <a:ext cx="4724400" cy="849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3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81001"/>
                <a:ext cx="9144000" cy="61722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GB" sz="2200" i="1">
                        <a:latin typeface="Cambria Math"/>
                      </a:rPr>
                      <m:t>𝐴𝑐𝑜</m:t>
                    </m:r>
                    <m:r>
                      <a:rPr lang="en-GB" sz="220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GB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400" dirty="0" smtClean="0"/>
                  <a:t> </a:t>
                </a:r>
                <a:r>
                  <a:rPr lang="en-GB" sz="2400" dirty="0" smtClean="0">
                    <a:latin typeface="Garamond" panose="02020404030301010803" pitchFamily="18" charset="0"/>
                  </a:rPr>
                  <a:t>is </a:t>
                </a:r>
                <a:r>
                  <a:rPr lang="en-GB" sz="2400" dirty="0">
                    <a:latin typeface="Garamond" panose="02020404030301010803" pitchFamily="18" charset="0"/>
                  </a:rPr>
                  <a:t>the Carrier </a:t>
                </a:r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𝐴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∅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GB" sz="2400" i="1">
                        <a:latin typeface="Cambria Math"/>
                        <a:ea typeface="Cambria Math"/>
                      </a:rPr>
                      <m:t>𝑠𝑖𝑛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400" dirty="0" smtClean="0"/>
                  <a:t>  </a:t>
                </a:r>
                <a:r>
                  <a:rPr lang="en-GB" sz="2400" dirty="0" smtClean="0">
                    <a:latin typeface="Garamond" panose="02020404030301010803" pitchFamily="18" charset="0"/>
                  </a:rPr>
                  <a:t>is a </a:t>
                </a:r>
                <a:r>
                  <a:rPr lang="en-GB" sz="2400" dirty="0">
                    <a:latin typeface="Garamond" panose="02020404030301010803" pitchFamily="18" charset="0"/>
                  </a:rPr>
                  <a:t>DSB signal  </a:t>
                </a:r>
              </a:p>
              <a:p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 smtClean="0"/>
              </a:p>
              <a:p>
                <a:pPr marL="0" indent="0">
                  <a:buNone/>
                </a:pPr>
                <a:endParaRPr lang="en-GB" sz="2400" dirty="0" smtClean="0"/>
              </a:p>
              <a:p>
                <a:pPr marL="0" indent="0">
                  <a:buNone/>
                </a:pPr>
                <a:endParaRPr lang="en-GB" sz="2400" dirty="0" smtClean="0"/>
              </a:p>
              <a:p>
                <a:pPr marL="0" indent="0">
                  <a:buNone/>
                </a:pPr>
                <a:r>
                  <a:rPr lang="en-GB" sz="2400" dirty="0" smtClean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GB" sz="2400" dirty="0" smtClean="0">
                  <a:solidFill>
                    <a:srgbClr val="FF0000"/>
                  </a:solidFill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rgbClr val="FF0000"/>
                  </a:solidFill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endParaRPr lang="en-GB" sz="2400" dirty="0" smtClean="0">
                  <a:solidFill>
                    <a:srgbClr val="FF0000"/>
                  </a:solidFill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 smtClean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WHAT MAJOR SETBACK DO YOU NOTICE IN THIS DESIGN?</a:t>
                </a:r>
              </a:p>
              <a:p>
                <a:pPr marL="0" indent="0">
                  <a:buNone/>
                </a:pPr>
                <a:endParaRPr lang="en-GB" sz="2400" dirty="0" smtClean="0">
                  <a:solidFill>
                    <a:srgbClr val="FF0000"/>
                  </a:solidFill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 smtClean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   HOW CAN THIS PROBLEM BE SOLVED?</a:t>
                </a:r>
              </a:p>
              <a:p>
                <a:pPr marL="0" indent="0">
                  <a:buNone/>
                </a:pPr>
                <a:endParaRPr lang="en-GB" sz="2400" dirty="0" smtClean="0">
                  <a:solidFill>
                    <a:srgbClr val="FF0000"/>
                  </a:solidFill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 smtClean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 UPDATE THE ABOVE DIAGRAM TO GENERATE A NBPM SIGNAL?</a:t>
                </a:r>
              </a:p>
              <a:p>
                <a:pPr marL="0" indent="0">
                  <a:buNone/>
                </a:pPr>
                <a:endParaRPr lang="en-GB" sz="2400" dirty="0">
                  <a:solidFill>
                    <a:srgbClr val="FF0000"/>
                  </a:solidFill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endParaRPr lang="en-GB" sz="2400" dirty="0" smtClean="0">
                  <a:solidFill>
                    <a:srgbClr val="FF0000"/>
                  </a:solidFill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rgbClr val="FF0000"/>
                  </a:solidFill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81001"/>
                <a:ext cx="9144000" cy="6172200"/>
              </a:xfrm>
              <a:blipFill>
                <a:blip r:embed="rId2"/>
                <a:stretch>
                  <a:fillRect l="-867" t="-1581" b="-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D07A39-A7F9-49BF-9067-5957E3642627}"/>
              </a:ext>
            </a:extLst>
          </p:cNvPr>
          <p:cNvCxnSpPr/>
          <p:nvPr/>
        </p:nvCxnSpPr>
        <p:spPr>
          <a:xfrm>
            <a:off x="655320" y="188976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AF157E-BBFE-42CB-82FA-3C9FB58C021B}"/>
                  </a:ext>
                </a:extLst>
              </p:cNvPr>
              <p:cNvSpPr/>
              <p:nvPr/>
            </p:nvSpPr>
            <p:spPr>
              <a:xfrm>
                <a:off x="1447800" y="1600200"/>
                <a:ext cx="1187133" cy="6588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AF157E-BBFE-42CB-82FA-3C9FB58C0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600200"/>
                <a:ext cx="1187133" cy="658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131CA6-8C3B-4520-A11C-0C31DF4C6945}"/>
              </a:ext>
            </a:extLst>
          </p:cNvPr>
          <p:cNvCxnSpPr>
            <a:cxnSpLocks/>
          </p:cNvCxnSpPr>
          <p:nvPr/>
        </p:nvCxnSpPr>
        <p:spPr>
          <a:xfrm>
            <a:off x="2634933" y="1889760"/>
            <a:ext cx="701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7D9C21-14ED-4903-B89A-E274BAA76ACB}"/>
              </a:ext>
            </a:extLst>
          </p:cNvPr>
          <p:cNvSpPr txBox="1"/>
          <p:nvPr/>
        </p:nvSpPr>
        <p:spPr>
          <a:xfrm>
            <a:off x="594361" y="1889760"/>
            <a:ext cx="64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M(t</a:t>
            </a:r>
            <a:r>
              <a:rPr lang="en-GB" dirty="0"/>
              <a:t>)</a:t>
            </a:r>
            <a:endParaRPr lang="en-G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1A9589-179D-4E9E-9FB3-C25BDEBE7F99}"/>
              </a:ext>
            </a:extLst>
          </p:cNvPr>
          <p:cNvSpPr/>
          <p:nvPr/>
        </p:nvSpPr>
        <p:spPr>
          <a:xfrm>
            <a:off x="3335973" y="1600201"/>
            <a:ext cx="2240280" cy="5791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DSB </a:t>
            </a:r>
            <a:r>
              <a:rPr lang="en-GB" dirty="0" smtClean="0">
                <a:latin typeface="Garamond" panose="02020404030301010803" pitchFamily="18" charset="0"/>
              </a:rPr>
              <a:t>Modulator (Balanced Modulator)</a:t>
            </a:r>
            <a:endParaRPr lang="en-GH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8A232A-3BF4-4793-AFF4-124C2D6AC19A}"/>
                  </a:ext>
                </a:extLst>
              </p:cNvPr>
              <p:cNvSpPr/>
              <p:nvPr/>
            </p:nvSpPr>
            <p:spPr>
              <a:xfrm>
                <a:off x="4113213" y="2392680"/>
                <a:ext cx="1219200" cy="4495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90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°∅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𝑠h𝑖𝑓𝑡</m:t>
                    </m:r>
                  </m:oMath>
                </a14:m>
                <a:endParaRPr lang="en-GH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8A232A-3BF4-4793-AFF4-124C2D6AC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13" y="2392680"/>
                <a:ext cx="1219200" cy="449582"/>
              </a:xfrm>
              <a:prstGeom prst="rect">
                <a:avLst/>
              </a:prstGeom>
              <a:blipFill>
                <a:blip r:embed="rId4"/>
                <a:stretch>
                  <a:fillRect l="-1471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A07B16-8FC2-4695-941B-13C6715E682B}"/>
              </a:ext>
            </a:extLst>
          </p:cNvPr>
          <p:cNvCxnSpPr>
            <a:stCxn id="10" idx="0"/>
          </p:cNvCxnSpPr>
          <p:nvPr/>
        </p:nvCxnSpPr>
        <p:spPr>
          <a:xfrm flipV="1">
            <a:off x="4722813" y="2208574"/>
            <a:ext cx="0" cy="18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942E08-1F9E-40D9-9AE4-2DB2B34FC11B}"/>
              </a:ext>
            </a:extLst>
          </p:cNvPr>
          <p:cNvCxnSpPr/>
          <p:nvPr/>
        </p:nvCxnSpPr>
        <p:spPr>
          <a:xfrm>
            <a:off x="5576253" y="188976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3F3A4A6-47A5-4D14-A4DE-321CC2307C90}"/>
              </a:ext>
            </a:extLst>
          </p:cNvPr>
          <p:cNvSpPr/>
          <p:nvPr/>
        </p:nvSpPr>
        <p:spPr>
          <a:xfrm>
            <a:off x="6231573" y="2179319"/>
            <a:ext cx="518160" cy="39619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GH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3E03D6F2-3731-4E77-92C4-234B6895773D}"/>
              </a:ext>
            </a:extLst>
          </p:cNvPr>
          <p:cNvSpPr/>
          <p:nvPr/>
        </p:nvSpPr>
        <p:spPr>
          <a:xfrm>
            <a:off x="4572000" y="3253739"/>
            <a:ext cx="441960" cy="28956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2312C7-CD01-4353-9BBB-56AA65E1B477}"/>
              </a:ext>
            </a:extLst>
          </p:cNvPr>
          <p:cNvCxnSpPr/>
          <p:nvPr/>
        </p:nvCxnSpPr>
        <p:spPr>
          <a:xfrm>
            <a:off x="4792980" y="3048000"/>
            <a:ext cx="1697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94E617-F475-46C6-BF4F-79E566F0F92E}"/>
              </a:ext>
            </a:extLst>
          </p:cNvPr>
          <p:cNvCxnSpPr>
            <a:endCxn id="13" idx="4"/>
          </p:cNvCxnSpPr>
          <p:nvPr/>
        </p:nvCxnSpPr>
        <p:spPr>
          <a:xfrm flipV="1">
            <a:off x="6490653" y="2575516"/>
            <a:ext cx="0" cy="47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066904-A614-47F9-A93E-F20FFD7ADF25}"/>
                  </a:ext>
                </a:extLst>
              </p:cNvPr>
              <p:cNvSpPr txBox="1"/>
              <p:nvPr/>
            </p:nvSpPr>
            <p:spPr>
              <a:xfrm>
                <a:off x="5996207" y="1524582"/>
                <a:ext cx="1820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066904-A614-47F9-A93E-F20FFD7AD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07" y="1524582"/>
                <a:ext cx="18203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567E61-F16C-4A3E-AD53-6CDC1E7D45D0}"/>
              </a:ext>
            </a:extLst>
          </p:cNvPr>
          <p:cNvCxnSpPr>
            <a:stCxn id="13" idx="6"/>
          </p:cNvCxnSpPr>
          <p:nvPr/>
        </p:nvCxnSpPr>
        <p:spPr>
          <a:xfrm>
            <a:off x="6749733" y="2377418"/>
            <a:ext cx="917685" cy="1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DE5B06-170F-4F15-A204-8FDEBF37FBBF}"/>
              </a:ext>
            </a:extLst>
          </p:cNvPr>
          <p:cNvSpPr txBox="1"/>
          <p:nvPr/>
        </p:nvSpPr>
        <p:spPr>
          <a:xfrm>
            <a:off x="6993573" y="2377418"/>
            <a:ext cx="1137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Garamond" panose="02020404030301010803" pitchFamily="18" charset="0"/>
              </a:rPr>
              <a:t>NBFM</a:t>
            </a:r>
            <a:endParaRPr lang="en-GH" sz="2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94E617-F475-46C6-BF4F-79E566F0F92E}"/>
              </a:ext>
            </a:extLst>
          </p:cNvPr>
          <p:cNvCxnSpPr>
            <a:endCxn id="13" idx="0"/>
          </p:cNvCxnSpPr>
          <p:nvPr/>
        </p:nvCxnSpPr>
        <p:spPr>
          <a:xfrm>
            <a:off x="6490653" y="1889759"/>
            <a:ext cx="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CF8376-ACAE-41AF-B28D-60208D02B410}"/>
              </a:ext>
            </a:extLst>
          </p:cNvPr>
          <p:cNvCxnSpPr>
            <a:stCxn id="14" idx="0"/>
          </p:cNvCxnSpPr>
          <p:nvPr/>
        </p:nvCxnSpPr>
        <p:spPr>
          <a:xfrm flipV="1">
            <a:off x="4792980" y="2842262"/>
            <a:ext cx="0" cy="41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0776C0-8C01-4782-B102-1217D44F6F02}"/>
                  </a:ext>
                </a:extLst>
              </p:cNvPr>
              <p:cNvSpPr txBox="1"/>
              <p:nvPr/>
            </p:nvSpPr>
            <p:spPr>
              <a:xfrm>
                <a:off x="4365710" y="3547049"/>
                <a:ext cx="16258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err="1" smtClean="0">
                    <a:latin typeface="Garamond" panose="02020404030301010803" pitchFamily="18" charset="0"/>
                  </a:rPr>
                  <a:t>Acos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H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0776C0-8C01-4782-B102-1217D44F6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10" y="3547049"/>
                <a:ext cx="1625808" cy="400110"/>
              </a:xfrm>
              <a:prstGeom prst="rect">
                <a:avLst/>
              </a:prstGeom>
              <a:blipFill>
                <a:blip r:embed="rId6"/>
                <a:stretch>
                  <a:fillRect l="-3745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805296" y="3241476"/>
            <a:ext cx="13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66801" y="2777528"/>
                <a:ext cx="16437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u="sng" dirty="0" smtClean="0">
                    <a:solidFill>
                      <a:schemeClr val="accent3">
                        <a:lumMod val="50000"/>
                      </a:schemeClr>
                    </a:solidFill>
                    <a:latin typeface="Garamond" panose="02020404030301010803" pitchFamily="18" charset="0"/>
                  </a:rPr>
                  <a:t>Typical values</a:t>
                </a:r>
                <a:endParaRPr lang="en-GB" sz="1600" i="1" u="sng" dirty="0" smtClean="0">
                  <a:solidFill>
                    <a:schemeClr val="accent3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600" baseline="-25000" dirty="0" smtClean="0">
                    <a:solidFill>
                      <a:schemeClr val="accent3">
                        <a:lumMod val="50000"/>
                      </a:schemeClr>
                    </a:solidFill>
                    <a:latin typeface="Garamond" panose="02020404030301010803" pitchFamily="18" charset="0"/>
                  </a:rPr>
                  <a:t>c1</a:t>
                </a:r>
                <a:r>
                  <a:rPr lang="en-GB" sz="1600" dirty="0" smtClean="0">
                    <a:solidFill>
                      <a:schemeClr val="accent3">
                        <a:lumMod val="50000"/>
                      </a:schemeClr>
                    </a:solidFill>
                    <a:latin typeface="Garamond" panose="02020404030301010803" pitchFamily="18" charset="0"/>
                  </a:rPr>
                  <a:t>=200 kHz,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sz="16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</m:t>
                    </m:r>
                    <m:r>
                      <a:rPr lang="en-GB" sz="16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GB" sz="16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GH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01" y="2777528"/>
                <a:ext cx="1643799" cy="830997"/>
              </a:xfrm>
              <a:prstGeom prst="rect">
                <a:avLst/>
              </a:prstGeom>
              <a:blipFill>
                <a:blip r:embed="rId7"/>
                <a:stretch>
                  <a:fillRect l="-2222" t="-1471" b="-3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710596" y="4017420"/>
            <a:ext cx="632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Commercial FM Transmission using Armstrong’s Method</a:t>
            </a:r>
            <a:endParaRPr lang="en-GB" b="1" u="sng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3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2400"/>
                <a:ext cx="9144000" cy="67056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latin typeface="Garamond" panose="02020404030301010803" pitchFamily="18" charset="0"/>
                  </a:rPr>
                  <a:t>The next step is to convert the NBFM to WBFM</a:t>
                </a:r>
              </a:p>
              <a:p>
                <a:endParaRPr lang="en-US" dirty="0" smtClean="0">
                  <a:latin typeface="Garamond" panose="02020404030301010803" pitchFamily="18" charset="0"/>
                </a:endParaRPr>
              </a:p>
              <a:p>
                <a:r>
                  <a:rPr lang="en-US" dirty="0" smtClean="0">
                    <a:latin typeface="Garamond" panose="02020404030301010803" pitchFamily="18" charset="0"/>
                  </a:rPr>
                  <a:t>This is done by using a device called a </a:t>
                </a:r>
                <a:r>
                  <a:rPr lang="en-US" i="1" dirty="0" smtClean="0">
                    <a:latin typeface="Garamond" panose="02020404030301010803" pitchFamily="18" charset="0"/>
                  </a:rPr>
                  <a:t>frequency multiplier.</a:t>
                </a:r>
              </a:p>
              <a:p>
                <a:pPr marL="0" indent="0">
                  <a:buNone/>
                </a:pPr>
                <a:r>
                  <a:rPr lang="en-US" i="1" dirty="0" smtClean="0">
                    <a:latin typeface="Garamond" panose="02020404030301010803" pitchFamily="18" charset="0"/>
                  </a:rPr>
                  <a:t>This is a device that generates an output signal where the output frequency is a multiple of its input frequency.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GB" dirty="0" smtClean="0"/>
                  <a:t>  </a:t>
                </a:r>
                <a:r>
                  <a:rPr lang="en-GB" dirty="0" smtClean="0">
                    <a:latin typeface="Garamond" panose="02020404030301010803" pitchFamily="18" charset="0"/>
                  </a:rPr>
                  <a:t>Assume an input signal:  </a:t>
                </a:r>
                <a:r>
                  <a:rPr lang="en-GB" sz="2400" dirty="0" err="1" smtClean="0">
                    <a:latin typeface="Garamond" panose="02020404030301010803" pitchFamily="18" charset="0"/>
                  </a:rPr>
                  <a:t>e</a:t>
                </a:r>
                <a:r>
                  <a:rPr lang="en-GB" sz="2400" baseline="-25000" dirty="0" err="1" smtClean="0">
                    <a:latin typeface="Garamond" panose="02020404030301010803" pitchFamily="18" charset="0"/>
                  </a:rPr>
                  <a:t>i</a:t>
                </a:r>
                <a:r>
                  <a:rPr lang="en-GB" sz="2400" dirty="0" smtClean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r>
                      <a:rPr lang="en-GB" sz="2400" i="1">
                        <a:latin typeface="Cambria Math"/>
                      </a:rPr>
                      <m:t>𝐴𝑐𝑜𝑠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i="1">
                            <a:latin typeface="Cambria Math"/>
                          </a:rPr>
                          <m:t>+ </m:t>
                        </m:r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𝑠𝑖𝑛</m:t>
                        </m:r>
                        <m:sSub>
                          <m:sSubPr>
                            <m:ctrlP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i="1" dirty="0" smtClean="0">
                    <a:latin typeface="Cambria Math" panose="02040503050406030204" pitchFamily="18" charset="0"/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dirty="0" smtClean="0">
                    <a:latin typeface="Garamond" panose="02020404030301010803" pitchFamily="18" charset="0"/>
                  </a:rPr>
                  <a:t>The output signal is: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GB" sz="2400">
                        <a:latin typeface="Cambria Math"/>
                        <a:ea typeface="Cambria Math"/>
                      </a:rPr>
                      <m:t>cos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⁡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𝑛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𝑠𝑖𝑛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GB" sz="2400" dirty="0" smtClean="0"/>
                  <a:t> </a:t>
                </a:r>
                <a:r>
                  <a:rPr lang="en-GB" dirty="0" smtClean="0">
                    <a:latin typeface="Garamond" panose="02020404030301010803" pitchFamily="18" charset="0"/>
                  </a:rPr>
                  <a:t>after it goes through a multiplier</a:t>
                </a:r>
              </a:p>
              <a:p>
                <a:r>
                  <a:rPr lang="en-GB" dirty="0" smtClean="0">
                    <a:latin typeface="Garamond" panose="02020404030301010803" pitchFamily="18" charset="0"/>
                  </a:rPr>
                  <a:t>Note that Frequency Multipliers are in the order of 2 and 3 (i.e., n = 2, n = 3). They can however be cascaded for higher outputs</a:t>
                </a:r>
              </a:p>
              <a:p>
                <a:endParaRPr lang="en-GB" dirty="0" smtClean="0">
                  <a:latin typeface="Garamond" panose="02020404030301010803" pitchFamily="18" charset="0"/>
                </a:endParaRPr>
              </a:p>
              <a:p>
                <a:r>
                  <a:rPr lang="en-GB" dirty="0" smtClean="0">
                    <a:latin typeface="Garamond" panose="02020404030301010803" pitchFamily="18" charset="0"/>
                  </a:rPr>
                  <a:t>Converting a narrowband FM signal into wideband FM signal is credited to the Scientist named Armstrong, who is a pioneer in Fm.</a:t>
                </a:r>
                <a:endParaRPr lang="en-GB" dirty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2400"/>
                <a:ext cx="9144000" cy="6705600"/>
              </a:xfrm>
              <a:blipFill>
                <a:blip r:embed="rId2"/>
                <a:stretch>
                  <a:fillRect l="-1267" t="-1364" r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637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9144000" cy="556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 smtClean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Design an FM system with a transmission frequency of 91.2 MHz and frequency deviation of 75 kHz (</a:t>
                </a:r>
                <a:r>
                  <a:rPr lang="en-GB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GB" i="1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GB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91.2 MHz,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𝑓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75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𝑘𝐻𝑧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GB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we have to verify if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GB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GB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𝑓</m:t>
                    </m:r>
                    <m:r>
                      <a:rPr lang="en-GB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GB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75</m:t>
                    </m:r>
                    <m:r>
                      <a:rPr lang="en-GB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𝑘𝐻𝑧</m:t>
                    </m:r>
                  </m:oMath>
                </a14:m>
                <a:r>
                  <a:rPr lang="en-GB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 to WBFM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GB" sz="2400" b="1" i="1"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GB" sz="2400" b="1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2400" b="1" i="1"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en-GB" sz="2400" b="1" i="1">
                          <a:latin typeface="Cambria Math"/>
                          <a:ea typeface="Cambria Math"/>
                        </a:rPr>
                        <m:t>𝒇𝒎</m:t>
                      </m:r>
                      <m:r>
                        <a:rPr lang="en-GB" sz="2400" b="1" i="1">
                          <a:latin typeface="Cambria Math"/>
                          <a:ea typeface="Cambria Math"/>
                        </a:rPr>
                        <m:t>       </m:t>
                      </m:r>
                      <m:r>
                        <a:rPr lang="en-GB" sz="2400" b="1" i="1"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en-GB" sz="2400" b="1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GB" sz="2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GB" sz="2400" b="1" i="1">
                              <a:latin typeface="Cambria Math"/>
                              <a:ea typeface="Cambria Math"/>
                            </a:rPr>
                            <m:t>𝒇</m:t>
                          </m:r>
                        </m:num>
                        <m:den>
                          <m:r>
                            <a:rPr lang="en-GB" sz="2400" b="1" i="1">
                              <a:latin typeface="Cambria Math"/>
                              <a:ea typeface="Cambria Math"/>
                            </a:rPr>
                            <m:t>𝒇𝒎</m:t>
                          </m:r>
                        </m:den>
                      </m:f>
                      <m:r>
                        <a:rPr lang="en-GB" sz="2400" b="1" i="1">
                          <a:latin typeface="Cambria Math"/>
                          <a:ea typeface="Cambria Math"/>
                        </a:rPr>
                        <m:t> =  </m:t>
                      </m:r>
                      <m:f>
                        <m:fPr>
                          <m:ctrlPr>
                            <a:rPr lang="en-GB" sz="2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latin typeface="Cambria Math"/>
                              <a:ea typeface="Cambria Math"/>
                            </a:rPr>
                            <m:t>𝟕𝟓</m:t>
                          </m:r>
                          <m:r>
                            <a:rPr lang="en-GB" sz="2400" b="1" i="1">
                              <a:latin typeface="Cambria Math"/>
                              <a:ea typeface="Cambria Math"/>
                            </a:rPr>
                            <m:t>𝒌𝑯𝒛</m:t>
                          </m:r>
                        </m:num>
                        <m:den>
                          <m:r>
                            <a:rPr lang="en-GB" sz="2400" b="1" i="1">
                              <a:latin typeface="Cambria Math"/>
                              <a:ea typeface="Cambria Math"/>
                            </a:rPr>
                            <m:t>𝟏𝟓</m:t>
                          </m:r>
                          <m:r>
                            <a:rPr lang="en-GB" sz="2400" b="1" i="1">
                              <a:latin typeface="Cambria Math"/>
                              <a:ea typeface="Cambria Math"/>
                            </a:rPr>
                            <m:t>𝒌𝑯𝒛</m:t>
                          </m:r>
                        </m:den>
                      </m:f>
                      <m:r>
                        <a:rPr lang="en-GB" sz="2400" b="1" i="1">
                          <a:latin typeface="Cambria Math"/>
                          <a:ea typeface="Cambria Math"/>
                        </a:rPr>
                        <m:t>  =  </m:t>
                      </m:r>
                      <m:r>
                        <a:rPr lang="en-GB" sz="2400" b="1" i="1">
                          <a:latin typeface="Cambria Math"/>
                          <a:ea typeface="Cambria Math"/>
                        </a:rPr>
                        <m:t>𝟓</m:t>
                      </m:r>
                    </m:oMath>
                  </m:oMathPara>
                </a14:m>
                <a:endParaRPr lang="en-GB" sz="2400" b="1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≫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1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𝑤𝑒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𝑐𝑎𝑛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𝑐𝑜𝑛𝑓𝑖𝑟𝑚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h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𝑎𝑡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 ∆</m:t>
                    </m:r>
                    <m:r>
                      <a:rPr lang="en-GB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𝑓</m:t>
                    </m:r>
                    <m:r>
                      <a:rPr lang="en-GB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GB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75</m:t>
                    </m:r>
                    <m:r>
                      <a:rPr lang="en-GB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𝑘𝐻𝑧</m:t>
                    </m:r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𝑖𝑠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𝑊𝐵𝐹𝑀</m:t>
                    </m:r>
                  </m:oMath>
                </a14:m>
                <a:r>
                  <a:rPr lang="en-GB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GB" sz="2400" dirty="0" smtClean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After verifying this, we can have to assume narrowband frequency deviation to begin the process, we choose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GB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25</m:t>
                    </m:r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𝐻𝑧</m:t>
                    </m:r>
                  </m:oMath>
                </a14:m>
                <a:r>
                  <a:rPr lang="en-GB" sz="2400" dirty="0" smtClean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, (i.e.,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1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GB" sz="2400" dirty="0" smtClean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GB" sz="2400" i="1" dirty="0" smtClean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                 (We assumed an index of 0.5, and </a:t>
                </a:r>
                <a:r>
                  <a:rPr lang="en-GB" sz="2400" i="1" dirty="0" smtClean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an </a:t>
                </a:r>
                <a:r>
                  <a:rPr lang="en-GB" sz="2400" i="1" dirty="0" err="1" smtClean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fm</a:t>
                </a:r>
                <a:r>
                  <a:rPr lang="en-GB" sz="2400" i="1" dirty="0" smtClean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 value of </a:t>
                </a:r>
                <a:r>
                  <a:rPr lang="en-GB" sz="2400" i="1" dirty="0" smtClean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50Hz</a:t>
                </a:r>
                <a:r>
                  <a:rPr lang="en-GB" sz="2400" i="1" dirty="0" smtClean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)</a:t>
                </a:r>
                <a:endParaRPr lang="en-GB" sz="2400" i="1" dirty="0">
                  <a:solidFill>
                    <a:srgbClr val="7030A0"/>
                  </a:solidFill>
                  <a:latin typeface="Garamond" panose="02020404030301010803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GB" sz="2400" dirty="0" smtClean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Now the multiplier value we need is: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𝑛</m:t>
                    </m:r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75</m:t>
                        </m:r>
                        <m:r>
                          <a:rPr lang="en-GB" sz="2400" i="1">
                            <a:latin typeface="Cambria Math"/>
                          </a:rPr>
                          <m:t>𝑘𝐻𝑧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25</m:t>
                        </m:r>
                        <m:r>
                          <a:rPr lang="en-GB" sz="2400" i="1">
                            <a:latin typeface="Cambria Math"/>
                          </a:rPr>
                          <m:t>𝐻𝑧</m:t>
                        </m:r>
                      </m:den>
                    </m:f>
                    <m:r>
                      <a:rPr lang="en-GB" sz="2400" i="1">
                        <a:latin typeface="Cambria Math"/>
                      </a:rPr>
                      <m:t> =</m:t>
                    </m:r>
                    <m:r>
                      <a:rPr lang="en-GB" sz="2400" i="1">
                        <a:latin typeface="Cambria Math"/>
                      </a:rPr>
                      <m:t>3</m:t>
                    </m:r>
                    <m:r>
                      <a:rPr lang="en-GB" sz="2400" i="1">
                        <a:latin typeface="Cambria Math"/>
                      </a:rPr>
                      <m:t>,</m:t>
                    </m:r>
                    <m:r>
                      <a:rPr lang="en-GB" sz="2400" i="1">
                        <a:latin typeface="Cambria Math"/>
                      </a:rPr>
                      <m:t>000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GB" sz="2400" dirty="0">
                  <a:solidFill>
                    <a:srgbClr val="7030A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9144000" cy="5562600"/>
              </a:xfrm>
              <a:blipFill>
                <a:blip r:embed="rId2"/>
                <a:stretch>
                  <a:fillRect l="-1667" t="-1425" r="-1200" b="-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5221" y="152400"/>
            <a:ext cx="8229600" cy="838200"/>
          </a:xfrm>
        </p:spPr>
        <p:txBody>
          <a:bodyPr>
            <a:noAutofit/>
          </a:bodyPr>
          <a:lstStyle/>
          <a:p>
            <a:r>
              <a:rPr lang="en-GB" sz="3600" b="1" dirty="0" smtClean="0">
                <a:latin typeface="Garamond" panose="02020404030301010803" pitchFamily="18" charset="0"/>
              </a:rPr>
              <a:t>Commercial FM Transmission Design using Armstrong’s Method</a:t>
            </a:r>
            <a:endParaRPr lang="en-GB" sz="36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5532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>
                <a:latin typeface="Garamond" panose="02020404030301010803" pitchFamily="18" charset="0"/>
              </a:rPr>
              <a:t>As stated earlier, multipliers are usually of order 2, 3. Hence to achieve n = 3000, we have to cascade </a:t>
            </a:r>
          </a:p>
          <a:p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3000 = (64) * (48)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       = (</a:t>
            </a:r>
            <a:r>
              <a:rPr lang="en-GB" dirty="0" smtClean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r>
              <a:rPr lang="en-GB" baseline="50000" dirty="0" smtClean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6</a:t>
            </a:r>
            <a:r>
              <a:rPr lang="en-GB" dirty="0" smtClean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)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* (2</a:t>
            </a:r>
            <a:r>
              <a:rPr lang="en-GB" baseline="50000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4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* 3) = </a:t>
            </a:r>
            <a:r>
              <a:rPr lang="en-GB" dirty="0" smtClean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3072</a:t>
            </a:r>
          </a:p>
          <a:p>
            <a:pPr marL="0" indent="0">
              <a:buNone/>
            </a:pPr>
            <a:endParaRPr lang="en-GB" sz="11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Garamond" panose="02020404030301010803" pitchFamily="18" charset="0"/>
              </a:rPr>
              <a:t>By using 10 doublers and 1 </a:t>
            </a:r>
            <a:r>
              <a:rPr lang="en-GB" dirty="0" err="1" smtClean="0">
                <a:latin typeface="Garamond" panose="02020404030301010803" pitchFamily="18" charset="0"/>
              </a:rPr>
              <a:t>tripler</a:t>
            </a:r>
            <a:r>
              <a:rPr lang="en-GB" dirty="0" smtClean="0">
                <a:latin typeface="Garamond" panose="02020404030301010803" pitchFamily="18" charset="0"/>
              </a:rPr>
              <a:t>, we can convert a narrowband frequency deviation of 25 Hz into the wideband frequency deviation of 75 kHz</a:t>
            </a:r>
          </a:p>
          <a:p>
            <a:endParaRPr lang="en-GB" dirty="0" smtClean="0">
              <a:latin typeface="Garamond" panose="02020404030301010803" pitchFamily="18" charset="0"/>
            </a:endParaRPr>
          </a:p>
          <a:p>
            <a:r>
              <a:rPr lang="en-GB" dirty="0" smtClean="0">
                <a:latin typeface="Garamond" panose="02020404030301010803" pitchFamily="18" charset="0"/>
              </a:rPr>
              <a:t>Now how do we handle the carrier frequency,  </a:t>
            </a:r>
            <a:r>
              <a:rPr lang="en-GB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GB" dirty="0" smtClean="0">
                <a:latin typeface="Garamond" panose="02020404030301010803" pitchFamily="18" charset="0"/>
              </a:rPr>
              <a:t>, conversion?</a:t>
            </a:r>
          </a:p>
          <a:p>
            <a:endParaRPr lang="en-GB" dirty="0" smtClean="0">
              <a:latin typeface="Garamond" panose="02020404030301010803" pitchFamily="18" charset="0"/>
            </a:endParaRPr>
          </a:p>
          <a:p>
            <a:r>
              <a:rPr lang="en-GB" dirty="0" smtClean="0">
                <a:latin typeface="Garamond" panose="02020404030301010803" pitchFamily="18" charset="0"/>
              </a:rPr>
              <a:t>Similarly, a frequency multiplier of the same value must be used to convert the carrier frequency but we will encounter challenges</a:t>
            </a:r>
          </a:p>
          <a:p>
            <a:endParaRPr lang="en-GB" dirty="0" smtClean="0">
              <a:latin typeface="Garamond" panose="02020404030301010803" pitchFamily="18" charset="0"/>
            </a:endParaRPr>
          </a:p>
          <a:p>
            <a:r>
              <a:rPr lang="en-GB" dirty="0" smtClean="0">
                <a:latin typeface="Garamond" panose="02020404030301010803" pitchFamily="18" charset="0"/>
              </a:rPr>
              <a:t>Note that typical values of the carrier frequency, </a:t>
            </a:r>
            <a:r>
              <a:rPr lang="en-GB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Garamond" panose="02020404030301010803" pitchFamily="18" charset="0"/>
              </a:rPr>
              <a:t>, are around 200kHz. Hence let us assume that as a narrowband starting carrier frequency. </a:t>
            </a:r>
            <a:r>
              <a:rPr lang="en-GB" i="1" dirty="0" smtClean="0">
                <a:latin typeface="Garamond" panose="02020404030301010803" pitchFamily="18" charset="0"/>
              </a:rPr>
              <a:t>Hint: It should be higher than the highest frequency of typical baseband signals </a:t>
            </a:r>
          </a:p>
        </p:txBody>
      </p:sp>
    </p:spTree>
    <p:extLst>
      <p:ext uri="{BB962C8B-B14F-4D97-AF65-F5344CB8AC3E}">
        <p14:creationId xmlns:p14="http://schemas.microsoft.com/office/powerpoint/2010/main" val="367892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3337"/>
            <a:ext cx="3200400" cy="1033463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Garamond" panose="02020404030301010803" pitchFamily="18" charset="0"/>
              </a:rPr>
              <a:t>Introduction</a:t>
            </a:r>
            <a:endParaRPr lang="en-GB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dirty="0" smtClean="0">
                <a:latin typeface="Garamond" panose="02020404030301010803" pitchFamily="18" charset="0"/>
              </a:rPr>
              <a:t>In AM, the amplitude of the sinusoidal carrier is modulated by the sinusoidal message signal</a:t>
            </a:r>
          </a:p>
          <a:p>
            <a:pPr algn="just"/>
            <a:endParaRPr lang="en-GB" dirty="0" smtClean="0">
              <a:latin typeface="Garamond" panose="02020404030301010803" pitchFamily="18" charset="0"/>
            </a:endParaRPr>
          </a:p>
          <a:p>
            <a:pPr algn="just"/>
            <a:r>
              <a:rPr lang="en-GB" dirty="0" smtClean="0">
                <a:latin typeface="Garamond" panose="02020404030301010803" pitchFamily="18" charset="0"/>
              </a:rPr>
              <a:t>There sinusoidal nature of the carrier shows that it can modulated in other ways</a:t>
            </a:r>
          </a:p>
          <a:p>
            <a:pPr algn="just"/>
            <a:endParaRPr lang="en-GB" dirty="0" smtClean="0">
              <a:latin typeface="Garamond" panose="02020404030301010803" pitchFamily="18" charset="0"/>
            </a:endParaRPr>
          </a:p>
          <a:p>
            <a:pPr algn="just"/>
            <a:r>
              <a:rPr lang="en-GB" dirty="0" smtClean="0">
                <a:latin typeface="Garamond" panose="02020404030301010803" pitchFamily="18" charset="0"/>
              </a:rPr>
              <a:t>These are the frequency and phase</a:t>
            </a:r>
          </a:p>
          <a:p>
            <a:pPr algn="just"/>
            <a:endParaRPr lang="en-GB" dirty="0" smtClean="0">
              <a:latin typeface="Garamond" panose="02020404030301010803" pitchFamily="18" charset="0"/>
            </a:endParaRPr>
          </a:p>
          <a:p>
            <a:pPr algn="just"/>
            <a:r>
              <a:rPr lang="en-GB" dirty="0" smtClean="0">
                <a:latin typeface="Garamond" panose="02020404030301010803" pitchFamily="18" charset="0"/>
              </a:rPr>
              <a:t>Therefore an opportunity to transmit a signal by modulating these two parameters presents itself</a:t>
            </a:r>
          </a:p>
          <a:p>
            <a:pPr algn="just"/>
            <a:endParaRPr lang="en-GB" dirty="0" smtClean="0">
              <a:latin typeface="Garamond" panose="02020404030301010803" pitchFamily="18" charset="0"/>
            </a:endParaRPr>
          </a:p>
          <a:p>
            <a:pPr algn="just"/>
            <a:r>
              <a:rPr lang="en-GB" dirty="0" smtClean="0">
                <a:latin typeface="Garamond" panose="02020404030301010803" pitchFamily="18" charset="0"/>
              </a:rPr>
              <a:t>This method is called </a:t>
            </a:r>
            <a:r>
              <a:rPr lang="en-GB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angle modulation</a:t>
            </a:r>
            <a:endParaRPr lang="en-GB" i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63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5821363"/>
          </a:xfrm>
        </p:spPr>
        <p:txBody>
          <a:bodyPr/>
          <a:lstStyle/>
          <a:p>
            <a:pPr algn="just"/>
            <a:r>
              <a:rPr lang="en-GB" dirty="0">
                <a:latin typeface="Garamond" panose="02020404030301010803" pitchFamily="18" charset="0"/>
                <a:cs typeface="Times New Roman" panose="02020603050405020304" pitchFamily="18" charset="0"/>
              </a:rPr>
              <a:t>Now after multiplication </a:t>
            </a:r>
            <a:r>
              <a:rPr lang="en-GB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GB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  <a:cs typeface="Times New Roman" panose="02020603050405020304" pitchFamily="18" charset="0"/>
              </a:rPr>
              <a:t>= 200kHz by 300,</a:t>
            </a:r>
            <a:r>
              <a:rPr lang="en-GB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the wideband carrier frequency becomes 600MHz. This is far greater than what we desire, i.e., 91.2 </a:t>
            </a:r>
            <a:r>
              <a:rPr lang="en-GB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MHz</a:t>
            </a:r>
            <a:r>
              <a:rPr lang="en-GB" dirty="0" err="1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n-GB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How do we solve this problem? We have to employ the use of frequency translators. Let us look at the diagram below</a:t>
            </a:r>
            <a:endParaRPr lang="en-GB" dirty="0">
              <a:solidFill>
                <a:srgbClr val="FF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BFAA8-E183-44CA-8D2F-C249986AE2A6}"/>
              </a:ext>
            </a:extLst>
          </p:cNvPr>
          <p:cNvSpPr/>
          <p:nvPr/>
        </p:nvSpPr>
        <p:spPr>
          <a:xfrm>
            <a:off x="324945" y="4544151"/>
            <a:ext cx="1096008" cy="5943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NBFM</a:t>
            </a:r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578E7-599C-49CD-8134-A7AF8CAF22A1}"/>
              </a:ext>
            </a:extLst>
          </p:cNvPr>
          <p:cNvSpPr/>
          <p:nvPr/>
        </p:nvSpPr>
        <p:spPr>
          <a:xfrm>
            <a:off x="1971948" y="4557759"/>
            <a:ext cx="981007" cy="5943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Garamond" panose="02020404030301010803" pitchFamily="18" charset="0"/>
              </a:rPr>
              <a:t>× 64</a:t>
            </a:r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BEBCF-0968-48C1-BB87-5E36693C3E2E}"/>
              </a:ext>
            </a:extLst>
          </p:cNvPr>
          <p:cNvSpPr/>
          <p:nvPr/>
        </p:nvSpPr>
        <p:spPr>
          <a:xfrm>
            <a:off x="3976740" y="5445696"/>
            <a:ext cx="1127760" cy="5943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Garamond" panose="02020404030301010803" pitchFamily="18" charset="0"/>
              </a:rPr>
              <a:t>Local Oscillator</a:t>
            </a:r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1A0B7-B993-4A7A-A321-1250736AB5CC}"/>
              </a:ext>
            </a:extLst>
          </p:cNvPr>
          <p:cNvSpPr/>
          <p:nvPr/>
        </p:nvSpPr>
        <p:spPr>
          <a:xfrm>
            <a:off x="3527438" y="4552898"/>
            <a:ext cx="1919411" cy="5943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19698-7AD8-43A2-A6CC-866D5CCD63F2}"/>
              </a:ext>
            </a:extLst>
          </p:cNvPr>
          <p:cNvSpPr/>
          <p:nvPr/>
        </p:nvSpPr>
        <p:spPr>
          <a:xfrm>
            <a:off x="6117000" y="4552898"/>
            <a:ext cx="851319" cy="5943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4939A5-314C-43C3-8FDC-12C2B238A602}"/>
              </a:ext>
            </a:extLst>
          </p:cNvPr>
          <p:cNvSpPr/>
          <p:nvPr/>
        </p:nvSpPr>
        <p:spPr>
          <a:xfrm>
            <a:off x="7125094" y="5956007"/>
            <a:ext cx="1244015" cy="5943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Power amplifier</a:t>
            </a:r>
            <a:endParaRPr lang="en-GH" dirty="0">
              <a:latin typeface="Garamond" panose="02020404030301010803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8AB5CF-C34A-45F3-8A03-9E639EB2103C}"/>
              </a:ext>
            </a:extLst>
          </p:cNvPr>
          <p:cNvCxnSpPr/>
          <p:nvPr/>
        </p:nvCxnSpPr>
        <p:spPr>
          <a:xfrm>
            <a:off x="5470337" y="4835889"/>
            <a:ext cx="646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2BF46D-3607-488E-AADD-F25637717250}"/>
              </a:ext>
            </a:extLst>
          </p:cNvPr>
          <p:cNvCxnSpPr>
            <a:cxnSpLocks/>
          </p:cNvCxnSpPr>
          <p:nvPr/>
        </p:nvCxnSpPr>
        <p:spPr>
          <a:xfrm>
            <a:off x="2970765" y="4835889"/>
            <a:ext cx="533185" cy="1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43882C-78D2-48A6-AF4E-EAE33FD7232D}"/>
              </a:ext>
            </a:extLst>
          </p:cNvPr>
          <p:cNvCxnSpPr>
            <a:cxnSpLocks/>
          </p:cNvCxnSpPr>
          <p:nvPr/>
        </p:nvCxnSpPr>
        <p:spPr>
          <a:xfrm flipV="1">
            <a:off x="1399833" y="4841331"/>
            <a:ext cx="562741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78EA07-8003-4FC0-9737-1244BAB92B61}"/>
              </a:ext>
            </a:extLst>
          </p:cNvPr>
          <p:cNvCxnSpPr/>
          <p:nvPr/>
        </p:nvCxnSpPr>
        <p:spPr>
          <a:xfrm>
            <a:off x="6961741" y="4854939"/>
            <a:ext cx="1860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48DF5D-55F5-4897-800E-A09205923BF0}"/>
              </a:ext>
            </a:extLst>
          </p:cNvPr>
          <p:cNvCxnSpPr>
            <a:stCxn id="6" idx="0"/>
          </p:cNvCxnSpPr>
          <p:nvPr/>
        </p:nvCxnSpPr>
        <p:spPr>
          <a:xfrm flipV="1">
            <a:off x="4540620" y="517137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B1ACA0-38BE-444C-BEB7-096A9954C621}"/>
              </a:ext>
            </a:extLst>
          </p:cNvPr>
          <p:cNvCxnSpPr>
            <a:stCxn id="9" idx="1"/>
          </p:cNvCxnSpPr>
          <p:nvPr/>
        </p:nvCxnSpPr>
        <p:spPr>
          <a:xfrm flipH="1">
            <a:off x="6770820" y="6253187"/>
            <a:ext cx="354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E4A35F-15F4-4489-A9B9-4D938DBFC69D}"/>
              </a:ext>
            </a:extLst>
          </p:cNvPr>
          <p:cNvCxnSpPr>
            <a:cxnSpLocks/>
          </p:cNvCxnSpPr>
          <p:nvPr/>
        </p:nvCxnSpPr>
        <p:spPr>
          <a:xfrm flipV="1">
            <a:off x="6770820" y="5985829"/>
            <a:ext cx="0" cy="2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D0135D15-466D-46AB-9BD1-C2AD6F8B947A}"/>
              </a:ext>
            </a:extLst>
          </p:cNvPr>
          <p:cNvSpPr/>
          <p:nvPr/>
        </p:nvSpPr>
        <p:spPr>
          <a:xfrm>
            <a:off x="6671761" y="5637999"/>
            <a:ext cx="198119" cy="332300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B77B00-3FF9-4B35-94B7-F46B927AA461}"/>
                  </a:ext>
                </a:extLst>
              </p:cNvPr>
              <p:cNvSpPr txBox="1"/>
              <p:nvPr/>
            </p:nvSpPr>
            <p:spPr>
              <a:xfrm>
                <a:off x="533400" y="4114800"/>
                <a:ext cx="1389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baseline="-25000" dirty="0">
                    <a:latin typeface="Garamond" panose="02020404030301010803" pitchFamily="18" charset="0"/>
                  </a:rPr>
                  <a:t>c1</a:t>
                </a:r>
                <a:r>
                  <a:rPr lang="en-GB" dirty="0">
                    <a:latin typeface="Garamond" panose="02020404030301010803" pitchFamily="18" charset="0"/>
                  </a:rPr>
                  <a:t>=200kHz</a:t>
                </a:r>
                <a:endParaRPr lang="en-GH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B77B00-3FF9-4B35-94B7-F46B927A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14800"/>
                <a:ext cx="1389156" cy="369332"/>
              </a:xfrm>
              <a:prstGeom prst="rect">
                <a:avLst/>
              </a:prstGeom>
              <a:blipFill>
                <a:blip r:embed="rId3"/>
                <a:stretch>
                  <a:fillRect l="-1322" t="-655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01571E-7F93-4CB4-BC96-688097B926C7}"/>
                  </a:ext>
                </a:extLst>
              </p:cNvPr>
              <p:cNvSpPr txBox="1"/>
              <p:nvPr/>
            </p:nvSpPr>
            <p:spPr>
              <a:xfrm>
                <a:off x="522135" y="5183214"/>
                <a:ext cx="14245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01571E-7F93-4CB4-BC96-688097B92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5" y="5183214"/>
                <a:ext cx="1424570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E99019-FE53-44BE-8E96-730CF73B3C8C}"/>
                  </a:ext>
                </a:extLst>
              </p:cNvPr>
              <p:cNvSpPr txBox="1"/>
              <p:nvPr/>
            </p:nvSpPr>
            <p:spPr>
              <a:xfrm>
                <a:off x="2241048" y="4169264"/>
                <a:ext cx="14705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baseline="-25000" dirty="0">
                    <a:latin typeface="Garamond" panose="02020404030301010803" pitchFamily="18" charset="0"/>
                  </a:rPr>
                  <a:t>c2</a:t>
                </a:r>
                <a:r>
                  <a:rPr lang="en-GB" dirty="0">
                    <a:latin typeface="Garamond" panose="02020404030301010803" pitchFamily="18" charset="0"/>
                  </a:rPr>
                  <a:t>=12.8MHz</a:t>
                </a:r>
                <a:endParaRPr lang="en-GH" dirty="0">
                  <a:latin typeface="Garamond" panose="02020404030301010803" pitchFamily="18" charset="0"/>
                </a:endParaRPr>
              </a:p>
              <a:p>
                <a:endParaRPr lang="en-G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E99019-FE53-44BE-8E96-730CF73B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048" y="4169264"/>
                <a:ext cx="1470595" cy="646331"/>
              </a:xfrm>
              <a:prstGeom prst="rect">
                <a:avLst/>
              </a:prstGeom>
              <a:blipFill>
                <a:blip r:embed="rId5"/>
                <a:stretch>
                  <a:fillRect l="-1245" t="-4717" r="-2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9DB5BC-80E1-4147-A7FE-3AE2B4395E5D}"/>
                  </a:ext>
                </a:extLst>
              </p:cNvPr>
              <p:cNvSpPr txBox="1"/>
              <p:nvPr/>
            </p:nvSpPr>
            <p:spPr>
              <a:xfrm>
                <a:off x="4861038" y="4197682"/>
                <a:ext cx="1399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baseline="-25000" dirty="0">
                    <a:latin typeface="Garamond" panose="02020404030301010803" pitchFamily="18" charset="0"/>
                  </a:rPr>
                  <a:t>c3</a:t>
                </a:r>
                <a:r>
                  <a:rPr lang="en-GB" dirty="0">
                    <a:latin typeface="Garamond" panose="02020404030301010803" pitchFamily="18" charset="0"/>
                  </a:rPr>
                  <a:t>=1.9MHz</a:t>
                </a:r>
                <a:endParaRPr lang="en-GH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9DB5BC-80E1-4147-A7FE-3AE2B4395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038" y="4197682"/>
                <a:ext cx="1399567" cy="369332"/>
              </a:xfrm>
              <a:prstGeom prst="rect">
                <a:avLst/>
              </a:prstGeom>
              <a:blipFill>
                <a:blip r:embed="rId6"/>
                <a:stretch>
                  <a:fillRect l="-1304" t="-833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8BCA16-85B1-4E3F-8A62-1C03CCA3F20A}"/>
                  </a:ext>
                </a:extLst>
              </p:cNvPr>
              <p:cNvSpPr txBox="1"/>
              <p:nvPr/>
            </p:nvSpPr>
            <p:spPr>
              <a:xfrm>
                <a:off x="2231968" y="5179250"/>
                <a:ext cx="164389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1.6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GH" sz="1600" dirty="0"/>
              </a:p>
              <a:p>
                <a:endParaRPr lang="en-G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8BCA16-85B1-4E3F-8A62-1C03CCA3F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968" y="5179250"/>
                <a:ext cx="1643896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7540E4-14AC-463D-9C87-6725B0F816E1}"/>
                  </a:ext>
                </a:extLst>
              </p:cNvPr>
              <p:cNvSpPr txBox="1"/>
              <p:nvPr/>
            </p:nvSpPr>
            <p:spPr>
              <a:xfrm>
                <a:off x="4840955" y="5120132"/>
                <a:ext cx="18155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GH" sz="16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7540E4-14AC-463D-9C87-6725B0F81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55" y="5120132"/>
                <a:ext cx="1815545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0AF183D-6B00-492E-B038-582394BF56BC}"/>
              </a:ext>
            </a:extLst>
          </p:cNvPr>
          <p:cNvSpPr txBox="1"/>
          <p:nvPr/>
        </p:nvSpPr>
        <p:spPr>
          <a:xfrm>
            <a:off x="5832988" y="5755840"/>
            <a:ext cx="103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antenna</a:t>
            </a:r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C0B39E-1AD1-44E7-881D-8D7FCC83A55A}"/>
              </a:ext>
            </a:extLst>
          </p:cNvPr>
          <p:cNvSpPr txBox="1"/>
          <p:nvPr/>
        </p:nvSpPr>
        <p:spPr>
          <a:xfrm>
            <a:off x="3692363" y="4511236"/>
            <a:ext cx="175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aramond" panose="02020404030301010803" pitchFamily="18" charset="0"/>
              </a:rPr>
              <a:t>Frequency convertor (mixer)</a:t>
            </a:r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423DC0-4483-4C6A-9C02-9B4BB7F95CD7}"/>
              </a:ext>
            </a:extLst>
          </p:cNvPr>
          <p:cNvSpPr txBox="1"/>
          <p:nvPr/>
        </p:nvSpPr>
        <p:spPr>
          <a:xfrm>
            <a:off x="6245298" y="464928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× </a:t>
            </a:r>
            <a:r>
              <a:rPr lang="en-GB" dirty="0" smtClean="0">
                <a:latin typeface="Garamond" panose="02020404030301010803" pitchFamily="18" charset="0"/>
              </a:rPr>
              <a:t>48</a:t>
            </a:r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3854D1-E07C-41BB-8DE2-A42CF89ADE37}"/>
              </a:ext>
            </a:extLst>
          </p:cNvPr>
          <p:cNvSpPr txBox="1"/>
          <p:nvPr/>
        </p:nvSpPr>
        <p:spPr>
          <a:xfrm>
            <a:off x="4093349" y="6095713"/>
            <a:ext cx="108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aramond" panose="02020404030301010803" pitchFamily="18" charset="0"/>
              </a:rPr>
              <a:t>10.9MHz</a:t>
            </a:r>
            <a:endParaRPr lang="en-GH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4C7A42-0370-4DBD-80E8-F15010B51467}"/>
                  </a:ext>
                </a:extLst>
              </p:cNvPr>
              <p:cNvSpPr txBox="1"/>
              <p:nvPr/>
            </p:nvSpPr>
            <p:spPr>
              <a:xfrm>
                <a:off x="7140570" y="4223833"/>
                <a:ext cx="1576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baseline="-25000" dirty="0" smtClean="0">
                    <a:latin typeface="Garamond" panose="02020404030301010803" pitchFamily="18" charset="0"/>
                  </a:rPr>
                  <a:t>c4 </a:t>
                </a:r>
                <a:r>
                  <a:rPr lang="en-GB" dirty="0" smtClean="0">
                    <a:latin typeface="Garamond" panose="02020404030301010803" pitchFamily="18" charset="0"/>
                  </a:rPr>
                  <a:t>= 91.2MHz</a:t>
                </a:r>
                <a:endParaRPr lang="en-GH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4C7A42-0370-4DBD-80E8-F15010B51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570" y="4223833"/>
                <a:ext cx="1576282" cy="369332"/>
              </a:xfrm>
              <a:prstGeom prst="rect">
                <a:avLst/>
              </a:prstGeom>
              <a:blipFill>
                <a:blip r:embed="rId9"/>
                <a:stretch>
                  <a:fillRect l="-1158" t="-8333" r="-1544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F9B526-BBC9-4C53-BE46-B479DCC3FEA5}"/>
                  </a:ext>
                </a:extLst>
              </p:cNvPr>
              <p:cNvSpPr txBox="1"/>
              <p:nvPr/>
            </p:nvSpPr>
            <p:spPr>
              <a:xfrm>
                <a:off x="6863514" y="5133695"/>
                <a:ext cx="19735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=76.8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GH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F9B526-BBC9-4C53-BE46-B479DCC3F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514" y="5133695"/>
                <a:ext cx="1973580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43882C-78D2-48A6-AF4E-EAE33FD7232D}"/>
              </a:ext>
            </a:extLst>
          </p:cNvPr>
          <p:cNvCxnSpPr>
            <a:cxnSpLocks/>
          </p:cNvCxnSpPr>
          <p:nvPr/>
        </p:nvCxnSpPr>
        <p:spPr>
          <a:xfrm flipH="1">
            <a:off x="8343258" y="6280379"/>
            <a:ext cx="469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D78EA07-8003-4FC0-9737-1244BAB92B61}"/>
              </a:ext>
            </a:extLst>
          </p:cNvPr>
          <p:cNvCxnSpPr/>
          <p:nvPr/>
        </p:nvCxnSpPr>
        <p:spPr>
          <a:xfrm>
            <a:off x="8812780" y="4847893"/>
            <a:ext cx="9627" cy="1432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03893" y="6481379"/>
            <a:ext cx="534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  <a:latin typeface="Garamond" panose="02020404030301010803" pitchFamily="18" charset="0"/>
              </a:rPr>
              <a:t>Commercial FM Transmission using Armstrong’s Method</a:t>
            </a:r>
            <a:endParaRPr lang="en-GB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01571E-7F93-4CB4-BC96-688097B926C7}"/>
                  </a:ext>
                </a:extLst>
              </p:cNvPr>
              <p:cNvSpPr txBox="1"/>
              <p:nvPr/>
            </p:nvSpPr>
            <p:spPr>
              <a:xfrm>
                <a:off x="478818" y="5521768"/>
                <a:ext cx="14245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01571E-7F93-4CB4-BC96-688097B92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8" y="5521768"/>
                <a:ext cx="1424570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01571E-7F93-4CB4-BC96-688097B926C7}"/>
                  </a:ext>
                </a:extLst>
              </p:cNvPr>
              <p:cNvSpPr txBox="1"/>
              <p:nvPr/>
            </p:nvSpPr>
            <p:spPr>
              <a:xfrm>
                <a:off x="2136733" y="5507909"/>
                <a:ext cx="14245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01571E-7F93-4CB4-BC96-688097B92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733" y="5507909"/>
                <a:ext cx="1424570" cy="338554"/>
              </a:xfrm>
              <a:prstGeom prst="rect">
                <a:avLst/>
              </a:prstGeom>
              <a:blipFill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01571E-7F93-4CB4-BC96-688097B926C7}"/>
                  </a:ext>
                </a:extLst>
              </p:cNvPr>
              <p:cNvSpPr txBox="1"/>
              <p:nvPr/>
            </p:nvSpPr>
            <p:spPr>
              <a:xfrm>
                <a:off x="4881336" y="5394452"/>
                <a:ext cx="14245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01571E-7F93-4CB4-BC96-688097B92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36" y="5394452"/>
                <a:ext cx="1424570" cy="338554"/>
              </a:xfrm>
              <a:prstGeom prst="rect">
                <a:avLst/>
              </a:prstGeom>
              <a:blipFill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01571E-7F93-4CB4-BC96-688097B926C7}"/>
                  </a:ext>
                </a:extLst>
              </p:cNvPr>
              <p:cNvSpPr txBox="1"/>
              <p:nvPr/>
            </p:nvSpPr>
            <p:spPr>
              <a:xfrm>
                <a:off x="7076894" y="5394452"/>
                <a:ext cx="14245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=1546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01571E-7F93-4CB4-BC96-688097B92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894" y="5394452"/>
                <a:ext cx="1424570" cy="338554"/>
              </a:xfrm>
              <a:prstGeom prst="rect">
                <a:avLst/>
              </a:prstGeom>
              <a:blipFill>
                <a:blip r:embed="rId1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544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8523"/>
            <a:ext cx="8229600" cy="36548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u="sng" dirty="0">
                <a:solidFill>
                  <a:srgbClr val="FF0000"/>
                </a:solidFill>
                <a:latin typeface="Garamond" panose="02020404030301010803" pitchFamily="18" charset="0"/>
              </a:rPr>
              <a:t>Advantage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Frequency Stability: </a:t>
            </a:r>
          </a:p>
          <a:p>
            <a:pPr marL="0" indent="0" algn="just">
              <a:buNone/>
            </a:pPr>
            <a:r>
              <a:rPr lang="en-GB" dirty="0">
                <a:latin typeface="Garamond" panose="02020404030301010803" pitchFamily="18" charset="0"/>
              </a:rPr>
              <a:t>Frequency generated depends on L and C. At high </a:t>
            </a:r>
            <a:r>
              <a:rPr lang="en-GB" dirty="0" err="1">
                <a:latin typeface="Garamond" panose="02020404030301010803" pitchFamily="18" charset="0"/>
              </a:rPr>
              <a:t>freq</a:t>
            </a:r>
            <a:r>
              <a:rPr lang="en-GB" dirty="0">
                <a:latin typeface="Garamond" panose="02020404030301010803" pitchFamily="18" charset="0"/>
              </a:rPr>
              <a:t> and other factors, their resonant frequency may drift. In most communication systems, we prefer a stable carrier frequency.</a:t>
            </a:r>
          </a:p>
          <a:p>
            <a:pPr marL="0" indent="0" algn="just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GB" dirty="0">
                <a:latin typeface="Garamond" panose="02020404030301010803" pitchFamily="18" charset="0"/>
              </a:rPr>
              <a:t>In indirect FM, a crystal oscillator can be used in the narrowband FM stage. A crystal oscillator is quartz crystal oscillator than can provide a stable frequency without drifting. This can be used in the NBFM generation. This will ensure that the carrier frequency will remain unchanged even during the wideband phase.</a:t>
            </a:r>
          </a:p>
          <a:p>
            <a:pPr algn="just"/>
            <a:r>
              <a:rPr lang="en-GB" dirty="0">
                <a:latin typeface="Garamond" panose="02020404030301010803" pitchFamily="18" charset="0"/>
              </a:rPr>
              <a:t>NB: A crystal oscillator cannot be used in direct FM generation.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-4763"/>
            <a:ext cx="7467600" cy="53612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Advantages/Disadvantages </a:t>
            </a:r>
            <a:r>
              <a:rPr lang="en-GB" sz="2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of Indirect Method</a:t>
            </a:r>
            <a:endParaRPr lang="en-GB" sz="2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4495802"/>
                <a:ext cx="8229600" cy="23336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GB" u="sng" dirty="0" smtClean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Disadvantage</a:t>
                </a:r>
                <a:r>
                  <a:rPr lang="en-GB" dirty="0" smtClean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GB" dirty="0" smtClean="0">
                    <a:latin typeface="Garamond" panose="02020404030301010803" pitchFamily="18" charset="0"/>
                  </a:rPr>
                  <a:t>In NBFM, the approximation used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en-GB" i="1">
                            <a:latin typeface="Cambria Math"/>
                            <a:ea typeface="Cambria Math"/>
                          </a:rPr>
                          <m:t>𝑓𝑚</m:t>
                        </m:r>
                      </m:den>
                    </m:f>
                  </m:oMath>
                </a14:m>
                <a:r>
                  <a:rPr lang="en-GB" dirty="0" smtClean="0">
                    <a:latin typeface="Garamond" panose="02020404030301010803" pitchFamily="18" charset="0"/>
                  </a:rPr>
                  <a:t> raises some concerns. We used 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GB" dirty="0" smtClean="0">
                    <a:latin typeface="Garamond" panose="02020404030301010803" pitchFamily="18" charset="0"/>
                  </a:rPr>
                  <a:t> 0.5,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𝑓𝑚</m:t>
                    </m:r>
                  </m:oMath>
                </a14:m>
                <a:r>
                  <a:rPr lang="en-GB" dirty="0" smtClean="0">
                    <a:latin typeface="Garamond" panose="02020404030301010803" pitchFamily="18" charset="0"/>
                  </a:rPr>
                  <a:t> = 50 Hz. This ensured that for all frequencies of the baseband signal,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&lt;&lt;1</a:t>
                </a:r>
                <a:r>
                  <a:rPr lang="en-GB" dirty="0" smtClean="0">
                    <a:latin typeface="Garamond" panose="02020404030301010803" pitchFamily="18" charset="0"/>
                  </a:rPr>
                  <a:t> However, the choice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GB" dirty="0">
                    <a:latin typeface="Garamond" panose="02020404030301010803" pitchFamily="18" charset="0"/>
                  </a:rPr>
                  <a:t> </a:t>
                </a:r>
                <a:r>
                  <a:rPr lang="en-GB" dirty="0" smtClean="0">
                    <a:latin typeface="Garamond" panose="02020404030301010803" pitchFamily="18" charset="0"/>
                  </a:rPr>
                  <a:t>0.5 is not what is expected since it is not far less than 1. Since this approximation of</a:t>
                </a:r>
                <a:r>
                  <a:rPr lang="en-GB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&lt;&lt;1 </a:t>
                </a:r>
                <a:r>
                  <a:rPr lang="en-GB" dirty="0" smtClean="0">
                    <a:latin typeface="Garamond" panose="02020404030301010803" pitchFamily="18" charset="0"/>
                  </a:rPr>
                  <a:t>reduces amplitude variations, a value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GB" dirty="0">
                    <a:latin typeface="Garamond" panose="02020404030301010803" pitchFamily="18" charset="0"/>
                  </a:rPr>
                  <a:t> </a:t>
                </a:r>
                <a:r>
                  <a:rPr lang="en-GB" dirty="0" smtClean="0">
                    <a:latin typeface="Garamond" panose="02020404030301010803" pitchFamily="18" charset="0"/>
                  </a:rPr>
                  <a:t>0.5 will not ensure this. Basically, the FM signal generated will not be pure</a:t>
                </a:r>
              </a:p>
              <a:p>
                <a:pPr marL="0" indent="0" algn="just">
                  <a:buFont typeface="Arial" pitchFamily="34" charset="0"/>
                  <a:buNone/>
                </a:pPr>
                <a:endParaRPr lang="en-GB" dirty="0" smtClean="0">
                  <a:latin typeface="Garamond" panose="02020404030301010803" pitchFamily="18" charset="0"/>
                </a:endParaRPr>
              </a:p>
              <a:p>
                <a:pPr marL="0" indent="0" algn="just">
                  <a:buFont typeface="Arial" pitchFamily="34" charset="0"/>
                  <a:buNone/>
                </a:pPr>
                <a:endParaRPr lang="en-GB" dirty="0" smtClean="0">
                  <a:latin typeface="Garamond" panose="02020404030301010803" pitchFamily="18" charset="0"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802"/>
                <a:ext cx="8229600" cy="2333622"/>
              </a:xfrm>
              <a:prstGeom prst="rect">
                <a:avLst/>
              </a:prstGeom>
              <a:blipFill>
                <a:blip r:embed="rId2"/>
                <a:stretch>
                  <a:fillRect l="-963" t="-4188" r="-963" b="-1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912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0" y="1066800"/>
            <a:ext cx="8229600" cy="3654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>
                <a:solidFill>
                  <a:srgbClr val="FF0000"/>
                </a:solidFill>
                <a:latin typeface="Garamond" panose="02020404030301010803" pitchFamily="18" charset="0"/>
              </a:rPr>
              <a:t>Advantage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dirty="0" smtClean="0">
                <a:latin typeface="Garamond" panose="02020404030301010803" pitchFamily="18" charset="0"/>
              </a:rPr>
              <a:t> Direct FM produces Wide Band FM directly without going through stages</a:t>
            </a:r>
            <a:endParaRPr lang="en-GB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67600" cy="53612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Advantages/Disadvantages </a:t>
            </a:r>
            <a:r>
              <a:rPr lang="en-GB" sz="2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of </a:t>
            </a:r>
            <a:r>
              <a:rPr lang="en-GB" sz="2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the D</a:t>
            </a:r>
            <a:r>
              <a:rPr lang="en-GB" sz="2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irect </a:t>
            </a:r>
            <a:r>
              <a:rPr lang="en-GB" sz="2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Method</a:t>
            </a:r>
            <a:endParaRPr lang="en-GB" sz="2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5775" y="3352800"/>
            <a:ext cx="8229600" cy="2333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u="sng" dirty="0" smtClean="0">
                <a:solidFill>
                  <a:srgbClr val="FF0000"/>
                </a:solidFill>
                <a:latin typeface="Garamond" panose="02020404030301010803" pitchFamily="18" charset="0"/>
              </a:rPr>
              <a:t>Disadvantage</a:t>
            </a:r>
            <a:r>
              <a:rPr lang="en-GB" dirty="0" smtClean="0">
                <a:solidFill>
                  <a:srgbClr val="FF0000"/>
                </a:solidFill>
                <a:latin typeface="Garamond" panose="02020404030301010803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>
                <a:latin typeface="Garamond" panose="02020404030301010803" pitchFamily="18" charset="0"/>
              </a:rPr>
              <a:t>Frequency Instability: </a:t>
            </a:r>
          </a:p>
          <a:p>
            <a:pPr marL="0" indent="0" algn="just">
              <a:buNone/>
            </a:pPr>
            <a:r>
              <a:rPr lang="en-GB" dirty="0" smtClean="0">
                <a:latin typeface="Garamond" panose="02020404030301010803" pitchFamily="18" charset="0"/>
              </a:rPr>
              <a:t>Since we require a Voltage Controlled Oscillator (VCO), a crystal oscillator cannot be used. This means the generated carrier frequency is liable to drift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984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52700" y="152400"/>
            <a:ext cx="4038600" cy="41116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Garamond" panose="02020404030301010803" pitchFamily="18" charset="0"/>
              </a:rPr>
              <a:t>FM Demodulation</a:t>
            </a:r>
            <a:endParaRPr lang="en-GB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9144000" cy="5943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:r>
                  <a:rPr lang="en-GB" b="1" u="sng" dirty="0" smtClean="0">
                    <a:latin typeface="Garamond" panose="02020404030301010803" pitchFamily="18" charset="0"/>
                  </a:rPr>
                  <a:t>Basic Principle</a:t>
                </a:r>
              </a:p>
              <a:p>
                <a:pPr marL="0" indent="0" algn="ctr">
                  <a:buNone/>
                </a:pPr>
                <a:endParaRPr lang="en-GB" b="1" u="sng" dirty="0" smtClean="0">
                  <a:latin typeface="Garamond" panose="02020404030301010803" pitchFamily="18" charset="0"/>
                </a:endParaRPr>
              </a:p>
              <a:p>
                <a:r>
                  <a:rPr lang="en-GB" dirty="0" smtClean="0">
                    <a:latin typeface="Garamond" panose="02020404030301010803" pitchFamily="18" charset="0"/>
                  </a:rPr>
                  <a:t>In FM demodulation, we require circuits that produces an output proportional to the frequency deviation of the input</a:t>
                </a:r>
              </a:p>
              <a:p>
                <a:r>
                  <a:rPr lang="en-GB" dirty="0" smtClean="0">
                    <a:latin typeface="Garamond" panose="02020404030301010803" pitchFamily="18" charset="0"/>
                  </a:rPr>
                  <a:t>The device that does this is called a </a:t>
                </a:r>
                <a:r>
                  <a:rPr lang="en-GB" b="1" dirty="0" smtClean="0">
                    <a:latin typeface="Garamond" panose="02020404030301010803" pitchFamily="18" charset="0"/>
                  </a:rPr>
                  <a:t>Frequency Discriminator</a:t>
                </a:r>
              </a:p>
              <a:p>
                <a:pPr marL="0" indent="0">
                  <a:buNone/>
                </a:pPr>
                <a:r>
                  <a:rPr lang="en-GB" b="1" dirty="0" smtClean="0">
                    <a:latin typeface="Garamond" panose="02020404030301010803" pitchFamily="18" charset="0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GB" b="1" dirty="0" smtClean="0">
                    <a:latin typeface="Garamond" panose="02020404030301010803" pitchFamily="18" charset="0"/>
                  </a:rPr>
                  <a:t>This is how it works:</a:t>
                </a:r>
              </a:p>
              <a:p>
                <a:pPr marL="0" indent="0">
                  <a:buNone/>
                </a:pPr>
                <a:r>
                  <a:rPr lang="en-GB" b="1" dirty="0" smtClean="0">
                    <a:latin typeface="Garamond" panose="02020404030301010803" pitchFamily="18" charset="0"/>
                  </a:rPr>
                  <a:t>                      </a:t>
                </a:r>
                <a:r>
                  <a:rPr lang="en-GB" dirty="0" smtClean="0">
                    <a:latin typeface="Garamond" panose="02020404030301010803" pitchFamily="18" charset="0"/>
                  </a:rPr>
                  <a:t>Suppose an incoming FM signal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𝐴𝑐𝑜𝑠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[</m:t>
                    </m:r>
                    <m:sSub>
                      <m:sSub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]</m:t>
                    </m:r>
                  </m:oMath>
                </a14:m>
                <a:endParaRPr lang="en-GB" dirty="0" smtClean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We will need a discriminator to produce an output </a:t>
                </a:r>
                <a:r>
                  <a:rPr lang="en-GB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GB" b="1" dirty="0" smtClean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endParaRPr lang="en-GB" b="1" dirty="0" smtClean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In FM, we know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GB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nary>
                      <m:nary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𝑚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GB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endParaRPr lang="en-GB" dirty="0" smtClean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 smtClean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Therefore, </a:t>
                </a:r>
                <a:r>
                  <a:rPr lang="en-GB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𝑚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b="1" i="1" dirty="0" smtClean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--- Discriminator constant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--- </a:t>
                </a:r>
                <a:r>
                  <a:rPr lang="en-GB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Frequency modulation (Generator) constant</a:t>
                </a:r>
                <a:endParaRPr lang="en-GB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endParaRPr lang="en-GB" b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9144000" cy="5943600"/>
              </a:xfrm>
              <a:blipFill>
                <a:blip r:embed="rId2"/>
                <a:stretch>
                  <a:fillRect l="-867" t="-1641" r="-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371600" y="4953001"/>
            <a:ext cx="26670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023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8" y="1081034"/>
            <a:ext cx="8229600" cy="57769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>
                <a:latin typeface="Garamond" panose="02020404030301010803" pitchFamily="18" charset="0"/>
              </a:rPr>
              <a:t>An ideal characteristics of a discriminator is shown below </a:t>
            </a:r>
          </a:p>
          <a:p>
            <a:pPr marL="0" indent="0">
              <a:buNone/>
            </a:pPr>
            <a:endParaRPr lang="en-GB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  <a:latin typeface="Garamond" panose="02020404030301010803" pitchFamily="18" charset="0"/>
              </a:rPr>
              <a:t>Explain what this graph represents for a frequency discriminator?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  <a:latin typeface="Garamond" panose="02020404030301010803" pitchFamily="18" charset="0"/>
              </a:rPr>
              <a:t>What is the slope of this graph?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  <a:latin typeface="Garamond" panose="02020404030301010803" pitchFamily="18" charset="0"/>
              </a:rPr>
              <a:t>Can I use a frequency discriminator to demodulate a PM wave? How?</a:t>
            </a:r>
            <a:endParaRPr lang="en-GB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0F3E5F-C518-48A5-A4FD-D57207B919A1}"/>
              </a:ext>
            </a:extLst>
          </p:cNvPr>
          <p:cNvCxnSpPr>
            <a:cxnSpLocks/>
          </p:cNvCxnSpPr>
          <p:nvPr/>
        </p:nvCxnSpPr>
        <p:spPr>
          <a:xfrm flipV="1">
            <a:off x="2170351" y="2502698"/>
            <a:ext cx="0" cy="149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61A375-0884-4587-8E41-A5A3D54E6FDC}"/>
              </a:ext>
            </a:extLst>
          </p:cNvPr>
          <p:cNvCxnSpPr/>
          <p:nvPr/>
        </p:nvCxnSpPr>
        <p:spPr>
          <a:xfrm>
            <a:off x="2185591" y="3218978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47C948-2B35-4739-B965-7FB567C81D26}"/>
              </a:ext>
            </a:extLst>
          </p:cNvPr>
          <p:cNvCxnSpPr>
            <a:cxnSpLocks/>
          </p:cNvCxnSpPr>
          <p:nvPr/>
        </p:nvCxnSpPr>
        <p:spPr>
          <a:xfrm flipV="1">
            <a:off x="2971800" y="2619292"/>
            <a:ext cx="1942886" cy="1186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1BF18-D3A9-4A49-9B4D-0B3BFBD3C16B}"/>
              </a:ext>
            </a:extLst>
          </p:cNvPr>
          <p:cNvSpPr txBox="1"/>
          <p:nvPr/>
        </p:nvSpPr>
        <p:spPr>
          <a:xfrm>
            <a:off x="1297861" y="2117568"/>
            <a:ext cx="98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Output voltage</a:t>
            </a:r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37977-1EED-4066-A9CC-C2A163B25DF9}"/>
              </a:ext>
            </a:extLst>
          </p:cNvPr>
          <p:cNvSpPr txBox="1"/>
          <p:nvPr/>
        </p:nvSpPr>
        <p:spPr>
          <a:xfrm>
            <a:off x="3849316" y="3179181"/>
            <a:ext cx="43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4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B03E5-60C9-4FFD-9348-0652A49523F5}"/>
              </a:ext>
            </a:extLst>
          </p:cNvPr>
          <p:cNvSpPr txBox="1"/>
          <p:nvPr/>
        </p:nvSpPr>
        <p:spPr>
          <a:xfrm>
            <a:off x="5754234" y="3255512"/>
            <a:ext cx="110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Input </a:t>
            </a:r>
            <a:r>
              <a:rPr lang="en-GB" dirty="0" smtClean="0">
                <a:latin typeface="Garamond" panose="02020404030301010803" pitchFamily="18" charset="0"/>
              </a:rPr>
              <a:t>frequency</a:t>
            </a:r>
            <a:endParaRPr lang="en-GH" dirty="0">
              <a:latin typeface="Garamond" panose="02020404030301010803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47C948-2B35-4739-B965-7FB567C81D26}"/>
              </a:ext>
            </a:extLst>
          </p:cNvPr>
          <p:cNvCxnSpPr>
            <a:cxnSpLocks/>
          </p:cNvCxnSpPr>
          <p:nvPr/>
        </p:nvCxnSpPr>
        <p:spPr>
          <a:xfrm flipV="1">
            <a:off x="3943243" y="3131154"/>
            <a:ext cx="0" cy="176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2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>
                <a:latin typeface="Garamond" panose="02020404030301010803" pitchFamily="18" charset="0"/>
              </a:rPr>
              <a:t>Now </a:t>
            </a:r>
            <a:r>
              <a:rPr lang="en-GB" b="1" dirty="0" smtClean="0">
                <a:latin typeface="Garamond" panose="02020404030301010803" pitchFamily="18" charset="0"/>
              </a:rPr>
              <a:t>to demodulate PM signals </a:t>
            </a:r>
            <a:r>
              <a:rPr lang="en-GB" dirty="0" smtClean="0">
                <a:latin typeface="Garamond" panose="02020404030301010803" pitchFamily="18" charset="0"/>
              </a:rPr>
              <a:t>using a frequency demodulator. All we need is to introduce an integrator after the frequency discriminator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7A2034-E6DC-4E49-AF0F-3FEB02921F36}"/>
              </a:ext>
            </a:extLst>
          </p:cNvPr>
          <p:cNvSpPr/>
          <p:nvPr/>
        </p:nvSpPr>
        <p:spPr>
          <a:xfrm>
            <a:off x="1600200" y="3987813"/>
            <a:ext cx="2133600" cy="883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Garamond" panose="02020404030301010803" pitchFamily="18" charset="0"/>
              </a:rPr>
              <a:t>Freq</a:t>
            </a:r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 smtClean="0">
                <a:latin typeface="Garamond" panose="02020404030301010803" pitchFamily="18" charset="0"/>
              </a:rPr>
              <a:t>Discriminator </a:t>
            </a:r>
            <a:endParaRPr lang="en-GH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568A25-7927-4409-B00C-E8DDE2E67CDF}"/>
                  </a:ext>
                </a:extLst>
              </p:cNvPr>
              <p:cNvSpPr/>
              <p:nvPr/>
            </p:nvSpPr>
            <p:spPr>
              <a:xfrm>
                <a:off x="5245445" y="3987812"/>
                <a:ext cx="1309070" cy="10291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568A25-7927-4409-B00C-E8DDE2E67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445" y="3987812"/>
                <a:ext cx="1309070" cy="1029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1B7804-39F8-4527-94A8-DD004BBDA044}"/>
              </a:ext>
            </a:extLst>
          </p:cNvPr>
          <p:cNvCxnSpPr>
            <a:endCxn id="4" idx="1"/>
          </p:cNvCxnSpPr>
          <p:nvPr/>
        </p:nvCxnSpPr>
        <p:spPr>
          <a:xfrm>
            <a:off x="579120" y="4429773"/>
            <a:ext cx="102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CBDA90-D170-4F5B-B432-78E813A60C0E}"/>
              </a:ext>
            </a:extLst>
          </p:cNvPr>
          <p:cNvCxnSpPr>
            <a:stCxn id="4" idx="3"/>
          </p:cNvCxnSpPr>
          <p:nvPr/>
        </p:nvCxnSpPr>
        <p:spPr>
          <a:xfrm>
            <a:off x="3733800" y="4429773"/>
            <a:ext cx="1494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D9B901-4227-4D32-BB85-EDEE4B16CD8A}"/>
              </a:ext>
            </a:extLst>
          </p:cNvPr>
          <p:cNvCxnSpPr/>
          <p:nvPr/>
        </p:nvCxnSpPr>
        <p:spPr>
          <a:xfrm>
            <a:off x="6554515" y="4429773"/>
            <a:ext cx="1277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5D383-483D-480F-8EBF-276ADC10B984}"/>
              </a:ext>
            </a:extLst>
          </p:cNvPr>
          <p:cNvCxnSpPr/>
          <p:nvPr/>
        </p:nvCxnSpPr>
        <p:spPr>
          <a:xfrm flipV="1">
            <a:off x="4524325" y="4475494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916897-88F9-4DCE-BE7F-16B8514E5887}"/>
              </a:ext>
            </a:extLst>
          </p:cNvPr>
          <p:cNvCxnSpPr/>
          <p:nvPr/>
        </p:nvCxnSpPr>
        <p:spPr>
          <a:xfrm flipV="1">
            <a:off x="7239000" y="4521214"/>
            <a:ext cx="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BD7BFF-52F7-4777-A9A3-235BB3A66F01}"/>
              </a:ext>
            </a:extLst>
          </p:cNvPr>
          <p:cNvSpPr txBox="1"/>
          <p:nvPr/>
        </p:nvSpPr>
        <p:spPr>
          <a:xfrm>
            <a:off x="822630" y="410616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PM</a:t>
            </a:r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0C33DB-DEAF-4233-B2E7-9C39BE96FB18}"/>
              </a:ext>
            </a:extLst>
          </p:cNvPr>
          <p:cNvSpPr txBox="1"/>
          <p:nvPr/>
        </p:nvSpPr>
        <p:spPr>
          <a:xfrm flipH="1">
            <a:off x="745829" y="4453216"/>
            <a:ext cx="90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Signal</a:t>
            </a:r>
            <a:endParaRPr lang="en-GH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C07817-7583-49D7-935F-A46B0A9BC1C6}"/>
                  </a:ext>
                </a:extLst>
              </p:cNvPr>
              <p:cNvSpPr txBox="1"/>
              <p:nvPr/>
            </p:nvSpPr>
            <p:spPr>
              <a:xfrm>
                <a:off x="3487247" y="5175315"/>
                <a:ext cx="2169505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GB" dirty="0">
                          <a:latin typeface="Garamond" panose="02020404030301010803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nor/>
                        </m:rPr>
                        <a:rPr lang="en-GB" dirty="0">
                          <a:latin typeface="Garamond" panose="02020404030301010803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C07817-7583-49D7-935F-A46B0A9BC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47" y="5175315"/>
                <a:ext cx="2169505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14167C-7CFF-4639-A838-2EA7D92027B5}"/>
                  </a:ext>
                </a:extLst>
              </p:cNvPr>
              <p:cNvSpPr txBox="1"/>
              <p:nvPr/>
            </p:nvSpPr>
            <p:spPr>
              <a:xfrm>
                <a:off x="7810450" y="415188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14167C-7CFF-4639-A838-2EA7D9202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50" y="4151882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14167C-7CFF-4639-A838-2EA7D92027B5}"/>
                  </a:ext>
                </a:extLst>
              </p:cNvPr>
              <p:cNvSpPr txBox="1"/>
              <p:nvPr/>
            </p:nvSpPr>
            <p:spPr>
              <a:xfrm>
                <a:off x="4075335" y="398781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14167C-7CFF-4639-A838-2EA7D9202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335" y="3987813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14167C-7CFF-4639-A838-2EA7D92027B5}"/>
                  </a:ext>
                </a:extLst>
              </p:cNvPr>
              <p:cNvSpPr txBox="1"/>
              <p:nvPr/>
            </p:nvSpPr>
            <p:spPr>
              <a:xfrm>
                <a:off x="5212107" y="464765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𝐼𝑛𝑡𝑒𝑔𝑟𝑎𝑡𝑜𝑟</m:t>
                      </m:r>
                    </m:oMath>
                  </m:oMathPara>
                </a14:m>
                <a:endParaRPr lang="en-GH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14167C-7CFF-4639-A838-2EA7D9202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107" y="4647653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 l="-1333" r="-44667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400800" y="5263155"/>
                <a:ext cx="2055691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𝑚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263155"/>
                <a:ext cx="2055691" cy="390748"/>
              </a:xfrm>
              <a:prstGeom prst="rect">
                <a:avLst/>
              </a:prstGeom>
              <a:blipFill>
                <a:blip r:embed="rId8"/>
                <a:stretch>
                  <a:fillRect t="-4688" b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553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791200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>
                <a:latin typeface="Garamond" panose="02020404030301010803" pitchFamily="18" charset="0"/>
              </a:rPr>
              <a:t>What circuit or device can realize an ideal discriminator?</a:t>
            </a:r>
          </a:p>
          <a:p>
            <a:pPr algn="just"/>
            <a:r>
              <a:rPr lang="en-GB" sz="2400" dirty="0" smtClean="0">
                <a:latin typeface="Garamond" panose="02020404030301010803" pitchFamily="18" charset="0"/>
              </a:rPr>
              <a:t>It is impossible to combine circuits to give us the characteristics of an </a:t>
            </a:r>
            <a:r>
              <a:rPr lang="en-GB" sz="2400" b="1" dirty="0" smtClean="0">
                <a:latin typeface="Garamond" panose="02020404030301010803" pitchFamily="18" charset="0"/>
              </a:rPr>
              <a:t>ideal</a:t>
            </a:r>
            <a:r>
              <a:rPr lang="en-GB" sz="2400" dirty="0" smtClean="0">
                <a:latin typeface="Garamond" panose="02020404030301010803" pitchFamily="18" charset="0"/>
              </a:rPr>
              <a:t> discriminator.</a:t>
            </a:r>
          </a:p>
          <a:p>
            <a:pPr algn="just"/>
            <a:r>
              <a:rPr lang="en-GB" sz="2400" dirty="0" smtClean="0">
                <a:latin typeface="Garamond" panose="02020404030301010803" pitchFamily="18" charset="0"/>
              </a:rPr>
              <a:t>However, we can combine circuits to approximate this ideal behaviour as shown below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319" y="297339"/>
            <a:ext cx="8633881" cy="411162"/>
          </a:xfrm>
        </p:spPr>
        <p:txBody>
          <a:bodyPr>
            <a:noAutofit/>
          </a:bodyPr>
          <a:lstStyle/>
          <a:p>
            <a:r>
              <a:rPr lang="en-GB" sz="3200" dirty="0" smtClean="0">
                <a:latin typeface="Garamond" panose="02020404030301010803" pitchFamily="18" charset="0"/>
              </a:rPr>
              <a:t>How do we realize an ideal discriminator ?</a:t>
            </a:r>
            <a:endParaRPr lang="en-GB" sz="3200" dirty="0">
              <a:latin typeface="Garamond" panose="020204040303010108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A84408-249B-4C12-B207-27B358E43608}"/>
              </a:ext>
            </a:extLst>
          </p:cNvPr>
          <p:cNvSpPr/>
          <p:nvPr/>
        </p:nvSpPr>
        <p:spPr>
          <a:xfrm>
            <a:off x="2362200" y="3537539"/>
            <a:ext cx="1649198" cy="86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Differentiator</a:t>
            </a:r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C189B-8C45-45A2-B635-5690FDA1C7A4}"/>
              </a:ext>
            </a:extLst>
          </p:cNvPr>
          <p:cNvSpPr/>
          <p:nvPr/>
        </p:nvSpPr>
        <p:spPr>
          <a:xfrm>
            <a:off x="5082119" y="3520195"/>
            <a:ext cx="1348207" cy="883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Envelope detector</a:t>
            </a:r>
            <a:endParaRPr lang="en-GH" dirty="0">
              <a:latin typeface="Garamond" panose="02020404030301010803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2FC9A5-E929-485B-973A-7CA6995BAB07}"/>
              </a:ext>
            </a:extLst>
          </p:cNvPr>
          <p:cNvCxnSpPr/>
          <p:nvPr/>
        </p:nvCxnSpPr>
        <p:spPr>
          <a:xfrm>
            <a:off x="1691639" y="3949204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6C2085-51DE-407D-BC9D-E379751B6D0B}"/>
              </a:ext>
            </a:extLst>
          </p:cNvPr>
          <p:cNvCxnSpPr>
            <a:stCxn id="13" idx="3"/>
          </p:cNvCxnSpPr>
          <p:nvPr/>
        </p:nvCxnSpPr>
        <p:spPr>
          <a:xfrm>
            <a:off x="4011398" y="3970827"/>
            <a:ext cx="1070721" cy="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18E8A2-8A50-4E6C-AF02-FE9885E382C8}"/>
              </a:ext>
            </a:extLst>
          </p:cNvPr>
          <p:cNvCxnSpPr/>
          <p:nvPr/>
        </p:nvCxnSpPr>
        <p:spPr>
          <a:xfrm>
            <a:off x="6430326" y="397949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A1C8F6-6555-4A3C-A6E9-780072E0366C}"/>
                  </a:ext>
                </a:extLst>
              </p:cNvPr>
              <p:cNvSpPr txBox="1"/>
              <p:nvPr/>
            </p:nvSpPr>
            <p:spPr>
              <a:xfrm>
                <a:off x="998525" y="3704861"/>
                <a:ext cx="805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H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A1C8F6-6555-4A3C-A6E9-780072E03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25" y="3704861"/>
                <a:ext cx="80554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D1AED51-337E-4D29-BF58-1F2E7BD57C82}"/>
              </a:ext>
            </a:extLst>
          </p:cNvPr>
          <p:cNvSpPr txBox="1"/>
          <p:nvPr/>
        </p:nvSpPr>
        <p:spPr>
          <a:xfrm>
            <a:off x="4263278" y="3520195"/>
            <a:ext cx="50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e(t)</a:t>
            </a:r>
            <a:endParaRPr lang="en-GH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29AA93-D5D3-4F1B-BFED-3381EA36FC34}"/>
                  </a:ext>
                </a:extLst>
              </p:cNvPr>
              <p:cNvSpPr txBox="1"/>
              <p:nvPr/>
            </p:nvSpPr>
            <p:spPr>
              <a:xfrm>
                <a:off x="7061147" y="376453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29AA93-D5D3-4F1B-BFED-3381EA36F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147" y="3764538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057400" y="3262901"/>
            <a:ext cx="4648200" cy="1417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3360043" y="4733037"/>
            <a:ext cx="332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  <a:latin typeface="Garamond" panose="02020404030301010803" pitchFamily="18" charset="0"/>
              </a:rPr>
              <a:t>Frequency Discriminator</a:t>
            </a:r>
            <a:endParaRPr lang="en-GB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324094" y="5180152"/>
                <a:ext cx="4417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b="1" dirty="0" smtClean="0">
                    <a:ea typeface="Cambria Math"/>
                  </a:rPr>
                  <a:t>Incoming FM signal</a:t>
                </a:r>
                <a:r>
                  <a:rPr lang="en-GB" dirty="0" smtClean="0"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= 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𝐴𝑐𝑜𝑠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[</m:t>
                    </m:r>
                    <m:sSub>
                      <m:sSubPr>
                        <m:ctrlPr>
                          <a:rPr lang="en-GB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094" y="5180152"/>
                <a:ext cx="4417171" cy="369332"/>
              </a:xfrm>
              <a:prstGeom prst="rect">
                <a:avLst/>
              </a:prstGeom>
              <a:blipFill>
                <a:blip r:embed="rId5"/>
                <a:stretch>
                  <a:fillRect l="-1103" t="-10000" r="-41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98525" y="5568432"/>
                <a:ext cx="7479740" cy="511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b="1" dirty="0" smtClean="0"/>
                  <a:t>After going through differentiator e(t</a:t>
                </a:r>
                <a:r>
                  <a:rPr lang="en-GB" b="1" dirty="0"/>
                  <a:t>)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𝑊𝑐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25" y="5568432"/>
                <a:ext cx="7479740" cy="511807"/>
              </a:xfrm>
              <a:prstGeom prst="rect">
                <a:avLst/>
              </a:prstGeom>
              <a:blipFill>
                <a:blip r:embed="rId6"/>
                <a:stretch>
                  <a:fillRect l="-733" b="-59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07817-7583-49D7-935F-A46B0A9BC1C6}"/>
                  </a:ext>
                </a:extLst>
              </p:cNvPr>
              <p:cNvSpPr txBox="1"/>
              <p:nvPr/>
            </p:nvSpPr>
            <p:spPr>
              <a:xfrm>
                <a:off x="3360043" y="6015547"/>
                <a:ext cx="2791084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𝐎𝐮𝐭𝐩𝐮𝐭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GB" dirty="0">
                          <a:latin typeface="Garamond" panose="02020404030301010803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nor/>
                        </m:rPr>
                        <a:rPr lang="en-GB" dirty="0">
                          <a:latin typeface="Garamond" panose="02020404030301010803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07817-7583-49D7-935F-A46B0A9BC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43" y="6015547"/>
                <a:ext cx="2791084" cy="629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7039926" y="6284453"/>
                <a:ext cx="9171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GB" b="1" i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b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endParaRPr lang="en-GB" b="1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926" y="6284453"/>
                <a:ext cx="917174" cy="369332"/>
              </a:xfrm>
              <a:prstGeom prst="rect">
                <a:avLst/>
              </a:prstGeom>
              <a:blipFill>
                <a:blip r:embed="rId8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49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Garamond" panose="02020404030301010803" pitchFamily="18" charset="0"/>
              </a:rPr>
              <a:t>There may be a few setbacks with this approximation</a:t>
            </a:r>
          </a:p>
          <a:p>
            <a:r>
              <a:rPr lang="en-GB" sz="2000" dirty="0" smtClean="0">
                <a:latin typeface="Garamond" panose="02020404030301010803" pitchFamily="18" charset="0"/>
              </a:rPr>
              <a:t>Input signal may have some amplitude variation due to the channel noise</a:t>
            </a:r>
          </a:p>
          <a:p>
            <a:r>
              <a:rPr lang="en-GB" sz="2000" dirty="0" smtClean="0">
                <a:latin typeface="Garamond" panose="02020404030301010803" pitchFamily="18" charset="0"/>
              </a:rPr>
              <a:t>This means that the differentiator will also see the amplitude as a time varying amplitude and differentiate it as well</a:t>
            </a:r>
          </a:p>
          <a:p>
            <a:r>
              <a:rPr lang="en-GB" sz="2000" dirty="0" smtClean="0">
                <a:latin typeface="Garamond" panose="02020404030301010803" pitchFamily="18" charset="0"/>
              </a:rPr>
              <a:t>To solve this problem, we need to make sure that the input FM signal to the receiver has a constant amplitude. How can we realize this?</a:t>
            </a:r>
          </a:p>
          <a:p>
            <a:r>
              <a:rPr lang="en-GB" sz="2000" dirty="0" smtClean="0">
                <a:latin typeface="Garamond" panose="02020404030301010803" pitchFamily="18" charset="0"/>
              </a:rPr>
              <a:t>The constant amplitude requirement above can be met by using a device called a LIMITER, also called a BANDPASS LIMITER. Or HARD LIMITER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E9599-4FBF-4719-9573-2CD4A750469C}"/>
              </a:ext>
            </a:extLst>
          </p:cNvPr>
          <p:cNvSpPr/>
          <p:nvPr/>
        </p:nvSpPr>
        <p:spPr>
          <a:xfrm>
            <a:off x="1295400" y="4267200"/>
            <a:ext cx="211836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LIMITER</a:t>
            </a:r>
            <a:endParaRPr lang="en-GH" dirty="0">
              <a:latin typeface="Garamond" panose="02020404030301010803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99EBF3-CAF5-4B39-983C-7388624C0DE8}"/>
              </a:ext>
            </a:extLst>
          </p:cNvPr>
          <p:cNvCxnSpPr>
            <a:endCxn id="4" idx="1"/>
          </p:cNvCxnSpPr>
          <p:nvPr/>
        </p:nvCxnSpPr>
        <p:spPr>
          <a:xfrm>
            <a:off x="371373" y="4724400"/>
            <a:ext cx="924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C8F4BA-817F-4609-81C4-26E13CDE07D9}"/>
                  </a:ext>
                </a:extLst>
              </p:cNvPr>
              <p:cNvSpPr txBox="1"/>
              <p:nvPr/>
            </p:nvSpPr>
            <p:spPr>
              <a:xfrm>
                <a:off x="442120" y="4290417"/>
                <a:ext cx="639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C8F4BA-817F-4609-81C4-26E13CDE0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0" y="4290417"/>
                <a:ext cx="6399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331EB8-B80B-4D1D-B636-655D26742972}"/>
              </a:ext>
            </a:extLst>
          </p:cNvPr>
          <p:cNvCxnSpPr/>
          <p:nvPr/>
        </p:nvCxnSpPr>
        <p:spPr>
          <a:xfrm>
            <a:off x="3487008" y="3736387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302A8B-8E98-462A-8456-059E20143E5F}"/>
              </a:ext>
            </a:extLst>
          </p:cNvPr>
          <p:cNvCxnSpPr/>
          <p:nvPr/>
        </p:nvCxnSpPr>
        <p:spPr>
          <a:xfrm flipV="1">
            <a:off x="4340448" y="2913427"/>
            <a:ext cx="0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975B4B-6553-4861-BD29-CC503D29B083}"/>
              </a:ext>
            </a:extLst>
          </p:cNvPr>
          <p:cNvCxnSpPr/>
          <p:nvPr/>
        </p:nvCxnSpPr>
        <p:spPr>
          <a:xfrm>
            <a:off x="4340448" y="3409203"/>
            <a:ext cx="624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D88637-9809-494D-B103-9A41B13D49AD}"/>
              </a:ext>
            </a:extLst>
          </p:cNvPr>
          <p:cNvCxnSpPr/>
          <p:nvPr/>
        </p:nvCxnSpPr>
        <p:spPr>
          <a:xfrm flipH="1">
            <a:off x="3944208" y="4010707"/>
            <a:ext cx="396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38EE92-C6B3-4F61-8425-C546C9605CE8}"/>
              </a:ext>
            </a:extLst>
          </p:cNvPr>
          <p:cNvSpPr txBox="1"/>
          <p:nvPr/>
        </p:nvSpPr>
        <p:spPr>
          <a:xfrm>
            <a:off x="5373495" y="35212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v</a:t>
            </a:r>
            <a:r>
              <a:rPr lang="en-GB" b="1" baseline="-25000" dirty="0" err="1"/>
              <a:t>I</a:t>
            </a:r>
            <a:endParaRPr lang="en-GH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CFADF-FC45-47DA-9C29-A213C7E998D4}"/>
              </a:ext>
            </a:extLst>
          </p:cNvPr>
          <p:cNvSpPr txBox="1"/>
          <p:nvPr/>
        </p:nvSpPr>
        <p:spPr>
          <a:xfrm>
            <a:off x="3860389" y="268304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latin typeface="Garamond" panose="02020404030301010803" pitchFamily="18" charset="0"/>
              </a:rPr>
              <a:t>v</a:t>
            </a:r>
            <a:r>
              <a:rPr lang="en-GB" b="1" baseline="-25000" dirty="0" err="1">
                <a:latin typeface="Garamond" panose="02020404030301010803" pitchFamily="18" charset="0"/>
              </a:rPr>
              <a:t>O</a:t>
            </a:r>
            <a:endParaRPr lang="en-GH" b="1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FBBE76-B0DD-4811-BC18-1B23C475A18B}"/>
              </a:ext>
            </a:extLst>
          </p:cNvPr>
          <p:cNvSpPr txBox="1"/>
          <p:nvPr/>
        </p:nvSpPr>
        <p:spPr>
          <a:xfrm>
            <a:off x="4563426" y="3157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  <a:endParaRPr lang="en-GH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30E6-2CA4-4210-9D3B-3F6C61BFFE2E}"/>
              </a:ext>
            </a:extLst>
          </p:cNvPr>
          <p:cNvCxnSpPr>
            <a:cxnSpLocks/>
          </p:cNvCxnSpPr>
          <p:nvPr/>
        </p:nvCxnSpPr>
        <p:spPr>
          <a:xfrm>
            <a:off x="188493" y="5867683"/>
            <a:ext cx="2194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2E3BE8B7-5020-4BA2-9D50-9E9165D37C6E}"/>
              </a:ext>
            </a:extLst>
          </p:cNvPr>
          <p:cNvSpPr/>
          <p:nvPr/>
        </p:nvSpPr>
        <p:spPr>
          <a:xfrm>
            <a:off x="371373" y="5425100"/>
            <a:ext cx="1848053" cy="915079"/>
          </a:xfrm>
          <a:custGeom>
            <a:avLst/>
            <a:gdLst>
              <a:gd name="connsiteX0" fmla="*/ 0 w 1848053"/>
              <a:gd name="connsiteY0" fmla="*/ 427343 h 915079"/>
              <a:gd name="connsiteX1" fmla="*/ 320040 w 1848053"/>
              <a:gd name="connsiteY1" fmla="*/ 76823 h 915079"/>
              <a:gd name="connsiteX2" fmla="*/ 670560 w 1848053"/>
              <a:gd name="connsiteY2" fmla="*/ 915023 h 915079"/>
              <a:gd name="connsiteX3" fmla="*/ 883920 w 1848053"/>
              <a:gd name="connsiteY3" fmla="*/ 31103 h 915079"/>
              <a:gd name="connsiteX4" fmla="*/ 1280160 w 1848053"/>
              <a:gd name="connsiteY4" fmla="*/ 854063 h 915079"/>
              <a:gd name="connsiteX5" fmla="*/ 1539240 w 1848053"/>
              <a:gd name="connsiteY5" fmla="*/ 623 h 915079"/>
              <a:gd name="connsiteX6" fmla="*/ 1813560 w 1848053"/>
              <a:gd name="connsiteY6" fmla="*/ 716903 h 915079"/>
              <a:gd name="connsiteX7" fmla="*/ 1844040 w 1848053"/>
              <a:gd name="connsiteY7" fmla="*/ 762623 h 915079"/>
              <a:gd name="connsiteX8" fmla="*/ 1813560 w 1848053"/>
              <a:gd name="connsiteY8" fmla="*/ 777863 h 91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8053" h="915079">
                <a:moveTo>
                  <a:pt x="0" y="427343"/>
                </a:moveTo>
                <a:cubicBezTo>
                  <a:pt x="104140" y="211443"/>
                  <a:pt x="208280" y="-4457"/>
                  <a:pt x="320040" y="76823"/>
                </a:cubicBezTo>
                <a:cubicBezTo>
                  <a:pt x="431800" y="158103"/>
                  <a:pt x="576580" y="922643"/>
                  <a:pt x="670560" y="915023"/>
                </a:cubicBezTo>
                <a:cubicBezTo>
                  <a:pt x="764540" y="907403"/>
                  <a:pt x="782320" y="41263"/>
                  <a:pt x="883920" y="31103"/>
                </a:cubicBezTo>
                <a:cubicBezTo>
                  <a:pt x="985520" y="20943"/>
                  <a:pt x="1170940" y="859143"/>
                  <a:pt x="1280160" y="854063"/>
                </a:cubicBezTo>
                <a:cubicBezTo>
                  <a:pt x="1389380" y="848983"/>
                  <a:pt x="1450340" y="23483"/>
                  <a:pt x="1539240" y="623"/>
                </a:cubicBezTo>
                <a:cubicBezTo>
                  <a:pt x="1628140" y="-22237"/>
                  <a:pt x="1762760" y="589903"/>
                  <a:pt x="1813560" y="716903"/>
                </a:cubicBezTo>
                <a:cubicBezTo>
                  <a:pt x="1864360" y="843903"/>
                  <a:pt x="1844040" y="752463"/>
                  <a:pt x="1844040" y="762623"/>
                </a:cubicBezTo>
                <a:cubicBezTo>
                  <a:pt x="1844040" y="772783"/>
                  <a:pt x="1813560" y="777863"/>
                  <a:pt x="1813560" y="7778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19" name="Arrow: Right 28">
            <a:extLst>
              <a:ext uri="{FF2B5EF4-FFF2-40B4-BE49-F238E27FC236}">
                <a16:creationId xmlns:a16="http://schemas.microsoft.com/office/drawing/2014/main" id="{0CD9B163-6051-4C0C-B2CE-EB71FFF43434}"/>
              </a:ext>
            </a:extLst>
          </p:cNvPr>
          <p:cNvSpPr/>
          <p:nvPr/>
        </p:nvSpPr>
        <p:spPr>
          <a:xfrm>
            <a:off x="2776487" y="5948436"/>
            <a:ext cx="502920" cy="2237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642B67-1A2D-499A-B420-6B630B68F16D}"/>
              </a:ext>
            </a:extLst>
          </p:cNvPr>
          <p:cNvCxnSpPr/>
          <p:nvPr/>
        </p:nvCxnSpPr>
        <p:spPr>
          <a:xfrm>
            <a:off x="3413760" y="5821680"/>
            <a:ext cx="2331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B6FFE6-7C2A-458F-B4ED-E032FE221AE9}"/>
              </a:ext>
            </a:extLst>
          </p:cNvPr>
          <p:cNvCxnSpPr/>
          <p:nvPr/>
        </p:nvCxnSpPr>
        <p:spPr>
          <a:xfrm flipV="1">
            <a:off x="3794760" y="5545669"/>
            <a:ext cx="0" cy="25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3622B7-ECCF-4E6C-A534-425F2D4C358C}"/>
              </a:ext>
            </a:extLst>
          </p:cNvPr>
          <p:cNvCxnSpPr/>
          <p:nvPr/>
        </p:nvCxnSpPr>
        <p:spPr>
          <a:xfrm>
            <a:off x="4175760" y="5562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BA0473-3B78-447C-BCD7-32C43900D7F8}"/>
              </a:ext>
            </a:extLst>
          </p:cNvPr>
          <p:cNvCxnSpPr/>
          <p:nvPr/>
        </p:nvCxnSpPr>
        <p:spPr>
          <a:xfrm>
            <a:off x="379476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DE8EFE-1ABA-4F6A-8326-D3E125F00BCA}"/>
              </a:ext>
            </a:extLst>
          </p:cNvPr>
          <p:cNvCxnSpPr/>
          <p:nvPr/>
        </p:nvCxnSpPr>
        <p:spPr>
          <a:xfrm>
            <a:off x="4446807" y="5562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90530B-E0E9-46C1-8915-9EAD75D2593D}"/>
              </a:ext>
            </a:extLst>
          </p:cNvPr>
          <p:cNvCxnSpPr/>
          <p:nvPr/>
        </p:nvCxnSpPr>
        <p:spPr>
          <a:xfrm>
            <a:off x="4175760" y="6172200"/>
            <a:ext cx="271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B94CD5-E98B-4A19-8AEC-2CD46BB3349D}"/>
              </a:ext>
            </a:extLst>
          </p:cNvPr>
          <p:cNvCxnSpPr/>
          <p:nvPr/>
        </p:nvCxnSpPr>
        <p:spPr>
          <a:xfrm>
            <a:off x="4794979" y="5562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77F212-5233-42EF-A14D-0E2AB4D3F736}"/>
              </a:ext>
            </a:extLst>
          </p:cNvPr>
          <p:cNvCxnSpPr/>
          <p:nvPr/>
        </p:nvCxnSpPr>
        <p:spPr>
          <a:xfrm>
            <a:off x="4446807" y="5545669"/>
            <a:ext cx="34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C10FE0-1AE8-49F2-B68A-025872FD8595}"/>
              </a:ext>
            </a:extLst>
          </p:cNvPr>
          <p:cNvCxnSpPr/>
          <p:nvPr/>
        </p:nvCxnSpPr>
        <p:spPr>
          <a:xfrm>
            <a:off x="5151120" y="5562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394869-7E40-49DC-BAD6-37826F3CB8A1}"/>
              </a:ext>
            </a:extLst>
          </p:cNvPr>
          <p:cNvCxnSpPr/>
          <p:nvPr/>
        </p:nvCxnSpPr>
        <p:spPr>
          <a:xfrm>
            <a:off x="4794979" y="6172200"/>
            <a:ext cx="356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642322-7F56-4263-B0B3-0702B10FAF08}"/>
              </a:ext>
            </a:extLst>
          </p:cNvPr>
          <p:cNvCxnSpPr/>
          <p:nvPr/>
        </p:nvCxnSpPr>
        <p:spPr>
          <a:xfrm>
            <a:off x="5516880" y="5562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BCFADF-FC45-47DA-9C29-A213C7E998D4}"/>
              </a:ext>
            </a:extLst>
          </p:cNvPr>
          <p:cNvSpPr txBox="1"/>
          <p:nvPr/>
        </p:nvSpPr>
        <p:spPr>
          <a:xfrm>
            <a:off x="387372" y="6351986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Garamond" panose="02020404030301010803" pitchFamily="18" charset="0"/>
              </a:rPr>
              <a:t>INPUT into Limiter</a:t>
            </a:r>
            <a:endParaRPr lang="en-GH" b="1" dirty="0">
              <a:latin typeface="Garamond" panose="020204040303010108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BCFADF-FC45-47DA-9C29-A213C7E998D4}"/>
              </a:ext>
            </a:extLst>
          </p:cNvPr>
          <p:cNvSpPr txBox="1"/>
          <p:nvPr/>
        </p:nvSpPr>
        <p:spPr>
          <a:xfrm>
            <a:off x="3413760" y="6182272"/>
            <a:ext cx="263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Garamond" panose="02020404030301010803" pitchFamily="18" charset="0"/>
              </a:rPr>
              <a:t>OUTPUT out of Limiter</a:t>
            </a:r>
            <a:endParaRPr lang="en-GH" b="1" dirty="0">
              <a:latin typeface="Garamond" panose="02020404030301010803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C9BC85-F580-46F8-8F2C-FBE6F453CD61}"/>
              </a:ext>
            </a:extLst>
          </p:cNvPr>
          <p:cNvSpPr/>
          <p:nvPr/>
        </p:nvSpPr>
        <p:spPr>
          <a:xfrm>
            <a:off x="6172200" y="4227067"/>
            <a:ext cx="1692731" cy="9545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Garamond" panose="02020404030301010803" pitchFamily="18" charset="0"/>
              </a:rPr>
              <a:t>Band Pass Filter</a:t>
            </a:r>
            <a:endParaRPr lang="en-GH" dirty="0">
              <a:latin typeface="Garamond" panose="02020404030301010803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99EBF3-CAF5-4B39-983C-7388624C0DE8}"/>
              </a:ext>
            </a:extLst>
          </p:cNvPr>
          <p:cNvCxnSpPr/>
          <p:nvPr/>
        </p:nvCxnSpPr>
        <p:spPr>
          <a:xfrm>
            <a:off x="7864931" y="4724400"/>
            <a:ext cx="822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99EBF3-CAF5-4B39-983C-7388624C0DE8}"/>
              </a:ext>
            </a:extLst>
          </p:cNvPr>
          <p:cNvCxnSpPr/>
          <p:nvPr/>
        </p:nvCxnSpPr>
        <p:spPr>
          <a:xfrm>
            <a:off x="3413760" y="4724400"/>
            <a:ext cx="2755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77F212-5233-42EF-A14D-0E2AB4D3F736}"/>
              </a:ext>
            </a:extLst>
          </p:cNvPr>
          <p:cNvCxnSpPr/>
          <p:nvPr/>
        </p:nvCxnSpPr>
        <p:spPr>
          <a:xfrm>
            <a:off x="5151120" y="5562600"/>
            <a:ext cx="34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7BCFADF-FC45-47DA-9C29-A213C7E998D4}"/>
              </a:ext>
            </a:extLst>
          </p:cNvPr>
          <p:cNvSpPr txBox="1"/>
          <p:nvPr/>
        </p:nvSpPr>
        <p:spPr>
          <a:xfrm>
            <a:off x="6145552" y="5478100"/>
            <a:ext cx="2998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The band pass filter is added</a:t>
            </a:r>
          </a:p>
          <a:p>
            <a:pPr algn="just"/>
            <a:r>
              <a:rPr lang="en-GB" sz="16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to a limiter to convert the </a:t>
            </a:r>
          </a:p>
          <a:p>
            <a:pPr algn="just"/>
            <a:r>
              <a:rPr lang="en-GB" sz="16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square wave back to a sine wave. The addition of this two is called a hard limiter</a:t>
            </a:r>
            <a:endParaRPr lang="en-GH" sz="16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6" name="Arrow: Right 28">
            <a:extLst>
              <a:ext uri="{FF2B5EF4-FFF2-40B4-BE49-F238E27FC236}">
                <a16:creationId xmlns:a16="http://schemas.microsoft.com/office/drawing/2014/main" id="{0CD9B163-6051-4C0C-B2CE-EB71FFF43434}"/>
              </a:ext>
            </a:extLst>
          </p:cNvPr>
          <p:cNvSpPr/>
          <p:nvPr/>
        </p:nvSpPr>
        <p:spPr>
          <a:xfrm rot="5400000">
            <a:off x="4546181" y="5090162"/>
            <a:ext cx="502922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37" name="Arrow: Right 28">
            <a:extLst>
              <a:ext uri="{FF2B5EF4-FFF2-40B4-BE49-F238E27FC236}">
                <a16:creationId xmlns:a16="http://schemas.microsoft.com/office/drawing/2014/main" id="{0CD9B163-6051-4C0C-B2CE-EB71FFF43434}"/>
              </a:ext>
            </a:extLst>
          </p:cNvPr>
          <p:cNvSpPr/>
          <p:nvPr/>
        </p:nvSpPr>
        <p:spPr>
          <a:xfrm rot="5400000" flipV="1">
            <a:off x="650503" y="5071513"/>
            <a:ext cx="502922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33540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Garamond" panose="02020404030301010803" pitchFamily="18" charset="0"/>
              </a:rPr>
              <a:t>Therefore the realization of an ideal characteristics of a Demodulator is shown below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1EDE5A-F6C7-4219-95FD-DA98F8C4EBBD}"/>
              </a:ext>
            </a:extLst>
          </p:cNvPr>
          <p:cNvCxnSpPr/>
          <p:nvPr/>
        </p:nvCxnSpPr>
        <p:spPr>
          <a:xfrm>
            <a:off x="758071" y="2792324"/>
            <a:ext cx="6135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486926B-3AC4-41B5-9A78-AE9E642B3761}"/>
              </a:ext>
            </a:extLst>
          </p:cNvPr>
          <p:cNvSpPr/>
          <p:nvPr/>
        </p:nvSpPr>
        <p:spPr>
          <a:xfrm>
            <a:off x="1371600" y="2384112"/>
            <a:ext cx="930731" cy="751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Limiter</a:t>
            </a:r>
            <a:endParaRPr lang="en-GH" dirty="0">
              <a:latin typeface="Garamond" panose="02020404030301010803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7B51CD-E0DC-4BCC-B214-DC034CAF33F5}"/>
              </a:ext>
            </a:extLst>
          </p:cNvPr>
          <p:cNvCxnSpPr/>
          <p:nvPr/>
        </p:nvCxnSpPr>
        <p:spPr>
          <a:xfrm flipV="1">
            <a:off x="2345432" y="2792326"/>
            <a:ext cx="544036" cy="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BC9BC85-F580-46F8-8F2C-FBE6F453CD61}"/>
              </a:ext>
            </a:extLst>
          </p:cNvPr>
          <p:cNvSpPr/>
          <p:nvPr/>
        </p:nvSpPr>
        <p:spPr>
          <a:xfrm>
            <a:off x="2889468" y="2359643"/>
            <a:ext cx="1692731" cy="7755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Garamond" panose="02020404030301010803" pitchFamily="18" charset="0"/>
              </a:rPr>
              <a:t>Bandpass</a:t>
            </a:r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 smtClean="0">
                <a:latin typeface="Garamond" panose="02020404030301010803" pitchFamily="18" charset="0"/>
              </a:rPr>
              <a:t>Filter</a:t>
            </a:r>
            <a:endParaRPr lang="en-GH" dirty="0">
              <a:latin typeface="Garamond" panose="02020404030301010803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42B16E-16CB-43C8-B6B3-5ADA15C6EF21}"/>
              </a:ext>
            </a:extLst>
          </p:cNvPr>
          <p:cNvCxnSpPr/>
          <p:nvPr/>
        </p:nvCxnSpPr>
        <p:spPr>
          <a:xfrm>
            <a:off x="4582199" y="2792324"/>
            <a:ext cx="518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23F311-D1E3-4835-A55A-E67C8A6D7EF6}"/>
                  </a:ext>
                </a:extLst>
              </p:cNvPr>
              <p:cNvSpPr/>
              <p:nvPr/>
            </p:nvSpPr>
            <p:spPr>
              <a:xfrm>
                <a:off x="5100339" y="2480079"/>
                <a:ext cx="837129" cy="5968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23F311-D1E3-4835-A55A-E67C8A6D7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339" y="2480079"/>
                <a:ext cx="837129" cy="596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CA99149-B591-41C2-AB12-3E2D6EA0BB50}"/>
              </a:ext>
            </a:extLst>
          </p:cNvPr>
          <p:cNvSpPr/>
          <p:nvPr/>
        </p:nvSpPr>
        <p:spPr>
          <a:xfrm>
            <a:off x="6416154" y="2476458"/>
            <a:ext cx="1174589" cy="604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Garamond" panose="02020404030301010803" pitchFamily="18" charset="0"/>
              </a:rPr>
              <a:t>Envelope </a:t>
            </a:r>
            <a:r>
              <a:rPr lang="en-GB" dirty="0">
                <a:latin typeface="Garamond" panose="02020404030301010803" pitchFamily="18" charset="0"/>
              </a:rPr>
              <a:t>Detector</a:t>
            </a:r>
            <a:endParaRPr lang="en-GH" dirty="0">
              <a:latin typeface="Garamond" panose="02020404030301010803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CBDC70-637C-48BF-8932-32AF3CF29CF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937468" y="2778528"/>
            <a:ext cx="4786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DAF292-E0A7-4ADC-9960-CE8CF2A25C85}"/>
              </a:ext>
            </a:extLst>
          </p:cNvPr>
          <p:cNvCxnSpPr/>
          <p:nvPr/>
        </p:nvCxnSpPr>
        <p:spPr>
          <a:xfrm flipV="1">
            <a:off x="3002500" y="3718745"/>
            <a:ext cx="0" cy="32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85F6A8-ADF7-4968-8E4F-A94EE20B128A}"/>
              </a:ext>
            </a:extLst>
          </p:cNvPr>
          <p:cNvSpPr txBox="1"/>
          <p:nvPr/>
        </p:nvSpPr>
        <p:spPr>
          <a:xfrm>
            <a:off x="1625351" y="4009492"/>
            <a:ext cx="2946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aramond" panose="02020404030301010803" pitchFamily="18" charset="0"/>
              </a:rPr>
              <a:t>Hard Limiter: Kills the amplitude variations and restores sine nature of input wave</a:t>
            </a:r>
            <a:endParaRPr lang="en-GH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C8F4BA-817F-4609-81C4-26E13CDE07D9}"/>
                  </a:ext>
                </a:extLst>
              </p:cNvPr>
              <p:cNvSpPr txBox="1"/>
              <p:nvPr/>
            </p:nvSpPr>
            <p:spPr>
              <a:xfrm>
                <a:off x="693144" y="2422992"/>
                <a:ext cx="639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C8F4BA-817F-4609-81C4-26E13CDE0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4" y="2422992"/>
                <a:ext cx="6399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CBDC70-637C-48BF-8932-32AF3CF29CF6}"/>
              </a:ext>
            </a:extLst>
          </p:cNvPr>
          <p:cNvCxnSpPr>
            <a:cxnSpLocks/>
          </p:cNvCxnSpPr>
          <p:nvPr/>
        </p:nvCxnSpPr>
        <p:spPr>
          <a:xfrm flipV="1">
            <a:off x="7590743" y="2758483"/>
            <a:ext cx="4786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771423" y="2359643"/>
                <a:ext cx="5343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𝑚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423" y="2359643"/>
                <a:ext cx="534377" cy="369332"/>
              </a:xfrm>
              <a:prstGeom prst="rect">
                <a:avLst/>
              </a:prstGeom>
              <a:blipFill>
                <a:blip r:embed="rId5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85F6A8-ADF7-4968-8E4F-A94EE20B128A}"/>
              </a:ext>
            </a:extLst>
          </p:cNvPr>
          <p:cNvSpPr txBox="1"/>
          <p:nvPr/>
        </p:nvSpPr>
        <p:spPr>
          <a:xfrm>
            <a:off x="4942829" y="4004715"/>
            <a:ext cx="2946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aramond" panose="02020404030301010803" pitchFamily="18" charset="0"/>
              </a:rPr>
              <a:t>Discriminator: Extracts our desired message signal from the incoming FM wave</a:t>
            </a:r>
            <a:endParaRPr lang="en-GH" dirty="0">
              <a:latin typeface="Garamond" panose="02020404030301010803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DAF292-E0A7-4ADC-9960-CE8CF2A25C85}"/>
              </a:ext>
            </a:extLst>
          </p:cNvPr>
          <p:cNvCxnSpPr/>
          <p:nvPr/>
        </p:nvCxnSpPr>
        <p:spPr>
          <a:xfrm flipV="1">
            <a:off x="6406358" y="3718745"/>
            <a:ext cx="0" cy="32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2800835" y="2310441"/>
            <a:ext cx="403330" cy="223891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e 29"/>
          <p:cNvSpPr/>
          <p:nvPr/>
        </p:nvSpPr>
        <p:spPr>
          <a:xfrm rot="16200000">
            <a:off x="6180483" y="2277652"/>
            <a:ext cx="403330" cy="217090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5F6A8-ADF7-4968-8E4F-A94EE20B128A}"/>
              </a:ext>
            </a:extLst>
          </p:cNvPr>
          <p:cNvSpPr txBox="1"/>
          <p:nvPr/>
        </p:nvSpPr>
        <p:spPr>
          <a:xfrm>
            <a:off x="716690" y="5305974"/>
            <a:ext cx="7970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How can we realize a differentiator?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Use a Time delay (delay line realized using an inductor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Use a band pass filter(s) and approximate a section to be linear</a:t>
            </a:r>
            <a:endParaRPr lang="en-GH" sz="24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48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228600"/>
            <a:ext cx="5562600" cy="6096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Garamond" panose="02020404030301010803" pitchFamily="18" charset="0"/>
              </a:rPr>
              <a:t>Feedback Demodulators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5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Other types of demodulators are called Feedback demodulators. These do not use tuned circuits as compared to the other demodulators.</a:t>
            </a: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They have some advantages compared to the other types of demodulator:</a:t>
            </a: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Garamond" panose="02020404030301010803" pitchFamily="18" charset="0"/>
              </a:rPr>
              <a:t>They yield better performance in the presence of </a:t>
            </a:r>
            <a:r>
              <a:rPr lang="en-GB" dirty="0" smtClean="0">
                <a:latin typeface="Garamond" panose="02020404030301010803" pitchFamily="18" charset="0"/>
              </a:rPr>
              <a:t>noise</a:t>
            </a: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Garamond" panose="02020404030301010803" pitchFamily="18" charset="0"/>
              </a:rPr>
              <a:t>It is widely </a:t>
            </a:r>
            <a:r>
              <a:rPr lang="en-GB" dirty="0" smtClean="0">
                <a:latin typeface="Garamond" panose="02020404030301010803" pitchFamily="18" charset="0"/>
              </a:rPr>
              <a:t>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Garamond" panose="02020404030301010803" pitchFamily="18" charset="0"/>
              </a:rPr>
              <a:t>Can be easily </a:t>
            </a:r>
            <a:r>
              <a:rPr lang="en-GB" dirty="0">
                <a:latin typeface="Garamond" panose="02020404030301010803" pitchFamily="18" charset="0"/>
              </a:rPr>
              <a:t>realized in integrated circuit form (IC’s</a:t>
            </a:r>
            <a:r>
              <a:rPr lang="en-GB" dirty="0" smtClean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A common kind of feedback modulator is the </a:t>
            </a:r>
            <a:r>
              <a:rPr lang="en-US" b="1" i="1" dirty="0" smtClean="0">
                <a:latin typeface="Garamond" panose="02020404030301010803" pitchFamily="18" charset="0"/>
              </a:rPr>
              <a:t>Phase Locked Loop (PLL)</a:t>
            </a:r>
          </a:p>
          <a:p>
            <a:pPr marL="0" indent="0">
              <a:buNone/>
            </a:pPr>
            <a:endParaRPr lang="en-US" b="1" i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i="1" dirty="0" smtClean="0">
                <a:latin typeface="Garamond" panose="02020404030301010803" pitchFamily="18" charset="0"/>
              </a:rPr>
              <a:t>Note that PLL is not just used for FM demodulation. It has a wide range of applications in electronics.</a:t>
            </a:r>
            <a:endParaRPr lang="en-US" b="1" i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8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ANGLE </a:t>
            </a:r>
            <a:r>
              <a:rPr lang="en-US" sz="36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MODULATION</a:t>
            </a:r>
            <a:endParaRPr lang="en-US" sz="36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9200"/>
                <a:ext cx="9144000" cy="5638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GB" sz="2800" dirty="0" smtClean="0">
                    <a:latin typeface="Garamond" panose="02020404030301010803" pitchFamily="18" charset="0"/>
                  </a:rPr>
                  <a:t>            Generally</a:t>
                </a:r>
                <a:r>
                  <a:rPr lang="en-GB" sz="2800" dirty="0">
                    <a:latin typeface="Garamond" panose="02020404030301010803" pitchFamily="18" charset="0"/>
                  </a:rPr>
                  <a:t>, sine wave is represented by </a:t>
                </a:r>
                <a:r>
                  <a:rPr lang="en-GB" sz="2800" dirty="0" smtClean="0">
                    <a:latin typeface="Garamond" panose="02020404030301010803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sz="2800" dirty="0" smtClean="0">
                    <a:latin typeface="Garamond" panose="02020404030301010803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𝐴𝑐𝑜𝑠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i="1" dirty="0" smtClean="0">
                    <a:latin typeface="Garamond" panose="02020404030301010803" pitchFamily="18" charset="0"/>
                  </a:rPr>
                  <a:t>(t)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Garamond" panose="02020404030301010803" pitchFamily="18" charset="0"/>
                  </a:rPr>
                  <a:t> </a:t>
                </a:r>
                <a:r>
                  <a:rPr lang="en-GB" sz="2800" dirty="0" smtClean="0">
                    <a:latin typeface="Garamond" panose="02020404030301010803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𝐴𝑐𝑜𝑠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GB" sz="2800" dirty="0">
                    <a:latin typeface="Garamond" panose="02020404030301010803" pitchFamily="18" charset="0"/>
                  </a:rPr>
                  <a:t>……..(1)</a:t>
                </a:r>
              </a:p>
              <a:p>
                <a:pPr marL="0" indent="0">
                  <a:buNone/>
                </a:pPr>
                <a:r>
                  <a:rPr lang="en-GB" sz="2800" dirty="0" smtClean="0">
                    <a:latin typeface="Garamond" panose="02020404030301010803" pitchFamily="18" charset="0"/>
                  </a:rPr>
                  <a:t>    In </a:t>
                </a:r>
                <a:r>
                  <a:rPr lang="en-GB" sz="2800" dirty="0">
                    <a:latin typeface="Garamond" panose="02020404030301010803" pitchFamily="18" charset="0"/>
                  </a:rPr>
                  <a:t>real </a:t>
                </a:r>
                <a:r>
                  <a:rPr lang="en-GB" sz="2800" dirty="0" smtClean="0">
                    <a:latin typeface="Garamond" panose="02020404030301010803" pitchFamily="18" charset="0"/>
                  </a:rPr>
                  <a:t>form:       </a:t>
                </a:r>
                <a:r>
                  <a:rPr lang="en-GB" sz="2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Re{</a:t>
                </a:r>
                <a:r>
                  <a:rPr lang="en-GB" sz="2800" dirty="0" err="1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Ae</a:t>
                </a:r>
                <a:r>
                  <a:rPr lang="en-GB" sz="2800" baseline="30000" dirty="0" err="1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GB" sz="2800" baseline="30000" dirty="0" smtClean="0">
                    <a:latin typeface="Garamond" panose="02020404030301010803" pitchFamily="18" charset="0"/>
                  </a:rPr>
                  <a:t>(</a:t>
                </a:r>
                <a:r>
                  <a:rPr lang="en-GB" sz="2800" baseline="30000" dirty="0" err="1" smtClean="0">
                    <a:latin typeface="Garamond" panose="02020404030301010803" pitchFamily="18" charset="0"/>
                  </a:rPr>
                  <a:t>Wc</a:t>
                </a:r>
                <a:r>
                  <a:rPr lang="en-GB" sz="3600" baseline="30000" dirty="0" err="1" smtClean="0">
                    <a:latin typeface="Garamond" panose="02020404030301010803" pitchFamily="18" charset="0"/>
                  </a:rPr>
                  <a:t>t</a:t>
                </a:r>
                <a:r>
                  <a:rPr lang="en-GB" sz="2800" baseline="30000" dirty="0" smtClean="0">
                    <a:latin typeface="Garamond" panose="02020404030301010803" pitchFamily="18" charset="0"/>
                  </a:rPr>
                  <a:t> </a:t>
                </a:r>
                <a:r>
                  <a:rPr lang="en-GB" sz="2800" baseline="30000" dirty="0">
                    <a:latin typeface="Garamond" panose="02020404030301010803" pitchFamily="18" charset="0"/>
                  </a:rPr>
                  <a:t>+ Ø(t</a:t>
                </a:r>
                <a:r>
                  <a:rPr lang="en-GB" sz="2800" baseline="30000" dirty="0" smtClean="0">
                    <a:latin typeface="Garamond" panose="02020404030301010803" pitchFamily="18" charset="0"/>
                  </a:rPr>
                  <a:t>))</a:t>
                </a:r>
                <a:r>
                  <a:rPr lang="en-GB" sz="2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GB" sz="2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Now in angle </a:t>
                </a:r>
                <a:r>
                  <a:rPr lang="en-GB" sz="2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modulation, the information </a:t>
                </a:r>
                <a:r>
                  <a:rPr lang="en-GB" sz="2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contained in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b="1" dirty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GB" sz="2800" b="1" dirty="0" smtClean="0">
                    <a:latin typeface="Garamond" panose="02020404030301010803" pitchFamily="18" charset="0"/>
                  </a:rPr>
                  <a:t>    </a:t>
                </a:r>
                <a:r>
                  <a:rPr lang="el-GR" sz="2800" b="1" dirty="0" smtClean="0">
                    <a:latin typeface="Garamond" panose="02020404030301010803" pitchFamily="18" charset="0"/>
                  </a:rPr>
                  <a:t>θ</a:t>
                </a:r>
                <a:r>
                  <a:rPr lang="en-GB" sz="2800" b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GB" sz="2800" b="1" dirty="0">
                    <a:latin typeface="Garamond" panose="02020404030301010803" pitchFamily="18" charset="0"/>
                  </a:rPr>
                  <a:t>(t) </a:t>
                </a:r>
                <a:r>
                  <a:rPr lang="en-GB" sz="2800" dirty="0">
                    <a:latin typeface="Garamond" panose="02020404030301010803" pitchFamily="18" charset="0"/>
                  </a:rPr>
                  <a:t>is the  </a:t>
                </a:r>
                <a:r>
                  <a:rPr lang="en-GB" sz="2800" b="1" dirty="0">
                    <a:latin typeface="Garamond" panose="02020404030301010803" pitchFamily="18" charset="0"/>
                  </a:rPr>
                  <a:t>instantaneous Phase</a:t>
                </a:r>
              </a:p>
              <a:p>
                <a:pPr marL="0" indent="0">
                  <a:buNone/>
                </a:pPr>
                <a:r>
                  <a:rPr lang="en-GB" sz="2800" b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   W</a:t>
                </a:r>
                <a:r>
                  <a:rPr lang="en-GB" sz="2800" b="1" baseline="-25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2800" b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(t</a:t>
                </a:r>
                <a:r>
                  <a:rPr lang="en-GB" sz="28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400" b="1" i="1">
                            <a:latin typeface="Cambria Math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n-GB" sz="3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  <m:r>
                          <a:rPr lang="en-GB" sz="3400" b="1" i="1">
                            <a:latin typeface="Cambria Math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GB" sz="3400" b="1" i="1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3400" b="1" i="1">
                            <a:latin typeface="Cambria Math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GB" sz="3400" b="1" i="1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3400" b="1" i="1">
                            <a:latin typeface="Cambria Math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GB" sz="2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 is the </a:t>
                </a:r>
                <a:r>
                  <a:rPr lang="en-GB" sz="28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instantaneous </a:t>
                </a:r>
                <a:r>
                  <a:rPr lang="en-GB" sz="2800" b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Frequency</a:t>
                </a:r>
              </a:p>
              <a:p>
                <a:pPr marL="0" indent="0">
                  <a:buNone/>
                </a:pPr>
                <a:endParaRPr lang="en-GB" sz="2800" b="1" dirty="0" smtClean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GB" sz="2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Now, </a:t>
                </a:r>
                <a:r>
                  <a:rPr lang="el-GR" sz="28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GB" sz="2800" b="1" baseline="-25000" dirty="0" err="1">
                    <a:latin typeface="Garamond" panose="02020404030301010803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2800" b="1" baseline="-25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GB" sz="2800" b="1" dirty="0" err="1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2800" b="1" baseline="-25000" dirty="0" err="1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GB" sz="2800" b="1" dirty="0" err="1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2800" b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+ Ø(t)  </a:t>
                </a:r>
              </a:p>
              <a:p>
                <a:pPr marL="0" indent="0" algn="just">
                  <a:buNone/>
                </a:pPr>
                <a:r>
                  <a:rPr lang="en-GB" sz="2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Since, a change in </a:t>
                </a:r>
                <a:r>
                  <a:rPr lang="el-GR" sz="28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GB" sz="2800" b="1" baseline="-25000" dirty="0" err="1">
                    <a:latin typeface="Garamond" panose="02020404030301010803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2800" b="1" baseline="-25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GB" sz="28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is mostly due to a change in </a:t>
                </a:r>
                <a:r>
                  <a:rPr lang="en-GB" sz="28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Ø(t) </a:t>
                </a:r>
                <a:r>
                  <a:rPr lang="en-GB" sz="2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since the carrier frequency </a:t>
                </a:r>
                <a:r>
                  <a:rPr lang="en-GB" sz="2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is likely to remain unchanged in </a:t>
                </a:r>
                <a:r>
                  <a:rPr lang="en-GB" sz="2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modulation. Hence we call </a:t>
                </a:r>
                <a:r>
                  <a:rPr lang="en-GB" sz="2800" b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Ø(t) </a:t>
                </a:r>
                <a:r>
                  <a:rPr lang="en-GB" sz="2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sz="2800" b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instantaneous phase deviation.</a:t>
                </a:r>
                <a:endParaRPr lang="en-GB" sz="2800" b="1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8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sz="2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GB" sz="28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Ø(t) </a:t>
                </a:r>
                <a:r>
                  <a:rPr lang="en-GB" sz="2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GB" sz="28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instantaneous Phase Deviation</a:t>
                </a:r>
                <a:r>
                  <a:rPr lang="en-GB" sz="2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GB" sz="2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Similarly, </a:t>
                </a:r>
                <a:r>
                  <a:rPr lang="en-GB" sz="2800" b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w(t</a:t>
                </a:r>
                <a:r>
                  <a:rPr lang="en-GB" sz="28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b="1" i="1">
                            <a:latin typeface="Cambria Math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n-GB" sz="2800" b="1" i="1">
                            <a:latin typeface="Cambria Math"/>
                            <a:cs typeface="Times New Roman" panose="02020603050405020304" pitchFamily="18" charset="0"/>
                          </a:rPr>
                          <m:t>Ø(</m:t>
                        </m:r>
                        <m:r>
                          <a:rPr lang="en-GB" sz="2800" b="1" i="1">
                            <a:latin typeface="Cambria Math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GB" sz="2800" b="1" i="1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800" b="1" i="1">
                            <a:latin typeface="Cambria Math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GB" sz="2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GB" sz="28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instantaneous Frequency Deviation</a:t>
                </a:r>
                <a:endParaRPr lang="en-GB" sz="28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800" b="1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0"/>
                <a:ext cx="9144000" cy="5638800"/>
              </a:xfrm>
              <a:blipFill>
                <a:blip r:embed="rId2"/>
                <a:stretch>
                  <a:fillRect l="-867" t="-1730" r="-8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65" y="122195"/>
            <a:ext cx="4566001" cy="1221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>
                <a:latin typeface="Garamond" panose="02020404030301010803" pitchFamily="18" charset="0"/>
              </a:rPr>
              <a:t>The PLL has four basic components</a:t>
            </a:r>
          </a:p>
          <a:p>
            <a:r>
              <a:rPr lang="en-GB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Phase detector</a:t>
            </a:r>
          </a:p>
          <a:p>
            <a:r>
              <a:rPr lang="en-GB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Loop Filter</a:t>
            </a:r>
          </a:p>
          <a:p>
            <a:r>
              <a:rPr lang="en-GB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Loop Amplifier</a:t>
            </a:r>
          </a:p>
          <a:p>
            <a:r>
              <a:rPr lang="en-GB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Voltage Controlled Oscillator (VCO)</a:t>
            </a:r>
            <a:endParaRPr lang="en-GB" sz="2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7B7D53-F1F5-418D-AD13-DA23FFDF20FA}"/>
              </a:ext>
            </a:extLst>
          </p:cNvPr>
          <p:cNvSpPr/>
          <p:nvPr/>
        </p:nvSpPr>
        <p:spPr>
          <a:xfrm>
            <a:off x="1557579" y="2308189"/>
            <a:ext cx="152400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828ED-1E73-49F6-A1C2-659161B3CE9B}"/>
              </a:ext>
            </a:extLst>
          </p:cNvPr>
          <p:cNvSpPr/>
          <p:nvPr/>
        </p:nvSpPr>
        <p:spPr>
          <a:xfrm>
            <a:off x="3702816" y="2308189"/>
            <a:ext cx="152400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878C5-FC00-4697-9077-ABDCF400CACA}"/>
              </a:ext>
            </a:extLst>
          </p:cNvPr>
          <p:cNvSpPr/>
          <p:nvPr/>
        </p:nvSpPr>
        <p:spPr>
          <a:xfrm>
            <a:off x="5818764" y="2294735"/>
            <a:ext cx="152400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366D2-E6A4-4D21-B9E1-686950416717}"/>
              </a:ext>
            </a:extLst>
          </p:cNvPr>
          <p:cNvSpPr/>
          <p:nvPr/>
        </p:nvSpPr>
        <p:spPr>
          <a:xfrm>
            <a:off x="3486021" y="3632254"/>
            <a:ext cx="152400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>
              <a:latin typeface="Garamond" panose="02020404030301010803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D278CB-2EB8-40E3-8CC6-6AE13C3B953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226816" y="2582509"/>
            <a:ext cx="587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6454CC-6535-4D16-800D-9C0FDC435681}"/>
              </a:ext>
            </a:extLst>
          </p:cNvPr>
          <p:cNvCxnSpPr>
            <a:cxnSpLocks/>
          </p:cNvCxnSpPr>
          <p:nvPr/>
        </p:nvCxnSpPr>
        <p:spPr>
          <a:xfrm>
            <a:off x="7342764" y="2582509"/>
            <a:ext cx="556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965582-FB90-4A79-8C15-40BFBA799F03}"/>
              </a:ext>
            </a:extLst>
          </p:cNvPr>
          <p:cNvCxnSpPr>
            <a:cxnSpLocks/>
          </p:cNvCxnSpPr>
          <p:nvPr/>
        </p:nvCxnSpPr>
        <p:spPr>
          <a:xfrm>
            <a:off x="3089781" y="2617900"/>
            <a:ext cx="563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B53DF0-A87F-4B4A-A710-39C81BFB3FC8}"/>
              </a:ext>
            </a:extLst>
          </p:cNvPr>
          <p:cNvCxnSpPr>
            <a:cxnSpLocks/>
          </p:cNvCxnSpPr>
          <p:nvPr/>
        </p:nvCxnSpPr>
        <p:spPr>
          <a:xfrm>
            <a:off x="922415" y="2617900"/>
            <a:ext cx="643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C39215-EF60-4DD4-A72C-9AF0B3F7259C}"/>
              </a:ext>
            </a:extLst>
          </p:cNvPr>
          <p:cNvCxnSpPr/>
          <p:nvPr/>
        </p:nvCxnSpPr>
        <p:spPr>
          <a:xfrm>
            <a:off x="7620843" y="2582509"/>
            <a:ext cx="0" cy="1324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70A357-56DA-496E-B7FD-821CB87D4DD6}"/>
              </a:ext>
            </a:extLst>
          </p:cNvPr>
          <p:cNvCxnSpPr>
            <a:endCxn id="7" idx="3"/>
          </p:cNvCxnSpPr>
          <p:nvPr/>
        </p:nvCxnSpPr>
        <p:spPr>
          <a:xfrm flipH="1">
            <a:off x="5010021" y="3906574"/>
            <a:ext cx="2610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A89D71-6A83-4533-99C6-BD592E96C58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327781" y="3906574"/>
            <a:ext cx="115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95E7A0-4ED3-46C1-86F7-5671E6D0B1B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2319579" y="2856829"/>
            <a:ext cx="8202" cy="1049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D8DF7D-75CE-4D09-81B3-3360EA37703E}"/>
              </a:ext>
            </a:extLst>
          </p:cNvPr>
          <p:cNvSpPr txBox="1"/>
          <p:nvPr/>
        </p:nvSpPr>
        <p:spPr>
          <a:xfrm>
            <a:off x="1597450" y="2369890"/>
            <a:ext cx="156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Phase detector</a:t>
            </a:r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0E1AD-929F-46E3-BC94-DEFB693E8F23}"/>
              </a:ext>
            </a:extLst>
          </p:cNvPr>
          <p:cNvSpPr txBox="1"/>
          <p:nvPr/>
        </p:nvSpPr>
        <p:spPr>
          <a:xfrm>
            <a:off x="3851782" y="238438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Loop filter</a:t>
            </a:r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988B55-A476-4E11-85AB-2192CD278FEE}"/>
              </a:ext>
            </a:extLst>
          </p:cNvPr>
          <p:cNvSpPr txBox="1"/>
          <p:nvPr/>
        </p:nvSpPr>
        <p:spPr>
          <a:xfrm>
            <a:off x="5814133" y="223139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Loop Amp </a:t>
            </a:r>
            <a:r>
              <a:rPr lang="en-GB" dirty="0" smtClean="0">
                <a:latin typeface="Garamond" panose="02020404030301010803" pitchFamily="18" charset="0"/>
              </a:rPr>
              <a:t>   (</a:t>
            </a:r>
            <a:r>
              <a:rPr lang="en-GB" dirty="0">
                <a:latin typeface="Garamond" panose="02020404030301010803" pitchFamily="18" charset="0"/>
              </a:rPr>
              <a:t>gain)</a:t>
            </a:r>
            <a:endParaRPr lang="en-GH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79CA80-5CE8-498B-BE50-7FC43362B4ED}"/>
                  </a:ext>
                </a:extLst>
              </p:cNvPr>
              <p:cNvSpPr txBox="1"/>
              <p:nvPr/>
            </p:nvSpPr>
            <p:spPr>
              <a:xfrm>
                <a:off x="7682594" y="2739222"/>
                <a:ext cx="747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H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79CA80-5CE8-498B-BE50-7FC43362B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594" y="2739222"/>
                <a:ext cx="74725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190660F-4FD1-495B-9CCA-4A7253179D36}"/>
              </a:ext>
            </a:extLst>
          </p:cNvPr>
          <p:cNvSpPr txBox="1"/>
          <p:nvPr/>
        </p:nvSpPr>
        <p:spPr>
          <a:xfrm>
            <a:off x="3851782" y="3741568"/>
            <a:ext cx="6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VCO</a:t>
            </a:r>
            <a:endParaRPr lang="en-GH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A36395-D76C-487F-87D6-047535C1955B}"/>
                  </a:ext>
                </a:extLst>
              </p:cNvPr>
              <p:cNvSpPr txBox="1"/>
              <p:nvPr/>
            </p:nvSpPr>
            <p:spPr>
              <a:xfrm>
                <a:off x="573655" y="2248568"/>
                <a:ext cx="795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H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A36395-D76C-487F-87D6-047535C19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5" y="2248568"/>
                <a:ext cx="7959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525A2B-9025-48A3-B831-C6066BE318CD}"/>
                  </a:ext>
                </a:extLst>
              </p:cNvPr>
              <p:cNvSpPr txBox="1"/>
              <p:nvPr/>
            </p:nvSpPr>
            <p:spPr>
              <a:xfrm>
                <a:off x="2297431" y="2902949"/>
                <a:ext cx="664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𝑜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</m:oMath>
                </a14:m>
                <a:r>
                  <a:rPr lang="en-GB" dirty="0" smtClean="0">
                    <a:latin typeface="Garamond" panose="02020404030301010803" pitchFamily="18" charset="0"/>
                  </a:rPr>
                  <a:t>)</a:t>
                </a:r>
                <a:endParaRPr lang="en-GH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525A2B-9025-48A3-B831-C6066BE31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431" y="2902949"/>
                <a:ext cx="664926" cy="369332"/>
              </a:xfrm>
              <a:prstGeom prst="rect">
                <a:avLst/>
              </a:prstGeom>
              <a:blipFill>
                <a:blip r:embed="rId4"/>
                <a:stretch>
                  <a:fillRect t="-6557" r="-6422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9D4066-335F-4D7A-B3B7-7B08C2747565}"/>
                  </a:ext>
                </a:extLst>
              </p:cNvPr>
              <p:cNvSpPr txBox="1"/>
              <p:nvPr/>
            </p:nvSpPr>
            <p:spPr>
              <a:xfrm>
                <a:off x="5604863" y="5183746"/>
                <a:ext cx="30395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)=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[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1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𝑜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)=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𝑠𝑖𝑛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[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1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  <a:p>
                <a:endParaRPr lang="en-GH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9D4066-335F-4D7A-B3B7-7B08C2747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63" y="5183746"/>
                <a:ext cx="3039565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299202" y="4462981"/>
            <a:ext cx="8780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7030A0"/>
                </a:solidFill>
                <a:latin typeface="Garamond" panose="02020404030301010803" pitchFamily="18" charset="0"/>
              </a:rPr>
              <a:t>Phase </a:t>
            </a:r>
            <a:r>
              <a:rPr lang="en-GB" sz="2000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detector: </a:t>
            </a:r>
            <a:r>
              <a:rPr lang="en-GB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a phase detector is a combination of a multiplier and a low pass filter</a:t>
            </a:r>
            <a:endParaRPr lang="en-GB" sz="2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85E7D4-E5FE-4CA2-A081-0748B8F9F377}"/>
              </a:ext>
            </a:extLst>
          </p:cNvPr>
          <p:cNvSpPr/>
          <p:nvPr/>
        </p:nvSpPr>
        <p:spPr>
          <a:xfrm>
            <a:off x="1400106" y="5105459"/>
            <a:ext cx="1244617" cy="472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EF0427-C6CE-40DD-9442-E2246A516223}"/>
              </a:ext>
            </a:extLst>
          </p:cNvPr>
          <p:cNvSpPr/>
          <p:nvPr/>
        </p:nvSpPr>
        <p:spPr>
          <a:xfrm>
            <a:off x="3107771" y="5117293"/>
            <a:ext cx="863542" cy="472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71892B-BCE7-42A6-9EB8-17816FE15BF1}"/>
              </a:ext>
            </a:extLst>
          </p:cNvPr>
          <p:cNvCxnSpPr>
            <a:endCxn id="26" idx="1"/>
          </p:cNvCxnSpPr>
          <p:nvPr/>
        </p:nvCxnSpPr>
        <p:spPr>
          <a:xfrm>
            <a:off x="912426" y="5341679"/>
            <a:ext cx="487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A468D1-2C53-4E34-BB78-E1FC2AEF18E2}"/>
              </a:ext>
            </a:extLst>
          </p:cNvPr>
          <p:cNvCxnSpPr/>
          <p:nvPr/>
        </p:nvCxnSpPr>
        <p:spPr>
          <a:xfrm>
            <a:off x="2664042" y="5341679"/>
            <a:ext cx="4437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F1EBD2-A9E0-4D53-897A-69CD530A69E1}"/>
              </a:ext>
            </a:extLst>
          </p:cNvPr>
          <p:cNvCxnSpPr>
            <a:stCxn id="27" idx="3"/>
          </p:cNvCxnSpPr>
          <p:nvPr/>
        </p:nvCxnSpPr>
        <p:spPr>
          <a:xfrm>
            <a:off x="3971313" y="5353513"/>
            <a:ext cx="527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AE69A6-566B-4C22-BA59-DB14ED03BE06}"/>
              </a:ext>
            </a:extLst>
          </p:cNvPr>
          <p:cNvCxnSpPr/>
          <p:nvPr/>
        </p:nvCxnSpPr>
        <p:spPr>
          <a:xfrm flipV="1">
            <a:off x="2000352" y="5588164"/>
            <a:ext cx="0" cy="28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4646F7-D76C-44E1-8340-479442492423}"/>
                  </a:ext>
                </a:extLst>
              </p:cNvPr>
              <p:cNvSpPr txBox="1"/>
              <p:nvPr/>
            </p:nvSpPr>
            <p:spPr>
              <a:xfrm flipH="1">
                <a:off x="458503" y="5000565"/>
                <a:ext cx="792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4646F7-D76C-44E1-8340-47944249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8503" y="5000565"/>
                <a:ext cx="79247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5441A56-D487-4557-8FC7-470E6BAE00C2}"/>
              </a:ext>
            </a:extLst>
          </p:cNvPr>
          <p:cNvSpPr txBox="1"/>
          <p:nvPr/>
        </p:nvSpPr>
        <p:spPr>
          <a:xfrm>
            <a:off x="1459460" y="5122831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Garamond" panose="02020404030301010803" pitchFamily="18" charset="0"/>
              </a:rPr>
              <a:t>multiplier</a:t>
            </a:r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2BA63-CDE3-44ED-A7F7-7EADB34D0E37}"/>
              </a:ext>
            </a:extLst>
          </p:cNvPr>
          <p:cNvSpPr txBox="1"/>
          <p:nvPr/>
        </p:nvSpPr>
        <p:spPr>
          <a:xfrm>
            <a:off x="3234076" y="5157013"/>
            <a:ext cx="57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LPF</a:t>
            </a:r>
            <a:endParaRPr lang="en-GH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B91586-0A94-4E73-83F7-8A319E551682}"/>
                  </a:ext>
                </a:extLst>
              </p:cNvPr>
              <p:cNvSpPr txBox="1"/>
              <p:nvPr/>
            </p:nvSpPr>
            <p:spPr>
              <a:xfrm>
                <a:off x="1769635" y="5767013"/>
                <a:ext cx="746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𝑜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B91586-0A94-4E73-83F7-8A319E551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35" y="5767013"/>
                <a:ext cx="74667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87A405-0014-47F5-917A-4A333BB278A2}"/>
                  </a:ext>
                </a:extLst>
              </p:cNvPr>
              <p:cNvSpPr txBox="1"/>
              <p:nvPr/>
            </p:nvSpPr>
            <p:spPr>
              <a:xfrm>
                <a:off x="4463413" y="5149038"/>
                <a:ext cx="756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87A405-0014-47F5-917A-4A333BB27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413" y="5149038"/>
                <a:ext cx="75629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8A1574-3A6C-419F-8003-792CB8C5004D}"/>
                  </a:ext>
                </a:extLst>
              </p:cNvPr>
              <p:cNvSpPr txBox="1"/>
              <p:nvPr/>
            </p:nvSpPr>
            <p:spPr>
              <a:xfrm>
                <a:off x="3166801" y="6128722"/>
                <a:ext cx="6164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𝑜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)= </m:t>
                    </m:r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8A1574-3A6C-419F-8003-792CB8C50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01" y="6128722"/>
                <a:ext cx="6164435" cy="369332"/>
              </a:xfrm>
              <a:prstGeom prst="rect">
                <a:avLst/>
              </a:prstGeom>
              <a:blipFill>
                <a:blip r:embed="rId9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1161303" y="4912080"/>
            <a:ext cx="3161610" cy="8395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580297" y="6476408"/>
                <a:ext cx="40928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>
                    <a:latin typeface="Garamond" panose="02020404030301010803" pitchFamily="18" charset="0"/>
                    <a:ea typeface="Cambria Math"/>
                  </a:rPr>
                  <a:t>sinA </a:t>
                </a:r>
                <a:r>
                  <a:rPr lang="en-GB" dirty="0" err="1" smtClean="0">
                    <a:latin typeface="Garamond" panose="02020404030301010803" pitchFamily="18" charset="0"/>
                    <a:ea typeface="Cambria Math"/>
                  </a:rPr>
                  <a:t>cosB</a:t>
                </a:r>
                <a:r>
                  <a:rPr lang="en-GB" dirty="0" smtClean="0">
                    <a:latin typeface="Garamond" panose="02020404030301010803" pitchFamily="18" charset="0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GB" i="0">
                        <a:latin typeface="Cambria Math" panose="02040503050406030204" pitchFamily="18" charset="0"/>
                        <a:ea typeface="Cambria Math"/>
                      </a:rPr>
                      <m:t>sin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⁡(</m:t>
                    </m:r>
                    <m:r>
                      <a:rPr lang="en-GB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+</a:t>
                </a:r>
                <a:r>
                  <a:rPr lang="en-GB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>
                        <a:latin typeface="Cambria Math" panose="02040503050406030204" pitchFamily="18" charset="0"/>
                        <a:ea typeface="Cambria Math"/>
                      </a:rPr>
                      <m:t>sin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⁡(</m:t>
                    </m:r>
                    <m:r>
                      <a:rPr lang="en-GB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)]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97" y="6476408"/>
                <a:ext cx="4092852" cy="369332"/>
              </a:xfrm>
              <a:prstGeom prst="rect">
                <a:avLst/>
              </a:prstGeom>
              <a:blipFill>
                <a:blip r:embed="rId10"/>
                <a:stretch>
                  <a:fillRect l="-1190" t="-116393" b="-175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980301" y="6159010"/>
            <a:ext cx="258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Garamond" panose="02020404030301010803" pitchFamily="18" charset="0"/>
              </a:rPr>
              <a:t>Output of phase detector::</a:t>
            </a:r>
            <a:endParaRPr lang="en-GB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07946" y="6476408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Garamond" panose="02020404030301010803" pitchFamily="18" charset="0"/>
              </a:rPr>
              <a:t>Using::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35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805" y="304800"/>
            <a:ext cx="8662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VCO</a:t>
            </a:r>
            <a:r>
              <a:rPr lang="en-GB" sz="20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: </a:t>
            </a:r>
            <a:r>
              <a:rPr lang="en-GB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For a VCO, the frequency deviation at its output should be proportional to the input signal</a:t>
            </a:r>
            <a:endParaRPr lang="en-GB" sz="2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09800" y="737162"/>
                <a:ext cx="3124200" cy="551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input signal</a:t>
                </a:r>
                <a:endParaRPr lang="en-GB" sz="20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737162"/>
                <a:ext cx="3124200" cy="551048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33612" y="1445048"/>
                <a:ext cx="4929188" cy="504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𝑣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 ,     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𝑣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𝑉𝐶𝑂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𝑐𝑜𝑛𝑠𝑡𝑎𝑛𝑡</m:t>
                    </m:r>
                  </m:oMath>
                </a14:m>
                <a:r>
                  <a:rPr lang="en-GB" dirty="0" smtClean="0">
                    <a:latin typeface="Garamond" panose="02020404030301010803" pitchFamily="18" charset="0"/>
                  </a:rPr>
                  <a:t> </a:t>
                </a:r>
                <a:endParaRPr lang="en-GH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612" y="1445048"/>
                <a:ext cx="4929188" cy="504946"/>
              </a:xfrm>
              <a:prstGeom prst="rect">
                <a:avLst/>
              </a:prstGeom>
              <a:blipFill>
                <a:blip r:embed="rId3"/>
                <a:stretch>
                  <a:fillRect b="-8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68119" y="1921419"/>
                <a:ext cx="2367379" cy="921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Ø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b="1" i="1">
                              <a:latin typeface="Cambria Math"/>
                            </a:rPr>
                            <m:t>−</m:t>
                          </m:r>
                          <m:r>
                            <a:rPr lang="en-GB" b="1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GB" b="1" i="1">
                              <a:latin typeface="Cambria Math"/>
                            </a:rPr>
                            <m:t>𝒕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GB" b="1" i="1">
                              <a:latin typeface="Cambria Math"/>
                            </a:rPr>
                            <m:t>𝒅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19" y="1921419"/>
                <a:ext cx="2367379" cy="921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7B1865-7644-44B9-9CC6-562B4C2C106D}"/>
                  </a:ext>
                </a:extLst>
              </p:cNvPr>
              <p:cNvSpPr/>
              <p:nvPr/>
            </p:nvSpPr>
            <p:spPr>
              <a:xfrm>
                <a:off x="3781058" y="3724778"/>
                <a:ext cx="1708879" cy="4646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7B1865-7644-44B9-9CC6-562B4C2C1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58" y="3724778"/>
                <a:ext cx="1708879" cy="464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8FDDFD4-71C6-4B46-96C9-FFB22E17A7B9}"/>
              </a:ext>
            </a:extLst>
          </p:cNvPr>
          <p:cNvSpPr/>
          <p:nvPr/>
        </p:nvSpPr>
        <p:spPr>
          <a:xfrm>
            <a:off x="6096001" y="3724778"/>
            <a:ext cx="1143000" cy="464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Loop filter</a:t>
            </a:r>
            <a:endParaRPr lang="en-GH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62740F2-0ACE-469C-9794-9F8C24997AC1}"/>
                  </a:ext>
                </a:extLst>
              </p:cNvPr>
              <p:cNvSpPr/>
              <p:nvPr/>
            </p:nvSpPr>
            <p:spPr>
              <a:xfrm>
                <a:off x="3270217" y="4495636"/>
                <a:ext cx="1454181" cy="9368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  <m:r>
                            <a:rPr lang="en-GB" b="0" i="1">
                              <a:latin typeface="Cambria Math"/>
                            </a:rPr>
                            <m:t>𝑑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62740F2-0ACE-469C-9794-9F8C24997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17" y="4495636"/>
                <a:ext cx="1454181" cy="936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A602248-AE98-4B65-A974-C0B79C3B1CE4}"/>
              </a:ext>
            </a:extLst>
          </p:cNvPr>
          <p:cNvSpPr/>
          <p:nvPr/>
        </p:nvSpPr>
        <p:spPr>
          <a:xfrm>
            <a:off x="6084760" y="4805319"/>
            <a:ext cx="1230440" cy="464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Garamond" panose="02020404030301010803" pitchFamily="18" charset="0"/>
              </a:rPr>
              <a:t>Loop Amp</a:t>
            </a:r>
            <a:endParaRPr lang="en-GH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E2A808E-1C8F-497E-A89A-1097DC8993B1}"/>
                  </a:ext>
                </a:extLst>
              </p:cNvPr>
              <p:cNvSpPr/>
              <p:nvPr/>
            </p:nvSpPr>
            <p:spPr>
              <a:xfrm>
                <a:off x="1045741" y="3463776"/>
                <a:ext cx="808041" cy="72567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E2A808E-1C8F-497E-A89A-1097DC899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41" y="3463776"/>
                <a:ext cx="808041" cy="7256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435CFB-3D0F-4506-83D4-50445E2CCE01}"/>
              </a:ext>
            </a:extLst>
          </p:cNvPr>
          <p:cNvCxnSpPr>
            <a:stCxn id="10" idx="3"/>
          </p:cNvCxnSpPr>
          <p:nvPr/>
        </p:nvCxnSpPr>
        <p:spPr>
          <a:xfrm>
            <a:off x="7239001" y="3957126"/>
            <a:ext cx="9905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F935E6-0DDA-4E8C-B250-3FA9A51C85DC}"/>
              </a:ext>
            </a:extLst>
          </p:cNvPr>
          <p:cNvCxnSpPr/>
          <p:nvPr/>
        </p:nvCxnSpPr>
        <p:spPr>
          <a:xfrm>
            <a:off x="8229600" y="3957126"/>
            <a:ext cx="0" cy="1080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4AAB9C-7661-438B-9F6F-F874656ED07C}"/>
              </a:ext>
            </a:extLst>
          </p:cNvPr>
          <p:cNvCxnSpPr>
            <a:stCxn id="9" idx="3"/>
          </p:cNvCxnSpPr>
          <p:nvPr/>
        </p:nvCxnSpPr>
        <p:spPr>
          <a:xfrm>
            <a:off x="5489937" y="3957126"/>
            <a:ext cx="606064" cy="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554E80-C970-4ED4-9721-761E3284D6BF}"/>
              </a:ext>
            </a:extLst>
          </p:cNvPr>
          <p:cNvCxnSpPr/>
          <p:nvPr/>
        </p:nvCxnSpPr>
        <p:spPr>
          <a:xfrm flipH="1">
            <a:off x="4724400" y="5013820"/>
            <a:ext cx="1273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74FA41-6855-4ADA-9AAB-732B787B10DC}"/>
              </a:ext>
            </a:extLst>
          </p:cNvPr>
          <p:cNvCxnSpPr/>
          <p:nvPr/>
        </p:nvCxnSpPr>
        <p:spPr>
          <a:xfrm flipH="1">
            <a:off x="1482678" y="5047504"/>
            <a:ext cx="1741795" cy="6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8B346D-8E0A-4157-9A1C-9BF413DCB01C}"/>
              </a:ext>
            </a:extLst>
          </p:cNvPr>
          <p:cNvCxnSpPr>
            <a:cxnSpLocks/>
          </p:cNvCxnSpPr>
          <p:nvPr/>
        </p:nvCxnSpPr>
        <p:spPr>
          <a:xfrm flipH="1" flipV="1">
            <a:off x="1473988" y="4189447"/>
            <a:ext cx="21518" cy="86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7D2C74-77B6-4EEB-92A6-2C91BB1041CF}"/>
                  </a:ext>
                </a:extLst>
              </p:cNvPr>
              <p:cNvSpPr txBox="1"/>
              <p:nvPr/>
            </p:nvSpPr>
            <p:spPr>
              <a:xfrm>
                <a:off x="371540" y="3486067"/>
                <a:ext cx="697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7D2C74-77B6-4EEB-92A6-2C91BB10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0" y="3486067"/>
                <a:ext cx="69756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011ABC-12A5-4166-8363-DEDC9D485FA4}"/>
                  </a:ext>
                </a:extLst>
              </p:cNvPr>
              <p:cNvSpPr txBox="1"/>
              <p:nvPr/>
            </p:nvSpPr>
            <p:spPr>
              <a:xfrm>
                <a:off x="866739" y="4458520"/>
                <a:ext cx="689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011ABC-12A5-4166-8363-DEDC9D485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39" y="4458520"/>
                <a:ext cx="689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8FDDFD4-71C6-4B46-96C9-FFB22E17A7B9}"/>
              </a:ext>
            </a:extLst>
          </p:cNvPr>
          <p:cNvSpPr/>
          <p:nvPr/>
        </p:nvSpPr>
        <p:spPr>
          <a:xfrm>
            <a:off x="2088350" y="3698547"/>
            <a:ext cx="1143000" cy="464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Garamond" panose="02020404030301010803" pitchFamily="18" charset="0"/>
              </a:rPr>
              <a:t>Sin ( )</a:t>
            </a:r>
            <a:endParaRPr lang="en-GH" dirty="0">
              <a:latin typeface="Garamond" panose="02020404030301010803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554E80-C970-4ED4-9721-761E3284D6BF}"/>
              </a:ext>
            </a:extLst>
          </p:cNvPr>
          <p:cNvCxnSpPr/>
          <p:nvPr/>
        </p:nvCxnSpPr>
        <p:spPr>
          <a:xfrm flipH="1">
            <a:off x="7239001" y="5046411"/>
            <a:ext cx="99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4AAB9C-7661-438B-9F6F-F874656ED07C}"/>
              </a:ext>
            </a:extLst>
          </p:cNvPr>
          <p:cNvCxnSpPr>
            <a:stCxn id="33" idx="3"/>
          </p:cNvCxnSpPr>
          <p:nvPr/>
        </p:nvCxnSpPr>
        <p:spPr>
          <a:xfrm>
            <a:off x="3231350" y="3930895"/>
            <a:ext cx="53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4AAB9C-7661-438B-9F6F-F874656ED07C}"/>
              </a:ext>
            </a:extLst>
          </p:cNvPr>
          <p:cNvCxnSpPr/>
          <p:nvPr/>
        </p:nvCxnSpPr>
        <p:spPr>
          <a:xfrm>
            <a:off x="508141" y="3858499"/>
            <a:ext cx="53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87A405-0014-47F5-917A-4A333BB278A2}"/>
                  </a:ext>
                </a:extLst>
              </p:cNvPr>
              <p:cNvSpPr txBox="1"/>
              <p:nvPr/>
            </p:nvSpPr>
            <p:spPr>
              <a:xfrm>
                <a:off x="5414820" y="3314378"/>
                <a:ext cx="756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87A405-0014-47F5-917A-4A333BB27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820" y="3314378"/>
                <a:ext cx="756297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E87A405-0014-47F5-917A-4A333BB278A2}"/>
                  </a:ext>
                </a:extLst>
              </p:cNvPr>
              <p:cNvSpPr txBox="1"/>
              <p:nvPr/>
            </p:nvSpPr>
            <p:spPr>
              <a:xfrm>
                <a:off x="5241780" y="4536339"/>
                <a:ext cx="742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E87A405-0014-47F5-917A-4A333BB27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780" y="4536339"/>
                <a:ext cx="74244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776297" y="3839309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+</a:t>
            </a:r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35828" y="414219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–</a:t>
            </a:r>
            <a:endParaRPr lang="en-GB" dirty="0"/>
          </a:p>
        </p:txBody>
      </p:sp>
      <p:sp>
        <p:nvSpPr>
          <p:cNvPr id="64" name="Rectangle 63"/>
          <p:cNvSpPr/>
          <p:nvPr/>
        </p:nvSpPr>
        <p:spPr>
          <a:xfrm>
            <a:off x="344164" y="2872374"/>
            <a:ext cx="431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Mathematical Model of the PLL (Non Linear)</a:t>
            </a:r>
            <a:endParaRPr lang="en-GB" u="sng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304199" y="5730017"/>
                <a:ext cx="866259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 smtClean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Now the PPL is termed as locked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000" dirty="0" smtClean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 is 0,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000" dirty="0" smtClean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. Since the sine factor is the function that makes the model non-linear, the locked condition removes this sine function and makes the model a linear one.</a:t>
                </a:r>
                <a:endParaRPr lang="en-GB" sz="2000" dirty="0">
                  <a:solidFill>
                    <a:srgbClr val="FF000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9" y="5730017"/>
                <a:ext cx="8662595" cy="1015663"/>
              </a:xfrm>
              <a:prstGeom prst="rect">
                <a:avLst/>
              </a:prstGeom>
              <a:blipFill>
                <a:blip r:embed="rId12"/>
                <a:stretch>
                  <a:fillRect l="-774" t="-2994" b="-9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4AAB9C-7661-438B-9F6F-F874656ED07C}"/>
              </a:ext>
            </a:extLst>
          </p:cNvPr>
          <p:cNvCxnSpPr>
            <a:endCxn id="33" idx="1"/>
          </p:cNvCxnSpPr>
          <p:nvPr/>
        </p:nvCxnSpPr>
        <p:spPr>
          <a:xfrm>
            <a:off x="1819550" y="3930895"/>
            <a:ext cx="26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4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7B1865-7644-44B9-9CC6-562B4C2C106D}"/>
                  </a:ext>
                </a:extLst>
              </p:cNvPr>
              <p:cNvSpPr/>
              <p:nvPr/>
            </p:nvSpPr>
            <p:spPr>
              <a:xfrm>
                <a:off x="3325736" y="890169"/>
                <a:ext cx="1708879" cy="4646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1/2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7B1865-7644-44B9-9CC6-562B4C2C1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736" y="890169"/>
                <a:ext cx="1708879" cy="464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8FDDFD4-71C6-4B46-96C9-FFB22E17A7B9}"/>
              </a:ext>
            </a:extLst>
          </p:cNvPr>
          <p:cNvSpPr/>
          <p:nvPr/>
        </p:nvSpPr>
        <p:spPr>
          <a:xfrm>
            <a:off x="6121182" y="877886"/>
            <a:ext cx="1143000" cy="464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Loop filter</a:t>
            </a:r>
            <a:endParaRPr lang="en-GH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2740F2-0ACE-469C-9794-9F8C24997AC1}"/>
                  </a:ext>
                </a:extLst>
              </p:cNvPr>
              <p:cNvSpPr/>
              <p:nvPr/>
            </p:nvSpPr>
            <p:spPr>
              <a:xfrm>
                <a:off x="3453084" y="1791256"/>
                <a:ext cx="1454181" cy="9368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/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2740F2-0ACE-469C-9794-9F8C24997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84" y="1791256"/>
                <a:ext cx="1454181" cy="936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A602248-AE98-4B65-A974-C0B79C3B1CE4}"/>
              </a:ext>
            </a:extLst>
          </p:cNvPr>
          <p:cNvSpPr/>
          <p:nvPr/>
        </p:nvSpPr>
        <p:spPr>
          <a:xfrm>
            <a:off x="6276238" y="2027342"/>
            <a:ext cx="1230440" cy="464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Garamond" panose="02020404030301010803" pitchFamily="18" charset="0"/>
              </a:rPr>
              <a:t>Loop Amp</a:t>
            </a:r>
            <a:endParaRPr lang="en-GH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2A808E-1C8F-497E-A89A-1097DC8993B1}"/>
                  </a:ext>
                </a:extLst>
              </p:cNvPr>
              <p:cNvSpPr/>
              <p:nvPr/>
            </p:nvSpPr>
            <p:spPr>
              <a:xfrm>
                <a:off x="1981200" y="685800"/>
                <a:ext cx="808041" cy="72567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2A808E-1C8F-497E-A89A-1097DC899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85800"/>
                <a:ext cx="808041" cy="7256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435CFB-3D0F-4506-83D4-50445E2CCE01}"/>
              </a:ext>
            </a:extLst>
          </p:cNvPr>
          <p:cNvCxnSpPr>
            <a:stCxn id="5" idx="3"/>
          </p:cNvCxnSpPr>
          <p:nvPr/>
        </p:nvCxnSpPr>
        <p:spPr>
          <a:xfrm>
            <a:off x="7264182" y="1110234"/>
            <a:ext cx="510096" cy="12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F935E6-0DDA-4E8C-B250-3FA9A51C85DC}"/>
              </a:ext>
            </a:extLst>
          </p:cNvPr>
          <p:cNvCxnSpPr/>
          <p:nvPr/>
        </p:nvCxnSpPr>
        <p:spPr>
          <a:xfrm>
            <a:off x="7774278" y="1140273"/>
            <a:ext cx="0" cy="1142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4AAB9C-7661-438B-9F6F-F874656ED07C}"/>
              </a:ext>
            </a:extLst>
          </p:cNvPr>
          <p:cNvCxnSpPr>
            <a:stCxn id="4" idx="3"/>
          </p:cNvCxnSpPr>
          <p:nvPr/>
        </p:nvCxnSpPr>
        <p:spPr>
          <a:xfrm>
            <a:off x="5034615" y="1122517"/>
            <a:ext cx="1031179" cy="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554E80-C970-4ED4-9721-761E3284D6BF}"/>
              </a:ext>
            </a:extLst>
          </p:cNvPr>
          <p:cNvCxnSpPr/>
          <p:nvPr/>
        </p:nvCxnSpPr>
        <p:spPr>
          <a:xfrm flipH="1">
            <a:off x="4903562" y="2259690"/>
            <a:ext cx="1273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74FA41-6855-4ADA-9AAB-732B787B10DC}"/>
              </a:ext>
            </a:extLst>
          </p:cNvPr>
          <p:cNvCxnSpPr>
            <a:stCxn id="6" idx="1"/>
          </p:cNvCxnSpPr>
          <p:nvPr/>
        </p:nvCxnSpPr>
        <p:spPr>
          <a:xfrm flipH="1">
            <a:off x="2418139" y="2259691"/>
            <a:ext cx="1034945" cy="1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8B346D-8E0A-4157-9A1C-9BF413DCB01C}"/>
              </a:ext>
            </a:extLst>
          </p:cNvPr>
          <p:cNvCxnSpPr>
            <a:cxnSpLocks/>
          </p:cNvCxnSpPr>
          <p:nvPr/>
        </p:nvCxnSpPr>
        <p:spPr>
          <a:xfrm flipH="1" flipV="1">
            <a:off x="2409448" y="1411473"/>
            <a:ext cx="8690" cy="87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7D2C74-77B6-4EEB-92A6-2C91BB1041CF}"/>
                  </a:ext>
                </a:extLst>
              </p:cNvPr>
              <p:cNvSpPr txBox="1"/>
              <p:nvPr/>
            </p:nvSpPr>
            <p:spPr>
              <a:xfrm>
                <a:off x="1306999" y="708091"/>
                <a:ext cx="697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7D2C74-77B6-4EEB-92A6-2C91BB10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999" y="708091"/>
                <a:ext cx="69756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011ABC-12A5-4166-8363-DEDC9D485FA4}"/>
                  </a:ext>
                </a:extLst>
              </p:cNvPr>
              <p:cNvSpPr txBox="1"/>
              <p:nvPr/>
            </p:nvSpPr>
            <p:spPr>
              <a:xfrm>
                <a:off x="1802198" y="1680544"/>
                <a:ext cx="689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011ABC-12A5-4166-8363-DEDC9D485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198" y="1680544"/>
                <a:ext cx="6890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554E80-C970-4ED4-9721-761E3284D6BF}"/>
              </a:ext>
            </a:extLst>
          </p:cNvPr>
          <p:cNvCxnSpPr/>
          <p:nvPr/>
        </p:nvCxnSpPr>
        <p:spPr>
          <a:xfrm flipH="1">
            <a:off x="7506679" y="2276060"/>
            <a:ext cx="267599" cy="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AAB9C-7661-438B-9F6F-F874656ED07C}"/>
              </a:ext>
            </a:extLst>
          </p:cNvPr>
          <p:cNvCxnSpPr/>
          <p:nvPr/>
        </p:nvCxnSpPr>
        <p:spPr>
          <a:xfrm>
            <a:off x="1443600" y="1080523"/>
            <a:ext cx="53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E87A405-0014-47F5-917A-4A333BB278A2}"/>
                  </a:ext>
                </a:extLst>
              </p:cNvPr>
              <p:cNvSpPr txBox="1"/>
              <p:nvPr/>
            </p:nvSpPr>
            <p:spPr>
              <a:xfrm>
                <a:off x="5088507" y="1733465"/>
                <a:ext cx="757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E87A405-0014-47F5-917A-4A333BB27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507" y="1733465"/>
                <a:ext cx="75757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11756" y="10613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+</a:t>
            </a:r>
            <a:endParaRPr lang="en-GH" dirty="0">
              <a:latin typeface="Garamond" panose="02020404030301010803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71287" y="13642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–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4AAB9C-7661-438B-9F6F-F874656ED07C}"/>
              </a:ext>
            </a:extLst>
          </p:cNvPr>
          <p:cNvCxnSpPr/>
          <p:nvPr/>
        </p:nvCxnSpPr>
        <p:spPr>
          <a:xfrm>
            <a:off x="2755009" y="1152919"/>
            <a:ext cx="573600" cy="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13963" y="72351"/>
            <a:ext cx="3848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Mathematical Model of the PLL (Linear)</a:t>
            </a:r>
            <a:endParaRPr lang="en-GB" u="sng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3E3E69-D682-439A-91B9-0EEFCFD65943}"/>
                  </a:ext>
                </a:extLst>
              </p:cNvPr>
              <p:cNvSpPr txBox="1"/>
              <p:nvPr/>
            </p:nvSpPr>
            <p:spPr>
              <a:xfrm>
                <a:off x="685800" y="2906041"/>
                <a:ext cx="7639437" cy="298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Garamond" panose="02020404030301010803" pitchFamily="18" charset="0"/>
                    <a:ea typeface="Cambria Math" panose="02040503050406030204" pitchFamily="18" charset="0"/>
                  </a:rPr>
                  <a:t>       So in the locked condition     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≈∅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endParaRPr lang="en-GB" b="0" dirty="0"/>
              </a:p>
              <a:p>
                <a:r>
                  <a:rPr lang="en-GB" dirty="0" smtClean="0"/>
                  <a:t>                             </a:t>
                </a:r>
                <a:r>
                  <a:rPr lang="en-GB" dirty="0" smtClean="0">
                    <a:latin typeface="Garamond" panose="02020404030301010803" pitchFamily="18" charset="0"/>
                  </a:rPr>
                  <a:t>But we know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 </a:t>
                </a:r>
                <a:r>
                  <a:rPr lang="en-GB" dirty="0" smtClean="0">
                    <a:latin typeface="Garamond" panose="02020404030301010803" pitchFamily="18" charset="0"/>
                  </a:rPr>
                  <a:t>and</a:t>
                </a:r>
                <a:r>
                  <a:rPr lang="en-GB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𝑣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 smtClean="0">
                    <a:latin typeface="Garamond" panose="02020404030301010803" pitchFamily="18" charset="0"/>
                  </a:rPr>
                  <a:t>                             </a:t>
                </a:r>
              </a:p>
              <a:p>
                <a:r>
                  <a:rPr lang="en-GB" dirty="0">
                    <a:latin typeface="Garamond" panose="02020404030301010803" pitchFamily="18" charset="0"/>
                  </a:rPr>
                  <a:t> </a:t>
                </a:r>
                <a:r>
                  <a:rPr lang="en-GB" dirty="0" smtClean="0">
                    <a:latin typeface="Garamond" panose="02020404030301010803" pitchFamily="18" charset="0"/>
                  </a:rPr>
                  <a:t>                               Therefore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 </m:t>
                    </m:r>
                  </m:oMath>
                </a14:m>
                <a:r>
                  <a:rPr lang="en-GB" dirty="0"/>
                  <a:t>m(t</a:t>
                </a:r>
                <a:r>
                  <a:rPr lang="en-GB" dirty="0" smtClean="0"/>
                  <a:t>)</a:t>
                </a:r>
              </a:p>
              <a:p>
                <a:endParaRPr lang="en-GB" dirty="0" smtClean="0"/>
              </a:p>
              <a:p>
                <a:r>
                  <a:rPr lang="en-GB" dirty="0" smtClean="0">
                    <a:latin typeface="Garamond" panose="02020404030301010803" pitchFamily="18" charset="0"/>
                  </a:rPr>
                  <a:t>               Hence the input to the VCO is the </a:t>
                </a:r>
                <a:r>
                  <a:rPr lang="en-GB" b="1" dirty="0" smtClean="0">
                    <a:latin typeface="Garamond" panose="02020404030301010803" pitchFamily="18" charset="0"/>
                  </a:rPr>
                  <a:t>baseband signal or message signal</a:t>
                </a:r>
                <a:endParaRPr lang="en-GH" b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3E3E69-D682-439A-91B9-0EEFCFD65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906041"/>
                <a:ext cx="7639437" cy="2981457"/>
              </a:xfrm>
              <a:prstGeom prst="rect">
                <a:avLst/>
              </a:prstGeom>
              <a:blipFill>
                <a:blip r:embed="rId8"/>
                <a:stretch>
                  <a:fillRect t="-1022" b="-24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228600" y="5974222"/>
            <a:ext cx="876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ASSIGNMENT</a:t>
            </a:r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: </a:t>
            </a:r>
            <a:r>
              <a:rPr lang="en-GB" sz="2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PRESENT ON HOW IS THE LOCKED ACHIEVED IN THE PPL</a:t>
            </a:r>
            <a:endParaRPr lang="en-GB" sz="2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04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228600" y="1143000"/>
            <a:ext cx="8229600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                                 ASSIGNMENT</a:t>
            </a:r>
            <a:endParaRPr lang="en-GB" sz="2400" b="1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sz="2400" b="1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GB" sz="2400" b="1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GB" sz="2400" b="1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/>
            <a:r>
              <a:rPr lang="en-GB" sz="24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PREPARE A DETAILED PRESENTATION ON THE </a:t>
            </a:r>
            <a:r>
              <a:rPr lang="en-GB" sz="2400" b="1" i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DIFFERENCES BETWEEN AM AND FM</a:t>
            </a:r>
            <a:endParaRPr lang="en-GB" sz="2000" b="1" i="1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6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46684"/>
            <a:ext cx="3352800" cy="609600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Garamond" panose="02020404030301010803" pitchFamily="18" charset="0"/>
              </a:rPr>
              <a:t>PHASE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25" y="756284"/>
                <a:ext cx="4271010" cy="408214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1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In this type of modulation, the phase of the carrier signal varies in accordance with the message signal.</a:t>
                </a:r>
              </a:p>
              <a:p>
                <a:pPr algn="just"/>
                <a:r>
                  <a:rPr lang="en-GB" sz="21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The instantaneous phase deviation </a:t>
                </a:r>
                <a:r>
                  <a:rPr lang="en-GB" sz="2100" b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Ø(t), </a:t>
                </a:r>
                <a:r>
                  <a:rPr lang="en-GB" sz="21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carries </a:t>
                </a:r>
                <a:r>
                  <a:rPr lang="en-GB" sz="21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the information </a:t>
                </a:r>
              </a:p>
              <a:p>
                <a:pPr algn="just"/>
                <a:r>
                  <a:rPr lang="en-GB" sz="21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Therefore it should be made proportional to the message </a:t>
                </a:r>
                <a:r>
                  <a:rPr lang="en-GB" sz="21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signal:</a:t>
                </a:r>
                <a:endParaRPr lang="en-GB" sz="21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sz="21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b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Ø(t) </a:t>
                </a:r>
                <a14:m>
                  <m:oMath xmlns:m="http://schemas.openxmlformats.org/officeDocument/2006/math">
                    <m:r>
                      <a:rPr lang="en-GB" sz="2100" b="1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GB" sz="2100" b="1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𝒎</m:t>
                    </m:r>
                    <m:d>
                      <m:dPr>
                        <m:ctrlPr>
                          <a:rPr lang="en-GB" sz="2100" b="1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1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GB" sz="2100" b="1" dirty="0">
                  <a:latin typeface="Garamond" panose="02020404030301010803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sz="21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Ø(t)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GB" sz="2100" b="1" i="1">
                        <a:latin typeface="Cambria Math"/>
                        <a:cs typeface="Times New Roman" panose="02020603050405020304" pitchFamily="18" charset="0"/>
                      </a:rPr>
                      <m:t>𝒎</m:t>
                    </m:r>
                    <m:d>
                      <m:dPr>
                        <m:ctrlPr>
                          <a:rPr lang="en-GB" sz="21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100" b="1" i="1">
                            <a:latin typeface="Cambria Math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GB" sz="2100" b="1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sz="21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Where;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1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is the phase modulation </a:t>
                </a:r>
                <a:r>
                  <a:rPr lang="en-GB" sz="21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constant in radians/Volts (rad/V)</a:t>
                </a:r>
                <a:endParaRPr lang="en-GB" sz="21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5" y="756284"/>
                <a:ext cx="4271010" cy="4082143"/>
              </a:xfrm>
              <a:blipFill>
                <a:blip r:embed="rId2"/>
                <a:stretch>
                  <a:fillRect l="-1714" t="-896" r="-1857" b="-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/>
            </p:nvSpPr>
            <p:spPr>
              <a:xfrm>
                <a:off x="4707255" y="451484"/>
                <a:ext cx="4448175" cy="4272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1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In Frequency modulation, the frequency of the carrier signal varies in accordance with the message signal.</a:t>
                </a:r>
              </a:p>
              <a:p>
                <a:pPr algn="just"/>
                <a:r>
                  <a:rPr lang="en-US" sz="21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The instantaneous frequency should be made proportional to the message signal.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sz="2100" b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1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100" b="1" i="1">
                            <a:latin typeface="Cambria Math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n-GB" sz="2100" b="1" i="1">
                            <a:latin typeface="Cambria Math"/>
                            <a:cs typeface="Times New Roman" panose="02020603050405020304" pitchFamily="18" charset="0"/>
                          </a:rPr>
                          <m:t>Ø(</m:t>
                        </m:r>
                        <m:r>
                          <a:rPr lang="en-GB" sz="2100" b="1" i="1">
                            <a:latin typeface="Cambria Math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GB" sz="2100" b="1" i="1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100" b="1" i="1">
                            <a:latin typeface="Cambria Math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GB" sz="21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00" b="1" i="1" dirty="0" smtClean="0">
                        <a:latin typeface="Cambria Math"/>
                        <a:ea typeface="Cambria Math"/>
                      </a:rPr>
                      <m:t>∝</m:t>
                    </m:r>
                    <m:r>
                      <a:rPr lang="en-GB" sz="2100" b="1" i="1" dirty="0" smtClean="0">
                        <a:latin typeface="Cambria Math"/>
                        <a:ea typeface="Cambria Math"/>
                      </a:rPr>
                      <m:t>𝒎</m:t>
                    </m:r>
                    <m:d>
                      <m:dPr>
                        <m:ctrlPr>
                          <a:rPr lang="en-GB" sz="2100" b="1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sz="2100" b="1" i="1" dirty="0" smtClean="0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</m:oMath>
                </a14:m>
                <a:endParaRPr lang="en-GB" sz="2100" b="1" dirty="0">
                  <a:latin typeface="Garamond" panose="02020404030301010803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1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b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1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100" b="1" i="1">
                            <a:latin typeface="Cambria Math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n-GB" sz="2100" b="1" i="1">
                            <a:latin typeface="Cambria Math"/>
                            <a:cs typeface="Times New Roman" panose="02020603050405020304" pitchFamily="18" charset="0"/>
                          </a:rPr>
                          <m:t>Ø(</m:t>
                        </m:r>
                        <m:r>
                          <a:rPr lang="en-GB" sz="2100" b="1" i="1">
                            <a:latin typeface="Cambria Math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GB" sz="2100" b="1" i="1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100" b="1" i="1">
                            <a:latin typeface="Cambria Math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GB" sz="21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GB" sz="2000" b="1" i="1" smtClean="0">
                        <a:latin typeface="Cambria Math"/>
                      </a:rPr>
                      <m:t> </m:t>
                    </m:r>
                    <m:r>
                      <a:rPr lang="en-GB" sz="2000" b="1" i="1" smtClean="0">
                        <a:latin typeface="Cambria Math"/>
                      </a:rPr>
                      <m:t>𝒎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endParaRPr lang="en-GB" sz="2000" b="1" dirty="0" smtClean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/>
                        </a:rPr>
                        <m:t>Ø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sz="1800" i="1">
                              <a:latin typeface="Cambria Math"/>
                            </a:rPr>
                            <m:t>−</m:t>
                          </m:r>
                          <m:r>
                            <a:rPr lang="en-GB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GB" sz="1800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GB" sz="1800" i="1">
                              <a:latin typeface="Cambria Math"/>
                            </a:rPr>
                            <m:t>𝑚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1800" i="1">
                              <a:latin typeface="Cambria Math"/>
                            </a:rPr>
                            <m:t>𝑑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GB" sz="1800" dirty="0" smtClean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is the frequency modulation 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 constant in rad/s/V </a:t>
                </a:r>
                <a:endParaRPr lang="en-GB" sz="2000" b="1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255" y="451484"/>
                <a:ext cx="4448175" cy="4272916"/>
              </a:xfrm>
              <a:prstGeom prst="rect">
                <a:avLst/>
              </a:prstGeom>
              <a:blipFill>
                <a:blip r:embed="rId3"/>
                <a:stretch>
                  <a:fillRect l="-1370" t="-1569" r="-1507" b="-7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5043487" y="0"/>
            <a:ext cx="3810000" cy="42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FREQUENCY MODULATION</a:t>
            </a:r>
            <a:endParaRPr lang="en-GB" sz="2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990600" y="5334000"/>
                <a:ext cx="7239000" cy="11327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dirty="0" smtClean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/>
                      </a:rPr>
                      <m:t>Ø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 </a:t>
                </a:r>
                <a:r>
                  <a:rPr lang="en-GB" sz="2000" dirty="0" smtClean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into the wave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𝐴𝑐𝑜𝑠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)+∅(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GB" sz="2000" dirty="0" smtClean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 gives:   </a:t>
                </a:r>
                <a:endParaRPr lang="en-GB" sz="20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 smtClean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Phase Modulation </a:t>
                </a:r>
                <a:r>
                  <a:rPr lang="en-GB" sz="2000" dirty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GB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2000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>
                      <a:rPr lang="en-GB" sz="2000" i="1" smtClean="0">
                        <a:solidFill>
                          <a:srgbClr val="7030A0"/>
                        </a:solidFill>
                        <a:latin typeface="Cambria Math"/>
                      </a:rPr>
                      <m:t>𝐴𝑐𝑜𝑠</m:t>
                    </m:r>
                    <m:r>
                      <a:rPr lang="en-GB" sz="2000" i="1" smtClean="0">
                        <a:solidFill>
                          <a:srgbClr val="7030A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 smtClean="0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2000" i="1" smtClean="0">
                        <a:solidFill>
                          <a:srgbClr val="7030A0"/>
                        </a:solidFill>
                        <a:latin typeface="Cambria Math"/>
                      </a:rPr>
                      <m:t>𝑚</m:t>
                    </m:r>
                    <m:r>
                      <a:rPr lang="en-GB" sz="2000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GB" sz="2000" i="1" smtClean="0">
                        <a:solidFill>
                          <a:srgbClr val="7030A0"/>
                        </a:solidFill>
                        <a:latin typeface="Cambria Math"/>
                      </a:rPr>
                      <m:t>𝑡</m:t>
                    </m:r>
                    <m:r>
                      <a:rPr lang="en-GB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000" i="1" smtClean="0">
                        <a:solidFill>
                          <a:srgbClr val="7030A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GB" sz="2000" dirty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sz="2000" dirty="0" smtClean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Frequency Modulation: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2000" i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>
                      <a:rPr lang="en-GB" sz="2000" i="1" smtClean="0">
                        <a:solidFill>
                          <a:srgbClr val="7030A0"/>
                        </a:solidFill>
                        <a:latin typeface="Cambria Math"/>
                      </a:rPr>
                      <m:t>𝐴𝑐𝑜𝑠</m:t>
                    </m:r>
                    <m:r>
                      <a:rPr lang="en-GB" sz="2000" i="1" smtClean="0">
                        <a:solidFill>
                          <a:srgbClr val="7030A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nary>
                      <m:naryPr>
                        <m:limLoc m:val="undOvr"/>
                        <m:ctrlP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GB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  <m:d>
                          <m:dPr>
                            <m:ctrlPr>
                              <a:rPr lang="en-GB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GB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GB" sz="2000" i="1">
                        <a:solidFill>
                          <a:srgbClr val="7030A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GB" sz="2000" dirty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34000"/>
                <a:ext cx="7239000" cy="1132795"/>
              </a:xfrm>
              <a:prstGeom prst="rect">
                <a:avLst/>
              </a:prstGeom>
              <a:blipFill>
                <a:blip r:embed="rId4"/>
                <a:stretch>
                  <a:fillRect l="-927" t="-2151" r="-253" b="-91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07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676400" y="0"/>
                <a:ext cx="6019799" cy="12089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2000" b="1" dirty="0" smtClean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HOW WILL THESE WAVES LOOK LIKE?</a:t>
                </a:r>
                <a:endParaRPr lang="en-GB" sz="2000" b="1" dirty="0">
                  <a:solidFill>
                    <a:srgbClr val="FF0000"/>
                  </a:solidFill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GB" sz="1800" dirty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Phase Modulation :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𝐴𝑐𝑜𝑠</m:t>
                    </m:r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𝑚</m:t>
                    </m:r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𝑡</m:t>
                    </m:r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)]</m:t>
                    </m:r>
                  </m:oMath>
                </a14:m>
                <a:r>
                  <a:rPr lang="en-GB" sz="1800" dirty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sz="1800" dirty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Frequency Modulation: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𝐴𝑐𝑜𝑠</m:t>
                    </m:r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nary>
                      <m:naryPr>
                        <m:limLoc m:val="undOvr"/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GB" sz="1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  <m:d>
                          <m:dPr>
                            <m:ctrlP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GB" sz="1800" dirty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0"/>
                <a:ext cx="6019799" cy="1208995"/>
              </a:xfrm>
              <a:prstGeom prst="rect">
                <a:avLst/>
              </a:prstGeom>
              <a:blipFill>
                <a:blip r:embed="rId3"/>
                <a:stretch>
                  <a:fillRect l="-811" t="-2525" b="-6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12021" r="9990" b="22767"/>
          <a:stretch/>
        </p:blipFill>
        <p:spPr>
          <a:xfrm>
            <a:off x="4038600" y="1325799"/>
            <a:ext cx="42672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6" t="16772" r="7644" b="15952"/>
          <a:stretch/>
        </p:blipFill>
        <p:spPr>
          <a:xfrm>
            <a:off x="4471988" y="2617387"/>
            <a:ext cx="4000500" cy="14848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" t="23669" r="13217"/>
          <a:stretch/>
        </p:blipFill>
        <p:spPr>
          <a:xfrm>
            <a:off x="4344938" y="5645482"/>
            <a:ext cx="4383188" cy="1152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58212" y="3376240"/>
            <a:ext cx="69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Garamond" panose="02020404030301010803" pitchFamily="18" charset="0"/>
              </a:rPr>
              <a:t>AM</a:t>
            </a:r>
            <a:endParaRPr lang="en-GB" sz="2000" b="1" dirty="0"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8212" y="4713642"/>
            <a:ext cx="58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Garamond" panose="02020404030301010803" pitchFamily="18" charset="0"/>
              </a:rPr>
              <a:t>F</a:t>
            </a:r>
            <a:r>
              <a:rPr lang="en-GB" sz="2000" b="1" dirty="0" smtClean="0">
                <a:latin typeface="Garamond" panose="02020404030301010803" pitchFamily="18" charset="0"/>
              </a:rPr>
              <a:t>M</a:t>
            </a:r>
            <a:endParaRPr lang="en-GB" sz="2000" b="1" dirty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8213" y="5849711"/>
            <a:ext cx="58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Garamond" panose="02020404030301010803" pitchFamily="18" charset="0"/>
              </a:rPr>
              <a:t>P</a:t>
            </a:r>
            <a:r>
              <a:rPr lang="en-GB" sz="2000" b="1" dirty="0" smtClean="0">
                <a:latin typeface="Garamond" panose="02020404030301010803" pitchFamily="18" charset="0"/>
              </a:rPr>
              <a:t>M</a:t>
            </a:r>
            <a:endParaRPr lang="en-GB" sz="2000" b="1" dirty="0"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5825" y="1990392"/>
            <a:ext cx="69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Garamond" panose="02020404030301010803" pitchFamily="18" charset="0"/>
              </a:rPr>
              <a:t>m</a:t>
            </a:r>
            <a:r>
              <a:rPr lang="en-GB" sz="2000" b="1" dirty="0" smtClean="0">
                <a:latin typeface="Garamond" panose="02020404030301010803" pitchFamily="18" charset="0"/>
              </a:rPr>
              <a:t>(t)</a:t>
            </a:r>
            <a:endParaRPr lang="en-GB" sz="2000" b="1" dirty="0">
              <a:latin typeface="Garamond" panose="02020404030301010803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23143" y="3747458"/>
            <a:ext cx="4144057" cy="981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discussion: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the differences between the 2 waveforms of FM and PM?</a:t>
            </a:r>
            <a:endParaRPr lang="en-GB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51935" r="9690" b="23065"/>
          <a:stretch/>
        </p:blipFill>
        <p:spPr>
          <a:xfrm>
            <a:off x="4471988" y="4181912"/>
            <a:ext cx="4129088" cy="133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3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315200" cy="457200"/>
          </a:xfrm>
        </p:spPr>
        <p:txBody>
          <a:bodyPr>
            <a:noAutofit/>
          </a:bodyPr>
          <a:lstStyle/>
          <a:p>
            <a:r>
              <a:rPr lang="en-GB" sz="3600" dirty="0" smtClean="0">
                <a:latin typeface="Garamond" panose="02020404030301010803" pitchFamily="18" charset="0"/>
              </a:rPr>
              <a:t>Spectral Properties (Bandwidth, Power)</a:t>
            </a:r>
            <a:endParaRPr lang="en-GB" sz="36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09600"/>
                <a:ext cx="8839200" cy="2666999"/>
              </a:xfrm>
            </p:spPr>
            <p:txBody>
              <a:bodyPr>
                <a:noAutofit/>
              </a:bodyPr>
              <a:lstStyle/>
              <a:p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Angle Modulation (FM </a:t>
                </a:r>
                <a:r>
                  <a:rPr lang="en-GB" sz="2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PM) don’t </a:t>
                </a:r>
                <a:r>
                  <a:rPr lang="en-GB" sz="2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use the simple superposition method 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like AM does</a:t>
                </a:r>
                <a:endParaRPr lang="en-GB" sz="20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They are non-linear modulation methods, which makes their spectral analysis a bit more 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difficult compared to AM</a:t>
                </a:r>
              </a:p>
              <a:p>
                <a:endParaRPr lang="en-GB" sz="20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     To </a:t>
                </a:r>
                <a:r>
                  <a:rPr lang="en-GB" sz="1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study the spectral properties, we assume a general message </a:t>
                </a:r>
                <a:r>
                  <a:rPr lang="en-GB" sz="1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signal: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1800" b="0" i="1" smtClean="0">
                        <a:latin typeface="Cambria Math"/>
                      </a:rPr>
                      <m:t>𝐶𝑜𝑠</m:t>
                    </m:r>
                    <m:sSub>
                      <m:sSubPr>
                        <m:ctrlPr>
                          <a:rPr lang="en-GB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800" dirty="0" smtClean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endParaRPr lang="en-GB" sz="18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      PM</a:t>
                </a:r>
                <a:r>
                  <a:rPr lang="en-GB" sz="1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1800" b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Ø(t</a:t>
                </a:r>
                <a:r>
                  <a:rPr lang="en-GB" sz="18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GB" sz="1800" b="1" i="1">
                        <a:latin typeface="Cambria Math"/>
                        <a:cs typeface="Times New Roman" panose="02020603050405020304" pitchFamily="18" charset="0"/>
                      </a:rPr>
                      <m:t>𝒎</m:t>
                    </m:r>
                    <m:d>
                      <m:dPr>
                        <m:ctrlP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1" i="1">
                            <a:latin typeface="Cambria Math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GB" sz="1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GB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sSub>
                      <m:sSub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1800" i="1">
                        <a:latin typeface="Cambria Math"/>
                      </a:rPr>
                      <m:t>𝐶𝑜𝑠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; where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1800" i="1">
                        <a:latin typeface="Cambria Math"/>
                      </a:rPr>
                      <m:t>𝐶𝑜𝑠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800" dirty="0" smtClean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      FM</a:t>
                </a:r>
                <a:r>
                  <a:rPr lang="en-GB" sz="1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Ø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nary>
                      <m:naryPr>
                        <m:limLoc m:val="undOvr"/>
                        <m:ctrlPr>
                          <a:rPr lang="en-GB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GB" sz="1800" b="1" i="1">
                            <a:latin typeface="Cambria Math"/>
                          </a:rPr>
                          <m:t>−</m:t>
                        </m:r>
                        <m:r>
                          <a:rPr lang="en-GB" sz="1800" b="1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GB" sz="1800" b="1" i="1">
                            <a:latin typeface="Cambria Math"/>
                          </a:rPr>
                          <m:t>𝒕</m:t>
                        </m:r>
                      </m:sup>
                      <m:e>
                        <m:r>
                          <a:rPr lang="en-GB" sz="1800" b="1" i="1">
                            <a:latin typeface="Cambria Math"/>
                          </a:rPr>
                          <m:t>𝒎</m:t>
                        </m:r>
                        <m:d>
                          <m:dPr>
                            <m:ctrlPr>
                              <a:rPr lang="en-GB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GB" sz="1800" b="1" i="1">
                            <a:latin typeface="Cambria Math"/>
                          </a:rPr>
                          <m:t>𝒅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nary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nary>
                      <m:naryPr>
                        <m:limLoc m:val="undOvr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GB" sz="1800" i="1">
                            <a:latin typeface="Cambria Math"/>
                          </a:rPr>
                          <m:t>−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GB" sz="1800" i="1">
                            <a:latin typeface="Cambria Math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sz="1800" i="1">
                            <a:latin typeface="Cambria Math"/>
                          </a:rPr>
                          <m:t>𝐶𝑜𝑠</m:t>
                        </m:r>
                        <m:sSub>
                          <m:sSubPr>
                            <m:ctrlP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i="1">
                            <a:latin typeface="Cambria Math"/>
                          </a:rPr>
                          <m:t>𝑑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sz="1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GB" sz="1800" i="1">
                        <a:latin typeface="Cambria Math"/>
                      </a:rPr>
                      <m:t>𝑆𝑖𝑛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800" dirty="0" smtClean="0">
                    <a:latin typeface="Garamond" panose="02020404030301010803" pitchFamily="18" charset="0"/>
                  </a:rPr>
                  <a:t>…….(2)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09600"/>
                <a:ext cx="8839200" cy="2666999"/>
              </a:xfrm>
              <a:blipFill>
                <a:blip r:embed="rId3"/>
                <a:stretch>
                  <a:fillRect l="-621" t="-1144" b="-505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71500" y="4114800"/>
                <a:ext cx="7848600" cy="2057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1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       Substituting (2</a:t>
                </a:r>
                <a:r>
                  <a:rPr lang="en-GB" sz="1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) into the wave </a:t>
                </a:r>
                <a:r>
                  <a:rPr lang="en-GB" sz="1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equation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𝐴𝑐𝑜𝑠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GB" sz="1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becomes, the FM wave become:</a:t>
                </a:r>
                <a:endParaRPr lang="en-GB" sz="18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		X(t)</a:t>
                </a:r>
                <a:r>
                  <a:rPr lang="en-GB" sz="1800" baseline="-25000" dirty="0" err="1">
                    <a:latin typeface="Garamond" panose="02020404030301010803" pitchFamily="18" charset="0"/>
                    <a:cs typeface="Times New Roman" panose="02020603050405020304" pitchFamily="18" charset="0"/>
                  </a:rPr>
                  <a:t>fm</a:t>
                </a:r>
                <a:r>
                  <a:rPr lang="en-GB" sz="1800" baseline="-25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𝐴𝑐𝑜𝑠</m:t>
                    </m:r>
                  </m:oMath>
                </a14:m>
                <a:r>
                  <a:rPr lang="en-GB" sz="1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sz="1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GB" sz="1800" i="1">
                        <a:latin typeface="Cambria Math"/>
                      </a:rPr>
                      <m:t>𝑆𝑖𝑛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800" i="1" smtClean="0">
                        <a:latin typeface="Cambria Math"/>
                      </a:rPr>
                      <m:t>]</m:t>
                    </m:r>
                  </m:oMath>
                </a14:m>
                <a:endParaRPr lang="en-GB" sz="18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rgbClr val="7030A0"/>
                        </a:solidFill>
                        <a:latin typeface="Cambria Math"/>
                      </a:rPr>
                      <m:t>𝐴𝑐𝑜𝑠</m:t>
                    </m:r>
                  </m:oMath>
                </a14:m>
                <a:r>
                  <a:rPr lang="en-GB" sz="1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800" i="1">
                        <a:latin typeface="Cambria Math"/>
                      </a:rPr>
                      <m:t>𝑆𝑖𝑛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800" i="1">
                        <a:latin typeface="Cambria Math"/>
                      </a:rPr>
                      <m:t>]</m:t>
                    </m:r>
                  </m:oMath>
                </a14:m>
                <a:r>
                  <a:rPr lang="en-GB" sz="1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,  Where</a:t>
                </a:r>
                <a:r>
                  <a:rPr lang="en-GB" sz="1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80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ea typeface="Cambria Math"/>
                      </a:rPr>
                      <m:t>                         </m:t>
                    </m:r>
                    <m:r>
                      <a:rPr lang="en-GB" sz="1800" b="1" i="1" smtClean="0">
                        <a:latin typeface="Cambria Math"/>
                        <a:ea typeface="Cambria Math"/>
                      </a:rPr>
                      <m:t>𝜷</m:t>
                    </m:r>
                    <m:r>
                      <a:rPr lang="en-GB" sz="1800" b="1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1800" b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is the modulation </a:t>
                </a:r>
                <a:r>
                  <a:rPr lang="en-GB" sz="1800" b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index  of FM</a:t>
                </a:r>
                <a:endParaRPr lang="en-GB" sz="1800" b="1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114800"/>
                <a:ext cx="7848600" cy="2057400"/>
              </a:xfrm>
              <a:prstGeom prst="rect">
                <a:avLst/>
              </a:prstGeom>
              <a:blipFill>
                <a:blip r:embed="rId4"/>
                <a:stretch>
                  <a:fillRect t="-1183" r="-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143000" y="4724400"/>
            <a:ext cx="7010400" cy="1933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438400" y="6257895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What are the spectral quantities of this FM wave??</a:t>
            </a:r>
            <a:endParaRPr lang="en-GB" sz="2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10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04800" y="2160987"/>
                <a:ext cx="9144000" cy="4391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4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Fourier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sz="2400" i="1" dirty="0">
                            <a:latin typeface="Cambria Math"/>
                          </a:rPr>
                          <m:t>𝑗</m:t>
                        </m:r>
                        <m:r>
                          <a:rPr lang="en-GB" sz="2400" i="1" dirty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GB" sz="2400" i="1" dirty="0">
                            <a:latin typeface="Cambria Math"/>
                            <a:ea typeface="Cambria Math"/>
                          </a:rPr>
                          <m:t>𝑆𝑖𝑛</m:t>
                        </m:r>
                        <m:sSub>
                          <m:sSubPr>
                            <m:ctrlP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2400" b="0" i="0" dirty="0" smtClean="0"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</m:oMath>
                </a14:m>
                <a:r>
                  <a:rPr lang="en-GB" sz="24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24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i="1" smtClean="0">
                            <a:latin typeface="Cambria Math"/>
                          </a:rPr>
                          <m:t>𝑛</m:t>
                        </m:r>
                        <m:r>
                          <a:rPr lang="en-GB" sz="2400" i="1" smtClean="0"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GB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GB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24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									     </a:t>
                </a:r>
                <a:r>
                  <a:rPr lang="en-GB" sz="24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where C</a:t>
                </a:r>
                <a:r>
                  <a:rPr lang="en-GB" sz="2400" baseline="-25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GB" sz="2400" i="1" smtClean="0">
                            <a:latin typeface="Cambria Math"/>
                          </a:rPr>
                          <m:t>2</m:t>
                        </m:r>
                        <m:r>
                          <a:rPr lang="en-GB" sz="24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type m:val="skw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GB" sz="240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GB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sub>
                      <m:sup>
                        <m:f>
                          <m:fPr>
                            <m:type m:val="skw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GB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GB" sz="24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en-GB" sz="2400" i="1" smtClean="0">
                                <a:latin typeface="Cambria Math"/>
                                <a:ea typeface="Cambria Math"/>
                              </a:rPr>
                              <m:t>𝑆𝑖𝑛</m:t>
                            </m:r>
                            <m:sSub>
                              <m:sSubPr>
                                <m:ctrlPr>
                                  <a:rPr lang="en-GB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GB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GB" sz="240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24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i="1">
                            <a:latin typeface="Cambria Math"/>
                          </a:rPr>
                          <m:t>𝑗</m:t>
                        </m:r>
                        <m:r>
                          <a:rPr lang="en-GB" sz="2400" i="1" smtClean="0">
                            <a:latin typeface="Cambria Math"/>
                          </a:rPr>
                          <m:t>𝑛</m:t>
                        </m:r>
                        <m:sSub>
                          <m:sSubPr>
                            <m:ctrlP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24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dt</a:t>
                </a:r>
              </a:p>
              <a:p>
                <a:pPr marL="0" indent="0">
                  <a:buNone/>
                </a:pPr>
                <a:r>
                  <a:rPr lang="en-GB" sz="8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							 </a:t>
                </a:r>
                <a:r>
                  <a:rPr lang="en-GB" sz="24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GB" sz="24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                  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 smtClean="0">
                            <a:latin typeface="Cambria Math"/>
                          </a:rPr>
                          <m:t>2</m:t>
                        </m:r>
                        <m:r>
                          <a:rPr lang="en-GB" sz="24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i="1" smtClean="0">
                            <a:latin typeface="Cambria Math"/>
                          </a:rPr>
                          <m:t>−</m:t>
                        </m:r>
                        <m:r>
                          <a:rPr lang="en-GB" sz="24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  <m:sup>
                        <m:r>
                          <a:rPr lang="en-GB" sz="24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GB" sz="240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GB" sz="24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en-GB" sz="2400" i="1" smtClean="0">
                                <a:latin typeface="Cambria Math"/>
                                <a:ea typeface="Cambria Math"/>
                              </a:rPr>
                              <m:t>𝑆𝑖𝑛𝑥</m:t>
                            </m:r>
                            <m:r>
                              <a:rPr lang="en-GB" sz="2400" i="1" smtClean="0">
                                <a:latin typeface="Cambria Math"/>
                                <a:ea typeface="Cambria Math"/>
                              </a:rPr>
                              <m:t> −</m:t>
                            </m:r>
                            <m:r>
                              <a:rPr lang="en-GB" sz="2400" i="1" smtClean="0">
                                <a:latin typeface="Cambria Math"/>
                                <a:ea typeface="Cambria Math"/>
                              </a:rPr>
                              <m:t>𝑛𝑥</m:t>
                            </m:r>
                            <m:r>
                              <a:rPr lang="en-GB" sz="240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GB" sz="240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sz="24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,    for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2400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GB" sz="24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GB" sz="2400" i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x</a:t>
                </a:r>
                <a:endParaRPr lang="en-GB" sz="2400" i="1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2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200" i="1">
                            <a:latin typeface="Cambria Math" panose="02040503050406030204" pitchFamily="18" charset="0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220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sz="22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2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This is called Bessel </a:t>
                </a:r>
                <a:r>
                  <a:rPr lang="en-GB" sz="22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Functions of order n 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Substituting Bessel function 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into the FM wave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GB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GB" sz="2000" i="1">
                            <a:latin typeface="Cambria Math"/>
                          </a:rPr>
                          <m:t>𝑆𝑖𝑛</m:t>
                        </m:r>
                        <m:sSub>
                          <m:sSubPr>
                            <m:ctrlPr>
                              <a:rPr lang="en-GB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}, we </a:t>
                </a:r>
                <a:r>
                  <a:rPr lang="en-GB" sz="2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get:</a:t>
                </a:r>
              </a:p>
              <a:p>
                <a:pPr marL="0" indent="0">
                  <a:buNone/>
                </a:pPr>
                <a:r>
                  <a:rPr lang="en-GB" sz="22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2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GB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20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i="1" smtClean="0">
                        <a:latin typeface="Cambria Math"/>
                        <a:cs typeface="Times New Roman" panose="02020603050405020304" pitchFamily="18" charset="0"/>
                      </a:rPr>
                      <m:t>𝐴𝑅𝑒</m:t>
                    </m:r>
                    <m:r>
                      <a:rPr lang="en-GB" sz="2200" i="1" smtClean="0">
                        <a:latin typeface="Cambria Math"/>
                        <a:cs typeface="Times New Roman" panose="020206030504050203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en-GB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20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sz="2200" i="1" smtClean="0">
                            <a:latin typeface="Cambria Math"/>
                            <a:cs typeface="Times New Roman" panose="02020603050405020304" pitchFamily="18" charset="0"/>
                          </a:rPr>
                          <m:t>=−∞</m:t>
                        </m:r>
                      </m:sub>
                      <m:sup>
                        <m:r>
                          <a:rPr lang="en-GB" sz="220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GB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GB" sz="220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20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GB" sz="220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GB" sz="22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20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20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GB" sz="220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GB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GB" sz="220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sz="220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GB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GB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sz="220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22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160987"/>
                <a:ext cx="9144000" cy="4391052"/>
              </a:xfrm>
              <a:prstGeom prst="rect">
                <a:avLst/>
              </a:prstGeom>
              <a:blipFill>
                <a:blip r:embed="rId3"/>
                <a:stretch>
                  <a:fillRect l="-1000" t="-13454" b="-38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6965" y="55857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To study the spectral quantities we have break down the equation using Fourier Transform, as we did for AM</a:t>
            </a:r>
            <a:endParaRPr lang="en-GB" sz="2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90800" y="763743"/>
                <a:ext cx="3520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FM</m:t>
                    </m:r>
                    <m:r>
                      <a:rPr lang="en-GB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WAVE</m:t>
                    </m:r>
                    <m:r>
                      <a:rPr lang="en-GB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GB" i="1">
                        <a:solidFill>
                          <a:srgbClr val="7030A0"/>
                        </a:solidFill>
                        <a:latin typeface="Cambria Math"/>
                      </a:rPr>
                      <m:t>𝐴𝑐𝑜𝑠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i="1">
                        <a:latin typeface="Cambria Math"/>
                      </a:rPr>
                      <m:t>𝑆𝑖𝑛</m:t>
                    </m:r>
                    <m:sSub>
                      <m:sSubPr>
                        <m:ctrlPr>
                          <a:rPr lang="en-GB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/>
                      </a:rPr>
                      <m:t>]</m:t>
                    </m:r>
                  </m:oMath>
                </a14:m>
                <a:r>
                  <a:rPr lang="en-GB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763743"/>
                <a:ext cx="3520003" cy="369332"/>
              </a:xfrm>
              <a:prstGeom prst="rect">
                <a:avLst/>
              </a:prstGeom>
              <a:blipFill>
                <a:blip r:embed="rId4"/>
                <a:stretch>
                  <a:fillRect t="-11475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76600" y="1210019"/>
                <a:ext cx="28268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GB" i="1">
                            <a:latin typeface="Cambria Math"/>
                          </a:rPr>
                          <m:t>𝑆𝑖𝑛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210019"/>
                <a:ext cx="2826864" cy="523220"/>
              </a:xfrm>
              <a:prstGeom prst="rect">
                <a:avLst/>
              </a:prstGeom>
              <a:blipFill>
                <a:blip r:embed="rId5"/>
                <a:stretch>
                  <a:fillRect l="-1944" t="-11628" r="-864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6965" y="1733239"/>
                <a:ext cx="8677275" cy="421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GB" sz="2000" i="1">
                            <a:latin typeface="Cambria Math"/>
                          </a:rPr>
                          <m:t>𝑆𝑖𝑛</m:t>
                        </m:r>
                        <m:sSub>
                          <m:sSubPr>
                            <m:ctrlPr>
                              <a:rPr lang="en-GB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is a periodic since wave. Fourier </a:t>
                </a:r>
                <a:r>
                  <a:rPr lang="en-GB" sz="2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transforms is 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used </a:t>
                </a:r>
                <a:r>
                  <a:rPr lang="en-GB" sz="2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to break </a:t>
                </a:r>
                <a:r>
                  <a:rPr lang="en-GB" sz="2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it down: </a:t>
                </a:r>
                <a:endParaRPr lang="en-GB" sz="2000" dirty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5" y="1733239"/>
                <a:ext cx="8677275" cy="421013"/>
              </a:xfrm>
              <a:prstGeom prst="rect">
                <a:avLst/>
              </a:prstGeom>
              <a:blipFill>
                <a:blip r:embed="rId6"/>
                <a:stretch>
                  <a:fillRect l="-702" t="-2899" r="-913" b="-24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42999" y="5945398"/>
                <a:ext cx="3982116" cy="931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 smtClean="0">
                          <a:latin typeface="Cambria Math"/>
                        </a:rPr>
                        <m:t>𝐴</m:t>
                      </m:r>
                      <m:nary>
                        <m:naryPr>
                          <m:chr m:val="∑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i="1">
                              <a:latin typeface="Cambria Math"/>
                            </a:rPr>
                            <m:t>𝑛</m:t>
                          </m:r>
                          <m:r>
                            <a:rPr lang="en-GB" sz="2000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𝐶𝑜𝑠</m:t>
                          </m:r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5945398"/>
                <a:ext cx="3982116" cy="9315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34000" y="6047756"/>
            <a:ext cx="3512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What spectral components can be found here?</a:t>
            </a:r>
            <a:endParaRPr lang="en-GB" sz="2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999" y="5945398"/>
            <a:ext cx="7843165" cy="912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9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4218" y="228600"/>
                <a:ext cx="5094408" cy="931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𝐹𝑀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𝑤𝑎𝑣𝑒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 smtClean="0">
                          <a:latin typeface="Cambria Math"/>
                        </a:rPr>
                        <m:t>𝐴</m:t>
                      </m:r>
                      <m:nary>
                        <m:naryPr>
                          <m:chr m:val="∑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i="1">
                              <a:latin typeface="Cambria Math"/>
                            </a:rPr>
                            <m:t>𝑛</m:t>
                          </m:r>
                          <m:r>
                            <a:rPr lang="en-GB" sz="2000" i="1">
                              <a:latin typeface="Cambria Math"/>
                            </a:rPr>
                            <m:t>=−</m:t>
                          </m:r>
                          <m:r>
                            <a:rPr lang="en-GB" sz="2000" i="1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𝐶𝑜𝑠</m:t>
                          </m:r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18" y="228600"/>
                <a:ext cx="5094408" cy="9315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000" y="228600"/>
            <a:ext cx="8270565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76400"/>
                <a:ext cx="9144000" cy="4571999"/>
              </a:xfrm>
            </p:spPr>
            <p:txBody>
              <a:bodyPr>
                <a:noAutofit/>
              </a:bodyPr>
              <a:lstStyle/>
              <a:p>
                <a:r>
                  <a:rPr lang="en-GB" sz="2200" dirty="0" smtClean="0">
                    <a:latin typeface="Garamond" panose="02020404030301010803" pitchFamily="18" charset="0"/>
                  </a:rPr>
                  <a:t>From the equation above, it can be noticed that the components </a:t>
                </a:r>
                <a:r>
                  <a:rPr lang="en-GB" sz="2200" dirty="0" err="1" smtClean="0">
                    <a:latin typeface="Garamond" panose="02020404030301010803" pitchFamily="18" charset="0"/>
                  </a:rPr>
                  <a:t>W</a:t>
                </a:r>
                <a:r>
                  <a:rPr lang="en-GB" sz="2200" baseline="-25000" dirty="0" err="1" smtClean="0">
                    <a:latin typeface="Garamond" panose="02020404030301010803" pitchFamily="18" charset="0"/>
                  </a:rPr>
                  <a:t>c</a:t>
                </a:r>
                <a:r>
                  <a:rPr lang="en-GB" sz="2200" baseline="-25000" dirty="0" smtClean="0">
                    <a:latin typeface="Garamond" panose="02020404030301010803" pitchFamily="18" charset="0"/>
                  </a:rPr>
                  <a:t> , </a:t>
                </a:r>
                <a:r>
                  <a:rPr lang="en-GB" sz="2200" dirty="0" smtClean="0">
                    <a:latin typeface="Garamond" panose="02020404030301010803" pitchFamily="18" charset="0"/>
                  </a:rPr>
                  <a:t>(</a:t>
                </a:r>
                <a:r>
                  <a:rPr lang="en-GB" sz="2200" dirty="0" err="1" smtClean="0">
                    <a:latin typeface="Garamond" panose="02020404030301010803" pitchFamily="18" charset="0"/>
                  </a:rPr>
                  <a:t>W</a:t>
                </a:r>
                <a:r>
                  <a:rPr lang="en-GB" sz="2200" baseline="-25000" dirty="0" err="1" smtClean="0">
                    <a:latin typeface="Garamond" panose="02020404030301010803" pitchFamily="18" charset="0"/>
                  </a:rPr>
                  <a:t>c</a:t>
                </a:r>
                <a:r>
                  <a:rPr lang="en-GB" sz="2200" dirty="0" smtClean="0">
                    <a:latin typeface="Garamond" panose="02020404030301010803" pitchFamily="18" charset="0"/>
                  </a:rPr>
                  <a:t> </a:t>
                </a:r>
                <a:r>
                  <a:rPr lang="en-GB" sz="2200" dirty="0">
                    <a:latin typeface="Garamond" panose="02020404030301010803" pitchFamily="18" charset="0"/>
                  </a:rPr>
                  <a:t>+ W</a:t>
                </a:r>
                <a:r>
                  <a:rPr lang="en-GB" sz="2200" baseline="-25000" dirty="0">
                    <a:latin typeface="Garamond" panose="02020404030301010803" pitchFamily="18" charset="0"/>
                  </a:rPr>
                  <a:t>m</a:t>
                </a:r>
                <a:r>
                  <a:rPr lang="en-GB" sz="2200" dirty="0">
                    <a:latin typeface="Garamond" panose="02020404030301010803" pitchFamily="18" charset="0"/>
                  </a:rPr>
                  <a:t>), (</a:t>
                </a:r>
                <a:r>
                  <a:rPr lang="en-GB" sz="2200" dirty="0" err="1">
                    <a:latin typeface="Garamond" panose="02020404030301010803" pitchFamily="18" charset="0"/>
                  </a:rPr>
                  <a:t>W</a:t>
                </a:r>
                <a:r>
                  <a:rPr lang="en-GB" sz="2200" baseline="-25000" dirty="0" err="1">
                    <a:latin typeface="Garamond" panose="02020404030301010803" pitchFamily="18" charset="0"/>
                  </a:rPr>
                  <a:t>c</a:t>
                </a:r>
                <a:r>
                  <a:rPr lang="en-GB" sz="2200" dirty="0">
                    <a:latin typeface="Garamond" panose="02020404030301010803" pitchFamily="18" charset="0"/>
                  </a:rPr>
                  <a:t> - W</a:t>
                </a:r>
                <a:r>
                  <a:rPr lang="en-GB" sz="2200" baseline="-25000" dirty="0">
                    <a:latin typeface="Garamond" panose="02020404030301010803" pitchFamily="18" charset="0"/>
                  </a:rPr>
                  <a:t>m</a:t>
                </a:r>
                <a:r>
                  <a:rPr lang="en-GB" sz="2200" dirty="0">
                    <a:latin typeface="Garamond" panose="02020404030301010803" pitchFamily="18" charset="0"/>
                  </a:rPr>
                  <a:t>) </a:t>
                </a:r>
                <a:r>
                  <a:rPr lang="en-GB" sz="2200" dirty="0" smtClean="0">
                    <a:latin typeface="Garamond" panose="02020404030301010803" pitchFamily="18" charset="0"/>
                  </a:rPr>
                  <a:t>similar to an AM wave can be found in the spectrum</a:t>
                </a:r>
              </a:p>
              <a:p>
                <a:pPr marL="0" indent="0">
                  <a:buNone/>
                </a:pPr>
                <a:endParaRPr lang="en-GB" sz="2200" dirty="0" smtClean="0">
                  <a:latin typeface="Garamond" panose="02020404030301010803" pitchFamily="18" charset="0"/>
                </a:endParaRPr>
              </a:p>
              <a:p>
                <a:r>
                  <a:rPr lang="en-GB" sz="2200" dirty="0" smtClean="0">
                    <a:latin typeface="Garamond" panose="02020404030301010803" pitchFamily="18" charset="0"/>
                  </a:rPr>
                  <a:t>Also, </a:t>
                </a:r>
                <a:r>
                  <a:rPr lang="en-GB" sz="2200" dirty="0">
                    <a:latin typeface="Garamond" panose="02020404030301010803" pitchFamily="18" charset="0"/>
                  </a:rPr>
                  <a:t>larger number of other spectral components (harmonics) of W</a:t>
                </a:r>
                <a:r>
                  <a:rPr lang="en-GB" sz="2200" baseline="-25000" dirty="0">
                    <a:latin typeface="Garamond" panose="02020404030301010803" pitchFamily="18" charset="0"/>
                  </a:rPr>
                  <a:t>m </a:t>
                </a:r>
                <a:r>
                  <a:rPr lang="en-GB" sz="2200" dirty="0">
                    <a:latin typeface="Garamond" panose="02020404030301010803" pitchFamily="18" charset="0"/>
                  </a:rPr>
                  <a:t> like  2W</a:t>
                </a:r>
                <a:r>
                  <a:rPr lang="en-GB" sz="2200" baseline="-25000" dirty="0">
                    <a:latin typeface="Garamond" panose="02020404030301010803" pitchFamily="18" charset="0"/>
                  </a:rPr>
                  <a:t>m</a:t>
                </a:r>
                <a:r>
                  <a:rPr lang="en-GB" sz="2200" dirty="0">
                    <a:latin typeface="Garamond" panose="02020404030301010803" pitchFamily="18" charset="0"/>
                  </a:rPr>
                  <a:t>, 3</a:t>
                </a:r>
                <a:r>
                  <a:rPr lang="en-GB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aramond" panose="02020404030301010803" pitchFamily="18" charset="0"/>
                  </a:rPr>
                  <a:t> W</a:t>
                </a:r>
                <a:r>
                  <a:rPr lang="en-GB" sz="2200" baseline="-25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aramond" panose="02020404030301010803" pitchFamily="18" charset="0"/>
                  </a:rPr>
                  <a:t>m</a:t>
                </a:r>
                <a:r>
                  <a:rPr lang="en-GB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aramond" panose="02020404030301010803" pitchFamily="18" charset="0"/>
                  </a:rPr>
                  <a:t> , -3</a:t>
                </a:r>
                <a:r>
                  <a:rPr lang="en-GB" sz="2200" dirty="0">
                    <a:latin typeface="Garamond" panose="02020404030301010803" pitchFamily="18" charset="0"/>
                  </a:rPr>
                  <a:t> W</a:t>
                </a:r>
                <a:r>
                  <a:rPr lang="en-GB" sz="2200" baseline="-25000" dirty="0">
                    <a:latin typeface="Garamond" panose="02020404030301010803" pitchFamily="18" charset="0"/>
                  </a:rPr>
                  <a:t>m</a:t>
                </a:r>
                <a:r>
                  <a:rPr lang="en-GB" sz="2200" dirty="0">
                    <a:latin typeface="Garamond" panose="02020404030301010803" pitchFamily="18" charset="0"/>
                  </a:rPr>
                  <a:t> , -2 W</a:t>
                </a:r>
                <a:r>
                  <a:rPr lang="en-GB" sz="2200" baseline="-25000" dirty="0">
                    <a:latin typeface="Garamond" panose="02020404030301010803" pitchFamily="18" charset="0"/>
                  </a:rPr>
                  <a:t>m</a:t>
                </a:r>
                <a:r>
                  <a:rPr lang="en-GB" sz="2200" dirty="0">
                    <a:latin typeface="Garamond" panose="02020404030301010803" pitchFamily="18" charset="0"/>
                  </a:rPr>
                  <a:t> </a:t>
                </a:r>
                <a:r>
                  <a:rPr lang="en-GB" sz="2200" dirty="0" smtClean="0">
                    <a:latin typeface="Garamond" panose="02020404030301010803" pitchFamily="18" charset="0"/>
                  </a:rPr>
                  <a:t>… and more can be found as well. </a:t>
                </a:r>
              </a:p>
              <a:p>
                <a:endParaRPr lang="en-GB" sz="2200" dirty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GB" sz="2200" b="1" dirty="0" smtClean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     Short Discussion:  is the actual bandwidth of the FM signal infinite?</a:t>
                </a:r>
              </a:p>
              <a:p>
                <a:pPr marL="0" indent="0">
                  <a:buNone/>
                </a:pPr>
                <a:endParaRPr lang="en-GB" sz="2200" dirty="0" smtClean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r>
                  <a:rPr lang="en-GB" sz="2200" dirty="0" smtClean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In </a:t>
                </a:r>
                <a:r>
                  <a:rPr lang="en-GB" sz="22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practice, if n increases, </a:t>
                </a:r>
                <a:r>
                  <a:rPr lang="en-GB" sz="2200" dirty="0" smtClean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the amplitudes </a:t>
                </a:r>
                <a:r>
                  <a:rPr lang="en-GB" sz="22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200" i="1">
                            <a:latin typeface="Cambria Math" panose="02040503050406030204" pitchFamily="18" charset="0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 smtClean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2200" b="0" i="0" smtClean="0"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GB" sz="22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decreases </a:t>
                </a:r>
                <a:r>
                  <a:rPr lang="en-GB" sz="2200" dirty="0" smtClean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and </a:t>
                </a:r>
                <a:r>
                  <a:rPr lang="en-GB" sz="22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not all values of n are </a:t>
                </a:r>
                <a:r>
                  <a:rPr lang="en-GB" sz="2200" dirty="0" smtClean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significant. </a:t>
                </a:r>
                <a:r>
                  <a:rPr lang="en-GB" sz="2200" dirty="0" smtClean="0">
                    <a:latin typeface="Garamond" panose="02020404030301010803" pitchFamily="18" charset="0"/>
                  </a:rPr>
                  <a:t>This also means that the energies are also insignificant</a:t>
                </a:r>
                <a:r>
                  <a:rPr lang="en-GB" sz="2200" dirty="0" smtClean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 </a:t>
                </a:r>
              </a:p>
              <a:p>
                <a:endParaRPr lang="en-GB" sz="2200" dirty="0" smtClean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r>
                  <a:rPr lang="en-GB" sz="2200" dirty="0" smtClean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Relevant </a:t>
                </a:r>
                <a:r>
                  <a:rPr lang="en-GB" sz="22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values will be determined by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GB" sz="22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76400"/>
                <a:ext cx="9144000" cy="4571999"/>
              </a:xfrm>
              <a:blipFill>
                <a:blip r:embed="rId3"/>
                <a:stretch>
                  <a:fillRect l="-733" t="-933" b="-4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520551" y="385972"/>
            <a:ext cx="3131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What spectral components can be found here?</a:t>
            </a:r>
            <a:endParaRPr lang="en-GB" sz="2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0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110" y="0"/>
            <a:ext cx="5105400" cy="53612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Garamond" panose="02020404030301010803" pitchFamily="18" charset="0"/>
              </a:rPr>
              <a:t>Useful facts about Bessel functions</a:t>
            </a:r>
            <a:endParaRPr lang="en-GB" sz="28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4783" y="685801"/>
                <a:ext cx="8692054" cy="22097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000" b="1" dirty="0" smtClean="0">
                    <a:latin typeface="Garamond" panose="02020404030301010803" pitchFamily="18" charset="0"/>
                  </a:rPr>
                  <a:t>1</a:t>
                </a:r>
                <a:r>
                  <a:rPr lang="en-GB" sz="2000" b="1" dirty="0">
                    <a:latin typeface="Garamond" panose="02020404030301010803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mbria Math"/>
                          </a:rPr>
                          <m:t>𝑱</m:t>
                        </m:r>
                      </m:e>
                      <m:sub>
                        <m:r>
                          <a:rPr lang="en-GB" sz="2000" b="1" i="1">
                            <a:latin typeface="Cambria Math" panose="02040503050406030204" pitchFamily="18" charset="0"/>
                            <a:ea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GB" sz="2000" b="1" dirty="0">
                    <a:latin typeface="Garamond" panose="020204040303010108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GB" sz="2000" b="1" dirty="0">
                    <a:latin typeface="Garamond" panose="02020404030301010803" pitchFamily="18" charset="0"/>
                  </a:rPr>
                  <a:t>) = (-1)</a:t>
                </a:r>
                <a:r>
                  <a:rPr lang="en-GB" sz="2000" b="1" baseline="30000" dirty="0">
                    <a:latin typeface="Garamond" panose="02020404030301010803" pitchFamily="18" charset="0"/>
                  </a:rPr>
                  <a:t>n</a:t>
                </a:r>
                <a:r>
                  <a:rPr lang="en-GB" sz="2000" b="1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mbria Math"/>
                          </a:rPr>
                          <m:t>𝑱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GB" sz="2000" b="1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GB" sz="2000" b="1" dirty="0">
                    <a:latin typeface="Garamond" panose="020204040303010108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GB" sz="2000" b="1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Garamond" panose="02020404030301010803" pitchFamily="18" charset="0"/>
                  </a:rPr>
                  <a:t>     order n = -n  </a:t>
                </a:r>
                <a:r>
                  <a:rPr lang="en-GB" sz="2000" dirty="0" smtClean="0">
                    <a:latin typeface="Garamond" panose="02020404030301010803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  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2000" dirty="0">
                                <a:latin typeface="Garamond" panose="02020404030301010803" pitchFamily="18" charset="0"/>
                              </a:rPr>
                              <m:t>(</m:t>
                            </m:r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GB" sz="2000" dirty="0">
                                <a:latin typeface="Garamond" panose="02020404030301010803" pitchFamily="18" charset="0"/>
                              </a:rPr>
                              <m:t>)</m:t>
                            </m:r>
                            <m:r>
                              <a:rPr lang="en-GB" sz="2000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sz="2000" i="1" dirty="0">
                                <a:latin typeface="Cambria Math"/>
                              </a:rPr>
                              <m:t>𝑓𝑜𝑟</m:t>
                            </m:r>
                            <m:r>
                              <a:rPr lang="en-GB" sz="2000" i="1" dirty="0">
                                <a:latin typeface="Cambria Math"/>
                              </a:rPr>
                              <m:t> </m:t>
                            </m:r>
                            <m:r>
                              <a:rPr lang="en-GB" sz="2000" i="1" dirty="0">
                                <a:latin typeface="Cambria Math"/>
                              </a:rPr>
                              <m:t>𝑛</m:t>
                            </m:r>
                            <m:r>
                              <a:rPr lang="en-GB" sz="2000" i="1" dirty="0">
                                <a:latin typeface="Cambria Math"/>
                              </a:rPr>
                              <m:t> </m:t>
                            </m:r>
                            <m:r>
                              <a:rPr lang="en-GB" sz="2000" b="0" i="1" dirty="0" smtClean="0">
                                <a:latin typeface="Cambria Math" panose="02040503050406030204" pitchFamily="18" charset="0"/>
                              </a:rPr>
                              <m:t>𝑒𝑣𝑒𝑛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000" b="0" i="0" smtClean="0">
                                <a:latin typeface="Garamond" panose="02020404030301010803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2000" dirty="0">
                                <a:latin typeface="Garamond" panose="02020404030301010803" pitchFamily="18" charset="0"/>
                              </a:rPr>
                              <m:t>(</m:t>
                            </m:r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GB" sz="2000" dirty="0">
                                <a:latin typeface="Garamond" panose="02020404030301010803" pitchFamily="18" charset="0"/>
                              </a:rPr>
                              <m:t>)</m:t>
                            </m:r>
                            <m:r>
                              <a:rPr lang="en-GB" sz="2000" b="0" i="1" dirty="0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GB" sz="2000" b="0" i="1" dirty="0" smtClean="0">
                                <a:latin typeface="Cambria Math"/>
                              </a:rPr>
                              <m:t>𝑓𝑜𝑟</m:t>
                            </m:r>
                            <m:r>
                              <a:rPr lang="en-GB" sz="2000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GB" sz="20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GB" sz="2000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GB" sz="2000" b="0" i="1" dirty="0" smtClean="0">
                                <a:latin typeface="Cambria Math"/>
                              </a:rPr>
                              <m:t>𝑜𝑑𝑑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2000" dirty="0">
                    <a:latin typeface="Garamond" panose="02020404030301010803" pitchFamily="18" charset="0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GB" sz="2000" dirty="0" err="1">
                    <a:latin typeface="Garamond" panose="02020404030301010803" pitchFamily="18" charset="0"/>
                  </a:rPr>
                  <a:t>i.e</a:t>
                </a:r>
                <a:r>
                  <a:rPr lang="en-GB" sz="2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 smtClean="0">
                    <a:latin typeface="Garamond" panose="020204040303010108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2000" dirty="0">
                    <a:latin typeface="Garamond" panose="02020404030301010803" pitchFamily="18" charset="0"/>
                  </a:rPr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GB" sz="2000" dirty="0">
                    <a:latin typeface="Garamond" panose="020204040303010108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2000" dirty="0">
                    <a:latin typeface="Garamond" panose="02020404030301010803" pitchFamily="18" charset="0"/>
                  </a:rPr>
                  <a:t>) have opposite signal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GB" sz="2000" dirty="0">
                    <a:latin typeface="Garamond" panose="020204040303010108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2000" dirty="0">
                    <a:latin typeface="Garamond" panose="02020404030301010803" pitchFamily="18" charset="0"/>
                  </a:rPr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GB" sz="2000" dirty="0">
                    <a:latin typeface="Garamond" panose="020204040303010108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2000" dirty="0">
                    <a:latin typeface="Garamond" panose="02020404030301010803" pitchFamily="18" charset="0"/>
                  </a:rPr>
                  <a:t>) have same signal.</a:t>
                </a:r>
              </a:p>
              <a:p>
                <a:pPr marL="0" indent="0">
                  <a:buNone/>
                </a:pPr>
                <a:endParaRPr lang="en-GB" sz="1000" dirty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GB" sz="2000" b="1" dirty="0">
                    <a:latin typeface="Garamond" panose="02020404030301010803" pitchFamily="18" charset="0"/>
                  </a:rPr>
                  <a:t>2.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b="1" i="1" smtClean="0">
                            <a:latin typeface="Cambria Math"/>
                          </a:rPr>
                          <m:t>𝒏</m:t>
                        </m:r>
                        <m:r>
                          <a:rPr lang="en-GB" sz="2000" b="1" i="1" smtClean="0"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GB" sz="2000" b="1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GB" sz="2000" b="1" i="1" smtClean="0">
                            <a:latin typeface="Cambria Math"/>
                          </a:rPr>
                          <m:t>  </m:t>
                        </m:r>
                        <m:r>
                          <a:rPr lang="en-GB" sz="2000" b="1" i="1" smtClean="0">
                            <a:latin typeface="Cambria Math"/>
                          </a:rPr>
                          <m:t>𝑱</m:t>
                        </m:r>
                        <m:f>
                          <m:fPr>
                            <m:type m:val="noBar"/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1" i="1" smtClean="0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GB" sz="2000" b="1" i="1" smtClean="0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d>
                          <m:dPr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 smtClean="0"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</m:d>
                        <m:r>
                          <a:rPr lang="en-GB" sz="2000" b="1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GB" sz="20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nary>
                  </m:oMath>
                </a14:m>
                <a:r>
                  <a:rPr lang="en-GB" sz="2000" b="1" dirty="0">
                    <a:latin typeface="Garamond" panose="020204040303010108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783" y="685801"/>
                <a:ext cx="8692054" cy="2209799"/>
              </a:xfrm>
              <a:blipFill>
                <a:blip r:embed="rId3"/>
                <a:stretch>
                  <a:fillRect l="-1403" t="-1381" b="-3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94783" y="3070679"/>
                <a:ext cx="8692054" cy="3124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b="1" dirty="0" smtClean="0">
                    <a:latin typeface="Garamond" panose="02020404030301010803" pitchFamily="18" charset="0"/>
                  </a:rPr>
                  <a:t>3</a:t>
                </a:r>
                <a:r>
                  <a:rPr lang="en-GB" sz="2000" b="1" dirty="0">
                    <a:latin typeface="Garamond" panose="02020404030301010803" pitchFamily="18" charset="0"/>
                  </a:rPr>
                  <a:t>. For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/>
                        <a:ea typeface="Cambria Math"/>
                      </a:rPr>
                      <m:t>𝜷</m:t>
                    </m:r>
                    <m:r>
                      <a:rPr lang="en-GB" sz="2000" b="1" i="1">
                        <a:latin typeface="Cambria Math"/>
                        <a:ea typeface="Cambria Math"/>
                      </a:rPr>
                      <m:t>≪</m:t>
                    </m:r>
                    <m:r>
                      <a:rPr lang="en-GB" sz="2000" b="1" i="1">
                        <a:latin typeface="Cambria Math"/>
                        <a:ea typeface="Cambria Math"/>
                      </a:rPr>
                      <m:t>𝟏</m:t>
                    </m:r>
                    <m:r>
                      <a:rPr lang="en-GB" sz="2000" b="1" i="1" smtClean="0">
                        <a:latin typeface="Cambria Math"/>
                        <a:ea typeface="Cambria Math"/>
                      </a:rPr>
                      <m:t>;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mbria Math"/>
                          </a:rPr>
                          <m:t>𝑱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m:rPr>
                        <m:nor/>
                      </m:rPr>
                      <a:rPr lang="en-GB" sz="2000" b="1" dirty="0">
                        <a:latin typeface="Garamond" panose="02020404030301010803" pitchFamily="18" charset="0"/>
                      </a:rPr>
                      <m:t>(</m:t>
                    </m:r>
                    <m:r>
                      <a:rPr lang="en-GB" sz="2000" b="1" i="1">
                        <a:latin typeface="Cambria Math"/>
                        <a:ea typeface="Cambria Math"/>
                      </a:rPr>
                      <m:t>𝜷</m:t>
                    </m:r>
                    <m:r>
                      <m:rPr>
                        <m:nor/>
                      </m:rPr>
                      <a:rPr lang="en-GB" sz="2000" b="1" dirty="0">
                        <a:latin typeface="Garamond" panose="02020404030301010803" pitchFamily="18" charset="0"/>
                      </a:rPr>
                      <m:t>)</m:t>
                    </m:r>
                  </m:oMath>
                </a14:m>
                <a:r>
                  <a:rPr lang="en-GB" sz="2000" b="1" dirty="0">
                    <a:latin typeface="Garamond" panose="02020404030301010803" pitchFamily="18" charset="0"/>
                  </a:rPr>
                  <a:t> </a:t>
                </a:r>
                <a:r>
                  <a:rPr lang="en-GB" sz="2000" b="1" dirty="0" smtClean="0">
                    <a:latin typeface="Garamond" panose="02020404030301010803" pitchFamily="18" charset="0"/>
                  </a:rPr>
                  <a:t>dominates</a:t>
                </a:r>
                <a:endParaRPr lang="en-GB" sz="2000" b="1" dirty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latin typeface="Garamond" panose="02020404030301010803" pitchFamily="18" charset="0"/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GB" sz="2000" dirty="0" smtClean="0">
                    <a:latin typeface="Garamond" panose="020204040303010108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2000" dirty="0">
                    <a:latin typeface="Garamond" panose="02020404030301010803" pitchFamily="18" charset="0"/>
                  </a:rPr>
                  <a:t>)= 1 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Garamond" panose="02020404030301010803" pitchFamily="18" charset="0"/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GB" sz="2000" dirty="0">
                    <a:latin typeface="Garamond" panose="020204040303010108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2000" dirty="0">
                    <a:latin typeface="Garamond" panose="02020404030301010803" pitchFamily="18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𝛽</m:t>
                        </m:r>
                      </m:num>
                      <m:den>
                        <m:r>
                          <a:rPr lang="en-GB" sz="200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000" dirty="0">
                    <a:latin typeface="Garamond" panose="02020404030301010803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Garamond" panose="02020404030301010803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GB" sz="2000" dirty="0">
                    <a:latin typeface="Garamond" panose="020204040303010108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2000" dirty="0">
                    <a:latin typeface="Garamond" panose="02020404030301010803" pitchFamily="18" charset="0"/>
                  </a:rPr>
                  <a:t>)= 0 , n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/>
                        <a:ea typeface="Cambria Math"/>
                      </a:rPr>
                      <m:t>≥2.</m:t>
                    </m:r>
                  </m:oMath>
                </a14:m>
                <a:endParaRPr lang="en-GB" sz="2000" dirty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 smtClean="0">
                    <a:latin typeface="Garamond" panose="02020404030301010803" pitchFamily="18" charset="0"/>
                  </a:rPr>
                  <a:t>i.e., </a:t>
                </a:r>
                <a:r>
                  <a:rPr lang="en-GB" sz="2000" dirty="0">
                    <a:latin typeface="Garamond" panose="020204040303010108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≪1 </m:t>
                    </m:r>
                  </m:oMath>
                </a14:m>
                <a:r>
                  <a:rPr lang="en-GB" sz="2000" dirty="0">
                    <a:latin typeface="Garamond" panose="02020404030301010803" pitchFamily="18" charset="0"/>
                  </a:rPr>
                  <a:t>, we only have 3 frequencies </a:t>
                </a:r>
                <a:r>
                  <a:rPr lang="en-GB" sz="2000" dirty="0" err="1">
                    <a:latin typeface="Garamond" panose="02020404030301010803" pitchFamily="18" charset="0"/>
                  </a:rPr>
                  <a:t>W</a:t>
                </a:r>
                <a:r>
                  <a:rPr lang="en-GB" sz="2000" baseline="-25000" dirty="0" err="1">
                    <a:latin typeface="Garamond" panose="02020404030301010803" pitchFamily="18" charset="0"/>
                  </a:rPr>
                  <a:t>c</a:t>
                </a:r>
                <a:r>
                  <a:rPr lang="en-GB" sz="2000" dirty="0">
                    <a:latin typeface="Garamond" panose="02020404030301010803" pitchFamily="18" charset="0"/>
                  </a:rPr>
                  <a:t> , (</a:t>
                </a:r>
                <a:r>
                  <a:rPr lang="en-GB" sz="2000" dirty="0" err="1">
                    <a:latin typeface="Garamond" panose="02020404030301010803" pitchFamily="18" charset="0"/>
                  </a:rPr>
                  <a:t>W</a:t>
                </a:r>
                <a:r>
                  <a:rPr lang="en-GB" sz="2000" baseline="-25000" dirty="0" err="1">
                    <a:latin typeface="Garamond" panose="02020404030301010803" pitchFamily="18" charset="0"/>
                  </a:rPr>
                  <a:t>c</a:t>
                </a:r>
                <a:r>
                  <a:rPr lang="en-GB" sz="2000" dirty="0">
                    <a:latin typeface="Garamond" panose="02020404030301010803" pitchFamily="18" charset="0"/>
                  </a:rPr>
                  <a:t> + W</a:t>
                </a:r>
                <a:r>
                  <a:rPr lang="en-GB" sz="2000" baseline="-25000" dirty="0">
                    <a:latin typeface="Garamond" panose="02020404030301010803" pitchFamily="18" charset="0"/>
                  </a:rPr>
                  <a:t>m</a:t>
                </a:r>
                <a:r>
                  <a:rPr lang="en-GB" sz="2000" dirty="0">
                    <a:latin typeface="Garamond" panose="02020404030301010803" pitchFamily="18" charset="0"/>
                  </a:rPr>
                  <a:t>), (</a:t>
                </a:r>
                <a:r>
                  <a:rPr lang="en-GB" sz="2000" dirty="0" err="1">
                    <a:latin typeface="Garamond" panose="02020404030301010803" pitchFamily="18" charset="0"/>
                  </a:rPr>
                  <a:t>W</a:t>
                </a:r>
                <a:r>
                  <a:rPr lang="en-GB" sz="2000" baseline="-25000" dirty="0" err="1">
                    <a:latin typeface="Garamond" panose="02020404030301010803" pitchFamily="18" charset="0"/>
                  </a:rPr>
                  <a:t>c</a:t>
                </a:r>
                <a:r>
                  <a:rPr lang="en-GB" sz="2000" dirty="0">
                    <a:latin typeface="Garamond" panose="02020404030301010803" pitchFamily="18" charset="0"/>
                  </a:rPr>
                  <a:t> - W</a:t>
                </a:r>
                <a:r>
                  <a:rPr lang="en-GB" sz="2000" baseline="-25000" dirty="0">
                    <a:latin typeface="Garamond" panose="02020404030301010803" pitchFamily="18" charset="0"/>
                  </a:rPr>
                  <a:t>m</a:t>
                </a:r>
                <a:r>
                  <a:rPr lang="en-GB" sz="2000" dirty="0">
                    <a:latin typeface="Garamond" panose="02020404030301010803" pitchFamily="18" charset="0"/>
                  </a:rPr>
                  <a:t>) just like AM </a:t>
                </a:r>
                <a:endParaRPr lang="en-GB" sz="2000" dirty="0" smtClean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 smtClean="0">
                    <a:latin typeface="Garamond" panose="02020404030301010803" pitchFamily="18" charset="0"/>
                  </a:rPr>
                  <a:t>This </a:t>
                </a:r>
                <a:r>
                  <a:rPr lang="en-GB" sz="2000" dirty="0">
                    <a:latin typeface="Garamond" panose="02020404030301010803" pitchFamily="18" charset="0"/>
                  </a:rPr>
                  <a:t>forms a </a:t>
                </a:r>
                <a:r>
                  <a:rPr lang="en-GB" sz="2000" b="1" dirty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Narrowband FM </a:t>
                </a:r>
                <a:r>
                  <a:rPr lang="en-GB" sz="2000" b="1" dirty="0" smtClean="0">
                    <a:solidFill>
                      <a:srgbClr val="7030A0"/>
                    </a:solidFill>
                    <a:latin typeface="Garamond" panose="02020404030301010803" pitchFamily="18" charset="0"/>
                  </a:rPr>
                  <a:t>Signal</a:t>
                </a:r>
              </a:p>
              <a:p>
                <a:pPr marL="0" indent="0">
                  <a:buNone/>
                </a:pPr>
                <a:r>
                  <a:rPr lang="en-GB" sz="2000" b="1" dirty="0" smtClean="0">
                    <a:latin typeface="Garamond" panose="02020404030301010803" pitchFamily="18" charset="0"/>
                  </a:rPr>
                  <a:t>4.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GB" sz="2000" b="0" i="0">
                                <a:latin typeface="Cambria Math"/>
                              </a:rPr>
                              <m:t>im</m:t>
                            </m:r>
                          </m:e>
                          <m:lim>
                            <m:r>
                              <a:rPr lang="en-GB" sz="2000" b="1" i="1">
                                <a:latin typeface="Cambria Math"/>
                              </a:rPr>
                              <m:t>𝒏</m:t>
                            </m:r>
                            <m:r>
                              <a:rPr lang="en-GB" sz="2000" b="1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GB" sz="2000" b="1" dirty="0">
                            <a:latin typeface="Garamond" panose="02020404030301010803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GB" sz="2000" b="1" baseline="-25000" dirty="0">
                            <a:latin typeface="Garamond" panose="02020404030301010803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GB" sz="2000" b="1" dirty="0">
                            <a:latin typeface="Garamond" panose="02020404030301010803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b="1" i="1">
                            <a:latin typeface="Cambria Math"/>
                            <a:ea typeface="Cambria Math"/>
                          </a:rPr>
                          <m:t>𝜷</m:t>
                        </m:r>
                        <m:r>
                          <m:rPr>
                            <m:nor/>
                          </m:rPr>
                          <a:rPr lang="en-GB" sz="2000" b="1" dirty="0">
                            <a:latin typeface="Garamond" panose="02020404030301010803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GB" sz="2000" b="1" i="1" dirty="0"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20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func>
                  </m:oMath>
                </a14:m>
                <a:endParaRPr lang="en-GB" sz="2000" b="1" dirty="0" smtClean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endParaRPr lang="en-GB" sz="800" b="1" dirty="0" smtClean="0">
                  <a:latin typeface="Garamond" panose="02020404030301010803" pitchFamily="18" charset="0"/>
                </a:endParaRPr>
              </a:p>
              <a:p>
                <a:r>
                  <a:rPr lang="en-GB" sz="2000" dirty="0" smtClean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Bessel functions are oscillatory in nature. i.e., the amplitude decreases as </a:t>
                </a:r>
                <a14:m>
                  <m:oMath xmlns:m="http://schemas.openxmlformats.org/officeDocument/2006/math">
                    <m:r>
                      <a:rPr lang="en-GB" sz="2000" b="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2000" b="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2000" dirty="0" smtClean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increases. Therefore if </a:t>
                </a:r>
                <a14:m>
                  <m:oMath xmlns:m="http://schemas.openxmlformats.org/officeDocument/2006/math">
                    <m:r>
                      <a:rPr lang="en-GB" sz="2000" b="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2000" dirty="0" smtClean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 is very large, the oscillations “die out”.</a:t>
                </a:r>
                <a:endParaRPr lang="en-GB" sz="2000" dirty="0">
                  <a:solidFill>
                    <a:srgbClr val="FF0000"/>
                  </a:solidFill>
                  <a:latin typeface="Garamond" panose="02020404030301010803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GB" sz="2000" dirty="0"/>
                  <a:t>		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83" y="3070679"/>
                <a:ext cx="8692054" cy="3124200"/>
              </a:xfrm>
              <a:prstGeom prst="rect">
                <a:avLst/>
              </a:prstGeom>
              <a:blipFill>
                <a:blip r:embed="rId4"/>
                <a:stretch>
                  <a:fillRect l="-701" t="-977" b="-179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37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54959</TotalTime>
  <Words>4858</Words>
  <Application>Microsoft Office PowerPoint</Application>
  <PresentationFormat>On-screen Show (4:3)</PresentationFormat>
  <Paragraphs>447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Americana XBd BT</vt:lpstr>
      <vt:lpstr>Arial</vt:lpstr>
      <vt:lpstr>Calibri</vt:lpstr>
      <vt:lpstr>Cambria</vt:lpstr>
      <vt:lpstr>Cambria Math</vt:lpstr>
      <vt:lpstr>Garamond</vt:lpstr>
      <vt:lpstr>Times New Roman</vt:lpstr>
      <vt:lpstr>Wingdings</vt:lpstr>
      <vt:lpstr>Office Theme</vt:lpstr>
      <vt:lpstr>3. ANGLE MODULATION</vt:lpstr>
      <vt:lpstr>Introduction</vt:lpstr>
      <vt:lpstr>ANGLE MODULATION</vt:lpstr>
      <vt:lpstr>PHASE MODULATION</vt:lpstr>
      <vt:lpstr>PowerPoint Presentation</vt:lpstr>
      <vt:lpstr>Spectral Properties (Bandwidth, Power)</vt:lpstr>
      <vt:lpstr>PowerPoint Presentation</vt:lpstr>
      <vt:lpstr>PowerPoint Presentation</vt:lpstr>
      <vt:lpstr>Useful facts about Bessel functions</vt:lpstr>
      <vt:lpstr>PowerPoint Presentation</vt:lpstr>
      <vt:lpstr>PowerPoint Presentation</vt:lpstr>
      <vt:lpstr>BANDWIDTH OF ANGLE MODULATION (QUANTITATIVE)</vt:lpstr>
      <vt:lpstr>FM Generation and Demodulation</vt:lpstr>
      <vt:lpstr>PowerPoint Presentation</vt:lpstr>
      <vt:lpstr>PowerPoint Presentation</vt:lpstr>
      <vt:lpstr>PowerPoint Presentation</vt:lpstr>
      <vt:lpstr>PowerPoint Presentation</vt:lpstr>
      <vt:lpstr>Commercial FM Transmission Design using Armstrong’s Method</vt:lpstr>
      <vt:lpstr>PowerPoint Presentation</vt:lpstr>
      <vt:lpstr>PowerPoint Presentation</vt:lpstr>
      <vt:lpstr>Advantages/Disadvantages of Indirect Method</vt:lpstr>
      <vt:lpstr>Advantages/Disadvantages of the Direct Method</vt:lpstr>
      <vt:lpstr>FM Demodulation</vt:lpstr>
      <vt:lpstr>PowerPoint Presentation</vt:lpstr>
      <vt:lpstr>PowerPoint Presentation</vt:lpstr>
      <vt:lpstr>How do we realize an ideal discriminator ?</vt:lpstr>
      <vt:lpstr>PowerPoint Presentation</vt:lpstr>
      <vt:lpstr>PowerPoint Presentation</vt:lpstr>
      <vt:lpstr>Feedback Demodulators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271: Analog Communication Systems   Examiner: Dr. S. M. Ellis smellis.coe@knust.edu.gh 057 904 7591</dc:title>
  <dc:creator>Dr. Ellis</dc:creator>
  <cp:lastModifiedBy>user</cp:lastModifiedBy>
  <cp:revision>369</cp:revision>
  <dcterms:created xsi:type="dcterms:W3CDTF">2016-09-12T21:54:26Z</dcterms:created>
  <dcterms:modified xsi:type="dcterms:W3CDTF">2021-01-28T16:48:58Z</dcterms:modified>
</cp:coreProperties>
</file>