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91" r:id="rId3"/>
  </p:sldMasterIdLst>
  <p:notesMasterIdLst>
    <p:notesMasterId r:id="rId22"/>
  </p:notesMasterIdLst>
  <p:sldIdLst>
    <p:sldId id="256" r:id="rId4"/>
    <p:sldId id="257" r:id="rId5"/>
    <p:sldId id="258" r:id="rId6"/>
    <p:sldId id="260" r:id="rId7"/>
    <p:sldId id="259" r:id="rId8"/>
    <p:sldId id="262" r:id="rId9"/>
    <p:sldId id="264" r:id="rId10"/>
    <p:sldId id="266" r:id="rId11"/>
    <p:sldId id="261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3910-0B52-4041-8CFF-9B4B32D85CF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314E4-4365-4043-9D91-9DF5F3B0B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2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See chapter Nine of Text 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14E4-4365-4043-9D91-9DF5F3B0BC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3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14E4-4365-4043-9D91-9DF5F3B0BC9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2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3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C9A6996-ECF0-4307-8037-9B8991D98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0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0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92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9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8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38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4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0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642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12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67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259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481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6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101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33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99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45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23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451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178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13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983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160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22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540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3967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09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03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46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8073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035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94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103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03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8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46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4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E0B9BC-5391-4F01-8732-60D7EB3F52E6}" type="datetimeFigureOut">
              <a:rPr lang="en-GB" smtClean="0"/>
              <a:t>24/09/2014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5C3982-9AF0-4FE2-AD34-E1856F709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0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Memory Interfacing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43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your understanding!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 dirty="0" smtClean="0"/>
              <a:t>Why is the data bus bi-directional?</a:t>
            </a:r>
          </a:p>
          <a:p>
            <a:endParaRPr lang="en-US" sz="2800" cap="none" dirty="0" smtClean="0"/>
          </a:p>
          <a:p>
            <a:r>
              <a:rPr lang="en-US" sz="2800" cap="none" dirty="0" smtClean="0"/>
              <a:t>If a 32 bit microprocessor system is designed to access a memory system of total of 256 K bytes what is the data bus and the address bus lengths of the system.</a:t>
            </a:r>
          </a:p>
          <a:p>
            <a:endParaRPr lang="en-US" sz="2800" cap="non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81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Selection Connections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Each memory device has an input that selects or enables the device.</a:t>
                </a:r>
              </a:p>
              <a:p>
                <a:pPr lvl="1"/>
                <a:r>
                  <a:rPr lang="en-GB" dirty="0" smtClean="0"/>
                  <a:t>(Refer again to image on Slide 4)</a:t>
                </a:r>
                <a:br>
                  <a:rPr lang="en-GB" dirty="0" smtClean="0"/>
                </a:br>
                <a:endParaRPr lang="en-GB" dirty="0" smtClean="0"/>
              </a:p>
              <a:p>
                <a:r>
                  <a:rPr lang="en-GB" dirty="0" smtClean="0"/>
                  <a:t>This input is often called a chip select (CS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en-GB" dirty="0" smtClean="0"/>
                  <a:t>) or chip enable (CE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e>
                    </m:acc>
                  </m:oMath>
                </a14:m>
                <a:r>
                  <a:rPr lang="en-GB" dirty="0" smtClean="0"/>
                  <a:t>). It is sometimes simply referred to as a Select (S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GB" dirty="0" smtClean="0"/>
                  <a:t>) input.</a:t>
                </a:r>
                <a:br>
                  <a:rPr lang="en-GB" dirty="0" smtClean="0"/>
                </a:br>
                <a:endParaRPr lang="en-GB" dirty="0" smtClean="0"/>
              </a:p>
              <a:p>
                <a:r>
                  <a:rPr lang="en-GB" dirty="0" smtClean="0"/>
                  <a:t>If this input is active the memory device performs a read or write. If it is inactive, the memory device is disabled.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35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Control Connections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All memory devices have some form of control input(s). </a:t>
                </a:r>
              </a:p>
              <a:p>
                <a:r>
                  <a:rPr lang="en-GB" dirty="0" smtClean="0"/>
                  <a:t>This input determines what kind of action is performed on the device.</a:t>
                </a:r>
              </a:p>
              <a:p>
                <a:r>
                  <a:rPr lang="en-GB" dirty="0" smtClean="0"/>
                  <a:t>A ROM usually has one control input, the output connection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or gate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input. (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Why?)</a:t>
                </a:r>
              </a:p>
              <a:p>
                <a:r>
                  <a:rPr lang="en-GB" dirty="0" smtClean="0"/>
                  <a:t>A RAM device has one or two control inputs.</a:t>
                </a:r>
              </a:p>
              <a:p>
                <a:r>
                  <a:rPr lang="en-GB" dirty="0" smtClean="0"/>
                  <a:t>If there exists only one control input it is usually labelled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If there are two control inputs, they are labelled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19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Read and Write Protocols</a:t>
            </a:r>
            <a:br>
              <a:rPr lang="en-GB" dirty="0" smtClean="0"/>
            </a:br>
            <a:r>
              <a:rPr lang="en-GB" sz="3200" i="1" dirty="0" smtClean="0"/>
              <a:t>Timing Diagrams</a:t>
            </a:r>
            <a:endParaRPr lang="en-GB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Most common method for describing a communication protocol is by the use of timing diagrams. </a:t>
                </a:r>
              </a:p>
              <a:p>
                <a:r>
                  <a:rPr lang="en-GB" dirty="0" smtClean="0"/>
                  <a:t>On </a:t>
                </a:r>
                <a:r>
                  <a:rPr lang="en-GB" dirty="0"/>
                  <a:t>a timing diagram, time proceeds to the right on x-axis. </a:t>
                </a:r>
                <a:endParaRPr lang="en-GB" dirty="0" smtClean="0"/>
              </a:p>
              <a:p>
                <a:r>
                  <a:rPr lang="en-GB" dirty="0" smtClean="0"/>
                  <a:t>A </a:t>
                </a:r>
                <a:r>
                  <a:rPr lang="en-GB" dirty="0"/>
                  <a:t>control </a:t>
                </a:r>
                <a:r>
                  <a:rPr lang="en-GB" dirty="0" smtClean="0"/>
                  <a:t>signal is shown with a single line and  </a:t>
                </a:r>
                <a:r>
                  <a:rPr lang="en-GB" dirty="0"/>
                  <a:t>may by low or high at some intervals. </a:t>
                </a:r>
                <a:endParaRPr lang="en-GB" dirty="0" smtClean="0"/>
              </a:p>
              <a:p>
                <a:r>
                  <a:rPr lang="en-GB" dirty="0" smtClean="0"/>
                  <a:t>A </a:t>
                </a:r>
                <a:r>
                  <a:rPr lang="en-GB" dirty="0"/>
                  <a:t>signal may be active low (e.g., </a:t>
                </a:r>
                <a:r>
                  <a:rPr lang="en-GB" dirty="0" smtClean="0"/>
                  <a:t>G’,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GB" dirty="0" smtClean="0"/>
                  <a:t>, </a:t>
                </a:r>
                <a:r>
                  <a:rPr lang="en-GB" dirty="0"/>
                  <a:t>or </a:t>
                </a:r>
                <a:r>
                  <a:rPr lang="en-GB" dirty="0" smtClean="0"/>
                  <a:t>G_L</a:t>
                </a:r>
                <a:r>
                  <a:rPr lang="en-GB" dirty="0"/>
                  <a:t>). </a:t>
                </a:r>
                <a:endParaRPr lang="en-GB" dirty="0" smtClean="0"/>
              </a:p>
              <a:p>
                <a:r>
                  <a:rPr lang="en-GB" dirty="0" smtClean="0"/>
                  <a:t>The </a:t>
                </a:r>
                <a:r>
                  <a:rPr lang="en-GB" dirty="0"/>
                  <a:t>term </a:t>
                </a:r>
                <a:r>
                  <a:rPr lang="en-GB" i="1" dirty="0"/>
                  <a:t>assert </a:t>
                </a:r>
                <a:r>
                  <a:rPr lang="en-GB" dirty="0"/>
                  <a:t>is used to indicate that the signal is made active and </a:t>
                </a:r>
                <a:r>
                  <a:rPr lang="en-GB" i="1" dirty="0" err="1"/>
                  <a:t>deassert</a:t>
                </a:r>
                <a:r>
                  <a:rPr lang="en-GB" i="1" dirty="0"/>
                  <a:t> </a:t>
                </a:r>
                <a:r>
                  <a:rPr lang="en-GB" dirty="0"/>
                  <a:t>means deactivated. Asserting </a:t>
                </a:r>
                <a:r>
                  <a:rPr lang="en-GB" dirty="0" smtClean="0"/>
                  <a:t>G means </a:t>
                </a:r>
                <a:r>
                  <a:rPr lang="en-GB" dirty="0"/>
                  <a:t>set </a:t>
                </a:r>
                <a:r>
                  <a:rPr lang="en-GB" dirty="0" smtClean="0"/>
                  <a:t>G=0</a:t>
                </a:r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74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en-GB" dirty="0" err="1" smtClean="0"/>
              <a:t>Deassert</a:t>
            </a:r>
            <a:r>
              <a:rPr lang="en-GB" dirty="0" smtClean="0"/>
              <a:t> for an active low signal: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Data signals on the other hand are usually represented by a single line when inactive and a ‘double’ line when active.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80" y="914400"/>
            <a:ext cx="3037840" cy="11202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5" y="4081177"/>
            <a:ext cx="2950132" cy="10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0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Read Protocol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4" y="1895316"/>
            <a:ext cx="6589724" cy="3956844"/>
          </a:xfrm>
        </p:spPr>
      </p:pic>
    </p:spTree>
    <p:extLst>
      <p:ext uri="{BB962C8B-B14F-4D97-AF65-F5344CB8AC3E}">
        <p14:creationId xmlns:p14="http://schemas.microsoft.com/office/powerpoint/2010/main" val="263145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Write Protocol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52" y="1900960"/>
            <a:ext cx="5145420" cy="3346242"/>
          </a:xfrm>
        </p:spPr>
      </p:pic>
    </p:spTree>
    <p:extLst>
      <p:ext uri="{BB962C8B-B14F-4D97-AF65-F5344CB8AC3E}">
        <p14:creationId xmlns:p14="http://schemas.microsoft.com/office/powerpoint/2010/main" val="4206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Test Your Understanding…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000" cap="none" dirty="0" smtClean="0"/>
              <a:t>Can you explain the difference between these three terms:</a:t>
            </a:r>
          </a:p>
          <a:p>
            <a:pPr lvl="1"/>
            <a:r>
              <a:rPr lang="en-GB" sz="3600" cap="none" dirty="0" smtClean="0"/>
              <a:t>Setup time, read time, write time?</a:t>
            </a:r>
            <a:endParaRPr lang="en-GB" sz="3600" cap="none" dirty="0"/>
          </a:p>
        </p:txBody>
      </p:sp>
    </p:spTree>
    <p:extLst>
      <p:ext uri="{BB962C8B-B14F-4D97-AF65-F5344CB8AC3E}">
        <p14:creationId xmlns:p14="http://schemas.microsoft.com/office/powerpoint/2010/main" val="75843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Read about different types of memory systems in use in today’s industry. </a:t>
            </a:r>
            <a:endParaRPr lang="en-GB" sz="2000" dirty="0"/>
          </a:p>
          <a:p>
            <a:pPr lvl="1"/>
            <a:r>
              <a:rPr lang="en-GB" sz="1800" dirty="0" smtClean="0"/>
              <a:t>ROM, RAM, Disk, Cache, etc.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789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250"/>
            <a:ext cx="10515600" cy="858175"/>
          </a:xfrm>
        </p:spPr>
        <p:txBody>
          <a:bodyPr/>
          <a:lstStyle/>
          <a:p>
            <a:pPr algn="ctr"/>
            <a:r>
              <a:rPr lang="en-GB" dirty="0" smtClean="0"/>
              <a:t>Memory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5254387"/>
          </a:xfrm>
        </p:spPr>
        <p:txBody>
          <a:bodyPr>
            <a:normAutofit/>
          </a:bodyPr>
          <a:lstStyle/>
          <a:p>
            <a:r>
              <a:rPr lang="en-GB" dirty="0" smtClean="0"/>
              <a:t>Memory is generally divided into locations that store a fixed amount of data. (usually a byte)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 the entire memory to be useable, the processor should be capable of generating a unique address for each location.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56795"/>
              </p:ext>
            </p:extLst>
          </p:nvPr>
        </p:nvGraphicFramePr>
        <p:xfrm>
          <a:off x="4653885" y="2292822"/>
          <a:ext cx="2203355" cy="256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355"/>
              </a:tblGrid>
              <a:tr h="6402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4027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4027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402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66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total number of unique addresses that can be generated by the processor is referred to as its address space.</a:t>
                </a:r>
              </a:p>
              <a:p>
                <a:r>
                  <a:rPr lang="en-GB" dirty="0" smtClean="0"/>
                  <a:t>The size of the address space is limited by the width of the address bus by: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𝑎𝑑𝑑𝑟𝑒𝑠𝑠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 smtClean="0"/>
                  <a:t>	Where </a:t>
                </a:r>
                <a:r>
                  <a:rPr lang="en-GB" i="1" dirty="0" smtClean="0"/>
                  <a:t>n</a:t>
                </a:r>
                <a:r>
                  <a:rPr lang="en-GB" dirty="0" smtClean="0"/>
                  <a:t> is the width of the address space.</a:t>
                </a:r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What do we really mean when we refer to a memory size of 1GB?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35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Memory connections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18" y="1860017"/>
            <a:ext cx="4915398" cy="4644972"/>
          </a:xfrm>
        </p:spPr>
      </p:pic>
    </p:spTree>
    <p:extLst>
      <p:ext uri="{BB962C8B-B14F-4D97-AF65-F5344CB8AC3E}">
        <p14:creationId xmlns:p14="http://schemas.microsoft.com/office/powerpoint/2010/main" val="317509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Address Connections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894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All memory devices have address inputs that select a memory location within the memory device.</a:t>
                </a:r>
              </a:p>
              <a:p>
                <a:r>
                  <a:rPr lang="en-GB" dirty="0" smtClean="0"/>
                  <a:t>They are usually labelled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 smtClean="0"/>
                  <a:t>the least significant address input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 smtClean="0"/>
                  <a:t>, the most significant.</a:t>
                </a:r>
              </a:p>
              <a:p>
                <a:r>
                  <a:rPr lang="en-GB" dirty="0" smtClean="0"/>
                  <a:t>A 1K device has 10 address pins; labelled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Memory addresses are usually represented in hexadecimal.</a:t>
                </a:r>
              </a:p>
              <a:p>
                <a:r>
                  <a:rPr lang="en-GB" dirty="0" smtClean="0"/>
                  <a:t>Example: 400H represents 1K-bytes. </a:t>
                </a:r>
                <a:r>
                  <a:rPr lang="en-GB" i="1" dirty="0" smtClean="0"/>
                  <a:t>If a memory device is decoded to begin at address 1000H, and it is a 1K device, what is the address of the last memory location?</a:t>
                </a:r>
              </a:p>
              <a:p>
                <a:r>
                  <a:rPr lang="en-GB" dirty="0" smtClean="0"/>
                  <a:t>Others you should keep in mind: 1000H : 4K, 10000H : 64K, </a:t>
                </a:r>
                <a:r>
                  <a:rPr lang="en-GB" dirty="0" err="1" smtClean="0"/>
                  <a:t>etc</a:t>
                </a:r>
                <a:endParaRPr lang="en-GB" dirty="0" smtClean="0"/>
              </a:p>
              <a:p>
                <a:pPr lvl="1"/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8948"/>
              </a:xfrm>
              <a:blipFill rotWithShape="0">
                <a:blip r:embed="rId2"/>
                <a:stretch>
                  <a:fillRect l="-1043" t="-2057" r="-1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1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Processors have a limit on how much memory they can make use of based on the address space.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6392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Memory can be organized in different ways:</a:t>
            </a:r>
            <a:br>
              <a:rPr lang="en-US"/>
            </a:br>
            <a:endParaRPr lang="en-US"/>
          </a:p>
        </p:txBody>
      </p:sp>
      <p:graphicFrame>
        <p:nvGraphicFramePr>
          <p:cNvPr id="15607" name="Group 247"/>
          <p:cNvGraphicFramePr>
            <a:graphicFrameLocks noGrp="1"/>
          </p:cNvGraphicFramePr>
          <p:nvPr>
            <p:ph sz="half" idx="2"/>
          </p:nvPr>
        </p:nvGraphicFramePr>
        <p:xfrm>
          <a:off x="5788025" y="1738314"/>
          <a:ext cx="881380" cy="3902075"/>
        </p:xfrm>
        <a:graphic>
          <a:graphicData uri="http://schemas.openxmlformats.org/drawingml/2006/table">
            <a:tbl>
              <a:tblPr/>
              <a:tblGrid>
                <a:gridCol w="208280"/>
                <a:gridCol w="223837"/>
                <a:gridCol w="223838"/>
                <a:gridCol w="225425"/>
              </a:tblGrid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57" name="Group 97"/>
          <p:cNvGraphicFramePr>
            <a:graphicFrameLocks noGrp="1"/>
          </p:cNvGraphicFramePr>
          <p:nvPr/>
        </p:nvGraphicFramePr>
        <p:xfrm>
          <a:off x="2908300" y="1882776"/>
          <a:ext cx="1809116" cy="1951355"/>
        </p:xfrm>
        <a:graphic>
          <a:graphicData uri="http://schemas.openxmlformats.org/drawingml/2006/table">
            <a:tbl>
              <a:tblPr/>
              <a:tblGrid>
                <a:gridCol w="208280"/>
                <a:gridCol w="225425"/>
                <a:gridCol w="223838"/>
                <a:gridCol w="225425"/>
                <a:gridCol w="208280"/>
                <a:gridCol w="284163"/>
                <a:gridCol w="208280"/>
                <a:gridCol w="225425"/>
              </a:tblGrid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17" name="Group 357"/>
          <p:cNvGraphicFramePr>
            <a:graphicFrameLocks noGrp="1"/>
          </p:cNvGraphicFramePr>
          <p:nvPr/>
        </p:nvGraphicFramePr>
        <p:xfrm>
          <a:off x="8164514" y="1666876"/>
          <a:ext cx="287337" cy="3902075"/>
        </p:xfrm>
        <a:graphic>
          <a:graphicData uri="http://schemas.openxmlformats.org/drawingml/2006/table">
            <a:tbl>
              <a:tblPr/>
              <a:tblGrid>
                <a:gridCol w="287337"/>
              </a:tblGrid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25" name="Text Box 365"/>
          <p:cNvSpPr txBox="1">
            <a:spLocks noChangeArrowheads="1"/>
          </p:cNvSpPr>
          <p:nvPr/>
        </p:nvSpPr>
        <p:spPr bwMode="auto">
          <a:xfrm>
            <a:off x="2187575" y="3990975"/>
            <a:ext cx="1200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anose="020B0604030504040204" pitchFamily="34" charset="0"/>
              </a:rPr>
              <a:t>8 x 1 byte</a:t>
            </a:r>
          </a:p>
          <a:p>
            <a:pPr eaLnBrk="0" hangingPunct="0"/>
            <a:r>
              <a:rPr lang="en-US">
                <a:latin typeface="Tahoma" panose="020B0604030504040204" pitchFamily="34" charset="0"/>
              </a:rPr>
              <a:t>or</a:t>
            </a:r>
          </a:p>
          <a:p>
            <a:pPr eaLnBrk="0" hangingPunct="0"/>
            <a:r>
              <a:rPr lang="en-US">
                <a:latin typeface="Tahoma" panose="020B0604030504040204" pitchFamily="34" charset="0"/>
              </a:rPr>
              <a:t>8 x 8 bit</a:t>
            </a:r>
          </a:p>
        </p:txBody>
      </p:sp>
      <p:sp>
        <p:nvSpPr>
          <p:cNvPr id="15726" name="Text Box 366"/>
          <p:cNvSpPr txBox="1">
            <a:spLocks noChangeArrowheads="1"/>
          </p:cNvSpPr>
          <p:nvPr/>
        </p:nvSpPr>
        <p:spPr bwMode="auto">
          <a:xfrm>
            <a:off x="4419600" y="4114801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anose="020B0604030504040204" pitchFamily="34" charset="0"/>
              </a:rPr>
              <a:t>16 x 4 bit</a:t>
            </a:r>
          </a:p>
        </p:txBody>
      </p:sp>
      <p:sp>
        <p:nvSpPr>
          <p:cNvPr id="15727" name="Text Box 367"/>
          <p:cNvSpPr txBox="1">
            <a:spLocks noChangeArrowheads="1"/>
          </p:cNvSpPr>
          <p:nvPr/>
        </p:nvSpPr>
        <p:spPr bwMode="auto">
          <a:xfrm>
            <a:off x="8740775" y="3611563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anose="020B0604030504040204" pitchFamily="34" charset="0"/>
              </a:rPr>
              <a:t>64 x 1 bit</a:t>
            </a:r>
          </a:p>
        </p:txBody>
      </p:sp>
      <p:sp>
        <p:nvSpPr>
          <p:cNvPr id="15728" name="Text Box 368"/>
          <p:cNvSpPr txBox="1">
            <a:spLocks noChangeArrowheads="1"/>
          </p:cNvSpPr>
          <p:nvPr/>
        </p:nvSpPr>
        <p:spPr bwMode="auto">
          <a:xfrm>
            <a:off x="2043113" y="5260976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ahoma" panose="020B0604030504040204" pitchFamily="34" charset="0"/>
              </a:rPr>
              <a:t>capacity of all these is 64 bits</a:t>
            </a:r>
          </a:p>
        </p:txBody>
      </p:sp>
    </p:spTree>
    <p:extLst>
      <p:ext uri="{BB962C8B-B14F-4D97-AF65-F5344CB8AC3E}">
        <p14:creationId xmlns:p14="http://schemas.microsoft.com/office/powerpoint/2010/main" val="394752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Connections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memory devices have a set of data outputs or input/outputs. The figure in slide 4 has a set of common I/O pins.</a:t>
            </a:r>
          </a:p>
          <a:p>
            <a:r>
              <a:rPr lang="en-GB" dirty="0" smtClean="0"/>
              <a:t>The data connections are the points at which data is entered for writing or extracted for reading.</a:t>
            </a:r>
          </a:p>
          <a:p>
            <a:r>
              <a:rPr lang="en-GB" dirty="0" smtClean="0"/>
              <a:t>Data pins on memory devices are almost always labelled D</a:t>
            </a:r>
            <a:r>
              <a:rPr lang="en-GB" sz="1800" dirty="0" smtClean="0"/>
              <a:t>o </a:t>
            </a:r>
            <a:r>
              <a:rPr lang="en-GB" dirty="0" smtClean="0"/>
              <a:t>– D</a:t>
            </a:r>
            <a:r>
              <a:rPr lang="en-GB" sz="1800" dirty="0" smtClean="0"/>
              <a:t>7 </a:t>
            </a:r>
            <a:r>
              <a:rPr lang="en-GB" dirty="0" smtClean="0"/>
              <a:t>for an 8-bit wide memory device. (Often called </a:t>
            </a:r>
            <a:r>
              <a:rPr lang="en-GB" i="1" dirty="0" smtClean="0">
                <a:solidFill>
                  <a:srgbClr val="FF0000"/>
                </a:solidFill>
              </a:rPr>
              <a:t>byte-wide</a:t>
            </a:r>
            <a:r>
              <a:rPr lang="en-GB" dirty="0" smtClean="0"/>
              <a:t> memory)</a:t>
            </a:r>
          </a:p>
          <a:p>
            <a:r>
              <a:rPr lang="en-GB" dirty="0" smtClean="0"/>
              <a:t>It is however possible to have 16-bits, 4-bits, or just 1-bit wide memory devices.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18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Catalogue listings of memory devices often refer to memory locations times bits per location.</a:t>
            </a:r>
          </a:p>
          <a:p>
            <a:pPr lvl="1"/>
            <a:r>
              <a:rPr lang="en-GB" dirty="0" smtClean="0"/>
              <a:t>Example: 1K x 8, 16k x 1, etc.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Memory devices are also classified according to the total bit capacity. </a:t>
            </a:r>
          </a:p>
          <a:p>
            <a:pPr lvl="1"/>
            <a:r>
              <a:rPr lang="en-GB" dirty="0" smtClean="0"/>
              <a:t>Example: 1K x 8 may be listed as 8K, 64K x 4 as 256K,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Variations occur across manufacturers.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7455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</TotalTime>
  <Words>576</Words>
  <Application>Microsoft Office PowerPoint</Application>
  <PresentationFormat>Widescreen</PresentationFormat>
  <Paragraphs>84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Century Gothic</vt:lpstr>
      <vt:lpstr>Courier New</vt:lpstr>
      <vt:lpstr>Tahoma</vt:lpstr>
      <vt:lpstr>Tw Cen MT</vt:lpstr>
      <vt:lpstr>Wingdings</vt:lpstr>
      <vt:lpstr>Wingdings 3</vt:lpstr>
      <vt:lpstr>Office Theme</vt:lpstr>
      <vt:lpstr>Ion Boardroom</vt:lpstr>
      <vt:lpstr>Droplet</vt:lpstr>
      <vt:lpstr>Memory Interfacing</vt:lpstr>
      <vt:lpstr>Memory Basics</vt:lpstr>
      <vt:lpstr>PowerPoint Presentation</vt:lpstr>
      <vt:lpstr>Memory connections</vt:lpstr>
      <vt:lpstr>Address Connections</vt:lpstr>
      <vt:lpstr>Practical Application</vt:lpstr>
      <vt:lpstr>Memory can be organized in different ways: </vt:lpstr>
      <vt:lpstr>Data Connections</vt:lpstr>
      <vt:lpstr>PowerPoint Presentation</vt:lpstr>
      <vt:lpstr>Test your understanding!</vt:lpstr>
      <vt:lpstr>Selection Connections</vt:lpstr>
      <vt:lpstr>Control Connections</vt:lpstr>
      <vt:lpstr>Read and Write Protocols Timing Diagrams</vt:lpstr>
      <vt:lpstr>PowerPoint Presentation</vt:lpstr>
      <vt:lpstr>Read Protocol</vt:lpstr>
      <vt:lpstr>Write Protocol</vt:lpstr>
      <vt:lpstr>Test Your Understanding…</vt:lpstr>
      <vt:lpstr>Assignment.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Interfacing</dc:title>
  <dc:creator>Jeph</dc:creator>
  <cp:lastModifiedBy>Jeph</cp:lastModifiedBy>
  <cp:revision>20</cp:revision>
  <dcterms:created xsi:type="dcterms:W3CDTF">2013-10-22T19:51:01Z</dcterms:created>
  <dcterms:modified xsi:type="dcterms:W3CDTF">2014-09-24T14:53:16Z</dcterms:modified>
</cp:coreProperties>
</file>