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1" r:id="rId29"/>
    <p:sldId id="282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5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0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6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57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6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4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0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B76F-229F-4B6A-9065-835119D1AB57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6663-34C5-4A5C-AA16-6FC82E600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kipirvine.com/asm/gettingStartedVS2012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Assembly Language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TEXT 2 (CHAPTER 3)</a:t>
            </a:r>
          </a:p>
          <a:p>
            <a:r>
              <a:rPr lang="en-GB" dirty="0" smtClean="0"/>
              <a:t>Visit: </a:t>
            </a:r>
            <a:r>
              <a:rPr lang="en-GB" dirty="0" smtClean="0">
                <a:hlinkClick r:id="rId2"/>
              </a:rPr>
              <a:t>http://kipirvine.com/asm/gettingStartedVS2012/index.htm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for instructions on how to set up the programming environment.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1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pPr algn="ctr"/>
            <a:r>
              <a:rPr lang="en-GB" i="1" dirty="0" smtClean="0"/>
              <a:t>Instruction Mnemonics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5370489"/>
          </a:xfrm>
        </p:spPr>
        <p:txBody>
          <a:bodyPr>
            <a:normAutofit/>
          </a:bodyPr>
          <a:lstStyle/>
          <a:p>
            <a:r>
              <a:rPr lang="en-GB" dirty="0"/>
              <a:t>An </a:t>
            </a:r>
            <a:r>
              <a:rPr lang="en-GB" i="1" dirty="0"/>
              <a:t>instruction mnemonic </a:t>
            </a:r>
            <a:r>
              <a:rPr lang="en-GB" dirty="0"/>
              <a:t>is a short word that identifies an instruction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Assembly </a:t>
            </a:r>
            <a:r>
              <a:rPr lang="en-GB" dirty="0"/>
              <a:t>language instruction mnemonics such as </a:t>
            </a:r>
            <a:r>
              <a:rPr lang="en-GB" dirty="0" err="1"/>
              <a:t>mov</a:t>
            </a:r>
            <a:r>
              <a:rPr lang="en-GB" dirty="0" smtClean="0"/>
              <a:t>, add</a:t>
            </a:r>
            <a:r>
              <a:rPr lang="en-GB" dirty="0"/>
              <a:t>, and sub provide hints about the type of operation they perform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These mnemonics are sometimes referred to as the </a:t>
            </a:r>
            <a:r>
              <a:rPr lang="en-GB" dirty="0" err="1" smtClean="0"/>
              <a:t>opcode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10686" y="2897747"/>
            <a:ext cx="103431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EXAMPLE: COMMON MNEMONICS	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0686" y="3263650"/>
            <a:ext cx="10343114" cy="200054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8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Move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(assign) one value to another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		Add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values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Subtract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value from another</a:t>
            </a:r>
          </a:p>
          <a:p>
            <a:pPr lvl="1"/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Multiply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values</a:t>
            </a:r>
          </a:p>
          <a:p>
            <a:pPr lvl="1"/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jmp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Jump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 new location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Call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  <a:p>
            <a:pPr lvl="1"/>
            <a:endParaRPr lang="en-GB" sz="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2914"/>
          </a:xfrm>
        </p:spPr>
        <p:txBody>
          <a:bodyPr/>
          <a:lstStyle/>
          <a:p>
            <a:pPr algn="ctr"/>
            <a:r>
              <a:rPr lang="en-GB" i="1" dirty="0" smtClean="0"/>
              <a:t>Operands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2730321"/>
          </a:xfrm>
        </p:spPr>
        <p:txBody>
          <a:bodyPr/>
          <a:lstStyle/>
          <a:p>
            <a:r>
              <a:rPr lang="en-GB" dirty="0"/>
              <a:t>Assembly language instructions can have between zero and three </a:t>
            </a:r>
            <a:r>
              <a:rPr lang="en-GB" dirty="0" smtClean="0"/>
              <a:t>operands.</a:t>
            </a:r>
          </a:p>
          <a:p>
            <a:r>
              <a:rPr lang="en-GB" dirty="0" smtClean="0"/>
              <a:t>An operand can be a </a:t>
            </a:r>
            <a:r>
              <a:rPr lang="en-GB" dirty="0"/>
              <a:t>register, memory operand, constant expression, or input-output port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</a:t>
            </a:r>
            <a:r>
              <a:rPr lang="en-GB" i="1" dirty="0" smtClean="0"/>
              <a:t>memory </a:t>
            </a:r>
            <a:r>
              <a:rPr lang="en-GB" i="1" dirty="0"/>
              <a:t>operand </a:t>
            </a:r>
            <a:r>
              <a:rPr lang="en-GB" dirty="0"/>
              <a:t>is specified by the name of a variable or by one or more registers </a:t>
            </a:r>
            <a:r>
              <a:rPr lang="en-GB" dirty="0" smtClean="0"/>
              <a:t>containing the </a:t>
            </a:r>
            <a:r>
              <a:rPr lang="en-GB" dirty="0"/>
              <a:t>address of a variable.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23" y="4074242"/>
            <a:ext cx="5540154" cy="19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36559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STC instruction has no operand:</a:t>
            </a:r>
          </a:p>
          <a:p>
            <a:pPr marL="914400" lvl="2" indent="0">
              <a:buNone/>
            </a:pP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stc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set </a:t>
            </a:r>
            <a:r>
              <a:rPr lang="en-GB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carry flag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cs typeface="Segoe UI" panose="020B0502040204020203" pitchFamily="34" charset="0"/>
              </a:rPr>
              <a:t>The INC instruction has one operand: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; add 1 to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MOV instruction has two operands: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ebx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   ;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EBX to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</a:t>
            </a:r>
          </a:p>
          <a:p>
            <a:pPr lvl="1"/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/>
              <a:t>The IMUL instruction has 3 </a:t>
            </a:r>
            <a:r>
              <a:rPr lang="en-GB" dirty="0" smtClean="0"/>
              <a:t>operands:</a:t>
            </a:r>
          </a:p>
          <a:p>
            <a:pPr lvl="1"/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imul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eax,ebx,5	  ; multiply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ebx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5 and store the result in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eax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/>
              <a:t>In a two-operand instruction, the first operand is called the </a:t>
            </a:r>
            <a:r>
              <a:rPr lang="en-GB" i="1" dirty="0"/>
              <a:t>destination</a:t>
            </a:r>
            <a:r>
              <a:rPr lang="en-GB" dirty="0"/>
              <a:t>. The second operand </a:t>
            </a:r>
            <a:r>
              <a:rPr lang="en-GB" dirty="0" smtClean="0"/>
              <a:t>is the </a:t>
            </a:r>
            <a:r>
              <a:rPr lang="en-GB" i="1" dirty="0"/>
              <a:t>source</a:t>
            </a:r>
            <a:r>
              <a:rPr lang="en-GB" dirty="0"/>
              <a:t>.</a:t>
            </a:r>
            <a:endParaRPr lang="en-GB" sz="6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8520"/>
          </a:xfrm>
        </p:spPr>
        <p:txBody>
          <a:bodyPr/>
          <a:lstStyle/>
          <a:p>
            <a:pPr algn="ctr"/>
            <a:r>
              <a:rPr lang="en-GB" i="1" dirty="0" smtClean="0"/>
              <a:t>Comments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8"/>
            <a:ext cx="10515600" cy="524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Comments can be specified in two ways:</a:t>
            </a:r>
          </a:p>
          <a:p>
            <a:r>
              <a:rPr lang="en-GB" dirty="0" smtClean="0"/>
              <a:t>Single-line comments</a:t>
            </a:r>
            <a:r>
              <a:rPr lang="en-GB" dirty="0"/>
              <a:t> </a:t>
            </a:r>
            <a:r>
              <a:rPr lang="en-GB" dirty="0" smtClean="0"/>
              <a:t>begin with a semicolon (;). </a:t>
            </a:r>
            <a:r>
              <a:rPr lang="en-GB" dirty="0"/>
              <a:t>All characters following </a:t>
            </a:r>
            <a:r>
              <a:rPr lang="en-GB" dirty="0" smtClean="0"/>
              <a:t>the semicolon </a:t>
            </a:r>
            <a:r>
              <a:rPr lang="en-GB" dirty="0"/>
              <a:t>on the same line are </a:t>
            </a:r>
            <a:r>
              <a:rPr lang="en-GB" dirty="0" smtClean="0"/>
              <a:t>ignored.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this is a comment in ASL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Block comments begin with </a:t>
            </a:r>
            <a:r>
              <a:rPr lang="en-GB" dirty="0"/>
              <a:t>the COMMENT directive and a user-specified symbol. </a:t>
            </a:r>
            <a:endParaRPr lang="en-GB" dirty="0" smtClean="0"/>
          </a:p>
          <a:p>
            <a:r>
              <a:rPr lang="en-GB" dirty="0" smtClean="0"/>
              <a:t>All subsequent </a:t>
            </a:r>
            <a:r>
              <a:rPr lang="en-GB" dirty="0"/>
              <a:t>lines of text are ignored by the assembler until the same user-specified </a:t>
            </a:r>
            <a:r>
              <a:rPr lang="en-GB" dirty="0" smtClean="0"/>
              <a:t>symbol appears.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Comment !	</a:t>
            </a:r>
          </a:p>
          <a:p>
            <a:pPr marL="2286000" lvl="5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Everything here is a comment</a:t>
            </a:r>
          </a:p>
          <a:p>
            <a:pPr marL="2286000" lvl="5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also a comment </a:t>
            </a:r>
          </a:p>
          <a:p>
            <a:pPr marL="1828800" lvl="4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!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7157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Example: Adding and </a:t>
            </a:r>
            <a:r>
              <a:rPr lang="en-GB" sz="4000" dirty="0" err="1" smtClean="0"/>
              <a:t>Substracting</a:t>
            </a:r>
            <a:r>
              <a:rPr lang="en-GB" sz="4000" dirty="0" smtClean="0"/>
              <a:t> Integers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5409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49226"/>
            <a:ext cx="103431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CODE: ILLUSTRATING A FULL ASSEMBLY LANGUAGE PROGRAM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315129"/>
            <a:ext cx="10343114" cy="375487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sz="2000" dirty="0"/>
              <a:t>TITLE Add and Subtract (AddSub.asm)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This program adds and subtracts 32-bit integers.</a:t>
            </a:r>
          </a:p>
          <a:p>
            <a:pPr lvl="1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INCLUDE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Irvine32.inc</a:t>
            </a:r>
          </a:p>
          <a:p>
            <a:pPr lvl="1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.code</a:t>
            </a:r>
          </a:p>
          <a:p>
            <a:pPr lvl="1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main PROC</a:t>
            </a:r>
          </a:p>
          <a:p>
            <a:pPr lvl="2"/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mov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eax,10000h ; EAX = 10000h</a:t>
            </a:r>
          </a:p>
          <a:p>
            <a:pPr lvl="2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add eax,40000h ; EAX = 50000h</a:t>
            </a:r>
          </a:p>
          <a:p>
            <a:pPr lvl="2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sub eax,20000h ; EAX = 30000h</a:t>
            </a:r>
          </a:p>
          <a:p>
            <a:pPr lvl="2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call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DumpRegs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; display registers</a:t>
            </a:r>
          </a:p>
          <a:p>
            <a:pPr lvl="2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exit</a:t>
            </a:r>
          </a:p>
          <a:p>
            <a:pPr lvl="1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main ENDP</a:t>
            </a:r>
          </a:p>
          <a:p>
            <a:pPr lvl="1"/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END main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975"/>
            <a:ext cx="10515600" cy="2678805"/>
          </a:xfrm>
        </p:spPr>
        <p:txBody>
          <a:bodyPr/>
          <a:lstStyle/>
          <a:p>
            <a:r>
              <a:rPr lang="en-GB" i="1" dirty="0"/>
              <a:t>Program Output </a:t>
            </a:r>
            <a:r>
              <a:rPr lang="en-GB" dirty="0"/>
              <a:t>The following is a snapshot of the program’s output, generated by the call </a:t>
            </a:r>
            <a:r>
              <a:rPr lang="en-GB" dirty="0" smtClean="0"/>
              <a:t>to </a:t>
            </a:r>
            <a:r>
              <a:rPr lang="en-GB" dirty="0" err="1" smtClean="0"/>
              <a:t>DumpRegs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86" y="1857511"/>
            <a:ext cx="10745876" cy="1316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3717" y="3541691"/>
            <a:ext cx="103431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QUICK NOTE: THE NOP INSTRUCTION	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3717" y="3907594"/>
            <a:ext cx="10343114" cy="240065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safest (and the most useless) instruction you can write is called NOP (no operation). </a:t>
            </a:r>
            <a:endParaRPr lang="en-GB" sz="2400" dirty="0" smtClean="0"/>
          </a:p>
          <a:p>
            <a:r>
              <a:rPr lang="en-GB" sz="2400" dirty="0" smtClean="0"/>
              <a:t>It takes up </a:t>
            </a:r>
            <a:r>
              <a:rPr lang="en-GB" sz="2400" dirty="0"/>
              <a:t>1 byte of program storage and doesn’t do any work</a:t>
            </a:r>
            <a:r>
              <a:rPr lang="en-GB" sz="2400" dirty="0" smtClean="0"/>
              <a:t>.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00000000 66 8B C3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ax,bx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00000003 90 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nop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align next instruction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00000004 8B D1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edx,ecx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 mentioned, programs </a:t>
            </a:r>
            <a:r>
              <a:rPr lang="en-GB" dirty="0"/>
              <a:t>are organized around segments, which are usually named code, data, </a:t>
            </a:r>
            <a:r>
              <a:rPr lang="en-GB" dirty="0" smtClean="0"/>
              <a:t>and stack</a:t>
            </a:r>
            <a:r>
              <a:rPr lang="en-GB" dirty="0"/>
              <a:t>. </a:t>
            </a:r>
            <a:endParaRPr lang="en-GB" dirty="0" smtClean="0"/>
          </a:p>
          <a:p>
            <a:endParaRPr lang="en-GB" sz="1400" dirty="0" smtClean="0"/>
          </a:p>
          <a:p>
            <a:r>
              <a:rPr lang="en-GB" dirty="0" smtClean="0"/>
              <a:t>The </a:t>
            </a:r>
            <a:r>
              <a:rPr lang="en-GB" i="1" dirty="0"/>
              <a:t>code </a:t>
            </a:r>
            <a:r>
              <a:rPr lang="en-GB" dirty="0"/>
              <a:t>segment contains all of a program’s executable instructions. Ordinarily, the </a:t>
            </a:r>
            <a:r>
              <a:rPr lang="en-GB" dirty="0" smtClean="0"/>
              <a:t>code segment </a:t>
            </a:r>
            <a:r>
              <a:rPr lang="en-GB" dirty="0"/>
              <a:t>contains one or more procedures, with one designated as the </a:t>
            </a:r>
            <a:r>
              <a:rPr lang="en-GB" i="1" dirty="0" err="1"/>
              <a:t>startup</a:t>
            </a:r>
            <a:r>
              <a:rPr lang="en-GB" i="1" dirty="0"/>
              <a:t> </a:t>
            </a:r>
            <a:r>
              <a:rPr lang="en-GB" dirty="0"/>
              <a:t>procedure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smtClean="0"/>
              <a:t>the </a:t>
            </a:r>
            <a:r>
              <a:rPr lang="en-GB" b="1" dirty="0" err="1" smtClean="0"/>
              <a:t>AddSub</a:t>
            </a:r>
            <a:r>
              <a:rPr lang="en-GB" b="1" dirty="0" smtClean="0"/>
              <a:t> </a:t>
            </a:r>
            <a:r>
              <a:rPr lang="en-GB" dirty="0"/>
              <a:t>program, the </a:t>
            </a:r>
            <a:r>
              <a:rPr lang="en-GB" dirty="0" err="1"/>
              <a:t>startup</a:t>
            </a:r>
            <a:r>
              <a:rPr lang="en-GB" dirty="0"/>
              <a:t> procedure is </a:t>
            </a:r>
            <a:r>
              <a:rPr lang="en-GB" b="1" dirty="0"/>
              <a:t>main</a:t>
            </a:r>
            <a:r>
              <a:rPr lang="en-GB" dirty="0"/>
              <a:t>. 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Another </a:t>
            </a:r>
            <a:r>
              <a:rPr lang="en-GB" dirty="0"/>
              <a:t>segment, the </a:t>
            </a:r>
            <a:r>
              <a:rPr lang="en-GB" i="1" dirty="0"/>
              <a:t>stack </a:t>
            </a:r>
            <a:r>
              <a:rPr lang="en-GB" dirty="0"/>
              <a:t>segment, </a:t>
            </a:r>
            <a:r>
              <a:rPr lang="en-GB" dirty="0" smtClean="0"/>
              <a:t>holds procedure </a:t>
            </a:r>
            <a:r>
              <a:rPr lang="en-GB" dirty="0"/>
              <a:t>parameters and local variables. </a:t>
            </a:r>
            <a:endParaRPr lang="en-GB" dirty="0" smtClean="0"/>
          </a:p>
          <a:p>
            <a:endParaRPr lang="en-GB" sz="1600" dirty="0" smtClean="0"/>
          </a:p>
          <a:p>
            <a:r>
              <a:rPr lang="en-GB" dirty="0" smtClean="0"/>
              <a:t>The </a:t>
            </a:r>
            <a:r>
              <a:rPr lang="en-GB" i="1" dirty="0"/>
              <a:t>data </a:t>
            </a:r>
            <a:r>
              <a:rPr lang="en-GB" dirty="0"/>
              <a:t>segment holds variables.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7157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ASL Programming Style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63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8490"/>
          </a:xfrm>
        </p:spPr>
        <p:txBody>
          <a:bodyPr/>
          <a:lstStyle/>
          <a:p>
            <a:pPr algn="ctr"/>
            <a:r>
              <a:rPr lang="en-GB" dirty="0" smtClean="0"/>
              <a:t>A simple template you can 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8"/>
            <a:ext cx="10515600" cy="549927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Program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	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(Template.asm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endParaRPr lang="en-GB" sz="10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Program Description: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Author: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Creation Date: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Revisions: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Date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lvl="1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 Irvine32.inc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.data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(insert variables here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endParaRPr lang="en-GB" sz="7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.code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PROC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(insert executable instructions here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endParaRPr lang="en-GB" sz="9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exit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</a:t>
            </a:r>
          </a:p>
          <a:p>
            <a:pPr marL="457200" lvl="1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(insert additional procedures here)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6822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GB" b="1" dirty="0"/>
              <a:t>Assembling, Linking, and Running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 A </a:t>
            </a:r>
            <a:r>
              <a:rPr lang="en-GB" dirty="0"/>
              <a:t>programmer uses a </a:t>
            </a:r>
            <a:r>
              <a:rPr lang="en-GB" b="1" dirty="0"/>
              <a:t>text editor </a:t>
            </a:r>
            <a:r>
              <a:rPr lang="en-GB" dirty="0"/>
              <a:t>to create </a:t>
            </a:r>
            <a:r>
              <a:rPr lang="en-GB" dirty="0" smtClean="0"/>
              <a:t>a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source file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b="1" dirty="0"/>
              <a:t>assembler </a:t>
            </a:r>
            <a:r>
              <a:rPr lang="en-GB" dirty="0"/>
              <a:t>reads the source file and produces an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object file</a:t>
            </a:r>
            <a:r>
              <a:rPr lang="en-GB" i="1" dirty="0"/>
              <a:t>, </a:t>
            </a:r>
            <a:r>
              <a:rPr lang="en-GB" dirty="0"/>
              <a:t>a </a:t>
            </a:r>
            <a:r>
              <a:rPr lang="en-GB" dirty="0" smtClean="0"/>
              <a:t>machine-language translation </a:t>
            </a:r>
            <a:r>
              <a:rPr lang="en-GB" dirty="0"/>
              <a:t>of the program. Optionally, it produces a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listing file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b="1" dirty="0" smtClean="0"/>
              <a:t>linker</a:t>
            </a:r>
            <a:r>
              <a:rPr lang="en-GB" dirty="0" smtClean="0"/>
              <a:t> reads the object file, combines it with required procedures and produces the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executable file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operating system </a:t>
            </a:r>
            <a:r>
              <a:rPr lang="en-GB" b="1" dirty="0"/>
              <a:t>loader </a:t>
            </a:r>
            <a:r>
              <a:rPr lang="en-GB" dirty="0"/>
              <a:t>utility reads the executable file into memory and </a:t>
            </a:r>
            <a:r>
              <a:rPr lang="en-GB" dirty="0" smtClean="0"/>
              <a:t>branches the </a:t>
            </a:r>
            <a:r>
              <a:rPr lang="en-GB" dirty="0"/>
              <a:t>CPU to the program’s starting address, and the program begins to execute.</a:t>
            </a:r>
          </a:p>
        </p:txBody>
      </p:sp>
    </p:spTree>
    <p:extLst>
      <p:ext uri="{BB962C8B-B14F-4D97-AF65-F5344CB8AC3E}">
        <p14:creationId xmlns:p14="http://schemas.microsoft.com/office/powerpoint/2010/main" val="34945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72" y="0"/>
            <a:ext cx="10515600" cy="875763"/>
          </a:xfrm>
        </p:spPr>
        <p:txBody>
          <a:bodyPr/>
          <a:lstStyle/>
          <a:p>
            <a:pPr algn="ctr"/>
            <a:r>
              <a:rPr lang="en-GB" dirty="0" smtClean="0"/>
              <a:t>The listing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listing file </a:t>
            </a:r>
            <a:r>
              <a:rPr lang="en-GB" dirty="0"/>
              <a:t>contains a copy of the program’s source code, suitable for printing, with line numbers</a:t>
            </a:r>
            <a:r>
              <a:rPr lang="en-GB" dirty="0" smtClean="0"/>
              <a:t>, offset </a:t>
            </a:r>
            <a:r>
              <a:rPr lang="en-GB" dirty="0"/>
              <a:t>addresses, translated machine code, and a symbol table</a:t>
            </a:r>
            <a:r>
              <a:rPr lang="en-GB" dirty="0" smtClean="0"/>
              <a:t>.</a:t>
            </a:r>
          </a:p>
          <a:p>
            <a:endParaRPr lang="en-GB" sz="300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		</a:t>
            </a:r>
            <a:r>
              <a:rPr lang="en-GB" sz="2000" dirty="0" smtClean="0"/>
              <a:t>A small part of the listing file generated by the AddSub.asm program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10" y="3436212"/>
            <a:ext cx="9737323" cy="20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Assembly language is not that difficult to learn.</a:t>
            </a:r>
          </a:p>
          <a:p>
            <a:r>
              <a:rPr lang="en-GB" dirty="0" smtClean="0"/>
              <a:t>Writing programs that are useful however requires a comparatively large amount of code.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87753" y="3408301"/>
            <a:ext cx="103431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C3E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CODE: OUR FIRST PROGRAM BLOCK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7753" y="3774204"/>
            <a:ext cx="10343114" cy="1969770"/>
          </a:xfrm>
          <a:prstGeom prst="rect">
            <a:avLst/>
          </a:prstGeom>
          <a:noFill/>
          <a:ln>
            <a:solidFill>
              <a:srgbClr val="9DC3E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PROC</a:t>
            </a:r>
          </a:p>
          <a:p>
            <a:pPr lvl="2"/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eax,5	; move 5 to the EAX register</a:t>
            </a:r>
          </a:p>
          <a:p>
            <a:pPr lvl="2"/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eax,6 	; add 6 to the EAX register</a:t>
            </a:r>
          </a:p>
          <a:p>
            <a:pPr lvl="2"/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WriteInt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; display value in EAX</a:t>
            </a:r>
          </a:p>
          <a:p>
            <a:pPr lvl="2"/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Exit		; quit</a:t>
            </a:r>
          </a:p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ENDP</a:t>
            </a:r>
          </a:p>
          <a:p>
            <a:pPr lvl="1"/>
            <a:endParaRPr lang="en-GB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7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Intrinsic data types in MASM are only differentiated by their size in bits: 8,16,32,48,64 and 80.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Example: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myvar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WORD 1234H </a:t>
            </a:r>
            <a:r>
              <a:rPr lang="en-GB" dirty="0" smtClean="0"/>
              <a:t>or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myvar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DW 1234h</a:t>
            </a:r>
            <a:endParaRPr lang="en-GB" dirty="0" smtClean="0"/>
          </a:p>
          <a:p>
            <a:r>
              <a:rPr lang="en-GB" dirty="0" smtClean="0"/>
              <a:t>Initializers are compulsory. If you do not want to set an initial value, use a question mark.</a:t>
            </a:r>
          </a:p>
          <a:p>
            <a:pPr lvl="1"/>
            <a:r>
              <a:rPr lang="en-GB" dirty="0" smtClean="0"/>
              <a:t>Example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myvar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DWORD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5233" y="3013657"/>
            <a:ext cx="103431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SYNTAX: DEFINING DATA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5233" y="3379560"/>
            <a:ext cx="10343114" cy="70788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800" dirty="0" smtClean="0"/>
          </a:p>
          <a:p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GB" sz="24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GB" sz="24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directive initializer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[,</a:t>
            </a:r>
            <a:r>
              <a:rPr lang="en-GB" sz="24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initializer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]...</a:t>
            </a:r>
          </a:p>
          <a:p>
            <a:endParaRPr lang="en-GB" sz="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297815"/>
            <a:ext cx="9032366" cy="47294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5321" y="159064"/>
            <a:ext cx="10515600" cy="932690"/>
          </a:xfrm>
        </p:spPr>
        <p:txBody>
          <a:bodyPr>
            <a:normAutofit/>
          </a:bodyPr>
          <a:lstStyle/>
          <a:p>
            <a:pPr algn="ctr"/>
            <a:r>
              <a:rPr lang="en-GB" sz="2800" dirty="0" smtClean="0"/>
              <a:t>MASM Data Types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929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95" y="1435993"/>
            <a:ext cx="6371663" cy="4578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pPr algn="ctr"/>
            <a:r>
              <a:rPr lang="en-GB" sz="2800" dirty="0" smtClean="0"/>
              <a:t>ASL Legacy Data Types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6405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353"/>
            <a:ext cx="10515600" cy="642893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</a:t>
            </a:r>
            <a:r>
              <a:rPr lang="en-GB" dirty="0"/>
              <a:t>initializers </a:t>
            </a:r>
            <a:r>
              <a:rPr lang="en-GB" dirty="0" smtClean="0"/>
              <a:t>can be used </a:t>
            </a:r>
            <a:r>
              <a:rPr lang="en-GB" dirty="0"/>
              <a:t>in the same data </a:t>
            </a:r>
            <a:r>
              <a:rPr lang="en-GB" dirty="0" smtClean="0"/>
              <a:t>definition as in: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mylist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BYTE 10,20,30,40,50</a:t>
            </a:r>
          </a:p>
          <a:p>
            <a:r>
              <a:rPr lang="en-GB" dirty="0" smtClean="0"/>
              <a:t>In this case, the label (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mylist</a:t>
            </a:r>
            <a:r>
              <a:rPr lang="en-GB" dirty="0" smtClean="0"/>
              <a:t>) refers only to the first item. Remaining items are stored in subsequent memory locations.</a:t>
            </a:r>
          </a:p>
          <a:p>
            <a:r>
              <a:rPr lang="en-GB" dirty="0" smtClean="0"/>
              <a:t>If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mylist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smtClean="0"/>
              <a:t>has an offset of 0000, then the above declaration has the following layout.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Within a single data definition, its initializers can use different radixes. Character and </a:t>
            </a:r>
            <a:r>
              <a:rPr lang="en-GB" dirty="0" smtClean="0"/>
              <a:t>string constants </a:t>
            </a:r>
            <a:r>
              <a:rPr lang="en-GB" dirty="0"/>
              <a:t>can be freely mixed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list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BYTE 10,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‘W’,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41h,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00100010b;</a:t>
            </a:r>
            <a:b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16" y="2448401"/>
            <a:ext cx="1955167" cy="25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4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6223"/>
          </a:xfrm>
        </p:spPr>
        <p:txBody>
          <a:bodyPr/>
          <a:lstStyle/>
          <a:p>
            <a:pPr algn="ctr"/>
            <a:r>
              <a:rPr lang="en-GB" sz="2800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223"/>
            <a:ext cx="10515600" cy="593593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define a string of characters, enclose them in single or double quotation </a:t>
            </a:r>
            <a:r>
              <a:rPr lang="en-GB" dirty="0" smtClean="0"/>
              <a:t>marks, as in: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greeting1 BYTE "Good afternoon",0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greeting2 BYTE 'Good night',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marL="457200" lvl="1" indent="0">
              <a:buNone/>
            </a:pPr>
            <a:endParaRPr lang="en-GB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/>
              <a:t>The </a:t>
            </a:r>
            <a:r>
              <a:rPr lang="en-GB" dirty="0" smtClean="0"/>
              <a:t>most common </a:t>
            </a:r>
            <a:r>
              <a:rPr lang="en-GB" dirty="0"/>
              <a:t>type of string ends with a null byte (containing 0</a:t>
            </a:r>
            <a:r>
              <a:rPr lang="en-GB" dirty="0" smtClean="0"/>
              <a:t>).</a:t>
            </a:r>
          </a:p>
          <a:p>
            <a:endParaRPr lang="en-GB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 smtClean="0"/>
              <a:t>Each character will take up one byte of storage.</a:t>
            </a:r>
          </a:p>
          <a:p>
            <a:endParaRPr lang="en-GB" sz="1200" dirty="0" smtClean="0"/>
          </a:p>
          <a:p>
            <a:r>
              <a:rPr lang="en-GB" dirty="0"/>
              <a:t>A string can be divided between multiple lines </a:t>
            </a:r>
            <a:r>
              <a:rPr lang="en-GB" dirty="0" smtClean="0"/>
              <a:t>without having </a:t>
            </a:r>
            <a:r>
              <a:rPr lang="en-GB" dirty="0"/>
              <a:t>to supply a label for each line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Welcome_message1 BYTE “Welcome to COE 381”, 0dh, 0ah,</a:t>
            </a:r>
          </a:p>
          <a:p>
            <a:pPr marL="3200400" lvl="7" indent="0">
              <a:buNone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BYTE “This is a very easy course to understand.”, 0</a:t>
            </a:r>
          </a:p>
          <a:p>
            <a:pPr marL="3200400" lvl="7" indent="0">
              <a:buNone/>
            </a:pPr>
            <a:endParaRPr lang="en-GB" sz="1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Hexadecimal codes 0d and 0a produce a carriage return.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9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DUP Operator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DUP operator can be used to assign a single value to multiple memory locations.</a:t>
            </a:r>
          </a:p>
          <a:p>
            <a:endParaRPr lang="en-GB" dirty="0" smtClean="0"/>
          </a:p>
          <a:p>
            <a:r>
              <a:rPr lang="en-GB" dirty="0" smtClean="0"/>
              <a:t>It can be used with both uninitialized and initialized data.</a:t>
            </a:r>
          </a:p>
          <a:p>
            <a:endParaRPr lang="en-GB" dirty="0" smtClean="0"/>
          </a:p>
          <a:p>
            <a:r>
              <a:rPr lang="en-GB" dirty="0" smtClean="0"/>
              <a:t>Examples:</a:t>
            </a:r>
          </a:p>
          <a:p>
            <a:pPr marL="914400" lvl="2" indent="0"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BYTE 20 DUP(0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)		</a:t>
            </a:r>
          </a:p>
          <a:p>
            <a:pPr marL="914400" lvl="2" indent="0">
              <a:buNone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BYTE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20 DUP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(?)		 </a:t>
            </a:r>
          </a:p>
          <a:p>
            <a:pPr marL="914400" lvl="2" indent="0">
              <a:buNone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BYTE 4 DUP("STACK")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0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9459" y="1269034"/>
            <a:ext cx="1125415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SELF TEST EXERCISE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458" y="1733268"/>
            <a:ext cx="11254153" cy="187743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2000" dirty="0" smtClean="0"/>
          </a:p>
          <a:p>
            <a:r>
              <a:rPr lang="en-GB" sz="3200" dirty="0" smtClean="0"/>
              <a:t>Rewrite the ASL program addSub.asm of slide 14, by replacing all immediate values with variables.</a:t>
            </a:r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880982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207"/>
            <a:ext cx="10515600" cy="875725"/>
          </a:xfrm>
        </p:spPr>
        <p:txBody>
          <a:bodyPr/>
          <a:lstStyle/>
          <a:p>
            <a:pPr algn="ctr"/>
            <a:r>
              <a:rPr lang="en-GB" dirty="0" smtClean="0"/>
              <a:t>Symbolic Constants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932"/>
            <a:ext cx="10515600" cy="501003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It is possible to create constants in ASL.</a:t>
            </a:r>
          </a:p>
          <a:p>
            <a:r>
              <a:rPr lang="en-GB" dirty="0" smtClean="0"/>
              <a:t>The values of constants cannot change at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runtime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Constants can however be redefined during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assembly time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GB" dirty="0"/>
              <a:t>COUNT = 5</a:t>
            </a:r>
          </a:p>
          <a:p>
            <a:pPr marL="457200" lvl="1" indent="0">
              <a:buNone/>
            </a:pPr>
            <a:r>
              <a:rPr lang="en-GB" dirty="0" err="1"/>
              <a:t>mov</a:t>
            </a:r>
            <a:r>
              <a:rPr lang="en-GB" dirty="0"/>
              <a:t> </a:t>
            </a:r>
            <a:r>
              <a:rPr lang="en-GB" dirty="0" err="1"/>
              <a:t>al,COUNT</a:t>
            </a:r>
            <a:r>
              <a:rPr lang="en-GB" dirty="0"/>
              <a:t> </a:t>
            </a:r>
            <a:r>
              <a:rPr lang="en-GB" dirty="0" smtClean="0"/>
              <a:t>	; </a:t>
            </a:r>
            <a:r>
              <a:rPr lang="en-GB" dirty="0"/>
              <a:t>AL = 5</a:t>
            </a:r>
          </a:p>
          <a:p>
            <a:pPr marL="457200" lvl="1" indent="0">
              <a:buNone/>
            </a:pPr>
            <a:r>
              <a:rPr lang="en-GB" dirty="0"/>
              <a:t>COUNT = 10</a:t>
            </a:r>
          </a:p>
          <a:p>
            <a:pPr marL="457200" lvl="1" indent="0">
              <a:buNone/>
            </a:pPr>
            <a:r>
              <a:rPr lang="en-GB" dirty="0" err="1"/>
              <a:t>mov</a:t>
            </a:r>
            <a:r>
              <a:rPr lang="en-GB" dirty="0"/>
              <a:t> </a:t>
            </a:r>
            <a:r>
              <a:rPr lang="en-GB" dirty="0" err="1"/>
              <a:t>al,COUNT</a:t>
            </a:r>
            <a:r>
              <a:rPr lang="en-GB" dirty="0"/>
              <a:t> </a:t>
            </a:r>
            <a:r>
              <a:rPr lang="en-GB" dirty="0" smtClean="0"/>
              <a:t>	; </a:t>
            </a:r>
            <a:r>
              <a:rPr lang="en-GB" dirty="0"/>
              <a:t>AL = 10</a:t>
            </a:r>
          </a:p>
          <a:p>
            <a:pPr marL="457200" lvl="1" indent="0">
              <a:buNone/>
            </a:pPr>
            <a:r>
              <a:rPr lang="en-GB" dirty="0"/>
              <a:t>COUNT = 100</a:t>
            </a:r>
          </a:p>
          <a:p>
            <a:pPr marL="457200" lvl="1" indent="0">
              <a:buNone/>
            </a:pPr>
            <a:r>
              <a:rPr lang="en-GB" dirty="0" err="1"/>
              <a:t>mov</a:t>
            </a:r>
            <a:r>
              <a:rPr lang="en-GB" dirty="0"/>
              <a:t> </a:t>
            </a:r>
            <a:r>
              <a:rPr lang="en-GB" dirty="0" err="1"/>
              <a:t>al,COUNT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1165" y="2226719"/>
            <a:ext cx="103431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SYNTAX: DEFINING SYMBOLS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165" y="2596051"/>
            <a:ext cx="10343114" cy="58477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800" dirty="0" smtClean="0"/>
          </a:p>
          <a:p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initializer	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eg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COUNT = 10; 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Esc_key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27</a:t>
            </a:r>
            <a:endParaRPr lang="en-GB" sz="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1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4696"/>
          </a:xfrm>
        </p:spPr>
        <p:txBody>
          <a:bodyPr/>
          <a:lstStyle/>
          <a:p>
            <a:pPr algn="ctr"/>
            <a:r>
              <a:rPr lang="en-GB" dirty="0" err="1" smtClean="0"/>
              <a:t>Endianness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696"/>
            <a:ext cx="10515600" cy="572491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Generically “</a:t>
            </a:r>
            <a:r>
              <a:rPr lang="en-GB" dirty="0" err="1"/>
              <a:t>endianness</a:t>
            </a:r>
            <a:r>
              <a:rPr lang="en-GB" dirty="0"/>
              <a:t>” refers to the way sub-elements are numbered within an element, for example the way that bytes are </a:t>
            </a:r>
            <a:r>
              <a:rPr lang="en-GB" dirty="0" smtClean="0"/>
              <a:t>numbered </a:t>
            </a:r>
            <a:r>
              <a:rPr lang="en-GB" dirty="0"/>
              <a:t>in a word. </a:t>
            </a:r>
            <a:endParaRPr lang="en-GB" dirty="0" smtClean="0"/>
          </a:p>
          <a:p>
            <a:endParaRPr lang="en-GB" sz="700" dirty="0" smtClean="0"/>
          </a:p>
          <a:p>
            <a:r>
              <a:rPr lang="en-GB" dirty="0" smtClean="0"/>
              <a:t>In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little-endian</a:t>
            </a:r>
            <a:r>
              <a:rPr lang="en-GB" dirty="0" smtClean="0"/>
              <a:t> addressing, the lowest byte (or bit) is stored in the lowest address.</a:t>
            </a:r>
          </a:p>
          <a:p>
            <a:endParaRPr lang="en-GB" sz="500" dirty="0" smtClean="0"/>
          </a:p>
          <a:p>
            <a:r>
              <a:rPr lang="en-GB" dirty="0" smtClean="0"/>
              <a:t>In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big-endian</a:t>
            </a:r>
            <a:r>
              <a:rPr lang="en-GB" dirty="0" smtClean="0"/>
              <a:t> addressing, the most significant byte (or bit) is stored in the least address.</a:t>
            </a:r>
          </a:p>
          <a:p>
            <a:endParaRPr lang="en-GB" sz="500" dirty="0" smtClean="0"/>
          </a:p>
          <a:p>
            <a:r>
              <a:rPr lang="en-GB" dirty="0" smtClean="0"/>
              <a:t>Example: considering the instruction, how is the number 12345678 stored, if count begins at offset 0000?</a:t>
            </a:r>
          </a:p>
          <a:p>
            <a:pPr marL="914400" lvl="2" indent="0">
              <a:buNone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count DD 12345678h</a:t>
            </a:r>
          </a:p>
          <a:p>
            <a:pPr marL="914400" lvl="2" indent="0">
              <a:buNone/>
            </a:pPr>
            <a:endParaRPr lang="en-GB" sz="3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3200" dirty="0"/>
              <a:t>x86 processors store and retrieve data from memory using </a:t>
            </a:r>
            <a:r>
              <a:rPr lang="en-GB" sz="3200" i="1" dirty="0"/>
              <a:t>little endian </a:t>
            </a:r>
            <a:r>
              <a:rPr lang="en-GB" sz="3200" dirty="0" smtClean="0"/>
              <a:t>order.</a:t>
            </a:r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88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The $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45826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ASL,  the $ operator also known as the </a:t>
            </a:r>
            <a:r>
              <a:rPr lang="en-GB" i="1" dirty="0" smtClean="0"/>
              <a:t>current </a:t>
            </a:r>
            <a:r>
              <a:rPr lang="en-GB" i="1" dirty="0"/>
              <a:t>location </a:t>
            </a:r>
            <a:r>
              <a:rPr lang="en-GB" i="1" dirty="0" smtClean="0"/>
              <a:t>counter </a:t>
            </a:r>
            <a:r>
              <a:rPr lang="en-GB" dirty="0"/>
              <a:t>returns the offset </a:t>
            </a:r>
            <a:r>
              <a:rPr lang="en-GB" dirty="0" smtClean="0"/>
              <a:t>associated with </a:t>
            </a:r>
            <a:r>
              <a:rPr lang="en-GB" dirty="0"/>
              <a:t>the current program statement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following statements set LISTSIZE to 0008, given that list is located at address 0000.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mylist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WORD 1234h,2500h, 12, 12;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MYLISTSIZE = $;</a:t>
            </a:r>
          </a:p>
          <a:p>
            <a:r>
              <a:rPr lang="en-GB" dirty="0" smtClean="0"/>
              <a:t>For this to be useful the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GB" dirty="0" smtClean="0"/>
              <a:t> statement has to follow the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mylist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/>
              <a:t>statement immediately.</a:t>
            </a:r>
          </a:p>
          <a:p>
            <a:r>
              <a:rPr lang="en-GB" dirty="0" smtClean="0"/>
              <a:t>Example: what is the value of </a:t>
            </a:r>
            <a:r>
              <a:rPr lang="en-GB" dirty="0" err="1" smtClean="0"/>
              <a:t>ListSize</a:t>
            </a:r>
            <a:r>
              <a:rPr lang="en-GB" dirty="0" smtClean="0"/>
              <a:t>?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list BYTE 10,20,30,40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var2 BYTE 20 DUP(?)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ListSize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= ($ - list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GB" dirty="0" smtClean="0"/>
              <a:t>The $ operator can be used to calculate the size of arrays and strings.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2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</a:t>
            </a:r>
            <a:r>
              <a:rPr lang="en-GB" i="1" dirty="0" smtClean="0"/>
              <a:t>integer constant </a:t>
            </a:r>
            <a:r>
              <a:rPr lang="en-GB" dirty="0" smtClean="0"/>
              <a:t>(</a:t>
            </a:r>
            <a:r>
              <a:rPr lang="en-GB" dirty="0"/>
              <a:t>or integer literal) is made up of an optional leading sign, one or more digits</a:t>
            </a:r>
            <a:r>
              <a:rPr lang="en-GB" dirty="0" smtClean="0"/>
              <a:t>, and </a:t>
            </a:r>
            <a:r>
              <a:rPr lang="en-GB" dirty="0"/>
              <a:t>an optional suffix </a:t>
            </a:r>
            <a:r>
              <a:rPr lang="en-GB" dirty="0" smtClean="0"/>
              <a:t>character.</a:t>
            </a:r>
          </a:p>
          <a:p>
            <a:r>
              <a:rPr lang="en-GB" dirty="0" smtClean="0"/>
              <a:t>The Syntax: 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[{+|−}] 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digits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 [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radix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radix may be one of the following:</a:t>
            </a:r>
          </a:p>
          <a:p>
            <a:pPr marL="914400" lvl="2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h Hexadecimal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		r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Encoded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real	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q/o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Octal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			t Decimal 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alternate)</a:t>
            </a:r>
          </a:p>
          <a:p>
            <a:pPr marL="914400" lvl="2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Decimal			y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Binary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alternate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Binary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/>
              <a:t>If no radix is given, the integer constant is assumed to be decimal</a:t>
            </a:r>
            <a:r>
              <a:rPr lang="en-GB" dirty="0" smtClean="0"/>
              <a:t>. </a:t>
            </a:r>
            <a:r>
              <a:rPr lang="en-GB" i="1" dirty="0" smtClean="0"/>
              <a:t>Examples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20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EQU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i="1" dirty="0"/>
              <a:t>EQU directive </a:t>
            </a:r>
            <a:r>
              <a:rPr lang="en-GB" dirty="0"/>
              <a:t>associates a symbolic name with an integer expression or some arbitrary text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Unlike the = directive, a symbol defined with EQU </a:t>
            </a:r>
            <a:r>
              <a:rPr lang="en-GB" dirty="0" smtClean="0"/>
              <a:t>can never be </a:t>
            </a:r>
            <a:r>
              <a:rPr lang="en-GB" dirty="0"/>
              <a:t>redefined </a:t>
            </a:r>
            <a:r>
              <a:rPr lang="en-GB" dirty="0" smtClean="0"/>
              <a:t>in the </a:t>
            </a:r>
            <a:r>
              <a:rPr lang="en-GB" dirty="0"/>
              <a:t>same source code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0686" y="2887902"/>
            <a:ext cx="103431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SYNTAX: DEFINING SYMBOLS WITH EQU 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0686" y="3257234"/>
            <a:ext cx="10343114" cy="160043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i="1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expression	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egs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PI EQU &lt;3.142&gt;</a:t>
            </a:r>
            <a:endParaRPr lang="en-GB" sz="24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i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symbol		</a:t>
            </a:r>
            <a:r>
              <a:rPr lang="en-GB" sz="2400" i="1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pressKey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EQU &lt;“Press any key to continue…”, 0&gt;	</a:t>
            </a:r>
            <a:endParaRPr lang="en-GB" sz="2400" i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i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 &lt;</a:t>
            </a: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endParaRPr lang="en-GB" sz="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0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TEXTEQU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9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i="1" dirty="0"/>
              <a:t>TEXTEQU directive</a:t>
            </a:r>
            <a:r>
              <a:rPr lang="en-GB" dirty="0"/>
              <a:t>, similar to EQU, creates what is known as a </a:t>
            </a:r>
            <a:r>
              <a:rPr lang="en-GB" i="1" dirty="0"/>
              <a:t>text macro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mtClean="0"/>
              <a:t>Unlike </a:t>
            </a:r>
            <a:r>
              <a:rPr lang="en-GB" dirty="0" smtClean="0"/>
              <a:t>symbols created with EQU, text macros can be redefined at any time.</a:t>
            </a:r>
          </a:p>
          <a:p>
            <a:r>
              <a:rPr lang="en-GB" dirty="0" smtClean="0"/>
              <a:t>The can also build on each other as in the following example.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1363" y="2831631"/>
            <a:ext cx="103431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SYNTAX: DEFINING SYMBOLS WITH TEXTEQU 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363" y="3200963"/>
            <a:ext cx="10343114" cy="160043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i="1" dirty="0" smtClean="0"/>
          </a:p>
          <a:p>
            <a:r>
              <a:rPr lang="en-GB" sz="2400" i="1" dirty="0" smtClean="0"/>
              <a:t>name </a:t>
            </a:r>
            <a:r>
              <a:rPr lang="en-GB" sz="2400" dirty="0"/>
              <a:t>TEXTEQU &lt;</a:t>
            </a:r>
            <a:r>
              <a:rPr lang="en-GB" sz="2400" i="1" dirty="0"/>
              <a:t>text</a:t>
            </a:r>
            <a:r>
              <a:rPr lang="en-GB" sz="2400" dirty="0"/>
              <a:t>&gt;</a:t>
            </a:r>
          </a:p>
          <a:p>
            <a:r>
              <a:rPr lang="en-GB" sz="2400" i="1" dirty="0"/>
              <a:t>name </a:t>
            </a:r>
            <a:r>
              <a:rPr lang="en-GB" sz="2400" dirty="0"/>
              <a:t>TEXTEQU </a:t>
            </a:r>
            <a:r>
              <a:rPr lang="en-GB" sz="2400" i="1" dirty="0" err="1"/>
              <a:t>textmacro</a:t>
            </a:r>
            <a:endParaRPr lang="en-GB" sz="2400" i="1" dirty="0"/>
          </a:p>
          <a:p>
            <a:r>
              <a:rPr lang="en-GB" sz="2400" i="1" dirty="0"/>
              <a:t>name </a:t>
            </a:r>
            <a:r>
              <a:rPr lang="en-GB" sz="2400" dirty="0"/>
              <a:t>TEXTEQU %</a:t>
            </a:r>
            <a:r>
              <a:rPr lang="en-GB" sz="2400" i="1" dirty="0" err="1" smtClean="0"/>
              <a:t>constExpr</a:t>
            </a:r>
            <a:endParaRPr lang="en-GB" sz="2400" i="1" dirty="0" smtClean="0"/>
          </a:p>
          <a:p>
            <a:endParaRPr lang="en-GB" sz="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459" y="1269034"/>
            <a:ext cx="1125415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SELF TEST EXERCISE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9458" y="1733268"/>
            <a:ext cx="11254153" cy="366254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2000" dirty="0" smtClean="0"/>
          </a:p>
          <a:p>
            <a:r>
              <a:rPr lang="en-GB" sz="3200" dirty="0" smtClean="0"/>
              <a:t>After executing the code below, what will the statement </a:t>
            </a:r>
            <a:r>
              <a:rPr lang="en-GB" sz="3200" dirty="0" err="1" smtClean="0"/>
              <a:t>setupAL</a:t>
            </a:r>
            <a:r>
              <a:rPr lang="en-GB" sz="3200" dirty="0" smtClean="0"/>
              <a:t> translate to?</a:t>
            </a:r>
          </a:p>
          <a:p>
            <a:r>
              <a:rPr lang="en-GB" sz="3200" dirty="0"/>
              <a:t>	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rowSize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5</a:t>
            </a:r>
          </a:p>
          <a:p>
            <a:pPr lvl="2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 TEXTEQU %(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rowSize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 2)</a:t>
            </a:r>
          </a:p>
          <a:p>
            <a:pPr lvl="2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TEXTEQU &lt;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lvl="2"/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setupAL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TEXTEQU &lt;move 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al,count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GB" sz="28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769504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459" y="354634"/>
            <a:ext cx="1125415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SELF TEST EXERCISES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9458" y="818868"/>
            <a:ext cx="11254153" cy="60016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1. Declare </a:t>
            </a:r>
            <a:r>
              <a:rPr lang="en-GB" sz="2400" dirty="0"/>
              <a:t>a symbolic constant using the equal-sign directive that contains the ASCII </a:t>
            </a:r>
            <a:r>
              <a:rPr lang="en-GB" sz="2400" dirty="0" smtClean="0"/>
              <a:t>code (</a:t>
            </a:r>
            <a:r>
              <a:rPr lang="en-GB" sz="2400" dirty="0"/>
              <a:t>08h) for the Backspace key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2. Declare </a:t>
            </a:r>
            <a:r>
              <a:rPr lang="en-GB" sz="2400" dirty="0"/>
              <a:t>a symbolic constant named </a:t>
            </a:r>
            <a:r>
              <a:rPr lang="en-GB" sz="2400" b="1" dirty="0" err="1"/>
              <a:t>SecondsInDay</a:t>
            </a:r>
            <a:r>
              <a:rPr lang="en-GB" sz="2400" b="1" dirty="0"/>
              <a:t> </a:t>
            </a:r>
            <a:r>
              <a:rPr lang="en-GB" sz="2400" dirty="0"/>
              <a:t>using the equal-sign directive </a:t>
            </a:r>
            <a:r>
              <a:rPr lang="en-GB" sz="2400" dirty="0" smtClean="0"/>
              <a:t>and assign </a:t>
            </a:r>
            <a:r>
              <a:rPr lang="en-GB" sz="2400" dirty="0"/>
              <a:t>it an arithmetic expression that calculates the number of seconds in a 24-hour period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3. Write a statement that causes the assembler to calculate the number of bytes in the following array, and assign the value to a symbolic constant named </a:t>
            </a:r>
            <a:r>
              <a:rPr lang="en-GB" sz="2400" b="1" dirty="0" err="1" smtClean="0"/>
              <a:t>ArraySize</a:t>
            </a:r>
            <a:r>
              <a:rPr lang="en-GB" sz="2400" dirty="0" smtClean="0"/>
              <a:t>:</a:t>
            </a:r>
          </a:p>
          <a:p>
            <a:r>
              <a:rPr lang="en-GB" sz="2400" dirty="0" err="1" smtClean="0"/>
              <a:t>myArray</a:t>
            </a:r>
            <a:r>
              <a:rPr lang="en-GB" sz="2400" dirty="0" smtClean="0"/>
              <a:t> WORD 20 DUP(?)</a:t>
            </a:r>
          </a:p>
          <a:p>
            <a:endParaRPr lang="en-GB" sz="2400" dirty="0" smtClean="0"/>
          </a:p>
          <a:p>
            <a:r>
              <a:rPr lang="en-GB" sz="2400" dirty="0" smtClean="0"/>
              <a:t>4</a:t>
            </a:r>
            <a:r>
              <a:rPr lang="en-GB" sz="2400" dirty="0"/>
              <a:t>. Show how to calculate the number of elements in the following array, and assign the </a:t>
            </a:r>
            <a:r>
              <a:rPr lang="en-GB" sz="2400" dirty="0" smtClean="0"/>
              <a:t>value to </a:t>
            </a:r>
            <a:r>
              <a:rPr lang="en-GB" sz="2400" dirty="0"/>
              <a:t>a symbolic constant named </a:t>
            </a:r>
            <a:r>
              <a:rPr lang="en-GB" sz="2400" b="1" dirty="0" err="1"/>
              <a:t>ArraySize</a:t>
            </a:r>
            <a:r>
              <a:rPr lang="en-GB" sz="2400" dirty="0"/>
              <a:t>:</a:t>
            </a:r>
          </a:p>
          <a:p>
            <a:r>
              <a:rPr lang="en-GB" sz="2400" dirty="0" err="1"/>
              <a:t>myArray</a:t>
            </a:r>
            <a:r>
              <a:rPr lang="en-GB" sz="2400" dirty="0"/>
              <a:t> DWORD 30 DUP</a:t>
            </a:r>
            <a:r>
              <a:rPr lang="en-GB" sz="2400" dirty="0" smtClean="0"/>
              <a:t>(?)</a:t>
            </a:r>
          </a:p>
          <a:p>
            <a:endParaRPr lang="en-GB" sz="2400" dirty="0" smtClean="0"/>
          </a:p>
          <a:p>
            <a:r>
              <a:rPr lang="en-GB" sz="2400" dirty="0"/>
              <a:t>5. Use a TEXTEQU expression to redefine “PROC” as “PROCEDURE.”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61164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9854"/>
                <a:ext cx="10515600" cy="5692461"/>
              </a:xfrm>
            </p:spPr>
            <p:txBody>
              <a:bodyPr/>
              <a:lstStyle/>
              <a:p>
                <a:r>
                  <a:rPr lang="en-GB" dirty="0" smtClean="0"/>
                  <a:t>An </a:t>
                </a:r>
                <a:r>
                  <a:rPr lang="en-GB" i="1" dirty="0" smtClean="0"/>
                  <a:t>integer expression </a:t>
                </a:r>
                <a:r>
                  <a:rPr lang="en-GB" dirty="0" smtClean="0"/>
                  <a:t>is </a:t>
                </a:r>
                <a:r>
                  <a:rPr lang="en-GB" dirty="0"/>
                  <a:t>a mathematical expression involving integer values and arithmetic operators.</a:t>
                </a:r>
              </a:p>
              <a:p>
                <a:r>
                  <a:rPr lang="en-GB" dirty="0"/>
                  <a:t>The expression must evaluate to an integer, which can be stored in 32 bits (0 </a:t>
                </a:r>
                <a:r>
                  <a:rPr lang="en-GB" dirty="0" smtClean="0"/>
                  <a:t>through </a:t>
                </a:r>
                <a:r>
                  <a:rPr lang="en-GB" dirty="0" err="1" smtClean="0"/>
                  <a:t>FFFFFFFFh</a:t>
                </a:r>
                <a:r>
                  <a:rPr lang="en-GB" dirty="0" smtClean="0"/>
                  <a:t>).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GB" sz="2800" dirty="0" smtClean="0"/>
                  <a:t>What does the following evaluate to: 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18/2∗2/3/2∗2∗2−6+2+4/2∗2</m:t>
                    </m:r>
                  </m:oMath>
                </a14:m>
                <a:r>
                  <a:rPr lang="en-GB" dirty="0" smtClean="0"/>
                  <a:t>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9854"/>
                <a:ext cx="10515600" cy="5692461"/>
              </a:xfrm>
              <a:blipFill rotWithShape="0">
                <a:blip r:embed="rId2"/>
                <a:stretch>
                  <a:fillRect l="-1043" t="-1822" r="-1159" b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57" y="2582934"/>
            <a:ext cx="6868085" cy="28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8672"/>
          </a:xfrm>
        </p:spPr>
        <p:txBody>
          <a:bodyPr/>
          <a:lstStyle/>
          <a:p>
            <a:pPr algn="ctr"/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i="1" dirty="0" smtClean="0"/>
              <a:t>identifier </a:t>
            </a:r>
            <a:r>
              <a:rPr lang="en-GB" dirty="0" smtClean="0"/>
              <a:t>is </a:t>
            </a:r>
            <a:r>
              <a:rPr lang="en-GB" dirty="0"/>
              <a:t>a programmer-chosen name. It might identify a variable, a constant, a procedure</a:t>
            </a:r>
            <a:r>
              <a:rPr lang="en-GB" dirty="0" smtClean="0"/>
              <a:t>, or </a:t>
            </a:r>
            <a:r>
              <a:rPr lang="en-GB" dirty="0"/>
              <a:t>a code label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RULES:</a:t>
            </a:r>
          </a:p>
          <a:p>
            <a:pPr lvl="1"/>
            <a:r>
              <a:rPr lang="en-GB" dirty="0" smtClean="0"/>
              <a:t>They </a:t>
            </a:r>
            <a:r>
              <a:rPr lang="en-GB" dirty="0"/>
              <a:t>may contain between 1 and 247 characters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>They </a:t>
            </a:r>
            <a:r>
              <a:rPr lang="en-GB" dirty="0"/>
              <a:t>are not case sensitive</a:t>
            </a:r>
            <a:r>
              <a:rPr lang="en-GB" dirty="0" smtClean="0"/>
              <a:t>.</a:t>
            </a:r>
            <a:endParaRPr lang="en-GB" b="1" dirty="0"/>
          </a:p>
          <a:p>
            <a:pPr lvl="1"/>
            <a:r>
              <a:rPr lang="en-GB" dirty="0"/>
              <a:t>The first character must be a letter (A..Z, </a:t>
            </a:r>
            <a:r>
              <a:rPr lang="en-GB" dirty="0" err="1"/>
              <a:t>a..z</a:t>
            </a:r>
            <a:r>
              <a:rPr lang="en-GB" dirty="0"/>
              <a:t>), underscore (_), @ , ?, or $. </a:t>
            </a:r>
            <a:r>
              <a:rPr lang="en-GB" dirty="0" smtClean="0"/>
              <a:t>Subsequent characters </a:t>
            </a:r>
            <a:r>
              <a:rPr lang="en-GB" dirty="0"/>
              <a:t>may also be digits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An </a:t>
            </a:r>
            <a:r>
              <a:rPr lang="en-GB" dirty="0"/>
              <a:t>identifier cannot be the same as an assembler reserved word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10686" y="4734825"/>
            <a:ext cx="103431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EXAMPLE: IDENTIFIERS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0686" y="5100728"/>
            <a:ext cx="10343114" cy="86177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?hello 		how		34543		?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myCRopee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$money		_9999		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open_file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var9</a:t>
            </a:r>
          </a:p>
          <a:p>
            <a:pPr lvl="1"/>
            <a:endParaRPr lang="en-GB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9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pPr algn="ctr"/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448"/>
          </a:xfrm>
        </p:spPr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i="1" dirty="0" smtClean="0"/>
              <a:t>directive </a:t>
            </a:r>
            <a:r>
              <a:rPr lang="en-GB" dirty="0" smtClean="0"/>
              <a:t>is </a:t>
            </a:r>
            <a:r>
              <a:rPr lang="en-GB" dirty="0"/>
              <a:t>a command embedded in the source code that is recognized and acted upon by </a:t>
            </a:r>
            <a:r>
              <a:rPr lang="en-GB" dirty="0" smtClean="0"/>
              <a:t>the assembler.</a:t>
            </a:r>
          </a:p>
          <a:p>
            <a:endParaRPr lang="en-GB" sz="1400" dirty="0" smtClean="0"/>
          </a:p>
          <a:p>
            <a:r>
              <a:rPr lang="en-GB" dirty="0"/>
              <a:t>Directives do not execute at </a:t>
            </a:r>
            <a:r>
              <a:rPr lang="en-GB" dirty="0" smtClean="0"/>
              <a:t>runtime.</a:t>
            </a:r>
          </a:p>
          <a:p>
            <a:endParaRPr lang="en-GB" sz="1100" dirty="0" smtClean="0"/>
          </a:p>
          <a:p>
            <a:r>
              <a:rPr lang="en-GB" dirty="0" smtClean="0"/>
              <a:t>We will use directives for two main purposes</a:t>
            </a:r>
          </a:p>
          <a:p>
            <a:pPr lvl="1"/>
            <a:r>
              <a:rPr lang="en-GB" dirty="0" smtClean="0"/>
              <a:t>To define variables and procedures.</a:t>
            </a:r>
          </a:p>
          <a:p>
            <a:pPr marL="914400" lvl="2" indent="0">
              <a:buNone/>
            </a:pPr>
            <a:r>
              <a:rPr lang="en-GB" dirty="0" smtClean="0"/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Example: 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myVar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DWORD 26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	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DWORD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directive</a:t>
            </a:r>
          </a:p>
          <a:p>
            <a:pPr marL="914400" lvl="2" indent="0">
              <a:buNone/>
            </a:pPr>
            <a:endParaRPr lang="en-GB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To define program sections or segments</a:t>
            </a:r>
          </a:p>
          <a:p>
            <a:pPr marL="914400" lvl="2" indent="0">
              <a:buNone/>
            </a:pPr>
            <a:r>
              <a:rPr lang="en-GB" dirty="0" smtClean="0"/>
              <a:t>i.e.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.data	,           .code,	.stack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size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701"/>
            <a:ext cx="10515600" cy="948520"/>
          </a:xfrm>
        </p:spPr>
        <p:txBody>
          <a:bodyPr/>
          <a:lstStyle/>
          <a:p>
            <a:pPr algn="ctr"/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396209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</a:t>
            </a:r>
            <a:r>
              <a:rPr lang="en-GB" i="1" dirty="0" smtClean="0"/>
              <a:t>instruction </a:t>
            </a:r>
            <a:r>
              <a:rPr lang="en-GB" dirty="0" smtClean="0"/>
              <a:t>is </a:t>
            </a:r>
            <a:r>
              <a:rPr lang="en-GB" dirty="0"/>
              <a:t>a statement that becomes executable when a program is assembled. </a:t>
            </a:r>
            <a:endParaRPr lang="en-GB" dirty="0" smtClean="0"/>
          </a:p>
          <a:p>
            <a:endParaRPr lang="en-GB" sz="1200" dirty="0" smtClean="0"/>
          </a:p>
          <a:p>
            <a:r>
              <a:rPr lang="en-GB" dirty="0" smtClean="0"/>
              <a:t>Instructions are </a:t>
            </a:r>
            <a:r>
              <a:rPr lang="en-GB" dirty="0"/>
              <a:t>translated by the assembler into machine language bytes, which are loaded and </a:t>
            </a:r>
            <a:r>
              <a:rPr lang="en-GB" dirty="0" smtClean="0"/>
              <a:t>executed by </a:t>
            </a:r>
            <a:r>
              <a:rPr lang="en-GB" dirty="0"/>
              <a:t>the CPU at runtime. </a:t>
            </a:r>
            <a:endParaRPr lang="en-GB" dirty="0" smtClean="0"/>
          </a:p>
          <a:p>
            <a:endParaRPr lang="en-GB" sz="500" dirty="0" smtClean="0"/>
          </a:p>
          <a:p>
            <a:r>
              <a:rPr lang="en-GB" dirty="0" smtClean="0"/>
              <a:t>An </a:t>
            </a:r>
            <a:r>
              <a:rPr lang="en-GB" dirty="0"/>
              <a:t>instruction contains four basic parts</a:t>
            </a:r>
            <a:r>
              <a:rPr lang="en-GB" dirty="0" smtClean="0"/>
              <a:t>:</a:t>
            </a:r>
            <a:endParaRPr lang="en-GB" b="1" dirty="0"/>
          </a:p>
          <a:p>
            <a:pPr lvl="1"/>
            <a:r>
              <a:rPr lang="en-GB" dirty="0"/>
              <a:t>Label (optional</a:t>
            </a:r>
            <a:r>
              <a:rPr lang="en-GB" dirty="0" smtClean="0"/>
              <a:t>)</a:t>
            </a:r>
            <a:endParaRPr lang="en-GB" b="1" dirty="0"/>
          </a:p>
          <a:p>
            <a:pPr lvl="1"/>
            <a:r>
              <a:rPr lang="en-GB" dirty="0"/>
              <a:t>Instruction mnemonic (required)</a:t>
            </a:r>
          </a:p>
          <a:p>
            <a:pPr lvl="1"/>
            <a:r>
              <a:rPr lang="en-GB" dirty="0" smtClean="0"/>
              <a:t>Operand(s</a:t>
            </a:r>
            <a:r>
              <a:rPr lang="en-GB" dirty="0"/>
              <a:t>) (usually required)</a:t>
            </a:r>
          </a:p>
          <a:p>
            <a:pPr lvl="1"/>
            <a:r>
              <a:rPr lang="en-GB" dirty="0" smtClean="0"/>
              <a:t>Comment </a:t>
            </a:r>
            <a:r>
              <a:rPr lang="en-GB" dirty="0"/>
              <a:t>(optional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249980"/>
            <a:ext cx="103431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CODE: SYNTAX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615883"/>
            <a:ext cx="10343114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7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GB" sz="2000" i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:]  </a:t>
            </a:r>
            <a:r>
              <a:rPr lang="en-GB" sz="2000" i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mnemonic </a:t>
            </a:r>
            <a:r>
              <a:rPr lang="en-GB" sz="2000" i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GB" sz="2000" i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operands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[;</a:t>
            </a:r>
            <a:r>
              <a:rPr lang="en-GB" sz="2000" i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comment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lvl="1"/>
            <a:endParaRPr lang="en-GB" sz="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i="1" dirty="0" smtClean="0"/>
              <a:t>Labels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04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label </a:t>
            </a:r>
            <a:r>
              <a:rPr lang="en-GB" dirty="0"/>
              <a:t>is an identifier that acts as a place marker for instructions and data.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label placed </a:t>
            </a:r>
            <a:r>
              <a:rPr lang="en-GB" dirty="0" smtClean="0"/>
              <a:t>just before </a:t>
            </a:r>
            <a:r>
              <a:rPr lang="en-GB" dirty="0"/>
              <a:t>an </a:t>
            </a:r>
            <a:r>
              <a:rPr lang="en-GB" dirty="0" smtClean="0"/>
              <a:t>instruction/variable </a:t>
            </a:r>
            <a:r>
              <a:rPr lang="en-GB" dirty="0"/>
              <a:t>implies </a:t>
            </a:r>
            <a:r>
              <a:rPr lang="en-GB" dirty="0" smtClean="0"/>
              <a:t>its address.</a:t>
            </a:r>
          </a:p>
          <a:p>
            <a:r>
              <a:rPr lang="en-GB" dirty="0"/>
              <a:t>A </a:t>
            </a: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data label </a:t>
            </a:r>
            <a:r>
              <a:rPr lang="en-GB" dirty="0"/>
              <a:t>identifies the location of a </a:t>
            </a:r>
            <a:r>
              <a:rPr lang="en-GB" dirty="0" smtClean="0"/>
              <a:t>variable.</a:t>
            </a:r>
          </a:p>
          <a:p>
            <a:r>
              <a:rPr lang="en-GB" dirty="0"/>
              <a:t>It is possible to define multiple </a:t>
            </a:r>
            <a:r>
              <a:rPr lang="en-GB" dirty="0" smtClean="0"/>
              <a:t>data items </a:t>
            </a:r>
            <a:r>
              <a:rPr lang="en-GB" dirty="0"/>
              <a:t>following a label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10686" y="4541641"/>
            <a:ext cx="103431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EXAMPLE: LABELS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0686" y="4907544"/>
            <a:ext cx="10343114" cy="113877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DWORD 100</a:t>
            </a:r>
          </a:p>
          <a:p>
            <a:pPr lvl="1"/>
            <a:endParaRPr lang="en-GB" sz="14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array 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DWORD 1024,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2048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DWORD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4096,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8192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i="1" dirty="0" smtClean="0"/>
              <a:t>Code Labels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Code labels are used as targets of jumping and looping instructions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Each code label must end with a semicolon.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A code label can share the same line with an instruction, or it can be on a line by itself: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0686" y="3099208"/>
            <a:ext cx="103431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CODE: ILLUSTRATING CODE LABELS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0686" y="3465111"/>
            <a:ext cx="10343114" cy="13080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7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target:</a:t>
            </a:r>
          </a:p>
          <a:p>
            <a:pPr lvl="2"/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ax,bx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</a:t>
            </a:r>
          </a:p>
          <a:p>
            <a:pPr lvl="2"/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jmp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target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Adobe Ming Std L" panose="02020300000000000000" pitchFamily="18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1782</Words>
  <Application>Microsoft Office PowerPoint</Application>
  <PresentationFormat>Widescreen</PresentationFormat>
  <Paragraphs>338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Adobe Ming Std L</vt:lpstr>
      <vt:lpstr>Arial</vt:lpstr>
      <vt:lpstr>Calibri</vt:lpstr>
      <vt:lpstr>Calibri Light</vt:lpstr>
      <vt:lpstr>Cambria Math</vt:lpstr>
      <vt:lpstr>Segoe UI</vt:lpstr>
      <vt:lpstr>Office Theme</vt:lpstr>
      <vt:lpstr>Assembly Language Basics</vt:lpstr>
      <vt:lpstr>PowerPoint Presentation</vt:lpstr>
      <vt:lpstr>Integers</vt:lpstr>
      <vt:lpstr>PowerPoint Presentation</vt:lpstr>
      <vt:lpstr>Identifiers</vt:lpstr>
      <vt:lpstr>Directives</vt:lpstr>
      <vt:lpstr>Instructions</vt:lpstr>
      <vt:lpstr>Labels</vt:lpstr>
      <vt:lpstr>Code Labels</vt:lpstr>
      <vt:lpstr>Instruction Mnemonics</vt:lpstr>
      <vt:lpstr>Operands</vt:lpstr>
      <vt:lpstr>PowerPoint Presentation</vt:lpstr>
      <vt:lpstr>Comments</vt:lpstr>
      <vt:lpstr>Example: Adding and Substracting Integers</vt:lpstr>
      <vt:lpstr>PowerPoint Presentation</vt:lpstr>
      <vt:lpstr>ASL Programming Style</vt:lpstr>
      <vt:lpstr>A simple template you can use</vt:lpstr>
      <vt:lpstr>Assembling, Linking, and Running Programs</vt:lpstr>
      <vt:lpstr>The listing file</vt:lpstr>
      <vt:lpstr>Data Definition</vt:lpstr>
      <vt:lpstr>MASM Data Types</vt:lpstr>
      <vt:lpstr>ASL Legacy Data Types</vt:lpstr>
      <vt:lpstr>PowerPoint Presentation</vt:lpstr>
      <vt:lpstr>Strings</vt:lpstr>
      <vt:lpstr>The DUP Operator </vt:lpstr>
      <vt:lpstr>PowerPoint Presentation</vt:lpstr>
      <vt:lpstr>Symbolic Constants</vt:lpstr>
      <vt:lpstr>Endianness</vt:lpstr>
      <vt:lpstr>The $ operator</vt:lpstr>
      <vt:lpstr>The EQU directive</vt:lpstr>
      <vt:lpstr>The TEXTEQU directive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Basics</dc:title>
  <dc:creator>Jeph</dc:creator>
  <cp:lastModifiedBy>SYLVE</cp:lastModifiedBy>
  <cp:revision>41</cp:revision>
  <dcterms:created xsi:type="dcterms:W3CDTF">2013-11-12T14:54:43Z</dcterms:created>
  <dcterms:modified xsi:type="dcterms:W3CDTF">2014-10-15T04:13:14Z</dcterms:modified>
</cp:coreProperties>
</file>