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80" r:id="rId24"/>
    <p:sldId id="278" r:id="rId25"/>
    <p:sldId id="281" r:id="rId26"/>
    <p:sldId id="282" r:id="rId27"/>
    <p:sldId id="283" r:id="rId28"/>
    <p:sldId id="286" r:id="rId29"/>
    <p:sldId id="287" r:id="rId30"/>
    <p:sldId id="288" r:id="rId31"/>
    <p:sldId id="289" r:id="rId32"/>
    <p:sldId id="290" r:id="rId33"/>
    <p:sldId id="292" r:id="rId34"/>
    <p:sldId id="291"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1ED21C-1596-4E43-8F86-086E07E0407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180500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ED21C-1596-4E43-8F86-086E07E0407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223412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ED21C-1596-4E43-8F86-086E07E0407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195726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ED21C-1596-4E43-8F86-086E07E0407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57539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1ED21C-1596-4E43-8F86-086E07E0407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290455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1ED21C-1596-4E43-8F86-086E07E04074}"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264951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1ED21C-1596-4E43-8F86-086E07E04074}"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3659256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1ED21C-1596-4E43-8F86-086E07E04074}"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375881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ED21C-1596-4E43-8F86-086E07E04074}" type="datetimeFigureOut">
              <a:rPr lang="en-US" smtClean="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375113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1ED21C-1596-4E43-8F86-086E07E04074}"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361618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1ED21C-1596-4E43-8F86-086E07E04074}"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A437D-DAE9-4E21-8812-C223198ACA72}" type="slidenum">
              <a:rPr lang="en-US" smtClean="0"/>
              <a:t>‹#›</a:t>
            </a:fld>
            <a:endParaRPr lang="en-US"/>
          </a:p>
        </p:txBody>
      </p:sp>
    </p:spTree>
    <p:extLst>
      <p:ext uri="{BB962C8B-B14F-4D97-AF65-F5344CB8AC3E}">
        <p14:creationId xmlns:p14="http://schemas.microsoft.com/office/powerpoint/2010/main" val="362817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ED21C-1596-4E43-8F86-086E07E04074}" type="datetimeFigureOut">
              <a:rPr lang="en-US" smtClean="0"/>
              <a:t>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A437D-DAE9-4E21-8812-C223198ACA72}" type="slidenum">
              <a:rPr lang="en-US" smtClean="0"/>
              <a:t>‹#›</a:t>
            </a:fld>
            <a:endParaRPr lang="en-US"/>
          </a:p>
        </p:txBody>
      </p:sp>
    </p:spTree>
    <p:extLst>
      <p:ext uri="{BB962C8B-B14F-4D97-AF65-F5344CB8AC3E}">
        <p14:creationId xmlns:p14="http://schemas.microsoft.com/office/powerpoint/2010/main" val="30398107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COMPUTER GRAPHICS</a:t>
            </a:r>
            <a:endParaRPr lang="en-US" dirty="0"/>
          </a:p>
        </p:txBody>
      </p:sp>
      <p:sp>
        <p:nvSpPr>
          <p:cNvPr id="3" name="Subtitle 2"/>
          <p:cNvSpPr>
            <a:spLocks noGrp="1"/>
          </p:cNvSpPr>
          <p:nvPr>
            <p:ph type="subTitle" idx="1"/>
          </p:nvPr>
        </p:nvSpPr>
        <p:spPr>
          <a:xfrm>
            <a:off x="6866466" y="5015663"/>
            <a:ext cx="4123267" cy="1655762"/>
          </a:xfrm>
        </p:spPr>
        <p:txBody>
          <a:bodyPr>
            <a:normAutofit/>
          </a:bodyPr>
          <a:lstStyle/>
          <a:p>
            <a:r>
              <a:rPr lang="en-US" sz="4400" dirty="0" smtClean="0"/>
              <a:t>AUTOCAD</a:t>
            </a:r>
            <a:endParaRPr lang="en-US" sz="4400" dirty="0"/>
          </a:p>
        </p:txBody>
      </p:sp>
    </p:spTree>
    <p:extLst>
      <p:ext uri="{BB962C8B-B14F-4D97-AF65-F5344CB8AC3E}">
        <p14:creationId xmlns:p14="http://schemas.microsoft.com/office/powerpoint/2010/main" val="54914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QUICK ACCESS TOOLBAR</a:t>
            </a:r>
            <a:endParaRPr lang="en-US" dirty="0"/>
          </a:p>
        </p:txBody>
      </p:sp>
      <p:sp>
        <p:nvSpPr>
          <p:cNvPr id="3" name="Content Placeholder 2"/>
          <p:cNvSpPr>
            <a:spLocks noGrp="1"/>
          </p:cNvSpPr>
          <p:nvPr>
            <p:ph idx="1"/>
          </p:nvPr>
        </p:nvSpPr>
        <p:spPr/>
        <p:txBody>
          <a:bodyPr/>
          <a:lstStyle/>
          <a:p>
            <a:r>
              <a:rPr lang="en-US" dirty="0" smtClean="0"/>
              <a:t>The quick access toolbar is found just next to the application menu precisely to the right.</a:t>
            </a:r>
          </a:p>
          <a:p>
            <a:r>
              <a:rPr lang="en-US" dirty="0" smtClean="0"/>
              <a:t>It shows the most recently used drawing formatting commands which may include; new, open, save, save as and print.</a:t>
            </a:r>
          </a:p>
          <a:p>
            <a:r>
              <a:rPr lang="en-US" dirty="0" smtClean="0"/>
              <a:t>This toolbar can be customized by a user who wants quick access to such commands.</a:t>
            </a:r>
          </a:p>
          <a:p>
            <a:endParaRPr lang="en-US" dirty="0"/>
          </a:p>
        </p:txBody>
      </p:sp>
    </p:spTree>
    <p:extLst>
      <p:ext uri="{BB962C8B-B14F-4D97-AF65-F5344CB8AC3E}">
        <p14:creationId xmlns:p14="http://schemas.microsoft.com/office/powerpoint/2010/main" val="425737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DRAFTING AND ANNOTATION </a:t>
            </a:r>
            <a:r>
              <a:rPr lang="en-US" dirty="0" smtClean="0"/>
              <a:t>WORKSPACE</a:t>
            </a:r>
            <a:br>
              <a:rPr lang="en-US" dirty="0" smtClean="0"/>
            </a:br>
            <a:r>
              <a:rPr lang="en-US" dirty="0" smtClean="0"/>
              <a:t>TITLE BAR</a:t>
            </a:r>
            <a:br>
              <a:rPr lang="en-US" dirty="0" smtClean="0"/>
            </a:br>
            <a:endParaRPr lang="en-US" dirty="0"/>
          </a:p>
        </p:txBody>
      </p:sp>
      <p:sp>
        <p:nvSpPr>
          <p:cNvPr id="3" name="Content Placeholder 2"/>
          <p:cNvSpPr>
            <a:spLocks noGrp="1"/>
          </p:cNvSpPr>
          <p:nvPr>
            <p:ph idx="1"/>
          </p:nvPr>
        </p:nvSpPr>
        <p:spPr/>
        <p:txBody>
          <a:bodyPr/>
          <a:lstStyle/>
          <a:p>
            <a:r>
              <a:rPr lang="en-US" dirty="0" smtClean="0"/>
              <a:t>The title bar just as any other application software is the topmost part of the window.</a:t>
            </a:r>
          </a:p>
          <a:p>
            <a:r>
              <a:rPr lang="en-US" dirty="0" smtClean="0"/>
              <a:t>It displays </a:t>
            </a:r>
            <a:r>
              <a:rPr lang="en-US" dirty="0"/>
              <a:t>the name of </a:t>
            </a:r>
            <a:r>
              <a:rPr lang="en-US" dirty="0" smtClean="0"/>
              <a:t>the application or program as well as the version or year of release. e.g.; Autodesk AutoCAD 2020.</a:t>
            </a:r>
          </a:p>
          <a:p>
            <a:r>
              <a:rPr lang="en-US" dirty="0" smtClean="0"/>
              <a:t>It also displays the title of the current drawing.</a:t>
            </a:r>
            <a:endParaRPr lang="en-US" dirty="0"/>
          </a:p>
        </p:txBody>
      </p:sp>
    </p:spTree>
    <p:extLst>
      <p:ext uri="{BB962C8B-B14F-4D97-AF65-F5344CB8AC3E}">
        <p14:creationId xmlns:p14="http://schemas.microsoft.com/office/powerpoint/2010/main" val="184030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DRAFTING AND ANNOTATION </a:t>
            </a:r>
            <a:r>
              <a:rPr lang="en-US" dirty="0" smtClean="0"/>
              <a:t>WORKSPACE</a:t>
            </a:r>
            <a:br>
              <a:rPr lang="en-US" dirty="0" smtClean="0"/>
            </a:br>
            <a:r>
              <a:rPr lang="en-US" dirty="0" smtClean="0"/>
              <a:t>INFOCENTER</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located at the extreme right on the same bar as the tile bar.</a:t>
            </a:r>
          </a:p>
          <a:p>
            <a:r>
              <a:rPr lang="en-US" dirty="0" smtClean="0"/>
              <a:t>It contains the Search</a:t>
            </a:r>
            <a:r>
              <a:rPr lang="en-US" dirty="0"/>
              <a:t>, Autodesk 360, Autodesk Exchange </a:t>
            </a:r>
            <a:r>
              <a:rPr lang="en-US" dirty="0" smtClean="0"/>
              <a:t>Apps </a:t>
            </a:r>
            <a:r>
              <a:rPr lang="en-US" dirty="0"/>
              <a:t>and Help buttons. </a:t>
            </a:r>
            <a:endParaRPr lang="en-US" dirty="0" smtClean="0"/>
          </a:p>
          <a:p>
            <a:r>
              <a:rPr lang="en-US" dirty="0"/>
              <a:t>You </a:t>
            </a:r>
            <a:r>
              <a:rPr lang="en-US" dirty="0" smtClean="0"/>
              <a:t>can enter </a:t>
            </a:r>
            <a:r>
              <a:rPr lang="en-US" dirty="0"/>
              <a:t>a question in the field to the left of the Search button to access information from a number of locations quickly, including the standard AutoCAD </a:t>
            </a:r>
            <a:r>
              <a:rPr lang="en-US" dirty="0" smtClean="0"/>
              <a:t>help system </a:t>
            </a:r>
            <a:r>
              <a:rPr lang="en-US" dirty="0"/>
              <a:t>through the drop-down panel. </a:t>
            </a:r>
            <a:endParaRPr lang="en-US" dirty="0" smtClean="0"/>
          </a:p>
          <a:p>
            <a:r>
              <a:rPr lang="en-US" dirty="0"/>
              <a:t>The Autodesk 360 button allows you </a:t>
            </a:r>
            <a:r>
              <a:rPr lang="en-US" dirty="0" smtClean="0"/>
              <a:t>to sign </a:t>
            </a:r>
            <a:r>
              <a:rPr lang="en-US" dirty="0"/>
              <a:t>in with your Autodesk ID </a:t>
            </a:r>
            <a:r>
              <a:rPr lang="en-US" dirty="0" smtClean="0"/>
              <a:t>and access </a:t>
            </a:r>
            <a:r>
              <a:rPr lang="en-US" dirty="0"/>
              <a:t>a wealth of cloud-based services </a:t>
            </a:r>
            <a:r>
              <a:rPr lang="en-US" dirty="0" smtClean="0"/>
              <a:t>that integrate </a:t>
            </a:r>
            <a:r>
              <a:rPr lang="en-US" dirty="0"/>
              <a:t>with AutoCAD.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8151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RIBBON TAB</a:t>
            </a:r>
            <a:endParaRPr lang="en-US" dirty="0"/>
          </a:p>
        </p:txBody>
      </p:sp>
      <p:sp>
        <p:nvSpPr>
          <p:cNvPr id="3" name="Content Placeholder 2"/>
          <p:cNvSpPr>
            <a:spLocks noGrp="1"/>
          </p:cNvSpPr>
          <p:nvPr>
            <p:ph idx="1"/>
          </p:nvPr>
        </p:nvSpPr>
        <p:spPr/>
        <p:txBody>
          <a:bodyPr/>
          <a:lstStyle/>
          <a:p>
            <a:r>
              <a:rPr lang="en-US" dirty="0" smtClean="0"/>
              <a:t>It is located just below the title bar and spams across the entire width of the application window.</a:t>
            </a:r>
          </a:p>
          <a:p>
            <a:r>
              <a:rPr lang="en-US" dirty="0"/>
              <a:t>T</a:t>
            </a:r>
            <a:r>
              <a:rPr lang="en-US" dirty="0" smtClean="0"/>
              <a:t>he </a:t>
            </a:r>
            <a:r>
              <a:rPr lang="en-US" dirty="0"/>
              <a:t>Ribbon serves as the primary </a:t>
            </a:r>
            <a:r>
              <a:rPr lang="en-US" dirty="0" smtClean="0"/>
              <a:t>launch pad for </a:t>
            </a:r>
            <a:r>
              <a:rPr lang="en-US" dirty="0"/>
              <a:t>nearly every command used to compose drawings in </a:t>
            </a:r>
            <a:r>
              <a:rPr lang="en-US" dirty="0" smtClean="0"/>
              <a:t>AutoCAD.</a:t>
            </a:r>
          </a:p>
          <a:p>
            <a:r>
              <a:rPr lang="en-US" dirty="0" smtClean="0"/>
              <a:t>Individual ribbon tabs and their functions would be discussed later on. </a:t>
            </a:r>
            <a:r>
              <a:rPr lang="en-US" dirty="0"/>
              <a:t/>
            </a:r>
            <a:br>
              <a:rPr lang="en-US" dirty="0"/>
            </a:br>
            <a:endParaRPr lang="en-US" dirty="0"/>
          </a:p>
        </p:txBody>
      </p:sp>
    </p:spTree>
    <p:extLst>
      <p:ext uri="{BB962C8B-B14F-4D97-AF65-F5344CB8AC3E}">
        <p14:creationId xmlns:p14="http://schemas.microsoft.com/office/powerpoint/2010/main" val="286477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FILE TABS</a:t>
            </a:r>
            <a:endParaRPr lang="en-US" dirty="0"/>
          </a:p>
        </p:txBody>
      </p:sp>
      <p:sp>
        <p:nvSpPr>
          <p:cNvPr id="3" name="Content Placeholder 2"/>
          <p:cNvSpPr>
            <a:spLocks noGrp="1"/>
          </p:cNvSpPr>
          <p:nvPr>
            <p:ph idx="1"/>
          </p:nvPr>
        </p:nvSpPr>
        <p:spPr/>
        <p:txBody>
          <a:bodyPr/>
          <a:lstStyle/>
          <a:p>
            <a:r>
              <a:rPr lang="en-US" dirty="0" smtClean="0"/>
              <a:t>The file tabs perform the same function as the taskbar in a computer.</a:t>
            </a:r>
          </a:p>
          <a:p>
            <a:r>
              <a:rPr lang="en-US" dirty="0" smtClean="0"/>
              <a:t>Multiple drawings can be opened at a time and the file tab holds every open drawing.</a:t>
            </a:r>
          </a:p>
          <a:p>
            <a:r>
              <a:rPr lang="en-US" dirty="0" smtClean="0"/>
              <a:t>Hence, a user can quickly switch between several drawings by just clicking the name of the file on the tab i.e. if it is opened already.   </a:t>
            </a:r>
            <a:endParaRPr lang="en-US" dirty="0"/>
          </a:p>
        </p:txBody>
      </p:sp>
    </p:spTree>
    <p:extLst>
      <p:ext uri="{BB962C8B-B14F-4D97-AF65-F5344CB8AC3E}">
        <p14:creationId xmlns:p14="http://schemas.microsoft.com/office/powerpoint/2010/main" val="260707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IN-CANVAS VIEWPORT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It is located in the upper west corner of the drawing area.</a:t>
            </a:r>
          </a:p>
          <a:p>
            <a:r>
              <a:rPr lang="en-US" dirty="0" smtClean="0"/>
              <a:t>There are 3 controls; viewport controls, view controls and visual style controls.</a:t>
            </a:r>
          </a:p>
          <a:p>
            <a:r>
              <a:rPr lang="en-US" dirty="0" smtClean="0"/>
              <a:t>The viewport control by default looks like a minus sign(-) on screen and it provides access to multiple viewport configurations, tools and the display options of the current viewport in a layout.</a:t>
            </a:r>
          </a:p>
          <a:p>
            <a:r>
              <a:rPr lang="en-US" dirty="0" smtClean="0"/>
              <a:t>The view controls by default is the TOP and it provides access to standard and custom views as well as 3D projections.</a:t>
            </a:r>
          </a:p>
          <a:p>
            <a:r>
              <a:rPr lang="en-US" dirty="0" smtClean="0"/>
              <a:t>The visual style controls by default shows 2D wireframe and it provides access to standard and custom visual styles.</a:t>
            </a:r>
            <a:endParaRPr lang="en-US" dirty="0"/>
          </a:p>
        </p:txBody>
      </p:sp>
    </p:spTree>
    <p:extLst>
      <p:ext uri="{BB962C8B-B14F-4D97-AF65-F5344CB8AC3E}">
        <p14:creationId xmlns:p14="http://schemas.microsoft.com/office/powerpoint/2010/main" val="167707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VIEWCUBE</a:t>
            </a:r>
            <a:endParaRPr lang="en-US" dirty="0"/>
          </a:p>
        </p:txBody>
      </p:sp>
      <p:sp>
        <p:nvSpPr>
          <p:cNvPr id="3" name="Content Placeholder 2"/>
          <p:cNvSpPr>
            <a:spLocks noGrp="1"/>
          </p:cNvSpPr>
          <p:nvPr>
            <p:ph idx="1"/>
          </p:nvPr>
        </p:nvSpPr>
        <p:spPr/>
        <p:txBody>
          <a:bodyPr/>
          <a:lstStyle/>
          <a:p>
            <a:r>
              <a:rPr lang="en-US" dirty="0" smtClean="0"/>
              <a:t>It is found at the upper right corner of the drawing area just below the ribbon tab.</a:t>
            </a:r>
          </a:p>
          <a:p>
            <a:r>
              <a:rPr lang="en-US" dirty="0" smtClean="0"/>
              <a:t>It is primarily used in navigating 3-dimensional drawings.</a:t>
            </a:r>
          </a:p>
          <a:p>
            <a:r>
              <a:rPr lang="en-US" dirty="0" smtClean="0"/>
              <a:t>It provides 26 predefined view orientations.</a:t>
            </a:r>
            <a:endParaRPr lang="en-US" dirty="0"/>
          </a:p>
        </p:txBody>
      </p:sp>
    </p:spTree>
    <p:extLst>
      <p:ext uri="{BB962C8B-B14F-4D97-AF65-F5344CB8AC3E}">
        <p14:creationId xmlns:p14="http://schemas.microsoft.com/office/powerpoint/2010/main" val="224404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COMMAND LINE</a:t>
            </a:r>
            <a:endParaRPr lang="en-US" dirty="0"/>
          </a:p>
        </p:txBody>
      </p:sp>
      <p:sp>
        <p:nvSpPr>
          <p:cNvPr id="3" name="Content Placeholder 2"/>
          <p:cNvSpPr>
            <a:spLocks noGrp="1"/>
          </p:cNvSpPr>
          <p:nvPr>
            <p:ph idx="1"/>
          </p:nvPr>
        </p:nvSpPr>
        <p:spPr/>
        <p:txBody>
          <a:bodyPr/>
          <a:lstStyle/>
          <a:p>
            <a:r>
              <a:rPr lang="en-US" dirty="0" smtClean="0"/>
              <a:t>AutoCAD presents an interactive feature found beneath the working area called the command line.</a:t>
            </a:r>
          </a:p>
          <a:p>
            <a:r>
              <a:rPr lang="en-US" dirty="0" smtClean="0"/>
              <a:t>It seeks an input from the user to initiate a command as well as displays previously used commands. </a:t>
            </a:r>
            <a:endParaRPr lang="en-US" dirty="0"/>
          </a:p>
        </p:txBody>
      </p:sp>
    </p:spTree>
    <p:extLst>
      <p:ext uri="{BB962C8B-B14F-4D97-AF65-F5344CB8AC3E}">
        <p14:creationId xmlns:p14="http://schemas.microsoft.com/office/powerpoint/2010/main" val="18085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NAVIGATION BAR</a:t>
            </a:r>
            <a:endParaRPr lang="en-US" dirty="0"/>
          </a:p>
        </p:txBody>
      </p:sp>
      <p:sp>
        <p:nvSpPr>
          <p:cNvPr id="3" name="Content Placeholder 2"/>
          <p:cNvSpPr>
            <a:spLocks noGrp="1"/>
          </p:cNvSpPr>
          <p:nvPr>
            <p:ph idx="1"/>
          </p:nvPr>
        </p:nvSpPr>
        <p:spPr/>
        <p:txBody>
          <a:bodyPr/>
          <a:lstStyle/>
          <a:p>
            <a:r>
              <a:rPr lang="en-US" dirty="0" smtClean="0"/>
              <a:t>It is found just below the view cube although some versions may not place it there.</a:t>
            </a:r>
          </a:p>
          <a:p>
            <a:r>
              <a:rPr lang="en-US" dirty="0" smtClean="0"/>
              <a:t>It contains tools such as full navigation wheel optimized for 3D experience, pan tool for grabbing and moving a drawing around the working area, zoom extents, orbit and show motion.   </a:t>
            </a:r>
            <a:endParaRPr lang="en-US" dirty="0"/>
          </a:p>
        </p:txBody>
      </p:sp>
    </p:spTree>
    <p:extLst>
      <p:ext uri="{BB962C8B-B14F-4D97-AF65-F5344CB8AC3E}">
        <p14:creationId xmlns:p14="http://schemas.microsoft.com/office/powerpoint/2010/main" val="223976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LAYOUT TABS</a:t>
            </a:r>
            <a:endParaRPr lang="en-US" dirty="0"/>
          </a:p>
        </p:txBody>
      </p:sp>
      <p:sp>
        <p:nvSpPr>
          <p:cNvPr id="3" name="Content Placeholder 2"/>
          <p:cNvSpPr>
            <a:spLocks noGrp="1"/>
          </p:cNvSpPr>
          <p:nvPr>
            <p:ph idx="1"/>
          </p:nvPr>
        </p:nvSpPr>
        <p:spPr/>
        <p:txBody>
          <a:bodyPr>
            <a:normAutofit/>
          </a:bodyPr>
          <a:lstStyle/>
          <a:p>
            <a:r>
              <a:rPr lang="en-US" dirty="0" smtClean="0"/>
              <a:t>It is found just below the command line and UCS icon on the extreme left.</a:t>
            </a:r>
          </a:p>
          <a:p>
            <a:r>
              <a:rPr lang="en-US" dirty="0" smtClean="0"/>
              <a:t>Each </a:t>
            </a:r>
            <a:r>
              <a:rPr lang="en-US" dirty="0"/>
              <a:t>AutoCAD drawing consists of a model tab and any number</a:t>
            </a:r>
            <a:br>
              <a:rPr lang="en-US" dirty="0"/>
            </a:br>
            <a:r>
              <a:rPr lang="en-US" dirty="0"/>
              <a:t>of layout tabs whose name can be customized. </a:t>
            </a:r>
            <a:endParaRPr lang="en-US" dirty="0" smtClean="0"/>
          </a:p>
          <a:p>
            <a:r>
              <a:rPr lang="en-US" dirty="0" smtClean="0"/>
              <a:t>As </a:t>
            </a:r>
            <a:r>
              <a:rPr lang="en-US" dirty="0"/>
              <a:t>a general rule, the model </a:t>
            </a:r>
            <a:r>
              <a:rPr lang="en-US" dirty="0" smtClean="0"/>
              <a:t>tab represents </a:t>
            </a:r>
            <a:r>
              <a:rPr lang="en-US" dirty="0"/>
              <a:t>your design, and the layout tabs represent the piece of paper </a:t>
            </a:r>
            <a:r>
              <a:rPr lang="en-US" dirty="0" smtClean="0"/>
              <a:t>used to </a:t>
            </a:r>
            <a:r>
              <a:rPr lang="en-US" dirty="0"/>
              <a:t>document a </a:t>
            </a:r>
            <a:r>
              <a:rPr lang="en-US" dirty="0" smtClean="0"/>
              <a:t>design.</a:t>
            </a:r>
          </a:p>
          <a:p>
            <a:r>
              <a:rPr lang="en-US" dirty="0" smtClean="0"/>
              <a:t>The </a:t>
            </a:r>
            <a:r>
              <a:rPr lang="en-US" dirty="0"/>
              <a:t>Layout Tab interface allows you to quickly switch</a:t>
            </a:r>
            <a:br>
              <a:rPr lang="en-US" dirty="0"/>
            </a:br>
            <a:r>
              <a:rPr lang="en-US" dirty="0"/>
              <a:t>between these views of your design. </a:t>
            </a:r>
            <a:br>
              <a:rPr lang="en-US" dirty="0"/>
            </a:br>
            <a:endParaRPr lang="en-US" dirty="0"/>
          </a:p>
        </p:txBody>
      </p:sp>
    </p:spTree>
    <p:extLst>
      <p:ext uri="{BB962C8B-B14F-4D97-AF65-F5344CB8AC3E}">
        <p14:creationId xmlns:p14="http://schemas.microsoft.com/office/powerpoint/2010/main" val="22130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AUTOCAD</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a:buFont typeface="Wingdings" panose="05000000000000000000" pitchFamily="2" charset="2"/>
              <a:buChar char="q"/>
            </a:pPr>
            <a:r>
              <a:rPr lang="en-US" dirty="0"/>
              <a:t>AutoCAD</a:t>
            </a:r>
            <a:r>
              <a:rPr lang="en-US" baseline="30000" dirty="0"/>
              <a:t>®</a:t>
            </a:r>
            <a:r>
              <a:rPr lang="en-US" dirty="0"/>
              <a:t> is computer-aided design (CAD) software that architects, engineers, and construction professionals rely on to create precise 2D and 3D drawings</a:t>
            </a:r>
            <a:r>
              <a:rPr lang="en-US" dirty="0" smtClean="0"/>
              <a:t>.</a:t>
            </a:r>
          </a:p>
          <a:p>
            <a:r>
              <a:rPr lang="en-US" dirty="0" smtClean="0"/>
              <a:t>Draft</a:t>
            </a:r>
            <a:r>
              <a:rPr lang="en-US" dirty="0"/>
              <a:t>, annotate, and design 2D geometry and 3D models with solids, surfaces, and mesh objects</a:t>
            </a:r>
          </a:p>
          <a:p>
            <a:r>
              <a:rPr lang="en-US" dirty="0"/>
              <a:t>Automate tasks such as comparing drawings, adding blocks, creating schedules, and </a:t>
            </a:r>
            <a:r>
              <a:rPr lang="en-US" dirty="0" smtClean="0"/>
              <a:t>more.</a:t>
            </a:r>
            <a:endParaRPr lang="en-US" dirty="0"/>
          </a:p>
          <a:p>
            <a:r>
              <a:rPr lang="en-US" dirty="0" smtClean="0"/>
              <a:t>Autocad includes industry-specific toolsets including </a:t>
            </a:r>
            <a:r>
              <a:rPr lang="en-US" dirty="0"/>
              <a:t>Architecture, Electrical, Map 3D, Mechanical, MEP, Plant 3D, and Raster Design, and the AutoCAD web and mobile apps</a:t>
            </a:r>
            <a:r>
              <a:rPr lang="en-US" dirty="0" smtClean="0"/>
              <a:t>.  </a:t>
            </a:r>
          </a:p>
          <a:p>
            <a:r>
              <a:rPr lang="en-US" dirty="0" smtClean="0"/>
              <a:t>For the purpose of this program, the general </a:t>
            </a:r>
            <a:r>
              <a:rPr lang="en-US" dirty="0"/>
              <a:t>A</a:t>
            </a:r>
            <a:r>
              <a:rPr lang="en-US" dirty="0" smtClean="0"/>
              <a:t>utoCAD software will be used for this course. </a:t>
            </a:r>
          </a:p>
          <a:p>
            <a:pPr marL="0" indent="0">
              <a:buNone/>
            </a:pPr>
            <a:r>
              <a:rPr lang="en-US" dirty="0" smtClean="0"/>
              <a:t> </a:t>
            </a:r>
            <a:endParaRPr lang="en-US" dirty="0"/>
          </a:p>
        </p:txBody>
      </p:sp>
    </p:spTree>
    <p:extLst>
      <p:ext uri="{BB962C8B-B14F-4D97-AF65-F5344CB8AC3E}">
        <p14:creationId xmlns:p14="http://schemas.microsoft.com/office/powerpoint/2010/main" val="127321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UCS ICON</a:t>
            </a:r>
            <a:endParaRPr lang="en-US" dirty="0"/>
          </a:p>
        </p:txBody>
      </p:sp>
      <p:sp>
        <p:nvSpPr>
          <p:cNvPr id="3" name="Content Placeholder 2"/>
          <p:cNvSpPr>
            <a:spLocks noGrp="1"/>
          </p:cNvSpPr>
          <p:nvPr>
            <p:ph idx="1"/>
          </p:nvPr>
        </p:nvSpPr>
        <p:spPr/>
        <p:txBody>
          <a:bodyPr/>
          <a:lstStyle/>
          <a:p>
            <a:r>
              <a:rPr lang="en-US" dirty="0"/>
              <a:t>The UCS icon, an essential part </a:t>
            </a:r>
            <a:r>
              <a:rPr lang="en-US" dirty="0" smtClean="0"/>
              <a:t>of this </a:t>
            </a:r>
            <a:r>
              <a:rPr lang="en-US" dirty="0"/>
              <a:t>system, is found in the </a:t>
            </a:r>
            <a:r>
              <a:rPr lang="en-US" dirty="0" smtClean="0"/>
              <a:t>lower left </a:t>
            </a:r>
            <a:r>
              <a:rPr lang="en-US" dirty="0"/>
              <a:t>corner of the drawing area and </a:t>
            </a:r>
            <a:r>
              <a:rPr lang="en-US" dirty="0" smtClean="0"/>
              <a:t>indicates the </a:t>
            </a:r>
            <a:r>
              <a:rPr lang="en-US" dirty="0"/>
              <a:t>positive coordinates for the x-, y-, and z-axes. </a:t>
            </a:r>
            <a:br>
              <a:rPr lang="en-US" dirty="0"/>
            </a:br>
            <a:endParaRPr lang="en-US" dirty="0"/>
          </a:p>
        </p:txBody>
      </p:sp>
    </p:spTree>
    <p:extLst>
      <p:ext uri="{BB962C8B-B14F-4D97-AF65-F5344CB8AC3E}">
        <p14:creationId xmlns:p14="http://schemas.microsoft.com/office/powerpoint/2010/main" val="113839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DRAWING AREA AND CURSOR</a:t>
            </a:r>
            <a:endParaRPr lang="en-US" dirty="0"/>
          </a:p>
        </p:txBody>
      </p:sp>
      <p:sp>
        <p:nvSpPr>
          <p:cNvPr id="3" name="Content Placeholder 2"/>
          <p:cNvSpPr>
            <a:spLocks noGrp="1"/>
          </p:cNvSpPr>
          <p:nvPr>
            <p:ph idx="1"/>
          </p:nvPr>
        </p:nvSpPr>
        <p:spPr/>
        <p:txBody>
          <a:bodyPr/>
          <a:lstStyle/>
          <a:p>
            <a:r>
              <a:rPr lang="en-US" dirty="0"/>
              <a:t>The blank middle section of the screen is called </a:t>
            </a:r>
            <a:r>
              <a:rPr lang="en-US" dirty="0" smtClean="0"/>
              <a:t>the </a:t>
            </a:r>
            <a:r>
              <a:rPr lang="en-US" i="1" dirty="0" smtClean="0"/>
              <a:t>drawing area</a:t>
            </a:r>
            <a:r>
              <a:rPr lang="en-US" dirty="0" smtClean="0"/>
              <a:t>.</a:t>
            </a:r>
          </a:p>
          <a:p>
            <a:r>
              <a:rPr lang="en-US" dirty="0" smtClean="0"/>
              <a:t>This </a:t>
            </a:r>
            <a:r>
              <a:rPr lang="en-US" dirty="0"/>
              <a:t>represents a virtually infinite plane. The crosshairs, or </a:t>
            </a:r>
            <a:r>
              <a:rPr lang="en-US" dirty="0" smtClean="0"/>
              <a:t>cursor as it’s </a:t>
            </a:r>
            <a:r>
              <a:rPr lang="en-US" dirty="0"/>
              <a:t>known in AutoCAD, allows you to navigate the drawing area </a:t>
            </a:r>
            <a:r>
              <a:rPr lang="en-US" dirty="0" smtClean="0"/>
              <a:t>to precisely</a:t>
            </a:r>
            <a:r>
              <a:rPr lang="en-US" dirty="0"/>
              <a:t> </a:t>
            </a:r>
            <a:r>
              <a:rPr lang="en-US" dirty="0" smtClean="0"/>
              <a:t>compose </a:t>
            </a:r>
            <a:r>
              <a:rPr lang="en-US" dirty="0"/>
              <a:t>your designs</a:t>
            </a:r>
            <a:r>
              <a:rPr lang="en-US" dirty="0" smtClean="0"/>
              <a:t>.</a:t>
            </a:r>
          </a:p>
          <a:p>
            <a:r>
              <a:rPr lang="en-US" dirty="0" smtClean="0"/>
              <a:t> </a:t>
            </a:r>
            <a:r>
              <a:rPr lang="en-US" dirty="0"/>
              <a:t/>
            </a:r>
            <a:br>
              <a:rPr lang="en-US" dirty="0"/>
            </a:br>
            <a:endParaRPr lang="en-US" dirty="0"/>
          </a:p>
        </p:txBody>
      </p:sp>
    </p:spTree>
    <p:extLst>
      <p:ext uri="{BB962C8B-B14F-4D97-AF65-F5344CB8AC3E}">
        <p14:creationId xmlns:p14="http://schemas.microsoft.com/office/powerpoint/2010/main" val="4129649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DRAFTING AND ANNOTATION </a:t>
            </a:r>
            <a:r>
              <a:rPr lang="en-US" dirty="0" smtClean="0"/>
              <a:t>WORKSPACE</a:t>
            </a:r>
            <a:br>
              <a:rPr lang="en-US" dirty="0" smtClean="0"/>
            </a:br>
            <a:r>
              <a:rPr lang="en-US" dirty="0" smtClean="0"/>
              <a:t>STATUS BAR</a:t>
            </a:r>
            <a:endParaRPr lang="en-US" dirty="0"/>
          </a:p>
        </p:txBody>
      </p:sp>
      <p:sp>
        <p:nvSpPr>
          <p:cNvPr id="3" name="Content Placeholder 2"/>
          <p:cNvSpPr>
            <a:spLocks noGrp="1"/>
          </p:cNvSpPr>
          <p:nvPr>
            <p:ph idx="1"/>
          </p:nvPr>
        </p:nvSpPr>
        <p:spPr/>
        <p:txBody>
          <a:bodyPr/>
          <a:lstStyle/>
          <a:p>
            <a:r>
              <a:rPr lang="en-US" dirty="0" smtClean="0"/>
              <a:t>It is aligned </a:t>
            </a:r>
            <a:r>
              <a:rPr lang="en-US" dirty="0"/>
              <a:t>to </a:t>
            </a:r>
            <a:r>
              <a:rPr lang="en-US" dirty="0" smtClean="0"/>
              <a:t>the bottom-right </a:t>
            </a:r>
            <a:r>
              <a:rPr lang="en-US" dirty="0"/>
              <a:t>corner of the Application </a:t>
            </a:r>
            <a:r>
              <a:rPr lang="en-US" dirty="0" smtClean="0"/>
              <a:t>window.</a:t>
            </a:r>
          </a:p>
          <a:p>
            <a:r>
              <a:rPr lang="en-US" dirty="0" smtClean="0"/>
              <a:t>Tools </a:t>
            </a:r>
            <a:r>
              <a:rPr lang="en-US" dirty="0"/>
              <a:t>located on the status </a:t>
            </a:r>
            <a:r>
              <a:rPr lang="en-US" dirty="0" smtClean="0"/>
              <a:t>bar are </a:t>
            </a:r>
            <a:r>
              <a:rPr lang="en-US" dirty="0"/>
              <a:t>primarily focused on helping you draw and on managing the user interface. </a:t>
            </a:r>
            <a:br>
              <a:rPr lang="en-US" dirty="0"/>
            </a:br>
            <a:endParaRPr lang="en-US" dirty="0"/>
          </a:p>
        </p:txBody>
      </p:sp>
    </p:spTree>
    <p:extLst>
      <p:ext uri="{BB962C8B-B14F-4D97-AF65-F5344CB8AC3E}">
        <p14:creationId xmlns:p14="http://schemas.microsoft.com/office/powerpoint/2010/main" val="239261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a:t>
            </a:r>
            <a:r>
              <a:rPr lang="en-US" dirty="0" smtClean="0"/>
              <a:t>DRAWING</a:t>
            </a:r>
            <a:br>
              <a:rPr lang="en-US" dirty="0" smtClean="0"/>
            </a:br>
            <a:r>
              <a:rPr lang="en-US" dirty="0" smtClean="0"/>
              <a:t>LIMITS</a:t>
            </a:r>
            <a:endParaRPr lang="en-US" dirty="0"/>
          </a:p>
        </p:txBody>
      </p:sp>
      <p:sp>
        <p:nvSpPr>
          <p:cNvPr id="3" name="Content Placeholder 2"/>
          <p:cNvSpPr>
            <a:spLocks noGrp="1"/>
          </p:cNvSpPr>
          <p:nvPr>
            <p:ph idx="1"/>
          </p:nvPr>
        </p:nvSpPr>
        <p:spPr>
          <a:xfrm>
            <a:off x="1141412" y="2249486"/>
            <a:ext cx="9905999" cy="4608513"/>
          </a:xfrm>
        </p:spPr>
        <p:txBody>
          <a:bodyPr>
            <a:normAutofit fontScale="77500" lnSpcReduction="20000"/>
          </a:bodyPr>
          <a:lstStyle/>
          <a:p>
            <a:r>
              <a:rPr lang="en-US" dirty="0" smtClean="0"/>
              <a:t>Limits records the coordinates </a:t>
            </a:r>
            <a:r>
              <a:rPr lang="en-US" dirty="0"/>
              <a:t>of the lower-left and </a:t>
            </a:r>
            <a:r>
              <a:rPr lang="en-US" dirty="0" smtClean="0"/>
              <a:t>upper-right corners </a:t>
            </a:r>
            <a:r>
              <a:rPr lang="en-US" dirty="0"/>
              <a:t>of the grid and </a:t>
            </a:r>
            <a:r>
              <a:rPr lang="en-US" dirty="0" smtClean="0"/>
              <a:t>identifies what </a:t>
            </a:r>
            <a:r>
              <a:rPr lang="en-US" dirty="0"/>
              <a:t>is displayed when the user executes a </a:t>
            </a:r>
            <a:r>
              <a:rPr lang="en-US" dirty="0" smtClean="0"/>
              <a:t>Zoom.</a:t>
            </a:r>
          </a:p>
          <a:p>
            <a:r>
              <a:rPr lang="en-US" dirty="0"/>
              <a:t>The coordinates for the lower-left corner are 0,0 by default and are usually kept at that setting. </a:t>
            </a:r>
            <a:endParaRPr lang="en-US" dirty="0" smtClean="0"/>
          </a:p>
          <a:p>
            <a:pPr>
              <a:buFont typeface="Wingdings" panose="05000000000000000000" pitchFamily="2" charset="2"/>
              <a:buChar char="Ø"/>
            </a:pPr>
            <a:r>
              <a:rPr lang="en-US" dirty="0"/>
              <a:t>T</a:t>
            </a:r>
            <a:r>
              <a:rPr lang="en-US" dirty="0" smtClean="0"/>
              <a:t>ype </a:t>
            </a:r>
            <a:r>
              <a:rPr lang="en-US" b="1" dirty="0" smtClean="0"/>
              <a:t>LIMITS</a:t>
            </a:r>
            <a:r>
              <a:rPr lang="en-US" dirty="0"/>
              <a:t> </a:t>
            </a:r>
            <a:r>
              <a:rPr lang="en-US" dirty="0" smtClean="0"/>
              <a:t>and press enter.</a:t>
            </a:r>
          </a:p>
          <a:p>
            <a:pPr>
              <a:buFont typeface="Wingdings" panose="05000000000000000000" pitchFamily="2" charset="2"/>
              <a:buChar char="Ø"/>
            </a:pPr>
            <a:r>
              <a:rPr lang="en-US" dirty="0" smtClean="0"/>
              <a:t>Command line asks to specify lower left corner. Type </a:t>
            </a:r>
            <a:r>
              <a:rPr lang="en-US" dirty="0"/>
              <a:t>[</a:t>
            </a:r>
            <a:r>
              <a:rPr lang="en-US" dirty="0" smtClean="0"/>
              <a:t>0,0] (default)</a:t>
            </a:r>
          </a:p>
          <a:p>
            <a:pPr>
              <a:buFont typeface="Wingdings" panose="05000000000000000000" pitchFamily="2" charset="2"/>
              <a:buChar char="Ø"/>
            </a:pPr>
            <a:r>
              <a:rPr lang="en-US" dirty="0" smtClean="0"/>
              <a:t>Command line asks to specify upper right corner. Type [210,297] (A4 sheet size) and click enter.</a:t>
            </a:r>
          </a:p>
          <a:p>
            <a:pPr>
              <a:buFont typeface="Wingdings" panose="05000000000000000000" pitchFamily="2" charset="2"/>
              <a:buChar char="Ø"/>
            </a:pPr>
            <a:r>
              <a:rPr lang="en-US" dirty="0" smtClean="0"/>
              <a:t>Now go to the navigation bar and select zoom all from the zoom drop down menu.</a:t>
            </a:r>
          </a:p>
          <a:p>
            <a:pPr>
              <a:buFont typeface="Wingdings" panose="05000000000000000000" pitchFamily="2" charset="2"/>
              <a:buChar char="Ø"/>
            </a:pPr>
            <a:r>
              <a:rPr lang="en-US" dirty="0" smtClean="0"/>
              <a:t>The specified A4 sheet will become the only area to be gridded.</a:t>
            </a:r>
          </a:p>
          <a:p>
            <a:r>
              <a:rPr lang="en-US" dirty="0" smtClean="0"/>
              <a:t>Note that the limits used in this illustration above are not the standard and that the limits of a drawing can be any coordinate depending mostly on the size of a drawing  </a:t>
            </a:r>
            <a:r>
              <a:rPr lang="en-US" dirty="0"/>
              <a:t/>
            </a:r>
            <a:br>
              <a:rPr lang="en-US" dirty="0"/>
            </a:b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1808740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GRID</a:t>
            </a:r>
            <a:endParaRPr lang="en-US" dirty="0"/>
          </a:p>
        </p:txBody>
      </p:sp>
      <p:sp>
        <p:nvSpPr>
          <p:cNvPr id="3" name="Content Placeholder 2"/>
          <p:cNvSpPr>
            <a:spLocks noGrp="1"/>
          </p:cNvSpPr>
          <p:nvPr>
            <p:ph idx="1"/>
          </p:nvPr>
        </p:nvSpPr>
        <p:spPr/>
        <p:txBody>
          <a:bodyPr>
            <a:normAutofit lnSpcReduction="10000"/>
          </a:bodyPr>
          <a:lstStyle/>
          <a:p>
            <a:r>
              <a:rPr lang="en-US" dirty="0"/>
              <a:t>The AutoCAD </a:t>
            </a:r>
            <a:r>
              <a:rPr lang="en-US" i="1" dirty="0"/>
              <a:t>grid</a:t>
            </a:r>
            <a:r>
              <a:rPr lang="en-US" dirty="0"/>
              <a:t>, a pattern of horizontal and vertical gridlines </a:t>
            </a:r>
            <a:r>
              <a:rPr lang="en-US" dirty="0" smtClean="0"/>
              <a:t>that mimic the appearance </a:t>
            </a:r>
            <a:r>
              <a:rPr lang="en-US" dirty="0"/>
              <a:t>of a sheet of graph paper, is used as an aid to </a:t>
            </a:r>
            <a:r>
              <a:rPr lang="en-US" dirty="0" smtClean="0"/>
              <a:t>drawing. </a:t>
            </a:r>
          </a:p>
          <a:p>
            <a:r>
              <a:rPr lang="en-US" dirty="0"/>
              <a:t>If the grid is not already displayed in the drawing area, move the</a:t>
            </a:r>
            <a:br>
              <a:rPr lang="en-US" dirty="0"/>
            </a:br>
            <a:r>
              <a:rPr lang="en-US" dirty="0"/>
              <a:t>crosshair cursor to the status bar at the bottom of the screen, and</a:t>
            </a:r>
            <a:br>
              <a:rPr lang="en-US" dirty="0"/>
            </a:br>
            <a:r>
              <a:rPr lang="en-US" dirty="0"/>
              <a:t>click the Grid Display </a:t>
            </a:r>
            <a:r>
              <a:rPr lang="en-US" dirty="0" smtClean="0"/>
              <a:t>button.</a:t>
            </a:r>
          </a:p>
          <a:p>
            <a:r>
              <a:rPr lang="en-US" dirty="0" smtClean="0"/>
              <a:t>By default, grid lines are 10mm apart from each other. Right-clicking on the snap mode and choosing settings allows a user to modify the various grid spacing in both the x and y axis.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782731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50725"/>
            <a:ext cx="9905998" cy="1478570"/>
          </a:xfrm>
        </p:spPr>
        <p:txBody>
          <a:bodyPr/>
          <a:lstStyle/>
          <a:p>
            <a:r>
              <a:rPr lang="en-US" dirty="0" smtClean="0"/>
              <a:t>USING THE GRID</a:t>
            </a:r>
            <a:endParaRPr lang="en-US" dirty="0"/>
          </a:p>
        </p:txBody>
      </p:sp>
      <p:sp>
        <p:nvSpPr>
          <p:cNvPr id="3" name="Content Placeholder 2"/>
          <p:cNvSpPr>
            <a:spLocks noGrp="1"/>
          </p:cNvSpPr>
          <p:nvPr>
            <p:ph idx="1"/>
          </p:nvPr>
        </p:nvSpPr>
        <p:spPr>
          <a:xfrm>
            <a:off x="1143001" y="1230284"/>
            <a:ext cx="10515600" cy="5170516"/>
          </a:xfrm>
        </p:spPr>
        <p:txBody>
          <a:bodyPr>
            <a:normAutofit fontScale="92500" lnSpcReduction="10000"/>
          </a:bodyPr>
          <a:lstStyle/>
          <a:p>
            <a:r>
              <a:rPr lang="en-US" dirty="0" smtClean="0"/>
              <a:t>Typing grid in the command line gives options such as [ON OFF Snap Major Adaptive Limits Follow Aspect]</a:t>
            </a:r>
          </a:p>
          <a:p>
            <a:r>
              <a:rPr lang="en-US" dirty="0" smtClean="0"/>
              <a:t>Selecting ON turns on the grids i.e. if they were not already on.</a:t>
            </a:r>
          </a:p>
          <a:p>
            <a:r>
              <a:rPr lang="en-US" dirty="0" smtClean="0"/>
              <a:t>Selecting OFF turns off the grids.</a:t>
            </a:r>
          </a:p>
          <a:p>
            <a:r>
              <a:rPr lang="en-US" dirty="0" smtClean="0"/>
              <a:t>Snap sets the grid spacing to the snap interval specified by the Snap command.</a:t>
            </a:r>
          </a:p>
          <a:p>
            <a:r>
              <a:rPr lang="en-US" dirty="0" smtClean="0"/>
              <a:t>Major specifies the frequency of major lines compared to minor grid lines.</a:t>
            </a:r>
          </a:p>
          <a:p>
            <a:r>
              <a:rPr lang="en-US" dirty="0" smtClean="0"/>
              <a:t>Adaptive controls the density of grid lines when zoomed in or out.</a:t>
            </a:r>
          </a:p>
          <a:p>
            <a:r>
              <a:rPr lang="en-US" dirty="0" smtClean="0"/>
              <a:t>Limits displays the grid beyond the area specified by the limits command.</a:t>
            </a:r>
          </a:p>
          <a:p>
            <a:r>
              <a:rPr lang="en-US" dirty="0" smtClean="0"/>
              <a:t>Follow changes the grid plane to follow the XY plane of the dynamic UCS.</a:t>
            </a:r>
          </a:p>
          <a:p>
            <a:r>
              <a:rPr lang="en-US" dirty="0" smtClean="0"/>
              <a:t>Aspect changes the grid spacing in the X and Y directions, which can have different values. </a:t>
            </a:r>
            <a:endParaRPr lang="en-US" dirty="0"/>
          </a:p>
        </p:txBody>
      </p:sp>
    </p:spTree>
    <p:extLst>
      <p:ext uri="{BB962C8B-B14F-4D97-AF65-F5344CB8AC3E}">
        <p14:creationId xmlns:p14="http://schemas.microsoft.com/office/powerpoint/2010/main" val="3335667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0161" y="1825625"/>
            <a:ext cx="5751677" cy="4351338"/>
          </a:xfrm>
        </p:spPr>
      </p:pic>
    </p:spTree>
    <p:extLst>
      <p:ext uri="{BB962C8B-B14F-4D97-AF65-F5344CB8AC3E}">
        <p14:creationId xmlns:p14="http://schemas.microsoft.com/office/powerpoint/2010/main" val="3518464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sp>
        <p:nvSpPr>
          <p:cNvPr id="3" name="Content Placeholder 2"/>
          <p:cNvSpPr>
            <a:spLocks noGrp="1"/>
          </p:cNvSpPr>
          <p:nvPr>
            <p:ph idx="1"/>
          </p:nvPr>
        </p:nvSpPr>
        <p:spPr/>
        <p:txBody>
          <a:bodyPr>
            <a:normAutofit lnSpcReduction="10000"/>
          </a:bodyPr>
          <a:lstStyle/>
          <a:p>
            <a:r>
              <a:rPr lang="en-US" dirty="0" smtClean="0"/>
              <a:t>Layer is an organizing tool that allows a user to classify every object in a specific drawing </a:t>
            </a:r>
            <a:r>
              <a:rPr lang="en-US" dirty="0"/>
              <a:t>file—lines, arcs, circles, and so on—according to the component of the </a:t>
            </a:r>
            <a:r>
              <a:rPr lang="en-US" dirty="0" smtClean="0"/>
              <a:t>drawing </a:t>
            </a:r>
            <a:r>
              <a:rPr lang="en-US" dirty="0"/>
              <a:t>they </a:t>
            </a:r>
            <a:r>
              <a:rPr lang="en-US" dirty="0" smtClean="0"/>
              <a:t>represent</a:t>
            </a:r>
            <a:r>
              <a:rPr lang="en-US" dirty="0"/>
              <a:t>.</a:t>
            </a:r>
            <a:endParaRPr lang="en-US" dirty="0" smtClean="0"/>
          </a:p>
          <a:p>
            <a:r>
              <a:rPr lang="en-US" dirty="0" smtClean="0"/>
              <a:t>Each</a:t>
            </a:r>
            <a:r>
              <a:rPr lang="en-US" dirty="0"/>
              <a:t> </a:t>
            </a:r>
            <a:r>
              <a:rPr lang="en-US" dirty="0" smtClean="0"/>
              <a:t>layer </a:t>
            </a:r>
            <a:r>
              <a:rPr lang="en-US" dirty="0"/>
              <a:t>is assigned a color, and all objects placed on the layer take </a:t>
            </a:r>
            <a:r>
              <a:rPr lang="en-US" dirty="0" smtClean="0"/>
              <a:t>on that assigned default </a:t>
            </a:r>
            <a:r>
              <a:rPr lang="en-US" dirty="0"/>
              <a:t>color unless you specify a different color </a:t>
            </a:r>
            <a:r>
              <a:rPr lang="en-US" dirty="0" smtClean="0"/>
              <a:t>for the </a:t>
            </a:r>
            <a:r>
              <a:rPr lang="en-US" dirty="0"/>
              <a:t>objects. </a:t>
            </a:r>
            <a:endParaRPr lang="en-US" dirty="0" smtClean="0"/>
          </a:p>
          <a:p>
            <a:r>
              <a:rPr lang="en-US" dirty="0" smtClean="0"/>
              <a:t>This </a:t>
            </a:r>
            <a:r>
              <a:rPr lang="en-US" dirty="0"/>
              <a:t>lets </a:t>
            </a:r>
            <a:r>
              <a:rPr lang="en-US" dirty="0" smtClean="0"/>
              <a:t>you easily </a:t>
            </a:r>
            <a:r>
              <a:rPr lang="en-US" dirty="0"/>
              <a:t>distinguish between objects </a:t>
            </a:r>
            <a:r>
              <a:rPr lang="en-US" dirty="0" smtClean="0"/>
              <a:t>that represent </a:t>
            </a:r>
            <a:r>
              <a:rPr lang="en-US" dirty="0"/>
              <a:t>separate components of </a:t>
            </a:r>
            <a:r>
              <a:rPr lang="en-US" dirty="0" smtClean="0"/>
              <a:t>the drawing.</a:t>
            </a:r>
          </a:p>
          <a:p>
            <a:r>
              <a:rPr lang="en-US" dirty="0" smtClean="0"/>
              <a:t>Under a layer, options include; drawing color, line type, line weight, etc. </a:t>
            </a:r>
            <a:r>
              <a:rPr lang="en-US" dirty="0"/>
              <a:t/>
            </a:r>
            <a:br>
              <a:rPr lang="en-US" dirty="0"/>
            </a:br>
            <a:endParaRPr lang="en-US" dirty="0"/>
          </a:p>
        </p:txBody>
      </p:sp>
    </p:spTree>
    <p:extLst>
      <p:ext uri="{BB962C8B-B14F-4D97-AF65-F5344CB8AC3E}">
        <p14:creationId xmlns:p14="http://schemas.microsoft.com/office/powerpoint/2010/main" val="1376081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a:t>
            </a:r>
            <a:br>
              <a:rPr lang="en-US" dirty="0"/>
            </a:br>
            <a:r>
              <a:rPr lang="en-US" dirty="0" smtClean="0"/>
              <a:t>ASSIGNING COLORS TO </a:t>
            </a:r>
            <a:r>
              <a:rPr lang="en-US" dirty="0"/>
              <a:t>LAYERS</a:t>
            </a:r>
          </a:p>
        </p:txBody>
      </p:sp>
      <p:sp>
        <p:nvSpPr>
          <p:cNvPr id="3" name="Content Placeholder 2"/>
          <p:cNvSpPr>
            <a:spLocks noGrp="1"/>
          </p:cNvSpPr>
          <p:nvPr>
            <p:ph idx="1"/>
          </p:nvPr>
        </p:nvSpPr>
        <p:spPr>
          <a:xfrm>
            <a:off x="1141412" y="2249486"/>
            <a:ext cx="9905999" cy="4608513"/>
          </a:xfrm>
        </p:spPr>
        <p:txBody>
          <a:bodyPr>
            <a:normAutofit fontScale="92500"/>
          </a:bodyPr>
          <a:lstStyle/>
          <a:p>
            <a:r>
              <a:rPr lang="en-US" dirty="0"/>
              <a:t>In the toolbar at the top of the Layer Properties Manager, click the</a:t>
            </a:r>
            <a:br>
              <a:rPr lang="en-US" dirty="0"/>
            </a:br>
            <a:r>
              <a:rPr lang="en-US" dirty="0"/>
              <a:t>New Layer icon. A new layer named Layer1 appears in the list</a:t>
            </a:r>
            <a:r>
              <a:rPr lang="en-US" dirty="0" smtClean="0"/>
              <a:t>.</a:t>
            </a:r>
          </a:p>
          <a:p>
            <a:r>
              <a:rPr lang="en-US" dirty="0" smtClean="0"/>
              <a:t>The</a:t>
            </a:r>
            <a:r>
              <a:rPr lang="en-US" dirty="0"/>
              <a:t> </a:t>
            </a:r>
            <a:r>
              <a:rPr lang="en-US" dirty="0" smtClean="0"/>
              <a:t>layer’s </a:t>
            </a:r>
            <a:r>
              <a:rPr lang="en-US" dirty="0"/>
              <a:t>name is highlighted, which means you can rename it by entering another name now</a:t>
            </a:r>
            <a:r>
              <a:rPr lang="en-US" dirty="0" smtClean="0"/>
              <a:t>.</a:t>
            </a:r>
            <a:r>
              <a:rPr lang="en-US" b="1" dirty="0" smtClean="0"/>
              <a:t> </a:t>
            </a:r>
          </a:p>
          <a:p>
            <a:r>
              <a:rPr lang="en-US" dirty="0" smtClean="0"/>
              <a:t>Enter </a:t>
            </a:r>
            <a:r>
              <a:rPr lang="en-US" b="1" dirty="0" smtClean="0"/>
              <a:t>name</a:t>
            </a:r>
            <a:r>
              <a:rPr lang="en-US" dirty="0" smtClean="0"/>
              <a:t>↵. </a:t>
            </a:r>
            <a:r>
              <a:rPr lang="en-US" dirty="0"/>
              <a:t>The row for </a:t>
            </a:r>
            <a:r>
              <a:rPr lang="en-US" dirty="0" smtClean="0"/>
              <a:t>the</a:t>
            </a:r>
            <a:r>
              <a:rPr lang="en-US" dirty="0"/>
              <a:t> </a:t>
            </a:r>
            <a:r>
              <a:rPr lang="en-US" dirty="0" smtClean="0"/>
              <a:t>layer </a:t>
            </a:r>
            <a:r>
              <a:rPr lang="en-US" dirty="0"/>
              <a:t>should still be </a:t>
            </a:r>
            <a:r>
              <a:rPr lang="en-US" dirty="0" smtClean="0"/>
              <a:t>highlighted.</a:t>
            </a:r>
          </a:p>
          <a:p>
            <a:r>
              <a:rPr lang="en-US" dirty="0"/>
              <a:t>To open the Select Color dialog </a:t>
            </a:r>
            <a:r>
              <a:rPr lang="en-US" dirty="0" smtClean="0"/>
              <a:t>box, click the word </a:t>
            </a:r>
            <a:r>
              <a:rPr lang="en-US" i="1" dirty="0"/>
              <a:t>white </a:t>
            </a:r>
            <a:r>
              <a:rPr lang="en-US" dirty="0"/>
              <a:t>in the Color </a:t>
            </a:r>
            <a:r>
              <a:rPr lang="en-US" dirty="0" smtClean="0"/>
              <a:t>column. </a:t>
            </a:r>
          </a:p>
          <a:p>
            <a:r>
              <a:rPr lang="en-US" dirty="0" smtClean="0"/>
              <a:t>A palette containing colors would appear. Select the preferred color or type the name of the color in the box.</a:t>
            </a: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3591805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a:t>
            </a:r>
            <a:br>
              <a:rPr lang="en-US" dirty="0"/>
            </a:br>
            <a:r>
              <a:rPr lang="en-US" dirty="0"/>
              <a:t>ASSIGNING </a:t>
            </a:r>
            <a:r>
              <a:rPr lang="en-US" dirty="0" smtClean="0"/>
              <a:t>LINETYPES </a:t>
            </a:r>
            <a:r>
              <a:rPr lang="en-US" dirty="0"/>
              <a:t>TO LAYERS</a:t>
            </a:r>
          </a:p>
        </p:txBody>
      </p:sp>
      <p:sp>
        <p:nvSpPr>
          <p:cNvPr id="3" name="Content Placeholder 2"/>
          <p:cNvSpPr>
            <a:spLocks noGrp="1"/>
          </p:cNvSpPr>
          <p:nvPr>
            <p:ph idx="1"/>
          </p:nvPr>
        </p:nvSpPr>
        <p:spPr/>
        <p:txBody>
          <a:bodyPr/>
          <a:lstStyle/>
          <a:p>
            <a:r>
              <a:rPr lang="en-US" dirty="0" smtClean="0"/>
              <a:t>Once the newly created layer is still highlighted, click on the line type to show a list of loaded line types.</a:t>
            </a:r>
          </a:p>
          <a:p>
            <a:r>
              <a:rPr lang="en-US" dirty="0" smtClean="0"/>
              <a:t>If preferred line type is not in the list, click on load to reveal list of all line types.</a:t>
            </a:r>
          </a:p>
          <a:p>
            <a:r>
              <a:rPr lang="en-US" dirty="0" smtClean="0"/>
              <a:t>The selected line type will then be added to the list of line types. Now select the line and click on okay. </a:t>
            </a:r>
            <a:endParaRPr lang="en-US" dirty="0"/>
          </a:p>
        </p:txBody>
      </p:sp>
    </p:spTree>
    <p:extLst>
      <p:ext uri="{BB962C8B-B14F-4D97-AF65-F5344CB8AC3E}">
        <p14:creationId xmlns:p14="http://schemas.microsoft.com/office/powerpoint/2010/main" val="3738151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AUTOCAD</a:t>
            </a:r>
            <a:endParaRPr lang="en-US" dirty="0"/>
          </a:p>
        </p:txBody>
      </p:sp>
      <p:sp>
        <p:nvSpPr>
          <p:cNvPr id="3" name="Content Placeholder 2"/>
          <p:cNvSpPr>
            <a:spLocks noGrp="1"/>
          </p:cNvSpPr>
          <p:nvPr>
            <p:ph idx="1"/>
          </p:nvPr>
        </p:nvSpPr>
        <p:spPr/>
        <p:txBody>
          <a:bodyPr>
            <a:normAutofit/>
          </a:bodyPr>
          <a:lstStyle/>
          <a:p>
            <a:r>
              <a:rPr lang="en-US" dirty="0" smtClean="0"/>
              <a:t>AutoCAD can be launched by simply double-clicking it from the desktop(i.e. if it was installed using default settings).</a:t>
            </a:r>
          </a:p>
          <a:p>
            <a:r>
              <a:rPr lang="en-US" dirty="0" smtClean="0"/>
              <a:t>Alternatively, AutoCAD can also be launched by going to;</a:t>
            </a:r>
          </a:p>
          <a:p>
            <a:pPr marL="0" indent="0">
              <a:buNone/>
            </a:pPr>
            <a:r>
              <a:rPr lang="en-US" dirty="0" smtClean="0"/>
              <a:t>   Start -&gt; All Programs -&gt; Autodesk -&gt; AutoCAD 2020 English folder -&gt;      AutoCAD 2020 software.</a:t>
            </a:r>
          </a:p>
          <a:p>
            <a:r>
              <a:rPr lang="en-US" dirty="0" smtClean="0"/>
              <a:t>These steps will depend on the type of operating system used </a:t>
            </a:r>
            <a:r>
              <a:rPr lang="en-US" dirty="0"/>
              <a:t>f</a:t>
            </a:r>
            <a:r>
              <a:rPr lang="en-US" dirty="0" smtClean="0"/>
              <a:t>or the particular computer.  </a:t>
            </a:r>
            <a:endParaRPr lang="en-US" dirty="0"/>
          </a:p>
        </p:txBody>
      </p:sp>
    </p:spTree>
    <p:extLst>
      <p:ext uri="{BB962C8B-B14F-4D97-AF65-F5344CB8AC3E}">
        <p14:creationId xmlns:p14="http://schemas.microsoft.com/office/powerpoint/2010/main" val="3942093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COMMANDS</a:t>
            </a:r>
            <a:br>
              <a:rPr lang="en-US" dirty="0" smtClean="0"/>
            </a:br>
            <a:r>
              <a:rPr lang="en-US" dirty="0" smtClean="0"/>
              <a:t>LINE</a:t>
            </a:r>
            <a:endParaRPr lang="en-US" dirty="0"/>
          </a:p>
        </p:txBody>
      </p:sp>
      <p:sp>
        <p:nvSpPr>
          <p:cNvPr id="3" name="Content Placeholder 2"/>
          <p:cNvSpPr>
            <a:spLocks noGrp="1"/>
          </p:cNvSpPr>
          <p:nvPr>
            <p:ph idx="1"/>
          </p:nvPr>
        </p:nvSpPr>
        <p:spPr>
          <a:xfrm>
            <a:off x="1141413" y="2097088"/>
            <a:ext cx="10515600" cy="4760912"/>
          </a:xfrm>
        </p:spPr>
        <p:txBody>
          <a:bodyPr>
            <a:normAutofit fontScale="40000" lnSpcReduction="20000"/>
          </a:bodyPr>
          <a:lstStyle/>
          <a:p>
            <a:r>
              <a:rPr lang="en-US" sz="5000" dirty="0" smtClean="0"/>
              <a:t>Line tool is the first command to explore under the home tab. </a:t>
            </a:r>
          </a:p>
          <a:p>
            <a:r>
              <a:rPr lang="en-US" sz="5000" dirty="0"/>
              <a:t>The LINE command draws a straight-line segment between </a:t>
            </a:r>
            <a:r>
              <a:rPr lang="en-US" sz="5000" dirty="0" smtClean="0"/>
              <a:t>locations on </a:t>
            </a:r>
            <a:r>
              <a:rPr lang="en-US" sz="5000" dirty="0"/>
              <a:t>existing objects, geometric features, or two points that you </a:t>
            </a:r>
            <a:r>
              <a:rPr lang="en-US" sz="5000" dirty="0" smtClean="0"/>
              <a:t>can choose anywhere within </a:t>
            </a:r>
            <a:r>
              <a:rPr lang="en-US" sz="5000" dirty="0"/>
              <a:t>the drawing </a:t>
            </a:r>
            <a:r>
              <a:rPr lang="en-US" sz="5000" dirty="0" smtClean="0"/>
              <a:t>area. </a:t>
            </a:r>
          </a:p>
          <a:p>
            <a:r>
              <a:rPr lang="en-US" sz="5000" dirty="0"/>
              <a:t>Typing line in the command line will slightly change the cursor to a straight </a:t>
            </a:r>
            <a:r>
              <a:rPr lang="en-US" sz="5000" dirty="0" smtClean="0"/>
              <a:t>crosshair and ask;</a:t>
            </a:r>
          </a:p>
          <a:p>
            <a:pPr>
              <a:buFont typeface="Wingdings" panose="05000000000000000000" pitchFamily="2" charset="2"/>
              <a:buChar char="Ø"/>
            </a:pPr>
            <a:r>
              <a:rPr lang="en-US" sz="5000" dirty="0" smtClean="0"/>
              <a:t>Specify </a:t>
            </a:r>
            <a:r>
              <a:rPr lang="en-US" sz="5000" dirty="0"/>
              <a:t>first point</a:t>
            </a:r>
            <a:r>
              <a:rPr lang="en-US" sz="5000" dirty="0" smtClean="0"/>
              <a:t>:</a:t>
            </a:r>
          </a:p>
          <a:p>
            <a:r>
              <a:rPr lang="en-US" sz="5000" dirty="0" smtClean="0"/>
              <a:t>Left-clicking in the working area and moving the cursor away produces a line segment that stretches as the cursor is moved away. The next command in the command line says;</a:t>
            </a:r>
          </a:p>
          <a:p>
            <a:pPr>
              <a:buFont typeface="Wingdings" panose="05000000000000000000" pitchFamily="2" charset="2"/>
              <a:buChar char="Ø"/>
            </a:pPr>
            <a:r>
              <a:rPr lang="en-US" sz="5000" dirty="0"/>
              <a:t>Specify next point or [Undo]: </a:t>
            </a:r>
            <a:endParaRPr lang="en-US" sz="5000" dirty="0" smtClean="0"/>
          </a:p>
          <a:p>
            <a:r>
              <a:rPr lang="en-US" sz="5000" dirty="0" smtClean="0"/>
              <a:t>Clicking once more ends the line segment and begins another which again asks for the same command;</a:t>
            </a:r>
          </a:p>
          <a:p>
            <a:pPr>
              <a:buFont typeface="Wingdings" panose="05000000000000000000" pitchFamily="2" charset="2"/>
              <a:buChar char="Ø"/>
            </a:pPr>
            <a:r>
              <a:rPr lang="en-US" sz="5000" dirty="0"/>
              <a:t>Specify next point or [Undo]: </a:t>
            </a:r>
            <a:r>
              <a:rPr lang="en-US" sz="3600" dirty="0"/>
              <a:t/>
            </a:r>
            <a:br>
              <a:rPr lang="en-US" sz="3600" dirty="0"/>
            </a:br>
            <a:r>
              <a:rPr lang="en-US" dirty="0"/>
              <a:t/>
            </a:r>
            <a:br>
              <a:rPr lang="en-US" dirty="0"/>
            </a:br>
            <a:endParaRPr lang="en-US" dirty="0" smtClean="0"/>
          </a:p>
          <a:p>
            <a:pPr marL="0" indent="0">
              <a:buNone/>
            </a:pPr>
            <a:r>
              <a:rPr lang="en-US" dirty="0" smtClean="0"/>
              <a:t> </a:t>
            </a:r>
            <a:r>
              <a:rPr lang="en-US" dirty="0"/>
              <a:t/>
            </a:r>
            <a:br>
              <a:rPr lang="en-US" dirty="0"/>
            </a:br>
            <a:endParaRPr lang="en-US" dirty="0" smtClean="0"/>
          </a:p>
          <a:p>
            <a:pPr marL="0" indent="0">
              <a:buNone/>
            </a:pPr>
            <a:r>
              <a:rPr lang="en-US" dirty="0"/>
              <a:t/>
            </a:r>
            <a:br>
              <a:rPr lang="en-US" dirty="0"/>
            </a:br>
            <a:endParaRPr lang="en-US" dirty="0"/>
          </a:p>
        </p:txBody>
      </p:sp>
    </p:spTree>
    <p:extLst>
      <p:ext uri="{BB962C8B-B14F-4D97-AF65-F5344CB8AC3E}">
        <p14:creationId xmlns:p14="http://schemas.microsoft.com/office/powerpoint/2010/main" val="2014432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COORDINATE SYSTEMS</a:t>
            </a:r>
            <a:endParaRPr lang="en-US" dirty="0"/>
          </a:p>
        </p:txBody>
      </p:sp>
      <p:sp>
        <p:nvSpPr>
          <p:cNvPr id="3" name="Content Placeholder 2"/>
          <p:cNvSpPr>
            <a:spLocks noGrp="1"/>
          </p:cNvSpPr>
          <p:nvPr>
            <p:ph idx="1"/>
          </p:nvPr>
        </p:nvSpPr>
        <p:spPr/>
        <p:txBody>
          <a:bodyPr/>
          <a:lstStyle/>
          <a:p>
            <a:r>
              <a:rPr lang="en-US" dirty="0" smtClean="0"/>
              <a:t>Users may have realized the command line asks to specify points especially when starting to draw using a tool.</a:t>
            </a:r>
          </a:p>
          <a:p>
            <a:r>
              <a:rPr lang="en-US" dirty="0" smtClean="0"/>
              <a:t>Aside clicking in the command window to start drawing, one can supply a pair of coordinates that shows where to begin drawing and where to end.</a:t>
            </a:r>
          </a:p>
          <a:p>
            <a:r>
              <a:rPr lang="en-US" dirty="0" smtClean="0"/>
              <a:t>There are 3 coordinate systems used in AutoCAD; absolute, relative and polar. </a:t>
            </a:r>
            <a:endParaRPr lang="en-US" dirty="0"/>
          </a:p>
        </p:txBody>
      </p:sp>
    </p:spTree>
    <p:extLst>
      <p:ext uri="{BB962C8B-B14F-4D97-AF65-F5344CB8AC3E}">
        <p14:creationId xmlns:p14="http://schemas.microsoft.com/office/powerpoint/2010/main" val="41037706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COORDINATE SYTEM</a:t>
            </a:r>
            <a:endParaRPr lang="en-US" dirty="0"/>
          </a:p>
        </p:txBody>
      </p:sp>
      <p:sp>
        <p:nvSpPr>
          <p:cNvPr id="3" name="Content Placeholder 2"/>
          <p:cNvSpPr>
            <a:spLocks noGrp="1"/>
          </p:cNvSpPr>
          <p:nvPr>
            <p:ph idx="1"/>
          </p:nvPr>
        </p:nvSpPr>
        <p:spPr/>
        <p:txBody>
          <a:bodyPr>
            <a:normAutofit/>
          </a:bodyPr>
          <a:lstStyle/>
          <a:p>
            <a:r>
              <a:rPr lang="en-US" dirty="0" smtClean="0"/>
              <a:t>This is the default system which assumes every coordinate from the origin.</a:t>
            </a:r>
          </a:p>
          <a:p>
            <a:r>
              <a:rPr lang="en-US" dirty="0"/>
              <a:t>When drawing lines, AutoCAD is ready to place the next vertex wherever you tell it to </a:t>
            </a:r>
            <a:r>
              <a:rPr lang="en-US" dirty="0" smtClean="0"/>
              <a:t>go.</a:t>
            </a:r>
          </a:p>
          <a:p>
            <a:pPr>
              <a:buFont typeface="Wingdings" panose="05000000000000000000" pitchFamily="2" charset="2"/>
              <a:buChar char="Ø"/>
            </a:pPr>
            <a:r>
              <a:rPr lang="en-US" dirty="0"/>
              <a:t>Type L on the command line and press </a:t>
            </a:r>
            <a:r>
              <a:rPr lang="en-US" dirty="0" smtClean="0"/>
              <a:t>enter.</a:t>
            </a:r>
          </a:p>
          <a:p>
            <a:pPr>
              <a:buFont typeface="Wingdings" panose="05000000000000000000" pitchFamily="2" charset="2"/>
              <a:buChar char="Ø"/>
            </a:pPr>
            <a:r>
              <a:rPr lang="en-US" dirty="0" smtClean="0"/>
              <a:t>Type</a:t>
            </a:r>
            <a:r>
              <a:rPr lang="en-US" dirty="0"/>
              <a:t> 4,6 on the command line and press </a:t>
            </a:r>
            <a:r>
              <a:rPr lang="en-US" dirty="0" smtClean="0"/>
              <a:t>enter.</a:t>
            </a:r>
          </a:p>
          <a:p>
            <a:pPr>
              <a:buFont typeface="Wingdings" panose="05000000000000000000" pitchFamily="2" charset="2"/>
              <a:buChar char="Ø"/>
            </a:pPr>
            <a:r>
              <a:rPr lang="en-US" dirty="0" smtClean="0"/>
              <a:t>Type</a:t>
            </a:r>
            <a:r>
              <a:rPr lang="en-US" dirty="0"/>
              <a:t> 5,3 on the command line and press </a:t>
            </a:r>
            <a:r>
              <a:rPr lang="en-US" dirty="0" smtClean="0"/>
              <a:t>enter.</a:t>
            </a:r>
          </a:p>
          <a:p>
            <a:pPr>
              <a:buFont typeface="Wingdings" panose="05000000000000000000" pitchFamily="2" charset="2"/>
              <a:buChar char="Ø"/>
            </a:pPr>
            <a:r>
              <a:rPr lang="en-US" dirty="0" smtClean="0"/>
              <a:t>Press </a:t>
            </a:r>
            <a:r>
              <a:rPr lang="en-US" dirty="0"/>
              <a:t>enter to finish the Line </a:t>
            </a:r>
            <a:r>
              <a:rPr lang="en-US" dirty="0" smtClean="0"/>
              <a:t>command.</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784208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COORDINATE SYTEM</a:t>
            </a:r>
          </a:p>
        </p:txBody>
      </p:sp>
      <p:sp>
        <p:nvSpPr>
          <p:cNvPr id="4" name="Content Placeholder 3"/>
          <p:cNvSpPr>
            <a:spLocks noGrp="1"/>
          </p:cNvSpPr>
          <p:nvPr>
            <p:ph idx="1"/>
          </p:nvPr>
        </p:nvSpPr>
        <p:spPr/>
        <p:txBody>
          <a:bodyPr/>
          <a:lstStyle/>
          <a:p>
            <a:r>
              <a:rPr lang="en-US" dirty="0" smtClean="0"/>
              <a:t>AutoCAD draws </a:t>
            </a:r>
            <a:r>
              <a:rPr lang="en-US" dirty="0"/>
              <a:t>a line starting </a:t>
            </a:r>
            <a:r>
              <a:rPr lang="en-US" dirty="0" smtClean="0"/>
              <a:t>at coordinate [4,6] </a:t>
            </a:r>
            <a:r>
              <a:rPr lang="en-US" dirty="0"/>
              <a:t>and ending at </a:t>
            </a:r>
            <a:r>
              <a:rPr lang="en-US" dirty="0" smtClean="0"/>
              <a:t>[5,3].</a:t>
            </a:r>
            <a:endParaRPr lang="en-US" dirty="0"/>
          </a:p>
          <a:p>
            <a:r>
              <a:rPr lang="en-US" dirty="0" smtClean="0"/>
              <a:t>It </a:t>
            </a:r>
            <a:r>
              <a:rPr lang="en-US" dirty="0"/>
              <a:t>made a segment between those two points.  The first point is 4 to the right and 6 up from the origin.  </a:t>
            </a:r>
            <a:endParaRPr lang="en-US" dirty="0" smtClean="0"/>
          </a:p>
          <a:p>
            <a:r>
              <a:rPr lang="en-US" dirty="0" smtClean="0"/>
              <a:t>The </a:t>
            </a:r>
            <a:r>
              <a:rPr lang="en-US" dirty="0"/>
              <a:t>second point is 5 to the right and 3 up from the origin.  </a:t>
            </a:r>
            <a:endParaRPr lang="en-US" dirty="0" smtClean="0"/>
          </a:p>
          <a:p>
            <a:r>
              <a:rPr lang="en-US" dirty="0" smtClean="0"/>
              <a:t>The </a:t>
            </a:r>
            <a:r>
              <a:rPr lang="en-US" dirty="0"/>
              <a:t>line is the shortest distance between those two points</a:t>
            </a:r>
            <a:r>
              <a:rPr lang="en-US" dirty="0" smtClean="0"/>
              <a:t>.</a:t>
            </a:r>
          </a:p>
          <a:p>
            <a:pPr marL="0" indent="0">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7742" y="4256117"/>
            <a:ext cx="3684258" cy="2601884"/>
          </a:xfrm>
          <a:prstGeom prst="rect">
            <a:avLst/>
          </a:prstGeom>
        </p:spPr>
      </p:pic>
    </p:spTree>
    <p:extLst>
      <p:ext uri="{BB962C8B-B14F-4D97-AF65-F5344CB8AC3E}">
        <p14:creationId xmlns:p14="http://schemas.microsoft.com/office/powerpoint/2010/main" val="3310205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COORDINATE SYSTEM</a:t>
            </a:r>
            <a:endParaRPr lang="en-US" dirty="0"/>
          </a:p>
        </p:txBody>
      </p:sp>
      <p:sp>
        <p:nvSpPr>
          <p:cNvPr id="3" name="Content Placeholder 2"/>
          <p:cNvSpPr>
            <a:spLocks noGrp="1"/>
          </p:cNvSpPr>
          <p:nvPr>
            <p:ph idx="1"/>
          </p:nvPr>
        </p:nvSpPr>
        <p:spPr>
          <a:xfrm>
            <a:off x="1141412" y="2249487"/>
            <a:ext cx="9905999" cy="4367444"/>
          </a:xfrm>
        </p:spPr>
        <p:txBody>
          <a:bodyPr/>
          <a:lstStyle/>
          <a:p>
            <a:r>
              <a:rPr lang="en-US" dirty="0" smtClean="0"/>
              <a:t>This system does not start entry from the origin instead the next point is drawn with respect to the previous point.</a:t>
            </a:r>
          </a:p>
          <a:p>
            <a:pPr>
              <a:buFont typeface="Wingdings" panose="05000000000000000000" pitchFamily="2" charset="2"/>
              <a:buChar char="Ø"/>
            </a:pPr>
            <a:r>
              <a:rPr lang="en-US" dirty="0"/>
              <a:t>Type L on the command line and press </a:t>
            </a:r>
            <a:r>
              <a:rPr lang="en-US" dirty="0" smtClean="0"/>
              <a:t>enter.</a:t>
            </a:r>
          </a:p>
          <a:p>
            <a:pPr>
              <a:buFont typeface="Wingdings" panose="05000000000000000000" pitchFamily="2" charset="2"/>
              <a:buChar char="Ø"/>
            </a:pPr>
            <a:r>
              <a:rPr lang="en-US" dirty="0" smtClean="0"/>
              <a:t>Type</a:t>
            </a:r>
            <a:r>
              <a:rPr lang="en-US" dirty="0"/>
              <a:t> 4,6 on the command line and press </a:t>
            </a:r>
            <a:r>
              <a:rPr lang="en-US" dirty="0" smtClean="0"/>
              <a:t>enter.</a:t>
            </a:r>
          </a:p>
          <a:p>
            <a:pPr>
              <a:buFont typeface="Wingdings" panose="05000000000000000000" pitchFamily="2" charset="2"/>
              <a:buChar char="Ø"/>
            </a:pPr>
            <a:r>
              <a:rPr lang="en-US" dirty="0" smtClean="0"/>
              <a:t>Type</a:t>
            </a:r>
            <a:r>
              <a:rPr lang="en-US" dirty="0"/>
              <a:t> @5,3 on the command line and press </a:t>
            </a:r>
            <a:r>
              <a:rPr lang="en-US" dirty="0" smtClean="0"/>
              <a:t>enter.</a:t>
            </a:r>
          </a:p>
          <a:p>
            <a:pPr>
              <a:buFont typeface="Wingdings" panose="05000000000000000000" pitchFamily="2" charset="2"/>
              <a:buChar char="Ø"/>
            </a:pPr>
            <a:r>
              <a:rPr lang="en-US" dirty="0" smtClean="0"/>
              <a:t>Press </a:t>
            </a:r>
            <a:r>
              <a:rPr lang="en-US" dirty="0"/>
              <a:t>enter to finish the line </a:t>
            </a:r>
            <a:r>
              <a:rPr lang="en-US" dirty="0" smtClean="0"/>
              <a:t>command.</a:t>
            </a:r>
          </a:p>
          <a:p>
            <a:r>
              <a:rPr lang="en-US" dirty="0"/>
              <a:t>AutoCAD recognizes the @ symbol as instructions to count using relative coordinates.</a:t>
            </a:r>
          </a:p>
          <a:p>
            <a:pPr marL="0" indent="0">
              <a:buNone/>
            </a:pPr>
            <a:endParaRPr lang="en-US" dirty="0"/>
          </a:p>
        </p:txBody>
      </p:sp>
    </p:spTree>
    <p:extLst>
      <p:ext uri="{BB962C8B-B14F-4D97-AF65-F5344CB8AC3E}">
        <p14:creationId xmlns:p14="http://schemas.microsoft.com/office/powerpoint/2010/main" val="2071006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COORDINATE SYSTEM</a:t>
            </a:r>
          </a:p>
        </p:txBody>
      </p:sp>
      <p:sp>
        <p:nvSpPr>
          <p:cNvPr id="3" name="Content Placeholder 2"/>
          <p:cNvSpPr>
            <a:spLocks noGrp="1"/>
          </p:cNvSpPr>
          <p:nvPr>
            <p:ph idx="1"/>
          </p:nvPr>
        </p:nvSpPr>
        <p:spPr/>
        <p:txBody>
          <a:bodyPr/>
          <a:lstStyle/>
          <a:p>
            <a:r>
              <a:rPr lang="en-US" dirty="0" smtClean="0"/>
              <a:t>While </a:t>
            </a:r>
            <a:r>
              <a:rPr lang="en-US" dirty="0"/>
              <a:t>both lines made thus far started at the same point, this time, for the second vertex, AutoCAD counted 5 over and 3 up from the first vertex, and made the line between those two locales</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313" y="3418573"/>
            <a:ext cx="4752564" cy="3336494"/>
          </a:xfrm>
          <a:prstGeom prst="rect">
            <a:avLst/>
          </a:prstGeom>
        </p:spPr>
      </p:pic>
    </p:spTree>
    <p:extLst>
      <p:ext uri="{BB962C8B-B14F-4D97-AF65-F5344CB8AC3E}">
        <p14:creationId xmlns:p14="http://schemas.microsoft.com/office/powerpoint/2010/main" val="3215467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COORDINATE SYSTEM</a:t>
            </a:r>
            <a:br>
              <a:rPr lang="en-US" dirty="0"/>
            </a:br>
            <a:endParaRPr lang="en-US" dirty="0"/>
          </a:p>
        </p:txBody>
      </p:sp>
      <p:sp>
        <p:nvSpPr>
          <p:cNvPr id="3" name="Content Placeholder 2"/>
          <p:cNvSpPr>
            <a:spLocks noGrp="1"/>
          </p:cNvSpPr>
          <p:nvPr>
            <p:ph idx="1"/>
          </p:nvPr>
        </p:nvSpPr>
        <p:spPr>
          <a:xfrm>
            <a:off x="1141412" y="1484715"/>
            <a:ext cx="9905999" cy="5373285"/>
          </a:xfrm>
        </p:spPr>
        <p:txBody>
          <a:bodyPr>
            <a:normAutofit fontScale="92500" lnSpcReduction="20000"/>
          </a:bodyPr>
          <a:lstStyle/>
          <a:p>
            <a:r>
              <a:rPr lang="en-US" dirty="0"/>
              <a:t>Polar coordinates employ one radial distance and one angle (by convention, the angle is measured counterclockwise from the x-axis).  The angle signifies the direction, and the distance is how far to go in that direction from the pole.</a:t>
            </a:r>
          </a:p>
          <a:p>
            <a:r>
              <a:rPr lang="en-US" dirty="0"/>
              <a:t>Polar coordinates in AutoCAD are given as R&lt;Degrees, where:</a:t>
            </a:r>
          </a:p>
          <a:p>
            <a:pPr>
              <a:buFont typeface="Wingdings" panose="05000000000000000000" pitchFamily="2" charset="2"/>
              <a:buChar char="Ø"/>
            </a:pPr>
            <a:r>
              <a:rPr lang="en-US" dirty="0"/>
              <a:t>“R” is the radial </a:t>
            </a:r>
            <a:r>
              <a:rPr lang="en-US" dirty="0" smtClean="0"/>
              <a:t>distance.</a:t>
            </a:r>
          </a:p>
          <a:p>
            <a:pPr>
              <a:buFont typeface="Wingdings" panose="05000000000000000000" pitchFamily="2" charset="2"/>
              <a:buChar char="Ø"/>
            </a:pPr>
            <a:r>
              <a:rPr lang="en-US" dirty="0" smtClean="0"/>
              <a:t>“&lt;” </a:t>
            </a:r>
            <a:r>
              <a:rPr lang="en-US" dirty="0"/>
              <a:t>is the less than sign (but in this case represents the angle</a:t>
            </a:r>
            <a:r>
              <a:rPr lang="en-US" dirty="0" smtClean="0"/>
              <a:t>).</a:t>
            </a:r>
          </a:p>
          <a:p>
            <a:pPr>
              <a:buFont typeface="Wingdings" panose="05000000000000000000" pitchFamily="2" charset="2"/>
              <a:buChar char="Ø"/>
            </a:pPr>
            <a:r>
              <a:rPr lang="en-US" dirty="0" smtClean="0"/>
              <a:t>“</a:t>
            </a:r>
            <a:r>
              <a:rPr lang="en-US" dirty="0"/>
              <a:t>Degrees” is the value of the angle in </a:t>
            </a:r>
            <a:r>
              <a:rPr lang="en-US" dirty="0" smtClean="0"/>
              <a:t>degrees.</a:t>
            </a:r>
            <a:r>
              <a:rPr lang="en-US" dirty="0"/>
              <a:t> </a:t>
            </a:r>
          </a:p>
          <a:p>
            <a:r>
              <a:rPr lang="en-US" dirty="0"/>
              <a:t>Like Cartesian coordinates, polar coordinates are employed as a subcommand.</a:t>
            </a:r>
          </a:p>
          <a:p>
            <a:r>
              <a:rPr lang="en-US" dirty="0"/>
              <a:t>The analogue to ORTHO mode is POLAR tracking (F10).  Polar tracking restricts cursor movement to specified angles.  </a:t>
            </a:r>
            <a:endParaRPr lang="en-US" dirty="0" smtClean="0"/>
          </a:p>
          <a:p>
            <a:r>
              <a:rPr lang="en-US" dirty="0" smtClean="0"/>
              <a:t>The </a:t>
            </a:r>
            <a:r>
              <a:rPr lang="en-US" dirty="0"/>
              <a:t>user can specify the acceptable angle increments by right-clicking the </a:t>
            </a:r>
            <a:r>
              <a:rPr lang="en-US" dirty="0" smtClean="0"/>
              <a:t>icon.</a:t>
            </a:r>
            <a:endParaRPr lang="en-US" dirty="0"/>
          </a:p>
          <a:p>
            <a:endParaRPr lang="en-US" dirty="0"/>
          </a:p>
        </p:txBody>
      </p:sp>
    </p:spTree>
    <p:extLst>
      <p:ext uri="{BB962C8B-B14F-4D97-AF65-F5344CB8AC3E}">
        <p14:creationId xmlns:p14="http://schemas.microsoft.com/office/powerpoint/2010/main" val="1003660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5403"/>
            <a:ext cx="9905998" cy="1478570"/>
          </a:xfrm>
        </p:spPr>
        <p:txBody>
          <a:bodyPr/>
          <a:lstStyle/>
          <a:p>
            <a:r>
              <a:rPr lang="en-US" dirty="0"/>
              <a:t>POLAR COORDINATE SYSTEM</a:t>
            </a:r>
          </a:p>
        </p:txBody>
      </p:sp>
      <p:sp>
        <p:nvSpPr>
          <p:cNvPr id="3" name="Content Placeholder 2"/>
          <p:cNvSpPr>
            <a:spLocks noGrp="1"/>
          </p:cNvSpPr>
          <p:nvPr>
            <p:ph idx="1"/>
          </p:nvPr>
        </p:nvSpPr>
        <p:spPr>
          <a:xfrm>
            <a:off x="1141412" y="1783973"/>
            <a:ext cx="9905999" cy="4608513"/>
          </a:xfrm>
        </p:spPr>
        <p:txBody>
          <a:bodyPr>
            <a:normAutofit fontScale="92500" lnSpcReduction="20000"/>
          </a:bodyPr>
          <a:lstStyle/>
          <a:p>
            <a:r>
              <a:rPr lang="en-US" dirty="0"/>
              <a:t>Relative coordinates also work with polar input</a:t>
            </a:r>
            <a:r>
              <a:rPr lang="en-US" dirty="0" smtClean="0"/>
              <a:t>.</a:t>
            </a:r>
          </a:p>
          <a:p>
            <a:pPr>
              <a:buFont typeface="Wingdings" panose="05000000000000000000" pitchFamily="2" charset="2"/>
              <a:buChar char="Ø"/>
            </a:pPr>
            <a:r>
              <a:rPr lang="en-US" dirty="0"/>
              <a:t>Type L on the command line and press </a:t>
            </a:r>
            <a:r>
              <a:rPr lang="en-US" dirty="0" smtClean="0"/>
              <a:t>enter.</a:t>
            </a:r>
          </a:p>
          <a:p>
            <a:pPr>
              <a:buFont typeface="Wingdings" panose="05000000000000000000" pitchFamily="2" charset="2"/>
              <a:buChar char="Ø"/>
            </a:pPr>
            <a:r>
              <a:rPr lang="en-US" dirty="0" smtClean="0"/>
              <a:t>Type</a:t>
            </a:r>
            <a:r>
              <a:rPr lang="en-US" dirty="0"/>
              <a:t> 4,6 on the command line and press </a:t>
            </a:r>
            <a:r>
              <a:rPr lang="en-US" dirty="0" smtClean="0"/>
              <a:t>enter.</a:t>
            </a:r>
          </a:p>
          <a:p>
            <a:pPr>
              <a:buFont typeface="Wingdings" panose="05000000000000000000" pitchFamily="2" charset="2"/>
              <a:buChar char="Ø"/>
            </a:pPr>
            <a:r>
              <a:rPr lang="en-US" dirty="0" smtClean="0"/>
              <a:t>Type</a:t>
            </a:r>
            <a:r>
              <a:rPr lang="en-US" dirty="0"/>
              <a:t> @5&lt;60 on the command line and press </a:t>
            </a:r>
            <a:r>
              <a:rPr lang="en-US" dirty="0" smtClean="0"/>
              <a:t>enter.</a:t>
            </a:r>
          </a:p>
          <a:p>
            <a:pPr>
              <a:buFont typeface="Wingdings" panose="05000000000000000000" pitchFamily="2" charset="2"/>
              <a:buChar char="Ø"/>
            </a:pPr>
            <a:r>
              <a:rPr lang="en-US" dirty="0" smtClean="0"/>
              <a:t>Press </a:t>
            </a:r>
            <a:r>
              <a:rPr lang="en-US" dirty="0"/>
              <a:t>enter to finish the line </a:t>
            </a:r>
            <a:r>
              <a:rPr lang="en-US" dirty="0" smtClean="0"/>
              <a:t>command.</a:t>
            </a:r>
          </a:p>
          <a:p>
            <a:r>
              <a:rPr lang="en-US" dirty="0"/>
              <a:t>The above line started at 4,6 (which is input in absolute Cartesian coordinates).  Since the next line had the @ symbol, that means the previous point (4,6), became the pole, or reference point for the relative coordinates.</a:t>
            </a:r>
          </a:p>
          <a:p>
            <a:r>
              <a:rPr lang="en-US" dirty="0"/>
              <a:t>We input the polar coordinates as @5&lt;60, which means the length of the line is 5 and the angle counterclockwise from the x-axis is 60 degrees.</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512" y="1382741"/>
            <a:ext cx="4804757" cy="2964196"/>
          </a:xfrm>
          <a:prstGeom prst="rect">
            <a:avLst/>
          </a:prstGeom>
        </p:spPr>
      </p:pic>
    </p:spTree>
    <p:extLst>
      <p:ext uri="{BB962C8B-B14F-4D97-AF65-F5344CB8AC3E}">
        <p14:creationId xmlns:p14="http://schemas.microsoft.com/office/powerpoint/2010/main" val="197151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COMMANDS</a:t>
            </a:r>
            <a:br>
              <a:rPr lang="en-US" dirty="0" smtClean="0"/>
            </a:br>
            <a:r>
              <a:rPr lang="en-US" dirty="0" smtClean="0"/>
              <a:t>CIRCLE</a:t>
            </a:r>
            <a:endParaRPr lang="en-US" dirty="0"/>
          </a:p>
        </p:txBody>
      </p:sp>
      <p:sp>
        <p:nvSpPr>
          <p:cNvPr id="3" name="Content Placeholder 2"/>
          <p:cNvSpPr>
            <a:spLocks noGrp="1"/>
          </p:cNvSpPr>
          <p:nvPr>
            <p:ph idx="1"/>
          </p:nvPr>
        </p:nvSpPr>
        <p:spPr>
          <a:xfrm>
            <a:off x="1143000" y="1913425"/>
            <a:ext cx="9905999" cy="4608513"/>
          </a:xfrm>
        </p:spPr>
        <p:txBody>
          <a:bodyPr>
            <a:normAutofit fontScale="85000" lnSpcReduction="20000"/>
          </a:bodyPr>
          <a:lstStyle/>
          <a:p>
            <a:r>
              <a:rPr lang="en-US" dirty="0" smtClean="0"/>
              <a:t>The circle tool is used to draw a round plane figure whose boundary consists of points equidistant from a fixed point(the center).</a:t>
            </a:r>
          </a:p>
          <a:p>
            <a:r>
              <a:rPr lang="en-US" dirty="0" smtClean="0"/>
              <a:t>There are 6 methods for drawing a circle in </a:t>
            </a:r>
            <a:r>
              <a:rPr lang="en-US" dirty="0"/>
              <a:t>A</a:t>
            </a:r>
            <a:r>
              <a:rPr lang="en-US" dirty="0" smtClean="0"/>
              <a:t>utoCAD; center radius(default method), center diameter, 2-point, 3-point, tan-tan-radius, tan-tan-tan.</a:t>
            </a:r>
          </a:p>
          <a:p>
            <a:r>
              <a:rPr lang="en-US" dirty="0" smtClean="0"/>
              <a:t>The center radius method requires a user to specify the center point and radius of the circle.</a:t>
            </a:r>
          </a:p>
          <a:p>
            <a:r>
              <a:rPr lang="en-US" dirty="0" smtClean="0"/>
              <a:t>The center diameter method requires a center point and a diameter for a circle.</a:t>
            </a:r>
          </a:p>
          <a:p>
            <a:r>
              <a:rPr lang="en-US" dirty="0" smtClean="0"/>
              <a:t>The 2-point method creates a circle based on two endpoints of the diameter.</a:t>
            </a:r>
          </a:p>
          <a:p>
            <a:r>
              <a:rPr lang="en-US" dirty="0" smtClean="0"/>
              <a:t>The 3-point method creates a circle based on three points on the circumference.</a:t>
            </a:r>
          </a:p>
          <a:p>
            <a:r>
              <a:rPr lang="en-US" dirty="0" smtClean="0"/>
              <a:t>The tan-tan-radius method creates a circle with a specified radius and tangent to two objects.  </a:t>
            </a:r>
          </a:p>
          <a:p>
            <a:r>
              <a:rPr lang="en-US" dirty="0" smtClean="0"/>
              <a:t>The tan-tan-tan method creates a circle with tangent to three objects.</a:t>
            </a:r>
            <a:endParaRPr lang="en-US" dirty="0"/>
          </a:p>
        </p:txBody>
      </p:sp>
    </p:spTree>
    <p:extLst>
      <p:ext uri="{BB962C8B-B14F-4D97-AF65-F5344CB8AC3E}">
        <p14:creationId xmlns:p14="http://schemas.microsoft.com/office/powerpoint/2010/main" val="3588766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COMMANDS</a:t>
            </a:r>
            <a:br>
              <a:rPr lang="en-US" dirty="0" smtClean="0"/>
            </a:br>
            <a:r>
              <a:rPr lang="en-US" dirty="0" smtClean="0"/>
              <a:t>POLYLINE</a:t>
            </a:r>
            <a:endParaRPr lang="en-US" dirty="0"/>
          </a:p>
        </p:txBody>
      </p:sp>
      <p:sp>
        <p:nvSpPr>
          <p:cNvPr id="3" name="Content Placeholder 2"/>
          <p:cNvSpPr>
            <a:spLocks noGrp="1"/>
          </p:cNvSpPr>
          <p:nvPr>
            <p:ph idx="1"/>
          </p:nvPr>
        </p:nvSpPr>
        <p:spPr/>
        <p:txBody>
          <a:bodyPr/>
          <a:lstStyle/>
          <a:p>
            <a:r>
              <a:rPr lang="en-US" dirty="0" smtClean="0"/>
              <a:t>The polyline command allows the user to create a single object using a sequence of connected line segments.</a:t>
            </a:r>
          </a:p>
          <a:p>
            <a:r>
              <a:rPr lang="en-US" dirty="0" smtClean="0"/>
              <a:t>Line segments, arc segments or a combination of both can </a:t>
            </a:r>
            <a:r>
              <a:rPr lang="en-US" smtClean="0"/>
              <a:t>be created at a go.</a:t>
            </a:r>
            <a:endParaRPr lang="en-US" dirty="0"/>
          </a:p>
        </p:txBody>
      </p:sp>
    </p:spTree>
    <p:extLst>
      <p:ext uri="{BB962C8B-B14F-4D97-AF65-F5344CB8AC3E}">
        <p14:creationId xmlns:p14="http://schemas.microsoft.com/office/powerpoint/2010/main" val="91800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AutoCAD launches inside an application window which is the new tab as seen in the next slide.</a:t>
            </a:r>
          </a:p>
          <a:p>
            <a:r>
              <a:rPr lang="en-US" dirty="0" smtClean="0"/>
              <a:t>The new tab user interface is made up of two parts; one for learning about AutoCAD and the other for creating drawings.</a:t>
            </a:r>
          </a:p>
          <a:p>
            <a:r>
              <a:rPr lang="en-US" dirty="0" smtClean="0"/>
              <a:t>The create drawing includes the Get Started and Recent Documents</a:t>
            </a:r>
          </a:p>
          <a:p>
            <a:r>
              <a:rPr lang="en-US" dirty="0" smtClean="0"/>
              <a:t>The Get Started tab allows the user to quickly create drawings whiles the recent documents section displays previous drawings if there are any.</a:t>
            </a:r>
          </a:p>
          <a:p>
            <a:r>
              <a:rPr lang="en-US" dirty="0" smtClean="0"/>
              <a:t>The learning tab is a user friendly part that allows connection to Autodesk cloud storage and any other information related to the app.</a:t>
            </a:r>
            <a:endParaRPr lang="en-US" dirty="0"/>
          </a:p>
        </p:txBody>
      </p:sp>
    </p:spTree>
    <p:extLst>
      <p:ext uri="{BB962C8B-B14F-4D97-AF65-F5344CB8AC3E}">
        <p14:creationId xmlns:p14="http://schemas.microsoft.com/office/powerpoint/2010/main" val="4241990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a:t>
            </a:r>
            <a:endParaRPr lang="en-US" dirty="0"/>
          </a:p>
        </p:txBody>
      </p:sp>
      <p:sp>
        <p:nvSpPr>
          <p:cNvPr id="3" name="Content Placeholder 2"/>
          <p:cNvSpPr>
            <a:spLocks noGrp="1"/>
          </p:cNvSpPr>
          <p:nvPr>
            <p:ph idx="1"/>
          </p:nvPr>
        </p:nvSpPr>
        <p:spPr>
          <a:xfrm>
            <a:off x="838200" y="1403593"/>
            <a:ext cx="10515600" cy="5032375"/>
          </a:xfrm>
        </p:spPr>
        <p:txBody>
          <a:bodyPr/>
          <a:lstStyle/>
          <a:p>
            <a:r>
              <a:rPr lang="en-US" dirty="0"/>
              <a:t>To create an arc, you can specify combinations of center, endpoint, start point, radius, angle, chord length, and direction values. Arcs are drawn in a counterclockwise direction by default. Hold down the Ctrl key as you drag to draw in a clockwise direction</a:t>
            </a:r>
            <a:r>
              <a:rPr lang="en-US" dirty="0" smtClean="0"/>
              <a:t>.</a:t>
            </a:r>
          </a:p>
          <a:p>
            <a:r>
              <a:rPr lang="en-US" dirty="0"/>
              <a:t>Start </a:t>
            </a:r>
            <a:r>
              <a:rPr lang="en-US" dirty="0" smtClean="0"/>
              <a:t>point;</a:t>
            </a:r>
          </a:p>
          <a:p>
            <a:pPr marL="0" indent="0">
              <a:buNone/>
            </a:pPr>
            <a:r>
              <a:rPr lang="en-US" dirty="0" smtClean="0"/>
              <a:t>Draws </a:t>
            </a:r>
            <a:r>
              <a:rPr lang="en-US" dirty="0"/>
              <a:t>an arc using three specified points on the arc's circumference. The first point is the start point (1</a:t>
            </a:r>
            <a:r>
              <a:rPr lang="en-US" dirty="0" smtClean="0"/>
              <a:t>).</a:t>
            </a:r>
          </a:p>
          <a:p>
            <a:pPr marL="0" indent="0">
              <a:buNone/>
            </a:pPr>
            <a:r>
              <a:rPr lang="en-US" dirty="0" smtClean="0"/>
              <a:t>Note</a:t>
            </a:r>
            <a:r>
              <a:rPr lang="en-US" dirty="0"/>
              <a:t>: If you press ENTER without specifying a point, the endpoint of the last drawn line or arc is used and you are immediately prompted to specify the endpoint of the new arc. This creates an arc tangent to the last drawn line, arc, or polyline.</a:t>
            </a:r>
          </a:p>
          <a:p>
            <a:endParaRPr lang="en-US" dirty="0" smtClean="0"/>
          </a:p>
          <a:p>
            <a:endParaRPr lang="en-US" dirty="0"/>
          </a:p>
        </p:txBody>
      </p:sp>
    </p:spTree>
    <p:extLst>
      <p:ext uri="{BB962C8B-B14F-4D97-AF65-F5344CB8AC3E}">
        <p14:creationId xmlns:p14="http://schemas.microsoft.com/office/powerpoint/2010/main" val="19522241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a:t>
            </a:r>
            <a:br>
              <a:rPr lang="en-US" dirty="0" smtClean="0"/>
            </a:br>
            <a:r>
              <a:rPr lang="en-US" dirty="0" smtClean="0"/>
              <a:t>START POINT</a:t>
            </a:r>
            <a:endParaRPr lang="en-US" dirty="0"/>
          </a:p>
        </p:txBody>
      </p:sp>
      <p:sp>
        <p:nvSpPr>
          <p:cNvPr id="3" name="Content Placeholder 2"/>
          <p:cNvSpPr>
            <a:spLocks noGrp="1"/>
          </p:cNvSpPr>
          <p:nvPr>
            <p:ph idx="1"/>
          </p:nvPr>
        </p:nvSpPr>
        <p:spPr>
          <a:xfrm>
            <a:off x="838200" y="1567716"/>
            <a:ext cx="10515600" cy="5290283"/>
          </a:xfrm>
        </p:spPr>
        <p:txBody>
          <a:bodyPr/>
          <a:lstStyle/>
          <a:p>
            <a:r>
              <a:rPr lang="en-US" b="1" dirty="0" smtClean="0"/>
              <a:t>Start point</a:t>
            </a:r>
          </a:p>
          <a:p>
            <a:pPr marL="0" indent="0">
              <a:buNone/>
            </a:pPr>
            <a:r>
              <a:rPr lang="en-US" dirty="0" smtClean="0"/>
              <a:t>Draws </a:t>
            </a:r>
            <a:r>
              <a:rPr lang="en-US" dirty="0"/>
              <a:t>an arc using three specified points on the arc's circumference. The first point is the start point (1).</a:t>
            </a:r>
          </a:p>
          <a:p>
            <a:pPr marL="0" indent="0">
              <a:buNone/>
            </a:pPr>
            <a:r>
              <a:rPr lang="en-US" dirty="0"/>
              <a:t>Note: If you press ENTER without specifying a point, the endpoint of the last drawn line or arc is used and you are immediately prompted to specify the endpoint of the new arc. This creates an arc tangent to the last drawn line, arc, or </a:t>
            </a:r>
            <a:r>
              <a:rPr lang="en-US" dirty="0" smtClean="0"/>
              <a:t>polyline.</a:t>
            </a:r>
          </a:p>
          <a:p>
            <a:r>
              <a:rPr lang="en-US" b="1" dirty="0"/>
              <a:t>Second </a:t>
            </a:r>
            <a:r>
              <a:rPr lang="en-US" b="1" dirty="0" smtClean="0"/>
              <a:t>point</a:t>
            </a:r>
          </a:p>
          <a:p>
            <a:pPr marL="0" indent="0">
              <a:buNone/>
            </a:pPr>
            <a:r>
              <a:rPr lang="en-US" dirty="0"/>
              <a:t>Specify the second point (2) is a point on the circumference of the arc</a:t>
            </a:r>
            <a:r>
              <a:rPr lang="en-US" dirty="0" smtClean="0"/>
              <a:t>.</a:t>
            </a:r>
          </a:p>
          <a:p>
            <a:r>
              <a:rPr lang="en-US" b="1" dirty="0"/>
              <a:t>End </a:t>
            </a:r>
            <a:r>
              <a:rPr lang="en-US" b="1" dirty="0" smtClean="0"/>
              <a:t>point</a:t>
            </a:r>
          </a:p>
          <a:p>
            <a:pPr marL="0" indent="0">
              <a:buNone/>
            </a:pPr>
            <a:r>
              <a:rPr lang="en-US" dirty="0"/>
              <a:t>Specify the final point (3) on the arc.</a:t>
            </a:r>
            <a:endParaRPr lang="en-US" dirty="0" smtClean="0"/>
          </a:p>
          <a:p>
            <a:pPr marL="0" indent="0">
              <a:buNone/>
            </a:pPr>
            <a:endParaRPr lang="en-US" dirty="0" smtClean="0"/>
          </a:p>
          <a:p>
            <a:pPr marL="0" indent="0">
              <a:buNone/>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1077" y="5603631"/>
            <a:ext cx="1791138" cy="1067625"/>
          </a:xfrm>
          <a:prstGeom prst="rect">
            <a:avLst/>
          </a:prstGeom>
        </p:spPr>
      </p:pic>
    </p:spTree>
    <p:extLst>
      <p:ext uri="{BB962C8B-B14F-4D97-AF65-F5344CB8AC3E}">
        <p14:creationId xmlns:p14="http://schemas.microsoft.com/office/powerpoint/2010/main" val="24191732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a:t>
            </a:r>
            <a:br>
              <a:rPr lang="en-US" dirty="0" smtClean="0"/>
            </a:br>
            <a:r>
              <a:rPr lang="en-US" dirty="0" smtClean="0"/>
              <a:t>CENTER POINT</a:t>
            </a:r>
            <a:endParaRPr lang="en-US" dirty="0"/>
          </a:p>
        </p:txBody>
      </p:sp>
      <p:sp>
        <p:nvSpPr>
          <p:cNvPr id="3" name="Content Placeholder 2"/>
          <p:cNvSpPr>
            <a:spLocks noGrp="1"/>
          </p:cNvSpPr>
          <p:nvPr>
            <p:ph idx="1"/>
          </p:nvPr>
        </p:nvSpPr>
        <p:spPr/>
        <p:txBody>
          <a:bodyPr/>
          <a:lstStyle/>
          <a:p>
            <a:pPr marL="0" indent="0">
              <a:buNone/>
            </a:pPr>
            <a:r>
              <a:rPr lang="en-US" dirty="0"/>
              <a:t>Starts by specifying the center of the circle of which the arc is a </a:t>
            </a:r>
            <a:r>
              <a:rPr lang="en-US" dirty="0" smtClean="0"/>
              <a:t>part.</a:t>
            </a:r>
          </a:p>
          <a:p>
            <a:r>
              <a:rPr lang="en-US" b="1" dirty="0" smtClean="0"/>
              <a:t>Start </a:t>
            </a:r>
            <a:r>
              <a:rPr lang="en-US" b="1" dirty="0"/>
              <a:t>point</a:t>
            </a:r>
          </a:p>
          <a:p>
            <a:pPr marL="0" indent="0">
              <a:buNone/>
            </a:pPr>
            <a:r>
              <a:rPr lang="en-US" dirty="0"/>
              <a:t>Specify the start point of the arc.</a:t>
            </a:r>
          </a:p>
          <a:p>
            <a:r>
              <a:rPr lang="en-US" b="1" dirty="0"/>
              <a:t>End point</a:t>
            </a:r>
          </a:p>
          <a:p>
            <a:pPr marL="0" indent="0">
              <a:buNone/>
            </a:pPr>
            <a:r>
              <a:rPr lang="en-US" dirty="0"/>
              <a:t>Using the center point (2), draws an arc counterclockwise from the start point (1) to an endpoint that falls on an imaginary ray drawn from the center point through the third point (3</a:t>
            </a:r>
            <a:r>
              <a:rPr lang="en-US" dirty="0" smtClean="0"/>
              <a:t>).</a:t>
            </a:r>
          </a:p>
          <a:p>
            <a:pPr marL="0" indent="0">
              <a:buNone/>
            </a:pP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714" y="4720492"/>
            <a:ext cx="2428947" cy="1797539"/>
          </a:xfrm>
          <a:prstGeom prst="rect">
            <a:avLst/>
          </a:prstGeom>
        </p:spPr>
      </p:pic>
    </p:spTree>
    <p:extLst>
      <p:ext uri="{BB962C8B-B14F-4D97-AF65-F5344CB8AC3E}">
        <p14:creationId xmlns:p14="http://schemas.microsoft.com/office/powerpoint/2010/main" val="1473466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a:t>
            </a:r>
            <a:br>
              <a:rPr lang="en-US" dirty="0" smtClean="0"/>
            </a:br>
            <a:r>
              <a:rPr lang="en-US" dirty="0" smtClean="0"/>
              <a:t>END POINT</a:t>
            </a:r>
            <a:endParaRPr lang="en-US" dirty="0"/>
          </a:p>
        </p:txBody>
      </p:sp>
      <p:sp>
        <p:nvSpPr>
          <p:cNvPr id="3" name="Content Placeholder 2"/>
          <p:cNvSpPr>
            <a:spLocks noGrp="1"/>
          </p:cNvSpPr>
          <p:nvPr>
            <p:ph idx="1"/>
          </p:nvPr>
        </p:nvSpPr>
        <p:spPr/>
        <p:txBody>
          <a:bodyPr/>
          <a:lstStyle/>
          <a:p>
            <a:pPr marL="0" indent="0">
              <a:buNone/>
            </a:pPr>
            <a:r>
              <a:rPr lang="en-US" dirty="0"/>
              <a:t>Starts by specifying the endpoint of the arc.</a:t>
            </a:r>
          </a:p>
          <a:p>
            <a:r>
              <a:rPr lang="en-US" dirty="0" smtClean="0"/>
              <a:t>Center </a:t>
            </a:r>
            <a:r>
              <a:rPr lang="en-US" dirty="0"/>
              <a:t>point</a:t>
            </a:r>
          </a:p>
          <a:p>
            <a:pPr marL="0" indent="0">
              <a:buNone/>
            </a:pPr>
            <a:r>
              <a:rPr lang="en-US" dirty="0"/>
              <a:t>Draws an arc counterclockwise from the start point (1) to an endpoint that falls on an imaginary ray drawn from the center point (3) through the second point specified (2</a:t>
            </a:r>
            <a:r>
              <a:rPr lang="en-US" dirty="0" smtClean="0"/>
              <a:t>).</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270" y="4572001"/>
            <a:ext cx="2376745" cy="1483294"/>
          </a:xfrm>
          <a:prstGeom prst="rect">
            <a:avLst/>
          </a:prstGeom>
        </p:spPr>
      </p:pic>
    </p:spTree>
    <p:extLst>
      <p:ext uri="{BB962C8B-B14F-4D97-AF65-F5344CB8AC3E}">
        <p14:creationId xmlns:p14="http://schemas.microsoft.com/office/powerpoint/2010/main" val="634891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RECTANGLE AND POLYGON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By Length and Width</a:t>
            </a:r>
          </a:p>
          <a:p>
            <a:r>
              <a:rPr lang="en-US" dirty="0"/>
              <a:t>Click Home tab &gt; Draw panel &gt; Rectangle.  Find</a:t>
            </a:r>
          </a:p>
          <a:p>
            <a:r>
              <a:rPr lang="en-US" dirty="0"/>
              <a:t>Specify the first corner of the rectangle.</a:t>
            </a:r>
          </a:p>
          <a:p>
            <a:r>
              <a:rPr lang="en-US" dirty="0"/>
              <a:t>Enter D for Dimensions.</a:t>
            </a:r>
          </a:p>
          <a:p>
            <a:r>
              <a:rPr lang="en-US" dirty="0"/>
              <a:t>Enter the length.</a:t>
            </a:r>
          </a:p>
          <a:p>
            <a:r>
              <a:rPr lang="en-US" dirty="0"/>
              <a:t>Enter the width.</a:t>
            </a:r>
          </a:p>
          <a:p>
            <a:r>
              <a:rPr lang="en-US" dirty="0"/>
              <a:t>Specify the other corner.</a:t>
            </a:r>
          </a:p>
          <a:p>
            <a:r>
              <a:rPr lang="en-US" dirty="0"/>
              <a:t>Note: You are restricted by the length and width values.</a:t>
            </a:r>
          </a:p>
        </p:txBody>
      </p:sp>
    </p:spTree>
    <p:extLst>
      <p:ext uri="{BB962C8B-B14F-4D97-AF65-F5344CB8AC3E}">
        <p14:creationId xmlns:p14="http://schemas.microsoft.com/office/powerpoint/2010/main" val="2367248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RECTANGLE AND POLYGON</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v"/>
            </a:pPr>
            <a:r>
              <a:rPr lang="en-US" dirty="0"/>
              <a:t>By Area</a:t>
            </a:r>
          </a:p>
          <a:p>
            <a:r>
              <a:rPr lang="en-US" dirty="0"/>
              <a:t>Click Home tab &gt; Draw panel &gt; Rectangle.  Find</a:t>
            </a:r>
          </a:p>
          <a:p>
            <a:r>
              <a:rPr lang="en-US" dirty="0"/>
              <a:t>Specify the first corner of the rectangle.</a:t>
            </a:r>
          </a:p>
          <a:p>
            <a:r>
              <a:rPr lang="en-US" dirty="0"/>
              <a:t>Enter A for Area.</a:t>
            </a:r>
          </a:p>
          <a:p>
            <a:r>
              <a:rPr lang="en-US" dirty="0"/>
              <a:t>Enter the area.</a:t>
            </a:r>
          </a:p>
          <a:p>
            <a:r>
              <a:rPr lang="en-US" dirty="0"/>
              <a:t>Do one of the following:</a:t>
            </a:r>
          </a:p>
          <a:p>
            <a:r>
              <a:rPr lang="en-US" dirty="0"/>
              <a:t>Enter L to enter the length. The width is calculated based on the length and the area.</a:t>
            </a:r>
          </a:p>
          <a:p>
            <a:r>
              <a:rPr lang="en-US" dirty="0"/>
              <a:t>Enter W to enter the width. The length is calculated based on the width and the area.</a:t>
            </a:r>
          </a:p>
          <a:p>
            <a:r>
              <a:rPr lang="en-US" dirty="0"/>
              <a:t>Enter the value for the length or width.</a:t>
            </a:r>
          </a:p>
        </p:txBody>
      </p:sp>
    </p:spTree>
    <p:extLst>
      <p:ext uri="{BB962C8B-B14F-4D97-AF65-F5344CB8AC3E}">
        <p14:creationId xmlns:p14="http://schemas.microsoft.com/office/powerpoint/2010/main" val="436857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RECTANGLE AND POLYGON</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With Rotation</a:t>
            </a:r>
          </a:p>
          <a:p>
            <a:r>
              <a:rPr lang="en-US" dirty="0"/>
              <a:t>Click Home tab &gt; Draw panel &gt; Rectangle.  Find</a:t>
            </a:r>
          </a:p>
          <a:p>
            <a:r>
              <a:rPr lang="en-US" dirty="0"/>
              <a:t>Specify the first corner of the rectangle.</a:t>
            </a:r>
          </a:p>
          <a:p>
            <a:r>
              <a:rPr lang="en-US" dirty="0"/>
              <a:t>Enter R for Rotation.</a:t>
            </a:r>
          </a:p>
          <a:p>
            <a:r>
              <a:rPr lang="en-US" dirty="0"/>
              <a:t>Enter the rotation value or enter P to pick two points to define the angle of rotation.</a:t>
            </a:r>
          </a:p>
          <a:p>
            <a:r>
              <a:rPr lang="en-US" dirty="0"/>
              <a:t>Specify the other corner.</a:t>
            </a:r>
          </a:p>
        </p:txBody>
      </p:sp>
    </p:spTree>
    <p:extLst>
      <p:ext uri="{BB962C8B-B14F-4D97-AF65-F5344CB8AC3E}">
        <p14:creationId xmlns:p14="http://schemas.microsoft.com/office/powerpoint/2010/main" val="3817923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a:t>
            </a:r>
            <a:endParaRPr lang="en-US" dirty="0"/>
          </a:p>
        </p:txBody>
      </p:sp>
      <p:sp>
        <p:nvSpPr>
          <p:cNvPr id="3" name="Content Placeholder 2"/>
          <p:cNvSpPr>
            <a:spLocks noGrp="1"/>
          </p:cNvSpPr>
          <p:nvPr>
            <p:ph idx="1"/>
          </p:nvPr>
        </p:nvSpPr>
        <p:spPr>
          <a:xfrm>
            <a:off x="838200" y="1419224"/>
            <a:ext cx="10515600" cy="5438776"/>
          </a:xfrm>
        </p:spPr>
        <p:txBody>
          <a:bodyPr>
            <a:normAutofit fontScale="92500" lnSpcReduction="10000"/>
          </a:bodyPr>
          <a:lstStyle/>
          <a:p>
            <a:pPr>
              <a:buFont typeface="Wingdings" panose="05000000000000000000" pitchFamily="2" charset="2"/>
              <a:buChar char="v"/>
            </a:pPr>
            <a:r>
              <a:rPr lang="en-US" dirty="0"/>
              <a:t>Creates an equilateral closed polyline</a:t>
            </a:r>
            <a:r>
              <a:rPr lang="en-US" dirty="0" smtClean="0"/>
              <a:t>.</a:t>
            </a:r>
          </a:p>
          <a:p>
            <a:r>
              <a:rPr lang="en-US" dirty="0"/>
              <a:t>You specify the number of sides of the polygon and whether it is inscribed or circumscribed</a:t>
            </a:r>
            <a:r>
              <a:rPr lang="en-US" dirty="0" smtClean="0"/>
              <a:t>.</a:t>
            </a:r>
          </a:p>
          <a:p>
            <a:pPr>
              <a:buFont typeface="Wingdings" panose="05000000000000000000" pitchFamily="2" charset="2"/>
              <a:buChar char="v"/>
            </a:pPr>
            <a:r>
              <a:rPr lang="en-US" dirty="0"/>
              <a:t>Number of sides</a:t>
            </a:r>
          </a:p>
          <a:p>
            <a:r>
              <a:rPr lang="en-US" dirty="0"/>
              <a:t>Specifies the number of sides in the polygon (3-1024).</a:t>
            </a:r>
          </a:p>
          <a:p>
            <a:pPr>
              <a:buFont typeface="Wingdings" panose="05000000000000000000" pitchFamily="2" charset="2"/>
              <a:buChar char="v"/>
            </a:pPr>
            <a:r>
              <a:rPr lang="en-US" dirty="0"/>
              <a:t>Center of polygon</a:t>
            </a:r>
          </a:p>
          <a:p>
            <a:r>
              <a:rPr lang="en-US" dirty="0"/>
              <a:t>Specifies the location of the center of the polygon and whether the new object is inscribed or circumscribed.</a:t>
            </a:r>
          </a:p>
          <a:p>
            <a:pPr>
              <a:buFont typeface="Wingdings" panose="05000000000000000000" pitchFamily="2" charset="2"/>
              <a:buChar char="v"/>
            </a:pPr>
            <a:r>
              <a:rPr lang="en-US" dirty="0" smtClean="0"/>
              <a:t>Inscribed </a:t>
            </a:r>
            <a:r>
              <a:rPr lang="en-US" dirty="0"/>
              <a:t>in circle</a:t>
            </a:r>
          </a:p>
          <a:p>
            <a:r>
              <a:rPr lang="en-US" dirty="0"/>
              <a:t>Specifies the radius of a circle on which all vertices of the polygon lie</a:t>
            </a:r>
            <a:r>
              <a:rPr lang="en-US" dirty="0" smtClean="0"/>
              <a:t>.</a:t>
            </a:r>
          </a:p>
          <a:p>
            <a:r>
              <a:rPr lang="en-US" dirty="0"/>
              <a:t>Specifying the radius with your pointing device determines the rotation and size of the polygon. Specifying the radius with a value draws the bottom edge of the polygon at the current snap rotation angle.</a:t>
            </a:r>
            <a:endParaRPr lang="en-US" dirty="0"/>
          </a:p>
        </p:txBody>
      </p:sp>
    </p:spTree>
    <p:extLst>
      <p:ext uri="{BB962C8B-B14F-4D97-AF65-F5344CB8AC3E}">
        <p14:creationId xmlns:p14="http://schemas.microsoft.com/office/powerpoint/2010/main" val="42372177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Circumscribed about circle</a:t>
            </a:r>
          </a:p>
          <a:p>
            <a:r>
              <a:rPr lang="en-US" dirty="0"/>
              <a:t>Specifies the distance from the center of the polygon to the midpoints of the edges of the polygon</a:t>
            </a:r>
            <a:r>
              <a:rPr lang="en-US" dirty="0" smtClean="0"/>
              <a:t>.</a:t>
            </a:r>
          </a:p>
          <a:p>
            <a:r>
              <a:rPr lang="en-US" dirty="0"/>
              <a:t>Specifying the radius with your pointing device determines </a:t>
            </a:r>
            <a:r>
              <a:rPr lang="en-US" dirty="0" smtClean="0"/>
              <a:t>the rotation </a:t>
            </a:r>
            <a:r>
              <a:rPr lang="en-US" dirty="0"/>
              <a:t>and size of the polygon. Specifying the radius with a </a:t>
            </a:r>
            <a:r>
              <a:rPr lang="en-US" dirty="0" smtClean="0"/>
              <a:t>value draws </a:t>
            </a:r>
            <a:r>
              <a:rPr lang="en-US" dirty="0"/>
              <a:t>the bottom edge of the polygon at the current snap </a:t>
            </a:r>
            <a:r>
              <a:rPr lang="en-US" dirty="0" smtClean="0"/>
              <a:t>rotation angle.</a:t>
            </a:r>
          </a:p>
          <a:p>
            <a:pPr>
              <a:buFont typeface="Wingdings" panose="05000000000000000000" pitchFamily="2" charset="2"/>
              <a:buChar char="v"/>
            </a:pPr>
            <a:r>
              <a:rPr lang="en-US" dirty="0"/>
              <a:t>Edge</a:t>
            </a:r>
          </a:p>
          <a:p>
            <a:r>
              <a:rPr lang="en-US" dirty="0"/>
              <a:t>Defines a polygon by specifying the endpoints of the first edge.</a:t>
            </a:r>
          </a:p>
          <a:p>
            <a:endParaRPr lang="en-US" dirty="0"/>
          </a:p>
        </p:txBody>
      </p:sp>
    </p:spTree>
    <p:extLst>
      <p:ext uri="{BB962C8B-B14F-4D97-AF65-F5344CB8AC3E}">
        <p14:creationId xmlns:p14="http://schemas.microsoft.com/office/powerpoint/2010/main" val="20979518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HATCH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Fills an enclosed area or selected objects with a hatch pattern, solid fill, or gradient fill</a:t>
            </a:r>
            <a:r>
              <a:rPr lang="en-US" dirty="0" smtClean="0"/>
              <a:t>.</a:t>
            </a:r>
          </a:p>
          <a:p>
            <a:pPr>
              <a:buFont typeface="Wingdings" panose="05000000000000000000" pitchFamily="2" charset="2"/>
              <a:buChar char="v"/>
            </a:pPr>
            <a:r>
              <a:rPr lang="en-US" dirty="0"/>
              <a:t>Choose from several methods to specify the boundaries of a hatch.</a:t>
            </a:r>
          </a:p>
          <a:p>
            <a:r>
              <a:rPr lang="en-US" dirty="0" smtClean="0"/>
              <a:t>Specify </a:t>
            </a:r>
            <a:r>
              <a:rPr lang="en-US" dirty="0"/>
              <a:t>a point in an area that is enclosed by objects.</a:t>
            </a:r>
          </a:p>
          <a:p>
            <a:r>
              <a:rPr lang="en-US" dirty="0"/>
              <a:t>Select objects that enclose an area.</a:t>
            </a:r>
          </a:p>
          <a:p>
            <a:r>
              <a:rPr lang="en-US" dirty="0"/>
              <a:t>Specify boundary points using the -HATCH Draw option.</a:t>
            </a:r>
          </a:p>
          <a:p>
            <a:r>
              <a:rPr lang="en-US" dirty="0"/>
              <a:t>Drag a hatch pattern into an enclosed area from a tool palette </a:t>
            </a:r>
            <a:r>
              <a:rPr lang="en-US" dirty="0" smtClean="0"/>
              <a:t>or Design Center</a:t>
            </a:r>
            <a:r>
              <a:rPr lang="en-US" dirty="0"/>
              <a:t>.</a:t>
            </a:r>
          </a:p>
        </p:txBody>
      </p:sp>
    </p:spTree>
    <p:extLst>
      <p:ext uri="{BB962C8B-B14F-4D97-AF65-F5344CB8AC3E}">
        <p14:creationId xmlns:p14="http://schemas.microsoft.com/office/powerpoint/2010/main" val="259482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750"/>
            <a:ext cx="10515600" cy="1325563"/>
          </a:xfrm>
        </p:spPr>
        <p:txBody>
          <a:bodyPr/>
          <a:lstStyle/>
          <a:p>
            <a:r>
              <a:rPr lang="en-US" dirty="0" smtClean="0"/>
              <a:t>USER INTERFACE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0583" y="1416284"/>
            <a:ext cx="9496210" cy="4668633"/>
          </a:xfrm>
        </p:spPr>
      </p:pic>
      <p:sp>
        <p:nvSpPr>
          <p:cNvPr id="5" name="TextBox 4"/>
          <p:cNvSpPr txBox="1"/>
          <p:nvPr/>
        </p:nvSpPr>
        <p:spPr>
          <a:xfrm>
            <a:off x="1210583" y="6417426"/>
            <a:ext cx="4018123" cy="369332"/>
          </a:xfrm>
          <a:prstGeom prst="rect">
            <a:avLst/>
          </a:prstGeom>
          <a:noFill/>
        </p:spPr>
        <p:txBody>
          <a:bodyPr wrap="square" rtlCol="0">
            <a:spAutoFit/>
          </a:bodyPr>
          <a:lstStyle/>
          <a:p>
            <a:r>
              <a:rPr lang="en-US" dirty="0" smtClean="0"/>
              <a:t>Figure 1: Create Page on the New Tab </a:t>
            </a:r>
            <a:endParaRPr lang="en-US" dirty="0"/>
          </a:p>
        </p:txBody>
      </p:sp>
    </p:spTree>
    <p:extLst>
      <p:ext uri="{BB962C8B-B14F-4D97-AF65-F5344CB8AC3E}">
        <p14:creationId xmlns:p14="http://schemas.microsoft.com/office/powerpoint/2010/main" val="2508047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HATCH</a:t>
            </a:r>
            <a:endParaRPr lang="en-US" dirty="0"/>
          </a:p>
        </p:txBody>
      </p:sp>
      <p:sp>
        <p:nvSpPr>
          <p:cNvPr id="3" name="Content Placeholder 2"/>
          <p:cNvSpPr>
            <a:spLocks noGrp="1"/>
          </p:cNvSpPr>
          <p:nvPr>
            <p:ph idx="1"/>
          </p:nvPr>
        </p:nvSpPr>
        <p:spPr>
          <a:xfrm>
            <a:off x="838200" y="1825625"/>
            <a:ext cx="10515600" cy="5090564"/>
          </a:xfrm>
        </p:spPr>
        <p:txBody>
          <a:bodyPr>
            <a:normAutofit fontScale="55000" lnSpcReduction="20000"/>
          </a:bodyPr>
          <a:lstStyle/>
          <a:p>
            <a:pPr>
              <a:buFont typeface="Wingdings" panose="05000000000000000000" pitchFamily="2" charset="2"/>
              <a:buChar char="v"/>
            </a:pPr>
            <a:r>
              <a:rPr lang="en-US" dirty="0"/>
              <a:t>Pick internal point</a:t>
            </a:r>
          </a:p>
          <a:p>
            <a:r>
              <a:rPr lang="en-US" dirty="0"/>
              <a:t>Determines a boundary from existing objects that form an enclosed area around the specified point</a:t>
            </a:r>
            <a:r>
              <a:rPr lang="en-US" dirty="0" smtClean="0"/>
              <a:t>.</a:t>
            </a:r>
          </a:p>
          <a:p>
            <a:pPr>
              <a:buFont typeface="Wingdings" panose="05000000000000000000" pitchFamily="2" charset="2"/>
              <a:buChar char="v"/>
            </a:pPr>
            <a:r>
              <a:rPr lang="en-US" dirty="0"/>
              <a:t>Select objects</a:t>
            </a:r>
          </a:p>
          <a:p>
            <a:r>
              <a:rPr lang="en-US" dirty="0"/>
              <a:t>Determines a boundary from selected objects that form an enclosed area</a:t>
            </a:r>
            <a:r>
              <a:rPr lang="en-US" dirty="0" smtClean="0"/>
              <a:t>.</a:t>
            </a:r>
          </a:p>
          <a:p>
            <a:pPr>
              <a:buFont typeface="Wingdings" panose="05000000000000000000" pitchFamily="2" charset="2"/>
              <a:buChar char="v"/>
            </a:pPr>
            <a:r>
              <a:rPr lang="en-US" dirty="0"/>
              <a:t>Remove boundaries</a:t>
            </a:r>
          </a:p>
          <a:p>
            <a:r>
              <a:rPr lang="en-US" dirty="0"/>
              <a:t>(Available only when adding hatches from within the Hatch and Gradient dialog box)</a:t>
            </a:r>
          </a:p>
          <a:p>
            <a:r>
              <a:rPr lang="en-US" dirty="0"/>
              <a:t>Removes the hatch patterns added during the currently active HATCH command. Click the pattern you want to remove.</a:t>
            </a:r>
          </a:p>
          <a:p>
            <a:endParaRPr lang="en-US" dirty="0"/>
          </a:p>
          <a:p>
            <a:pPr>
              <a:buFont typeface="Wingdings" panose="05000000000000000000" pitchFamily="2" charset="2"/>
              <a:buChar char="v"/>
            </a:pPr>
            <a:r>
              <a:rPr lang="en-US" dirty="0"/>
              <a:t>Add boundaries</a:t>
            </a:r>
          </a:p>
          <a:p>
            <a:r>
              <a:rPr lang="en-US" dirty="0"/>
              <a:t>(Available only when adding hatches from within the Hatch and Gradient dialog box)</a:t>
            </a:r>
          </a:p>
          <a:p>
            <a:r>
              <a:rPr lang="en-US" dirty="0"/>
              <a:t>Switches from the Remove Boundaries mode so you can add hatch patterns again.</a:t>
            </a:r>
          </a:p>
          <a:p>
            <a:endParaRPr lang="en-US" dirty="0"/>
          </a:p>
          <a:p>
            <a:pPr>
              <a:buFont typeface="Wingdings" panose="05000000000000000000" pitchFamily="2" charset="2"/>
              <a:buChar char="v"/>
            </a:pPr>
            <a:r>
              <a:rPr lang="en-US" dirty="0"/>
              <a:t>Undo</a:t>
            </a:r>
          </a:p>
          <a:p>
            <a:r>
              <a:rPr lang="en-US" dirty="0"/>
              <a:t>Removes the last hatch pattern you inserted with the currently active HATCH command.</a:t>
            </a:r>
          </a:p>
          <a:p>
            <a:pPr>
              <a:buFont typeface="Wingdings" panose="05000000000000000000" pitchFamily="2" charset="2"/>
              <a:buChar char="v"/>
            </a:pPr>
            <a:r>
              <a:rPr lang="en-US" dirty="0"/>
              <a:t>Settings</a:t>
            </a:r>
          </a:p>
          <a:p>
            <a:r>
              <a:rPr lang="en-US" dirty="0"/>
              <a:t>Opens the Hatch and Gradient dialog box, where you can change settings.</a:t>
            </a:r>
          </a:p>
        </p:txBody>
      </p:sp>
    </p:spTree>
    <p:extLst>
      <p:ext uri="{BB962C8B-B14F-4D97-AF65-F5344CB8AC3E}">
        <p14:creationId xmlns:p14="http://schemas.microsoft.com/office/powerpoint/2010/main" val="1640853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a:t>Moves objects a specified distance in a specified direction</a:t>
            </a:r>
            <a:r>
              <a:rPr lang="en-US" dirty="0" smtClean="0"/>
              <a:t>.</a:t>
            </a:r>
          </a:p>
          <a:p>
            <a:pPr>
              <a:buFont typeface="Wingdings" panose="05000000000000000000" pitchFamily="2" charset="2"/>
              <a:buChar char="v"/>
            </a:pPr>
            <a:r>
              <a:rPr lang="en-US" dirty="0"/>
              <a:t>The following prompts are </a:t>
            </a:r>
            <a:r>
              <a:rPr lang="en-US" dirty="0" smtClean="0"/>
              <a:t>displayed.</a:t>
            </a:r>
          </a:p>
          <a:p>
            <a:pPr>
              <a:buFont typeface="Wingdings" panose="05000000000000000000" pitchFamily="2" charset="2"/>
              <a:buChar char="v"/>
            </a:pPr>
            <a:r>
              <a:rPr lang="en-US" dirty="0" smtClean="0"/>
              <a:t>Select </a:t>
            </a:r>
            <a:r>
              <a:rPr lang="en-US" dirty="0"/>
              <a:t>objects</a:t>
            </a:r>
          </a:p>
          <a:p>
            <a:r>
              <a:rPr lang="en-US" dirty="0"/>
              <a:t>Specifies which objects to move.</a:t>
            </a:r>
          </a:p>
          <a:p>
            <a:pPr>
              <a:buFont typeface="Wingdings" panose="05000000000000000000" pitchFamily="2" charset="2"/>
              <a:buChar char="v"/>
            </a:pPr>
            <a:r>
              <a:rPr lang="en-US" dirty="0"/>
              <a:t>Base point</a:t>
            </a:r>
          </a:p>
          <a:p>
            <a:r>
              <a:rPr lang="en-US" dirty="0"/>
              <a:t>Specifies the start point for the move.</a:t>
            </a:r>
          </a:p>
          <a:p>
            <a:pPr>
              <a:buFont typeface="Wingdings" panose="05000000000000000000" pitchFamily="2" charset="2"/>
              <a:buChar char="v"/>
            </a:pPr>
            <a:r>
              <a:rPr lang="en-US" dirty="0"/>
              <a:t>Second point</a:t>
            </a:r>
          </a:p>
          <a:p>
            <a:r>
              <a:rPr lang="en-US" dirty="0"/>
              <a:t>In combination with the first point, specifies a vector that indicates how far, and in what direction, the selected objects are </a:t>
            </a:r>
            <a:r>
              <a:rPr lang="en-US" dirty="0" smtClean="0"/>
              <a:t>moved.</a:t>
            </a:r>
            <a:endParaRPr lang="en-US" dirty="0"/>
          </a:p>
        </p:txBody>
      </p:sp>
    </p:spTree>
    <p:extLst>
      <p:ext uri="{BB962C8B-B14F-4D97-AF65-F5344CB8AC3E}">
        <p14:creationId xmlns:p14="http://schemas.microsoft.com/office/powerpoint/2010/main" val="3476330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a:t>
            </a:r>
            <a:endParaRPr lang="en-US" dirty="0"/>
          </a:p>
        </p:txBody>
      </p:sp>
      <p:sp>
        <p:nvSpPr>
          <p:cNvPr id="3" name="Content Placeholder 2"/>
          <p:cNvSpPr>
            <a:spLocks noGrp="1"/>
          </p:cNvSpPr>
          <p:nvPr>
            <p:ph idx="1"/>
          </p:nvPr>
        </p:nvSpPr>
        <p:spPr>
          <a:xfrm>
            <a:off x="838200" y="1459865"/>
            <a:ext cx="10515600" cy="5107190"/>
          </a:xfrm>
        </p:spPr>
        <p:txBody>
          <a:bodyPr>
            <a:normAutofit fontScale="92500" lnSpcReduction="20000"/>
          </a:bodyPr>
          <a:lstStyle/>
          <a:p>
            <a:pPr>
              <a:buFont typeface="Wingdings" panose="05000000000000000000" pitchFamily="2" charset="2"/>
              <a:buChar char="v"/>
            </a:pPr>
            <a:r>
              <a:rPr lang="en-US" dirty="0"/>
              <a:t>Copies objects a specified distance in a specified direction</a:t>
            </a:r>
            <a:r>
              <a:rPr lang="en-US" dirty="0" smtClean="0"/>
              <a:t>.</a:t>
            </a:r>
          </a:p>
          <a:p>
            <a:pPr>
              <a:buFont typeface="Wingdings" panose="05000000000000000000" pitchFamily="2" charset="2"/>
              <a:buChar char="v"/>
            </a:pPr>
            <a:r>
              <a:rPr lang="en-US" dirty="0"/>
              <a:t>The following prompts are displayed.</a:t>
            </a:r>
          </a:p>
          <a:p>
            <a:r>
              <a:rPr lang="en-US" dirty="0" smtClean="0"/>
              <a:t>Select </a:t>
            </a:r>
            <a:r>
              <a:rPr lang="en-US" dirty="0"/>
              <a:t>objects: Use an object selection method and press Enter when </a:t>
            </a:r>
            <a:r>
              <a:rPr lang="en-US" dirty="0" smtClean="0"/>
              <a:t>you finish.</a:t>
            </a:r>
          </a:p>
          <a:p>
            <a:r>
              <a:rPr lang="en-US" dirty="0" smtClean="0"/>
              <a:t>Specify </a:t>
            </a:r>
            <a:r>
              <a:rPr lang="en-US" dirty="0"/>
              <a:t>base point or [</a:t>
            </a:r>
            <a:r>
              <a:rPr lang="en-US" dirty="0" smtClean="0"/>
              <a:t>Displacement/mode/Multiple</a:t>
            </a:r>
            <a:r>
              <a:rPr lang="en-US" dirty="0"/>
              <a:t>] &lt;Displacement&gt;: Specify a base point or enter an </a:t>
            </a:r>
            <a:r>
              <a:rPr lang="en-US" dirty="0" smtClean="0"/>
              <a:t>option.</a:t>
            </a:r>
          </a:p>
          <a:p>
            <a:r>
              <a:rPr lang="en-US" dirty="0" smtClean="0"/>
              <a:t>Specify </a:t>
            </a:r>
            <a:r>
              <a:rPr lang="en-US" dirty="0"/>
              <a:t>second point or [Array] &lt;use first point as displacement&gt;: Specify a second point or enter an </a:t>
            </a:r>
            <a:r>
              <a:rPr lang="en-US" dirty="0" smtClean="0"/>
              <a:t>option.</a:t>
            </a:r>
          </a:p>
          <a:p>
            <a:pPr>
              <a:buFont typeface="Wingdings" panose="05000000000000000000" pitchFamily="2" charset="2"/>
              <a:buChar char="v"/>
            </a:pPr>
            <a:r>
              <a:rPr lang="en-US" dirty="0"/>
              <a:t>Displacement</a:t>
            </a:r>
          </a:p>
          <a:p>
            <a:pPr marL="0" indent="0">
              <a:buNone/>
            </a:pPr>
            <a:r>
              <a:rPr lang="en-US" dirty="0"/>
              <a:t>Specifies a relative distance and direction using coordinates.</a:t>
            </a:r>
            <a:endParaRPr lang="en-US" dirty="0" smtClean="0"/>
          </a:p>
          <a:p>
            <a:pPr>
              <a:buFont typeface="Wingdings" panose="05000000000000000000" pitchFamily="2" charset="2"/>
              <a:buChar char="v"/>
            </a:pPr>
            <a:r>
              <a:rPr lang="en-US" dirty="0"/>
              <a:t>Mode</a:t>
            </a:r>
          </a:p>
          <a:p>
            <a:r>
              <a:rPr lang="en-US" dirty="0"/>
              <a:t>Controls whether the command repeats automatically (COPYMODE system variable).</a:t>
            </a:r>
          </a:p>
        </p:txBody>
      </p:sp>
    </p:spTree>
    <p:extLst>
      <p:ext uri="{BB962C8B-B14F-4D97-AF65-F5344CB8AC3E}">
        <p14:creationId xmlns:p14="http://schemas.microsoft.com/office/powerpoint/2010/main" val="270403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Array</a:t>
            </a:r>
          </a:p>
          <a:p>
            <a:r>
              <a:rPr lang="en-US" dirty="0" smtClean="0"/>
              <a:t>Arranges </a:t>
            </a:r>
            <a:r>
              <a:rPr lang="en-US" dirty="0"/>
              <a:t>a specified number of copies in a linear array</a:t>
            </a:r>
            <a:r>
              <a:rPr lang="en-US" dirty="0" smtClean="0"/>
              <a:t>.</a:t>
            </a:r>
          </a:p>
          <a:p>
            <a:pPr>
              <a:buFont typeface="Wingdings" panose="05000000000000000000" pitchFamily="2" charset="2"/>
              <a:buChar char="v"/>
            </a:pPr>
            <a:r>
              <a:rPr lang="en-US" dirty="0"/>
              <a:t>Fit</a:t>
            </a:r>
          </a:p>
          <a:p>
            <a:r>
              <a:rPr lang="en-US" dirty="0"/>
              <a:t>Redefines the array to use the specified displacement as the location of the last copy rather than the first copy, fitting the other copies between the original selection set and the final </a:t>
            </a:r>
            <a:r>
              <a:rPr lang="en-US" dirty="0" smtClean="0"/>
              <a:t>copy.</a:t>
            </a: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469781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a:t>
            </a:r>
            <a:endParaRPr lang="en-US" dirty="0"/>
          </a:p>
        </p:txBody>
      </p:sp>
      <p:sp>
        <p:nvSpPr>
          <p:cNvPr id="3" name="Content Placeholder 2"/>
          <p:cNvSpPr>
            <a:spLocks noGrp="1"/>
          </p:cNvSpPr>
          <p:nvPr>
            <p:ph idx="1"/>
          </p:nvPr>
        </p:nvSpPr>
        <p:spPr>
          <a:xfrm>
            <a:off x="838200" y="1825624"/>
            <a:ext cx="10515600" cy="5032375"/>
          </a:xfrm>
        </p:spPr>
        <p:txBody>
          <a:bodyPr>
            <a:normAutofit fontScale="70000" lnSpcReduction="20000"/>
          </a:bodyPr>
          <a:lstStyle/>
          <a:p>
            <a:pPr>
              <a:buFont typeface="Wingdings" panose="05000000000000000000" pitchFamily="2" charset="2"/>
              <a:buChar char="v"/>
            </a:pPr>
            <a:r>
              <a:rPr lang="en-US" dirty="0"/>
              <a:t>Rotates objects around a base point</a:t>
            </a:r>
            <a:r>
              <a:rPr lang="en-US" dirty="0" smtClean="0"/>
              <a:t>.</a:t>
            </a:r>
          </a:p>
          <a:p>
            <a:pPr>
              <a:buFont typeface="Wingdings" panose="05000000000000000000" pitchFamily="2" charset="2"/>
              <a:buChar char="v"/>
            </a:pPr>
            <a:r>
              <a:rPr lang="en-US" dirty="0"/>
              <a:t>The following prompts are </a:t>
            </a:r>
            <a:r>
              <a:rPr lang="en-US" dirty="0" smtClean="0"/>
              <a:t>displayed:</a:t>
            </a: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Select objects</a:t>
            </a:r>
          </a:p>
          <a:p>
            <a:r>
              <a:rPr lang="en-US" dirty="0"/>
              <a:t>Use an object selection method and press Enter when you finish.</a:t>
            </a:r>
          </a:p>
          <a:p>
            <a:pPr>
              <a:buFont typeface="Wingdings" panose="05000000000000000000" pitchFamily="2" charset="2"/>
              <a:buChar char="v"/>
            </a:pPr>
            <a:r>
              <a:rPr lang="en-US" dirty="0"/>
              <a:t>Specify base point</a:t>
            </a:r>
          </a:p>
          <a:p>
            <a:pPr>
              <a:buFont typeface="Wingdings" panose="05000000000000000000" pitchFamily="2" charset="2"/>
              <a:buChar char="v"/>
            </a:pPr>
            <a:r>
              <a:rPr lang="en-US" dirty="0"/>
              <a:t>Specify a point.</a:t>
            </a:r>
          </a:p>
          <a:p>
            <a:pPr>
              <a:buFont typeface="Wingdings" panose="05000000000000000000" pitchFamily="2" charset="2"/>
              <a:buChar char="v"/>
            </a:pPr>
            <a:r>
              <a:rPr lang="en-US" dirty="0"/>
              <a:t>Specify rotation angle</a:t>
            </a:r>
          </a:p>
          <a:p>
            <a:pPr>
              <a:buFont typeface="Wingdings" panose="05000000000000000000" pitchFamily="2" charset="2"/>
              <a:buChar char="v"/>
            </a:pPr>
            <a:r>
              <a:rPr lang="en-US" dirty="0"/>
              <a:t>Enter an angle, specify a point, enter c , or enter r.</a:t>
            </a:r>
          </a:p>
          <a:p>
            <a:pPr>
              <a:buFont typeface="Wingdings" panose="05000000000000000000" pitchFamily="2" charset="2"/>
              <a:buChar char="v"/>
            </a:pPr>
            <a:r>
              <a:rPr lang="en-US" dirty="0"/>
              <a:t>Rotation Angle. Determines how far an object rotates around the base point. The axis of rotation passes through the specified base point and is parallel to the Z axis of the current UCS.</a:t>
            </a:r>
          </a:p>
          <a:p>
            <a:pPr>
              <a:buFont typeface="Wingdings" panose="05000000000000000000" pitchFamily="2" charset="2"/>
              <a:buChar char="v"/>
            </a:pPr>
            <a:r>
              <a:rPr lang="en-US" dirty="0"/>
              <a:t>Copy. Creates a copy of the selected objects for rotation.</a:t>
            </a:r>
          </a:p>
          <a:p>
            <a:pPr>
              <a:buFont typeface="Wingdings" panose="05000000000000000000" pitchFamily="2" charset="2"/>
              <a:buChar char="v"/>
            </a:pPr>
            <a:r>
              <a:rPr lang="en-US" dirty="0"/>
              <a:t>Reference. Rotates objects from a specified angle to a new, absolute angle. When you rotate a viewport object, the borders of the viewport remain parallel to the edges of the drawing area.</a:t>
            </a:r>
          </a:p>
          <a:p>
            <a:pPr marL="0" indent="0">
              <a:buNone/>
            </a:pPr>
            <a:endParaRPr lang="en-US" dirty="0"/>
          </a:p>
        </p:txBody>
      </p:sp>
    </p:spTree>
    <p:extLst>
      <p:ext uri="{BB962C8B-B14F-4D97-AF65-F5344CB8AC3E}">
        <p14:creationId xmlns:p14="http://schemas.microsoft.com/office/powerpoint/2010/main" val="599017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MIRROR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Creates a mirrored copy of selected objects</a:t>
            </a:r>
            <a:r>
              <a:rPr lang="en-US" dirty="0" smtClean="0"/>
              <a:t>.</a:t>
            </a:r>
          </a:p>
          <a:p>
            <a:pPr>
              <a:buFont typeface="Wingdings" panose="05000000000000000000" pitchFamily="2" charset="2"/>
              <a:buChar char="v"/>
            </a:pPr>
            <a:r>
              <a:rPr lang="en-US" dirty="0"/>
              <a:t>The following prompts are displayed.</a:t>
            </a:r>
          </a:p>
          <a:p>
            <a:pPr>
              <a:buFont typeface="Wingdings" panose="05000000000000000000" pitchFamily="2" charset="2"/>
              <a:buChar char="v"/>
            </a:pPr>
            <a:r>
              <a:rPr lang="en-US" dirty="0" smtClean="0"/>
              <a:t>Select </a:t>
            </a:r>
            <a:r>
              <a:rPr lang="en-US" dirty="0"/>
              <a:t>objects</a:t>
            </a:r>
          </a:p>
          <a:p>
            <a:pPr marL="0" indent="0">
              <a:buNone/>
            </a:pPr>
            <a:r>
              <a:rPr lang="en-US" dirty="0"/>
              <a:t>Use an object selection method to select the objects to be mirrored. Press Enter to finish.</a:t>
            </a:r>
          </a:p>
          <a:p>
            <a:pPr marL="0" indent="0">
              <a:buNone/>
            </a:pPr>
            <a:r>
              <a:rPr lang="en-US" dirty="0" smtClean="0"/>
              <a:t>Specify </a:t>
            </a:r>
            <a:r>
              <a:rPr lang="en-US" dirty="0"/>
              <a:t>first point, second point of mirror </a:t>
            </a:r>
            <a:r>
              <a:rPr lang="en-US" dirty="0" smtClean="0"/>
              <a:t>line.</a:t>
            </a:r>
          </a:p>
          <a:p>
            <a:pPr>
              <a:buFont typeface="Wingdings" panose="05000000000000000000" pitchFamily="2" charset="2"/>
              <a:buChar char="v"/>
            </a:pPr>
            <a:r>
              <a:rPr lang="en-US" dirty="0"/>
              <a:t>Erase source objects</a:t>
            </a:r>
          </a:p>
          <a:p>
            <a:pPr marL="0" indent="0">
              <a:buNone/>
            </a:pPr>
            <a:r>
              <a:rPr lang="en-US" dirty="0"/>
              <a:t>Determines whether the original objects are erased or retained after mirroring them.</a:t>
            </a:r>
          </a:p>
        </p:txBody>
      </p:sp>
    </p:spTree>
    <p:extLst>
      <p:ext uri="{BB962C8B-B14F-4D97-AF65-F5344CB8AC3E}">
        <p14:creationId xmlns:p14="http://schemas.microsoft.com/office/powerpoint/2010/main" val="392965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STRETCH</a:t>
            </a:r>
            <a:endParaRPr lang="en-US" dirty="0"/>
          </a:p>
        </p:txBody>
      </p:sp>
      <p:sp>
        <p:nvSpPr>
          <p:cNvPr id="3" name="Content Placeholder 2"/>
          <p:cNvSpPr>
            <a:spLocks noGrp="1"/>
          </p:cNvSpPr>
          <p:nvPr>
            <p:ph idx="1"/>
          </p:nvPr>
        </p:nvSpPr>
        <p:spPr>
          <a:xfrm>
            <a:off x="838200" y="1468177"/>
            <a:ext cx="10515600" cy="5032375"/>
          </a:xfrm>
        </p:spPr>
        <p:txBody>
          <a:bodyPr/>
          <a:lstStyle/>
          <a:p>
            <a:pPr>
              <a:buFont typeface="Wingdings" panose="05000000000000000000" pitchFamily="2" charset="2"/>
              <a:buChar char="v"/>
            </a:pPr>
            <a:r>
              <a:rPr lang="en-US" dirty="0"/>
              <a:t>Stretches objects crossed by a selection window or polygon</a:t>
            </a:r>
            <a:r>
              <a:rPr lang="en-US" dirty="0" smtClean="0"/>
              <a:t>.</a:t>
            </a:r>
          </a:p>
          <a:p>
            <a:pPr>
              <a:buFont typeface="Wingdings" panose="05000000000000000000" pitchFamily="2" charset="2"/>
              <a:buChar char="v"/>
            </a:pPr>
            <a:r>
              <a:rPr lang="en-US" dirty="0"/>
              <a:t>Objects that are partially enclosed by a crossing window </a:t>
            </a:r>
            <a:r>
              <a:rPr lang="en-US" dirty="0" smtClean="0"/>
              <a:t>are stretched</a:t>
            </a:r>
            <a:r>
              <a:rPr lang="en-US" dirty="0"/>
              <a:t>. Objects that are completely enclosed within the </a:t>
            </a:r>
            <a:r>
              <a:rPr lang="en-US" dirty="0" smtClean="0"/>
              <a:t>crossing window</a:t>
            </a:r>
            <a:r>
              <a:rPr lang="en-US" dirty="0"/>
              <a:t>, or that are selected individually, are moved rather </a:t>
            </a:r>
            <a:r>
              <a:rPr lang="en-US" dirty="0" smtClean="0"/>
              <a:t>than stretched</a:t>
            </a:r>
            <a:r>
              <a:rPr lang="en-US" dirty="0"/>
              <a:t>. Some types of objects such as circles, ellipses, and </a:t>
            </a:r>
            <a:r>
              <a:rPr lang="en-US" dirty="0" smtClean="0"/>
              <a:t>blocks, cannot </a:t>
            </a:r>
            <a:r>
              <a:rPr lang="en-US" dirty="0"/>
              <a:t>be stretched</a:t>
            </a:r>
            <a:r>
              <a:rPr lang="en-US" dirty="0" smtClean="0"/>
              <a:t>.</a:t>
            </a:r>
          </a:p>
          <a:p>
            <a:pPr>
              <a:buFont typeface="Wingdings" panose="05000000000000000000" pitchFamily="2" charset="2"/>
              <a:buChar char="v"/>
            </a:pPr>
            <a:r>
              <a:rPr lang="en-US" dirty="0"/>
              <a:t>Select objects</a:t>
            </a:r>
          </a:p>
          <a:p>
            <a:r>
              <a:rPr lang="en-US" dirty="0"/>
              <a:t>Specifies the portion of the object that you want to stretch</a:t>
            </a:r>
            <a:r>
              <a:rPr lang="en-US" dirty="0" smtClean="0"/>
              <a:t>.</a:t>
            </a:r>
          </a:p>
          <a:p>
            <a:pPr>
              <a:buFont typeface="Wingdings" panose="05000000000000000000" pitchFamily="2" charset="2"/>
              <a:buChar char="v"/>
            </a:pPr>
            <a:r>
              <a:rPr lang="en-US" dirty="0"/>
              <a:t>Base Point</a:t>
            </a:r>
          </a:p>
          <a:p>
            <a:pPr marL="0" indent="0">
              <a:buNone/>
            </a:pPr>
            <a:r>
              <a:rPr lang="en-US" dirty="0"/>
              <a:t>Specifies the base point from which the offset for the stretch is calculated. This base point can be outside the area being stretched.</a:t>
            </a:r>
          </a:p>
          <a:p>
            <a:pPr marL="0" indent="0">
              <a:buNone/>
            </a:pPr>
            <a:endParaRPr lang="en-US" dirty="0"/>
          </a:p>
        </p:txBody>
      </p:sp>
    </p:spTree>
    <p:extLst>
      <p:ext uri="{BB962C8B-B14F-4D97-AF65-F5344CB8AC3E}">
        <p14:creationId xmlns:p14="http://schemas.microsoft.com/office/powerpoint/2010/main" val="8103865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Enlarges or reduces selected objects, keeping the proportions of the object the same after scaling</a:t>
            </a:r>
            <a:r>
              <a:rPr lang="en-US" dirty="0" smtClean="0"/>
              <a:t>.</a:t>
            </a:r>
          </a:p>
          <a:p>
            <a:r>
              <a:rPr lang="en-US" dirty="0"/>
              <a:t>To scale an object, specify a base point and a scale factor. The base point acts as the center of the scaling operation and remains stationary. A scale factor greater than 1 enlarges the object. A scale factor between 0 and 1 shrinks the object</a:t>
            </a:r>
            <a:r>
              <a:rPr lang="en-US" dirty="0" smtClean="0"/>
              <a:t>.</a:t>
            </a:r>
          </a:p>
          <a:p>
            <a:pPr>
              <a:buFont typeface="Wingdings" panose="05000000000000000000" pitchFamily="2" charset="2"/>
              <a:buChar char="v"/>
            </a:pPr>
            <a:r>
              <a:rPr lang="en-US" dirty="0"/>
              <a:t>The following prompts are displayed.</a:t>
            </a:r>
          </a:p>
          <a:p>
            <a:pPr marL="0" indent="0">
              <a:buNone/>
            </a:pPr>
            <a:r>
              <a:rPr lang="en-US" dirty="0" smtClean="0"/>
              <a:t>Select </a:t>
            </a:r>
            <a:r>
              <a:rPr lang="en-US" dirty="0"/>
              <a:t>objects</a:t>
            </a:r>
          </a:p>
          <a:p>
            <a:r>
              <a:rPr lang="en-US" dirty="0"/>
              <a:t>Specifies which objects you want to resize.</a:t>
            </a:r>
          </a:p>
          <a:p>
            <a:pPr>
              <a:buFont typeface="Wingdings" panose="05000000000000000000" pitchFamily="2" charset="2"/>
              <a:buChar char="v"/>
            </a:pPr>
            <a:r>
              <a:rPr lang="en-US" dirty="0"/>
              <a:t>Base point</a:t>
            </a:r>
          </a:p>
          <a:p>
            <a:r>
              <a:rPr lang="en-US" dirty="0"/>
              <a:t>Specify a base point for the scale operation.</a:t>
            </a:r>
          </a:p>
        </p:txBody>
      </p:sp>
    </p:spTree>
    <p:extLst>
      <p:ext uri="{BB962C8B-B14F-4D97-AF65-F5344CB8AC3E}">
        <p14:creationId xmlns:p14="http://schemas.microsoft.com/office/powerpoint/2010/main" val="3303282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Scale Factor</a:t>
            </a:r>
          </a:p>
          <a:p>
            <a:r>
              <a:rPr lang="en-US" dirty="0"/>
              <a:t>Multiplies the dimensions of the selected objects by the specified scale. A scale factor greater than 1 enlarges the objects. A scale factor between 0 and 1 shrinks the objects</a:t>
            </a:r>
            <a:r>
              <a:rPr lang="en-US" dirty="0" smtClean="0"/>
              <a:t>.</a:t>
            </a:r>
          </a:p>
          <a:p>
            <a:pPr>
              <a:buFont typeface="Wingdings" panose="05000000000000000000" pitchFamily="2" charset="2"/>
              <a:buChar char="v"/>
            </a:pPr>
            <a:r>
              <a:rPr lang="en-US" dirty="0"/>
              <a:t>Copy</a:t>
            </a:r>
          </a:p>
          <a:p>
            <a:r>
              <a:rPr lang="en-US" dirty="0"/>
              <a:t>Creates a copy of the selected objects for scaling</a:t>
            </a:r>
            <a:r>
              <a:rPr lang="en-US" dirty="0" smtClean="0"/>
              <a:t>.</a:t>
            </a:r>
            <a:endParaRPr lang="en-US" dirty="0"/>
          </a:p>
          <a:p>
            <a:pPr>
              <a:buFont typeface="Wingdings" panose="05000000000000000000" pitchFamily="2" charset="2"/>
              <a:buChar char="v"/>
            </a:pPr>
            <a:r>
              <a:rPr lang="en-US" dirty="0"/>
              <a:t>Reference</a:t>
            </a:r>
          </a:p>
          <a:p>
            <a:r>
              <a:rPr lang="en-US" dirty="0"/>
              <a:t>Scales the selected objects based on a reference length and a specified new length.</a:t>
            </a:r>
          </a:p>
        </p:txBody>
      </p:sp>
    </p:spTree>
    <p:extLst>
      <p:ext uri="{BB962C8B-B14F-4D97-AF65-F5344CB8AC3E}">
        <p14:creationId xmlns:p14="http://schemas.microsoft.com/office/powerpoint/2010/main" val="2188196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Trims objects to meet the edges of other objects</a:t>
            </a:r>
            <a:r>
              <a:rPr lang="en-US" dirty="0" smtClean="0"/>
              <a:t>.</a:t>
            </a:r>
          </a:p>
          <a:p>
            <a:pPr>
              <a:buFont typeface="Wingdings" panose="05000000000000000000" pitchFamily="2" charset="2"/>
              <a:buChar char="v"/>
            </a:pPr>
            <a:r>
              <a:rPr lang="en-US" dirty="0"/>
              <a:t>Standard Mode. To trim objects, first select the boundaries and press Enter. Then select the objects to be trimmed. To use all objects as boundaries, press Enter at the first Select Objects prompt.</a:t>
            </a:r>
          </a:p>
          <a:p>
            <a:pPr>
              <a:buFont typeface="Wingdings" panose="05000000000000000000" pitchFamily="2" charset="2"/>
              <a:buChar char="v"/>
            </a:pPr>
            <a:r>
              <a:rPr lang="en-US" dirty="0"/>
              <a:t>Quick Mode. To trim objects, select the objects to be trimmed individually, press and drag to start a freehand selection path, or pick two empty locations to specify a crossing Fence. All objects automatically act as cutting edges. Selected objects that can't be trimmed are deleted instead.</a:t>
            </a:r>
          </a:p>
        </p:txBody>
      </p:sp>
    </p:spTree>
    <p:extLst>
      <p:ext uri="{BB962C8B-B14F-4D97-AF65-F5344CB8AC3E}">
        <p14:creationId xmlns:p14="http://schemas.microsoft.com/office/powerpoint/2010/main" val="367905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WORKSPACES</a:t>
            </a:r>
            <a:endParaRPr lang="en-US" dirty="0"/>
          </a:p>
        </p:txBody>
      </p:sp>
      <p:sp>
        <p:nvSpPr>
          <p:cNvPr id="3" name="Content Placeholder 2"/>
          <p:cNvSpPr>
            <a:spLocks noGrp="1"/>
          </p:cNvSpPr>
          <p:nvPr>
            <p:ph idx="1"/>
          </p:nvPr>
        </p:nvSpPr>
        <p:spPr>
          <a:xfrm>
            <a:off x="838200" y="1825625"/>
            <a:ext cx="10515600" cy="5090564"/>
          </a:xfrm>
        </p:spPr>
        <p:txBody>
          <a:bodyPr>
            <a:normAutofit/>
          </a:bodyPr>
          <a:lstStyle/>
          <a:p>
            <a:r>
              <a:rPr lang="en-US" dirty="0" smtClean="0"/>
              <a:t>Clicking on the start drawing tab opens the drafting and annotation workspace as seen in the next slide.</a:t>
            </a:r>
          </a:p>
          <a:p>
            <a:r>
              <a:rPr lang="en-US" dirty="0" smtClean="0"/>
              <a:t>The collection of tools displayed after creating or opening a drawing is called a workspace.</a:t>
            </a:r>
          </a:p>
          <a:p>
            <a:r>
              <a:rPr lang="en-US" dirty="0" smtClean="0"/>
              <a:t>There are three standard workspaces in AutoCAD; Drafting and Annotation, 3D Basics and 3D Modelling.</a:t>
            </a:r>
          </a:p>
          <a:p>
            <a:r>
              <a:rPr lang="en-US" dirty="0" smtClean="0"/>
              <a:t>The drafting and annotation workspace is the default workspace window and it utilizes only 2D tools.</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112886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FILLET</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a:buFont typeface="Wingdings" panose="05000000000000000000" pitchFamily="2" charset="2"/>
              <a:buChar char="v"/>
            </a:pPr>
            <a:r>
              <a:rPr lang="en-US" dirty="0"/>
              <a:t>Rounds and fillets the edges of </a:t>
            </a:r>
            <a:r>
              <a:rPr lang="en-US" dirty="0" smtClean="0"/>
              <a:t>objects.</a:t>
            </a:r>
          </a:p>
          <a:p>
            <a:pPr>
              <a:buFont typeface="Wingdings" panose="05000000000000000000" pitchFamily="2" charset="2"/>
              <a:buChar char="v"/>
            </a:pPr>
            <a:r>
              <a:rPr lang="en-US" dirty="0" smtClean="0"/>
              <a:t>The </a:t>
            </a:r>
            <a:r>
              <a:rPr lang="en-US" dirty="0"/>
              <a:t>following prompts are </a:t>
            </a:r>
            <a:r>
              <a:rPr lang="en-US" dirty="0" smtClean="0"/>
              <a:t>displayed.</a:t>
            </a:r>
          </a:p>
          <a:p>
            <a:pPr marL="0" indent="0">
              <a:buNone/>
            </a:pPr>
            <a:r>
              <a:rPr lang="en-US" dirty="0" smtClean="0"/>
              <a:t>First Object</a:t>
            </a:r>
          </a:p>
          <a:p>
            <a:pPr>
              <a:buFont typeface="Wingdings" panose="05000000000000000000" pitchFamily="2" charset="2"/>
              <a:buChar char="v"/>
            </a:pPr>
            <a:r>
              <a:rPr lang="en-US" dirty="0" smtClean="0"/>
              <a:t>Selects </a:t>
            </a:r>
            <a:r>
              <a:rPr lang="en-US" dirty="0"/>
              <a:t>the first of two objects required to define a 2D fillet</a:t>
            </a:r>
            <a:r>
              <a:rPr lang="en-US" dirty="0" smtClean="0"/>
              <a:t>.</a:t>
            </a:r>
          </a:p>
          <a:p>
            <a:pPr>
              <a:buFont typeface="Wingdings" panose="05000000000000000000" pitchFamily="2" charset="2"/>
              <a:buChar char="v"/>
            </a:pPr>
            <a:r>
              <a:rPr lang="en-US" dirty="0"/>
              <a:t>Undo</a:t>
            </a:r>
          </a:p>
          <a:p>
            <a:r>
              <a:rPr lang="en-US" dirty="0"/>
              <a:t>Reverses the previous action in the command</a:t>
            </a:r>
            <a:r>
              <a:rPr lang="en-US" dirty="0" smtClean="0"/>
              <a:t>.</a:t>
            </a:r>
            <a:endParaRPr lang="en-US" dirty="0"/>
          </a:p>
          <a:p>
            <a:pPr>
              <a:buFont typeface="Wingdings" panose="05000000000000000000" pitchFamily="2" charset="2"/>
              <a:buChar char="v"/>
            </a:pPr>
            <a:r>
              <a:rPr lang="en-US" dirty="0" smtClean="0"/>
              <a:t>Polyline</a:t>
            </a:r>
          </a:p>
          <a:p>
            <a:r>
              <a:rPr lang="en-US" dirty="0" smtClean="0"/>
              <a:t>Inserts </a:t>
            </a:r>
            <a:r>
              <a:rPr lang="en-US" dirty="0"/>
              <a:t>fillet arcs at each vertex of a 2D polyline where two line segments meet.</a:t>
            </a:r>
          </a:p>
        </p:txBody>
      </p:sp>
    </p:spTree>
    <p:extLst>
      <p:ext uri="{BB962C8B-B14F-4D97-AF65-F5344CB8AC3E}">
        <p14:creationId xmlns:p14="http://schemas.microsoft.com/office/powerpoint/2010/main" val="12784186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FILLET</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v"/>
            </a:pPr>
            <a:r>
              <a:rPr lang="en-US" dirty="0"/>
              <a:t>Radius</a:t>
            </a:r>
          </a:p>
          <a:p>
            <a:r>
              <a:rPr lang="en-US" dirty="0"/>
              <a:t>Defines the radius of the fillet arc</a:t>
            </a:r>
            <a:r>
              <a:rPr lang="en-US" dirty="0" smtClean="0"/>
              <a:t>.</a:t>
            </a:r>
            <a:endParaRPr lang="en-US" dirty="0"/>
          </a:p>
          <a:p>
            <a:r>
              <a:rPr lang="en-US" dirty="0"/>
              <a:t>The value you enter becomes the current radius for subsequent FILLET commands. Changing this value does not affect existing fillet </a:t>
            </a:r>
            <a:r>
              <a:rPr lang="en-US" dirty="0" smtClean="0"/>
              <a:t>arcs.</a:t>
            </a:r>
          </a:p>
          <a:p>
            <a:pPr>
              <a:buFont typeface="Wingdings" panose="05000000000000000000" pitchFamily="2" charset="2"/>
              <a:buChar char="v"/>
            </a:pPr>
            <a:r>
              <a:rPr lang="en-US" dirty="0" smtClean="0"/>
              <a:t>Trim</a:t>
            </a:r>
            <a:endParaRPr lang="en-US" dirty="0"/>
          </a:p>
          <a:p>
            <a:r>
              <a:rPr lang="en-US" dirty="0"/>
              <a:t>Controls whether FILLET trims the selected edges to the fillet arc </a:t>
            </a:r>
            <a:r>
              <a:rPr lang="en-US" dirty="0" smtClean="0"/>
              <a:t>endpoints.</a:t>
            </a:r>
          </a:p>
          <a:p>
            <a:pPr>
              <a:buFont typeface="Wingdings" panose="05000000000000000000" pitchFamily="2" charset="2"/>
              <a:buChar char="v"/>
            </a:pPr>
            <a:r>
              <a:rPr lang="en-US" dirty="0" smtClean="0"/>
              <a:t>Multiple</a:t>
            </a:r>
            <a:endParaRPr lang="en-US" dirty="0"/>
          </a:p>
          <a:p>
            <a:r>
              <a:rPr lang="en-US" dirty="0"/>
              <a:t>Rounds the edges of more than one set of </a:t>
            </a:r>
            <a:r>
              <a:rPr lang="en-US" dirty="0" smtClean="0"/>
              <a:t>objects.</a:t>
            </a:r>
          </a:p>
          <a:p>
            <a:pPr>
              <a:buFont typeface="Wingdings" panose="05000000000000000000" pitchFamily="2" charset="2"/>
              <a:buChar char="v"/>
            </a:pPr>
            <a:r>
              <a:rPr lang="en-US" dirty="0" smtClean="0"/>
              <a:t>Edge</a:t>
            </a:r>
            <a:endParaRPr lang="en-US" dirty="0"/>
          </a:p>
          <a:p>
            <a:r>
              <a:rPr lang="en-US" dirty="0"/>
              <a:t>Selects a single edge. You can continue to select single edges until you press Enter.</a:t>
            </a:r>
          </a:p>
        </p:txBody>
      </p:sp>
    </p:spTree>
    <p:extLst>
      <p:ext uri="{BB962C8B-B14F-4D97-AF65-F5344CB8AC3E}">
        <p14:creationId xmlns:p14="http://schemas.microsoft.com/office/powerpoint/2010/main" val="570101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EXPLODE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Breaks a compound object into its component objects</a:t>
            </a:r>
            <a:r>
              <a:rPr lang="en-US" dirty="0" smtClean="0"/>
              <a:t>.</a:t>
            </a:r>
          </a:p>
          <a:p>
            <a:pPr>
              <a:buFont typeface="Wingdings" panose="05000000000000000000" pitchFamily="2" charset="2"/>
              <a:buChar char="v"/>
            </a:pPr>
            <a:r>
              <a:rPr lang="en-US" dirty="0"/>
              <a:t>Explodes a compound object when you want to modify its components separately. Objects that can be exploded include blocks, polylines, and regions, among others</a:t>
            </a:r>
            <a:r>
              <a:rPr lang="en-US" dirty="0" smtClean="0"/>
              <a:t>.</a:t>
            </a:r>
            <a:endParaRPr lang="en-US" dirty="0"/>
          </a:p>
        </p:txBody>
      </p:sp>
    </p:spTree>
    <p:extLst>
      <p:ext uri="{BB962C8B-B14F-4D97-AF65-F5344CB8AC3E}">
        <p14:creationId xmlns:p14="http://schemas.microsoft.com/office/powerpoint/2010/main" val="2337782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You can create copies of selected objects to be arranged in a pattern called an </a:t>
            </a:r>
            <a:r>
              <a:rPr lang="en-US" dirty="0" smtClean="0"/>
              <a:t>array.</a:t>
            </a:r>
          </a:p>
          <a:p>
            <a:pPr>
              <a:buFont typeface="Wingdings" panose="05000000000000000000" pitchFamily="2" charset="2"/>
              <a:buChar char="v"/>
            </a:pPr>
            <a:r>
              <a:rPr lang="en-US" dirty="0" smtClean="0"/>
              <a:t>After </a:t>
            </a:r>
            <a:r>
              <a:rPr lang="en-US" dirty="0"/>
              <a:t>you select the objects that you want to duplicate, which are called the source objects, you choose the arrangement pattern. There are three types of arrays</a:t>
            </a:r>
            <a:r>
              <a:rPr lang="en-US" dirty="0" smtClean="0"/>
              <a:t>:</a:t>
            </a:r>
            <a:endParaRPr lang="en-US" dirty="0"/>
          </a:p>
          <a:p>
            <a:r>
              <a:rPr lang="en-US" dirty="0"/>
              <a:t>Rectangular</a:t>
            </a:r>
          </a:p>
          <a:p>
            <a:r>
              <a:rPr lang="en-US" dirty="0"/>
              <a:t>Path</a:t>
            </a:r>
          </a:p>
          <a:p>
            <a:r>
              <a:rPr lang="en-US" dirty="0"/>
              <a:t>Polar</a:t>
            </a:r>
          </a:p>
        </p:txBody>
      </p:sp>
    </p:spTree>
    <p:extLst>
      <p:ext uri="{BB962C8B-B14F-4D97-AF65-F5344CB8AC3E}">
        <p14:creationId xmlns:p14="http://schemas.microsoft.com/office/powerpoint/2010/main" val="4003828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OFFSET</a:t>
            </a:r>
            <a:endParaRPr lang="en-US" dirty="0"/>
          </a:p>
        </p:txBody>
      </p:sp>
      <p:sp>
        <p:nvSpPr>
          <p:cNvPr id="3" name="Content Placeholder 2"/>
          <p:cNvSpPr>
            <a:spLocks noGrp="1"/>
          </p:cNvSpPr>
          <p:nvPr>
            <p:ph idx="1"/>
          </p:nvPr>
        </p:nvSpPr>
        <p:spPr/>
        <p:txBody>
          <a:bodyPr/>
          <a:lstStyle/>
          <a:p>
            <a:r>
              <a:rPr lang="en-US" dirty="0"/>
              <a:t>Creates concentric circles, parallel lines, and parallel curves</a:t>
            </a:r>
            <a:r>
              <a:rPr lang="en-US" dirty="0" smtClean="0"/>
              <a:t>.</a:t>
            </a:r>
          </a:p>
          <a:p>
            <a:pPr>
              <a:buFont typeface="Wingdings" panose="05000000000000000000" pitchFamily="2" charset="2"/>
              <a:buChar char="v"/>
            </a:pPr>
            <a:r>
              <a:rPr lang="en-US" dirty="0"/>
              <a:t>Offset Distance</a:t>
            </a:r>
          </a:p>
          <a:p>
            <a:r>
              <a:rPr lang="en-US" dirty="0"/>
              <a:t>Creates an object at a specified distance from an existing object.</a:t>
            </a:r>
          </a:p>
          <a:p>
            <a:pPr>
              <a:buFont typeface="Wingdings" panose="05000000000000000000" pitchFamily="2" charset="2"/>
              <a:buChar char="v"/>
            </a:pPr>
            <a:r>
              <a:rPr lang="en-US" dirty="0"/>
              <a:t>Multiple</a:t>
            </a:r>
          </a:p>
          <a:p>
            <a:r>
              <a:rPr lang="en-US" dirty="0"/>
              <a:t>Enters the Multiple offset mode, which repeats the offset operation using the current offset distance.</a:t>
            </a:r>
          </a:p>
        </p:txBody>
      </p:sp>
    </p:spTree>
    <p:extLst>
      <p:ext uri="{BB962C8B-B14F-4D97-AF65-F5344CB8AC3E}">
        <p14:creationId xmlns:p14="http://schemas.microsoft.com/office/powerpoint/2010/main" val="3173429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t>INTRODUCING THE WORKSPACES</a:t>
            </a:r>
            <a:endParaRPr lang="en-US" dirty="0"/>
          </a:p>
        </p:txBody>
      </p:sp>
      <p:sp>
        <p:nvSpPr>
          <p:cNvPr id="5" name="TextBox 4"/>
          <p:cNvSpPr txBox="1"/>
          <p:nvPr/>
        </p:nvSpPr>
        <p:spPr>
          <a:xfrm>
            <a:off x="1827025" y="6421179"/>
            <a:ext cx="4879571" cy="369332"/>
          </a:xfrm>
          <a:prstGeom prst="rect">
            <a:avLst/>
          </a:prstGeom>
          <a:noFill/>
        </p:spPr>
        <p:txBody>
          <a:bodyPr wrap="square" rtlCol="0">
            <a:spAutoFit/>
          </a:bodyPr>
          <a:lstStyle/>
          <a:p>
            <a:r>
              <a:rPr lang="en-US" dirty="0" smtClean="0"/>
              <a:t>Figure 2: Drafting and Annotation Workspace</a:t>
            </a:r>
            <a:endParaRPr lang="en-US" dirty="0"/>
          </a:p>
        </p:txBody>
      </p:sp>
      <p:pic>
        <p:nvPicPr>
          <p:cNvPr id="7" name="Picture 6"/>
          <p:cNvPicPr>
            <a:picLocks noChangeAspect="1"/>
          </p:cNvPicPr>
          <p:nvPr/>
        </p:nvPicPr>
        <p:blipFill>
          <a:blip r:embed="rId2"/>
          <a:stretch>
            <a:fillRect/>
          </a:stretch>
        </p:blipFill>
        <p:spPr>
          <a:xfrm>
            <a:off x="1644145" y="1059151"/>
            <a:ext cx="9262154" cy="5200650"/>
          </a:xfrm>
          <a:prstGeom prst="rect">
            <a:avLst/>
          </a:prstGeom>
        </p:spPr>
      </p:pic>
    </p:spTree>
    <p:extLst>
      <p:ext uri="{BB962C8B-B14F-4D97-AF65-F5344CB8AC3E}">
        <p14:creationId xmlns:p14="http://schemas.microsoft.com/office/powerpoint/2010/main" val="287713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DRAFTING AND ANNOTATION WORKSPACE</a:t>
            </a:r>
            <a:endParaRPr lang="en-US" dirty="0"/>
          </a:p>
        </p:txBody>
      </p:sp>
      <p:sp>
        <p:nvSpPr>
          <p:cNvPr id="3" name="Content Placeholder 2"/>
          <p:cNvSpPr>
            <a:spLocks noGrp="1"/>
          </p:cNvSpPr>
          <p:nvPr>
            <p:ph idx="1"/>
          </p:nvPr>
        </p:nvSpPr>
        <p:spPr>
          <a:xfrm>
            <a:off x="1141412" y="2249486"/>
            <a:ext cx="9905999" cy="4608513"/>
          </a:xfrm>
        </p:spPr>
        <p:txBody>
          <a:bodyPr/>
          <a:lstStyle/>
          <a:p>
            <a:r>
              <a:rPr lang="en-US" dirty="0" smtClean="0"/>
              <a:t>This workspace is the default working area and one which would be used in this course.</a:t>
            </a:r>
          </a:p>
          <a:p>
            <a:r>
              <a:rPr lang="en-US" dirty="0" smtClean="0"/>
              <a:t> As labelled in the previous slide, the workspace contains several commands, bars and windows which would be discussed in the subsequent slides. </a:t>
            </a:r>
            <a:endParaRPr lang="en-US" dirty="0"/>
          </a:p>
        </p:txBody>
      </p:sp>
    </p:spTree>
    <p:extLst>
      <p:ext uri="{BB962C8B-B14F-4D97-AF65-F5344CB8AC3E}">
        <p14:creationId xmlns:p14="http://schemas.microsoft.com/office/powerpoint/2010/main" val="140889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651" y="365125"/>
            <a:ext cx="10515600" cy="998162"/>
          </a:xfrm>
        </p:spPr>
        <p:txBody>
          <a:bodyPr>
            <a:normAutofit fontScale="90000"/>
          </a:bodyPr>
          <a:lstStyle/>
          <a:p>
            <a:r>
              <a:rPr lang="en-US" dirty="0" smtClean="0"/>
              <a:t>DRAFTING AND ANNOTATION WORKSPACE</a:t>
            </a:r>
            <a:br>
              <a:rPr lang="en-US" dirty="0" smtClean="0"/>
            </a:br>
            <a:r>
              <a:rPr lang="en-US" dirty="0" smtClean="0"/>
              <a:t>APPLICATION MENU</a:t>
            </a:r>
            <a:endParaRPr lang="en-US" dirty="0"/>
          </a:p>
        </p:txBody>
      </p:sp>
      <p:sp>
        <p:nvSpPr>
          <p:cNvPr id="3" name="Content Placeholder 2"/>
          <p:cNvSpPr>
            <a:spLocks noGrp="1"/>
          </p:cNvSpPr>
          <p:nvPr>
            <p:ph idx="1"/>
          </p:nvPr>
        </p:nvSpPr>
        <p:spPr/>
        <p:txBody>
          <a:bodyPr>
            <a:normAutofit/>
          </a:bodyPr>
          <a:lstStyle/>
          <a:p>
            <a:r>
              <a:rPr lang="en-US" dirty="0" smtClean="0"/>
              <a:t>It is labelled a big red ‘A’ and it contains tools for starting, opening and saving a drawing.</a:t>
            </a:r>
          </a:p>
          <a:p>
            <a:r>
              <a:rPr lang="en-US" dirty="0" smtClean="0"/>
              <a:t>It also contains options such as import and export which allows the user to transfer in or out respectively files and settings from an older AutoCAD version to a newer one.</a:t>
            </a:r>
          </a:p>
          <a:p>
            <a:r>
              <a:rPr lang="en-US" dirty="0" smtClean="0"/>
              <a:t>Files can be exported and imported within other </a:t>
            </a:r>
            <a:r>
              <a:rPr lang="en-US" dirty="0"/>
              <a:t>A</a:t>
            </a:r>
            <a:r>
              <a:rPr lang="en-US" dirty="0" smtClean="0"/>
              <a:t>utodesk products in a specified format.</a:t>
            </a:r>
          </a:p>
          <a:p>
            <a:r>
              <a:rPr lang="en-US" dirty="0" smtClean="0"/>
              <a:t>Publishing files through mails as well as printing out drawings are also options in the application menu.</a:t>
            </a:r>
            <a:endParaRPr lang="en-US" dirty="0"/>
          </a:p>
        </p:txBody>
      </p:sp>
    </p:spTree>
    <p:extLst>
      <p:ext uri="{BB962C8B-B14F-4D97-AF65-F5344CB8AC3E}">
        <p14:creationId xmlns:p14="http://schemas.microsoft.com/office/powerpoint/2010/main" val="2540846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1102</TotalTime>
  <Words>4048</Words>
  <Application>Microsoft Office PowerPoint</Application>
  <PresentationFormat>Widescreen</PresentationFormat>
  <Paragraphs>388</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Wingdings</vt:lpstr>
      <vt:lpstr>Office Theme</vt:lpstr>
      <vt:lpstr>APPLICATIONS OF COMPUTER GRAPHICS</vt:lpstr>
      <vt:lpstr>INTRODUCTION TO AUTOCAD</vt:lpstr>
      <vt:lpstr>LAUNCHING AUTOCAD</vt:lpstr>
      <vt:lpstr>USER INTERFACE</vt:lpstr>
      <vt:lpstr>USER INTERFACE</vt:lpstr>
      <vt:lpstr>INTRODUCING THE WORKSPACES</vt:lpstr>
      <vt:lpstr>INTRODUCING THE WORKSPACES</vt:lpstr>
      <vt:lpstr>DRAFTING AND ANNOTATION WORKSPACE</vt:lpstr>
      <vt:lpstr>DRAFTING AND ANNOTATION WORKSPACE APPLICATION MENU</vt:lpstr>
      <vt:lpstr>DRAFTING AND ANNOTATION WORKSPACE QUICK ACCESS TOOLBAR</vt:lpstr>
      <vt:lpstr>DRAFTING AND ANNOTATION WORKSPACE TITLE BAR </vt:lpstr>
      <vt:lpstr>DRAFTING AND ANNOTATION WORKSPACE INFOCENTER </vt:lpstr>
      <vt:lpstr>DRAFTING AND ANNOTATION WORKSPACE RIBBON TAB</vt:lpstr>
      <vt:lpstr>DRAFTING AND ANNOTATION WORKSPACE FILE TABS</vt:lpstr>
      <vt:lpstr>DRAFTING AND ANNOTATION WORKSPACE IN-CANVAS VIEWPORT CONTROL</vt:lpstr>
      <vt:lpstr>DRAFTING AND ANNOTATION WORKSPACE VIEWCUBE</vt:lpstr>
      <vt:lpstr>DRAFTING AND ANNOTATION WORKSPACE COMMAND LINE</vt:lpstr>
      <vt:lpstr>DRAFTING AND ANNOTATION WORKSPACE NAVIGATION BAR</vt:lpstr>
      <vt:lpstr>DRAFTING AND ANNOTATION WORKSPACE LAYOUT TABS</vt:lpstr>
      <vt:lpstr>DRAFTING AND ANNOTATION WORKSPACE UCS ICON</vt:lpstr>
      <vt:lpstr>DRAFTING AND ANNOTATION WORKSPACE DRAWING AREA AND CURSOR</vt:lpstr>
      <vt:lpstr>DRAFTING AND ANNOTATION WORKSPACE STATUS BAR</vt:lpstr>
      <vt:lpstr>SETTING UP A DRAWING LIMITS</vt:lpstr>
      <vt:lpstr>USING THE GRID</vt:lpstr>
      <vt:lpstr>USING THE GRID</vt:lpstr>
      <vt:lpstr>LAYERS</vt:lpstr>
      <vt:lpstr>LAYERS</vt:lpstr>
      <vt:lpstr>LAYERS ASSIGNING COLORS TO LAYERS</vt:lpstr>
      <vt:lpstr>LAYERS ASSIGNING LINETYPES TO LAYERS</vt:lpstr>
      <vt:lpstr>BASIC COMMANDS LINE</vt:lpstr>
      <vt:lpstr>COORDINATE SYSTEMS</vt:lpstr>
      <vt:lpstr>ABSOLUTE COORDINATE SYTEM</vt:lpstr>
      <vt:lpstr>ABSOLUTE COORDINATE SYTEM</vt:lpstr>
      <vt:lpstr>RELATIVE COORDINATE SYSTEM</vt:lpstr>
      <vt:lpstr>RELATIVE COORDINATE SYSTEM</vt:lpstr>
      <vt:lpstr>POLAR COORDINATE SYSTEM </vt:lpstr>
      <vt:lpstr>POLAR COORDINATE SYSTEM</vt:lpstr>
      <vt:lpstr>BASIC COMMANDS CIRCLE</vt:lpstr>
      <vt:lpstr>BASIC COMMANDS POLYLINE</vt:lpstr>
      <vt:lpstr>ARC</vt:lpstr>
      <vt:lpstr>ARC START POINT</vt:lpstr>
      <vt:lpstr>ARC CENTER POINT</vt:lpstr>
      <vt:lpstr>ARC END POINT</vt:lpstr>
      <vt:lpstr>RECTANGLE AND POLYGON</vt:lpstr>
      <vt:lpstr>RECTANGLE AND POLYGON</vt:lpstr>
      <vt:lpstr>RECTANGLE AND POLYGON</vt:lpstr>
      <vt:lpstr>POLYGON</vt:lpstr>
      <vt:lpstr>POLYGON</vt:lpstr>
      <vt:lpstr>HATCH</vt:lpstr>
      <vt:lpstr>HATCH</vt:lpstr>
      <vt:lpstr>MOVE</vt:lpstr>
      <vt:lpstr>COPY</vt:lpstr>
      <vt:lpstr>COPY</vt:lpstr>
      <vt:lpstr>ROTATE</vt:lpstr>
      <vt:lpstr>MIRROR</vt:lpstr>
      <vt:lpstr>STRETCH</vt:lpstr>
      <vt:lpstr>SCALE</vt:lpstr>
      <vt:lpstr>SCALE</vt:lpstr>
      <vt:lpstr>TRIM</vt:lpstr>
      <vt:lpstr>FILLET</vt:lpstr>
      <vt:lpstr>FILLET</vt:lpstr>
      <vt:lpstr>EXPLODE</vt:lpstr>
      <vt:lpstr>ARRAY</vt:lpstr>
      <vt:lpstr>OFFSET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Benjamin</dc:creator>
  <cp:lastModifiedBy>Benjamin</cp:lastModifiedBy>
  <cp:revision>214</cp:revision>
  <dcterms:created xsi:type="dcterms:W3CDTF">2021-01-22T14:21:48Z</dcterms:created>
  <dcterms:modified xsi:type="dcterms:W3CDTF">2021-02-15T10:30:05Z</dcterms:modified>
</cp:coreProperties>
</file>