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64" r:id="rId5"/>
    <p:sldId id="267" r:id="rId6"/>
    <p:sldId id="265"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E944-81BF-47CB-BB99-A01A2244C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A8E42-09DF-4775-B9B5-57227D0CC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B6734-3AD9-4C10-97D8-8E46A6DE11DA}"/>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A8BD3DF4-3D40-4AF2-85D4-9D695F7AE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AD37-FCB9-4CEC-930B-0CFCCFF37C9C}"/>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148989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F673-424E-4907-BD7A-351CACD1F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13BBF4-A794-434A-9ADB-070C01AADD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78D84-1785-479A-AF7E-07015B8F1527}"/>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150D9C2E-0480-4E14-9AA5-62195D4BE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51FC-F4E3-4585-ACF8-F1F5BDB0C693}"/>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122421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8F921-5561-48BB-AB72-83C22EE7B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C0DEE-3840-4252-A16A-673B4D8F8D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347A9-0EC9-4824-9BDE-143702CBDADD}"/>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C57B8069-337D-4E33-9802-B52C81C12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F47CF-6388-458D-A9DD-44A434FF07B4}"/>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251081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DBE8-BFD2-4995-8CB0-12FB9955A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B0EE5-E6D9-4EFA-9084-B1DD043627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0A80C-E21E-492C-BB3F-18419D6FCFB9}"/>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274AE7D7-CA0B-4794-B07D-023C5BAEA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55E6B-DAC3-4915-8E64-6D5CFE3FCCD9}"/>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12997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07AF-5A32-4D16-8C76-51930BBFD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BA681-B55E-4123-916E-5865C92CE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632361-54C4-4105-B033-CA6824D6604F}"/>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C2B757C5-20C7-4943-9912-9F07AD874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6D10B-0126-471E-B8D4-7D65F9F8261F}"/>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84018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43D5-2EC6-4E2B-A380-E6C2B4EEC7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8D662-004A-4F54-B353-503E3FAD25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92F906-72A8-40C9-B21D-14DFB7041B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04C5A-4CF4-4E2D-91C3-6EDE87C8250B}"/>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6" name="Footer Placeholder 5">
            <a:extLst>
              <a:ext uri="{FF2B5EF4-FFF2-40B4-BE49-F238E27FC236}">
                <a16:creationId xmlns:a16="http://schemas.microsoft.com/office/drawing/2014/main" id="{235FFDCA-DFCC-4D24-A992-5C16F7C92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E454F-5ACF-43BB-86EB-8FBD6258C768}"/>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76909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FCCF-C9A7-4EC0-8268-652797DD9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98DC5-FD69-4638-B3EF-1637D7DD0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05280F-7FDA-4909-840C-BFAAFFC578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03862-EAA1-4DB7-8C2A-B14F7805C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1B816-1B0D-4037-B65E-15F0237846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E0C65-0004-4589-AD1F-F9CBEB20C947}"/>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8" name="Footer Placeholder 7">
            <a:extLst>
              <a:ext uri="{FF2B5EF4-FFF2-40B4-BE49-F238E27FC236}">
                <a16:creationId xmlns:a16="http://schemas.microsoft.com/office/drawing/2014/main" id="{2B9F6D47-ECC9-47B1-9725-8401F366C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63DD4E-5BA0-4CE9-A93F-D924452B4E8F}"/>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162144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751A-22ED-4A19-B8FD-3B2A50CA9D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8B908D-9DF3-4A9C-865F-6AB5412BFD95}"/>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4" name="Footer Placeholder 3">
            <a:extLst>
              <a:ext uri="{FF2B5EF4-FFF2-40B4-BE49-F238E27FC236}">
                <a16:creationId xmlns:a16="http://schemas.microsoft.com/office/drawing/2014/main" id="{8EE7DF7C-5282-4D6A-8699-74927800F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48BB7-62F1-4E85-A176-0A4375531C09}"/>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3695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AC334-1D2D-473D-A135-84D68E098A8B}"/>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3" name="Footer Placeholder 2">
            <a:extLst>
              <a:ext uri="{FF2B5EF4-FFF2-40B4-BE49-F238E27FC236}">
                <a16:creationId xmlns:a16="http://schemas.microsoft.com/office/drawing/2014/main" id="{B3D4B89A-4DBB-4050-8EFF-F2C0663EA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A54C8-D123-4D09-81B2-CFDBA90E215B}"/>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25330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6870-855F-4914-ABFF-AE2A6CF9C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AECF78-9714-4E36-959A-3476DF044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CDBC51-4A4B-4CD2-9D26-9D9662A75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A7CE0A-3C9B-4D76-AF61-5D47B1461130}"/>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6" name="Footer Placeholder 5">
            <a:extLst>
              <a:ext uri="{FF2B5EF4-FFF2-40B4-BE49-F238E27FC236}">
                <a16:creationId xmlns:a16="http://schemas.microsoft.com/office/drawing/2014/main" id="{0A2FF413-5E7A-42EE-8C57-0DE4F7720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E5CE8-7940-440E-B327-BDAE7A55B6F1}"/>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265739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7A79-C243-4B55-BB20-6A0C40FEA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32A4C-F791-4257-A480-847CCC3C6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13C62D-FCB9-4089-8E2A-3711E3D82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C55606-6637-430D-9704-517D7F73D6AF}"/>
              </a:ext>
            </a:extLst>
          </p:cNvPr>
          <p:cNvSpPr>
            <a:spLocks noGrp="1"/>
          </p:cNvSpPr>
          <p:nvPr>
            <p:ph type="dt" sz="half" idx="10"/>
          </p:nvPr>
        </p:nvSpPr>
        <p:spPr/>
        <p:txBody>
          <a:bodyPr/>
          <a:lstStyle/>
          <a:p>
            <a:fld id="{6860672B-6C6F-4004-9F3D-68BFCC7B2D41}" type="datetimeFigureOut">
              <a:rPr lang="en-US" smtClean="0"/>
              <a:t>1/15/2019</a:t>
            </a:fld>
            <a:endParaRPr lang="en-US"/>
          </a:p>
        </p:txBody>
      </p:sp>
      <p:sp>
        <p:nvSpPr>
          <p:cNvPr id="6" name="Footer Placeholder 5">
            <a:extLst>
              <a:ext uri="{FF2B5EF4-FFF2-40B4-BE49-F238E27FC236}">
                <a16:creationId xmlns:a16="http://schemas.microsoft.com/office/drawing/2014/main" id="{89E679C1-C830-467E-8BF5-B716EC130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5C027-6328-42C3-9358-4EC74221EC23}"/>
              </a:ext>
            </a:extLst>
          </p:cNvPr>
          <p:cNvSpPr>
            <a:spLocks noGrp="1"/>
          </p:cNvSpPr>
          <p:nvPr>
            <p:ph type="sldNum" sz="quarter" idx="12"/>
          </p:nvPr>
        </p:nvSpPr>
        <p:spPr/>
        <p:txBody>
          <a:bodyPr/>
          <a:lstStyle/>
          <a:p>
            <a:fld id="{F584A562-F8A3-409A-B2C8-A26715172248}" type="slidenum">
              <a:rPr lang="en-US" smtClean="0"/>
              <a:t>‹#›</a:t>
            </a:fld>
            <a:endParaRPr lang="en-US"/>
          </a:p>
        </p:txBody>
      </p:sp>
    </p:spTree>
    <p:extLst>
      <p:ext uri="{BB962C8B-B14F-4D97-AF65-F5344CB8AC3E}">
        <p14:creationId xmlns:p14="http://schemas.microsoft.com/office/powerpoint/2010/main" val="81017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8AAB8-6DE9-4A32-B601-AAE68B405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F883-AFAA-43BA-BC21-10F905ECD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82391-E62A-4589-804B-0B7C8EF58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0672B-6C6F-4004-9F3D-68BFCC7B2D41}" type="datetimeFigureOut">
              <a:rPr lang="en-US" smtClean="0"/>
              <a:t>1/15/2019</a:t>
            </a:fld>
            <a:endParaRPr lang="en-US"/>
          </a:p>
        </p:txBody>
      </p:sp>
      <p:sp>
        <p:nvSpPr>
          <p:cNvPr id="5" name="Footer Placeholder 4">
            <a:extLst>
              <a:ext uri="{FF2B5EF4-FFF2-40B4-BE49-F238E27FC236}">
                <a16:creationId xmlns:a16="http://schemas.microsoft.com/office/drawing/2014/main" id="{F1FF9EEE-DA4C-4A45-AF74-B3AC12F36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FB19B4-75B7-46BF-8B60-32738A41B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4A562-F8A3-409A-B2C8-A26715172248}" type="slidenum">
              <a:rPr lang="en-US" smtClean="0"/>
              <a:t>‹#›</a:t>
            </a:fld>
            <a:endParaRPr lang="en-US"/>
          </a:p>
        </p:txBody>
      </p:sp>
    </p:spTree>
    <p:extLst>
      <p:ext uri="{BB962C8B-B14F-4D97-AF65-F5344CB8AC3E}">
        <p14:creationId xmlns:p14="http://schemas.microsoft.com/office/powerpoint/2010/main" val="4150528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399FEF-1DD2-42DA-9BC3-AEE6E25442EE}"/>
              </a:ext>
            </a:extLst>
          </p:cNvPr>
          <p:cNvSpPr>
            <a:spLocks noGrp="1"/>
          </p:cNvSpPr>
          <p:nvPr>
            <p:ph type="title"/>
          </p:nvPr>
        </p:nvSpPr>
        <p:spPr/>
        <p:txBody>
          <a:bodyPr>
            <a:normAutofit/>
          </a:bodyPr>
          <a:lstStyle/>
          <a:p>
            <a:pPr algn="ctr"/>
            <a:r>
              <a:rPr lang="en-US" sz="2500" dirty="0">
                <a:latin typeface="Times New Roman" panose="02020603050405020304" pitchFamily="18" charset="0"/>
                <a:cs typeface="Times New Roman" panose="02020603050405020304" pitchFamily="18" charset="0"/>
              </a:rPr>
              <a:t>KWAME NKRUMAH UNIVERSITY OF SCIENCE AND TECHNOLOGY</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COLLEGE OF ENGINEERING</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DEPARTMENT OF ELECTRICAL/ELECTRONIC ENGINEERING</a:t>
            </a:r>
            <a:endParaRPr lang="en-US" sz="2500" dirty="0"/>
          </a:p>
        </p:txBody>
      </p:sp>
      <p:sp>
        <p:nvSpPr>
          <p:cNvPr id="5" name="Content Placeholder 4">
            <a:extLst>
              <a:ext uri="{FF2B5EF4-FFF2-40B4-BE49-F238E27FC236}">
                <a16:creationId xmlns:a16="http://schemas.microsoft.com/office/drawing/2014/main" id="{9F89907C-29A3-4F5E-9D4D-EA728107A4D6}"/>
              </a:ext>
            </a:extLst>
          </p:cNvPr>
          <p:cNvSpPr>
            <a:spLocks noGrp="1"/>
          </p:cNvSpPr>
          <p:nvPr>
            <p:ph idx="1"/>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CENG 291: ENGINEERING IN SOCIETY</a:t>
            </a:r>
          </a:p>
          <a:p>
            <a:pPr marL="0" indent="0" algn="ctr">
              <a:buNone/>
            </a:pPr>
            <a:r>
              <a:rPr lang="en-US" dirty="0">
                <a:latin typeface="Times New Roman" panose="02020603050405020304" pitchFamily="18" charset="0"/>
                <a:cs typeface="Times New Roman" panose="02020603050405020304" pitchFamily="18" charset="0"/>
              </a:rPr>
              <a:t>BY </a:t>
            </a:r>
          </a:p>
          <a:p>
            <a:pPr marL="0" indent="0" algn="ctr">
              <a:buNone/>
            </a:pPr>
            <a:r>
              <a:rPr lang="en-US" dirty="0">
                <a:latin typeface="Times New Roman" panose="02020603050405020304" pitchFamily="18" charset="0"/>
                <a:cs typeface="Times New Roman" panose="02020603050405020304" pitchFamily="18" charset="0"/>
              </a:rPr>
              <a:t>DR. DANIEL OPOKU</a:t>
            </a:r>
          </a:p>
          <a:p>
            <a:endParaRPr lang="en-US" dirty="0"/>
          </a:p>
          <a:p>
            <a:endParaRPr lang="en-US" dirty="0"/>
          </a:p>
          <a:p>
            <a:endParaRPr lang="en-US" dirty="0"/>
          </a:p>
        </p:txBody>
      </p:sp>
    </p:spTree>
    <p:extLst>
      <p:ext uri="{BB962C8B-B14F-4D97-AF65-F5344CB8AC3E}">
        <p14:creationId xmlns:p14="http://schemas.microsoft.com/office/powerpoint/2010/main" val="336463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B806-47AB-4650-B97C-51994F250F3F}"/>
              </a:ext>
            </a:extLst>
          </p:cNvPr>
          <p:cNvSpPr>
            <a:spLocks noGrp="1"/>
          </p:cNvSpPr>
          <p:nvPr>
            <p:ph type="title"/>
          </p:nvPr>
        </p:nvSpPr>
        <p:spPr/>
        <p:txBody>
          <a:bodyPr/>
          <a:lstStyle/>
          <a:p>
            <a:pPr algn="ctr"/>
            <a:r>
              <a:rPr lang="en-US" dirty="0"/>
              <a:t>Optimism, pessimism and realism</a:t>
            </a:r>
          </a:p>
        </p:txBody>
      </p:sp>
      <p:sp>
        <p:nvSpPr>
          <p:cNvPr id="3" name="Content Placeholder 2">
            <a:extLst>
              <a:ext uri="{FF2B5EF4-FFF2-40B4-BE49-F238E27FC236}">
                <a16:creationId xmlns:a16="http://schemas.microsoft.com/office/drawing/2014/main" id="{C8E408EA-56DD-4165-8C22-5C8298884233}"/>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Both values and facts are involved in assessing when technological change constitutes technological progress. Progress means advancement toward valuable goals, hopefully using permissible means.</a:t>
            </a:r>
          </a:p>
          <a:p>
            <a:r>
              <a:rPr lang="en-US" dirty="0">
                <a:latin typeface="Times New Roman" panose="02020603050405020304" pitchFamily="18" charset="0"/>
                <a:cs typeface="Times New Roman" panose="02020603050405020304" pitchFamily="18" charset="0"/>
              </a:rPr>
              <a:t>Ian Barbour establishes a threefold distinction: technology as liberator, technology as threat, and technology as a morally ambiguous instrument of power.</a:t>
            </a:r>
          </a:p>
          <a:p>
            <a:r>
              <a:rPr lang="en-US" dirty="0">
                <a:latin typeface="Times New Roman" panose="02020603050405020304" pitchFamily="18" charset="0"/>
                <a:cs typeface="Times New Roman" panose="02020603050405020304" pitchFamily="18" charset="0"/>
              </a:rPr>
              <a:t>General optimism about technology as liberator emerged with and helped fuel the emergence of modern science and industry.</a:t>
            </a:r>
          </a:p>
          <a:p>
            <a:r>
              <a:rPr lang="en-US" dirty="0">
                <a:latin typeface="Times New Roman" panose="02020603050405020304" pitchFamily="18" charset="0"/>
                <a:cs typeface="Times New Roman" panose="02020603050405020304" pitchFamily="18" charset="0"/>
              </a:rPr>
              <a:t>Technological pessimists see a predominance of bad over good in major technological trends. Pessimists emphasize that technology can disrupt communities, cause massive layoffs, alienate workers who are reduced to menial tasks. </a:t>
            </a:r>
          </a:p>
        </p:txBody>
      </p:sp>
    </p:spTree>
    <p:extLst>
      <p:ext uri="{BB962C8B-B14F-4D97-AF65-F5344CB8AC3E}">
        <p14:creationId xmlns:p14="http://schemas.microsoft.com/office/powerpoint/2010/main" val="230532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E2BA-B20A-4624-9C4E-253009664A04}"/>
              </a:ext>
            </a:extLst>
          </p:cNvPr>
          <p:cNvSpPr>
            <a:spLocks noGrp="1"/>
          </p:cNvSpPr>
          <p:nvPr>
            <p:ph type="title"/>
          </p:nvPr>
        </p:nvSpPr>
        <p:spPr/>
        <p:txBody>
          <a:bodyPr/>
          <a:lstStyle/>
          <a:p>
            <a:pPr algn="ctr"/>
            <a:r>
              <a:rPr lang="en-US" dirty="0"/>
              <a:t>CONT’D Optimism, pessimism and realism</a:t>
            </a:r>
          </a:p>
        </p:txBody>
      </p:sp>
      <p:sp>
        <p:nvSpPr>
          <p:cNvPr id="3" name="Content Placeholder 2">
            <a:extLst>
              <a:ext uri="{FF2B5EF4-FFF2-40B4-BE49-F238E27FC236}">
                <a16:creationId xmlns:a16="http://schemas.microsoft.com/office/drawing/2014/main" id="{E28A9977-B3A1-4B80-8A1E-6062D4B5BC33}"/>
              </a:ext>
            </a:extLst>
          </p:cNvPr>
          <p:cNvSpPr>
            <a:spLocks noGrp="1"/>
          </p:cNvSpPr>
          <p:nvPr>
            <p:ph idx="1"/>
          </p:nvPr>
        </p:nvSpPr>
        <p:spPr/>
        <p:txBody>
          <a:bodyPr/>
          <a:lstStyle/>
          <a:p>
            <a:r>
              <a:rPr lang="en-US" dirty="0"/>
              <a:t>Much pessimism about technology flows from how it threatens cherished values some of which are moral, religious, and aesthetic values that are shuffled aside amid the distractions of technology – driven consumerism.</a:t>
            </a:r>
          </a:p>
          <a:p>
            <a:r>
              <a:rPr lang="en-US" dirty="0"/>
              <a:t>The third attitude is that technology is an ambiguous instrument of power whose consequences depend on its social context. Power can be used for good or evil, and for greater or lesser good. </a:t>
            </a:r>
          </a:p>
          <a:p>
            <a:r>
              <a:rPr lang="en-US" dirty="0"/>
              <a:t>These interwoven themes can be affirmed while retaining a strong sense of optimism and hope that is so essential in engineering.</a:t>
            </a:r>
          </a:p>
        </p:txBody>
      </p:sp>
    </p:spTree>
    <p:extLst>
      <p:ext uri="{BB962C8B-B14F-4D97-AF65-F5344CB8AC3E}">
        <p14:creationId xmlns:p14="http://schemas.microsoft.com/office/powerpoint/2010/main" val="371820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0143-9A6B-4C12-8CF0-920E82DBB965}"/>
              </a:ext>
            </a:extLst>
          </p:cNvPr>
          <p:cNvSpPr>
            <a:spLocks noGrp="1"/>
          </p:cNvSpPr>
          <p:nvPr>
            <p:ph type="title"/>
          </p:nvPr>
        </p:nvSpPr>
        <p:spPr/>
        <p:txBody>
          <a:bodyPr>
            <a:normAutofit/>
          </a:bodyPr>
          <a:lstStyle/>
          <a:p>
            <a:pPr algn="ctr"/>
            <a:r>
              <a:rPr lang="en-US" sz="3000" dirty="0">
                <a:latin typeface="Times New Roman" panose="02020603050405020304" pitchFamily="18" charset="0"/>
                <a:cs typeface="Times New Roman" panose="02020603050405020304" pitchFamily="18" charset="0"/>
              </a:rPr>
              <a:t>SHARED RESPONSIBILITY AND CONTROL OF TECHNOLOGY</a:t>
            </a:r>
          </a:p>
        </p:txBody>
      </p:sp>
      <p:sp>
        <p:nvSpPr>
          <p:cNvPr id="3" name="Content Placeholder 2">
            <a:extLst>
              <a:ext uri="{FF2B5EF4-FFF2-40B4-BE49-F238E27FC236}">
                <a16:creationId xmlns:a16="http://schemas.microsoft.com/office/drawing/2014/main" id="{F4827E7F-C55D-4525-BCAA-4C04FC94DEB1}"/>
              </a:ext>
            </a:extLst>
          </p:cNvPr>
          <p:cNvSpPr>
            <a:spLocks noGrp="1"/>
          </p:cNvSpPr>
          <p:nvPr>
            <p:ph idx="1"/>
          </p:nvPr>
        </p:nvSpPr>
        <p:spPr/>
        <p:txBody>
          <a:bodyPr>
            <a:normAutofit lnSpcReduction="10000"/>
          </a:bodyPr>
          <a:lstStyle/>
          <a:p>
            <a:r>
              <a:rPr lang="en-US" dirty="0"/>
              <a:t>Technological determinism is the thesis that technology somehow causes all other aspects of society and culture, and hence that changes in technology dictate changes in society.</a:t>
            </a:r>
          </a:p>
          <a:p>
            <a:r>
              <a:rPr lang="en-US" dirty="0"/>
              <a:t>Technological determinism undermines shared responsibility for technological projects for responsibility presupposes freedom, and engineers are not responsible for changes that are entirely beyond human control.</a:t>
            </a:r>
          </a:p>
          <a:p>
            <a:r>
              <a:rPr lang="en-US" dirty="0"/>
              <a:t>The thesis of technological determinism, however is not directly about us as individuals. Technological determinism is of the view that the primary structures of human society are determined by technology, rather than human beings controlling technology.</a:t>
            </a:r>
          </a:p>
        </p:txBody>
      </p:sp>
    </p:spTree>
    <p:extLst>
      <p:ext uri="{BB962C8B-B14F-4D97-AF65-F5344CB8AC3E}">
        <p14:creationId xmlns:p14="http://schemas.microsoft.com/office/powerpoint/2010/main" val="138540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AB8E-C9AA-4769-8F6A-C5457B2C749F}"/>
              </a:ext>
            </a:extLst>
          </p:cNvPr>
          <p:cNvSpPr>
            <a:spLocks noGrp="1"/>
          </p:cNvSpPr>
          <p:nvPr>
            <p:ph type="title"/>
          </p:nvPr>
        </p:nvSpPr>
        <p:spPr/>
        <p:txBody>
          <a:bodyPr/>
          <a:lstStyle/>
          <a:p>
            <a:pPr algn="ctr"/>
            <a:r>
              <a:rPr lang="en-US" dirty="0"/>
              <a:t>Uncertainty, ambiguity, and social experimentation</a:t>
            </a:r>
          </a:p>
        </p:txBody>
      </p:sp>
      <p:sp>
        <p:nvSpPr>
          <p:cNvPr id="3" name="Content Placeholder 2">
            <a:extLst>
              <a:ext uri="{FF2B5EF4-FFF2-40B4-BE49-F238E27FC236}">
                <a16:creationId xmlns:a16="http://schemas.microsoft.com/office/drawing/2014/main" id="{4D22B48E-143E-4959-B2E8-ACD689112E48}"/>
              </a:ext>
            </a:extLst>
          </p:cNvPr>
          <p:cNvSpPr>
            <a:spLocks noGrp="1"/>
          </p:cNvSpPr>
          <p:nvPr>
            <p:ph idx="1"/>
          </p:nvPr>
        </p:nvSpPr>
        <p:spPr/>
        <p:txBody>
          <a:bodyPr/>
          <a:lstStyle/>
          <a:p>
            <a:r>
              <a:rPr lang="en-US" dirty="0"/>
              <a:t>Uncertainty about general trends in technological change as well as about specific technologies, lies at the heart of debates about technological optimism.</a:t>
            </a:r>
          </a:p>
          <a:p>
            <a:r>
              <a:rPr lang="en-US" dirty="0"/>
              <a:t>Although the pace of scientific and engineering advancement is breathtaking, there is a lag in moral, social, and political understanding.</a:t>
            </a:r>
          </a:p>
          <a:p>
            <a:r>
              <a:rPr lang="en-US" dirty="0"/>
              <a:t>The social experimentation model underscores how more is at stake than straightforward disagreements about the hard facts. Perceptions of risk and benefit turn in part on how facts are presented to individuals.</a:t>
            </a:r>
          </a:p>
        </p:txBody>
      </p:sp>
    </p:spTree>
    <p:extLst>
      <p:ext uri="{BB962C8B-B14F-4D97-AF65-F5344CB8AC3E}">
        <p14:creationId xmlns:p14="http://schemas.microsoft.com/office/powerpoint/2010/main" val="373596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64BF-F704-4854-AD2F-1CABC97BDA7D}"/>
              </a:ext>
            </a:extLst>
          </p:cNvPr>
          <p:cNvSpPr>
            <a:spLocks noGrp="1"/>
          </p:cNvSpPr>
          <p:nvPr>
            <p:ph type="title"/>
          </p:nvPr>
        </p:nvSpPr>
        <p:spPr/>
        <p:txBody>
          <a:bodyPr/>
          <a:lstStyle/>
          <a:p>
            <a:pPr algn="ctr"/>
            <a:r>
              <a:rPr lang="en-US" dirty="0"/>
              <a:t>MORAL LEADERSHIP</a:t>
            </a:r>
          </a:p>
        </p:txBody>
      </p:sp>
      <p:sp>
        <p:nvSpPr>
          <p:cNvPr id="3" name="Content Placeholder 2">
            <a:extLst>
              <a:ext uri="{FF2B5EF4-FFF2-40B4-BE49-F238E27FC236}">
                <a16:creationId xmlns:a16="http://schemas.microsoft.com/office/drawing/2014/main" id="{E106A685-630D-47E6-A80F-C25570996CB4}"/>
              </a:ext>
            </a:extLst>
          </p:cNvPr>
          <p:cNvSpPr>
            <a:spLocks noGrp="1"/>
          </p:cNvSpPr>
          <p:nvPr>
            <p:ph idx="1"/>
          </p:nvPr>
        </p:nvSpPr>
        <p:spPr/>
        <p:txBody>
          <a:bodyPr>
            <a:normAutofit lnSpcReduction="10000"/>
          </a:bodyPr>
          <a:lstStyle/>
          <a:p>
            <a:r>
              <a:rPr lang="en-US" dirty="0"/>
              <a:t>As managers, business entrepreneurs, corporate consultants among others provide many forms of leadership in developing and implementing technology.</a:t>
            </a:r>
          </a:p>
          <a:p>
            <a:r>
              <a:rPr lang="en-US" dirty="0"/>
              <a:t>Moral leaders are individuals who direct, motivate, organize, creatively manage, or in other ways move groups toward morally valuable goals. Leadership can be shown by individuals participating at all levels of organizations.</a:t>
            </a:r>
          </a:p>
          <a:p>
            <a:r>
              <a:rPr lang="en-US" dirty="0"/>
              <a:t>Moral leaders are morally creative. That does not mean they discover or improvise new moral values from scratch. Moral values are the products of centuries and millenia of gradual development, not instantaneous invention.</a:t>
            </a:r>
          </a:p>
        </p:txBody>
      </p:sp>
    </p:spTree>
    <p:extLst>
      <p:ext uri="{BB962C8B-B14F-4D97-AF65-F5344CB8AC3E}">
        <p14:creationId xmlns:p14="http://schemas.microsoft.com/office/powerpoint/2010/main" val="63450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3FA8-FC55-48E9-B7E3-7F257CB0F878}"/>
              </a:ext>
            </a:extLst>
          </p:cNvPr>
          <p:cNvSpPr>
            <a:spLocks noGrp="1"/>
          </p:cNvSpPr>
          <p:nvPr>
            <p:ph type="title"/>
          </p:nvPr>
        </p:nvSpPr>
        <p:spPr/>
        <p:txBody>
          <a:bodyPr/>
          <a:lstStyle/>
          <a:p>
            <a:pPr algn="ctr"/>
            <a:r>
              <a:rPr lang="en-US" dirty="0"/>
              <a:t>IDEALS OF VOLUNTARY SERVICE</a:t>
            </a:r>
          </a:p>
        </p:txBody>
      </p:sp>
      <p:sp>
        <p:nvSpPr>
          <p:cNvPr id="3" name="Content Placeholder 2">
            <a:extLst>
              <a:ext uri="{FF2B5EF4-FFF2-40B4-BE49-F238E27FC236}">
                <a16:creationId xmlns:a16="http://schemas.microsoft.com/office/drawing/2014/main" id="{8D4E3576-3E9C-4E55-91E8-7D09B2EEA35A}"/>
              </a:ext>
            </a:extLst>
          </p:cNvPr>
          <p:cNvSpPr>
            <a:spLocks noGrp="1"/>
          </p:cNvSpPr>
          <p:nvPr>
            <p:ph idx="1"/>
          </p:nvPr>
        </p:nvSpPr>
        <p:spPr/>
        <p:txBody>
          <a:bodyPr>
            <a:normAutofit fontScale="85000" lnSpcReduction="10000"/>
          </a:bodyPr>
          <a:lstStyle/>
          <a:p>
            <a:r>
              <a:rPr lang="en-US" dirty="0"/>
              <a:t>Voluntarism has long been encouraged in medicine, law, and education. Engineering codes of ethics have either been silent on this question or taken stands that discourage voluntarism. There are many options that the profession of engineering might explore.</a:t>
            </a:r>
          </a:p>
          <a:p>
            <a:r>
              <a:rPr lang="en-US" dirty="0"/>
              <a:t>Are professional societies obligated to foster voluntarism among engineers in providing engineering services at reduced fees?</a:t>
            </a:r>
          </a:p>
          <a:p>
            <a:r>
              <a:rPr lang="en-US" dirty="0"/>
              <a:t>A morally concerned engineering profession should recognize the rights of corporations and individual engineers to voluntarily engage in philanthropic engineering service.</a:t>
            </a:r>
          </a:p>
          <a:p>
            <a:r>
              <a:rPr lang="en-US" dirty="0"/>
              <a:t>There is an ongoing need for moral leadership as in other professions. A primary forum for that leadership is substantial involvement in professional societies which in addition to furthering technical knowledge and representing engineers collectively, help establish high standards of moral integrity within the profession.</a:t>
            </a:r>
          </a:p>
        </p:txBody>
      </p:sp>
    </p:spTree>
    <p:extLst>
      <p:ext uri="{BB962C8B-B14F-4D97-AF65-F5344CB8AC3E}">
        <p14:creationId xmlns:p14="http://schemas.microsoft.com/office/powerpoint/2010/main" val="305482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650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KWAME NKRUMAH UNIVERSITY OF SCIENCE AND TECHNOLOGY COLLEGE OF ENGINEERING DEPARTMENT OF ELECTRICAL/ELECTRONIC ENGINEERING</vt:lpstr>
      <vt:lpstr>Optimism, pessimism and realism</vt:lpstr>
      <vt:lpstr>CONT’D Optimism, pessimism and realism</vt:lpstr>
      <vt:lpstr>SHARED RESPONSIBILITY AND CONTROL OF TECHNOLOGY</vt:lpstr>
      <vt:lpstr>Uncertainty, ambiguity, and social experimentation</vt:lpstr>
      <vt:lpstr>MORAL LEADERSHIP</vt:lpstr>
      <vt:lpstr>IDEALS OF VOLUNTARY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KWAME NKRUMAH UNIVERSITY OF SCIENCE AND TECHNOLOGY COLLEGE OF ENGINEERING DEPARTMENT OF ELECTRICAL/ELECTRONIC ENGINEERING</dc:title>
  <dc:creator>Bryme Gyimah</dc:creator>
  <cp:lastModifiedBy>Peter Tawiah-Mensah</cp:lastModifiedBy>
  <cp:revision>13</cp:revision>
  <dcterms:created xsi:type="dcterms:W3CDTF">2017-11-28T18:32:22Z</dcterms:created>
  <dcterms:modified xsi:type="dcterms:W3CDTF">2019-01-15T18:31:59Z</dcterms:modified>
</cp:coreProperties>
</file>