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8" d="100"/>
          <a:sy n="78" d="100"/>
        </p:scale>
        <p:origin x="2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83525-F2DC-49F1-A03E-E79FC7495978}"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91BAA-B07C-4AB2-BECD-7D0B60FB2C22}" type="slidenum">
              <a:rPr lang="en-US" smtClean="0"/>
              <a:t>‹#›</a:t>
            </a:fld>
            <a:endParaRPr lang="en-US"/>
          </a:p>
        </p:txBody>
      </p:sp>
    </p:spTree>
    <p:extLst>
      <p:ext uri="{BB962C8B-B14F-4D97-AF65-F5344CB8AC3E}">
        <p14:creationId xmlns:p14="http://schemas.microsoft.com/office/powerpoint/2010/main" val="60081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E275-7A11-4430-8360-051709D7D7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B8F0CEF-5B86-4050-A949-CE4BE844A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F3ED5D7-46A9-4FA5-9E6A-CE88D3E8F839}"/>
              </a:ext>
            </a:extLst>
          </p:cNvPr>
          <p:cNvSpPr>
            <a:spLocks noGrp="1"/>
          </p:cNvSpPr>
          <p:nvPr>
            <p:ph type="dt" sz="half" idx="10"/>
          </p:nvPr>
        </p:nvSpPr>
        <p:spPr/>
        <p:txBody>
          <a:bodyPr/>
          <a:lstStyle/>
          <a:p>
            <a:fld id="{988A6965-6535-436A-AD4E-750D78761429}" type="datetime1">
              <a:rPr lang="en-GB" smtClean="0"/>
              <a:t>13/12/2019</a:t>
            </a:fld>
            <a:endParaRPr lang="en-GB"/>
          </a:p>
        </p:txBody>
      </p:sp>
      <p:sp>
        <p:nvSpPr>
          <p:cNvPr id="5" name="Footer Placeholder 4">
            <a:extLst>
              <a:ext uri="{FF2B5EF4-FFF2-40B4-BE49-F238E27FC236}">
                <a16:creationId xmlns:a16="http://schemas.microsoft.com/office/drawing/2014/main" id="{1FE408EA-54CD-404D-8515-E6B11CAD92CF}"/>
              </a:ext>
            </a:extLst>
          </p:cNvPr>
          <p:cNvSpPr>
            <a:spLocks noGrp="1"/>
          </p:cNvSpPr>
          <p:nvPr>
            <p:ph type="ftr" sz="quarter" idx="11"/>
          </p:nvPr>
        </p:nvSpPr>
        <p:spPr/>
        <p:txBody>
          <a:bodyPr/>
          <a:lstStyle/>
          <a:p>
            <a:r>
              <a:rPr lang="en-US"/>
              <a:t>POWERED BY SAMUEL SESAH &amp; FRIENDS     </a:t>
            </a:r>
            <a:endParaRPr lang="en-GB"/>
          </a:p>
        </p:txBody>
      </p:sp>
      <p:sp>
        <p:nvSpPr>
          <p:cNvPr id="6" name="Slide Number Placeholder 5">
            <a:extLst>
              <a:ext uri="{FF2B5EF4-FFF2-40B4-BE49-F238E27FC236}">
                <a16:creationId xmlns:a16="http://schemas.microsoft.com/office/drawing/2014/main" id="{42AE81E0-9349-47E1-85BA-5D6089F9B3D6}"/>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73741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E47B-2BF3-49B3-BFAB-68B12E58DA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51C345-18C3-47AC-8307-A2E940543B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6CFB4F-D24B-4B5E-9C3B-E9171E81098B}"/>
              </a:ext>
            </a:extLst>
          </p:cNvPr>
          <p:cNvSpPr>
            <a:spLocks noGrp="1"/>
          </p:cNvSpPr>
          <p:nvPr>
            <p:ph type="dt" sz="half" idx="10"/>
          </p:nvPr>
        </p:nvSpPr>
        <p:spPr/>
        <p:txBody>
          <a:bodyPr/>
          <a:lstStyle/>
          <a:p>
            <a:fld id="{6E045434-C952-41EA-99AF-57C442EF9C44}" type="datetime1">
              <a:rPr lang="en-GB" smtClean="0"/>
              <a:t>13/12/2019</a:t>
            </a:fld>
            <a:endParaRPr lang="en-GB"/>
          </a:p>
        </p:txBody>
      </p:sp>
      <p:sp>
        <p:nvSpPr>
          <p:cNvPr id="5" name="Footer Placeholder 4">
            <a:extLst>
              <a:ext uri="{FF2B5EF4-FFF2-40B4-BE49-F238E27FC236}">
                <a16:creationId xmlns:a16="http://schemas.microsoft.com/office/drawing/2014/main" id="{74444191-24AA-44A1-9E6C-AC719CA57528}"/>
              </a:ext>
            </a:extLst>
          </p:cNvPr>
          <p:cNvSpPr>
            <a:spLocks noGrp="1"/>
          </p:cNvSpPr>
          <p:nvPr>
            <p:ph type="ftr" sz="quarter" idx="11"/>
          </p:nvPr>
        </p:nvSpPr>
        <p:spPr/>
        <p:txBody>
          <a:bodyPr/>
          <a:lstStyle/>
          <a:p>
            <a:r>
              <a:rPr lang="en-US"/>
              <a:t>POWERED BY SAMUEL SESAH &amp; FRIENDS     </a:t>
            </a:r>
            <a:endParaRPr lang="en-GB"/>
          </a:p>
        </p:txBody>
      </p:sp>
      <p:sp>
        <p:nvSpPr>
          <p:cNvPr id="6" name="Slide Number Placeholder 5">
            <a:extLst>
              <a:ext uri="{FF2B5EF4-FFF2-40B4-BE49-F238E27FC236}">
                <a16:creationId xmlns:a16="http://schemas.microsoft.com/office/drawing/2014/main" id="{B33C3306-B11A-4F95-89BB-3CFF2C7B59C0}"/>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152048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30D53-0029-4EBC-A9BE-C13DD6EE89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3355AF-2C71-4844-9ADC-9B630592D6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E78376-F2D9-4CD4-AD2C-51FA87ADD31A}"/>
              </a:ext>
            </a:extLst>
          </p:cNvPr>
          <p:cNvSpPr>
            <a:spLocks noGrp="1"/>
          </p:cNvSpPr>
          <p:nvPr>
            <p:ph type="dt" sz="half" idx="10"/>
          </p:nvPr>
        </p:nvSpPr>
        <p:spPr/>
        <p:txBody>
          <a:bodyPr/>
          <a:lstStyle/>
          <a:p>
            <a:fld id="{71669810-2DB6-453F-B627-CF137AB0C854}" type="datetime1">
              <a:rPr lang="en-GB" smtClean="0"/>
              <a:t>13/12/2019</a:t>
            </a:fld>
            <a:endParaRPr lang="en-GB"/>
          </a:p>
        </p:txBody>
      </p:sp>
      <p:sp>
        <p:nvSpPr>
          <p:cNvPr id="5" name="Footer Placeholder 4">
            <a:extLst>
              <a:ext uri="{FF2B5EF4-FFF2-40B4-BE49-F238E27FC236}">
                <a16:creationId xmlns:a16="http://schemas.microsoft.com/office/drawing/2014/main" id="{9B65C6D2-464E-4CB7-8FC3-502E57CDE731}"/>
              </a:ext>
            </a:extLst>
          </p:cNvPr>
          <p:cNvSpPr>
            <a:spLocks noGrp="1"/>
          </p:cNvSpPr>
          <p:nvPr>
            <p:ph type="ftr" sz="quarter" idx="11"/>
          </p:nvPr>
        </p:nvSpPr>
        <p:spPr/>
        <p:txBody>
          <a:bodyPr/>
          <a:lstStyle/>
          <a:p>
            <a:r>
              <a:rPr lang="en-US"/>
              <a:t>POWERED BY SAMUEL SESAH &amp; FRIENDS     </a:t>
            </a:r>
            <a:endParaRPr lang="en-GB"/>
          </a:p>
        </p:txBody>
      </p:sp>
      <p:sp>
        <p:nvSpPr>
          <p:cNvPr id="6" name="Slide Number Placeholder 5">
            <a:extLst>
              <a:ext uri="{FF2B5EF4-FFF2-40B4-BE49-F238E27FC236}">
                <a16:creationId xmlns:a16="http://schemas.microsoft.com/office/drawing/2014/main" id="{8E1FC3B5-73AB-42E5-9F82-CB59D4216E53}"/>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115131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6124-A402-4646-A5BD-943C4614E2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EFE4FD-8DD8-4BA5-BE4C-DC16A12F69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5E4F8B-3AC7-4728-9448-D75DBF6663A5}"/>
              </a:ext>
            </a:extLst>
          </p:cNvPr>
          <p:cNvSpPr>
            <a:spLocks noGrp="1"/>
          </p:cNvSpPr>
          <p:nvPr>
            <p:ph type="dt" sz="half" idx="10"/>
          </p:nvPr>
        </p:nvSpPr>
        <p:spPr/>
        <p:txBody>
          <a:bodyPr/>
          <a:lstStyle/>
          <a:p>
            <a:fld id="{0418CE9A-195B-4B67-A562-3BB805B3B8C3}" type="datetime1">
              <a:rPr lang="en-GB" smtClean="0"/>
              <a:t>13/12/2019</a:t>
            </a:fld>
            <a:endParaRPr lang="en-GB"/>
          </a:p>
        </p:txBody>
      </p:sp>
      <p:sp>
        <p:nvSpPr>
          <p:cNvPr id="5" name="Footer Placeholder 4">
            <a:extLst>
              <a:ext uri="{FF2B5EF4-FFF2-40B4-BE49-F238E27FC236}">
                <a16:creationId xmlns:a16="http://schemas.microsoft.com/office/drawing/2014/main" id="{BDC283B7-F97F-4E69-96EA-479487136ACD}"/>
              </a:ext>
            </a:extLst>
          </p:cNvPr>
          <p:cNvSpPr>
            <a:spLocks noGrp="1"/>
          </p:cNvSpPr>
          <p:nvPr>
            <p:ph type="ftr" sz="quarter" idx="11"/>
          </p:nvPr>
        </p:nvSpPr>
        <p:spPr/>
        <p:txBody>
          <a:bodyPr/>
          <a:lstStyle/>
          <a:p>
            <a:r>
              <a:rPr lang="en-US"/>
              <a:t>POWERED BY SAMUEL SESAH &amp; FRIENDS     </a:t>
            </a:r>
            <a:endParaRPr lang="en-GB"/>
          </a:p>
        </p:txBody>
      </p:sp>
      <p:sp>
        <p:nvSpPr>
          <p:cNvPr id="6" name="Slide Number Placeholder 5">
            <a:extLst>
              <a:ext uri="{FF2B5EF4-FFF2-40B4-BE49-F238E27FC236}">
                <a16:creationId xmlns:a16="http://schemas.microsoft.com/office/drawing/2014/main" id="{2329494E-3164-43FB-8EEE-BDC214175835}"/>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243851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5343-1BDF-4503-A900-A9C0E70E8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F1D34B-BE73-4661-90FD-E340693F9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89A34D-FBA8-46C4-BD76-4AA06BD934A5}"/>
              </a:ext>
            </a:extLst>
          </p:cNvPr>
          <p:cNvSpPr>
            <a:spLocks noGrp="1"/>
          </p:cNvSpPr>
          <p:nvPr>
            <p:ph type="dt" sz="half" idx="10"/>
          </p:nvPr>
        </p:nvSpPr>
        <p:spPr/>
        <p:txBody>
          <a:bodyPr/>
          <a:lstStyle/>
          <a:p>
            <a:fld id="{893A5976-3815-4A2C-B2D0-857BB8F244AC}" type="datetime1">
              <a:rPr lang="en-GB" smtClean="0"/>
              <a:t>13/12/2019</a:t>
            </a:fld>
            <a:endParaRPr lang="en-GB"/>
          </a:p>
        </p:txBody>
      </p:sp>
      <p:sp>
        <p:nvSpPr>
          <p:cNvPr id="5" name="Footer Placeholder 4">
            <a:extLst>
              <a:ext uri="{FF2B5EF4-FFF2-40B4-BE49-F238E27FC236}">
                <a16:creationId xmlns:a16="http://schemas.microsoft.com/office/drawing/2014/main" id="{2A679691-A992-414E-A817-717F53B99751}"/>
              </a:ext>
            </a:extLst>
          </p:cNvPr>
          <p:cNvSpPr>
            <a:spLocks noGrp="1"/>
          </p:cNvSpPr>
          <p:nvPr>
            <p:ph type="ftr" sz="quarter" idx="11"/>
          </p:nvPr>
        </p:nvSpPr>
        <p:spPr/>
        <p:txBody>
          <a:bodyPr/>
          <a:lstStyle/>
          <a:p>
            <a:r>
              <a:rPr lang="en-US"/>
              <a:t>POWERED BY SAMUEL SESAH &amp; FRIENDS     </a:t>
            </a:r>
            <a:endParaRPr lang="en-GB"/>
          </a:p>
        </p:txBody>
      </p:sp>
      <p:sp>
        <p:nvSpPr>
          <p:cNvPr id="6" name="Slide Number Placeholder 5">
            <a:extLst>
              <a:ext uri="{FF2B5EF4-FFF2-40B4-BE49-F238E27FC236}">
                <a16:creationId xmlns:a16="http://schemas.microsoft.com/office/drawing/2014/main" id="{12C8B35B-E5AB-4C8F-B1E1-0A75ADA22342}"/>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239638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C665-9110-4C48-B125-C7BB96669F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CB5DB2-A781-4B9E-A12C-CA5E16ACC1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F542CC8-197F-4464-A398-85F18DB2A4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2885B9-AEE6-46BD-AA85-075BF11DDA45}"/>
              </a:ext>
            </a:extLst>
          </p:cNvPr>
          <p:cNvSpPr>
            <a:spLocks noGrp="1"/>
          </p:cNvSpPr>
          <p:nvPr>
            <p:ph type="dt" sz="half" idx="10"/>
          </p:nvPr>
        </p:nvSpPr>
        <p:spPr/>
        <p:txBody>
          <a:bodyPr/>
          <a:lstStyle/>
          <a:p>
            <a:fld id="{4ABCB5F2-711A-43D7-B470-00B3628FC7A1}" type="datetime1">
              <a:rPr lang="en-GB" smtClean="0"/>
              <a:t>13/12/2019</a:t>
            </a:fld>
            <a:endParaRPr lang="en-GB"/>
          </a:p>
        </p:txBody>
      </p:sp>
      <p:sp>
        <p:nvSpPr>
          <p:cNvPr id="6" name="Footer Placeholder 5">
            <a:extLst>
              <a:ext uri="{FF2B5EF4-FFF2-40B4-BE49-F238E27FC236}">
                <a16:creationId xmlns:a16="http://schemas.microsoft.com/office/drawing/2014/main" id="{8E5F2899-6640-429D-80DD-3C69301EA88C}"/>
              </a:ext>
            </a:extLst>
          </p:cNvPr>
          <p:cNvSpPr>
            <a:spLocks noGrp="1"/>
          </p:cNvSpPr>
          <p:nvPr>
            <p:ph type="ftr" sz="quarter" idx="11"/>
          </p:nvPr>
        </p:nvSpPr>
        <p:spPr/>
        <p:txBody>
          <a:bodyPr/>
          <a:lstStyle/>
          <a:p>
            <a:r>
              <a:rPr lang="en-US"/>
              <a:t>POWERED BY SAMUEL SESAH &amp; FRIENDS     </a:t>
            </a:r>
            <a:endParaRPr lang="en-GB"/>
          </a:p>
        </p:txBody>
      </p:sp>
      <p:sp>
        <p:nvSpPr>
          <p:cNvPr id="7" name="Slide Number Placeholder 6">
            <a:extLst>
              <a:ext uri="{FF2B5EF4-FFF2-40B4-BE49-F238E27FC236}">
                <a16:creationId xmlns:a16="http://schemas.microsoft.com/office/drawing/2014/main" id="{4FAE939E-9BE4-4315-A05D-D55E7F54E172}"/>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42708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BAC9-E2F0-4748-96C5-CA7E289DE1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C0057E-2566-4CD5-A4E7-A86667DA4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659D90-FF08-4368-BD14-16AAAFBA62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6036DC-36A5-44AE-B29A-4ED18933E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1184E8-DDA5-4F2E-B4F0-F941C7B1C53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0AD5281-3EBB-4DC2-A8C4-6669605186C9}"/>
              </a:ext>
            </a:extLst>
          </p:cNvPr>
          <p:cNvSpPr>
            <a:spLocks noGrp="1"/>
          </p:cNvSpPr>
          <p:nvPr>
            <p:ph type="dt" sz="half" idx="10"/>
          </p:nvPr>
        </p:nvSpPr>
        <p:spPr/>
        <p:txBody>
          <a:bodyPr/>
          <a:lstStyle/>
          <a:p>
            <a:fld id="{BDD7F6B0-00BC-4C3E-8306-949321395385}" type="datetime1">
              <a:rPr lang="en-GB" smtClean="0"/>
              <a:t>13/12/2019</a:t>
            </a:fld>
            <a:endParaRPr lang="en-GB"/>
          </a:p>
        </p:txBody>
      </p:sp>
      <p:sp>
        <p:nvSpPr>
          <p:cNvPr id="8" name="Footer Placeholder 7">
            <a:extLst>
              <a:ext uri="{FF2B5EF4-FFF2-40B4-BE49-F238E27FC236}">
                <a16:creationId xmlns:a16="http://schemas.microsoft.com/office/drawing/2014/main" id="{702C38AD-761A-45E6-B23D-9CBABAD402A7}"/>
              </a:ext>
            </a:extLst>
          </p:cNvPr>
          <p:cNvSpPr>
            <a:spLocks noGrp="1"/>
          </p:cNvSpPr>
          <p:nvPr>
            <p:ph type="ftr" sz="quarter" idx="11"/>
          </p:nvPr>
        </p:nvSpPr>
        <p:spPr/>
        <p:txBody>
          <a:bodyPr/>
          <a:lstStyle/>
          <a:p>
            <a:r>
              <a:rPr lang="en-US"/>
              <a:t>POWERED BY SAMUEL SESAH &amp; FRIENDS     </a:t>
            </a:r>
            <a:endParaRPr lang="en-GB"/>
          </a:p>
        </p:txBody>
      </p:sp>
      <p:sp>
        <p:nvSpPr>
          <p:cNvPr id="9" name="Slide Number Placeholder 8">
            <a:extLst>
              <a:ext uri="{FF2B5EF4-FFF2-40B4-BE49-F238E27FC236}">
                <a16:creationId xmlns:a16="http://schemas.microsoft.com/office/drawing/2014/main" id="{AEC54028-D584-4E95-A2D1-1C7774FF13F9}"/>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424168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7EC1-9B87-42BA-A385-9E16E7672D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28EB54-EFF3-42BD-ACF5-67AC0CDF6623}"/>
              </a:ext>
            </a:extLst>
          </p:cNvPr>
          <p:cNvSpPr>
            <a:spLocks noGrp="1"/>
          </p:cNvSpPr>
          <p:nvPr>
            <p:ph type="dt" sz="half" idx="10"/>
          </p:nvPr>
        </p:nvSpPr>
        <p:spPr/>
        <p:txBody>
          <a:bodyPr/>
          <a:lstStyle/>
          <a:p>
            <a:fld id="{486AD46A-5A2E-49E4-B326-04A14D1DFDDB}" type="datetime1">
              <a:rPr lang="en-GB" smtClean="0"/>
              <a:t>13/12/2019</a:t>
            </a:fld>
            <a:endParaRPr lang="en-GB"/>
          </a:p>
        </p:txBody>
      </p:sp>
      <p:sp>
        <p:nvSpPr>
          <p:cNvPr id="4" name="Footer Placeholder 3">
            <a:extLst>
              <a:ext uri="{FF2B5EF4-FFF2-40B4-BE49-F238E27FC236}">
                <a16:creationId xmlns:a16="http://schemas.microsoft.com/office/drawing/2014/main" id="{D2970AA6-532B-4151-A35C-911942E3A99A}"/>
              </a:ext>
            </a:extLst>
          </p:cNvPr>
          <p:cNvSpPr>
            <a:spLocks noGrp="1"/>
          </p:cNvSpPr>
          <p:nvPr>
            <p:ph type="ftr" sz="quarter" idx="11"/>
          </p:nvPr>
        </p:nvSpPr>
        <p:spPr/>
        <p:txBody>
          <a:bodyPr/>
          <a:lstStyle/>
          <a:p>
            <a:r>
              <a:rPr lang="en-US"/>
              <a:t>POWERED BY SAMUEL SESAH &amp; FRIENDS     </a:t>
            </a:r>
            <a:endParaRPr lang="en-GB"/>
          </a:p>
        </p:txBody>
      </p:sp>
      <p:sp>
        <p:nvSpPr>
          <p:cNvPr id="5" name="Slide Number Placeholder 4">
            <a:extLst>
              <a:ext uri="{FF2B5EF4-FFF2-40B4-BE49-F238E27FC236}">
                <a16:creationId xmlns:a16="http://schemas.microsoft.com/office/drawing/2014/main" id="{30F14335-EDE9-4F72-A4B8-2E14850D0945}"/>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164492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4FE2A-773E-4A11-B623-CCDC0082202A}"/>
              </a:ext>
            </a:extLst>
          </p:cNvPr>
          <p:cNvSpPr>
            <a:spLocks noGrp="1"/>
          </p:cNvSpPr>
          <p:nvPr>
            <p:ph type="dt" sz="half" idx="10"/>
          </p:nvPr>
        </p:nvSpPr>
        <p:spPr/>
        <p:txBody>
          <a:bodyPr/>
          <a:lstStyle/>
          <a:p>
            <a:fld id="{3DEFD8A9-9C8F-4095-9A02-7AA6890B56CD}" type="datetime1">
              <a:rPr lang="en-GB" smtClean="0"/>
              <a:t>13/12/2019</a:t>
            </a:fld>
            <a:endParaRPr lang="en-GB"/>
          </a:p>
        </p:txBody>
      </p:sp>
      <p:sp>
        <p:nvSpPr>
          <p:cNvPr id="3" name="Footer Placeholder 2">
            <a:extLst>
              <a:ext uri="{FF2B5EF4-FFF2-40B4-BE49-F238E27FC236}">
                <a16:creationId xmlns:a16="http://schemas.microsoft.com/office/drawing/2014/main" id="{855B8325-620C-49AF-A6AB-2D9C8E296BC6}"/>
              </a:ext>
            </a:extLst>
          </p:cNvPr>
          <p:cNvSpPr>
            <a:spLocks noGrp="1"/>
          </p:cNvSpPr>
          <p:nvPr>
            <p:ph type="ftr" sz="quarter" idx="11"/>
          </p:nvPr>
        </p:nvSpPr>
        <p:spPr/>
        <p:txBody>
          <a:bodyPr/>
          <a:lstStyle/>
          <a:p>
            <a:r>
              <a:rPr lang="en-US"/>
              <a:t>POWERED BY SAMUEL SESAH &amp; FRIENDS     </a:t>
            </a:r>
            <a:endParaRPr lang="en-GB"/>
          </a:p>
        </p:txBody>
      </p:sp>
      <p:sp>
        <p:nvSpPr>
          <p:cNvPr id="4" name="Slide Number Placeholder 3">
            <a:extLst>
              <a:ext uri="{FF2B5EF4-FFF2-40B4-BE49-F238E27FC236}">
                <a16:creationId xmlns:a16="http://schemas.microsoft.com/office/drawing/2014/main" id="{C55BF2EB-68D6-4259-A8A2-37C2F003F827}"/>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260038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C27E-0888-40F0-BB54-DDC38A164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71D8365-2CAC-4F3A-9472-73600DF8F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228CE6-2F09-4899-9BFA-913626C5F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0670C5-8DB7-4164-A558-C7E8F7DBA7D6}"/>
              </a:ext>
            </a:extLst>
          </p:cNvPr>
          <p:cNvSpPr>
            <a:spLocks noGrp="1"/>
          </p:cNvSpPr>
          <p:nvPr>
            <p:ph type="dt" sz="half" idx="10"/>
          </p:nvPr>
        </p:nvSpPr>
        <p:spPr/>
        <p:txBody>
          <a:bodyPr/>
          <a:lstStyle/>
          <a:p>
            <a:fld id="{FAA5ACA3-504C-4353-8B00-D9C4D2425A5F}" type="datetime1">
              <a:rPr lang="en-GB" smtClean="0"/>
              <a:t>13/12/2019</a:t>
            </a:fld>
            <a:endParaRPr lang="en-GB"/>
          </a:p>
        </p:txBody>
      </p:sp>
      <p:sp>
        <p:nvSpPr>
          <p:cNvPr id="6" name="Footer Placeholder 5">
            <a:extLst>
              <a:ext uri="{FF2B5EF4-FFF2-40B4-BE49-F238E27FC236}">
                <a16:creationId xmlns:a16="http://schemas.microsoft.com/office/drawing/2014/main" id="{F4821C75-650A-4618-B194-F41356199EFB}"/>
              </a:ext>
            </a:extLst>
          </p:cNvPr>
          <p:cNvSpPr>
            <a:spLocks noGrp="1"/>
          </p:cNvSpPr>
          <p:nvPr>
            <p:ph type="ftr" sz="quarter" idx="11"/>
          </p:nvPr>
        </p:nvSpPr>
        <p:spPr/>
        <p:txBody>
          <a:bodyPr/>
          <a:lstStyle/>
          <a:p>
            <a:r>
              <a:rPr lang="en-US"/>
              <a:t>POWERED BY SAMUEL SESAH &amp; FRIENDS     </a:t>
            </a:r>
            <a:endParaRPr lang="en-GB"/>
          </a:p>
        </p:txBody>
      </p:sp>
      <p:sp>
        <p:nvSpPr>
          <p:cNvPr id="7" name="Slide Number Placeholder 6">
            <a:extLst>
              <a:ext uri="{FF2B5EF4-FFF2-40B4-BE49-F238E27FC236}">
                <a16:creationId xmlns:a16="http://schemas.microsoft.com/office/drawing/2014/main" id="{05A3942E-32FD-4DCA-9E88-70D9F84B5195}"/>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170374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9FE9-DCA7-4645-9FFB-2A9ABCDD9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FE5F17-31CE-48DC-8B8D-A6976C8381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53170DD-7C96-4589-A574-ADA625F60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425D0-4F9D-42A9-BAFB-915FAAA53A74}"/>
              </a:ext>
            </a:extLst>
          </p:cNvPr>
          <p:cNvSpPr>
            <a:spLocks noGrp="1"/>
          </p:cNvSpPr>
          <p:nvPr>
            <p:ph type="dt" sz="half" idx="10"/>
          </p:nvPr>
        </p:nvSpPr>
        <p:spPr/>
        <p:txBody>
          <a:bodyPr/>
          <a:lstStyle/>
          <a:p>
            <a:fld id="{572C17C6-79A7-41C7-87BB-25BA11042EE1}" type="datetime1">
              <a:rPr lang="en-GB" smtClean="0"/>
              <a:t>13/12/2019</a:t>
            </a:fld>
            <a:endParaRPr lang="en-GB"/>
          </a:p>
        </p:txBody>
      </p:sp>
      <p:sp>
        <p:nvSpPr>
          <p:cNvPr id="6" name="Footer Placeholder 5">
            <a:extLst>
              <a:ext uri="{FF2B5EF4-FFF2-40B4-BE49-F238E27FC236}">
                <a16:creationId xmlns:a16="http://schemas.microsoft.com/office/drawing/2014/main" id="{799A6828-46A2-4A4D-8F8A-6F2C81AF6C4F}"/>
              </a:ext>
            </a:extLst>
          </p:cNvPr>
          <p:cNvSpPr>
            <a:spLocks noGrp="1"/>
          </p:cNvSpPr>
          <p:nvPr>
            <p:ph type="ftr" sz="quarter" idx="11"/>
          </p:nvPr>
        </p:nvSpPr>
        <p:spPr/>
        <p:txBody>
          <a:bodyPr/>
          <a:lstStyle/>
          <a:p>
            <a:r>
              <a:rPr lang="en-US"/>
              <a:t>POWERED BY SAMUEL SESAH &amp; FRIENDS     </a:t>
            </a:r>
            <a:endParaRPr lang="en-GB"/>
          </a:p>
        </p:txBody>
      </p:sp>
      <p:sp>
        <p:nvSpPr>
          <p:cNvPr id="7" name="Slide Number Placeholder 6">
            <a:extLst>
              <a:ext uri="{FF2B5EF4-FFF2-40B4-BE49-F238E27FC236}">
                <a16:creationId xmlns:a16="http://schemas.microsoft.com/office/drawing/2014/main" id="{0432AB08-AD10-4561-BEAF-A52D298C5DA2}"/>
              </a:ext>
            </a:extLst>
          </p:cNvPr>
          <p:cNvSpPr>
            <a:spLocks noGrp="1"/>
          </p:cNvSpPr>
          <p:nvPr>
            <p:ph type="sldNum" sz="quarter" idx="12"/>
          </p:nvPr>
        </p:nvSpPr>
        <p:spPr/>
        <p:txBody>
          <a:bodyPr/>
          <a:lstStyle/>
          <a:p>
            <a:fld id="{6D7C2D0B-CEE3-405A-8D43-67F0283B34A6}" type="slidenum">
              <a:rPr lang="en-GB" smtClean="0"/>
              <a:t>‹#›</a:t>
            </a:fld>
            <a:endParaRPr lang="en-GB"/>
          </a:p>
        </p:txBody>
      </p:sp>
    </p:spTree>
    <p:extLst>
      <p:ext uri="{BB962C8B-B14F-4D97-AF65-F5344CB8AC3E}">
        <p14:creationId xmlns:p14="http://schemas.microsoft.com/office/powerpoint/2010/main" val="229844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B2C48-32B9-44FD-9B53-78C18AA74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D07241-531A-4449-8C86-B66FD45C6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3CD8BE-98C5-4337-880D-0B6719A7F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C87B3-9B20-4E82-AE9D-9F4F60D0FD08}" type="datetime1">
              <a:rPr lang="en-GB" smtClean="0"/>
              <a:t>13/12/2019</a:t>
            </a:fld>
            <a:endParaRPr lang="en-GB"/>
          </a:p>
        </p:txBody>
      </p:sp>
      <p:sp>
        <p:nvSpPr>
          <p:cNvPr id="5" name="Footer Placeholder 4">
            <a:extLst>
              <a:ext uri="{FF2B5EF4-FFF2-40B4-BE49-F238E27FC236}">
                <a16:creationId xmlns:a16="http://schemas.microsoft.com/office/drawing/2014/main" id="{84C68C17-A8E4-4909-8C9E-E0C9214ED6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POWERED BY SAMUEL SESAH &amp; FRIENDS     </a:t>
            </a:r>
            <a:endParaRPr lang="en-GB"/>
          </a:p>
        </p:txBody>
      </p:sp>
      <p:sp>
        <p:nvSpPr>
          <p:cNvPr id="6" name="Slide Number Placeholder 5">
            <a:extLst>
              <a:ext uri="{FF2B5EF4-FFF2-40B4-BE49-F238E27FC236}">
                <a16:creationId xmlns:a16="http://schemas.microsoft.com/office/drawing/2014/main" id="{CCA3B710-8316-4B2A-8221-609F5C6AA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C2D0B-CEE3-405A-8D43-67F0283B34A6}" type="slidenum">
              <a:rPr lang="en-GB" smtClean="0"/>
              <a:t>‹#›</a:t>
            </a:fld>
            <a:endParaRPr lang="en-GB"/>
          </a:p>
        </p:txBody>
      </p:sp>
    </p:spTree>
    <p:extLst>
      <p:ext uri="{BB962C8B-B14F-4D97-AF65-F5344CB8AC3E}">
        <p14:creationId xmlns:p14="http://schemas.microsoft.com/office/powerpoint/2010/main" val="2188802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7DCB-416B-492F-8740-0837DEF92A74}"/>
              </a:ext>
            </a:extLst>
          </p:cNvPr>
          <p:cNvSpPr>
            <a:spLocks noGrp="1"/>
          </p:cNvSpPr>
          <p:nvPr>
            <p:ph type="ctrTitle"/>
          </p:nvPr>
        </p:nvSpPr>
        <p:spPr/>
        <p:txBody>
          <a:bodyPr/>
          <a:lstStyle/>
          <a:p>
            <a:r>
              <a:rPr lang="en-GB" sz="8800" b="1" dirty="0"/>
              <a:t>AMBIGUITY</a:t>
            </a:r>
            <a:r>
              <a:rPr lang="en-GB" dirty="0"/>
              <a:t> </a:t>
            </a:r>
          </a:p>
        </p:txBody>
      </p:sp>
      <p:sp>
        <p:nvSpPr>
          <p:cNvPr id="3" name="Subtitle 2">
            <a:extLst>
              <a:ext uri="{FF2B5EF4-FFF2-40B4-BE49-F238E27FC236}">
                <a16:creationId xmlns:a16="http://schemas.microsoft.com/office/drawing/2014/main" id="{E9AE221C-F5C0-460C-8EA8-B29FB5B836A9}"/>
              </a:ext>
            </a:extLst>
          </p:cNvPr>
          <p:cNvSpPr>
            <a:spLocks noGrp="1"/>
          </p:cNvSpPr>
          <p:nvPr>
            <p:ph type="subTitle" idx="1"/>
          </p:nvPr>
        </p:nvSpPr>
        <p:spPr>
          <a:xfrm>
            <a:off x="1524000" y="3509963"/>
            <a:ext cx="9144000" cy="1655762"/>
          </a:xfrm>
        </p:spPr>
        <p:txBody>
          <a:bodyPr>
            <a:normAutofit/>
          </a:bodyPr>
          <a:lstStyle/>
          <a:p>
            <a:r>
              <a:rPr lang="en-GB" sz="4000" i="1" dirty="0"/>
              <a:t>AMBIGUUS – UNCERTAIN</a:t>
            </a:r>
          </a:p>
        </p:txBody>
      </p:sp>
      <p:sp>
        <p:nvSpPr>
          <p:cNvPr id="4" name="Footer Placeholder 3">
            <a:extLst>
              <a:ext uri="{FF2B5EF4-FFF2-40B4-BE49-F238E27FC236}">
                <a16:creationId xmlns:a16="http://schemas.microsoft.com/office/drawing/2014/main" id="{64A832D8-A53F-4619-9BBB-D554A16850E5}"/>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222316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6D3D-C846-48BB-9F74-7F153B485F07}"/>
              </a:ext>
            </a:extLst>
          </p:cNvPr>
          <p:cNvSpPr>
            <a:spLocks noGrp="1"/>
          </p:cNvSpPr>
          <p:nvPr>
            <p:ph type="title"/>
          </p:nvPr>
        </p:nvSpPr>
        <p:spPr/>
        <p:txBody>
          <a:bodyPr/>
          <a:lstStyle/>
          <a:p>
            <a:r>
              <a:rPr lang="en-GB" dirty="0"/>
              <a:t>STRUCTURAL AMBIGUITY</a:t>
            </a:r>
          </a:p>
        </p:txBody>
      </p:sp>
      <p:sp>
        <p:nvSpPr>
          <p:cNvPr id="3" name="Content Placeholder 2">
            <a:extLst>
              <a:ext uri="{FF2B5EF4-FFF2-40B4-BE49-F238E27FC236}">
                <a16:creationId xmlns:a16="http://schemas.microsoft.com/office/drawing/2014/main" id="{3D1DFB31-6595-467A-9C39-BE41FBEFDD9E}"/>
              </a:ext>
            </a:extLst>
          </p:cNvPr>
          <p:cNvSpPr>
            <a:spLocks noGrp="1"/>
          </p:cNvSpPr>
          <p:nvPr>
            <p:ph idx="1"/>
          </p:nvPr>
        </p:nvSpPr>
        <p:spPr/>
        <p:txBody>
          <a:bodyPr>
            <a:normAutofit/>
          </a:bodyPr>
          <a:lstStyle/>
          <a:p>
            <a:r>
              <a:rPr lang="en-GB" sz="4800" dirty="0"/>
              <a:t>This refers to ambiguity as a result of putting words together as structures. Structural ambiguity is simply ambiguity in syntax. There are different sources of structural ambiguity :</a:t>
            </a:r>
          </a:p>
        </p:txBody>
      </p:sp>
      <p:sp>
        <p:nvSpPr>
          <p:cNvPr id="4" name="Footer Placeholder 3">
            <a:extLst>
              <a:ext uri="{FF2B5EF4-FFF2-40B4-BE49-F238E27FC236}">
                <a16:creationId xmlns:a16="http://schemas.microsoft.com/office/drawing/2014/main" id="{D5A4C082-6D85-4EB4-B369-C77B501F07B0}"/>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385475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42B0-E0C5-468F-841B-340030AFADE4}"/>
              </a:ext>
            </a:extLst>
          </p:cNvPr>
          <p:cNvSpPr>
            <a:spLocks noGrp="1"/>
          </p:cNvSpPr>
          <p:nvPr>
            <p:ph type="title"/>
          </p:nvPr>
        </p:nvSpPr>
        <p:spPr/>
        <p:txBody>
          <a:bodyPr/>
          <a:lstStyle/>
          <a:p>
            <a:r>
              <a:rPr lang="en-GB" b="1" dirty="0"/>
              <a:t>A. WRONG OR CARELESS ORDERING OF WORDS</a:t>
            </a:r>
          </a:p>
        </p:txBody>
      </p:sp>
      <p:sp>
        <p:nvSpPr>
          <p:cNvPr id="3" name="Content Placeholder 2">
            <a:extLst>
              <a:ext uri="{FF2B5EF4-FFF2-40B4-BE49-F238E27FC236}">
                <a16:creationId xmlns:a16="http://schemas.microsoft.com/office/drawing/2014/main" id="{C99E7931-5636-4702-9A16-37A1BE04B6B3}"/>
              </a:ext>
            </a:extLst>
          </p:cNvPr>
          <p:cNvSpPr>
            <a:spLocks noGrp="1"/>
          </p:cNvSpPr>
          <p:nvPr>
            <p:ph idx="1"/>
          </p:nvPr>
        </p:nvSpPr>
        <p:spPr/>
        <p:txBody>
          <a:bodyPr/>
          <a:lstStyle/>
          <a:p>
            <a:pPr marL="742950" indent="-742950">
              <a:buAutoNum type="arabicPeriod"/>
            </a:pPr>
            <a:r>
              <a:rPr lang="en-GB" sz="4000" dirty="0"/>
              <a:t>The minister decided to appoint a panel of independent doctors to examine his deputy on </a:t>
            </a:r>
            <a:r>
              <a:rPr lang="en-GB" sz="4000" b="1" dirty="0"/>
              <a:t>August 31.</a:t>
            </a:r>
          </a:p>
          <a:p>
            <a:pPr marL="0" indent="0">
              <a:buNone/>
            </a:pPr>
            <a:r>
              <a:rPr lang="en-GB" sz="4000" dirty="0"/>
              <a:t>The date </a:t>
            </a:r>
            <a:r>
              <a:rPr lang="en-GB" sz="4000" b="1" dirty="0"/>
              <a:t>August 31 </a:t>
            </a:r>
            <a:r>
              <a:rPr lang="en-GB" sz="4000" dirty="0"/>
              <a:t>refers to the time of some action or event. Upon reading the example, one finds that there are 3 possible ways of relating August 31 to the sentence.</a:t>
            </a:r>
          </a:p>
        </p:txBody>
      </p:sp>
      <p:sp>
        <p:nvSpPr>
          <p:cNvPr id="4" name="Footer Placeholder 3">
            <a:extLst>
              <a:ext uri="{FF2B5EF4-FFF2-40B4-BE49-F238E27FC236}">
                <a16:creationId xmlns:a16="http://schemas.microsoft.com/office/drawing/2014/main" id="{5DD9BA81-5877-4BF9-A574-076777AAD521}"/>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361162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AE77-1C8A-4BA5-90B4-9DA8EB37B6E4}"/>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2000CF8-523F-45A7-969B-EDF888AA14B8}"/>
              </a:ext>
            </a:extLst>
          </p:cNvPr>
          <p:cNvSpPr>
            <a:spLocks noGrp="1"/>
          </p:cNvSpPr>
          <p:nvPr>
            <p:ph idx="1"/>
          </p:nvPr>
        </p:nvSpPr>
        <p:spPr/>
        <p:txBody>
          <a:bodyPr/>
          <a:lstStyle/>
          <a:p>
            <a:pPr marL="514350" indent="-514350">
              <a:buAutoNum type="alphaLcPeriod"/>
            </a:pPr>
            <a:r>
              <a:rPr lang="en-GB" sz="4800" dirty="0"/>
              <a:t>It may denote the time of the minister deciding</a:t>
            </a:r>
          </a:p>
          <a:p>
            <a:pPr marL="514350" indent="-514350">
              <a:buAutoNum type="alphaLcPeriod"/>
            </a:pPr>
            <a:r>
              <a:rPr lang="en-GB" sz="4800" dirty="0"/>
              <a:t>It may denote the time of appointing</a:t>
            </a:r>
          </a:p>
          <a:p>
            <a:pPr marL="514350" indent="-514350">
              <a:buAutoNum type="alphaLcPeriod"/>
            </a:pPr>
            <a:r>
              <a:rPr lang="en-GB" sz="4800" dirty="0"/>
              <a:t>It may denote the time of examining</a:t>
            </a:r>
          </a:p>
          <a:p>
            <a:pPr marL="0" indent="0">
              <a:buNone/>
            </a:pPr>
            <a:endParaRPr lang="en-GB" dirty="0"/>
          </a:p>
        </p:txBody>
      </p:sp>
      <p:sp>
        <p:nvSpPr>
          <p:cNvPr id="4" name="Footer Placeholder 3">
            <a:extLst>
              <a:ext uri="{FF2B5EF4-FFF2-40B4-BE49-F238E27FC236}">
                <a16:creationId xmlns:a16="http://schemas.microsoft.com/office/drawing/2014/main" id="{13C42AA7-2A4E-4EDF-A4A0-6A143759F225}"/>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318190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599A-C228-4655-BD75-BEF1AF2E7598}"/>
              </a:ext>
            </a:extLst>
          </p:cNvPr>
          <p:cNvSpPr>
            <a:spLocks noGrp="1"/>
          </p:cNvSpPr>
          <p:nvPr>
            <p:ph type="title"/>
          </p:nvPr>
        </p:nvSpPr>
        <p:spPr/>
        <p:txBody>
          <a:bodyPr/>
          <a:lstStyle/>
          <a:p>
            <a:r>
              <a:rPr lang="en-GB" b="1" dirty="0"/>
              <a:t>B.UNCLEAR MODIFICATIONS</a:t>
            </a:r>
          </a:p>
        </p:txBody>
      </p:sp>
      <p:sp>
        <p:nvSpPr>
          <p:cNvPr id="3" name="Content Placeholder 2">
            <a:extLst>
              <a:ext uri="{FF2B5EF4-FFF2-40B4-BE49-F238E27FC236}">
                <a16:creationId xmlns:a16="http://schemas.microsoft.com/office/drawing/2014/main" id="{A990BD4A-0AE2-4E74-A233-DDDC6DDB0931}"/>
              </a:ext>
            </a:extLst>
          </p:cNvPr>
          <p:cNvSpPr>
            <a:spLocks noGrp="1"/>
          </p:cNvSpPr>
          <p:nvPr>
            <p:ph idx="1"/>
          </p:nvPr>
        </p:nvSpPr>
        <p:spPr/>
        <p:txBody>
          <a:bodyPr>
            <a:normAutofit/>
          </a:bodyPr>
          <a:lstStyle/>
          <a:p>
            <a:pPr marL="0" indent="0">
              <a:buNone/>
            </a:pPr>
            <a:r>
              <a:rPr lang="en-GB" dirty="0"/>
              <a:t>2. </a:t>
            </a:r>
            <a:r>
              <a:rPr lang="en-GB" sz="5400" dirty="0"/>
              <a:t>The Vice – Chancellor has refused to enter </a:t>
            </a:r>
            <a:r>
              <a:rPr lang="en-GB" sz="5400" b="1" dirty="0"/>
              <a:t>dirty</a:t>
            </a:r>
            <a:r>
              <a:rPr lang="en-GB" sz="5400" dirty="0"/>
              <a:t> students’ halls.</a:t>
            </a:r>
          </a:p>
          <a:p>
            <a:pPr marL="0" indent="0">
              <a:buNone/>
            </a:pPr>
            <a:r>
              <a:rPr lang="en-GB" sz="5400" dirty="0"/>
              <a:t>The adjective </a:t>
            </a:r>
            <a:r>
              <a:rPr lang="en-GB" sz="5400" b="1" dirty="0"/>
              <a:t>dirty</a:t>
            </a:r>
            <a:r>
              <a:rPr lang="en-GB" sz="5400" dirty="0"/>
              <a:t> serves a modifier. Its modification is uncertain whether it refers to the students or halls.</a:t>
            </a:r>
          </a:p>
          <a:p>
            <a:pPr marL="0" indent="0">
              <a:buNone/>
            </a:pPr>
            <a:endParaRPr lang="en-GB" dirty="0"/>
          </a:p>
          <a:p>
            <a:pPr marL="0" indent="0">
              <a:buNone/>
            </a:pPr>
            <a:endParaRPr lang="en-GB" dirty="0"/>
          </a:p>
        </p:txBody>
      </p:sp>
      <p:sp>
        <p:nvSpPr>
          <p:cNvPr id="4" name="Footer Placeholder 3">
            <a:extLst>
              <a:ext uri="{FF2B5EF4-FFF2-40B4-BE49-F238E27FC236}">
                <a16:creationId xmlns:a16="http://schemas.microsoft.com/office/drawing/2014/main" id="{2539216E-503E-4E96-B48F-9D06B3B4D71C}"/>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129748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467D-07F6-4B14-85B7-53180555EFE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181509A-2D21-4B01-8000-BDADE022054A}"/>
              </a:ext>
            </a:extLst>
          </p:cNvPr>
          <p:cNvSpPr>
            <a:spLocks noGrp="1"/>
          </p:cNvSpPr>
          <p:nvPr>
            <p:ph idx="1"/>
          </p:nvPr>
        </p:nvSpPr>
        <p:spPr/>
        <p:txBody>
          <a:bodyPr/>
          <a:lstStyle/>
          <a:p>
            <a:pPr marL="0" indent="0">
              <a:buNone/>
            </a:pPr>
            <a:r>
              <a:rPr lang="en-GB" dirty="0"/>
              <a:t>3. </a:t>
            </a:r>
            <a:r>
              <a:rPr lang="en-GB" sz="5400" dirty="0"/>
              <a:t>A Benz saloon car is being sold by a lecturer with </a:t>
            </a:r>
            <a:r>
              <a:rPr lang="en-GB" sz="5400" b="1" dirty="0"/>
              <a:t>ash colour</a:t>
            </a:r>
            <a:r>
              <a:rPr lang="en-GB" sz="5400" dirty="0"/>
              <a:t>.</a:t>
            </a:r>
          </a:p>
          <a:p>
            <a:pPr marL="0" indent="0">
              <a:buNone/>
            </a:pPr>
            <a:r>
              <a:rPr lang="en-GB" sz="5400" dirty="0"/>
              <a:t>Is the prepositional phrase with ash colour modifying the car or the lecturer.</a:t>
            </a:r>
          </a:p>
        </p:txBody>
      </p:sp>
      <p:sp>
        <p:nvSpPr>
          <p:cNvPr id="4" name="Footer Placeholder 3">
            <a:extLst>
              <a:ext uri="{FF2B5EF4-FFF2-40B4-BE49-F238E27FC236}">
                <a16:creationId xmlns:a16="http://schemas.microsoft.com/office/drawing/2014/main" id="{B96D6418-8CAA-4718-A211-4096A70CC6B1}"/>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1481831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816B-1EB1-4E8F-A01C-FEAF287743D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FA0D22-482B-48E2-B2EB-EA5047A1A937}"/>
              </a:ext>
            </a:extLst>
          </p:cNvPr>
          <p:cNvSpPr>
            <a:spLocks noGrp="1"/>
          </p:cNvSpPr>
          <p:nvPr>
            <p:ph idx="1"/>
          </p:nvPr>
        </p:nvSpPr>
        <p:spPr/>
        <p:txBody>
          <a:bodyPr>
            <a:normAutofit/>
          </a:bodyPr>
          <a:lstStyle/>
          <a:p>
            <a:pPr marL="0" indent="0">
              <a:buNone/>
            </a:pPr>
            <a:r>
              <a:rPr lang="en-GB" sz="6000" dirty="0"/>
              <a:t>4. </a:t>
            </a:r>
            <a:r>
              <a:rPr lang="en-GB" sz="6000" b="1" dirty="0"/>
              <a:t>Flying</a:t>
            </a:r>
            <a:r>
              <a:rPr lang="en-GB" sz="6000" dirty="0"/>
              <a:t> planes can be dangerous.</a:t>
            </a:r>
          </a:p>
          <a:p>
            <a:pPr marL="0" indent="0">
              <a:buNone/>
            </a:pPr>
            <a:r>
              <a:rPr lang="en-GB" sz="6000" dirty="0"/>
              <a:t>5. </a:t>
            </a:r>
            <a:r>
              <a:rPr lang="en-GB" sz="6000" b="1" dirty="0"/>
              <a:t>Visiting</a:t>
            </a:r>
            <a:r>
              <a:rPr lang="en-GB" sz="6000" dirty="0"/>
              <a:t> friends can be boring.</a:t>
            </a:r>
          </a:p>
        </p:txBody>
      </p:sp>
      <p:sp>
        <p:nvSpPr>
          <p:cNvPr id="4" name="Footer Placeholder 3">
            <a:extLst>
              <a:ext uri="{FF2B5EF4-FFF2-40B4-BE49-F238E27FC236}">
                <a16:creationId xmlns:a16="http://schemas.microsoft.com/office/drawing/2014/main" id="{DDAA28A0-312F-4DB1-9CAA-E14C128BF191}"/>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287425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2D10-7220-4EF4-BAC3-DB628BCB873B}"/>
              </a:ext>
            </a:extLst>
          </p:cNvPr>
          <p:cNvSpPr>
            <a:spLocks noGrp="1"/>
          </p:cNvSpPr>
          <p:nvPr>
            <p:ph type="title"/>
          </p:nvPr>
        </p:nvSpPr>
        <p:spPr/>
        <p:txBody>
          <a:bodyPr/>
          <a:lstStyle/>
          <a:p>
            <a:r>
              <a:rPr lang="en-GB" b="1" dirty="0"/>
              <a:t>C. A NEGATIVE STATEMENT FOLLOWED IMMEDIATELY BY A CLAUSE OF REASON</a:t>
            </a:r>
          </a:p>
        </p:txBody>
      </p:sp>
      <p:sp>
        <p:nvSpPr>
          <p:cNvPr id="3" name="Content Placeholder 2">
            <a:extLst>
              <a:ext uri="{FF2B5EF4-FFF2-40B4-BE49-F238E27FC236}">
                <a16:creationId xmlns:a16="http://schemas.microsoft.com/office/drawing/2014/main" id="{14E2FB42-92BB-4BB8-B396-8837A48D6EA1}"/>
              </a:ext>
            </a:extLst>
          </p:cNvPr>
          <p:cNvSpPr>
            <a:spLocks noGrp="1"/>
          </p:cNvSpPr>
          <p:nvPr>
            <p:ph idx="1"/>
          </p:nvPr>
        </p:nvSpPr>
        <p:spPr/>
        <p:txBody>
          <a:bodyPr>
            <a:normAutofit/>
          </a:bodyPr>
          <a:lstStyle/>
          <a:p>
            <a:pPr marL="0" indent="0">
              <a:buNone/>
            </a:pPr>
            <a:r>
              <a:rPr lang="en-GB" sz="4800" dirty="0"/>
              <a:t>6. I didn’t give Ode the money (</a:t>
            </a:r>
            <a:r>
              <a:rPr lang="en-GB" sz="4800" b="1" dirty="0"/>
              <a:t>negative statement</a:t>
            </a:r>
            <a:r>
              <a:rPr lang="en-GB" sz="4800" dirty="0"/>
              <a:t>) because she is a student (</a:t>
            </a:r>
            <a:r>
              <a:rPr lang="en-GB" sz="4800" b="1" dirty="0"/>
              <a:t>reason clause</a:t>
            </a:r>
            <a:r>
              <a:rPr lang="en-GB" sz="4800" dirty="0"/>
              <a:t>).</a:t>
            </a:r>
          </a:p>
          <a:p>
            <a:pPr marL="0" indent="0">
              <a:buNone/>
            </a:pPr>
            <a:endParaRPr lang="en-GB" sz="4800" dirty="0"/>
          </a:p>
          <a:p>
            <a:pPr marL="0" indent="0">
              <a:buNone/>
            </a:pPr>
            <a:r>
              <a:rPr lang="en-GB" sz="4800" dirty="0"/>
              <a:t>This could mean;</a:t>
            </a:r>
          </a:p>
        </p:txBody>
      </p:sp>
      <p:sp>
        <p:nvSpPr>
          <p:cNvPr id="4" name="Footer Placeholder 3">
            <a:extLst>
              <a:ext uri="{FF2B5EF4-FFF2-40B4-BE49-F238E27FC236}">
                <a16:creationId xmlns:a16="http://schemas.microsoft.com/office/drawing/2014/main" id="{5E27F8E3-2025-43D6-AB03-18F7E757687C}"/>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150683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1CAC-9BB0-4B85-AD8F-46B0EE5F13C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97A2387-127F-419C-BBD1-968BC0D6A262}"/>
              </a:ext>
            </a:extLst>
          </p:cNvPr>
          <p:cNvSpPr>
            <a:spLocks noGrp="1"/>
          </p:cNvSpPr>
          <p:nvPr>
            <p:ph idx="1"/>
          </p:nvPr>
        </p:nvSpPr>
        <p:spPr/>
        <p:txBody>
          <a:bodyPr>
            <a:normAutofit/>
          </a:bodyPr>
          <a:lstStyle/>
          <a:p>
            <a:pPr marL="514350" indent="-514350">
              <a:buAutoNum type="alphaLcPeriod"/>
            </a:pPr>
            <a:r>
              <a:rPr lang="en-GB" sz="4800" dirty="0"/>
              <a:t>I gave Ode the money </a:t>
            </a:r>
            <a:r>
              <a:rPr lang="en-GB" sz="4800" b="1" dirty="0"/>
              <a:t>(but not for the reason stated)</a:t>
            </a:r>
          </a:p>
          <a:p>
            <a:pPr marL="514350" indent="-514350">
              <a:buAutoNum type="alphaLcPeriod"/>
            </a:pPr>
            <a:r>
              <a:rPr lang="en-GB" sz="4800" dirty="0"/>
              <a:t>I did not give Ode the money </a:t>
            </a:r>
            <a:r>
              <a:rPr lang="en-GB" sz="4800" b="1" dirty="0"/>
              <a:t>(for the reason stated)</a:t>
            </a:r>
          </a:p>
        </p:txBody>
      </p:sp>
      <p:sp>
        <p:nvSpPr>
          <p:cNvPr id="4" name="Footer Placeholder 3">
            <a:extLst>
              <a:ext uri="{FF2B5EF4-FFF2-40B4-BE49-F238E27FC236}">
                <a16:creationId xmlns:a16="http://schemas.microsoft.com/office/drawing/2014/main" id="{B9DA2596-0A15-4380-8E54-C547E981A12E}"/>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818061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6A04-E8CF-4108-BCCF-99DDFE57714C}"/>
              </a:ext>
            </a:extLst>
          </p:cNvPr>
          <p:cNvSpPr>
            <a:spLocks noGrp="1"/>
          </p:cNvSpPr>
          <p:nvPr>
            <p:ph type="title"/>
          </p:nvPr>
        </p:nvSpPr>
        <p:spPr/>
        <p:txBody>
          <a:bodyPr/>
          <a:lstStyle/>
          <a:p>
            <a:r>
              <a:rPr lang="en-GB" b="1" dirty="0"/>
              <a:t>E. WRONG PLACEMENT OF FREQUENCY ADVERBS.</a:t>
            </a:r>
          </a:p>
        </p:txBody>
      </p:sp>
      <p:sp>
        <p:nvSpPr>
          <p:cNvPr id="3" name="Content Placeholder 2">
            <a:extLst>
              <a:ext uri="{FF2B5EF4-FFF2-40B4-BE49-F238E27FC236}">
                <a16:creationId xmlns:a16="http://schemas.microsoft.com/office/drawing/2014/main" id="{6C1BD9E1-A21A-4287-9425-F485331255F9}"/>
              </a:ext>
            </a:extLst>
          </p:cNvPr>
          <p:cNvSpPr>
            <a:spLocks noGrp="1"/>
          </p:cNvSpPr>
          <p:nvPr>
            <p:ph idx="1"/>
          </p:nvPr>
        </p:nvSpPr>
        <p:spPr/>
        <p:txBody>
          <a:bodyPr>
            <a:noAutofit/>
          </a:bodyPr>
          <a:lstStyle/>
          <a:p>
            <a:r>
              <a:rPr lang="en-GB" sz="5400" dirty="0"/>
              <a:t>Frequency adverbs are placed before the main verbs, otherwise the sentences in which they occur are rendered ambiguous. Frequency adverbs include </a:t>
            </a:r>
            <a:r>
              <a:rPr lang="en-GB" sz="5400" i="1" dirty="0"/>
              <a:t>frequently, usually, always </a:t>
            </a:r>
            <a:r>
              <a:rPr lang="en-GB" sz="5400" dirty="0"/>
              <a:t>and </a:t>
            </a:r>
            <a:r>
              <a:rPr lang="en-GB" sz="5400" i="1" dirty="0"/>
              <a:t>normally. </a:t>
            </a:r>
          </a:p>
        </p:txBody>
      </p:sp>
      <p:sp>
        <p:nvSpPr>
          <p:cNvPr id="4" name="Footer Placeholder 3">
            <a:extLst>
              <a:ext uri="{FF2B5EF4-FFF2-40B4-BE49-F238E27FC236}">
                <a16:creationId xmlns:a16="http://schemas.microsoft.com/office/drawing/2014/main" id="{1213D190-2168-4655-9179-07615DDD34B9}"/>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4082774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9CEF-24EA-4C17-BF97-42511B1B176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02D4D627-5364-46AA-A020-9CDAF20581FB}"/>
              </a:ext>
            </a:extLst>
          </p:cNvPr>
          <p:cNvSpPr>
            <a:spLocks noGrp="1"/>
          </p:cNvSpPr>
          <p:nvPr>
            <p:ph idx="1"/>
          </p:nvPr>
        </p:nvSpPr>
        <p:spPr/>
        <p:txBody>
          <a:bodyPr>
            <a:noAutofit/>
          </a:bodyPr>
          <a:lstStyle/>
          <a:p>
            <a:pPr marL="0" indent="0">
              <a:buNone/>
            </a:pPr>
            <a:r>
              <a:rPr lang="en-GB" sz="4400" dirty="0"/>
              <a:t>7. Josephine doesn’t eat breakfast </a:t>
            </a:r>
            <a:r>
              <a:rPr lang="en-GB" sz="4400" i="1" dirty="0"/>
              <a:t>normally.</a:t>
            </a:r>
          </a:p>
          <a:p>
            <a:pPr marL="0" indent="0">
              <a:buNone/>
            </a:pPr>
            <a:endParaRPr lang="en-GB" sz="4400" dirty="0"/>
          </a:p>
          <a:p>
            <a:pPr marL="0" indent="0">
              <a:buNone/>
            </a:pPr>
            <a:r>
              <a:rPr lang="en-GB" sz="4400" dirty="0"/>
              <a:t>Do we mean to say that Josephine doesn’t eat breakfast often, or when she is eating breakfast, she does it in an abnormal way?</a:t>
            </a:r>
          </a:p>
          <a:p>
            <a:pPr marL="0" indent="0">
              <a:buNone/>
            </a:pPr>
            <a:endParaRPr lang="en-GB" sz="4400" dirty="0"/>
          </a:p>
          <a:p>
            <a:pPr marL="0" indent="0">
              <a:buNone/>
            </a:pPr>
            <a:r>
              <a:rPr lang="en-GB" sz="4400" dirty="0"/>
              <a:t>8. Josephine does not </a:t>
            </a:r>
            <a:r>
              <a:rPr lang="en-GB" sz="4400" i="1" dirty="0"/>
              <a:t>normally</a:t>
            </a:r>
            <a:r>
              <a:rPr lang="en-GB" sz="4400" dirty="0"/>
              <a:t> eat breakfast.</a:t>
            </a:r>
          </a:p>
        </p:txBody>
      </p:sp>
      <p:sp>
        <p:nvSpPr>
          <p:cNvPr id="4" name="Footer Placeholder 3">
            <a:extLst>
              <a:ext uri="{FF2B5EF4-FFF2-40B4-BE49-F238E27FC236}">
                <a16:creationId xmlns:a16="http://schemas.microsoft.com/office/drawing/2014/main" id="{CDF4212C-10AF-488D-B461-3FCBB02908A2}"/>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71559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B31B-C13A-43E7-960A-08016A2E55EE}"/>
              </a:ext>
            </a:extLst>
          </p:cNvPr>
          <p:cNvSpPr>
            <a:spLocks noGrp="1"/>
          </p:cNvSpPr>
          <p:nvPr>
            <p:ph type="title"/>
          </p:nvPr>
        </p:nvSpPr>
        <p:spPr/>
        <p:txBody>
          <a:bodyPr/>
          <a:lstStyle/>
          <a:p>
            <a:r>
              <a:rPr lang="en-GB" dirty="0"/>
              <a:t>Ambiguity</a:t>
            </a:r>
          </a:p>
        </p:txBody>
      </p:sp>
      <p:sp>
        <p:nvSpPr>
          <p:cNvPr id="3" name="Content Placeholder 2">
            <a:extLst>
              <a:ext uri="{FF2B5EF4-FFF2-40B4-BE49-F238E27FC236}">
                <a16:creationId xmlns:a16="http://schemas.microsoft.com/office/drawing/2014/main" id="{D8F72CF6-4C2D-434F-97EA-DF2900A8D236}"/>
              </a:ext>
            </a:extLst>
          </p:cNvPr>
          <p:cNvSpPr>
            <a:spLocks noGrp="1"/>
          </p:cNvSpPr>
          <p:nvPr>
            <p:ph idx="1"/>
          </p:nvPr>
        </p:nvSpPr>
        <p:spPr/>
        <p:txBody>
          <a:bodyPr>
            <a:normAutofit/>
          </a:bodyPr>
          <a:lstStyle/>
          <a:p>
            <a:r>
              <a:rPr lang="en-GB" sz="6000" dirty="0"/>
              <a:t>A word, a phrase, a clause or sentence is ambiguous if it can reasonably be interpreted in more than one way.</a:t>
            </a:r>
          </a:p>
        </p:txBody>
      </p:sp>
      <p:sp>
        <p:nvSpPr>
          <p:cNvPr id="4" name="Footer Placeholder 3">
            <a:extLst>
              <a:ext uri="{FF2B5EF4-FFF2-40B4-BE49-F238E27FC236}">
                <a16:creationId xmlns:a16="http://schemas.microsoft.com/office/drawing/2014/main" id="{64F8A0B7-EB7D-4B67-A61E-2CDA95DE839A}"/>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1243346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8909-ED27-4A80-B5DD-857094C2180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2184DF2-B8AE-4A81-B5A0-4210A21E2741}"/>
              </a:ext>
            </a:extLst>
          </p:cNvPr>
          <p:cNvSpPr>
            <a:spLocks noGrp="1"/>
          </p:cNvSpPr>
          <p:nvPr>
            <p:ph idx="1"/>
          </p:nvPr>
        </p:nvSpPr>
        <p:spPr/>
        <p:txBody>
          <a:bodyPr/>
          <a:lstStyle/>
          <a:p>
            <a:endParaRPr lang="en-GB"/>
          </a:p>
        </p:txBody>
      </p:sp>
      <p:sp>
        <p:nvSpPr>
          <p:cNvPr id="4" name="Footer Placeholder 3">
            <a:extLst>
              <a:ext uri="{FF2B5EF4-FFF2-40B4-BE49-F238E27FC236}">
                <a16:creationId xmlns:a16="http://schemas.microsoft.com/office/drawing/2014/main" id="{38A148F2-CF17-42DE-B7E6-6EABFF4E81D9}"/>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45134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8685-EFFC-4D0A-BA2D-CF489DAFD5D1}"/>
              </a:ext>
            </a:extLst>
          </p:cNvPr>
          <p:cNvSpPr>
            <a:spLocks noGrp="1"/>
          </p:cNvSpPr>
          <p:nvPr>
            <p:ph type="title"/>
          </p:nvPr>
        </p:nvSpPr>
        <p:spPr/>
        <p:txBody>
          <a:bodyPr/>
          <a:lstStyle/>
          <a:p>
            <a:r>
              <a:rPr lang="en-GB" dirty="0"/>
              <a:t>.</a:t>
            </a:r>
          </a:p>
        </p:txBody>
      </p:sp>
      <p:sp>
        <p:nvSpPr>
          <p:cNvPr id="3" name="Content Placeholder 2">
            <a:extLst>
              <a:ext uri="{FF2B5EF4-FFF2-40B4-BE49-F238E27FC236}">
                <a16:creationId xmlns:a16="http://schemas.microsoft.com/office/drawing/2014/main" id="{7F1711E0-56C8-4F30-950D-6CF0BDCAFF24}"/>
              </a:ext>
            </a:extLst>
          </p:cNvPr>
          <p:cNvSpPr>
            <a:spLocks noGrp="1"/>
          </p:cNvSpPr>
          <p:nvPr>
            <p:ph idx="1"/>
          </p:nvPr>
        </p:nvSpPr>
        <p:spPr/>
        <p:txBody>
          <a:bodyPr>
            <a:normAutofit/>
          </a:bodyPr>
          <a:lstStyle/>
          <a:p>
            <a:r>
              <a:rPr lang="en-GB" sz="4800" dirty="0"/>
              <a:t>Unintentional ambiguity occurs when a speaker or a writer is not aware that what he said or wrote is ambiguous. This type is serious because it is obviously an obstacle to clear communication and care should be taken to avoid it.</a:t>
            </a:r>
          </a:p>
        </p:txBody>
      </p:sp>
      <p:sp>
        <p:nvSpPr>
          <p:cNvPr id="4" name="Footer Placeholder 3">
            <a:extLst>
              <a:ext uri="{FF2B5EF4-FFF2-40B4-BE49-F238E27FC236}">
                <a16:creationId xmlns:a16="http://schemas.microsoft.com/office/drawing/2014/main" id="{3E29F38B-98C2-4E52-85D1-BB583F3118C2}"/>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412135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B6C4-4861-43D0-AD0B-CD22390B9E9E}"/>
              </a:ext>
            </a:extLst>
          </p:cNvPr>
          <p:cNvSpPr>
            <a:spLocks noGrp="1"/>
          </p:cNvSpPr>
          <p:nvPr>
            <p:ph type="title"/>
          </p:nvPr>
        </p:nvSpPr>
        <p:spPr/>
        <p:txBody>
          <a:bodyPr>
            <a:normAutofit/>
          </a:bodyPr>
          <a:lstStyle/>
          <a:p>
            <a:r>
              <a:rPr lang="en-GB" sz="4800" b="1" dirty="0">
                <a:latin typeface="Dubai Light" panose="020B0604020202020204" pitchFamily="34" charset="-78"/>
                <a:cs typeface="Dubai Light" panose="020B0604020202020204" pitchFamily="34" charset="-78"/>
              </a:rPr>
              <a:t>TYPES OF AMBIGUITY</a:t>
            </a:r>
          </a:p>
        </p:txBody>
      </p:sp>
      <p:sp>
        <p:nvSpPr>
          <p:cNvPr id="3" name="Content Placeholder 2">
            <a:extLst>
              <a:ext uri="{FF2B5EF4-FFF2-40B4-BE49-F238E27FC236}">
                <a16:creationId xmlns:a16="http://schemas.microsoft.com/office/drawing/2014/main" id="{0A999C6E-CADE-4C64-962B-C35A46F34F1C}"/>
              </a:ext>
            </a:extLst>
          </p:cNvPr>
          <p:cNvSpPr>
            <a:spLocks noGrp="1"/>
          </p:cNvSpPr>
          <p:nvPr>
            <p:ph idx="1"/>
          </p:nvPr>
        </p:nvSpPr>
        <p:spPr/>
        <p:txBody>
          <a:bodyPr>
            <a:normAutofit/>
          </a:bodyPr>
          <a:lstStyle/>
          <a:p>
            <a:r>
              <a:rPr lang="en-GB" sz="5400" dirty="0">
                <a:latin typeface="Arial Unicode MS" panose="020B0604020202020204" pitchFamily="34" charset="-128"/>
                <a:ea typeface="Arial Unicode MS" panose="020B0604020202020204" pitchFamily="34" charset="-128"/>
                <a:cs typeface="Arial Unicode MS" panose="020B0604020202020204" pitchFamily="34" charset="-128"/>
              </a:rPr>
              <a:t>Lexical ambiguity</a:t>
            </a:r>
          </a:p>
          <a:p>
            <a:r>
              <a:rPr lang="en-GB" sz="5400" dirty="0">
                <a:latin typeface="Arial Unicode MS" panose="020B0604020202020204" pitchFamily="34" charset="-128"/>
                <a:ea typeface="Arial Unicode MS" panose="020B0604020202020204" pitchFamily="34" charset="-128"/>
                <a:cs typeface="Arial Unicode MS" panose="020B0604020202020204" pitchFamily="34" charset="-128"/>
              </a:rPr>
              <a:t>Categorical ambiguity</a:t>
            </a:r>
          </a:p>
          <a:p>
            <a:r>
              <a:rPr lang="en-GB" sz="5400" dirty="0">
                <a:latin typeface="Arial Unicode MS" panose="020B0604020202020204" pitchFamily="34" charset="-128"/>
                <a:ea typeface="Arial Unicode MS" panose="020B0604020202020204" pitchFamily="34" charset="-128"/>
                <a:cs typeface="Arial Unicode MS" panose="020B0604020202020204" pitchFamily="34" charset="-128"/>
              </a:rPr>
              <a:t>Conceptual ambiguity</a:t>
            </a:r>
          </a:p>
          <a:p>
            <a:r>
              <a:rPr lang="en-GB" sz="5400" dirty="0">
                <a:latin typeface="Arial Unicode MS" panose="020B0604020202020204" pitchFamily="34" charset="-128"/>
                <a:ea typeface="Arial Unicode MS" panose="020B0604020202020204" pitchFamily="34" charset="-128"/>
                <a:cs typeface="Arial Unicode MS" panose="020B0604020202020204" pitchFamily="34" charset="-128"/>
              </a:rPr>
              <a:t>Structural ambiguity</a:t>
            </a:r>
          </a:p>
        </p:txBody>
      </p:sp>
      <p:sp>
        <p:nvSpPr>
          <p:cNvPr id="4" name="Footer Placeholder 3">
            <a:extLst>
              <a:ext uri="{FF2B5EF4-FFF2-40B4-BE49-F238E27FC236}">
                <a16:creationId xmlns:a16="http://schemas.microsoft.com/office/drawing/2014/main" id="{284481F6-372A-46DB-9FDE-1C5DA7C3A8DC}"/>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392868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C99B-6FF4-4288-991F-264F2AB42375}"/>
              </a:ext>
            </a:extLst>
          </p:cNvPr>
          <p:cNvSpPr>
            <a:spLocks noGrp="1"/>
          </p:cNvSpPr>
          <p:nvPr>
            <p:ph type="title"/>
          </p:nvPr>
        </p:nvSpPr>
        <p:spPr/>
        <p:txBody>
          <a:bodyPr>
            <a:normAutofit/>
          </a:bodyPr>
          <a:lstStyle/>
          <a:p>
            <a:r>
              <a:rPr lang="en-GB" sz="4800" b="1" dirty="0"/>
              <a:t>LEXICAL AMBIGUITY</a:t>
            </a:r>
          </a:p>
        </p:txBody>
      </p:sp>
      <p:sp>
        <p:nvSpPr>
          <p:cNvPr id="3" name="Content Placeholder 2">
            <a:extLst>
              <a:ext uri="{FF2B5EF4-FFF2-40B4-BE49-F238E27FC236}">
                <a16:creationId xmlns:a16="http://schemas.microsoft.com/office/drawing/2014/main" id="{2D32CDA9-6236-4478-8A0D-CEBD57200E34}"/>
              </a:ext>
            </a:extLst>
          </p:cNvPr>
          <p:cNvSpPr>
            <a:spLocks noGrp="1"/>
          </p:cNvSpPr>
          <p:nvPr>
            <p:ph idx="1"/>
          </p:nvPr>
        </p:nvSpPr>
        <p:spPr/>
        <p:txBody>
          <a:bodyPr>
            <a:normAutofit/>
          </a:bodyPr>
          <a:lstStyle/>
          <a:p>
            <a:r>
              <a:rPr lang="en-GB" sz="4800" dirty="0"/>
              <a:t>This is when a lexical item or a word has more than one meaning. The word </a:t>
            </a:r>
            <a:r>
              <a:rPr lang="en-GB" sz="4800" b="1" dirty="0"/>
              <a:t>bank</a:t>
            </a:r>
            <a:r>
              <a:rPr lang="en-GB" sz="4800" dirty="0"/>
              <a:t> can refer to a </a:t>
            </a:r>
            <a:r>
              <a:rPr lang="en-GB" sz="4800" i="1" dirty="0"/>
              <a:t>financial institution </a:t>
            </a:r>
            <a:r>
              <a:rPr lang="en-GB" sz="4800" dirty="0"/>
              <a:t>or to the </a:t>
            </a:r>
            <a:r>
              <a:rPr lang="en-GB" sz="4800" i="1" dirty="0"/>
              <a:t>edge of a river</a:t>
            </a:r>
            <a:r>
              <a:rPr lang="en-GB" sz="4800" dirty="0"/>
              <a:t>. Similarly, the word </a:t>
            </a:r>
            <a:r>
              <a:rPr lang="en-GB" sz="4800" b="1" dirty="0"/>
              <a:t>pen</a:t>
            </a:r>
            <a:r>
              <a:rPr lang="en-GB" sz="4800" dirty="0"/>
              <a:t> may refer also to an </a:t>
            </a:r>
            <a:r>
              <a:rPr lang="en-GB" sz="4800" i="1" dirty="0"/>
              <a:t>instrument for writing</a:t>
            </a:r>
            <a:r>
              <a:rPr lang="en-GB" sz="4800" dirty="0"/>
              <a:t> or to a </a:t>
            </a:r>
            <a:r>
              <a:rPr lang="en-GB" sz="4800" i="1" dirty="0"/>
              <a:t>cage for animals.</a:t>
            </a:r>
          </a:p>
        </p:txBody>
      </p:sp>
      <p:sp>
        <p:nvSpPr>
          <p:cNvPr id="4" name="Footer Placeholder 3">
            <a:extLst>
              <a:ext uri="{FF2B5EF4-FFF2-40B4-BE49-F238E27FC236}">
                <a16:creationId xmlns:a16="http://schemas.microsoft.com/office/drawing/2014/main" id="{951CD48E-5DDC-4990-B7DF-83D8AECAE07C}"/>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320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5862-A4A9-4FB9-8667-710481A5B96E}"/>
              </a:ext>
            </a:extLst>
          </p:cNvPr>
          <p:cNvSpPr>
            <a:spLocks noGrp="1"/>
          </p:cNvSpPr>
          <p:nvPr>
            <p:ph type="title"/>
          </p:nvPr>
        </p:nvSpPr>
        <p:spPr/>
        <p:txBody>
          <a:bodyPr>
            <a:normAutofit/>
          </a:bodyPr>
          <a:lstStyle/>
          <a:p>
            <a:r>
              <a:rPr lang="en-GB" sz="4800" b="1" dirty="0"/>
              <a:t>CATEGORICAL AMBIGUITY</a:t>
            </a:r>
          </a:p>
        </p:txBody>
      </p:sp>
      <p:sp>
        <p:nvSpPr>
          <p:cNvPr id="3" name="Content Placeholder 2">
            <a:extLst>
              <a:ext uri="{FF2B5EF4-FFF2-40B4-BE49-F238E27FC236}">
                <a16:creationId xmlns:a16="http://schemas.microsoft.com/office/drawing/2014/main" id="{B57E033F-F906-4CCD-88AE-6948809BC0D9}"/>
              </a:ext>
            </a:extLst>
          </p:cNvPr>
          <p:cNvSpPr>
            <a:spLocks noGrp="1"/>
          </p:cNvSpPr>
          <p:nvPr>
            <p:ph idx="1"/>
          </p:nvPr>
        </p:nvSpPr>
        <p:spPr/>
        <p:txBody>
          <a:bodyPr>
            <a:normAutofit/>
          </a:bodyPr>
          <a:lstStyle/>
          <a:p>
            <a:r>
              <a:rPr lang="en-GB" sz="5400" dirty="0"/>
              <a:t>This occurs when a word is used to function differently in different contexts. This is also known as </a:t>
            </a:r>
            <a:r>
              <a:rPr lang="en-GB" sz="5400" i="1" dirty="0"/>
              <a:t>functional shift.</a:t>
            </a:r>
            <a:r>
              <a:rPr lang="en-GB" sz="5400" dirty="0"/>
              <a:t> </a:t>
            </a:r>
          </a:p>
          <a:p>
            <a:r>
              <a:rPr lang="en-GB" sz="5400" dirty="0"/>
              <a:t>An example is the word</a:t>
            </a:r>
            <a:r>
              <a:rPr lang="en-GB" sz="5400" b="1" dirty="0"/>
              <a:t> round</a:t>
            </a:r>
          </a:p>
        </p:txBody>
      </p:sp>
      <p:sp>
        <p:nvSpPr>
          <p:cNvPr id="4" name="Footer Placeholder 3">
            <a:extLst>
              <a:ext uri="{FF2B5EF4-FFF2-40B4-BE49-F238E27FC236}">
                <a16:creationId xmlns:a16="http://schemas.microsoft.com/office/drawing/2014/main" id="{760D1358-27CD-4485-AF65-D18D30ACC3EB}"/>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210000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ECA5-E43C-4E8D-9C7E-D8147AC17952}"/>
              </a:ext>
            </a:extLst>
          </p:cNvPr>
          <p:cNvSpPr>
            <a:spLocks noGrp="1"/>
          </p:cNvSpPr>
          <p:nvPr>
            <p:ph type="title"/>
          </p:nvPr>
        </p:nvSpPr>
        <p:spPr/>
        <p:txBody>
          <a:bodyPr/>
          <a:lstStyle/>
          <a:p>
            <a:r>
              <a:rPr lang="en-GB" dirty="0"/>
              <a:t>Examples </a:t>
            </a:r>
          </a:p>
        </p:txBody>
      </p:sp>
      <p:sp>
        <p:nvSpPr>
          <p:cNvPr id="3" name="Content Placeholder 2">
            <a:extLst>
              <a:ext uri="{FF2B5EF4-FFF2-40B4-BE49-F238E27FC236}">
                <a16:creationId xmlns:a16="http://schemas.microsoft.com/office/drawing/2014/main" id="{B475E6C4-7439-4DA4-864E-29E8567EE821}"/>
              </a:ext>
            </a:extLst>
          </p:cNvPr>
          <p:cNvSpPr>
            <a:spLocks noGrp="1"/>
          </p:cNvSpPr>
          <p:nvPr>
            <p:ph idx="1"/>
          </p:nvPr>
        </p:nvSpPr>
        <p:spPr/>
        <p:txBody>
          <a:bodyPr>
            <a:noAutofit/>
          </a:bodyPr>
          <a:lstStyle/>
          <a:p>
            <a:pPr marL="514350" indent="-514350">
              <a:buAutoNum type="arabicPeriod"/>
            </a:pPr>
            <a:r>
              <a:rPr lang="en-GB" sz="4800" dirty="0"/>
              <a:t>Go </a:t>
            </a:r>
            <a:r>
              <a:rPr lang="en-GB" sz="4800" b="1" dirty="0"/>
              <a:t>round</a:t>
            </a:r>
            <a:r>
              <a:rPr lang="en-GB" sz="4800" dirty="0"/>
              <a:t> the house (adverb)</a:t>
            </a:r>
          </a:p>
          <a:p>
            <a:pPr marL="514350" indent="-514350">
              <a:buAutoNum type="arabicPeriod"/>
            </a:pPr>
            <a:r>
              <a:rPr lang="en-GB" sz="4800" dirty="0"/>
              <a:t>I saw a </a:t>
            </a:r>
            <a:r>
              <a:rPr lang="en-GB" sz="4800" b="1" dirty="0"/>
              <a:t>round</a:t>
            </a:r>
            <a:r>
              <a:rPr lang="en-GB" sz="4800" dirty="0"/>
              <a:t> table (adjective)</a:t>
            </a:r>
          </a:p>
          <a:p>
            <a:pPr marL="514350" indent="-514350">
              <a:buAutoNum type="arabicPeriod"/>
            </a:pPr>
            <a:r>
              <a:rPr lang="en-GB" sz="4800" dirty="0"/>
              <a:t>The last </a:t>
            </a:r>
            <a:r>
              <a:rPr lang="en-GB" sz="4800" b="1" dirty="0"/>
              <a:t>round</a:t>
            </a:r>
            <a:r>
              <a:rPr lang="en-GB" sz="4800" dirty="0"/>
              <a:t> was exciting (noun)</a:t>
            </a:r>
          </a:p>
          <a:p>
            <a:pPr marL="514350" indent="-514350">
              <a:buAutoNum type="arabicPeriod"/>
            </a:pPr>
            <a:r>
              <a:rPr lang="en-GB" sz="4800" dirty="0"/>
              <a:t>Kofi </a:t>
            </a:r>
            <a:r>
              <a:rPr lang="en-GB" sz="4800" b="1" dirty="0"/>
              <a:t>round</a:t>
            </a:r>
            <a:r>
              <a:rPr lang="en-GB" sz="4800" dirty="0"/>
              <a:t> off the total amount (verb)</a:t>
            </a:r>
          </a:p>
          <a:p>
            <a:pPr marL="514350" indent="-514350">
              <a:buAutoNum type="arabicPeriod"/>
            </a:pPr>
            <a:r>
              <a:rPr lang="en-GB" sz="4800" dirty="0"/>
              <a:t>I look </a:t>
            </a:r>
            <a:r>
              <a:rPr lang="en-GB" sz="4800" b="1" dirty="0"/>
              <a:t>round</a:t>
            </a:r>
            <a:r>
              <a:rPr lang="en-GB" sz="4800" dirty="0"/>
              <a:t> the room quick to make sure it is neat. (preposition)</a:t>
            </a:r>
          </a:p>
        </p:txBody>
      </p:sp>
      <p:sp>
        <p:nvSpPr>
          <p:cNvPr id="4" name="Footer Placeholder 3">
            <a:extLst>
              <a:ext uri="{FF2B5EF4-FFF2-40B4-BE49-F238E27FC236}">
                <a16:creationId xmlns:a16="http://schemas.microsoft.com/office/drawing/2014/main" id="{4D99F6C4-7475-4D58-8377-F6B8636243FD}"/>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93964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FAF7-CC61-49BB-81B3-13B8A0D1672C}"/>
              </a:ext>
            </a:extLst>
          </p:cNvPr>
          <p:cNvSpPr>
            <a:spLocks noGrp="1"/>
          </p:cNvSpPr>
          <p:nvPr>
            <p:ph type="title"/>
          </p:nvPr>
        </p:nvSpPr>
        <p:spPr/>
        <p:txBody>
          <a:bodyPr>
            <a:normAutofit/>
          </a:bodyPr>
          <a:lstStyle/>
          <a:p>
            <a:r>
              <a:rPr lang="en-GB" sz="5400" b="1" dirty="0"/>
              <a:t>CONCEPTUAL AMBIGUITY</a:t>
            </a:r>
          </a:p>
        </p:txBody>
      </p:sp>
      <p:sp>
        <p:nvSpPr>
          <p:cNvPr id="3" name="Content Placeholder 2">
            <a:extLst>
              <a:ext uri="{FF2B5EF4-FFF2-40B4-BE49-F238E27FC236}">
                <a16:creationId xmlns:a16="http://schemas.microsoft.com/office/drawing/2014/main" id="{FB9D3A87-E8E1-41CE-8698-D4839830DA41}"/>
              </a:ext>
            </a:extLst>
          </p:cNvPr>
          <p:cNvSpPr>
            <a:spLocks noGrp="1"/>
          </p:cNvSpPr>
          <p:nvPr>
            <p:ph idx="1"/>
          </p:nvPr>
        </p:nvSpPr>
        <p:spPr/>
        <p:txBody>
          <a:bodyPr>
            <a:normAutofit/>
          </a:bodyPr>
          <a:lstStyle/>
          <a:p>
            <a:r>
              <a:rPr lang="en-GB" sz="6600" dirty="0"/>
              <a:t>This happens when a word is used to refer to different concepts.</a:t>
            </a:r>
          </a:p>
        </p:txBody>
      </p:sp>
      <p:sp>
        <p:nvSpPr>
          <p:cNvPr id="4" name="Footer Placeholder 3">
            <a:extLst>
              <a:ext uri="{FF2B5EF4-FFF2-40B4-BE49-F238E27FC236}">
                <a16:creationId xmlns:a16="http://schemas.microsoft.com/office/drawing/2014/main" id="{E17B4854-B70E-4771-A414-0E104DE8F296}"/>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95861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F8DA-D2BF-477E-BE56-EE8DB2B4EA1B}"/>
              </a:ext>
            </a:extLst>
          </p:cNvPr>
          <p:cNvSpPr>
            <a:spLocks noGrp="1"/>
          </p:cNvSpPr>
          <p:nvPr>
            <p:ph type="title"/>
          </p:nvPr>
        </p:nvSpPr>
        <p:spPr/>
        <p:txBody>
          <a:bodyPr>
            <a:normAutofit/>
          </a:bodyPr>
          <a:lstStyle/>
          <a:p>
            <a:r>
              <a:rPr lang="en-GB" sz="6000" dirty="0"/>
              <a:t>Examples </a:t>
            </a:r>
          </a:p>
        </p:txBody>
      </p:sp>
      <p:sp>
        <p:nvSpPr>
          <p:cNvPr id="3" name="Content Placeholder 2">
            <a:extLst>
              <a:ext uri="{FF2B5EF4-FFF2-40B4-BE49-F238E27FC236}">
                <a16:creationId xmlns:a16="http://schemas.microsoft.com/office/drawing/2014/main" id="{07DC00C3-8501-40B5-8D13-9A8B1735ECD9}"/>
              </a:ext>
            </a:extLst>
          </p:cNvPr>
          <p:cNvSpPr>
            <a:spLocks noGrp="1"/>
          </p:cNvSpPr>
          <p:nvPr>
            <p:ph idx="1"/>
          </p:nvPr>
        </p:nvSpPr>
        <p:spPr/>
        <p:txBody>
          <a:bodyPr>
            <a:normAutofit/>
          </a:bodyPr>
          <a:lstStyle/>
          <a:p>
            <a:pPr marL="514350" indent="-514350">
              <a:buAutoNum type="arabicPeriod"/>
            </a:pPr>
            <a:r>
              <a:rPr lang="en-GB" sz="4800" dirty="0"/>
              <a:t>I </a:t>
            </a:r>
            <a:r>
              <a:rPr lang="en-GB" sz="4800" b="1" dirty="0"/>
              <a:t>charged</a:t>
            </a:r>
            <a:r>
              <a:rPr lang="en-GB" sz="4800" dirty="0"/>
              <a:t> the battery this morning (electrical)</a:t>
            </a:r>
          </a:p>
          <a:p>
            <a:pPr marL="514350" indent="-514350">
              <a:buAutoNum type="arabicPeriod"/>
            </a:pPr>
            <a:r>
              <a:rPr lang="en-GB" sz="4800" dirty="0"/>
              <a:t>The armed robber was </a:t>
            </a:r>
            <a:r>
              <a:rPr lang="en-GB" sz="4800" b="1" dirty="0"/>
              <a:t>charged</a:t>
            </a:r>
            <a:r>
              <a:rPr lang="en-GB" sz="4800" dirty="0"/>
              <a:t> with impunity (legal)</a:t>
            </a:r>
          </a:p>
          <a:p>
            <a:pPr marL="514350" indent="-514350">
              <a:buAutoNum type="arabicPeriod"/>
            </a:pPr>
            <a:r>
              <a:rPr lang="en-GB" sz="4800" dirty="0"/>
              <a:t>She was </a:t>
            </a:r>
            <a:r>
              <a:rPr lang="en-GB" sz="4800" b="1" dirty="0"/>
              <a:t>charged</a:t>
            </a:r>
            <a:r>
              <a:rPr lang="en-GB" sz="4800" dirty="0"/>
              <a:t> with students’ registration. (responsibility)</a:t>
            </a:r>
          </a:p>
        </p:txBody>
      </p:sp>
      <p:sp>
        <p:nvSpPr>
          <p:cNvPr id="4" name="Footer Placeholder 3">
            <a:extLst>
              <a:ext uri="{FF2B5EF4-FFF2-40B4-BE49-F238E27FC236}">
                <a16:creationId xmlns:a16="http://schemas.microsoft.com/office/drawing/2014/main" id="{07A87529-5C94-4891-B758-8371A5E55096}"/>
              </a:ext>
            </a:extLst>
          </p:cNvPr>
          <p:cNvSpPr>
            <a:spLocks noGrp="1"/>
          </p:cNvSpPr>
          <p:nvPr>
            <p:ph type="ftr" sz="quarter" idx="11"/>
          </p:nvPr>
        </p:nvSpPr>
        <p:spPr/>
        <p:txBody>
          <a:bodyPr/>
          <a:lstStyle/>
          <a:p>
            <a:r>
              <a:rPr lang="en-US"/>
              <a:t>POWERED BY SAMUEL SESAH &amp; FRIENDS     </a:t>
            </a:r>
            <a:endParaRPr lang="en-GB"/>
          </a:p>
        </p:txBody>
      </p:sp>
    </p:spTree>
    <p:extLst>
      <p:ext uri="{BB962C8B-B14F-4D97-AF65-F5344CB8AC3E}">
        <p14:creationId xmlns:p14="http://schemas.microsoft.com/office/powerpoint/2010/main" val="3134967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730</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 Unicode MS</vt:lpstr>
      <vt:lpstr>Arial</vt:lpstr>
      <vt:lpstr>Calibri</vt:lpstr>
      <vt:lpstr>Calibri Light</vt:lpstr>
      <vt:lpstr>Dubai Light</vt:lpstr>
      <vt:lpstr>Office Theme</vt:lpstr>
      <vt:lpstr>AMBIGUITY </vt:lpstr>
      <vt:lpstr>Ambiguity</vt:lpstr>
      <vt:lpstr>.</vt:lpstr>
      <vt:lpstr>TYPES OF AMBIGUITY</vt:lpstr>
      <vt:lpstr>LEXICAL AMBIGUITY</vt:lpstr>
      <vt:lpstr>CATEGORICAL AMBIGUITY</vt:lpstr>
      <vt:lpstr>Examples </vt:lpstr>
      <vt:lpstr>CONCEPTUAL AMBIGUITY</vt:lpstr>
      <vt:lpstr>Examples </vt:lpstr>
      <vt:lpstr>STRUCTURAL AMBIGUITY</vt:lpstr>
      <vt:lpstr>A. WRONG OR CARELESS ORDERING OF WORDS</vt:lpstr>
      <vt:lpstr>PowerPoint Presentation</vt:lpstr>
      <vt:lpstr>B.UNCLEAR MODIFICATIONS</vt:lpstr>
      <vt:lpstr>PowerPoint Presentation</vt:lpstr>
      <vt:lpstr>PowerPoint Presentation</vt:lpstr>
      <vt:lpstr>C. A NEGATIVE STATEMENT FOLLOWED IMMEDIATELY BY A CLAUSE OF REASON</vt:lpstr>
      <vt:lpstr>PowerPoint Presentation</vt:lpstr>
      <vt:lpstr>E. WRONG PLACEMENT OF FREQUENCY ADVERBS.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AMBIGUITY</dc:title>
  <dc:creator>Henry Adams</dc:creator>
  <cp:lastModifiedBy>Windows User</cp:lastModifiedBy>
  <cp:revision>17</cp:revision>
  <dcterms:created xsi:type="dcterms:W3CDTF">2017-11-17T00:44:30Z</dcterms:created>
  <dcterms:modified xsi:type="dcterms:W3CDTF">2019-12-13T17:24:12Z</dcterms:modified>
</cp:coreProperties>
</file>