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0" r:id="rId16"/>
    <p:sldId id="271" r:id="rId17"/>
    <p:sldId id="272" r:id="rId18"/>
    <p:sldId id="277" r:id="rId19"/>
    <p:sldId id="278" r:id="rId20"/>
    <p:sldId id="279" r:id="rId21"/>
    <p:sldId id="280" r:id="rId22"/>
    <p:sldId id="281" r:id="rId23"/>
    <p:sldId id="282" r:id="rId24"/>
    <p:sldId id="283" r:id="rId25"/>
    <p:sldId id="284" r:id="rId26"/>
    <p:sldId id="273" r:id="rId27"/>
    <p:sldId id="274" r:id="rId28"/>
    <p:sldId id="275" r:id="rId29"/>
    <p:sldId id="285" r:id="rId30"/>
    <p:sldId id="286"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837" autoAdjust="0"/>
  </p:normalViewPr>
  <p:slideViewPr>
    <p:cSldViewPr snapToGrid="0">
      <p:cViewPr varScale="1">
        <p:scale>
          <a:sx n="73" d="100"/>
          <a:sy n="73" d="100"/>
        </p:scale>
        <p:origin x="582"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607C4-FF68-44EE-A015-576E61387DA1}"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EA1A4-4E3F-4EDB-AA0F-C90000907B6F}" type="slidenum">
              <a:rPr lang="en-US" smtClean="0"/>
              <a:t>‹#›</a:t>
            </a:fld>
            <a:endParaRPr lang="en-US"/>
          </a:p>
        </p:txBody>
      </p:sp>
    </p:spTree>
    <p:extLst>
      <p:ext uri="{BB962C8B-B14F-4D97-AF65-F5344CB8AC3E}">
        <p14:creationId xmlns:p14="http://schemas.microsoft.com/office/powerpoint/2010/main" val="328112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78C5B2-FACF-4C6D-A51C-087CD9B71524}"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380352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DE63D-96E7-4415-85AD-3F1DDC5D266C}"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79148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1CBF0A-DEA6-4616-AB75-575BEA38BF4E}"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271398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793E8A-9AD4-4A97-B502-132CE5CD988C}"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229069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C672FB-06F3-4E0A-8728-8087692CCD27}"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109928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9F5BF4-764C-4D65-858A-DE0A9D92C7B3}"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196366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EE5E42-CF8A-4734-AE34-B4EFA380B4C3}" type="datetime1">
              <a:rPr lang="en-US" smtClean="0"/>
              <a:t>12/13/2019</a:t>
            </a:fld>
            <a:endParaRPr lang="en-US"/>
          </a:p>
        </p:txBody>
      </p:sp>
      <p:sp>
        <p:nvSpPr>
          <p:cNvPr id="8" name="Footer Placeholder 7"/>
          <p:cNvSpPr>
            <a:spLocks noGrp="1"/>
          </p:cNvSpPr>
          <p:nvPr>
            <p:ph type="ftr" sz="quarter" idx="11"/>
          </p:nvPr>
        </p:nvSpPr>
        <p:spPr/>
        <p:txBody>
          <a:bodyPr/>
          <a:lstStyle/>
          <a:p>
            <a:r>
              <a:rPr lang="en-US"/>
              <a:t>POWERED BY SAMUEL SESAH AND FRIENDS</a:t>
            </a:r>
          </a:p>
        </p:txBody>
      </p:sp>
      <p:sp>
        <p:nvSpPr>
          <p:cNvPr id="9" name="Slide Number Placeholder 8"/>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223862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A0D0A9-C552-4258-8CFA-CB028D45895C}" type="datetime1">
              <a:rPr lang="en-US" smtClean="0"/>
              <a:t>12/13/2019</a:t>
            </a:fld>
            <a:endParaRPr lang="en-US"/>
          </a:p>
        </p:txBody>
      </p:sp>
      <p:sp>
        <p:nvSpPr>
          <p:cNvPr id="4" name="Footer Placeholder 3"/>
          <p:cNvSpPr>
            <a:spLocks noGrp="1"/>
          </p:cNvSpPr>
          <p:nvPr>
            <p:ph type="ftr" sz="quarter" idx="11"/>
          </p:nvPr>
        </p:nvSpPr>
        <p:spPr/>
        <p:txBody>
          <a:bodyPr/>
          <a:lstStyle/>
          <a:p>
            <a:r>
              <a:rPr lang="en-US"/>
              <a:t>POWERED BY SAMUEL SESAH AND FRIENDS</a:t>
            </a:r>
          </a:p>
        </p:txBody>
      </p:sp>
      <p:sp>
        <p:nvSpPr>
          <p:cNvPr id="5" name="Slide Number Placeholder 4"/>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206938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BB7AE-7226-4CAF-A29F-E6B469B213B8}" type="datetime1">
              <a:rPr lang="en-US" smtClean="0"/>
              <a:t>12/13/2019</a:t>
            </a:fld>
            <a:endParaRPr lang="en-US"/>
          </a:p>
        </p:txBody>
      </p:sp>
      <p:sp>
        <p:nvSpPr>
          <p:cNvPr id="3" name="Footer Placeholder 2"/>
          <p:cNvSpPr>
            <a:spLocks noGrp="1"/>
          </p:cNvSpPr>
          <p:nvPr>
            <p:ph type="ftr" sz="quarter" idx="11"/>
          </p:nvPr>
        </p:nvSpPr>
        <p:spPr/>
        <p:txBody>
          <a:bodyPr/>
          <a:lstStyle/>
          <a:p>
            <a:r>
              <a:rPr lang="en-US"/>
              <a:t>POWERED BY SAMUEL SESAH AND FRIENDS</a:t>
            </a:r>
          </a:p>
        </p:txBody>
      </p:sp>
      <p:sp>
        <p:nvSpPr>
          <p:cNvPr id="4" name="Slide Number Placeholder 3"/>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223528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2358A0-D3B1-400B-AE81-A41131F7F5A5}"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315774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016EC0-C691-4EBC-9851-8802B024061E}"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2DAECB35-5693-47F1-92C5-3AAB7E203F28}" type="slidenum">
              <a:rPr lang="en-US" smtClean="0"/>
              <a:t>‹#›</a:t>
            </a:fld>
            <a:endParaRPr lang="en-US"/>
          </a:p>
        </p:txBody>
      </p:sp>
    </p:spTree>
    <p:extLst>
      <p:ext uri="{BB962C8B-B14F-4D97-AF65-F5344CB8AC3E}">
        <p14:creationId xmlns:p14="http://schemas.microsoft.com/office/powerpoint/2010/main" val="123270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0F8F1-CA61-41AE-9FA5-5CD98A0639DB}" type="datetime1">
              <a:rPr lang="en-US" smtClean="0"/>
              <a:t>12/13/2019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POWERED BY SAMUEL SESAH AND FRIENDS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ECB35-5693-47F1-92C5-3AAB7E203F28}" type="slidenum">
              <a:rPr lang="en-US" smtClean="0"/>
              <a:t>‹#›</a:t>
            </a:fld>
            <a:endParaRPr lang="en-US"/>
          </a:p>
        </p:txBody>
      </p:sp>
    </p:spTree>
    <p:extLst>
      <p:ext uri="{BB962C8B-B14F-4D97-AF65-F5344CB8AC3E}">
        <p14:creationId xmlns:p14="http://schemas.microsoft.com/office/powerpoint/2010/main" val="104000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147818"/>
          </a:xfrm>
        </p:spPr>
        <p:txBody>
          <a:bodyPr/>
          <a:lstStyle/>
          <a:p>
            <a:pPr>
              <a:lnSpc>
                <a:spcPct val="150000"/>
              </a:lnSpc>
            </a:pPr>
            <a:r>
              <a:rPr lang="en-US" dirty="0">
                <a:latin typeface="Adobe Caslon Pro" panose="0205050205050A020403" pitchFamily="18" charset="0"/>
              </a:rPr>
              <a:t>ENGL 157:</a:t>
            </a:r>
            <a:r>
              <a:rPr lang="en-US" dirty="0"/>
              <a:t>	 </a:t>
            </a:r>
            <a:r>
              <a:rPr lang="en-US" b="1" dirty="0">
                <a:latin typeface="Adobe Caslon Pro" panose="0205050205050A020403" pitchFamily="18" charset="0"/>
              </a:rPr>
              <a:t>INTRODUCTION TO COMMUNICATION SKILLS</a:t>
            </a:r>
          </a:p>
        </p:txBody>
      </p:sp>
      <p:sp>
        <p:nvSpPr>
          <p:cNvPr id="2" name="Footer Placeholder 1">
            <a:extLst>
              <a:ext uri="{FF2B5EF4-FFF2-40B4-BE49-F238E27FC236}">
                <a16:creationId xmlns:a16="http://schemas.microsoft.com/office/drawing/2014/main" id="{5E7E892A-DB50-4936-9D8B-59575777787C}"/>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391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290946"/>
            <a:ext cx="11326091" cy="6338454"/>
          </a:xfrm>
        </p:spPr>
        <p:txBody>
          <a:bodyPr/>
          <a:lstStyle/>
          <a:p>
            <a:pPr>
              <a:lnSpc>
                <a:spcPct val="150000"/>
              </a:lnSpc>
            </a:pPr>
            <a:r>
              <a:rPr lang="en-US" b="1" dirty="0"/>
              <a:t>Its and It’s</a:t>
            </a:r>
          </a:p>
          <a:p>
            <a:pPr marL="0" indent="0">
              <a:lnSpc>
                <a:spcPct val="100000"/>
              </a:lnSpc>
              <a:buNone/>
            </a:pPr>
            <a:r>
              <a:rPr lang="en-US" dirty="0"/>
              <a:t>The word </a:t>
            </a:r>
            <a:r>
              <a:rPr lang="en-US" b="1" dirty="0"/>
              <a:t>its</a:t>
            </a:r>
            <a:r>
              <a:rPr lang="en-US" dirty="0"/>
              <a:t> is the possessive pronoun for the pronoun it. This word shows ownership. </a:t>
            </a:r>
            <a:r>
              <a:rPr lang="en-US" b="1" dirty="0"/>
              <a:t>It's</a:t>
            </a:r>
            <a:r>
              <a:rPr lang="en-US" dirty="0"/>
              <a:t> means "it is." There is no such word as its'.</a:t>
            </a:r>
            <a:endParaRPr lang="en-CA" dirty="0"/>
          </a:p>
          <a:p>
            <a:pPr marL="0" indent="0">
              <a:lnSpc>
                <a:spcPct val="100000"/>
              </a:lnSpc>
              <a:buNone/>
            </a:pPr>
            <a:r>
              <a:rPr lang="en-CA" dirty="0"/>
              <a:t>	</a:t>
            </a:r>
            <a:r>
              <a:rPr lang="en-CA" dirty="0" err="1"/>
              <a:t>Eg</a:t>
            </a:r>
            <a:r>
              <a:rPr lang="en-CA" dirty="0"/>
              <a:t>;	Their friends are in</a:t>
            </a:r>
          </a:p>
          <a:p>
            <a:pPr marL="0" indent="0">
              <a:lnSpc>
                <a:spcPct val="100000"/>
              </a:lnSpc>
              <a:buNone/>
            </a:pPr>
            <a:r>
              <a:rPr lang="en-CA" dirty="0"/>
              <a:t>		They are very good friends</a:t>
            </a:r>
          </a:p>
          <a:p>
            <a:pPr>
              <a:lnSpc>
                <a:spcPct val="100000"/>
              </a:lnSpc>
            </a:pPr>
            <a:r>
              <a:rPr lang="en-US" b="1" dirty="0"/>
              <a:t>Who and Whom</a:t>
            </a:r>
          </a:p>
          <a:p>
            <a:pPr marL="0" indent="0">
              <a:lnSpc>
                <a:spcPct val="100000"/>
              </a:lnSpc>
              <a:buNone/>
            </a:pPr>
            <a:r>
              <a:rPr lang="en-US" b="1" dirty="0"/>
              <a:t>Whom</a:t>
            </a:r>
            <a:r>
              <a:rPr lang="en-US" dirty="0"/>
              <a:t> is used after a preposition or as the object of a verb: </a:t>
            </a:r>
          </a:p>
          <a:p>
            <a:pPr marL="0" indent="0">
              <a:lnSpc>
                <a:spcPct val="100000"/>
              </a:lnSpc>
              <a:buNone/>
            </a:pPr>
            <a:r>
              <a:rPr lang="en-US" dirty="0" err="1"/>
              <a:t>Eg</a:t>
            </a:r>
            <a:r>
              <a:rPr lang="en-US" dirty="0"/>
              <a:t>; You will meet the person about </a:t>
            </a:r>
            <a:r>
              <a:rPr lang="en-US" b="1" dirty="0"/>
              <a:t>whom</a:t>
            </a:r>
            <a:r>
              <a:rPr lang="en-US" dirty="0"/>
              <a:t> I am talking later.</a:t>
            </a:r>
          </a:p>
          <a:p>
            <a:pPr marL="0" indent="0">
              <a:lnSpc>
                <a:spcPct val="100000"/>
              </a:lnSpc>
              <a:buNone/>
            </a:pPr>
            <a:r>
              <a:rPr lang="en-US" b="1" dirty="0"/>
              <a:t>Who</a:t>
            </a:r>
            <a:r>
              <a:rPr lang="en-US" dirty="0"/>
              <a:t> is the subject form of the pronoun and should therefore be used as a subject of a sentence or a subordinate clause.</a:t>
            </a:r>
          </a:p>
          <a:p>
            <a:pPr marL="0" indent="0">
              <a:lnSpc>
                <a:spcPct val="100000"/>
              </a:lnSpc>
              <a:buNone/>
            </a:pPr>
            <a:r>
              <a:rPr lang="en-US" b="1" dirty="0"/>
              <a:t>Who</a:t>
            </a:r>
            <a:r>
              <a:rPr lang="en-US" dirty="0"/>
              <a:t> is that girl?</a:t>
            </a:r>
          </a:p>
          <a:p>
            <a:pPr marL="0" indent="0">
              <a:lnSpc>
                <a:spcPct val="100000"/>
              </a:lnSpc>
              <a:buNone/>
            </a:pPr>
            <a:endParaRPr lang="en-US" dirty="0"/>
          </a:p>
        </p:txBody>
      </p:sp>
      <p:sp>
        <p:nvSpPr>
          <p:cNvPr id="2" name="Footer Placeholder 1">
            <a:extLst>
              <a:ext uri="{FF2B5EF4-FFF2-40B4-BE49-F238E27FC236}">
                <a16:creationId xmlns:a16="http://schemas.microsoft.com/office/drawing/2014/main" id="{7BC8D1E3-20E2-4E7C-BF25-BA7036DFFE34}"/>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19880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7" y="311726"/>
            <a:ext cx="11471564" cy="6130637"/>
          </a:xfrm>
        </p:spPr>
        <p:txBody>
          <a:bodyPr/>
          <a:lstStyle/>
          <a:p>
            <a:pPr>
              <a:lnSpc>
                <a:spcPct val="150000"/>
              </a:lnSpc>
            </a:pPr>
            <a:r>
              <a:rPr lang="en-US" dirty="0"/>
              <a:t>It is often helpful to reconstruct sentences in order to determine to use who or whom. Also, keep in mind the similarities between "he/who" and "him/whom." If you can substitute "him," you can use "whom." If you have to substitute "he," then use "who.“</a:t>
            </a:r>
          </a:p>
          <a:p>
            <a:pPr marL="0" indent="0">
              <a:lnSpc>
                <a:spcPct val="150000"/>
              </a:lnSpc>
              <a:buNone/>
            </a:pPr>
            <a:r>
              <a:rPr lang="en-US" b="1" dirty="0"/>
              <a:t>Whom</a:t>
            </a:r>
            <a:r>
              <a:rPr lang="en-US" dirty="0"/>
              <a:t> did the committee select? The committee did select </a:t>
            </a:r>
            <a:r>
              <a:rPr lang="en-US" b="1" dirty="0"/>
              <a:t>whom</a:t>
            </a:r>
            <a:r>
              <a:rPr lang="en-US" dirty="0"/>
              <a:t>?</a:t>
            </a:r>
          </a:p>
          <a:p>
            <a:pPr marL="0" indent="0">
              <a:lnSpc>
                <a:spcPct val="150000"/>
              </a:lnSpc>
              <a:buNone/>
            </a:pPr>
            <a:r>
              <a:rPr lang="en-US" b="1" dirty="0"/>
              <a:t>Who</a:t>
            </a:r>
            <a:r>
              <a:rPr lang="en-US" dirty="0"/>
              <a:t> did the committee select? Did the committee select him?</a:t>
            </a:r>
          </a:p>
          <a:p>
            <a:pPr marL="0" indent="0">
              <a:lnSpc>
                <a:spcPct val="150000"/>
              </a:lnSpc>
              <a:buNone/>
            </a:pPr>
            <a:r>
              <a:rPr lang="en-US" b="1" dirty="0"/>
              <a:t>Who</a:t>
            </a:r>
            <a:r>
              <a:rPr lang="en-US" dirty="0"/>
              <a:t> called? He called.</a:t>
            </a:r>
          </a:p>
          <a:p>
            <a:pPr marL="0" indent="0">
              <a:lnSpc>
                <a:spcPct val="150000"/>
              </a:lnSpc>
              <a:buNone/>
            </a:pPr>
            <a:endParaRPr lang="en-US" dirty="0"/>
          </a:p>
          <a:p>
            <a:pPr marL="0" indent="0">
              <a:lnSpc>
                <a:spcPct val="150000"/>
              </a:lnSpc>
              <a:buNone/>
            </a:pPr>
            <a:endParaRPr lang="en-CA" dirty="0"/>
          </a:p>
        </p:txBody>
      </p:sp>
      <p:sp>
        <p:nvSpPr>
          <p:cNvPr id="2" name="Footer Placeholder 1">
            <a:extLst>
              <a:ext uri="{FF2B5EF4-FFF2-40B4-BE49-F238E27FC236}">
                <a16:creationId xmlns:a16="http://schemas.microsoft.com/office/drawing/2014/main" id="{647BB63F-7E54-423C-88B6-4A20B4A6026A}"/>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83008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291" y="374073"/>
            <a:ext cx="11554691" cy="6151418"/>
          </a:xfrm>
        </p:spPr>
        <p:txBody>
          <a:bodyPr>
            <a:normAutofit/>
          </a:bodyPr>
          <a:lstStyle/>
          <a:p>
            <a:pPr>
              <a:lnSpc>
                <a:spcPct val="150000"/>
              </a:lnSpc>
            </a:pPr>
            <a:r>
              <a:rPr lang="en-US" b="1" dirty="0"/>
              <a:t>Pronoun-Antecedent Agreement:</a:t>
            </a:r>
          </a:p>
          <a:p>
            <a:pPr>
              <a:lnSpc>
                <a:spcPct val="150000"/>
              </a:lnSpc>
            </a:pPr>
            <a:r>
              <a:rPr lang="en-US" dirty="0"/>
              <a:t>The antecedent is the noun that the pronoun replaces. Within sentences, the pronoun must agree with the antecedent in number (singular/plural).</a:t>
            </a:r>
          </a:p>
          <a:p>
            <a:pPr>
              <a:lnSpc>
                <a:spcPct val="150000"/>
              </a:lnSpc>
            </a:pPr>
            <a:r>
              <a:rPr lang="en-US" dirty="0"/>
              <a:t>Wrong: Each person must take their coat to the dry cleaner.</a:t>
            </a:r>
          </a:p>
          <a:p>
            <a:pPr>
              <a:lnSpc>
                <a:spcPct val="150000"/>
              </a:lnSpc>
            </a:pPr>
            <a:r>
              <a:rPr lang="en-US" dirty="0"/>
              <a:t>The pronoun in this sentence is their, and the antecedent is person. This sentence is not grammatically correct because the word person is singular and the word their is plural.</a:t>
            </a:r>
          </a:p>
          <a:p>
            <a:pPr>
              <a:lnSpc>
                <a:spcPct val="150000"/>
              </a:lnSpc>
            </a:pPr>
            <a:r>
              <a:rPr lang="en-US" b="1" dirty="0"/>
              <a:t>Right</a:t>
            </a:r>
            <a:r>
              <a:rPr lang="en-US" dirty="0"/>
              <a:t>: Everyone must take his or her coat to the dry cleaner.</a:t>
            </a:r>
          </a:p>
        </p:txBody>
      </p:sp>
      <p:sp>
        <p:nvSpPr>
          <p:cNvPr id="2" name="Footer Placeholder 1">
            <a:extLst>
              <a:ext uri="{FF2B5EF4-FFF2-40B4-BE49-F238E27FC236}">
                <a16:creationId xmlns:a16="http://schemas.microsoft.com/office/drawing/2014/main" id="{F89767D5-5580-45E7-8ECE-97B70A317948}"/>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825543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5"/>
            <a:ext cx="10515600" cy="5886018"/>
          </a:xfrm>
        </p:spPr>
        <p:txBody>
          <a:bodyPr>
            <a:normAutofit fontScale="92500"/>
          </a:bodyPr>
          <a:lstStyle/>
          <a:p>
            <a:pPr>
              <a:lnSpc>
                <a:spcPct val="150000"/>
              </a:lnSpc>
            </a:pPr>
            <a:r>
              <a:rPr lang="en-US" dirty="0"/>
              <a:t>People most commonly make this mistake in their writing because they are trying to avoid using gender-specific language. However, it is important to make sure that the writing is grammatically correct. Either use "his or her" or change the entire sentence to the plural:</a:t>
            </a:r>
            <a:endParaRPr lang="en-US" b="1" dirty="0"/>
          </a:p>
          <a:p>
            <a:pPr>
              <a:lnSpc>
                <a:spcPct val="150000"/>
              </a:lnSpc>
            </a:pPr>
            <a:r>
              <a:rPr lang="en-US" b="1" dirty="0"/>
              <a:t>Right</a:t>
            </a:r>
            <a:r>
              <a:rPr lang="en-US" dirty="0"/>
              <a:t>: All the players must take their coats to the dry cleaner.</a:t>
            </a:r>
          </a:p>
          <a:p>
            <a:pPr>
              <a:lnSpc>
                <a:spcPct val="150000"/>
              </a:lnSpc>
            </a:pPr>
            <a:r>
              <a:rPr lang="en-US" b="1" dirty="0"/>
              <a:t>Note</a:t>
            </a:r>
            <a:r>
              <a:rPr lang="en-US" dirty="0"/>
              <a:t>: Pronouns like everyone, each, and someone are singular, not plural.</a:t>
            </a:r>
          </a:p>
          <a:p>
            <a:pPr>
              <a:lnSpc>
                <a:spcPct val="150000"/>
              </a:lnSpc>
            </a:pPr>
            <a:r>
              <a:rPr lang="en-US" b="1" dirty="0"/>
              <a:t>Wrong</a:t>
            </a:r>
            <a:r>
              <a:rPr lang="en-US" dirty="0"/>
              <a:t>: Everyone must take their coat to the cleaner.</a:t>
            </a:r>
          </a:p>
          <a:p>
            <a:pPr>
              <a:lnSpc>
                <a:spcPct val="150000"/>
              </a:lnSpc>
            </a:pPr>
            <a:r>
              <a:rPr lang="en-US" b="1" dirty="0"/>
              <a:t>Right</a:t>
            </a:r>
            <a:r>
              <a:rPr lang="en-US" dirty="0"/>
              <a:t>: Everyone must take his or her coat to the cleaner.</a:t>
            </a:r>
          </a:p>
          <a:p>
            <a:pPr>
              <a:lnSpc>
                <a:spcPct val="150000"/>
              </a:lnSpc>
            </a:pPr>
            <a:endParaRPr lang="en-CA" dirty="0"/>
          </a:p>
          <a:p>
            <a:pPr>
              <a:lnSpc>
                <a:spcPct val="150000"/>
              </a:lnSpc>
            </a:pPr>
            <a:endParaRPr lang="en-CA" dirty="0"/>
          </a:p>
        </p:txBody>
      </p:sp>
      <p:sp>
        <p:nvSpPr>
          <p:cNvPr id="2" name="Footer Placeholder 1">
            <a:extLst>
              <a:ext uri="{FF2B5EF4-FFF2-40B4-BE49-F238E27FC236}">
                <a16:creationId xmlns:a16="http://schemas.microsoft.com/office/drawing/2014/main" id="{3231B5D9-7232-40B7-9CEC-BA046C79EF03}"/>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52374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076" y="244356"/>
            <a:ext cx="10515600" cy="725462"/>
          </a:xfrm>
        </p:spPr>
        <p:txBody>
          <a:bodyPr/>
          <a:lstStyle/>
          <a:p>
            <a:r>
              <a:rPr lang="en-US" b="1" dirty="0"/>
              <a:t>ADJECTIVES</a:t>
            </a:r>
          </a:p>
        </p:txBody>
      </p:sp>
      <p:sp>
        <p:nvSpPr>
          <p:cNvPr id="3" name="Content Placeholder 2"/>
          <p:cNvSpPr>
            <a:spLocks noGrp="1"/>
          </p:cNvSpPr>
          <p:nvPr>
            <p:ph idx="1"/>
          </p:nvPr>
        </p:nvSpPr>
        <p:spPr>
          <a:xfrm>
            <a:off x="180110" y="969818"/>
            <a:ext cx="11817926" cy="5586257"/>
          </a:xfrm>
        </p:spPr>
        <p:txBody>
          <a:bodyPr>
            <a:normAutofit lnSpcReduction="10000"/>
          </a:bodyPr>
          <a:lstStyle/>
          <a:p>
            <a:pPr>
              <a:lnSpc>
                <a:spcPct val="150000"/>
              </a:lnSpc>
            </a:pPr>
            <a:r>
              <a:rPr lang="en-US" dirty="0"/>
              <a:t>Adjectives are words that qualify nouns. These qualify words that function as nouns in any sentence or statement. Just as other parts of speech, a word can only be considered as per its function and not by just cursorily looking at it</a:t>
            </a:r>
          </a:p>
          <a:p>
            <a:pPr marL="0" indent="0">
              <a:lnSpc>
                <a:spcPct val="150000"/>
              </a:lnSpc>
              <a:buNone/>
            </a:pPr>
            <a:r>
              <a:rPr lang="en-US" sz="3200" b="1" dirty="0"/>
              <a:t>FUNCTIONS OF ADJECTIVES</a:t>
            </a:r>
          </a:p>
          <a:p>
            <a:pPr>
              <a:lnSpc>
                <a:spcPct val="150000"/>
              </a:lnSpc>
            </a:pPr>
            <a:r>
              <a:rPr lang="fr-FR" dirty="0"/>
              <a:t>Adjective phrase </a:t>
            </a:r>
            <a:r>
              <a:rPr lang="fr-FR" dirty="0" err="1"/>
              <a:t>head</a:t>
            </a:r>
            <a:endParaRPr lang="fr-FR" dirty="0"/>
          </a:p>
          <a:p>
            <a:pPr>
              <a:lnSpc>
                <a:spcPct val="150000"/>
              </a:lnSpc>
            </a:pPr>
            <a:r>
              <a:rPr lang="fr-FR" dirty="0"/>
              <a:t>Noun phrase modifier</a:t>
            </a:r>
          </a:p>
          <a:p>
            <a:pPr>
              <a:lnSpc>
                <a:spcPct val="150000"/>
              </a:lnSpc>
            </a:pPr>
            <a:r>
              <a:rPr lang="fr-FR" dirty="0" err="1"/>
              <a:t>Subject</a:t>
            </a:r>
            <a:r>
              <a:rPr lang="fr-FR" dirty="0"/>
              <a:t> </a:t>
            </a:r>
            <a:r>
              <a:rPr lang="fr-FR" dirty="0" err="1"/>
              <a:t>complement</a:t>
            </a:r>
            <a:endParaRPr lang="fr-FR" dirty="0"/>
          </a:p>
          <a:p>
            <a:pPr>
              <a:lnSpc>
                <a:spcPct val="150000"/>
              </a:lnSpc>
            </a:pPr>
            <a:r>
              <a:rPr lang="fr-FR" dirty="0"/>
              <a:t>Object </a:t>
            </a:r>
            <a:r>
              <a:rPr lang="fr-FR" dirty="0" err="1"/>
              <a:t>complement</a:t>
            </a:r>
            <a:endParaRPr lang="en-US" dirty="0"/>
          </a:p>
        </p:txBody>
      </p:sp>
      <p:sp>
        <p:nvSpPr>
          <p:cNvPr id="4" name="Footer Placeholder 3">
            <a:extLst>
              <a:ext uri="{FF2B5EF4-FFF2-40B4-BE49-F238E27FC236}">
                <a16:creationId xmlns:a16="http://schemas.microsoft.com/office/drawing/2014/main" id="{2375CC7B-1DE3-4211-A48E-737460D2FE3E}"/>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91584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45" y="401782"/>
            <a:ext cx="11346873" cy="6137563"/>
          </a:xfrm>
        </p:spPr>
        <p:txBody>
          <a:bodyPr>
            <a:normAutofit lnSpcReduction="10000"/>
          </a:bodyPr>
          <a:lstStyle/>
          <a:p>
            <a:pPr marL="514350" indent="-514350">
              <a:lnSpc>
                <a:spcPct val="130000"/>
              </a:lnSpc>
              <a:buFont typeface="+mj-lt"/>
              <a:buAutoNum type="arabicPeriod"/>
            </a:pPr>
            <a:r>
              <a:rPr lang="en-US" dirty="0"/>
              <a:t>An adjective phrase consists of an adjective plus any modifiers or complements. In the following phrases the italicized words are the heads of the phrases they are in</a:t>
            </a:r>
          </a:p>
          <a:p>
            <a:pPr lvl="1">
              <a:lnSpc>
                <a:spcPct val="130000"/>
              </a:lnSpc>
            </a:pPr>
            <a:r>
              <a:rPr lang="en-US" dirty="0" err="1"/>
              <a:t>Eg</a:t>
            </a:r>
            <a:r>
              <a:rPr lang="en-US" dirty="0"/>
              <a:t>: unusually </a:t>
            </a:r>
            <a:r>
              <a:rPr lang="en-US" b="1" i="1" dirty="0"/>
              <a:t>small</a:t>
            </a:r>
          </a:p>
          <a:p>
            <a:pPr marL="914400" lvl="2" indent="0">
              <a:lnSpc>
                <a:spcPct val="130000"/>
              </a:lnSpc>
              <a:buNone/>
            </a:pPr>
            <a:r>
              <a:rPr lang="en-US" i="1" dirty="0"/>
              <a:t>    </a:t>
            </a:r>
            <a:r>
              <a:rPr lang="en-US" sz="2400" dirty="0"/>
              <a:t>normally </a:t>
            </a:r>
            <a:r>
              <a:rPr lang="en-US" sz="2400" b="1" i="1" dirty="0"/>
              <a:t>awkward</a:t>
            </a:r>
          </a:p>
          <a:p>
            <a:pPr marL="514350" indent="-514350">
              <a:lnSpc>
                <a:spcPct val="130000"/>
              </a:lnSpc>
              <a:buFont typeface="+mj-lt"/>
              <a:buAutoNum type="arabicPeriod"/>
            </a:pPr>
            <a:r>
              <a:rPr lang="en-US" dirty="0"/>
              <a:t>The second grammatical function that adjectives perform is the noun phrase modifier.</a:t>
            </a:r>
          </a:p>
          <a:p>
            <a:pPr lvl="1">
              <a:lnSpc>
                <a:spcPct val="130000"/>
              </a:lnSpc>
            </a:pPr>
            <a:r>
              <a:rPr lang="en-US" dirty="0" err="1"/>
              <a:t>Eg</a:t>
            </a:r>
            <a:r>
              <a:rPr lang="en-US" dirty="0"/>
              <a:t>: The restaurant served </a:t>
            </a:r>
            <a:r>
              <a:rPr lang="en-US" b="1" i="1" dirty="0"/>
              <a:t>plain</a:t>
            </a:r>
            <a:r>
              <a:rPr lang="en-US" b="1" dirty="0"/>
              <a:t>, </a:t>
            </a:r>
            <a:r>
              <a:rPr lang="en-US" b="1" i="1" dirty="0"/>
              <a:t>tasteless</a:t>
            </a:r>
            <a:r>
              <a:rPr lang="en-US" dirty="0"/>
              <a:t> soup</a:t>
            </a:r>
          </a:p>
          <a:p>
            <a:pPr marL="514350" indent="-514350">
              <a:lnSpc>
                <a:spcPct val="130000"/>
              </a:lnSpc>
              <a:buFont typeface="+mj-lt"/>
              <a:buAutoNum type="arabicPeriod"/>
            </a:pPr>
            <a:r>
              <a:rPr lang="en-US" dirty="0"/>
              <a:t>The term </a:t>
            </a:r>
            <a:r>
              <a:rPr lang="en-US" b="1" i="1" dirty="0"/>
              <a:t>predicate adjective</a:t>
            </a:r>
            <a:r>
              <a:rPr lang="en-US" dirty="0"/>
              <a:t> is also used for adjective phrases that function as </a:t>
            </a:r>
            <a:r>
              <a:rPr lang="en-US" b="1" i="1" dirty="0"/>
              <a:t>subject complements</a:t>
            </a:r>
            <a:r>
              <a:rPr lang="en-US" dirty="0"/>
              <a:t>. This subject could be a noun or pronoun</a:t>
            </a:r>
          </a:p>
        </p:txBody>
      </p:sp>
      <p:sp>
        <p:nvSpPr>
          <p:cNvPr id="2" name="Footer Placeholder 1">
            <a:extLst>
              <a:ext uri="{FF2B5EF4-FFF2-40B4-BE49-F238E27FC236}">
                <a16:creationId xmlns:a16="http://schemas.microsoft.com/office/drawing/2014/main" id="{BAF5A5F4-300D-4147-9C2C-3DFD73C6C2D2}"/>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08853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5" y="152400"/>
            <a:ext cx="11568546" cy="6511636"/>
          </a:xfrm>
        </p:spPr>
        <p:txBody>
          <a:bodyPr/>
          <a:lstStyle/>
          <a:p>
            <a:pPr>
              <a:lnSpc>
                <a:spcPct val="130000"/>
              </a:lnSpc>
            </a:pPr>
            <a:r>
              <a:rPr lang="en-US" dirty="0"/>
              <a:t>A subject complement is a word, phrase, that follows a linking verb and describes the subject</a:t>
            </a:r>
          </a:p>
          <a:p>
            <a:pPr lvl="1">
              <a:lnSpc>
                <a:spcPct val="130000"/>
              </a:lnSpc>
            </a:pPr>
            <a:r>
              <a:rPr lang="en-US" dirty="0" err="1"/>
              <a:t>Eg</a:t>
            </a:r>
            <a:r>
              <a:rPr lang="en-US" dirty="0"/>
              <a:t>:	The muffins taste </a:t>
            </a:r>
            <a:r>
              <a:rPr lang="en-US" b="1" i="1" dirty="0" err="1"/>
              <a:t>sickenly</a:t>
            </a:r>
            <a:r>
              <a:rPr lang="en-US" b="1" i="1" dirty="0"/>
              <a:t> sweet</a:t>
            </a:r>
          </a:p>
          <a:p>
            <a:pPr marL="1828800" lvl="4" indent="0">
              <a:lnSpc>
                <a:spcPct val="130000"/>
              </a:lnSpc>
              <a:buNone/>
            </a:pPr>
            <a:r>
              <a:rPr lang="en-US" sz="2400" dirty="0"/>
              <a:t>The journey is </a:t>
            </a:r>
            <a:r>
              <a:rPr lang="en-US" sz="2400" b="1" i="1" dirty="0"/>
              <a:t>long</a:t>
            </a:r>
          </a:p>
          <a:p>
            <a:pPr marL="1828800" lvl="4" indent="0">
              <a:lnSpc>
                <a:spcPct val="130000"/>
              </a:lnSpc>
              <a:buNone/>
            </a:pPr>
            <a:r>
              <a:rPr lang="en-US" sz="2400" dirty="0"/>
              <a:t>She looked </a:t>
            </a:r>
            <a:r>
              <a:rPr lang="en-US" sz="2400" b="1" i="1" dirty="0"/>
              <a:t>great</a:t>
            </a:r>
            <a:endParaRPr lang="en-CA" sz="2000" b="1" i="1" dirty="0"/>
          </a:p>
          <a:p>
            <a:pPr>
              <a:lnSpc>
                <a:spcPct val="130000"/>
              </a:lnSpc>
            </a:pPr>
            <a:r>
              <a:rPr lang="en-US" dirty="0"/>
              <a:t>An object complement is a word, phrase, or clause that directly follows and modifies the object</a:t>
            </a:r>
          </a:p>
          <a:p>
            <a:pPr lvl="1">
              <a:lnSpc>
                <a:spcPct val="130000"/>
              </a:lnSpc>
            </a:pPr>
            <a:r>
              <a:rPr lang="en-US" dirty="0" err="1"/>
              <a:t>Eg</a:t>
            </a:r>
            <a:r>
              <a:rPr lang="en-US" dirty="0"/>
              <a:t>: The farmer painted the barn </a:t>
            </a:r>
            <a:r>
              <a:rPr lang="en-US" b="1" i="1" dirty="0"/>
              <a:t>red</a:t>
            </a:r>
            <a:r>
              <a:rPr lang="en-US" dirty="0"/>
              <a:t>.</a:t>
            </a:r>
          </a:p>
        </p:txBody>
      </p:sp>
      <p:sp>
        <p:nvSpPr>
          <p:cNvPr id="2" name="Footer Placeholder 1">
            <a:extLst>
              <a:ext uri="{FF2B5EF4-FFF2-40B4-BE49-F238E27FC236}">
                <a16:creationId xmlns:a16="http://schemas.microsoft.com/office/drawing/2014/main" id="{B9E22EB4-EA74-4CF0-920D-5BE4B5C9A48A}"/>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01502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673"/>
            <a:ext cx="10855036" cy="6400800"/>
          </a:xfrm>
        </p:spPr>
        <p:txBody>
          <a:bodyPr/>
          <a:lstStyle/>
          <a:p>
            <a:pPr>
              <a:lnSpc>
                <a:spcPct val="150000"/>
              </a:lnSpc>
            </a:pPr>
            <a:r>
              <a:rPr lang="en-CA" dirty="0"/>
              <a:t>Some adjectives are comparable – comparative and superlative</a:t>
            </a:r>
          </a:p>
          <a:p>
            <a:pPr>
              <a:lnSpc>
                <a:spcPct val="150000"/>
              </a:lnSpc>
            </a:pPr>
            <a:r>
              <a:rPr lang="en-US" dirty="0"/>
              <a:t>Many adjectives do not naturally lend themselves to comparison. For example, some English speakers would argue that it does not make sense to say that one thing is “more ultimate” than another, or that something is “most ultimate,” since the word </a:t>
            </a:r>
            <a:r>
              <a:rPr lang="en-US" i="1" dirty="0"/>
              <a:t>ultimate</a:t>
            </a:r>
            <a:r>
              <a:rPr lang="en-US" dirty="0"/>
              <a:t> is already an absolute.</a:t>
            </a:r>
            <a:endParaRPr lang="en-CA" dirty="0"/>
          </a:p>
        </p:txBody>
      </p:sp>
      <p:sp>
        <p:nvSpPr>
          <p:cNvPr id="2" name="Footer Placeholder 1">
            <a:extLst>
              <a:ext uri="{FF2B5EF4-FFF2-40B4-BE49-F238E27FC236}">
                <a16:creationId xmlns:a16="http://schemas.microsoft.com/office/drawing/2014/main" id="{D1842C41-0381-442A-BE66-99EA8A3CD4AD}"/>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36026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ORDER OF ADJECTIVES</a:t>
            </a:r>
          </a:p>
        </p:txBody>
      </p:sp>
      <p:sp>
        <p:nvSpPr>
          <p:cNvPr id="3" name="Footer Placeholder 2">
            <a:extLst>
              <a:ext uri="{FF2B5EF4-FFF2-40B4-BE49-F238E27FC236}">
                <a16:creationId xmlns:a16="http://schemas.microsoft.com/office/drawing/2014/main" id="{18961DA5-87C3-4D0C-A159-60C1519C8D50}"/>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11903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 y="480060"/>
            <a:ext cx="11521440" cy="596646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How to order adjectives in English </a:t>
            </a:r>
          </a:p>
          <a:p>
            <a:r>
              <a:rPr lang="en-US" dirty="0"/>
              <a:t>In many languages, adjectives denoting attributes usually occur in a specific order. Generally, the adjective order in English is: </a:t>
            </a:r>
          </a:p>
          <a:p>
            <a:pPr marL="0" indent="0">
              <a:buNone/>
            </a:pPr>
            <a:r>
              <a:rPr lang="en-US" dirty="0"/>
              <a:t>1. Quantity or number </a:t>
            </a:r>
          </a:p>
          <a:p>
            <a:pPr marL="0" indent="0">
              <a:buNone/>
            </a:pPr>
            <a:r>
              <a:rPr lang="en-US" dirty="0"/>
              <a:t>2. Quality or opinion </a:t>
            </a:r>
          </a:p>
          <a:p>
            <a:pPr marL="0" indent="0">
              <a:buNone/>
            </a:pPr>
            <a:r>
              <a:rPr lang="en-US" dirty="0"/>
              <a:t>3. Size </a:t>
            </a:r>
          </a:p>
          <a:p>
            <a:pPr marL="0" indent="0">
              <a:buNone/>
            </a:pPr>
            <a:r>
              <a:rPr lang="en-US" dirty="0"/>
              <a:t>4. Age </a:t>
            </a:r>
          </a:p>
          <a:p>
            <a:pPr marL="0" indent="0">
              <a:buNone/>
            </a:pPr>
            <a:r>
              <a:rPr lang="en-US" dirty="0"/>
              <a:t>5. Shape </a:t>
            </a:r>
          </a:p>
          <a:p>
            <a:pPr marL="0" indent="0">
              <a:buNone/>
            </a:pPr>
            <a:r>
              <a:rPr lang="en-US" dirty="0"/>
              <a:t>6. Color </a:t>
            </a:r>
          </a:p>
          <a:p>
            <a:pPr marL="0" indent="0">
              <a:buNone/>
            </a:pPr>
            <a:r>
              <a:rPr lang="en-US" dirty="0"/>
              <a:t>7. Proper adjective (often nationality, other place of origin, or material) </a:t>
            </a:r>
          </a:p>
          <a:p>
            <a:pPr marL="0" indent="0">
              <a:buNone/>
            </a:pPr>
            <a:r>
              <a:rPr lang="en-US" dirty="0"/>
              <a:t>8. Purpose or qualifier</a:t>
            </a:r>
          </a:p>
        </p:txBody>
      </p:sp>
      <p:sp>
        <p:nvSpPr>
          <p:cNvPr id="2" name="Footer Placeholder 1">
            <a:extLst>
              <a:ext uri="{FF2B5EF4-FFF2-40B4-BE49-F238E27FC236}">
                <a16:creationId xmlns:a16="http://schemas.microsoft.com/office/drawing/2014/main" id="{B6E8C371-BB88-4237-84F2-328D0B5C29BB}"/>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90179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585" y="1400294"/>
            <a:ext cx="10515600" cy="3585773"/>
          </a:xfrm>
        </p:spPr>
        <p:txBody>
          <a:bodyPr>
            <a:normAutofit fontScale="90000"/>
          </a:bodyPr>
          <a:lstStyle/>
          <a:p>
            <a:pPr>
              <a:lnSpc>
                <a:spcPct val="150000"/>
              </a:lnSpc>
            </a:pPr>
            <a:r>
              <a:rPr lang="en-US" sz="6000" dirty="0">
                <a:latin typeface="Adobe Caslon Pro" panose="0205050205050A020403" pitchFamily="18" charset="0"/>
              </a:rPr>
              <a:t>PARTS OF SPEECH</a:t>
            </a:r>
            <a:r>
              <a:rPr lang="en-US" sz="6600" b="1" dirty="0">
                <a:latin typeface="Adobe Caslon Pro" panose="0205050205050A020403" pitchFamily="18" charset="0"/>
              </a:rPr>
              <a:t>;		 </a:t>
            </a:r>
            <a:r>
              <a:rPr lang="en-US" sz="8000" b="1" dirty="0">
                <a:latin typeface="Adobe Caslon Pro" panose="0205050205050A020403" pitchFamily="18" charset="0"/>
              </a:rPr>
              <a:t>THE ENGLISH NOUN</a:t>
            </a:r>
          </a:p>
        </p:txBody>
      </p:sp>
      <p:sp>
        <p:nvSpPr>
          <p:cNvPr id="3" name="Footer Placeholder 2">
            <a:extLst>
              <a:ext uri="{FF2B5EF4-FFF2-40B4-BE49-F238E27FC236}">
                <a16:creationId xmlns:a16="http://schemas.microsoft.com/office/drawing/2014/main" id="{5429E7D3-9F6E-4231-93A8-F5F4DA133DEE}"/>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86988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251460"/>
            <a:ext cx="11635740" cy="6309360"/>
          </a:xfrm>
        </p:spPr>
        <p:txBody>
          <a:bodyPr/>
          <a:lstStyle/>
          <a:p>
            <a:pPr marL="0" indent="0">
              <a:buNone/>
            </a:pPr>
            <a:r>
              <a:rPr lang="en-US" dirty="0"/>
              <a:t>For example:</a:t>
            </a:r>
          </a:p>
          <a:p>
            <a:r>
              <a:rPr lang="en-US" dirty="0"/>
              <a:t>She adores that </a:t>
            </a:r>
            <a:r>
              <a:rPr lang="en-US" b="1" i="1" dirty="0"/>
              <a:t>really big old green antique</a:t>
            </a:r>
            <a:r>
              <a:rPr lang="en-US" dirty="0"/>
              <a:t> car</a:t>
            </a:r>
          </a:p>
          <a:p>
            <a:r>
              <a:rPr lang="en-US" dirty="0"/>
              <a:t>My sister adopted </a:t>
            </a:r>
            <a:r>
              <a:rPr lang="en-US" b="1" i="1" dirty="0"/>
              <a:t>a beautiful big white</a:t>
            </a:r>
            <a:r>
              <a:rPr lang="en-US" dirty="0"/>
              <a:t> bulldog</a:t>
            </a:r>
          </a:p>
          <a:p>
            <a:pPr marL="0" indent="0">
              <a:buNone/>
            </a:pPr>
            <a:r>
              <a:rPr lang="en-US" dirty="0"/>
              <a:t>When there are two or more adjectives that are from the same group, the word and is placed between the two adjectives: </a:t>
            </a:r>
          </a:p>
          <a:p>
            <a:r>
              <a:rPr lang="en-US" dirty="0"/>
              <a:t>The house is </a:t>
            </a:r>
            <a:r>
              <a:rPr lang="en-US" b="1" i="1" dirty="0"/>
              <a:t>green and red</a:t>
            </a:r>
          </a:p>
          <a:p>
            <a:r>
              <a:rPr lang="en-US" dirty="0"/>
              <a:t>The library has </a:t>
            </a:r>
            <a:r>
              <a:rPr lang="en-US" b="1" i="1" dirty="0"/>
              <a:t>old and new </a:t>
            </a:r>
            <a:r>
              <a:rPr lang="en-US" dirty="0"/>
              <a:t>books</a:t>
            </a:r>
          </a:p>
          <a:p>
            <a:pPr marL="0" indent="0">
              <a:buNone/>
            </a:pPr>
            <a:r>
              <a:rPr lang="en-US" dirty="0"/>
              <a:t>When there are three or more adjectives from the same adjective group, place a comma between each of the coordinate adjectives: </a:t>
            </a:r>
          </a:p>
          <a:p>
            <a:r>
              <a:rPr lang="en-US" dirty="0"/>
              <a:t>We live in the </a:t>
            </a:r>
            <a:r>
              <a:rPr lang="en-US" b="1" i="1" dirty="0"/>
              <a:t>big green, white and red</a:t>
            </a:r>
            <a:r>
              <a:rPr lang="en-US" dirty="0"/>
              <a:t> house off </a:t>
            </a:r>
            <a:r>
              <a:rPr lang="en-US" dirty="0" err="1"/>
              <a:t>Osu</a:t>
            </a:r>
            <a:r>
              <a:rPr lang="en-US" dirty="0"/>
              <a:t> Oxford lane. </a:t>
            </a:r>
          </a:p>
          <a:p>
            <a:r>
              <a:rPr lang="en-US" dirty="0"/>
              <a:t>My friend lost </a:t>
            </a:r>
            <a:r>
              <a:rPr lang="en-US" b="1" i="1" dirty="0"/>
              <a:t>a red, black and white</a:t>
            </a:r>
            <a:r>
              <a:rPr lang="en-US" dirty="0"/>
              <a:t> watch. </a:t>
            </a:r>
          </a:p>
          <a:p>
            <a:pPr marL="0" indent="0">
              <a:buNone/>
            </a:pPr>
            <a:r>
              <a:rPr lang="en-US" dirty="0"/>
              <a:t>A comma is not placed between an adjective and the noun</a:t>
            </a:r>
          </a:p>
        </p:txBody>
      </p:sp>
      <p:sp>
        <p:nvSpPr>
          <p:cNvPr id="2" name="Footer Placeholder 1">
            <a:extLst>
              <a:ext uri="{FF2B5EF4-FFF2-40B4-BE49-F238E27FC236}">
                <a16:creationId xmlns:a16="http://schemas.microsoft.com/office/drawing/2014/main" id="{0DBAC153-CDEE-4181-B9D7-FDE60B6A5AA2}"/>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488988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0020" y="640079"/>
          <a:ext cx="11841480" cy="4732022"/>
        </p:xfrm>
        <a:graphic>
          <a:graphicData uri="http://schemas.openxmlformats.org/drawingml/2006/table">
            <a:tbl>
              <a:tblPr firstRow="1" bandRow="1">
                <a:tableStyleId>{5C22544A-7EE6-4342-B048-85BDC9FD1C3A}</a:tableStyleId>
              </a:tblPr>
              <a:tblGrid>
                <a:gridCol w="1133217">
                  <a:extLst>
                    <a:ext uri="{9D8B030D-6E8A-4147-A177-3AD203B41FA5}">
                      <a16:colId xmlns:a16="http://schemas.microsoft.com/office/drawing/2014/main" val="2539632306"/>
                    </a:ext>
                  </a:extLst>
                </a:gridCol>
                <a:gridCol w="1278052">
                  <a:extLst>
                    <a:ext uri="{9D8B030D-6E8A-4147-A177-3AD203B41FA5}">
                      <a16:colId xmlns:a16="http://schemas.microsoft.com/office/drawing/2014/main" val="3489548567"/>
                    </a:ext>
                  </a:extLst>
                </a:gridCol>
                <a:gridCol w="1265319">
                  <a:extLst>
                    <a:ext uri="{9D8B030D-6E8A-4147-A177-3AD203B41FA5}">
                      <a16:colId xmlns:a16="http://schemas.microsoft.com/office/drawing/2014/main" val="913724247"/>
                    </a:ext>
                  </a:extLst>
                </a:gridCol>
                <a:gridCol w="978832">
                  <a:extLst>
                    <a:ext uri="{9D8B030D-6E8A-4147-A177-3AD203B41FA5}">
                      <a16:colId xmlns:a16="http://schemas.microsoft.com/office/drawing/2014/main" val="837201969"/>
                    </a:ext>
                  </a:extLst>
                </a:gridCol>
                <a:gridCol w="1010664">
                  <a:extLst>
                    <a:ext uri="{9D8B030D-6E8A-4147-A177-3AD203B41FA5}">
                      <a16:colId xmlns:a16="http://schemas.microsoft.com/office/drawing/2014/main" val="1719590395"/>
                    </a:ext>
                  </a:extLst>
                </a:gridCol>
                <a:gridCol w="1133217">
                  <a:extLst>
                    <a:ext uri="{9D8B030D-6E8A-4147-A177-3AD203B41FA5}">
                      <a16:colId xmlns:a16="http://schemas.microsoft.com/office/drawing/2014/main" val="714003420"/>
                    </a:ext>
                  </a:extLst>
                </a:gridCol>
                <a:gridCol w="1133217">
                  <a:extLst>
                    <a:ext uri="{9D8B030D-6E8A-4147-A177-3AD203B41FA5}">
                      <a16:colId xmlns:a16="http://schemas.microsoft.com/office/drawing/2014/main" val="1737510299"/>
                    </a:ext>
                  </a:extLst>
                </a:gridCol>
                <a:gridCol w="1133217">
                  <a:extLst>
                    <a:ext uri="{9D8B030D-6E8A-4147-A177-3AD203B41FA5}">
                      <a16:colId xmlns:a16="http://schemas.microsoft.com/office/drawing/2014/main" val="1500858448"/>
                    </a:ext>
                  </a:extLst>
                </a:gridCol>
                <a:gridCol w="1319434">
                  <a:extLst>
                    <a:ext uri="{9D8B030D-6E8A-4147-A177-3AD203B41FA5}">
                      <a16:colId xmlns:a16="http://schemas.microsoft.com/office/drawing/2014/main" val="3586089717"/>
                    </a:ext>
                  </a:extLst>
                </a:gridCol>
                <a:gridCol w="1456311">
                  <a:extLst>
                    <a:ext uri="{9D8B030D-6E8A-4147-A177-3AD203B41FA5}">
                      <a16:colId xmlns:a16="http://schemas.microsoft.com/office/drawing/2014/main" val="483709220"/>
                    </a:ext>
                  </a:extLst>
                </a:gridCol>
              </a:tblGrid>
              <a:tr h="1623061">
                <a:tc>
                  <a:txBody>
                    <a:bodyPr/>
                    <a:lstStyle/>
                    <a:p>
                      <a:r>
                        <a:rPr lang="en-US" sz="2200" b="0" dirty="0"/>
                        <a:t>Determiner </a:t>
                      </a:r>
                    </a:p>
                  </a:txBody>
                  <a:tcPr/>
                </a:tc>
                <a:tc>
                  <a:txBody>
                    <a:bodyPr/>
                    <a:lstStyle/>
                    <a:p>
                      <a:r>
                        <a:rPr lang="en-US" sz="2200" dirty="0"/>
                        <a:t>Quantity or number</a:t>
                      </a:r>
                    </a:p>
                  </a:txBody>
                  <a:tcPr/>
                </a:tc>
                <a:tc>
                  <a:txBody>
                    <a:bodyPr/>
                    <a:lstStyle/>
                    <a:p>
                      <a:r>
                        <a:rPr lang="en-US" sz="2200" dirty="0" err="1"/>
                        <a:t>Qualit</a:t>
                      </a:r>
                      <a:r>
                        <a:rPr lang="en-US" sz="2200" dirty="0"/>
                        <a:t> y or </a:t>
                      </a:r>
                      <a:r>
                        <a:rPr lang="en-US" sz="2200" dirty="0" err="1"/>
                        <a:t>opinio</a:t>
                      </a:r>
                      <a:r>
                        <a:rPr lang="en-US" sz="2200" dirty="0"/>
                        <a:t> n </a:t>
                      </a:r>
                    </a:p>
                  </a:txBody>
                  <a:tcPr/>
                </a:tc>
                <a:tc>
                  <a:txBody>
                    <a:bodyPr/>
                    <a:lstStyle/>
                    <a:p>
                      <a:r>
                        <a:rPr lang="en-US" sz="2200" dirty="0"/>
                        <a:t>Size</a:t>
                      </a:r>
                    </a:p>
                  </a:txBody>
                  <a:tcPr/>
                </a:tc>
                <a:tc>
                  <a:txBody>
                    <a:bodyPr/>
                    <a:lstStyle/>
                    <a:p>
                      <a:r>
                        <a:rPr lang="en-US" sz="2200" dirty="0"/>
                        <a:t>Age </a:t>
                      </a:r>
                    </a:p>
                  </a:txBody>
                  <a:tcPr/>
                </a:tc>
                <a:tc>
                  <a:txBody>
                    <a:bodyPr/>
                    <a:lstStyle/>
                    <a:p>
                      <a:r>
                        <a:rPr lang="en-US" sz="2200" dirty="0"/>
                        <a:t>Shape</a:t>
                      </a:r>
                    </a:p>
                  </a:txBody>
                  <a:tcPr/>
                </a:tc>
                <a:tc>
                  <a:txBody>
                    <a:bodyPr/>
                    <a:lstStyle/>
                    <a:p>
                      <a:r>
                        <a:rPr lang="en-US" sz="2200" dirty="0" err="1"/>
                        <a:t>Colour</a:t>
                      </a:r>
                      <a:r>
                        <a:rPr lang="en-US" sz="2200" dirty="0"/>
                        <a:t> </a:t>
                      </a:r>
                    </a:p>
                  </a:txBody>
                  <a:tcPr/>
                </a:tc>
                <a:tc>
                  <a:txBody>
                    <a:bodyPr/>
                    <a:lstStyle/>
                    <a:p>
                      <a:r>
                        <a:rPr lang="en-US" sz="2200" dirty="0"/>
                        <a:t>Proper adjective</a:t>
                      </a:r>
                    </a:p>
                  </a:txBody>
                  <a:tcPr/>
                </a:tc>
                <a:tc>
                  <a:txBody>
                    <a:bodyPr/>
                    <a:lstStyle/>
                    <a:p>
                      <a:r>
                        <a:rPr lang="en-US" sz="2200" dirty="0"/>
                        <a:t>Purpose or </a:t>
                      </a:r>
                      <a:r>
                        <a:rPr lang="en-US" sz="2200" dirty="0" err="1"/>
                        <a:t>qualif</a:t>
                      </a:r>
                      <a:r>
                        <a:rPr lang="en-US" sz="2200" dirty="0"/>
                        <a:t> </a:t>
                      </a:r>
                      <a:r>
                        <a:rPr lang="en-US" sz="2200" dirty="0" err="1"/>
                        <a:t>ier</a:t>
                      </a:r>
                      <a:endParaRPr lang="en-US" sz="2200" dirty="0"/>
                    </a:p>
                  </a:txBody>
                  <a:tcPr/>
                </a:tc>
                <a:tc>
                  <a:txBody>
                    <a:bodyPr/>
                    <a:lstStyle/>
                    <a:p>
                      <a:r>
                        <a:rPr lang="en-US" sz="2200" dirty="0"/>
                        <a:t>Noun</a:t>
                      </a:r>
                    </a:p>
                  </a:txBody>
                  <a:tcPr/>
                </a:tc>
                <a:extLst>
                  <a:ext uri="{0D108BD9-81ED-4DB2-BD59-A6C34878D82A}">
                    <a16:rowId xmlns:a16="http://schemas.microsoft.com/office/drawing/2014/main" val="2517364956"/>
                  </a:ext>
                </a:extLst>
              </a:tr>
              <a:tr h="1722121">
                <a:tc>
                  <a:txBody>
                    <a:bodyPr/>
                    <a:lstStyle/>
                    <a:p>
                      <a:r>
                        <a:rPr lang="en-US" sz="2200" dirty="0"/>
                        <a:t>A</a:t>
                      </a:r>
                    </a:p>
                  </a:txBody>
                  <a:tcPr/>
                </a:tc>
                <a:tc>
                  <a:txBody>
                    <a:bodyPr/>
                    <a:lstStyle/>
                    <a:p>
                      <a:endParaRPr lang="en-US" sz="2200" dirty="0"/>
                    </a:p>
                  </a:txBody>
                  <a:tcPr/>
                </a:tc>
                <a:tc>
                  <a:txBody>
                    <a:bodyPr/>
                    <a:lstStyle/>
                    <a:p>
                      <a:r>
                        <a:rPr lang="en-US" sz="2200" dirty="0"/>
                        <a:t>beautiful</a:t>
                      </a:r>
                    </a:p>
                  </a:txBody>
                  <a:tcPr/>
                </a:tc>
                <a:tc>
                  <a:txBody>
                    <a:bodyPr/>
                    <a:lstStyle/>
                    <a:p>
                      <a:endParaRPr lang="en-US" sz="2200" dirty="0"/>
                    </a:p>
                  </a:txBody>
                  <a:tcPr/>
                </a:tc>
                <a:tc>
                  <a:txBody>
                    <a:bodyPr/>
                    <a:lstStyle/>
                    <a:p>
                      <a:r>
                        <a:rPr lang="en-US" sz="2200" dirty="0"/>
                        <a:t>old</a:t>
                      </a:r>
                    </a:p>
                  </a:txBody>
                  <a:tcPr/>
                </a:tc>
                <a:tc>
                  <a:txBody>
                    <a:bodyPr/>
                    <a:lstStyle/>
                    <a:p>
                      <a:endParaRPr lang="en-US" sz="2200" dirty="0"/>
                    </a:p>
                  </a:txBody>
                  <a:tcPr/>
                </a:tc>
                <a:tc>
                  <a:txBody>
                    <a:bodyPr/>
                    <a:lstStyle/>
                    <a:p>
                      <a:endParaRPr lang="en-US" sz="2200" dirty="0"/>
                    </a:p>
                  </a:txBody>
                  <a:tcPr/>
                </a:tc>
                <a:tc>
                  <a:txBody>
                    <a:bodyPr/>
                    <a:lstStyle/>
                    <a:p>
                      <a:r>
                        <a:rPr lang="en-US" sz="2200" dirty="0"/>
                        <a:t>Italian</a:t>
                      </a:r>
                    </a:p>
                  </a:txBody>
                  <a:tcPr/>
                </a:tc>
                <a:tc>
                  <a:txBody>
                    <a:bodyPr/>
                    <a:lstStyle/>
                    <a:p>
                      <a:r>
                        <a:rPr lang="en-US" sz="2200" dirty="0"/>
                        <a:t>sports</a:t>
                      </a:r>
                    </a:p>
                  </a:txBody>
                  <a:tcPr/>
                </a:tc>
                <a:tc>
                  <a:txBody>
                    <a:bodyPr/>
                    <a:lstStyle/>
                    <a:p>
                      <a:r>
                        <a:rPr lang="en-US" sz="2200" dirty="0"/>
                        <a:t>car</a:t>
                      </a:r>
                    </a:p>
                  </a:txBody>
                  <a:tcPr/>
                </a:tc>
                <a:extLst>
                  <a:ext uri="{0D108BD9-81ED-4DB2-BD59-A6C34878D82A}">
                    <a16:rowId xmlns:a16="http://schemas.microsoft.com/office/drawing/2014/main" val="231482863"/>
                  </a:ext>
                </a:extLst>
              </a:tr>
              <a:tr h="1386840">
                <a:tc>
                  <a:txBody>
                    <a:bodyPr/>
                    <a:lstStyle/>
                    <a:p>
                      <a:r>
                        <a:rPr lang="en-US" sz="2200" dirty="0"/>
                        <a:t>The</a:t>
                      </a:r>
                    </a:p>
                  </a:txBody>
                  <a:tcPr/>
                </a:tc>
                <a:tc>
                  <a:txBody>
                    <a:bodyPr/>
                    <a:lstStyle/>
                    <a:p>
                      <a:r>
                        <a:rPr lang="en-US" sz="2200" dirty="0"/>
                        <a:t>three</a:t>
                      </a:r>
                    </a:p>
                  </a:txBody>
                  <a:tcPr/>
                </a:tc>
                <a:tc>
                  <a:txBody>
                    <a:bodyPr/>
                    <a:lstStyle/>
                    <a:p>
                      <a:r>
                        <a:rPr lang="en-US" sz="2200" dirty="0"/>
                        <a:t>disgusting</a:t>
                      </a:r>
                    </a:p>
                  </a:txBody>
                  <a:tcPr/>
                </a:tc>
                <a:tc>
                  <a:txBody>
                    <a:bodyPr/>
                    <a:lstStyle/>
                    <a:p>
                      <a:r>
                        <a:rPr lang="en-US" sz="2200" dirty="0"/>
                        <a:t>little</a:t>
                      </a:r>
                    </a:p>
                  </a:txBody>
                  <a:tcPr/>
                </a:tc>
                <a:tc>
                  <a:txBody>
                    <a:bodyPr/>
                    <a:lstStyle/>
                    <a:p>
                      <a:endParaRPr lang="en-US" sz="2200" dirty="0"/>
                    </a:p>
                  </a:txBody>
                  <a:tcPr/>
                </a:tc>
                <a:tc>
                  <a:txBody>
                    <a:bodyPr/>
                    <a:lstStyle/>
                    <a:p>
                      <a:r>
                        <a:rPr lang="en-US" sz="2200" dirty="0"/>
                        <a:t>octagonal</a:t>
                      </a:r>
                    </a:p>
                  </a:txBody>
                  <a:tcPr/>
                </a:tc>
                <a:tc>
                  <a:txBody>
                    <a:bodyPr/>
                    <a:lstStyle/>
                    <a:p>
                      <a:r>
                        <a:rPr lang="en-US" sz="2200" dirty="0"/>
                        <a:t>brown</a:t>
                      </a:r>
                    </a:p>
                  </a:txBody>
                  <a:tcPr/>
                </a:tc>
                <a:tc>
                  <a:txBody>
                    <a:bodyPr/>
                    <a:lstStyle/>
                    <a:p>
                      <a:endParaRPr lang="en-US" sz="2200" dirty="0"/>
                    </a:p>
                  </a:txBody>
                  <a:tcPr/>
                </a:tc>
                <a:tc>
                  <a:txBody>
                    <a:bodyPr/>
                    <a:lstStyle/>
                    <a:p>
                      <a:endParaRPr lang="en-US" sz="2200" dirty="0"/>
                    </a:p>
                  </a:txBody>
                  <a:tcPr/>
                </a:tc>
                <a:tc>
                  <a:txBody>
                    <a:bodyPr/>
                    <a:lstStyle/>
                    <a:p>
                      <a:r>
                        <a:rPr lang="en-US" sz="2200" dirty="0"/>
                        <a:t>saucers</a:t>
                      </a:r>
                    </a:p>
                  </a:txBody>
                  <a:tcPr/>
                </a:tc>
                <a:extLst>
                  <a:ext uri="{0D108BD9-81ED-4DB2-BD59-A6C34878D82A}">
                    <a16:rowId xmlns:a16="http://schemas.microsoft.com/office/drawing/2014/main" val="1889299165"/>
                  </a:ext>
                </a:extLst>
              </a:tr>
            </a:tbl>
          </a:graphicData>
        </a:graphic>
      </p:graphicFrame>
      <p:sp>
        <p:nvSpPr>
          <p:cNvPr id="2" name="Footer Placeholder 1">
            <a:extLst>
              <a:ext uri="{FF2B5EF4-FFF2-40B4-BE49-F238E27FC236}">
                <a16:creationId xmlns:a16="http://schemas.microsoft.com/office/drawing/2014/main" id="{D1DD734B-BB4B-4D55-8532-EFA47A75F4CF}"/>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00424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lstStyle/>
          <a:p>
            <a:pPr>
              <a:lnSpc>
                <a:spcPct val="150000"/>
              </a:lnSpc>
            </a:pPr>
            <a:r>
              <a:rPr lang="en-US" dirty="0"/>
              <a:t>A wonderful old Italian clock. [opinion – age – origin] </a:t>
            </a:r>
          </a:p>
          <a:p>
            <a:pPr>
              <a:lnSpc>
                <a:spcPct val="150000"/>
              </a:lnSpc>
            </a:pPr>
            <a:r>
              <a:rPr lang="en-US" dirty="0"/>
              <a:t>I bought a pair of black leather shoes. [color – material] </a:t>
            </a:r>
          </a:p>
          <a:p>
            <a:pPr>
              <a:lnSpc>
                <a:spcPct val="150000"/>
              </a:lnSpc>
            </a:pPr>
            <a:r>
              <a:rPr lang="en-US" dirty="0"/>
              <a:t>A disgusting pink plastic ornament. [opinion – color – material] </a:t>
            </a:r>
          </a:p>
          <a:p>
            <a:pPr>
              <a:lnSpc>
                <a:spcPct val="150000"/>
              </a:lnSpc>
            </a:pPr>
            <a:r>
              <a:rPr lang="en-US" dirty="0"/>
              <a:t>Some slim new French trousers. [dimension – age – origin]</a:t>
            </a:r>
          </a:p>
        </p:txBody>
      </p:sp>
      <p:sp>
        <p:nvSpPr>
          <p:cNvPr id="2" name="Footer Placeholder 1">
            <a:extLst>
              <a:ext uri="{FF2B5EF4-FFF2-40B4-BE49-F238E27FC236}">
                <a16:creationId xmlns:a16="http://schemas.microsoft.com/office/drawing/2014/main" id="{5928F5FE-C529-46E0-A871-4B2A074F369E}"/>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308014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594360"/>
            <a:ext cx="11132820" cy="5582603"/>
          </a:xfrm>
        </p:spPr>
        <p:txBody>
          <a:bodyPr/>
          <a:lstStyle/>
          <a:p>
            <a:pPr>
              <a:lnSpc>
                <a:spcPct val="150000"/>
              </a:lnSpc>
            </a:pPr>
            <a:r>
              <a:rPr lang="en-US" dirty="0"/>
              <a:t>The house is __________________</a:t>
            </a:r>
          </a:p>
          <a:p>
            <a:pPr lvl="1">
              <a:lnSpc>
                <a:spcPct val="150000"/>
              </a:lnSpc>
            </a:pPr>
            <a:r>
              <a:rPr lang="en-US" dirty="0"/>
              <a:t>large and white </a:t>
            </a:r>
          </a:p>
          <a:p>
            <a:pPr lvl="1">
              <a:lnSpc>
                <a:spcPct val="150000"/>
              </a:lnSpc>
            </a:pPr>
            <a:r>
              <a:rPr lang="en-US" dirty="0"/>
              <a:t>white and large </a:t>
            </a:r>
          </a:p>
          <a:p>
            <a:pPr lvl="1">
              <a:lnSpc>
                <a:spcPct val="150000"/>
              </a:lnSpc>
            </a:pPr>
            <a:r>
              <a:rPr lang="en-US" dirty="0"/>
              <a:t>large white </a:t>
            </a:r>
          </a:p>
          <a:p>
            <a:pPr>
              <a:lnSpc>
                <a:spcPct val="150000"/>
              </a:lnSpc>
            </a:pPr>
            <a:r>
              <a:rPr lang="en-US" dirty="0"/>
              <a:t>They live in a __________________ house. </a:t>
            </a:r>
          </a:p>
          <a:p>
            <a:pPr lvl="1">
              <a:lnSpc>
                <a:spcPct val="150000"/>
              </a:lnSpc>
            </a:pPr>
            <a:r>
              <a:rPr lang="en-US" dirty="0"/>
              <a:t>large and white </a:t>
            </a:r>
          </a:p>
          <a:p>
            <a:pPr lvl="1">
              <a:lnSpc>
                <a:spcPct val="150000"/>
              </a:lnSpc>
            </a:pPr>
            <a:r>
              <a:rPr lang="en-US" dirty="0"/>
              <a:t>white and large </a:t>
            </a:r>
          </a:p>
          <a:p>
            <a:pPr lvl="1">
              <a:lnSpc>
                <a:spcPct val="150000"/>
              </a:lnSpc>
            </a:pPr>
            <a:r>
              <a:rPr lang="en-US" dirty="0"/>
              <a:t>large white</a:t>
            </a:r>
          </a:p>
        </p:txBody>
      </p:sp>
      <p:sp>
        <p:nvSpPr>
          <p:cNvPr id="2" name="Footer Placeholder 1">
            <a:extLst>
              <a:ext uri="{FF2B5EF4-FFF2-40B4-BE49-F238E27FC236}">
                <a16:creationId xmlns:a16="http://schemas.microsoft.com/office/drawing/2014/main" id="{F24D2427-A84E-4A77-B813-5FA2BAAC2346}"/>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043713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365760"/>
            <a:ext cx="11430000" cy="5943600"/>
          </a:xfrm>
        </p:spPr>
        <p:txBody>
          <a:bodyPr/>
          <a:lstStyle/>
          <a:p>
            <a:pPr>
              <a:lnSpc>
                <a:spcPct val="150000"/>
              </a:lnSpc>
            </a:pPr>
            <a:r>
              <a:rPr lang="en-US" dirty="0"/>
              <a:t>Which sentence uses the correct order of adjectives? </a:t>
            </a:r>
          </a:p>
          <a:p>
            <a:pPr lvl="1">
              <a:lnSpc>
                <a:spcPct val="150000"/>
              </a:lnSpc>
            </a:pPr>
            <a:r>
              <a:rPr lang="en-US" dirty="0"/>
              <a:t>A. We took a ride on a blue, old Chinese bus. </a:t>
            </a:r>
          </a:p>
          <a:p>
            <a:pPr lvl="1">
              <a:lnSpc>
                <a:spcPct val="150000"/>
              </a:lnSpc>
            </a:pPr>
            <a:r>
              <a:rPr lang="en-US" dirty="0"/>
              <a:t>B. We took a ride on a Chinese, old, blue bus. </a:t>
            </a:r>
          </a:p>
          <a:p>
            <a:pPr lvl="1">
              <a:lnSpc>
                <a:spcPct val="150000"/>
              </a:lnSpc>
            </a:pPr>
            <a:r>
              <a:rPr lang="en-US" dirty="0"/>
              <a:t>C. We took a ride on an old, blue Chinese bus.</a:t>
            </a:r>
          </a:p>
          <a:p>
            <a:pPr>
              <a:lnSpc>
                <a:spcPct val="150000"/>
              </a:lnSpc>
            </a:pPr>
            <a:r>
              <a:rPr lang="en-US" dirty="0"/>
              <a:t>Which sentence uses the correct order of adjectives? </a:t>
            </a:r>
          </a:p>
          <a:p>
            <a:pPr lvl="1">
              <a:lnSpc>
                <a:spcPct val="150000"/>
              </a:lnSpc>
            </a:pPr>
            <a:r>
              <a:rPr lang="en-US" dirty="0"/>
              <a:t>A. I’d like three good reasons why you don’t like spinach. </a:t>
            </a:r>
          </a:p>
          <a:p>
            <a:pPr lvl="1">
              <a:lnSpc>
                <a:spcPct val="150000"/>
              </a:lnSpc>
            </a:pPr>
            <a:r>
              <a:rPr lang="en-US" dirty="0"/>
              <a:t>B. I’d like a good three reasons why you don’t like spinach. </a:t>
            </a:r>
          </a:p>
          <a:p>
            <a:pPr lvl="1">
              <a:lnSpc>
                <a:spcPct val="150000"/>
              </a:lnSpc>
            </a:pPr>
            <a:r>
              <a:rPr lang="en-US" dirty="0"/>
              <a:t>C. I’d like good reasons three why you don’t like spinach.</a:t>
            </a:r>
          </a:p>
        </p:txBody>
      </p:sp>
      <p:sp>
        <p:nvSpPr>
          <p:cNvPr id="2" name="Footer Placeholder 1">
            <a:extLst>
              <a:ext uri="{FF2B5EF4-FFF2-40B4-BE49-F238E27FC236}">
                <a16:creationId xmlns:a16="http://schemas.microsoft.com/office/drawing/2014/main" id="{549F8D2D-1483-4D85-91FC-355FCF2B1469}"/>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849877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27" y="561109"/>
            <a:ext cx="11076709" cy="5615854"/>
          </a:xfrm>
        </p:spPr>
        <p:txBody>
          <a:bodyPr/>
          <a:lstStyle/>
          <a:p>
            <a:r>
              <a:rPr lang="en-US" dirty="0"/>
              <a:t>Which sentence uses the correct order of adjectives? </a:t>
            </a:r>
          </a:p>
          <a:p>
            <a:pPr lvl="1"/>
            <a:r>
              <a:rPr lang="en-US" dirty="0"/>
              <a:t>A. During my college years, I wore a red, white and black big hat to sporting events. </a:t>
            </a:r>
          </a:p>
          <a:p>
            <a:pPr lvl="1"/>
            <a:r>
              <a:rPr lang="en-US" dirty="0"/>
              <a:t>B. During my college years, I wore a big red, white and black hat to sporting events. </a:t>
            </a:r>
          </a:p>
          <a:p>
            <a:pPr lvl="1"/>
            <a:r>
              <a:rPr lang="en-US" dirty="0"/>
              <a:t>C. During my college years, I wore a big red white and black, hat to sporting events.</a:t>
            </a:r>
          </a:p>
          <a:p>
            <a:pPr lvl="1"/>
            <a:endParaRPr lang="en-US" dirty="0"/>
          </a:p>
          <a:p>
            <a:pPr marL="0" indent="0">
              <a:buNone/>
            </a:pPr>
            <a:r>
              <a:rPr lang="en-US" dirty="0"/>
              <a:t>I’ve been spending a lot of time in antique shops looking for the perfect _______________ clock. </a:t>
            </a:r>
          </a:p>
          <a:p>
            <a:r>
              <a:rPr lang="en-US" dirty="0"/>
              <a:t>little silver Italian cuckoo </a:t>
            </a:r>
          </a:p>
          <a:p>
            <a:r>
              <a:rPr lang="en-US" dirty="0"/>
              <a:t>little Italian silver cuckoo </a:t>
            </a:r>
          </a:p>
          <a:p>
            <a:r>
              <a:rPr lang="en-US" dirty="0"/>
              <a:t>silver little Italian cuckoo</a:t>
            </a:r>
          </a:p>
        </p:txBody>
      </p:sp>
      <p:sp>
        <p:nvSpPr>
          <p:cNvPr id="2" name="Footer Placeholder 1">
            <a:extLst>
              <a:ext uri="{FF2B5EF4-FFF2-40B4-BE49-F238E27FC236}">
                <a16:creationId xmlns:a16="http://schemas.microsoft.com/office/drawing/2014/main" id="{7AE20AC1-5583-405F-8B4E-1FB2E59DF474}"/>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685627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474" y="180108"/>
            <a:ext cx="11815009" cy="6545545"/>
          </a:xfrm>
        </p:spPr>
        <p:txBody>
          <a:bodyPr>
            <a:normAutofit/>
          </a:bodyPr>
          <a:lstStyle/>
          <a:p>
            <a:pPr marL="0" indent="0">
              <a:lnSpc>
                <a:spcPct val="150000"/>
              </a:lnSpc>
              <a:buNone/>
            </a:pPr>
            <a:r>
              <a:rPr lang="en-US" dirty="0"/>
              <a:t>A </a:t>
            </a:r>
            <a:r>
              <a:rPr lang="en-US" b="1" i="1" dirty="0"/>
              <a:t>crudely dug </a:t>
            </a:r>
            <a:r>
              <a:rPr lang="en-US" dirty="0"/>
              <a:t>gutter by the side of the kiosk, which was infested with algae, stung </a:t>
            </a:r>
            <a:r>
              <a:rPr lang="en-US" b="1" i="1" dirty="0"/>
              <a:t>pungently</a:t>
            </a:r>
            <a:r>
              <a:rPr lang="en-US" dirty="0"/>
              <a:t> betraying </a:t>
            </a:r>
            <a:r>
              <a:rPr lang="en-US" b="1" i="1" dirty="0"/>
              <a:t>the litters of urine</a:t>
            </a:r>
            <a:r>
              <a:rPr lang="en-US" dirty="0"/>
              <a:t> fed </a:t>
            </a:r>
            <a:r>
              <a:rPr lang="en-US" b="1" i="1" dirty="0"/>
              <a:t>it</a:t>
            </a:r>
            <a:r>
              <a:rPr lang="en-US" dirty="0"/>
              <a:t> </a:t>
            </a:r>
            <a:r>
              <a:rPr lang="en-US" b="1" i="1" dirty="0"/>
              <a:t>each</a:t>
            </a:r>
            <a:r>
              <a:rPr lang="en-US" dirty="0"/>
              <a:t> day. </a:t>
            </a:r>
            <a:r>
              <a:rPr lang="en-US" b="1" i="1" dirty="0"/>
              <a:t>It</a:t>
            </a:r>
            <a:r>
              <a:rPr lang="en-US" dirty="0"/>
              <a:t> added to the</a:t>
            </a:r>
            <a:r>
              <a:rPr lang="en-US" b="1" i="1" dirty="0"/>
              <a:t> misery</a:t>
            </a:r>
            <a:r>
              <a:rPr lang="en-US" dirty="0"/>
              <a:t> of the environment. On </a:t>
            </a:r>
            <a:r>
              <a:rPr lang="en-US" b="1" i="1" dirty="0"/>
              <a:t>impulse, </a:t>
            </a:r>
            <a:r>
              <a:rPr lang="en-US" dirty="0" err="1"/>
              <a:t>Kabria</a:t>
            </a:r>
            <a:r>
              <a:rPr lang="en-US" dirty="0"/>
              <a:t> entered the kiosk. The </a:t>
            </a:r>
            <a:r>
              <a:rPr lang="en-US" b="1" i="1" dirty="0"/>
              <a:t>inside</a:t>
            </a:r>
            <a:r>
              <a:rPr lang="en-US" dirty="0"/>
              <a:t> was painted a </a:t>
            </a:r>
            <a:r>
              <a:rPr lang="en-US" b="1" i="1" dirty="0"/>
              <a:t>lighter</a:t>
            </a:r>
            <a:r>
              <a:rPr lang="en-US" dirty="0"/>
              <a:t> </a:t>
            </a:r>
            <a:r>
              <a:rPr lang="en-US" b="1" i="1" dirty="0"/>
              <a:t>blue</a:t>
            </a:r>
            <a:r>
              <a:rPr lang="en-US" dirty="0"/>
              <a:t>. Portraits of </a:t>
            </a:r>
            <a:r>
              <a:rPr lang="en-US" b="1" i="1" dirty="0"/>
              <a:t>women sporting various styles of </a:t>
            </a:r>
            <a:r>
              <a:rPr lang="en-US" b="1" i="1" dirty="0" err="1"/>
              <a:t>braids</a:t>
            </a:r>
            <a:r>
              <a:rPr lang="en-US" i="1" dirty="0" err="1"/>
              <a:t>,</a:t>
            </a:r>
            <a:r>
              <a:rPr lang="en-US" dirty="0" err="1"/>
              <a:t>decorated</a:t>
            </a:r>
            <a:r>
              <a:rPr lang="en-US" dirty="0"/>
              <a:t> </a:t>
            </a:r>
            <a:r>
              <a:rPr lang="en-US" b="1" i="1" dirty="0"/>
              <a:t>parts</a:t>
            </a:r>
            <a:r>
              <a:rPr lang="en-US" dirty="0"/>
              <a:t> of </a:t>
            </a:r>
            <a:r>
              <a:rPr lang="en-US" b="1" i="1" dirty="0"/>
              <a:t>the walls</a:t>
            </a:r>
            <a:r>
              <a:rPr lang="en-US" dirty="0"/>
              <a:t>. A </a:t>
            </a:r>
            <a:r>
              <a:rPr lang="en-US" b="1" i="1" dirty="0"/>
              <a:t>massive Sony cassette-tape</a:t>
            </a:r>
            <a:r>
              <a:rPr lang="en-US" i="1" dirty="0"/>
              <a:t> </a:t>
            </a:r>
            <a:r>
              <a:rPr lang="en-US" dirty="0"/>
              <a:t>recorder was blasting </a:t>
            </a:r>
            <a:r>
              <a:rPr lang="en-US" b="1" i="1" dirty="0" err="1"/>
              <a:t>Kojo</a:t>
            </a:r>
            <a:r>
              <a:rPr lang="en-US" b="1" i="1" dirty="0"/>
              <a:t> </a:t>
            </a:r>
            <a:r>
              <a:rPr lang="en-US" b="1" i="1" dirty="0" err="1"/>
              <a:t>Antwi’s</a:t>
            </a:r>
            <a:r>
              <a:rPr lang="en-US" i="1" dirty="0"/>
              <a:t> </a:t>
            </a:r>
            <a:r>
              <a:rPr lang="en-US" b="1" i="1" dirty="0"/>
              <a:t>“Tom and Jerry”. </a:t>
            </a:r>
            <a:r>
              <a:rPr lang="en-US" dirty="0"/>
              <a:t>And for the </a:t>
            </a:r>
            <a:r>
              <a:rPr lang="en-US" b="1" i="1" dirty="0"/>
              <a:t>heads</a:t>
            </a:r>
            <a:r>
              <a:rPr lang="en-US" dirty="0"/>
              <a:t> bopping up and down to the </a:t>
            </a:r>
            <a:r>
              <a:rPr lang="en-US" b="1" i="1" dirty="0"/>
              <a:t>beat</a:t>
            </a:r>
            <a:r>
              <a:rPr lang="en-US" dirty="0"/>
              <a:t> it was </a:t>
            </a:r>
            <a:r>
              <a:rPr lang="en-US" b="1" i="1" dirty="0"/>
              <a:t>business</a:t>
            </a:r>
            <a:r>
              <a:rPr lang="en-US" dirty="0"/>
              <a:t> as usual – </a:t>
            </a:r>
            <a:r>
              <a:rPr lang="en-US" b="1" i="1" dirty="0"/>
              <a:t>filth, stench and all</a:t>
            </a:r>
            <a:r>
              <a:rPr lang="en-US" dirty="0"/>
              <a:t>. Evidently used to and resigned to the </a:t>
            </a:r>
            <a:r>
              <a:rPr lang="en-US" b="1" i="1" dirty="0"/>
              <a:t>situation</a:t>
            </a:r>
            <a:r>
              <a:rPr lang="en-US" dirty="0"/>
              <a:t> they found </a:t>
            </a:r>
            <a:r>
              <a:rPr lang="en-US" b="1" i="1" dirty="0"/>
              <a:t>themselves</a:t>
            </a:r>
            <a:r>
              <a:rPr lang="en-US" i="1" dirty="0"/>
              <a:t> </a:t>
            </a:r>
            <a:r>
              <a:rPr lang="en-US" dirty="0"/>
              <a:t>in day in and day out, the </a:t>
            </a:r>
            <a:r>
              <a:rPr lang="en-US" b="1" i="1" dirty="0"/>
              <a:t>squalor</a:t>
            </a:r>
            <a:r>
              <a:rPr lang="en-US" dirty="0"/>
              <a:t> neither shocked nor affected </a:t>
            </a:r>
            <a:r>
              <a:rPr lang="en-US" b="1" i="1" dirty="0"/>
              <a:t>them</a:t>
            </a:r>
            <a:r>
              <a:rPr lang="en-US" dirty="0"/>
              <a:t> anymore. </a:t>
            </a:r>
          </a:p>
        </p:txBody>
      </p:sp>
      <p:sp>
        <p:nvSpPr>
          <p:cNvPr id="2" name="Footer Placeholder 1">
            <a:extLst>
              <a:ext uri="{FF2B5EF4-FFF2-40B4-BE49-F238E27FC236}">
                <a16:creationId xmlns:a16="http://schemas.microsoft.com/office/drawing/2014/main" id="{9F2A2BF4-7C42-4AA1-ACF2-9FF9E4741DCE}"/>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46320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228600"/>
            <a:ext cx="11839074" cy="6424863"/>
          </a:xfrm>
        </p:spPr>
        <p:txBody>
          <a:bodyPr>
            <a:normAutofit/>
          </a:bodyPr>
          <a:lstStyle/>
          <a:p>
            <a:pPr marL="0" indent="0">
              <a:lnSpc>
                <a:spcPct val="150000"/>
              </a:lnSpc>
              <a:buNone/>
            </a:pPr>
            <a:r>
              <a:rPr lang="en-US" dirty="0" err="1"/>
              <a:t>Kabria</a:t>
            </a:r>
            <a:r>
              <a:rPr lang="en-US" dirty="0"/>
              <a:t> couldn’t help recalling to </a:t>
            </a:r>
            <a:r>
              <a:rPr lang="en-US" b="1" i="1" dirty="0"/>
              <a:t>mind</a:t>
            </a:r>
            <a:r>
              <a:rPr lang="en-US" dirty="0"/>
              <a:t> a </a:t>
            </a:r>
            <a:r>
              <a:rPr lang="en-US" b="1" i="1" dirty="0"/>
              <a:t>story</a:t>
            </a:r>
            <a:r>
              <a:rPr lang="en-US" dirty="0"/>
              <a:t> that a </a:t>
            </a:r>
            <a:r>
              <a:rPr lang="en-US" b="1" i="1" dirty="0"/>
              <a:t>private gossip paper </a:t>
            </a:r>
            <a:r>
              <a:rPr lang="en-US" dirty="0"/>
              <a:t>has once published about a </a:t>
            </a:r>
            <a:r>
              <a:rPr lang="en-US" b="1" i="1" dirty="0"/>
              <a:t>notorious</a:t>
            </a:r>
            <a:r>
              <a:rPr lang="en-US" dirty="0"/>
              <a:t> “mad man” around  </a:t>
            </a:r>
            <a:r>
              <a:rPr lang="en-US" b="1" i="1" dirty="0"/>
              <a:t>Accra Central</a:t>
            </a:r>
            <a:r>
              <a:rPr lang="en-US" dirty="0"/>
              <a:t> whose </a:t>
            </a:r>
            <a:r>
              <a:rPr lang="en-US" b="1" i="1" dirty="0"/>
              <a:t>regular reply</a:t>
            </a:r>
            <a:r>
              <a:rPr lang="en-US" dirty="0"/>
              <a:t> to the </a:t>
            </a:r>
            <a:r>
              <a:rPr lang="en-US" b="1" i="1" dirty="0"/>
              <a:t>question</a:t>
            </a:r>
            <a:r>
              <a:rPr lang="en-US" dirty="0"/>
              <a:t> of what he was eating, was </a:t>
            </a:r>
            <a:r>
              <a:rPr lang="en-US" b="1" i="1" dirty="0"/>
              <a:t>‘fried rice’ </a:t>
            </a:r>
            <a:r>
              <a:rPr lang="en-US" dirty="0"/>
              <a:t>yet it was always </a:t>
            </a:r>
            <a:r>
              <a:rPr lang="en-US" b="1" i="1" dirty="0"/>
              <a:t>something</a:t>
            </a:r>
            <a:r>
              <a:rPr lang="en-US" dirty="0"/>
              <a:t> from the </a:t>
            </a:r>
            <a:r>
              <a:rPr lang="en-US" b="1" i="1" dirty="0"/>
              <a:t>garbage</a:t>
            </a:r>
            <a:r>
              <a:rPr lang="en-US" dirty="0"/>
              <a:t>. This earned him the </a:t>
            </a:r>
            <a:r>
              <a:rPr lang="en-US" b="1" i="1" dirty="0"/>
              <a:t>nick name </a:t>
            </a:r>
            <a:r>
              <a:rPr lang="en-US" dirty="0"/>
              <a:t>‘</a:t>
            </a:r>
            <a:r>
              <a:rPr lang="en-US" dirty="0" err="1"/>
              <a:t>Boolaso</a:t>
            </a:r>
            <a:r>
              <a:rPr lang="en-US" dirty="0"/>
              <a:t> Fried rice’. For the </a:t>
            </a:r>
            <a:r>
              <a:rPr lang="en-US" b="1" i="1" dirty="0"/>
              <a:t>many</a:t>
            </a:r>
            <a:r>
              <a:rPr lang="en-US" dirty="0"/>
              <a:t> </a:t>
            </a:r>
            <a:r>
              <a:rPr lang="en-US" b="1" i="1" dirty="0"/>
              <a:t>years</a:t>
            </a:r>
            <a:r>
              <a:rPr lang="en-US" dirty="0"/>
              <a:t> that </a:t>
            </a:r>
            <a:r>
              <a:rPr lang="en-US" dirty="0" err="1"/>
              <a:t>Boolaso</a:t>
            </a:r>
            <a:r>
              <a:rPr lang="en-US" dirty="0"/>
              <a:t> lived off his </a:t>
            </a:r>
            <a:r>
              <a:rPr lang="en-US" b="1" i="1" dirty="0"/>
              <a:t>rotten</a:t>
            </a:r>
            <a:r>
              <a:rPr lang="en-US" dirty="0"/>
              <a:t> </a:t>
            </a:r>
            <a:r>
              <a:rPr lang="en-US" b="1" i="1" dirty="0"/>
              <a:t>left-overs</a:t>
            </a:r>
            <a:r>
              <a:rPr lang="en-US" dirty="0"/>
              <a:t>, he never felt </a:t>
            </a:r>
            <a:r>
              <a:rPr lang="en-US" b="1" i="1" dirty="0"/>
              <a:t>sick</a:t>
            </a:r>
            <a:r>
              <a:rPr lang="en-US" dirty="0"/>
              <a:t>. Then </a:t>
            </a:r>
            <a:r>
              <a:rPr lang="en-US" b="1" i="1" dirty="0"/>
              <a:t>one</a:t>
            </a:r>
            <a:r>
              <a:rPr lang="en-US" dirty="0"/>
              <a:t> Easter Monday, a </a:t>
            </a:r>
            <a:r>
              <a:rPr lang="en-US" b="1" i="1" dirty="0"/>
              <a:t>kind hearted church</a:t>
            </a:r>
            <a:r>
              <a:rPr lang="en-US" dirty="0"/>
              <a:t> </a:t>
            </a:r>
            <a:r>
              <a:rPr lang="en-US" b="1" i="1" dirty="0"/>
              <a:t>going</a:t>
            </a:r>
            <a:r>
              <a:rPr lang="en-US" dirty="0"/>
              <a:t> </a:t>
            </a:r>
            <a:r>
              <a:rPr lang="en-US" b="1" i="1" dirty="0"/>
              <a:t>woman</a:t>
            </a:r>
            <a:r>
              <a:rPr lang="en-US" dirty="0"/>
              <a:t> heeding a </a:t>
            </a:r>
            <a:r>
              <a:rPr lang="en-US" b="1" i="1" dirty="0"/>
              <a:t>call</a:t>
            </a:r>
            <a:r>
              <a:rPr lang="en-US" dirty="0"/>
              <a:t> by her </a:t>
            </a:r>
            <a:r>
              <a:rPr lang="en-US" b="1" i="1" dirty="0"/>
              <a:t>church</a:t>
            </a:r>
            <a:r>
              <a:rPr lang="en-US" dirty="0"/>
              <a:t> to feed </a:t>
            </a:r>
            <a:r>
              <a:rPr lang="en-US" b="1" i="1" dirty="0"/>
              <a:t>the poor </a:t>
            </a:r>
            <a:r>
              <a:rPr lang="en-US" b="1" i="1"/>
              <a:t>and homeless</a:t>
            </a:r>
            <a:r>
              <a:rPr lang="en-US"/>
              <a:t> </a:t>
            </a:r>
            <a:r>
              <a:rPr lang="en-US" dirty="0"/>
              <a:t>during the </a:t>
            </a:r>
            <a:r>
              <a:rPr lang="en-US" b="1" i="1" dirty="0"/>
              <a:t>season</a:t>
            </a:r>
            <a:r>
              <a:rPr lang="en-US" dirty="0"/>
              <a:t> presented </a:t>
            </a:r>
            <a:r>
              <a:rPr lang="en-US" b="1" i="1" dirty="0"/>
              <a:t>a fine plate of home-cooked</a:t>
            </a:r>
            <a:r>
              <a:rPr lang="en-US" dirty="0"/>
              <a:t> food to </a:t>
            </a:r>
            <a:r>
              <a:rPr lang="en-US" dirty="0" err="1"/>
              <a:t>Boolaso</a:t>
            </a:r>
            <a:r>
              <a:rPr lang="en-US" dirty="0"/>
              <a:t>. The </a:t>
            </a:r>
            <a:r>
              <a:rPr lang="en-US" b="1" i="1" dirty="0"/>
              <a:t>madman</a:t>
            </a:r>
            <a:r>
              <a:rPr lang="en-US" dirty="0"/>
              <a:t> consumed it </a:t>
            </a:r>
            <a:r>
              <a:rPr lang="en-US" b="1" i="1" dirty="0"/>
              <a:t>ravenously</a:t>
            </a:r>
            <a:r>
              <a:rPr lang="en-US" dirty="0"/>
              <a:t> to </a:t>
            </a:r>
            <a:r>
              <a:rPr lang="en-US" b="1" i="1" dirty="0"/>
              <a:t>the pleasure </a:t>
            </a:r>
            <a:r>
              <a:rPr lang="en-US" dirty="0"/>
              <a:t>of </a:t>
            </a:r>
            <a:r>
              <a:rPr lang="en-US" b="1" i="1" dirty="0"/>
              <a:t>onlookers</a:t>
            </a:r>
            <a:r>
              <a:rPr lang="en-US" dirty="0"/>
              <a:t>.</a:t>
            </a:r>
          </a:p>
        </p:txBody>
      </p:sp>
      <p:sp>
        <p:nvSpPr>
          <p:cNvPr id="2" name="Footer Placeholder 1">
            <a:extLst>
              <a:ext uri="{FF2B5EF4-FFF2-40B4-BE49-F238E27FC236}">
                <a16:creationId xmlns:a16="http://schemas.microsoft.com/office/drawing/2014/main" id="{84545D87-A074-444B-A8AD-C3EF32382712}"/>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253994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385010"/>
            <a:ext cx="11405937" cy="6124073"/>
          </a:xfrm>
        </p:spPr>
        <p:txBody>
          <a:bodyPr/>
          <a:lstStyle/>
          <a:p>
            <a:pPr marL="0" indent="0">
              <a:lnSpc>
                <a:spcPct val="150000"/>
              </a:lnSpc>
              <a:buNone/>
            </a:pPr>
            <a:r>
              <a:rPr lang="en-US" dirty="0"/>
              <a:t>Minutes later, </a:t>
            </a:r>
            <a:r>
              <a:rPr lang="en-US" dirty="0" err="1"/>
              <a:t>Boolaso</a:t>
            </a:r>
            <a:r>
              <a:rPr lang="en-US" dirty="0"/>
              <a:t> began hitting </a:t>
            </a:r>
            <a:r>
              <a:rPr lang="en-US" b="1" i="1" dirty="0"/>
              <a:t>his chest</a:t>
            </a:r>
            <a:r>
              <a:rPr lang="en-US" dirty="0"/>
              <a:t> in anguish. Then he grabbed his stomach doubled over and threw up, emptying the </a:t>
            </a:r>
            <a:r>
              <a:rPr lang="en-US" b="1" i="1" dirty="0"/>
              <a:t>entire fine meal</a:t>
            </a:r>
            <a:r>
              <a:rPr lang="en-US" dirty="0"/>
              <a:t> out of </a:t>
            </a:r>
            <a:r>
              <a:rPr lang="en-US" b="1" i="1" dirty="0"/>
              <a:t>his</a:t>
            </a:r>
            <a:r>
              <a:rPr lang="en-US" b="1" dirty="0"/>
              <a:t> </a:t>
            </a:r>
            <a:r>
              <a:rPr lang="en-US" b="1" i="1" dirty="0"/>
              <a:t>system</a:t>
            </a:r>
            <a:r>
              <a:rPr lang="en-US" dirty="0"/>
              <a:t>. </a:t>
            </a:r>
            <a:r>
              <a:rPr lang="en-US" dirty="0" err="1"/>
              <a:t>Kabria</a:t>
            </a:r>
            <a:r>
              <a:rPr lang="en-US" dirty="0"/>
              <a:t> wondered if </a:t>
            </a:r>
            <a:r>
              <a:rPr lang="en-US" dirty="0" err="1"/>
              <a:t>Agbogbloshie</a:t>
            </a:r>
            <a:r>
              <a:rPr lang="en-US" dirty="0"/>
              <a:t> should one day be swept clean and the gutters desilted, and the </a:t>
            </a:r>
            <a:r>
              <a:rPr lang="en-US" b="1" i="1" dirty="0"/>
              <a:t>rubbish</a:t>
            </a:r>
            <a:r>
              <a:rPr lang="en-US" dirty="0"/>
              <a:t> </a:t>
            </a:r>
            <a:r>
              <a:rPr lang="en-US" b="1" i="1" dirty="0"/>
              <a:t>mounts</a:t>
            </a:r>
            <a:r>
              <a:rPr lang="en-US" dirty="0"/>
              <a:t> cleared, whether the </a:t>
            </a:r>
            <a:r>
              <a:rPr lang="en-US" b="1" i="1" dirty="0"/>
              <a:t>regulars</a:t>
            </a:r>
            <a:r>
              <a:rPr lang="en-US" dirty="0"/>
              <a:t> there wouldn’t </a:t>
            </a:r>
            <a:r>
              <a:rPr lang="en-US" b="1" i="1" dirty="0"/>
              <a:t>all</a:t>
            </a:r>
            <a:r>
              <a:rPr lang="en-US" dirty="0"/>
              <a:t> catch </a:t>
            </a:r>
            <a:r>
              <a:rPr lang="en-US" b="1" i="1" dirty="0"/>
              <a:t>catarrh</a:t>
            </a:r>
            <a:r>
              <a:rPr lang="en-US" dirty="0"/>
              <a:t>.</a:t>
            </a:r>
            <a:endParaRPr lang="en-US" b="1" dirty="0"/>
          </a:p>
        </p:txBody>
      </p:sp>
      <p:sp>
        <p:nvSpPr>
          <p:cNvPr id="2" name="Footer Placeholder 1">
            <a:extLst>
              <a:ext uri="{FF2B5EF4-FFF2-40B4-BE49-F238E27FC236}">
                <a16:creationId xmlns:a16="http://schemas.microsoft.com/office/drawing/2014/main" id="{951B152E-1B99-40C7-A4C1-3A7F97B9B6F5}"/>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92009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649FA89-681B-48F8-B06C-70A5CB576D20}"/>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75675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75434"/>
            <a:ext cx="10515600" cy="1058144"/>
          </a:xfrm>
        </p:spPr>
        <p:txBody>
          <a:bodyPr/>
          <a:lstStyle/>
          <a:p>
            <a:r>
              <a:rPr lang="en-US" b="1" dirty="0"/>
              <a:t>WHAT IS THE NOUN?</a:t>
            </a:r>
          </a:p>
        </p:txBody>
      </p:sp>
      <p:sp>
        <p:nvSpPr>
          <p:cNvPr id="4" name="Content Placeholder 3"/>
          <p:cNvSpPr>
            <a:spLocks noGrp="1"/>
          </p:cNvSpPr>
          <p:nvPr>
            <p:ph idx="1"/>
          </p:nvPr>
        </p:nvSpPr>
        <p:spPr>
          <a:xfrm>
            <a:off x="838200" y="1319842"/>
            <a:ext cx="10515600" cy="5184475"/>
          </a:xfrm>
        </p:spPr>
        <p:txBody>
          <a:bodyPr>
            <a:normAutofit/>
          </a:bodyPr>
          <a:lstStyle/>
          <a:p>
            <a:r>
              <a:rPr lang="en-US" sz="4000" dirty="0"/>
              <a:t>A noun is any word that names. This could be a person, place, animal, thing, idea, concept – so long as that word names it is considered as a noun</a:t>
            </a:r>
          </a:p>
          <a:p>
            <a:r>
              <a:rPr lang="en-US" sz="4000" dirty="0"/>
              <a:t>It is important to note that any word can therefore become a noun by virtue of it naming something. Examples of nouns are </a:t>
            </a:r>
            <a:r>
              <a:rPr lang="en-US" sz="4000" i="1" u="sng" dirty="0"/>
              <a:t>discovery, entrepreneurship, provision, engineering</a:t>
            </a:r>
            <a:r>
              <a:rPr lang="en-US" sz="4000" b="1" i="1" dirty="0"/>
              <a:t> </a:t>
            </a:r>
            <a:r>
              <a:rPr lang="en-US" sz="4000" dirty="0" err="1"/>
              <a:t>etc</a:t>
            </a:r>
            <a:endParaRPr lang="en-US" sz="4000" u="sng" dirty="0"/>
          </a:p>
        </p:txBody>
      </p:sp>
      <p:sp>
        <p:nvSpPr>
          <p:cNvPr id="2" name="Footer Placeholder 1">
            <a:extLst>
              <a:ext uri="{FF2B5EF4-FFF2-40B4-BE49-F238E27FC236}">
                <a16:creationId xmlns:a16="http://schemas.microsoft.com/office/drawing/2014/main" id="{C4B60ABE-DABC-41AB-8224-A1E998E9C049}"/>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845607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474" y="180108"/>
            <a:ext cx="11815009" cy="6545545"/>
          </a:xfrm>
        </p:spPr>
        <p:txBody>
          <a:bodyPr>
            <a:normAutofit/>
          </a:bodyPr>
          <a:lstStyle/>
          <a:p>
            <a:pPr marL="0" indent="0">
              <a:lnSpc>
                <a:spcPct val="150000"/>
              </a:lnSpc>
              <a:buNone/>
            </a:pPr>
            <a:r>
              <a:rPr lang="en-US" dirty="0"/>
              <a:t>A </a:t>
            </a:r>
            <a:r>
              <a:rPr lang="en-US" b="1" i="1" dirty="0"/>
              <a:t>crudely dug </a:t>
            </a:r>
            <a:r>
              <a:rPr lang="en-US" dirty="0"/>
              <a:t>gutter by the side of the kiosk, which was infested with algae, stung </a:t>
            </a:r>
            <a:r>
              <a:rPr lang="en-US" b="1" i="1" dirty="0"/>
              <a:t>pungently</a:t>
            </a:r>
            <a:r>
              <a:rPr lang="en-US" dirty="0"/>
              <a:t> betraying </a:t>
            </a:r>
            <a:r>
              <a:rPr lang="en-US" b="1" i="1" dirty="0"/>
              <a:t>the litters of urine</a:t>
            </a:r>
            <a:r>
              <a:rPr lang="en-US" i="1" dirty="0"/>
              <a:t>(object)</a:t>
            </a:r>
            <a:r>
              <a:rPr lang="en-US" dirty="0"/>
              <a:t> fed </a:t>
            </a:r>
            <a:r>
              <a:rPr lang="en-US" b="1" i="1" dirty="0"/>
              <a:t>it</a:t>
            </a:r>
            <a:r>
              <a:rPr lang="en-US" i="1" dirty="0"/>
              <a:t>(object)</a:t>
            </a:r>
            <a:r>
              <a:rPr lang="en-US" dirty="0"/>
              <a:t> </a:t>
            </a:r>
            <a:r>
              <a:rPr lang="en-US" b="1" i="1" dirty="0"/>
              <a:t>each</a:t>
            </a:r>
            <a:r>
              <a:rPr lang="en-US" dirty="0"/>
              <a:t> day. </a:t>
            </a:r>
            <a:r>
              <a:rPr lang="en-US" b="1" i="1" dirty="0"/>
              <a:t>It</a:t>
            </a:r>
            <a:r>
              <a:rPr lang="en-US" dirty="0"/>
              <a:t> added to the</a:t>
            </a:r>
            <a:r>
              <a:rPr lang="en-US" b="1" i="1" dirty="0"/>
              <a:t> misery</a:t>
            </a:r>
            <a:r>
              <a:rPr lang="en-US" dirty="0"/>
              <a:t> of the environment. On </a:t>
            </a:r>
            <a:r>
              <a:rPr lang="en-US" b="1" i="1" dirty="0"/>
              <a:t>impulse</a:t>
            </a:r>
            <a:r>
              <a:rPr lang="en-US" i="1" dirty="0"/>
              <a:t>(object)</a:t>
            </a:r>
            <a:r>
              <a:rPr lang="en-US" dirty="0"/>
              <a:t>, </a:t>
            </a:r>
            <a:r>
              <a:rPr lang="en-US" dirty="0" err="1"/>
              <a:t>Kabria</a:t>
            </a:r>
            <a:r>
              <a:rPr lang="en-US" dirty="0"/>
              <a:t> entered the kiosk. The </a:t>
            </a:r>
            <a:r>
              <a:rPr lang="en-US" b="1" i="1" dirty="0"/>
              <a:t>inside</a:t>
            </a:r>
            <a:r>
              <a:rPr lang="en-US" dirty="0"/>
              <a:t> was painted a </a:t>
            </a:r>
            <a:r>
              <a:rPr lang="en-US" b="1" i="1" dirty="0"/>
              <a:t>lighter</a:t>
            </a:r>
            <a:r>
              <a:rPr lang="en-US" dirty="0"/>
              <a:t> </a:t>
            </a:r>
            <a:r>
              <a:rPr lang="en-US" b="1" i="1" dirty="0"/>
              <a:t>blue</a:t>
            </a:r>
            <a:r>
              <a:rPr lang="en-US" dirty="0"/>
              <a:t>. Portraits of </a:t>
            </a:r>
            <a:r>
              <a:rPr lang="en-US" b="1" i="1" dirty="0"/>
              <a:t>women sporting various styles of braids</a:t>
            </a:r>
            <a:r>
              <a:rPr lang="en-US" i="1" dirty="0"/>
              <a:t>(predicative </a:t>
            </a:r>
            <a:r>
              <a:rPr lang="en-US" i="1" dirty="0" err="1"/>
              <a:t>adjec</a:t>
            </a:r>
            <a:r>
              <a:rPr lang="en-US" i="1" dirty="0"/>
              <a:t>)</a:t>
            </a:r>
            <a:r>
              <a:rPr lang="en-US" dirty="0"/>
              <a:t>, decorated </a:t>
            </a:r>
            <a:r>
              <a:rPr lang="en-US" b="1" i="1" dirty="0"/>
              <a:t>parts</a:t>
            </a:r>
            <a:r>
              <a:rPr lang="en-US" dirty="0"/>
              <a:t> of </a:t>
            </a:r>
            <a:r>
              <a:rPr lang="en-US" b="1" i="1" dirty="0"/>
              <a:t>the walls</a:t>
            </a:r>
            <a:r>
              <a:rPr lang="en-US" dirty="0"/>
              <a:t>. A </a:t>
            </a:r>
            <a:r>
              <a:rPr lang="en-US" b="1" i="1" dirty="0"/>
              <a:t>massive Sony cassette-tape</a:t>
            </a:r>
            <a:r>
              <a:rPr lang="en-US" i="1" dirty="0"/>
              <a:t>(adjective)</a:t>
            </a:r>
            <a:r>
              <a:rPr lang="en-US" dirty="0"/>
              <a:t> recorder was blasting </a:t>
            </a:r>
            <a:r>
              <a:rPr lang="en-US" b="1" i="1" dirty="0" err="1"/>
              <a:t>Kojo</a:t>
            </a:r>
            <a:r>
              <a:rPr lang="en-US" b="1" i="1" dirty="0"/>
              <a:t> </a:t>
            </a:r>
            <a:r>
              <a:rPr lang="en-US" b="1" i="1" dirty="0" err="1"/>
              <a:t>Antwi’s</a:t>
            </a:r>
            <a:r>
              <a:rPr lang="en-US" i="1" dirty="0"/>
              <a:t>(object)</a:t>
            </a:r>
            <a:r>
              <a:rPr lang="en-US" b="1" i="1" dirty="0"/>
              <a:t> “Tom and Jerry”. </a:t>
            </a:r>
            <a:r>
              <a:rPr lang="en-US" dirty="0"/>
              <a:t>And for the </a:t>
            </a:r>
            <a:r>
              <a:rPr lang="en-US" b="1" i="1" dirty="0"/>
              <a:t>heads</a:t>
            </a:r>
            <a:r>
              <a:rPr lang="en-US" dirty="0"/>
              <a:t> bopping up and down to the </a:t>
            </a:r>
            <a:r>
              <a:rPr lang="en-US" b="1" i="1" dirty="0"/>
              <a:t>beat</a:t>
            </a:r>
            <a:r>
              <a:rPr lang="en-US" dirty="0"/>
              <a:t> it was </a:t>
            </a:r>
            <a:r>
              <a:rPr lang="en-US" b="1" i="1" dirty="0"/>
              <a:t>business</a:t>
            </a:r>
            <a:r>
              <a:rPr lang="en-US" dirty="0"/>
              <a:t> as usual – </a:t>
            </a:r>
            <a:r>
              <a:rPr lang="en-US" b="1" i="1" dirty="0"/>
              <a:t>filth, stench and all</a:t>
            </a:r>
            <a:r>
              <a:rPr lang="en-US" dirty="0"/>
              <a:t>. Evidently used to and resigned to the </a:t>
            </a:r>
            <a:r>
              <a:rPr lang="en-US" b="1" i="1" dirty="0"/>
              <a:t>situation</a:t>
            </a:r>
            <a:r>
              <a:rPr lang="en-US" i="1" dirty="0"/>
              <a:t>(object)</a:t>
            </a:r>
            <a:r>
              <a:rPr lang="en-US" dirty="0"/>
              <a:t> they found </a:t>
            </a:r>
            <a:r>
              <a:rPr lang="en-US" b="1" i="1" dirty="0"/>
              <a:t>themselves</a:t>
            </a:r>
            <a:r>
              <a:rPr lang="en-US" i="1" dirty="0"/>
              <a:t>(reflexive)</a:t>
            </a:r>
            <a:r>
              <a:rPr lang="en-US" dirty="0"/>
              <a:t> in day in and day out, the </a:t>
            </a:r>
            <a:r>
              <a:rPr lang="en-US" b="1" i="1" dirty="0"/>
              <a:t>squalor</a:t>
            </a:r>
            <a:r>
              <a:rPr lang="en-US" dirty="0"/>
              <a:t> neither shocked nor affected </a:t>
            </a:r>
            <a:r>
              <a:rPr lang="en-US" b="1" i="1" dirty="0"/>
              <a:t>them</a:t>
            </a:r>
            <a:r>
              <a:rPr lang="en-US" dirty="0"/>
              <a:t> anymore. </a:t>
            </a:r>
          </a:p>
        </p:txBody>
      </p:sp>
      <p:sp>
        <p:nvSpPr>
          <p:cNvPr id="2" name="Footer Placeholder 1">
            <a:extLst>
              <a:ext uri="{FF2B5EF4-FFF2-40B4-BE49-F238E27FC236}">
                <a16:creationId xmlns:a16="http://schemas.microsoft.com/office/drawing/2014/main" id="{BC207CD2-5B94-4952-BBBE-321DED9378FC}"/>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559112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228600"/>
            <a:ext cx="11839074" cy="6424863"/>
          </a:xfrm>
        </p:spPr>
        <p:txBody>
          <a:bodyPr>
            <a:normAutofit lnSpcReduction="10000"/>
          </a:bodyPr>
          <a:lstStyle/>
          <a:p>
            <a:pPr marL="0" indent="0">
              <a:lnSpc>
                <a:spcPct val="150000"/>
              </a:lnSpc>
              <a:buNone/>
            </a:pPr>
            <a:r>
              <a:rPr lang="en-US" dirty="0" err="1"/>
              <a:t>Kabria</a:t>
            </a:r>
            <a:r>
              <a:rPr lang="en-US" dirty="0"/>
              <a:t> couldn’t help recalling to </a:t>
            </a:r>
            <a:r>
              <a:rPr lang="en-US" b="1" i="1" dirty="0"/>
              <a:t>mind</a:t>
            </a:r>
            <a:r>
              <a:rPr lang="en-US" i="1" dirty="0"/>
              <a:t>(object)</a:t>
            </a:r>
            <a:r>
              <a:rPr lang="en-US" dirty="0"/>
              <a:t> a </a:t>
            </a:r>
            <a:r>
              <a:rPr lang="en-US" b="1" i="1" dirty="0"/>
              <a:t>story</a:t>
            </a:r>
            <a:r>
              <a:rPr lang="en-US" i="1" dirty="0"/>
              <a:t>(object)</a:t>
            </a:r>
            <a:r>
              <a:rPr lang="en-US" dirty="0"/>
              <a:t> that a </a:t>
            </a:r>
            <a:r>
              <a:rPr lang="en-US" b="1" i="1" dirty="0"/>
              <a:t>private gossip paper </a:t>
            </a:r>
            <a:r>
              <a:rPr lang="en-US" dirty="0"/>
              <a:t>has once published about a </a:t>
            </a:r>
            <a:r>
              <a:rPr lang="en-US" b="1" i="1" dirty="0"/>
              <a:t>notorious</a:t>
            </a:r>
            <a:r>
              <a:rPr lang="en-US" dirty="0"/>
              <a:t> “mad man” around  </a:t>
            </a:r>
            <a:r>
              <a:rPr lang="en-US" b="1" i="1" dirty="0"/>
              <a:t>Accra Central</a:t>
            </a:r>
            <a:r>
              <a:rPr lang="en-US" i="1" dirty="0"/>
              <a:t>(adverbial)</a:t>
            </a:r>
            <a:r>
              <a:rPr lang="en-US" dirty="0"/>
              <a:t> whose </a:t>
            </a:r>
            <a:r>
              <a:rPr lang="en-US" b="1" i="1" dirty="0"/>
              <a:t>regular</a:t>
            </a:r>
            <a:r>
              <a:rPr lang="en-US" i="1" dirty="0"/>
              <a:t>(</a:t>
            </a:r>
            <a:r>
              <a:rPr lang="en-US" i="1" dirty="0" err="1"/>
              <a:t>adj</a:t>
            </a:r>
            <a:r>
              <a:rPr lang="en-US" i="1" dirty="0"/>
              <a:t>)</a:t>
            </a:r>
            <a:r>
              <a:rPr lang="en-US" b="1" i="1" dirty="0"/>
              <a:t> reply(object</a:t>
            </a:r>
            <a:r>
              <a:rPr lang="en-US" i="1" dirty="0"/>
              <a:t>)</a:t>
            </a:r>
            <a:r>
              <a:rPr lang="en-US" dirty="0"/>
              <a:t> to the </a:t>
            </a:r>
            <a:r>
              <a:rPr lang="en-US" b="1" i="1" dirty="0"/>
              <a:t>question</a:t>
            </a:r>
            <a:r>
              <a:rPr lang="en-US" dirty="0"/>
              <a:t> of what he was eating, was </a:t>
            </a:r>
            <a:r>
              <a:rPr lang="en-US" b="1" i="1" dirty="0"/>
              <a:t>‘fried rice’</a:t>
            </a:r>
            <a:r>
              <a:rPr lang="en-US" i="1" dirty="0"/>
              <a:t>(complement)</a:t>
            </a:r>
            <a:r>
              <a:rPr lang="en-US" b="1" i="1" dirty="0"/>
              <a:t> </a:t>
            </a:r>
            <a:r>
              <a:rPr lang="en-US" dirty="0"/>
              <a:t>yet it was always </a:t>
            </a:r>
            <a:r>
              <a:rPr lang="en-US" b="1" i="1" dirty="0"/>
              <a:t>something</a:t>
            </a:r>
            <a:r>
              <a:rPr lang="en-US" i="1" dirty="0"/>
              <a:t>(object)</a:t>
            </a:r>
            <a:r>
              <a:rPr lang="en-US" dirty="0"/>
              <a:t> from the </a:t>
            </a:r>
            <a:r>
              <a:rPr lang="en-US" b="1" i="1" dirty="0"/>
              <a:t>garbage</a:t>
            </a:r>
            <a:r>
              <a:rPr lang="en-US" i="1" dirty="0"/>
              <a:t>(object)</a:t>
            </a:r>
            <a:r>
              <a:rPr lang="en-US" dirty="0"/>
              <a:t>. This earned him the </a:t>
            </a:r>
            <a:r>
              <a:rPr lang="en-US" b="1" i="1" dirty="0"/>
              <a:t>nick name </a:t>
            </a:r>
            <a:r>
              <a:rPr lang="en-US" dirty="0"/>
              <a:t>‘</a:t>
            </a:r>
            <a:r>
              <a:rPr lang="en-US" dirty="0" err="1"/>
              <a:t>Boolaso</a:t>
            </a:r>
            <a:r>
              <a:rPr lang="en-US" dirty="0"/>
              <a:t> Fried rice’. For the </a:t>
            </a:r>
            <a:r>
              <a:rPr lang="en-US" b="1" i="1" dirty="0"/>
              <a:t>many</a:t>
            </a:r>
            <a:r>
              <a:rPr lang="en-US" i="1" dirty="0"/>
              <a:t>(</a:t>
            </a:r>
            <a:r>
              <a:rPr lang="en-US" i="1" dirty="0" err="1"/>
              <a:t>adj</a:t>
            </a:r>
            <a:r>
              <a:rPr lang="en-US" i="1" dirty="0"/>
              <a:t>)</a:t>
            </a:r>
            <a:r>
              <a:rPr lang="en-US" dirty="0"/>
              <a:t> </a:t>
            </a:r>
            <a:r>
              <a:rPr lang="en-US" b="1" i="1" dirty="0"/>
              <a:t>years</a:t>
            </a:r>
            <a:r>
              <a:rPr lang="en-US" dirty="0"/>
              <a:t> that </a:t>
            </a:r>
            <a:r>
              <a:rPr lang="en-US" dirty="0" err="1"/>
              <a:t>Boolaso</a:t>
            </a:r>
            <a:r>
              <a:rPr lang="en-US" dirty="0"/>
              <a:t> lived off his </a:t>
            </a:r>
            <a:r>
              <a:rPr lang="en-US" b="1" i="1" dirty="0"/>
              <a:t>rotten</a:t>
            </a:r>
            <a:r>
              <a:rPr lang="en-US" dirty="0"/>
              <a:t> </a:t>
            </a:r>
            <a:r>
              <a:rPr lang="en-US" b="1" i="1" dirty="0"/>
              <a:t>left-overs</a:t>
            </a:r>
            <a:r>
              <a:rPr lang="en-US" dirty="0"/>
              <a:t>, he never felt </a:t>
            </a:r>
            <a:r>
              <a:rPr lang="en-US" b="1" i="1" dirty="0"/>
              <a:t>sick</a:t>
            </a:r>
            <a:r>
              <a:rPr lang="en-US" dirty="0"/>
              <a:t>. Then </a:t>
            </a:r>
            <a:r>
              <a:rPr lang="en-US" b="1" i="1" dirty="0"/>
              <a:t>one</a:t>
            </a:r>
            <a:r>
              <a:rPr lang="en-US" i="1" dirty="0"/>
              <a:t>(</a:t>
            </a:r>
            <a:r>
              <a:rPr lang="en-US" i="1" dirty="0" err="1"/>
              <a:t>adj</a:t>
            </a:r>
            <a:r>
              <a:rPr lang="en-US" i="1" dirty="0"/>
              <a:t>)</a:t>
            </a:r>
            <a:r>
              <a:rPr lang="en-US" dirty="0"/>
              <a:t> Easter Monday, a </a:t>
            </a:r>
            <a:r>
              <a:rPr lang="en-US" b="1" i="1" dirty="0"/>
              <a:t>kind hearted church</a:t>
            </a:r>
            <a:r>
              <a:rPr lang="en-US" dirty="0"/>
              <a:t> </a:t>
            </a:r>
            <a:r>
              <a:rPr lang="en-US" b="1" i="1" dirty="0"/>
              <a:t>going</a:t>
            </a:r>
            <a:r>
              <a:rPr lang="en-US" i="1" dirty="0"/>
              <a:t>(</a:t>
            </a:r>
            <a:r>
              <a:rPr lang="en-US" i="1" dirty="0" err="1"/>
              <a:t>adj</a:t>
            </a:r>
            <a:r>
              <a:rPr lang="en-US" i="1" dirty="0"/>
              <a:t>)</a:t>
            </a:r>
            <a:r>
              <a:rPr lang="en-US" dirty="0"/>
              <a:t> </a:t>
            </a:r>
            <a:r>
              <a:rPr lang="en-US" b="1" i="1" dirty="0"/>
              <a:t>woman</a:t>
            </a:r>
            <a:r>
              <a:rPr lang="en-US" dirty="0"/>
              <a:t> heeding a </a:t>
            </a:r>
            <a:r>
              <a:rPr lang="en-US" b="1" i="1" dirty="0"/>
              <a:t>call</a:t>
            </a:r>
            <a:r>
              <a:rPr lang="en-US" dirty="0"/>
              <a:t> by her </a:t>
            </a:r>
            <a:r>
              <a:rPr lang="en-US" b="1" i="1" dirty="0"/>
              <a:t>church</a:t>
            </a:r>
            <a:r>
              <a:rPr lang="en-US" i="1" dirty="0"/>
              <a:t>(object)</a:t>
            </a:r>
            <a:r>
              <a:rPr lang="en-US" dirty="0"/>
              <a:t> to feed </a:t>
            </a:r>
            <a:r>
              <a:rPr lang="en-US" b="1" i="1" dirty="0"/>
              <a:t>the poor and homeless</a:t>
            </a:r>
            <a:r>
              <a:rPr lang="en-US" i="1" dirty="0"/>
              <a:t>(object)</a:t>
            </a:r>
            <a:r>
              <a:rPr lang="en-US" dirty="0"/>
              <a:t> during the </a:t>
            </a:r>
            <a:r>
              <a:rPr lang="en-US" b="1" i="1" dirty="0"/>
              <a:t>season</a:t>
            </a:r>
            <a:r>
              <a:rPr lang="en-US" dirty="0"/>
              <a:t> presented </a:t>
            </a:r>
            <a:r>
              <a:rPr lang="en-US" b="1" i="1" dirty="0"/>
              <a:t>a fine plate of home-cooked</a:t>
            </a:r>
            <a:r>
              <a:rPr lang="en-US" dirty="0"/>
              <a:t> food to </a:t>
            </a:r>
            <a:r>
              <a:rPr lang="en-US" dirty="0" err="1"/>
              <a:t>Boolaso</a:t>
            </a:r>
            <a:r>
              <a:rPr lang="en-US" dirty="0"/>
              <a:t>. The </a:t>
            </a:r>
            <a:r>
              <a:rPr lang="en-US" b="1" i="1" dirty="0"/>
              <a:t>madman</a:t>
            </a:r>
            <a:r>
              <a:rPr lang="en-US" dirty="0"/>
              <a:t> consumed it </a:t>
            </a:r>
            <a:r>
              <a:rPr lang="en-US" b="1" i="1" dirty="0"/>
              <a:t>ravenously</a:t>
            </a:r>
            <a:r>
              <a:rPr lang="en-US" dirty="0"/>
              <a:t> to </a:t>
            </a:r>
            <a:r>
              <a:rPr lang="en-US" b="1" i="1" dirty="0"/>
              <a:t>the pleasure </a:t>
            </a:r>
            <a:r>
              <a:rPr lang="en-US" dirty="0"/>
              <a:t>of </a:t>
            </a:r>
            <a:r>
              <a:rPr lang="en-US" b="1" i="1" dirty="0"/>
              <a:t>onlookers</a:t>
            </a:r>
            <a:r>
              <a:rPr lang="en-US" dirty="0"/>
              <a:t>.</a:t>
            </a:r>
          </a:p>
        </p:txBody>
      </p:sp>
      <p:sp>
        <p:nvSpPr>
          <p:cNvPr id="2" name="Footer Placeholder 1">
            <a:extLst>
              <a:ext uri="{FF2B5EF4-FFF2-40B4-BE49-F238E27FC236}">
                <a16:creationId xmlns:a16="http://schemas.microsoft.com/office/drawing/2014/main" id="{11BCDFAB-66EA-47D5-8715-A1D4FCD482B2}"/>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59990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2694"/>
            <a:ext cx="10515600" cy="5754269"/>
          </a:xfrm>
        </p:spPr>
        <p:txBody>
          <a:bodyPr>
            <a:normAutofit/>
          </a:bodyPr>
          <a:lstStyle/>
          <a:p>
            <a:pPr>
              <a:lnSpc>
                <a:spcPct val="150000"/>
              </a:lnSpc>
            </a:pPr>
            <a:r>
              <a:rPr lang="en-US" sz="3200" dirty="0"/>
              <a:t>It is important to note that one cannot determine what part of speech a word belongs to except by determining what function it is performing</a:t>
            </a:r>
          </a:p>
          <a:p>
            <a:pPr lvl="1">
              <a:lnSpc>
                <a:spcPct val="150000"/>
              </a:lnSpc>
            </a:pPr>
            <a:r>
              <a:rPr lang="en-US" sz="2800" dirty="0"/>
              <a:t>For example an “-</a:t>
            </a:r>
            <a:r>
              <a:rPr lang="en-US" sz="2800" dirty="0" err="1"/>
              <a:t>ing</a:t>
            </a:r>
            <a:r>
              <a:rPr lang="en-US" sz="2800" dirty="0"/>
              <a:t>” verb could become a noun in certain instances. </a:t>
            </a:r>
            <a:r>
              <a:rPr lang="en-US" sz="2800" dirty="0" err="1"/>
              <a:t>Eg</a:t>
            </a:r>
            <a:r>
              <a:rPr lang="en-US" sz="2800" dirty="0"/>
              <a:t>: </a:t>
            </a:r>
            <a:r>
              <a:rPr lang="en-US" sz="2800" b="1" i="1" u="sng" dirty="0"/>
              <a:t>Talking</a:t>
            </a:r>
            <a:r>
              <a:rPr lang="en-US" sz="2800" dirty="0"/>
              <a:t> is a therapeutic exercise. Such verbs are referred to as gerunds</a:t>
            </a:r>
          </a:p>
          <a:p>
            <a:pPr lvl="1">
              <a:lnSpc>
                <a:spcPct val="150000"/>
              </a:lnSpc>
            </a:pPr>
            <a:r>
              <a:rPr lang="en-US" sz="2800" dirty="0"/>
              <a:t>Words that are typically adjectives in their usage can be nouns in certain instances. </a:t>
            </a:r>
            <a:r>
              <a:rPr lang="en-US" sz="2800" dirty="0" err="1"/>
              <a:t>Eg</a:t>
            </a:r>
            <a:r>
              <a:rPr lang="en-US" sz="2800" dirty="0"/>
              <a:t>: The </a:t>
            </a:r>
            <a:r>
              <a:rPr lang="en-US" sz="2800" b="1" i="1" u="sng" dirty="0"/>
              <a:t>rich</a:t>
            </a:r>
            <a:r>
              <a:rPr lang="en-US" sz="2800" dirty="0"/>
              <a:t> enjoy the goodies of life</a:t>
            </a:r>
          </a:p>
        </p:txBody>
      </p:sp>
      <p:sp>
        <p:nvSpPr>
          <p:cNvPr id="2" name="Footer Placeholder 1">
            <a:extLst>
              <a:ext uri="{FF2B5EF4-FFF2-40B4-BE49-F238E27FC236}">
                <a16:creationId xmlns:a16="http://schemas.microsoft.com/office/drawing/2014/main" id="{B1F38D25-5AFA-4427-BE2B-BDEA2101C163}"/>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45150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 OF NOUNS</a:t>
            </a:r>
          </a:p>
        </p:txBody>
      </p:sp>
      <p:sp>
        <p:nvSpPr>
          <p:cNvPr id="3" name="Content Placeholder 2"/>
          <p:cNvSpPr>
            <a:spLocks noGrp="1"/>
          </p:cNvSpPr>
          <p:nvPr>
            <p:ph idx="1"/>
          </p:nvPr>
        </p:nvSpPr>
        <p:spPr/>
        <p:txBody>
          <a:bodyPr>
            <a:normAutofit/>
          </a:bodyPr>
          <a:lstStyle/>
          <a:p>
            <a:pPr marL="0" indent="0">
              <a:lnSpc>
                <a:spcPct val="100000"/>
              </a:lnSpc>
              <a:buNone/>
            </a:pPr>
            <a:r>
              <a:rPr lang="en-US" sz="3200" dirty="0"/>
              <a:t>The noun performs four primary functions in sentences</a:t>
            </a:r>
          </a:p>
          <a:p>
            <a:pPr lvl="1">
              <a:lnSpc>
                <a:spcPct val="100000"/>
              </a:lnSpc>
            </a:pPr>
            <a:r>
              <a:rPr lang="en-US" sz="2800" dirty="0"/>
              <a:t>The subject function</a:t>
            </a:r>
          </a:p>
          <a:p>
            <a:pPr lvl="1">
              <a:lnSpc>
                <a:spcPct val="100000"/>
              </a:lnSpc>
            </a:pPr>
            <a:r>
              <a:rPr lang="en-US" sz="2800" dirty="0"/>
              <a:t>The object function</a:t>
            </a:r>
          </a:p>
          <a:p>
            <a:pPr lvl="2">
              <a:lnSpc>
                <a:spcPct val="100000"/>
              </a:lnSpc>
            </a:pPr>
            <a:r>
              <a:rPr lang="en-US" sz="2400" dirty="0"/>
              <a:t>Direct object</a:t>
            </a:r>
          </a:p>
          <a:p>
            <a:pPr lvl="2">
              <a:lnSpc>
                <a:spcPct val="100000"/>
              </a:lnSpc>
            </a:pPr>
            <a:r>
              <a:rPr lang="en-US" sz="2400" dirty="0"/>
              <a:t>Indirect object</a:t>
            </a:r>
          </a:p>
          <a:p>
            <a:pPr lvl="1">
              <a:lnSpc>
                <a:spcPct val="100000"/>
              </a:lnSpc>
            </a:pPr>
            <a:r>
              <a:rPr lang="en-US" sz="2800" dirty="0"/>
              <a:t>The appositive function </a:t>
            </a:r>
          </a:p>
          <a:p>
            <a:pPr lvl="1">
              <a:lnSpc>
                <a:spcPct val="100000"/>
              </a:lnSpc>
            </a:pPr>
            <a:r>
              <a:rPr lang="en-US" sz="2800" dirty="0"/>
              <a:t>The complement function</a:t>
            </a:r>
          </a:p>
          <a:p>
            <a:pPr lvl="2">
              <a:lnSpc>
                <a:spcPct val="100000"/>
              </a:lnSpc>
            </a:pPr>
            <a:r>
              <a:rPr lang="en-US" sz="2400" dirty="0"/>
              <a:t>The subject complement</a:t>
            </a:r>
          </a:p>
          <a:p>
            <a:pPr lvl="2">
              <a:lnSpc>
                <a:spcPct val="100000"/>
              </a:lnSpc>
            </a:pPr>
            <a:r>
              <a:rPr lang="en-US" sz="2400" dirty="0"/>
              <a:t>The object complement</a:t>
            </a:r>
          </a:p>
          <a:p>
            <a:pPr lvl="2">
              <a:lnSpc>
                <a:spcPct val="100000"/>
              </a:lnSpc>
            </a:pPr>
            <a:endParaRPr lang="en-US" sz="2400" dirty="0"/>
          </a:p>
        </p:txBody>
      </p:sp>
      <p:sp>
        <p:nvSpPr>
          <p:cNvPr id="4" name="Footer Placeholder 3">
            <a:extLst>
              <a:ext uri="{FF2B5EF4-FFF2-40B4-BE49-F238E27FC236}">
                <a16:creationId xmlns:a16="http://schemas.microsoft.com/office/drawing/2014/main" id="{861AE8FB-5CDC-48CC-AC1D-80992F608777}"/>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84930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561" y="250166"/>
            <a:ext cx="11438627" cy="6357668"/>
          </a:xfrm>
        </p:spPr>
        <p:txBody>
          <a:bodyPr>
            <a:noAutofit/>
          </a:bodyPr>
          <a:lstStyle/>
          <a:p>
            <a:pPr marL="0" indent="0">
              <a:lnSpc>
                <a:spcPct val="100000"/>
              </a:lnSpc>
              <a:buNone/>
            </a:pPr>
            <a:r>
              <a:rPr lang="en-US" sz="3200" b="1" dirty="0"/>
              <a:t>THE SUBJECT</a:t>
            </a:r>
          </a:p>
          <a:p>
            <a:pPr>
              <a:lnSpc>
                <a:spcPct val="100000"/>
              </a:lnSpc>
            </a:pPr>
            <a:r>
              <a:rPr lang="en-US" dirty="0"/>
              <a:t>This is the central or focal point of the statement or the performer of an action in the statement</a:t>
            </a:r>
          </a:p>
          <a:p>
            <a:pPr lvl="1">
              <a:lnSpc>
                <a:spcPct val="100000"/>
              </a:lnSpc>
            </a:pPr>
            <a:r>
              <a:rPr lang="en-US" sz="2800" dirty="0" err="1"/>
              <a:t>Eg</a:t>
            </a:r>
            <a:r>
              <a:rPr lang="en-US" sz="2800" dirty="0"/>
              <a:t>: An </a:t>
            </a:r>
            <a:r>
              <a:rPr lang="en-US" sz="2800" b="1" i="1" dirty="0"/>
              <a:t>engineer</a:t>
            </a:r>
            <a:r>
              <a:rPr lang="en-US" sz="2800" dirty="0"/>
              <a:t> is at the door</a:t>
            </a:r>
          </a:p>
          <a:p>
            <a:pPr lvl="2">
              <a:lnSpc>
                <a:spcPct val="100000"/>
              </a:lnSpc>
            </a:pPr>
            <a:r>
              <a:rPr lang="en-US" sz="2800" dirty="0"/>
              <a:t>The </a:t>
            </a:r>
            <a:r>
              <a:rPr lang="en-US" sz="2800" b="1" i="1" dirty="0"/>
              <a:t>man</a:t>
            </a:r>
            <a:r>
              <a:rPr lang="en-US" sz="2800" dirty="0"/>
              <a:t> who came here is my friend</a:t>
            </a:r>
          </a:p>
          <a:p>
            <a:pPr lvl="2">
              <a:lnSpc>
                <a:spcPct val="100000"/>
              </a:lnSpc>
            </a:pPr>
            <a:r>
              <a:rPr lang="en-US" sz="2800" dirty="0"/>
              <a:t>Amissah Arthur lived a respectable life</a:t>
            </a:r>
          </a:p>
          <a:p>
            <a:pPr marL="0" indent="0">
              <a:lnSpc>
                <a:spcPct val="100000"/>
              </a:lnSpc>
              <a:buNone/>
            </a:pPr>
            <a:r>
              <a:rPr lang="en-US" sz="3200" b="1" dirty="0"/>
              <a:t>THE OBJECT</a:t>
            </a:r>
          </a:p>
          <a:p>
            <a:pPr>
              <a:lnSpc>
                <a:spcPct val="100000"/>
              </a:lnSpc>
            </a:pPr>
            <a:r>
              <a:rPr lang="en-US" dirty="0"/>
              <a:t>The object of the sentence is the recipient of an action in any sentence. The object could be direct or indirect</a:t>
            </a:r>
          </a:p>
          <a:p>
            <a:pPr lvl="1">
              <a:lnSpc>
                <a:spcPct val="100000"/>
              </a:lnSpc>
            </a:pPr>
            <a:r>
              <a:rPr lang="en-US" dirty="0"/>
              <a:t>The direct object is often the direct recipient of the action in a statement or sentence </a:t>
            </a:r>
          </a:p>
          <a:p>
            <a:pPr lvl="1">
              <a:lnSpc>
                <a:spcPct val="100000"/>
              </a:lnSpc>
            </a:pPr>
            <a:r>
              <a:rPr lang="en-US" dirty="0"/>
              <a:t>The indirect object isn’t the direct recipient of the action nevertheless it is affected by the verb in that statement</a:t>
            </a:r>
          </a:p>
        </p:txBody>
      </p:sp>
      <p:sp>
        <p:nvSpPr>
          <p:cNvPr id="2" name="Footer Placeholder 1">
            <a:extLst>
              <a:ext uri="{FF2B5EF4-FFF2-40B4-BE49-F238E27FC236}">
                <a16:creationId xmlns:a16="http://schemas.microsoft.com/office/drawing/2014/main" id="{1441E7EE-E342-4366-A488-B65A91CDD20F}"/>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70892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826" y="353682"/>
            <a:ext cx="11309231" cy="6176513"/>
          </a:xfrm>
        </p:spPr>
        <p:txBody>
          <a:bodyPr/>
          <a:lstStyle/>
          <a:p>
            <a:pPr>
              <a:lnSpc>
                <a:spcPct val="150000"/>
              </a:lnSpc>
            </a:pPr>
            <a:r>
              <a:rPr lang="en-US" dirty="0" err="1"/>
              <a:t>Eg</a:t>
            </a:r>
            <a:r>
              <a:rPr lang="en-US" dirty="0"/>
              <a:t>: 	</a:t>
            </a:r>
            <a:r>
              <a:rPr lang="en-US" sz="2400" dirty="0"/>
              <a:t>The man owns the </a:t>
            </a:r>
            <a:r>
              <a:rPr lang="en-US" sz="2400" b="1" i="1" dirty="0"/>
              <a:t>book –</a:t>
            </a:r>
            <a:r>
              <a:rPr lang="en-US" sz="2400" dirty="0"/>
              <a:t> direct object</a:t>
            </a:r>
          </a:p>
          <a:p>
            <a:pPr marL="914400" lvl="2" indent="0">
              <a:lnSpc>
                <a:spcPct val="150000"/>
              </a:lnSpc>
              <a:buNone/>
            </a:pPr>
            <a:r>
              <a:rPr lang="en-US" sz="2400" dirty="0"/>
              <a:t>The man gave the book to </a:t>
            </a:r>
            <a:r>
              <a:rPr lang="en-US" sz="2400" b="1" i="1" dirty="0"/>
              <a:t>Kofi</a:t>
            </a:r>
            <a:r>
              <a:rPr lang="en-US" sz="2400" dirty="0"/>
              <a:t> – indirect object</a:t>
            </a:r>
            <a:endParaRPr lang="en-US" sz="2400" b="1" i="1" dirty="0"/>
          </a:p>
          <a:p>
            <a:pPr marL="0" indent="0">
              <a:lnSpc>
                <a:spcPct val="150000"/>
              </a:lnSpc>
              <a:buNone/>
            </a:pPr>
            <a:r>
              <a:rPr lang="en-US" sz="2400" b="1" dirty="0"/>
              <a:t>THE APPOSITION</a:t>
            </a:r>
          </a:p>
          <a:p>
            <a:pPr>
              <a:lnSpc>
                <a:spcPct val="150000"/>
              </a:lnSpc>
            </a:pPr>
            <a:r>
              <a:rPr lang="en-US" sz="2400" dirty="0"/>
              <a:t>The apposition or appositive in a sentence adds more information by referring back to an antecedent. The apposition is a word or an expression which is a description of what has been mentioned earlier an can be used in place of that antecedent</a:t>
            </a:r>
          </a:p>
          <a:p>
            <a:pPr lvl="1">
              <a:lnSpc>
                <a:spcPct val="150000"/>
              </a:lnSpc>
            </a:pPr>
            <a:r>
              <a:rPr lang="en-US" sz="2000" dirty="0"/>
              <a:t>John </a:t>
            </a:r>
            <a:r>
              <a:rPr lang="en-US" sz="2000" dirty="0" err="1"/>
              <a:t>Dramani</a:t>
            </a:r>
            <a:r>
              <a:rPr lang="en-US" sz="2000" dirty="0"/>
              <a:t> </a:t>
            </a:r>
            <a:r>
              <a:rPr lang="en-US" sz="2000" dirty="0" err="1"/>
              <a:t>Mahama</a:t>
            </a:r>
            <a:r>
              <a:rPr lang="en-US" sz="2000" dirty="0"/>
              <a:t>, the </a:t>
            </a:r>
            <a:r>
              <a:rPr lang="en-US" sz="2000" b="1" dirty="0"/>
              <a:t>author</a:t>
            </a:r>
            <a:r>
              <a:rPr lang="en-US" sz="2000" dirty="0"/>
              <a:t> of “My First Coup </a:t>
            </a:r>
            <a:r>
              <a:rPr lang="en-US" sz="2000" dirty="0" err="1"/>
              <a:t>d’Etat</a:t>
            </a:r>
            <a:r>
              <a:rPr lang="en-US" sz="2000" dirty="0"/>
              <a:t>”, wants to be Ghana’s president</a:t>
            </a:r>
          </a:p>
        </p:txBody>
      </p:sp>
      <p:sp>
        <p:nvSpPr>
          <p:cNvPr id="2" name="Footer Placeholder 1">
            <a:extLst>
              <a:ext uri="{FF2B5EF4-FFF2-40B4-BE49-F238E27FC236}">
                <a16:creationId xmlns:a16="http://schemas.microsoft.com/office/drawing/2014/main" id="{5704E04A-86A7-456A-97D3-8E1E7227E128}"/>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24458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189" y="345057"/>
            <a:ext cx="11369615" cy="6228271"/>
          </a:xfrm>
        </p:spPr>
        <p:txBody>
          <a:bodyPr/>
          <a:lstStyle/>
          <a:p>
            <a:pPr marL="0" indent="0">
              <a:lnSpc>
                <a:spcPct val="150000"/>
              </a:lnSpc>
              <a:buNone/>
            </a:pPr>
            <a:r>
              <a:rPr lang="en-US" b="1" dirty="0"/>
              <a:t>THE COMPLEMENT</a:t>
            </a:r>
          </a:p>
          <a:p>
            <a:pPr>
              <a:lnSpc>
                <a:spcPct val="150000"/>
              </a:lnSpc>
            </a:pPr>
            <a:r>
              <a:rPr lang="en-US" dirty="0"/>
              <a:t>The complement of the sentence is akin to the apposition however the complement only adds more information to the antecedent and cannot replace the antecedent.</a:t>
            </a:r>
          </a:p>
          <a:p>
            <a:pPr marL="0" indent="0">
              <a:buNone/>
            </a:pPr>
            <a:r>
              <a:rPr lang="en-US" dirty="0" err="1"/>
              <a:t>Eg</a:t>
            </a:r>
            <a:r>
              <a:rPr lang="en-US" dirty="0"/>
              <a:t>: Theresa May was a </a:t>
            </a:r>
            <a:r>
              <a:rPr lang="en-US" b="1" dirty="0"/>
              <a:t>prime minister</a:t>
            </a:r>
          </a:p>
        </p:txBody>
      </p:sp>
      <p:sp>
        <p:nvSpPr>
          <p:cNvPr id="2" name="Footer Placeholder 1">
            <a:extLst>
              <a:ext uri="{FF2B5EF4-FFF2-40B4-BE49-F238E27FC236}">
                <a16:creationId xmlns:a16="http://schemas.microsoft.com/office/drawing/2014/main" id="{1E792BAA-9790-476B-8D87-66A70C12568E}"/>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66264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090"/>
            <a:ext cx="10515600" cy="722456"/>
          </a:xfrm>
        </p:spPr>
        <p:txBody>
          <a:bodyPr/>
          <a:lstStyle/>
          <a:p>
            <a:r>
              <a:rPr lang="en-US" b="1" dirty="0"/>
              <a:t>PRONOUNS</a:t>
            </a:r>
          </a:p>
        </p:txBody>
      </p:sp>
      <p:sp>
        <p:nvSpPr>
          <p:cNvPr id="3" name="Content Placeholder 2"/>
          <p:cNvSpPr>
            <a:spLocks noGrp="1"/>
          </p:cNvSpPr>
          <p:nvPr>
            <p:ph idx="1"/>
          </p:nvPr>
        </p:nvSpPr>
        <p:spPr>
          <a:xfrm>
            <a:off x="374073" y="1136074"/>
            <a:ext cx="11416145" cy="5514108"/>
          </a:xfrm>
        </p:spPr>
        <p:txBody>
          <a:bodyPr>
            <a:normAutofit lnSpcReduction="10000"/>
          </a:bodyPr>
          <a:lstStyle/>
          <a:p>
            <a:r>
              <a:rPr lang="en-US" dirty="0"/>
              <a:t>Pronouns are words that replace nouns.</a:t>
            </a:r>
          </a:p>
          <a:p>
            <a:r>
              <a:rPr lang="en-US" dirty="0"/>
              <a:t>Pronouns perform almost all the functions namely the subject and object functions. They do not perform the complement and appositive function</a:t>
            </a:r>
          </a:p>
          <a:p>
            <a:pPr marL="0" indent="0">
              <a:buNone/>
            </a:pPr>
            <a:r>
              <a:rPr lang="en-US" b="1" dirty="0"/>
              <a:t>COMMON MISTAKES WITH PRONOUNS</a:t>
            </a:r>
          </a:p>
          <a:p>
            <a:r>
              <a:rPr lang="en-US" b="1" dirty="0"/>
              <a:t>Your and You’re</a:t>
            </a:r>
          </a:p>
          <a:p>
            <a:pPr marL="0" indent="0">
              <a:buNone/>
            </a:pPr>
            <a:r>
              <a:rPr lang="en-US" dirty="0"/>
              <a:t>The word </a:t>
            </a:r>
            <a:r>
              <a:rPr lang="en-US" b="1" dirty="0"/>
              <a:t>your</a:t>
            </a:r>
            <a:r>
              <a:rPr lang="en-US" dirty="0"/>
              <a:t> is a possessive pronoun, it shows ownership. The word </a:t>
            </a:r>
            <a:r>
              <a:rPr lang="en-US" b="1" dirty="0"/>
              <a:t>you're</a:t>
            </a:r>
            <a:r>
              <a:rPr lang="en-US" dirty="0"/>
              <a:t> means "you are“.</a:t>
            </a:r>
          </a:p>
          <a:p>
            <a:pPr marL="0" indent="0">
              <a:buNone/>
            </a:pPr>
            <a:r>
              <a:rPr lang="en-US" dirty="0"/>
              <a:t>	</a:t>
            </a:r>
            <a:r>
              <a:rPr lang="en-US" dirty="0" err="1"/>
              <a:t>Eg</a:t>
            </a:r>
            <a:r>
              <a:rPr lang="en-US" dirty="0"/>
              <a:t>. 	Your book is with me</a:t>
            </a:r>
          </a:p>
          <a:p>
            <a:pPr marL="0" indent="0">
              <a:buNone/>
            </a:pPr>
            <a:r>
              <a:rPr lang="en-US" dirty="0"/>
              <a:t>		You’re the man who ate the food</a:t>
            </a:r>
          </a:p>
          <a:p>
            <a:r>
              <a:rPr lang="en-US" b="1" dirty="0"/>
              <a:t>Their and They're</a:t>
            </a:r>
            <a:endParaRPr lang="en-US" dirty="0"/>
          </a:p>
          <a:p>
            <a:pPr marL="0" indent="0">
              <a:buNone/>
            </a:pPr>
            <a:r>
              <a:rPr lang="en-US" dirty="0"/>
              <a:t>The same principle applies to </a:t>
            </a:r>
            <a:r>
              <a:rPr lang="en-US" b="1" dirty="0"/>
              <a:t>their</a:t>
            </a:r>
            <a:r>
              <a:rPr lang="en-US" dirty="0"/>
              <a:t> and </a:t>
            </a:r>
            <a:r>
              <a:rPr lang="en-US" b="1" dirty="0"/>
              <a:t>they're</a:t>
            </a:r>
            <a:r>
              <a:rPr lang="en-US" dirty="0"/>
              <a:t>. Their is a possessive pronoun; they're means "they are."</a:t>
            </a:r>
          </a:p>
          <a:p>
            <a:endParaRPr lang="en-US"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E3AD52A3-0284-47A9-A593-1995995AA20D}"/>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347228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2521</Words>
  <Application>Microsoft Office PowerPoint</Application>
  <PresentationFormat>Widescreen</PresentationFormat>
  <Paragraphs>199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Adobe Caslon Pro</vt:lpstr>
      <vt:lpstr>Arial</vt:lpstr>
      <vt:lpstr>Calibri</vt:lpstr>
      <vt:lpstr>Calibri Light</vt:lpstr>
      <vt:lpstr>Times New Roman</vt:lpstr>
      <vt:lpstr>Office Theme</vt:lpstr>
      <vt:lpstr>ENGL 157:  INTRODUCTION TO COMMUNICATION SKILLS</vt:lpstr>
      <vt:lpstr>PARTS OF SPEECH;   THE ENGLISH NOUN</vt:lpstr>
      <vt:lpstr>WHAT IS THE NOUN?</vt:lpstr>
      <vt:lpstr>PowerPoint Presentation</vt:lpstr>
      <vt:lpstr>FUNCTIONS OF NOUNS</vt:lpstr>
      <vt:lpstr>PowerPoint Presentation</vt:lpstr>
      <vt:lpstr>PowerPoint Presentation</vt:lpstr>
      <vt:lpstr>PowerPoint Presentation</vt:lpstr>
      <vt:lpstr>PRONOUNS</vt:lpstr>
      <vt:lpstr>PowerPoint Presentation</vt:lpstr>
      <vt:lpstr>PowerPoint Presentation</vt:lpstr>
      <vt:lpstr>PowerPoint Presentation</vt:lpstr>
      <vt:lpstr>PowerPoint Presentation</vt:lpstr>
      <vt:lpstr>ADJECTIVES</vt:lpstr>
      <vt:lpstr>PowerPoint Presentation</vt:lpstr>
      <vt:lpstr>PowerPoint Presentation</vt:lpstr>
      <vt:lpstr>PowerPoint Presentation</vt:lpstr>
      <vt:lpstr>ORDER OF ADJECTIVES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 157:  INTRODUCTION TO COMMUNICATION SKILLS</dc:title>
  <dc:creator>Dada Kofi</dc:creator>
  <cp:lastModifiedBy>Windows User</cp:lastModifiedBy>
  <cp:revision>101</cp:revision>
  <dcterms:created xsi:type="dcterms:W3CDTF">2019-09-29T14:49:10Z</dcterms:created>
  <dcterms:modified xsi:type="dcterms:W3CDTF">2019-12-13T17:25:17Z</dcterms:modified>
</cp:coreProperties>
</file>