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257" r:id="rId3"/>
    <p:sldId id="278" r:id="rId4"/>
    <p:sldId id="258" r:id="rId5"/>
    <p:sldId id="286" r:id="rId6"/>
    <p:sldId id="287" r:id="rId7"/>
    <p:sldId id="288" r:id="rId8"/>
    <p:sldId id="289" r:id="rId9"/>
    <p:sldId id="290" r:id="rId10"/>
    <p:sldId id="291" r:id="rId11"/>
    <p:sldId id="292" r:id="rId12"/>
    <p:sldId id="279" r:id="rId13"/>
    <p:sldId id="259" r:id="rId14"/>
    <p:sldId id="280" r:id="rId15"/>
    <p:sldId id="281" r:id="rId16"/>
    <p:sldId id="260" r:id="rId17"/>
    <p:sldId id="282" r:id="rId18"/>
    <p:sldId id="283" r:id="rId19"/>
    <p:sldId id="284" r:id="rId20"/>
    <p:sldId id="285" r:id="rId21"/>
    <p:sldId id="277" r:id="rId22"/>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1422"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A8F71C89-18EF-4961-BE81-5CD593BA08DF}" type="datetimeFigureOut">
              <a:rPr lang="en-US" smtClean="0"/>
              <a:t>5/17/2021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B0F5717-2950-4190-B0FC-7B30A57549A1}" type="slidenum">
              <a:rPr lang="en-US" smtClean="0"/>
              <a:t>‹#›</a:t>
            </a:fld>
            <a:endParaRPr lang="en-US"/>
          </a:p>
        </p:txBody>
      </p:sp>
    </p:spTree>
    <p:extLst>
      <p:ext uri="{BB962C8B-B14F-4D97-AF65-F5344CB8AC3E}">
        <p14:creationId xmlns:p14="http://schemas.microsoft.com/office/powerpoint/2010/main" val="1745441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5A873F4-1553-435E-812D-728A59F2F1A8}" type="datetimeFigureOut">
              <a:rPr lang="en-GB" smtClean="0"/>
              <a:t>17/05/2021</a:t>
            </a:fld>
            <a:endParaRPr lang="en-GB"/>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199D1E19-D702-4CED-A0B3-0168D5F2FA43}" type="slidenum">
              <a:rPr lang="en-GB" smtClean="0"/>
              <a:t>‹#›</a:t>
            </a:fld>
            <a:endParaRPr lang="en-GB"/>
          </a:p>
        </p:txBody>
      </p:sp>
    </p:spTree>
    <p:extLst>
      <p:ext uri="{BB962C8B-B14F-4D97-AF65-F5344CB8AC3E}">
        <p14:creationId xmlns:p14="http://schemas.microsoft.com/office/powerpoint/2010/main" val="3697831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99D1E19-D702-4CED-A0B3-0168D5F2FA43}" type="slidenum">
              <a:rPr lang="en-GB" smtClean="0"/>
              <a:t>4</a:t>
            </a:fld>
            <a:endParaRPr lang="en-GB"/>
          </a:p>
        </p:txBody>
      </p:sp>
    </p:spTree>
    <p:extLst>
      <p:ext uri="{BB962C8B-B14F-4D97-AF65-F5344CB8AC3E}">
        <p14:creationId xmlns:p14="http://schemas.microsoft.com/office/powerpoint/2010/main" val="2885923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5/17/2021</a:t>
            </a:fld>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487656" y="241270"/>
              <a:ext cx="3445328" cy="523220"/>
            </a:xfrm>
            <a:prstGeom prst="rect">
              <a:avLst/>
            </a:prstGeom>
            <a:noFill/>
          </p:spPr>
          <p:txBody>
            <a:bodyPr wrap="square" rtlCol="0">
              <a:spAutoFit/>
            </a:bodyPr>
            <a:lstStyle/>
            <a:p>
              <a:r>
                <a:rPr lang="en-US" sz="1400" dirty="0">
                  <a:solidFill>
                    <a:schemeClr val="bg1"/>
                  </a:solidFill>
                  <a:latin typeface="Helvetica"/>
                  <a:cs typeface="Helvetica"/>
                </a:rPr>
                <a:t>Kwame Nkrumah University of </a:t>
              </a:r>
            </a:p>
            <a:p>
              <a:r>
                <a:rPr lang="en-US" sz="1400" dirty="0">
                  <a:solidFill>
                    <a:schemeClr val="bg1"/>
                  </a:solidFill>
                  <a:latin typeface="Helvetica"/>
                  <a:cs typeface="Helvetica"/>
                </a:rPr>
                <a:t>Science &amp; Technology, Kumasi, Ghana</a:t>
              </a:r>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p>
            <a:pPr algn="l"/>
            <a:r>
              <a:rPr lang="en-US" dirty="0">
                <a:latin typeface="Helvetica"/>
                <a:cs typeface="Helvetica"/>
              </a:rPr>
              <a:t>Title</a:t>
            </a: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dirty="0">
                <a:solidFill>
                  <a:schemeClr val="tx1"/>
                </a:solidFill>
                <a:latin typeface="Helvetica"/>
                <a:cs typeface="Helvetica"/>
              </a:rPr>
              <a:t>Name</a:t>
            </a:r>
          </a:p>
          <a:p>
            <a:pPr algn="l"/>
            <a:r>
              <a:rPr lang="en-US" sz="2400" b="1" dirty="0">
                <a:latin typeface="Helvetica"/>
                <a:cs typeface="Helvetica"/>
              </a:rPr>
              <a:t>Department</a:t>
            </a:r>
          </a:p>
          <a:p>
            <a:pPr algn="l"/>
            <a:r>
              <a:rPr lang="en-US" sz="2400" b="1" dirty="0">
                <a:latin typeface="Helvetica"/>
                <a:cs typeface="Helvetica"/>
              </a:rPr>
              <a:t>Faculty &amp; College</a:t>
            </a:r>
          </a:p>
        </p:txBody>
      </p:sp>
    </p:spTree>
    <p:extLst>
      <p:ext uri="{BB962C8B-B14F-4D97-AF65-F5344CB8AC3E}">
        <p14:creationId xmlns:p14="http://schemas.microsoft.com/office/powerpoint/2010/main" val="102668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4128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67079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pic>
          <p:nvPicPr>
            <p:cNvPr id="12" name="Picture 1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14" name="Title 1"/>
          <p:cNvSpPr>
            <a:spLocks noGrp="1"/>
          </p:cNvSpPr>
          <p:nvPr>
            <p:ph type="title"/>
          </p:nvPr>
        </p:nvSpPr>
        <p:spPr>
          <a:xfrm>
            <a:off x="457200" y="274638"/>
            <a:ext cx="8229600" cy="1143000"/>
          </a:xfrm>
          <a:prstGeom prst="rect">
            <a:avLst/>
          </a:prstGeom>
        </p:spPr>
        <p:txBody>
          <a:bodyPr/>
          <a:lstStyle/>
          <a:p>
            <a:pPr algn="l"/>
            <a:r>
              <a:rPr lang="en-US" dirty="0">
                <a:solidFill>
                  <a:srgbClr val="008000"/>
                </a:solidFill>
                <a:latin typeface="Helvetica"/>
                <a:cs typeface="Helvetica"/>
              </a:rPr>
              <a:t>Introduction</a:t>
            </a:r>
          </a:p>
        </p:txBody>
      </p:sp>
    </p:spTree>
    <p:extLst>
      <p:ext uri="{BB962C8B-B14F-4D97-AF65-F5344CB8AC3E}">
        <p14:creationId xmlns:p14="http://schemas.microsoft.com/office/powerpoint/2010/main" val="379390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751C0-DD79-0043-A8DE-0BFEC2DE753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13021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D751C0-DD79-0043-A8DE-0BFEC2DE753E}"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2156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D751C0-DD79-0043-A8DE-0BFEC2DE753E}" type="datetimeFigureOut">
              <a:rPr lang="en-US" smtClean="0"/>
              <a:t>5/17/2021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150187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E2D751C0-DD79-0043-A8DE-0BFEC2DE753E}" type="datetimeFigureOut">
              <a:rPr lang="en-US" smtClean="0"/>
              <a:t>5/17/2021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82119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t>5/17/2021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1266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91427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27829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751C0-DD79-0043-A8DE-0BFEC2DE753E}" type="datetimeFigureOut">
              <a:rPr lang="en-US" smtClean="0"/>
              <a:t>5/17/2021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01FD5-11B4-DE43-ACA2-E85EEB9A6F9C}" type="slidenum">
              <a:rPr lang="en-US" smtClean="0"/>
              <a:t>‹#›</a:t>
            </a:fld>
            <a:endParaRPr lang="en-US"/>
          </a:p>
        </p:txBody>
      </p:sp>
    </p:spTree>
    <p:extLst>
      <p:ext uri="{BB962C8B-B14F-4D97-AF65-F5344CB8AC3E}">
        <p14:creationId xmlns:p14="http://schemas.microsoft.com/office/powerpoint/2010/main" val="2954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knust.edu.gh/about/chancell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308756"/>
            <a:ext cx="7772400" cy="1470025"/>
          </a:xfrm>
        </p:spPr>
        <p:txBody>
          <a:bodyPr>
            <a:noAutofit/>
          </a:bodyPr>
          <a:lstStyle/>
          <a:p>
            <a:r>
              <a:rPr lang="en-US" sz="3200" b="1" dirty="0">
                <a:latin typeface="Helvetica"/>
                <a:cs typeface="Helvetica"/>
              </a:rPr>
              <a:t>COMMUNICATION SKILLS II </a:t>
            </a:r>
            <a:br>
              <a:rPr lang="en-US" sz="3200" b="1" dirty="0">
                <a:latin typeface="Helvetica"/>
                <a:cs typeface="Helvetica"/>
              </a:rPr>
            </a:br>
            <a:r>
              <a:rPr lang="en-US" sz="3200" b="1" dirty="0">
                <a:latin typeface="Helvetica"/>
                <a:cs typeface="Helvetica"/>
              </a:rPr>
              <a:t>(ENGL 158)</a:t>
            </a:r>
            <a:br>
              <a:rPr lang="en-US" sz="3200" b="1" dirty="0">
                <a:latin typeface="Helvetica"/>
                <a:cs typeface="Helvetica"/>
              </a:rPr>
            </a:br>
            <a:r>
              <a:rPr lang="en-US" sz="3200" b="1" dirty="0">
                <a:latin typeface="Helvetica"/>
                <a:cs typeface="Helvetica"/>
              </a:rPr>
              <a:t>DEPARTMENT OF ENGLISH</a:t>
            </a:r>
          </a:p>
        </p:txBody>
      </p:sp>
      <p:sp>
        <p:nvSpPr>
          <p:cNvPr id="5" name="Subtitle 2"/>
          <p:cNvSpPr>
            <a:spLocks noGrp="1"/>
          </p:cNvSpPr>
          <p:nvPr>
            <p:ph type="subTitle" idx="1"/>
          </p:nvPr>
        </p:nvSpPr>
        <p:spPr>
          <a:xfrm>
            <a:off x="1371600" y="4412631"/>
            <a:ext cx="6400800" cy="1599330"/>
          </a:xfrm>
        </p:spPr>
        <p:txBody>
          <a:bodyPr>
            <a:normAutofit fontScale="92500"/>
          </a:bodyPr>
          <a:lstStyle/>
          <a:p>
            <a:pPr algn="ctr"/>
            <a:r>
              <a:rPr lang="en-US" b="1" dirty="0">
                <a:solidFill>
                  <a:schemeClr val="tx1"/>
                </a:solidFill>
                <a:latin typeface="Helvetica"/>
                <a:cs typeface="Helvetica"/>
              </a:rPr>
              <a:t>COMMUNICATION IN ORGANIZATIONS</a:t>
            </a:r>
          </a:p>
          <a:p>
            <a:pPr algn="ctr"/>
            <a:r>
              <a:rPr lang="en-US" sz="2400" b="1" dirty="0">
                <a:latin typeface="Helvetica"/>
                <a:cs typeface="Helvetica"/>
              </a:rPr>
              <a:t>NATURE, TYPES AND WAYS TO IMPROVE IT</a:t>
            </a:r>
          </a:p>
          <a:p>
            <a:pPr algn="ctr"/>
            <a:endParaRPr lang="en-US" sz="2400" b="1" dirty="0">
              <a:latin typeface="Helvetica"/>
              <a:cs typeface="Helvetica"/>
            </a:endParaRPr>
          </a:p>
        </p:txBody>
      </p:sp>
    </p:spTree>
    <p:extLst>
      <p:ext uri="{BB962C8B-B14F-4D97-AF65-F5344CB8AC3E}">
        <p14:creationId xmlns:p14="http://schemas.microsoft.com/office/powerpoint/2010/main" val="1525543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2F1C2-3F80-4CB6-951B-8E33AB9EB56E}"/>
              </a:ext>
            </a:extLst>
          </p:cNvPr>
          <p:cNvSpPr>
            <a:spLocks noGrp="1"/>
          </p:cNvSpPr>
          <p:nvPr>
            <p:ph type="title"/>
          </p:nvPr>
        </p:nvSpPr>
        <p:spPr>
          <a:xfrm>
            <a:off x="457200" y="274638"/>
            <a:ext cx="8229600" cy="697819"/>
          </a:xfrm>
        </p:spPr>
        <p:txBody>
          <a:bodyPr/>
          <a:lstStyle/>
          <a:p>
            <a:pPr algn="l"/>
            <a:r>
              <a:rPr lang="en-US" sz="4000" dirty="0">
                <a:solidFill>
                  <a:srgbClr val="008000"/>
                </a:solidFill>
                <a:latin typeface="Helvetica"/>
                <a:cs typeface="Helvetica"/>
              </a:rPr>
              <a:t>The Organization of KNUST cont’d</a:t>
            </a:r>
            <a:endParaRPr lang="en-GB" sz="4000" dirty="0"/>
          </a:p>
        </p:txBody>
      </p:sp>
      <p:sp>
        <p:nvSpPr>
          <p:cNvPr id="3" name="TextBox 2">
            <a:extLst>
              <a:ext uri="{FF2B5EF4-FFF2-40B4-BE49-F238E27FC236}">
                <a16:creationId xmlns:a16="http://schemas.microsoft.com/office/drawing/2014/main" id="{FFDCF5B8-A60A-4BEE-B7A3-D08D9093CF7A}"/>
              </a:ext>
            </a:extLst>
          </p:cNvPr>
          <p:cNvSpPr txBox="1"/>
          <p:nvPr/>
        </p:nvSpPr>
        <p:spPr>
          <a:xfrm>
            <a:off x="706582" y="1089898"/>
            <a:ext cx="7730835" cy="4770537"/>
          </a:xfrm>
          <a:prstGeom prst="rect">
            <a:avLst/>
          </a:prstGeom>
          <a:noFill/>
        </p:spPr>
        <p:txBody>
          <a:bodyPr wrap="square" rtlCol="0">
            <a:spAutoFit/>
          </a:bodyPr>
          <a:lstStyle/>
          <a:p>
            <a:pPr algn="ctr"/>
            <a:r>
              <a:rPr lang="en-US" sz="2500" b="1" dirty="0">
                <a:latin typeface="Helvetica" panose="020B0604020202020204" pitchFamily="34" charset="0"/>
                <a:cs typeface="Helvetica" panose="020B0604020202020204" pitchFamily="34" charset="0"/>
              </a:rPr>
              <a:t>Registrar</a:t>
            </a: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pPr algn="ctr" fontAlgn="base"/>
            <a:r>
              <a:rPr lang="en-GB" sz="2800" dirty="0">
                <a:solidFill>
                  <a:srgbClr val="8D0000"/>
                </a:solidFill>
                <a:latin typeface="Open Sans" panose="020B0606030504020204" pitchFamily="34" charset="0"/>
              </a:rPr>
              <a:t>Mr. Andrews K. Boateng</a:t>
            </a:r>
          </a:p>
          <a:p>
            <a:pPr algn="ctr" fontAlgn="base"/>
            <a:r>
              <a:rPr lang="en-GB" sz="2800" dirty="0">
                <a:solidFill>
                  <a:srgbClr val="8D0000"/>
                </a:solidFill>
                <a:latin typeface="Open Sans" panose="020B0606030504020204" pitchFamily="34" charset="0"/>
              </a:rPr>
              <a:t>Registrar/Secretary to University Council</a:t>
            </a:r>
            <a:endParaRPr lang="en-US" sz="2500" dirty="0">
              <a:latin typeface="Helvetica" panose="020B0604020202020204" pitchFamily="34" charset="0"/>
              <a:cs typeface="Helvetica" panose="020B0604020202020204" pitchFamily="34" charset="0"/>
            </a:endParaRPr>
          </a:p>
          <a:p>
            <a:r>
              <a:rPr lang="en-US" sz="2300" dirty="0">
                <a:latin typeface="Helvetica" panose="020B0604020202020204" pitchFamily="34" charset="0"/>
                <a:cs typeface="Helvetica" panose="020B0604020202020204" pitchFamily="34" charset="0"/>
              </a:rPr>
              <a:t>(Source: https://www.knust.edu.gh/about/administration)</a:t>
            </a:r>
          </a:p>
        </p:txBody>
      </p:sp>
      <p:pic>
        <p:nvPicPr>
          <p:cNvPr id="6146" name="Picture 2" descr="Mr. Andrews Kwasi Boateng">
            <a:extLst>
              <a:ext uri="{FF2B5EF4-FFF2-40B4-BE49-F238E27FC236}">
                <a16:creationId xmlns:a16="http://schemas.microsoft.com/office/drawing/2014/main" id="{6393F4AD-B4E1-417C-A1C8-F154767D4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5" y="1637393"/>
            <a:ext cx="2381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96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57E8-C24D-4C9D-A16E-60FB92EC2194}"/>
              </a:ext>
            </a:extLst>
          </p:cNvPr>
          <p:cNvSpPr>
            <a:spLocks noGrp="1"/>
          </p:cNvSpPr>
          <p:nvPr>
            <p:ph type="title"/>
          </p:nvPr>
        </p:nvSpPr>
        <p:spPr/>
        <p:txBody>
          <a:bodyPr/>
          <a:lstStyle/>
          <a:p>
            <a:pPr algn="l"/>
            <a:r>
              <a:rPr lang="en-US" sz="4000" dirty="0">
                <a:solidFill>
                  <a:srgbClr val="008000"/>
                </a:solidFill>
                <a:latin typeface="Helvetica"/>
                <a:cs typeface="Helvetica"/>
              </a:rPr>
              <a:t>The Organization of KNUST cont’d</a:t>
            </a:r>
            <a:endParaRPr lang="en-GB" sz="4000" dirty="0"/>
          </a:p>
        </p:txBody>
      </p:sp>
      <p:sp>
        <p:nvSpPr>
          <p:cNvPr id="3" name="TextBox 2">
            <a:extLst>
              <a:ext uri="{FF2B5EF4-FFF2-40B4-BE49-F238E27FC236}">
                <a16:creationId xmlns:a16="http://schemas.microsoft.com/office/drawing/2014/main" id="{7CAC05C0-B3B0-44DE-B6E6-852AA872F4DC}"/>
              </a:ext>
            </a:extLst>
          </p:cNvPr>
          <p:cNvSpPr txBox="1"/>
          <p:nvPr/>
        </p:nvSpPr>
        <p:spPr>
          <a:xfrm>
            <a:off x="684528" y="946303"/>
            <a:ext cx="7730835" cy="5062924"/>
          </a:xfrm>
          <a:prstGeom prst="rect">
            <a:avLst/>
          </a:prstGeom>
          <a:noFill/>
        </p:spPr>
        <p:txBody>
          <a:bodyPr wrap="square" rtlCol="0">
            <a:spAutoFit/>
          </a:bodyPr>
          <a:lstStyle/>
          <a:p>
            <a:pPr marL="45720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KNUST resorted to the use of the College System to ensure to the smooth running of academic affairs as the number of students and </a:t>
            </a:r>
            <a:r>
              <a:rPr lang="en-US" sz="2500" dirty="0" err="1">
                <a:latin typeface="Helvetica" panose="020B0604020202020204" pitchFamily="34" charset="0"/>
                <a:cs typeface="Helvetica" panose="020B0604020202020204" pitchFamily="34" charset="0"/>
              </a:rPr>
              <a:t>programmes</a:t>
            </a:r>
            <a:r>
              <a:rPr lang="en-US" sz="2500" dirty="0">
                <a:latin typeface="Helvetica" panose="020B0604020202020204" pitchFamily="34" charset="0"/>
                <a:cs typeface="Helvetica" panose="020B0604020202020204" pitchFamily="34" charset="0"/>
              </a:rPr>
              <a:t> increased.</a:t>
            </a:r>
          </a:p>
          <a:p>
            <a:pPr marL="45720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The University operates a 3-Tier Academic/Administrative Structure for the College system:</a:t>
            </a:r>
          </a:p>
          <a:p>
            <a:pPr marL="45720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1. </a:t>
            </a:r>
            <a:r>
              <a:rPr lang="en-US" sz="2500" b="1" dirty="0">
                <a:latin typeface="Helvetica" panose="020B0604020202020204" pitchFamily="34" charset="0"/>
                <a:cs typeface="Helvetica" panose="020B0604020202020204" pitchFamily="34" charset="0"/>
              </a:rPr>
              <a:t>Provosts</a:t>
            </a:r>
            <a:r>
              <a:rPr lang="en-US" sz="2500" dirty="0">
                <a:latin typeface="Helvetica" panose="020B0604020202020204" pitchFamily="34" charset="0"/>
                <a:cs typeface="Helvetica" panose="020B0604020202020204" pitchFamily="34" charset="0"/>
              </a:rPr>
              <a:t> of the Six </a:t>
            </a:r>
            <a:r>
              <a:rPr lang="en-US" sz="2500" b="1" dirty="0">
                <a:latin typeface="Helvetica" panose="020B0604020202020204" pitchFamily="34" charset="0"/>
                <a:cs typeface="Helvetica" panose="020B0604020202020204" pitchFamily="34" charset="0"/>
              </a:rPr>
              <a:t>Colleges</a:t>
            </a:r>
          </a:p>
          <a:p>
            <a:pPr marL="45720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2. </a:t>
            </a:r>
            <a:r>
              <a:rPr lang="en-US" sz="2500" b="1" dirty="0">
                <a:latin typeface="Helvetica" panose="020B0604020202020204" pitchFamily="34" charset="0"/>
                <a:cs typeface="Helvetica" panose="020B0604020202020204" pitchFamily="34" charset="0"/>
              </a:rPr>
              <a:t>Deans</a:t>
            </a:r>
            <a:r>
              <a:rPr lang="en-US" sz="2500" dirty="0">
                <a:latin typeface="Helvetica" panose="020B0604020202020204" pitchFamily="34" charset="0"/>
                <a:cs typeface="Helvetica" panose="020B0604020202020204" pitchFamily="34" charset="0"/>
              </a:rPr>
              <a:t> of the various </a:t>
            </a:r>
            <a:r>
              <a:rPr lang="en-US" sz="2500" b="1" dirty="0">
                <a:latin typeface="Helvetica" panose="020B0604020202020204" pitchFamily="34" charset="0"/>
                <a:cs typeface="Helvetica" panose="020B0604020202020204" pitchFamily="34" charset="0"/>
              </a:rPr>
              <a:t>Faculties</a:t>
            </a:r>
            <a:r>
              <a:rPr lang="en-US" sz="2500" dirty="0">
                <a:latin typeface="Helvetica" panose="020B0604020202020204" pitchFamily="34" charset="0"/>
                <a:cs typeface="Helvetica" panose="020B0604020202020204" pitchFamily="34" charset="0"/>
              </a:rPr>
              <a:t> under the Colleges</a:t>
            </a:r>
          </a:p>
          <a:p>
            <a:pPr marL="45720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3. </a:t>
            </a:r>
            <a:r>
              <a:rPr lang="en-US" sz="2500" b="1" dirty="0">
                <a:latin typeface="Helvetica" panose="020B0604020202020204" pitchFamily="34" charset="0"/>
                <a:cs typeface="Helvetica" panose="020B0604020202020204" pitchFamily="34" charset="0"/>
              </a:rPr>
              <a:t>Heads</a:t>
            </a:r>
            <a:r>
              <a:rPr lang="en-US" sz="2500" dirty="0">
                <a:latin typeface="Helvetica" panose="020B0604020202020204" pitchFamily="34" charset="0"/>
                <a:cs typeface="Helvetica" panose="020B0604020202020204" pitchFamily="34" charset="0"/>
              </a:rPr>
              <a:t> of the various </a:t>
            </a:r>
            <a:r>
              <a:rPr lang="en-US" sz="2500" b="1" dirty="0">
                <a:latin typeface="Helvetica" panose="020B0604020202020204" pitchFamily="34" charset="0"/>
                <a:cs typeface="Helvetica" panose="020B0604020202020204" pitchFamily="34" charset="0"/>
              </a:rPr>
              <a:t>Departments</a:t>
            </a:r>
            <a:r>
              <a:rPr lang="en-US" sz="2500" dirty="0">
                <a:latin typeface="Helvetica" panose="020B0604020202020204" pitchFamily="34" charset="0"/>
                <a:cs typeface="Helvetica" panose="020B0604020202020204" pitchFamily="34" charset="0"/>
              </a:rPr>
              <a:t> under the Faculties.</a:t>
            </a:r>
          </a:p>
          <a:p>
            <a:r>
              <a:rPr lang="en-US" sz="2300" dirty="0">
                <a:latin typeface="Helvetica" panose="020B0604020202020204" pitchFamily="34" charset="0"/>
                <a:cs typeface="Helvetica" panose="020B0604020202020204" pitchFamily="34" charset="0"/>
              </a:rPr>
              <a:t>(Source: https://www.knust.edu.gh/academics/colleges)</a:t>
            </a:r>
          </a:p>
        </p:txBody>
      </p:sp>
    </p:spTree>
    <p:extLst>
      <p:ext uri="{BB962C8B-B14F-4D97-AF65-F5344CB8AC3E}">
        <p14:creationId xmlns:p14="http://schemas.microsoft.com/office/powerpoint/2010/main" val="804079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DD50-8886-4AAB-B171-763D525E121B}"/>
              </a:ext>
            </a:extLst>
          </p:cNvPr>
          <p:cNvSpPr>
            <a:spLocks noGrp="1"/>
          </p:cNvSpPr>
          <p:nvPr>
            <p:ph type="title"/>
          </p:nvPr>
        </p:nvSpPr>
        <p:spPr>
          <a:xfrm>
            <a:off x="457200" y="274638"/>
            <a:ext cx="8229600" cy="622749"/>
          </a:xfrm>
        </p:spPr>
        <p:txBody>
          <a:bodyPr/>
          <a:lstStyle/>
          <a:p>
            <a:pPr algn="l"/>
            <a:r>
              <a:rPr lang="en-US" sz="3000" dirty="0">
                <a:solidFill>
                  <a:srgbClr val="008000"/>
                </a:solidFill>
                <a:latin typeface="Helvetica"/>
                <a:cs typeface="Helvetica"/>
              </a:rPr>
              <a:t>ORGANOGRAM FOR A FIRM</a:t>
            </a:r>
            <a:endParaRPr lang="en-GB" sz="3000" dirty="0"/>
          </a:p>
        </p:txBody>
      </p:sp>
      <p:pic>
        <p:nvPicPr>
          <p:cNvPr id="4" name="Content Placeholder 4">
            <a:extLst>
              <a:ext uri="{FF2B5EF4-FFF2-40B4-BE49-F238E27FC236}">
                <a16:creationId xmlns:a16="http://schemas.microsoft.com/office/drawing/2014/main" id="{0C813C1B-15EF-4835-A282-65EE9B148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48688"/>
            <a:ext cx="8398832" cy="5068692"/>
          </a:xfrm>
          <a:prstGeom prst="rect">
            <a:avLst/>
          </a:prstGeom>
        </p:spPr>
      </p:pic>
    </p:spTree>
    <p:extLst>
      <p:ext uri="{BB962C8B-B14F-4D97-AF65-F5344CB8AC3E}">
        <p14:creationId xmlns:p14="http://schemas.microsoft.com/office/powerpoint/2010/main" val="78729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1899"/>
          </a:xfrm>
        </p:spPr>
        <p:txBody>
          <a:bodyPr/>
          <a:lstStyle/>
          <a:p>
            <a:pPr algn="l"/>
            <a:r>
              <a:rPr lang="en-US" sz="3200" dirty="0">
                <a:solidFill>
                  <a:srgbClr val="008000"/>
                </a:solidFill>
                <a:latin typeface="Helvetica"/>
                <a:cs typeface="Helvetica"/>
              </a:rPr>
              <a:t>Communication Systems in Organizations/ Types of Organizational Communication</a:t>
            </a:r>
            <a:endParaRPr lang="en-US" sz="3200" dirty="0"/>
          </a:p>
        </p:txBody>
      </p:sp>
      <p:sp>
        <p:nvSpPr>
          <p:cNvPr id="3" name="TextBox 2"/>
          <p:cNvSpPr txBox="1"/>
          <p:nvPr/>
        </p:nvSpPr>
        <p:spPr>
          <a:xfrm>
            <a:off x="457200" y="1659285"/>
            <a:ext cx="8104909"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Organizations achieve their set goals because there is constant flow of information </a:t>
            </a:r>
            <a:r>
              <a:rPr lang="en-US" sz="2800" dirty="0">
                <a:solidFill>
                  <a:srgbClr val="00B050"/>
                </a:solidFill>
                <a:latin typeface="Helvetica" panose="020B0604020202020204" pitchFamily="34" charset="0"/>
                <a:cs typeface="Helvetica" panose="020B0604020202020204" pitchFamily="34" charset="0"/>
              </a:rPr>
              <a:t>vertically</a:t>
            </a:r>
            <a:r>
              <a:rPr lang="en-US" sz="2800" dirty="0">
                <a:latin typeface="Helvetica" panose="020B0604020202020204" pitchFamily="34" charset="0"/>
                <a:cs typeface="Helvetica" panose="020B0604020202020204" pitchFamily="34" charset="0"/>
              </a:rPr>
              <a:t> (</a:t>
            </a:r>
            <a:r>
              <a:rPr lang="en-US" sz="2800" b="1" dirty="0">
                <a:latin typeface="Helvetica" panose="020B0604020202020204" pitchFamily="34" charset="0"/>
                <a:cs typeface="Helvetica" panose="020B0604020202020204" pitchFamily="34" charset="0"/>
              </a:rPr>
              <a:t>downward</a:t>
            </a:r>
            <a:r>
              <a:rPr lang="en-US" sz="2800" dirty="0">
                <a:latin typeface="Helvetica" panose="020B0604020202020204" pitchFamily="34" charset="0"/>
                <a:cs typeface="Helvetica" panose="020B0604020202020204" pitchFamily="34" charset="0"/>
              </a:rPr>
              <a:t> and </a:t>
            </a:r>
            <a:r>
              <a:rPr lang="en-US" sz="2800" b="1" dirty="0">
                <a:latin typeface="Helvetica" panose="020B0604020202020204" pitchFamily="34" charset="0"/>
                <a:cs typeface="Helvetica" panose="020B0604020202020204" pitchFamily="34" charset="0"/>
              </a:rPr>
              <a:t>upward</a:t>
            </a:r>
            <a:r>
              <a:rPr lang="en-US" sz="2800" dirty="0">
                <a:latin typeface="Helvetica" panose="020B0604020202020204" pitchFamily="34" charset="0"/>
                <a:cs typeface="Helvetica" panose="020B0604020202020204" pitchFamily="34" charset="0"/>
              </a:rPr>
              <a:t>), </a:t>
            </a:r>
            <a:r>
              <a:rPr lang="en-US" sz="2800" dirty="0">
                <a:solidFill>
                  <a:srgbClr val="00B050"/>
                </a:solidFill>
                <a:latin typeface="Helvetica" panose="020B0604020202020204" pitchFamily="34" charset="0"/>
                <a:cs typeface="Helvetica" panose="020B0604020202020204" pitchFamily="34" charset="0"/>
              </a:rPr>
              <a:t>horizontally</a:t>
            </a:r>
            <a:r>
              <a:rPr lang="en-US" sz="2800" dirty="0">
                <a:latin typeface="Helvetica" panose="020B0604020202020204" pitchFamily="34" charset="0"/>
                <a:cs typeface="Helvetica" panose="020B0604020202020204" pitchFamily="34" charset="0"/>
              </a:rPr>
              <a:t> and even, </a:t>
            </a:r>
            <a:r>
              <a:rPr lang="en-US" sz="2800" dirty="0">
                <a:solidFill>
                  <a:srgbClr val="00B050"/>
                </a:solidFill>
                <a:latin typeface="Helvetica" panose="020B0604020202020204" pitchFamily="34" charset="0"/>
                <a:cs typeface="Helvetica" panose="020B0604020202020204" pitchFamily="34" charset="0"/>
              </a:rPr>
              <a:t>diagonally</a:t>
            </a:r>
            <a:r>
              <a:rPr lang="en-US" sz="2800" dirty="0">
                <a:latin typeface="Helvetica" panose="020B0604020202020204" pitchFamily="34" charset="0"/>
                <a:cs typeface="Helvetica" panose="020B0604020202020204" pitchFamily="34" charset="0"/>
              </a:rPr>
              <a:t>. </a:t>
            </a:r>
          </a:p>
          <a:p>
            <a:endParaRPr lang="en-US" sz="2800" dirty="0">
              <a:latin typeface="Helvetica" panose="020B0604020202020204" pitchFamily="34" charset="0"/>
              <a:cs typeface="Helvetica" panose="020B0604020202020204" pitchFamily="34" charset="0"/>
            </a:endParaRPr>
          </a:p>
          <a:p>
            <a:pPr marL="45720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These information movements can be termed communication systems or routes (Adolinama 2005)</a:t>
            </a:r>
          </a:p>
          <a:p>
            <a:pPr marL="457200" indent="-457200">
              <a:buFont typeface="Arial" panose="020B0604020202020204" pitchFamily="34" charset="0"/>
              <a:buChar char="•"/>
            </a:pPr>
            <a:endParaRPr lang="en-US" sz="2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74845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190D-F8F2-4F18-A527-9CDE5F476BA7}"/>
              </a:ext>
            </a:extLst>
          </p:cNvPr>
          <p:cNvSpPr>
            <a:spLocks noGrp="1"/>
          </p:cNvSpPr>
          <p:nvPr>
            <p:ph type="title"/>
          </p:nvPr>
        </p:nvSpPr>
        <p:spPr/>
        <p:txBody>
          <a:bodyPr/>
          <a:lstStyle/>
          <a:p>
            <a:pPr algn="l"/>
            <a:r>
              <a:rPr kumimoji="0" lang="en-US" sz="3000" b="0" i="0" u="none" strike="noStrike" kern="1200" cap="none" spc="0" normalizeH="0" baseline="0" noProof="0" dirty="0">
                <a:ln>
                  <a:noFill/>
                </a:ln>
                <a:solidFill>
                  <a:srgbClr val="008000"/>
                </a:solidFill>
                <a:effectLst/>
                <a:uLnTx/>
                <a:uFillTx/>
                <a:latin typeface="Helvetica"/>
                <a:ea typeface="+mj-ea"/>
                <a:cs typeface="Helvetica"/>
              </a:rPr>
              <a:t>Communication Systems in Organizations/ Types of Organizational Communication cont’d</a:t>
            </a:r>
            <a:endParaRPr lang="en-GB" sz="3000" dirty="0"/>
          </a:p>
        </p:txBody>
      </p:sp>
      <p:sp>
        <p:nvSpPr>
          <p:cNvPr id="4" name="TextBox 3">
            <a:extLst>
              <a:ext uri="{FF2B5EF4-FFF2-40B4-BE49-F238E27FC236}">
                <a16:creationId xmlns:a16="http://schemas.microsoft.com/office/drawing/2014/main" id="{93C8671B-7C0C-44A6-B858-1C7D79D60A57}"/>
              </a:ext>
            </a:extLst>
          </p:cNvPr>
          <p:cNvSpPr txBox="1"/>
          <p:nvPr/>
        </p:nvSpPr>
        <p:spPr>
          <a:xfrm>
            <a:off x="668740" y="1417638"/>
            <a:ext cx="7751929" cy="4401205"/>
          </a:xfrm>
          <a:prstGeom prst="rect">
            <a:avLst/>
          </a:prstGeom>
          <a:noFill/>
        </p:spPr>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srgbClr val="00B050"/>
                </a:solidFill>
                <a:latin typeface="Helvetica" panose="020B0604020202020204" pitchFamily="34" charset="0"/>
                <a:cs typeface="Helvetica" panose="020B0604020202020204" pitchFamily="34" charset="0"/>
              </a:rPr>
              <a:t>Vertical Communication</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dirty="0">
                <a:latin typeface="Helvetica" panose="020B0604020202020204" pitchFamily="34" charset="0"/>
                <a:cs typeface="Helvetica" panose="020B0604020202020204" pitchFamily="34" charset="0"/>
              </a:rPr>
              <a:t>Downward Communication</a:t>
            </a:r>
            <a:r>
              <a:rPr lang="en-US" sz="2800" dirty="0">
                <a:latin typeface="Helvetica" panose="020B0604020202020204" pitchFamily="34" charset="0"/>
                <a:cs typeface="Helvetica" panose="020B0604020202020204" pitchFamily="34" charset="0"/>
              </a:rPr>
              <a:t>: This is the flow of information from a superior to a subordinate. </a:t>
            </a:r>
            <a:r>
              <a:rPr lang="en-US" sz="2800" dirty="0" err="1">
                <a:latin typeface="Helvetica" panose="020B0604020202020204" pitchFamily="34" charset="0"/>
                <a:cs typeface="Helvetica" panose="020B0604020202020204" pitchFamily="34" charset="0"/>
              </a:rPr>
              <a:t>Eg.</a:t>
            </a:r>
            <a:r>
              <a:rPr lang="en-US" sz="2800" dirty="0">
                <a:latin typeface="Helvetica" panose="020B0604020202020204" pitchFamily="34" charset="0"/>
                <a:cs typeface="Helvetica" panose="020B0604020202020204" pitchFamily="34" charset="0"/>
              </a:rPr>
              <a:t> Job description, appointment to a committee, dismissal, query etc.</a:t>
            </a:r>
          </a:p>
          <a:p>
            <a:pPr marL="457200" indent="-457200">
              <a:buFont typeface="Arial" panose="020B0604020202020204" pitchFamily="34" charset="0"/>
              <a:buChar char="•"/>
              <a:defRPr/>
            </a:pPr>
            <a:r>
              <a:rPr lang="en-US" sz="2800" b="1" dirty="0">
                <a:latin typeface="Helvetica" panose="020B0604020202020204" pitchFamily="34" charset="0"/>
                <a:cs typeface="Helvetica" panose="020B0604020202020204" pitchFamily="34" charset="0"/>
              </a:rPr>
              <a:t>Upward Communication</a:t>
            </a:r>
            <a:r>
              <a:rPr lang="en-US" sz="2800" dirty="0">
                <a:latin typeface="Helvetica" panose="020B0604020202020204" pitchFamily="34" charset="0"/>
                <a:cs typeface="Helvetica" panose="020B0604020202020204" pitchFamily="34" charset="0"/>
              </a:rPr>
              <a:t>: This is the process of sending information from a subordinate to a superior. </a:t>
            </a:r>
            <a:r>
              <a:rPr lang="en-US" sz="2800" dirty="0" err="1">
                <a:latin typeface="Helvetica" panose="020B0604020202020204" pitchFamily="34" charset="0"/>
                <a:cs typeface="Helvetica" panose="020B0604020202020204" pitchFamily="34" charset="0"/>
              </a:rPr>
              <a:t>Eg.</a:t>
            </a:r>
            <a:r>
              <a:rPr lang="en-US" sz="2800" dirty="0">
                <a:latin typeface="Helvetica" panose="020B0604020202020204" pitchFamily="34" charset="0"/>
                <a:cs typeface="Helvetica" panose="020B0604020202020204" pitchFamily="34" charset="0"/>
              </a:rPr>
              <a:t> Petition, report on a task, complaints, suggestions etc.</a:t>
            </a:r>
          </a:p>
        </p:txBody>
      </p:sp>
    </p:spTree>
    <p:extLst>
      <p:ext uri="{BB962C8B-B14F-4D97-AF65-F5344CB8AC3E}">
        <p14:creationId xmlns:p14="http://schemas.microsoft.com/office/powerpoint/2010/main" val="3897604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5EC8-F16C-41B0-82F5-C9E777E9F0F0}"/>
              </a:ext>
            </a:extLst>
          </p:cNvPr>
          <p:cNvSpPr>
            <a:spLocks noGrp="1"/>
          </p:cNvSpPr>
          <p:nvPr>
            <p:ph type="title"/>
          </p:nvPr>
        </p:nvSpPr>
        <p:spPr/>
        <p:txBody>
          <a:bodyPr/>
          <a:lstStyle/>
          <a:p>
            <a:pPr algn="l"/>
            <a:r>
              <a:rPr kumimoji="0" lang="en-US" sz="3000" b="0" i="0" u="none" strike="noStrike" kern="1200" cap="none" spc="0" normalizeH="0" baseline="0" noProof="0" dirty="0">
                <a:ln>
                  <a:noFill/>
                </a:ln>
                <a:solidFill>
                  <a:srgbClr val="008000"/>
                </a:solidFill>
                <a:effectLst/>
                <a:uLnTx/>
                <a:uFillTx/>
                <a:latin typeface="Helvetica"/>
                <a:ea typeface="+mj-ea"/>
                <a:cs typeface="Helvetica"/>
              </a:rPr>
              <a:t>Communication Systems in Organizations/ Types of Organizational Communication cont’d</a:t>
            </a:r>
            <a:endParaRPr lang="en-GB" dirty="0"/>
          </a:p>
        </p:txBody>
      </p:sp>
      <p:sp>
        <p:nvSpPr>
          <p:cNvPr id="4" name="TextBox 3">
            <a:extLst>
              <a:ext uri="{FF2B5EF4-FFF2-40B4-BE49-F238E27FC236}">
                <a16:creationId xmlns:a16="http://schemas.microsoft.com/office/drawing/2014/main" id="{FE2BBF44-4E94-47CD-B0CF-767014459442}"/>
              </a:ext>
            </a:extLst>
          </p:cNvPr>
          <p:cNvSpPr txBox="1"/>
          <p:nvPr/>
        </p:nvSpPr>
        <p:spPr>
          <a:xfrm>
            <a:off x="641445" y="1417638"/>
            <a:ext cx="7779224" cy="4678204"/>
          </a:xfrm>
          <a:prstGeom prst="rect">
            <a:avLst/>
          </a:prstGeom>
          <a:noFill/>
        </p:spPr>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700" dirty="0">
                <a:solidFill>
                  <a:srgbClr val="00B050"/>
                </a:solidFill>
                <a:latin typeface="Helvetica" panose="020B0604020202020204" pitchFamily="34" charset="0"/>
                <a:cs typeface="Helvetica" panose="020B0604020202020204" pitchFamily="34" charset="0"/>
              </a:rPr>
              <a:t>Horizontal Communication</a:t>
            </a:r>
            <a:r>
              <a:rPr lang="en-US" sz="2700" dirty="0">
                <a:latin typeface="Helvetica" panose="020B0604020202020204" pitchFamily="34" charset="0"/>
                <a:cs typeface="Helvetica" panose="020B0604020202020204" pitchFamily="34" charset="0"/>
              </a:rPr>
              <a:t>: This is the process of information sharing between individuals at the same hierarchical level of an organization.</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700" dirty="0">
                <a:solidFill>
                  <a:srgbClr val="00B050"/>
                </a:solidFill>
                <a:latin typeface="Helvetica" panose="020B0604020202020204" pitchFamily="34" charset="0"/>
                <a:cs typeface="Helvetica" panose="020B0604020202020204" pitchFamily="34" charset="0"/>
              </a:rPr>
              <a:t>Diagonal Communication</a:t>
            </a:r>
            <a:r>
              <a:rPr lang="en-US" sz="2700" dirty="0">
                <a:latin typeface="Helvetica" panose="020B0604020202020204" pitchFamily="34" charset="0"/>
                <a:cs typeface="Helvetica" panose="020B0604020202020204" pitchFamily="34" charset="0"/>
              </a:rPr>
              <a:t>: This is the sharing of information between individuals of different levels of the organizational hierarchy and in a different section or department. </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700" dirty="0">
                <a:latin typeface="Helvetica" panose="020B0604020202020204" pitchFamily="34" charset="0"/>
                <a:cs typeface="Helvetica" panose="020B0604020202020204" pitchFamily="34" charset="0"/>
              </a:rPr>
              <a:t>This type is discouraged in most organizations.</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700" dirty="0">
                <a:latin typeface="Helvetica" panose="020B0604020202020204" pitchFamily="34" charset="0"/>
                <a:cs typeface="Helvetica" panose="020B0604020202020204" pitchFamily="34" charset="0"/>
              </a:rPr>
              <a:t>Individuals are encouraged to communicate vertically and horizontally. </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95588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7308"/>
          </a:xfrm>
        </p:spPr>
        <p:txBody>
          <a:bodyPr/>
          <a:lstStyle/>
          <a:p>
            <a:pPr algn="l"/>
            <a:r>
              <a:rPr lang="en-US" sz="3200" dirty="0">
                <a:solidFill>
                  <a:srgbClr val="008000"/>
                </a:solidFill>
                <a:latin typeface="Helvetica"/>
                <a:cs typeface="Helvetica"/>
              </a:rPr>
              <a:t>Ways to Improve Communication in Organization</a:t>
            </a:r>
            <a:endParaRPr lang="en-US" sz="3200" dirty="0"/>
          </a:p>
        </p:txBody>
      </p:sp>
      <p:sp>
        <p:nvSpPr>
          <p:cNvPr id="3" name="TextBox 2"/>
          <p:cNvSpPr txBox="1"/>
          <p:nvPr/>
        </p:nvSpPr>
        <p:spPr>
          <a:xfrm>
            <a:off x="249382" y="1378997"/>
            <a:ext cx="8437418" cy="4755148"/>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B050"/>
                </a:solidFill>
                <a:latin typeface="Helvetica" panose="020B0604020202020204" pitchFamily="34" charset="0"/>
                <a:cs typeface="Helvetica" panose="020B0604020202020204" pitchFamily="34" charset="0"/>
              </a:rPr>
              <a:t>Downward Communication</a:t>
            </a:r>
            <a:r>
              <a:rPr lang="en-US" sz="2800" dirty="0">
                <a:latin typeface="Helvetica" panose="020B0604020202020204" pitchFamily="34" charset="0"/>
                <a:cs typeface="Helvetica" panose="020B0604020202020204" pitchFamily="34" charset="0"/>
              </a:rPr>
              <a:t>: </a:t>
            </a:r>
          </a:p>
          <a:p>
            <a:pPr marL="45720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Establishment of a culture of communication (exchange of pleasantries, brief morning assemblies/prayers, giving briefing, holding meetings, etc.)</a:t>
            </a:r>
          </a:p>
          <a:p>
            <a:pPr marL="45720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Train and coach managers to communicate more effectively using the organization’s house style.</a:t>
            </a:r>
          </a:p>
          <a:p>
            <a:pPr marL="45720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Create opportunities for social interactions in the work place </a:t>
            </a:r>
            <a:r>
              <a:rPr lang="en-US" sz="2500" dirty="0" err="1">
                <a:latin typeface="Helvetica" panose="020B0604020202020204" pitchFamily="34" charset="0"/>
                <a:cs typeface="Helvetica" panose="020B0604020202020204" pitchFamily="34" charset="0"/>
              </a:rPr>
              <a:t>eg.</a:t>
            </a:r>
            <a:r>
              <a:rPr lang="en-US" sz="2500" dirty="0">
                <a:latin typeface="Helvetica" panose="020B0604020202020204" pitchFamily="34" charset="0"/>
                <a:cs typeface="Helvetica" panose="020B0604020202020204" pitchFamily="34" charset="0"/>
              </a:rPr>
              <a:t> Coffee breaks, monthly/yearly parties, retreats, etc.</a:t>
            </a:r>
          </a:p>
          <a:p>
            <a:pPr marL="45720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Insist on good communication skills as a criterion for recruitment and promotion.</a:t>
            </a:r>
          </a:p>
        </p:txBody>
      </p:sp>
    </p:spTree>
    <p:extLst>
      <p:ext uri="{BB962C8B-B14F-4D97-AF65-F5344CB8AC3E}">
        <p14:creationId xmlns:p14="http://schemas.microsoft.com/office/powerpoint/2010/main" val="3602907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FEAC-BBFE-43DD-B481-70201F51E4AE}"/>
              </a:ext>
            </a:extLst>
          </p:cNvPr>
          <p:cNvSpPr>
            <a:spLocks noGrp="1"/>
          </p:cNvSpPr>
          <p:nvPr>
            <p:ph type="title"/>
          </p:nvPr>
        </p:nvSpPr>
        <p:spPr/>
        <p:txBody>
          <a:bodyPr/>
          <a:lstStyle/>
          <a:p>
            <a:pPr algn="l"/>
            <a:r>
              <a:rPr kumimoji="0" lang="en-US" sz="3200" b="0" i="0" u="none" strike="noStrike" kern="1200" cap="none" spc="0" normalizeH="0" baseline="0" noProof="0" dirty="0">
                <a:ln>
                  <a:noFill/>
                </a:ln>
                <a:solidFill>
                  <a:srgbClr val="008000"/>
                </a:solidFill>
                <a:effectLst/>
                <a:uLnTx/>
                <a:uFillTx/>
                <a:latin typeface="Helvetica"/>
                <a:ea typeface="+mj-ea"/>
                <a:cs typeface="Helvetica"/>
              </a:rPr>
              <a:t>Ways to Improve Communication in Organization</a:t>
            </a:r>
            <a:endParaRPr lang="en-GB" dirty="0"/>
          </a:p>
        </p:txBody>
      </p:sp>
      <p:sp>
        <p:nvSpPr>
          <p:cNvPr id="4" name="TextBox 3">
            <a:extLst>
              <a:ext uri="{FF2B5EF4-FFF2-40B4-BE49-F238E27FC236}">
                <a16:creationId xmlns:a16="http://schemas.microsoft.com/office/drawing/2014/main" id="{6B9A745B-0BD1-4475-AB4A-AE5917EA3EFE}"/>
              </a:ext>
            </a:extLst>
          </p:cNvPr>
          <p:cNvSpPr txBox="1"/>
          <p:nvPr/>
        </p:nvSpPr>
        <p:spPr>
          <a:xfrm>
            <a:off x="627796" y="1417638"/>
            <a:ext cx="7588155" cy="4421339"/>
          </a:xfrm>
          <a:prstGeom prst="rect">
            <a:avLst/>
          </a:prstGeom>
          <a:noFill/>
        </p:spPr>
        <p:txBody>
          <a:bodyPr wrap="square">
            <a:spAutoFit/>
          </a:bodyPr>
          <a:lstStyle/>
          <a:p>
            <a:pPr marL="342900" indent="-342900">
              <a:buFont typeface="Arial" panose="020B0604020202020204" pitchFamily="34" charset="0"/>
              <a:buChar char="•"/>
            </a:pPr>
            <a:r>
              <a:rPr lang="en-US" sz="2500" dirty="0">
                <a:solidFill>
                  <a:srgbClr val="00B050"/>
                </a:solidFill>
                <a:latin typeface="Helvetica" panose="020B0604020202020204" pitchFamily="34" charset="0"/>
                <a:cs typeface="Helvetica" panose="020B0604020202020204" pitchFamily="34" charset="0"/>
              </a:rPr>
              <a:t>Upward Communication</a:t>
            </a:r>
            <a:r>
              <a:rPr lang="en-US" sz="2500" dirty="0">
                <a:latin typeface="Helvetica" panose="020B0604020202020204" pitchFamily="34" charset="0"/>
                <a:cs typeface="Helvetica" panose="020B0604020202020204" pitchFamily="34" charset="0"/>
              </a:rPr>
              <a:t>: </a:t>
            </a:r>
          </a:p>
          <a:p>
            <a:pPr marL="285750" marR="0" lvl="0" indent="-285750" algn="just">
              <a:lnSpc>
                <a:spcPct val="115000"/>
              </a:lnSpc>
              <a:spcBef>
                <a:spcPts val="0"/>
              </a:spcBef>
              <a:spcAft>
                <a:spcPts val="0"/>
              </a:spcAft>
              <a:buFont typeface="Arial" panose="020B0604020202020204" pitchFamily="34" charset="0"/>
              <a:buChar char="•"/>
            </a:pPr>
            <a:r>
              <a:rPr lang="en-GB" sz="2500" dirty="0">
                <a:effectLst/>
                <a:latin typeface="Helvetica" panose="020B0604020202020204" pitchFamily="34" charset="0"/>
                <a:ea typeface="Calibri" panose="020F0502020204030204" pitchFamily="34" charset="0"/>
                <a:cs typeface="Helvetica" panose="020B0604020202020204" pitchFamily="34" charset="0"/>
              </a:rPr>
              <a:t>Hold regular meetings with representatives of employees.  Discuss issues related to workers welfare.</a:t>
            </a:r>
          </a:p>
          <a:p>
            <a:pPr marL="285750" marR="0" lvl="0" indent="-285750" algn="just">
              <a:lnSpc>
                <a:spcPct val="115000"/>
              </a:lnSpc>
              <a:spcBef>
                <a:spcPts val="0"/>
              </a:spcBef>
              <a:spcAft>
                <a:spcPts val="0"/>
              </a:spcAft>
              <a:buFont typeface="Arial" panose="020B0604020202020204" pitchFamily="34" charset="0"/>
              <a:buChar char="•"/>
            </a:pPr>
            <a:r>
              <a:rPr lang="en-GB" sz="2500" dirty="0">
                <a:effectLst/>
                <a:latin typeface="Helvetica" panose="020B0604020202020204" pitchFamily="34" charset="0"/>
                <a:ea typeface="Calibri" panose="020F0502020204030204" pitchFamily="34" charset="0"/>
                <a:cs typeface="Helvetica" panose="020B0604020202020204" pitchFamily="34" charset="0"/>
              </a:rPr>
              <a:t>Introduce suggestions box where workers can submit their suggestions, comments and complaints.</a:t>
            </a:r>
          </a:p>
          <a:p>
            <a:pPr marL="285750" marR="0" lvl="0" indent="-285750" algn="just">
              <a:lnSpc>
                <a:spcPct val="115000"/>
              </a:lnSpc>
              <a:spcBef>
                <a:spcPts val="0"/>
              </a:spcBef>
              <a:spcAft>
                <a:spcPts val="0"/>
              </a:spcAft>
              <a:buFont typeface="Arial" panose="020B0604020202020204" pitchFamily="34" charset="0"/>
              <a:buChar char="•"/>
            </a:pPr>
            <a:r>
              <a:rPr lang="en-GB" sz="2500" dirty="0">
                <a:effectLst/>
                <a:latin typeface="Helvetica" panose="020B0604020202020204" pitchFamily="34" charset="0"/>
                <a:ea typeface="Calibri" panose="020F0502020204030204" pitchFamily="34" charset="0"/>
                <a:cs typeface="Helvetica" panose="020B0604020202020204" pitchFamily="34" charset="0"/>
              </a:rPr>
              <a:t>Operate an open policy where management is accessible to even the most junior member of staff.</a:t>
            </a:r>
          </a:p>
        </p:txBody>
      </p:sp>
    </p:spTree>
    <p:extLst>
      <p:ext uri="{BB962C8B-B14F-4D97-AF65-F5344CB8AC3E}">
        <p14:creationId xmlns:p14="http://schemas.microsoft.com/office/powerpoint/2010/main" val="314479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D798-D8EB-4903-B663-F246A065DD12}"/>
              </a:ext>
            </a:extLst>
          </p:cNvPr>
          <p:cNvSpPr>
            <a:spLocks noGrp="1"/>
          </p:cNvSpPr>
          <p:nvPr>
            <p:ph type="title"/>
          </p:nvPr>
        </p:nvSpPr>
        <p:spPr/>
        <p:txBody>
          <a:bodyPr/>
          <a:lstStyle/>
          <a:p>
            <a:pPr algn="l"/>
            <a:r>
              <a:rPr kumimoji="0" lang="en-US" sz="3200" b="0" i="0" u="none" strike="noStrike" kern="1200" cap="none" spc="0" normalizeH="0" baseline="0" noProof="0" dirty="0">
                <a:ln>
                  <a:noFill/>
                </a:ln>
                <a:solidFill>
                  <a:srgbClr val="008000"/>
                </a:solidFill>
                <a:effectLst/>
                <a:uLnTx/>
                <a:uFillTx/>
                <a:latin typeface="Helvetica"/>
                <a:ea typeface="+mj-ea"/>
                <a:cs typeface="Helvetica"/>
              </a:rPr>
              <a:t>Ways to Improve Communication in Organization</a:t>
            </a:r>
            <a:endParaRPr lang="en-GB" dirty="0"/>
          </a:p>
        </p:txBody>
      </p:sp>
      <p:sp>
        <p:nvSpPr>
          <p:cNvPr id="4" name="TextBox 3">
            <a:extLst>
              <a:ext uri="{FF2B5EF4-FFF2-40B4-BE49-F238E27FC236}">
                <a16:creationId xmlns:a16="http://schemas.microsoft.com/office/drawing/2014/main" id="{1604477E-B445-4507-B637-B904EA320087}"/>
              </a:ext>
            </a:extLst>
          </p:cNvPr>
          <p:cNvSpPr txBox="1"/>
          <p:nvPr/>
        </p:nvSpPr>
        <p:spPr>
          <a:xfrm>
            <a:off x="559559" y="1423467"/>
            <a:ext cx="7942996" cy="4708981"/>
          </a:xfrm>
          <a:prstGeom prst="rect">
            <a:avLst/>
          </a:prstGeom>
          <a:noFill/>
        </p:spPr>
        <p:txBody>
          <a:bodyPr wrap="square">
            <a:spAutoFit/>
          </a:bodyPr>
          <a:lstStyle/>
          <a:p>
            <a:pPr marL="342900" indent="-342900">
              <a:buFont typeface="Arial" panose="020B0604020202020204" pitchFamily="34" charset="0"/>
              <a:buChar char="•"/>
            </a:pPr>
            <a:r>
              <a:rPr lang="en-US" sz="2500" dirty="0">
                <a:solidFill>
                  <a:srgbClr val="00B050"/>
                </a:solidFill>
                <a:latin typeface="Helvetica" panose="020B0604020202020204" pitchFamily="34" charset="0"/>
                <a:cs typeface="Helvetica" panose="020B0604020202020204" pitchFamily="34" charset="0"/>
              </a:rPr>
              <a:t>Horizontal Communication</a:t>
            </a:r>
            <a:r>
              <a:rPr lang="en-US" sz="2500" dirty="0">
                <a:latin typeface="Helvetica" panose="020B0604020202020204" pitchFamily="34" charset="0"/>
                <a:cs typeface="Helvetica" panose="020B0604020202020204" pitchFamily="34" charset="0"/>
              </a:rPr>
              <a:t>: </a:t>
            </a:r>
          </a:p>
          <a:p>
            <a:pPr marL="342900" indent="-342900">
              <a:buFont typeface="Arial" panose="020B0604020202020204" pitchFamily="34" charset="0"/>
              <a:buChar char="•"/>
            </a:pPr>
            <a:r>
              <a:rPr lang="en-GB" sz="2500" dirty="0">
                <a:effectLst/>
                <a:latin typeface="Helvetica" panose="020B0604020202020204" pitchFamily="34" charset="0"/>
                <a:ea typeface="Calibri" panose="020F0502020204030204" pitchFamily="34" charset="0"/>
                <a:cs typeface="Helvetica" panose="020B0604020202020204" pitchFamily="34" charset="0"/>
              </a:rPr>
              <a:t>Institute inter-departmental work teams and task them to hold regular meetings and discuss issues or problems as where and when they crop up.</a:t>
            </a:r>
          </a:p>
          <a:p>
            <a:pPr marL="342900" indent="-342900">
              <a:buFont typeface="Arial" panose="020B0604020202020204" pitchFamily="34" charset="0"/>
              <a:buChar char="•"/>
            </a:pPr>
            <a:r>
              <a:rPr lang="en-GB" sz="2500" dirty="0">
                <a:effectLst/>
                <a:latin typeface="Helvetica" panose="020B0604020202020204" pitchFamily="34" charset="0"/>
                <a:ea typeface="Calibri" panose="020F0502020204030204" pitchFamily="34" charset="0"/>
                <a:cs typeface="Helvetica" panose="020B0604020202020204" pitchFamily="34" charset="0"/>
              </a:rPr>
              <a:t>Rotate jobs to allow each individual manager/officer to experience the job of the other.</a:t>
            </a:r>
          </a:p>
          <a:p>
            <a:pPr marL="342900" indent="-342900">
              <a:buFont typeface="Arial" panose="020B0604020202020204" pitchFamily="34" charset="0"/>
              <a:buChar char="•"/>
            </a:pPr>
            <a:r>
              <a:rPr lang="en-GB" sz="2500" dirty="0">
                <a:effectLst/>
                <a:latin typeface="Helvetica" panose="020B0604020202020204" pitchFamily="34" charset="0"/>
                <a:ea typeface="Calibri" panose="020F0502020204030204" pitchFamily="34" charset="0"/>
                <a:cs typeface="Helvetica" panose="020B0604020202020204" pitchFamily="34" charset="0"/>
              </a:rPr>
              <a:t>Encourage peer counselling as a means of resolving conflicts.</a:t>
            </a:r>
          </a:p>
          <a:p>
            <a:pPr marL="342900" indent="-342900">
              <a:buFont typeface="Arial" panose="020B0604020202020204" pitchFamily="34" charset="0"/>
              <a:buChar char="•"/>
            </a:pPr>
            <a:r>
              <a:rPr lang="en-GB" sz="2500" dirty="0">
                <a:effectLst/>
                <a:latin typeface="Helvetica" panose="020B0604020202020204" pitchFamily="34" charset="0"/>
                <a:ea typeface="Calibri" panose="020F0502020204030204" pitchFamily="34" charset="0"/>
                <a:cs typeface="Helvetica" panose="020B0604020202020204" pitchFamily="34" charset="0"/>
              </a:rPr>
              <a:t>Appoint a communicator as a sort of liaison officer to promote communication between departments by issuing newsletters or bulletins relevant to all departments at appropriate times.</a:t>
            </a:r>
          </a:p>
        </p:txBody>
      </p:sp>
    </p:spTree>
    <p:extLst>
      <p:ext uri="{BB962C8B-B14F-4D97-AF65-F5344CB8AC3E}">
        <p14:creationId xmlns:p14="http://schemas.microsoft.com/office/powerpoint/2010/main" val="218404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06C8-E19E-44FD-9056-099E0E83CDEB}"/>
              </a:ext>
            </a:extLst>
          </p:cNvPr>
          <p:cNvSpPr>
            <a:spLocks noGrp="1"/>
          </p:cNvSpPr>
          <p:nvPr>
            <p:ph type="title"/>
          </p:nvPr>
        </p:nvSpPr>
        <p:spPr/>
        <p:txBody>
          <a:bodyPr/>
          <a:lstStyle/>
          <a:p>
            <a:pPr algn="l"/>
            <a:r>
              <a:rPr lang="en-US" sz="3200" dirty="0">
                <a:solidFill>
                  <a:srgbClr val="008000"/>
                </a:solidFill>
                <a:latin typeface="Helvetica"/>
                <a:cs typeface="Helvetica"/>
              </a:rPr>
              <a:t>Some </a:t>
            </a:r>
            <a:r>
              <a:rPr kumimoji="0" lang="en-US" sz="3200" b="0" i="0" u="none" strike="noStrike" kern="1200" cap="none" spc="0" normalizeH="0" baseline="0" noProof="0" dirty="0">
                <a:ln>
                  <a:noFill/>
                </a:ln>
                <a:solidFill>
                  <a:srgbClr val="008000"/>
                </a:solidFill>
                <a:effectLst/>
                <a:uLnTx/>
                <a:uFillTx/>
                <a:latin typeface="Helvetica"/>
                <a:ea typeface="+mj-ea"/>
                <a:cs typeface="Helvetica"/>
              </a:rPr>
              <a:t>Communication </a:t>
            </a:r>
            <a:r>
              <a:rPr lang="en-US" sz="3200" dirty="0">
                <a:solidFill>
                  <a:srgbClr val="008000"/>
                </a:solidFill>
                <a:latin typeface="Helvetica"/>
                <a:cs typeface="Helvetica"/>
              </a:rPr>
              <a:t>Formats </a:t>
            </a:r>
            <a:r>
              <a:rPr kumimoji="0" lang="en-US" sz="3200" b="0" i="0" u="none" strike="noStrike" kern="1200" cap="none" spc="0" normalizeH="0" baseline="0" noProof="0" dirty="0">
                <a:ln>
                  <a:noFill/>
                </a:ln>
                <a:solidFill>
                  <a:srgbClr val="008000"/>
                </a:solidFill>
                <a:effectLst/>
                <a:uLnTx/>
                <a:uFillTx/>
                <a:latin typeface="Helvetica"/>
                <a:ea typeface="+mj-ea"/>
                <a:cs typeface="Helvetica"/>
              </a:rPr>
              <a:t>in Organizations</a:t>
            </a:r>
            <a:endParaRPr lang="en-GB" dirty="0"/>
          </a:p>
        </p:txBody>
      </p:sp>
      <p:sp>
        <p:nvSpPr>
          <p:cNvPr id="4" name="TextBox 3">
            <a:extLst>
              <a:ext uri="{FF2B5EF4-FFF2-40B4-BE49-F238E27FC236}">
                <a16:creationId xmlns:a16="http://schemas.microsoft.com/office/drawing/2014/main" id="{4D2004A4-8CCB-4905-B9CE-0D8D5F8E0762}"/>
              </a:ext>
            </a:extLst>
          </p:cNvPr>
          <p:cNvSpPr txBox="1"/>
          <p:nvPr/>
        </p:nvSpPr>
        <p:spPr>
          <a:xfrm>
            <a:off x="457200" y="1342873"/>
            <a:ext cx="7786048" cy="3385542"/>
          </a:xfrm>
          <a:prstGeom prst="rect">
            <a:avLst/>
          </a:prstGeom>
          <a:noFill/>
        </p:spPr>
        <p:txBody>
          <a:bodyPr wrap="square">
            <a:spAutoFit/>
          </a:bodyPr>
          <a:lstStyle/>
          <a:p>
            <a:pPr marL="342900" indent="-342900">
              <a:buFont typeface="Arial" panose="020B0604020202020204" pitchFamily="34" charset="0"/>
              <a:buChar char="•"/>
            </a:pPr>
            <a:r>
              <a:rPr lang="en-GB" sz="2800" dirty="0">
                <a:effectLst/>
                <a:latin typeface="Helvetica" panose="020B0604020202020204" pitchFamily="34" charset="0"/>
                <a:ea typeface="Calibri" panose="020F0502020204030204" pitchFamily="34" charset="0"/>
                <a:cs typeface="Helvetica" panose="020B0604020202020204" pitchFamily="34" charset="0"/>
              </a:rPr>
              <a:t>Letter Writing</a:t>
            </a:r>
          </a:p>
          <a:p>
            <a:pPr marL="342900" indent="-342900">
              <a:buFont typeface="Arial" panose="020B0604020202020204" pitchFamily="34" charset="0"/>
              <a:buChar char="•"/>
            </a:pPr>
            <a:r>
              <a:rPr lang="en-GB" sz="2800" dirty="0">
                <a:latin typeface="Helvetica" panose="020B0604020202020204" pitchFamily="34" charset="0"/>
                <a:ea typeface="Calibri" panose="020F0502020204030204" pitchFamily="34" charset="0"/>
                <a:cs typeface="Helvetica" panose="020B0604020202020204" pitchFamily="34" charset="0"/>
              </a:rPr>
              <a:t>Memorandum (Memo pads etc.)</a:t>
            </a:r>
          </a:p>
          <a:p>
            <a:pPr marL="342900" indent="-342900">
              <a:buFont typeface="Arial" panose="020B0604020202020204" pitchFamily="34" charset="0"/>
              <a:buChar char="•"/>
            </a:pPr>
            <a:r>
              <a:rPr lang="en-GB" sz="2800" dirty="0">
                <a:latin typeface="Helvetica" panose="020B0604020202020204" pitchFamily="34" charset="0"/>
                <a:ea typeface="Calibri" panose="020F0502020204030204" pitchFamily="34" charset="0"/>
                <a:cs typeface="Helvetica" panose="020B0604020202020204" pitchFamily="34" charset="0"/>
              </a:rPr>
              <a:t>E-mails</a:t>
            </a:r>
          </a:p>
          <a:p>
            <a:pPr marL="342900" indent="-342900">
              <a:buFont typeface="Arial" panose="020B0604020202020204" pitchFamily="34" charset="0"/>
              <a:buChar char="•"/>
            </a:pPr>
            <a:r>
              <a:rPr lang="en-GB" sz="2800" dirty="0">
                <a:latin typeface="Helvetica" panose="020B0604020202020204" pitchFamily="34" charset="0"/>
                <a:ea typeface="Calibri" panose="020F0502020204030204" pitchFamily="34" charset="0"/>
                <a:cs typeface="Helvetica" panose="020B0604020202020204" pitchFamily="34" charset="0"/>
              </a:rPr>
              <a:t>Reports </a:t>
            </a:r>
          </a:p>
          <a:p>
            <a:pPr marL="342900" indent="-342900">
              <a:buFont typeface="Arial" panose="020B0604020202020204" pitchFamily="34" charset="0"/>
              <a:buChar char="•"/>
            </a:pPr>
            <a:r>
              <a:rPr lang="en-GB" sz="2800" dirty="0">
                <a:latin typeface="Helvetica" panose="020B0604020202020204" pitchFamily="34" charset="0"/>
                <a:ea typeface="Calibri" panose="020F0502020204030204" pitchFamily="34" charset="0"/>
                <a:cs typeface="Helvetica" panose="020B0604020202020204" pitchFamily="34" charset="0"/>
              </a:rPr>
              <a:t>Minutes</a:t>
            </a:r>
          </a:p>
          <a:p>
            <a:pPr marL="342900" indent="-342900">
              <a:buFont typeface="Arial" panose="020B0604020202020204" pitchFamily="34" charset="0"/>
              <a:buChar char="•"/>
            </a:pPr>
            <a:r>
              <a:rPr lang="en-GB" sz="2800" dirty="0">
                <a:latin typeface="Helvetica" panose="020B0604020202020204" pitchFamily="34" charset="0"/>
                <a:ea typeface="Calibri" panose="020F0502020204030204" pitchFamily="34" charset="0"/>
                <a:cs typeface="Helvetica" panose="020B0604020202020204" pitchFamily="34" charset="0"/>
              </a:rPr>
              <a:t>Other technological means (IP Messenger, WhatsApp, Telegram etc.)</a:t>
            </a:r>
          </a:p>
          <a:p>
            <a:endParaRPr lang="en-GB" dirty="0">
              <a:latin typeface="Helvetica" panose="020B0604020202020204" pitchFamily="34" charset="0"/>
              <a:ea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113504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83964"/>
          </a:xfrm>
        </p:spPr>
        <p:txBody>
          <a:bodyPr/>
          <a:lstStyle/>
          <a:p>
            <a:pPr algn="l"/>
            <a:r>
              <a:rPr lang="en-US" sz="4000" dirty="0">
                <a:solidFill>
                  <a:srgbClr val="008000"/>
                </a:solidFill>
                <a:latin typeface="Helvetica"/>
                <a:cs typeface="Helvetica"/>
              </a:rPr>
              <a:t>COMMUNICATION IN ORGANIZATIONS- Keywords</a:t>
            </a:r>
            <a:br>
              <a:rPr lang="en-US" dirty="0">
                <a:solidFill>
                  <a:srgbClr val="008000"/>
                </a:solidFill>
                <a:latin typeface="Helvetica"/>
                <a:cs typeface="Helvetica"/>
              </a:rPr>
            </a:br>
            <a:endParaRPr lang="en-US" dirty="0">
              <a:solidFill>
                <a:srgbClr val="008000"/>
              </a:solidFill>
              <a:latin typeface="Helvetica"/>
              <a:cs typeface="Helvetica"/>
            </a:endParaRPr>
          </a:p>
        </p:txBody>
      </p:sp>
      <p:sp>
        <p:nvSpPr>
          <p:cNvPr id="4" name="Content Placeholder 2"/>
          <p:cNvSpPr txBox="1">
            <a:spLocks/>
          </p:cNvSpPr>
          <p:nvPr/>
        </p:nvSpPr>
        <p:spPr>
          <a:xfrm>
            <a:off x="457200" y="1600201"/>
            <a:ext cx="8229600" cy="4284702"/>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spcBef>
                <a:spcPts val="0"/>
              </a:spcBef>
              <a:spcAft>
                <a:spcPts val="1800"/>
              </a:spcAft>
              <a:buFont typeface="Wingdings" charset="2"/>
              <a:buChar char="u"/>
            </a:pPr>
            <a:endParaRPr lang="en-US" dirty="0">
              <a:latin typeface="Helvetica"/>
              <a:cs typeface="Helvetica"/>
            </a:endParaRPr>
          </a:p>
        </p:txBody>
      </p:sp>
      <p:sp>
        <p:nvSpPr>
          <p:cNvPr id="2" name="TextBox 1"/>
          <p:cNvSpPr txBox="1"/>
          <p:nvPr/>
        </p:nvSpPr>
        <p:spPr>
          <a:xfrm>
            <a:off x="457200" y="1458602"/>
            <a:ext cx="8229600"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rgbClr val="00B050"/>
                </a:solidFill>
                <a:latin typeface="Helvetica" panose="020B0604020202020204" pitchFamily="34" charset="0"/>
                <a:cs typeface="Helvetica" panose="020B0604020202020204" pitchFamily="34" charset="0"/>
              </a:rPr>
              <a:t>Communication</a:t>
            </a:r>
            <a:r>
              <a:rPr lang="en-US" sz="3200" dirty="0">
                <a:latin typeface="Helvetica" panose="020B0604020202020204" pitchFamily="34" charset="0"/>
                <a:cs typeface="Helvetica" panose="020B0604020202020204" pitchFamily="34" charset="0"/>
              </a:rPr>
              <a:t>: Is the process of giving and receiving information for an intended purpose.</a:t>
            </a:r>
          </a:p>
          <a:p>
            <a:pPr marL="457200" indent="-457200">
              <a:buFont typeface="Arial" panose="020B0604020202020204" pitchFamily="34" charset="0"/>
              <a:buChar char="•"/>
            </a:pPr>
            <a:r>
              <a:rPr lang="en-US" sz="3200" dirty="0">
                <a:solidFill>
                  <a:srgbClr val="00B050"/>
                </a:solidFill>
                <a:latin typeface="Helvetica" panose="020B0604020202020204" pitchFamily="34" charset="0"/>
                <a:cs typeface="Helvetica" panose="020B0604020202020204" pitchFamily="34" charset="0"/>
              </a:rPr>
              <a:t>Organization</a:t>
            </a:r>
            <a:r>
              <a:rPr lang="en-US" sz="3200" dirty="0">
                <a:latin typeface="Helvetica" panose="020B0604020202020204" pitchFamily="34" charset="0"/>
                <a:cs typeface="Helvetica" panose="020B0604020202020204" pitchFamily="34" charset="0"/>
              </a:rPr>
              <a:t>: Is a group of individuals with a </a:t>
            </a:r>
            <a:r>
              <a:rPr lang="en-US" sz="3200" b="1" dirty="0">
                <a:latin typeface="Helvetica" panose="020B0604020202020204" pitchFamily="34" charset="0"/>
                <a:cs typeface="Helvetica" panose="020B0604020202020204" pitchFamily="34" charset="0"/>
              </a:rPr>
              <a:t>coordinated work/activities </a:t>
            </a:r>
            <a:r>
              <a:rPr lang="en-US" sz="3200" dirty="0">
                <a:latin typeface="Helvetica" panose="020B0604020202020204" pitchFamily="34" charset="0"/>
                <a:cs typeface="Helvetica" panose="020B0604020202020204" pitchFamily="34" charset="0"/>
              </a:rPr>
              <a:t>for the achievement of a </a:t>
            </a:r>
            <a:r>
              <a:rPr lang="en-US" sz="3200" b="1" dirty="0">
                <a:latin typeface="Helvetica" panose="020B0604020202020204" pitchFamily="34" charset="0"/>
                <a:cs typeface="Helvetica" panose="020B0604020202020204" pitchFamily="34" charset="0"/>
              </a:rPr>
              <a:t>common goal </a:t>
            </a:r>
            <a:r>
              <a:rPr lang="en-US" sz="3200" dirty="0">
                <a:latin typeface="Helvetica" panose="020B0604020202020204" pitchFamily="34" charset="0"/>
                <a:cs typeface="Helvetica" panose="020B0604020202020204" pitchFamily="34" charset="0"/>
              </a:rPr>
              <a:t>through a </a:t>
            </a:r>
            <a:r>
              <a:rPr lang="en-US" sz="3200" b="1" dirty="0">
                <a:latin typeface="Helvetica" panose="020B0604020202020204" pitchFamily="34" charset="0"/>
                <a:cs typeface="Helvetica" panose="020B0604020202020204" pitchFamily="34" charset="0"/>
              </a:rPr>
              <a:t>hierarchy of authority </a:t>
            </a:r>
            <a:r>
              <a:rPr lang="en-US" sz="3200" dirty="0">
                <a:latin typeface="Helvetica" panose="020B0604020202020204" pitchFamily="34" charset="0"/>
                <a:cs typeface="Helvetica" panose="020B0604020202020204" pitchFamily="34" charset="0"/>
              </a:rPr>
              <a:t>and </a:t>
            </a:r>
            <a:r>
              <a:rPr lang="en-US" sz="3200" b="1" dirty="0">
                <a:latin typeface="Helvetica" panose="020B0604020202020204" pitchFamily="34" charset="0"/>
                <a:cs typeface="Helvetica" panose="020B0604020202020204" pitchFamily="34" charset="0"/>
              </a:rPr>
              <a:t>responsibility</a:t>
            </a:r>
            <a:r>
              <a:rPr lang="en-US" sz="3200" dirty="0">
                <a:latin typeface="Helvetica" panose="020B0604020202020204" pitchFamily="34" charset="0"/>
                <a:cs typeface="Helvetica" panose="020B0604020202020204" pitchFamily="34" charset="0"/>
              </a:rPr>
              <a:t> (Adolinama 2005)</a:t>
            </a:r>
          </a:p>
        </p:txBody>
      </p:sp>
    </p:spTree>
    <p:extLst>
      <p:ext uri="{BB962C8B-B14F-4D97-AF65-F5344CB8AC3E}">
        <p14:creationId xmlns:p14="http://schemas.microsoft.com/office/powerpoint/2010/main" val="3860506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FB49-D7C4-4E05-A2EA-851D7D0DC5A7}"/>
              </a:ext>
            </a:extLst>
          </p:cNvPr>
          <p:cNvSpPr>
            <a:spLocks noGrp="1"/>
          </p:cNvSpPr>
          <p:nvPr>
            <p:ph type="title"/>
          </p:nvPr>
        </p:nvSpPr>
        <p:spPr>
          <a:xfrm>
            <a:off x="457200" y="274638"/>
            <a:ext cx="8229600" cy="776240"/>
          </a:xfrm>
        </p:spPr>
        <p:txBody>
          <a:bodyPr/>
          <a:lstStyle/>
          <a:p>
            <a:pPr algn="l"/>
            <a:r>
              <a:rPr lang="en-US" sz="3200" dirty="0">
                <a:solidFill>
                  <a:srgbClr val="008000"/>
                </a:solidFill>
                <a:latin typeface="Helvetica"/>
                <a:cs typeface="Helvetica"/>
              </a:rPr>
              <a:t>Exercise</a:t>
            </a:r>
            <a:endParaRPr lang="en-GB" dirty="0"/>
          </a:p>
        </p:txBody>
      </p:sp>
      <p:sp>
        <p:nvSpPr>
          <p:cNvPr id="4" name="TextBox 3">
            <a:extLst>
              <a:ext uri="{FF2B5EF4-FFF2-40B4-BE49-F238E27FC236}">
                <a16:creationId xmlns:a16="http://schemas.microsoft.com/office/drawing/2014/main" id="{EB8A1DE0-4AF5-4874-A7CC-82863B547D10}"/>
              </a:ext>
            </a:extLst>
          </p:cNvPr>
          <p:cNvSpPr txBox="1"/>
          <p:nvPr/>
        </p:nvSpPr>
        <p:spPr>
          <a:xfrm>
            <a:off x="457200" y="1342873"/>
            <a:ext cx="7786048" cy="3108543"/>
          </a:xfrm>
          <a:prstGeom prst="rect">
            <a:avLst/>
          </a:prstGeom>
          <a:noFill/>
        </p:spPr>
        <p:txBody>
          <a:bodyPr wrap="square">
            <a:spAutoFit/>
          </a:bodyPr>
          <a:lstStyle/>
          <a:p>
            <a:pPr algn="just"/>
            <a:r>
              <a:rPr lang="en-US" sz="2800" dirty="0">
                <a:latin typeface="Helvetica" panose="020B0604020202020204" pitchFamily="34" charset="0"/>
                <a:cs typeface="Helvetica" panose="020B0604020202020204" pitchFamily="34" charset="0"/>
              </a:rPr>
              <a:t>There is an alleged case of misappropriation of funds by the Managing Director (MD) of J&amp;J Fitness and Wellness Centre. As the Chief Executive Officer (CEO) of the said firm, choose the appropriate communication format to notify the MD to proceed on leave for an investigation to be done.</a:t>
            </a:r>
          </a:p>
        </p:txBody>
      </p:sp>
    </p:spTree>
    <p:extLst>
      <p:ext uri="{BB962C8B-B14F-4D97-AF65-F5344CB8AC3E}">
        <p14:creationId xmlns:p14="http://schemas.microsoft.com/office/powerpoint/2010/main" val="2948275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C0E7-289E-46FC-9A5C-E38C651FB462}"/>
              </a:ext>
            </a:extLst>
          </p:cNvPr>
          <p:cNvSpPr>
            <a:spLocks noGrp="1"/>
          </p:cNvSpPr>
          <p:nvPr>
            <p:ph type="title"/>
          </p:nvPr>
        </p:nvSpPr>
        <p:spPr>
          <a:xfrm>
            <a:off x="457200" y="274638"/>
            <a:ext cx="8229600" cy="994604"/>
          </a:xfrm>
        </p:spPr>
        <p:txBody>
          <a:bodyPr/>
          <a:lstStyle/>
          <a:p>
            <a:pPr algn="l"/>
            <a:r>
              <a:rPr lang="en-US" dirty="0">
                <a:solidFill>
                  <a:srgbClr val="008000"/>
                </a:solidFill>
                <a:latin typeface="Helvetica"/>
                <a:cs typeface="Helvetica"/>
              </a:rPr>
              <a:t>References</a:t>
            </a:r>
            <a:endParaRPr lang="en-GB" dirty="0"/>
          </a:p>
        </p:txBody>
      </p:sp>
      <p:sp>
        <p:nvSpPr>
          <p:cNvPr id="4" name="TextBox 3">
            <a:extLst>
              <a:ext uri="{FF2B5EF4-FFF2-40B4-BE49-F238E27FC236}">
                <a16:creationId xmlns:a16="http://schemas.microsoft.com/office/drawing/2014/main" id="{D9AB0473-D329-45C2-B203-B8630676BC2F}"/>
              </a:ext>
            </a:extLst>
          </p:cNvPr>
          <p:cNvSpPr txBox="1"/>
          <p:nvPr/>
        </p:nvSpPr>
        <p:spPr>
          <a:xfrm>
            <a:off x="457200" y="1028974"/>
            <a:ext cx="7936173" cy="3835794"/>
          </a:xfrm>
          <a:prstGeom prst="rect">
            <a:avLst/>
          </a:prstGeom>
          <a:noFill/>
        </p:spPr>
        <p:txBody>
          <a:bodyPr wrap="square">
            <a:spAutoFit/>
          </a:bodyPr>
          <a:lstStyle/>
          <a:p>
            <a:pPr marL="0" marR="0">
              <a:lnSpc>
                <a:spcPct val="113000"/>
              </a:lnSpc>
              <a:spcAft>
                <a:spcPts val="1000"/>
              </a:spcAft>
            </a:pPr>
            <a:r>
              <a:rPr lang="en-US" sz="2800" dirty="0">
                <a:effectLst/>
                <a:latin typeface="Helvetica" panose="020B0604020202020204" pitchFamily="34" charset="0"/>
                <a:ea typeface="Calibri" panose="020F0502020204030204" pitchFamily="34" charset="0"/>
                <a:cs typeface="Helvetica" panose="020B0604020202020204" pitchFamily="34" charset="0"/>
              </a:rPr>
              <a:t>Adolinama, P. P. (2005). </a:t>
            </a:r>
            <a:r>
              <a:rPr lang="en-US" sz="2800" i="1" dirty="0">
                <a:effectLst/>
                <a:latin typeface="Helvetica" panose="020B0604020202020204" pitchFamily="34" charset="0"/>
                <a:ea typeface="Calibri" panose="020F0502020204030204" pitchFamily="34" charset="0"/>
                <a:cs typeface="Helvetica" panose="020B0604020202020204" pitchFamily="34" charset="0"/>
              </a:rPr>
              <a:t>Communication </a:t>
            </a:r>
            <a:r>
              <a:rPr lang="en-US" sz="2800" i="1" dirty="0">
                <a:latin typeface="Helvetica" panose="020B0604020202020204" pitchFamily="34" charset="0"/>
                <a:ea typeface="Calibri" panose="020F0502020204030204" pitchFamily="34" charset="0"/>
                <a:cs typeface="Helvetica" panose="020B0604020202020204" pitchFamily="34" charset="0"/>
              </a:rPr>
              <a:t>S</a:t>
            </a:r>
            <a:r>
              <a:rPr lang="en-US" sz="2800" i="1" dirty="0">
                <a:effectLst/>
                <a:latin typeface="Helvetica" panose="020B0604020202020204" pitchFamily="34" charset="0"/>
                <a:ea typeface="Calibri" panose="020F0502020204030204" pitchFamily="34" charset="0"/>
                <a:cs typeface="Helvetica" panose="020B0604020202020204" pitchFamily="34" charset="0"/>
              </a:rPr>
              <a:t>kills for University </a:t>
            </a:r>
            <a:r>
              <a:rPr lang="en-US" sz="2800" i="1" dirty="0">
                <a:latin typeface="Helvetica" panose="020B0604020202020204" pitchFamily="34" charset="0"/>
                <a:ea typeface="Calibri" panose="020F0502020204030204" pitchFamily="34" charset="0"/>
                <a:cs typeface="Helvetica" panose="020B0604020202020204" pitchFamily="34" charset="0"/>
              </a:rPr>
              <a:t>S</a:t>
            </a:r>
            <a:r>
              <a:rPr lang="en-US" sz="2800" i="1" dirty="0">
                <a:effectLst/>
                <a:latin typeface="Helvetica" panose="020B0604020202020204" pitchFamily="34" charset="0"/>
                <a:ea typeface="Calibri" panose="020F0502020204030204" pitchFamily="34" charset="0"/>
                <a:cs typeface="Helvetica" panose="020B0604020202020204" pitchFamily="34" charset="0"/>
              </a:rPr>
              <a:t>tudents</a:t>
            </a:r>
            <a:r>
              <a:rPr lang="en-US" sz="2800" dirty="0">
                <a:effectLst/>
                <a:latin typeface="Helvetica" panose="020B0604020202020204" pitchFamily="34" charset="0"/>
                <a:ea typeface="Calibri" panose="020F0502020204030204" pitchFamily="34" charset="0"/>
                <a:cs typeface="Helvetica" panose="020B0604020202020204" pitchFamily="34" charset="0"/>
              </a:rPr>
              <a:t>. Accra: ANEST Company Limited </a:t>
            </a:r>
            <a:endParaRPr lang="en-GB" sz="2400" dirty="0">
              <a:effectLst/>
              <a:latin typeface="Helvetica" panose="020B0604020202020204" pitchFamily="34" charset="0"/>
              <a:ea typeface="Times New Roman" panose="02020603050405020304" pitchFamily="18" charset="0"/>
              <a:cs typeface="Helvetica" panose="020B0604020202020204" pitchFamily="34" charset="0"/>
            </a:endParaRPr>
          </a:p>
          <a:p>
            <a:pPr marL="0" marR="0" algn="just">
              <a:spcBef>
                <a:spcPts val="0"/>
              </a:spcBef>
              <a:spcAft>
                <a:spcPts val="1200"/>
              </a:spcAft>
            </a:pPr>
            <a:endParaRPr lang="en-GB" sz="2800" dirty="0">
              <a:effectLst/>
              <a:latin typeface="Helvetica" panose="020B0604020202020204" pitchFamily="34" charset="0"/>
              <a:ea typeface="MS Mincho" panose="02020609040205080304" pitchFamily="49" charset="-128"/>
              <a:cs typeface="Helvetica" panose="020B0604020202020204" pitchFamily="34" charset="0"/>
            </a:endParaRPr>
          </a:p>
          <a:p>
            <a:pPr marL="0" marR="0" algn="just">
              <a:spcBef>
                <a:spcPts val="0"/>
              </a:spcBef>
              <a:spcAft>
                <a:spcPts val="0"/>
              </a:spcAft>
            </a:pPr>
            <a:r>
              <a:rPr lang="en-US" sz="2800" dirty="0" err="1">
                <a:effectLst/>
                <a:latin typeface="Helvetica" panose="020B0604020202020204" pitchFamily="34" charset="0"/>
                <a:ea typeface="MS Mincho" panose="02020609040205080304" pitchFamily="49" charset="-128"/>
                <a:cs typeface="Helvetica" panose="020B0604020202020204" pitchFamily="34" charset="0"/>
              </a:rPr>
              <a:t>Sekyi</a:t>
            </a:r>
            <a:r>
              <a:rPr lang="en-US" sz="2800" dirty="0">
                <a:effectLst/>
                <a:latin typeface="Helvetica" panose="020B0604020202020204" pitchFamily="34" charset="0"/>
                <a:ea typeface="MS Mincho" panose="02020609040205080304" pitchFamily="49" charset="-128"/>
                <a:cs typeface="Helvetica" panose="020B0604020202020204" pitchFamily="34" charset="0"/>
              </a:rPr>
              <a:t>-Baidoo, Y. (2003). </a:t>
            </a:r>
            <a:r>
              <a:rPr lang="en-US" sz="2800" i="1" dirty="0">
                <a:effectLst/>
                <a:latin typeface="Helvetica" panose="020B0604020202020204" pitchFamily="34" charset="0"/>
                <a:ea typeface="MS Mincho" panose="02020609040205080304" pitchFamily="49" charset="-128"/>
                <a:cs typeface="Helvetica" panose="020B0604020202020204" pitchFamily="34" charset="0"/>
              </a:rPr>
              <a:t>Learning and communicating (Second Edition)</a:t>
            </a:r>
            <a:r>
              <a:rPr lang="en-US" sz="2800" dirty="0">
                <a:effectLst/>
                <a:latin typeface="Helvetica" panose="020B0604020202020204" pitchFamily="34" charset="0"/>
                <a:ea typeface="MS Mincho" panose="02020609040205080304" pitchFamily="49" charset="-128"/>
                <a:cs typeface="Helvetica" panose="020B0604020202020204" pitchFamily="34" charset="0"/>
              </a:rPr>
              <a:t>. Accra: Infinity Graphics Ltd.</a:t>
            </a:r>
            <a:endParaRPr lang="en-GB" sz="2800" dirty="0">
              <a:effectLst/>
              <a:latin typeface="Helvetica" panose="020B0604020202020204" pitchFamily="34" charset="0"/>
              <a:ea typeface="MS Mincho" panose="02020609040205080304" pitchFamily="49" charset="-128"/>
              <a:cs typeface="Helvetica" panose="020B0604020202020204" pitchFamily="34" charset="0"/>
            </a:endParaRPr>
          </a:p>
          <a:p>
            <a:pPr marL="0" marR="0" indent="457200" algn="just">
              <a:spcBef>
                <a:spcPts val="0"/>
              </a:spcBef>
              <a:spcAft>
                <a:spcPts val="0"/>
              </a:spcAft>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99898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EA47-1CB0-4B94-AD41-3AA1D0442390}"/>
              </a:ext>
            </a:extLst>
          </p:cNvPr>
          <p:cNvSpPr>
            <a:spLocks noGrp="1"/>
          </p:cNvSpPr>
          <p:nvPr>
            <p:ph type="title"/>
          </p:nvPr>
        </p:nvSpPr>
        <p:spPr/>
        <p:txBody>
          <a:bodyPr/>
          <a:lstStyle/>
          <a:p>
            <a:pPr algn="l"/>
            <a:r>
              <a:rPr lang="en-US" sz="4000" dirty="0">
                <a:solidFill>
                  <a:srgbClr val="008000"/>
                </a:solidFill>
                <a:latin typeface="Helvetica"/>
                <a:cs typeface="Helvetica"/>
              </a:rPr>
              <a:t>COMMUNICATION IN ORGANIZATIONS cont’d </a:t>
            </a:r>
            <a:endParaRPr lang="en-GB" sz="4000" dirty="0"/>
          </a:p>
        </p:txBody>
      </p:sp>
      <p:sp>
        <p:nvSpPr>
          <p:cNvPr id="4" name="TextBox 3">
            <a:extLst>
              <a:ext uri="{FF2B5EF4-FFF2-40B4-BE49-F238E27FC236}">
                <a16:creationId xmlns:a16="http://schemas.microsoft.com/office/drawing/2014/main" id="{76310914-3ECA-4CDE-8D80-3F93B138164D}"/>
              </a:ext>
            </a:extLst>
          </p:cNvPr>
          <p:cNvSpPr txBox="1"/>
          <p:nvPr/>
        </p:nvSpPr>
        <p:spPr>
          <a:xfrm>
            <a:off x="668740" y="1670924"/>
            <a:ext cx="7451678" cy="2554545"/>
          </a:xfrm>
          <a:prstGeom prst="rect">
            <a:avLst/>
          </a:prstGeom>
          <a:noFill/>
        </p:spPr>
        <p:txBody>
          <a:bodyPr wrap="square">
            <a:spAutoFit/>
          </a:bodyPr>
          <a:lstStyle/>
          <a:p>
            <a:pPr marL="457200" indent="-457200">
              <a:buFont typeface="Arial" panose="020B0604020202020204" pitchFamily="34" charset="0"/>
              <a:buChar char="•"/>
            </a:pPr>
            <a:r>
              <a:rPr lang="en-US" sz="3200" dirty="0">
                <a:solidFill>
                  <a:srgbClr val="00B050"/>
                </a:solidFill>
                <a:latin typeface="Helvetica" panose="020B0604020202020204" pitchFamily="34" charset="0"/>
                <a:cs typeface="Helvetica" panose="020B0604020202020204" pitchFamily="34" charset="0"/>
              </a:rPr>
              <a:t>Communication in an organization or organizational communication: </a:t>
            </a:r>
            <a:r>
              <a:rPr lang="en-US" sz="3200" dirty="0">
                <a:latin typeface="Helvetica" panose="020B0604020202020204" pitchFamily="34" charset="0"/>
                <a:cs typeface="Helvetica" panose="020B0604020202020204" pitchFamily="34" charset="0"/>
              </a:rPr>
              <a:t>This involves the process of information sharing between people in an organization.</a:t>
            </a:r>
          </a:p>
        </p:txBody>
      </p:sp>
    </p:spTree>
    <p:extLst>
      <p:ext uri="{BB962C8B-B14F-4D97-AF65-F5344CB8AC3E}">
        <p14:creationId xmlns:p14="http://schemas.microsoft.com/office/powerpoint/2010/main" val="424393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918407"/>
          </a:xfrm>
        </p:spPr>
        <p:txBody>
          <a:bodyPr/>
          <a:lstStyle/>
          <a:p>
            <a:pPr algn="l"/>
            <a:r>
              <a:rPr lang="en-US" sz="3200" dirty="0">
                <a:solidFill>
                  <a:srgbClr val="008000"/>
                </a:solidFill>
                <a:latin typeface="Helvetica"/>
                <a:cs typeface="Helvetica"/>
              </a:rPr>
              <a:t>ORGANOGRAM/ORGANIZATIONAL CHART</a:t>
            </a:r>
            <a:endParaRPr lang="en-US" sz="3200" dirty="0"/>
          </a:p>
        </p:txBody>
      </p:sp>
      <p:sp>
        <p:nvSpPr>
          <p:cNvPr id="3" name="TextBox 2"/>
          <p:cNvSpPr txBox="1"/>
          <p:nvPr/>
        </p:nvSpPr>
        <p:spPr>
          <a:xfrm>
            <a:off x="3588327" y="1417638"/>
            <a:ext cx="184731" cy="369332"/>
          </a:xfrm>
          <a:prstGeom prst="rect">
            <a:avLst/>
          </a:prstGeom>
          <a:noFill/>
        </p:spPr>
        <p:txBody>
          <a:bodyPr wrap="none" rtlCol="0">
            <a:spAutoFit/>
          </a:bodyPr>
          <a:lstStyle/>
          <a:p>
            <a:endParaRPr lang="en-US" dirty="0"/>
          </a:p>
        </p:txBody>
      </p:sp>
      <p:sp>
        <p:nvSpPr>
          <p:cNvPr id="4" name="TextBox 3"/>
          <p:cNvSpPr txBox="1"/>
          <p:nvPr/>
        </p:nvSpPr>
        <p:spPr>
          <a:xfrm>
            <a:off x="684528" y="1193045"/>
            <a:ext cx="7730835" cy="4247317"/>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Helvetica" panose="020B0604020202020204" pitchFamily="34" charset="0"/>
                <a:cs typeface="Helvetica" panose="020B0604020202020204" pitchFamily="34" charset="0"/>
              </a:rPr>
              <a:t>The smooth running of every organization requires a hierarchy of authority and responsibility.</a:t>
            </a:r>
          </a:p>
          <a:p>
            <a:pPr marL="457200" indent="-457200">
              <a:buFont typeface="Arial" panose="020B0604020202020204" pitchFamily="34" charset="0"/>
              <a:buChar char="•"/>
            </a:pPr>
            <a:r>
              <a:rPr lang="en-US" sz="3000" dirty="0">
                <a:latin typeface="Helvetica" panose="020B0604020202020204" pitchFamily="34" charset="0"/>
                <a:cs typeface="Helvetica" panose="020B0604020202020204" pitchFamily="34" charset="0"/>
              </a:rPr>
              <a:t>An organogram is a diagram that shows the structure of an organization and the relationships of its parts and positions.</a:t>
            </a:r>
          </a:p>
          <a:p>
            <a:pPr marL="457200" indent="-457200">
              <a:buFont typeface="Arial" panose="020B0604020202020204" pitchFamily="34" charset="0"/>
              <a:buChar char="•"/>
            </a:pPr>
            <a:r>
              <a:rPr lang="en-US" sz="3000" dirty="0">
                <a:latin typeface="Helvetica" panose="020B0604020202020204" pitchFamily="34" charset="0"/>
                <a:cs typeface="Helvetica" panose="020B0604020202020204" pitchFamily="34" charset="0"/>
              </a:rPr>
              <a:t>It defines the roles of each individual, the flow of power and the communication routes of the organizations.</a:t>
            </a:r>
          </a:p>
        </p:txBody>
      </p:sp>
    </p:spTree>
    <p:extLst>
      <p:ext uri="{BB962C8B-B14F-4D97-AF65-F5344CB8AC3E}">
        <p14:creationId xmlns:p14="http://schemas.microsoft.com/office/powerpoint/2010/main" val="1031166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0214-24F8-42A2-9353-A4AF0420A81B}"/>
              </a:ext>
            </a:extLst>
          </p:cNvPr>
          <p:cNvSpPr>
            <a:spLocks noGrp="1"/>
          </p:cNvSpPr>
          <p:nvPr>
            <p:ph type="title"/>
          </p:nvPr>
        </p:nvSpPr>
        <p:spPr>
          <a:xfrm>
            <a:off x="457200" y="274639"/>
            <a:ext cx="8229600" cy="654276"/>
          </a:xfrm>
        </p:spPr>
        <p:txBody>
          <a:bodyPr/>
          <a:lstStyle/>
          <a:p>
            <a:pPr algn="l"/>
            <a:r>
              <a:rPr lang="en-US" sz="4000" dirty="0">
                <a:solidFill>
                  <a:srgbClr val="008000"/>
                </a:solidFill>
                <a:latin typeface="Helvetica"/>
                <a:cs typeface="Helvetica"/>
              </a:rPr>
              <a:t>The Organization of KNUST</a:t>
            </a:r>
            <a:endParaRPr lang="en-GB" sz="4000" dirty="0"/>
          </a:p>
        </p:txBody>
      </p:sp>
      <p:sp>
        <p:nvSpPr>
          <p:cNvPr id="3" name="TextBox 2">
            <a:extLst>
              <a:ext uri="{FF2B5EF4-FFF2-40B4-BE49-F238E27FC236}">
                <a16:creationId xmlns:a16="http://schemas.microsoft.com/office/drawing/2014/main" id="{6C45B199-5403-4C7F-8795-D9098E4F214B}"/>
              </a:ext>
            </a:extLst>
          </p:cNvPr>
          <p:cNvSpPr txBox="1"/>
          <p:nvPr/>
        </p:nvSpPr>
        <p:spPr>
          <a:xfrm>
            <a:off x="684528" y="946303"/>
            <a:ext cx="7730835" cy="4678204"/>
          </a:xfrm>
          <a:prstGeom prst="rect">
            <a:avLst/>
          </a:prstGeom>
          <a:noFill/>
        </p:spPr>
        <p:txBody>
          <a:bodyPr wrap="square" rtlCol="0">
            <a:spAutoFit/>
          </a:bodyPr>
          <a:lstStyle/>
          <a:p>
            <a:pPr marL="45720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KNUST as an institution/organization is structured on the roles of several officers for its smooth running.</a:t>
            </a:r>
          </a:p>
          <a:p>
            <a:pPr marL="45720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KNUST has enshrined in its University statutes the following officers as the Principal Officers:</a:t>
            </a:r>
          </a:p>
          <a:p>
            <a:r>
              <a:rPr lang="en-US" sz="2500" dirty="0">
                <a:latin typeface="Helvetica" panose="020B0604020202020204" pitchFamily="34" charset="0"/>
                <a:cs typeface="Helvetica" panose="020B0604020202020204" pitchFamily="34" charset="0"/>
              </a:rPr>
              <a:t>	</a:t>
            </a:r>
            <a:r>
              <a:rPr lang="en-US" sz="2500" b="1" dirty="0">
                <a:latin typeface="Helvetica" panose="020B0604020202020204" pitchFamily="34" charset="0"/>
                <a:cs typeface="Helvetica" panose="020B0604020202020204" pitchFamily="34" charset="0"/>
              </a:rPr>
              <a:t>1. Chancellor</a:t>
            </a:r>
          </a:p>
          <a:p>
            <a:r>
              <a:rPr lang="en-US" sz="2500" b="1" dirty="0">
                <a:latin typeface="Helvetica" panose="020B0604020202020204" pitchFamily="34" charset="0"/>
                <a:cs typeface="Helvetica" panose="020B0604020202020204" pitchFamily="34" charset="0"/>
              </a:rPr>
              <a:t>	2. Chairman of the University Council</a:t>
            </a:r>
          </a:p>
          <a:p>
            <a:r>
              <a:rPr lang="en-US" sz="2500" b="1" dirty="0">
                <a:latin typeface="Helvetica" panose="020B0604020202020204" pitchFamily="34" charset="0"/>
                <a:cs typeface="Helvetica" panose="020B0604020202020204" pitchFamily="34" charset="0"/>
              </a:rPr>
              <a:t>	3. The Vice Chancellor</a:t>
            </a:r>
          </a:p>
          <a:p>
            <a:pPr marL="45720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Other important officers include: The </a:t>
            </a:r>
            <a:r>
              <a:rPr lang="en-US" sz="2500" b="1" dirty="0">
                <a:latin typeface="Helvetica" panose="020B0604020202020204" pitchFamily="34" charset="0"/>
                <a:cs typeface="Helvetica" panose="020B0604020202020204" pitchFamily="34" charset="0"/>
              </a:rPr>
              <a:t>Pro Vice Chancellor </a:t>
            </a:r>
            <a:r>
              <a:rPr lang="en-US" sz="2500" dirty="0">
                <a:latin typeface="Helvetica" panose="020B0604020202020204" pitchFamily="34" charset="0"/>
                <a:cs typeface="Helvetica" panose="020B0604020202020204" pitchFamily="34" charset="0"/>
              </a:rPr>
              <a:t>and the </a:t>
            </a:r>
            <a:r>
              <a:rPr lang="en-US" sz="2500" b="1" dirty="0">
                <a:latin typeface="Helvetica" panose="020B0604020202020204" pitchFamily="34" charset="0"/>
                <a:cs typeface="Helvetica" panose="020B0604020202020204" pitchFamily="34" charset="0"/>
              </a:rPr>
              <a:t>Registrar</a:t>
            </a:r>
            <a:r>
              <a:rPr lang="en-US" sz="2500" dirty="0">
                <a:latin typeface="Helvetica" panose="020B0604020202020204" pitchFamily="34" charset="0"/>
                <a:cs typeface="Helvetica" panose="020B0604020202020204" pitchFamily="34" charset="0"/>
              </a:rPr>
              <a:t>.</a:t>
            </a:r>
          </a:p>
          <a:p>
            <a:endParaRPr lang="en-US" sz="2500" dirty="0">
              <a:latin typeface="Helvetica" panose="020B0604020202020204" pitchFamily="34" charset="0"/>
              <a:cs typeface="Helvetica" panose="020B0604020202020204" pitchFamily="34" charset="0"/>
            </a:endParaRPr>
          </a:p>
          <a:p>
            <a:r>
              <a:rPr lang="en-US" sz="2300" dirty="0">
                <a:latin typeface="Helvetica" panose="020B0604020202020204" pitchFamily="34" charset="0"/>
                <a:cs typeface="Helvetica" panose="020B0604020202020204" pitchFamily="34" charset="0"/>
              </a:rPr>
              <a:t>(Source: https://www.knust.edu.gh/about/administration)</a:t>
            </a:r>
          </a:p>
        </p:txBody>
      </p:sp>
    </p:spTree>
    <p:extLst>
      <p:ext uri="{BB962C8B-B14F-4D97-AF65-F5344CB8AC3E}">
        <p14:creationId xmlns:p14="http://schemas.microsoft.com/office/powerpoint/2010/main" val="226586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2C7E-E26A-450C-9829-E59483CE2440}"/>
              </a:ext>
            </a:extLst>
          </p:cNvPr>
          <p:cNvSpPr>
            <a:spLocks noGrp="1"/>
          </p:cNvSpPr>
          <p:nvPr>
            <p:ph type="title"/>
          </p:nvPr>
        </p:nvSpPr>
        <p:spPr>
          <a:xfrm>
            <a:off x="457200" y="274638"/>
            <a:ext cx="8229600" cy="815260"/>
          </a:xfrm>
        </p:spPr>
        <p:txBody>
          <a:bodyPr/>
          <a:lstStyle/>
          <a:p>
            <a:pPr algn="l"/>
            <a:r>
              <a:rPr lang="en-US" sz="4000" dirty="0">
                <a:solidFill>
                  <a:srgbClr val="008000"/>
                </a:solidFill>
                <a:latin typeface="Helvetica"/>
                <a:cs typeface="Helvetica"/>
              </a:rPr>
              <a:t>The Organization of KNUST cont’d</a:t>
            </a:r>
            <a:endParaRPr lang="en-GB" sz="4000" dirty="0"/>
          </a:p>
        </p:txBody>
      </p:sp>
      <p:sp>
        <p:nvSpPr>
          <p:cNvPr id="3" name="TextBox 2">
            <a:extLst>
              <a:ext uri="{FF2B5EF4-FFF2-40B4-BE49-F238E27FC236}">
                <a16:creationId xmlns:a16="http://schemas.microsoft.com/office/drawing/2014/main" id="{CCB4CC3D-007B-434B-99C6-554593B1F21E}"/>
              </a:ext>
            </a:extLst>
          </p:cNvPr>
          <p:cNvSpPr txBox="1"/>
          <p:nvPr/>
        </p:nvSpPr>
        <p:spPr>
          <a:xfrm>
            <a:off x="706582" y="1089898"/>
            <a:ext cx="7730835" cy="4770537"/>
          </a:xfrm>
          <a:prstGeom prst="rect">
            <a:avLst/>
          </a:prstGeom>
          <a:noFill/>
        </p:spPr>
        <p:txBody>
          <a:bodyPr wrap="square" rtlCol="0">
            <a:spAutoFit/>
          </a:bodyPr>
          <a:lstStyle/>
          <a:p>
            <a:pPr algn="ctr"/>
            <a:r>
              <a:rPr lang="en-US" sz="2500" b="1" dirty="0">
                <a:latin typeface="Helvetica" panose="020B0604020202020204" pitchFamily="34" charset="0"/>
                <a:cs typeface="Helvetica" panose="020B0604020202020204" pitchFamily="34" charset="0"/>
              </a:rPr>
              <a:t>Chancellor</a:t>
            </a: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pPr algn="ctr" fontAlgn="base"/>
            <a:r>
              <a:rPr lang="en-GB" sz="2800" b="0" i="0" u="none" strike="noStrike" dirty="0" err="1">
                <a:solidFill>
                  <a:srgbClr val="8D0000"/>
                </a:solidFill>
                <a:effectLst/>
                <a:latin typeface="Open Sans" panose="020B0606030504020204" pitchFamily="34" charset="0"/>
                <a:hlinkClick r:id="rId2"/>
              </a:rPr>
              <a:t>Otumfuo</a:t>
            </a:r>
            <a:r>
              <a:rPr lang="en-GB" sz="2800" b="0" i="0" u="none" strike="noStrike" dirty="0">
                <a:solidFill>
                  <a:srgbClr val="8D0000"/>
                </a:solidFill>
                <a:effectLst/>
                <a:latin typeface="Open Sans" panose="020B0606030504020204" pitchFamily="34" charset="0"/>
                <a:hlinkClick r:id="rId2"/>
              </a:rPr>
              <a:t> Osei Tutu II</a:t>
            </a:r>
            <a:endParaRPr lang="en-GB" sz="2800" b="0" i="0" dirty="0">
              <a:solidFill>
                <a:srgbClr val="6A737B"/>
              </a:solidFill>
              <a:effectLst/>
              <a:latin typeface="Open Sans" panose="020B0606030504020204" pitchFamily="34" charset="0"/>
            </a:endParaRPr>
          </a:p>
          <a:p>
            <a:pPr algn="ctr" fontAlgn="base"/>
            <a:r>
              <a:rPr lang="en-GB" sz="2800" b="0" i="0" dirty="0">
                <a:solidFill>
                  <a:srgbClr val="8D0000"/>
                </a:solidFill>
                <a:effectLst/>
                <a:latin typeface="Open Sans" panose="020B0606030504020204" pitchFamily="34" charset="0"/>
              </a:rPr>
              <a:t>Chancellor and Asantehene</a:t>
            </a:r>
            <a:endParaRPr lang="en-US" sz="2500" dirty="0">
              <a:latin typeface="Helvetica" panose="020B0604020202020204" pitchFamily="34" charset="0"/>
              <a:cs typeface="Helvetica" panose="020B0604020202020204" pitchFamily="34" charset="0"/>
            </a:endParaRPr>
          </a:p>
          <a:p>
            <a:r>
              <a:rPr lang="en-US" sz="2300" dirty="0">
                <a:latin typeface="Helvetica" panose="020B0604020202020204" pitchFamily="34" charset="0"/>
                <a:cs typeface="Helvetica" panose="020B0604020202020204" pitchFamily="34" charset="0"/>
              </a:rPr>
              <a:t>(Source: https://www.knust.edu.gh/about/administration)</a:t>
            </a:r>
          </a:p>
        </p:txBody>
      </p:sp>
      <p:pic>
        <p:nvPicPr>
          <p:cNvPr id="2050" name="Picture 2" descr="Otumfuo Osei Tutu II">
            <a:extLst>
              <a:ext uri="{FF2B5EF4-FFF2-40B4-BE49-F238E27FC236}">
                <a16:creationId xmlns:a16="http://schemas.microsoft.com/office/drawing/2014/main" id="{2AFE356D-985D-4C57-96B8-8C4ECF222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975" y="1608364"/>
            <a:ext cx="2381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154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030A-49CD-49D3-8408-E5105CB7EE14}"/>
              </a:ext>
            </a:extLst>
          </p:cNvPr>
          <p:cNvSpPr>
            <a:spLocks noGrp="1"/>
          </p:cNvSpPr>
          <p:nvPr>
            <p:ph type="title"/>
          </p:nvPr>
        </p:nvSpPr>
        <p:spPr>
          <a:xfrm>
            <a:off x="457200" y="274638"/>
            <a:ext cx="8229600" cy="813933"/>
          </a:xfrm>
        </p:spPr>
        <p:txBody>
          <a:bodyPr/>
          <a:lstStyle/>
          <a:p>
            <a:pPr algn="l"/>
            <a:r>
              <a:rPr lang="en-US" sz="4000" dirty="0">
                <a:solidFill>
                  <a:srgbClr val="008000"/>
                </a:solidFill>
                <a:latin typeface="Helvetica"/>
                <a:cs typeface="Helvetica"/>
              </a:rPr>
              <a:t>The Organization of KNUST cont’d</a:t>
            </a:r>
            <a:endParaRPr lang="en-GB" sz="4000" dirty="0"/>
          </a:p>
        </p:txBody>
      </p:sp>
      <p:sp>
        <p:nvSpPr>
          <p:cNvPr id="3" name="TextBox 2">
            <a:extLst>
              <a:ext uri="{FF2B5EF4-FFF2-40B4-BE49-F238E27FC236}">
                <a16:creationId xmlns:a16="http://schemas.microsoft.com/office/drawing/2014/main" id="{19F16204-BF2A-4B84-A4DA-55E7DD70AEFC}"/>
              </a:ext>
            </a:extLst>
          </p:cNvPr>
          <p:cNvSpPr txBox="1"/>
          <p:nvPr/>
        </p:nvSpPr>
        <p:spPr>
          <a:xfrm>
            <a:off x="706582" y="1089898"/>
            <a:ext cx="7730835" cy="4770537"/>
          </a:xfrm>
          <a:prstGeom prst="rect">
            <a:avLst/>
          </a:prstGeom>
          <a:noFill/>
        </p:spPr>
        <p:txBody>
          <a:bodyPr wrap="square" rtlCol="0">
            <a:spAutoFit/>
          </a:bodyPr>
          <a:lstStyle/>
          <a:p>
            <a:pPr algn="ctr"/>
            <a:r>
              <a:rPr lang="en-US" sz="2500" b="1" dirty="0">
                <a:latin typeface="Helvetica" panose="020B0604020202020204" pitchFamily="34" charset="0"/>
                <a:cs typeface="Helvetica" panose="020B0604020202020204" pitchFamily="34" charset="0"/>
              </a:rPr>
              <a:t>University Council</a:t>
            </a: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pPr algn="ctr" fontAlgn="base"/>
            <a:r>
              <a:rPr lang="en-GB" sz="2800" b="0" i="0" dirty="0">
                <a:solidFill>
                  <a:srgbClr val="8D0000"/>
                </a:solidFill>
                <a:effectLst/>
                <a:latin typeface="Open Sans" panose="020B0606030504020204" pitchFamily="34" charset="0"/>
              </a:rPr>
              <a:t>Nana </a:t>
            </a:r>
            <a:r>
              <a:rPr lang="en-GB" sz="2800" b="0" i="0" dirty="0" err="1">
                <a:solidFill>
                  <a:srgbClr val="8D0000"/>
                </a:solidFill>
                <a:effectLst/>
                <a:latin typeface="Open Sans" panose="020B0606030504020204" pitchFamily="34" charset="0"/>
              </a:rPr>
              <a:t>Effah-Apenteng</a:t>
            </a:r>
            <a:endParaRPr lang="en-GB" sz="2800" b="0" i="0" dirty="0">
              <a:solidFill>
                <a:srgbClr val="6A737B"/>
              </a:solidFill>
              <a:effectLst/>
              <a:latin typeface="Open Sans" panose="020B0606030504020204" pitchFamily="34" charset="0"/>
            </a:endParaRPr>
          </a:p>
          <a:p>
            <a:pPr algn="ctr" fontAlgn="base"/>
            <a:r>
              <a:rPr lang="en-GB" sz="2800" b="0" i="0" dirty="0">
                <a:solidFill>
                  <a:srgbClr val="8D0000"/>
                </a:solidFill>
                <a:effectLst/>
                <a:latin typeface="Open Sans" panose="020B0606030504020204" pitchFamily="34" charset="0"/>
              </a:rPr>
              <a:t>Chairman of University Council</a:t>
            </a:r>
            <a:endParaRPr lang="en-US" sz="2500" dirty="0">
              <a:latin typeface="Helvetica" panose="020B0604020202020204" pitchFamily="34" charset="0"/>
              <a:cs typeface="Helvetica" panose="020B0604020202020204" pitchFamily="34" charset="0"/>
            </a:endParaRPr>
          </a:p>
          <a:p>
            <a:r>
              <a:rPr lang="en-US" sz="2300" dirty="0">
                <a:latin typeface="Helvetica" panose="020B0604020202020204" pitchFamily="34" charset="0"/>
                <a:cs typeface="Helvetica" panose="020B0604020202020204" pitchFamily="34" charset="0"/>
              </a:rPr>
              <a:t>(Source: https://www.knust.edu.gh/about/administration)</a:t>
            </a:r>
          </a:p>
        </p:txBody>
      </p:sp>
      <p:pic>
        <p:nvPicPr>
          <p:cNvPr id="3074" name="Picture 2" descr="Nana Effah-Apenteng">
            <a:extLst>
              <a:ext uri="{FF2B5EF4-FFF2-40B4-BE49-F238E27FC236}">
                <a16:creationId xmlns:a16="http://schemas.microsoft.com/office/drawing/2014/main" id="{70AD03E2-4B7D-4B0B-861A-18C6534BF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5" y="1666421"/>
            <a:ext cx="2381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10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1DBE-9E4F-4696-97F2-B47C64CE538D}"/>
              </a:ext>
            </a:extLst>
          </p:cNvPr>
          <p:cNvSpPr>
            <a:spLocks noGrp="1"/>
          </p:cNvSpPr>
          <p:nvPr>
            <p:ph type="title"/>
          </p:nvPr>
        </p:nvSpPr>
        <p:spPr>
          <a:xfrm>
            <a:off x="457200" y="274637"/>
            <a:ext cx="8229600" cy="857477"/>
          </a:xfrm>
        </p:spPr>
        <p:txBody>
          <a:bodyPr/>
          <a:lstStyle/>
          <a:p>
            <a:pPr algn="l"/>
            <a:r>
              <a:rPr lang="en-US" sz="4000" dirty="0">
                <a:solidFill>
                  <a:srgbClr val="008000"/>
                </a:solidFill>
                <a:latin typeface="Helvetica"/>
                <a:cs typeface="Helvetica"/>
              </a:rPr>
              <a:t>The Organization of KNUST cont’d</a:t>
            </a:r>
            <a:endParaRPr lang="en-GB" sz="4000" dirty="0"/>
          </a:p>
        </p:txBody>
      </p:sp>
      <p:sp>
        <p:nvSpPr>
          <p:cNvPr id="3" name="TextBox 2">
            <a:extLst>
              <a:ext uri="{FF2B5EF4-FFF2-40B4-BE49-F238E27FC236}">
                <a16:creationId xmlns:a16="http://schemas.microsoft.com/office/drawing/2014/main" id="{6D7B07E5-6B94-4549-B562-AA4B00AB83FC}"/>
              </a:ext>
            </a:extLst>
          </p:cNvPr>
          <p:cNvSpPr txBox="1"/>
          <p:nvPr/>
        </p:nvSpPr>
        <p:spPr>
          <a:xfrm>
            <a:off x="706582" y="1089898"/>
            <a:ext cx="7730835" cy="4724370"/>
          </a:xfrm>
          <a:prstGeom prst="rect">
            <a:avLst/>
          </a:prstGeom>
          <a:noFill/>
        </p:spPr>
        <p:txBody>
          <a:bodyPr wrap="square" rtlCol="0">
            <a:spAutoFit/>
          </a:bodyPr>
          <a:lstStyle/>
          <a:p>
            <a:pPr algn="ctr"/>
            <a:r>
              <a:rPr lang="en-US" sz="2500" b="1" dirty="0">
                <a:latin typeface="Helvetica" panose="020B0604020202020204" pitchFamily="34" charset="0"/>
                <a:cs typeface="Helvetica" panose="020B0604020202020204" pitchFamily="34" charset="0"/>
              </a:rPr>
              <a:t>Vice-Chancellor</a:t>
            </a: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pPr algn="ctr" fontAlgn="base"/>
            <a:r>
              <a:rPr lang="en-GB" sz="2800" dirty="0">
                <a:solidFill>
                  <a:srgbClr val="8D0000"/>
                </a:solidFill>
                <a:latin typeface="Open Sans" panose="020B0606030504020204" pitchFamily="34" charset="0"/>
              </a:rPr>
              <a:t>Prof. (Mrs.) Rita Akosua Dickson</a:t>
            </a:r>
          </a:p>
          <a:p>
            <a:pPr algn="ctr" fontAlgn="base"/>
            <a:endParaRPr lang="en-US" sz="2500" dirty="0">
              <a:latin typeface="Helvetica" panose="020B0604020202020204" pitchFamily="34" charset="0"/>
              <a:cs typeface="Helvetica" panose="020B0604020202020204" pitchFamily="34" charset="0"/>
            </a:endParaRPr>
          </a:p>
          <a:p>
            <a:r>
              <a:rPr lang="en-US" sz="2300" dirty="0">
                <a:latin typeface="Helvetica" panose="020B0604020202020204" pitchFamily="34" charset="0"/>
                <a:cs typeface="Helvetica" panose="020B0604020202020204" pitchFamily="34" charset="0"/>
              </a:rPr>
              <a:t>(Source: https://www.knust.edu.gh/about/administration)</a:t>
            </a:r>
          </a:p>
        </p:txBody>
      </p:sp>
      <p:pic>
        <p:nvPicPr>
          <p:cNvPr id="4098" name="Picture 2" descr="Prof. (Mrs.) Rita Akosua Dickson">
            <a:extLst>
              <a:ext uri="{FF2B5EF4-FFF2-40B4-BE49-F238E27FC236}">
                <a16:creationId xmlns:a16="http://schemas.microsoft.com/office/drawing/2014/main" id="{B5198E4D-9DEA-4851-82C4-6D25CE45E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4" y="1564821"/>
            <a:ext cx="2381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57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9467-B5EA-4601-ACD9-EA22E32D3600}"/>
              </a:ext>
            </a:extLst>
          </p:cNvPr>
          <p:cNvSpPr>
            <a:spLocks noGrp="1"/>
          </p:cNvSpPr>
          <p:nvPr>
            <p:ph type="title"/>
          </p:nvPr>
        </p:nvSpPr>
        <p:spPr>
          <a:xfrm>
            <a:off x="457200" y="274638"/>
            <a:ext cx="8229600" cy="770391"/>
          </a:xfrm>
        </p:spPr>
        <p:txBody>
          <a:bodyPr/>
          <a:lstStyle/>
          <a:p>
            <a:pPr algn="l"/>
            <a:r>
              <a:rPr lang="en-US" sz="4000" dirty="0">
                <a:solidFill>
                  <a:srgbClr val="008000"/>
                </a:solidFill>
                <a:latin typeface="Helvetica"/>
                <a:cs typeface="Helvetica"/>
              </a:rPr>
              <a:t>The Organization of KNUST cont’d</a:t>
            </a:r>
            <a:endParaRPr lang="en-GB" sz="4000" dirty="0"/>
          </a:p>
        </p:txBody>
      </p:sp>
      <p:sp>
        <p:nvSpPr>
          <p:cNvPr id="3" name="TextBox 2">
            <a:extLst>
              <a:ext uri="{FF2B5EF4-FFF2-40B4-BE49-F238E27FC236}">
                <a16:creationId xmlns:a16="http://schemas.microsoft.com/office/drawing/2014/main" id="{1BA79620-558F-4C83-8744-FED5B43E5AC8}"/>
              </a:ext>
            </a:extLst>
          </p:cNvPr>
          <p:cNvSpPr txBox="1"/>
          <p:nvPr/>
        </p:nvSpPr>
        <p:spPr>
          <a:xfrm>
            <a:off x="706582" y="1089898"/>
            <a:ext cx="7730835" cy="4724370"/>
          </a:xfrm>
          <a:prstGeom prst="rect">
            <a:avLst/>
          </a:prstGeom>
          <a:noFill/>
        </p:spPr>
        <p:txBody>
          <a:bodyPr wrap="square" rtlCol="0">
            <a:spAutoFit/>
          </a:bodyPr>
          <a:lstStyle/>
          <a:p>
            <a:pPr algn="ctr"/>
            <a:r>
              <a:rPr lang="en-US" sz="2500" b="1" dirty="0">
                <a:latin typeface="Helvetica" panose="020B0604020202020204" pitchFamily="34" charset="0"/>
                <a:cs typeface="Helvetica" panose="020B0604020202020204" pitchFamily="34" charset="0"/>
              </a:rPr>
              <a:t>Pro Vice-Chancellor</a:t>
            </a: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endParaRPr lang="en-US" sz="2500" dirty="0">
              <a:latin typeface="Helvetica" panose="020B0604020202020204" pitchFamily="34" charset="0"/>
              <a:cs typeface="Helvetica" panose="020B0604020202020204" pitchFamily="34" charset="0"/>
            </a:endParaRPr>
          </a:p>
          <a:p>
            <a:pPr algn="ctr" fontAlgn="base"/>
            <a:r>
              <a:rPr lang="en-GB" sz="2800" dirty="0">
                <a:solidFill>
                  <a:srgbClr val="8D0000"/>
                </a:solidFill>
                <a:latin typeface="Open Sans" panose="020B0606030504020204" pitchFamily="34" charset="0"/>
              </a:rPr>
              <a:t>Prof. Ellis Owusu-</a:t>
            </a:r>
            <a:r>
              <a:rPr lang="en-GB" sz="2800" dirty="0" err="1">
                <a:solidFill>
                  <a:srgbClr val="8D0000"/>
                </a:solidFill>
                <a:latin typeface="Open Sans" panose="020B0606030504020204" pitchFamily="34" charset="0"/>
              </a:rPr>
              <a:t>Dabo</a:t>
            </a:r>
            <a:endParaRPr lang="en-GB" sz="2800" dirty="0">
              <a:solidFill>
                <a:srgbClr val="8D0000"/>
              </a:solidFill>
              <a:latin typeface="Open Sans" panose="020B0606030504020204" pitchFamily="34" charset="0"/>
            </a:endParaRPr>
          </a:p>
          <a:p>
            <a:pPr algn="ctr" fontAlgn="base"/>
            <a:endParaRPr lang="en-US" sz="2500" dirty="0">
              <a:latin typeface="Helvetica" panose="020B0604020202020204" pitchFamily="34" charset="0"/>
              <a:cs typeface="Helvetica" panose="020B0604020202020204" pitchFamily="34" charset="0"/>
            </a:endParaRPr>
          </a:p>
          <a:p>
            <a:r>
              <a:rPr lang="en-US" sz="2300" dirty="0">
                <a:latin typeface="Helvetica" panose="020B0604020202020204" pitchFamily="34" charset="0"/>
                <a:cs typeface="Helvetica" panose="020B0604020202020204" pitchFamily="34" charset="0"/>
              </a:rPr>
              <a:t>(Source: https://www.knust.edu.gh/about/administration)</a:t>
            </a:r>
          </a:p>
        </p:txBody>
      </p:sp>
      <p:pic>
        <p:nvPicPr>
          <p:cNvPr id="5122" name="Picture 2" descr="Professor Ellis Owusu-Dabo">
            <a:extLst>
              <a:ext uri="{FF2B5EF4-FFF2-40B4-BE49-F238E27FC236}">
                <a16:creationId xmlns:a16="http://schemas.microsoft.com/office/drawing/2014/main" id="{3973FBB7-5FA6-4EE0-9A4E-3306E8D22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4" y="1622879"/>
            <a:ext cx="2381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044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12608</TotalTime>
  <Words>1044</Words>
  <Application>Microsoft Office PowerPoint</Application>
  <PresentationFormat>On-screen Show (4:3)</PresentationFormat>
  <Paragraphs>139</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vt:lpstr>
      <vt:lpstr>Helvetica</vt:lpstr>
      <vt:lpstr>Open Sans</vt:lpstr>
      <vt:lpstr>Times New Roman</vt:lpstr>
      <vt:lpstr>Wingdings</vt:lpstr>
      <vt:lpstr>Office Theme</vt:lpstr>
      <vt:lpstr>COMMUNICATION SKILLS II  (ENGL 158) DEPARTMENT OF ENGLISH</vt:lpstr>
      <vt:lpstr>COMMUNICATION IN ORGANIZATIONS- Keywords </vt:lpstr>
      <vt:lpstr>COMMUNICATION IN ORGANIZATIONS cont’d </vt:lpstr>
      <vt:lpstr>ORGANOGRAM/ORGANIZATIONAL CHART</vt:lpstr>
      <vt:lpstr>The Organization of KNUST</vt:lpstr>
      <vt:lpstr>The Organization of KNUST cont’d</vt:lpstr>
      <vt:lpstr>The Organization of KNUST cont’d</vt:lpstr>
      <vt:lpstr>The Organization of KNUST cont’d</vt:lpstr>
      <vt:lpstr>The Organization of KNUST cont’d</vt:lpstr>
      <vt:lpstr>The Organization of KNUST cont’d</vt:lpstr>
      <vt:lpstr>The Organization of KNUST cont’d</vt:lpstr>
      <vt:lpstr>ORGANOGRAM FOR A FIRM</vt:lpstr>
      <vt:lpstr>Communication Systems in Organizations/ Types of Organizational Communication</vt:lpstr>
      <vt:lpstr>Communication Systems in Organizations/ Types of Organizational Communication cont’d</vt:lpstr>
      <vt:lpstr>Communication Systems in Organizations/ Types of Organizational Communication cont’d</vt:lpstr>
      <vt:lpstr>Ways to Improve Communication in Organization</vt:lpstr>
      <vt:lpstr>Ways to Improve Communication in Organization</vt:lpstr>
      <vt:lpstr>Ways to Improve Communication in Organization</vt:lpstr>
      <vt:lpstr>Some Communication Formats in Organizations</vt:lpstr>
      <vt:lpstr>Exercise</vt:lpstr>
      <vt:lpstr>References</vt:lpstr>
    </vt:vector>
  </TitlesOfParts>
  <Company>UPK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KNUST Press</dc:creator>
  <cp:lastModifiedBy>james gyimah</cp:lastModifiedBy>
  <cp:revision>92</cp:revision>
  <cp:lastPrinted>2017-05-31T15:05:24Z</cp:lastPrinted>
  <dcterms:created xsi:type="dcterms:W3CDTF">2016-11-07T15:28:41Z</dcterms:created>
  <dcterms:modified xsi:type="dcterms:W3CDTF">2021-05-17T15:10:12Z</dcterms:modified>
</cp:coreProperties>
</file>