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5"/>
  </p:notesMasterIdLst>
  <p:sldIdLst>
    <p:sldId id="301" r:id="rId2"/>
    <p:sldId id="256" r:id="rId3"/>
    <p:sldId id="257" r:id="rId4"/>
    <p:sldId id="300" r:id="rId5"/>
    <p:sldId id="306" r:id="rId6"/>
    <p:sldId id="261" r:id="rId7"/>
    <p:sldId id="262" r:id="rId8"/>
    <p:sldId id="263" r:id="rId9"/>
    <p:sldId id="264" r:id="rId10"/>
    <p:sldId id="309" r:id="rId11"/>
    <p:sldId id="311" r:id="rId12"/>
    <p:sldId id="310" r:id="rId13"/>
    <p:sldId id="30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88172" autoAdjust="0"/>
  </p:normalViewPr>
  <p:slideViewPr>
    <p:cSldViewPr>
      <p:cViewPr varScale="1">
        <p:scale>
          <a:sx n="56" d="100"/>
          <a:sy n="56" d="100"/>
        </p:scale>
        <p:origin x="72"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84D813-7B40-4600-918C-94396839CAA2}" type="datetimeFigureOut">
              <a:rPr lang="en-US" smtClean="0"/>
              <a:pPr/>
              <a:t>5/18/2021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8EC469-B9D4-4098-BA39-373CA1CC3ED6}" type="slidenum">
              <a:rPr lang="en-US" smtClean="0"/>
              <a:pPr/>
              <a:t>‹#›</a:t>
            </a:fld>
            <a:endParaRPr lang="en-US"/>
          </a:p>
        </p:txBody>
      </p:sp>
    </p:spTree>
    <p:extLst>
      <p:ext uri="{BB962C8B-B14F-4D97-AF65-F5344CB8AC3E}">
        <p14:creationId xmlns:p14="http://schemas.microsoft.com/office/powerpoint/2010/main" val="1828335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5</a:t>
            </a:fld>
            <a:endParaRPr lang="en-US"/>
          </a:p>
        </p:txBody>
      </p:sp>
    </p:spTree>
    <p:extLst>
      <p:ext uri="{BB962C8B-B14F-4D97-AF65-F5344CB8AC3E}">
        <p14:creationId xmlns:p14="http://schemas.microsoft.com/office/powerpoint/2010/main" val="160934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E1D5612C-FCA8-4D1E-83FA-45C0825C212F}" type="slidenum">
              <a:rPr lang="en-US" b="1" smtClean="0"/>
              <a:pPr/>
              <a:t>10</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E1D5612C-FCA8-4D1E-83FA-45C0825C212F}" type="slidenum">
              <a:rPr lang="en-US" b="1" smtClean="0"/>
              <a:pPr/>
              <a:t>11</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11</a:t>
            </a:fld>
            <a:endParaRPr lang="en-US"/>
          </a:p>
        </p:txBody>
      </p:sp>
    </p:spTree>
    <p:extLst>
      <p:ext uri="{BB962C8B-B14F-4D97-AF65-F5344CB8AC3E}">
        <p14:creationId xmlns:p14="http://schemas.microsoft.com/office/powerpoint/2010/main" val="121640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D313D7-1BB2-44A1-87E8-5E1B50E9526D}" type="datetime1">
              <a:rPr lang="en-CA" smtClean="0"/>
              <a:pPr/>
              <a:t>2021-05-18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616D37-4B1F-41BD-94E6-036B96A6C1D1}"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876BE0-5566-42FA-ACE6-67AB7E750855}" type="datetime1">
              <a:rPr lang="en-CA" smtClean="0"/>
              <a:pPr/>
              <a:t>2021-05-18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616D37-4B1F-41BD-94E6-036B96A6C1D1}"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4B7381-0DFD-459C-99CF-32EA8D3DCC46}" type="datetime1">
              <a:rPr lang="en-CA" smtClean="0"/>
              <a:pPr/>
              <a:t>2021-05-18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616D37-4B1F-41BD-94E6-036B96A6C1D1}"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75853F-672C-4665-8064-817619C49B10}" type="datetime1">
              <a:rPr lang="en-CA" smtClean="0"/>
              <a:pPr/>
              <a:t>2021-05-18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616D37-4B1F-41BD-94E6-036B96A6C1D1}"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0A387-8022-45AA-AFF6-9805E34BC6E4}" type="datetime1">
              <a:rPr lang="en-CA" smtClean="0"/>
              <a:pPr/>
              <a:t>2021-05-18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616D37-4B1F-41BD-94E6-036B96A6C1D1}"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20AAD6-D310-4DDA-A1A2-5B217C28B4AB}" type="datetime1">
              <a:rPr lang="en-CA" smtClean="0"/>
              <a:pPr/>
              <a:t>2021-05-18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616D37-4B1F-41BD-94E6-036B96A6C1D1}"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BAE000-3384-40D4-AB79-3763738FC9BE}" type="datetime1">
              <a:rPr lang="en-CA" smtClean="0"/>
              <a:pPr/>
              <a:t>2021-05-18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B616D37-4B1F-41BD-94E6-036B96A6C1D1}"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A011D5-3687-4AF7-9E71-AA49A52D981A}" type="datetime1">
              <a:rPr lang="en-CA" smtClean="0"/>
              <a:pPr/>
              <a:t>2021-05-18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B616D37-4B1F-41BD-94E6-036B96A6C1D1}"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8DAA6-E477-4AEF-9F63-E279683C10D6}" type="datetime1">
              <a:rPr lang="en-CA" smtClean="0"/>
              <a:pPr/>
              <a:t>2021-05-18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B616D37-4B1F-41BD-94E6-036B96A6C1D1}"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D0D35-94C2-49BB-9D91-76353B801926}" type="datetime1">
              <a:rPr lang="en-CA" smtClean="0"/>
              <a:pPr/>
              <a:t>2021-05-18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616D37-4B1F-41BD-94E6-036B96A6C1D1}"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1FD66A-C21D-4BC3-B9AF-9C486F08D595}" type="datetime1">
              <a:rPr lang="en-CA" smtClean="0"/>
              <a:pPr/>
              <a:t>2021-05-18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616D37-4B1F-41BD-94E6-036B96A6C1D1}"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106C6-EDC7-4831-99C8-B7175D06C71C}" type="datetime1">
              <a:rPr lang="en-CA" smtClean="0"/>
              <a:pPr/>
              <a:t>2021-05-18</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16D37-4B1F-41BD-94E6-036B96A6C1D1}"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609600"/>
            <a:ext cx="5486400" cy="814535"/>
          </a:xfrm>
        </p:spPr>
        <p:txBody>
          <a:bodyPr>
            <a:normAutofit/>
          </a:bodyPr>
          <a:lstStyle/>
          <a:p>
            <a:r>
              <a:rPr lang="en-CA" b="1" dirty="0">
                <a:solidFill>
                  <a:srgbClr val="002060"/>
                </a:solidFill>
                <a:latin typeface="Arial Black" pitchFamily="34" charset="0"/>
              </a:rPr>
              <a:t>COURSE TITLE</a:t>
            </a:r>
          </a:p>
        </p:txBody>
      </p:sp>
      <p:sp>
        <p:nvSpPr>
          <p:cNvPr id="3" name="Subtitle 2"/>
          <p:cNvSpPr>
            <a:spLocks noGrp="1"/>
          </p:cNvSpPr>
          <p:nvPr>
            <p:ph type="subTitle" idx="1"/>
          </p:nvPr>
        </p:nvSpPr>
        <p:spPr>
          <a:xfrm>
            <a:off x="838200" y="1752600"/>
            <a:ext cx="7776864" cy="4495800"/>
          </a:xfrm>
        </p:spPr>
        <p:txBody>
          <a:bodyPr>
            <a:normAutofit/>
          </a:bodyPr>
          <a:lstStyle/>
          <a:p>
            <a:pPr marL="514350" indent="-514350"/>
            <a:r>
              <a:rPr lang="en-CA" sz="4400" b="1" dirty="0">
                <a:solidFill>
                  <a:srgbClr val="FF0000"/>
                </a:solidFill>
                <a:latin typeface="Arial Black" pitchFamily="34" charset="0"/>
              </a:rPr>
              <a:t>ME 366</a:t>
            </a:r>
          </a:p>
          <a:p>
            <a:pPr marL="514350" indent="-514350"/>
            <a:endParaRPr lang="en-CA" sz="4400" b="1" dirty="0">
              <a:solidFill>
                <a:srgbClr val="FF0000"/>
              </a:solidFill>
              <a:latin typeface="Arial Black" pitchFamily="34" charset="0"/>
            </a:endParaRPr>
          </a:p>
          <a:p>
            <a:pPr marL="514350" indent="-514350"/>
            <a:r>
              <a:rPr lang="en-CA" sz="4400" b="1" dirty="0">
                <a:solidFill>
                  <a:srgbClr val="FF0000"/>
                </a:solidFill>
                <a:latin typeface="Arial Black" pitchFamily="34" charset="0"/>
              </a:rPr>
              <a:t> HEAT TRANSFER</a:t>
            </a:r>
          </a:p>
          <a:p>
            <a:pPr marL="514350" indent="-514350"/>
            <a:endParaRPr lang="en-CA" sz="4400" b="1" dirty="0">
              <a:solidFill>
                <a:srgbClr val="FF0000"/>
              </a:solidFill>
              <a:latin typeface="Arial Black" pitchFamily="34" charset="0"/>
            </a:endParaRPr>
          </a:p>
          <a:p>
            <a:pPr marL="514350" indent="-514350"/>
            <a:r>
              <a:rPr lang="en-CA" sz="4400" b="1" dirty="0">
                <a:solidFill>
                  <a:srgbClr val="FF0000"/>
                </a:solidFill>
                <a:latin typeface="Arial Black" pitchFamily="34" charset="0"/>
              </a:rPr>
              <a:t>(CREDIT HOURS- 3)</a:t>
            </a:r>
          </a:p>
        </p:txBody>
      </p:sp>
    </p:spTree>
    <p:extLst>
      <p:ext uri="{BB962C8B-B14F-4D97-AF65-F5344CB8AC3E}">
        <p14:creationId xmlns:p14="http://schemas.microsoft.com/office/powerpoint/2010/main" val="3727295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cap="all" dirty="0"/>
            </a:br>
            <a:r>
              <a:rPr lang="en-US" b="1" cap="all" dirty="0">
                <a:solidFill>
                  <a:srgbClr val="FF0000"/>
                </a:solidFill>
              </a:rPr>
              <a:t>INTRODUCTORY REMARKS AND IMPORTANCE OF HEAT TRANSFER</a:t>
            </a:r>
            <a:br>
              <a:rPr lang="en-US" b="1" i="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pPr algn="just"/>
            <a:r>
              <a:rPr lang="en-GB" dirty="0"/>
              <a:t>In the science of thermodynamics, which </a:t>
            </a:r>
            <a:r>
              <a:rPr lang="en-GB" u="sng" dirty="0"/>
              <a:t>deals with energy in its various forms and with its transformation from one form to another</a:t>
            </a:r>
            <a:r>
              <a:rPr lang="en-GB" dirty="0"/>
              <a:t>, </a:t>
            </a:r>
            <a:r>
              <a:rPr lang="en-GB" u="sng" dirty="0"/>
              <a:t>two particularly important transient forms are defined, </a:t>
            </a:r>
            <a:r>
              <a:rPr lang="en-GB" b="1" u="sng" dirty="0"/>
              <a:t>Work and Heat</a:t>
            </a:r>
            <a:r>
              <a:rPr lang="en-GB" dirty="0"/>
              <a:t>. </a:t>
            </a:r>
          </a:p>
          <a:p>
            <a:pPr algn="just"/>
            <a:endParaRPr lang="en-GB" dirty="0"/>
          </a:p>
          <a:p>
            <a:pPr algn="just"/>
            <a:r>
              <a:rPr lang="en-US" dirty="0"/>
              <a:t>These energies are termed transient since, by definition, they exist only when there is an exchange of energy between two systems or between a system and its surroundings.</a:t>
            </a:r>
            <a:endParaRPr lang="en-GB" dirty="0"/>
          </a:p>
          <a:p>
            <a:pPr algn="just"/>
            <a:endParaRPr lang="en-US" dirty="0">
              <a:solidFill>
                <a:srgbClr val="FF0000"/>
              </a:solidFill>
            </a:endParaRPr>
          </a:p>
          <a:p>
            <a:endParaRPr lang="en-US" dirty="0"/>
          </a:p>
        </p:txBody>
      </p:sp>
      <p:sp>
        <p:nvSpPr>
          <p:cNvPr id="4" name="Date Placeholder 3">
            <a:extLst>
              <a:ext uri="{FF2B5EF4-FFF2-40B4-BE49-F238E27FC236}">
                <a16:creationId xmlns:a16="http://schemas.microsoft.com/office/drawing/2014/main" id="{08D901EE-F443-40CB-9332-C7229DFB4677}"/>
              </a:ext>
            </a:extLst>
          </p:cNvPr>
          <p:cNvSpPr>
            <a:spLocks noGrp="1"/>
          </p:cNvSpPr>
          <p:nvPr>
            <p:ph type="dt" sz="half" idx="10"/>
          </p:nvPr>
        </p:nvSpPr>
        <p:spPr/>
        <p:txBody>
          <a:bodyPr/>
          <a:lstStyle/>
          <a:p>
            <a:fld id="{E3DE7A5A-CD07-4BBC-8CA2-C293989AD90F}" type="datetime1">
              <a:rPr lang="en-US" smtClean="0"/>
              <a:t>5/18/2021</a:t>
            </a:fld>
            <a:endParaRPr lang="en-US"/>
          </a:p>
        </p:txBody>
      </p:sp>
      <p:sp>
        <p:nvSpPr>
          <p:cNvPr id="5" name="Slide Number Placeholder 4">
            <a:extLst>
              <a:ext uri="{FF2B5EF4-FFF2-40B4-BE49-F238E27FC236}">
                <a16:creationId xmlns:a16="http://schemas.microsoft.com/office/drawing/2014/main" id="{8D93AC1F-9FD3-4139-9E7D-48EC8B996F85}"/>
              </a:ext>
            </a:extLst>
          </p:cNvPr>
          <p:cNvSpPr>
            <a:spLocks noGrp="1"/>
          </p:cNvSpPr>
          <p:nvPr>
            <p:ph type="sldNum" sz="quarter" idx="12"/>
          </p:nvPr>
        </p:nvSpPr>
        <p:spPr/>
        <p:txBody>
          <a:bodyPr/>
          <a:lstStyle/>
          <a:p>
            <a:fld id="{BB6B8EDB-E1E7-4D55-AE46-36381A62022D}" type="slidenum">
              <a:rPr lang="en-US" smtClean="0"/>
              <a:pPr/>
              <a:t>10</a:t>
            </a:fld>
            <a:endParaRPr lang="en-US"/>
          </a:p>
        </p:txBody>
      </p:sp>
    </p:spTree>
    <p:extLst>
      <p:ext uri="{BB962C8B-B14F-4D97-AF65-F5344CB8AC3E}">
        <p14:creationId xmlns:p14="http://schemas.microsoft.com/office/powerpoint/2010/main" val="2532057595"/>
      </p:ext>
    </p:extLst>
  </p:cSld>
  <p:clrMapOvr>
    <a:masterClrMapping/>
  </p:clrMapOvr>
  <p:transition spd="slow" advTm="120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762" y="0"/>
            <a:ext cx="8229600" cy="1143000"/>
          </a:xfrm>
        </p:spPr>
        <p:txBody>
          <a:bodyPr>
            <a:normAutofit fontScale="90000"/>
          </a:bodyPr>
          <a:lstStyle/>
          <a:p>
            <a:br>
              <a:rPr lang="en-US" b="1" cap="all" dirty="0"/>
            </a:br>
            <a:r>
              <a:rPr lang="en-US" sz="4000" b="1" cap="all" dirty="0">
                <a:solidFill>
                  <a:srgbClr val="FF0000"/>
                </a:solidFill>
              </a:rPr>
              <a:t>INTRODUCTORY REMARKS AND IMPORTANCE OF HEAT TRANSFER</a:t>
            </a:r>
            <a:br>
              <a:rPr lang="en-US" b="1" i="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143000"/>
            <a:ext cx="8229600" cy="5213350"/>
          </a:xfrm>
        </p:spPr>
        <p:txBody>
          <a:bodyPr>
            <a:normAutofit fontScale="85000" lnSpcReduction="20000"/>
          </a:bodyPr>
          <a:lstStyle/>
          <a:p>
            <a:r>
              <a:rPr lang="en-US" dirty="0"/>
              <a:t>When the exchange of energy between two systems or between a system and its surroundings takes place without the transfer of mass from the system and is not by means of a temperature difference, the energy is said to have been transferred through the performance of </a:t>
            </a:r>
            <a:r>
              <a:rPr lang="en-US" b="1" i="1" dirty="0"/>
              <a:t>work</a:t>
            </a:r>
            <a:r>
              <a:rPr lang="en-US" dirty="0"/>
              <a:t>. </a:t>
            </a:r>
          </a:p>
          <a:p>
            <a:pPr marL="0" indent="0">
              <a:buNone/>
            </a:pPr>
            <a:endParaRPr lang="en-US" dirty="0"/>
          </a:p>
          <a:p>
            <a:r>
              <a:rPr lang="en-US" dirty="0"/>
              <a:t>If, on the other hand, the exchange of energy is due to a temperature difference, the energy is said to have been transferred by the flow of heat. </a:t>
            </a:r>
          </a:p>
          <a:p>
            <a:pPr marL="0" indent="0">
              <a:buNone/>
            </a:pPr>
            <a:endParaRPr lang="en-US" dirty="0"/>
          </a:p>
          <a:p>
            <a:r>
              <a:rPr lang="en-US" dirty="0"/>
              <a:t>It must be noted that the existence of temperature difference is the distinguishing feature of the energy form known as </a:t>
            </a:r>
            <a:r>
              <a:rPr lang="en-US" b="1" i="1" dirty="0"/>
              <a:t>heat</a:t>
            </a:r>
            <a:r>
              <a:rPr lang="en-US" dirty="0"/>
              <a:t>.</a:t>
            </a:r>
          </a:p>
        </p:txBody>
      </p:sp>
      <p:sp>
        <p:nvSpPr>
          <p:cNvPr id="4" name="Date Placeholder 3">
            <a:extLst>
              <a:ext uri="{FF2B5EF4-FFF2-40B4-BE49-F238E27FC236}">
                <a16:creationId xmlns:a16="http://schemas.microsoft.com/office/drawing/2014/main" id="{08D901EE-F443-40CB-9332-C7229DFB4677}"/>
              </a:ext>
            </a:extLst>
          </p:cNvPr>
          <p:cNvSpPr>
            <a:spLocks noGrp="1"/>
          </p:cNvSpPr>
          <p:nvPr>
            <p:ph type="dt" sz="half" idx="10"/>
          </p:nvPr>
        </p:nvSpPr>
        <p:spPr/>
        <p:txBody>
          <a:bodyPr/>
          <a:lstStyle/>
          <a:p>
            <a:fld id="{E3DE7A5A-CD07-4BBC-8CA2-C293989AD90F}" type="datetime1">
              <a:rPr lang="en-US" smtClean="0"/>
              <a:t>5/18/2021</a:t>
            </a:fld>
            <a:endParaRPr lang="en-US"/>
          </a:p>
        </p:txBody>
      </p:sp>
      <p:sp>
        <p:nvSpPr>
          <p:cNvPr id="5" name="Slide Number Placeholder 4">
            <a:extLst>
              <a:ext uri="{FF2B5EF4-FFF2-40B4-BE49-F238E27FC236}">
                <a16:creationId xmlns:a16="http://schemas.microsoft.com/office/drawing/2014/main" id="{8D93AC1F-9FD3-4139-9E7D-48EC8B996F85}"/>
              </a:ext>
            </a:extLst>
          </p:cNvPr>
          <p:cNvSpPr>
            <a:spLocks noGrp="1"/>
          </p:cNvSpPr>
          <p:nvPr>
            <p:ph type="sldNum" sz="quarter" idx="12"/>
          </p:nvPr>
        </p:nvSpPr>
        <p:spPr/>
        <p:txBody>
          <a:bodyPr/>
          <a:lstStyle/>
          <a:p>
            <a:fld id="{BB6B8EDB-E1E7-4D55-AE46-36381A62022D}" type="slidenum">
              <a:rPr lang="en-US" smtClean="0"/>
              <a:pPr/>
              <a:t>11</a:t>
            </a:fld>
            <a:endParaRPr lang="en-US"/>
          </a:p>
        </p:txBody>
      </p:sp>
    </p:spTree>
    <p:extLst>
      <p:ext uri="{BB962C8B-B14F-4D97-AF65-F5344CB8AC3E}">
        <p14:creationId xmlns:p14="http://schemas.microsoft.com/office/powerpoint/2010/main" val="2677701814"/>
      </p:ext>
    </p:extLst>
  </p:cSld>
  <p:clrMapOvr>
    <a:masterClrMapping/>
  </p:clrMapOvr>
  <p:transition spd="slow" advTm="120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C312-9FA7-4D90-A87A-80A90E9225BE}"/>
              </a:ext>
            </a:extLst>
          </p:cNvPr>
          <p:cNvSpPr>
            <a:spLocks noGrp="1"/>
          </p:cNvSpPr>
          <p:nvPr>
            <p:ph type="title"/>
          </p:nvPr>
        </p:nvSpPr>
        <p:spPr/>
        <p:txBody>
          <a:bodyPr>
            <a:normAutofit fontScale="90000"/>
          </a:bodyPr>
          <a:lstStyle/>
          <a:p>
            <a:r>
              <a:rPr lang="en-US" b="1" cap="all" dirty="0">
                <a:solidFill>
                  <a:srgbClr val="FF0000"/>
                </a:solidFill>
              </a:rPr>
              <a:t>INTRODUCTORY REMARKS AND IMPORTANCE OF HEAT TRANSFER</a:t>
            </a:r>
            <a:endParaRPr lang="en-US" dirty="0"/>
          </a:p>
        </p:txBody>
      </p:sp>
      <p:sp>
        <p:nvSpPr>
          <p:cNvPr id="3" name="Content Placeholder 2">
            <a:extLst>
              <a:ext uri="{FF2B5EF4-FFF2-40B4-BE49-F238E27FC236}">
                <a16:creationId xmlns:a16="http://schemas.microsoft.com/office/drawing/2014/main" id="{6942CEAD-D27E-40E1-B79F-F765E82FFD91}"/>
              </a:ext>
            </a:extLst>
          </p:cNvPr>
          <p:cNvSpPr>
            <a:spLocks noGrp="1"/>
          </p:cNvSpPr>
          <p:nvPr>
            <p:ph idx="1"/>
          </p:nvPr>
        </p:nvSpPr>
        <p:spPr/>
        <p:txBody>
          <a:bodyPr>
            <a:normAutofit fontScale="85000" lnSpcReduction="10000"/>
          </a:bodyPr>
          <a:lstStyle/>
          <a:p>
            <a:pPr algn="just"/>
            <a:r>
              <a:rPr lang="en-GB" u="sng" dirty="0"/>
              <a:t>Heat transfer analysis is essential for the proper sizing of such equipment.</a:t>
            </a:r>
            <a:r>
              <a:rPr lang="en-GB" dirty="0"/>
              <a:t> In heating and air-conditioning applications for buildings, a proper heat transfer analysis is necessary to estimate the amount of insulation needed to prevent excessive heat losses or gains. Other application areas include solar energy technology, aerospace technology, and nuclear technology among others.</a:t>
            </a:r>
          </a:p>
          <a:p>
            <a:pPr algn="just"/>
            <a:endParaRPr lang="en-US" dirty="0"/>
          </a:p>
          <a:p>
            <a:pPr algn="just"/>
            <a:r>
              <a:rPr lang="en-GB" dirty="0"/>
              <a:t>Heat transfer (or heat) is energy in transit due to a temperature difference</a:t>
            </a:r>
            <a:endParaRPr lang="en-US" dirty="0"/>
          </a:p>
          <a:p>
            <a:endParaRPr lang="en-US" dirty="0"/>
          </a:p>
        </p:txBody>
      </p:sp>
    </p:spTree>
    <p:extLst>
      <p:ext uri="{BB962C8B-B14F-4D97-AF65-F5344CB8AC3E}">
        <p14:creationId xmlns:p14="http://schemas.microsoft.com/office/powerpoint/2010/main" val="120802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8229600" cy="1295400"/>
          </a:xfrm>
        </p:spPr>
        <p:txBody>
          <a:bodyPr>
            <a:normAutofit/>
          </a:bodyPr>
          <a:lstStyle/>
          <a:p>
            <a:r>
              <a:rPr lang="en-US" b="1" dirty="0">
                <a:solidFill>
                  <a:srgbClr val="002060"/>
                </a:solidFill>
                <a:latin typeface="Arial Black" pitchFamily="34" charset="0"/>
              </a:rPr>
              <a:t>LECTURE ENDS</a:t>
            </a:r>
          </a:p>
        </p:txBody>
      </p:sp>
      <p:sp>
        <p:nvSpPr>
          <p:cNvPr id="3" name="Content Placeholder 2"/>
          <p:cNvSpPr>
            <a:spLocks noGrp="1"/>
          </p:cNvSpPr>
          <p:nvPr>
            <p:ph idx="1"/>
          </p:nvPr>
        </p:nvSpPr>
        <p:spPr>
          <a:xfrm>
            <a:off x="838200" y="2514600"/>
            <a:ext cx="7239000" cy="3276600"/>
          </a:xfrm>
        </p:spPr>
        <p:txBody>
          <a:bodyPr>
            <a:normAutofit fontScale="92500" lnSpcReduction="20000"/>
          </a:bodyPr>
          <a:lstStyle/>
          <a:p>
            <a:pPr algn="ctr">
              <a:buNone/>
            </a:pPr>
            <a:r>
              <a:rPr lang="en-US" sz="5400" dirty="0">
                <a:solidFill>
                  <a:srgbClr val="FF0000"/>
                </a:solidFill>
                <a:latin typeface="Arial Black" pitchFamily="34" charset="0"/>
              </a:rPr>
              <a:t>THANK YOU </a:t>
            </a:r>
          </a:p>
          <a:p>
            <a:pPr algn="ctr">
              <a:buNone/>
            </a:pPr>
            <a:r>
              <a:rPr lang="en-US" sz="5400" dirty="0">
                <a:solidFill>
                  <a:srgbClr val="FF0000"/>
                </a:solidFill>
                <a:latin typeface="Arial Black" pitchFamily="34" charset="0"/>
              </a:rPr>
              <a:t>MY STUDENTS</a:t>
            </a:r>
          </a:p>
          <a:p>
            <a:pPr algn="ctr">
              <a:buNone/>
            </a:pPr>
            <a:endParaRPr lang="en-US" sz="5400" dirty="0">
              <a:solidFill>
                <a:srgbClr val="FF0000"/>
              </a:solidFill>
              <a:latin typeface="Arial Black" pitchFamily="34" charset="0"/>
            </a:endParaRPr>
          </a:p>
          <a:p>
            <a:pPr algn="ctr">
              <a:buNone/>
            </a:pPr>
            <a:r>
              <a:rPr lang="en-US" sz="5400" dirty="0">
                <a:solidFill>
                  <a:srgbClr val="FF0000"/>
                </a:solidFill>
                <a:latin typeface="Arial Black" pitchFamily="34" charset="0"/>
              </a:rPr>
              <a:t>LUKE 19:13</a:t>
            </a:r>
          </a:p>
        </p:txBody>
      </p:sp>
      <p:sp>
        <p:nvSpPr>
          <p:cNvPr id="4" name="Slide Number Placeholder 3"/>
          <p:cNvSpPr>
            <a:spLocks noGrp="1"/>
          </p:cNvSpPr>
          <p:nvPr>
            <p:ph type="sldNum" sz="quarter" idx="12"/>
          </p:nvPr>
        </p:nvSpPr>
        <p:spPr/>
        <p:txBody>
          <a:bodyPr/>
          <a:lstStyle/>
          <a:p>
            <a:fld id="{8B616D37-4B1F-41BD-94E6-036B96A6C1D1}" type="slidenum">
              <a:rPr lang="en-CA" smtClean="0"/>
              <a:pPr/>
              <a:t>13</a:t>
            </a:fld>
            <a:endParaRPr lang="en-CA"/>
          </a:p>
        </p:txBody>
      </p:sp>
    </p:spTree>
    <p:extLst>
      <p:ext uri="{BB962C8B-B14F-4D97-AF65-F5344CB8AC3E}">
        <p14:creationId xmlns:p14="http://schemas.microsoft.com/office/powerpoint/2010/main" val="383731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04665"/>
            <a:ext cx="5486400" cy="814535"/>
          </a:xfrm>
        </p:spPr>
        <p:txBody>
          <a:bodyPr>
            <a:normAutofit fontScale="90000"/>
          </a:bodyPr>
          <a:lstStyle/>
          <a:p>
            <a:r>
              <a:rPr lang="en-CA" b="1" dirty="0">
                <a:solidFill>
                  <a:srgbClr val="002060"/>
                </a:solidFill>
                <a:latin typeface="Arial Black" pitchFamily="34" charset="0"/>
              </a:rPr>
              <a:t>COURSE OUTLINE</a:t>
            </a:r>
          </a:p>
        </p:txBody>
      </p:sp>
      <p:sp>
        <p:nvSpPr>
          <p:cNvPr id="3" name="Subtitle 2"/>
          <p:cNvSpPr>
            <a:spLocks noGrp="1"/>
          </p:cNvSpPr>
          <p:nvPr>
            <p:ph type="subTitle" idx="1"/>
          </p:nvPr>
        </p:nvSpPr>
        <p:spPr>
          <a:xfrm>
            <a:off x="838200" y="1219200"/>
            <a:ext cx="7776864" cy="5105400"/>
          </a:xfrm>
        </p:spPr>
        <p:txBody>
          <a:bodyPr>
            <a:normAutofit/>
          </a:bodyPr>
          <a:lstStyle/>
          <a:p>
            <a:pPr marL="514350" indent="-514350" algn="l">
              <a:lnSpc>
                <a:spcPct val="150000"/>
              </a:lnSpc>
              <a:buFont typeface="+mj-lt"/>
              <a:buAutoNum type="arabicParenR"/>
            </a:pPr>
            <a:r>
              <a:rPr lang="en-CA" b="1" dirty="0">
                <a:solidFill>
                  <a:schemeClr val="tx1"/>
                </a:solidFill>
              </a:rPr>
              <a:t>INTRODUCTION,</a:t>
            </a:r>
          </a:p>
          <a:p>
            <a:pPr marL="514350" indent="-514350" algn="l">
              <a:lnSpc>
                <a:spcPct val="150000"/>
              </a:lnSpc>
              <a:buFont typeface="+mj-lt"/>
              <a:buAutoNum type="arabicParenR"/>
            </a:pPr>
            <a:r>
              <a:rPr lang="en-CA" b="1" dirty="0">
                <a:solidFill>
                  <a:schemeClr val="tx1"/>
                </a:solidFill>
              </a:rPr>
              <a:t>FUNDAMENTAL LAWS AND CONCEPTS, </a:t>
            </a:r>
          </a:p>
          <a:p>
            <a:pPr marL="514350" indent="-514350" algn="l">
              <a:lnSpc>
                <a:spcPct val="150000"/>
              </a:lnSpc>
              <a:buFont typeface="+mj-lt"/>
              <a:buAutoNum type="arabicParenR"/>
            </a:pPr>
            <a:r>
              <a:rPr lang="en-CA" b="1" dirty="0">
                <a:solidFill>
                  <a:schemeClr val="tx1"/>
                </a:solidFill>
              </a:rPr>
              <a:t>CONDUCTION HEAT TRANSFER, </a:t>
            </a:r>
          </a:p>
          <a:p>
            <a:pPr marL="514350" indent="-514350" algn="l">
              <a:lnSpc>
                <a:spcPct val="150000"/>
              </a:lnSpc>
              <a:buFont typeface="+mj-lt"/>
              <a:buAutoNum type="arabicParenR"/>
            </a:pPr>
            <a:r>
              <a:rPr lang="en-CA" b="1" dirty="0">
                <a:solidFill>
                  <a:schemeClr val="tx1"/>
                </a:solidFill>
              </a:rPr>
              <a:t>RADIATION HEAT TRANSFER,</a:t>
            </a:r>
          </a:p>
          <a:p>
            <a:pPr marL="514350" indent="-514350" algn="l">
              <a:lnSpc>
                <a:spcPct val="150000"/>
              </a:lnSpc>
              <a:buFont typeface="+mj-lt"/>
              <a:buAutoNum type="arabicParenR"/>
            </a:pPr>
            <a:r>
              <a:rPr lang="en-CA" b="1" dirty="0">
                <a:solidFill>
                  <a:schemeClr val="tx1"/>
                </a:solidFill>
              </a:rPr>
              <a:t>CONVECTION HEAT TRANSFER, </a:t>
            </a:r>
          </a:p>
          <a:p>
            <a:pPr marL="514350" indent="-514350" algn="l">
              <a:lnSpc>
                <a:spcPct val="150000"/>
              </a:lnSpc>
              <a:buFont typeface="+mj-lt"/>
              <a:buAutoNum type="arabicParenR"/>
            </a:pPr>
            <a:r>
              <a:rPr lang="en-CA" b="1" dirty="0">
                <a:solidFill>
                  <a:schemeClr val="tx1"/>
                </a:solidFill>
              </a:rPr>
              <a:t>HEAT EXCHANGERS.  </a:t>
            </a:r>
          </a:p>
        </p:txBody>
      </p:sp>
    </p:spTree>
    <p:extLst>
      <p:ext uri="{BB962C8B-B14F-4D97-AF65-F5344CB8AC3E}">
        <p14:creationId xmlns:p14="http://schemas.microsoft.com/office/powerpoint/2010/main" val="372729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25388"/>
            <a:ext cx="8991600" cy="990600"/>
          </a:xfrm>
        </p:spPr>
        <p:txBody>
          <a:bodyPr>
            <a:noAutofit/>
          </a:bodyPr>
          <a:lstStyle/>
          <a:p>
            <a:r>
              <a:rPr lang="en-CA" sz="3600" b="1" dirty="0">
                <a:solidFill>
                  <a:srgbClr val="002060"/>
                </a:solidFill>
                <a:latin typeface="Arial Black" pitchFamily="34" charset="0"/>
              </a:rPr>
              <a:t>REFERENCES/RECOMMENDED TEXTBOOKS</a:t>
            </a:r>
          </a:p>
        </p:txBody>
      </p:sp>
      <p:sp>
        <p:nvSpPr>
          <p:cNvPr id="3" name="Content Placeholder 2"/>
          <p:cNvSpPr>
            <a:spLocks noGrp="1"/>
          </p:cNvSpPr>
          <p:nvPr>
            <p:ph idx="1"/>
          </p:nvPr>
        </p:nvSpPr>
        <p:spPr>
          <a:xfrm>
            <a:off x="228600" y="1115988"/>
            <a:ext cx="8610600" cy="5616624"/>
          </a:xfrm>
        </p:spPr>
        <p:txBody>
          <a:bodyPr>
            <a:normAutofit/>
          </a:bodyPr>
          <a:lstStyle/>
          <a:p>
            <a:pPr algn="just"/>
            <a:r>
              <a:rPr lang="en-GB" sz="2400" dirty="0"/>
              <a:t>(a) F.P. </a:t>
            </a:r>
            <a:r>
              <a:rPr lang="en-GB" sz="2400" dirty="0" err="1"/>
              <a:t>Incropera</a:t>
            </a:r>
            <a:r>
              <a:rPr lang="en-GB" sz="2400" dirty="0"/>
              <a:t> and D. P. DeWitt Fundamentals of Heat and Mass Transfer, 4</a:t>
            </a:r>
            <a:r>
              <a:rPr lang="en-GB" sz="2400" baseline="30000" dirty="0"/>
              <a:t>th</a:t>
            </a:r>
            <a:r>
              <a:rPr lang="en-GB" sz="2400" dirty="0"/>
              <a:t> Edition, 1996.</a:t>
            </a:r>
            <a:endParaRPr lang="en-US" sz="2400" dirty="0"/>
          </a:p>
          <a:p>
            <a:pPr algn="just"/>
            <a:r>
              <a:rPr lang="en-GB" sz="2400" dirty="0"/>
              <a:t>(b) </a:t>
            </a:r>
            <a:r>
              <a:rPr lang="en-GB" sz="2400" dirty="0" err="1"/>
              <a:t>Yunus</a:t>
            </a:r>
            <a:r>
              <a:rPr lang="en-GB" sz="2400" dirty="0"/>
              <a:t> A. Cengel Heat Transfer: A Practical Approach, McGraw Hill Inc., 1998.</a:t>
            </a:r>
            <a:endParaRPr lang="en-US" sz="2400" dirty="0"/>
          </a:p>
          <a:p>
            <a:pPr algn="just"/>
            <a:r>
              <a:rPr lang="en-GB" sz="2400" dirty="0"/>
              <a:t>(c) G. F. C. Rogers and Y. R. Mayhew, Engineering Thermodynamics: Work and Heat Transfer, 4</a:t>
            </a:r>
            <a:r>
              <a:rPr lang="en-GB" sz="2400" baseline="30000" dirty="0"/>
              <a:t>th</a:t>
            </a:r>
            <a:r>
              <a:rPr lang="en-GB" sz="2400" dirty="0"/>
              <a:t> Edition, Longman Group Ltd., 1992 Chapters 21-24.</a:t>
            </a:r>
            <a:endParaRPr lang="en-US" sz="2400" dirty="0"/>
          </a:p>
          <a:p>
            <a:pPr algn="just"/>
            <a:r>
              <a:rPr lang="en-GB" sz="2400" dirty="0"/>
              <a:t>(d) Estop and McConkey Applied Thermodynamics for Engineering Technologists, 5</a:t>
            </a:r>
            <a:r>
              <a:rPr lang="en-GB" sz="2400" baseline="30000" dirty="0"/>
              <a:t>th</a:t>
            </a:r>
            <a:r>
              <a:rPr lang="en-GB" sz="2400" dirty="0"/>
              <a:t> Edition, Longman Scientific and Technical, 1993, Chapter 16.  </a:t>
            </a:r>
            <a:endParaRPr lang="en-US" sz="2400" dirty="0"/>
          </a:p>
          <a:p>
            <a:pPr algn="just"/>
            <a:r>
              <a:rPr lang="en-GB" sz="2400" dirty="0"/>
              <a:t>(e) J. P. Holman, Heat Transfer, 10</a:t>
            </a:r>
            <a:r>
              <a:rPr lang="en-GB" sz="2400" baseline="30000" dirty="0"/>
              <a:t>th</a:t>
            </a:r>
            <a:r>
              <a:rPr lang="en-GB" sz="2400" dirty="0"/>
              <a:t> Edition, McGraw Hill Inc., 2010. </a:t>
            </a:r>
            <a:endParaRPr lang="en-US" sz="2400" dirty="0"/>
          </a:p>
          <a:p>
            <a:pPr algn="just"/>
            <a:r>
              <a:rPr lang="en-GB" sz="2400" dirty="0"/>
              <a:t>(f) Donald R. Pitts, Leighton E. </a:t>
            </a:r>
            <a:r>
              <a:rPr lang="en-GB" sz="2400" dirty="0" err="1"/>
              <a:t>Sissom</a:t>
            </a:r>
            <a:r>
              <a:rPr lang="en-GB" sz="2400" dirty="0"/>
              <a:t>, Heat Transfer, Second Edition, McGraw Hill Inc., 1997. </a:t>
            </a:r>
            <a:endParaRPr lang="en-US" sz="2400" dirty="0"/>
          </a:p>
          <a:p>
            <a:pPr marL="0" indent="0">
              <a:buNone/>
            </a:pPr>
            <a:endParaRPr lang="en-CA" sz="2400" dirty="0"/>
          </a:p>
        </p:txBody>
      </p:sp>
    </p:spTree>
    <p:extLst>
      <p:ext uri="{BB962C8B-B14F-4D97-AF65-F5344CB8AC3E}">
        <p14:creationId xmlns:p14="http://schemas.microsoft.com/office/powerpoint/2010/main" val="26320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33400"/>
          </a:xfrm>
        </p:spPr>
        <p:txBody>
          <a:bodyPr>
            <a:normAutofit fontScale="90000"/>
          </a:bodyPr>
          <a:lstStyle/>
          <a:p>
            <a:br>
              <a:rPr lang="en-GB" b="1" cap="all" dirty="0"/>
            </a:br>
            <a:r>
              <a:rPr lang="en-GB" sz="2700" b="1" cap="all" dirty="0">
                <a:solidFill>
                  <a:srgbClr val="002060"/>
                </a:solidFill>
                <a:latin typeface="Arial Black" pitchFamily="34" charset="0"/>
              </a:rPr>
              <a:t>LECTURE POLICY</a:t>
            </a:r>
            <a:br>
              <a:rPr lang="en-US" sz="5300" dirty="0"/>
            </a:br>
            <a:endParaRPr lang="en-US" sz="5300" dirty="0"/>
          </a:p>
        </p:txBody>
      </p:sp>
      <p:sp>
        <p:nvSpPr>
          <p:cNvPr id="7" name="Content Placeholder 6">
            <a:extLst>
              <a:ext uri="{FF2B5EF4-FFF2-40B4-BE49-F238E27FC236}">
                <a16:creationId xmlns:a16="http://schemas.microsoft.com/office/drawing/2014/main" id="{86AFE208-BBE6-4BE2-8167-33448B116CE1}"/>
              </a:ext>
            </a:extLst>
          </p:cNvPr>
          <p:cNvSpPr>
            <a:spLocks noGrp="1"/>
          </p:cNvSpPr>
          <p:nvPr>
            <p:ph idx="1"/>
          </p:nvPr>
        </p:nvSpPr>
        <p:spPr>
          <a:xfrm>
            <a:off x="457200" y="533400"/>
            <a:ext cx="8229600" cy="6172200"/>
          </a:xfrm>
        </p:spPr>
        <p:txBody>
          <a:bodyPr/>
          <a:lstStyle/>
          <a:p>
            <a:pPr marL="0" marR="0">
              <a:lnSpc>
                <a:spcPct val="107000"/>
              </a:lnSpc>
              <a:spcBef>
                <a:spcPts val="0"/>
              </a:spcBef>
              <a:spcAft>
                <a:spcPts val="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LECTURE 1- INTRODUCTION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LECTURE 2 – UNIT 1 FUNDAMENTAL LAWS AND CONCEPTS</a:t>
            </a:r>
          </a:p>
          <a:p>
            <a:pPr marL="0" marR="0">
              <a:lnSpc>
                <a:spcPct val="107000"/>
              </a:lnSpc>
              <a:spcBef>
                <a:spcPts val="0"/>
              </a:spcBef>
              <a:spcAft>
                <a:spcPts val="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LECTURE 3 – </a:t>
            </a:r>
            <a:r>
              <a:rPr lang="en-US" sz="1800" dirty="0">
                <a:latin typeface="Arial Black" panose="020B0A04020102020204" pitchFamily="34" charset="0"/>
                <a:ea typeface="Calibri" panose="020F0502020204030204" pitchFamily="34" charset="0"/>
                <a:cs typeface="Times New Roman" panose="02020603050405020304" pitchFamily="18" charset="0"/>
              </a:rPr>
              <a:t>UNIT 2 </a:t>
            </a:r>
            <a:r>
              <a:rPr lang="en-US" sz="1800" dirty="0">
                <a:effectLst/>
                <a:latin typeface="Arial Black" panose="020B0A04020102020204" pitchFamily="34" charset="0"/>
                <a:ea typeface="Calibri" panose="020F0502020204030204" pitchFamily="34" charset="0"/>
                <a:cs typeface="Times New Roman" panose="02020603050405020304" pitchFamily="18" charset="0"/>
              </a:rPr>
              <a:t>CONDUCTION HEAT TRANSFER</a:t>
            </a:r>
          </a:p>
          <a:p>
            <a:pPr marL="0" marR="0">
              <a:lnSpc>
                <a:spcPct val="107000"/>
              </a:lnSpc>
              <a:spcBef>
                <a:spcPts val="0"/>
              </a:spcBef>
              <a:spcAft>
                <a:spcPts val="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LECTURE 4 – UNIT 3 RADIATION HEAT TRANSFER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LECTURE 5 – UNIT 4 CONVECTION HEAT TRANSFER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LECTURE 6 – UNITS HEAT EXCHANGERS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LECTURES 1 -3 WILL BE DELIVERED VIA FACE-TO- FACE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Black" panose="020B0A04020102020204" pitchFamily="34" charset="0"/>
                <a:ea typeface="Calibri" panose="020F0502020204030204" pitchFamily="34" charset="0"/>
                <a:cs typeface="Times New Roman" panose="02020603050405020304" pitchFamily="18" charset="0"/>
              </a:rPr>
              <a:t>LECTURES 4-6 WILL BE DELIVERED ONLINE</a:t>
            </a:r>
          </a:p>
        </p:txBody>
      </p:sp>
      <p:graphicFrame>
        <p:nvGraphicFramePr>
          <p:cNvPr id="8" name="Table 7">
            <a:extLst>
              <a:ext uri="{FF2B5EF4-FFF2-40B4-BE49-F238E27FC236}">
                <a16:creationId xmlns:a16="http://schemas.microsoft.com/office/drawing/2014/main" id="{97211DD2-7817-45AF-A35E-806099154148}"/>
              </a:ext>
            </a:extLst>
          </p:cNvPr>
          <p:cNvGraphicFramePr>
            <a:graphicFrameLocks noGrp="1"/>
          </p:cNvGraphicFramePr>
          <p:nvPr>
            <p:extLst>
              <p:ext uri="{D42A27DB-BD31-4B8C-83A1-F6EECF244321}">
                <p14:modId xmlns:p14="http://schemas.microsoft.com/office/powerpoint/2010/main" val="3408221719"/>
              </p:ext>
            </p:extLst>
          </p:nvPr>
        </p:nvGraphicFramePr>
        <p:xfrm>
          <a:off x="457200" y="3276601"/>
          <a:ext cx="8442326" cy="3523303"/>
        </p:xfrm>
        <a:graphic>
          <a:graphicData uri="http://schemas.openxmlformats.org/drawingml/2006/table">
            <a:tbl>
              <a:tblPr firstRow="1" firstCol="1" bandRow="1">
                <a:tableStyleId>{5C22544A-7EE6-4342-B048-85BDC9FD1C3A}</a:tableStyleId>
              </a:tblPr>
              <a:tblGrid>
                <a:gridCol w="1936610">
                  <a:extLst>
                    <a:ext uri="{9D8B030D-6E8A-4147-A177-3AD203B41FA5}">
                      <a16:colId xmlns:a16="http://schemas.microsoft.com/office/drawing/2014/main" val="2194681461"/>
                    </a:ext>
                  </a:extLst>
                </a:gridCol>
                <a:gridCol w="3106129">
                  <a:extLst>
                    <a:ext uri="{9D8B030D-6E8A-4147-A177-3AD203B41FA5}">
                      <a16:colId xmlns:a16="http://schemas.microsoft.com/office/drawing/2014/main" val="634254358"/>
                    </a:ext>
                  </a:extLst>
                </a:gridCol>
                <a:gridCol w="3399587">
                  <a:extLst>
                    <a:ext uri="{9D8B030D-6E8A-4147-A177-3AD203B41FA5}">
                      <a16:colId xmlns:a16="http://schemas.microsoft.com/office/drawing/2014/main" val="1648543019"/>
                    </a:ext>
                  </a:extLst>
                </a:gridCol>
              </a:tblGrid>
              <a:tr h="503329">
                <a:tc>
                  <a:txBody>
                    <a:bodyPr/>
                    <a:lstStyle/>
                    <a:p>
                      <a:pPr marL="0" marR="0" algn="ctr">
                        <a:lnSpc>
                          <a:spcPct val="107000"/>
                        </a:lnSpc>
                        <a:spcBef>
                          <a:spcPts val="0"/>
                        </a:spcBef>
                        <a:spcAft>
                          <a:spcPts val="0"/>
                        </a:spcAft>
                      </a:pPr>
                      <a:r>
                        <a:rPr lang="en-US" sz="2400" b="1" dirty="0">
                          <a:effectLst/>
                        </a:rPr>
                        <a:t>ACTIVITY</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a:effectLst/>
                        </a:rPr>
                        <a:t>ACCRA CENTRE</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a:effectLst/>
                        </a:rPr>
                        <a:t>TAKORADI/KUMASI</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0733770"/>
                  </a:ext>
                </a:extLst>
              </a:tr>
              <a:tr h="503329">
                <a:tc>
                  <a:txBody>
                    <a:bodyPr/>
                    <a:lstStyle/>
                    <a:p>
                      <a:pPr marL="0" marR="0" algn="ctr">
                        <a:lnSpc>
                          <a:spcPct val="107000"/>
                        </a:lnSpc>
                        <a:spcBef>
                          <a:spcPts val="0"/>
                        </a:spcBef>
                        <a:spcAft>
                          <a:spcPts val="0"/>
                        </a:spcAft>
                      </a:pPr>
                      <a:r>
                        <a:rPr lang="en-US" sz="2400" b="1" dirty="0">
                          <a:effectLst/>
                        </a:rPr>
                        <a:t>LECTURE 1</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12/06 7-9 AM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19/06 7-9 AM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7675713"/>
                  </a:ext>
                </a:extLst>
              </a:tr>
              <a:tr h="503329">
                <a:tc>
                  <a:txBody>
                    <a:bodyPr/>
                    <a:lstStyle/>
                    <a:p>
                      <a:pPr marL="0" marR="0" algn="ctr">
                        <a:lnSpc>
                          <a:spcPct val="107000"/>
                        </a:lnSpc>
                        <a:spcBef>
                          <a:spcPts val="0"/>
                        </a:spcBef>
                        <a:spcAft>
                          <a:spcPts val="0"/>
                        </a:spcAft>
                      </a:pPr>
                      <a:r>
                        <a:rPr lang="en-US" sz="2400" b="1">
                          <a:effectLst/>
                        </a:rPr>
                        <a:t>LECTURE 2</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12/06 9:30 – 11:30 AM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19/06 9:30 – 11:30 AM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21464"/>
                  </a:ext>
                </a:extLst>
              </a:tr>
              <a:tr h="503329">
                <a:tc>
                  <a:txBody>
                    <a:bodyPr/>
                    <a:lstStyle/>
                    <a:p>
                      <a:pPr marL="0" marR="0" algn="ctr">
                        <a:lnSpc>
                          <a:spcPct val="107000"/>
                        </a:lnSpc>
                        <a:spcBef>
                          <a:spcPts val="0"/>
                        </a:spcBef>
                        <a:spcAft>
                          <a:spcPts val="0"/>
                        </a:spcAft>
                      </a:pPr>
                      <a:r>
                        <a:rPr lang="en-US" sz="2400" b="1">
                          <a:effectLst/>
                        </a:rPr>
                        <a:t>LECTURE 3</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13/06 7-9 AM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20/06 7-9 AM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882828"/>
                  </a:ext>
                </a:extLst>
              </a:tr>
              <a:tr h="503329">
                <a:tc>
                  <a:txBody>
                    <a:bodyPr/>
                    <a:lstStyle/>
                    <a:p>
                      <a:pPr marL="0" marR="0" algn="ctr">
                        <a:lnSpc>
                          <a:spcPct val="107000"/>
                        </a:lnSpc>
                        <a:spcBef>
                          <a:spcPts val="0"/>
                        </a:spcBef>
                        <a:spcAft>
                          <a:spcPts val="0"/>
                        </a:spcAft>
                      </a:pPr>
                      <a:r>
                        <a:rPr lang="en-US" sz="2400" b="1">
                          <a:effectLst/>
                        </a:rPr>
                        <a:t>LECTURE 4</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26/06 5 – 7 PM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26/06 5 – 7 PM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5848362"/>
                  </a:ext>
                </a:extLst>
              </a:tr>
              <a:tr h="503329">
                <a:tc>
                  <a:txBody>
                    <a:bodyPr/>
                    <a:lstStyle/>
                    <a:p>
                      <a:pPr marL="0" marR="0" algn="ctr">
                        <a:lnSpc>
                          <a:spcPct val="107000"/>
                        </a:lnSpc>
                        <a:spcBef>
                          <a:spcPts val="0"/>
                        </a:spcBef>
                        <a:spcAft>
                          <a:spcPts val="0"/>
                        </a:spcAft>
                      </a:pPr>
                      <a:r>
                        <a:rPr lang="en-US" sz="2400" b="1">
                          <a:effectLst/>
                        </a:rPr>
                        <a:t>LECTURE 5</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27/06 12-2 PM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27/06 12-2 PM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2976195"/>
                  </a:ext>
                </a:extLst>
              </a:tr>
              <a:tr h="503329">
                <a:tc>
                  <a:txBody>
                    <a:bodyPr/>
                    <a:lstStyle/>
                    <a:p>
                      <a:pPr marL="0" marR="0" algn="ctr">
                        <a:lnSpc>
                          <a:spcPct val="107000"/>
                        </a:lnSpc>
                        <a:spcBef>
                          <a:spcPts val="0"/>
                        </a:spcBef>
                        <a:spcAft>
                          <a:spcPts val="0"/>
                        </a:spcAft>
                      </a:pPr>
                      <a:r>
                        <a:rPr lang="en-US" sz="2400" b="1">
                          <a:effectLst/>
                        </a:rPr>
                        <a:t>LECTURE 6</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27/06 2:30 – 4:30 PM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b="1" dirty="0">
                          <a:effectLst/>
                        </a:rPr>
                        <a:t>27/06 2:30 – 4:30 PM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03879602"/>
                  </a:ext>
                </a:extLst>
              </a:tr>
            </a:tbl>
          </a:graphicData>
        </a:graphic>
      </p:graphicFrame>
    </p:spTree>
  </p:cSld>
  <p:clrMapOvr>
    <a:masterClrMapping/>
  </p:clrMapOvr>
  <p:transition advTm="120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33400"/>
          </a:xfrm>
        </p:spPr>
        <p:txBody>
          <a:bodyPr>
            <a:normAutofit fontScale="90000"/>
          </a:bodyPr>
          <a:lstStyle/>
          <a:p>
            <a:br>
              <a:rPr lang="en-GB" b="1" cap="all" dirty="0"/>
            </a:br>
            <a:r>
              <a:rPr lang="en-GB" sz="2700" b="1" cap="all" dirty="0">
                <a:solidFill>
                  <a:srgbClr val="002060"/>
                </a:solidFill>
                <a:latin typeface="Arial Black" pitchFamily="34" charset="0"/>
              </a:rPr>
              <a:t>LECTURE POLICY CONTD. </a:t>
            </a:r>
            <a:br>
              <a:rPr lang="en-US" sz="5300" dirty="0"/>
            </a:br>
            <a:endParaRPr lang="en-US" sz="5300" dirty="0"/>
          </a:p>
        </p:txBody>
      </p:sp>
      <p:sp>
        <p:nvSpPr>
          <p:cNvPr id="4" name="Content Placeholder 3">
            <a:extLst>
              <a:ext uri="{FF2B5EF4-FFF2-40B4-BE49-F238E27FC236}">
                <a16:creationId xmlns:a16="http://schemas.microsoft.com/office/drawing/2014/main" id="{3D3EFD31-97F3-47F0-BEE8-24182FF4478F}"/>
              </a:ext>
            </a:extLst>
          </p:cNvPr>
          <p:cNvSpPr>
            <a:spLocks noGrp="1"/>
          </p:cNvSpPr>
          <p:nvPr>
            <p:ph idx="1"/>
          </p:nvPr>
        </p:nvSpPr>
        <p:spPr>
          <a:xfrm>
            <a:off x="381000" y="1066800"/>
            <a:ext cx="8382000" cy="5410200"/>
          </a:xfrm>
        </p:spPr>
        <p:txBody>
          <a:bodyP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Arial Black" panose="020B0A04020102020204" pitchFamily="34" charset="0"/>
                <a:ea typeface="Calibri" panose="020F0502020204030204" pitchFamily="34" charset="0"/>
                <a:cs typeface="Times New Roman" panose="02020603050405020304" pitchFamily="18" charset="0"/>
              </a:rPr>
              <a:t>QUIZZES GIVEN OUT 14/05/2021 BY POST (EMS)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Arial Black" panose="020B0A04020102020204" pitchFamily="34" charset="0"/>
                <a:ea typeface="Calibri" panose="020F0502020204030204" pitchFamily="34" charset="0"/>
                <a:cs typeface="Times New Roman" panose="02020603050405020304" pitchFamily="18" charset="0"/>
              </a:rPr>
              <a:t>QUIZ 1 SUBMMITTED BY POST (EMS) ON 29/06/2021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Arial Black" panose="020B0A04020102020204" pitchFamily="34" charset="0"/>
                <a:ea typeface="Calibri" panose="020F0502020204030204" pitchFamily="34" charset="0"/>
                <a:cs typeface="Times New Roman" panose="02020603050405020304" pitchFamily="18" charset="0"/>
              </a:rPr>
              <a:t>QUIZ 2 SUBMITTED TO CLASS CAPTAIN ON 03/07/2021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Arial Black" panose="020B0A04020102020204" pitchFamily="34" charset="0"/>
                <a:ea typeface="Calibri" panose="020F0502020204030204" pitchFamily="34" charset="0"/>
                <a:cs typeface="Times New Roman" panose="02020603050405020304" pitchFamily="18" charset="0"/>
              </a:rPr>
              <a:t>FEEDBACK ON QUIZ 1 PROVIDED VIA ONLINE DISCUSSION ON 29/06/2021 FROM 7 - 8 PM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Arial Black" panose="020B0A04020102020204" pitchFamily="34" charset="0"/>
                <a:ea typeface="Calibri" panose="020F0502020204030204" pitchFamily="34" charset="0"/>
                <a:cs typeface="Times New Roman" panose="02020603050405020304" pitchFamily="18" charset="0"/>
              </a:rPr>
              <a:t>FEEDBACK ON QUIZ 2 PROVIDED VIA ONLINE DISCUSSION ON 03/07/2021 FROM 7 - 8 PM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4303399"/>
      </p:ext>
    </p:extLst>
  </p:cSld>
  <p:clrMapOvr>
    <a:masterClrMapping/>
  </p:clrMapOvr>
  <p:transition advTm="120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5410200" cy="792162"/>
          </a:xfrm>
        </p:spPr>
        <p:txBody>
          <a:bodyPr>
            <a:normAutofit/>
          </a:bodyPr>
          <a:lstStyle/>
          <a:p>
            <a:r>
              <a:rPr lang="en-GB" b="1" dirty="0">
                <a:solidFill>
                  <a:srgbClr val="002060"/>
                </a:solidFill>
                <a:latin typeface="Arial Black" pitchFamily="34" charset="0"/>
              </a:rPr>
              <a:t>PARTICIPATION</a:t>
            </a:r>
          </a:p>
        </p:txBody>
      </p:sp>
      <p:sp>
        <p:nvSpPr>
          <p:cNvPr id="3" name="Content Placeholder 2"/>
          <p:cNvSpPr>
            <a:spLocks noGrp="1"/>
          </p:cNvSpPr>
          <p:nvPr>
            <p:ph idx="1"/>
          </p:nvPr>
        </p:nvSpPr>
        <p:spPr/>
        <p:txBody>
          <a:bodyPr>
            <a:normAutofit lnSpcReduction="10000"/>
          </a:bodyPr>
          <a:lstStyle/>
          <a:p>
            <a:r>
              <a:rPr lang="en-GB" dirty="0"/>
              <a:t>You are encouraged to </a:t>
            </a:r>
            <a:r>
              <a:rPr lang="en-GB" dirty="0">
                <a:solidFill>
                  <a:srgbClr val="FF0000"/>
                </a:solidFill>
              </a:rPr>
              <a:t>ask questions </a:t>
            </a:r>
            <a:r>
              <a:rPr lang="en-GB" dirty="0"/>
              <a:t>during lectures or face-to-face sessions regarding aspects of reading, homework or lecture material that is unclear to you.</a:t>
            </a:r>
          </a:p>
          <a:p>
            <a:r>
              <a:rPr lang="en-GB" dirty="0"/>
              <a:t> </a:t>
            </a:r>
            <a:r>
              <a:rPr lang="en-GB" b="1" i="1" dirty="0"/>
              <a:t>You may be called upon to answer questions </a:t>
            </a:r>
            <a:r>
              <a:rPr lang="en-GB" dirty="0"/>
              <a:t>during lectures or face-to-face sessions, comment on problem solutions, and/or lead discussions related to the lecture material. </a:t>
            </a:r>
          </a:p>
          <a:p>
            <a:r>
              <a:rPr lang="en-GB" dirty="0">
                <a:solidFill>
                  <a:srgbClr val="FF0000"/>
                </a:solidFill>
              </a:rPr>
              <a:t>Bring a calculator to each lecture.</a:t>
            </a:r>
            <a:r>
              <a:rPr lang="en-GB" dirty="0"/>
              <a:t>   </a:t>
            </a:r>
          </a:p>
        </p:txBody>
      </p:sp>
    </p:spTree>
    <p:extLst>
      <p:ext uri="{BB962C8B-B14F-4D97-AF65-F5344CB8AC3E}">
        <p14:creationId xmlns:p14="http://schemas.microsoft.com/office/powerpoint/2010/main" val="161745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6934200" cy="792162"/>
          </a:xfrm>
        </p:spPr>
        <p:txBody>
          <a:bodyPr>
            <a:normAutofit/>
          </a:bodyPr>
          <a:lstStyle/>
          <a:p>
            <a:r>
              <a:rPr lang="en-GB" b="1" dirty="0">
                <a:solidFill>
                  <a:srgbClr val="002060"/>
                </a:solidFill>
                <a:latin typeface="Arial Black" pitchFamily="34" charset="0"/>
              </a:rPr>
              <a:t>FINAL EXAMINATION</a:t>
            </a:r>
          </a:p>
        </p:txBody>
      </p:sp>
      <p:sp>
        <p:nvSpPr>
          <p:cNvPr id="3" name="Content Placeholder 2"/>
          <p:cNvSpPr>
            <a:spLocks noGrp="1"/>
          </p:cNvSpPr>
          <p:nvPr>
            <p:ph idx="1"/>
          </p:nvPr>
        </p:nvSpPr>
        <p:spPr>
          <a:xfrm>
            <a:off x="457200" y="1265237"/>
            <a:ext cx="8229600" cy="4983163"/>
          </a:xfrm>
        </p:spPr>
        <p:txBody>
          <a:bodyPr>
            <a:normAutofit fontScale="92500" lnSpcReduction="20000"/>
          </a:bodyPr>
          <a:lstStyle/>
          <a:p>
            <a:pPr marL="0" indent="0" algn="just"/>
            <a:r>
              <a:rPr lang="en-GB" dirty="0"/>
              <a:t> A final examination given at the end of the course will cover all materials assigned or provided through the course. It will be </a:t>
            </a:r>
            <a:r>
              <a:rPr lang="en-GB" dirty="0">
                <a:solidFill>
                  <a:srgbClr val="FF0000"/>
                </a:solidFill>
              </a:rPr>
              <a:t>closed book examination</a:t>
            </a:r>
            <a:r>
              <a:rPr lang="en-GB" dirty="0"/>
              <a:t> lasting </a:t>
            </a:r>
            <a:r>
              <a:rPr lang="en-GB" dirty="0">
                <a:solidFill>
                  <a:srgbClr val="FF0000"/>
                </a:solidFill>
              </a:rPr>
              <a:t>2 hours.  </a:t>
            </a:r>
          </a:p>
          <a:p>
            <a:pPr marL="0" indent="0" algn="just">
              <a:buNone/>
            </a:pPr>
            <a:r>
              <a:rPr lang="en-GB" dirty="0">
                <a:solidFill>
                  <a:srgbClr val="FF0000"/>
                </a:solidFill>
              </a:rPr>
              <a:t>Part 1 – 49 questions for 49 marks</a:t>
            </a:r>
          </a:p>
          <a:p>
            <a:pPr marL="0" indent="0" algn="just">
              <a:buNone/>
            </a:pPr>
            <a:r>
              <a:rPr lang="en-GB" dirty="0">
                <a:solidFill>
                  <a:srgbClr val="FF0000"/>
                </a:solidFill>
              </a:rPr>
              <a:t>Part 2 – 17 questions for 51 marks</a:t>
            </a:r>
          </a:p>
          <a:p>
            <a:pPr marL="0" indent="0" algn="just"/>
            <a:r>
              <a:rPr lang="en-GB" dirty="0">
                <a:solidFill>
                  <a:srgbClr val="FF0000"/>
                </a:solidFill>
              </a:rPr>
              <a:t> </a:t>
            </a:r>
            <a:r>
              <a:rPr lang="en-GB" dirty="0"/>
              <a:t>All questions in  part 1 of the final examination will be </a:t>
            </a:r>
            <a:r>
              <a:rPr lang="en-GB" b="1" dirty="0"/>
              <a:t> non-calculation  and compulsory.</a:t>
            </a:r>
            <a:r>
              <a:rPr lang="en-GB" dirty="0"/>
              <a:t> In part 2, you will be required to </a:t>
            </a:r>
            <a:r>
              <a:rPr lang="en-GB" b="1" dirty="0"/>
              <a:t>provide detailed working on the question paper to arrive at the answer</a:t>
            </a:r>
            <a:r>
              <a:rPr lang="en-GB" dirty="0"/>
              <a:t> and then select the most appropriate option from a listed number of options.</a:t>
            </a:r>
          </a:p>
          <a:p>
            <a:pPr marL="0" indent="0" algn="just"/>
            <a:endParaRPr lang="en-GB" dirty="0"/>
          </a:p>
        </p:txBody>
      </p:sp>
    </p:spTree>
    <p:extLst>
      <p:ext uri="{BB962C8B-B14F-4D97-AF65-F5344CB8AC3E}">
        <p14:creationId xmlns:p14="http://schemas.microsoft.com/office/powerpoint/2010/main" val="416706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4638"/>
            <a:ext cx="3581400" cy="715962"/>
          </a:xfrm>
        </p:spPr>
        <p:txBody>
          <a:bodyPr>
            <a:normAutofit fontScale="90000"/>
          </a:bodyPr>
          <a:lstStyle/>
          <a:p>
            <a:r>
              <a:rPr lang="en-GB" b="1" dirty="0">
                <a:solidFill>
                  <a:srgbClr val="002060"/>
                </a:solidFill>
                <a:latin typeface="Arial Black" pitchFamily="34" charset="0"/>
              </a:rPr>
              <a:t>GRADING</a:t>
            </a:r>
          </a:p>
        </p:txBody>
      </p:sp>
      <p:sp>
        <p:nvSpPr>
          <p:cNvPr id="3" name="Content Placeholder 2"/>
          <p:cNvSpPr>
            <a:spLocks noGrp="1"/>
          </p:cNvSpPr>
          <p:nvPr>
            <p:ph idx="1"/>
          </p:nvPr>
        </p:nvSpPr>
        <p:spPr>
          <a:xfrm>
            <a:off x="381000" y="1219200"/>
            <a:ext cx="8229600" cy="4906963"/>
          </a:xfrm>
        </p:spPr>
        <p:txBody>
          <a:bodyPr/>
          <a:lstStyle/>
          <a:p>
            <a:pPr marL="0" indent="0">
              <a:buNone/>
            </a:pPr>
            <a:r>
              <a:rPr lang="en-GB" dirty="0"/>
              <a:t>The following gives the </a:t>
            </a:r>
            <a:r>
              <a:rPr lang="en-GB" dirty="0">
                <a:solidFill>
                  <a:srgbClr val="FF0000"/>
                </a:solidFill>
              </a:rPr>
              <a:t>weighting</a:t>
            </a:r>
            <a:r>
              <a:rPr lang="en-GB" dirty="0"/>
              <a:t> of the various items to be used in the determination of grades for the course </a:t>
            </a:r>
          </a:p>
          <a:p>
            <a:pPr marL="0" indent="0">
              <a:buNone/>
            </a:pPr>
            <a:r>
              <a:rPr lang="en-GB" dirty="0"/>
              <a:t>Homework:  		</a:t>
            </a:r>
            <a:r>
              <a:rPr lang="en-GB" b="1" dirty="0"/>
              <a:t>20%</a:t>
            </a:r>
          </a:p>
          <a:p>
            <a:pPr marL="0" indent="0">
              <a:buNone/>
            </a:pPr>
            <a:r>
              <a:rPr lang="en-GB" dirty="0"/>
              <a:t>Mid-semester:		</a:t>
            </a:r>
            <a:r>
              <a:rPr lang="en-GB" b="1" dirty="0"/>
              <a:t>10%</a:t>
            </a:r>
          </a:p>
          <a:p>
            <a:pPr marL="0" indent="0">
              <a:buNone/>
            </a:pPr>
            <a:r>
              <a:rPr lang="en-GB" dirty="0"/>
              <a:t>Final Examination: 	</a:t>
            </a:r>
            <a:r>
              <a:rPr lang="en-GB" b="1" dirty="0"/>
              <a:t>70%</a:t>
            </a:r>
          </a:p>
        </p:txBody>
      </p:sp>
    </p:spTree>
    <p:extLst>
      <p:ext uri="{BB962C8B-B14F-4D97-AF65-F5344CB8AC3E}">
        <p14:creationId xmlns:p14="http://schemas.microsoft.com/office/powerpoint/2010/main" val="335378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924800" cy="715962"/>
          </a:xfrm>
        </p:spPr>
        <p:txBody>
          <a:bodyPr>
            <a:normAutofit fontScale="90000"/>
          </a:bodyPr>
          <a:lstStyle/>
          <a:p>
            <a:r>
              <a:rPr lang="en-GB" b="1" dirty="0">
                <a:solidFill>
                  <a:srgbClr val="002060"/>
                </a:solidFill>
                <a:latin typeface="Arial Black" pitchFamily="34" charset="0"/>
              </a:rPr>
              <a:t>UNACCEPTABLE CONDUCT</a:t>
            </a:r>
          </a:p>
        </p:txBody>
      </p:sp>
      <p:sp>
        <p:nvSpPr>
          <p:cNvPr id="3" name="Content Placeholder 2"/>
          <p:cNvSpPr>
            <a:spLocks noGrp="1"/>
          </p:cNvSpPr>
          <p:nvPr>
            <p:ph idx="1"/>
          </p:nvPr>
        </p:nvSpPr>
        <p:spPr>
          <a:xfrm>
            <a:off x="395536" y="1219200"/>
            <a:ext cx="8229600" cy="4935563"/>
          </a:xfrm>
        </p:spPr>
        <p:txBody>
          <a:bodyPr/>
          <a:lstStyle/>
          <a:p>
            <a:r>
              <a:rPr lang="en-GB" dirty="0"/>
              <a:t> Failure to do assigned homework will result in a </a:t>
            </a:r>
            <a:r>
              <a:rPr lang="en-GB" dirty="0">
                <a:solidFill>
                  <a:srgbClr val="FF0000"/>
                </a:solidFill>
              </a:rPr>
              <a:t>zero</a:t>
            </a:r>
            <a:r>
              <a:rPr lang="en-GB" dirty="0"/>
              <a:t> grade for the assignment.</a:t>
            </a:r>
          </a:p>
          <a:p>
            <a:r>
              <a:rPr lang="en-GB" dirty="0">
                <a:solidFill>
                  <a:srgbClr val="FF0000"/>
                </a:solidFill>
              </a:rPr>
              <a:t>Rude </a:t>
            </a:r>
            <a:r>
              <a:rPr lang="en-GB" dirty="0"/>
              <a:t>behaviour during lectures or face-to-face sessions is unacceptable.</a:t>
            </a:r>
          </a:p>
          <a:p>
            <a:r>
              <a:rPr lang="en-GB" dirty="0"/>
              <a:t>Indecent and </a:t>
            </a:r>
            <a:r>
              <a:rPr lang="en-GB" dirty="0">
                <a:solidFill>
                  <a:srgbClr val="FF0000"/>
                </a:solidFill>
              </a:rPr>
              <a:t>provocative dressings </a:t>
            </a:r>
            <a:r>
              <a:rPr lang="en-GB" dirty="0"/>
              <a:t>will not be tolerated in class.</a:t>
            </a:r>
          </a:p>
          <a:p>
            <a:r>
              <a:rPr lang="en-GB" dirty="0"/>
              <a:t>Mobile phones must be switched off or put on vibration mode during lectures.</a:t>
            </a:r>
          </a:p>
          <a:p>
            <a:endParaRPr lang="en-GB" dirty="0"/>
          </a:p>
        </p:txBody>
      </p:sp>
    </p:spTree>
    <p:extLst>
      <p:ext uri="{BB962C8B-B14F-4D97-AF65-F5344CB8AC3E}">
        <p14:creationId xmlns:p14="http://schemas.microsoft.com/office/powerpoint/2010/main" val="424750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1751</TotalTime>
  <Words>961</Words>
  <Application>Microsoft Office PowerPoint</Application>
  <PresentationFormat>On-screen Show (4:3)</PresentationFormat>
  <Paragraphs>107</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Symbol</vt:lpstr>
      <vt:lpstr>Wingdings</vt:lpstr>
      <vt:lpstr>Office Theme</vt:lpstr>
      <vt:lpstr>COURSE TITLE</vt:lpstr>
      <vt:lpstr>COURSE OUTLINE</vt:lpstr>
      <vt:lpstr>REFERENCES/RECOMMENDED TEXTBOOKS</vt:lpstr>
      <vt:lpstr> LECTURE POLICY </vt:lpstr>
      <vt:lpstr> LECTURE POLICY CONTD.  </vt:lpstr>
      <vt:lpstr>PARTICIPATION</vt:lpstr>
      <vt:lpstr>FINAL EXAMINATION</vt:lpstr>
      <vt:lpstr>GRADING</vt:lpstr>
      <vt:lpstr>UNACCEPTABLE CONDUCT</vt:lpstr>
      <vt:lpstr> INTRODUCTORY REMARKS AND IMPORTANCE OF HEAT TRANSFER </vt:lpstr>
      <vt:lpstr> INTRODUCTORY REMARKS AND IMPORTANCE OF HEAT TRANSFER </vt:lpstr>
      <vt:lpstr>INTRODUCTORY REMARKS AND IMPORTANCE OF HEAT TRANSFER</vt:lpstr>
      <vt:lpstr>LECTURE 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OUTLINE</dc:title>
  <dc:creator>CRUEZ</dc:creator>
  <cp:lastModifiedBy>Ebenezer T. Ashimolowo</cp:lastModifiedBy>
  <cp:revision>357</cp:revision>
  <dcterms:created xsi:type="dcterms:W3CDTF">2011-09-25T15:17:04Z</dcterms:created>
  <dcterms:modified xsi:type="dcterms:W3CDTF">2021-05-18T16:44:34Z</dcterms:modified>
</cp:coreProperties>
</file>