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90" r:id="rId2"/>
    <p:sldId id="316" r:id="rId3"/>
    <p:sldId id="317" r:id="rId4"/>
    <p:sldId id="318" r:id="rId5"/>
    <p:sldId id="319" r:id="rId6"/>
    <p:sldId id="320"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2" r:id="rId62"/>
    <p:sldId id="293" r:id="rId63"/>
    <p:sldId id="294" r:id="rId64"/>
    <p:sldId id="315" r:id="rId65"/>
    <p:sldId id="32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46CF4D-FC3F-4F80-9675-3A4B012C6F7E}" type="datetimeFigureOut">
              <a:rPr lang="en-US" smtClean="0"/>
              <a:pPr/>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41EA5-F17A-46E6-9016-A3A14F7314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541EA5-F17A-46E6-9016-A3A14F7314E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7342E6-ABC3-4521-9CD0-50EA52180FBB}" type="datetime1">
              <a:rPr lang="en-US" smtClean="0"/>
              <a:pPr/>
              <a:t>5/18/2021</a:t>
            </a:fld>
            <a:endParaRPr lang="en-US"/>
          </a:p>
        </p:txBody>
      </p:sp>
      <p:sp>
        <p:nvSpPr>
          <p:cNvPr id="5" name="Footer Placeholder 4"/>
          <p:cNvSpPr>
            <a:spLocks noGrp="1"/>
          </p:cNvSpPr>
          <p:nvPr>
            <p:ph type="ftr" sz="quarter" idx="11"/>
          </p:nvPr>
        </p:nvSpPr>
        <p:spPr/>
        <p:txBody>
          <a:bodyPr/>
          <a:lstStyle/>
          <a:p>
            <a:r>
              <a:rPr lang="fr-FR"/>
              <a:t>PROF. F.K. FORSON; ME 366 LECTURE 7</a:t>
            </a:r>
            <a:endParaRPr lang="en-US"/>
          </a:p>
        </p:txBody>
      </p:sp>
      <p:sp>
        <p:nvSpPr>
          <p:cNvPr id="6" name="Slide Number Placeholder 5"/>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F35401-9628-4348-A721-0D80889E8452}" type="datetime1">
              <a:rPr lang="en-US" smtClean="0"/>
              <a:pPr/>
              <a:t>5/18/2021</a:t>
            </a:fld>
            <a:endParaRPr lang="en-US"/>
          </a:p>
        </p:txBody>
      </p:sp>
      <p:sp>
        <p:nvSpPr>
          <p:cNvPr id="5" name="Footer Placeholder 4"/>
          <p:cNvSpPr>
            <a:spLocks noGrp="1"/>
          </p:cNvSpPr>
          <p:nvPr>
            <p:ph type="ftr" sz="quarter" idx="11"/>
          </p:nvPr>
        </p:nvSpPr>
        <p:spPr/>
        <p:txBody>
          <a:bodyPr/>
          <a:lstStyle/>
          <a:p>
            <a:r>
              <a:rPr lang="fr-FR"/>
              <a:t>PROF. F.K. FORSON; ME 366 LECTURE 7</a:t>
            </a:r>
            <a:endParaRPr lang="en-US"/>
          </a:p>
        </p:txBody>
      </p:sp>
      <p:sp>
        <p:nvSpPr>
          <p:cNvPr id="6" name="Slide Number Placeholder 5"/>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53840B-1229-4C02-A3E6-BEFA0AF77116}" type="datetime1">
              <a:rPr lang="en-US" smtClean="0"/>
              <a:pPr/>
              <a:t>5/18/2021</a:t>
            </a:fld>
            <a:endParaRPr lang="en-US"/>
          </a:p>
        </p:txBody>
      </p:sp>
      <p:sp>
        <p:nvSpPr>
          <p:cNvPr id="5" name="Footer Placeholder 4"/>
          <p:cNvSpPr>
            <a:spLocks noGrp="1"/>
          </p:cNvSpPr>
          <p:nvPr>
            <p:ph type="ftr" sz="quarter" idx="11"/>
          </p:nvPr>
        </p:nvSpPr>
        <p:spPr/>
        <p:txBody>
          <a:bodyPr/>
          <a:lstStyle/>
          <a:p>
            <a:r>
              <a:rPr lang="fr-FR"/>
              <a:t>PROF. F.K. FORSON; ME 366 LECTURE 7</a:t>
            </a:r>
            <a:endParaRPr lang="en-US"/>
          </a:p>
        </p:txBody>
      </p:sp>
      <p:sp>
        <p:nvSpPr>
          <p:cNvPr id="6" name="Slide Number Placeholder 5"/>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BCD55-825A-4E55-BC6F-54DF03751AF8}" type="datetime1">
              <a:rPr lang="en-US" smtClean="0"/>
              <a:pPr/>
              <a:t>5/18/2021</a:t>
            </a:fld>
            <a:endParaRPr lang="en-US"/>
          </a:p>
        </p:txBody>
      </p:sp>
      <p:sp>
        <p:nvSpPr>
          <p:cNvPr id="5" name="Footer Placeholder 4"/>
          <p:cNvSpPr>
            <a:spLocks noGrp="1"/>
          </p:cNvSpPr>
          <p:nvPr>
            <p:ph type="ftr" sz="quarter" idx="11"/>
          </p:nvPr>
        </p:nvSpPr>
        <p:spPr/>
        <p:txBody>
          <a:bodyPr/>
          <a:lstStyle/>
          <a:p>
            <a:r>
              <a:rPr lang="fr-FR"/>
              <a:t>PROF. F.K. FORSON; ME 366 LECTURE 7</a:t>
            </a:r>
            <a:endParaRPr lang="en-US"/>
          </a:p>
        </p:txBody>
      </p:sp>
      <p:sp>
        <p:nvSpPr>
          <p:cNvPr id="6" name="Slide Number Placeholder 5"/>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FEF27-2BB3-4488-A6AC-F85D457E524F}" type="datetime1">
              <a:rPr lang="en-US" smtClean="0"/>
              <a:pPr/>
              <a:t>5/18/2021</a:t>
            </a:fld>
            <a:endParaRPr lang="en-US"/>
          </a:p>
        </p:txBody>
      </p:sp>
      <p:sp>
        <p:nvSpPr>
          <p:cNvPr id="5" name="Footer Placeholder 4"/>
          <p:cNvSpPr>
            <a:spLocks noGrp="1"/>
          </p:cNvSpPr>
          <p:nvPr>
            <p:ph type="ftr" sz="quarter" idx="11"/>
          </p:nvPr>
        </p:nvSpPr>
        <p:spPr/>
        <p:txBody>
          <a:bodyPr/>
          <a:lstStyle/>
          <a:p>
            <a:r>
              <a:rPr lang="fr-FR"/>
              <a:t>PROF. F.K. FORSON; ME 366 LECTURE 7</a:t>
            </a:r>
            <a:endParaRPr lang="en-US"/>
          </a:p>
        </p:txBody>
      </p:sp>
      <p:sp>
        <p:nvSpPr>
          <p:cNvPr id="6" name="Slide Number Placeholder 5"/>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32181E-4D33-4A07-B96B-F0EDCEA7F78D}" type="datetime1">
              <a:rPr lang="en-US" smtClean="0"/>
              <a:pPr/>
              <a:t>5/18/2021</a:t>
            </a:fld>
            <a:endParaRPr lang="en-US"/>
          </a:p>
        </p:txBody>
      </p:sp>
      <p:sp>
        <p:nvSpPr>
          <p:cNvPr id="6" name="Footer Placeholder 5"/>
          <p:cNvSpPr>
            <a:spLocks noGrp="1"/>
          </p:cNvSpPr>
          <p:nvPr>
            <p:ph type="ftr" sz="quarter" idx="11"/>
          </p:nvPr>
        </p:nvSpPr>
        <p:spPr/>
        <p:txBody>
          <a:bodyPr/>
          <a:lstStyle/>
          <a:p>
            <a:r>
              <a:rPr lang="fr-FR"/>
              <a:t>PROF. F.K. FORSON; ME 366 LECTURE 7</a:t>
            </a:r>
            <a:endParaRPr lang="en-US"/>
          </a:p>
        </p:txBody>
      </p:sp>
      <p:sp>
        <p:nvSpPr>
          <p:cNvPr id="7" name="Slide Number Placeholder 6"/>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A0DCCA-DAB4-4612-BBDA-44B3266ECC79}" type="datetime1">
              <a:rPr lang="en-US" smtClean="0"/>
              <a:pPr/>
              <a:t>5/18/2021</a:t>
            </a:fld>
            <a:endParaRPr lang="en-US"/>
          </a:p>
        </p:txBody>
      </p:sp>
      <p:sp>
        <p:nvSpPr>
          <p:cNvPr id="8" name="Footer Placeholder 7"/>
          <p:cNvSpPr>
            <a:spLocks noGrp="1"/>
          </p:cNvSpPr>
          <p:nvPr>
            <p:ph type="ftr" sz="quarter" idx="11"/>
          </p:nvPr>
        </p:nvSpPr>
        <p:spPr/>
        <p:txBody>
          <a:bodyPr/>
          <a:lstStyle/>
          <a:p>
            <a:r>
              <a:rPr lang="fr-FR"/>
              <a:t>PROF. F.K. FORSON; ME 366 LECTURE 7</a:t>
            </a:r>
            <a:endParaRPr lang="en-US"/>
          </a:p>
        </p:txBody>
      </p:sp>
      <p:sp>
        <p:nvSpPr>
          <p:cNvPr id="9" name="Slide Number Placeholder 8"/>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218EEC-F8EE-4698-B86C-7D83558DDA1B}" type="datetime1">
              <a:rPr lang="en-US" smtClean="0"/>
              <a:pPr/>
              <a:t>5/18/2021</a:t>
            </a:fld>
            <a:endParaRPr lang="en-US"/>
          </a:p>
        </p:txBody>
      </p:sp>
      <p:sp>
        <p:nvSpPr>
          <p:cNvPr id="4" name="Footer Placeholder 3"/>
          <p:cNvSpPr>
            <a:spLocks noGrp="1"/>
          </p:cNvSpPr>
          <p:nvPr>
            <p:ph type="ftr" sz="quarter" idx="11"/>
          </p:nvPr>
        </p:nvSpPr>
        <p:spPr/>
        <p:txBody>
          <a:bodyPr/>
          <a:lstStyle/>
          <a:p>
            <a:r>
              <a:rPr lang="fr-FR"/>
              <a:t>PROF. F.K. FORSON; ME 366 LECTURE 7</a:t>
            </a:r>
            <a:endParaRPr lang="en-US"/>
          </a:p>
        </p:txBody>
      </p:sp>
      <p:sp>
        <p:nvSpPr>
          <p:cNvPr id="5" name="Slide Number Placeholder 4"/>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F04D8-D674-48B3-8673-BB1A00EAA056}" type="datetime1">
              <a:rPr lang="en-US" smtClean="0"/>
              <a:pPr/>
              <a:t>5/18/2021</a:t>
            </a:fld>
            <a:endParaRPr lang="en-US"/>
          </a:p>
        </p:txBody>
      </p:sp>
      <p:sp>
        <p:nvSpPr>
          <p:cNvPr id="3" name="Footer Placeholder 2"/>
          <p:cNvSpPr>
            <a:spLocks noGrp="1"/>
          </p:cNvSpPr>
          <p:nvPr>
            <p:ph type="ftr" sz="quarter" idx="11"/>
          </p:nvPr>
        </p:nvSpPr>
        <p:spPr/>
        <p:txBody>
          <a:bodyPr/>
          <a:lstStyle/>
          <a:p>
            <a:r>
              <a:rPr lang="fr-FR"/>
              <a:t>PROF. F.K. FORSON; ME 366 LECTURE 7</a:t>
            </a:r>
            <a:endParaRPr lang="en-US"/>
          </a:p>
        </p:txBody>
      </p:sp>
      <p:sp>
        <p:nvSpPr>
          <p:cNvPr id="4" name="Slide Number Placeholder 3"/>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723A0-7F51-4E6C-9767-BFEB90AC02FC}" type="datetime1">
              <a:rPr lang="en-US" smtClean="0"/>
              <a:pPr/>
              <a:t>5/18/2021</a:t>
            </a:fld>
            <a:endParaRPr lang="en-US"/>
          </a:p>
        </p:txBody>
      </p:sp>
      <p:sp>
        <p:nvSpPr>
          <p:cNvPr id="6" name="Footer Placeholder 5"/>
          <p:cNvSpPr>
            <a:spLocks noGrp="1"/>
          </p:cNvSpPr>
          <p:nvPr>
            <p:ph type="ftr" sz="quarter" idx="11"/>
          </p:nvPr>
        </p:nvSpPr>
        <p:spPr/>
        <p:txBody>
          <a:bodyPr/>
          <a:lstStyle/>
          <a:p>
            <a:r>
              <a:rPr lang="fr-FR"/>
              <a:t>PROF. F.K. FORSON; ME 366 LECTURE 7</a:t>
            </a:r>
            <a:endParaRPr lang="en-US"/>
          </a:p>
        </p:txBody>
      </p:sp>
      <p:sp>
        <p:nvSpPr>
          <p:cNvPr id="7" name="Slide Number Placeholder 6"/>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1A3750-CA73-41B4-9846-B8DAEB0C8643}" type="datetime1">
              <a:rPr lang="en-US" smtClean="0"/>
              <a:pPr/>
              <a:t>5/18/2021</a:t>
            </a:fld>
            <a:endParaRPr lang="en-US"/>
          </a:p>
        </p:txBody>
      </p:sp>
      <p:sp>
        <p:nvSpPr>
          <p:cNvPr id="6" name="Footer Placeholder 5"/>
          <p:cNvSpPr>
            <a:spLocks noGrp="1"/>
          </p:cNvSpPr>
          <p:nvPr>
            <p:ph type="ftr" sz="quarter" idx="11"/>
          </p:nvPr>
        </p:nvSpPr>
        <p:spPr/>
        <p:txBody>
          <a:bodyPr/>
          <a:lstStyle/>
          <a:p>
            <a:r>
              <a:rPr lang="fr-FR"/>
              <a:t>PROF. F.K. FORSON; ME 366 LECTURE 7</a:t>
            </a:r>
            <a:endParaRPr lang="en-US"/>
          </a:p>
        </p:txBody>
      </p:sp>
      <p:sp>
        <p:nvSpPr>
          <p:cNvPr id="7" name="Slide Number Placeholder 6"/>
          <p:cNvSpPr>
            <a:spLocks noGrp="1"/>
          </p:cNvSpPr>
          <p:nvPr>
            <p:ph type="sldNum" sz="quarter" idx="12"/>
          </p:nvPr>
        </p:nvSpPr>
        <p:spPr/>
        <p:txBody>
          <a:bodyPr/>
          <a:lstStyle/>
          <a:p>
            <a:fld id="{8C4A4B88-1782-42C8-BD5A-19087A6D7F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32562-C0F0-46C3-8365-231BD19DB809}" type="datetime1">
              <a:rPr lang="en-US" smtClean="0"/>
              <a:pPr/>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PROF. F.K. FORSON; ME 366 LECTURE 7</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A4B88-1782-42C8-BD5A-19087A6D7F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1.png"/><Relationship Id="rId7"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wmf"/><Relationship Id="rId5" Type="http://schemas.openxmlformats.org/officeDocument/2006/relationships/oleObject" Target="../embeddings/oleObject1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28.w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oleObject" Target="../embeddings/oleObject18.bin"/><Relationship Id="rId5" Type="http://schemas.openxmlformats.org/officeDocument/2006/relationships/image" Target="../media/image27.png"/><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4.wmf"/><Relationship Id="rId12" Type="http://schemas.openxmlformats.org/officeDocument/2006/relationships/oleObject" Target="../embeddings/oleObject27.bin"/><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5.wmf"/><Relationship Id="rId1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1.wmf"/><Relationship Id="rId12" Type="http://schemas.openxmlformats.org/officeDocument/2006/relationships/oleObject" Target="../embeddings/oleObject34.bin"/><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43.wmf"/><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2.wmf"/><Relationship Id="rId14"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7.wmf"/><Relationship Id="rId5" Type="http://schemas.openxmlformats.org/officeDocument/2006/relationships/oleObject" Target="../embeddings/oleObject37.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2.xml"/><Relationship Id="rId5" Type="http://schemas.openxmlformats.org/officeDocument/2006/relationships/image" Target="../media/image54.wmf"/><Relationship Id="rId4" Type="http://schemas.openxmlformats.org/officeDocument/2006/relationships/oleObject" Target="../embeddings/oleObject44.bin"/></Relationships>
</file>

<file path=ppt/slides/_rels/slide2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45.bin"/><Relationship Id="rId1" Type="http://schemas.openxmlformats.org/officeDocument/2006/relationships/slideLayout" Target="../slideLayouts/slideLayout2.xml"/><Relationship Id="rId5" Type="http://schemas.openxmlformats.org/officeDocument/2006/relationships/image" Target="../media/image56.wmf"/><Relationship Id="rId4"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48.bin"/><Relationship Id="rId4" Type="http://schemas.openxmlformats.org/officeDocument/2006/relationships/image" Target="../media/image60.wmf"/></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51.bin"/><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52.bin"/><Relationship Id="rId1" Type="http://schemas.openxmlformats.org/officeDocument/2006/relationships/slideLayout" Target="../slideLayouts/slideLayout2.xml"/><Relationship Id="rId5" Type="http://schemas.openxmlformats.org/officeDocument/2006/relationships/image" Target="../media/image73.wmf"/><Relationship Id="rId4" Type="http://schemas.openxmlformats.org/officeDocument/2006/relationships/oleObject" Target="../embeddings/oleObject53.bin"/></Relationships>
</file>

<file path=ppt/slides/_rels/slide37.x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6.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5" Type="http://schemas.openxmlformats.org/officeDocument/2006/relationships/image" Target="../media/image75.wmf"/><Relationship Id="rId4" Type="http://schemas.openxmlformats.org/officeDocument/2006/relationships/oleObject" Target="../embeddings/oleObject55.bin"/></Relationships>
</file>

<file path=ppt/slides/_rels/slide38.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57.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58.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1.wmf"/><Relationship Id="rId2"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61.bin"/><Relationship Id="rId5" Type="http://schemas.openxmlformats.org/officeDocument/2006/relationships/image" Target="../media/image80.wmf"/><Relationship Id="rId4" Type="http://schemas.openxmlformats.org/officeDocument/2006/relationships/oleObject" Target="../embeddings/oleObject60.bin"/></Relationships>
</file>

<file path=ppt/slides/_rels/slide41.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62.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5.wmf"/><Relationship Id="rId5" Type="http://schemas.openxmlformats.org/officeDocument/2006/relationships/oleObject" Target="../embeddings/oleObject64.bin"/><Relationship Id="rId4" Type="http://schemas.openxmlformats.org/officeDocument/2006/relationships/image" Target="../media/image84.wmf"/></Relationships>
</file>

<file path=ppt/slides/_rels/slide4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oleObject" Target="../embeddings/oleObject65.bin"/><Relationship Id="rId1" Type="http://schemas.openxmlformats.org/officeDocument/2006/relationships/slideLayout" Target="../slideLayouts/slideLayout2.xml"/><Relationship Id="rId5" Type="http://schemas.openxmlformats.org/officeDocument/2006/relationships/image" Target="../media/image91.wmf"/><Relationship Id="rId4" Type="http://schemas.openxmlformats.org/officeDocument/2006/relationships/oleObject" Target="../embeddings/oleObject66.bin"/></Relationships>
</file>

<file path=ppt/slides/_rels/slide48.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67.bin"/><Relationship Id="rId1" Type="http://schemas.openxmlformats.org/officeDocument/2006/relationships/slideLayout" Target="../slideLayouts/slideLayout2.xml"/><Relationship Id="rId5" Type="http://schemas.openxmlformats.org/officeDocument/2006/relationships/image" Target="../media/image93.wmf"/><Relationship Id="rId4" Type="http://schemas.openxmlformats.org/officeDocument/2006/relationships/oleObject" Target="../embeddings/oleObject68.bin"/></Relationships>
</file>

<file path=ppt/slides/_rels/slide49.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51.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oleObject" Target="../embeddings/oleObject69.bin"/><Relationship Id="rId1" Type="http://schemas.openxmlformats.org/officeDocument/2006/relationships/slideLayout" Target="../slideLayouts/slideLayout2.xml"/><Relationship Id="rId5" Type="http://schemas.openxmlformats.org/officeDocument/2006/relationships/image" Target="../media/image100.wmf"/><Relationship Id="rId4" Type="http://schemas.openxmlformats.org/officeDocument/2006/relationships/oleObject" Target="../embeddings/oleObject70.bin"/></Relationships>
</file>

<file path=ppt/slides/_rels/slide53.x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3.w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5" Type="http://schemas.openxmlformats.org/officeDocument/2006/relationships/image" Target="../media/image102.wmf"/><Relationship Id="rId4" Type="http://schemas.openxmlformats.org/officeDocument/2006/relationships/oleObject" Target="../embeddings/oleObject7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5" Type="http://schemas.openxmlformats.org/officeDocument/2006/relationships/image" Target="../media/image107.wmf"/><Relationship Id="rId4" Type="http://schemas.openxmlformats.org/officeDocument/2006/relationships/oleObject" Target="../embeddings/oleObject75.bin"/></Relationships>
</file>

<file path=ppt/slides/_rels/slide59.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3.w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5" Type="http://schemas.openxmlformats.org/officeDocument/2006/relationships/image" Target="../media/image112.wmf"/><Relationship Id="rId4" Type="http://schemas.openxmlformats.org/officeDocument/2006/relationships/oleObject" Target="../embeddings/oleObject78.bin"/></Relationships>
</file>

<file path=ppt/slides/_rels/slide62.x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6.wmf"/><Relationship Id="rId2" Type="http://schemas.openxmlformats.org/officeDocument/2006/relationships/oleObject" Target="../embeddings/oleObject80.bin"/><Relationship Id="rId1" Type="http://schemas.openxmlformats.org/officeDocument/2006/relationships/slideLayout" Target="../slideLayouts/slideLayout2.xml"/><Relationship Id="rId6" Type="http://schemas.openxmlformats.org/officeDocument/2006/relationships/oleObject" Target="../embeddings/oleObject82.bin"/><Relationship Id="rId5" Type="http://schemas.openxmlformats.org/officeDocument/2006/relationships/image" Target="../media/image115.wmf"/><Relationship Id="rId4" Type="http://schemas.openxmlformats.org/officeDocument/2006/relationships/oleObject" Target="../embeddings/oleObject81.bin"/></Relationships>
</file>

<file path=ppt/slides/_rels/slide63.xml.rels><?xml version="1.0" encoding="UTF-8" standalone="yes"?>
<Relationships xmlns="http://schemas.openxmlformats.org/package/2006/relationships"><Relationship Id="rId3" Type="http://schemas.openxmlformats.org/officeDocument/2006/relationships/image" Target="../media/image117.wmf"/><Relationship Id="rId7" Type="http://schemas.openxmlformats.org/officeDocument/2006/relationships/image" Target="../media/image119.wmf"/><Relationship Id="rId2" Type="http://schemas.openxmlformats.org/officeDocument/2006/relationships/oleObject" Target="../embeddings/oleObject83.bin"/><Relationship Id="rId1" Type="http://schemas.openxmlformats.org/officeDocument/2006/relationships/slideLayout" Target="../slideLayouts/slideLayout2.xml"/><Relationship Id="rId6" Type="http://schemas.openxmlformats.org/officeDocument/2006/relationships/oleObject" Target="../embeddings/oleObject85.bin"/><Relationship Id="rId5" Type="http://schemas.openxmlformats.org/officeDocument/2006/relationships/image" Target="../media/image118.wmf"/><Relationship Id="rId4" Type="http://schemas.openxmlformats.org/officeDocument/2006/relationships/oleObject" Target="../embeddings/oleObject8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oleObject" Target="../embeddings/oleObject86.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UNIT 5:  CONVECTION HEAT TRANSFER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228600" y="762000"/>
            <a:ext cx="8382000" cy="5638800"/>
          </a:xfrm>
        </p:spPr>
        <p:txBody>
          <a:bodyPr>
            <a:normAutofit/>
          </a:bodyPr>
          <a:lstStyle/>
          <a:p>
            <a:r>
              <a:rPr lang="en-GB" sz="2400" b="1" u="sng" dirty="0">
                <a:solidFill>
                  <a:schemeClr val="tx1"/>
                </a:solidFill>
              </a:rPr>
              <a:t> LEARNING OBJECTIVES</a:t>
            </a:r>
          </a:p>
          <a:p>
            <a:pPr algn="l"/>
            <a:r>
              <a:rPr lang="en-GB" sz="2400" b="1" i="1" dirty="0">
                <a:solidFill>
                  <a:schemeClr val="tx1"/>
                </a:solidFill>
              </a:rPr>
              <a:t>After studying this unit you should be able to: </a:t>
            </a:r>
            <a:endParaRPr lang="en-US" sz="2400" b="1" i="1" dirty="0">
              <a:solidFill>
                <a:schemeClr val="tx1"/>
              </a:solidFill>
            </a:endParaRPr>
          </a:p>
          <a:p>
            <a:pPr lvl="0" algn="l">
              <a:buFont typeface="Wingdings" pitchFamily="2" charset="2"/>
              <a:buChar char="§"/>
            </a:pPr>
            <a:r>
              <a:rPr lang="en-GB" sz="2400" dirty="0">
                <a:solidFill>
                  <a:schemeClr val="tx1"/>
                </a:solidFill>
              </a:rPr>
              <a:t> </a:t>
            </a:r>
            <a:r>
              <a:rPr lang="en-US" sz="2400" dirty="0">
                <a:solidFill>
                  <a:schemeClr val="tx1"/>
                </a:solidFill>
              </a:rPr>
              <a:t>Distinguish between natural and forced convection heat flows.</a:t>
            </a:r>
          </a:p>
          <a:p>
            <a:pPr lvl="0" algn="l">
              <a:buFont typeface="Wingdings" pitchFamily="2" charset="2"/>
              <a:buChar char="§"/>
            </a:pPr>
            <a:r>
              <a:rPr lang="en-US" sz="2400" dirty="0">
                <a:solidFill>
                  <a:schemeClr val="tx1"/>
                </a:solidFill>
              </a:rPr>
              <a:t>Determine the convective heat transfer coefficient in forced and natural convection for external and internal flows.</a:t>
            </a:r>
          </a:p>
          <a:p>
            <a:pPr algn="l">
              <a:buFont typeface="Wingdings" pitchFamily="2" charset="2"/>
              <a:buChar char="§"/>
            </a:pPr>
            <a:r>
              <a:rPr lang="en-GB" sz="2400" dirty="0">
                <a:solidFill>
                  <a:schemeClr val="tx1"/>
                </a:solidFill>
              </a:rPr>
              <a:t>Work with convective heat transfer coefficient in heat exchanger problem analysis.</a:t>
            </a:r>
            <a:endParaRPr lang="en-GB" sz="2400" b="1" dirty="0">
              <a:solidFill>
                <a:schemeClr val="tx1"/>
              </a:solidFill>
            </a:endParaRPr>
          </a:p>
          <a:p>
            <a:r>
              <a:rPr lang="en-GB" sz="2400" b="1" u="sng" dirty="0">
                <a:solidFill>
                  <a:schemeClr val="tx1"/>
                </a:solidFill>
              </a:rPr>
              <a:t>UNIT CONTENT</a:t>
            </a:r>
          </a:p>
          <a:p>
            <a:pPr algn="l"/>
            <a:r>
              <a:rPr lang="en-GB" sz="2400" b="1" dirty="0">
                <a:solidFill>
                  <a:schemeClr val="tx1"/>
                </a:solidFill>
              </a:rPr>
              <a:t>SESSION 1-5</a:t>
            </a:r>
            <a:r>
              <a:rPr lang="en-GB" sz="2400" dirty="0">
                <a:solidFill>
                  <a:schemeClr val="tx1"/>
                </a:solidFill>
              </a:rPr>
              <a:t>: Introduction to Convection Heat Transfer</a:t>
            </a:r>
          </a:p>
          <a:p>
            <a:pPr algn="l"/>
            <a:r>
              <a:rPr lang="en-GB" sz="2400" dirty="0">
                <a:solidFill>
                  <a:schemeClr val="tx1"/>
                </a:solidFill>
              </a:rPr>
              <a:t>                         Forced Convection</a:t>
            </a:r>
          </a:p>
          <a:p>
            <a:pPr algn="l"/>
            <a:r>
              <a:rPr lang="en-GB" sz="2400" b="1" dirty="0">
                <a:solidFill>
                  <a:schemeClr val="tx1"/>
                </a:solidFill>
              </a:rPr>
              <a:t>SESSION 2-5: </a:t>
            </a:r>
            <a:r>
              <a:rPr lang="en-GB" sz="2400" dirty="0">
                <a:solidFill>
                  <a:schemeClr val="tx1"/>
                </a:solidFill>
              </a:rPr>
              <a:t>Natural Convection</a:t>
            </a:r>
          </a:p>
          <a:p>
            <a:pPr algn="l"/>
            <a:r>
              <a:rPr lang="en-GB" sz="2400" dirty="0">
                <a:solidFill>
                  <a:schemeClr val="tx1"/>
                </a:solidFill>
              </a:rPr>
              <a:t>                         Combined Effects of Forced and Natural Convection </a:t>
            </a:r>
            <a:endParaRPr lang="en-US" sz="24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4A4B88-1782-42C8-BD5A-19087A6D7F00}" type="slidenum">
              <a:rPr lang="en-US" sz="1400" smtClean="0">
                <a:latin typeface="Arial Black" pitchFamily="34" charset="0"/>
              </a:rPr>
              <a:pPr/>
              <a:t>1</a:t>
            </a:fld>
            <a:endParaRPr lang="en-US" sz="1400"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1-5.1: FORCED CONVECTION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marL="457200" indent="-457200" algn="just"/>
            <a:r>
              <a:rPr lang="en-GB" sz="2000" b="1" i="1" dirty="0">
                <a:solidFill>
                  <a:schemeClr val="tx2"/>
                </a:solidFill>
              </a:rPr>
              <a:t>Note:</a:t>
            </a:r>
          </a:p>
          <a:p>
            <a:pPr marL="457200" indent="-457200" algn="just">
              <a:buFont typeface="Wingdings" pitchFamily="2" charset="2"/>
              <a:buChar char="§"/>
            </a:pPr>
            <a:r>
              <a:rPr lang="en-GB" sz="2000" i="1" dirty="0">
                <a:solidFill>
                  <a:schemeClr val="tx1"/>
                </a:solidFill>
              </a:rPr>
              <a:t>The various kinds of forced convection, such as flow in a tube, flows across a tube, flows across a flat plate, etc. can be solved mathematically when certain assumptions are made with regard to the boundary conditions. </a:t>
            </a:r>
          </a:p>
          <a:p>
            <a:pPr marL="457200" indent="-457200" algn="just">
              <a:buFont typeface="Wingdings" pitchFamily="2" charset="2"/>
              <a:buChar char="§"/>
            </a:pPr>
            <a:r>
              <a:rPr lang="en-GB" sz="2000" i="1" dirty="0">
                <a:solidFill>
                  <a:schemeClr val="tx1"/>
                </a:solidFill>
              </a:rPr>
              <a:t>It is exceedingly difficult to obtain an exact mathematical solution to such problems, particularly in the case of turbulent flow, but approximate solutions can be obtained by making suitable assumptions. </a:t>
            </a:r>
          </a:p>
          <a:p>
            <a:pPr marL="457200" indent="-457200" algn="just">
              <a:buFont typeface="Wingdings" pitchFamily="2" charset="2"/>
              <a:buChar char="§"/>
            </a:pPr>
            <a:r>
              <a:rPr lang="en-GB" sz="2000" i="1" dirty="0">
                <a:solidFill>
                  <a:schemeClr val="tx1"/>
                </a:solidFill>
              </a:rPr>
              <a:t>It is not within the scope of this course to approach the subject of forced convection fundamentally. However, many of the results used in heat transfer are derived from experiment, and in fact for many problems no mathematical solution is available and empirical values are essential.</a:t>
            </a:r>
          </a:p>
          <a:p>
            <a:pPr marL="457200" indent="-457200" algn="just">
              <a:buFont typeface="Wingdings" pitchFamily="2" charset="2"/>
              <a:buChar char="§"/>
            </a:pPr>
            <a:r>
              <a:rPr lang="en-GB" sz="2000" i="1" dirty="0">
                <a:solidFill>
                  <a:schemeClr val="tx1"/>
                </a:solidFill>
              </a:rPr>
              <a:t> These empirical values can be generalised using dimensional analysis, which will now be considered.</a:t>
            </a:r>
            <a:endParaRPr lang="en-US" sz="2000" i="1" dirty="0">
              <a:solidFill>
                <a:schemeClr val="tx1"/>
              </a:solidFill>
            </a:endParaRPr>
          </a:p>
          <a:p>
            <a:pPr marL="457200" indent="-457200" algn="just">
              <a:buFont typeface="Wingdings" pitchFamily="2" charset="2"/>
              <a:buChar char="§"/>
            </a:pPr>
            <a:endParaRPr lang="en-US" sz="2000" i="1" dirty="0">
              <a:solidFill>
                <a:schemeClr val="tx1"/>
              </a:solidFill>
            </a:endParaRPr>
          </a:p>
          <a:p>
            <a:pPr marL="457200" indent="-457200" algn="just"/>
            <a:endParaRPr lang="en-GB"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8C4A4B88-1782-42C8-BD5A-19087A6D7F0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1-5.2: DIMENSIONAL ANALYSIS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lnSpcReduction="10000"/>
          </a:bodyPr>
          <a:lstStyle/>
          <a:p>
            <a:pPr marL="457200" indent="-457200" algn="just"/>
            <a:r>
              <a:rPr lang="en-GB" sz="2000" b="1" i="1" dirty="0">
                <a:solidFill>
                  <a:schemeClr val="tx2"/>
                </a:solidFill>
              </a:rPr>
              <a:t>Note:</a:t>
            </a:r>
          </a:p>
          <a:p>
            <a:pPr algn="just">
              <a:buFont typeface="Wingdings" pitchFamily="2" charset="2"/>
              <a:buChar char="§"/>
            </a:pPr>
            <a:r>
              <a:rPr lang="en-GB" sz="2000" b="1" i="1" dirty="0">
                <a:solidFill>
                  <a:schemeClr val="tx1"/>
                </a:solidFill>
              </a:rPr>
              <a:t>In order to apply dimensional analysis, it is necessary to know from experience all the variables upon which the desired function depends. Since the results must apply to geometrically similar bodies therefore one of the variables must always be a characteristic linear dimension.</a:t>
            </a:r>
            <a:endParaRPr lang="en-US" sz="2000" b="1" i="1" dirty="0">
              <a:solidFill>
                <a:schemeClr val="tx1"/>
              </a:solidFill>
            </a:endParaRPr>
          </a:p>
          <a:p>
            <a:pPr marL="457200" indent="-457200" algn="just"/>
            <a:r>
              <a:rPr lang="en-US" sz="2000" i="1" dirty="0">
                <a:solidFill>
                  <a:schemeClr val="tx1"/>
                </a:solidFill>
              </a:rPr>
              <a:t>Analysis:</a:t>
            </a:r>
          </a:p>
          <a:p>
            <a:pPr marL="457200" indent="-457200" algn="l">
              <a:buFont typeface="Wingdings" pitchFamily="2" charset="2"/>
              <a:buChar char="§"/>
            </a:pPr>
            <a:r>
              <a:rPr lang="en-GB" sz="2000" i="1" dirty="0">
                <a:solidFill>
                  <a:schemeClr val="tx1"/>
                </a:solidFill>
              </a:rPr>
              <a:t>It is found that the heat transfer coefficient,</a:t>
            </a:r>
            <a:r>
              <a:rPr lang="el-GR" sz="2000" i="1" dirty="0">
                <a:solidFill>
                  <a:schemeClr val="tx1"/>
                </a:solidFill>
              </a:rPr>
              <a:t>α</a:t>
            </a:r>
            <a:r>
              <a:rPr lang="en-GB" sz="2000" i="1" dirty="0">
                <a:solidFill>
                  <a:schemeClr val="tx1"/>
                </a:solidFill>
              </a:rPr>
              <a:t> , depends on </a:t>
            </a:r>
            <a:r>
              <a:rPr lang="en-GB" sz="2000" i="1" u="sng" dirty="0">
                <a:solidFill>
                  <a:schemeClr val="tx1"/>
                </a:solidFill>
              </a:rPr>
              <a:t>the fluid viscosity,</a:t>
            </a:r>
            <a:r>
              <a:rPr lang="el-GR" sz="2000" i="1" u="sng" dirty="0">
                <a:solidFill>
                  <a:schemeClr val="tx1"/>
                </a:solidFill>
              </a:rPr>
              <a:t>μ</a:t>
            </a:r>
            <a:r>
              <a:rPr lang="en-GB" sz="2000" i="1" u="sng" dirty="0">
                <a:solidFill>
                  <a:schemeClr val="tx1"/>
                </a:solidFill>
              </a:rPr>
              <a:t> </a:t>
            </a:r>
            <a:r>
              <a:rPr lang="en-GB" sz="2000" i="1" dirty="0">
                <a:solidFill>
                  <a:schemeClr val="tx1"/>
                </a:solidFill>
              </a:rPr>
              <a:t>, the </a:t>
            </a:r>
            <a:r>
              <a:rPr lang="en-GB" sz="2000" i="1" u="sng" dirty="0">
                <a:solidFill>
                  <a:schemeClr val="tx1"/>
                </a:solidFill>
              </a:rPr>
              <a:t>fluid density,</a:t>
            </a:r>
            <a:r>
              <a:rPr lang="el-GR" sz="2000" i="1" u="sng" dirty="0">
                <a:solidFill>
                  <a:schemeClr val="tx1"/>
                </a:solidFill>
              </a:rPr>
              <a:t>ρ</a:t>
            </a:r>
            <a:r>
              <a:rPr lang="en-GB" sz="2000" i="1" u="sng" dirty="0">
                <a:solidFill>
                  <a:schemeClr val="tx1"/>
                </a:solidFill>
              </a:rPr>
              <a:t> </a:t>
            </a:r>
            <a:r>
              <a:rPr lang="en-GB" sz="2000" i="1" dirty="0">
                <a:solidFill>
                  <a:schemeClr val="tx1"/>
                </a:solidFill>
              </a:rPr>
              <a:t>, the </a:t>
            </a:r>
            <a:r>
              <a:rPr lang="en-GB" sz="2000" i="1" u="sng" dirty="0">
                <a:solidFill>
                  <a:schemeClr val="tx1"/>
                </a:solidFill>
              </a:rPr>
              <a:t>thermal conductivity of the fluid,</a:t>
            </a:r>
            <a:r>
              <a:rPr lang="el-GR" sz="2000" i="1" u="sng" dirty="0">
                <a:solidFill>
                  <a:schemeClr val="tx1"/>
                </a:solidFill>
              </a:rPr>
              <a:t>λ</a:t>
            </a:r>
            <a:r>
              <a:rPr lang="en-GB" sz="2000" i="1" u="sng" dirty="0">
                <a:solidFill>
                  <a:schemeClr val="tx1"/>
                </a:solidFill>
              </a:rPr>
              <a:t> </a:t>
            </a:r>
            <a:r>
              <a:rPr lang="en-GB" sz="2000" i="1" dirty="0">
                <a:solidFill>
                  <a:schemeClr val="tx1"/>
                </a:solidFill>
              </a:rPr>
              <a:t>, the </a:t>
            </a:r>
            <a:r>
              <a:rPr lang="en-GB" sz="2000" i="1" u="sng" dirty="0">
                <a:solidFill>
                  <a:schemeClr val="tx1"/>
                </a:solidFill>
              </a:rPr>
              <a:t>specific heat capacity of the fluid, c</a:t>
            </a:r>
            <a:r>
              <a:rPr lang="en-GB" sz="2000" i="1" dirty="0">
                <a:solidFill>
                  <a:schemeClr val="tx1"/>
                </a:solidFill>
              </a:rPr>
              <a:t>, the </a:t>
            </a:r>
            <a:r>
              <a:rPr lang="en-GB" sz="2000" i="1" u="sng" dirty="0">
                <a:solidFill>
                  <a:schemeClr val="tx1"/>
                </a:solidFill>
              </a:rPr>
              <a:t>temperature difference between the surface and the fluid ,</a:t>
            </a:r>
            <a:r>
              <a:rPr lang="el-GR" sz="2000" i="1" u="sng" dirty="0">
                <a:solidFill>
                  <a:schemeClr val="tx1"/>
                </a:solidFill>
              </a:rPr>
              <a:t>Δ</a:t>
            </a:r>
            <a:r>
              <a:rPr lang="en-US" sz="2000" i="1" u="sng" dirty="0">
                <a:solidFill>
                  <a:schemeClr val="tx1"/>
                </a:solidFill>
              </a:rPr>
              <a:t>t</a:t>
            </a:r>
            <a:r>
              <a:rPr lang="en-GB" sz="2000" i="1" dirty="0">
                <a:solidFill>
                  <a:schemeClr val="tx1"/>
                </a:solidFill>
              </a:rPr>
              <a:t> and the </a:t>
            </a:r>
            <a:r>
              <a:rPr lang="en-GB" sz="2000" i="1" u="sng" dirty="0">
                <a:solidFill>
                  <a:schemeClr val="tx1"/>
                </a:solidFill>
              </a:rPr>
              <a:t>fluid velocity, u</a:t>
            </a:r>
            <a:r>
              <a:rPr lang="en-GB" sz="2000" i="1" dirty="0">
                <a:solidFill>
                  <a:schemeClr val="tx1"/>
                </a:solidFill>
              </a:rPr>
              <a:t>. Therefore we have;</a:t>
            </a:r>
          </a:p>
          <a:p>
            <a:pPr marL="457200" indent="-457200" algn="l">
              <a:buFont typeface="Wingdings" pitchFamily="2" charset="2"/>
              <a:buChar char="§"/>
            </a:pPr>
            <a:endParaRPr lang="en-GB" sz="2000" i="1" dirty="0">
              <a:solidFill>
                <a:schemeClr val="tx1"/>
              </a:solidFill>
            </a:endParaRPr>
          </a:p>
          <a:p>
            <a:pPr marL="457200" indent="-457200" algn="l">
              <a:buFont typeface="Wingdings" pitchFamily="2" charset="2"/>
              <a:buChar char="§"/>
            </a:pPr>
            <a:endParaRPr lang="en-GB" sz="2000" i="1" dirty="0">
              <a:solidFill>
                <a:schemeClr val="tx1"/>
              </a:solidFill>
            </a:endParaRPr>
          </a:p>
          <a:p>
            <a:pPr marL="457200" indent="-457200" algn="l">
              <a:buFont typeface="Wingdings" pitchFamily="2" charset="2"/>
              <a:buChar char="§"/>
            </a:pPr>
            <a:r>
              <a:rPr lang="en-GB" sz="2000" b="1" u="sng" dirty="0">
                <a:solidFill>
                  <a:schemeClr val="tx1"/>
                </a:solidFill>
              </a:rPr>
              <a:t>Hence;</a:t>
            </a:r>
          </a:p>
          <a:p>
            <a:pPr marL="457200" indent="-457200" algn="l"/>
            <a:r>
              <a:rPr lang="en-GB" sz="2000" b="1" i="1" dirty="0">
                <a:solidFill>
                  <a:schemeClr val="tx1"/>
                </a:solidFill>
              </a:rPr>
              <a:t>Dimensions of </a:t>
            </a:r>
            <a:r>
              <a:rPr lang="el-GR" sz="2000" b="1" i="1" dirty="0">
                <a:solidFill>
                  <a:schemeClr val="tx1"/>
                </a:solidFill>
              </a:rPr>
              <a:t>α</a:t>
            </a:r>
            <a:r>
              <a:rPr lang="en-GB" sz="2000" b="1" i="1" dirty="0">
                <a:solidFill>
                  <a:schemeClr val="tx1"/>
                </a:solidFill>
              </a:rPr>
              <a:t>  = dimensions of </a:t>
            </a:r>
          </a:p>
          <a:p>
            <a:pPr marL="457200" indent="-457200" algn="l"/>
            <a:endParaRPr lang="en-GB" sz="2000" dirty="0"/>
          </a:p>
          <a:p>
            <a:pPr marL="457200" indent="-457200" algn="l"/>
            <a:r>
              <a:rPr lang="en-GB" sz="2000" b="1" i="1" dirty="0">
                <a:solidFill>
                  <a:schemeClr val="tx2"/>
                </a:solidFill>
              </a:rPr>
              <a:t>Each of the properties in the equation above can be expressed in terms of five fundamental dimensions; these are mass, M, length, L, time, T, temperature, t, and heat H.</a:t>
            </a:r>
            <a:endParaRPr lang="en-US" sz="2000" b="1" i="1" dirty="0">
              <a:solidFill>
                <a:schemeClr val="tx2"/>
              </a:solidFill>
            </a:endParaRPr>
          </a:p>
          <a:p>
            <a:pPr marL="457200" indent="-457200" algn="l"/>
            <a:endParaRPr lang="en-US" sz="2000" i="1" dirty="0">
              <a:solidFill>
                <a:schemeClr val="tx1"/>
              </a:solidFill>
            </a:endParaRPr>
          </a:p>
          <a:p>
            <a:pPr marL="457200" indent="-457200" algn="just"/>
            <a:endParaRPr lang="en-US" sz="2000" i="1" dirty="0">
              <a:solidFill>
                <a:schemeClr val="tx1"/>
              </a:solidFill>
            </a:endParaRPr>
          </a:p>
          <a:p>
            <a:pPr marL="457200" indent="-457200" algn="just"/>
            <a:endParaRPr lang="en-GB"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5713" name="Object 1"/>
          <p:cNvGraphicFramePr>
            <a:graphicFrameLocks noChangeAspect="1"/>
          </p:cNvGraphicFramePr>
          <p:nvPr/>
        </p:nvGraphicFramePr>
        <p:xfrm>
          <a:off x="2501900" y="3810000"/>
          <a:ext cx="3606800" cy="457200"/>
        </p:xfrm>
        <a:graphic>
          <a:graphicData uri="http://schemas.openxmlformats.org/presentationml/2006/ole">
            <mc:AlternateContent xmlns:mc="http://schemas.openxmlformats.org/markup-compatibility/2006">
              <mc:Choice xmlns:v="urn:schemas-microsoft-com:vml" Requires="v">
                <p:oleObj spid="_x0000_s115713" name="Equation" r:id="rId3" imgW="1434960" imgH="215640" progId="Equation.3">
                  <p:embed/>
                </p:oleObj>
              </mc:Choice>
              <mc:Fallback>
                <p:oleObj name="Equation" r:id="rId3" imgW="1434960" imgH="215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3810000"/>
                        <a:ext cx="3606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5717" name="Object 5"/>
          <p:cNvGraphicFramePr>
            <a:graphicFrameLocks noChangeAspect="1"/>
          </p:cNvGraphicFramePr>
          <p:nvPr/>
        </p:nvGraphicFramePr>
        <p:xfrm>
          <a:off x="3959225" y="4495800"/>
          <a:ext cx="4389438" cy="685800"/>
        </p:xfrm>
        <a:graphic>
          <a:graphicData uri="http://schemas.openxmlformats.org/presentationml/2006/ole">
            <mc:AlternateContent xmlns:mc="http://schemas.openxmlformats.org/markup-compatibility/2006">
              <mc:Choice xmlns:v="urn:schemas-microsoft-com:vml" Requires="v">
                <p:oleObj spid="_x0000_s115717" name="Equation" r:id="rId5" imgW="1409400" imgH="228600" progId="Equation.3">
                  <p:embed/>
                </p:oleObj>
              </mc:Choice>
              <mc:Fallback>
                <p:oleObj name="Equation" r:id="rId5" imgW="1409400" imgH="2286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9225" y="4495800"/>
                        <a:ext cx="43894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8C4A4B88-1782-42C8-BD5A-19087A6D7F0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1-5.2: DIMENSIONAL ANALYSIS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marL="457200" indent="-457200" algn="just"/>
            <a:endParaRPr lang="en-GB" sz="2000" b="1" u="sng" dirty="0">
              <a:solidFill>
                <a:schemeClr val="tx1"/>
              </a:solidFill>
            </a:endParaRPr>
          </a:p>
          <a:p>
            <a:pPr marL="457200" indent="-457200" algn="l"/>
            <a:endParaRPr lang="en-US" sz="2000" i="1" dirty="0">
              <a:solidFill>
                <a:schemeClr val="tx1"/>
              </a:solidFill>
            </a:endParaRPr>
          </a:p>
          <a:p>
            <a:pPr marL="457200" indent="-457200" algn="l"/>
            <a:endParaRPr lang="en-US" sz="2000" i="1" dirty="0">
              <a:solidFill>
                <a:schemeClr val="tx1"/>
              </a:solidFill>
            </a:endParaRPr>
          </a:p>
          <a:p>
            <a:pPr marL="457200" indent="-457200" algn="l"/>
            <a:endParaRPr lang="en-US" sz="2000" i="1" dirty="0">
              <a:solidFill>
                <a:schemeClr val="tx1"/>
              </a:solidFill>
            </a:endParaRPr>
          </a:p>
          <a:p>
            <a:pPr marL="457200" indent="-457200" algn="l"/>
            <a:endParaRPr lang="en-US" sz="2000" i="1" dirty="0">
              <a:solidFill>
                <a:schemeClr val="tx1"/>
              </a:solidFill>
            </a:endParaRPr>
          </a:p>
          <a:p>
            <a:pPr marL="457200" indent="-457200" algn="l"/>
            <a:endParaRPr lang="en-US" sz="2000" i="1" dirty="0">
              <a:solidFill>
                <a:schemeClr val="tx1"/>
              </a:solidFill>
            </a:endParaRPr>
          </a:p>
          <a:p>
            <a:pPr marL="457200" indent="-457200" algn="l"/>
            <a:endParaRPr lang="en-US" sz="2000" i="1" dirty="0">
              <a:solidFill>
                <a:schemeClr val="tx1"/>
              </a:solidFill>
            </a:endParaRPr>
          </a:p>
          <a:p>
            <a:pPr marL="457200" indent="-457200" algn="l"/>
            <a:endParaRPr lang="en-US" sz="2000" i="1" dirty="0">
              <a:solidFill>
                <a:schemeClr val="tx1"/>
              </a:solidFill>
            </a:endParaRPr>
          </a:p>
          <a:p>
            <a:pPr marL="457200" indent="-457200" algn="l"/>
            <a:r>
              <a:rPr lang="en-US" sz="2000" i="1" dirty="0">
                <a:solidFill>
                  <a:schemeClr val="tx1"/>
                </a:solidFill>
              </a:rPr>
              <a:t>Note:</a:t>
            </a:r>
          </a:p>
          <a:p>
            <a:pPr marL="457200" indent="-457200" algn="l">
              <a:buFont typeface="Wingdings" pitchFamily="2" charset="2"/>
              <a:buChar char="§"/>
            </a:pPr>
            <a:r>
              <a:rPr lang="en-GB" sz="2000" b="1" i="1" dirty="0">
                <a:solidFill>
                  <a:schemeClr val="tx2"/>
                </a:solidFill>
              </a:rPr>
              <a:t>For dimensions of each side of the equation to be the same, the power to which each fundamental dimension is raised must be the same on both sides of the equation.</a:t>
            </a:r>
          </a:p>
          <a:p>
            <a:pPr marL="457200" indent="-457200" algn="l">
              <a:buFont typeface="Wingdings" pitchFamily="2" charset="2"/>
              <a:buChar char="§"/>
            </a:pPr>
            <a:r>
              <a:rPr lang="en-GB" sz="2000" b="1" dirty="0">
                <a:solidFill>
                  <a:schemeClr val="tx1"/>
                </a:solidFill>
              </a:rPr>
              <a:t>Substituting these values into the above equation and equating the indices, it can be seen that;</a:t>
            </a:r>
            <a:endParaRPr lang="en-US" sz="2000" b="1" i="1" dirty="0">
              <a:solidFill>
                <a:schemeClr val="tx1"/>
              </a:solidFill>
            </a:endParaRPr>
          </a:p>
          <a:p>
            <a:pPr marL="457200" indent="-457200" algn="l"/>
            <a:endParaRPr lang="en-US" sz="2000" i="1" dirty="0">
              <a:solidFill>
                <a:schemeClr val="tx1"/>
              </a:solidFill>
            </a:endParaRPr>
          </a:p>
          <a:p>
            <a:pPr marL="457200" indent="-457200" algn="just"/>
            <a:endParaRPr lang="en-US" sz="2000" i="1" dirty="0">
              <a:solidFill>
                <a:schemeClr val="tx1"/>
              </a:solidFill>
            </a:endParaRPr>
          </a:p>
          <a:p>
            <a:pPr marL="457200" indent="-457200" algn="just"/>
            <a:endParaRPr lang="en-GB"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dirty="0">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7767" name="Picture 7"/>
          <p:cNvPicPr>
            <a:picLocks noChangeAspect="1" noChangeArrowheads="1"/>
          </p:cNvPicPr>
          <p:nvPr/>
        </p:nvPicPr>
        <p:blipFill>
          <a:blip r:embed="rId3"/>
          <a:srcRect/>
          <a:stretch>
            <a:fillRect/>
          </a:stretch>
        </p:blipFill>
        <p:spPr bwMode="auto">
          <a:xfrm>
            <a:off x="685800" y="838200"/>
            <a:ext cx="3390900" cy="1628775"/>
          </a:xfrm>
          <a:prstGeom prst="rect">
            <a:avLst/>
          </a:prstGeom>
          <a:noFill/>
          <a:ln w="9525">
            <a:noFill/>
            <a:miter lim="800000"/>
            <a:headEnd/>
            <a:tailEnd/>
          </a:ln>
          <a:effectLst/>
        </p:spPr>
      </p:pic>
      <p:pic>
        <p:nvPicPr>
          <p:cNvPr id="117768" name="Picture 8"/>
          <p:cNvPicPr>
            <a:picLocks noChangeAspect="1" noChangeArrowheads="1"/>
          </p:cNvPicPr>
          <p:nvPr/>
        </p:nvPicPr>
        <p:blipFill>
          <a:blip r:embed="rId4"/>
          <a:srcRect/>
          <a:stretch>
            <a:fillRect/>
          </a:stretch>
        </p:blipFill>
        <p:spPr bwMode="auto">
          <a:xfrm>
            <a:off x="4343400" y="838200"/>
            <a:ext cx="3514725" cy="1657350"/>
          </a:xfrm>
          <a:prstGeom prst="rect">
            <a:avLst/>
          </a:prstGeom>
          <a:noFill/>
          <a:ln w="9525">
            <a:noFill/>
            <a:miter lim="800000"/>
            <a:headEnd/>
            <a:tailEnd/>
          </a:ln>
          <a:effectLst/>
        </p:spPr>
      </p:pic>
      <p:pic>
        <p:nvPicPr>
          <p:cNvPr id="117769" name="Picture 9"/>
          <p:cNvPicPr>
            <a:picLocks noChangeAspect="1" noChangeArrowheads="1"/>
          </p:cNvPicPr>
          <p:nvPr/>
        </p:nvPicPr>
        <p:blipFill>
          <a:blip r:embed="rId5"/>
          <a:srcRect/>
          <a:stretch>
            <a:fillRect/>
          </a:stretch>
        </p:blipFill>
        <p:spPr bwMode="auto">
          <a:xfrm>
            <a:off x="762000" y="2438400"/>
            <a:ext cx="3238500" cy="1409700"/>
          </a:xfrm>
          <a:prstGeom prst="rect">
            <a:avLst/>
          </a:prstGeom>
          <a:noFill/>
          <a:ln w="9525">
            <a:noFill/>
            <a:miter lim="800000"/>
            <a:headEnd/>
            <a:tailEnd/>
          </a:ln>
          <a:effectLst/>
        </p:spPr>
      </p:pic>
      <p:pic>
        <p:nvPicPr>
          <p:cNvPr id="117770" name="Picture 10"/>
          <p:cNvPicPr>
            <a:picLocks noChangeAspect="1" noChangeArrowheads="1"/>
          </p:cNvPicPr>
          <p:nvPr/>
        </p:nvPicPr>
        <p:blipFill>
          <a:blip r:embed="rId6"/>
          <a:srcRect/>
          <a:stretch>
            <a:fillRect/>
          </a:stretch>
        </p:blipFill>
        <p:spPr bwMode="auto">
          <a:xfrm>
            <a:off x="4419600" y="2590800"/>
            <a:ext cx="3143250" cy="1133475"/>
          </a:xfrm>
          <a:prstGeom prst="rect">
            <a:avLst/>
          </a:prstGeom>
          <a:noFill/>
          <a:ln w="9525">
            <a:noFill/>
            <a:miter lim="800000"/>
            <a:headEnd/>
            <a:tailEnd/>
          </a:ln>
          <a:effectLst/>
        </p:spPr>
      </p:pic>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7771" name="Object 11"/>
          <p:cNvGraphicFramePr>
            <a:graphicFrameLocks noChangeAspect="1"/>
          </p:cNvGraphicFramePr>
          <p:nvPr/>
        </p:nvGraphicFramePr>
        <p:xfrm>
          <a:off x="3819525" y="5486400"/>
          <a:ext cx="2341563" cy="762000"/>
        </p:xfrm>
        <a:graphic>
          <a:graphicData uri="http://schemas.openxmlformats.org/presentationml/2006/ole">
            <mc:AlternateContent xmlns:mc="http://schemas.openxmlformats.org/markup-compatibility/2006">
              <mc:Choice xmlns:v="urn:schemas-microsoft-com:vml" Requires="v">
                <p:oleObj spid="_x0000_s117771" name="Equation" r:id="rId7" imgW="1498320" imgH="482400" progId="Equation.3">
                  <p:embed/>
                </p:oleObj>
              </mc:Choice>
              <mc:Fallback>
                <p:oleObj name="Equation" r:id="rId7" imgW="1498320" imgH="4824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9525" y="5486400"/>
                        <a:ext cx="23415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Slide Number Placeholder 17"/>
          <p:cNvSpPr>
            <a:spLocks noGrp="1"/>
          </p:cNvSpPr>
          <p:nvPr>
            <p:ph type="sldNum" sz="quarter" idx="12"/>
          </p:nvPr>
        </p:nvSpPr>
        <p:spPr/>
        <p:txBody>
          <a:bodyPr/>
          <a:lstStyle/>
          <a:p>
            <a:fld id="{8C4A4B88-1782-42C8-BD5A-19087A6D7F0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1-5.2: DIMENSIONAL ANALYSIS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marL="457200" indent="-457200" algn="l"/>
            <a:r>
              <a:rPr lang="en-US" sz="2000" i="1" dirty="0">
                <a:solidFill>
                  <a:schemeClr val="tx1"/>
                </a:solidFill>
              </a:rPr>
              <a:t>Note:</a:t>
            </a:r>
          </a:p>
          <a:p>
            <a:pPr marL="457200" indent="-457200" algn="l">
              <a:buFont typeface="Wingdings" pitchFamily="2" charset="2"/>
              <a:buChar char="§"/>
            </a:pPr>
            <a:r>
              <a:rPr lang="en-GB" sz="2000" b="1" i="1" dirty="0">
                <a:solidFill>
                  <a:schemeClr val="tx2"/>
                </a:solidFill>
              </a:rPr>
              <a:t>The dimensionless group, </a:t>
            </a:r>
            <a:r>
              <a:rPr lang="en-GB" sz="2000" b="1" i="1" dirty="0">
                <a:solidFill>
                  <a:schemeClr val="tx1"/>
                </a:solidFill>
              </a:rPr>
              <a:t>h</a:t>
            </a:r>
            <a:r>
              <a:rPr lang="en-US" sz="2000" b="1" i="1" dirty="0">
                <a:solidFill>
                  <a:schemeClr val="tx1"/>
                </a:solidFill>
              </a:rPr>
              <a:t>l/</a:t>
            </a:r>
            <a:r>
              <a:rPr lang="en-GB" sz="2000" b="1" i="1" dirty="0">
                <a:solidFill>
                  <a:schemeClr val="tx1"/>
                </a:solidFill>
              </a:rPr>
              <a:t>k</a:t>
            </a:r>
            <a:r>
              <a:rPr lang="en-US" sz="2000" b="1" i="1" dirty="0">
                <a:solidFill>
                  <a:schemeClr val="tx1"/>
                </a:solidFill>
              </a:rPr>
              <a:t> </a:t>
            </a:r>
            <a:r>
              <a:rPr lang="en-US" sz="2000" b="1" i="1" dirty="0">
                <a:solidFill>
                  <a:schemeClr val="tx2"/>
                </a:solidFill>
              </a:rPr>
              <a:t>is called the Nusselt number, Nu;</a:t>
            </a:r>
          </a:p>
          <a:p>
            <a:pPr marL="457200" indent="-457200" algn="l">
              <a:buFont typeface="Wingdings" pitchFamily="2" charset="2"/>
              <a:buChar char="§"/>
            </a:pPr>
            <a:r>
              <a:rPr lang="en-GB" sz="2000" b="1" i="1" dirty="0">
                <a:solidFill>
                  <a:schemeClr val="tx2"/>
                </a:solidFill>
              </a:rPr>
              <a:t>The dimensionless group,</a:t>
            </a:r>
            <a:r>
              <a:rPr lang="en-GB" sz="2000" b="1" i="1" dirty="0">
                <a:solidFill>
                  <a:srgbClr val="FF0000"/>
                </a:solidFill>
              </a:rPr>
              <a:t> </a:t>
            </a:r>
            <a:r>
              <a:rPr lang="en-US" sz="2000" b="1" i="1" dirty="0">
                <a:solidFill>
                  <a:srgbClr val="FF0000"/>
                </a:solidFill>
              </a:rPr>
              <a:t>c</a:t>
            </a:r>
            <a:r>
              <a:rPr lang="el-GR" sz="2000" b="1" i="1" dirty="0">
                <a:solidFill>
                  <a:srgbClr val="FF0000"/>
                </a:solidFill>
              </a:rPr>
              <a:t>μ</a:t>
            </a:r>
            <a:r>
              <a:rPr lang="en-US" sz="2000" b="1" i="1" dirty="0">
                <a:solidFill>
                  <a:srgbClr val="FF0000"/>
                </a:solidFill>
              </a:rPr>
              <a:t>/</a:t>
            </a:r>
            <a:r>
              <a:rPr lang="en-GB" sz="2000" b="1" i="1" dirty="0">
                <a:solidFill>
                  <a:srgbClr val="FF0000"/>
                </a:solidFill>
              </a:rPr>
              <a:t>k</a:t>
            </a:r>
            <a:r>
              <a:rPr lang="en-US" sz="2000" b="1" i="1" dirty="0">
                <a:solidFill>
                  <a:srgbClr val="FF0000"/>
                </a:solidFill>
              </a:rPr>
              <a:t> </a:t>
            </a:r>
            <a:r>
              <a:rPr lang="en-US" sz="2000" b="1" i="1" dirty="0">
                <a:solidFill>
                  <a:schemeClr val="tx2"/>
                </a:solidFill>
              </a:rPr>
              <a:t>is called the Prandtl number, Pr;</a:t>
            </a:r>
          </a:p>
          <a:p>
            <a:pPr marL="457200" indent="-457200" algn="l">
              <a:buFont typeface="Wingdings" pitchFamily="2" charset="2"/>
              <a:buChar char="§"/>
            </a:pPr>
            <a:r>
              <a:rPr lang="en-GB" sz="2000" b="1" i="1" dirty="0">
                <a:solidFill>
                  <a:schemeClr val="tx2"/>
                </a:solidFill>
              </a:rPr>
              <a:t>The dimensionless group,</a:t>
            </a:r>
            <a:r>
              <a:rPr lang="el-GR" sz="2000" b="1" i="1" dirty="0">
                <a:solidFill>
                  <a:schemeClr val="tx1"/>
                </a:solidFill>
              </a:rPr>
              <a:t>ρ</a:t>
            </a:r>
            <a:r>
              <a:rPr lang="en-US" sz="2000" b="1" i="1" dirty="0">
                <a:solidFill>
                  <a:schemeClr val="tx1"/>
                </a:solidFill>
              </a:rPr>
              <a:t>ul/</a:t>
            </a:r>
            <a:r>
              <a:rPr lang="el-GR" sz="2000" b="1" i="1" dirty="0">
                <a:solidFill>
                  <a:schemeClr val="tx1"/>
                </a:solidFill>
              </a:rPr>
              <a:t>μ</a:t>
            </a:r>
            <a:r>
              <a:rPr lang="en-US" sz="2000" b="1" i="1" dirty="0">
                <a:solidFill>
                  <a:schemeClr val="tx1"/>
                </a:solidFill>
              </a:rPr>
              <a:t> </a:t>
            </a:r>
            <a:r>
              <a:rPr lang="en-US" sz="2000" b="1" i="1" dirty="0">
                <a:solidFill>
                  <a:schemeClr val="tx2"/>
                </a:solidFill>
              </a:rPr>
              <a:t>is called the Reynolds number, Re;</a:t>
            </a:r>
          </a:p>
          <a:p>
            <a:pPr marL="457200" indent="-457200" algn="l"/>
            <a:r>
              <a:rPr lang="en-US" sz="2000" b="1" i="1" dirty="0">
                <a:solidFill>
                  <a:schemeClr val="tx1"/>
                </a:solidFill>
              </a:rPr>
              <a:t>Thus</a:t>
            </a:r>
          </a:p>
          <a:p>
            <a:pPr marL="457200" indent="-457200" algn="l"/>
            <a:endParaRPr lang="en-US" sz="2000" i="1" dirty="0">
              <a:solidFill>
                <a:schemeClr val="tx1"/>
              </a:solidFill>
            </a:endParaRPr>
          </a:p>
          <a:p>
            <a:pPr marL="457200" indent="-457200" algn="just">
              <a:buFont typeface="Wingdings" pitchFamily="2" charset="2"/>
              <a:buChar char="§"/>
            </a:pPr>
            <a:r>
              <a:rPr lang="en-GB" sz="2000" b="1" i="1" dirty="0">
                <a:solidFill>
                  <a:schemeClr val="tx1"/>
                </a:solidFill>
              </a:rPr>
              <a:t>Experiments can be performed in order to evaluate K, and to determine the nature of the function F. </a:t>
            </a:r>
          </a:p>
          <a:p>
            <a:pPr marL="457200" indent="-457200" algn="just">
              <a:buFont typeface="Wingdings" pitchFamily="2" charset="2"/>
              <a:buChar char="§"/>
            </a:pPr>
            <a:r>
              <a:rPr lang="en-GB" sz="2000" b="1" i="1" u="sng" dirty="0">
                <a:solidFill>
                  <a:schemeClr val="tx1"/>
                </a:solidFill>
              </a:rPr>
              <a:t>When evaluating Nu, Pr and Re it is customary to take the fluid properties at a suitable mean temperature, since the properties vary with temperature</a:t>
            </a:r>
            <a:r>
              <a:rPr lang="en-GB" sz="2000" b="1" i="1" dirty="0">
                <a:solidFill>
                  <a:schemeClr val="tx1"/>
                </a:solidFill>
              </a:rPr>
              <a:t>. For cases in which the temperature of the bulk of the fluid is not different from the temperature of the solid surface, then fluid properties are evaluated at the mean bulk temperature of the fluid.</a:t>
            </a:r>
          </a:p>
          <a:p>
            <a:pPr marL="457200" indent="-457200" algn="just">
              <a:buFont typeface="Wingdings" pitchFamily="2" charset="2"/>
              <a:buChar char="§"/>
            </a:pPr>
            <a:r>
              <a:rPr lang="en-GB" sz="2000" b="1" i="1" dirty="0">
                <a:solidFill>
                  <a:schemeClr val="tx1"/>
                </a:solidFill>
              </a:rPr>
              <a:t>When the temperature difference is large, using a mean bulk temperature may cause errors, and a mean film temperature is sometimes used; </a:t>
            </a:r>
            <a:endParaRPr lang="en-US" sz="2000" b="1" i="1" dirty="0">
              <a:solidFill>
                <a:schemeClr val="tx1"/>
              </a:solidFill>
            </a:endParaRPr>
          </a:p>
          <a:p>
            <a:pPr marL="457200" indent="-457200" algn="just"/>
            <a:endParaRPr lang="en-GB"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dirty="0">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9811" name="Object 3"/>
          <p:cNvGraphicFramePr>
            <a:graphicFrameLocks noChangeAspect="1"/>
          </p:cNvGraphicFramePr>
          <p:nvPr/>
        </p:nvGraphicFramePr>
        <p:xfrm>
          <a:off x="1066800" y="2362200"/>
          <a:ext cx="2743200" cy="381000"/>
        </p:xfrm>
        <a:graphic>
          <a:graphicData uri="http://schemas.openxmlformats.org/presentationml/2006/ole">
            <mc:AlternateContent xmlns:mc="http://schemas.openxmlformats.org/markup-compatibility/2006">
              <mc:Choice xmlns:v="urn:schemas-microsoft-com:vml" Requires="v">
                <p:oleObj spid="_x0000_s119811" name="Equation" r:id="rId3" imgW="1244060" imgH="215806" progId="Equation.3">
                  <p:embed/>
                </p:oleObj>
              </mc:Choice>
              <mc:Fallback>
                <p:oleObj name="Equation" r:id="rId3" imgW="1244060" imgH="215806"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2743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9813" name="Object 5"/>
          <p:cNvGraphicFramePr>
            <a:graphicFrameLocks noChangeAspect="1"/>
          </p:cNvGraphicFramePr>
          <p:nvPr/>
        </p:nvGraphicFramePr>
        <p:xfrm>
          <a:off x="4267200" y="2362200"/>
          <a:ext cx="2743200" cy="457200"/>
        </p:xfrm>
        <a:graphic>
          <a:graphicData uri="http://schemas.openxmlformats.org/presentationml/2006/ole">
            <mc:AlternateContent xmlns:mc="http://schemas.openxmlformats.org/markup-compatibility/2006">
              <mc:Choice xmlns:v="urn:schemas-microsoft-com:vml" Requires="v">
                <p:oleObj spid="_x0000_s119813" name="Equation" r:id="rId5" imgW="1040948" imgH="228501" progId="Equation.3">
                  <p:embed/>
                </p:oleObj>
              </mc:Choice>
              <mc:Fallback>
                <p:oleObj name="Equation" r:id="rId5" imgW="1040948" imgH="228501"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3622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9815" name="Object 7"/>
          <p:cNvGraphicFramePr>
            <a:graphicFrameLocks noChangeAspect="1"/>
          </p:cNvGraphicFramePr>
          <p:nvPr/>
        </p:nvGraphicFramePr>
        <p:xfrm>
          <a:off x="2971800" y="5943600"/>
          <a:ext cx="1600200" cy="381000"/>
        </p:xfrm>
        <a:graphic>
          <a:graphicData uri="http://schemas.openxmlformats.org/presentationml/2006/ole">
            <mc:AlternateContent xmlns:mc="http://schemas.openxmlformats.org/markup-compatibility/2006">
              <mc:Choice xmlns:v="urn:schemas-microsoft-com:vml" Requires="v">
                <p:oleObj spid="_x0000_s119815" name="Equation" r:id="rId7" imgW="1028254" imgH="241195" progId="Equation.3">
                  <p:embed/>
                </p:oleObj>
              </mc:Choice>
              <mc:Fallback>
                <p:oleObj name="Equation" r:id="rId7" imgW="1028254" imgH="241195"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5943600"/>
                        <a:ext cx="1600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Slide Number Placeholder 18"/>
          <p:cNvSpPr>
            <a:spLocks noGrp="1"/>
          </p:cNvSpPr>
          <p:nvPr>
            <p:ph type="sldNum" sz="quarter" idx="12"/>
          </p:nvPr>
        </p:nvSpPr>
        <p:spPr/>
        <p:txBody>
          <a:bodyPr/>
          <a:lstStyle/>
          <a:p>
            <a:fld id="{8C4A4B88-1782-42C8-BD5A-19087A6D7F00}"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1-5.3: REYNOLDS ANALOGY</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marL="457200" indent="-457200" algn="l">
              <a:buFont typeface="Wingdings" pitchFamily="2" charset="2"/>
              <a:buChar char="§"/>
            </a:pPr>
            <a:r>
              <a:rPr lang="en-GB" sz="2000" b="1" dirty="0">
                <a:solidFill>
                  <a:schemeClr val="tx1"/>
                </a:solidFill>
              </a:rPr>
              <a:t>Reynolds postulated that the heat transfer from a solid surface is similar to the transfer of fluid momentum from the surface, and hence that it is possible to express the heat transfer in terms of the frictional resistance to the flow. </a:t>
            </a:r>
            <a:endParaRPr lang="en-US" sz="2000" b="1" dirty="0">
              <a:solidFill>
                <a:schemeClr val="tx1"/>
              </a:solidFill>
            </a:endParaRPr>
          </a:p>
          <a:p>
            <a:pPr marL="457200" indent="-457200" algn="l"/>
            <a:r>
              <a:rPr lang="en-US" sz="2000" b="1" i="1" u="sng" dirty="0">
                <a:solidFill>
                  <a:schemeClr val="tx1"/>
                </a:solidFill>
              </a:rPr>
              <a:t>Analogy:</a:t>
            </a:r>
          </a:p>
          <a:p>
            <a:pPr algn="l"/>
            <a:r>
              <a:rPr lang="en-GB" sz="2000" dirty="0">
                <a:solidFill>
                  <a:schemeClr val="tx1"/>
                </a:solidFill>
              </a:rPr>
              <a:t>Consider turbulent flow. It can be assumed that particles of mass, m, transport heat and momentum to and from the surface, moving perpendicular to the surface. Then, on the average </a:t>
            </a:r>
            <a:r>
              <a:rPr lang="en-US" sz="2000" dirty="0">
                <a:solidFill>
                  <a:schemeClr val="tx1"/>
                </a:solidFill>
              </a:rPr>
              <a:t>,</a:t>
            </a:r>
            <a:r>
              <a:rPr lang="en-GB" sz="2000" dirty="0">
                <a:solidFill>
                  <a:schemeClr val="tx1"/>
                </a:solidFill>
              </a:rPr>
              <a:t>Heat transfer per unit area is given by:</a:t>
            </a:r>
          </a:p>
          <a:p>
            <a:pPr algn="l"/>
            <a:r>
              <a:rPr lang="en-GB" sz="2000" i="1" dirty="0">
                <a:solidFill>
                  <a:schemeClr val="tx1"/>
                </a:solidFill>
              </a:rPr>
              <a:t>                                                                                                        (5.6)</a:t>
            </a:r>
          </a:p>
          <a:p>
            <a:pPr algn="l"/>
            <a:r>
              <a:rPr lang="en-GB" sz="2000" dirty="0">
                <a:solidFill>
                  <a:schemeClr val="tx1"/>
                </a:solidFill>
              </a:rPr>
              <a:t>Also, the rate of change of momentum across the stream is given by ;</a:t>
            </a:r>
          </a:p>
          <a:p>
            <a:pPr algn="l"/>
            <a:r>
              <a:rPr lang="en-GB" sz="2000" dirty="0">
                <a:solidFill>
                  <a:schemeClr val="tx1"/>
                </a:solidFill>
              </a:rPr>
              <a:t>                                                                                                       </a:t>
            </a:r>
            <a:r>
              <a:rPr lang="en-GB" sz="2000" i="1" dirty="0">
                <a:solidFill>
                  <a:schemeClr val="tx1"/>
                </a:solidFill>
              </a:rPr>
              <a:t>(5.7)</a:t>
            </a:r>
          </a:p>
          <a:p>
            <a:pPr algn="l"/>
            <a:r>
              <a:rPr lang="en-GB" sz="2000" dirty="0">
                <a:solidFill>
                  <a:schemeClr val="tx1"/>
                </a:solidFill>
              </a:rPr>
              <a:t>The shear stress in the fluid at the wall (force per unit area) </a:t>
            </a:r>
            <a:r>
              <a:rPr lang="el-GR" sz="2000" dirty="0">
                <a:solidFill>
                  <a:schemeClr val="tx1"/>
                </a:solidFill>
              </a:rPr>
              <a:t>τ</a:t>
            </a:r>
            <a:r>
              <a:rPr lang="en-US" sz="2000" baseline="-25000" dirty="0">
                <a:solidFill>
                  <a:schemeClr val="tx1"/>
                </a:solidFill>
              </a:rPr>
              <a:t>w </a:t>
            </a:r>
            <a:r>
              <a:rPr lang="en-US" sz="2000" dirty="0">
                <a:solidFill>
                  <a:schemeClr val="tx1"/>
                </a:solidFill>
              </a:rPr>
              <a:t> is given by</a:t>
            </a:r>
          </a:p>
          <a:p>
            <a:pPr algn="l"/>
            <a:r>
              <a:rPr lang="en-US" sz="2000" dirty="0">
                <a:solidFill>
                  <a:schemeClr val="tx1"/>
                </a:solidFill>
              </a:rPr>
              <a:t>                                                                                                       </a:t>
            </a:r>
            <a:r>
              <a:rPr lang="en-US" sz="2000" i="1" dirty="0">
                <a:solidFill>
                  <a:schemeClr val="tx1"/>
                </a:solidFill>
              </a:rPr>
              <a:t>(5.8)</a:t>
            </a:r>
          </a:p>
          <a:p>
            <a:pPr algn="l"/>
            <a:r>
              <a:rPr lang="en-GB" sz="2000" i="1" dirty="0">
                <a:solidFill>
                  <a:schemeClr val="tx1"/>
                </a:solidFill>
              </a:rPr>
              <a:t>Combining equations 5.6 and 5.8 gives;</a:t>
            </a:r>
          </a:p>
          <a:p>
            <a:pPr algn="l"/>
            <a:r>
              <a:rPr lang="en-GB" sz="2000" i="1">
                <a:solidFill>
                  <a:schemeClr val="tx1"/>
                </a:solidFill>
              </a:rPr>
              <a:t>                                                                                                       (5.9)</a:t>
            </a:r>
            <a:endParaRPr lang="en-GB" sz="2000" i="1" dirty="0">
              <a:solidFill>
                <a:schemeClr val="tx1"/>
              </a:solidFill>
            </a:endParaRPr>
          </a:p>
          <a:p>
            <a:pPr algn="l"/>
            <a:endParaRPr lang="en-US" sz="2000" dirty="0">
              <a:solidFill>
                <a:schemeClr val="tx1"/>
              </a:solidFill>
            </a:endParaRPr>
          </a:p>
          <a:p>
            <a:pPr algn="l"/>
            <a:endParaRPr lang="en-US" sz="2000" i="1" dirty="0">
              <a:solidFill>
                <a:schemeClr val="tx1"/>
              </a:solidFill>
            </a:endParaRPr>
          </a:p>
          <a:p>
            <a:pPr marL="457200" indent="-457200" algn="just"/>
            <a:endParaRPr lang="en-GB"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dirty="0">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62" name="Object 6"/>
          <p:cNvGraphicFramePr>
            <a:graphicFrameLocks noChangeAspect="1"/>
          </p:cNvGraphicFramePr>
          <p:nvPr/>
        </p:nvGraphicFramePr>
        <p:xfrm>
          <a:off x="2895600" y="3429000"/>
          <a:ext cx="1295400" cy="457200"/>
        </p:xfrm>
        <a:graphic>
          <a:graphicData uri="http://schemas.openxmlformats.org/presentationml/2006/ole">
            <mc:AlternateContent xmlns:mc="http://schemas.openxmlformats.org/markup-compatibility/2006">
              <mc:Choice xmlns:v="urn:schemas-microsoft-com:vml" Requires="v">
                <p:oleObj spid="_x0000_s121862" name="Equation" r:id="rId3" imgW="609336" imgH="203112" progId="Equation.3">
                  <p:embed/>
                </p:oleObj>
              </mc:Choice>
              <mc:Fallback>
                <p:oleObj name="Equation" r:id="rId3" imgW="609336" imgH="203112"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429000"/>
                        <a:ext cx="1295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64" name="Object 8"/>
          <p:cNvGraphicFramePr>
            <a:graphicFrameLocks noChangeAspect="1"/>
          </p:cNvGraphicFramePr>
          <p:nvPr/>
        </p:nvGraphicFramePr>
        <p:xfrm>
          <a:off x="2209800" y="4114800"/>
          <a:ext cx="2286000" cy="457200"/>
        </p:xfrm>
        <a:graphic>
          <a:graphicData uri="http://schemas.openxmlformats.org/presentationml/2006/ole">
            <mc:AlternateContent xmlns:mc="http://schemas.openxmlformats.org/markup-compatibility/2006">
              <mc:Choice xmlns:v="urn:schemas-microsoft-com:vml" Requires="v">
                <p:oleObj spid="_x0000_s121864" name="Equation" r:id="rId5" imgW="990600" imgH="228600" progId="Equation.3">
                  <p:embed/>
                </p:oleObj>
              </mc:Choice>
              <mc:Fallback>
                <p:oleObj name="Equation" r:id="rId5" imgW="990600" imgH="2286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114800"/>
                        <a:ext cx="2286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66" name="Object 10"/>
          <p:cNvGraphicFramePr>
            <a:graphicFrameLocks noChangeAspect="1"/>
          </p:cNvGraphicFramePr>
          <p:nvPr/>
        </p:nvGraphicFramePr>
        <p:xfrm>
          <a:off x="2286000" y="4953000"/>
          <a:ext cx="1066800" cy="381000"/>
        </p:xfrm>
        <a:graphic>
          <a:graphicData uri="http://schemas.openxmlformats.org/presentationml/2006/ole">
            <mc:AlternateContent xmlns:mc="http://schemas.openxmlformats.org/markup-compatibility/2006">
              <mc:Choice xmlns:v="urn:schemas-microsoft-com:vml" Requires="v">
                <p:oleObj spid="_x0000_s121866" name="Equation" r:id="rId7" imgW="558800" imgH="228600" progId="Equation.3">
                  <p:embed/>
                </p:oleObj>
              </mc:Choice>
              <mc:Fallback>
                <p:oleObj name="Equation" r:id="rId7" imgW="558800" imgH="2286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4953000"/>
                        <a:ext cx="1066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68" name="Object 12"/>
          <p:cNvGraphicFramePr>
            <a:graphicFrameLocks noChangeAspect="1"/>
          </p:cNvGraphicFramePr>
          <p:nvPr/>
        </p:nvGraphicFramePr>
        <p:xfrm>
          <a:off x="2057400" y="5638800"/>
          <a:ext cx="2286000" cy="685800"/>
        </p:xfrm>
        <a:graphic>
          <a:graphicData uri="http://schemas.openxmlformats.org/presentationml/2006/ole">
            <mc:AlternateContent xmlns:mc="http://schemas.openxmlformats.org/markup-compatibility/2006">
              <mc:Choice xmlns:v="urn:schemas-microsoft-com:vml" Requires="v">
                <p:oleObj spid="_x0000_s121868" name="Equation" r:id="rId9" imgW="1536033" imgH="406224" progId="Equation.3">
                  <p:embed/>
                </p:oleObj>
              </mc:Choice>
              <mc:Fallback>
                <p:oleObj name="Equation" r:id="rId9" imgW="1536033" imgH="406224"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5638800"/>
                        <a:ext cx="2286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Slide Number Placeholder 23"/>
          <p:cNvSpPr>
            <a:spLocks noGrp="1"/>
          </p:cNvSpPr>
          <p:nvPr>
            <p:ph type="sldNum" sz="quarter" idx="12"/>
          </p:nvPr>
        </p:nvSpPr>
        <p:spPr/>
        <p:txBody>
          <a:bodyPr/>
          <a:lstStyle/>
          <a:p>
            <a:fld id="{8C4A4B88-1782-42C8-BD5A-19087A6D7F0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1-5.3: REYNOLDS ANALOGY</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marL="457200" indent="-457200" algn="l"/>
            <a:r>
              <a:rPr lang="en-US" sz="2000" b="1" i="1" u="sng" dirty="0">
                <a:solidFill>
                  <a:schemeClr val="tx1"/>
                </a:solidFill>
              </a:rPr>
              <a:t>Analogy:</a:t>
            </a:r>
          </a:p>
          <a:p>
            <a:pPr algn="just"/>
            <a:r>
              <a:rPr lang="en-GB" sz="2000" dirty="0">
                <a:solidFill>
                  <a:schemeClr val="tx1"/>
                </a:solidFill>
              </a:rPr>
              <a:t>For a turbulent flow, in practice there is always a thin layer of fluid on the surface in which viscous effects predominate. This film is known as the laminar sub-layer.</a:t>
            </a:r>
            <a:r>
              <a:rPr lang="en-GB" sz="2000" i="1" dirty="0">
                <a:solidFill>
                  <a:schemeClr val="tx1"/>
                </a:solidFill>
              </a:rPr>
              <a:t> </a:t>
            </a:r>
          </a:p>
          <a:p>
            <a:pPr algn="just"/>
            <a:r>
              <a:rPr lang="en-GB" sz="2000" i="1" dirty="0">
                <a:solidFill>
                  <a:schemeClr val="tx1"/>
                </a:solidFill>
              </a:rPr>
              <a:t>It can be shown that;                                          which is identical to equation (5.9)</a:t>
            </a:r>
          </a:p>
          <a:p>
            <a:pPr algn="just"/>
            <a:endParaRPr lang="en-GB" sz="2000" i="1" dirty="0">
              <a:solidFill>
                <a:schemeClr val="tx1"/>
              </a:solidFill>
            </a:endParaRPr>
          </a:p>
          <a:p>
            <a:pPr algn="just"/>
            <a:r>
              <a:rPr lang="en-GB" sz="2000" i="1" dirty="0">
                <a:solidFill>
                  <a:schemeClr val="tx1"/>
                </a:solidFill>
              </a:rPr>
              <a:t>Where c = k</a:t>
            </a:r>
            <a:r>
              <a:rPr lang="en-US" sz="2000" i="1" dirty="0">
                <a:solidFill>
                  <a:schemeClr val="tx1"/>
                </a:solidFill>
              </a:rPr>
              <a:t>/</a:t>
            </a:r>
            <a:r>
              <a:rPr lang="el-GR" sz="2000" i="1" dirty="0">
                <a:solidFill>
                  <a:schemeClr val="tx1"/>
                </a:solidFill>
              </a:rPr>
              <a:t>μ</a:t>
            </a:r>
            <a:r>
              <a:rPr lang="en-US" sz="2000" i="1" dirty="0">
                <a:solidFill>
                  <a:schemeClr val="tx1"/>
                </a:solidFill>
              </a:rPr>
              <a:t> that is when                         or Pr = 1 </a:t>
            </a:r>
            <a:endParaRPr lang="en-GB" sz="2000" i="1" dirty="0">
              <a:solidFill>
                <a:schemeClr val="tx1"/>
              </a:solidFill>
            </a:endParaRPr>
          </a:p>
          <a:p>
            <a:pPr algn="just"/>
            <a:r>
              <a:rPr lang="en-GB" sz="2000" i="1" dirty="0">
                <a:solidFill>
                  <a:schemeClr val="tx1"/>
                </a:solidFill>
              </a:rPr>
              <a:t> </a:t>
            </a:r>
          </a:p>
          <a:p>
            <a:pPr algn="just"/>
            <a:r>
              <a:rPr lang="en-GB" sz="2000" i="1" dirty="0">
                <a:solidFill>
                  <a:schemeClr val="tx1"/>
                </a:solidFill>
              </a:rPr>
              <a:t> </a:t>
            </a:r>
            <a:r>
              <a:rPr lang="en-GB" sz="2000" b="1" i="1" dirty="0">
                <a:solidFill>
                  <a:schemeClr val="tx2"/>
                </a:solidFill>
              </a:rPr>
              <a:t>Therefore, for fluids whose Prandtl number is approximately unity the simple Reynolds analogy can be applied, since the heat transferred across the laminar sub-layer can be considered in a similar way to the heat transferred from the sub-layer to the bulk of the fluid. For most gases, dry vapours, and superheated vapour Pr lies between about 0.65 and 1.2.  </a:t>
            </a:r>
            <a:r>
              <a:rPr lang="en-GB" sz="2000" i="1" dirty="0">
                <a:solidFill>
                  <a:schemeClr val="tx1"/>
                </a:solidFill>
              </a:rPr>
              <a:t>   </a:t>
            </a:r>
          </a:p>
          <a:p>
            <a:pPr algn="just"/>
            <a:r>
              <a:rPr lang="en-GB" sz="2000" b="1" dirty="0">
                <a:solidFill>
                  <a:schemeClr val="tx1"/>
                </a:solidFill>
              </a:rPr>
              <a:t>A dimensionless friction factor, f, is defined by;</a:t>
            </a:r>
            <a:r>
              <a:rPr lang="en-GB" sz="2000" b="1" i="1" dirty="0">
                <a:solidFill>
                  <a:schemeClr val="tx1"/>
                </a:solidFill>
              </a:rPr>
              <a:t>  </a:t>
            </a:r>
            <a:r>
              <a:rPr lang="en-GB" sz="2000" i="1" dirty="0">
                <a:solidFill>
                  <a:schemeClr val="tx1"/>
                </a:solidFill>
              </a:rPr>
              <a:t>                                                                                  </a:t>
            </a:r>
            <a:endParaRPr lang="en-GB"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dirty="0">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95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9510" name="Object 6"/>
          <p:cNvGraphicFramePr>
            <a:graphicFrameLocks noChangeAspect="1"/>
          </p:cNvGraphicFramePr>
          <p:nvPr/>
        </p:nvGraphicFramePr>
        <p:xfrm>
          <a:off x="2724150" y="1993900"/>
          <a:ext cx="1943100" cy="887413"/>
        </p:xfrm>
        <a:graphic>
          <a:graphicData uri="http://schemas.openxmlformats.org/presentationml/2006/ole">
            <mc:AlternateContent xmlns:mc="http://schemas.openxmlformats.org/markup-compatibility/2006">
              <mc:Choice xmlns:v="urn:schemas-microsoft-com:vml" Requires="v">
                <p:oleObj spid="_x0000_s149510" name="Equation" r:id="rId3" imgW="647640" imgH="419040" progId="Equation.3">
                  <p:embed/>
                </p:oleObj>
              </mc:Choice>
              <mc:Fallback>
                <p:oleObj name="Equation" r:id="rId3" imgW="647640" imgH="4190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1993900"/>
                        <a:ext cx="19431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9512" name="Object 8"/>
          <p:cNvGraphicFramePr>
            <a:graphicFrameLocks noChangeAspect="1"/>
          </p:cNvGraphicFramePr>
          <p:nvPr/>
        </p:nvGraphicFramePr>
        <p:xfrm>
          <a:off x="3213100" y="2971800"/>
          <a:ext cx="889000" cy="609600"/>
        </p:xfrm>
        <a:graphic>
          <a:graphicData uri="http://schemas.openxmlformats.org/presentationml/2006/ole">
            <mc:AlternateContent xmlns:mc="http://schemas.openxmlformats.org/markup-compatibility/2006">
              <mc:Choice xmlns:v="urn:schemas-microsoft-com:vml" Requires="v">
                <p:oleObj spid="_x0000_s149512" name="Equation" r:id="rId5" imgW="431640" imgH="393480" progId="Equation.3">
                  <p:embed/>
                </p:oleObj>
              </mc:Choice>
              <mc:Fallback>
                <p:oleObj name="Equation" r:id="rId5" imgW="431640" imgH="39348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3100" y="2971800"/>
                        <a:ext cx="889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9514" name="Object 10"/>
          <p:cNvGraphicFramePr>
            <a:graphicFrameLocks noChangeAspect="1"/>
          </p:cNvGraphicFramePr>
          <p:nvPr/>
        </p:nvGraphicFramePr>
        <p:xfrm>
          <a:off x="5029200" y="5486400"/>
          <a:ext cx="1295400" cy="762000"/>
        </p:xfrm>
        <a:graphic>
          <a:graphicData uri="http://schemas.openxmlformats.org/presentationml/2006/ole">
            <mc:AlternateContent xmlns:mc="http://schemas.openxmlformats.org/markup-compatibility/2006">
              <mc:Choice xmlns:v="urn:schemas-microsoft-com:vml" Requires="v">
                <p:oleObj spid="_x0000_s149514" name="Equation" r:id="rId7" imgW="736600" imgH="419100" progId="Equation.3">
                  <p:embed/>
                </p:oleObj>
              </mc:Choice>
              <mc:Fallback>
                <p:oleObj name="Equation" r:id="rId7" imgW="736600" imgH="4191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5486400"/>
                        <a:ext cx="1295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Slide Number Placeholder 25"/>
          <p:cNvSpPr>
            <a:spLocks noGrp="1"/>
          </p:cNvSpPr>
          <p:nvPr>
            <p:ph type="sldNum" sz="quarter" idx="12"/>
          </p:nvPr>
        </p:nvSpPr>
        <p:spPr/>
        <p:txBody>
          <a:bodyPr/>
          <a:lstStyle/>
          <a:p>
            <a:fld id="{8C4A4B88-1782-42C8-BD5A-19087A6D7F0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1-5.3: REYNOLDS ANALOGY</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lnSpcReduction="10000"/>
          </a:bodyPr>
          <a:lstStyle/>
          <a:p>
            <a:pPr marL="457200" indent="-457200" algn="l"/>
            <a:r>
              <a:rPr lang="en-US" sz="2000" b="1" i="1" dirty="0">
                <a:solidFill>
                  <a:schemeClr val="tx1"/>
                </a:solidFill>
              </a:rPr>
              <a:t>The Stanton Number, St is expressed as;</a:t>
            </a:r>
          </a:p>
          <a:p>
            <a:pPr marL="457200" indent="-457200" algn="l"/>
            <a:endParaRPr lang="en-US" sz="2000" b="1" i="1" dirty="0">
              <a:solidFill>
                <a:schemeClr val="tx1"/>
              </a:solidFill>
            </a:endParaRPr>
          </a:p>
          <a:p>
            <a:pPr marL="457200" indent="-457200" algn="l"/>
            <a:endParaRPr lang="en-US" sz="2000" b="1" i="1" dirty="0">
              <a:solidFill>
                <a:schemeClr val="tx1"/>
              </a:solidFill>
            </a:endParaRPr>
          </a:p>
          <a:p>
            <a:pPr marL="457200" indent="-457200" algn="l"/>
            <a:endParaRPr lang="en-US" sz="2000" b="1" i="1" dirty="0">
              <a:solidFill>
                <a:schemeClr val="tx1"/>
              </a:solidFill>
            </a:endParaRPr>
          </a:p>
          <a:p>
            <a:pPr marL="457200" indent="-457200" algn="just"/>
            <a:r>
              <a:rPr lang="en-GB" sz="2000" b="1" i="1" dirty="0">
                <a:solidFill>
                  <a:schemeClr val="tx1"/>
                </a:solidFill>
              </a:rPr>
              <a:t>For flow in a pipe of diameter, d, the resistance to flow over unit length is given by;</a:t>
            </a:r>
          </a:p>
          <a:p>
            <a:pPr marL="457200" indent="-457200" algn="just"/>
            <a:endParaRPr lang="en-GB" sz="2000" b="1" i="1" dirty="0">
              <a:solidFill>
                <a:schemeClr val="tx1"/>
              </a:solidFill>
            </a:endParaRPr>
          </a:p>
          <a:p>
            <a:pPr marL="457200" indent="-457200" algn="just"/>
            <a:endParaRPr lang="en-GB" sz="2000" b="1" i="1" dirty="0">
              <a:solidFill>
                <a:schemeClr val="tx1"/>
              </a:solidFill>
            </a:endParaRPr>
          </a:p>
          <a:p>
            <a:pPr marL="457200" indent="-457200" algn="just"/>
            <a:r>
              <a:rPr lang="en-GB" sz="2000" b="1" i="1" dirty="0">
                <a:solidFill>
                  <a:schemeClr val="tx1"/>
                </a:solidFill>
              </a:rPr>
              <a:t>The ratio of the pumping power required to the rate of heat flow can be expressed as:</a:t>
            </a:r>
          </a:p>
          <a:p>
            <a:pPr marL="457200" indent="-457200" algn="just"/>
            <a:endParaRPr lang="en-GB" sz="2000" b="1" i="1" dirty="0">
              <a:solidFill>
                <a:schemeClr val="tx1"/>
              </a:solidFill>
            </a:endParaRPr>
          </a:p>
          <a:p>
            <a:pPr marL="457200" indent="-457200" algn="just"/>
            <a:endParaRPr lang="en-GB" sz="2000" b="1" i="1" dirty="0">
              <a:solidFill>
                <a:schemeClr val="tx1"/>
              </a:solidFill>
            </a:endParaRPr>
          </a:p>
          <a:p>
            <a:pPr marL="457200" indent="-457200" algn="just"/>
            <a:endParaRPr lang="en-GB" sz="2000" b="1" i="1" dirty="0">
              <a:solidFill>
                <a:schemeClr val="tx1"/>
              </a:solidFill>
            </a:endParaRPr>
          </a:p>
          <a:p>
            <a:pPr marL="457200" indent="-457200" algn="just"/>
            <a:r>
              <a:rPr lang="en-GB" sz="2000" b="1" i="1" dirty="0">
                <a:solidFill>
                  <a:schemeClr val="tx2"/>
                </a:solidFill>
              </a:rPr>
              <a:t>The above equation suggests that the power required for a given heat transfer rate can be reduced by decreasing the velocity of flow, u. However, a reduction in the fluid velocity means that the required surface area must be increased, and hence a compromise must be made. </a:t>
            </a:r>
            <a:endParaRPr lang="en-US" sz="2000" b="1" i="1" dirty="0">
              <a:solidFill>
                <a:schemeClr val="tx2"/>
              </a:solidFill>
            </a:endParaRPr>
          </a:p>
          <a:p>
            <a:pPr marL="457200" indent="-457200" algn="just"/>
            <a:endParaRPr lang="en-GB" sz="2000" b="1" i="1" dirty="0">
              <a:solidFill>
                <a:schemeClr val="tx1"/>
              </a:solidFill>
            </a:endParaRPr>
          </a:p>
          <a:p>
            <a:pPr marL="457200" indent="-457200" algn="just"/>
            <a:endParaRPr lang="en-US" sz="2000" dirty="0"/>
          </a:p>
          <a:p>
            <a:pPr marL="457200" indent="-457200" algn="l"/>
            <a:endParaRPr lang="en-US" sz="2000" b="1" i="1" dirty="0">
              <a:solidFill>
                <a:schemeClr val="tx1"/>
              </a:solidFill>
            </a:endParaRPr>
          </a:p>
          <a:p>
            <a:pPr marL="457200" indent="-457200" algn="l"/>
            <a:endParaRPr lang="en-US" sz="2000" b="1" i="1"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dirty="0">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7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6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95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951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95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1557" name="Object 5"/>
          <p:cNvGraphicFramePr>
            <a:graphicFrameLocks noChangeAspect="1"/>
          </p:cNvGraphicFramePr>
          <p:nvPr/>
        </p:nvGraphicFramePr>
        <p:xfrm>
          <a:off x="1274763" y="1295400"/>
          <a:ext cx="5526087" cy="685800"/>
        </p:xfrm>
        <a:graphic>
          <a:graphicData uri="http://schemas.openxmlformats.org/presentationml/2006/ole">
            <mc:AlternateContent xmlns:mc="http://schemas.openxmlformats.org/markup-compatibility/2006">
              <mc:Choice xmlns:v="urn:schemas-microsoft-com:vml" Requires="v">
                <p:oleObj spid="_x0000_s151557" name="Equation" r:id="rId3" imgW="3759120" imgH="431640" progId="Equation.3">
                  <p:embed/>
                </p:oleObj>
              </mc:Choice>
              <mc:Fallback>
                <p:oleObj name="Equation" r:id="rId3" imgW="3759120" imgH="431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763" y="1295400"/>
                        <a:ext cx="55260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1559" name="Picture 7"/>
          <p:cNvPicPr>
            <a:picLocks noChangeAspect="1" noChangeArrowheads="1"/>
          </p:cNvPicPr>
          <p:nvPr/>
        </p:nvPicPr>
        <p:blipFill>
          <a:blip r:embed="rId5"/>
          <a:srcRect/>
          <a:stretch>
            <a:fillRect/>
          </a:stretch>
        </p:blipFill>
        <p:spPr bwMode="auto">
          <a:xfrm>
            <a:off x="1828800" y="2514600"/>
            <a:ext cx="5334000" cy="762000"/>
          </a:xfrm>
          <a:prstGeom prst="rect">
            <a:avLst/>
          </a:prstGeom>
          <a:noFill/>
          <a:ln w="9525">
            <a:noFill/>
            <a:miter lim="800000"/>
            <a:headEnd/>
            <a:tailEnd/>
          </a:ln>
          <a:effectLst/>
        </p:spPr>
      </p:pic>
      <p:sp>
        <p:nvSpPr>
          <p:cNvPr id="15156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1560" name="Object 8"/>
          <p:cNvGraphicFramePr>
            <a:graphicFrameLocks noChangeAspect="1"/>
          </p:cNvGraphicFramePr>
          <p:nvPr/>
        </p:nvGraphicFramePr>
        <p:xfrm>
          <a:off x="2438400" y="4114800"/>
          <a:ext cx="3048000" cy="838200"/>
        </p:xfrm>
        <a:graphic>
          <a:graphicData uri="http://schemas.openxmlformats.org/presentationml/2006/ole">
            <mc:AlternateContent xmlns:mc="http://schemas.openxmlformats.org/markup-compatibility/2006">
              <mc:Choice xmlns:v="urn:schemas-microsoft-com:vml" Requires="v">
                <p:oleObj spid="_x0000_s151560" name="Equation" r:id="rId6" imgW="1308100" imgH="457200" progId="Equation.3">
                  <p:embed/>
                </p:oleObj>
              </mc:Choice>
              <mc:Fallback>
                <p:oleObj name="Equation" r:id="rId6" imgW="1308100" imgH="4572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114800"/>
                        <a:ext cx="3048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Slide Number Placeholder 27"/>
          <p:cNvSpPr>
            <a:spLocks noGrp="1"/>
          </p:cNvSpPr>
          <p:nvPr>
            <p:ph type="sldNum" sz="quarter" idx="12"/>
          </p:nvPr>
        </p:nvSpPr>
        <p:spPr/>
        <p:txBody>
          <a:bodyPr/>
          <a:lstStyle/>
          <a:p>
            <a:fld id="{8C4A4B88-1782-42C8-BD5A-19087A6D7F0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5.1 : Heating of air in a tube</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400" b="1" dirty="0"/>
              <a:t>Question:</a:t>
            </a:r>
          </a:p>
          <a:p>
            <a:pPr>
              <a:buFont typeface="Wingdings" pitchFamily="2" charset="2"/>
              <a:buChar char="§"/>
            </a:pPr>
            <a:r>
              <a:rPr lang="en-GB" sz="2000" dirty="0"/>
              <a:t>Air is heated by passing it through a 25 mm bore copper tube which is maintained at 280 </a:t>
            </a:r>
            <a:r>
              <a:rPr lang="en-GB" sz="2000" baseline="30000" dirty="0" err="1"/>
              <a:t>o</a:t>
            </a:r>
            <a:r>
              <a:rPr lang="en-GB" sz="2000" dirty="0" err="1"/>
              <a:t>C.</a:t>
            </a:r>
            <a:r>
              <a:rPr lang="en-GB" sz="2000" dirty="0"/>
              <a:t> The air enters at 15 </a:t>
            </a:r>
            <a:r>
              <a:rPr lang="en-GB" sz="2000" baseline="30000" dirty="0" err="1"/>
              <a:t>o</a:t>
            </a:r>
            <a:r>
              <a:rPr lang="en-GB" sz="2000" dirty="0" err="1"/>
              <a:t>C</a:t>
            </a:r>
            <a:r>
              <a:rPr lang="en-GB" sz="2000" dirty="0"/>
              <a:t> and leaves at 270 </a:t>
            </a:r>
            <a:r>
              <a:rPr lang="en-GB" sz="2000" baseline="30000" dirty="0" err="1"/>
              <a:t>o</a:t>
            </a:r>
            <a:r>
              <a:rPr lang="en-GB" sz="2000" dirty="0" err="1"/>
              <a:t>C</a:t>
            </a:r>
            <a:r>
              <a:rPr lang="en-GB" sz="2000" dirty="0"/>
              <a:t> at a mean velocity of 30 m/s. Using the Reynolds analogy, calculate the length of the tube and the pumping power required. For turbulent flow in a tube take ,</a:t>
            </a:r>
          </a:p>
          <a:p>
            <a:pPr>
              <a:buNone/>
            </a:pPr>
            <a:r>
              <a:rPr lang="en-GB" sz="2000" dirty="0"/>
              <a:t>                                               and all properties at mean film temperature. Take the mean temperature difference as  . </a:t>
            </a:r>
            <a:endParaRPr lang="en-US" sz="2000" dirty="0"/>
          </a:p>
          <a:p>
            <a:pPr>
              <a:buNone/>
            </a:pPr>
            <a:r>
              <a:rPr lang="en-GB" sz="2000" b="1" i="1" dirty="0"/>
              <a:t>Solution</a:t>
            </a:r>
            <a:r>
              <a:rPr lang="en-GB" sz="2400" dirty="0"/>
              <a:t>	</a:t>
            </a:r>
            <a:endParaRPr lang="en-US" sz="2400" dirty="0"/>
          </a:p>
          <a:p>
            <a:pPr>
              <a:buNone/>
            </a:pPr>
            <a:r>
              <a:rPr lang="en-GB" sz="2000" dirty="0"/>
              <a:t>The mean film temperature can be found as:</a:t>
            </a:r>
          </a:p>
          <a:p>
            <a:pPr>
              <a:buNone/>
            </a:pPr>
            <a:endParaRPr lang="en-GB" sz="2000" dirty="0"/>
          </a:p>
          <a:p>
            <a:pPr>
              <a:buNone/>
            </a:pPr>
            <a:endParaRPr lang="en-GB" sz="2000" dirty="0"/>
          </a:p>
          <a:p>
            <a:pPr>
              <a:buNone/>
            </a:pPr>
            <a:r>
              <a:rPr lang="en-GB" sz="2000" b="1" i="1" dirty="0"/>
              <a:t>Properties</a:t>
            </a:r>
          </a:p>
          <a:p>
            <a:pPr>
              <a:buNone/>
            </a:pPr>
            <a:r>
              <a:rPr lang="en-GB" sz="2000" dirty="0"/>
              <a:t>From Table 10 at </a:t>
            </a:r>
            <a:r>
              <a:rPr lang="en-GB" sz="2000" dirty="0" err="1"/>
              <a:t>t</a:t>
            </a:r>
            <a:r>
              <a:rPr lang="en-GB" sz="2000" baseline="-25000" dirty="0" err="1"/>
              <a:t>f</a:t>
            </a:r>
            <a:r>
              <a:rPr lang="en-GB" sz="2000" dirty="0"/>
              <a:t> = 211.25</a:t>
            </a:r>
            <a:r>
              <a:rPr lang="en-GB" sz="2000" baseline="30000" dirty="0"/>
              <a:t>o</a:t>
            </a:r>
            <a:r>
              <a:rPr lang="en-GB" sz="2000" dirty="0"/>
              <a:t>C = 484.4 K, the properties of air can be found as:</a:t>
            </a:r>
            <a:endParaRPr lang="en-US" sz="2000" dirty="0"/>
          </a:p>
          <a:p>
            <a:pPr>
              <a:buNone/>
            </a:pPr>
            <a:r>
              <a:rPr lang="en-GB" sz="2000" dirty="0"/>
              <a:t>λ = 3.938 x10</a:t>
            </a:r>
            <a:r>
              <a:rPr lang="en-GB" sz="2000" baseline="30000" dirty="0"/>
              <a:t>-5</a:t>
            </a:r>
            <a:r>
              <a:rPr lang="en-GB" sz="2000" dirty="0"/>
              <a:t> kW/m</a:t>
            </a:r>
            <a:r>
              <a:rPr lang="en-GB" sz="2000" baseline="30000" dirty="0"/>
              <a:t> </a:t>
            </a:r>
            <a:r>
              <a:rPr lang="en-GB" sz="2000" dirty="0"/>
              <a:t>K; Pr = 0.681; ν = 3.591 x 10</a:t>
            </a:r>
            <a:r>
              <a:rPr lang="en-GB" sz="2000" baseline="30000" dirty="0"/>
              <a:t>-5 </a:t>
            </a:r>
            <a:r>
              <a:rPr lang="en-GB" sz="2000" dirty="0"/>
              <a:t>m</a:t>
            </a:r>
            <a:r>
              <a:rPr lang="en-GB" sz="2000" baseline="30000" dirty="0"/>
              <a:t>2</a:t>
            </a:r>
            <a:r>
              <a:rPr lang="en-GB" sz="2000" dirty="0"/>
              <a:t>/s; ρ = 0.73 kg/m</a:t>
            </a:r>
            <a:r>
              <a:rPr lang="en-GB" sz="2000" baseline="30000" dirty="0"/>
              <a:t>3</a:t>
            </a:r>
            <a:r>
              <a:rPr lang="en-GB" sz="2000" dirty="0"/>
              <a:t>;</a:t>
            </a:r>
          </a:p>
          <a:p>
            <a:pPr>
              <a:buNone/>
            </a:pPr>
            <a:r>
              <a:rPr lang="en-GB" sz="2000" dirty="0"/>
              <a:t> </a:t>
            </a:r>
            <a:r>
              <a:rPr lang="en-GB" sz="2000" i="1" dirty="0"/>
              <a:t>c</a:t>
            </a:r>
            <a:r>
              <a:rPr lang="en-GB" sz="2000" baseline="-25000" dirty="0"/>
              <a:t>p</a:t>
            </a:r>
            <a:r>
              <a:rPr lang="en-GB" sz="2000" dirty="0"/>
              <a:t> = 1.027 kJ/</a:t>
            </a:r>
            <a:r>
              <a:rPr lang="en-GB" sz="2000" dirty="0" err="1"/>
              <a:t>kg.K</a:t>
            </a:r>
            <a:r>
              <a:rPr lang="en-GB" sz="2000" dirty="0"/>
              <a:t>   </a:t>
            </a:r>
            <a:endParaRPr lang="en-US" sz="2000" dirty="0"/>
          </a:p>
          <a:p>
            <a:pPr>
              <a:buNone/>
            </a:pPr>
            <a:endParaRPr lang="en-US" sz="2000"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000" b="1" dirty="0"/>
          </a:p>
          <a:p>
            <a:pPr algn="just">
              <a:buNone/>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55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5650" name="Object 2"/>
          <p:cNvGraphicFramePr>
            <a:graphicFrameLocks noChangeAspect="1"/>
          </p:cNvGraphicFramePr>
          <p:nvPr/>
        </p:nvGraphicFramePr>
        <p:xfrm>
          <a:off x="4800600" y="2743200"/>
          <a:ext cx="3429000" cy="381000"/>
        </p:xfrm>
        <a:graphic>
          <a:graphicData uri="http://schemas.openxmlformats.org/presentationml/2006/ole">
            <mc:AlternateContent xmlns:mc="http://schemas.openxmlformats.org/markup-compatibility/2006">
              <mc:Choice xmlns:v="urn:schemas-microsoft-com:vml" Requires="v">
                <p:oleObj spid="_x0000_s155650" name="Equation" r:id="rId2" imgW="1930400" imgH="215900" progId="Equation.3">
                  <p:embed/>
                </p:oleObj>
              </mc:Choice>
              <mc:Fallback>
                <p:oleObj name="Equation" r:id="rId2" imgW="1930400" imgH="2159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743200"/>
                        <a:ext cx="3429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5652" name="Object 4"/>
          <p:cNvGraphicFramePr>
            <a:graphicFrameLocks noChangeAspect="1"/>
          </p:cNvGraphicFramePr>
          <p:nvPr/>
        </p:nvGraphicFramePr>
        <p:xfrm>
          <a:off x="990600" y="2438400"/>
          <a:ext cx="1905000" cy="381000"/>
        </p:xfrm>
        <a:graphic>
          <a:graphicData uri="http://schemas.openxmlformats.org/presentationml/2006/ole">
            <mc:AlternateContent xmlns:mc="http://schemas.openxmlformats.org/markup-compatibility/2006">
              <mc:Choice xmlns:v="urn:schemas-microsoft-com:vml" Requires="v">
                <p:oleObj spid="_x0000_s155652" name="Equation" r:id="rId4" imgW="1155700" imgH="228600" progId="Equation.3">
                  <p:embed/>
                </p:oleObj>
              </mc:Choice>
              <mc:Fallback>
                <p:oleObj name="Equation" r:id="rId4" imgW="1155700" imgH="228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438400"/>
                        <a:ext cx="1905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5654" name="Object 6"/>
          <p:cNvGraphicFramePr>
            <a:graphicFrameLocks noChangeAspect="1"/>
          </p:cNvGraphicFramePr>
          <p:nvPr/>
        </p:nvGraphicFramePr>
        <p:xfrm>
          <a:off x="1066800" y="3962400"/>
          <a:ext cx="5257800" cy="609600"/>
        </p:xfrm>
        <a:graphic>
          <a:graphicData uri="http://schemas.openxmlformats.org/presentationml/2006/ole">
            <mc:AlternateContent xmlns:mc="http://schemas.openxmlformats.org/markup-compatibility/2006">
              <mc:Choice xmlns:v="urn:schemas-microsoft-com:vml" Requires="v">
                <p:oleObj spid="_x0000_s155654" name="Equation" r:id="rId6" imgW="3619500" imgH="431800" progId="Equation.3">
                  <p:embed/>
                </p:oleObj>
              </mc:Choice>
              <mc:Fallback>
                <p:oleObj name="Equation" r:id="rId6" imgW="3619500" imgH="4318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962400"/>
                        <a:ext cx="525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10"/>
          <p:cNvSpPr>
            <a:spLocks noGrp="1"/>
          </p:cNvSpPr>
          <p:nvPr>
            <p:ph type="sldNum" sz="quarter" idx="12"/>
          </p:nvPr>
        </p:nvSpPr>
        <p:spPr/>
        <p:txBody>
          <a:bodyPr/>
          <a:lstStyle/>
          <a:p>
            <a:fld id="{8C4A4B88-1782-42C8-BD5A-19087A6D7F0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5.1 : Heating of air in a tube</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000" b="1" i="1" dirty="0"/>
              <a:t>Analysis:</a:t>
            </a:r>
          </a:p>
          <a:p>
            <a:pPr algn="just">
              <a:buNone/>
            </a:pPr>
            <a:endParaRPr lang="en-GB" sz="2000" dirty="0"/>
          </a:p>
          <a:p>
            <a:pPr algn="just">
              <a:buNone/>
            </a:pPr>
            <a:endParaRPr lang="en-GB" sz="2000" dirty="0"/>
          </a:p>
          <a:p>
            <a:pPr algn="just">
              <a:buNone/>
            </a:pPr>
            <a:r>
              <a:rPr lang="en-GB" sz="2000" dirty="0"/>
              <a:t>Then:</a:t>
            </a:r>
          </a:p>
          <a:p>
            <a:pPr algn="just">
              <a:buNone/>
            </a:pPr>
            <a:endParaRPr lang="en-GB" sz="2000" dirty="0"/>
          </a:p>
          <a:p>
            <a:pPr algn="just">
              <a:buNone/>
            </a:pPr>
            <a:endParaRPr lang="en-GB" sz="2000" dirty="0"/>
          </a:p>
          <a:p>
            <a:pPr algn="just">
              <a:buNone/>
            </a:pPr>
            <a:endParaRPr lang="en-GB" sz="2000" dirty="0"/>
          </a:p>
          <a:p>
            <a:pPr algn="just">
              <a:buNone/>
            </a:pPr>
            <a:endParaRPr lang="en-GB" sz="2000" dirty="0"/>
          </a:p>
          <a:p>
            <a:pPr>
              <a:buNone/>
            </a:pPr>
            <a:r>
              <a:rPr lang="en-GB" sz="2000" dirty="0"/>
              <a:t>Therefore,</a:t>
            </a:r>
          </a:p>
          <a:p>
            <a:pPr>
              <a:buNone/>
            </a:pPr>
            <a:endParaRPr lang="en-GB" sz="2000" dirty="0"/>
          </a:p>
          <a:p>
            <a:pPr>
              <a:buNone/>
            </a:pPr>
            <a:r>
              <a:rPr lang="en-GB" sz="2000" dirty="0"/>
              <a:t>That is; </a:t>
            </a:r>
          </a:p>
          <a:p>
            <a:pPr>
              <a:buNone/>
            </a:pPr>
            <a:endParaRPr lang="en-GB" sz="2000" dirty="0"/>
          </a:p>
          <a:p>
            <a:pPr>
              <a:buNone/>
            </a:pPr>
            <a:r>
              <a:rPr lang="en-GB" sz="2000" dirty="0"/>
              <a:t> </a:t>
            </a:r>
          </a:p>
          <a:p>
            <a:pPr>
              <a:buNone/>
            </a:pPr>
            <a:endParaRPr lang="en-GB" sz="2000" dirty="0"/>
          </a:p>
          <a:p>
            <a:pPr>
              <a:buNone/>
            </a:pPr>
            <a:endParaRPr lang="en-GB" sz="2000" dirty="0"/>
          </a:p>
          <a:p>
            <a:pPr>
              <a:buNone/>
            </a:pPr>
            <a:endParaRPr lang="en-US" sz="2000" dirty="0"/>
          </a:p>
          <a:p>
            <a:pPr>
              <a:buNone/>
            </a:pPr>
            <a:endParaRPr lang="en-US" sz="2000"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000" b="1" dirty="0"/>
          </a:p>
          <a:p>
            <a:pPr algn="just">
              <a:buNone/>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55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8181" name="Object 5"/>
          <p:cNvGraphicFramePr>
            <a:graphicFrameLocks noChangeAspect="1"/>
          </p:cNvGraphicFramePr>
          <p:nvPr/>
        </p:nvGraphicFramePr>
        <p:xfrm>
          <a:off x="1066800" y="1219200"/>
          <a:ext cx="3429000" cy="685800"/>
        </p:xfrm>
        <a:graphic>
          <a:graphicData uri="http://schemas.openxmlformats.org/presentationml/2006/ole">
            <mc:AlternateContent xmlns:mc="http://schemas.openxmlformats.org/markup-compatibility/2006">
              <mc:Choice xmlns:v="urn:schemas-microsoft-com:vml" Requires="v">
                <p:oleObj spid="_x0000_s178181" name="Equation" r:id="rId2" imgW="2032000" imgH="393700" progId="Equation.3">
                  <p:embed/>
                </p:oleObj>
              </mc:Choice>
              <mc:Fallback>
                <p:oleObj name="Equation" r:id="rId2" imgW="2032000" imgH="39370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3429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8183" name="Object 7"/>
          <p:cNvGraphicFramePr>
            <a:graphicFrameLocks noChangeAspect="1"/>
          </p:cNvGraphicFramePr>
          <p:nvPr/>
        </p:nvGraphicFramePr>
        <p:xfrm>
          <a:off x="1066800" y="2209800"/>
          <a:ext cx="3352800" cy="685800"/>
        </p:xfrm>
        <a:graphic>
          <a:graphicData uri="http://schemas.openxmlformats.org/presentationml/2006/ole">
            <mc:AlternateContent xmlns:mc="http://schemas.openxmlformats.org/markup-compatibility/2006">
              <mc:Choice xmlns:v="urn:schemas-microsoft-com:vml" Requires="v">
                <p:oleObj spid="_x0000_s178183" name="Equation" r:id="rId4" imgW="2260600" imgH="431800" progId="Equation.3">
                  <p:embed/>
                </p:oleObj>
              </mc:Choice>
              <mc:Fallback>
                <p:oleObj name="Equation" r:id="rId4" imgW="2260600" imgH="4318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09800"/>
                        <a:ext cx="3352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8185" name="Object 9"/>
          <p:cNvGraphicFramePr>
            <a:graphicFrameLocks noChangeAspect="1"/>
          </p:cNvGraphicFramePr>
          <p:nvPr/>
        </p:nvGraphicFramePr>
        <p:xfrm>
          <a:off x="5181600" y="2286000"/>
          <a:ext cx="3505200" cy="609600"/>
        </p:xfrm>
        <a:graphic>
          <a:graphicData uri="http://schemas.openxmlformats.org/presentationml/2006/ole">
            <mc:AlternateContent xmlns:mc="http://schemas.openxmlformats.org/markup-compatibility/2006">
              <mc:Choice xmlns:v="urn:schemas-microsoft-com:vml" Requires="v">
                <p:oleObj spid="_x0000_s178185" name="Equation" r:id="rId6" imgW="2476500" imgH="393700" progId="Equation.3">
                  <p:embed/>
                </p:oleObj>
              </mc:Choice>
              <mc:Fallback>
                <p:oleObj name="Equation" r:id="rId6" imgW="2476500" imgH="3937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2286000"/>
                        <a:ext cx="3505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8187" name="Object 11"/>
          <p:cNvGraphicFramePr>
            <a:graphicFrameLocks noChangeAspect="1"/>
          </p:cNvGraphicFramePr>
          <p:nvPr/>
        </p:nvGraphicFramePr>
        <p:xfrm>
          <a:off x="1066800" y="3124200"/>
          <a:ext cx="6858000" cy="457200"/>
        </p:xfrm>
        <a:graphic>
          <a:graphicData uri="http://schemas.openxmlformats.org/presentationml/2006/ole">
            <mc:AlternateContent xmlns:mc="http://schemas.openxmlformats.org/markup-compatibility/2006">
              <mc:Choice xmlns:v="urn:schemas-microsoft-com:vml" Requires="v">
                <p:oleObj spid="_x0000_s178187" name="Equation" r:id="rId8" imgW="3060700" imgH="203200" progId="Equation.3">
                  <p:embed/>
                </p:oleObj>
              </mc:Choice>
              <mc:Fallback>
                <p:oleObj name="Equation" r:id="rId8" imgW="3060700" imgH="2032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124200"/>
                        <a:ext cx="6858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9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8189" name="Object 13"/>
          <p:cNvGraphicFramePr>
            <a:graphicFrameLocks noChangeAspect="1"/>
          </p:cNvGraphicFramePr>
          <p:nvPr/>
        </p:nvGraphicFramePr>
        <p:xfrm>
          <a:off x="1611313" y="3657600"/>
          <a:ext cx="1271587" cy="685800"/>
        </p:xfrm>
        <a:graphic>
          <a:graphicData uri="http://schemas.openxmlformats.org/presentationml/2006/ole">
            <mc:AlternateContent xmlns:mc="http://schemas.openxmlformats.org/markup-compatibility/2006">
              <mc:Choice xmlns:v="urn:schemas-microsoft-com:vml" Requires="v">
                <p:oleObj spid="_x0000_s178189" name="Equation" r:id="rId10" imgW="660240" imgH="393480" progId="Equation.3">
                  <p:embed/>
                </p:oleObj>
              </mc:Choice>
              <mc:Fallback>
                <p:oleObj name="Equation" r:id="rId10" imgW="660240" imgH="39348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1313" y="3657600"/>
                        <a:ext cx="12715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9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8191" name="Object 15"/>
          <p:cNvGraphicFramePr>
            <a:graphicFrameLocks noChangeAspect="1"/>
          </p:cNvGraphicFramePr>
          <p:nvPr/>
        </p:nvGraphicFramePr>
        <p:xfrm>
          <a:off x="1516063" y="4419600"/>
          <a:ext cx="4738687" cy="762000"/>
        </p:xfrm>
        <a:graphic>
          <a:graphicData uri="http://schemas.openxmlformats.org/presentationml/2006/ole">
            <mc:AlternateContent xmlns:mc="http://schemas.openxmlformats.org/markup-compatibility/2006">
              <mc:Choice xmlns:v="urn:schemas-microsoft-com:vml" Requires="v">
                <p:oleObj spid="_x0000_s178191" name="Equation" r:id="rId12" imgW="2603160" imgH="419040" progId="Equation.3">
                  <p:embed/>
                </p:oleObj>
              </mc:Choice>
              <mc:Fallback>
                <p:oleObj name="Equation" r:id="rId12" imgW="2603160" imgH="419040" progId="Equation.3">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6063" y="4419600"/>
                        <a:ext cx="473868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9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8193" name="Object 17"/>
          <p:cNvGraphicFramePr>
            <a:graphicFrameLocks noChangeAspect="1"/>
          </p:cNvGraphicFramePr>
          <p:nvPr/>
        </p:nvGraphicFramePr>
        <p:xfrm>
          <a:off x="1600200" y="5410200"/>
          <a:ext cx="6477000" cy="609600"/>
        </p:xfrm>
        <a:graphic>
          <a:graphicData uri="http://schemas.openxmlformats.org/presentationml/2006/ole">
            <mc:AlternateContent xmlns:mc="http://schemas.openxmlformats.org/markup-compatibility/2006">
              <mc:Choice xmlns:v="urn:schemas-microsoft-com:vml" Requires="v">
                <p:oleObj spid="_x0000_s178193" name="Equation" r:id="rId14" imgW="3911600" imgH="393700" progId="Equation.3">
                  <p:embed/>
                </p:oleObj>
              </mc:Choice>
              <mc:Fallback>
                <p:oleObj name="Equation" r:id="rId14" imgW="3911600" imgH="393700" progId="Equation.3">
                  <p:embed/>
                  <p:pic>
                    <p:nvPicPr>
                      <p:cNvPr id="0"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5410200"/>
                        <a:ext cx="6477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lide Number Placeholder 21"/>
          <p:cNvSpPr>
            <a:spLocks noGrp="1"/>
          </p:cNvSpPr>
          <p:nvPr>
            <p:ph type="sldNum" sz="quarter" idx="12"/>
          </p:nvPr>
        </p:nvSpPr>
        <p:spPr/>
        <p:txBody>
          <a:bodyPr/>
          <a:lstStyle/>
          <a:p>
            <a:fld id="{8C4A4B88-1782-42C8-BD5A-19087A6D7F0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5.1 : Heating of air in a tube</a:t>
            </a:r>
          </a:p>
        </p:txBody>
      </p:sp>
      <p:sp>
        <p:nvSpPr>
          <p:cNvPr id="3" name="Content Placeholder 2"/>
          <p:cNvSpPr>
            <a:spLocks noGrp="1"/>
          </p:cNvSpPr>
          <p:nvPr>
            <p:ph idx="1"/>
          </p:nvPr>
        </p:nvSpPr>
        <p:spPr>
          <a:xfrm>
            <a:off x="228600" y="685800"/>
            <a:ext cx="8686800" cy="5638800"/>
          </a:xfrm>
        </p:spPr>
        <p:txBody>
          <a:bodyPr>
            <a:normAutofit fontScale="70000" lnSpcReduction="20000"/>
          </a:bodyPr>
          <a:lstStyle/>
          <a:p>
            <a:pPr algn="just">
              <a:buNone/>
            </a:pPr>
            <a:r>
              <a:rPr lang="en-GB" sz="2900" b="1" i="1" dirty="0"/>
              <a:t>Analysis:</a:t>
            </a:r>
          </a:p>
          <a:p>
            <a:pPr algn="just">
              <a:buNone/>
            </a:pPr>
            <a:r>
              <a:rPr lang="en-GB" sz="2900" dirty="0"/>
              <a:t>Hence,</a:t>
            </a:r>
          </a:p>
          <a:p>
            <a:pPr algn="just">
              <a:buNone/>
            </a:pPr>
            <a:endParaRPr lang="en-GB" sz="2000" dirty="0"/>
          </a:p>
          <a:p>
            <a:pPr algn="just">
              <a:buNone/>
            </a:pPr>
            <a:endParaRPr lang="en-GB" sz="2000" dirty="0"/>
          </a:p>
          <a:p>
            <a:pPr algn="just">
              <a:buNone/>
            </a:pPr>
            <a:r>
              <a:rPr lang="en-GB" sz="2900" dirty="0"/>
              <a:t>Also,</a:t>
            </a:r>
          </a:p>
          <a:p>
            <a:pPr algn="just">
              <a:buNone/>
            </a:pPr>
            <a:endParaRPr lang="en-GB" sz="2000" dirty="0"/>
          </a:p>
          <a:p>
            <a:pPr algn="just">
              <a:buNone/>
            </a:pPr>
            <a:endParaRPr lang="en-GB" sz="2000" dirty="0"/>
          </a:p>
          <a:p>
            <a:pPr algn="just">
              <a:buNone/>
            </a:pPr>
            <a:r>
              <a:rPr lang="en-GB" sz="2900" dirty="0"/>
              <a:t>Then,</a:t>
            </a:r>
          </a:p>
          <a:p>
            <a:pPr algn="just">
              <a:buNone/>
            </a:pPr>
            <a:endParaRPr lang="en-GB" sz="2000" dirty="0"/>
          </a:p>
          <a:p>
            <a:pPr algn="just">
              <a:buNone/>
            </a:pPr>
            <a:endParaRPr lang="en-GB" sz="2000" dirty="0"/>
          </a:p>
          <a:p>
            <a:pPr algn="just">
              <a:buNone/>
            </a:pPr>
            <a:endParaRPr lang="en-GB" sz="2000" dirty="0"/>
          </a:p>
          <a:p>
            <a:pPr algn="just">
              <a:buNone/>
            </a:pPr>
            <a:endParaRPr lang="en-GB" sz="2000" dirty="0"/>
          </a:p>
          <a:p>
            <a:pPr algn="just">
              <a:buNone/>
            </a:pPr>
            <a:endParaRPr lang="en-GB" sz="2000" dirty="0"/>
          </a:p>
          <a:p>
            <a:pPr algn="just">
              <a:buNone/>
            </a:pPr>
            <a:endParaRPr lang="en-GB" sz="2000" dirty="0"/>
          </a:p>
          <a:p>
            <a:pPr algn="just">
              <a:buNone/>
            </a:pPr>
            <a:endParaRPr lang="en-GB" sz="2000" dirty="0"/>
          </a:p>
          <a:p>
            <a:pPr algn="just">
              <a:buNone/>
            </a:pPr>
            <a:endParaRPr lang="en-GB" sz="2000" dirty="0"/>
          </a:p>
          <a:p>
            <a:pPr algn="just">
              <a:buNone/>
            </a:pPr>
            <a:r>
              <a:rPr lang="en-GB" sz="2900" dirty="0"/>
              <a:t>Therefore,</a:t>
            </a:r>
            <a:endParaRPr lang="en-US" sz="2900" dirty="0"/>
          </a:p>
          <a:p>
            <a:pPr algn="just">
              <a:buNone/>
            </a:pPr>
            <a:endParaRPr lang="en-US" sz="2000" dirty="0"/>
          </a:p>
          <a:p>
            <a:pPr algn="just">
              <a:buNone/>
            </a:pPr>
            <a:endParaRPr lang="en-GB" sz="2000" dirty="0"/>
          </a:p>
          <a:p>
            <a:pPr algn="just">
              <a:buNone/>
            </a:pPr>
            <a:endParaRPr lang="en-GB" sz="2000" dirty="0"/>
          </a:p>
          <a:p>
            <a:pPr>
              <a:buNone/>
            </a:pPr>
            <a:endParaRPr lang="en-GB" sz="2000" dirty="0"/>
          </a:p>
          <a:p>
            <a:pPr>
              <a:buNone/>
            </a:pPr>
            <a:r>
              <a:rPr lang="en-GB" sz="2000" dirty="0"/>
              <a:t> </a:t>
            </a:r>
          </a:p>
          <a:p>
            <a:pPr>
              <a:buNone/>
            </a:pPr>
            <a:r>
              <a:rPr lang="en-GB" sz="2900" b="1" dirty="0"/>
              <a:t>That is, Pumping power = 31.7 W</a:t>
            </a:r>
            <a:endParaRPr lang="en-US" sz="2900" b="1" dirty="0"/>
          </a:p>
          <a:p>
            <a:pPr>
              <a:buNone/>
            </a:pPr>
            <a:endParaRPr lang="en-GB" sz="2000" dirty="0"/>
          </a:p>
          <a:p>
            <a:pPr>
              <a:buNone/>
            </a:pPr>
            <a:endParaRPr lang="en-GB" sz="2000" dirty="0"/>
          </a:p>
          <a:p>
            <a:pPr>
              <a:buNone/>
            </a:pPr>
            <a:endParaRPr lang="en-US" sz="2000" dirty="0"/>
          </a:p>
          <a:p>
            <a:pPr>
              <a:buNone/>
            </a:pPr>
            <a:endParaRPr lang="en-US" sz="2000"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000" b="1" dirty="0"/>
          </a:p>
          <a:p>
            <a:pPr algn="just">
              <a:buNone/>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55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9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9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819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92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9209" name="Object 9"/>
          <p:cNvGraphicFramePr>
            <a:graphicFrameLocks noChangeAspect="1"/>
          </p:cNvGraphicFramePr>
          <p:nvPr/>
        </p:nvGraphicFramePr>
        <p:xfrm>
          <a:off x="1524000" y="914400"/>
          <a:ext cx="5943600" cy="1143000"/>
        </p:xfrm>
        <a:graphic>
          <a:graphicData uri="http://schemas.openxmlformats.org/presentationml/2006/ole">
            <mc:AlternateContent xmlns:mc="http://schemas.openxmlformats.org/markup-compatibility/2006">
              <mc:Choice xmlns:v="urn:schemas-microsoft-com:vml" Requires="v">
                <p:oleObj spid="_x0000_s179209" name="Equation" r:id="rId2" imgW="3276600" imgH="685800" progId="Equation.3">
                  <p:embed/>
                </p:oleObj>
              </mc:Choice>
              <mc:Fallback>
                <p:oleObj name="Equation" r:id="rId2" imgW="3276600" imgH="685800" progId="Equation.3">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14400"/>
                        <a:ext cx="59436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9211" name="Object 11"/>
          <p:cNvGraphicFramePr>
            <a:graphicFrameLocks noChangeAspect="1"/>
          </p:cNvGraphicFramePr>
          <p:nvPr/>
        </p:nvGraphicFramePr>
        <p:xfrm>
          <a:off x="990600" y="2362200"/>
          <a:ext cx="2438400" cy="381000"/>
        </p:xfrm>
        <a:graphic>
          <a:graphicData uri="http://schemas.openxmlformats.org/presentationml/2006/ole">
            <mc:AlternateContent xmlns:mc="http://schemas.openxmlformats.org/markup-compatibility/2006">
              <mc:Choice xmlns:v="urn:schemas-microsoft-com:vml" Requires="v">
                <p:oleObj spid="_x0000_s179211" name="Equation" r:id="rId4" imgW="1384300" imgH="228600" progId="Equation.3">
                  <p:embed/>
                </p:oleObj>
              </mc:Choice>
              <mc:Fallback>
                <p:oleObj name="Equation" r:id="rId4" imgW="1384300" imgH="2286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362200"/>
                        <a:ext cx="2438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1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9213" name="Object 13"/>
          <p:cNvGraphicFramePr>
            <a:graphicFrameLocks noChangeAspect="1"/>
          </p:cNvGraphicFramePr>
          <p:nvPr/>
        </p:nvGraphicFramePr>
        <p:xfrm>
          <a:off x="3733800" y="2362200"/>
          <a:ext cx="5181600" cy="609600"/>
        </p:xfrm>
        <a:graphic>
          <a:graphicData uri="http://schemas.openxmlformats.org/presentationml/2006/ole">
            <mc:AlternateContent xmlns:mc="http://schemas.openxmlformats.org/markup-compatibility/2006">
              <mc:Choice xmlns:v="urn:schemas-microsoft-com:vml" Requires="v">
                <p:oleObj spid="_x0000_s179213" name="Equation" r:id="rId6" imgW="3873500" imgH="444500" progId="Equation.3">
                  <p:embed/>
                </p:oleObj>
              </mc:Choice>
              <mc:Fallback>
                <p:oleObj name="Equation" r:id="rId6" imgW="3873500" imgH="44450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362200"/>
                        <a:ext cx="5181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1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9215" name="Object 15"/>
          <p:cNvGraphicFramePr>
            <a:graphicFrameLocks noChangeAspect="1"/>
          </p:cNvGraphicFramePr>
          <p:nvPr/>
        </p:nvGraphicFramePr>
        <p:xfrm>
          <a:off x="1143000" y="3200400"/>
          <a:ext cx="2743200" cy="304800"/>
        </p:xfrm>
        <a:graphic>
          <a:graphicData uri="http://schemas.openxmlformats.org/presentationml/2006/ole">
            <mc:AlternateContent xmlns:mc="http://schemas.openxmlformats.org/markup-compatibility/2006">
              <mc:Choice xmlns:v="urn:schemas-microsoft-com:vml" Requires="v">
                <p:oleObj spid="_x0000_s179215" name="Equation" r:id="rId8" imgW="1866900" imgH="228600" progId="Equation.3">
                  <p:embed/>
                </p:oleObj>
              </mc:Choice>
              <mc:Fallback>
                <p:oleObj name="Equation" r:id="rId8" imgW="1866900" imgH="22860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200400"/>
                        <a:ext cx="2743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1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9217" name="Object 17"/>
          <p:cNvGraphicFramePr>
            <a:graphicFrameLocks noChangeAspect="1"/>
          </p:cNvGraphicFramePr>
          <p:nvPr/>
        </p:nvGraphicFramePr>
        <p:xfrm>
          <a:off x="4495800" y="3200400"/>
          <a:ext cx="2667000" cy="533400"/>
        </p:xfrm>
        <a:graphic>
          <a:graphicData uri="http://schemas.openxmlformats.org/presentationml/2006/ole">
            <mc:AlternateContent xmlns:mc="http://schemas.openxmlformats.org/markup-compatibility/2006">
              <mc:Choice xmlns:v="urn:schemas-microsoft-com:vml" Requires="v">
                <p:oleObj spid="_x0000_s179217" name="Equation" r:id="rId10" imgW="1765300" imgH="393700" progId="Equation.3">
                  <p:embed/>
                </p:oleObj>
              </mc:Choice>
              <mc:Fallback>
                <p:oleObj name="Equation" r:id="rId10" imgW="1765300" imgH="3937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3200400"/>
                        <a:ext cx="2667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20"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9219" name="Object 19"/>
          <p:cNvGraphicFramePr>
            <a:graphicFrameLocks noChangeAspect="1"/>
          </p:cNvGraphicFramePr>
          <p:nvPr/>
        </p:nvGraphicFramePr>
        <p:xfrm>
          <a:off x="685800" y="3810000"/>
          <a:ext cx="3962400" cy="685800"/>
        </p:xfrm>
        <a:graphic>
          <a:graphicData uri="http://schemas.openxmlformats.org/presentationml/2006/ole">
            <mc:AlternateContent xmlns:mc="http://schemas.openxmlformats.org/markup-compatibility/2006">
              <mc:Choice xmlns:v="urn:schemas-microsoft-com:vml" Requires="v">
                <p:oleObj spid="_x0000_s179219" name="Equation" r:id="rId12" imgW="2438400" imgH="393700" progId="Equation.3">
                  <p:embed/>
                </p:oleObj>
              </mc:Choice>
              <mc:Fallback>
                <p:oleObj name="Equation" r:id="rId12" imgW="2438400" imgH="393700" progId="Equation.3">
                  <p:embed/>
                  <p:pic>
                    <p:nvPicPr>
                      <p:cNvPr id="0"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3810000"/>
                        <a:ext cx="3962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2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9221" name="Object 21"/>
          <p:cNvGraphicFramePr>
            <a:graphicFrameLocks noChangeAspect="1"/>
          </p:cNvGraphicFramePr>
          <p:nvPr/>
        </p:nvGraphicFramePr>
        <p:xfrm>
          <a:off x="1295400" y="4724400"/>
          <a:ext cx="4419600" cy="762000"/>
        </p:xfrm>
        <a:graphic>
          <a:graphicData uri="http://schemas.openxmlformats.org/presentationml/2006/ole">
            <mc:AlternateContent xmlns:mc="http://schemas.openxmlformats.org/markup-compatibility/2006">
              <mc:Choice xmlns:v="urn:schemas-microsoft-com:vml" Requires="v">
                <p:oleObj spid="_x0000_s179221" name="Equation" r:id="rId14" imgW="2133600" imgH="419100" progId="Equation.3">
                  <p:embed/>
                </p:oleObj>
              </mc:Choice>
              <mc:Fallback>
                <p:oleObj name="Equation" r:id="rId14" imgW="2133600" imgH="419100" progId="Equation.3">
                  <p:embed/>
                  <p:pic>
                    <p:nvPicPr>
                      <p:cNvPr id="0"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5400" y="4724400"/>
                        <a:ext cx="4419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Slide Number Placeholder 28"/>
          <p:cNvSpPr>
            <a:spLocks noGrp="1"/>
          </p:cNvSpPr>
          <p:nvPr>
            <p:ph type="sldNum" sz="quarter" idx="12"/>
          </p:nvPr>
        </p:nvSpPr>
        <p:spPr/>
        <p:txBody>
          <a:bodyPr/>
          <a:lstStyle/>
          <a:p>
            <a:fld id="{8C4A4B88-1782-42C8-BD5A-19087A6D7F0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Summary of Convection Calculation Procedure</a:t>
            </a:r>
          </a:p>
        </p:txBody>
      </p:sp>
      <p:sp>
        <p:nvSpPr>
          <p:cNvPr id="3" name="Footer Placeholder 2"/>
          <p:cNvSpPr>
            <a:spLocks noGrp="1"/>
          </p:cNvSpPr>
          <p:nvPr>
            <p:ph type="ftr" sz="quarter" idx="11"/>
          </p:nvPr>
        </p:nvSpPr>
        <p:spPr/>
        <p:txBody>
          <a:bodyPr/>
          <a:lstStyle/>
          <a:p>
            <a:r>
              <a:rPr lang="fr-FR"/>
              <a:t>PROF. F.K. FORSON; ME 366 LECTURE 7</a:t>
            </a:r>
            <a:endParaRPr lang="en-US"/>
          </a:p>
        </p:txBody>
      </p:sp>
      <p:pic>
        <p:nvPicPr>
          <p:cNvPr id="214018" name="Picture 2"/>
          <p:cNvPicPr>
            <a:picLocks noChangeAspect="1" noChangeArrowheads="1"/>
          </p:cNvPicPr>
          <p:nvPr/>
        </p:nvPicPr>
        <p:blipFill>
          <a:blip r:embed="rId2"/>
          <a:srcRect/>
          <a:stretch>
            <a:fillRect/>
          </a:stretch>
        </p:blipFill>
        <p:spPr bwMode="auto">
          <a:xfrm>
            <a:off x="1066800" y="1524000"/>
            <a:ext cx="6324600" cy="46196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C4A4B88-1782-42C8-BD5A-19087A6D7F0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1-5.4: The Heat Transfer Coefficient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algn="just">
              <a:buFont typeface="Wingdings" pitchFamily="2" charset="2"/>
              <a:buChar char="§"/>
            </a:pPr>
            <a:r>
              <a:rPr lang="en-GB" sz="2000" b="1" i="1" dirty="0">
                <a:solidFill>
                  <a:schemeClr val="tx1"/>
                </a:solidFill>
              </a:rPr>
              <a:t>Churchill and Bernstein presented a relation for the determination of the average Nusselt number for flow over a cylinder:</a:t>
            </a:r>
            <a:endParaRPr lang="en-US" sz="2000" b="1" i="1" dirty="0">
              <a:solidFill>
                <a:schemeClr val="tx1"/>
              </a:solidFill>
            </a:endParaRPr>
          </a:p>
          <a:p>
            <a:pPr algn="just"/>
            <a:r>
              <a:rPr lang="en-GB" sz="2000" b="1" dirty="0">
                <a:solidFill>
                  <a:schemeClr val="tx1"/>
                </a:solidFill>
              </a:rPr>
              <a:t>                                                                                                                      </a:t>
            </a:r>
            <a:r>
              <a:rPr lang="en-GB" sz="2000" b="1" i="1" dirty="0">
                <a:solidFill>
                  <a:schemeClr val="tx1"/>
                </a:solidFill>
              </a:rPr>
              <a:t>(5.18)</a:t>
            </a:r>
          </a:p>
          <a:p>
            <a:pPr algn="just"/>
            <a:endParaRPr lang="en-GB" sz="2000" b="1" dirty="0">
              <a:solidFill>
                <a:schemeClr val="tx1"/>
              </a:solidFill>
            </a:endParaRPr>
          </a:p>
          <a:p>
            <a:pPr algn="just"/>
            <a:endParaRPr lang="en-GB" sz="2000" b="1" dirty="0">
              <a:solidFill>
                <a:schemeClr val="tx1"/>
              </a:solidFill>
            </a:endParaRPr>
          </a:p>
          <a:p>
            <a:pPr algn="just"/>
            <a:r>
              <a:rPr lang="en-GB" sz="2000" b="1" i="1" dirty="0">
                <a:solidFill>
                  <a:schemeClr val="tx2"/>
                </a:solidFill>
              </a:rPr>
              <a:t>The fluid properties are evaluated at the film temperature ,which is the average of the free-stream and surface temperatures.</a:t>
            </a:r>
          </a:p>
          <a:p>
            <a:pPr algn="just"/>
            <a:endParaRPr lang="en-GB" sz="2000" b="1" i="1" dirty="0">
              <a:solidFill>
                <a:schemeClr val="tx2"/>
              </a:solidFill>
            </a:endParaRPr>
          </a:p>
          <a:p>
            <a:pPr algn="just">
              <a:buFont typeface="Wingdings" pitchFamily="2" charset="2"/>
              <a:buChar char="§"/>
            </a:pPr>
            <a:r>
              <a:rPr lang="en-GB" sz="2000" b="1" i="1" dirty="0">
                <a:solidFill>
                  <a:schemeClr val="tx1"/>
                </a:solidFill>
              </a:rPr>
              <a:t>For flow over a sphere, Whitaker proposed the following comprehensive correlation:</a:t>
            </a:r>
          </a:p>
          <a:p>
            <a:pPr algn="just"/>
            <a:r>
              <a:rPr lang="en-GB" sz="2000" b="1" i="1" dirty="0">
                <a:solidFill>
                  <a:schemeClr val="tx1"/>
                </a:solidFill>
              </a:rPr>
              <a:t>                                                                                                                    (5.19)  </a:t>
            </a:r>
          </a:p>
          <a:p>
            <a:pPr algn="just"/>
            <a:r>
              <a:rPr lang="en-GB" sz="2000" b="1" i="1" dirty="0">
                <a:solidFill>
                  <a:schemeClr val="accent1"/>
                </a:solidFill>
              </a:rPr>
              <a:t>which is valid for 3.5 ≤ Re ≤ 80,000 and 0.7 ≤ Pr ≤ 380. The fluid properties in this case are evaluated at the free-stream temperature ,T</a:t>
            </a:r>
            <a:r>
              <a:rPr lang="en-GB" sz="2000" b="1" i="1" baseline="-25000" dirty="0">
                <a:solidFill>
                  <a:schemeClr val="accent1"/>
                </a:solidFill>
              </a:rPr>
              <a:t>∞</a:t>
            </a:r>
            <a:r>
              <a:rPr lang="en-GB" sz="2000" b="1" i="1" dirty="0">
                <a:solidFill>
                  <a:schemeClr val="accent1"/>
                </a:solidFill>
              </a:rPr>
              <a:t>  except for , </a:t>
            </a:r>
            <a:r>
              <a:rPr lang="el-GR" sz="2000" b="1" i="1" dirty="0">
                <a:solidFill>
                  <a:schemeClr val="accent1"/>
                </a:solidFill>
              </a:rPr>
              <a:t>μ</a:t>
            </a:r>
            <a:r>
              <a:rPr lang="en-US" sz="2000" b="1" i="1" baseline="-25000" dirty="0">
                <a:solidFill>
                  <a:schemeClr val="accent1"/>
                </a:solidFill>
              </a:rPr>
              <a:t>s</a:t>
            </a:r>
            <a:r>
              <a:rPr lang="en-GB" sz="2000" b="1" i="1" dirty="0">
                <a:solidFill>
                  <a:schemeClr val="accent1"/>
                </a:solidFill>
              </a:rPr>
              <a:t> which is evaluated at the surface temperature, T</a:t>
            </a:r>
            <a:r>
              <a:rPr lang="en-GB" sz="2000" b="1" i="1" baseline="-25000" dirty="0">
                <a:solidFill>
                  <a:schemeClr val="accent1"/>
                </a:solidFill>
              </a:rPr>
              <a:t>s</a:t>
            </a:r>
            <a:r>
              <a:rPr lang="en-GB" sz="2000" b="1" i="1" dirty="0">
                <a:solidFill>
                  <a:schemeClr val="accent1"/>
                </a:solidFill>
              </a:rPr>
              <a:t>. Although the two relations above are considered to be quite accurate, the results obtained from them can be off by as much as 30 percent.</a:t>
            </a:r>
            <a:endParaRPr lang="en-US" sz="2000" b="1" i="1" dirty="0">
              <a:solidFill>
                <a:schemeClr val="accent1"/>
              </a:solidFill>
            </a:endParaRPr>
          </a:p>
          <a:p>
            <a:pPr algn="just"/>
            <a:endParaRPr lang="en-GB" sz="2000" b="1" i="1" dirty="0">
              <a:solidFill>
                <a:schemeClr val="tx2"/>
              </a:solidFill>
            </a:endParaRPr>
          </a:p>
          <a:p>
            <a:pPr algn="just"/>
            <a:endParaRPr lang="en-US" sz="2000" b="1"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181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1249" name="Object 1"/>
          <p:cNvGraphicFramePr>
            <a:graphicFrameLocks noChangeAspect="1"/>
          </p:cNvGraphicFramePr>
          <p:nvPr/>
        </p:nvGraphicFramePr>
        <p:xfrm>
          <a:off x="631825" y="1524000"/>
          <a:ext cx="5514975" cy="838200"/>
        </p:xfrm>
        <a:graphic>
          <a:graphicData uri="http://schemas.openxmlformats.org/presentationml/2006/ole">
            <mc:AlternateContent xmlns:mc="http://schemas.openxmlformats.org/markup-compatibility/2006">
              <mc:Choice xmlns:v="urn:schemas-microsoft-com:vml" Requires="v">
                <p:oleObj spid="_x0000_s181249" name="Equation" r:id="rId3" imgW="3492360" imgH="571320" progId="Equation.3">
                  <p:embed/>
                </p:oleObj>
              </mc:Choice>
              <mc:Fallback>
                <p:oleObj name="Equation" r:id="rId3" imgW="3492360" imgH="57132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1524000"/>
                        <a:ext cx="55149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1251" name="Object 3"/>
          <p:cNvGraphicFramePr>
            <a:graphicFrameLocks noChangeAspect="1"/>
          </p:cNvGraphicFramePr>
          <p:nvPr/>
        </p:nvGraphicFramePr>
        <p:xfrm>
          <a:off x="6096000" y="2819400"/>
          <a:ext cx="2286000" cy="685800"/>
        </p:xfrm>
        <a:graphic>
          <a:graphicData uri="http://schemas.openxmlformats.org/presentationml/2006/ole">
            <mc:AlternateContent xmlns:mc="http://schemas.openxmlformats.org/markup-compatibility/2006">
              <mc:Choice xmlns:v="urn:schemas-microsoft-com:vml" Requires="v">
                <p:oleObj spid="_x0000_s181251" name="Equation" r:id="rId5" imgW="1028254" imgH="393529" progId="Equation.3">
                  <p:embed/>
                </p:oleObj>
              </mc:Choice>
              <mc:Fallback>
                <p:oleObj name="Equation" r:id="rId5" imgW="1028254"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819400"/>
                        <a:ext cx="2286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1253" name="Object 5"/>
          <p:cNvGraphicFramePr>
            <a:graphicFrameLocks noChangeAspect="1"/>
          </p:cNvGraphicFramePr>
          <p:nvPr/>
        </p:nvGraphicFramePr>
        <p:xfrm>
          <a:off x="1838325" y="3962400"/>
          <a:ext cx="4856163" cy="762000"/>
        </p:xfrm>
        <a:graphic>
          <a:graphicData uri="http://schemas.openxmlformats.org/presentationml/2006/ole">
            <mc:AlternateContent xmlns:mc="http://schemas.openxmlformats.org/markup-compatibility/2006">
              <mc:Choice xmlns:v="urn:schemas-microsoft-com:vml" Requires="v">
                <p:oleObj spid="_x0000_s181253" name="Equation" r:id="rId7" imgW="3213000" imgH="507960" progId="Equation.3">
                  <p:embed/>
                </p:oleObj>
              </mc:Choice>
              <mc:Fallback>
                <p:oleObj name="Equation" r:id="rId7" imgW="3213000" imgH="50796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8325" y="3962400"/>
                        <a:ext cx="48561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1255" name="Equation" r:id="rId9" imgW="114120" imgH="215640" progId="Equation.3">
                  <p:embed/>
                </p:oleObj>
              </mc:Choice>
              <mc:Fallback>
                <p:oleObj name="Equation" r:id="rId9" imgW="114120" imgH="21564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p:cNvSpPr>
            <a:spLocks noGrp="1"/>
          </p:cNvSpPr>
          <p:nvPr>
            <p:ph type="sldNum" sz="quarter" idx="12"/>
          </p:nvPr>
        </p:nvSpPr>
        <p:spPr/>
        <p:txBody>
          <a:bodyPr/>
          <a:lstStyle/>
          <a:p>
            <a:fld id="{8C4A4B88-1782-42C8-BD5A-19087A6D7F0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1-5.4: The Heat Transfer Coefficient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algn="just">
              <a:buFont typeface="Wingdings" pitchFamily="2" charset="2"/>
              <a:buChar char="§"/>
            </a:pPr>
            <a:r>
              <a:rPr lang="en-GB" sz="2000" b="1" i="1" dirty="0">
                <a:solidFill>
                  <a:schemeClr val="tx1"/>
                </a:solidFill>
              </a:rPr>
              <a:t>The average Nusselt number for flow across cylinders can be expressed compactly as;</a:t>
            </a:r>
          </a:p>
          <a:p>
            <a:pPr algn="just"/>
            <a:r>
              <a:rPr lang="en-GB" sz="2000" b="1" i="1" dirty="0">
                <a:solidFill>
                  <a:schemeClr val="tx1"/>
                </a:solidFill>
              </a:rPr>
              <a:t>                                                                                                       (5.20)</a:t>
            </a:r>
            <a:endParaRPr lang="en-US" sz="2000" b="1" i="1" dirty="0">
              <a:solidFill>
                <a:schemeClr val="tx1"/>
              </a:solidFill>
            </a:endParaRPr>
          </a:p>
          <a:p>
            <a:pPr algn="just">
              <a:buFont typeface="Wingdings" pitchFamily="2" charset="2"/>
              <a:buChar char="§"/>
            </a:pPr>
            <a:endParaRPr lang="en-US" sz="2000" b="1" i="1" dirty="0">
              <a:solidFill>
                <a:schemeClr val="tx1"/>
              </a:solidFill>
            </a:endParaRPr>
          </a:p>
          <a:p>
            <a:pPr algn="just"/>
            <a:r>
              <a:rPr lang="en-GB" sz="2000" b="1" dirty="0">
                <a:solidFill>
                  <a:schemeClr val="tx1"/>
                </a:solidFill>
              </a:rPr>
              <a:t> </a:t>
            </a:r>
            <a:r>
              <a:rPr lang="en-GB" sz="2000" b="1" i="1" dirty="0">
                <a:solidFill>
                  <a:schemeClr val="tx2"/>
                </a:solidFill>
              </a:rPr>
              <a:t>Where, n = 1/3  and the experimentally determined constants C and m are given in Table 9 for circular as well as various noncircular cylinders. The characteristic length D for use in the calculation of the Reynolds and Nusselt numbers for different geometries is as indicated on the figure. </a:t>
            </a:r>
          </a:p>
          <a:p>
            <a:pPr algn="just"/>
            <a:r>
              <a:rPr lang="en-GB" sz="2000" b="1" i="1" dirty="0">
                <a:solidFill>
                  <a:schemeClr val="tx2"/>
                </a:solidFill>
              </a:rPr>
              <a:t>Note that all fluid properties are evaluated at the film temperature  </a:t>
            </a:r>
            <a:r>
              <a:rPr lang="en-GB" sz="2000" b="1" dirty="0">
                <a:solidFill>
                  <a:schemeClr val="tx1"/>
                </a:solidFill>
              </a:rPr>
              <a:t>                                                                                                                    </a:t>
            </a:r>
            <a:endParaRPr lang="en-GB" sz="2000" b="1" i="1" dirty="0">
              <a:solidFill>
                <a:schemeClr val="tx2"/>
              </a:solidFill>
            </a:endParaRPr>
          </a:p>
          <a:p>
            <a:pPr algn="just"/>
            <a:endParaRPr lang="en-GB" sz="2000" dirty="0"/>
          </a:p>
          <a:p>
            <a:pPr algn="just"/>
            <a:r>
              <a:rPr lang="en-GB" sz="2000" b="1" i="1" dirty="0">
                <a:solidFill>
                  <a:schemeClr val="tx1"/>
                </a:solidFill>
              </a:rPr>
              <a:t>The relations for cylinders as presented are for single cylinders or cylinders oriented such that the flow over them is not affected by the presence of others. Also they are applicable to smooth surfaces only. Surface roughness and free-stream turbulence may affect the drag and heat transfer coefficients significantly.</a:t>
            </a:r>
            <a:endParaRPr lang="en-US" sz="2000" b="1" i="1" dirty="0">
              <a:solidFill>
                <a:schemeClr val="tx1"/>
              </a:solidFill>
            </a:endParaRPr>
          </a:p>
          <a:p>
            <a:pPr algn="just"/>
            <a:endParaRPr lang="en-US" sz="2000" b="1"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181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2277" name="Equation" r:id="rId3" imgW="114120" imgH="215640" progId="Equation.3">
                  <p:embed/>
                </p:oleObj>
              </mc:Choice>
              <mc:Fallback>
                <p:oleObj name="Equation" r:id="rId3" imgW="114120" imgH="215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2278" name="Object 6"/>
          <p:cNvGraphicFramePr>
            <a:graphicFrameLocks noChangeAspect="1"/>
          </p:cNvGraphicFramePr>
          <p:nvPr/>
        </p:nvGraphicFramePr>
        <p:xfrm>
          <a:off x="1179513" y="1524000"/>
          <a:ext cx="2211387" cy="609600"/>
        </p:xfrm>
        <a:graphic>
          <a:graphicData uri="http://schemas.openxmlformats.org/presentationml/2006/ole">
            <mc:AlternateContent xmlns:mc="http://schemas.openxmlformats.org/markup-compatibility/2006">
              <mc:Choice xmlns:v="urn:schemas-microsoft-com:vml" Requires="v">
                <p:oleObj spid="_x0000_s182278" name="Equation" r:id="rId5" imgW="1498320" imgH="393480" progId="Equation.3">
                  <p:embed/>
                </p:oleObj>
              </mc:Choice>
              <mc:Fallback>
                <p:oleObj name="Equation" r:id="rId5" imgW="1498320" imgH="3934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513" y="1524000"/>
                        <a:ext cx="22113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10"/>
          <p:cNvSpPr>
            <a:spLocks noGrp="1"/>
          </p:cNvSpPr>
          <p:nvPr>
            <p:ph type="sldNum" sz="quarter" idx="12"/>
          </p:nvPr>
        </p:nvSpPr>
        <p:spPr/>
        <p:txBody>
          <a:bodyPr/>
          <a:lstStyle/>
          <a:p>
            <a:fld id="{8C4A4B88-1782-42C8-BD5A-19087A6D7F0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1-5.4: The Heat Transfer Coefficient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algn="just"/>
            <a:r>
              <a:rPr lang="en-GB" sz="2000" b="1" i="1" dirty="0">
                <a:solidFill>
                  <a:schemeClr val="tx1"/>
                </a:solidFill>
              </a:rPr>
              <a:t>Table 9: Empirical correlations for the average Nusselt number for forced convection over circular and non-circular cylinders in cross flow (from </a:t>
            </a:r>
            <a:r>
              <a:rPr lang="en-GB" sz="2000" b="1" i="1" dirty="0" err="1">
                <a:solidFill>
                  <a:schemeClr val="tx1"/>
                </a:solidFill>
              </a:rPr>
              <a:t>Zhukauskas</a:t>
            </a:r>
            <a:r>
              <a:rPr lang="en-GB" sz="2000" b="1" i="1" dirty="0">
                <a:solidFill>
                  <a:schemeClr val="tx1"/>
                </a:solidFill>
              </a:rPr>
              <a:t> and Jacob) </a:t>
            </a:r>
            <a:r>
              <a:rPr lang="en-GB" sz="2000" b="1" i="1" dirty="0">
                <a:solidFill>
                  <a:schemeClr val="accent1"/>
                </a:solidFill>
              </a:rPr>
              <a:t>(Refer to Page 153 for other cross sections)</a:t>
            </a:r>
          </a:p>
          <a:p>
            <a:pPr algn="just"/>
            <a:endParaRPr lang="en-US" sz="2000" b="1" i="1" dirty="0">
              <a:solidFill>
                <a:schemeClr val="tx1"/>
              </a:solidFill>
            </a:endParaRPr>
          </a:p>
          <a:p>
            <a:pPr algn="just"/>
            <a:r>
              <a:rPr lang="en-GB" sz="2000" b="1" dirty="0">
                <a:solidFill>
                  <a:schemeClr val="tx1"/>
                </a:solidFill>
              </a:rPr>
              <a:t> </a:t>
            </a:r>
            <a:endParaRPr lang="en-US" sz="2000" b="1"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181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322"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24" name="Picture 4"/>
          <p:cNvPicPr>
            <a:picLocks noChangeAspect="1" noChangeArrowheads="1"/>
          </p:cNvPicPr>
          <p:nvPr/>
        </p:nvPicPr>
        <p:blipFill>
          <a:blip r:embed="rId5"/>
          <a:srcRect/>
          <a:stretch>
            <a:fillRect/>
          </a:stretch>
        </p:blipFill>
        <p:spPr bwMode="auto">
          <a:xfrm>
            <a:off x="228600" y="1752600"/>
            <a:ext cx="8391525" cy="4667250"/>
          </a:xfrm>
          <a:prstGeom prst="rect">
            <a:avLst/>
          </a:prstGeom>
          <a:noFill/>
          <a:ln w="9525">
            <a:noFill/>
            <a:miter lim="800000"/>
            <a:headEnd/>
            <a:tailEnd/>
          </a:ln>
          <a:effectLst/>
        </p:spPr>
      </p:pic>
      <p:sp>
        <p:nvSpPr>
          <p:cNvPr id="11" name="Slide Number Placeholder 10"/>
          <p:cNvSpPr>
            <a:spLocks noGrp="1"/>
          </p:cNvSpPr>
          <p:nvPr>
            <p:ph type="sldNum" sz="quarter" idx="12"/>
          </p:nvPr>
        </p:nvSpPr>
        <p:spPr/>
        <p:txBody>
          <a:bodyPr/>
          <a:lstStyle/>
          <a:p>
            <a:fld id="{8C4A4B88-1782-42C8-BD5A-19087A6D7F0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5.2 : Heat Loss from a Steam Pipe in Windy Air</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400" b="1" dirty="0"/>
              <a:t>Question:</a:t>
            </a:r>
          </a:p>
          <a:p>
            <a:pPr algn="just">
              <a:buFont typeface="Wingdings" pitchFamily="2" charset="2"/>
              <a:buChar char="§"/>
            </a:pPr>
            <a:r>
              <a:rPr lang="en-GB" sz="2000" dirty="0"/>
              <a:t>A long 10-cm diameter steam pipe whose external surface temperature is 110 </a:t>
            </a:r>
            <a:r>
              <a:rPr lang="en-GB" sz="2000" baseline="30000" dirty="0" err="1"/>
              <a:t>o</a:t>
            </a:r>
            <a:r>
              <a:rPr lang="en-GB" sz="2000" dirty="0" err="1"/>
              <a:t>C</a:t>
            </a:r>
            <a:r>
              <a:rPr lang="en-GB" sz="2000" dirty="0"/>
              <a:t> passes through some open area that is not protected against the winds. Determine the rate of heat loss from the pipe per unit of its length when the air is at 1 </a:t>
            </a:r>
            <a:r>
              <a:rPr lang="en-GB" sz="2000" dirty="0" err="1"/>
              <a:t>atm</a:t>
            </a:r>
            <a:r>
              <a:rPr lang="en-GB" sz="2000" dirty="0"/>
              <a:t> pressure and 4 </a:t>
            </a:r>
            <a:r>
              <a:rPr lang="en-GB" sz="2000" baseline="30000" dirty="0" err="1"/>
              <a:t>o</a:t>
            </a:r>
            <a:r>
              <a:rPr lang="en-GB" sz="2000" dirty="0" err="1"/>
              <a:t>C</a:t>
            </a:r>
            <a:r>
              <a:rPr lang="en-GB" sz="2000" dirty="0"/>
              <a:t> and the wind is blowing across the pipe at a velocity of 8 m/s.</a:t>
            </a:r>
            <a:endParaRPr lang="en-US" sz="2000"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000" b="1" dirty="0"/>
          </a:p>
          <a:p>
            <a:pPr algn="just">
              <a:buNone/>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55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5349" name="Picture 5"/>
          <p:cNvPicPr>
            <a:picLocks noChangeAspect="1" noChangeArrowheads="1"/>
          </p:cNvPicPr>
          <p:nvPr/>
        </p:nvPicPr>
        <p:blipFill>
          <a:blip r:embed="rId2"/>
          <a:srcRect/>
          <a:stretch>
            <a:fillRect/>
          </a:stretch>
        </p:blipFill>
        <p:spPr bwMode="auto">
          <a:xfrm>
            <a:off x="1828800" y="2743200"/>
            <a:ext cx="5791200" cy="3581400"/>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8C4A4B88-1782-42C8-BD5A-19087A6D7F0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5.2 : Heat Loss from a Steam Pipe in Windy Air</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000" b="1" i="1" dirty="0"/>
              <a:t>Solution:</a:t>
            </a:r>
            <a:endParaRPr lang="en-US" sz="2400" dirty="0"/>
          </a:p>
          <a:p>
            <a:pPr>
              <a:buNone/>
            </a:pPr>
            <a:r>
              <a:rPr lang="en-GB" sz="2000" b="1" i="1" dirty="0"/>
              <a:t>Assumptions:</a:t>
            </a:r>
            <a:r>
              <a:rPr lang="en-GB" sz="2000" dirty="0"/>
              <a:t> (1) Steady operating conditions exist. (2) Radiation effects are negligible. (3) Air is an ideal gas</a:t>
            </a:r>
            <a:r>
              <a:rPr lang="en-US" sz="2000" dirty="0"/>
              <a:t>  (4) Pressure is 1 </a:t>
            </a:r>
            <a:r>
              <a:rPr lang="en-US" sz="2000" dirty="0" err="1"/>
              <a:t>atm</a:t>
            </a:r>
            <a:endParaRPr lang="en-GB" sz="2000" b="1" dirty="0"/>
          </a:p>
          <a:p>
            <a:pPr>
              <a:buNone/>
            </a:pPr>
            <a:r>
              <a:rPr lang="en-GB" sz="2000" b="1" i="1" dirty="0"/>
              <a:t>Properties</a:t>
            </a:r>
            <a:r>
              <a:rPr lang="en-GB" sz="2000" b="1" dirty="0"/>
              <a:t>: </a:t>
            </a:r>
            <a:r>
              <a:rPr lang="en-GB" sz="2000" dirty="0"/>
              <a:t>The properties of air at the film temperature of 330K (Table 10);</a:t>
            </a:r>
          </a:p>
          <a:p>
            <a:pPr>
              <a:buNone/>
            </a:pPr>
            <a:r>
              <a:rPr lang="en-GB" sz="2000" dirty="0"/>
              <a:t>λ = 0.0283 W/</a:t>
            </a:r>
            <a:r>
              <a:rPr lang="en-GB" sz="2000" dirty="0" err="1"/>
              <a:t>m</a:t>
            </a:r>
            <a:r>
              <a:rPr lang="en-GB" sz="2000" baseline="30000" dirty="0" err="1"/>
              <a:t>o</a:t>
            </a:r>
            <a:r>
              <a:rPr lang="en-GB" sz="2000" dirty="0" err="1"/>
              <a:t>C</a:t>
            </a:r>
            <a:r>
              <a:rPr lang="en-GB" sz="2000" dirty="0"/>
              <a:t>                     Pr = 0.708                    ν = 1.86 x 10</a:t>
            </a:r>
            <a:r>
              <a:rPr lang="en-GB" sz="2000" baseline="30000" dirty="0"/>
              <a:t>-5</a:t>
            </a:r>
            <a:r>
              <a:rPr lang="en-GB" sz="2000" dirty="0"/>
              <a:t>m</a:t>
            </a:r>
            <a:r>
              <a:rPr lang="en-GB" sz="2000" baseline="30000" dirty="0"/>
              <a:t>2</a:t>
            </a:r>
            <a:r>
              <a:rPr lang="en-GB" sz="2000" dirty="0"/>
              <a:t>/s</a:t>
            </a:r>
            <a:endParaRPr lang="en-US" sz="2000" dirty="0"/>
          </a:p>
          <a:p>
            <a:pPr>
              <a:buNone/>
            </a:pPr>
            <a:r>
              <a:rPr lang="en-GB" sz="2000" b="1" i="1" dirty="0"/>
              <a:t>Analysis</a:t>
            </a:r>
            <a:r>
              <a:rPr lang="en-GB" sz="2000" b="1" dirty="0"/>
              <a:t>:</a:t>
            </a:r>
            <a:r>
              <a:rPr lang="en-GB" sz="2000" dirty="0"/>
              <a:t> This is an </a:t>
            </a:r>
            <a:r>
              <a:rPr lang="en-GB" sz="2000" i="1" dirty="0"/>
              <a:t>external flow</a:t>
            </a:r>
            <a:r>
              <a:rPr lang="en-GB" sz="2000" dirty="0"/>
              <a:t> problem, since we are interested in the heat transfer from the pipe to the air that is flowing outside the pipe. The Reynolds number of the flow is;</a:t>
            </a:r>
          </a:p>
          <a:p>
            <a:pPr>
              <a:buNone/>
            </a:pPr>
            <a:endParaRPr lang="en-US" sz="2000" dirty="0"/>
          </a:p>
          <a:p>
            <a:pPr>
              <a:buNone/>
            </a:pPr>
            <a:r>
              <a:rPr lang="en-GB" sz="2000" b="1" i="1" dirty="0">
                <a:solidFill>
                  <a:schemeClr val="accent1"/>
                </a:solidFill>
              </a:rPr>
              <a:t>Then the Nusselt number in this case can be determined from;</a:t>
            </a:r>
          </a:p>
          <a:p>
            <a:pPr>
              <a:buNone/>
            </a:pPr>
            <a:endParaRPr lang="en-US" sz="2000" dirty="0"/>
          </a:p>
          <a:p>
            <a:endParaRPr lang="en-US" sz="2400"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000" b="1" dirty="0"/>
          </a:p>
          <a:p>
            <a:pPr algn="just">
              <a:buNone/>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55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6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6369" name="Object 1"/>
          <p:cNvGraphicFramePr>
            <a:graphicFrameLocks noChangeAspect="1"/>
          </p:cNvGraphicFramePr>
          <p:nvPr/>
        </p:nvGraphicFramePr>
        <p:xfrm>
          <a:off x="3200400" y="3200400"/>
          <a:ext cx="4038600" cy="609600"/>
        </p:xfrm>
        <a:graphic>
          <a:graphicData uri="http://schemas.openxmlformats.org/presentationml/2006/ole">
            <mc:AlternateContent xmlns:mc="http://schemas.openxmlformats.org/markup-compatibility/2006">
              <mc:Choice xmlns:v="urn:schemas-microsoft-com:vml" Requires="v">
                <p:oleObj spid="_x0000_s186369" name="Equation" r:id="rId2" imgW="2425700" imgH="406400" progId="Equation.3">
                  <p:embed/>
                </p:oleObj>
              </mc:Choice>
              <mc:Fallback>
                <p:oleObj name="Equation" r:id="rId2" imgW="2425700" imgH="4064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200400"/>
                        <a:ext cx="4038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6371" name="Object 3"/>
          <p:cNvGraphicFramePr>
            <a:graphicFrameLocks noChangeAspect="1"/>
          </p:cNvGraphicFramePr>
          <p:nvPr/>
        </p:nvGraphicFramePr>
        <p:xfrm>
          <a:off x="2133600" y="4191000"/>
          <a:ext cx="5638800" cy="2133600"/>
        </p:xfrm>
        <a:graphic>
          <a:graphicData uri="http://schemas.openxmlformats.org/presentationml/2006/ole">
            <mc:AlternateContent xmlns:mc="http://schemas.openxmlformats.org/markup-compatibility/2006">
              <mc:Choice xmlns:v="urn:schemas-microsoft-com:vml" Requires="v">
                <p:oleObj spid="_x0000_s186371" name="Equation" r:id="rId4" imgW="3721100" imgH="1384300" progId="Equation.3">
                  <p:embed/>
                </p:oleObj>
              </mc:Choice>
              <mc:Fallback>
                <p:oleObj name="Equation" r:id="rId4" imgW="3721100" imgH="13843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191000"/>
                        <a:ext cx="56388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fld id="{8C4A4B88-1782-42C8-BD5A-19087A6D7F0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5.2 : Heat Loss from a Steam Pipe in Windy Air</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000" b="1" i="1" dirty="0"/>
              <a:t>Solution:</a:t>
            </a:r>
            <a:endParaRPr lang="en-US" sz="2400" dirty="0"/>
          </a:p>
          <a:p>
            <a:pPr>
              <a:buNone/>
            </a:pPr>
            <a:r>
              <a:rPr lang="en-GB" sz="2000" dirty="0"/>
              <a:t>And</a:t>
            </a:r>
          </a:p>
          <a:p>
            <a:pPr>
              <a:buNone/>
            </a:pPr>
            <a:endParaRPr lang="en-US" sz="2000" dirty="0"/>
          </a:p>
          <a:p>
            <a:pPr>
              <a:buNone/>
            </a:pPr>
            <a:endParaRPr lang="en-GB" sz="2400" dirty="0"/>
          </a:p>
          <a:p>
            <a:pPr>
              <a:buNone/>
            </a:pPr>
            <a:r>
              <a:rPr lang="en-GB" sz="2000" dirty="0"/>
              <a:t>Then the rate of heat transfer from the pipe per unit of its length becomes;</a:t>
            </a:r>
            <a:endParaRPr lang="en-US" sz="2000" dirty="0"/>
          </a:p>
          <a:p>
            <a:pPr>
              <a:buNone/>
            </a:pPr>
            <a:endParaRPr lang="en-US" sz="2400" dirty="0"/>
          </a:p>
          <a:p>
            <a:pPr algn="just">
              <a:buNone/>
            </a:pPr>
            <a:endParaRPr lang="en-GB" sz="2400" b="1" dirty="0"/>
          </a:p>
          <a:p>
            <a:pPr algn="just">
              <a:buNone/>
            </a:pPr>
            <a:endParaRPr lang="en-GB" sz="2400" b="1" dirty="0"/>
          </a:p>
          <a:p>
            <a:pPr>
              <a:buNone/>
            </a:pPr>
            <a:r>
              <a:rPr lang="en-GB" sz="2000" b="1" i="1" dirty="0"/>
              <a:t>The rate of heat loss from the entire pipe can be obtained by multiplying the value above by the length of the pipe in m.</a:t>
            </a:r>
            <a:endParaRPr lang="en-US" sz="2000" b="1" i="1" dirty="0"/>
          </a:p>
          <a:p>
            <a:pPr>
              <a:buNone/>
            </a:pPr>
            <a:endParaRPr lang="en-GB" sz="2000" b="1" i="1" dirty="0">
              <a:solidFill>
                <a:schemeClr val="accent1"/>
              </a:solidFill>
            </a:endParaRPr>
          </a:p>
          <a:p>
            <a:pPr>
              <a:buNone/>
            </a:pPr>
            <a:r>
              <a:rPr lang="en-GB" sz="2000" b="1" i="1" dirty="0">
                <a:solidFill>
                  <a:schemeClr val="accent1"/>
                </a:solidFill>
              </a:rPr>
              <a:t>Discussion: The simpler Nusselt number relation in Table 9 in this case would give Nu = 129, which is 34 percent lower than the value obtained above using Equation 5.18</a:t>
            </a:r>
            <a:endParaRPr lang="en-US" sz="2000" b="1" i="1" dirty="0">
              <a:solidFill>
                <a:schemeClr val="accent1"/>
              </a:solidFill>
            </a:endParaRPr>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000" b="1" dirty="0"/>
          </a:p>
          <a:p>
            <a:pPr algn="just">
              <a:buNone/>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55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6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6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8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8420" name="Object 4"/>
          <p:cNvGraphicFramePr>
            <a:graphicFrameLocks noChangeAspect="1"/>
          </p:cNvGraphicFramePr>
          <p:nvPr/>
        </p:nvGraphicFramePr>
        <p:xfrm>
          <a:off x="1828800" y="1295400"/>
          <a:ext cx="5181600" cy="647700"/>
        </p:xfrm>
        <a:graphic>
          <a:graphicData uri="http://schemas.openxmlformats.org/presentationml/2006/ole">
            <mc:AlternateContent xmlns:mc="http://schemas.openxmlformats.org/markup-compatibility/2006">
              <mc:Choice xmlns:v="urn:schemas-microsoft-com:vml" Requires="v">
                <p:oleObj spid="_x0000_s188420" name="Equation" r:id="rId2" imgW="3238500" imgH="419100" progId="Equation.3">
                  <p:embed/>
                </p:oleObj>
              </mc:Choice>
              <mc:Fallback>
                <p:oleObj name="Equation" r:id="rId2" imgW="3238500" imgH="4191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181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8422" name="Object 6"/>
          <p:cNvGraphicFramePr>
            <a:graphicFrameLocks noChangeAspect="1"/>
          </p:cNvGraphicFramePr>
          <p:nvPr/>
        </p:nvGraphicFramePr>
        <p:xfrm>
          <a:off x="1219200" y="2895600"/>
          <a:ext cx="6781800" cy="838200"/>
        </p:xfrm>
        <a:graphic>
          <a:graphicData uri="http://schemas.openxmlformats.org/presentationml/2006/ole">
            <mc:AlternateContent xmlns:mc="http://schemas.openxmlformats.org/markup-compatibility/2006">
              <mc:Choice xmlns:v="urn:schemas-microsoft-com:vml" Requires="v">
                <p:oleObj spid="_x0000_s188422" name="Equation" r:id="rId4" imgW="4051300" imgH="482600" progId="Equation.3">
                  <p:embed/>
                </p:oleObj>
              </mc:Choice>
              <mc:Fallback>
                <p:oleObj name="Equation" r:id="rId4" imgW="4051300" imgH="482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95600"/>
                        <a:ext cx="6781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8C4A4B88-1782-42C8-BD5A-19087A6D7F0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Table 10: Properties of Gases at 1atm Pressure</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000" b="1" i="1" u="sng" dirty="0">
                <a:solidFill>
                  <a:srgbClr val="FF0000"/>
                </a:solidFill>
              </a:rPr>
              <a:t>Note: Refer to page 156 for other gas properties</a:t>
            </a:r>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000" b="1" dirty="0"/>
          </a:p>
          <a:p>
            <a:pPr algn="just">
              <a:buNone/>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55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6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6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8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8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9445" name="Picture 5"/>
          <p:cNvPicPr>
            <a:picLocks noChangeAspect="1" noChangeArrowheads="1"/>
          </p:cNvPicPr>
          <p:nvPr/>
        </p:nvPicPr>
        <p:blipFill>
          <a:blip r:embed="rId2"/>
          <a:srcRect/>
          <a:stretch>
            <a:fillRect/>
          </a:stretch>
        </p:blipFill>
        <p:spPr bwMode="auto">
          <a:xfrm>
            <a:off x="0" y="1143000"/>
            <a:ext cx="8791575" cy="5114925"/>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C4A4B88-1782-42C8-BD5A-19087A6D7F0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2-5: NATURAL CONVECTION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algn="just">
              <a:buFont typeface="Wingdings" pitchFamily="2" charset="2"/>
              <a:buChar char="§"/>
            </a:pPr>
            <a:r>
              <a:rPr lang="en-GB" sz="2000" b="1" i="1" u="sng" dirty="0">
                <a:solidFill>
                  <a:schemeClr val="tx1"/>
                </a:solidFill>
              </a:rPr>
              <a:t>Natural</a:t>
            </a:r>
            <a:r>
              <a:rPr lang="en-GB" sz="2000" b="1" dirty="0">
                <a:solidFill>
                  <a:schemeClr val="tx1"/>
                </a:solidFill>
              </a:rPr>
              <a:t> or </a:t>
            </a:r>
            <a:r>
              <a:rPr lang="en-GB" sz="2000" b="1" i="1" u="sng" dirty="0">
                <a:solidFill>
                  <a:schemeClr val="tx1"/>
                </a:solidFill>
              </a:rPr>
              <a:t>free</a:t>
            </a:r>
            <a:r>
              <a:rPr lang="en-GB" sz="2000" b="1" dirty="0">
                <a:solidFill>
                  <a:schemeClr val="tx1"/>
                </a:solidFill>
              </a:rPr>
              <a:t> convection heat transfer is due to </a:t>
            </a:r>
            <a:r>
              <a:rPr lang="en-GB" sz="2000" b="1" i="1" u="sng" dirty="0">
                <a:solidFill>
                  <a:schemeClr val="tx1"/>
                </a:solidFill>
              </a:rPr>
              <a:t>differences in density in the fluid</a:t>
            </a:r>
            <a:r>
              <a:rPr lang="en-GB" sz="2000" b="1" dirty="0">
                <a:solidFill>
                  <a:schemeClr val="tx1"/>
                </a:solidFill>
              </a:rPr>
              <a:t> causing a natural circulation, and hence a transfer of heat.</a:t>
            </a:r>
          </a:p>
          <a:p>
            <a:pPr algn="just"/>
            <a:endParaRPr lang="en-GB" sz="2000" b="1" dirty="0">
              <a:solidFill>
                <a:schemeClr val="tx1"/>
              </a:solidFill>
            </a:endParaRPr>
          </a:p>
          <a:p>
            <a:pPr algn="just">
              <a:buFont typeface="Wingdings" pitchFamily="2" charset="2"/>
              <a:buChar char="§"/>
            </a:pPr>
            <a:r>
              <a:rPr lang="en-GB" sz="2000" dirty="0">
                <a:solidFill>
                  <a:schemeClr val="tx1"/>
                </a:solidFill>
              </a:rPr>
              <a:t> </a:t>
            </a:r>
            <a:r>
              <a:rPr lang="en-GB" sz="2000" b="1" dirty="0">
                <a:solidFill>
                  <a:schemeClr val="tx1"/>
                </a:solidFill>
              </a:rPr>
              <a:t>The superimposed effect of natural convection is small enough to be neglected for most problems in which a fluid flows across a surface.</a:t>
            </a:r>
          </a:p>
          <a:p>
            <a:pPr algn="just">
              <a:buFont typeface="Wingdings" pitchFamily="2" charset="2"/>
              <a:buChar char="§"/>
            </a:pPr>
            <a:endParaRPr lang="en-GB" sz="2000" b="1" dirty="0">
              <a:solidFill>
                <a:schemeClr val="tx1"/>
              </a:solidFill>
            </a:endParaRPr>
          </a:p>
          <a:p>
            <a:pPr algn="just">
              <a:buFont typeface="Wingdings" pitchFamily="2" charset="2"/>
              <a:buChar char="§"/>
            </a:pPr>
            <a:r>
              <a:rPr lang="en-GB" sz="2000" b="1" dirty="0">
                <a:solidFill>
                  <a:schemeClr val="tx1"/>
                </a:solidFill>
              </a:rPr>
              <a:t>In the absence of a forced velocity of the fluid and neglecting radiation heat transfer,  then the mode of heat transfer in the fluid is entirely by natural or free  convection.</a:t>
            </a:r>
          </a:p>
          <a:p>
            <a:pPr algn="just">
              <a:buFont typeface="Wingdings" pitchFamily="2" charset="2"/>
              <a:buChar char="§"/>
            </a:pPr>
            <a:endParaRPr lang="en-GB" sz="2000" b="1" dirty="0">
              <a:solidFill>
                <a:schemeClr val="tx1"/>
              </a:solidFill>
            </a:endParaRPr>
          </a:p>
          <a:p>
            <a:pPr algn="just">
              <a:buFont typeface="Wingdings" pitchFamily="2" charset="2"/>
              <a:buChar char="§"/>
            </a:pPr>
            <a:r>
              <a:rPr lang="en-GB" sz="2000" b="1" dirty="0">
                <a:solidFill>
                  <a:schemeClr val="tx1"/>
                </a:solidFill>
              </a:rPr>
              <a:t>The heat transfer in this case depends on the coefficient of cubical expansion (volume expansion coefficient), </a:t>
            </a:r>
            <a:r>
              <a:rPr lang="el-GR" sz="2000" b="1" dirty="0">
                <a:solidFill>
                  <a:schemeClr val="tx1"/>
                </a:solidFill>
              </a:rPr>
              <a:t>β</a:t>
            </a:r>
            <a:r>
              <a:rPr lang="en-US" sz="2000" b="1" dirty="0">
                <a:solidFill>
                  <a:schemeClr val="tx1"/>
                </a:solidFill>
              </a:rPr>
              <a:t>, which is given by;</a:t>
            </a:r>
          </a:p>
          <a:p>
            <a:pPr algn="just">
              <a:buFont typeface="Wingdings" pitchFamily="2" charset="2"/>
              <a:buChar char="§"/>
            </a:pPr>
            <a:endParaRPr lang="en-US" sz="2000" b="1" dirty="0">
              <a:solidFill>
                <a:schemeClr val="tx1"/>
              </a:solidFill>
            </a:endParaRPr>
          </a:p>
          <a:p>
            <a:pPr algn="just">
              <a:buFont typeface="Wingdings" pitchFamily="2" charset="2"/>
              <a:buChar char="§"/>
            </a:pPr>
            <a:endParaRPr lang="en-US" sz="2000" b="1" dirty="0">
              <a:solidFill>
                <a:schemeClr val="tx1"/>
              </a:solidFill>
            </a:endParaRPr>
          </a:p>
          <a:p>
            <a:pPr algn="just"/>
            <a:r>
              <a:rPr lang="el-GR" sz="2000" b="1" dirty="0">
                <a:solidFill>
                  <a:srgbClr val="FF0000"/>
                </a:solidFill>
              </a:rPr>
              <a:t>Δ</a:t>
            </a:r>
            <a:r>
              <a:rPr lang="en-US" sz="2000" b="1" dirty="0">
                <a:solidFill>
                  <a:srgbClr val="FF0000"/>
                </a:solidFill>
              </a:rPr>
              <a:t>t =</a:t>
            </a:r>
            <a:r>
              <a:rPr lang="en-GB" sz="2000" b="1" dirty="0">
                <a:solidFill>
                  <a:srgbClr val="FF0000"/>
                </a:solidFill>
              </a:rPr>
              <a:t> temperature difference between the two parts of the fluid of density </a:t>
            </a:r>
            <a:r>
              <a:rPr lang="el-GR" sz="2000" b="1" dirty="0">
                <a:solidFill>
                  <a:srgbClr val="FF0000"/>
                </a:solidFill>
              </a:rPr>
              <a:t>ρ</a:t>
            </a:r>
            <a:r>
              <a:rPr lang="en-US" sz="2000" b="1" baseline="-25000" dirty="0">
                <a:solidFill>
                  <a:srgbClr val="FF0000"/>
                </a:solidFill>
              </a:rPr>
              <a:t>1</a:t>
            </a:r>
            <a:r>
              <a:rPr lang="en-US" sz="2000" b="1" dirty="0">
                <a:solidFill>
                  <a:srgbClr val="FF0000"/>
                </a:solidFill>
              </a:rPr>
              <a:t> and </a:t>
            </a:r>
            <a:r>
              <a:rPr lang="el-GR" sz="2000" b="1" dirty="0">
                <a:solidFill>
                  <a:srgbClr val="FF0000"/>
                </a:solidFill>
              </a:rPr>
              <a:t>ρ</a:t>
            </a:r>
            <a:r>
              <a:rPr lang="en-US" sz="2000" b="1" baseline="-25000" dirty="0">
                <a:solidFill>
                  <a:srgbClr val="FF0000"/>
                </a:solidFill>
              </a:rPr>
              <a:t>2</a:t>
            </a:r>
            <a:r>
              <a:rPr lang="en-GB" sz="2000" b="1" baseline="-25000" dirty="0">
                <a:solidFill>
                  <a:srgbClr val="FF0000"/>
                </a:solidFill>
              </a:rPr>
              <a:t> </a:t>
            </a:r>
          </a:p>
          <a:p>
            <a:pPr algn="just">
              <a:buFont typeface="Wingdings" pitchFamily="2" charset="2"/>
              <a:buChar char="§"/>
            </a:pPr>
            <a:endParaRPr lang="en-GB" sz="2000" b="1" dirty="0">
              <a:solidFill>
                <a:schemeClr val="tx1"/>
              </a:solidFill>
            </a:endParaRPr>
          </a:p>
          <a:p>
            <a:pPr algn="just"/>
            <a:endParaRPr lang="en-US" sz="2000" b="1"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pic>
        <p:nvPicPr>
          <p:cNvPr id="1032" name="Picture 8"/>
          <p:cNvPicPr>
            <a:picLocks noChangeAspect="1" noChangeArrowheads="1"/>
          </p:cNvPicPr>
          <p:nvPr/>
        </p:nvPicPr>
        <p:blipFill>
          <a:blip r:embed="rId3"/>
          <a:srcRect/>
          <a:stretch>
            <a:fillRect/>
          </a:stretch>
        </p:blipFill>
        <p:spPr bwMode="auto">
          <a:xfrm>
            <a:off x="533400" y="4953000"/>
            <a:ext cx="8153400" cy="609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C4A4B88-1782-42C8-BD5A-19087A6D7F0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normAutofit/>
          </a:bodyPr>
          <a:lstStyle/>
          <a:p>
            <a:r>
              <a:rPr lang="en-US" sz="2400" dirty="0">
                <a:solidFill>
                  <a:srgbClr val="FF0000"/>
                </a:solidFill>
                <a:latin typeface="Arial Black" pitchFamily="34" charset="0"/>
              </a:rPr>
              <a:t>Analysis of Natural convection Heat Transfer</a:t>
            </a:r>
          </a:p>
        </p:txBody>
      </p:sp>
      <p:sp>
        <p:nvSpPr>
          <p:cNvPr id="3" name="Content Placeholder 2"/>
          <p:cNvSpPr>
            <a:spLocks noGrp="1"/>
          </p:cNvSpPr>
          <p:nvPr>
            <p:ph idx="1"/>
          </p:nvPr>
        </p:nvSpPr>
        <p:spPr>
          <a:xfrm>
            <a:off x="228600" y="609600"/>
            <a:ext cx="8686800" cy="5791200"/>
          </a:xfrm>
        </p:spPr>
        <p:txBody>
          <a:bodyPr/>
          <a:lstStyle/>
          <a:p>
            <a:pPr algn="just">
              <a:buFont typeface="Wingdings" pitchFamily="2" charset="2"/>
              <a:buChar char="§"/>
            </a:pPr>
            <a:r>
              <a:rPr lang="en-GB" sz="2000" b="1" dirty="0"/>
              <a:t>The volume expansion coefficient β of an ideal gas at an absolute temperature T is equivalent to the inverse of the temperature;</a:t>
            </a:r>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r>
              <a:rPr lang="en-GB" sz="2000" b="1" dirty="0"/>
              <a:t>The up thrust per unit volume of fluid is:                       ,and the velocity of the</a:t>
            </a:r>
          </a:p>
          <a:p>
            <a:pPr algn="just">
              <a:buNone/>
            </a:pPr>
            <a:r>
              <a:rPr lang="en-GB" sz="2000" b="1" dirty="0"/>
              <a:t> convection current is dependent on the up thrust. That is the convection currents depends on;</a:t>
            </a:r>
          </a:p>
          <a:p>
            <a:pPr algn="just">
              <a:buNone/>
            </a:pPr>
            <a:r>
              <a:rPr lang="en-GB" sz="2000" b="1" dirty="0"/>
              <a:t> </a:t>
            </a:r>
            <a:endParaRPr lang="en-US" sz="2000" b="1" dirty="0"/>
          </a:p>
          <a:p>
            <a:pPr algn="just">
              <a:buFont typeface="Wingdings" pitchFamily="2" charset="2"/>
              <a:buChar char="§"/>
            </a:pPr>
            <a:r>
              <a:rPr lang="en-GB" sz="2000" b="1" dirty="0"/>
              <a:t>The heat transfer also depends on the </a:t>
            </a:r>
            <a:r>
              <a:rPr lang="en-GB" sz="2000" b="1" u="sng" dirty="0"/>
              <a:t>fluid viscosity</a:t>
            </a:r>
            <a:r>
              <a:rPr lang="en-GB" sz="2000" b="1" dirty="0"/>
              <a:t>, </a:t>
            </a:r>
            <a:r>
              <a:rPr lang="en-GB" sz="2000" b="1" u="sng" dirty="0"/>
              <a:t>thermal conductivity</a:t>
            </a:r>
            <a:r>
              <a:rPr lang="en-GB" sz="2000" b="1" dirty="0"/>
              <a:t> of the fluid, and a </a:t>
            </a:r>
            <a:r>
              <a:rPr lang="en-GB" sz="2000" b="1" u="sng" dirty="0"/>
              <a:t>characteristic dimension of length. </a:t>
            </a:r>
          </a:p>
          <a:p>
            <a:pPr algn="just">
              <a:buNone/>
            </a:pPr>
            <a:endParaRPr lang="en-GB" sz="2000" b="1" u="sng" dirty="0"/>
          </a:p>
          <a:p>
            <a:pPr algn="just">
              <a:buFont typeface="Wingdings" pitchFamily="2" charset="2"/>
              <a:buChar char="§"/>
            </a:pPr>
            <a:r>
              <a:rPr lang="en-GB" sz="2000" b="1" u="sng" dirty="0"/>
              <a:t>NOTE: </a:t>
            </a:r>
          </a:p>
          <a:p>
            <a:pPr algn="just">
              <a:buNone/>
            </a:pPr>
            <a:r>
              <a:rPr lang="en-GB" sz="2000" dirty="0">
                <a:solidFill>
                  <a:srgbClr val="FF0000"/>
                </a:solidFill>
              </a:rPr>
              <a:t>Since the coefficient of cubical expansion and the local acceleration due to gravity, do not have a separate effect on the heat transfer, then only the product,</a:t>
            </a:r>
          </a:p>
          <a:p>
            <a:pPr algn="just">
              <a:buNone/>
            </a:pPr>
            <a:r>
              <a:rPr lang="en-GB" sz="2000" dirty="0">
                <a:solidFill>
                  <a:srgbClr val="FF0000"/>
                </a:solidFill>
              </a:rPr>
              <a:t>needs to be considered.</a:t>
            </a:r>
            <a:r>
              <a:rPr lang="en-GB" sz="2000" dirty="0"/>
              <a:t> </a:t>
            </a:r>
            <a:endParaRPr lang="en-GB" sz="2000" b="1" u="sng" dirty="0"/>
          </a:p>
          <a:p>
            <a:pPr algn="just">
              <a:buFont typeface="Wingdings" pitchFamily="2" charset="2"/>
              <a:buChar char="§"/>
            </a:pPr>
            <a:endParaRPr lang="en-GB" sz="2000" b="1" dirty="0"/>
          </a:p>
          <a:p>
            <a:pPr algn="just">
              <a:buFont typeface="Wingdings" pitchFamily="2" charset="2"/>
              <a:buChar char="§"/>
            </a:pPr>
            <a:endParaRPr lang="en-GB" sz="2000" b="1" dirty="0"/>
          </a:p>
          <a:p>
            <a:pPr algn="just">
              <a:buNone/>
            </a:pPr>
            <a:endParaRPr lang="en-US" sz="2000" b="1" dirty="0"/>
          </a:p>
          <a:p>
            <a:pPr>
              <a:buNone/>
            </a:pPr>
            <a:endParaRPr lang="en-US" dirty="0"/>
          </a:p>
        </p:txBody>
      </p:sp>
      <p:sp>
        <p:nvSpPr>
          <p:cNvPr id="4" name="Footer Placeholder 3"/>
          <p:cNvSpPr>
            <a:spLocks noGrp="1"/>
          </p:cNvSpPr>
          <p:nvPr>
            <p:ph type="ftr" sz="quarter" idx="11"/>
          </p:nvPr>
        </p:nvSpPr>
        <p:spPr>
          <a:xfrm>
            <a:off x="3124200" y="6400800"/>
            <a:ext cx="2895600" cy="365125"/>
          </a:xfrm>
        </p:spPr>
        <p:txBody>
          <a:bodyPr/>
          <a:lstStyle/>
          <a:p>
            <a:r>
              <a:rPr lang="fr-FR" b="1" i="1">
                <a:solidFill>
                  <a:srgbClr val="002060"/>
                </a:solidFill>
              </a:rPr>
              <a:t>PROF. F.K. FORSON; ME 366 LECTURE 7</a:t>
            </a:r>
            <a:endParaRPr lang="en-US" b="1" i="1" dirty="0">
              <a:solidFill>
                <a:srgbClr val="002060"/>
              </a:solidFill>
            </a:endParaRPr>
          </a:p>
        </p:txBody>
      </p:sp>
      <p:pic>
        <p:nvPicPr>
          <p:cNvPr id="16388" name="Picture 4"/>
          <p:cNvPicPr>
            <a:picLocks noChangeAspect="1" noChangeArrowheads="1"/>
          </p:cNvPicPr>
          <p:nvPr/>
        </p:nvPicPr>
        <p:blipFill>
          <a:blip r:embed="rId2"/>
          <a:srcRect/>
          <a:stretch>
            <a:fillRect/>
          </a:stretch>
        </p:blipFill>
        <p:spPr bwMode="auto">
          <a:xfrm>
            <a:off x="762000" y="1295400"/>
            <a:ext cx="7924799" cy="685800"/>
          </a:xfrm>
          <a:prstGeom prst="rect">
            <a:avLst/>
          </a:prstGeom>
          <a:noFill/>
          <a:ln w="9525">
            <a:noFill/>
            <a:miter lim="800000"/>
            <a:headEnd/>
            <a:tailEnd/>
          </a:ln>
          <a:effectLst/>
        </p:spPr>
      </p:pic>
      <p:sp>
        <p:nvSpPr>
          <p:cNvPr id="16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9" name="Object 5"/>
          <p:cNvGraphicFramePr>
            <a:graphicFrameLocks noChangeAspect="1"/>
          </p:cNvGraphicFramePr>
          <p:nvPr/>
        </p:nvGraphicFramePr>
        <p:xfrm>
          <a:off x="4953000" y="1981200"/>
          <a:ext cx="1143000" cy="371475"/>
        </p:xfrm>
        <a:graphic>
          <a:graphicData uri="http://schemas.openxmlformats.org/presentationml/2006/ole">
            <mc:AlternateContent xmlns:mc="http://schemas.openxmlformats.org/markup-compatibility/2006">
              <mc:Choice xmlns:v="urn:schemas-microsoft-com:vml" Requires="v">
                <p:oleObj spid="_x0000_s16389" name="Equation" r:id="rId3" imgW="685502" imgH="215806" progId="Equation.3">
                  <p:embed/>
                </p:oleObj>
              </mc:Choice>
              <mc:Fallback>
                <p:oleObj name="Equation" r:id="rId3" imgW="685502" imgH="215806"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11430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91" name="Object 7"/>
          <p:cNvGraphicFramePr>
            <a:graphicFrameLocks noChangeAspect="1"/>
          </p:cNvGraphicFramePr>
          <p:nvPr/>
        </p:nvGraphicFramePr>
        <p:xfrm>
          <a:off x="3048000" y="2667000"/>
          <a:ext cx="2590800" cy="381000"/>
        </p:xfrm>
        <a:graphic>
          <a:graphicData uri="http://schemas.openxmlformats.org/presentationml/2006/ole">
            <mc:AlternateContent xmlns:mc="http://schemas.openxmlformats.org/markup-compatibility/2006">
              <mc:Choice xmlns:v="urn:schemas-microsoft-com:vml" Requires="v">
                <p:oleObj spid="_x0000_s16391" name="Equation" r:id="rId5" imgW="1307532" imgH="215806" progId="Equation.3">
                  <p:embed/>
                </p:oleObj>
              </mc:Choice>
              <mc:Fallback>
                <p:oleObj name="Equation" r:id="rId5" imgW="1307532" imgH="215806"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667000"/>
                        <a:ext cx="2590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93" name="Object 9"/>
          <p:cNvGraphicFramePr>
            <a:graphicFrameLocks noChangeAspect="1"/>
          </p:cNvGraphicFramePr>
          <p:nvPr/>
        </p:nvGraphicFramePr>
        <p:xfrm>
          <a:off x="8305800" y="5257800"/>
          <a:ext cx="609600" cy="381000"/>
        </p:xfrm>
        <a:graphic>
          <a:graphicData uri="http://schemas.openxmlformats.org/presentationml/2006/ole">
            <mc:AlternateContent xmlns:mc="http://schemas.openxmlformats.org/markup-compatibility/2006">
              <mc:Choice xmlns:v="urn:schemas-microsoft-com:vml" Requires="v">
                <p:oleObj spid="_x0000_s16393" name="Equation" r:id="rId7" imgW="228501" imgH="203112" progId="Equation.3">
                  <p:embed/>
                </p:oleObj>
              </mc:Choice>
              <mc:Fallback>
                <p:oleObj name="Equation" r:id="rId7" imgW="228501" imgH="203112"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5257800"/>
                        <a:ext cx="609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fld id="{8C4A4B88-1782-42C8-BD5A-19087A6D7F0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a:bodyPr>
          <a:lstStyle/>
          <a:p>
            <a:r>
              <a:rPr lang="en-US" sz="2400" b="1" dirty="0">
                <a:solidFill>
                  <a:srgbClr val="FF0000"/>
                </a:solidFill>
              </a:rPr>
              <a:t>Dimensional Analysis of Natural Convection Heat Transfer </a:t>
            </a:r>
          </a:p>
        </p:txBody>
      </p:sp>
      <p:sp>
        <p:nvSpPr>
          <p:cNvPr id="3" name="Content Placeholder 2"/>
          <p:cNvSpPr>
            <a:spLocks noGrp="1"/>
          </p:cNvSpPr>
          <p:nvPr>
            <p:ph idx="1"/>
          </p:nvPr>
        </p:nvSpPr>
        <p:spPr>
          <a:xfrm>
            <a:off x="152400" y="609600"/>
            <a:ext cx="8839200" cy="5791200"/>
          </a:xfrm>
        </p:spPr>
        <p:txBody>
          <a:bodyPr>
            <a:normAutofit fontScale="92500" lnSpcReduction="10000"/>
          </a:bodyPr>
          <a:lstStyle/>
          <a:p>
            <a:pPr>
              <a:buNone/>
            </a:pPr>
            <a:r>
              <a:rPr lang="en-GB" sz="2200" b="1" dirty="0"/>
              <a:t>From the procedure of dimensional analysis, we obtain:</a:t>
            </a:r>
          </a:p>
          <a:p>
            <a:pPr>
              <a:buNone/>
            </a:pPr>
            <a:endParaRPr lang="en-GB" sz="2000" b="1" dirty="0"/>
          </a:p>
          <a:p>
            <a:pPr>
              <a:buNone/>
            </a:pPr>
            <a:endParaRPr lang="en-GB" sz="2000" b="1" dirty="0"/>
          </a:p>
          <a:p>
            <a:pPr>
              <a:buNone/>
            </a:pPr>
            <a:endParaRPr lang="en-GB" sz="2000" b="1" dirty="0"/>
          </a:p>
          <a:p>
            <a:pPr>
              <a:buNone/>
            </a:pPr>
            <a:endParaRPr lang="en-GB" sz="2000" b="1" dirty="0"/>
          </a:p>
          <a:p>
            <a:pPr>
              <a:buNone/>
            </a:pPr>
            <a:endParaRPr lang="en-GB" sz="2000" b="1" dirty="0"/>
          </a:p>
          <a:p>
            <a:pPr>
              <a:buNone/>
            </a:pPr>
            <a:endParaRPr lang="en-GB" sz="2000" b="1" dirty="0"/>
          </a:p>
          <a:p>
            <a:pPr>
              <a:buNone/>
            </a:pPr>
            <a:r>
              <a:rPr lang="en-GB" sz="2200" b="1" dirty="0"/>
              <a:t>Gr = Grashof number, </a:t>
            </a:r>
            <a:r>
              <a:rPr lang="el-GR" sz="2200" b="1" dirty="0"/>
              <a:t>δ</a:t>
            </a:r>
            <a:r>
              <a:rPr lang="en-US" sz="2200" b="1" dirty="0"/>
              <a:t> = characteristic length of the geometry, </a:t>
            </a:r>
            <a:r>
              <a:rPr lang="el-GR" sz="2200" b="1" dirty="0"/>
              <a:t>μ</a:t>
            </a:r>
            <a:r>
              <a:rPr lang="en-US" sz="2200" b="1" dirty="0"/>
              <a:t> = dynamic viscosity  and </a:t>
            </a:r>
            <a:r>
              <a:rPr lang="el-GR" sz="2200" b="1" dirty="0"/>
              <a:t>ν</a:t>
            </a:r>
            <a:r>
              <a:rPr lang="en-US" sz="2200" b="1" dirty="0"/>
              <a:t> = kinematic viscosity of the fluid.</a:t>
            </a:r>
          </a:p>
          <a:p>
            <a:pPr>
              <a:buNone/>
            </a:pPr>
            <a:r>
              <a:rPr lang="en-US" sz="2000" b="1" dirty="0"/>
              <a:t>Note:</a:t>
            </a:r>
          </a:p>
          <a:p>
            <a:pPr marL="457200" indent="-457200">
              <a:buAutoNum type="arabicPeriod"/>
            </a:pPr>
            <a:r>
              <a:rPr lang="en-US" sz="2000" b="1" i="1" dirty="0">
                <a:solidFill>
                  <a:schemeClr val="tx2"/>
                </a:solidFill>
              </a:rPr>
              <a:t>For Natural convection heat transfer, the Nusselt number, Nu is a function of the Grashof number, </a:t>
            </a:r>
            <a:r>
              <a:rPr lang="en-US" sz="2000" b="1" i="1" dirty="0" err="1">
                <a:solidFill>
                  <a:schemeClr val="tx2"/>
                </a:solidFill>
              </a:rPr>
              <a:t>Gr</a:t>
            </a:r>
            <a:r>
              <a:rPr lang="en-US" sz="2000" b="1" i="1" dirty="0">
                <a:solidFill>
                  <a:schemeClr val="tx2"/>
                </a:solidFill>
              </a:rPr>
              <a:t> and the Prandtl number, Pr.</a:t>
            </a:r>
          </a:p>
          <a:p>
            <a:pPr marL="457200" indent="-457200">
              <a:buAutoNum type="arabicPeriod"/>
            </a:pPr>
            <a:endParaRPr lang="en-US" sz="2000" b="1" i="1" dirty="0">
              <a:solidFill>
                <a:schemeClr val="tx2"/>
              </a:solidFill>
            </a:endParaRPr>
          </a:p>
          <a:p>
            <a:pPr marL="457200" indent="-457200">
              <a:buAutoNum type="arabicPeriod"/>
            </a:pPr>
            <a:r>
              <a:rPr lang="en-US" sz="2000" b="1" i="1" dirty="0"/>
              <a:t>For forced convection heat transfer, the Nusselt number, Nu is a function of the Reynolds number, Re and the Prandtl number, Pr.</a:t>
            </a:r>
          </a:p>
          <a:p>
            <a:pPr marL="457200" indent="-457200">
              <a:buAutoNum type="arabicPeriod"/>
            </a:pPr>
            <a:endParaRPr lang="en-US" sz="2000" b="1" i="1" dirty="0"/>
          </a:p>
          <a:p>
            <a:pPr marL="457200" indent="-457200">
              <a:buAutoNum type="arabicPeriod"/>
            </a:pPr>
            <a:r>
              <a:rPr lang="en-US" sz="2000" b="1" i="1" dirty="0">
                <a:solidFill>
                  <a:srgbClr val="FF0000"/>
                </a:solidFill>
              </a:rPr>
              <a:t>In many cases of natural convection, it is possible to use an approximate equation to evaluate the heat transfer coefficient.</a:t>
            </a:r>
            <a:endParaRPr lang="en-GB" sz="2000" b="1" i="1" dirty="0">
              <a:solidFill>
                <a:srgbClr val="FF0000"/>
              </a:solidFill>
            </a:endParaRPr>
          </a:p>
          <a:p>
            <a:pPr>
              <a:buNone/>
            </a:pPr>
            <a:endParaRPr lang="en-US" sz="2000" b="1" dirty="0"/>
          </a:p>
          <a:p>
            <a:pPr>
              <a:buNone/>
            </a:pPr>
            <a:endParaRPr lang="en-US" dirty="0"/>
          </a:p>
          <a:p>
            <a:pPr>
              <a:buNone/>
            </a:pPr>
            <a:endParaRPr lang="en-US" dirty="0"/>
          </a:p>
          <a:p>
            <a:pPr>
              <a:buNone/>
            </a:pPr>
            <a:endParaRPr lang="en-US"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17410" name="Picture 2"/>
          <p:cNvPicPr>
            <a:picLocks noChangeAspect="1" noChangeArrowheads="1"/>
          </p:cNvPicPr>
          <p:nvPr/>
        </p:nvPicPr>
        <p:blipFill>
          <a:blip r:embed="rId2"/>
          <a:srcRect/>
          <a:stretch>
            <a:fillRect/>
          </a:stretch>
        </p:blipFill>
        <p:spPr bwMode="auto">
          <a:xfrm>
            <a:off x="1" y="1143000"/>
            <a:ext cx="8910638" cy="1752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C4A4B88-1782-42C8-BD5A-19087A6D7F0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GB" sz="2800" b="1" dirty="0"/>
              <a:t>Forced Convection heat transfer correlations over flat plates</a:t>
            </a:r>
          </a:p>
        </p:txBody>
      </p:sp>
      <p:sp>
        <p:nvSpPr>
          <p:cNvPr id="3" name="Footer Placeholder 2"/>
          <p:cNvSpPr>
            <a:spLocks noGrp="1"/>
          </p:cNvSpPr>
          <p:nvPr>
            <p:ph type="ftr" sz="quarter" idx="11"/>
          </p:nvPr>
        </p:nvSpPr>
        <p:spPr/>
        <p:txBody>
          <a:bodyPr/>
          <a:lstStyle/>
          <a:p>
            <a:r>
              <a:rPr lang="fr-FR"/>
              <a:t>PROF. F.K. FORSON; ME 366 LECTURE 7</a:t>
            </a:r>
            <a:endParaRPr lang="en-US"/>
          </a:p>
        </p:txBody>
      </p:sp>
      <p:sp>
        <p:nvSpPr>
          <p:cNvPr id="4" name="Slide Number Placeholder 3"/>
          <p:cNvSpPr>
            <a:spLocks noGrp="1"/>
          </p:cNvSpPr>
          <p:nvPr>
            <p:ph type="sldNum" sz="quarter" idx="12"/>
          </p:nvPr>
        </p:nvSpPr>
        <p:spPr/>
        <p:txBody>
          <a:bodyPr/>
          <a:lstStyle/>
          <a:p>
            <a:fld id="{8C4A4B88-1782-42C8-BD5A-19087A6D7F00}" type="slidenum">
              <a:rPr lang="en-US" smtClean="0"/>
              <a:pPr/>
              <a:t>3</a:t>
            </a:fld>
            <a:endParaRPr lang="en-US"/>
          </a:p>
        </p:txBody>
      </p:sp>
      <p:pic>
        <p:nvPicPr>
          <p:cNvPr id="215042" name="Picture 2"/>
          <p:cNvPicPr>
            <a:picLocks noChangeAspect="1" noChangeArrowheads="1"/>
          </p:cNvPicPr>
          <p:nvPr/>
        </p:nvPicPr>
        <p:blipFill>
          <a:blip r:embed="rId2"/>
          <a:srcRect/>
          <a:stretch>
            <a:fillRect/>
          </a:stretch>
        </p:blipFill>
        <p:spPr bwMode="auto">
          <a:xfrm>
            <a:off x="1905000" y="990600"/>
            <a:ext cx="4933950" cy="58674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400" dirty="0">
                <a:solidFill>
                  <a:srgbClr val="FF0000"/>
                </a:solidFill>
                <a:latin typeface="Arial Black" pitchFamily="34" charset="0"/>
              </a:rPr>
              <a:t>The Grashof Number</a:t>
            </a:r>
          </a:p>
        </p:txBody>
      </p:sp>
      <p:sp>
        <p:nvSpPr>
          <p:cNvPr id="3" name="Content Placeholder 2"/>
          <p:cNvSpPr>
            <a:spLocks noGrp="1"/>
          </p:cNvSpPr>
          <p:nvPr>
            <p:ph idx="1"/>
          </p:nvPr>
        </p:nvSpPr>
        <p:spPr>
          <a:xfrm>
            <a:off x="228600" y="838200"/>
            <a:ext cx="8686800" cy="5638800"/>
          </a:xfrm>
        </p:spPr>
        <p:txBody>
          <a:bodyPr>
            <a:normAutofit/>
          </a:bodyPr>
          <a:lstStyle/>
          <a:p>
            <a:pPr>
              <a:buFont typeface="Wingdings" pitchFamily="2" charset="2"/>
              <a:buChar char="§"/>
            </a:pPr>
            <a:r>
              <a:rPr lang="en-GB" sz="2400" b="1" dirty="0"/>
              <a:t>It represents the ratio of the buoyancy force to the viscous force acting on a fluid.</a:t>
            </a:r>
          </a:p>
          <a:p>
            <a:pPr>
              <a:buFont typeface="Wingdings" pitchFamily="2" charset="2"/>
              <a:buChar char="§"/>
            </a:pPr>
            <a:r>
              <a:rPr lang="en-GB" sz="2400" b="1" dirty="0"/>
              <a:t>The role played by the </a:t>
            </a:r>
            <a:r>
              <a:rPr lang="en-GB" sz="2400" b="1" i="1" dirty="0">
                <a:solidFill>
                  <a:schemeClr val="tx2"/>
                </a:solidFill>
              </a:rPr>
              <a:t>Reynolds number</a:t>
            </a:r>
            <a:r>
              <a:rPr lang="en-GB" sz="2400" b="1" dirty="0">
                <a:solidFill>
                  <a:schemeClr val="tx2"/>
                </a:solidFill>
              </a:rPr>
              <a:t> in forced convection </a:t>
            </a:r>
            <a:r>
              <a:rPr lang="en-GB" sz="2400" b="1" dirty="0"/>
              <a:t>is played by the </a:t>
            </a:r>
            <a:r>
              <a:rPr lang="en-GB" sz="2400" b="1" i="1" dirty="0">
                <a:solidFill>
                  <a:schemeClr val="tx2"/>
                </a:solidFill>
              </a:rPr>
              <a:t>Grashof number</a:t>
            </a:r>
            <a:r>
              <a:rPr lang="en-GB" sz="2400" b="1" dirty="0">
                <a:solidFill>
                  <a:schemeClr val="tx2"/>
                </a:solidFill>
              </a:rPr>
              <a:t> in natural convection</a:t>
            </a:r>
            <a:r>
              <a:rPr lang="en-GB" sz="2400" b="1" dirty="0"/>
              <a:t>.</a:t>
            </a:r>
          </a:p>
          <a:p>
            <a:pPr>
              <a:buFont typeface="Wingdings" pitchFamily="2" charset="2"/>
              <a:buChar char="§"/>
            </a:pPr>
            <a:r>
              <a:rPr lang="en-GB" sz="2400" b="1" dirty="0"/>
              <a:t>It provides the main criterion in determining whether the fluid flow is </a:t>
            </a:r>
            <a:r>
              <a:rPr lang="en-GB" sz="2400" b="1" u="sng" dirty="0"/>
              <a:t>laminar</a:t>
            </a:r>
            <a:r>
              <a:rPr lang="en-GB" sz="2400" b="1" dirty="0"/>
              <a:t> or </a:t>
            </a:r>
            <a:r>
              <a:rPr lang="en-GB" sz="2400" b="1" u="sng" dirty="0"/>
              <a:t>turbulent</a:t>
            </a:r>
            <a:r>
              <a:rPr lang="en-GB" sz="2400" b="1" dirty="0"/>
              <a:t> in natural convection.</a:t>
            </a:r>
          </a:p>
          <a:p>
            <a:pPr>
              <a:buFont typeface="Wingdings" pitchFamily="2" charset="2"/>
              <a:buChar char="§"/>
            </a:pPr>
            <a:r>
              <a:rPr lang="en-GB" sz="2400" b="1" dirty="0"/>
              <a:t>The flow regime on a vertical plate becomes turbulent at Grashof numbers greater than 10</a:t>
            </a:r>
            <a:r>
              <a:rPr lang="en-GB" sz="2400" b="1" baseline="30000" dirty="0"/>
              <a:t>9</a:t>
            </a:r>
            <a:r>
              <a:rPr lang="en-GB" sz="2400" b="1" dirty="0"/>
              <a:t>.</a:t>
            </a:r>
          </a:p>
          <a:p>
            <a:pPr algn="just">
              <a:buNone/>
            </a:pPr>
            <a:r>
              <a:rPr lang="en-GB" sz="2400" b="1" i="1" dirty="0">
                <a:solidFill>
                  <a:schemeClr val="tx2"/>
                </a:solidFill>
              </a:rPr>
              <a:t>Thus  for laminar flow on a vertical plate, Gr &lt; 10</a:t>
            </a:r>
            <a:r>
              <a:rPr lang="en-GB" sz="2400" b="1" i="1" baseline="30000" dirty="0">
                <a:solidFill>
                  <a:schemeClr val="tx2"/>
                </a:solidFill>
              </a:rPr>
              <a:t>9 </a:t>
            </a:r>
            <a:r>
              <a:rPr lang="en-GB" sz="2400" b="1" i="1" dirty="0">
                <a:solidFill>
                  <a:schemeClr val="tx2"/>
                </a:solidFill>
              </a:rPr>
              <a:t> and that for turbulent flow on a vertical plate, Gr &gt; 10</a:t>
            </a:r>
            <a:r>
              <a:rPr lang="en-GB" sz="2400" b="1" i="1" baseline="30000" dirty="0">
                <a:solidFill>
                  <a:schemeClr val="tx2"/>
                </a:solidFill>
              </a:rPr>
              <a:t>9</a:t>
            </a:r>
            <a:r>
              <a:rPr lang="en-GB" sz="2400" b="1" i="1" dirty="0">
                <a:solidFill>
                  <a:schemeClr val="tx2"/>
                </a:solidFill>
              </a:rPr>
              <a:t>    </a:t>
            </a:r>
          </a:p>
          <a:p>
            <a:pPr algn="just">
              <a:buNone/>
            </a:pPr>
            <a:r>
              <a:rPr lang="en-GB" sz="2400" b="1" dirty="0"/>
              <a:t>From Newton’s law of cooling; </a:t>
            </a:r>
          </a:p>
          <a:p>
            <a:pPr algn="just">
              <a:buNone/>
            </a:pPr>
            <a:r>
              <a:rPr lang="en-GB" sz="2400" b="1" dirty="0"/>
              <a:t>Where, A = heat transfer surface area</a:t>
            </a:r>
          </a:p>
          <a:p>
            <a:pPr algn="just">
              <a:buNone/>
            </a:pPr>
            <a:r>
              <a:rPr lang="en-GB" sz="2400" b="1" dirty="0"/>
              <a:t>               </a:t>
            </a:r>
            <a:r>
              <a:rPr lang="el-GR" sz="2400" b="1" dirty="0"/>
              <a:t>α</a:t>
            </a:r>
            <a:r>
              <a:rPr lang="en-US" sz="2400" b="1" dirty="0"/>
              <a:t> = Average heat transfer coefficient on the surface</a:t>
            </a:r>
            <a:endParaRPr lang="en-GB" sz="2400" b="1" dirty="0"/>
          </a:p>
          <a:p>
            <a:pPr algn="just">
              <a:buNone/>
            </a:pPr>
            <a:endParaRPr lang="en-GB" sz="2400" b="1" i="1" dirty="0">
              <a:solidFill>
                <a:schemeClr val="tx2"/>
              </a:solidFill>
            </a:endParaRPr>
          </a:p>
          <a:p>
            <a:pPr algn="just">
              <a:buNone/>
            </a:pPr>
            <a:endParaRPr lang="en-US" sz="2400" b="1" baseline="30000" dirty="0">
              <a:solidFill>
                <a:schemeClr val="tx2"/>
              </a:solidFill>
            </a:endParaRPr>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3" name="Object 1"/>
          <p:cNvGraphicFramePr>
            <a:graphicFrameLocks noChangeAspect="1"/>
          </p:cNvGraphicFramePr>
          <p:nvPr/>
        </p:nvGraphicFramePr>
        <p:xfrm>
          <a:off x="4572000" y="4800600"/>
          <a:ext cx="2438400" cy="533400"/>
        </p:xfrm>
        <a:graphic>
          <a:graphicData uri="http://schemas.openxmlformats.org/presentationml/2006/ole">
            <mc:AlternateContent xmlns:mc="http://schemas.openxmlformats.org/markup-compatibility/2006">
              <mc:Choice xmlns:v="urn:schemas-microsoft-com:vml" Requires="v">
                <p:oleObj spid="_x0000_s18433" name="Equation" r:id="rId2" imgW="1231366" imgH="241195" progId="Equation.3">
                  <p:embed/>
                </p:oleObj>
              </mc:Choice>
              <mc:Fallback>
                <p:oleObj name="Equation" r:id="rId2" imgW="1231366" imgH="241195"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0600"/>
                        <a:ext cx="2438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8C4A4B88-1782-42C8-BD5A-19087A6D7F0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2-5.1 : Natural Convection Correlations</a:t>
            </a:r>
          </a:p>
        </p:txBody>
      </p:sp>
      <p:sp>
        <p:nvSpPr>
          <p:cNvPr id="3" name="Content Placeholder 2"/>
          <p:cNvSpPr>
            <a:spLocks noGrp="1"/>
          </p:cNvSpPr>
          <p:nvPr>
            <p:ph idx="1"/>
          </p:nvPr>
        </p:nvSpPr>
        <p:spPr>
          <a:xfrm>
            <a:off x="228600" y="685800"/>
            <a:ext cx="8686800" cy="5638800"/>
          </a:xfrm>
        </p:spPr>
        <p:txBody>
          <a:bodyPr>
            <a:normAutofit/>
          </a:bodyPr>
          <a:lstStyle/>
          <a:p>
            <a:pPr algn="just">
              <a:buFont typeface="Wingdings" pitchFamily="2" charset="2"/>
              <a:buChar char="§"/>
            </a:pPr>
            <a:r>
              <a:rPr lang="en-GB" sz="2400" b="1" dirty="0"/>
              <a:t>The simple empirical correlations for the average </a:t>
            </a:r>
            <a:r>
              <a:rPr lang="en-GB" sz="2400" b="1" i="1" dirty="0"/>
              <a:t>Nusselt number</a:t>
            </a:r>
            <a:r>
              <a:rPr lang="en-GB" sz="2400" b="1" dirty="0"/>
              <a:t> , Nu in natural convection are of the form;</a:t>
            </a:r>
          </a:p>
          <a:p>
            <a:pPr algn="just">
              <a:buFont typeface="Wingdings" pitchFamily="2" charset="2"/>
              <a:buChar char="§"/>
            </a:pPr>
            <a:endParaRPr lang="en-GB" sz="2400" b="1" dirty="0"/>
          </a:p>
          <a:p>
            <a:pPr algn="just">
              <a:buFont typeface="Wingdings" pitchFamily="2" charset="2"/>
              <a:buChar char="§"/>
            </a:pPr>
            <a:endParaRPr lang="en-GB" sz="2400" b="1" dirty="0"/>
          </a:p>
          <a:p>
            <a:pPr algn="just">
              <a:buFont typeface="Wingdings" pitchFamily="2" charset="2"/>
              <a:buChar char="§"/>
            </a:pPr>
            <a:endParaRPr lang="en-GB" sz="2400" b="1" dirty="0"/>
          </a:p>
          <a:p>
            <a:pPr algn="just">
              <a:buFont typeface="Wingdings" pitchFamily="2" charset="2"/>
              <a:buChar char="§"/>
            </a:pPr>
            <a:endParaRPr lang="en-GB" sz="2400" b="1" dirty="0"/>
          </a:p>
          <a:p>
            <a:pPr algn="just">
              <a:buNone/>
            </a:pPr>
            <a:r>
              <a:rPr lang="en-US" sz="2400" b="1" dirty="0"/>
              <a:t>Ra = Rayleigh number</a:t>
            </a:r>
          </a:p>
          <a:p>
            <a:pPr algn="just">
              <a:buNone/>
            </a:pPr>
            <a:r>
              <a:rPr lang="en-US" sz="2400" b="1" dirty="0"/>
              <a:t>Note:</a:t>
            </a:r>
          </a:p>
          <a:p>
            <a:pPr algn="just">
              <a:buNone/>
            </a:pPr>
            <a:r>
              <a:rPr lang="en-GB" sz="2400" b="1" dirty="0"/>
              <a:t>The values of the constants C and </a:t>
            </a:r>
            <a:r>
              <a:rPr lang="en-GB" sz="2400" b="1" i="1" dirty="0"/>
              <a:t>n</a:t>
            </a:r>
            <a:r>
              <a:rPr lang="en-GB" sz="2400" b="1" dirty="0"/>
              <a:t> depend on the </a:t>
            </a:r>
            <a:r>
              <a:rPr lang="en-GB" sz="2400" b="1" i="1" dirty="0"/>
              <a:t>geometry</a:t>
            </a:r>
            <a:r>
              <a:rPr lang="en-GB" sz="2400" b="1" dirty="0"/>
              <a:t> of the surface and the </a:t>
            </a:r>
            <a:r>
              <a:rPr lang="en-GB" sz="2400" b="1" i="1" dirty="0"/>
              <a:t>flow regime</a:t>
            </a:r>
            <a:r>
              <a:rPr lang="en-GB" sz="2400" b="1" dirty="0"/>
              <a:t>, which is characterised by the range of the Rayleigh number. The value of </a:t>
            </a:r>
            <a:r>
              <a:rPr lang="en-GB" sz="2400" b="1" i="1" dirty="0"/>
              <a:t>n</a:t>
            </a:r>
            <a:r>
              <a:rPr lang="en-GB" sz="2400" b="1" dirty="0"/>
              <a:t> is usually 1/4 for laminar flow and 1/3 for turbulent flow. The value of the constant </a:t>
            </a:r>
            <a:r>
              <a:rPr lang="en-GB" sz="2400" b="1" i="1" dirty="0"/>
              <a:t>C</a:t>
            </a:r>
            <a:r>
              <a:rPr lang="en-GB" sz="2400" b="1" dirty="0"/>
              <a:t> is normally less &lt; 1.</a:t>
            </a:r>
            <a:endParaRPr lang="en-US" sz="2400" b="1" dirty="0"/>
          </a:p>
          <a:p>
            <a:pPr algn="just">
              <a:buNone/>
            </a:pPr>
            <a:endParaRPr lang="en-US"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19458" name="Picture 2"/>
          <p:cNvPicPr>
            <a:picLocks noChangeAspect="1" noChangeArrowheads="1"/>
          </p:cNvPicPr>
          <p:nvPr/>
        </p:nvPicPr>
        <p:blipFill>
          <a:blip r:embed="rId2"/>
          <a:srcRect/>
          <a:stretch>
            <a:fillRect/>
          </a:stretch>
        </p:blipFill>
        <p:spPr bwMode="auto">
          <a:xfrm>
            <a:off x="685800" y="1600200"/>
            <a:ext cx="7391400" cy="8382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609600" y="2438400"/>
            <a:ext cx="7467600" cy="9144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C4A4B88-1782-42C8-BD5A-19087A6D7F0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US" sz="2400" b="1" dirty="0">
                <a:solidFill>
                  <a:srgbClr val="FF0000"/>
                </a:solidFill>
              </a:rPr>
              <a:t>Natural convection correlation contd.</a:t>
            </a:r>
          </a:p>
        </p:txBody>
      </p:sp>
      <p:sp>
        <p:nvSpPr>
          <p:cNvPr id="3" name="Content Placeholder 2"/>
          <p:cNvSpPr>
            <a:spLocks noGrp="1"/>
          </p:cNvSpPr>
          <p:nvPr>
            <p:ph idx="1"/>
          </p:nvPr>
        </p:nvSpPr>
        <p:spPr>
          <a:xfrm>
            <a:off x="152400" y="762000"/>
            <a:ext cx="8763000" cy="5562600"/>
          </a:xfrm>
        </p:spPr>
        <p:txBody>
          <a:bodyPr>
            <a:normAutofit/>
          </a:bodyPr>
          <a:lstStyle/>
          <a:p>
            <a:pPr>
              <a:buFont typeface="Wingdings" pitchFamily="2" charset="2"/>
              <a:buChar char="§"/>
            </a:pPr>
            <a:r>
              <a:rPr lang="en-GB" sz="2000" b="1" dirty="0"/>
              <a:t>Simple relations for the average Nusselt number for various geometries are given in Table 11, together with sketches of the geometries.. All fluid properties are to be evaluated at the film temperature</a:t>
            </a:r>
          </a:p>
          <a:p>
            <a:pPr>
              <a:buNone/>
            </a:pPr>
            <a:r>
              <a:rPr lang="en-GB" sz="2000" b="1" dirty="0"/>
              <a:t>Table 11</a:t>
            </a:r>
          </a:p>
          <a:p>
            <a:pPr>
              <a:buNone/>
            </a:pPr>
            <a:endParaRPr lang="en-GB" sz="2000" b="1" dirty="0"/>
          </a:p>
          <a:p>
            <a:pPr>
              <a:buNone/>
            </a:pPr>
            <a:r>
              <a:rPr lang="en-GB" sz="2000" b="1" dirty="0"/>
              <a:t> </a:t>
            </a:r>
            <a:endParaRPr lang="en-US" sz="20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1" name="Object 1"/>
          <p:cNvGraphicFramePr>
            <a:graphicFrameLocks noChangeAspect="1"/>
          </p:cNvGraphicFramePr>
          <p:nvPr/>
        </p:nvGraphicFramePr>
        <p:xfrm>
          <a:off x="6400800" y="1371600"/>
          <a:ext cx="1447800" cy="381000"/>
        </p:xfrm>
        <a:graphic>
          <a:graphicData uri="http://schemas.openxmlformats.org/presentationml/2006/ole">
            <mc:AlternateContent xmlns:mc="http://schemas.openxmlformats.org/markup-compatibility/2006">
              <mc:Choice xmlns:v="urn:schemas-microsoft-com:vml" Requires="v">
                <p:oleObj spid="_x0000_s20481" name="Equation" r:id="rId2" imgW="1002865" imgH="241195" progId="Equation.3">
                  <p:embed/>
                </p:oleObj>
              </mc:Choice>
              <mc:Fallback>
                <p:oleObj name="Equation" r:id="rId2" imgW="1002865" imgH="241195"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371600"/>
                        <a:ext cx="1447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4" name="Picture 4"/>
          <p:cNvPicPr>
            <a:picLocks noChangeAspect="1" noChangeArrowheads="1"/>
          </p:cNvPicPr>
          <p:nvPr/>
        </p:nvPicPr>
        <p:blipFill>
          <a:blip r:embed="rId4"/>
          <a:srcRect/>
          <a:stretch>
            <a:fillRect/>
          </a:stretch>
        </p:blipFill>
        <p:spPr bwMode="auto">
          <a:xfrm>
            <a:off x="228600" y="2057400"/>
            <a:ext cx="8610600" cy="41148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C4A4B88-1782-42C8-BD5A-19087A6D7F00}"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US" sz="2000" b="1" dirty="0">
                <a:solidFill>
                  <a:srgbClr val="FF0000"/>
                </a:solidFill>
              </a:rPr>
              <a:t>Natural convection correlation contd.</a:t>
            </a:r>
            <a:endParaRPr lang="en-US" sz="2000" dirty="0"/>
          </a:p>
        </p:txBody>
      </p:sp>
      <p:sp>
        <p:nvSpPr>
          <p:cNvPr id="3" name="Content Placeholder 2"/>
          <p:cNvSpPr>
            <a:spLocks noGrp="1"/>
          </p:cNvSpPr>
          <p:nvPr>
            <p:ph idx="1"/>
          </p:nvPr>
        </p:nvSpPr>
        <p:spPr>
          <a:xfrm>
            <a:off x="152400" y="533400"/>
            <a:ext cx="8534400" cy="5867400"/>
          </a:xfrm>
        </p:spPr>
        <p:txBody>
          <a:bodyPr>
            <a:normAutofit/>
          </a:bodyPr>
          <a:lstStyle/>
          <a:p>
            <a:r>
              <a:rPr lang="en-US" sz="2000" b="1" dirty="0"/>
              <a:t>Table 11 continued ; </a:t>
            </a:r>
            <a:r>
              <a:rPr lang="en-GB" sz="2000" b="1" dirty="0"/>
              <a:t>Empirical correlations for average Nusselt number for natural convection over surfaces</a:t>
            </a:r>
            <a:endParaRPr lang="en-US" sz="20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21506" name="Picture 2"/>
          <p:cNvPicPr>
            <a:picLocks noChangeAspect="1" noChangeArrowheads="1"/>
          </p:cNvPicPr>
          <p:nvPr/>
        </p:nvPicPr>
        <p:blipFill>
          <a:blip r:embed="rId2"/>
          <a:srcRect/>
          <a:stretch>
            <a:fillRect/>
          </a:stretch>
        </p:blipFill>
        <p:spPr bwMode="auto">
          <a:xfrm>
            <a:off x="304800" y="1295400"/>
            <a:ext cx="8610600" cy="4953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C4A4B88-1782-42C8-BD5A-19087A6D7F00}"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US" sz="2000" b="1" dirty="0">
                <a:solidFill>
                  <a:srgbClr val="FF0000"/>
                </a:solidFill>
              </a:rPr>
              <a:t>Natural convection correlation contd.</a:t>
            </a:r>
            <a:endParaRPr lang="en-US" sz="2000" dirty="0"/>
          </a:p>
        </p:txBody>
      </p:sp>
      <p:sp>
        <p:nvSpPr>
          <p:cNvPr id="3" name="Content Placeholder 2"/>
          <p:cNvSpPr>
            <a:spLocks noGrp="1"/>
          </p:cNvSpPr>
          <p:nvPr>
            <p:ph idx="1"/>
          </p:nvPr>
        </p:nvSpPr>
        <p:spPr>
          <a:xfrm>
            <a:off x="152400" y="533400"/>
            <a:ext cx="8534400" cy="5867400"/>
          </a:xfrm>
        </p:spPr>
        <p:txBody>
          <a:bodyPr>
            <a:normAutofit/>
          </a:bodyPr>
          <a:lstStyle/>
          <a:p>
            <a:r>
              <a:rPr lang="en-US" sz="2000" b="1" dirty="0"/>
              <a:t>Table 11 continued ; </a:t>
            </a:r>
            <a:r>
              <a:rPr lang="en-GB" sz="2000" b="1" dirty="0"/>
              <a:t>Empirical correlations for average Nusselt number for natural convection over surfaces</a:t>
            </a:r>
            <a:endParaRPr lang="en-US" sz="20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22530" name="Picture 2"/>
          <p:cNvPicPr>
            <a:picLocks noChangeAspect="1" noChangeArrowheads="1"/>
          </p:cNvPicPr>
          <p:nvPr/>
        </p:nvPicPr>
        <p:blipFill>
          <a:blip r:embed="rId2"/>
          <a:srcRect/>
          <a:stretch>
            <a:fillRect/>
          </a:stretch>
        </p:blipFill>
        <p:spPr bwMode="auto">
          <a:xfrm>
            <a:off x="457200" y="1295400"/>
            <a:ext cx="8305799" cy="5029199"/>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C4A4B88-1782-42C8-BD5A-19087A6D7F00}"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5.3 : Heat loss from Hot Water Pipes</a:t>
            </a:r>
          </a:p>
        </p:txBody>
      </p:sp>
      <p:sp>
        <p:nvSpPr>
          <p:cNvPr id="3" name="Content Placeholder 2"/>
          <p:cNvSpPr>
            <a:spLocks noGrp="1"/>
          </p:cNvSpPr>
          <p:nvPr>
            <p:ph idx="1"/>
          </p:nvPr>
        </p:nvSpPr>
        <p:spPr>
          <a:xfrm>
            <a:off x="228600" y="685800"/>
            <a:ext cx="8686800" cy="5638800"/>
          </a:xfrm>
        </p:spPr>
        <p:txBody>
          <a:bodyPr>
            <a:normAutofit lnSpcReduction="10000"/>
          </a:bodyPr>
          <a:lstStyle/>
          <a:p>
            <a:pPr algn="just">
              <a:buNone/>
            </a:pPr>
            <a:r>
              <a:rPr lang="en-GB" sz="2400" b="1" dirty="0"/>
              <a:t>Question:</a:t>
            </a:r>
          </a:p>
          <a:p>
            <a:pPr algn="just">
              <a:buNone/>
            </a:pPr>
            <a:r>
              <a:rPr lang="en-GB" sz="2200" b="1" dirty="0"/>
              <a:t>A 6-m-long section of an 8-cm-diameter horizontal hot water pipe shown in Figure 70 below passes through a large room whose temperature is 18</a:t>
            </a:r>
            <a:r>
              <a:rPr lang="en-GB" sz="2200" b="1" baseline="30000" dirty="0"/>
              <a:t>o</a:t>
            </a:r>
            <a:r>
              <a:rPr lang="en-GB" sz="2200" b="1" dirty="0"/>
              <a:t>C. If the outer surface temperature of the pipe is 70</a:t>
            </a:r>
            <a:r>
              <a:rPr lang="en-GB" sz="2200" b="1" baseline="30000" dirty="0"/>
              <a:t>o</a:t>
            </a:r>
            <a:r>
              <a:rPr lang="en-GB" sz="2200" b="1" dirty="0"/>
              <a:t>C, determine the rate of heat loss from the pipe by natural convection.</a:t>
            </a:r>
            <a:endParaRPr lang="en-US" sz="2200" b="1" dirty="0"/>
          </a:p>
          <a:p>
            <a:pPr algn="just">
              <a:buNone/>
            </a:pPr>
            <a:endParaRPr lang="en-GB" sz="2400" b="1" dirty="0"/>
          </a:p>
          <a:p>
            <a:pPr algn="just">
              <a:buFont typeface="Wingdings" pitchFamily="2" charset="2"/>
              <a:buChar char="§"/>
            </a:pPr>
            <a:endParaRPr lang="en-GB" sz="2400" b="1" dirty="0"/>
          </a:p>
          <a:p>
            <a:pPr algn="just">
              <a:buFont typeface="Wingdings" pitchFamily="2" charset="2"/>
              <a:buChar char="§"/>
            </a:pPr>
            <a:endParaRPr lang="en-GB" sz="2400" b="1" dirty="0"/>
          </a:p>
          <a:p>
            <a:pPr algn="just">
              <a:buFont typeface="Wingdings" pitchFamily="2" charset="2"/>
              <a:buChar char="§"/>
            </a:pPr>
            <a:endParaRPr lang="en-GB" sz="2400" b="1" dirty="0"/>
          </a:p>
          <a:p>
            <a:pPr algn="just">
              <a:buNone/>
            </a:pPr>
            <a:endParaRPr lang="en-US" sz="2400" b="1" dirty="0"/>
          </a:p>
          <a:p>
            <a:pPr algn="ctr">
              <a:buNone/>
            </a:pPr>
            <a:r>
              <a:rPr lang="en-US" sz="2400" b="1" dirty="0"/>
              <a:t>Figure 70</a:t>
            </a:r>
          </a:p>
          <a:p>
            <a:pPr>
              <a:buNone/>
            </a:pPr>
            <a:r>
              <a:rPr lang="en-GB" sz="2400" b="1" dirty="0"/>
              <a:t>Solution: </a:t>
            </a:r>
            <a:r>
              <a:rPr lang="en-GB" sz="2400" dirty="0"/>
              <a:t>A horizontal hot water pipe passes through a large room. The rate of heat loss from the pipe by natural convection is to be determined.</a:t>
            </a:r>
            <a:endParaRPr lang="en-US"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23554" name="Picture 2" descr="fig 4-2.jpg"/>
          <p:cNvPicPr>
            <a:picLocks noChangeAspect="1" noChangeArrowheads="1"/>
          </p:cNvPicPr>
          <p:nvPr/>
        </p:nvPicPr>
        <p:blipFill>
          <a:blip r:embed="rId2">
            <a:lum bright="-20000" contrast="40000"/>
          </a:blip>
          <a:srcRect/>
          <a:stretch>
            <a:fillRect/>
          </a:stretch>
        </p:blipFill>
        <p:spPr bwMode="auto">
          <a:xfrm>
            <a:off x="2286000" y="2286000"/>
            <a:ext cx="5029200" cy="2057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8C4A4B88-1782-42C8-BD5A-19087A6D7F00}"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5.3 Contd.</a:t>
            </a:r>
          </a:p>
        </p:txBody>
      </p:sp>
      <p:sp>
        <p:nvSpPr>
          <p:cNvPr id="3" name="Content Placeholder 2"/>
          <p:cNvSpPr>
            <a:spLocks noGrp="1"/>
          </p:cNvSpPr>
          <p:nvPr>
            <p:ph idx="1"/>
          </p:nvPr>
        </p:nvSpPr>
        <p:spPr>
          <a:xfrm>
            <a:off x="228600" y="685800"/>
            <a:ext cx="8686800" cy="5791200"/>
          </a:xfrm>
        </p:spPr>
        <p:txBody>
          <a:bodyPr>
            <a:normAutofit fontScale="92500" lnSpcReduction="10000"/>
          </a:bodyPr>
          <a:lstStyle/>
          <a:p>
            <a:pPr>
              <a:buNone/>
            </a:pPr>
            <a:r>
              <a:rPr lang="en-GB" sz="2400" b="1" i="1" dirty="0"/>
              <a:t>Assumptions</a:t>
            </a:r>
            <a:r>
              <a:rPr lang="en-GB" sz="2400" b="1" dirty="0"/>
              <a:t>: </a:t>
            </a:r>
          </a:p>
          <a:p>
            <a:pPr>
              <a:buNone/>
            </a:pPr>
            <a:r>
              <a:rPr lang="en-GB" sz="2400" dirty="0"/>
              <a:t>(1) Steady operating conditions exist.</a:t>
            </a:r>
          </a:p>
          <a:p>
            <a:pPr>
              <a:buNone/>
            </a:pPr>
            <a:r>
              <a:rPr lang="en-GB" sz="2400" dirty="0"/>
              <a:t> (2) Air is an ideal gas. </a:t>
            </a:r>
          </a:p>
          <a:p>
            <a:pPr>
              <a:buNone/>
            </a:pPr>
            <a:r>
              <a:rPr lang="en-GB" sz="2400" dirty="0"/>
              <a:t>(3) The local atmospheric pressure is 1 atm.</a:t>
            </a:r>
          </a:p>
          <a:p>
            <a:pPr>
              <a:buNone/>
            </a:pPr>
            <a:r>
              <a:rPr lang="en-GB" sz="2400" b="1" i="1" dirty="0"/>
              <a:t>Properties</a:t>
            </a:r>
            <a:r>
              <a:rPr lang="en-GB" sz="2400" b="1" dirty="0"/>
              <a:t>: </a:t>
            </a:r>
            <a:r>
              <a:rPr lang="en-GB" sz="2400" dirty="0"/>
              <a:t>The properties of air at the film temperature of</a:t>
            </a:r>
          </a:p>
          <a:p>
            <a:pPr>
              <a:buNone/>
            </a:pPr>
            <a:endParaRPr lang="en-GB" sz="2400" dirty="0"/>
          </a:p>
          <a:p>
            <a:pPr>
              <a:buNone/>
            </a:pPr>
            <a:r>
              <a:rPr lang="en-GB" sz="2400" dirty="0"/>
              <a:t>λ = 0.0273 W/</a:t>
            </a:r>
            <a:r>
              <a:rPr lang="en-GB" sz="2400" dirty="0" err="1"/>
              <a:t>m</a:t>
            </a:r>
            <a:r>
              <a:rPr lang="en-GB" sz="2400" baseline="30000" dirty="0" err="1"/>
              <a:t>o</a:t>
            </a:r>
            <a:r>
              <a:rPr lang="en-GB" sz="2400" dirty="0" err="1"/>
              <a:t>C</a:t>
            </a:r>
            <a:r>
              <a:rPr lang="en-GB" sz="2400" dirty="0"/>
              <a:t>        Pr = 0.710      ν = 1.74 x 10</a:t>
            </a:r>
            <a:r>
              <a:rPr lang="en-GB" sz="2400" baseline="30000" dirty="0"/>
              <a:t>-5</a:t>
            </a:r>
            <a:r>
              <a:rPr lang="en-GB" sz="2400" dirty="0"/>
              <a:t>m</a:t>
            </a:r>
            <a:r>
              <a:rPr lang="en-GB" sz="2400" baseline="30000" dirty="0"/>
              <a:t>2</a:t>
            </a:r>
            <a:r>
              <a:rPr lang="en-GB" sz="2400" dirty="0"/>
              <a:t>/s    </a:t>
            </a:r>
          </a:p>
          <a:p>
            <a:pPr>
              <a:buNone/>
            </a:pPr>
            <a:r>
              <a:rPr lang="en-GB" sz="2400" dirty="0"/>
              <a:t>  β = 1/</a:t>
            </a:r>
            <a:r>
              <a:rPr lang="en-GB" sz="2400" i="1" dirty="0" err="1"/>
              <a:t>T</a:t>
            </a:r>
            <a:r>
              <a:rPr lang="en-GB" sz="2400" i="1" baseline="-25000" dirty="0" err="1"/>
              <a:t>f</a:t>
            </a:r>
            <a:r>
              <a:rPr lang="en-GB" sz="2400" i="1" baseline="-25000" dirty="0"/>
              <a:t> </a:t>
            </a:r>
            <a:r>
              <a:rPr lang="en-GB" sz="2400" dirty="0"/>
              <a:t>= 1/317 K = 0.00315 K</a:t>
            </a:r>
            <a:r>
              <a:rPr lang="en-GB" sz="2400" baseline="30000" dirty="0"/>
              <a:t>-1</a:t>
            </a:r>
            <a:endParaRPr lang="en-US" sz="2400" dirty="0"/>
          </a:p>
          <a:p>
            <a:pPr>
              <a:buNone/>
            </a:pPr>
            <a:r>
              <a:rPr lang="en-GB" sz="2400" b="1" i="1" dirty="0"/>
              <a:t>Analysis</a:t>
            </a:r>
            <a:r>
              <a:rPr lang="en-GB" sz="2400" b="1" dirty="0"/>
              <a:t>: </a:t>
            </a:r>
          </a:p>
          <a:p>
            <a:pPr>
              <a:buNone/>
            </a:pPr>
            <a:r>
              <a:rPr lang="en-GB" sz="2400" dirty="0"/>
              <a:t>The characteristic length in this case is the outer diameter of the pipe, δ = D = 0.08m Then, the Rayleigh number becomes:</a:t>
            </a:r>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747713" y="2454275"/>
          <a:ext cx="6110287" cy="441325"/>
        </p:xfrm>
        <a:graphic>
          <a:graphicData uri="http://schemas.openxmlformats.org/presentationml/2006/ole">
            <mc:AlternateContent xmlns:mc="http://schemas.openxmlformats.org/markup-compatibility/2006">
              <mc:Choice xmlns:v="urn:schemas-microsoft-com:vml" Requires="v">
                <p:oleObj spid="_x0000_s24577" name="Equation" r:id="rId2" imgW="2450880" imgH="228600" progId="Equation.3">
                  <p:embed/>
                </p:oleObj>
              </mc:Choice>
              <mc:Fallback>
                <p:oleObj name="Equation" r:id="rId2" imgW="2450880" imgH="2286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454275"/>
                        <a:ext cx="611028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9" name="Object 3"/>
          <p:cNvGraphicFramePr>
            <a:graphicFrameLocks noChangeAspect="1"/>
          </p:cNvGraphicFramePr>
          <p:nvPr/>
        </p:nvGraphicFramePr>
        <p:xfrm>
          <a:off x="795338" y="4748213"/>
          <a:ext cx="7781925" cy="1628775"/>
        </p:xfrm>
        <a:graphic>
          <a:graphicData uri="http://schemas.openxmlformats.org/presentationml/2006/ole">
            <mc:AlternateContent xmlns:mc="http://schemas.openxmlformats.org/markup-compatibility/2006">
              <mc:Choice xmlns:v="urn:schemas-microsoft-com:vml" Requires="v">
                <p:oleObj spid="_x0000_s24579" name="Equation" r:id="rId4" imgW="4267080" imgH="863280" progId="Equation.3">
                  <p:embed/>
                </p:oleObj>
              </mc:Choice>
              <mc:Fallback>
                <p:oleObj name="Equation" r:id="rId4" imgW="4267080" imgH="8632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748213"/>
                        <a:ext cx="7781925"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8C4A4B88-1782-42C8-BD5A-19087A6D7F00}"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5.3 End.</a:t>
            </a:r>
          </a:p>
        </p:txBody>
      </p:sp>
      <p:sp>
        <p:nvSpPr>
          <p:cNvPr id="3" name="Content Placeholder 2"/>
          <p:cNvSpPr>
            <a:spLocks noGrp="1"/>
          </p:cNvSpPr>
          <p:nvPr>
            <p:ph idx="1"/>
          </p:nvPr>
        </p:nvSpPr>
        <p:spPr>
          <a:xfrm>
            <a:off x="228600" y="685800"/>
            <a:ext cx="8686800" cy="5791200"/>
          </a:xfrm>
        </p:spPr>
        <p:txBody>
          <a:bodyPr>
            <a:normAutofit/>
          </a:bodyPr>
          <a:lstStyle/>
          <a:p>
            <a:pPr>
              <a:buNone/>
            </a:pPr>
            <a:r>
              <a:rPr lang="en-GB" sz="2400" b="1" dirty="0"/>
              <a:t> Then, the natural convection Nusselt number in this case can be determined from the appropriate equation from Table 11 to be:</a:t>
            </a:r>
          </a:p>
          <a:p>
            <a:pPr>
              <a:buNone/>
            </a:pPr>
            <a:endParaRPr lang="en-GB" sz="2400" b="1" dirty="0"/>
          </a:p>
          <a:p>
            <a:pPr>
              <a:buNone/>
            </a:pPr>
            <a:endParaRPr lang="en-GB" sz="2400" b="1" dirty="0"/>
          </a:p>
          <a:p>
            <a:pPr>
              <a:buNone/>
            </a:pPr>
            <a:endParaRPr lang="en-GB" sz="2400" b="1" dirty="0"/>
          </a:p>
          <a:p>
            <a:pPr>
              <a:buNone/>
            </a:pPr>
            <a:endParaRPr lang="en-GB" sz="2400" b="1" dirty="0"/>
          </a:p>
          <a:p>
            <a:pPr>
              <a:buNone/>
            </a:pPr>
            <a:endParaRPr lang="en-GB" sz="2400" b="1" dirty="0"/>
          </a:p>
          <a:p>
            <a:pPr>
              <a:buNone/>
            </a:pPr>
            <a:r>
              <a:rPr lang="en-GB" sz="2400" b="1" dirty="0"/>
              <a:t>Then</a:t>
            </a:r>
            <a:endParaRPr lang="en-US" sz="2400" b="1" dirty="0"/>
          </a:p>
          <a:p>
            <a:pPr>
              <a:buNone/>
            </a:pPr>
            <a:r>
              <a:rPr lang="en-GB" sz="2400" b="1"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4" name="Object 4"/>
          <p:cNvGraphicFramePr>
            <a:graphicFrameLocks noChangeAspect="1"/>
          </p:cNvGraphicFramePr>
          <p:nvPr/>
        </p:nvGraphicFramePr>
        <p:xfrm>
          <a:off x="1524000" y="1600200"/>
          <a:ext cx="5638800" cy="2133600"/>
        </p:xfrm>
        <a:graphic>
          <a:graphicData uri="http://schemas.openxmlformats.org/presentationml/2006/ole">
            <mc:AlternateContent xmlns:mc="http://schemas.openxmlformats.org/markup-compatibility/2006">
              <mc:Choice xmlns:v="urn:schemas-microsoft-com:vml" Requires="v">
                <p:oleObj spid="_x0000_s25604" name="Equation" r:id="rId2" imgW="2895600" imgH="1143000" progId="Equation.3">
                  <p:embed/>
                </p:oleObj>
              </mc:Choice>
              <mc:Fallback>
                <p:oleObj name="Equation" r:id="rId2" imgW="2895600" imgH="11430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56388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6" name="Object 6"/>
          <p:cNvGraphicFramePr>
            <a:graphicFrameLocks noChangeAspect="1"/>
          </p:cNvGraphicFramePr>
          <p:nvPr/>
        </p:nvGraphicFramePr>
        <p:xfrm>
          <a:off x="1371600" y="4191000"/>
          <a:ext cx="5791200" cy="1219200"/>
        </p:xfrm>
        <a:graphic>
          <a:graphicData uri="http://schemas.openxmlformats.org/presentationml/2006/ole">
            <mc:AlternateContent xmlns:mc="http://schemas.openxmlformats.org/markup-compatibility/2006">
              <mc:Choice xmlns:v="urn:schemas-microsoft-com:vml" Requires="v">
                <p:oleObj spid="_x0000_s25606" name="Equation" r:id="rId4" imgW="3098800" imgH="660400" progId="Equation.3">
                  <p:embed/>
                </p:oleObj>
              </mc:Choice>
              <mc:Fallback>
                <p:oleObj name="Equation" r:id="rId4" imgW="3098800" imgH="6604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91000"/>
                        <a:ext cx="57912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8" name="Object 8"/>
          <p:cNvGraphicFramePr>
            <a:graphicFrameLocks noChangeAspect="1"/>
          </p:cNvGraphicFramePr>
          <p:nvPr/>
        </p:nvGraphicFramePr>
        <p:xfrm>
          <a:off x="838200" y="5715000"/>
          <a:ext cx="7848600" cy="457200"/>
        </p:xfrm>
        <a:graphic>
          <a:graphicData uri="http://schemas.openxmlformats.org/presentationml/2006/ole">
            <mc:AlternateContent xmlns:mc="http://schemas.openxmlformats.org/markup-compatibility/2006">
              <mc:Choice xmlns:v="urn:schemas-microsoft-com:vml" Requires="v">
                <p:oleObj spid="_x0000_s25608" name="Equation" r:id="rId6" imgW="3937000" imgH="241300" progId="Equation.3">
                  <p:embed/>
                </p:oleObj>
              </mc:Choice>
              <mc:Fallback>
                <p:oleObj name="Equation" r:id="rId6" imgW="3937000" imgH="2413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715000"/>
                        <a:ext cx="7848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p:cNvSpPr>
            <a:spLocks noGrp="1"/>
          </p:cNvSpPr>
          <p:nvPr>
            <p:ph type="sldNum" sz="quarter" idx="12"/>
          </p:nvPr>
        </p:nvSpPr>
        <p:spPr/>
        <p:txBody>
          <a:bodyPr/>
          <a:lstStyle/>
          <a:p>
            <a:fld id="{8C4A4B88-1782-42C8-BD5A-19087A6D7F0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5.4 : Heat loss from a Wall</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400" b="1" dirty="0"/>
              <a:t>Question:</a:t>
            </a:r>
          </a:p>
          <a:p>
            <a:pPr algn="just">
              <a:buNone/>
            </a:pPr>
            <a:r>
              <a:rPr lang="en-GB" sz="2400" dirty="0"/>
              <a:t>A wall 0.6 m high by 3 m wide is maintained at 79 </a:t>
            </a:r>
            <a:r>
              <a:rPr lang="en-GB" sz="2400" baseline="30000" dirty="0" err="1"/>
              <a:t>o</a:t>
            </a:r>
            <a:r>
              <a:rPr lang="en-GB" sz="2400" dirty="0" err="1"/>
              <a:t>C</a:t>
            </a:r>
            <a:r>
              <a:rPr lang="en-GB" sz="2400" dirty="0"/>
              <a:t> in an atmosphere at 15 </a:t>
            </a:r>
            <a:r>
              <a:rPr lang="en-GB" sz="2400" baseline="30000" dirty="0" err="1"/>
              <a:t>o</a:t>
            </a:r>
            <a:r>
              <a:rPr lang="en-GB" sz="2400" dirty="0" err="1"/>
              <a:t>C.</a:t>
            </a:r>
            <a:r>
              <a:rPr lang="en-GB" sz="2400" dirty="0"/>
              <a:t> Neglecting end effects and radiation, calculate the rate of heat loss by natural convection. For natural convection from a vertical flat surface take, at any distance, </a:t>
            </a:r>
            <a:r>
              <a:rPr lang="en-GB" sz="2400" i="1" dirty="0"/>
              <a:t>x</a:t>
            </a:r>
            <a:r>
              <a:rPr lang="en-GB" sz="2400" dirty="0"/>
              <a:t>:</a:t>
            </a:r>
            <a:endParaRPr lang="en-US" sz="2400" dirty="0"/>
          </a:p>
          <a:p>
            <a:pPr algn="just">
              <a:buNone/>
            </a:pPr>
            <a:endParaRPr lang="en-US" sz="2200" b="1" dirty="0"/>
          </a:p>
          <a:p>
            <a:pPr algn="just">
              <a:buNone/>
            </a:pPr>
            <a:endParaRPr lang="en-GB" sz="2400" b="1" dirty="0"/>
          </a:p>
          <a:p>
            <a:pPr algn="just">
              <a:buFont typeface="Wingdings" pitchFamily="2" charset="2"/>
              <a:buChar char="§"/>
            </a:pPr>
            <a:endParaRPr lang="en-GB" sz="2400" b="1" dirty="0"/>
          </a:p>
          <a:p>
            <a:pPr algn="just">
              <a:buNone/>
            </a:pPr>
            <a:r>
              <a:rPr lang="en-GB" sz="2400" dirty="0"/>
              <a:t>Where all properties are at the mean film temperature, and  β = 1/</a:t>
            </a:r>
            <a:r>
              <a:rPr lang="en-GB" sz="2400" i="1" dirty="0"/>
              <a:t>T</a:t>
            </a:r>
            <a:r>
              <a:rPr lang="en-GB" sz="2400" dirty="0"/>
              <a:t>, where </a:t>
            </a:r>
            <a:r>
              <a:rPr lang="en-GB" sz="2400" i="1" dirty="0"/>
              <a:t>T</a:t>
            </a:r>
            <a:r>
              <a:rPr lang="en-GB" sz="2400" dirty="0"/>
              <a:t> is the absolute temperature of the bulk of the air.</a:t>
            </a:r>
            <a:endParaRPr lang="en-US" sz="2400" dirty="0"/>
          </a:p>
          <a:p>
            <a:pPr algn="just">
              <a:buNone/>
            </a:pPr>
            <a:r>
              <a:rPr lang="en-GB" sz="2400" b="1" dirty="0"/>
              <a:t>Solution: </a:t>
            </a:r>
            <a:r>
              <a:rPr lang="en-GB" sz="2400" dirty="0"/>
              <a:t>The rate of heat loss from a wall by natural convection is to be determined given specified conditions and expressions for the local Nusselt number.</a:t>
            </a:r>
            <a:endParaRPr lang="en-US" sz="2400"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5" name="Object 1"/>
          <p:cNvGraphicFramePr>
            <a:graphicFrameLocks noChangeAspect="1"/>
          </p:cNvGraphicFramePr>
          <p:nvPr/>
        </p:nvGraphicFramePr>
        <p:xfrm>
          <a:off x="685800" y="2819400"/>
          <a:ext cx="8001000" cy="990600"/>
        </p:xfrm>
        <a:graphic>
          <a:graphicData uri="http://schemas.openxmlformats.org/presentationml/2006/ole">
            <mc:AlternateContent xmlns:mc="http://schemas.openxmlformats.org/markup-compatibility/2006">
              <mc:Choice xmlns:v="urn:schemas-microsoft-com:vml" Requires="v">
                <p:oleObj spid="_x0000_s41985" name="Equation" r:id="rId2" imgW="3860800" imgH="482600" progId="Equation.3">
                  <p:embed/>
                </p:oleObj>
              </mc:Choice>
              <mc:Fallback>
                <p:oleObj name="Equation" r:id="rId2" imgW="3860800" imgH="4826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400"/>
                        <a:ext cx="8001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8C4A4B88-1782-42C8-BD5A-19087A6D7F0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5.4 Contd.</a:t>
            </a:r>
          </a:p>
        </p:txBody>
      </p:sp>
      <p:sp>
        <p:nvSpPr>
          <p:cNvPr id="3" name="Content Placeholder 2"/>
          <p:cNvSpPr>
            <a:spLocks noGrp="1"/>
          </p:cNvSpPr>
          <p:nvPr>
            <p:ph idx="1"/>
          </p:nvPr>
        </p:nvSpPr>
        <p:spPr>
          <a:xfrm>
            <a:off x="228600" y="685800"/>
            <a:ext cx="8686800" cy="5791200"/>
          </a:xfrm>
        </p:spPr>
        <p:txBody>
          <a:bodyPr>
            <a:normAutofit fontScale="92500" lnSpcReduction="10000"/>
          </a:bodyPr>
          <a:lstStyle/>
          <a:p>
            <a:pPr>
              <a:buNone/>
            </a:pPr>
            <a:r>
              <a:rPr lang="en-GB" sz="2400" b="1" i="1" dirty="0"/>
              <a:t>Assumptions</a:t>
            </a:r>
            <a:r>
              <a:rPr lang="en-GB" sz="2400" b="1" dirty="0"/>
              <a:t>: </a:t>
            </a:r>
          </a:p>
          <a:p>
            <a:pPr>
              <a:buNone/>
            </a:pPr>
            <a:r>
              <a:rPr lang="en-GB" sz="2400" dirty="0"/>
              <a:t>(1) Steady operating conditions exist.</a:t>
            </a:r>
          </a:p>
          <a:p>
            <a:pPr>
              <a:buNone/>
            </a:pPr>
            <a:r>
              <a:rPr lang="en-GB" sz="2400" dirty="0"/>
              <a:t> (2) Air is an ideal gas. </a:t>
            </a:r>
          </a:p>
          <a:p>
            <a:pPr>
              <a:buNone/>
            </a:pPr>
            <a:r>
              <a:rPr lang="en-GB" sz="2400" dirty="0"/>
              <a:t>(3) The local atmospheric pressure is 1 atm.</a:t>
            </a:r>
          </a:p>
          <a:p>
            <a:pPr>
              <a:buNone/>
            </a:pPr>
            <a:r>
              <a:rPr lang="en-GB" sz="2400" b="1" i="1" dirty="0"/>
              <a:t>Properties</a:t>
            </a:r>
            <a:r>
              <a:rPr lang="en-GB" sz="2400" b="1" dirty="0"/>
              <a:t>: </a:t>
            </a:r>
            <a:r>
              <a:rPr lang="en-GB" sz="2400" dirty="0"/>
              <a:t>The properties of air at the film temperature of</a:t>
            </a:r>
          </a:p>
          <a:p>
            <a:pPr>
              <a:buNone/>
            </a:pPr>
            <a:endParaRPr lang="en-GB" sz="2400" dirty="0"/>
          </a:p>
          <a:p>
            <a:pPr>
              <a:buNone/>
            </a:pPr>
            <a:endParaRPr lang="en-GB" sz="2400" dirty="0"/>
          </a:p>
          <a:p>
            <a:pPr>
              <a:buNone/>
            </a:pPr>
            <a:r>
              <a:rPr lang="en-GB" sz="2400" dirty="0"/>
              <a:t>λ = 0.02778 W/</a:t>
            </a:r>
            <a:r>
              <a:rPr lang="en-GB" sz="2400" dirty="0" err="1"/>
              <a:t>m</a:t>
            </a:r>
            <a:r>
              <a:rPr lang="en-GB" sz="2400" baseline="30000" dirty="0" err="1"/>
              <a:t>o</a:t>
            </a:r>
            <a:r>
              <a:rPr lang="en-GB" sz="2400" dirty="0" err="1"/>
              <a:t>C</a:t>
            </a:r>
            <a:r>
              <a:rPr lang="en-GB" sz="2400" dirty="0"/>
              <a:t>        Pr = 0.7022      ν = 1.759 x 10</a:t>
            </a:r>
            <a:r>
              <a:rPr lang="en-GB" sz="2400" baseline="30000" dirty="0"/>
              <a:t>-5</a:t>
            </a:r>
            <a:r>
              <a:rPr lang="en-GB" sz="2400" dirty="0"/>
              <a:t>m</a:t>
            </a:r>
            <a:r>
              <a:rPr lang="en-GB" sz="2400" baseline="30000" dirty="0"/>
              <a:t>2</a:t>
            </a:r>
            <a:r>
              <a:rPr lang="en-GB" sz="2400" dirty="0"/>
              <a:t>/s    </a:t>
            </a:r>
          </a:p>
          <a:p>
            <a:pPr>
              <a:buNone/>
            </a:pPr>
            <a:r>
              <a:rPr lang="en-GB" sz="2400" dirty="0"/>
              <a:t>  But β = 1/</a:t>
            </a:r>
            <a:r>
              <a:rPr lang="en-GB" sz="2400" i="1" dirty="0"/>
              <a:t>T</a:t>
            </a:r>
            <a:r>
              <a:rPr lang="en-GB" sz="2400" i="1" baseline="-25000" dirty="0"/>
              <a:t>∞ </a:t>
            </a:r>
            <a:r>
              <a:rPr lang="en-GB" sz="2400" dirty="0"/>
              <a:t>= 1/288 K = 0.00347 K</a:t>
            </a:r>
            <a:r>
              <a:rPr lang="en-GB" sz="2400" baseline="30000" dirty="0"/>
              <a:t>-1</a:t>
            </a:r>
            <a:r>
              <a:rPr lang="en-GB" sz="2400" dirty="0"/>
              <a:t> ,where  </a:t>
            </a:r>
            <a:r>
              <a:rPr lang="en-GB" sz="2400" i="1" dirty="0"/>
              <a:t>T</a:t>
            </a:r>
            <a:r>
              <a:rPr lang="en-GB" sz="2400" i="1" baseline="-25000" dirty="0"/>
              <a:t>∞  </a:t>
            </a:r>
            <a:r>
              <a:rPr lang="en-GB" sz="2400" dirty="0"/>
              <a:t>is the bulk air temperature.</a:t>
            </a:r>
            <a:endParaRPr lang="en-US" sz="2400" dirty="0"/>
          </a:p>
          <a:p>
            <a:pPr>
              <a:buNone/>
            </a:pPr>
            <a:endParaRPr lang="en-US" sz="2400" dirty="0"/>
          </a:p>
          <a:p>
            <a:pPr>
              <a:buNone/>
            </a:pPr>
            <a:r>
              <a:rPr lang="en-GB" sz="2400" b="1" i="1" dirty="0"/>
              <a:t>Analysis</a:t>
            </a:r>
            <a:r>
              <a:rPr lang="en-GB" sz="2400" b="1" dirty="0"/>
              <a:t>: </a:t>
            </a:r>
            <a:r>
              <a:rPr lang="en-GB" sz="2400" dirty="0"/>
              <a:t>The characteristic length in this case is the outer height of the wall, δ = H = 0.6 m. </a:t>
            </a:r>
            <a:endParaRPr lang="en-GB" sz="2400" b="1"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2684463" y="2682875"/>
          <a:ext cx="6078537" cy="441325"/>
        </p:xfrm>
        <a:graphic>
          <a:graphicData uri="http://schemas.openxmlformats.org/presentationml/2006/ole">
            <mc:AlternateContent xmlns:mc="http://schemas.openxmlformats.org/markup-compatibility/2006">
              <mc:Choice xmlns:v="urn:schemas-microsoft-com:vml" Requires="v">
                <p:oleObj spid="_x0000_s43010" name="Equation" r:id="rId2" imgW="2438280" imgH="228600" progId="Equation.3">
                  <p:embed/>
                </p:oleObj>
              </mc:Choice>
              <mc:Fallback>
                <p:oleObj name="Equation" r:id="rId2" imgW="243828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2682875"/>
                        <a:ext cx="60785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Slide Number Placeholder 7"/>
          <p:cNvSpPr>
            <a:spLocks noGrp="1"/>
          </p:cNvSpPr>
          <p:nvPr>
            <p:ph type="sldNum" sz="quarter" idx="12"/>
          </p:nvPr>
        </p:nvSpPr>
        <p:spPr/>
        <p:txBody>
          <a:bodyPr/>
          <a:lstStyle/>
          <a:p>
            <a:fld id="{8C4A4B88-1782-42C8-BD5A-19087A6D7F00}"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GB" sz="2800" b="1" dirty="0"/>
              <a:t>Summary of Correlations for free convection heat transfer coefficient</a:t>
            </a:r>
          </a:p>
        </p:txBody>
      </p:sp>
      <p:sp>
        <p:nvSpPr>
          <p:cNvPr id="3" name="Footer Placeholder 2"/>
          <p:cNvSpPr>
            <a:spLocks noGrp="1"/>
          </p:cNvSpPr>
          <p:nvPr>
            <p:ph type="ftr" sz="quarter" idx="11"/>
          </p:nvPr>
        </p:nvSpPr>
        <p:spPr/>
        <p:txBody>
          <a:bodyPr/>
          <a:lstStyle/>
          <a:p>
            <a:r>
              <a:rPr lang="fr-FR"/>
              <a:t>PROF. F.K. FORSON; ME 366 LECTURE 7</a:t>
            </a:r>
            <a:endParaRPr lang="en-US"/>
          </a:p>
        </p:txBody>
      </p:sp>
      <p:sp>
        <p:nvSpPr>
          <p:cNvPr id="4" name="Slide Number Placeholder 3"/>
          <p:cNvSpPr>
            <a:spLocks noGrp="1"/>
          </p:cNvSpPr>
          <p:nvPr>
            <p:ph type="sldNum" sz="quarter" idx="12"/>
          </p:nvPr>
        </p:nvSpPr>
        <p:spPr/>
        <p:txBody>
          <a:bodyPr/>
          <a:lstStyle/>
          <a:p>
            <a:fld id="{8C4A4B88-1782-42C8-BD5A-19087A6D7F00}" type="slidenum">
              <a:rPr lang="en-US" smtClean="0"/>
              <a:pPr/>
              <a:t>4</a:t>
            </a:fld>
            <a:endParaRPr lang="en-US"/>
          </a:p>
        </p:txBody>
      </p:sp>
      <p:pic>
        <p:nvPicPr>
          <p:cNvPr id="216066" name="Picture 2"/>
          <p:cNvPicPr>
            <a:picLocks noChangeAspect="1" noChangeArrowheads="1"/>
          </p:cNvPicPr>
          <p:nvPr/>
        </p:nvPicPr>
        <p:blipFill>
          <a:blip r:embed="rId2"/>
          <a:srcRect/>
          <a:stretch>
            <a:fillRect/>
          </a:stretch>
        </p:blipFill>
        <p:spPr bwMode="auto">
          <a:xfrm>
            <a:off x="1885950" y="1721255"/>
            <a:ext cx="5734050" cy="321269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5.4 Contd.</a:t>
            </a:r>
          </a:p>
        </p:txBody>
      </p:sp>
      <p:sp>
        <p:nvSpPr>
          <p:cNvPr id="3" name="Content Placeholder 2"/>
          <p:cNvSpPr>
            <a:spLocks noGrp="1"/>
          </p:cNvSpPr>
          <p:nvPr>
            <p:ph idx="1"/>
          </p:nvPr>
        </p:nvSpPr>
        <p:spPr>
          <a:xfrm>
            <a:off x="152400" y="762000"/>
            <a:ext cx="8839200" cy="5791200"/>
          </a:xfrm>
        </p:spPr>
        <p:txBody>
          <a:bodyPr>
            <a:normAutofit fontScale="70000" lnSpcReduction="20000"/>
          </a:bodyPr>
          <a:lstStyle/>
          <a:p>
            <a:pPr>
              <a:buNone/>
            </a:pPr>
            <a:r>
              <a:rPr lang="en-GB" sz="3400" dirty="0"/>
              <a:t>Then, the Grashof number becomes:</a:t>
            </a:r>
          </a:p>
          <a:p>
            <a:pPr>
              <a:buNone/>
            </a:pPr>
            <a:endParaRPr lang="en-GB" sz="2800" dirty="0"/>
          </a:p>
          <a:p>
            <a:pPr>
              <a:buNone/>
            </a:pPr>
            <a:endParaRPr lang="en-GB" sz="2800" dirty="0"/>
          </a:p>
          <a:p>
            <a:pPr>
              <a:buNone/>
            </a:pPr>
            <a:endParaRPr lang="en-GB" sz="2400" dirty="0"/>
          </a:p>
          <a:p>
            <a:pPr>
              <a:buNone/>
            </a:pPr>
            <a:endParaRPr lang="en-GB" sz="2400" dirty="0"/>
          </a:p>
          <a:p>
            <a:pPr>
              <a:buNone/>
            </a:pPr>
            <a:endParaRPr lang="en-GB" sz="2400" dirty="0"/>
          </a:p>
          <a:p>
            <a:pPr>
              <a:buNone/>
            </a:pPr>
            <a:endParaRPr lang="en-GB" sz="2400" dirty="0"/>
          </a:p>
          <a:p>
            <a:pPr>
              <a:buNone/>
            </a:pPr>
            <a:endParaRPr lang="en-GB" sz="2400" dirty="0"/>
          </a:p>
          <a:p>
            <a:pPr>
              <a:buNone/>
            </a:pPr>
            <a:r>
              <a:rPr lang="en-GB" sz="3400" dirty="0" err="1"/>
              <a:t>Gr</a:t>
            </a:r>
            <a:r>
              <a:rPr lang="en-GB" sz="3400" dirty="0"/>
              <a:t> &lt; 10</a:t>
            </a:r>
            <a:r>
              <a:rPr lang="en-GB" sz="3400" baseline="30000" dirty="0"/>
              <a:t>10</a:t>
            </a:r>
            <a:r>
              <a:rPr lang="en-GB" sz="3400" dirty="0"/>
              <a:t> hence,</a:t>
            </a:r>
            <a:endParaRPr lang="en-US" sz="3400" dirty="0"/>
          </a:p>
          <a:p>
            <a:pPr>
              <a:buNone/>
            </a:pPr>
            <a:endParaRPr lang="en-GB" sz="2400" dirty="0"/>
          </a:p>
          <a:p>
            <a:pPr>
              <a:buNone/>
            </a:pPr>
            <a:endParaRPr lang="en-US" sz="2400" dirty="0"/>
          </a:p>
          <a:p>
            <a:pPr>
              <a:buNone/>
            </a:pPr>
            <a:r>
              <a:rPr lang="en-GB" sz="2400" b="1" dirty="0"/>
              <a:t> </a:t>
            </a:r>
          </a:p>
          <a:p>
            <a:pPr>
              <a:buNone/>
            </a:pPr>
            <a:endParaRPr lang="en-GB" sz="2400" dirty="0"/>
          </a:p>
          <a:p>
            <a:pPr>
              <a:buNone/>
            </a:pPr>
            <a:endParaRPr lang="en-GB" sz="2400" dirty="0"/>
          </a:p>
          <a:p>
            <a:pPr>
              <a:buNone/>
            </a:pPr>
            <a:endParaRPr lang="en-GB" sz="2800" dirty="0"/>
          </a:p>
          <a:p>
            <a:pPr>
              <a:buNone/>
            </a:pPr>
            <a:r>
              <a:rPr lang="en-GB" sz="3400" dirty="0"/>
              <a:t>Therefore, the heat transfer coefficient α is:</a:t>
            </a:r>
            <a:endParaRPr lang="en-US" sz="3400" dirty="0"/>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a:xfrm>
            <a:off x="3124200" y="6400800"/>
            <a:ext cx="2895600" cy="365125"/>
          </a:xfrm>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3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4036" name="Object 4"/>
          <p:cNvGraphicFramePr>
            <a:graphicFrameLocks noChangeAspect="1"/>
          </p:cNvGraphicFramePr>
          <p:nvPr/>
        </p:nvGraphicFramePr>
        <p:xfrm>
          <a:off x="1219200" y="1371600"/>
          <a:ext cx="7162800" cy="1600200"/>
        </p:xfrm>
        <a:graphic>
          <a:graphicData uri="http://schemas.openxmlformats.org/presentationml/2006/ole">
            <mc:AlternateContent xmlns:mc="http://schemas.openxmlformats.org/markup-compatibility/2006">
              <mc:Choice xmlns:v="urn:schemas-microsoft-com:vml" Requires="v">
                <p:oleObj spid="_x0000_s44036" name="Equation" r:id="rId2" imgW="3924300" imgH="889000" progId="Equation.3">
                  <p:embed/>
                </p:oleObj>
              </mc:Choice>
              <mc:Fallback>
                <p:oleObj name="Equation" r:id="rId2" imgW="3924300" imgH="8890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71628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4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4040" name="Object 8"/>
          <p:cNvGraphicFramePr>
            <a:graphicFrameLocks noChangeAspect="1"/>
          </p:cNvGraphicFramePr>
          <p:nvPr/>
        </p:nvGraphicFramePr>
        <p:xfrm>
          <a:off x="1143000" y="3733800"/>
          <a:ext cx="7239000" cy="914400"/>
        </p:xfrm>
        <a:graphic>
          <a:graphicData uri="http://schemas.openxmlformats.org/presentationml/2006/ole">
            <mc:AlternateContent xmlns:mc="http://schemas.openxmlformats.org/markup-compatibility/2006">
              <mc:Choice xmlns:v="urn:schemas-microsoft-com:vml" Requires="v">
                <p:oleObj spid="_x0000_s44040" name="Equation" r:id="rId4" imgW="3708400" imgH="457200" progId="Equation.3">
                  <p:embed/>
                </p:oleObj>
              </mc:Choice>
              <mc:Fallback>
                <p:oleObj name="Equation" r:id="rId4" imgW="3708400" imgH="4572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733800"/>
                        <a:ext cx="7239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4042" name="Object 10"/>
          <p:cNvGraphicFramePr>
            <a:graphicFrameLocks noChangeAspect="1"/>
          </p:cNvGraphicFramePr>
          <p:nvPr/>
        </p:nvGraphicFramePr>
        <p:xfrm>
          <a:off x="2270125" y="5486400"/>
          <a:ext cx="6049963" cy="771525"/>
        </p:xfrm>
        <a:graphic>
          <a:graphicData uri="http://schemas.openxmlformats.org/presentationml/2006/ole">
            <mc:AlternateContent xmlns:mc="http://schemas.openxmlformats.org/markup-compatibility/2006">
              <mc:Choice xmlns:v="urn:schemas-microsoft-com:vml" Requires="v">
                <p:oleObj spid="_x0000_s44042" name="Equation" r:id="rId6" imgW="3174840" imgH="393480" progId="Equation.3">
                  <p:embed/>
                </p:oleObj>
              </mc:Choice>
              <mc:Fallback>
                <p:oleObj name="Equation" r:id="rId6" imgW="3174840" imgH="39348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0125" y="5486400"/>
                        <a:ext cx="6049963"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8C4A4B88-1782-42C8-BD5A-19087A6D7F00}"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5.4 End</a:t>
            </a:r>
          </a:p>
        </p:txBody>
      </p:sp>
      <p:sp>
        <p:nvSpPr>
          <p:cNvPr id="3" name="Content Placeholder 2"/>
          <p:cNvSpPr>
            <a:spLocks noGrp="1"/>
          </p:cNvSpPr>
          <p:nvPr>
            <p:ph idx="1"/>
          </p:nvPr>
        </p:nvSpPr>
        <p:spPr>
          <a:xfrm>
            <a:off x="152400" y="762000"/>
            <a:ext cx="8839200" cy="5638800"/>
          </a:xfrm>
        </p:spPr>
        <p:txBody>
          <a:bodyPr>
            <a:normAutofit fontScale="70000" lnSpcReduction="20000"/>
          </a:bodyPr>
          <a:lstStyle/>
          <a:p>
            <a:pPr>
              <a:buNone/>
            </a:pPr>
            <a:r>
              <a:rPr lang="en-GB" sz="3400" dirty="0"/>
              <a:t>Heat loss by convection can be determined from Newton’s Law of Cooling as:</a:t>
            </a:r>
            <a:endParaRPr lang="en-US" sz="3400" dirty="0"/>
          </a:p>
          <a:p>
            <a:pPr>
              <a:buNone/>
            </a:pPr>
            <a:endParaRPr lang="en-GB" sz="2800" dirty="0"/>
          </a:p>
          <a:p>
            <a:pPr>
              <a:buNone/>
            </a:pPr>
            <a:endParaRPr lang="en-GB" sz="2800" dirty="0"/>
          </a:p>
          <a:p>
            <a:pPr>
              <a:buNone/>
            </a:pPr>
            <a:endParaRPr lang="en-GB" sz="2400" dirty="0"/>
          </a:p>
          <a:p>
            <a:pPr>
              <a:buNone/>
            </a:pPr>
            <a:endParaRPr lang="en-GB" sz="2400" dirty="0"/>
          </a:p>
          <a:p>
            <a:pPr>
              <a:buNone/>
            </a:pPr>
            <a:endParaRPr lang="en-GB" sz="2400" dirty="0"/>
          </a:p>
          <a:p>
            <a:pPr>
              <a:buNone/>
            </a:pPr>
            <a:endParaRPr lang="en-GB" sz="2400" dirty="0"/>
          </a:p>
          <a:p>
            <a:pPr>
              <a:buNone/>
            </a:pPr>
            <a:endParaRPr lang="en-GB" sz="2400" dirty="0"/>
          </a:p>
          <a:p>
            <a:pPr>
              <a:buNone/>
            </a:pPr>
            <a:endParaRPr lang="en-GB" sz="2400" dirty="0"/>
          </a:p>
          <a:p>
            <a:pPr>
              <a:buNone/>
            </a:pPr>
            <a:endParaRPr lang="en-US" sz="2400" dirty="0"/>
          </a:p>
          <a:p>
            <a:pPr>
              <a:buNone/>
            </a:pPr>
            <a:r>
              <a:rPr lang="en-GB" sz="2400" b="1" dirty="0"/>
              <a:t> </a:t>
            </a:r>
          </a:p>
          <a:p>
            <a:pPr>
              <a:buNone/>
            </a:pPr>
            <a:endParaRPr lang="en-GB" sz="2400" dirty="0"/>
          </a:p>
          <a:p>
            <a:pPr>
              <a:buNone/>
            </a:pPr>
            <a:endParaRPr lang="en-GB" sz="2400" dirty="0"/>
          </a:p>
          <a:p>
            <a:pPr>
              <a:buNone/>
            </a:pPr>
            <a:endParaRPr lang="en-GB" sz="2800" dirty="0"/>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a:xfrm>
            <a:off x="3124200" y="6400800"/>
            <a:ext cx="2895600" cy="365125"/>
          </a:xfrm>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3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3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4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4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061" name="Object 5"/>
          <p:cNvGraphicFramePr>
            <a:graphicFrameLocks noChangeAspect="1"/>
          </p:cNvGraphicFramePr>
          <p:nvPr/>
        </p:nvGraphicFramePr>
        <p:xfrm>
          <a:off x="725488" y="1828800"/>
          <a:ext cx="8072437" cy="1905000"/>
        </p:xfrm>
        <a:graphic>
          <a:graphicData uri="http://schemas.openxmlformats.org/presentationml/2006/ole">
            <mc:AlternateContent xmlns:mc="http://schemas.openxmlformats.org/markup-compatibility/2006">
              <mc:Choice xmlns:v="urn:schemas-microsoft-com:vml" Requires="v">
                <p:oleObj spid="_x0000_s45061" name="Equation" r:id="rId2" imgW="2730240" imgH="711000" progId="Equation.3">
                  <p:embed/>
                </p:oleObj>
              </mc:Choice>
              <mc:Fallback>
                <p:oleObj name="Equation" r:id="rId2" imgW="2730240" imgH="71100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1828800"/>
                        <a:ext cx="8072437"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p:cNvSpPr>
            <a:spLocks noGrp="1"/>
          </p:cNvSpPr>
          <p:nvPr>
            <p:ph type="sldNum" sz="quarter" idx="12"/>
          </p:nvPr>
        </p:nvSpPr>
        <p:spPr/>
        <p:txBody>
          <a:bodyPr/>
          <a:lstStyle/>
          <a:p>
            <a:fld id="{8C4A4B88-1782-42C8-BD5A-19087A6D7F00}"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2-5.2 : Natural Convection inside Enclosures</a:t>
            </a:r>
          </a:p>
        </p:txBody>
      </p:sp>
      <p:sp>
        <p:nvSpPr>
          <p:cNvPr id="3" name="Content Placeholder 2"/>
          <p:cNvSpPr>
            <a:spLocks noGrp="1"/>
          </p:cNvSpPr>
          <p:nvPr>
            <p:ph idx="1"/>
          </p:nvPr>
        </p:nvSpPr>
        <p:spPr>
          <a:xfrm>
            <a:off x="228600" y="685800"/>
            <a:ext cx="8686800" cy="5638800"/>
          </a:xfrm>
        </p:spPr>
        <p:txBody>
          <a:bodyPr>
            <a:normAutofit fontScale="92500" lnSpcReduction="10000"/>
          </a:bodyPr>
          <a:lstStyle/>
          <a:p>
            <a:pPr algn="just">
              <a:buFont typeface="Wingdings" pitchFamily="2" charset="2"/>
              <a:buChar char="§"/>
            </a:pPr>
            <a:r>
              <a:rPr lang="en-GB" sz="1800" b="1" dirty="0"/>
              <a:t>The Rayleigh number for an enclosure is determined from</a:t>
            </a:r>
          </a:p>
          <a:p>
            <a:pPr algn="just">
              <a:buNone/>
            </a:pPr>
            <a:r>
              <a:rPr lang="en-GB" sz="2400" dirty="0"/>
              <a:t> </a:t>
            </a:r>
            <a:endParaRPr lang="en-US" sz="2400" dirty="0"/>
          </a:p>
          <a:p>
            <a:pPr algn="just">
              <a:buNone/>
            </a:pPr>
            <a:endParaRPr lang="en-GB" sz="2000" dirty="0"/>
          </a:p>
          <a:p>
            <a:pPr algn="just">
              <a:buNone/>
            </a:pPr>
            <a:endParaRPr lang="en-GB" sz="1800" b="1" dirty="0"/>
          </a:p>
          <a:p>
            <a:pPr algn="just">
              <a:buNone/>
            </a:pPr>
            <a:endParaRPr lang="en-GB" sz="1800" b="1" dirty="0"/>
          </a:p>
          <a:p>
            <a:pPr algn="just">
              <a:buNone/>
            </a:pPr>
            <a:r>
              <a:rPr lang="en-GB" sz="1800" b="1" dirty="0"/>
              <a:t>Where, the characteristic length δ is the distance between the hot and cold surfaces, and </a:t>
            </a:r>
            <a:r>
              <a:rPr lang="en-GB" sz="1800" b="1" i="1" dirty="0"/>
              <a:t>T</a:t>
            </a:r>
            <a:r>
              <a:rPr lang="en-GB" sz="1800" b="1" i="1" baseline="-25000" dirty="0"/>
              <a:t>1</a:t>
            </a:r>
            <a:r>
              <a:rPr lang="en-GB" sz="1800" b="1" dirty="0"/>
              <a:t> and </a:t>
            </a:r>
            <a:r>
              <a:rPr lang="en-GB" sz="1800" b="1" i="1" dirty="0"/>
              <a:t>T</a:t>
            </a:r>
            <a:r>
              <a:rPr lang="en-GB" sz="1800" b="1" i="1" baseline="-25000" dirty="0"/>
              <a:t>2</a:t>
            </a:r>
            <a:r>
              <a:rPr lang="en-GB" sz="1800" b="1" dirty="0"/>
              <a:t> are the temperatures of the hot and cold surfaces, respectively.</a:t>
            </a:r>
            <a:r>
              <a:rPr lang="en-GB" sz="2000" b="1" dirty="0"/>
              <a:t> </a:t>
            </a:r>
          </a:p>
          <a:p>
            <a:pPr algn="just">
              <a:buNone/>
            </a:pPr>
            <a:r>
              <a:rPr lang="en-GB" sz="1800" dirty="0"/>
              <a:t>Note:</a:t>
            </a:r>
          </a:p>
          <a:p>
            <a:pPr algn="just">
              <a:buNone/>
            </a:pPr>
            <a:r>
              <a:rPr lang="en-GB" sz="1800" b="1" i="1" dirty="0">
                <a:solidFill>
                  <a:schemeClr val="tx2"/>
                </a:solidFill>
              </a:rPr>
              <a:t>All fluid properties are to be evaluated at the average fluid temperature.</a:t>
            </a:r>
          </a:p>
          <a:p>
            <a:pPr algn="just">
              <a:buNone/>
            </a:pPr>
            <a:r>
              <a:rPr lang="en-GB" sz="2400" b="1" i="1" dirty="0">
                <a:solidFill>
                  <a:schemeClr val="tx2"/>
                </a:solidFill>
              </a:rPr>
              <a:t> </a:t>
            </a:r>
            <a:endParaRPr lang="en-US" sz="2400" b="1" i="1" dirty="0">
              <a:solidFill>
                <a:schemeClr val="tx2"/>
              </a:solidFill>
            </a:endParaRPr>
          </a:p>
          <a:p>
            <a:pPr algn="just">
              <a:buNone/>
            </a:pPr>
            <a:r>
              <a:rPr lang="en-GB" sz="2000" b="1" dirty="0"/>
              <a:t>The relationship between the Nusselt Number for tilt angles from 0 to 75</a:t>
            </a:r>
            <a:r>
              <a:rPr lang="en-GB" sz="2000" b="1" baseline="30000" dirty="0"/>
              <a:t>0</a:t>
            </a:r>
            <a:r>
              <a:rPr lang="en-GB" sz="2000" b="1" dirty="0"/>
              <a:t>C, for natural convection between parallel plates, is given by Holland et al.. as:</a:t>
            </a:r>
          </a:p>
          <a:p>
            <a:pPr algn="just">
              <a:buNone/>
            </a:pPr>
            <a:endParaRPr lang="en-GB" sz="2000" b="1" dirty="0"/>
          </a:p>
          <a:p>
            <a:pPr algn="just">
              <a:buNone/>
            </a:pPr>
            <a:endParaRPr lang="en-GB" sz="2000" b="1" dirty="0"/>
          </a:p>
          <a:p>
            <a:pPr algn="just">
              <a:buNone/>
            </a:pPr>
            <a:endParaRPr lang="en-GB" sz="2000" b="1" dirty="0"/>
          </a:p>
          <a:p>
            <a:pPr algn="just">
              <a:buNone/>
            </a:pPr>
            <a:endParaRPr lang="en-GB" sz="2000" dirty="0"/>
          </a:p>
          <a:p>
            <a:pPr algn="just">
              <a:buNone/>
            </a:pPr>
            <a:r>
              <a:rPr lang="en-GB" sz="2000" b="1" i="1" dirty="0"/>
              <a:t>where the meaning of the + exponent is that only positive values of the terms in the square brackets are used (i.e., use zero, if the term is negative)</a:t>
            </a:r>
            <a:endParaRPr lang="en-US" sz="2000" b="1" i="1" dirty="0"/>
          </a:p>
          <a:p>
            <a:pPr algn="just">
              <a:buNone/>
            </a:pPr>
            <a:endParaRPr lang="en-GB" sz="2000" b="1" dirty="0"/>
          </a:p>
          <a:p>
            <a:pPr algn="just">
              <a:buNone/>
            </a:pPr>
            <a:endParaRPr lang="en-GB" sz="2400" b="1" dirty="0"/>
          </a:p>
          <a:p>
            <a:pPr algn="just">
              <a:buNone/>
            </a:pPr>
            <a:endParaRPr lang="en-US"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46082" name="Picture 2"/>
          <p:cNvPicPr>
            <a:picLocks noChangeAspect="1" noChangeArrowheads="1"/>
          </p:cNvPicPr>
          <p:nvPr/>
        </p:nvPicPr>
        <p:blipFill>
          <a:blip r:embed="rId2"/>
          <a:srcRect/>
          <a:stretch>
            <a:fillRect/>
          </a:stretch>
        </p:blipFill>
        <p:spPr bwMode="auto">
          <a:xfrm>
            <a:off x="914400" y="1066800"/>
            <a:ext cx="5867400" cy="1143000"/>
          </a:xfrm>
          <a:prstGeom prst="rect">
            <a:avLst/>
          </a:prstGeom>
          <a:noFill/>
          <a:ln w="9525">
            <a:noFill/>
            <a:miter lim="800000"/>
            <a:headEnd/>
            <a:tailEnd/>
          </a:ln>
          <a:effectLst/>
        </p:spPr>
      </p:pic>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3" name="Object 3"/>
          <p:cNvGraphicFramePr>
            <a:graphicFrameLocks noChangeAspect="1"/>
          </p:cNvGraphicFramePr>
          <p:nvPr/>
        </p:nvGraphicFramePr>
        <p:xfrm>
          <a:off x="2667000" y="3352800"/>
          <a:ext cx="2133600" cy="457200"/>
        </p:xfrm>
        <a:graphic>
          <a:graphicData uri="http://schemas.openxmlformats.org/presentationml/2006/ole">
            <mc:AlternateContent xmlns:mc="http://schemas.openxmlformats.org/markup-compatibility/2006">
              <mc:Choice xmlns:v="urn:schemas-microsoft-com:vml" Requires="v">
                <p:oleObj spid="_x0000_s46083" name="Equation" r:id="rId3" imgW="1002865" imgH="228501" progId="Equation.3">
                  <p:embed/>
                </p:oleObj>
              </mc:Choice>
              <mc:Fallback>
                <p:oleObj name="Equation" r:id="rId3" imgW="1002865" imgH="228501"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352800"/>
                        <a:ext cx="2133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5" name="Object 5"/>
          <p:cNvGraphicFramePr>
            <a:graphicFrameLocks noChangeAspect="1"/>
          </p:cNvGraphicFramePr>
          <p:nvPr/>
        </p:nvGraphicFramePr>
        <p:xfrm>
          <a:off x="914400" y="4572000"/>
          <a:ext cx="7239000" cy="914400"/>
        </p:xfrm>
        <a:graphic>
          <a:graphicData uri="http://schemas.openxmlformats.org/presentationml/2006/ole">
            <mc:AlternateContent xmlns:mc="http://schemas.openxmlformats.org/markup-compatibility/2006">
              <mc:Choice xmlns:v="urn:schemas-microsoft-com:vml" Requires="v">
                <p:oleObj spid="_x0000_s46085" name="Equation" r:id="rId5" imgW="3911600" imgH="508000" progId="Equation.3">
                  <p:embed/>
                </p:oleObj>
              </mc:Choice>
              <mc:Fallback>
                <p:oleObj name="Equation" r:id="rId5" imgW="3911600" imgH="5080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572000"/>
                        <a:ext cx="7239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8C4A4B88-1782-42C8-BD5A-19087A6D7F00}"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2-5.2 : Natural Convection inside Enclosures Contd.</a:t>
            </a:r>
          </a:p>
        </p:txBody>
      </p:sp>
      <p:sp>
        <p:nvSpPr>
          <p:cNvPr id="3" name="Content Placeholder 2"/>
          <p:cNvSpPr>
            <a:spLocks noGrp="1"/>
          </p:cNvSpPr>
          <p:nvPr>
            <p:ph idx="1"/>
          </p:nvPr>
        </p:nvSpPr>
        <p:spPr>
          <a:xfrm>
            <a:off x="228600" y="685800"/>
            <a:ext cx="8686800" cy="5638800"/>
          </a:xfrm>
        </p:spPr>
        <p:txBody>
          <a:bodyPr>
            <a:normAutofit/>
          </a:bodyPr>
          <a:lstStyle/>
          <a:p>
            <a:pPr algn="just"/>
            <a:r>
              <a:rPr lang="en-GB" sz="2000" b="1" dirty="0"/>
              <a:t>Simple empirical correlations for the Nusselt number for various enclosures are given in Table 12. </a:t>
            </a:r>
          </a:p>
          <a:p>
            <a:pPr algn="just"/>
            <a:r>
              <a:rPr lang="en-GB" sz="2000" b="1" dirty="0"/>
              <a:t>Once the Nusselt number is available, the heat transfer coefficient and the rate of heat transfer through the enclosure can be determined from:</a:t>
            </a:r>
            <a:endParaRPr lang="en-US" sz="2000" b="1" dirty="0"/>
          </a:p>
          <a:p>
            <a:pPr algn="just">
              <a:buNone/>
            </a:pPr>
            <a:r>
              <a:rPr lang="en-GB" sz="2400" dirty="0"/>
              <a:t> </a:t>
            </a:r>
            <a:endParaRPr lang="en-US" sz="2400" dirty="0"/>
          </a:p>
          <a:p>
            <a:pPr algn="just">
              <a:buNone/>
            </a:pPr>
            <a:endParaRPr lang="en-GB" sz="2000" dirty="0"/>
          </a:p>
          <a:p>
            <a:pPr algn="just">
              <a:buNone/>
            </a:pPr>
            <a:endParaRPr lang="en-GB" sz="1800" b="1" dirty="0"/>
          </a:p>
          <a:p>
            <a:pPr algn="just">
              <a:buNone/>
            </a:pPr>
            <a:endParaRPr lang="en-GB" sz="18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7108" name="Picture 4"/>
          <p:cNvPicPr>
            <a:picLocks noChangeAspect="1" noChangeArrowheads="1"/>
          </p:cNvPicPr>
          <p:nvPr/>
        </p:nvPicPr>
        <p:blipFill>
          <a:blip r:embed="rId2"/>
          <a:srcRect/>
          <a:stretch>
            <a:fillRect/>
          </a:stretch>
        </p:blipFill>
        <p:spPr bwMode="auto">
          <a:xfrm>
            <a:off x="76200" y="2286000"/>
            <a:ext cx="8972550" cy="343852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C4A4B88-1782-42C8-BD5A-19087A6D7F00}"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US" sz="2400" b="1" dirty="0">
                <a:solidFill>
                  <a:srgbClr val="FF0000"/>
                </a:solidFill>
              </a:rPr>
              <a:t>Natural convection correlation in enclosures</a:t>
            </a:r>
          </a:p>
        </p:txBody>
      </p:sp>
      <p:sp>
        <p:nvSpPr>
          <p:cNvPr id="3" name="Content Placeholder 2"/>
          <p:cNvSpPr>
            <a:spLocks noGrp="1"/>
          </p:cNvSpPr>
          <p:nvPr>
            <p:ph idx="1"/>
          </p:nvPr>
        </p:nvSpPr>
        <p:spPr>
          <a:xfrm>
            <a:off x="152400" y="762000"/>
            <a:ext cx="8763000" cy="5562600"/>
          </a:xfrm>
        </p:spPr>
        <p:txBody>
          <a:bodyPr>
            <a:normAutofit/>
          </a:bodyPr>
          <a:lstStyle/>
          <a:p>
            <a:pPr>
              <a:buNone/>
            </a:pPr>
            <a:r>
              <a:rPr lang="en-GB" sz="2000" b="1" dirty="0"/>
              <a:t>Table 12</a:t>
            </a:r>
          </a:p>
          <a:p>
            <a:pPr algn="just">
              <a:buNone/>
            </a:pPr>
            <a:r>
              <a:rPr lang="en-US" sz="2000" b="1" dirty="0"/>
              <a:t>Empirical correlations for the average Nusselt number for natural convection in enclosures (the characteristic length δ is as indicated on the respective diagram)</a:t>
            </a:r>
          </a:p>
          <a:p>
            <a:pPr>
              <a:buNone/>
            </a:pPr>
            <a:endParaRPr lang="en-GB" sz="2000" b="1" dirty="0"/>
          </a:p>
          <a:p>
            <a:pPr>
              <a:buNone/>
            </a:pPr>
            <a:endParaRPr lang="en-GB" sz="2000" b="1" dirty="0"/>
          </a:p>
          <a:p>
            <a:pPr>
              <a:buNone/>
            </a:pPr>
            <a:r>
              <a:rPr lang="en-GB" sz="2000" b="1" dirty="0"/>
              <a:t> </a:t>
            </a:r>
            <a:endParaRPr lang="en-US" sz="20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31" name="Picture 3"/>
          <p:cNvPicPr>
            <a:picLocks noChangeAspect="1" noChangeArrowheads="1"/>
          </p:cNvPicPr>
          <p:nvPr/>
        </p:nvPicPr>
        <p:blipFill>
          <a:blip r:embed="rId2"/>
          <a:srcRect/>
          <a:stretch>
            <a:fillRect/>
          </a:stretch>
        </p:blipFill>
        <p:spPr bwMode="auto">
          <a:xfrm>
            <a:off x="228601" y="2133600"/>
            <a:ext cx="8763000" cy="4267199"/>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C4A4B88-1782-42C8-BD5A-19087A6D7F00}"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US" sz="2000" b="1" dirty="0">
                <a:solidFill>
                  <a:srgbClr val="FF0000"/>
                </a:solidFill>
              </a:rPr>
              <a:t>Natural convection correlation in enclosures contd.</a:t>
            </a:r>
            <a:endParaRPr lang="en-US" sz="2000" dirty="0"/>
          </a:p>
        </p:txBody>
      </p:sp>
      <p:sp>
        <p:nvSpPr>
          <p:cNvPr id="3" name="Content Placeholder 2"/>
          <p:cNvSpPr>
            <a:spLocks noGrp="1"/>
          </p:cNvSpPr>
          <p:nvPr>
            <p:ph idx="1"/>
          </p:nvPr>
        </p:nvSpPr>
        <p:spPr>
          <a:xfrm>
            <a:off x="152400" y="533400"/>
            <a:ext cx="8534400" cy="5867400"/>
          </a:xfrm>
        </p:spPr>
        <p:txBody>
          <a:bodyPr>
            <a:normAutofit/>
          </a:bodyPr>
          <a:lstStyle/>
          <a:p>
            <a:r>
              <a:rPr lang="en-US" sz="2000" b="1" dirty="0"/>
              <a:t>Table 12 continued ; </a:t>
            </a:r>
            <a:r>
              <a:rPr lang="en-GB" sz="2000" b="1" dirty="0"/>
              <a:t>Empirical correlations for average Nusselt number for natural convection inside enclosures</a:t>
            </a:r>
            <a:endParaRPr lang="en-US" sz="20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49154" name="Picture 2"/>
          <p:cNvPicPr>
            <a:picLocks noChangeAspect="1" noChangeArrowheads="1"/>
          </p:cNvPicPr>
          <p:nvPr/>
        </p:nvPicPr>
        <p:blipFill>
          <a:blip r:embed="rId2"/>
          <a:srcRect/>
          <a:stretch>
            <a:fillRect/>
          </a:stretch>
        </p:blipFill>
        <p:spPr bwMode="auto">
          <a:xfrm>
            <a:off x="381000" y="1190625"/>
            <a:ext cx="8382000" cy="52863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C4A4B88-1782-42C8-BD5A-19087A6D7F00}"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sz="2400" b="1" dirty="0">
                <a:solidFill>
                  <a:srgbClr val="FF0000"/>
                </a:solidFill>
              </a:rPr>
              <a:t>Worked Example 5.5 : Heat loss through a Double-Pane Window</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400" b="1" dirty="0"/>
              <a:t>Question:</a:t>
            </a:r>
          </a:p>
          <a:p>
            <a:pPr algn="just">
              <a:buNone/>
            </a:pPr>
            <a:r>
              <a:rPr lang="en-GB" sz="2000" b="1" dirty="0"/>
              <a:t>The vertical 0.8-m-high, 2-m-wide double pane window shown in Figure 71 consists of two sheets of glass separated by a 2-cm air gap at atmospheric pressure. If the glass surface temperatures across the air gap are measured to be 12</a:t>
            </a:r>
            <a:r>
              <a:rPr lang="en-GB" sz="2000" b="1" baseline="30000" dirty="0"/>
              <a:t>o</a:t>
            </a:r>
            <a:r>
              <a:rPr lang="en-GB" sz="2000" b="1" dirty="0"/>
              <a:t>C and 2</a:t>
            </a:r>
            <a:r>
              <a:rPr lang="en-GB" sz="2000" b="1" baseline="30000" dirty="0"/>
              <a:t>o</a:t>
            </a:r>
            <a:r>
              <a:rPr lang="en-GB" sz="2000" b="1" dirty="0"/>
              <a:t>C, determine the rate of heat transfer through the window.</a:t>
            </a:r>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ctr">
              <a:buNone/>
            </a:pPr>
            <a:r>
              <a:rPr lang="en-GB" sz="2000" b="1" dirty="0"/>
              <a:t>Figure 71</a:t>
            </a:r>
          </a:p>
          <a:p>
            <a:pPr algn="just">
              <a:buFont typeface="Wingdings" pitchFamily="2" charset="2"/>
              <a:buChar char="§"/>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50178" name="Picture 5" descr="fig 4-3.jpg"/>
          <p:cNvPicPr>
            <a:picLocks noChangeAspect="1" noChangeArrowheads="1"/>
          </p:cNvPicPr>
          <p:nvPr/>
        </p:nvPicPr>
        <p:blipFill>
          <a:blip r:embed="rId2">
            <a:lum bright="-20000" contrast="40000"/>
          </a:blip>
          <a:srcRect/>
          <a:stretch>
            <a:fillRect/>
          </a:stretch>
        </p:blipFill>
        <p:spPr bwMode="auto">
          <a:xfrm>
            <a:off x="2819400" y="2362200"/>
            <a:ext cx="3429000" cy="3276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8C4A4B88-1782-42C8-BD5A-19087A6D7F00}"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5.5 Contd.</a:t>
            </a:r>
          </a:p>
        </p:txBody>
      </p:sp>
      <p:sp>
        <p:nvSpPr>
          <p:cNvPr id="3" name="Content Placeholder 2"/>
          <p:cNvSpPr>
            <a:spLocks noGrp="1"/>
          </p:cNvSpPr>
          <p:nvPr>
            <p:ph idx="1"/>
          </p:nvPr>
        </p:nvSpPr>
        <p:spPr>
          <a:xfrm>
            <a:off x="228600" y="685800"/>
            <a:ext cx="8686800" cy="5791200"/>
          </a:xfrm>
        </p:spPr>
        <p:txBody>
          <a:bodyPr>
            <a:normAutofit fontScale="92500" lnSpcReduction="10000"/>
          </a:bodyPr>
          <a:lstStyle/>
          <a:p>
            <a:pPr>
              <a:buNone/>
            </a:pPr>
            <a:r>
              <a:rPr lang="en-GB" sz="2400" b="1" i="1" dirty="0"/>
              <a:t>Assumptions</a:t>
            </a:r>
            <a:r>
              <a:rPr lang="en-GB" sz="2400" b="1" dirty="0"/>
              <a:t>: </a:t>
            </a:r>
          </a:p>
          <a:p>
            <a:pPr>
              <a:buNone/>
            </a:pPr>
            <a:r>
              <a:rPr lang="en-GB" sz="2400" dirty="0"/>
              <a:t>(1) Steady operating conditions exist.</a:t>
            </a:r>
          </a:p>
          <a:p>
            <a:pPr>
              <a:buNone/>
            </a:pPr>
            <a:r>
              <a:rPr lang="en-GB" sz="2400" dirty="0"/>
              <a:t> (2) Air is an ideal gas. </a:t>
            </a:r>
          </a:p>
          <a:p>
            <a:pPr>
              <a:buNone/>
            </a:pPr>
            <a:r>
              <a:rPr lang="en-GB" sz="2400" dirty="0"/>
              <a:t>(3) The local atmospheric pressure is 1 atm.</a:t>
            </a:r>
          </a:p>
          <a:p>
            <a:pPr>
              <a:buNone/>
            </a:pPr>
            <a:r>
              <a:rPr lang="en-GB" sz="2400" b="1" i="1" dirty="0"/>
              <a:t>Properties</a:t>
            </a:r>
            <a:r>
              <a:rPr lang="en-GB" sz="2400" b="1" dirty="0"/>
              <a:t>: </a:t>
            </a:r>
            <a:r>
              <a:rPr lang="en-GB" sz="2400" dirty="0"/>
              <a:t>The properties of air at the film temperature of</a:t>
            </a:r>
          </a:p>
          <a:p>
            <a:pPr>
              <a:buNone/>
            </a:pPr>
            <a:endParaRPr lang="en-GB" sz="2400" dirty="0"/>
          </a:p>
          <a:p>
            <a:pPr>
              <a:buNone/>
            </a:pPr>
            <a:r>
              <a:rPr lang="en-GB" sz="2400" dirty="0"/>
              <a:t>λ = 0.0246 W/</a:t>
            </a:r>
            <a:r>
              <a:rPr lang="en-GB" sz="2400" dirty="0" err="1"/>
              <a:t>m</a:t>
            </a:r>
            <a:r>
              <a:rPr lang="en-GB" sz="2400" baseline="30000" dirty="0" err="1"/>
              <a:t>o</a:t>
            </a:r>
            <a:r>
              <a:rPr lang="en-GB" sz="2400" dirty="0" err="1"/>
              <a:t>C</a:t>
            </a:r>
            <a:r>
              <a:rPr lang="en-GB" sz="2400" dirty="0"/>
              <a:t>        Pr = 0.717      ν = 1.40 x 10</a:t>
            </a:r>
            <a:r>
              <a:rPr lang="en-GB" sz="2400" baseline="30000" dirty="0"/>
              <a:t>-5</a:t>
            </a:r>
            <a:r>
              <a:rPr lang="en-GB" sz="2400" dirty="0"/>
              <a:t>m</a:t>
            </a:r>
            <a:r>
              <a:rPr lang="en-GB" sz="2400" baseline="30000" dirty="0"/>
              <a:t>2</a:t>
            </a:r>
            <a:r>
              <a:rPr lang="en-GB" sz="2400" dirty="0"/>
              <a:t>/s    </a:t>
            </a:r>
          </a:p>
          <a:p>
            <a:pPr>
              <a:buNone/>
            </a:pPr>
            <a:r>
              <a:rPr lang="en-GB" sz="2400" dirty="0"/>
              <a:t>  β = 1/</a:t>
            </a:r>
            <a:r>
              <a:rPr lang="en-GB" sz="2400" i="1" dirty="0" err="1"/>
              <a:t>T</a:t>
            </a:r>
            <a:r>
              <a:rPr lang="en-GB" sz="2400" i="1" baseline="-25000" dirty="0" err="1"/>
              <a:t>av</a:t>
            </a:r>
            <a:r>
              <a:rPr lang="en-GB" sz="2400" i="1" baseline="-25000" dirty="0"/>
              <a:t> </a:t>
            </a:r>
            <a:r>
              <a:rPr lang="en-GB" sz="2400" dirty="0"/>
              <a:t>= 1/280 K = 0.00357 K</a:t>
            </a:r>
            <a:r>
              <a:rPr lang="en-GB" sz="2400" baseline="30000" dirty="0"/>
              <a:t>-1</a:t>
            </a:r>
            <a:endParaRPr lang="en-US" sz="2400" dirty="0"/>
          </a:p>
          <a:p>
            <a:pPr>
              <a:buNone/>
            </a:pPr>
            <a:r>
              <a:rPr lang="en-GB" sz="2400" b="1" i="1" dirty="0"/>
              <a:t>Analysis</a:t>
            </a:r>
            <a:r>
              <a:rPr lang="en-GB" sz="2400" b="1" dirty="0"/>
              <a:t>: </a:t>
            </a:r>
          </a:p>
          <a:p>
            <a:pPr>
              <a:buNone/>
            </a:pPr>
            <a:r>
              <a:rPr lang="en-GB" sz="2200" dirty="0"/>
              <a:t>We have a rectangular enclosure filled with air. The characteristic length in this case is the distance between the two glasses, δ = 0.02m. Then, the Rayleigh number becomes:</a:t>
            </a:r>
            <a:endParaRPr lang="en-US" sz="2200" dirty="0"/>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731838" y="2454275"/>
          <a:ext cx="6142037" cy="441325"/>
        </p:xfrm>
        <a:graphic>
          <a:graphicData uri="http://schemas.openxmlformats.org/presentationml/2006/ole">
            <mc:AlternateContent xmlns:mc="http://schemas.openxmlformats.org/markup-compatibility/2006">
              <mc:Choice xmlns:v="urn:schemas-microsoft-com:vml" Requires="v">
                <p:oleObj spid="_x0000_s51202" name="Equation" r:id="rId2" imgW="2463480" imgH="228600" progId="Equation.3">
                  <p:embed/>
                </p:oleObj>
              </mc:Choice>
              <mc:Fallback>
                <p:oleObj name="Equation" r:id="rId2" imgW="246348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2454275"/>
                        <a:ext cx="61420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9" name="Object 3"/>
          <p:cNvGraphicFramePr>
            <a:graphicFrameLocks noChangeAspect="1"/>
          </p:cNvGraphicFramePr>
          <p:nvPr/>
        </p:nvGraphicFramePr>
        <p:xfrm>
          <a:off x="712788" y="4876800"/>
          <a:ext cx="7945437" cy="1676400"/>
        </p:xfrm>
        <a:graphic>
          <a:graphicData uri="http://schemas.openxmlformats.org/presentationml/2006/ole">
            <mc:AlternateContent xmlns:mc="http://schemas.openxmlformats.org/markup-compatibility/2006">
              <mc:Choice xmlns:v="urn:schemas-microsoft-com:vml" Requires="v">
                <p:oleObj spid="_x0000_s51203" name="Equation" r:id="rId4" imgW="4356000" imgH="888840" progId="Equation.3">
                  <p:embed/>
                </p:oleObj>
              </mc:Choice>
              <mc:Fallback>
                <p:oleObj name="Equation" r:id="rId4" imgW="4356000" imgH="8888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88" y="4876800"/>
                        <a:ext cx="7945437"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8C4A4B88-1782-42C8-BD5A-19087A6D7F00}"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5.5 End.</a:t>
            </a:r>
          </a:p>
        </p:txBody>
      </p:sp>
      <p:sp>
        <p:nvSpPr>
          <p:cNvPr id="3" name="Content Placeholder 2"/>
          <p:cNvSpPr>
            <a:spLocks noGrp="1"/>
          </p:cNvSpPr>
          <p:nvPr>
            <p:ph idx="1"/>
          </p:nvPr>
        </p:nvSpPr>
        <p:spPr>
          <a:xfrm>
            <a:off x="228600" y="685800"/>
            <a:ext cx="8686800" cy="5791200"/>
          </a:xfrm>
        </p:spPr>
        <p:txBody>
          <a:bodyPr>
            <a:normAutofit/>
          </a:bodyPr>
          <a:lstStyle/>
          <a:p>
            <a:pPr>
              <a:buNone/>
            </a:pPr>
            <a:r>
              <a:rPr lang="en-GB" sz="2400" dirty="0"/>
              <a:t>Then, the natural convection Nusselt number in this case can be determined from Table 12 to be</a:t>
            </a:r>
          </a:p>
          <a:p>
            <a:pPr>
              <a:buNone/>
            </a:pPr>
            <a:endParaRPr lang="en-GB" sz="2400" dirty="0"/>
          </a:p>
          <a:p>
            <a:pPr>
              <a:buNone/>
            </a:pPr>
            <a:endParaRPr lang="en-GB" sz="2400" dirty="0"/>
          </a:p>
          <a:p>
            <a:pPr>
              <a:buNone/>
            </a:pPr>
            <a:endParaRPr lang="en-GB" sz="2400" dirty="0"/>
          </a:p>
          <a:p>
            <a:pPr>
              <a:buNone/>
            </a:pPr>
            <a:r>
              <a:rPr lang="en-GB" sz="2400" dirty="0"/>
              <a:t>Then,      </a:t>
            </a:r>
            <a:r>
              <a:rPr lang="en-GB" sz="2400" b="1" i="1" dirty="0"/>
              <a:t>A = H</a:t>
            </a:r>
            <a:r>
              <a:rPr lang="en-GB" sz="2400" b="1" dirty="0"/>
              <a:t> x </a:t>
            </a:r>
            <a:r>
              <a:rPr lang="en-GB" sz="2400" b="1" i="1" dirty="0"/>
              <a:t>L</a:t>
            </a:r>
            <a:r>
              <a:rPr lang="en-GB" sz="2400" b="1" dirty="0"/>
              <a:t> = (0.8 m)(2 m) = 1.6 m</a:t>
            </a:r>
            <a:r>
              <a:rPr lang="en-GB" sz="2400" b="1" baseline="30000" dirty="0"/>
              <a:t>2</a:t>
            </a:r>
            <a:endParaRPr lang="en-US" sz="2400" b="1" dirty="0"/>
          </a:p>
          <a:p>
            <a:pPr>
              <a:buNone/>
            </a:pPr>
            <a:endParaRPr lang="en-GB" sz="2400" b="1" dirty="0"/>
          </a:p>
          <a:p>
            <a:pPr>
              <a:buNone/>
            </a:pPr>
            <a:r>
              <a:rPr lang="en-GB" sz="2400" dirty="0"/>
              <a:t>And</a:t>
            </a:r>
          </a:p>
          <a:p>
            <a:pPr>
              <a:buNone/>
            </a:pPr>
            <a:endParaRPr lang="en-US" sz="2400" dirty="0"/>
          </a:p>
          <a:p>
            <a:pPr>
              <a:buNone/>
            </a:pPr>
            <a:endParaRPr lang="en-GB" sz="2400" dirty="0"/>
          </a:p>
          <a:p>
            <a:pPr>
              <a:buNone/>
            </a:pPr>
            <a:endParaRPr lang="en-GB" sz="2400" dirty="0"/>
          </a:p>
          <a:p>
            <a:pPr>
              <a:buNone/>
            </a:pPr>
            <a:r>
              <a:rPr lang="en-GB" sz="2400" dirty="0"/>
              <a:t> </a:t>
            </a:r>
          </a:p>
          <a:p>
            <a:pPr>
              <a:buNone/>
            </a:pPr>
            <a:r>
              <a:rPr lang="en-GB" sz="2400" b="1" i="1" dirty="0">
                <a:solidFill>
                  <a:schemeClr val="tx2"/>
                </a:solidFill>
              </a:rPr>
              <a:t>Therefore, heat will be lost through the window at a rate of 25.9 W</a:t>
            </a:r>
            <a:endParaRPr lang="en-US" sz="2400" b="1" i="1" dirty="0">
              <a:solidFill>
                <a:schemeClr val="tx2"/>
              </a:solidFill>
            </a:endParaRP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8" name="Object 4"/>
          <p:cNvGraphicFramePr>
            <a:graphicFrameLocks noChangeAspect="1"/>
          </p:cNvGraphicFramePr>
          <p:nvPr/>
        </p:nvGraphicFramePr>
        <p:xfrm>
          <a:off x="914400" y="1752600"/>
          <a:ext cx="7696200" cy="914400"/>
        </p:xfrm>
        <a:graphic>
          <a:graphicData uri="http://schemas.openxmlformats.org/presentationml/2006/ole">
            <mc:AlternateContent xmlns:mc="http://schemas.openxmlformats.org/markup-compatibility/2006">
              <mc:Choice xmlns:v="urn:schemas-microsoft-com:vml" Requires="v">
                <p:oleObj spid="_x0000_s52228" name="Equation" r:id="rId2" imgW="4229100" imgH="508000" progId="Equation.3">
                  <p:embed/>
                </p:oleObj>
              </mc:Choice>
              <mc:Fallback>
                <p:oleObj name="Equation" r:id="rId2" imgW="4229100" imgH="5080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696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32" name="Object 8"/>
          <p:cNvGraphicFramePr>
            <a:graphicFrameLocks noChangeAspect="1"/>
          </p:cNvGraphicFramePr>
          <p:nvPr/>
        </p:nvGraphicFramePr>
        <p:xfrm>
          <a:off x="1066800" y="3810000"/>
          <a:ext cx="7467600" cy="1828800"/>
        </p:xfrm>
        <a:graphic>
          <a:graphicData uri="http://schemas.openxmlformats.org/presentationml/2006/ole">
            <mc:AlternateContent xmlns:mc="http://schemas.openxmlformats.org/markup-compatibility/2006">
              <mc:Choice xmlns:v="urn:schemas-microsoft-com:vml" Requires="v">
                <p:oleObj spid="_x0000_s52232" name="Equation" r:id="rId4" imgW="3492500" imgH="838200" progId="Equation.3">
                  <p:embed/>
                </p:oleObj>
              </mc:Choice>
              <mc:Fallback>
                <p:oleObj name="Equation" r:id="rId4" imgW="3492500" imgH="8382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810000"/>
                        <a:ext cx="7467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10"/>
          <p:cNvSpPr>
            <a:spLocks noGrp="1"/>
          </p:cNvSpPr>
          <p:nvPr>
            <p:ph type="sldNum" sz="quarter" idx="12"/>
          </p:nvPr>
        </p:nvSpPr>
        <p:spPr/>
        <p:txBody>
          <a:bodyPr/>
          <a:lstStyle/>
          <a:p>
            <a:fld id="{8C4A4B88-1782-42C8-BD5A-19087A6D7F00}"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2-5.3: NATURAL CONVECTION FROM FINNED SURFACES</a:t>
            </a:r>
          </a:p>
        </p:txBody>
      </p:sp>
      <p:sp>
        <p:nvSpPr>
          <p:cNvPr id="3" name="Content Placeholder 2"/>
          <p:cNvSpPr>
            <a:spLocks noGrp="1"/>
          </p:cNvSpPr>
          <p:nvPr>
            <p:ph idx="1"/>
          </p:nvPr>
        </p:nvSpPr>
        <p:spPr>
          <a:xfrm>
            <a:off x="228600" y="685800"/>
            <a:ext cx="8686800" cy="5791200"/>
          </a:xfrm>
        </p:spPr>
        <p:txBody>
          <a:bodyPr>
            <a:normAutofit fontScale="85000" lnSpcReduction="10000"/>
          </a:bodyPr>
          <a:lstStyle/>
          <a:p>
            <a:pPr>
              <a:buNone/>
            </a:pPr>
            <a:r>
              <a:rPr lang="en-GB" sz="2400" b="1" i="1" dirty="0">
                <a:solidFill>
                  <a:schemeClr val="tx2"/>
                </a:solidFill>
              </a:rPr>
              <a:t>Selecting a heat sink for a particular application;</a:t>
            </a:r>
          </a:p>
          <a:p>
            <a:pPr>
              <a:buFont typeface="Wingdings" pitchFamily="2" charset="2"/>
              <a:buChar char="§"/>
            </a:pPr>
            <a:r>
              <a:rPr lang="en-GB" sz="2400" dirty="0"/>
              <a:t>There is always the question of whether to select one </a:t>
            </a:r>
            <a:r>
              <a:rPr lang="en-GB" sz="2400" u="sng" dirty="0"/>
              <a:t>with </a:t>
            </a:r>
            <a:r>
              <a:rPr lang="en-GB" sz="2400" i="1" u="sng" dirty="0"/>
              <a:t>closely packed</a:t>
            </a:r>
            <a:r>
              <a:rPr lang="en-GB" sz="2400" dirty="0"/>
              <a:t> </a:t>
            </a:r>
            <a:r>
              <a:rPr lang="en-GB" sz="2400" u="sng" dirty="0"/>
              <a:t>or </a:t>
            </a:r>
            <a:r>
              <a:rPr lang="en-GB" sz="2400" i="1" u="sng" dirty="0"/>
              <a:t>widely spaced</a:t>
            </a:r>
            <a:r>
              <a:rPr lang="en-GB" sz="2400" u="sng" dirty="0"/>
              <a:t> fins </a:t>
            </a:r>
            <a:r>
              <a:rPr lang="en-GB" sz="2400" dirty="0"/>
              <a:t>for a given base area.</a:t>
            </a:r>
          </a:p>
          <a:p>
            <a:pPr>
              <a:buFont typeface="Wingdings" pitchFamily="2" charset="2"/>
              <a:buChar char="§"/>
            </a:pPr>
            <a:r>
              <a:rPr lang="en-GB" sz="2400" dirty="0"/>
              <a:t>A heat sink with closely packed fins will have greater surface area for heat transfer but a smaller heat transfer coefficient because of the extra resistance the additional fins will introduce to fluid flow through the inter-fin passages.</a:t>
            </a:r>
          </a:p>
          <a:p>
            <a:pPr>
              <a:buFont typeface="Wingdings" pitchFamily="2" charset="2"/>
              <a:buChar char="§"/>
            </a:pPr>
            <a:r>
              <a:rPr lang="en-GB" sz="2400" dirty="0"/>
              <a:t>A heat sink with widely spaced fins, on the other hand, will have a higher heat transfer coefficient by a smaller surface area.</a:t>
            </a:r>
          </a:p>
          <a:p>
            <a:pPr>
              <a:buNone/>
            </a:pPr>
            <a:r>
              <a:rPr lang="en-GB" sz="2400" b="1" i="1" dirty="0">
                <a:solidFill>
                  <a:schemeClr val="tx2"/>
                </a:solidFill>
              </a:rPr>
              <a:t>Therefore, there must be an optimum spacing that maximises the natural convection heat transfer from the heat sink for a given base area WL, where W and L are the width and height of the base of the sink, respectively, as shown in Figure 72 below. </a:t>
            </a:r>
            <a:endParaRPr lang="en-US" sz="2400" b="1" i="1" dirty="0">
              <a:solidFill>
                <a:schemeClr val="tx2"/>
              </a:solidFill>
            </a:endParaRPr>
          </a:p>
          <a:p>
            <a:pPr>
              <a:buNone/>
            </a:pPr>
            <a:endParaRPr lang="en-GB" sz="2400" dirty="0"/>
          </a:p>
          <a:p>
            <a:pPr>
              <a:buNone/>
            </a:pPr>
            <a:endParaRPr lang="en-GB" sz="2400" b="1" dirty="0"/>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2" name="Picture 8" descr="fig 4-4.jpg"/>
          <p:cNvPicPr>
            <a:picLocks noChangeAspect="1" noChangeArrowheads="1"/>
          </p:cNvPicPr>
          <p:nvPr/>
        </p:nvPicPr>
        <p:blipFill>
          <a:blip r:embed="rId2">
            <a:lum bright="-20000" contrast="40000"/>
          </a:blip>
          <a:srcRect/>
          <a:stretch>
            <a:fillRect/>
          </a:stretch>
        </p:blipFill>
        <p:spPr bwMode="auto">
          <a:xfrm>
            <a:off x="3962400" y="3962400"/>
            <a:ext cx="2514600" cy="24384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8C4A4B88-1782-42C8-BD5A-19087A6D7F00}"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229600" cy="563562"/>
          </a:xfrm>
        </p:spPr>
        <p:txBody>
          <a:bodyPr>
            <a:normAutofit fontScale="90000"/>
          </a:bodyPr>
          <a:lstStyle/>
          <a:p>
            <a:r>
              <a:rPr lang="en-GB" sz="2400" dirty="0"/>
              <a:t>SUMMARY OF CORRELATION PARAMETERS IN CONVECTION HEAT TRANSFER</a:t>
            </a:r>
          </a:p>
        </p:txBody>
      </p:sp>
      <p:sp>
        <p:nvSpPr>
          <p:cNvPr id="3" name="Footer Placeholder 2"/>
          <p:cNvSpPr>
            <a:spLocks noGrp="1"/>
          </p:cNvSpPr>
          <p:nvPr>
            <p:ph type="ftr" sz="quarter" idx="11"/>
          </p:nvPr>
        </p:nvSpPr>
        <p:spPr/>
        <p:txBody>
          <a:bodyPr/>
          <a:lstStyle/>
          <a:p>
            <a:r>
              <a:rPr lang="fr-FR"/>
              <a:t>PROF. F.K. FORSON; ME 366 LECTURE 7</a:t>
            </a:r>
            <a:endParaRPr lang="en-US"/>
          </a:p>
        </p:txBody>
      </p:sp>
      <p:sp>
        <p:nvSpPr>
          <p:cNvPr id="4" name="Slide Number Placeholder 3"/>
          <p:cNvSpPr>
            <a:spLocks noGrp="1"/>
          </p:cNvSpPr>
          <p:nvPr>
            <p:ph type="sldNum" sz="quarter" idx="12"/>
          </p:nvPr>
        </p:nvSpPr>
        <p:spPr/>
        <p:txBody>
          <a:bodyPr/>
          <a:lstStyle/>
          <a:p>
            <a:fld id="{8C4A4B88-1782-42C8-BD5A-19087A6D7F00}" type="slidenum">
              <a:rPr lang="en-US" smtClean="0"/>
              <a:pPr/>
              <a:t>5</a:t>
            </a:fld>
            <a:endParaRPr lang="en-US"/>
          </a:p>
        </p:txBody>
      </p:sp>
      <p:pic>
        <p:nvPicPr>
          <p:cNvPr id="211980" name="Picture 12"/>
          <p:cNvPicPr>
            <a:picLocks noChangeAspect="1" noChangeArrowheads="1"/>
          </p:cNvPicPr>
          <p:nvPr/>
        </p:nvPicPr>
        <p:blipFill>
          <a:blip r:embed="rId2"/>
          <a:srcRect/>
          <a:stretch>
            <a:fillRect/>
          </a:stretch>
        </p:blipFill>
        <p:spPr bwMode="auto">
          <a:xfrm>
            <a:off x="2971800" y="1371600"/>
            <a:ext cx="3495675" cy="4856267"/>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2-5.3: NATURAL CONVECTION FROM FINNED SURFACES</a:t>
            </a:r>
          </a:p>
        </p:txBody>
      </p:sp>
      <p:sp>
        <p:nvSpPr>
          <p:cNvPr id="3" name="Content Placeholder 2"/>
          <p:cNvSpPr>
            <a:spLocks noGrp="1"/>
          </p:cNvSpPr>
          <p:nvPr>
            <p:ph idx="1"/>
          </p:nvPr>
        </p:nvSpPr>
        <p:spPr>
          <a:xfrm>
            <a:off x="228600" y="685800"/>
            <a:ext cx="8686800" cy="5791200"/>
          </a:xfrm>
        </p:spPr>
        <p:txBody>
          <a:bodyPr>
            <a:normAutofit fontScale="25000" lnSpcReduction="20000"/>
          </a:bodyPr>
          <a:lstStyle/>
          <a:p>
            <a:pPr>
              <a:buFont typeface="Wingdings" pitchFamily="2" charset="2"/>
              <a:buChar char="§"/>
            </a:pPr>
            <a:r>
              <a:rPr lang="en-GB" sz="8000" dirty="0"/>
              <a:t>When the fins are essentially isothermal and the fin thickness </a:t>
            </a:r>
            <a:r>
              <a:rPr lang="en-GB" sz="8000" i="1" dirty="0"/>
              <a:t>t</a:t>
            </a:r>
            <a:r>
              <a:rPr lang="en-GB" sz="8000" dirty="0"/>
              <a:t> is small relative to the fin spacing </a:t>
            </a:r>
            <a:r>
              <a:rPr lang="en-GB" sz="8000" i="1" dirty="0"/>
              <a:t>S</a:t>
            </a:r>
            <a:r>
              <a:rPr lang="en-GB" sz="8000" dirty="0"/>
              <a:t>, the optimum fin spacing for a vertical heat sink is determined by Bar-Cohen and </a:t>
            </a:r>
            <a:r>
              <a:rPr lang="en-GB" sz="8000" dirty="0" err="1"/>
              <a:t>Rohsenow</a:t>
            </a:r>
            <a:r>
              <a:rPr lang="en-GB" sz="8000" dirty="0"/>
              <a:t> to be </a:t>
            </a:r>
          </a:p>
          <a:p>
            <a:pPr>
              <a:buFont typeface="Wingdings" pitchFamily="2" charset="2"/>
              <a:buChar char="§"/>
            </a:pPr>
            <a:endParaRPr lang="en-GB" sz="8000" dirty="0"/>
          </a:p>
          <a:p>
            <a:pPr>
              <a:buFont typeface="Wingdings" pitchFamily="2" charset="2"/>
              <a:buChar char="§"/>
            </a:pPr>
            <a:endParaRPr lang="en-GB" sz="8000" dirty="0"/>
          </a:p>
          <a:p>
            <a:pPr>
              <a:buNone/>
            </a:pPr>
            <a:endParaRPr lang="en-GB" sz="8000" b="1" i="1" dirty="0">
              <a:solidFill>
                <a:schemeClr val="tx2"/>
              </a:solidFill>
            </a:endParaRPr>
          </a:p>
          <a:p>
            <a:pPr>
              <a:buNone/>
            </a:pPr>
            <a:r>
              <a:rPr lang="en-GB" sz="8000" b="1" i="1" dirty="0">
                <a:solidFill>
                  <a:schemeClr val="tx2"/>
                </a:solidFill>
              </a:rPr>
              <a:t>Where, the fin length L in the vertical direction is taken to be the characteristic length in the evaluation of the Rayleigh number. The heat transfer coefficient for the optimum spacing case was determined to be</a:t>
            </a:r>
          </a:p>
          <a:p>
            <a:pPr>
              <a:buNone/>
            </a:pPr>
            <a:endParaRPr lang="en-GB" sz="8000" b="1" i="1" dirty="0">
              <a:solidFill>
                <a:schemeClr val="tx2"/>
              </a:solidFill>
            </a:endParaRPr>
          </a:p>
          <a:p>
            <a:pPr>
              <a:buNone/>
            </a:pPr>
            <a:endParaRPr lang="en-GB" sz="8000" b="1" i="1" dirty="0">
              <a:solidFill>
                <a:schemeClr val="tx2"/>
              </a:solidFill>
            </a:endParaRPr>
          </a:p>
          <a:p>
            <a:pPr>
              <a:buNone/>
            </a:pPr>
            <a:endParaRPr lang="en-GB" sz="4200" b="1" i="1" dirty="0">
              <a:solidFill>
                <a:schemeClr val="tx2"/>
              </a:solidFill>
            </a:endParaRPr>
          </a:p>
          <a:p>
            <a:pPr>
              <a:buNone/>
            </a:pPr>
            <a:endParaRPr lang="en-GB" sz="4200" b="1" i="1" dirty="0">
              <a:solidFill>
                <a:schemeClr val="tx2"/>
              </a:solidFill>
            </a:endParaRPr>
          </a:p>
          <a:p>
            <a:pPr>
              <a:buNone/>
            </a:pPr>
            <a:r>
              <a:rPr lang="en-GB" sz="8000" b="1" i="1" dirty="0">
                <a:solidFill>
                  <a:schemeClr val="tx2"/>
                </a:solidFill>
              </a:rPr>
              <a:t>Then the rate of heat transfer by natural convection from the fins can be determined to be</a:t>
            </a:r>
            <a:endParaRPr lang="en-US" sz="8000" b="1" i="1" dirty="0">
              <a:solidFill>
                <a:schemeClr val="tx2"/>
              </a:solidFill>
            </a:endParaRPr>
          </a:p>
          <a:p>
            <a:pPr>
              <a:buNone/>
            </a:pPr>
            <a:r>
              <a:rPr lang="en-GB" sz="8000" dirty="0"/>
              <a:t> </a:t>
            </a:r>
            <a:endParaRPr lang="en-US" sz="8000" dirty="0"/>
          </a:p>
          <a:p>
            <a:pPr>
              <a:buNone/>
            </a:pPr>
            <a:endParaRPr lang="en-US" sz="8000" dirty="0"/>
          </a:p>
          <a:p>
            <a:pPr>
              <a:buNone/>
            </a:pPr>
            <a:endParaRPr lang="en-GB" sz="8000" dirty="0"/>
          </a:p>
          <a:p>
            <a:pPr>
              <a:buNone/>
            </a:pPr>
            <a:endParaRPr lang="en-GB" sz="8000" dirty="0"/>
          </a:p>
          <a:p>
            <a:pPr>
              <a:buNone/>
            </a:pPr>
            <a:endParaRPr lang="en-GB" sz="8000" b="1" dirty="0"/>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4" name="Picture 2"/>
          <p:cNvPicPr>
            <a:picLocks noChangeAspect="1" noChangeArrowheads="1"/>
          </p:cNvPicPr>
          <p:nvPr/>
        </p:nvPicPr>
        <p:blipFill>
          <a:blip r:embed="rId2"/>
          <a:srcRect/>
          <a:stretch>
            <a:fillRect/>
          </a:stretch>
        </p:blipFill>
        <p:spPr bwMode="auto">
          <a:xfrm>
            <a:off x="2057400" y="1524000"/>
            <a:ext cx="6410325" cy="914400"/>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a:srcRect/>
          <a:stretch>
            <a:fillRect/>
          </a:stretch>
        </p:blipFill>
        <p:spPr bwMode="auto">
          <a:xfrm>
            <a:off x="1752600" y="3200400"/>
            <a:ext cx="6362700" cy="914400"/>
          </a:xfrm>
          <a:prstGeom prst="rect">
            <a:avLst/>
          </a:prstGeom>
          <a:noFill/>
          <a:ln w="9525">
            <a:noFill/>
            <a:miter lim="800000"/>
            <a:headEnd/>
            <a:tailEnd/>
          </a:ln>
          <a:effectLst/>
        </p:spPr>
      </p:pic>
      <p:pic>
        <p:nvPicPr>
          <p:cNvPr id="54277" name="Picture 5"/>
          <p:cNvPicPr>
            <a:picLocks noChangeAspect="1" noChangeArrowheads="1"/>
          </p:cNvPicPr>
          <p:nvPr/>
        </p:nvPicPr>
        <p:blipFill>
          <a:blip r:embed="rId4"/>
          <a:srcRect/>
          <a:stretch>
            <a:fillRect/>
          </a:stretch>
        </p:blipFill>
        <p:spPr bwMode="auto">
          <a:xfrm>
            <a:off x="0" y="4724400"/>
            <a:ext cx="8915400" cy="1524000"/>
          </a:xfrm>
          <a:prstGeom prst="rect">
            <a:avLst/>
          </a:prstGeom>
          <a:noFill/>
          <a:ln w="9525">
            <a:noFill/>
            <a:miter lim="800000"/>
            <a:headEnd/>
            <a:tailEnd/>
          </a:ln>
          <a:effectLst/>
        </p:spPr>
      </p:pic>
      <p:sp>
        <p:nvSpPr>
          <p:cNvPr id="12" name="Slide Number Placeholder 11"/>
          <p:cNvSpPr>
            <a:spLocks noGrp="1"/>
          </p:cNvSpPr>
          <p:nvPr>
            <p:ph type="sldNum" sz="quarter" idx="12"/>
          </p:nvPr>
        </p:nvSpPr>
        <p:spPr/>
        <p:txBody>
          <a:bodyPr/>
          <a:lstStyle/>
          <a:p>
            <a:fld id="{8C4A4B88-1782-42C8-BD5A-19087A6D7F0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sz="2400" b="1" dirty="0">
                <a:solidFill>
                  <a:srgbClr val="FF0000"/>
                </a:solidFill>
              </a:rPr>
              <a:t>Worked Example 5.6 : Heat loss from the Ducts of a Heating system</a:t>
            </a:r>
          </a:p>
        </p:txBody>
      </p:sp>
      <p:sp>
        <p:nvSpPr>
          <p:cNvPr id="3" name="Content Placeholder 2"/>
          <p:cNvSpPr>
            <a:spLocks noGrp="1"/>
          </p:cNvSpPr>
          <p:nvPr>
            <p:ph idx="1"/>
          </p:nvPr>
        </p:nvSpPr>
        <p:spPr>
          <a:xfrm>
            <a:off x="228600" y="685800"/>
            <a:ext cx="8686800" cy="5638800"/>
          </a:xfrm>
        </p:spPr>
        <p:txBody>
          <a:bodyPr>
            <a:normAutofit lnSpcReduction="10000"/>
          </a:bodyPr>
          <a:lstStyle/>
          <a:p>
            <a:pPr algn="just">
              <a:buNone/>
            </a:pPr>
            <a:r>
              <a:rPr lang="en-GB" sz="2400" b="1" dirty="0"/>
              <a:t>Question:</a:t>
            </a:r>
          </a:p>
          <a:p>
            <a:pPr algn="just">
              <a:buNone/>
            </a:pPr>
            <a:r>
              <a:rPr lang="en-GB" sz="2000" b="1" dirty="0"/>
              <a:t>A 12-cm-wide and 18-cm-high vertical hot surface in 25 </a:t>
            </a:r>
            <a:r>
              <a:rPr lang="en-GB" sz="2000" b="1" baseline="30000" dirty="0" err="1"/>
              <a:t>o</a:t>
            </a:r>
            <a:r>
              <a:rPr lang="en-GB" sz="2000" b="1" dirty="0" err="1"/>
              <a:t>C</a:t>
            </a:r>
            <a:r>
              <a:rPr lang="en-GB" sz="2000" b="1" dirty="0"/>
              <a:t> air is to be cooled by a heat sink with equally spaced fins of rectangular profile (Figure 73). The fins are 0.1 cm thick and 18 cm long in the vertical direction and have a height of 2.4 cm from the base. Determine the optimum fin spacing and the rate of heat transfer by natural convection from the heat sink if the base temperature is 80 </a:t>
            </a:r>
            <a:r>
              <a:rPr lang="en-GB" sz="2000" b="1" baseline="30000" dirty="0" err="1"/>
              <a:t>o</a:t>
            </a:r>
            <a:r>
              <a:rPr lang="en-GB" sz="2000" b="1" dirty="0" err="1"/>
              <a:t>C.</a:t>
            </a:r>
            <a:endParaRPr lang="en-US"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just">
              <a:buNone/>
            </a:pPr>
            <a:endParaRPr lang="en-GB" sz="2000" b="1" dirty="0"/>
          </a:p>
          <a:p>
            <a:pPr algn="ctr">
              <a:buNone/>
            </a:pPr>
            <a:r>
              <a:rPr lang="en-GB" sz="2000" b="1" dirty="0"/>
              <a:t>Figure 73</a:t>
            </a:r>
          </a:p>
          <a:p>
            <a:pPr algn="just">
              <a:buFont typeface="Wingdings" pitchFamily="2" charset="2"/>
              <a:buChar char="§"/>
            </a:pPr>
            <a:endParaRPr lang="en-GB" sz="2400" b="1" dirty="0"/>
          </a:p>
          <a:p>
            <a:pPr algn="just">
              <a:buNone/>
            </a:pPr>
            <a:endParaRPr lang="en-GB" sz="2400" b="1" dirty="0"/>
          </a:p>
          <a:p>
            <a:pPr algn="just">
              <a:buFont typeface="Wingdings" pitchFamily="2" charset="2"/>
              <a:buChar char="§"/>
            </a:pPr>
            <a:endParaRPr lang="en-GB" sz="2400" b="1" dirty="0"/>
          </a:p>
          <a:p>
            <a:pPr algn="just">
              <a:buNone/>
            </a:pPr>
            <a:endParaRPr lang="en-US" sz="2400" b="1" dirty="0"/>
          </a:p>
          <a:p>
            <a:pPr algn="ctr">
              <a:buNone/>
            </a:pPr>
            <a:endParaRPr lang="en-US" sz="2400" b="1" dirty="0"/>
          </a:p>
          <a:p>
            <a:pPr algn="ctr">
              <a:buNone/>
            </a:pPr>
            <a:endParaRPr lang="en-US" sz="2400" b="1" dirty="0"/>
          </a:p>
          <a:p>
            <a:pPr>
              <a:buNone/>
            </a:pPr>
            <a:endParaRPr lang="en-GB" sz="2400" b="1" dirty="0"/>
          </a:p>
          <a:p>
            <a:pPr>
              <a:buNone/>
            </a:pPr>
            <a:endParaRPr lang="en-GB" sz="2400" b="1"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pic>
        <p:nvPicPr>
          <p:cNvPr id="55298" name="Picture 9" descr="fig 4-5.jpg"/>
          <p:cNvPicPr>
            <a:picLocks noChangeAspect="1" noChangeArrowheads="1"/>
          </p:cNvPicPr>
          <p:nvPr/>
        </p:nvPicPr>
        <p:blipFill>
          <a:blip r:embed="rId2">
            <a:lum bright="-20000" contrast="40000"/>
          </a:blip>
          <a:srcRect/>
          <a:stretch>
            <a:fillRect/>
          </a:stretch>
        </p:blipFill>
        <p:spPr bwMode="auto">
          <a:xfrm>
            <a:off x="1752600" y="2895600"/>
            <a:ext cx="5181600" cy="2819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8C4A4B88-1782-42C8-BD5A-19087A6D7F00}"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5.6 Contd.</a:t>
            </a:r>
          </a:p>
        </p:txBody>
      </p:sp>
      <p:sp>
        <p:nvSpPr>
          <p:cNvPr id="3" name="Content Placeholder 2"/>
          <p:cNvSpPr>
            <a:spLocks noGrp="1"/>
          </p:cNvSpPr>
          <p:nvPr>
            <p:ph idx="1"/>
          </p:nvPr>
        </p:nvSpPr>
        <p:spPr>
          <a:xfrm>
            <a:off x="228600" y="685800"/>
            <a:ext cx="8686800" cy="5791200"/>
          </a:xfrm>
        </p:spPr>
        <p:txBody>
          <a:bodyPr>
            <a:normAutofit fontScale="77500" lnSpcReduction="20000"/>
          </a:bodyPr>
          <a:lstStyle/>
          <a:p>
            <a:pPr>
              <a:buNone/>
            </a:pPr>
            <a:r>
              <a:rPr lang="en-GB" sz="2400" b="1" i="1" dirty="0"/>
              <a:t>Assumptions</a:t>
            </a:r>
            <a:r>
              <a:rPr lang="en-GB" sz="2400" b="1" dirty="0"/>
              <a:t>: </a:t>
            </a:r>
          </a:p>
          <a:p>
            <a:pPr>
              <a:buNone/>
            </a:pPr>
            <a:r>
              <a:rPr lang="en-GB" sz="2400" dirty="0"/>
              <a:t>(1) Steady operating conditions exist.</a:t>
            </a:r>
          </a:p>
          <a:p>
            <a:pPr>
              <a:buNone/>
            </a:pPr>
            <a:r>
              <a:rPr lang="en-GB" sz="2400" dirty="0"/>
              <a:t> (2) Air is an ideal gas. </a:t>
            </a:r>
          </a:p>
          <a:p>
            <a:pPr>
              <a:buNone/>
            </a:pPr>
            <a:r>
              <a:rPr lang="en-GB" sz="2400" dirty="0"/>
              <a:t>(3) The local atmospheric pressure is 1 atm.</a:t>
            </a:r>
          </a:p>
          <a:p>
            <a:pPr>
              <a:buNone/>
            </a:pPr>
            <a:r>
              <a:rPr lang="en-GB" sz="2400" dirty="0"/>
              <a:t>(4) The thickness</a:t>
            </a:r>
            <a:r>
              <a:rPr lang="en-GB" sz="2400" i="1" dirty="0"/>
              <a:t> t </a:t>
            </a:r>
            <a:r>
              <a:rPr lang="en-GB" sz="2400" dirty="0"/>
              <a:t>of the fins is very small relative to the fin spacing </a:t>
            </a:r>
            <a:r>
              <a:rPr lang="en-GB" sz="2400" i="1" dirty="0"/>
              <a:t>S</a:t>
            </a:r>
            <a:r>
              <a:rPr lang="en-GB" sz="2400" dirty="0"/>
              <a:t> so that Equations 5.31 and 5.32 for optimum fin spacing are applicable.</a:t>
            </a:r>
          </a:p>
          <a:p>
            <a:pPr>
              <a:buNone/>
            </a:pPr>
            <a:r>
              <a:rPr lang="en-GB" sz="2400" b="1" i="1" dirty="0"/>
              <a:t>Properties</a:t>
            </a:r>
            <a:r>
              <a:rPr lang="en-GB" sz="2400" b="1" dirty="0"/>
              <a:t>: </a:t>
            </a:r>
            <a:r>
              <a:rPr lang="en-GB" sz="2400" dirty="0"/>
              <a:t>The properties of air at the film temperature of</a:t>
            </a:r>
          </a:p>
          <a:p>
            <a:pPr>
              <a:buNone/>
            </a:pPr>
            <a:endParaRPr lang="en-GB" sz="2400" dirty="0"/>
          </a:p>
          <a:p>
            <a:pPr>
              <a:buNone/>
            </a:pPr>
            <a:endParaRPr lang="en-GB" sz="2400" dirty="0"/>
          </a:p>
          <a:p>
            <a:pPr>
              <a:buNone/>
            </a:pPr>
            <a:r>
              <a:rPr lang="en-GB" sz="2400" dirty="0"/>
              <a:t>λ = 0.0279 W/</a:t>
            </a:r>
            <a:r>
              <a:rPr lang="en-GB" sz="2400" dirty="0" err="1"/>
              <a:t>m</a:t>
            </a:r>
            <a:r>
              <a:rPr lang="en-GB" sz="2400" baseline="30000" dirty="0" err="1"/>
              <a:t>o</a:t>
            </a:r>
            <a:r>
              <a:rPr lang="en-GB" sz="2400" dirty="0" err="1"/>
              <a:t>C</a:t>
            </a:r>
            <a:r>
              <a:rPr lang="en-GB" sz="2400" dirty="0"/>
              <a:t>        Pr = 0.709      ν = 1.82 x 10</a:t>
            </a:r>
            <a:r>
              <a:rPr lang="en-GB" sz="2400" baseline="30000" dirty="0"/>
              <a:t>-5</a:t>
            </a:r>
            <a:r>
              <a:rPr lang="en-GB" sz="2400" dirty="0"/>
              <a:t>m</a:t>
            </a:r>
            <a:r>
              <a:rPr lang="en-GB" sz="2400" baseline="30000" dirty="0"/>
              <a:t>2</a:t>
            </a:r>
            <a:r>
              <a:rPr lang="en-GB" sz="2400" dirty="0"/>
              <a:t>/s    </a:t>
            </a:r>
          </a:p>
          <a:p>
            <a:pPr>
              <a:buNone/>
            </a:pPr>
            <a:r>
              <a:rPr lang="en-GB" sz="2400" dirty="0"/>
              <a:t>  β = 1/</a:t>
            </a:r>
            <a:r>
              <a:rPr lang="en-GB" sz="2400" i="1" dirty="0" err="1"/>
              <a:t>T</a:t>
            </a:r>
            <a:r>
              <a:rPr lang="en-GB" sz="2400" i="1" baseline="-25000" dirty="0" err="1"/>
              <a:t>f</a:t>
            </a:r>
            <a:r>
              <a:rPr lang="en-GB" sz="2400" i="1" baseline="-25000" dirty="0"/>
              <a:t> </a:t>
            </a:r>
            <a:r>
              <a:rPr lang="en-GB" sz="2400" dirty="0"/>
              <a:t>= 1/325.5 K = 0.003072 K</a:t>
            </a:r>
            <a:r>
              <a:rPr lang="en-GB" sz="2400" baseline="30000" dirty="0"/>
              <a:t>-1</a:t>
            </a:r>
            <a:endParaRPr lang="en-US" sz="2400" dirty="0"/>
          </a:p>
          <a:p>
            <a:pPr>
              <a:buNone/>
            </a:pPr>
            <a:endParaRPr lang="en-GB" sz="2400" b="1" i="1" dirty="0"/>
          </a:p>
          <a:p>
            <a:pPr>
              <a:buNone/>
            </a:pPr>
            <a:r>
              <a:rPr lang="en-GB" sz="2400" b="1" i="1" dirty="0"/>
              <a:t>Analysis</a:t>
            </a:r>
            <a:r>
              <a:rPr lang="en-GB" sz="2400" b="1" dirty="0"/>
              <a:t>: </a:t>
            </a:r>
          </a:p>
          <a:p>
            <a:pPr>
              <a:buNone/>
            </a:pPr>
            <a:r>
              <a:rPr lang="en-GB" sz="2600" dirty="0"/>
              <a:t>The characteristic length in this case is the length of the fins in the vertical direction, which is given to be </a:t>
            </a:r>
            <a:r>
              <a:rPr lang="en-GB" sz="2600" i="1" dirty="0"/>
              <a:t>L</a:t>
            </a:r>
            <a:r>
              <a:rPr lang="en-GB" sz="2600" dirty="0"/>
              <a:t> = 0.18 m. Then, the Rayleigh number becomes</a:t>
            </a:r>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4" name="Object 4"/>
          <p:cNvGraphicFramePr>
            <a:graphicFrameLocks noChangeAspect="1"/>
          </p:cNvGraphicFramePr>
          <p:nvPr/>
        </p:nvGraphicFramePr>
        <p:xfrm>
          <a:off x="1839913" y="2590800"/>
          <a:ext cx="6362700" cy="441325"/>
        </p:xfrm>
        <a:graphic>
          <a:graphicData uri="http://schemas.openxmlformats.org/presentationml/2006/ole">
            <mc:AlternateContent xmlns:mc="http://schemas.openxmlformats.org/markup-compatibility/2006">
              <mc:Choice xmlns:v="urn:schemas-microsoft-com:vml" Requires="v">
                <p:oleObj spid="_x0000_s56324" name="Equation" r:id="rId2" imgW="2552400" imgH="228600" progId="Equation.3">
                  <p:embed/>
                </p:oleObj>
              </mc:Choice>
              <mc:Fallback>
                <p:oleObj name="Equation" r:id="rId2" imgW="2552400" imgH="2286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2590800"/>
                        <a:ext cx="63627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5" name="Object 5"/>
          <p:cNvGraphicFramePr>
            <a:graphicFrameLocks noChangeAspect="1"/>
          </p:cNvGraphicFramePr>
          <p:nvPr/>
        </p:nvGraphicFramePr>
        <p:xfrm>
          <a:off x="914400" y="4953000"/>
          <a:ext cx="7162800" cy="1447800"/>
        </p:xfrm>
        <a:graphic>
          <a:graphicData uri="http://schemas.openxmlformats.org/presentationml/2006/ole">
            <mc:AlternateContent xmlns:mc="http://schemas.openxmlformats.org/markup-compatibility/2006">
              <mc:Choice xmlns:v="urn:schemas-microsoft-com:vml" Requires="v">
                <p:oleObj spid="_x0000_s56325" name="Equation" r:id="rId4" imgW="4584700" imgH="889000" progId="Equation.3">
                  <p:embed/>
                </p:oleObj>
              </mc:Choice>
              <mc:Fallback>
                <p:oleObj name="Equation" r:id="rId4" imgW="4584700" imgH="8890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953000"/>
                        <a:ext cx="71628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8C4A4B88-1782-42C8-BD5A-19087A6D7F0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Worked Example 5.6 End.</a:t>
            </a:r>
          </a:p>
        </p:txBody>
      </p:sp>
      <p:sp>
        <p:nvSpPr>
          <p:cNvPr id="3" name="Content Placeholder 2"/>
          <p:cNvSpPr>
            <a:spLocks noGrp="1"/>
          </p:cNvSpPr>
          <p:nvPr>
            <p:ph idx="1"/>
          </p:nvPr>
        </p:nvSpPr>
        <p:spPr>
          <a:xfrm>
            <a:off x="228600" y="685800"/>
            <a:ext cx="8686800" cy="5791200"/>
          </a:xfrm>
        </p:spPr>
        <p:txBody>
          <a:bodyPr>
            <a:normAutofit fontScale="85000" lnSpcReduction="20000"/>
          </a:bodyPr>
          <a:lstStyle/>
          <a:p>
            <a:pPr>
              <a:buNone/>
            </a:pPr>
            <a:r>
              <a:rPr lang="en-GB" sz="2400" b="1" dirty="0"/>
              <a:t>The optimum fin spacing is determined from Equation 5.31 to be</a:t>
            </a:r>
          </a:p>
          <a:p>
            <a:pPr>
              <a:buNone/>
            </a:pPr>
            <a:endParaRPr lang="en-GB" sz="2400" dirty="0"/>
          </a:p>
          <a:p>
            <a:pPr>
              <a:buNone/>
            </a:pPr>
            <a:endParaRPr lang="en-GB" sz="2400" dirty="0"/>
          </a:p>
          <a:p>
            <a:pPr>
              <a:buNone/>
            </a:pPr>
            <a:endParaRPr lang="en-GB" sz="2400" dirty="0"/>
          </a:p>
          <a:p>
            <a:pPr>
              <a:buNone/>
            </a:pPr>
            <a:endParaRPr lang="en-GB" sz="2400" dirty="0"/>
          </a:p>
          <a:p>
            <a:pPr>
              <a:buNone/>
            </a:pPr>
            <a:r>
              <a:rPr lang="en-GB" sz="2400" b="1" i="1" dirty="0">
                <a:solidFill>
                  <a:schemeClr val="tx2"/>
                </a:solidFill>
              </a:rPr>
              <a:t>This  is about 7 times the thickness of the fins. Therefore, the assumption of negligible fin thickness in this case is acceptable for practical purposes. The number of fins and the heat transfer coefficient for this optimum fin spacing case are:</a:t>
            </a:r>
            <a:endParaRPr lang="en-US" sz="2400" b="1" i="1" dirty="0">
              <a:solidFill>
                <a:schemeClr val="tx2"/>
              </a:solidFill>
            </a:endParaRPr>
          </a:p>
          <a:p>
            <a:pPr>
              <a:buNone/>
            </a:pPr>
            <a:endParaRPr lang="en-US" sz="2400" dirty="0"/>
          </a:p>
          <a:p>
            <a:pPr>
              <a:buNone/>
            </a:pPr>
            <a:endParaRPr lang="en-GB" sz="2400" dirty="0"/>
          </a:p>
          <a:p>
            <a:pPr>
              <a:buNone/>
            </a:pPr>
            <a:endParaRPr lang="en-GB" sz="2400" dirty="0"/>
          </a:p>
          <a:p>
            <a:pPr>
              <a:buNone/>
            </a:pPr>
            <a:endParaRPr lang="en-GB" sz="2400" dirty="0"/>
          </a:p>
          <a:p>
            <a:pPr>
              <a:buNone/>
            </a:pPr>
            <a:endParaRPr lang="en-GB" sz="2400" dirty="0"/>
          </a:p>
          <a:p>
            <a:pPr>
              <a:buNone/>
            </a:pPr>
            <a:r>
              <a:rPr lang="en-US" sz="2400" b="1" dirty="0"/>
              <a:t>Then the rate of heat transfer from the fins by natural convection becomes;</a:t>
            </a:r>
          </a:p>
          <a:p>
            <a:pPr>
              <a:buNone/>
            </a:pPr>
            <a:endParaRPr lang="en-US" sz="2400" dirty="0"/>
          </a:p>
          <a:p>
            <a:pPr>
              <a:buNone/>
            </a:pPr>
            <a:endParaRPr lang="en-GB" sz="2400" dirty="0"/>
          </a:p>
          <a:p>
            <a:pPr>
              <a:buNone/>
            </a:pPr>
            <a:endParaRPr lang="en-GB" sz="2400" dirty="0"/>
          </a:p>
          <a:p>
            <a:pPr>
              <a:buNone/>
            </a:pPr>
            <a:r>
              <a:rPr lang="en-GB" sz="2400" dirty="0"/>
              <a:t> </a:t>
            </a:r>
          </a:p>
          <a:p>
            <a:pPr>
              <a:buNone/>
            </a:pPr>
            <a:endParaRPr lang="en-GB" sz="2400" dirty="0"/>
          </a:p>
          <a:p>
            <a:pPr>
              <a:buNone/>
            </a:pPr>
            <a:endParaRPr lang="en-US" sz="24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8" name="Object 4"/>
          <p:cNvGraphicFramePr>
            <a:graphicFrameLocks noChangeAspect="1"/>
          </p:cNvGraphicFramePr>
          <p:nvPr/>
        </p:nvGraphicFramePr>
        <p:xfrm>
          <a:off x="914400" y="1143000"/>
          <a:ext cx="7391400" cy="838200"/>
        </p:xfrm>
        <a:graphic>
          <a:graphicData uri="http://schemas.openxmlformats.org/presentationml/2006/ole">
            <mc:AlternateContent xmlns:mc="http://schemas.openxmlformats.org/markup-compatibility/2006">
              <mc:Choice xmlns:v="urn:schemas-microsoft-com:vml" Requires="v">
                <p:oleObj spid="_x0000_s57348" name="Equation" r:id="rId2" imgW="3962400" imgH="431800" progId="Equation.3">
                  <p:embed/>
                </p:oleObj>
              </mc:Choice>
              <mc:Fallback>
                <p:oleObj name="Equation" r:id="rId2" imgW="3962400" imgH="4318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391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50" name="Object 6"/>
          <p:cNvGraphicFramePr>
            <a:graphicFrameLocks noChangeAspect="1"/>
          </p:cNvGraphicFramePr>
          <p:nvPr/>
        </p:nvGraphicFramePr>
        <p:xfrm>
          <a:off x="1752600" y="3048000"/>
          <a:ext cx="4876800" cy="1447800"/>
        </p:xfrm>
        <a:graphic>
          <a:graphicData uri="http://schemas.openxmlformats.org/presentationml/2006/ole">
            <mc:AlternateContent xmlns:mc="http://schemas.openxmlformats.org/markup-compatibility/2006">
              <mc:Choice xmlns:v="urn:schemas-microsoft-com:vml" Requires="v">
                <p:oleObj spid="_x0000_s57350" name="Equation" r:id="rId4" imgW="3213100" imgH="914400" progId="Equation.3">
                  <p:embed/>
                </p:oleObj>
              </mc:Choice>
              <mc:Fallback>
                <p:oleObj name="Equation" r:id="rId4" imgW="3213100" imgH="9144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048000"/>
                        <a:ext cx="48768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52" name="Object 8"/>
          <p:cNvGraphicFramePr>
            <a:graphicFrameLocks noChangeAspect="1"/>
          </p:cNvGraphicFramePr>
          <p:nvPr/>
        </p:nvGraphicFramePr>
        <p:xfrm>
          <a:off x="914400" y="5257800"/>
          <a:ext cx="7239000" cy="838200"/>
        </p:xfrm>
        <a:graphic>
          <a:graphicData uri="http://schemas.openxmlformats.org/presentationml/2006/ole">
            <mc:AlternateContent xmlns:mc="http://schemas.openxmlformats.org/markup-compatibility/2006">
              <mc:Choice xmlns:v="urn:schemas-microsoft-com:vml" Requires="v">
                <p:oleObj spid="_x0000_s57352" name="Equation" r:id="rId6" imgW="4241800" imgH="482600" progId="Equation.3">
                  <p:embed/>
                </p:oleObj>
              </mc:Choice>
              <mc:Fallback>
                <p:oleObj name="Equation" r:id="rId6" imgW="4241800" imgH="4826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257800"/>
                        <a:ext cx="7239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8C4A4B88-1782-42C8-BD5A-19087A6D7F0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2-5.4:COMBINED NATURAL AND FORCED CONVECTION  </a:t>
            </a:r>
          </a:p>
        </p:txBody>
      </p:sp>
      <p:sp>
        <p:nvSpPr>
          <p:cNvPr id="3" name="Content Placeholder 2"/>
          <p:cNvSpPr>
            <a:spLocks noGrp="1"/>
          </p:cNvSpPr>
          <p:nvPr>
            <p:ph idx="1"/>
          </p:nvPr>
        </p:nvSpPr>
        <p:spPr>
          <a:xfrm>
            <a:off x="228600" y="685800"/>
            <a:ext cx="8686800" cy="5791200"/>
          </a:xfrm>
        </p:spPr>
        <p:txBody>
          <a:bodyPr>
            <a:normAutofit fontScale="25000" lnSpcReduction="20000"/>
          </a:bodyPr>
          <a:lstStyle/>
          <a:p>
            <a:pPr algn="just">
              <a:buFont typeface="Wingdings" pitchFamily="2" charset="2"/>
              <a:buChar char="§"/>
            </a:pPr>
            <a:r>
              <a:rPr lang="en-GB" sz="8000" b="1" dirty="0"/>
              <a:t>For a given fluid, it is observed that the parameter </a:t>
            </a:r>
            <a:r>
              <a:rPr lang="en-GB" sz="8000" b="1" dirty="0" err="1"/>
              <a:t>Gr</a:t>
            </a:r>
            <a:r>
              <a:rPr lang="en-GB" sz="8000" b="1" dirty="0"/>
              <a:t>/Re</a:t>
            </a:r>
            <a:r>
              <a:rPr lang="en-GB" sz="8000" b="1" baseline="30000" dirty="0"/>
              <a:t>2</a:t>
            </a:r>
            <a:r>
              <a:rPr lang="en-GB" sz="8000" b="1" dirty="0"/>
              <a:t> represents the importance of natural convection relative to forced convection. </a:t>
            </a:r>
          </a:p>
          <a:p>
            <a:pPr algn="just">
              <a:buNone/>
            </a:pPr>
            <a:endParaRPr lang="en-GB" sz="8000" b="1" dirty="0"/>
          </a:p>
          <a:p>
            <a:pPr algn="just">
              <a:buFont typeface="Wingdings" pitchFamily="2" charset="2"/>
              <a:buChar char="§"/>
            </a:pPr>
            <a:r>
              <a:rPr lang="en-GB" sz="8000" b="1" dirty="0"/>
              <a:t>The convection heat transfer coefficient is a strong function of the Reynolds number, Re, in forced convection and the Grashof number, </a:t>
            </a:r>
            <a:r>
              <a:rPr lang="en-GB" sz="8000" b="1" dirty="0" err="1"/>
              <a:t>Gr</a:t>
            </a:r>
            <a:r>
              <a:rPr lang="en-GB" sz="8000" b="1" dirty="0"/>
              <a:t>, in natural convection</a:t>
            </a:r>
            <a:r>
              <a:rPr lang="en-GB" sz="8000" dirty="0"/>
              <a:t>.</a:t>
            </a:r>
          </a:p>
          <a:p>
            <a:pPr algn="just">
              <a:buNone/>
            </a:pPr>
            <a:endParaRPr lang="en-US" sz="8000" dirty="0"/>
          </a:p>
          <a:p>
            <a:pPr algn="just">
              <a:buFont typeface="Wingdings" pitchFamily="2" charset="2"/>
              <a:buChar char="§"/>
            </a:pPr>
            <a:r>
              <a:rPr lang="en-GB" sz="8000" b="1" i="1" u="sng" dirty="0">
                <a:solidFill>
                  <a:schemeClr val="tx2"/>
                </a:solidFill>
              </a:rPr>
              <a:t>Natural convection is negligible when </a:t>
            </a:r>
            <a:r>
              <a:rPr lang="en-GB" sz="8000" b="1" i="1" u="sng" dirty="0" err="1">
                <a:solidFill>
                  <a:schemeClr val="tx2"/>
                </a:solidFill>
              </a:rPr>
              <a:t>Gr</a:t>
            </a:r>
            <a:r>
              <a:rPr lang="en-GB" sz="8000" b="1" i="1" u="sng" dirty="0">
                <a:solidFill>
                  <a:schemeClr val="tx2"/>
                </a:solidFill>
              </a:rPr>
              <a:t>/Re</a:t>
            </a:r>
            <a:r>
              <a:rPr lang="en-GB" sz="8000" b="1" i="1" u="sng" baseline="30000" dirty="0">
                <a:solidFill>
                  <a:schemeClr val="tx2"/>
                </a:solidFill>
              </a:rPr>
              <a:t>2 </a:t>
            </a:r>
            <a:r>
              <a:rPr lang="en-GB" sz="8000" b="1" i="1" u="sng" dirty="0">
                <a:solidFill>
                  <a:schemeClr val="tx2"/>
                </a:solidFill>
              </a:rPr>
              <a:t>&lt; 0.1, forced convection is negligible when </a:t>
            </a:r>
            <a:r>
              <a:rPr lang="en-GB" sz="8000" b="1" i="1" u="sng" dirty="0" err="1">
                <a:solidFill>
                  <a:schemeClr val="tx2"/>
                </a:solidFill>
              </a:rPr>
              <a:t>Gr</a:t>
            </a:r>
            <a:r>
              <a:rPr lang="en-GB" sz="8000" b="1" i="1" u="sng" dirty="0">
                <a:solidFill>
                  <a:schemeClr val="tx2"/>
                </a:solidFill>
              </a:rPr>
              <a:t>/Re</a:t>
            </a:r>
            <a:r>
              <a:rPr lang="en-GB" sz="8000" b="1" i="1" u="sng" baseline="30000" dirty="0">
                <a:solidFill>
                  <a:schemeClr val="tx2"/>
                </a:solidFill>
              </a:rPr>
              <a:t>2</a:t>
            </a:r>
            <a:r>
              <a:rPr lang="en-GB" sz="8000" b="1" i="1" u="sng" dirty="0">
                <a:solidFill>
                  <a:schemeClr val="tx2"/>
                </a:solidFill>
              </a:rPr>
              <a:t> &gt; 10, and neither is negligible when 0.1 &lt; </a:t>
            </a:r>
            <a:r>
              <a:rPr lang="en-GB" sz="8000" b="1" i="1" u="sng" dirty="0" err="1">
                <a:solidFill>
                  <a:schemeClr val="tx2"/>
                </a:solidFill>
              </a:rPr>
              <a:t>Gr</a:t>
            </a:r>
            <a:r>
              <a:rPr lang="en-GB" sz="8000" b="1" i="1" u="sng" dirty="0">
                <a:solidFill>
                  <a:schemeClr val="tx2"/>
                </a:solidFill>
              </a:rPr>
              <a:t>/Re</a:t>
            </a:r>
            <a:r>
              <a:rPr lang="en-GB" sz="8000" b="1" i="1" u="sng" baseline="30000" dirty="0">
                <a:solidFill>
                  <a:schemeClr val="tx2"/>
                </a:solidFill>
              </a:rPr>
              <a:t>2</a:t>
            </a:r>
            <a:r>
              <a:rPr lang="en-GB" sz="8000" b="1" i="1" u="sng" dirty="0">
                <a:solidFill>
                  <a:schemeClr val="tx2"/>
                </a:solidFill>
              </a:rPr>
              <a:t> &lt; 10.  </a:t>
            </a:r>
            <a:r>
              <a:rPr lang="en-GB" sz="8000" dirty="0"/>
              <a:t>Therefore, both natural and forced convection must be considered in heat transfer calculations when the </a:t>
            </a:r>
            <a:r>
              <a:rPr lang="en-GB" sz="8000" dirty="0" err="1"/>
              <a:t>Gr</a:t>
            </a:r>
            <a:r>
              <a:rPr lang="en-GB" sz="8000" dirty="0"/>
              <a:t> and Re</a:t>
            </a:r>
            <a:r>
              <a:rPr lang="en-GB" sz="8000" baseline="30000" dirty="0"/>
              <a:t>2</a:t>
            </a:r>
            <a:r>
              <a:rPr lang="en-GB" sz="8000" dirty="0"/>
              <a:t> are of the same order of magnitude (one is within a factor of 10 times the other). Forced convection is small relative to natural convection only in the rare case of extremely low forced flow velocities.</a:t>
            </a:r>
            <a:endParaRPr lang="en-US" sz="8000" dirty="0"/>
          </a:p>
          <a:p>
            <a:pPr algn="just">
              <a:buFont typeface="Wingdings" pitchFamily="2" charset="2"/>
              <a:buChar char="§"/>
            </a:pPr>
            <a:endParaRPr lang="en-GB" sz="8000" dirty="0"/>
          </a:p>
          <a:p>
            <a:pPr>
              <a:buNone/>
            </a:pPr>
            <a:r>
              <a:rPr lang="en-GB" sz="8000" b="1" i="1" dirty="0">
                <a:solidFill>
                  <a:schemeClr val="tx2"/>
                </a:solidFill>
              </a:rPr>
              <a:t>Note:</a:t>
            </a:r>
          </a:p>
          <a:p>
            <a:pPr>
              <a:buNone/>
            </a:pPr>
            <a:r>
              <a:rPr lang="en-GB" sz="8000" b="1" i="1" dirty="0"/>
              <a:t>The presence of a temperature gradient in a fluid in a gravity field always gives rise to natural convection currents, and thus heat transfer by natural convection. Therefore, forced convection is always accompanied by natural convection. Natural convection can however be ignored when high fluid velocities are involved.</a:t>
            </a:r>
            <a:endParaRPr lang="en-US" sz="8000" b="1" i="1" dirty="0"/>
          </a:p>
          <a:p>
            <a:pPr>
              <a:buNone/>
            </a:pPr>
            <a:endParaRPr lang="en-GB" sz="2600" dirty="0"/>
          </a:p>
          <a:p>
            <a:pPr>
              <a:buNone/>
            </a:pPr>
            <a:endParaRPr lang="en-US" sz="2600" dirty="0"/>
          </a:p>
          <a:p>
            <a:pPr>
              <a:buNone/>
            </a:pPr>
            <a:endParaRPr lang="en-GB" sz="5000" dirty="0"/>
          </a:p>
          <a:p>
            <a:pPr>
              <a:buNone/>
            </a:pPr>
            <a:endParaRPr lang="en-GB" sz="2600" dirty="0"/>
          </a:p>
          <a:p>
            <a:pPr>
              <a:buNone/>
            </a:pPr>
            <a:endParaRPr lang="en-GB" sz="2600" b="1" dirty="0"/>
          </a:p>
          <a:p>
            <a:pPr>
              <a:buNone/>
            </a:pPr>
            <a:endParaRPr lang="en-US" sz="2600" dirty="0"/>
          </a:p>
          <a:p>
            <a:pPr>
              <a:buNone/>
            </a:pPr>
            <a:endParaRPr lang="en-GB" sz="2600" dirty="0"/>
          </a:p>
          <a:p>
            <a:pPr>
              <a:buNone/>
            </a:pPr>
            <a:endParaRPr lang="en-GB" sz="2600" dirty="0"/>
          </a:p>
          <a:p>
            <a:pPr>
              <a:buNone/>
            </a:pPr>
            <a:r>
              <a:rPr lang="en-GB" sz="2600" dirty="0"/>
              <a:t> </a:t>
            </a:r>
          </a:p>
          <a:p>
            <a:pPr>
              <a:buNone/>
            </a:pPr>
            <a:endParaRPr lang="en-GB" sz="2600" dirty="0"/>
          </a:p>
          <a:p>
            <a:pPr>
              <a:buNone/>
            </a:pPr>
            <a:endParaRPr lang="en-US" sz="2600" dirty="0"/>
          </a:p>
        </p:txBody>
      </p:sp>
      <p:sp>
        <p:nvSpPr>
          <p:cNvPr id="4" name="Footer Placeholder 3"/>
          <p:cNvSpPr>
            <a:spLocks noGrp="1"/>
          </p:cNvSpPr>
          <p:nvPr>
            <p:ph type="ftr" sz="quarter" idx="11"/>
          </p:nvPr>
        </p:nvSpPr>
        <p:spPr/>
        <p:txBody>
          <a:bodyPr/>
          <a:lstStyle/>
          <a:p>
            <a:r>
              <a:rPr lang="fr-FR" b="1" i="1" dirty="0">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8C4A4B88-1782-42C8-BD5A-19087A6D7F00}"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2-5.4:COMBINED NATURAL AND FORCED CONVECTION  </a:t>
            </a:r>
          </a:p>
        </p:txBody>
      </p:sp>
      <p:sp>
        <p:nvSpPr>
          <p:cNvPr id="3" name="Content Placeholder 2"/>
          <p:cNvSpPr>
            <a:spLocks noGrp="1"/>
          </p:cNvSpPr>
          <p:nvPr>
            <p:ph idx="1"/>
          </p:nvPr>
        </p:nvSpPr>
        <p:spPr>
          <a:xfrm>
            <a:off x="228600" y="685800"/>
            <a:ext cx="8686800" cy="5791200"/>
          </a:xfrm>
        </p:spPr>
        <p:txBody>
          <a:bodyPr>
            <a:normAutofit lnSpcReduction="10000"/>
          </a:bodyPr>
          <a:lstStyle/>
          <a:p>
            <a:pPr algn="just">
              <a:buFont typeface="Wingdings" pitchFamily="2" charset="2"/>
              <a:buChar char="§"/>
            </a:pPr>
            <a:r>
              <a:rPr lang="en-GB" sz="2000" b="1" dirty="0"/>
              <a:t>Natural convection may </a:t>
            </a:r>
            <a:r>
              <a:rPr lang="en-GB" sz="2000" b="1" i="1" dirty="0"/>
              <a:t>help</a:t>
            </a:r>
            <a:r>
              <a:rPr lang="en-GB" sz="2000" b="1" dirty="0"/>
              <a:t> or </a:t>
            </a:r>
            <a:r>
              <a:rPr lang="en-GB" sz="2000" b="1" i="1" dirty="0"/>
              <a:t>hurt</a:t>
            </a:r>
            <a:r>
              <a:rPr lang="en-GB" sz="2000" b="1" dirty="0"/>
              <a:t> forced convection heat transfer, depending on the relative directions of</a:t>
            </a:r>
            <a:r>
              <a:rPr lang="en-GB" sz="2000" b="1" i="1" dirty="0"/>
              <a:t> buoyancy-induced</a:t>
            </a:r>
            <a:r>
              <a:rPr lang="en-GB" sz="2000" b="1" dirty="0"/>
              <a:t> and the </a:t>
            </a:r>
            <a:r>
              <a:rPr lang="en-GB" sz="2000" b="1" i="1" dirty="0"/>
              <a:t>forced convection</a:t>
            </a:r>
            <a:r>
              <a:rPr lang="en-GB" sz="2000" b="1" dirty="0"/>
              <a:t> motions (Figure 74)</a:t>
            </a:r>
            <a:endParaRPr lang="en-US" sz="2000" b="1" dirty="0"/>
          </a:p>
          <a:p>
            <a:pPr algn="just">
              <a:buNone/>
            </a:pPr>
            <a:endParaRPr lang="en-US" sz="2000" b="1" i="1" dirty="0"/>
          </a:p>
          <a:p>
            <a:pPr>
              <a:buNone/>
            </a:pPr>
            <a:endParaRPr lang="en-GB" sz="2600" dirty="0"/>
          </a:p>
          <a:p>
            <a:pPr>
              <a:buNone/>
            </a:pPr>
            <a:endParaRPr lang="en-US" sz="2600" dirty="0"/>
          </a:p>
          <a:p>
            <a:pPr>
              <a:buNone/>
            </a:pPr>
            <a:endParaRPr lang="en-GB" sz="5000" dirty="0"/>
          </a:p>
          <a:p>
            <a:pPr>
              <a:buNone/>
            </a:pPr>
            <a:endParaRPr lang="en-GB" sz="2600" dirty="0"/>
          </a:p>
          <a:p>
            <a:pPr>
              <a:buNone/>
            </a:pPr>
            <a:endParaRPr lang="en-GB" sz="2600" b="1" dirty="0"/>
          </a:p>
          <a:p>
            <a:pPr>
              <a:buNone/>
            </a:pPr>
            <a:endParaRPr lang="en-US" sz="2600" dirty="0"/>
          </a:p>
          <a:p>
            <a:pPr>
              <a:buNone/>
            </a:pPr>
            <a:endParaRPr lang="en-GB" sz="2600" dirty="0"/>
          </a:p>
          <a:p>
            <a:pPr>
              <a:buNone/>
            </a:pPr>
            <a:endParaRPr lang="en-GB" sz="2600" dirty="0"/>
          </a:p>
          <a:p>
            <a:pPr algn="ctr">
              <a:buNone/>
            </a:pPr>
            <a:r>
              <a:rPr lang="en-GB" sz="2600" dirty="0"/>
              <a:t> </a:t>
            </a:r>
            <a:r>
              <a:rPr lang="en-US" sz="2200" b="1" dirty="0"/>
              <a:t>Figure 74: Buoyancy induced and forced convection motions</a:t>
            </a:r>
          </a:p>
          <a:p>
            <a:pPr>
              <a:buNone/>
            </a:pPr>
            <a:endParaRPr lang="en-GB" sz="2600" dirty="0"/>
          </a:p>
          <a:p>
            <a:pPr>
              <a:buNone/>
            </a:pPr>
            <a:endParaRPr lang="en-GB" sz="2600" dirty="0"/>
          </a:p>
          <a:p>
            <a:pPr>
              <a:buNone/>
            </a:pPr>
            <a:endParaRPr lang="en-US" sz="2600" dirty="0"/>
          </a:p>
        </p:txBody>
      </p:sp>
      <p:sp>
        <p:nvSpPr>
          <p:cNvPr id="4" name="Footer Placeholder 3"/>
          <p:cNvSpPr>
            <a:spLocks noGrp="1"/>
          </p:cNvSpPr>
          <p:nvPr>
            <p:ph type="ftr" sz="quarter" idx="11"/>
          </p:nvPr>
        </p:nvSpPr>
        <p:spPr/>
        <p:txBody>
          <a:bodyPr/>
          <a:lstStyle/>
          <a:p>
            <a:r>
              <a:rPr lang="fr-FR" b="1" i="1" dirty="0">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0" name="Picture 10" descr="fig 4-6.jpg"/>
          <p:cNvPicPr>
            <a:picLocks noChangeAspect="1" noChangeArrowheads="1"/>
          </p:cNvPicPr>
          <p:nvPr/>
        </p:nvPicPr>
        <p:blipFill>
          <a:blip r:embed="rId2">
            <a:lum bright="-20000" contrast="40000"/>
          </a:blip>
          <a:srcRect/>
          <a:stretch>
            <a:fillRect/>
          </a:stretch>
        </p:blipFill>
        <p:spPr bwMode="auto">
          <a:xfrm>
            <a:off x="1447800" y="1600200"/>
            <a:ext cx="6705600" cy="38100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8C4A4B88-1782-42C8-BD5A-19087A6D7F00}"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2-5.4:COMBINED NATURAL AND FORCED CONVECTION  </a:t>
            </a:r>
          </a:p>
        </p:txBody>
      </p:sp>
      <p:sp>
        <p:nvSpPr>
          <p:cNvPr id="3" name="Content Placeholder 2"/>
          <p:cNvSpPr>
            <a:spLocks noGrp="1"/>
          </p:cNvSpPr>
          <p:nvPr>
            <p:ph idx="1"/>
          </p:nvPr>
        </p:nvSpPr>
        <p:spPr>
          <a:xfrm>
            <a:off x="228600" y="685800"/>
            <a:ext cx="8686800" cy="5791200"/>
          </a:xfrm>
        </p:spPr>
        <p:txBody>
          <a:bodyPr>
            <a:normAutofit fontScale="25000" lnSpcReduction="20000"/>
          </a:bodyPr>
          <a:lstStyle/>
          <a:p>
            <a:pPr algn="ctr">
              <a:buNone/>
            </a:pPr>
            <a:r>
              <a:rPr lang="en-US" sz="11200" b="1" u="sng" dirty="0">
                <a:solidFill>
                  <a:srgbClr val="002060"/>
                </a:solidFill>
              </a:rPr>
              <a:t>ASSISTING FLOW</a:t>
            </a:r>
          </a:p>
          <a:p>
            <a:pPr lvl="0" algn="just">
              <a:buNone/>
            </a:pPr>
            <a:r>
              <a:rPr lang="en-US" sz="9600" b="1" dirty="0"/>
              <a:t>The buoyant motion is in the </a:t>
            </a:r>
            <a:r>
              <a:rPr lang="en-US" sz="9600" b="1" i="1" dirty="0"/>
              <a:t>same</a:t>
            </a:r>
            <a:r>
              <a:rPr lang="en-US" sz="9600" b="1" dirty="0"/>
              <a:t> direction as the forced motion. Therefore, natural convection assists forced convection and </a:t>
            </a:r>
            <a:r>
              <a:rPr lang="en-US" sz="9600" b="1" i="1" dirty="0"/>
              <a:t>enhances</a:t>
            </a:r>
            <a:r>
              <a:rPr lang="en-US" sz="9600" b="1" dirty="0"/>
              <a:t> heat transfer. An example is upward forced flow over a hot surface.</a:t>
            </a:r>
          </a:p>
          <a:p>
            <a:pPr>
              <a:buNone/>
            </a:pPr>
            <a:endParaRPr lang="en-US" sz="2600" b="1" u="sng" dirty="0">
              <a:solidFill>
                <a:srgbClr val="002060"/>
              </a:solidFill>
            </a:endParaRPr>
          </a:p>
          <a:p>
            <a:pPr algn="ctr">
              <a:buNone/>
            </a:pPr>
            <a:r>
              <a:rPr lang="en-US" sz="11200" b="1" u="sng" dirty="0">
                <a:solidFill>
                  <a:srgbClr val="002060"/>
                </a:solidFill>
              </a:rPr>
              <a:t>OPPOSING FLOW</a:t>
            </a:r>
          </a:p>
          <a:p>
            <a:pPr>
              <a:buNone/>
            </a:pPr>
            <a:endParaRPr lang="en-GB" sz="2600" dirty="0"/>
          </a:p>
          <a:p>
            <a:pPr lvl="0">
              <a:buNone/>
            </a:pPr>
            <a:r>
              <a:rPr lang="en-US" sz="9600" b="1" dirty="0"/>
              <a:t>The buoyant motion is in the </a:t>
            </a:r>
            <a:r>
              <a:rPr lang="en-US" sz="9600" b="1" i="1" dirty="0"/>
              <a:t>opposite</a:t>
            </a:r>
            <a:r>
              <a:rPr lang="en-US" sz="9600" b="1" dirty="0"/>
              <a:t> direction to the forced motion. Therefore, natural convection resists forced convection and </a:t>
            </a:r>
            <a:r>
              <a:rPr lang="en-US" sz="9600" b="1" i="1" dirty="0"/>
              <a:t>decreases</a:t>
            </a:r>
            <a:r>
              <a:rPr lang="en-US" sz="9600" b="1" dirty="0"/>
              <a:t> heat transfer. An example is upward forced flow over a cold surface.</a:t>
            </a:r>
          </a:p>
          <a:p>
            <a:pPr algn="ctr">
              <a:buNone/>
            </a:pPr>
            <a:endParaRPr lang="en-US" sz="4500" dirty="0"/>
          </a:p>
          <a:p>
            <a:pPr algn="ctr">
              <a:buNone/>
            </a:pPr>
            <a:r>
              <a:rPr lang="en-US" sz="11200" b="1" u="sng" dirty="0">
                <a:solidFill>
                  <a:srgbClr val="002060"/>
                </a:solidFill>
              </a:rPr>
              <a:t>TRANSVERSE FLOW</a:t>
            </a:r>
          </a:p>
          <a:p>
            <a:pPr>
              <a:buNone/>
            </a:pPr>
            <a:endParaRPr lang="en-GB" sz="5000" dirty="0"/>
          </a:p>
          <a:p>
            <a:pPr lvl="0" algn="just">
              <a:buNone/>
            </a:pPr>
            <a:r>
              <a:rPr lang="en-US" sz="9600" b="1" dirty="0"/>
              <a:t>In </a:t>
            </a:r>
            <a:r>
              <a:rPr lang="en-US" sz="9600" b="1" i="1" dirty="0"/>
              <a:t>transverse flow</a:t>
            </a:r>
            <a:r>
              <a:rPr lang="en-US" sz="9600" b="1" dirty="0"/>
              <a:t>, the buoyant motion is </a:t>
            </a:r>
            <a:r>
              <a:rPr lang="en-US" sz="9600" b="1" i="1" dirty="0"/>
              <a:t>perpendicular</a:t>
            </a:r>
            <a:r>
              <a:rPr lang="en-US" sz="9600" b="1" dirty="0"/>
              <a:t> to the forced motion. Transverse flow enhances fluid mixing and thus </a:t>
            </a:r>
            <a:r>
              <a:rPr lang="en-US" sz="9600" b="1" i="1" dirty="0"/>
              <a:t>enhances </a:t>
            </a:r>
            <a:r>
              <a:rPr lang="en-US" sz="9600" b="1" dirty="0"/>
              <a:t>heat transfer. An example is horizontal flow over a hot or cold cylinder or sphere.</a:t>
            </a:r>
          </a:p>
          <a:p>
            <a:pPr algn="just">
              <a:buNone/>
            </a:pPr>
            <a:endParaRPr lang="en-GB" sz="4400" b="1" dirty="0"/>
          </a:p>
          <a:p>
            <a:pPr>
              <a:buNone/>
            </a:pPr>
            <a:endParaRPr lang="en-GB" sz="2600" b="1" dirty="0"/>
          </a:p>
          <a:p>
            <a:pPr>
              <a:buNone/>
            </a:pPr>
            <a:endParaRPr lang="en-US" sz="2600" dirty="0"/>
          </a:p>
          <a:p>
            <a:pPr>
              <a:buNone/>
            </a:pPr>
            <a:endParaRPr lang="en-GB" sz="2600" dirty="0"/>
          </a:p>
          <a:p>
            <a:pPr>
              <a:buNone/>
            </a:pPr>
            <a:endParaRPr lang="en-GB" sz="2600" dirty="0"/>
          </a:p>
          <a:p>
            <a:pPr algn="ctr">
              <a:buNone/>
            </a:pPr>
            <a:r>
              <a:rPr lang="en-GB" sz="2600" dirty="0"/>
              <a:t> </a:t>
            </a:r>
          </a:p>
          <a:p>
            <a:pPr>
              <a:buNone/>
            </a:pPr>
            <a:endParaRPr lang="en-GB" sz="2600" dirty="0"/>
          </a:p>
          <a:p>
            <a:pPr>
              <a:buNone/>
            </a:pPr>
            <a:endParaRPr lang="en-US" sz="2600" dirty="0"/>
          </a:p>
        </p:txBody>
      </p:sp>
      <p:sp>
        <p:nvSpPr>
          <p:cNvPr id="4" name="Footer Placeholder 3"/>
          <p:cNvSpPr>
            <a:spLocks noGrp="1"/>
          </p:cNvSpPr>
          <p:nvPr>
            <p:ph type="ftr" sz="quarter" idx="11"/>
          </p:nvPr>
        </p:nvSpPr>
        <p:spPr/>
        <p:txBody>
          <a:bodyPr/>
          <a:lstStyle/>
          <a:p>
            <a:r>
              <a:rPr lang="fr-FR" b="1" i="1" dirty="0">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8C4A4B88-1782-42C8-BD5A-19087A6D7F00}"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2-5.4:COMBINED NATURAL AND FORCED CONVECTION  </a:t>
            </a:r>
          </a:p>
        </p:txBody>
      </p:sp>
      <p:sp>
        <p:nvSpPr>
          <p:cNvPr id="3" name="Content Placeholder 2"/>
          <p:cNvSpPr>
            <a:spLocks noGrp="1"/>
          </p:cNvSpPr>
          <p:nvPr>
            <p:ph idx="1"/>
          </p:nvPr>
        </p:nvSpPr>
        <p:spPr>
          <a:xfrm>
            <a:off x="228600" y="685800"/>
            <a:ext cx="8686800" cy="5791200"/>
          </a:xfrm>
        </p:spPr>
        <p:txBody>
          <a:bodyPr>
            <a:normAutofit fontScale="25000" lnSpcReduction="20000"/>
          </a:bodyPr>
          <a:lstStyle/>
          <a:p>
            <a:pPr algn="just">
              <a:buFont typeface="Wingdings" pitchFamily="2" charset="2"/>
              <a:buChar char="§"/>
            </a:pPr>
            <a:r>
              <a:rPr lang="en-GB" sz="8000" b="1" dirty="0"/>
              <a:t>Combined natural and forced convection heat transfer is not obtained merely by adding the contributions of natural and forced convection in assisting flows and subtracting them in opposing flows. A review of experimental data suggests a correlation of the form:</a:t>
            </a:r>
            <a:endParaRPr lang="en-US" sz="8000" b="1" dirty="0"/>
          </a:p>
          <a:p>
            <a:pPr algn="just">
              <a:buNone/>
            </a:pPr>
            <a:endParaRPr lang="en-GB" sz="2000" b="1" dirty="0"/>
          </a:p>
          <a:p>
            <a:pPr>
              <a:buNone/>
            </a:pPr>
            <a:endParaRPr lang="en-GB" sz="2600" b="1" dirty="0"/>
          </a:p>
          <a:p>
            <a:pPr algn="just">
              <a:buFont typeface="Wingdings" pitchFamily="2" charset="2"/>
              <a:buChar char="§"/>
            </a:pPr>
            <a:endParaRPr lang="en-GB" sz="2900" dirty="0"/>
          </a:p>
          <a:p>
            <a:pPr algn="just">
              <a:buFont typeface="Wingdings" pitchFamily="2" charset="2"/>
              <a:buChar char="§"/>
            </a:pPr>
            <a:endParaRPr lang="en-GB" sz="2900" dirty="0"/>
          </a:p>
          <a:p>
            <a:pPr algn="just">
              <a:buFont typeface="Wingdings" pitchFamily="2" charset="2"/>
              <a:buChar char="§"/>
            </a:pPr>
            <a:endParaRPr lang="en-GB" sz="2900" dirty="0"/>
          </a:p>
          <a:p>
            <a:pPr algn="just">
              <a:buFont typeface="Wingdings" pitchFamily="2" charset="2"/>
              <a:buChar char="§"/>
            </a:pPr>
            <a:r>
              <a:rPr lang="en-GB" sz="8000" dirty="0"/>
              <a:t>Nu</a:t>
            </a:r>
            <a:r>
              <a:rPr lang="en-GB" sz="8000" baseline="-25000" dirty="0"/>
              <a:t>forced</a:t>
            </a:r>
            <a:r>
              <a:rPr lang="en-GB" sz="8000" dirty="0"/>
              <a:t> and Nu</a:t>
            </a:r>
            <a:r>
              <a:rPr lang="en-GB" sz="8000" baseline="-25000" dirty="0"/>
              <a:t>natural</a:t>
            </a:r>
            <a:r>
              <a:rPr lang="en-GB" sz="8000" dirty="0"/>
              <a:t> are determined from the known correlations of pure forced and pure natural convection, respectively. </a:t>
            </a:r>
          </a:p>
          <a:p>
            <a:pPr algn="just">
              <a:buFont typeface="Wingdings" pitchFamily="2" charset="2"/>
              <a:buChar char="§"/>
            </a:pPr>
            <a:r>
              <a:rPr lang="en-GB" sz="8000" dirty="0"/>
              <a:t>The plus sign is used for assisting and transverse flows and the minus sign is used for opposing flows. </a:t>
            </a:r>
          </a:p>
          <a:p>
            <a:pPr algn="just">
              <a:buFont typeface="Wingdings" pitchFamily="2" charset="2"/>
              <a:buChar char="§"/>
            </a:pPr>
            <a:r>
              <a:rPr lang="en-GB" sz="8000" dirty="0"/>
              <a:t>The value of the exponent </a:t>
            </a:r>
            <a:r>
              <a:rPr lang="en-GB" sz="8000" i="1" dirty="0"/>
              <a:t>n</a:t>
            </a:r>
            <a:r>
              <a:rPr lang="en-GB" sz="8000" dirty="0"/>
              <a:t> varies between 3 and 4, depending on the geometry involved. It is observed that </a:t>
            </a:r>
            <a:r>
              <a:rPr lang="en-GB" sz="8000" b="1" i="1" dirty="0"/>
              <a:t>n</a:t>
            </a:r>
            <a:r>
              <a:rPr lang="en-GB" sz="8000" b="1" dirty="0"/>
              <a:t> = 3 </a:t>
            </a:r>
            <a:r>
              <a:rPr lang="en-GB" sz="8000" dirty="0"/>
              <a:t>correlate experimental data for vertical surfaces as well. Larger values of</a:t>
            </a:r>
            <a:r>
              <a:rPr lang="en-GB" sz="8000" b="1" dirty="0"/>
              <a:t> </a:t>
            </a:r>
            <a:r>
              <a:rPr lang="en-GB" sz="8000" b="1" i="1" dirty="0"/>
              <a:t>n = 4</a:t>
            </a:r>
            <a:r>
              <a:rPr lang="en-GB" sz="8000" b="1" dirty="0"/>
              <a:t> </a:t>
            </a:r>
            <a:r>
              <a:rPr lang="en-GB" sz="8000" dirty="0"/>
              <a:t>are better suited for horizontal surfaces.</a:t>
            </a:r>
            <a:endParaRPr lang="en-US" sz="8000" dirty="0"/>
          </a:p>
          <a:p>
            <a:pPr>
              <a:buFont typeface="Wingdings" pitchFamily="2" charset="2"/>
              <a:buChar char="§"/>
            </a:pPr>
            <a:r>
              <a:rPr lang="en-GB" sz="8000" dirty="0"/>
              <a:t>The choice of whether to utilise </a:t>
            </a:r>
            <a:r>
              <a:rPr lang="en-GB" sz="8000" i="1" dirty="0"/>
              <a:t>natural</a:t>
            </a:r>
            <a:r>
              <a:rPr lang="en-GB" sz="8000" dirty="0"/>
              <a:t> or </a:t>
            </a:r>
            <a:r>
              <a:rPr lang="en-GB" sz="8000" i="1" dirty="0"/>
              <a:t>forced</a:t>
            </a:r>
            <a:r>
              <a:rPr lang="en-GB" sz="8000" dirty="0"/>
              <a:t> convection in the cooling of equipment depends on the maximum allowable operating temperature.</a:t>
            </a:r>
          </a:p>
          <a:p>
            <a:pPr>
              <a:buFont typeface="Wingdings" pitchFamily="2" charset="2"/>
              <a:buChar char="§"/>
            </a:pPr>
            <a:r>
              <a:rPr lang="en-GB" sz="8000" dirty="0"/>
              <a:t>For very-high-power-output devices, even forced convection may not be sufficient to limit the operating temperature and boiling and condensation may be employed to take advantage of the very high heat transfer coefficients associated with phase change processes.</a:t>
            </a:r>
            <a:endParaRPr lang="en-US" sz="8000" dirty="0"/>
          </a:p>
          <a:p>
            <a:pPr>
              <a:buFont typeface="Wingdings" pitchFamily="2" charset="2"/>
              <a:buChar char="§"/>
            </a:pPr>
            <a:endParaRPr lang="en-US" sz="2400" dirty="0"/>
          </a:p>
          <a:p>
            <a:pPr>
              <a:buNone/>
            </a:pPr>
            <a:endParaRPr lang="en-GB" sz="2600" dirty="0"/>
          </a:p>
          <a:p>
            <a:pPr>
              <a:buNone/>
            </a:pPr>
            <a:endParaRPr lang="en-GB" sz="2600" dirty="0"/>
          </a:p>
          <a:p>
            <a:pPr algn="ctr">
              <a:buNone/>
            </a:pPr>
            <a:r>
              <a:rPr lang="en-GB" sz="2600" dirty="0"/>
              <a:t> </a:t>
            </a:r>
          </a:p>
          <a:p>
            <a:pPr>
              <a:buNone/>
            </a:pPr>
            <a:endParaRPr lang="en-GB" sz="2600" dirty="0"/>
          </a:p>
          <a:p>
            <a:pPr>
              <a:buNone/>
            </a:pPr>
            <a:endParaRPr lang="en-US" sz="2600" dirty="0"/>
          </a:p>
        </p:txBody>
      </p:sp>
      <p:sp>
        <p:nvSpPr>
          <p:cNvPr id="4" name="Footer Placeholder 3"/>
          <p:cNvSpPr>
            <a:spLocks noGrp="1"/>
          </p:cNvSpPr>
          <p:nvPr>
            <p:ph type="ftr" sz="quarter" idx="11"/>
          </p:nvPr>
        </p:nvSpPr>
        <p:spPr/>
        <p:txBody>
          <a:bodyPr/>
          <a:lstStyle/>
          <a:p>
            <a:r>
              <a:rPr lang="fr-FR" b="1" i="1" dirty="0">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9394" name="Picture 2"/>
          <p:cNvPicPr>
            <a:picLocks noChangeAspect="1" noChangeArrowheads="1"/>
          </p:cNvPicPr>
          <p:nvPr/>
        </p:nvPicPr>
        <p:blipFill>
          <a:blip r:embed="rId2"/>
          <a:srcRect/>
          <a:stretch>
            <a:fillRect/>
          </a:stretch>
        </p:blipFill>
        <p:spPr bwMode="auto">
          <a:xfrm>
            <a:off x="1143000" y="1752600"/>
            <a:ext cx="7162800" cy="4572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C4A4B88-1782-42C8-BD5A-19087A6D7F00}"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2-5.4:COMBINED NATURAL AND FORCED CONVECTION  </a:t>
            </a:r>
          </a:p>
        </p:txBody>
      </p:sp>
      <p:sp>
        <p:nvSpPr>
          <p:cNvPr id="3" name="Content Placeholder 2"/>
          <p:cNvSpPr>
            <a:spLocks noGrp="1"/>
          </p:cNvSpPr>
          <p:nvPr>
            <p:ph idx="1"/>
          </p:nvPr>
        </p:nvSpPr>
        <p:spPr>
          <a:xfrm>
            <a:off x="228600" y="685800"/>
            <a:ext cx="8686800" cy="5791200"/>
          </a:xfrm>
        </p:spPr>
        <p:txBody>
          <a:bodyPr>
            <a:normAutofit/>
          </a:bodyPr>
          <a:lstStyle/>
          <a:p>
            <a:pPr algn="just">
              <a:buFont typeface="Wingdings" pitchFamily="2" charset="2"/>
              <a:buChar char="§"/>
            </a:pPr>
            <a:r>
              <a:rPr lang="en-GB" sz="2000" b="1" dirty="0"/>
              <a:t>A summary of combined free and forced convection effects in tubes has been given by </a:t>
            </a:r>
            <a:r>
              <a:rPr lang="en-GB" sz="2000" b="1" dirty="0" err="1"/>
              <a:t>Metais</a:t>
            </a:r>
            <a:r>
              <a:rPr lang="en-GB" sz="2000" b="1" dirty="0"/>
              <a:t> and Eckert (1964) </a:t>
            </a:r>
          </a:p>
          <a:p>
            <a:pPr algn="just">
              <a:buFont typeface="Wingdings" pitchFamily="2" charset="2"/>
              <a:buChar char="§"/>
            </a:pPr>
            <a:r>
              <a:rPr lang="en-GB" sz="2000" dirty="0"/>
              <a:t>Figure 75 represents the regimes for combined convection in vertical tubes. </a:t>
            </a:r>
          </a:p>
          <a:p>
            <a:pPr algn="just">
              <a:buFont typeface="Wingdings" pitchFamily="2" charset="2"/>
              <a:buChar char="§"/>
            </a:pPr>
            <a:r>
              <a:rPr lang="en-GB" sz="2000" dirty="0"/>
              <a:t>Figure 76 represents the regimes for combined convection for flow in horizontal tubes. </a:t>
            </a:r>
            <a:endParaRPr lang="en-GB" sz="2000" b="1" dirty="0"/>
          </a:p>
          <a:p>
            <a:pPr algn="just">
              <a:buFont typeface="Wingdings" pitchFamily="2" charset="2"/>
              <a:buChar char="§"/>
            </a:pPr>
            <a:r>
              <a:rPr lang="en-GB" sz="2000" dirty="0"/>
              <a:t>The applicable range of figures 75 and 76 is for </a:t>
            </a:r>
            <a:endParaRPr lang="en-GB" sz="2900" dirty="0"/>
          </a:p>
          <a:p>
            <a:pPr algn="just">
              <a:buFont typeface="Wingdings" pitchFamily="2" charset="2"/>
              <a:buChar char="§"/>
            </a:pPr>
            <a:r>
              <a:rPr lang="en-GB" sz="2000" dirty="0"/>
              <a:t>Brown and </a:t>
            </a:r>
            <a:r>
              <a:rPr lang="en-GB" sz="2000" dirty="0" err="1"/>
              <a:t>Gauvin</a:t>
            </a:r>
            <a:r>
              <a:rPr lang="en-GB" sz="2000" dirty="0"/>
              <a:t> (1965) have developed a better correlation for the mixed convection laminar flow region which is preferred over the relation by Oliver provided in figure 76 as;</a:t>
            </a:r>
          </a:p>
          <a:p>
            <a:pPr algn="just">
              <a:buNone/>
            </a:pPr>
            <a:endParaRPr lang="en-US" sz="2000" dirty="0"/>
          </a:p>
          <a:p>
            <a:pPr algn="just">
              <a:buNone/>
            </a:pPr>
            <a:endParaRPr lang="en-GB" sz="2000" dirty="0"/>
          </a:p>
          <a:p>
            <a:pPr algn="just">
              <a:buFont typeface="Wingdings" pitchFamily="2" charset="2"/>
              <a:buChar char="§"/>
            </a:pPr>
            <a:r>
              <a:rPr lang="en-GB" sz="2000" dirty="0"/>
              <a:t>Where </a:t>
            </a:r>
            <a:r>
              <a:rPr lang="en-GB" sz="2000" dirty="0" err="1"/>
              <a:t>μ</a:t>
            </a:r>
            <a:r>
              <a:rPr lang="en-GB" sz="2000" baseline="-25000" dirty="0" err="1"/>
              <a:t>b</a:t>
            </a:r>
            <a:r>
              <a:rPr lang="en-GB" sz="2000" dirty="0"/>
              <a:t> is evaluated at the bulk temperature and </a:t>
            </a:r>
            <a:r>
              <a:rPr lang="en-GB" sz="2000" dirty="0" err="1"/>
              <a:t>μ</a:t>
            </a:r>
            <a:r>
              <a:rPr lang="en-GB" sz="2000" baseline="-25000" dirty="0" err="1"/>
              <a:t>w</a:t>
            </a:r>
            <a:r>
              <a:rPr lang="en-GB" sz="2000" dirty="0"/>
              <a:t> is evaluated at the surface temperature of the tube wall. Note that the </a:t>
            </a:r>
            <a:r>
              <a:rPr lang="en-GB" sz="2000" dirty="0" err="1"/>
              <a:t>Graetz</a:t>
            </a:r>
            <a:r>
              <a:rPr lang="en-GB" sz="2000" dirty="0"/>
              <a:t> number is defined as;</a:t>
            </a:r>
          </a:p>
        </p:txBody>
      </p:sp>
      <p:sp>
        <p:nvSpPr>
          <p:cNvPr id="4" name="Footer Placeholder 3"/>
          <p:cNvSpPr>
            <a:spLocks noGrp="1"/>
          </p:cNvSpPr>
          <p:nvPr>
            <p:ph type="ftr" sz="quarter" idx="11"/>
          </p:nvPr>
        </p:nvSpPr>
        <p:spPr/>
        <p:txBody>
          <a:bodyPr/>
          <a:lstStyle/>
          <a:p>
            <a:r>
              <a:rPr lang="fr-FR" b="1" i="1" dirty="0">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17" name="Object 1"/>
          <p:cNvGraphicFramePr>
            <a:graphicFrameLocks noChangeAspect="1"/>
          </p:cNvGraphicFramePr>
          <p:nvPr/>
        </p:nvGraphicFramePr>
        <p:xfrm>
          <a:off x="5791200" y="2133600"/>
          <a:ext cx="1905000" cy="685800"/>
        </p:xfrm>
        <a:graphic>
          <a:graphicData uri="http://schemas.openxmlformats.org/presentationml/2006/ole">
            <mc:AlternateContent xmlns:mc="http://schemas.openxmlformats.org/markup-compatibility/2006">
              <mc:Choice xmlns:v="urn:schemas-microsoft-com:vml" Requires="v">
                <p:oleObj spid="_x0000_s60417" name="Equation" r:id="rId2" imgW="1079032" imgH="431613" progId="Equation.3">
                  <p:embed/>
                </p:oleObj>
              </mc:Choice>
              <mc:Fallback>
                <p:oleObj name="Equation" r:id="rId2" imgW="1079032" imgH="431613"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133600"/>
                        <a:ext cx="1905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0" name="Object 4"/>
          <p:cNvGraphicFramePr>
            <a:graphicFrameLocks noChangeAspect="1"/>
          </p:cNvGraphicFramePr>
          <p:nvPr/>
        </p:nvGraphicFramePr>
        <p:xfrm>
          <a:off x="3505200" y="3352800"/>
          <a:ext cx="5029200" cy="1143000"/>
        </p:xfrm>
        <a:graphic>
          <a:graphicData uri="http://schemas.openxmlformats.org/presentationml/2006/ole">
            <mc:AlternateContent xmlns:mc="http://schemas.openxmlformats.org/markup-compatibility/2006">
              <mc:Choice xmlns:v="urn:schemas-microsoft-com:vml" Requires="v">
                <p:oleObj spid="_x0000_s60420" name="Equation" r:id="rId4" imgW="2819400" imgH="723900" progId="Equation.3">
                  <p:embed/>
                </p:oleObj>
              </mc:Choice>
              <mc:Fallback>
                <p:oleObj name="Equation" r:id="rId4" imgW="2819400" imgH="7239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352800"/>
                        <a:ext cx="50292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2" name="Object 6"/>
          <p:cNvGraphicFramePr>
            <a:graphicFrameLocks noChangeAspect="1"/>
          </p:cNvGraphicFramePr>
          <p:nvPr/>
        </p:nvGraphicFramePr>
        <p:xfrm>
          <a:off x="2438400" y="5181600"/>
          <a:ext cx="2362200" cy="990600"/>
        </p:xfrm>
        <a:graphic>
          <a:graphicData uri="http://schemas.openxmlformats.org/presentationml/2006/ole">
            <mc:AlternateContent xmlns:mc="http://schemas.openxmlformats.org/markup-compatibility/2006">
              <mc:Choice xmlns:v="urn:schemas-microsoft-com:vml" Requires="v">
                <p:oleObj spid="_x0000_s60422" name="Equation" r:id="rId6" imgW="990170" imgH="431613" progId="Equation.3">
                  <p:embed/>
                </p:oleObj>
              </mc:Choice>
              <mc:Fallback>
                <p:oleObj name="Equation" r:id="rId6" imgW="990170" imgH="431613"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5181600"/>
                        <a:ext cx="2362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8C4A4B88-1782-42C8-BD5A-19087A6D7F00}"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2-5.4:COMBINED NATURAL AND FORCED CONVECTION  </a:t>
            </a:r>
          </a:p>
        </p:txBody>
      </p:sp>
      <p:sp>
        <p:nvSpPr>
          <p:cNvPr id="3" name="Content Placeholder 2"/>
          <p:cNvSpPr>
            <a:spLocks noGrp="1"/>
          </p:cNvSpPr>
          <p:nvPr>
            <p:ph idx="1"/>
          </p:nvPr>
        </p:nvSpPr>
        <p:spPr>
          <a:xfrm>
            <a:off x="228600" y="609600"/>
            <a:ext cx="8686800" cy="6096000"/>
          </a:xfrm>
        </p:spPr>
        <p:txBody>
          <a:bodyPr>
            <a:normAutofit/>
          </a:bodyPr>
          <a:lstStyle/>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buNone/>
            </a:pPr>
            <a:r>
              <a:rPr lang="en-US" sz="1400" b="1" dirty="0"/>
              <a:t>Figure 75: Regimes of free, forced and mixed convection for flow through vertical tubes according to </a:t>
            </a:r>
            <a:r>
              <a:rPr lang="en-US" sz="1400" b="1" dirty="0" err="1"/>
              <a:t>Metais</a:t>
            </a:r>
            <a:r>
              <a:rPr lang="en-US" sz="1400" b="1" dirty="0"/>
              <a:t> and Eckert</a:t>
            </a:r>
          </a:p>
        </p:txBody>
      </p:sp>
      <p:sp>
        <p:nvSpPr>
          <p:cNvPr id="4" name="Footer Placeholder 3"/>
          <p:cNvSpPr>
            <a:spLocks noGrp="1"/>
          </p:cNvSpPr>
          <p:nvPr>
            <p:ph type="ftr" sz="quarter" idx="11"/>
          </p:nvPr>
        </p:nvSpPr>
        <p:spPr/>
        <p:txBody>
          <a:bodyPr/>
          <a:lstStyle/>
          <a:p>
            <a:r>
              <a:rPr lang="fr-FR" b="1" i="1" dirty="0">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2"/>
          <a:srcRect/>
          <a:stretch>
            <a:fillRect/>
          </a:stretch>
        </p:blipFill>
        <p:spPr bwMode="auto">
          <a:xfrm>
            <a:off x="38100" y="685799"/>
            <a:ext cx="9067800" cy="5410201"/>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fld id="{8C4A4B88-1782-42C8-BD5A-19087A6D7F00}"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Contd.</a:t>
            </a:r>
          </a:p>
        </p:txBody>
      </p:sp>
      <p:sp>
        <p:nvSpPr>
          <p:cNvPr id="3" name="Footer Placeholder 2"/>
          <p:cNvSpPr>
            <a:spLocks noGrp="1"/>
          </p:cNvSpPr>
          <p:nvPr>
            <p:ph type="ftr" sz="quarter" idx="11"/>
          </p:nvPr>
        </p:nvSpPr>
        <p:spPr/>
        <p:txBody>
          <a:bodyPr/>
          <a:lstStyle/>
          <a:p>
            <a:r>
              <a:rPr lang="fr-FR"/>
              <a:t>PROF. F.K. FORSON; ME 366 LECTURE 7</a:t>
            </a:r>
            <a:endParaRPr lang="en-US"/>
          </a:p>
        </p:txBody>
      </p:sp>
      <p:sp>
        <p:nvSpPr>
          <p:cNvPr id="4" name="Slide Number Placeholder 3"/>
          <p:cNvSpPr>
            <a:spLocks noGrp="1"/>
          </p:cNvSpPr>
          <p:nvPr>
            <p:ph type="sldNum" sz="quarter" idx="12"/>
          </p:nvPr>
        </p:nvSpPr>
        <p:spPr/>
        <p:txBody>
          <a:bodyPr/>
          <a:lstStyle/>
          <a:p>
            <a:fld id="{8C4A4B88-1782-42C8-BD5A-19087A6D7F00}" type="slidenum">
              <a:rPr lang="en-US" smtClean="0"/>
              <a:pPr/>
              <a:t>6</a:t>
            </a:fld>
            <a:endParaRPr lang="en-US"/>
          </a:p>
        </p:txBody>
      </p:sp>
      <p:pic>
        <p:nvPicPr>
          <p:cNvPr id="214018" name="Picture 2"/>
          <p:cNvPicPr>
            <a:picLocks noChangeAspect="1" noChangeArrowheads="1"/>
          </p:cNvPicPr>
          <p:nvPr/>
        </p:nvPicPr>
        <p:blipFill>
          <a:blip r:embed="rId2"/>
          <a:srcRect/>
          <a:stretch>
            <a:fillRect/>
          </a:stretch>
        </p:blipFill>
        <p:spPr bwMode="auto">
          <a:xfrm>
            <a:off x="2971800" y="2705100"/>
            <a:ext cx="3200400" cy="14478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2-5.4:COMBINED NATURAL AND FORCED CONVECTION  </a:t>
            </a:r>
          </a:p>
        </p:txBody>
      </p:sp>
      <p:sp>
        <p:nvSpPr>
          <p:cNvPr id="3" name="Content Placeholder 2"/>
          <p:cNvSpPr>
            <a:spLocks noGrp="1"/>
          </p:cNvSpPr>
          <p:nvPr>
            <p:ph idx="1"/>
          </p:nvPr>
        </p:nvSpPr>
        <p:spPr>
          <a:xfrm>
            <a:off x="228600" y="609600"/>
            <a:ext cx="8686800" cy="6096000"/>
          </a:xfrm>
        </p:spPr>
        <p:txBody>
          <a:bodyPr>
            <a:normAutofit/>
          </a:bodyPr>
          <a:lstStyle/>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lgn="just">
              <a:buFont typeface="Wingdings" pitchFamily="2" charset="2"/>
              <a:buChar char="§"/>
            </a:pPr>
            <a:endParaRPr lang="en-GB" sz="2000" b="1" dirty="0"/>
          </a:p>
          <a:p>
            <a:pPr>
              <a:buNone/>
            </a:pPr>
            <a:r>
              <a:rPr lang="en-US" sz="1400" b="1" dirty="0"/>
              <a:t>Figure 76: Regimes of free, forced and mixed convection for flow through Horizontal tubes according to </a:t>
            </a:r>
            <a:r>
              <a:rPr lang="en-US" sz="1400" b="1" dirty="0" err="1"/>
              <a:t>Metais</a:t>
            </a:r>
            <a:r>
              <a:rPr lang="en-US" sz="1400" b="1" dirty="0"/>
              <a:t> and Eckert</a:t>
            </a:r>
          </a:p>
        </p:txBody>
      </p:sp>
      <p:sp>
        <p:nvSpPr>
          <p:cNvPr id="4" name="Footer Placeholder 3"/>
          <p:cNvSpPr>
            <a:spLocks noGrp="1"/>
          </p:cNvSpPr>
          <p:nvPr>
            <p:ph type="ftr" sz="quarter" idx="11"/>
          </p:nvPr>
        </p:nvSpPr>
        <p:spPr/>
        <p:txBody>
          <a:bodyPr/>
          <a:lstStyle/>
          <a:p>
            <a:r>
              <a:rPr lang="fr-FR" b="1" i="1" dirty="0">
                <a:solidFill>
                  <a:schemeClr val="tx2"/>
                </a:solidFill>
              </a:rPr>
              <a:t>PROF. F.K. FORSON; ME 366 LECTURE 7</a:t>
            </a:r>
            <a:endParaRPr lang="en-US" b="1" i="1" dirty="0">
              <a:solidFill>
                <a:schemeClr val="tx2"/>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2"/>
          <a:srcRect/>
          <a:stretch>
            <a:fillRect/>
          </a:stretch>
        </p:blipFill>
        <p:spPr bwMode="auto">
          <a:xfrm>
            <a:off x="9525" y="533400"/>
            <a:ext cx="9124950" cy="5486400"/>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fld id="{8C4A4B88-1782-42C8-BD5A-19087A6D7F00}"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Worked Example 5.7 : Mixed Convection Heat Transfer</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400" b="1" dirty="0"/>
              <a:t>Question:</a:t>
            </a:r>
          </a:p>
          <a:p>
            <a:pPr algn="just">
              <a:buNone/>
            </a:pPr>
            <a:r>
              <a:rPr lang="en-GB" sz="2000" b="1" dirty="0"/>
              <a:t>Air at 1 </a:t>
            </a:r>
            <a:r>
              <a:rPr lang="en-GB" sz="2000" b="1" dirty="0" err="1"/>
              <a:t>atm</a:t>
            </a:r>
            <a:r>
              <a:rPr lang="en-GB" sz="2000" b="1" dirty="0"/>
              <a:t> and 27 °C is forced through a horizontal 25mm diameter tube at an average velocity of 30 cm/s. The tube wall is maintained at a constant temperature of 140 °C. Calculate the heat transfer coefficient for this situation if the tube is 0.4 m long. </a:t>
            </a:r>
            <a:endParaRPr lang="en-US" sz="2000" b="1" dirty="0"/>
          </a:p>
          <a:p>
            <a:pPr algn="just">
              <a:buNone/>
            </a:pPr>
            <a:r>
              <a:rPr lang="en-GB" sz="2400" b="1" dirty="0"/>
              <a:t>Solution:</a:t>
            </a:r>
          </a:p>
          <a:p>
            <a:pPr algn="just">
              <a:buNone/>
            </a:pPr>
            <a:r>
              <a:rPr lang="en-GB" sz="2000" dirty="0"/>
              <a:t>For this calculation we evaluate properties at the film temperature:</a:t>
            </a:r>
            <a:endParaRPr lang="en-US" sz="2000" dirty="0"/>
          </a:p>
          <a:p>
            <a:pPr algn="just">
              <a:buNone/>
            </a:pPr>
            <a:endParaRPr lang="en-GB" sz="2400" b="1" dirty="0"/>
          </a:p>
          <a:p>
            <a:pPr algn="just">
              <a:buFont typeface="Wingdings" pitchFamily="2" charset="2"/>
              <a:buChar char="§"/>
            </a:pPr>
            <a:endParaRPr lang="en-GB" sz="2400" b="1" dirty="0"/>
          </a:p>
          <a:p>
            <a:pPr algn="just">
              <a:buNone/>
            </a:pPr>
            <a:endParaRPr lang="en-GB" sz="2400" b="1" dirty="0"/>
          </a:p>
          <a:p>
            <a:pPr algn="just">
              <a:buNone/>
            </a:pPr>
            <a:endParaRPr lang="en-US" sz="2400" b="1" dirty="0"/>
          </a:p>
          <a:p>
            <a:pPr>
              <a:buNone/>
            </a:pPr>
            <a:endParaRPr lang="en-US" sz="2400" dirty="0"/>
          </a:p>
          <a:p>
            <a:pPr>
              <a:buNone/>
            </a:pPr>
            <a:r>
              <a:rPr lang="en-GB" sz="2000" dirty="0"/>
              <a:t>Let us take the bulk temperature to be 27 °C for evaluating </a:t>
            </a:r>
            <a:r>
              <a:rPr lang="en-GB" sz="2000" dirty="0" err="1"/>
              <a:t>μ</a:t>
            </a:r>
            <a:r>
              <a:rPr lang="en-GB" sz="2000" baseline="-25000" dirty="0" err="1"/>
              <a:t>b</a:t>
            </a:r>
            <a:r>
              <a:rPr lang="en-GB" sz="2000" dirty="0"/>
              <a:t>; then</a:t>
            </a:r>
            <a:endParaRPr lang="en-US" sz="2000"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37" name="Object 1"/>
          <p:cNvGraphicFramePr>
            <a:graphicFrameLocks noChangeAspect="1"/>
          </p:cNvGraphicFramePr>
          <p:nvPr/>
        </p:nvGraphicFramePr>
        <p:xfrm>
          <a:off x="1676400" y="3276600"/>
          <a:ext cx="4724400" cy="762000"/>
        </p:xfrm>
        <a:graphic>
          <a:graphicData uri="http://schemas.openxmlformats.org/presentationml/2006/ole">
            <mc:AlternateContent xmlns:mc="http://schemas.openxmlformats.org/markup-compatibility/2006">
              <mc:Choice xmlns:v="urn:schemas-microsoft-com:vml" Requires="v">
                <p:oleObj spid="_x0000_s65537" name="Equation" r:id="rId2" imgW="2145369" imgH="393529" progId="Equation.3">
                  <p:embed/>
                </p:oleObj>
              </mc:Choice>
              <mc:Fallback>
                <p:oleObj name="Equation" r:id="rId2" imgW="2145369" imgH="393529"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76600"/>
                        <a:ext cx="4724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39" name="Object 3"/>
          <p:cNvGraphicFramePr>
            <a:graphicFrameLocks noChangeAspect="1"/>
          </p:cNvGraphicFramePr>
          <p:nvPr/>
        </p:nvGraphicFramePr>
        <p:xfrm>
          <a:off x="228600" y="4114800"/>
          <a:ext cx="8610600" cy="1066800"/>
        </p:xfrm>
        <a:graphic>
          <a:graphicData uri="http://schemas.openxmlformats.org/presentationml/2006/ole">
            <mc:AlternateContent xmlns:mc="http://schemas.openxmlformats.org/markup-compatibility/2006">
              <mc:Choice xmlns:v="urn:schemas-microsoft-com:vml" Requires="v">
                <p:oleObj spid="_x0000_s65539" name="Equation" r:id="rId4" imgW="5524500" imgH="711200" progId="Equation.3">
                  <p:embed/>
                </p:oleObj>
              </mc:Choice>
              <mc:Fallback>
                <p:oleObj name="Equation" r:id="rId4" imgW="5524500" imgH="7112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4800"/>
                        <a:ext cx="8610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41" name="Object 5"/>
          <p:cNvGraphicFramePr>
            <a:graphicFrameLocks noChangeAspect="1"/>
          </p:cNvGraphicFramePr>
          <p:nvPr/>
        </p:nvGraphicFramePr>
        <p:xfrm>
          <a:off x="2819400" y="5867400"/>
          <a:ext cx="2895600" cy="381000"/>
        </p:xfrm>
        <a:graphic>
          <a:graphicData uri="http://schemas.openxmlformats.org/presentationml/2006/ole">
            <mc:AlternateContent xmlns:mc="http://schemas.openxmlformats.org/markup-compatibility/2006">
              <mc:Choice xmlns:v="urn:schemas-microsoft-com:vml" Requires="v">
                <p:oleObj spid="_x0000_s65541" name="Equation" r:id="rId6" imgW="1574800" imgH="241300" progId="Equation.3">
                  <p:embed/>
                </p:oleObj>
              </mc:Choice>
              <mc:Fallback>
                <p:oleObj name="Equation" r:id="rId6" imgW="1574800" imgH="2413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5867400"/>
                        <a:ext cx="2895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10"/>
          <p:cNvSpPr>
            <a:spLocks noGrp="1"/>
          </p:cNvSpPr>
          <p:nvPr>
            <p:ph type="sldNum" sz="quarter" idx="12"/>
          </p:nvPr>
        </p:nvSpPr>
        <p:spPr/>
        <p:txBody>
          <a:bodyPr/>
          <a:lstStyle/>
          <a:p>
            <a:fld id="{8C4A4B88-1782-42C8-BD5A-19087A6D7F00}"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to Worked Example 5.7 Contd.</a:t>
            </a:r>
          </a:p>
        </p:txBody>
      </p:sp>
      <p:sp>
        <p:nvSpPr>
          <p:cNvPr id="3" name="Content Placeholder 2"/>
          <p:cNvSpPr>
            <a:spLocks noGrp="1"/>
          </p:cNvSpPr>
          <p:nvPr>
            <p:ph idx="1"/>
          </p:nvPr>
        </p:nvSpPr>
        <p:spPr>
          <a:xfrm>
            <a:off x="228600" y="685800"/>
            <a:ext cx="8686800" cy="5638800"/>
          </a:xfrm>
        </p:spPr>
        <p:txBody>
          <a:bodyPr>
            <a:normAutofit/>
          </a:bodyPr>
          <a:lstStyle/>
          <a:p>
            <a:pPr algn="just">
              <a:buNone/>
            </a:pPr>
            <a:r>
              <a:rPr lang="en-GB" sz="2000" b="1" dirty="0"/>
              <a:t>The significant parameters are calculated as;</a:t>
            </a:r>
            <a:endParaRPr lang="en-US" sz="20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r>
              <a:rPr lang="en-GB" sz="2000" b="1" dirty="0"/>
              <a:t>According to figure 76, the mixed convection flow regime is encountered. Thus we must use equation 5.35. The </a:t>
            </a:r>
            <a:r>
              <a:rPr lang="en-GB" sz="2000" b="1" dirty="0" err="1"/>
              <a:t>Graetz</a:t>
            </a:r>
            <a:r>
              <a:rPr lang="en-GB" sz="2000" b="1" dirty="0"/>
              <a:t>  and Nusselt number are calculated as</a:t>
            </a:r>
            <a:endParaRPr lang="en-US" sz="2000" b="1" dirty="0"/>
          </a:p>
          <a:p>
            <a:pPr algn="just">
              <a:buNone/>
            </a:pPr>
            <a:endParaRPr lang="en-GB" sz="24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6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0661" name="Object 5"/>
          <p:cNvGraphicFramePr>
            <a:graphicFrameLocks noChangeAspect="1"/>
          </p:cNvGraphicFramePr>
          <p:nvPr/>
        </p:nvGraphicFramePr>
        <p:xfrm>
          <a:off x="381000" y="1371600"/>
          <a:ext cx="8305800" cy="2286000"/>
        </p:xfrm>
        <a:graphic>
          <a:graphicData uri="http://schemas.openxmlformats.org/presentationml/2006/ole">
            <mc:AlternateContent xmlns:mc="http://schemas.openxmlformats.org/markup-compatibility/2006">
              <mc:Choice xmlns:v="urn:schemas-microsoft-com:vml" Requires="v">
                <p:oleObj spid="_x0000_s70661" name="Equation" r:id="rId2" imgW="5054600" imgH="1333500" progId="Equation.3">
                  <p:embed/>
                </p:oleObj>
              </mc:Choice>
              <mc:Fallback>
                <p:oleObj name="Equation" r:id="rId2" imgW="5054600" imgH="133350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3058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0663" name="Object 7"/>
          <p:cNvGraphicFramePr>
            <a:graphicFrameLocks noChangeAspect="1"/>
          </p:cNvGraphicFramePr>
          <p:nvPr/>
        </p:nvGraphicFramePr>
        <p:xfrm>
          <a:off x="1828800" y="4495800"/>
          <a:ext cx="4419600" cy="609600"/>
        </p:xfrm>
        <a:graphic>
          <a:graphicData uri="http://schemas.openxmlformats.org/presentationml/2006/ole">
            <mc:AlternateContent xmlns:mc="http://schemas.openxmlformats.org/markup-compatibility/2006">
              <mc:Choice xmlns:v="urn:schemas-microsoft-com:vml" Requires="v">
                <p:oleObj spid="_x0000_s70663" name="Equation" r:id="rId4" imgW="2743200" imgH="393700" progId="Equation.3">
                  <p:embed/>
                </p:oleObj>
              </mc:Choice>
              <mc:Fallback>
                <p:oleObj name="Equation" r:id="rId4" imgW="2743200" imgH="3937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495800"/>
                        <a:ext cx="4419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0665" name="Object 9"/>
          <p:cNvGraphicFramePr>
            <a:graphicFrameLocks noChangeAspect="1"/>
          </p:cNvGraphicFramePr>
          <p:nvPr/>
        </p:nvGraphicFramePr>
        <p:xfrm>
          <a:off x="990600" y="5334000"/>
          <a:ext cx="6629400" cy="914400"/>
        </p:xfrm>
        <a:graphic>
          <a:graphicData uri="http://schemas.openxmlformats.org/presentationml/2006/ole">
            <mc:AlternateContent xmlns:mc="http://schemas.openxmlformats.org/markup-compatibility/2006">
              <mc:Choice xmlns:v="urn:schemas-microsoft-com:vml" Requires="v">
                <p:oleObj spid="_x0000_s70665" name="Equation" r:id="rId6" imgW="4546600" imgH="609600" progId="Equation.3">
                  <p:embed/>
                </p:oleObj>
              </mc:Choice>
              <mc:Fallback>
                <p:oleObj name="Equation" r:id="rId6" imgW="4546600" imgH="609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5334000"/>
                        <a:ext cx="6629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8C4A4B88-1782-42C8-BD5A-19087A6D7F00}"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400" b="1" dirty="0">
                <a:solidFill>
                  <a:srgbClr val="FF0000"/>
                </a:solidFill>
              </a:rPr>
              <a:t>Solution to Worked Example 5.7 End.</a:t>
            </a:r>
          </a:p>
        </p:txBody>
      </p:sp>
      <p:sp>
        <p:nvSpPr>
          <p:cNvPr id="3" name="Content Placeholder 2"/>
          <p:cNvSpPr>
            <a:spLocks noGrp="1"/>
          </p:cNvSpPr>
          <p:nvPr>
            <p:ph idx="1"/>
          </p:nvPr>
        </p:nvSpPr>
        <p:spPr>
          <a:xfrm>
            <a:off x="228600" y="685800"/>
            <a:ext cx="8686800" cy="5638800"/>
          </a:xfrm>
        </p:spPr>
        <p:txBody>
          <a:bodyPr>
            <a:normAutofit/>
          </a:bodyPr>
          <a:lstStyle/>
          <a:p>
            <a:pPr>
              <a:buNone/>
            </a:pPr>
            <a:r>
              <a:rPr lang="en-GB" sz="2000" b="1" dirty="0"/>
              <a:t>The average heat transfer coefficient is then calculated as</a:t>
            </a:r>
          </a:p>
          <a:p>
            <a:pPr>
              <a:buNone/>
            </a:pPr>
            <a:endParaRPr lang="en-GB" sz="2000" dirty="0"/>
          </a:p>
          <a:p>
            <a:pPr>
              <a:buNone/>
            </a:pPr>
            <a:endParaRPr lang="en-GB" sz="2000" dirty="0"/>
          </a:p>
          <a:p>
            <a:pPr>
              <a:buNone/>
            </a:pPr>
            <a:endParaRPr lang="en-GB" sz="2000" dirty="0"/>
          </a:p>
          <a:p>
            <a:pPr>
              <a:buNone/>
            </a:pPr>
            <a:r>
              <a:rPr lang="en-GB" sz="2000" b="1" i="1" dirty="0">
                <a:solidFill>
                  <a:srgbClr val="002060"/>
                </a:solidFill>
              </a:rPr>
              <a:t>It is interesting to compare this value with that which would be obtained for strictly laminar forced convection. The </a:t>
            </a:r>
            <a:r>
              <a:rPr lang="en-GB" sz="2000" b="1" i="1" dirty="0" err="1">
                <a:solidFill>
                  <a:srgbClr val="002060"/>
                </a:solidFill>
              </a:rPr>
              <a:t>Sieder</a:t>
            </a:r>
            <a:r>
              <a:rPr lang="en-GB" sz="2000" b="1" i="1" dirty="0">
                <a:solidFill>
                  <a:srgbClr val="002060"/>
                </a:solidFill>
              </a:rPr>
              <a:t> – Tate relation applies, so that</a:t>
            </a:r>
          </a:p>
          <a:p>
            <a:pPr>
              <a:buNone/>
            </a:pPr>
            <a:endParaRPr lang="en-GB" sz="2000" dirty="0"/>
          </a:p>
          <a:p>
            <a:pPr>
              <a:buNone/>
            </a:pPr>
            <a:endParaRPr lang="en-GB" sz="2000" dirty="0"/>
          </a:p>
          <a:p>
            <a:pPr>
              <a:buNone/>
            </a:pPr>
            <a:endParaRPr lang="en-GB" sz="2000" dirty="0"/>
          </a:p>
          <a:p>
            <a:pPr>
              <a:buNone/>
            </a:pPr>
            <a:endParaRPr lang="en-US" sz="2000" dirty="0"/>
          </a:p>
          <a:p>
            <a:pPr>
              <a:buNone/>
            </a:pPr>
            <a:endParaRPr lang="en-US" sz="2000" dirty="0"/>
          </a:p>
          <a:p>
            <a:pPr algn="just">
              <a:buNone/>
            </a:pPr>
            <a:r>
              <a:rPr lang="en-GB" sz="2400" b="1" i="1" dirty="0"/>
              <a:t>Thus there would be an error of – 41 percent if the calculation were made strictly on the basis of laminar forced convection.</a:t>
            </a:r>
            <a:endParaRPr lang="en-US" sz="2400" b="1" i="1" dirty="0"/>
          </a:p>
          <a:p>
            <a:pPr algn="just">
              <a:buNone/>
            </a:pPr>
            <a:r>
              <a:rPr lang="en-GB" sz="2000" b="1" i="1" dirty="0">
                <a:solidFill>
                  <a:srgbClr val="002060"/>
                </a:solidFill>
              </a:rPr>
              <a:t>Individual/ Group Discussion Problems: Tutorial Problems Questions 11, 12, 26, 27, 28, 29, 30, 31.</a:t>
            </a:r>
            <a:endParaRPr lang="en-US" sz="2000" i="1" dirty="0">
              <a:solidFill>
                <a:srgbClr val="002060"/>
              </a:solidFill>
            </a:endParaRPr>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GB" sz="2400" b="1" dirty="0"/>
          </a:p>
          <a:p>
            <a:pPr algn="just">
              <a:buNone/>
            </a:pPr>
            <a:endParaRPr lang="en-US" sz="2000" b="1" dirty="0"/>
          </a:p>
          <a:p>
            <a:pPr algn="just">
              <a:buNone/>
            </a:pPr>
            <a:endParaRPr lang="en-GB" sz="24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6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6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6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686" name="Object 6"/>
          <p:cNvGraphicFramePr>
            <a:graphicFrameLocks noChangeAspect="1"/>
          </p:cNvGraphicFramePr>
          <p:nvPr/>
        </p:nvGraphicFramePr>
        <p:xfrm>
          <a:off x="1447800" y="1143000"/>
          <a:ext cx="5486400" cy="762000"/>
        </p:xfrm>
        <a:graphic>
          <a:graphicData uri="http://schemas.openxmlformats.org/presentationml/2006/ole">
            <mc:AlternateContent xmlns:mc="http://schemas.openxmlformats.org/markup-compatibility/2006">
              <mc:Choice xmlns:v="urn:schemas-microsoft-com:vml" Requires="v">
                <p:oleObj spid="_x0000_s71686" name="Equation" r:id="rId2" imgW="2692400" imgH="393700" progId="Equation.3">
                  <p:embed/>
                </p:oleObj>
              </mc:Choice>
              <mc:Fallback>
                <p:oleObj name="Equation" r:id="rId2" imgW="2692400" imgH="39370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43000"/>
                        <a:ext cx="5486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688" name="Object 8"/>
          <p:cNvGraphicFramePr>
            <a:graphicFrameLocks noChangeAspect="1"/>
          </p:cNvGraphicFramePr>
          <p:nvPr/>
        </p:nvGraphicFramePr>
        <p:xfrm>
          <a:off x="457200" y="3124200"/>
          <a:ext cx="8229600" cy="685800"/>
        </p:xfrm>
        <a:graphic>
          <a:graphicData uri="http://schemas.openxmlformats.org/presentationml/2006/ole">
            <mc:AlternateContent xmlns:mc="http://schemas.openxmlformats.org/markup-compatibility/2006">
              <mc:Choice xmlns:v="urn:schemas-microsoft-com:vml" Requires="v">
                <p:oleObj spid="_x0000_s71688" name="Equation" r:id="rId4" imgW="5651500" imgH="508000" progId="Equation.3">
                  <p:embed/>
                </p:oleObj>
              </mc:Choice>
              <mc:Fallback>
                <p:oleObj name="Equation" r:id="rId4" imgW="5651500" imgH="5080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124200"/>
                        <a:ext cx="8229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690" name="Object 10"/>
          <p:cNvGraphicFramePr>
            <a:graphicFrameLocks noChangeAspect="1"/>
          </p:cNvGraphicFramePr>
          <p:nvPr/>
        </p:nvGraphicFramePr>
        <p:xfrm>
          <a:off x="990600" y="4038600"/>
          <a:ext cx="5334000" cy="685800"/>
        </p:xfrm>
        <a:graphic>
          <a:graphicData uri="http://schemas.openxmlformats.org/presentationml/2006/ole">
            <mc:AlternateContent xmlns:mc="http://schemas.openxmlformats.org/markup-compatibility/2006">
              <mc:Choice xmlns:v="urn:schemas-microsoft-com:vml" Requires="v">
                <p:oleObj spid="_x0000_s71690" name="Equation" r:id="rId6" imgW="2692400" imgH="393700" progId="Equation.3">
                  <p:embed/>
                </p:oleObj>
              </mc:Choice>
              <mc:Fallback>
                <p:oleObj name="Equation" r:id="rId6" imgW="2692400" imgH="3937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038600"/>
                        <a:ext cx="5334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Slide Number Placeholder 16"/>
          <p:cNvSpPr>
            <a:spLocks noGrp="1"/>
          </p:cNvSpPr>
          <p:nvPr>
            <p:ph type="sldNum" sz="quarter" idx="12"/>
          </p:nvPr>
        </p:nvSpPr>
        <p:spPr/>
        <p:txBody>
          <a:bodyPr/>
          <a:lstStyle/>
          <a:p>
            <a:fld id="{8C4A4B88-1782-42C8-BD5A-19087A6D7F00}"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828800"/>
          </a:xfrm>
        </p:spPr>
        <p:txBody>
          <a:bodyPr>
            <a:normAutofit/>
          </a:bodyPr>
          <a:lstStyle/>
          <a:p>
            <a:r>
              <a:rPr lang="en-US" sz="3600" b="1" i="1" dirty="0">
                <a:solidFill>
                  <a:schemeClr val="accent1"/>
                </a:solidFill>
              </a:rPr>
              <a:t>Example on combined natural and forced convection heat transfer problem</a:t>
            </a:r>
          </a:p>
        </p:txBody>
      </p:sp>
      <p:sp>
        <p:nvSpPr>
          <p:cNvPr id="3" name="Content Placeholder 2"/>
          <p:cNvSpPr>
            <a:spLocks noGrp="1"/>
          </p:cNvSpPr>
          <p:nvPr>
            <p:ph idx="1"/>
          </p:nvPr>
        </p:nvSpPr>
        <p:spPr>
          <a:xfrm>
            <a:off x="228600" y="1524000"/>
            <a:ext cx="8686800" cy="4800600"/>
          </a:xfrm>
        </p:spPr>
        <p:txBody>
          <a:bodyPr>
            <a:normAutofit fontScale="25000" lnSpcReduction="20000"/>
          </a:bodyPr>
          <a:lstStyle/>
          <a:p>
            <a:r>
              <a:rPr lang="en-GB" sz="8800" b="1" dirty="0"/>
              <a:t>Example 4.6 	Heat Transfer in the Presence of Assisting and Opposing Flows</a:t>
            </a:r>
            <a:endParaRPr lang="en-GB" sz="8800" dirty="0"/>
          </a:p>
          <a:p>
            <a:r>
              <a:rPr lang="en-GB" sz="8800" dirty="0"/>
              <a:t> </a:t>
            </a:r>
          </a:p>
          <a:p>
            <a:r>
              <a:rPr lang="en-GB" sz="8800" dirty="0"/>
              <a:t>A 0.2 m x 0.2 m vertical plate has a surface temperature that is maintained at 40 </a:t>
            </a:r>
            <a:r>
              <a:rPr lang="en-GB" sz="8800" baseline="30000" dirty="0"/>
              <a:t>0</a:t>
            </a:r>
            <a:r>
              <a:rPr lang="en-GB" sz="8800" dirty="0"/>
              <a:t>C. Air at 20 </a:t>
            </a:r>
            <a:r>
              <a:rPr lang="en-GB" sz="8800" baseline="30000" dirty="0"/>
              <a:t>0</a:t>
            </a:r>
            <a:r>
              <a:rPr lang="en-GB" sz="8800" dirty="0"/>
              <a:t>C is flowing in parallel over the plate with a velocity of 0.4 m/s. Determine the Nusselt number for both assisting flow and opposing flow (</a:t>
            </a:r>
            <a:r>
              <a:rPr lang="en-GB" sz="8800" b="1" dirty="0"/>
              <a:t>Figure 4.1</a:t>
            </a:r>
            <a:r>
              <a:rPr lang="en-GB" sz="8800" dirty="0"/>
              <a:t>).</a:t>
            </a:r>
          </a:p>
          <a:p>
            <a:r>
              <a:rPr lang="en-GB" sz="8800" b="1" dirty="0"/>
              <a:t> </a:t>
            </a:r>
            <a:endParaRPr lang="en-GB" sz="8800" dirty="0"/>
          </a:p>
          <a:p>
            <a:r>
              <a:rPr lang="en-GB" sz="8800" b="1" dirty="0"/>
              <a:t>SOLUTION </a:t>
            </a:r>
            <a:r>
              <a:rPr lang="en-GB" sz="8800" dirty="0"/>
              <a:t>Air is flowing over a vertical plate. Nusselt numbers for both assisting and opposing flows are to be determined.</a:t>
            </a:r>
          </a:p>
          <a:p>
            <a:r>
              <a:rPr lang="en-GB" sz="8800" b="1" dirty="0"/>
              <a:t>Assumptions 1 </a:t>
            </a:r>
            <a:r>
              <a:rPr lang="en-GB" sz="8800" dirty="0"/>
              <a:t>steady operating condition exists. </a:t>
            </a:r>
            <a:r>
              <a:rPr lang="en-GB" sz="8800" b="1" dirty="0"/>
              <a:t>2. </a:t>
            </a:r>
            <a:r>
              <a:rPr lang="en-GB" sz="8800" dirty="0"/>
              <a:t>Properties are constant.</a:t>
            </a:r>
          </a:p>
          <a:p>
            <a:r>
              <a:rPr lang="en-GB" sz="8800" b="1" dirty="0"/>
              <a:t>3 </a:t>
            </a:r>
            <a:r>
              <a:rPr lang="en-GB" sz="8800" dirty="0"/>
              <a:t>The surface temperature is constant. </a:t>
            </a:r>
            <a:r>
              <a:rPr lang="en-GB" sz="8800" b="1" dirty="0"/>
              <a:t>4 </a:t>
            </a:r>
            <a:r>
              <a:rPr lang="en-GB" sz="8800" dirty="0"/>
              <a:t>Air is an ideal gas. </a:t>
            </a:r>
            <a:r>
              <a:rPr lang="en-GB" sz="8800" b="1" dirty="0"/>
              <a:t>5 </a:t>
            </a:r>
            <a:r>
              <a:rPr lang="en-GB" sz="8800" dirty="0"/>
              <a:t>Heat transfer by radiation is negligible.</a:t>
            </a:r>
          </a:p>
          <a:p>
            <a:r>
              <a:rPr lang="en-GB" sz="8800" b="1" dirty="0"/>
              <a:t>Properties</a:t>
            </a:r>
            <a:r>
              <a:rPr lang="en-GB" sz="8800" b="1" i="1" dirty="0"/>
              <a:t> </a:t>
            </a:r>
            <a:r>
              <a:rPr lang="en-GB" sz="8800" dirty="0"/>
              <a:t>The properties of air (1 atm) at 30 </a:t>
            </a:r>
            <a:r>
              <a:rPr lang="en-GB" sz="8800" baseline="30000" dirty="0"/>
              <a:t>0</a:t>
            </a:r>
            <a:r>
              <a:rPr lang="en-GB" sz="8800" dirty="0"/>
              <a:t>C are </a:t>
            </a:r>
            <a:r>
              <a:rPr lang="en-GB" sz="8800" i="1" dirty="0"/>
              <a:t>k =</a:t>
            </a:r>
            <a:r>
              <a:rPr lang="en-GB" sz="8800" dirty="0"/>
              <a:t> 0.02588 W/m.K, = 1.608x10</a:t>
            </a:r>
            <a:r>
              <a:rPr lang="en-GB" sz="8800" baseline="30000" dirty="0"/>
              <a:t>-5</a:t>
            </a:r>
            <a:r>
              <a:rPr lang="en-GB" sz="8800" dirty="0"/>
              <a:t> m</a:t>
            </a:r>
            <a:r>
              <a:rPr lang="en-GB" sz="8800" baseline="30000" dirty="0"/>
              <a:t>2</a:t>
            </a:r>
            <a:r>
              <a:rPr lang="en-GB" sz="8800" dirty="0"/>
              <a:t>/s, and Pr = 0.7282 (From Tables). Also,  = 1/</a:t>
            </a:r>
            <a:r>
              <a:rPr lang="en-GB" sz="8800" i="1" dirty="0"/>
              <a:t>T</a:t>
            </a:r>
            <a:r>
              <a:rPr lang="en-GB" sz="8800" i="1" baseline="-25000" dirty="0"/>
              <a:t>f</a:t>
            </a:r>
            <a:r>
              <a:rPr lang="en-GB" sz="8800" i="1" dirty="0"/>
              <a:t> =</a:t>
            </a:r>
            <a:r>
              <a:rPr lang="en-GB" sz="8800" dirty="0"/>
              <a:t> 0.0033 K–1.</a:t>
            </a:r>
          </a:p>
          <a:p>
            <a:pPr algn="just">
              <a:buNone/>
            </a:pPr>
            <a:endParaRPr lang="en-GB" sz="2400" b="1" dirty="0"/>
          </a:p>
          <a:p>
            <a:pPr algn="just">
              <a:buNone/>
            </a:pPr>
            <a:endParaRPr lang="en-GB" sz="2400" b="1" dirty="0"/>
          </a:p>
          <a:p>
            <a:pPr algn="just">
              <a:buNone/>
            </a:pPr>
            <a:endParaRPr lang="en-GB" sz="2400" b="1" dirty="0"/>
          </a:p>
          <a:p>
            <a:pPr algn="just">
              <a:buNone/>
            </a:pPr>
            <a:endParaRPr lang="en-US" sz="2000" b="1" dirty="0"/>
          </a:p>
          <a:p>
            <a:pPr algn="just">
              <a:buNone/>
            </a:pPr>
            <a:endParaRPr lang="en-GB" sz="2400" b="1" dirty="0"/>
          </a:p>
        </p:txBody>
      </p:sp>
      <p:sp>
        <p:nvSpPr>
          <p:cNvPr id="4" name="Footer Placeholder 3"/>
          <p:cNvSpPr>
            <a:spLocks noGrp="1"/>
          </p:cNvSpPr>
          <p:nvPr>
            <p:ph type="ftr" sz="quarter" idx="11"/>
          </p:nvPr>
        </p:nvSpPr>
        <p:spPr/>
        <p:txBody>
          <a:bodyPr/>
          <a:lstStyle/>
          <a:p>
            <a:r>
              <a:rPr lang="fr-FR" b="1" i="1">
                <a:solidFill>
                  <a:schemeClr val="tx2"/>
                </a:solidFill>
              </a:rPr>
              <a:t>PROF. F.K. FORSON; ME 366 LECTURE 7</a:t>
            </a:r>
            <a:endParaRPr lang="en-US" b="1" i="1" dirty="0">
              <a:solidFill>
                <a:schemeClr val="tx2"/>
              </a:solidFill>
            </a:endParaRP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6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6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6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Slide Number Placeholder 13"/>
          <p:cNvSpPr>
            <a:spLocks noGrp="1"/>
          </p:cNvSpPr>
          <p:nvPr>
            <p:ph type="sldNum" sz="quarter" idx="12"/>
          </p:nvPr>
        </p:nvSpPr>
        <p:spPr/>
        <p:txBody>
          <a:bodyPr/>
          <a:lstStyle/>
          <a:p>
            <a:fld id="{8C4A4B88-1782-42C8-BD5A-19087A6D7F00}"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r-FR"/>
              <a:t>PROF. F.K. FORSON; ME 366 LECTURE 7</a:t>
            </a:r>
            <a:endParaRPr lang="en-US"/>
          </a:p>
        </p:txBody>
      </p:sp>
      <p:sp>
        <p:nvSpPr>
          <p:cNvPr id="3" name="Slide Number Placeholder 2"/>
          <p:cNvSpPr>
            <a:spLocks noGrp="1"/>
          </p:cNvSpPr>
          <p:nvPr>
            <p:ph type="sldNum" sz="quarter" idx="12"/>
          </p:nvPr>
        </p:nvSpPr>
        <p:spPr/>
        <p:txBody>
          <a:bodyPr/>
          <a:lstStyle/>
          <a:p>
            <a:fld id="{8C4A4B88-1782-42C8-BD5A-19087A6D7F00}" type="slidenum">
              <a:rPr lang="en-US" smtClean="0"/>
              <a:pPr/>
              <a:t>65</a:t>
            </a:fld>
            <a:endParaRPr lang="en-US"/>
          </a:p>
        </p:txBody>
      </p:sp>
      <p:sp>
        <p:nvSpPr>
          <p:cNvPr id="4" name="Rectangle 3"/>
          <p:cNvSpPr/>
          <p:nvPr/>
        </p:nvSpPr>
        <p:spPr>
          <a:xfrm>
            <a:off x="381000" y="762000"/>
            <a:ext cx="8229600" cy="4247317"/>
          </a:xfrm>
          <a:prstGeom prst="rect">
            <a:avLst/>
          </a:prstGeom>
        </p:spPr>
        <p:txBody>
          <a:bodyPr wrap="square">
            <a:spAutoFit/>
          </a:bodyPr>
          <a:lstStyle/>
          <a:p>
            <a:r>
              <a:rPr lang="en-GB" b="1" dirty="0"/>
              <a:t>Analysis</a:t>
            </a:r>
            <a:r>
              <a:rPr lang="en-GB" b="1" i="1" dirty="0"/>
              <a:t> </a:t>
            </a:r>
            <a:r>
              <a:rPr lang="en-GB" dirty="0"/>
              <a:t>The Reynolds and Grashof numbers are evaluated as follows:</a:t>
            </a:r>
          </a:p>
          <a:p>
            <a:r>
              <a:rPr lang="en-GB" dirty="0"/>
              <a:t>Re =</a:t>
            </a:r>
            <a:r>
              <a:rPr lang="en-GB" dirty="0" err="1"/>
              <a:t>VL</a:t>
            </a:r>
            <a:r>
              <a:rPr lang="en-GB" baseline="-25000" dirty="0" err="1"/>
              <a:t>c</a:t>
            </a:r>
            <a:r>
              <a:rPr lang="en-GB" baseline="-25000" dirty="0"/>
              <a:t> </a:t>
            </a:r>
            <a:r>
              <a:rPr lang="en-GB" dirty="0"/>
              <a:t>/</a:t>
            </a:r>
            <a:r>
              <a:rPr lang="en-GB" b="1" dirty="0"/>
              <a:t> = (</a:t>
            </a:r>
            <a:r>
              <a:rPr lang="en-GB" dirty="0"/>
              <a:t>0.4 m/s) x (0.2 m)/(1.608 x10</a:t>
            </a:r>
            <a:r>
              <a:rPr lang="en-GB" baseline="30000" dirty="0"/>
              <a:t>-5</a:t>
            </a:r>
            <a:r>
              <a:rPr lang="en-GB" dirty="0"/>
              <a:t> m</a:t>
            </a:r>
            <a:r>
              <a:rPr lang="en-GB" baseline="30000" dirty="0"/>
              <a:t>2</a:t>
            </a:r>
            <a:r>
              <a:rPr lang="en-GB" dirty="0"/>
              <a:t>/s) = 4975 </a:t>
            </a:r>
            <a:endParaRPr lang="en-GB" b="1" dirty="0"/>
          </a:p>
          <a:p>
            <a:r>
              <a:rPr lang="en-GB" dirty="0"/>
              <a:t>Gr</a:t>
            </a:r>
            <a:r>
              <a:rPr lang="en-GB" baseline="-25000" dirty="0"/>
              <a:t>x</a:t>
            </a:r>
            <a:r>
              <a:rPr lang="en-GB" dirty="0"/>
              <a:t> = g β (T</a:t>
            </a:r>
            <a:r>
              <a:rPr lang="en-GB" baseline="-25000" dirty="0"/>
              <a:t>s </a:t>
            </a:r>
            <a:r>
              <a:rPr lang="en-GB" dirty="0"/>
              <a:t>– T)L</a:t>
            </a:r>
            <a:r>
              <a:rPr lang="en-GB" baseline="-25000" dirty="0"/>
              <a:t>c</a:t>
            </a:r>
            <a:r>
              <a:rPr lang="en-GB" baseline="30000" dirty="0"/>
              <a:t>3</a:t>
            </a:r>
            <a:r>
              <a:rPr lang="en-GB" dirty="0"/>
              <a:t>/ </a:t>
            </a:r>
            <a:r>
              <a:rPr lang="en-GB" baseline="30000" dirty="0"/>
              <a:t>2</a:t>
            </a:r>
            <a:r>
              <a:rPr lang="en-GB" dirty="0"/>
              <a:t> =( 9.81 m/s</a:t>
            </a:r>
            <a:r>
              <a:rPr lang="en-GB" baseline="30000" dirty="0"/>
              <a:t>2</a:t>
            </a:r>
            <a:r>
              <a:rPr lang="en-GB" dirty="0"/>
              <a:t>)(0.0033 K</a:t>
            </a:r>
            <a:r>
              <a:rPr lang="en-GB" baseline="30000" dirty="0"/>
              <a:t>-1</a:t>
            </a:r>
            <a:r>
              <a:rPr lang="en-GB" dirty="0"/>
              <a:t>)(40 – 20)K(0.2 m)</a:t>
            </a:r>
            <a:r>
              <a:rPr lang="en-GB" baseline="30000" dirty="0"/>
              <a:t>3</a:t>
            </a:r>
            <a:r>
              <a:rPr lang="en-GB" dirty="0"/>
              <a:t>/(1.608x 10</a:t>
            </a:r>
            <a:r>
              <a:rPr lang="en-GB" baseline="30000" dirty="0"/>
              <a:t>-5</a:t>
            </a:r>
            <a:r>
              <a:rPr lang="en-GB" dirty="0"/>
              <a:t>) m</a:t>
            </a:r>
            <a:r>
              <a:rPr lang="en-GB" baseline="30000" dirty="0"/>
              <a:t>4</a:t>
            </a:r>
            <a:r>
              <a:rPr lang="en-GB" dirty="0"/>
              <a:t>/s</a:t>
            </a:r>
            <a:r>
              <a:rPr lang="en-GB" baseline="30000" dirty="0"/>
              <a:t>2</a:t>
            </a:r>
            <a:r>
              <a:rPr lang="en-GB" dirty="0"/>
              <a:t>= 2.003 x 10</a:t>
            </a:r>
            <a:r>
              <a:rPr lang="en-GB" baseline="30000" dirty="0"/>
              <a:t>7</a:t>
            </a:r>
            <a:endParaRPr lang="en-GB" dirty="0"/>
          </a:p>
          <a:p>
            <a:r>
              <a:rPr lang="en-GB" dirty="0"/>
              <a:t>Gr/Re</a:t>
            </a:r>
            <a:r>
              <a:rPr lang="en-GB" baseline="30000" dirty="0"/>
              <a:t>2</a:t>
            </a:r>
            <a:r>
              <a:rPr lang="en-GB" dirty="0"/>
              <a:t> = 2.003x10</a:t>
            </a:r>
            <a:r>
              <a:rPr lang="en-GB" baseline="30000" dirty="0"/>
              <a:t>7</a:t>
            </a:r>
            <a:r>
              <a:rPr lang="en-GB" dirty="0"/>
              <a:t>/(4975)</a:t>
            </a:r>
            <a:r>
              <a:rPr lang="en-GB" baseline="30000" dirty="0"/>
              <a:t>2</a:t>
            </a:r>
            <a:r>
              <a:rPr lang="en-GB" dirty="0"/>
              <a:t> = 0.809 Note 0.1&lt;Gr/Re</a:t>
            </a:r>
            <a:r>
              <a:rPr lang="en-GB" baseline="30000" dirty="0"/>
              <a:t>2</a:t>
            </a:r>
            <a:r>
              <a:rPr lang="en-GB" dirty="0"/>
              <a:t>&lt;10, hence natural and forced convection are both significant.</a:t>
            </a:r>
          </a:p>
          <a:p>
            <a:endParaRPr lang="en-GB" dirty="0"/>
          </a:p>
          <a:p>
            <a:r>
              <a:rPr lang="en-GB" dirty="0"/>
              <a:t>Nu </a:t>
            </a:r>
            <a:r>
              <a:rPr lang="en-GB" baseline="-25000" dirty="0"/>
              <a:t>natural</a:t>
            </a:r>
            <a:r>
              <a:rPr lang="en-GB" dirty="0"/>
              <a:t> = 0.59 Ra</a:t>
            </a:r>
            <a:r>
              <a:rPr lang="en-GB" baseline="30000" dirty="0"/>
              <a:t>1/4</a:t>
            </a:r>
            <a:r>
              <a:rPr lang="en-GB" dirty="0"/>
              <a:t> = 0.59(2.003x10</a:t>
            </a:r>
            <a:r>
              <a:rPr lang="en-GB" baseline="30000" dirty="0"/>
              <a:t>7</a:t>
            </a:r>
            <a:r>
              <a:rPr lang="en-GB" dirty="0"/>
              <a:t>x 0.7282)</a:t>
            </a:r>
            <a:r>
              <a:rPr lang="en-GB" baseline="30000" dirty="0"/>
              <a:t>1/4</a:t>
            </a:r>
            <a:r>
              <a:rPr lang="en-GB" dirty="0"/>
              <a:t> =36.46</a:t>
            </a:r>
          </a:p>
          <a:p>
            <a:r>
              <a:rPr lang="en-GB" dirty="0"/>
              <a:t>Nu </a:t>
            </a:r>
            <a:r>
              <a:rPr lang="en-GB" baseline="-25000" dirty="0"/>
              <a:t>forced</a:t>
            </a:r>
            <a:r>
              <a:rPr lang="en-GB" dirty="0"/>
              <a:t>= 0.664Re</a:t>
            </a:r>
            <a:r>
              <a:rPr lang="en-GB" baseline="30000" dirty="0"/>
              <a:t>0.5</a:t>
            </a:r>
            <a:r>
              <a:rPr lang="en-GB" dirty="0"/>
              <a:t>Pr</a:t>
            </a:r>
            <a:r>
              <a:rPr lang="en-GB" baseline="30000" dirty="0"/>
              <a:t>1/3</a:t>
            </a:r>
            <a:r>
              <a:rPr lang="en-GB" dirty="0"/>
              <a:t>= 0.664 (4975)</a:t>
            </a:r>
            <a:r>
              <a:rPr lang="en-GB" baseline="30000" dirty="0"/>
              <a:t>0.5</a:t>
            </a:r>
            <a:r>
              <a:rPr lang="en-GB" dirty="0"/>
              <a:t>(0.7282)</a:t>
            </a:r>
            <a:r>
              <a:rPr lang="en-GB" baseline="30000" dirty="0"/>
              <a:t>1/3</a:t>
            </a:r>
            <a:r>
              <a:rPr lang="en-GB" dirty="0"/>
              <a:t> =42.14</a:t>
            </a:r>
          </a:p>
          <a:p>
            <a:endParaRPr lang="en-GB" dirty="0"/>
          </a:p>
          <a:p>
            <a:r>
              <a:rPr lang="en-GB" dirty="0"/>
              <a:t>For assisting flow, Nu </a:t>
            </a:r>
            <a:r>
              <a:rPr lang="en-GB" baseline="-25000" dirty="0"/>
              <a:t>combined</a:t>
            </a:r>
            <a:r>
              <a:rPr lang="en-GB" dirty="0"/>
              <a:t>= (Nu</a:t>
            </a:r>
            <a:r>
              <a:rPr lang="en-GB" baseline="30000" dirty="0"/>
              <a:t>3</a:t>
            </a:r>
            <a:r>
              <a:rPr lang="en-GB" baseline="-25000" dirty="0"/>
              <a:t>natural</a:t>
            </a:r>
            <a:r>
              <a:rPr lang="en-GB" dirty="0"/>
              <a:t> +Nu</a:t>
            </a:r>
            <a:r>
              <a:rPr lang="en-GB" baseline="30000" dirty="0"/>
              <a:t>3</a:t>
            </a:r>
            <a:r>
              <a:rPr lang="en-GB" baseline="-25000" dirty="0"/>
              <a:t>forced</a:t>
            </a:r>
            <a:r>
              <a:rPr lang="en-GB" dirty="0"/>
              <a:t>)</a:t>
            </a:r>
            <a:r>
              <a:rPr lang="en-GB" baseline="30000" dirty="0"/>
              <a:t>1/3</a:t>
            </a:r>
            <a:r>
              <a:rPr lang="en-GB" dirty="0"/>
              <a:t>= (36.46</a:t>
            </a:r>
            <a:r>
              <a:rPr lang="en-GB" baseline="30000" dirty="0"/>
              <a:t>3</a:t>
            </a:r>
            <a:r>
              <a:rPr lang="en-GB" dirty="0"/>
              <a:t> +42.14</a:t>
            </a:r>
            <a:r>
              <a:rPr lang="en-GB" baseline="30000" dirty="0"/>
              <a:t>3</a:t>
            </a:r>
            <a:r>
              <a:rPr lang="en-GB" dirty="0"/>
              <a:t>)</a:t>
            </a:r>
            <a:r>
              <a:rPr lang="en-GB" baseline="30000" dirty="0"/>
              <a:t>1/3</a:t>
            </a:r>
            <a:r>
              <a:rPr lang="en-GB" dirty="0"/>
              <a:t>= 49.8</a:t>
            </a:r>
          </a:p>
          <a:p>
            <a:r>
              <a:rPr lang="en-GB" dirty="0"/>
              <a:t>For opposing flow, Nu </a:t>
            </a:r>
            <a:r>
              <a:rPr lang="en-GB" baseline="-25000" dirty="0"/>
              <a:t>combined</a:t>
            </a:r>
            <a:r>
              <a:rPr lang="en-GB" dirty="0"/>
              <a:t>= (Nu</a:t>
            </a:r>
            <a:r>
              <a:rPr lang="en-GB" baseline="30000" dirty="0"/>
              <a:t>3</a:t>
            </a:r>
            <a:r>
              <a:rPr lang="en-GB" baseline="-25000" dirty="0"/>
              <a:t>forced</a:t>
            </a:r>
            <a:r>
              <a:rPr lang="en-GB" dirty="0"/>
              <a:t> -Nu</a:t>
            </a:r>
            <a:r>
              <a:rPr lang="en-GB" baseline="30000" dirty="0"/>
              <a:t>3</a:t>
            </a:r>
            <a:r>
              <a:rPr lang="en-GB" baseline="-25000" dirty="0"/>
              <a:t>natural</a:t>
            </a:r>
            <a:r>
              <a:rPr lang="en-GB" dirty="0"/>
              <a:t>)</a:t>
            </a:r>
            <a:r>
              <a:rPr lang="en-GB" baseline="30000" dirty="0"/>
              <a:t>1/3</a:t>
            </a:r>
            <a:r>
              <a:rPr lang="en-GB" dirty="0"/>
              <a:t>= (42.14</a:t>
            </a:r>
            <a:r>
              <a:rPr lang="en-GB" baseline="30000" dirty="0"/>
              <a:t>3</a:t>
            </a:r>
            <a:r>
              <a:rPr lang="en-GB" dirty="0"/>
              <a:t> – 36.46</a:t>
            </a:r>
            <a:r>
              <a:rPr lang="en-GB" baseline="30000" dirty="0"/>
              <a:t>3</a:t>
            </a:r>
            <a:r>
              <a:rPr lang="en-GB" dirty="0"/>
              <a:t>)</a:t>
            </a:r>
            <a:r>
              <a:rPr lang="en-GB" baseline="30000" dirty="0"/>
              <a:t>1/3</a:t>
            </a:r>
            <a:r>
              <a:rPr lang="en-GB" dirty="0"/>
              <a:t>= 39.8  </a:t>
            </a:r>
          </a:p>
          <a:p>
            <a:endParaRPr lang="en-GB" dirty="0"/>
          </a:p>
          <a:p>
            <a:r>
              <a:rPr lang="en-GB" dirty="0"/>
              <a:t>Note we dealt with vertical plate so n = 3 in the correlation used to evaluate the combined Nusselt number</a:t>
            </a:r>
          </a:p>
        </p:txBody>
      </p:sp>
      <p:graphicFrame>
        <p:nvGraphicFramePr>
          <p:cNvPr id="211971" name="Object 3"/>
          <p:cNvGraphicFramePr>
            <a:graphicFrameLocks noChangeAspect="1"/>
          </p:cNvGraphicFramePr>
          <p:nvPr/>
        </p:nvGraphicFramePr>
        <p:xfrm>
          <a:off x="2209800" y="1524000"/>
          <a:ext cx="177800" cy="203200"/>
        </p:xfrm>
        <a:graphic>
          <a:graphicData uri="http://schemas.openxmlformats.org/presentationml/2006/ole">
            <mc:AlternateContent xmlns:mc="http://schemas.openxmlformats.org/markup-compatibility/2006">
              <mc:Choice xmlns:v="urn:schemas-microsoft-com:vml" Requires="v">
                <p:oleObj spid="_x0000_s211971" name="Equation" r:id="rId2" imgW="177480" imgH="203040" progId="Equation.3">
                  <p:embed/>
                </p:oleObj>
              </mc:Choice>
              <mc:Fallback>
                <p:oleObj name="Equation" r:id="rId2" imgW="177480" imgH="20304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177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fontScale="90000"/>
          </a:bodyPr>
          <a:lstStyle/>
          <a:p>
            <a:r>
              <a:rPr lang="en-US" sz="2400" b="1" dirty="0">
                <a:solidFill>
                  <a:srgbClr val="FF0000"/>
                </a:solidFill>
                <a:latin typeface="Arial Black" pitchFamily="34" charset="0"/>
              </a:rPr>
              <a:t>SESSION 1-5: INTRODUCTION TO CONVECTION HEAT TRANSFER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lnSpcReduction="10000"/>
          </a:bodyPr>
          <a:lstStyle/>
          <a:p>
            <a:pPr algn="just"/>
            <a:r>
              <a:rPr lang="en-US" sz="2000" b="1" dirty="0">
                <a:solidFill>
                  <a:schemeClr val="tx1"/>
                </a:solidFill>
              </a:rPr>
              <a:t>Methods of Calculating Rate of Convection Heat  Transfer Contd.</a:t>
            </a:r>
          </a:p>
          <a:p>
            <a:pPr algn="just"/>
            <a:r>
              <a:rPr lang="en-GB" sz="2000" dirty="0">
                <a:solidFill>
                  <a:schemeClr val="tx1"/>
                </a:solidFill>
              </a:rPr>
              <a:t>2. The second method studies the behaviour of the boundary layer</a:t>
            </a:r>
            <a:r>
              <a:rPr lang="en-GB" sz="2000" i="1" u="sng" dirty="0">
                <a:solidFill>
                  <a:schemeClr val="tx1"/>
                </a:solidFill>
              </a:rPr>
              <a:t>. It makes use of the similarity, first pointed out by Reynolds, between the mechanism of fluid friction in the boundary layer (i.e. the transfer of fluid momentum to the wall) and the transfer of heat by convection</a:t>
            </a:r>
            <a:r>
              <a:rPr lang="en-GB" sz="2000" dirty="0">
                <a:solidFill>
                  <a:schemeClr val="tx1"/>
                </a:solidFill>
              </a:rPr>
              <a:t>. When this analogy is valid, rates of heat transfer can be predicted from the measurement of the shear stress between a fluid and a wall. </a:t>
            </a:r>
          </a:p>
          <a:p>
            <a:pPr algn="just"/>
            <a:r>
              <a:rPr lang="en-GB" sz="2000" dirty="0">
                <a:solidFill>
                  <a:schemeClr val="tx1"/>
                </a:solidFill>
              </a:rPr>
              <a:t>3. The third method is concerned with </a:t>
            </a:r>
            <a:r>
              <a:rPr lang="en-GB" sz="2000" i="1" u="sng" dirty="0">
                <a:solidFill>
                  <a:schemeClr val="tx1"/>
                </a:solidFill>
              </a:rPr>
              <a:t>model testing, used to obtain information in a form, which is applicable to similar systems of any scale</a:t>
            </a:r>
            <a:r>
              <a:rPr lang="en-GB" sz="2000" dirty="0">
                <a:solidFill>
                  <a:schemeClr val="tx1"/>
                </a:solidFill>
              </a:rPr>
              <a:t>. It is based on the principle of dynamic similarity, and employs the method of dimensional analysis for the correlation of empirical data. It was pointed out in chapter 1 that it is customary in engineering to express the rate of heat transfer between a fluid and a wall by a relation of the form</a:t>
            </a:r>
          </a:p>
          <a:p>
            <a:pPr algn="just"/>
            <a:endParaRPr lang="en-GB" sz="2000" dirty="0">
              <a:solidFill>
                <a:schemeClr val="tx1"/>
              </a:solidFill>
            </a:endParaRPr>
          </a:p>
          <a:p>
            <a:pPr algn="just"/>
            <a:r>
              <a:rPr lang="en-GB" sz="2000" dirty="0">
                <a:solidFill>
                  <a:schemeClr val="tx1"/>
                </a:solidFill>
              </a:rPr>
              <a:t>Where h  is a </a:t>
            </a:r>
            <a:r>
              <a:rPr lang="en-GB" sz="2000" i="1" dirty="0">
                <a:solidFill>
                  <a:schemeClr val="tx1"/>
                </a:solidFill>
              </a:rPr>
              <a:t>convection</a:t>
            </a:r>
            <a:r>
              <a:rPr lang="en-GB" sz="2000" dirty="0">
                <a:solidFill>
                  <a:schemeClr val="tx1"/>
                </a:solidFill>
              </a:rPr>
              <a:t> or </a:t>
            </a:r>
            <a:r>
              <a:rPr lang="en-GB" sz="2000" i="1" dirty="0">
                <a:solidFill>
                  <a:schemeClr val="tx1"/>
                </a:solidFill>
              </a:rPr>
              <a:t>film</a:t>
            </a:r>
            <a:r>
              <a:rPr lang="en-GB" sz="2000" dirty="0">
                <a:solidFill>
                  <a:schemeClr val="tx1"/>
                </a:solidFill>
              </a:rPr>
              <a:t> heat transfer coefficient.</a:t>
            </a:r>
          </a:p>
          <a:p>
            <a:pPr algn="just"/>
            <a:r>
              <a:rPr lang="en-GB" sz="2000" b="1" i="1" dirty="0">
                <a:solidFill>
                  <a:schemeClr val="tx2"/>
                </a:solidFill>
              </a:rPr>
              <a:t>Note that </a:t>
            </a:r>
            <a:r>
              <a:rPr lang="el-GR" sz="2000" b="1" i="1" dirty="0">
                <a:solidFill>
                  <a:schemeClr val="tx2"/>
                </a:solidFill>
              </a:rPr>
              <a:t>α</a:t>
            </a:r>
            <a:r>
              <a:rPr lang="en-GB" sz="2000" b="1" i="1" dirty="0">
                <a:solidFill>
                  <a:schemeClr val="tx2"/>
                </a:solidFill>
              </a:rPr>
              <a:t> is not a physical constant of the fluid. </a:t>
            </a:r>
            <a:r>
              <a:rPr lang="el-GR" sz="2000" b="1" i="1" dirty="0">
                <a:solidFill>
                  <a:schemeClr val="tx2"/>
                </a:solidFill>
              </a:rPr>
              <a:t>α</a:t>
            </a:r>
            <a:r>
              <a:rPr lang="en-GB" sz="2000" b="1" i="1" dirty="0">
                <a:solidFill>
                  <a:schemeClr val="tx2"/>
                </a:solidFill>
              </a:rPr>
              <a:t> is a function of all the parameters that affect the heat flow, such as viscosity and velocity, and it may even depend on A and (T</a:t>
            </a:r>
            <a:r>
              <a:rPr lang="en-GB" sz="2000" b="1" i="1" baseline="-25000" dirty="0">
                <a:solidFill>
                  <a:schemeClr val="tx2"/>
                </a:solidFill>
              </a:rPr>
              <a:t>s</a:t>
            </a:r>
            <a:r>
              <a:rPr lang="en-GB" sz="2000" b="1" i="1" dirty="0">
                <a:solidFill>
                  <a:schemeClr val="tx2"/>
                </a:solidFill>
              </a:rPr>
              <a:t>- </a:t>
            </a:r>
            <a:r>
              <a:rPr lang="en-GB" sz="2000" b="1" i="1" dirty="0" err="1">
                <a:solidFill>
                  <a:schemeClr val="tx2"/>
                </a:solidFill>
              </a:rPr>
              <a:t>T</a:t>
            </a:r>
            <a:r>
              <a:rPr lang="en-GB" sz="2000" b="1" i="1" baseline="-25000" dirty="0" err="1">
                <a:solidFill>
                  <a:schemeClr val="tx2"/>
                </a:solidFill>
              </a:rPr>
              <a:t>w</a:t>
            </a:r>
            <a:r>
              <a:rPr lang="en-GB" sz="2000" b="1" i="1" dirty="0">
                <a:solidFill>
                  <a:schemeClr val="tx2"/>
                </a:solidFill>
              </a:rPr>
              <a:t> )  because Q  does not necessarily vary with these variables.</a:t>
            </a:r>
          </a:p>
          <a:p>
            <a:pPr marL="457200" indent="-457200" algn="just"/>
            <a:endParaRPr lang="en-US"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dirty="0">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2707" name="Object 3"/>
          <p:cNvGraphicFramePr>
            <a:graphicFrameLocks noChangeAspect="1"/>
          </p:cNvGraphicFramePr>
          <p:nvPr/>
        </p:nvGraphicFramePr>
        <p:xfrm>
          <a:off x="6211888" y="4267200"/>
          <a:ext cx="2054225" cy="533400"/>
        </p:xfrm>
        <a:graphic>
          <a:graphicData uri="http://schemas.openxmlformats.org/presentationml/2006/ole">
            <mc:AlternateContent xmlns:mc="http://schemas.openxmlformats.org/markup-compatibility/2006">
              <mc:Choice xmlns:v="urn:schemas-microsoft-com:vml" Requires="v">
                <p:oleObj spid="_x0000_s72707" name="Equation" r:id="rId3" imgW="977760" imgH="241200" progId="Equation.3">
                  <p:embed/>
                </p:oleObj>
              </mc:Choice>
              <mc:Fallback>
                <p:oleObj name="Equation" r:id="rId3" imgW="97776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888" y="4267200"/>
                        <a:ext cx="20542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8C4A4B88-1782-42C8-BD5A-19087A6D7F00}" type="slidenum">
              <a:rPr lang="en-US" sz="2400" smtClean="0"/>
              <a:pPr/>
              <a:t>7</a:t>
            </a:fld>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1-5.1: FORCED CONVECTION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a:bodyPr>
          <a:lstStyle/>
          <a:p>
            <a:pPr marL="457200" indent="-457200" algn="just">
              <a:buFont typeface="Wingdings" pitchFamily="2" charset="2"/>
              <a:buChar char="§"/>
            </a:pPr>
            <a:r>
              <a:rPr lang="en-GB" sz="2000" b="1" dirty="0">
                <a:solidFill>
                  <a:schemeClr val="tx1"/>
                </a:solidFill>
              </a:rPr>
              <a:t>The study of forced convection is concerned with the transfer of heat between a moving fluid and a solid surface. </a:t>
            </a:r>
          </a:p>
          <a:p>
            <a:pPr marL="457200" indent="-457200" algn="just"/>
            <a:r>
              <a:rPr lang="en-GB" sz="2000" b="1" i="1" dirty="0">
                <a:solidFill>
                  <a:schemeClr val="tx2"/>
                </a:solidFill>
              </a:rPr>
              <a:t>To apply Newton's law of cooling,</a:t>
            </a:r>
          </a:p>
          <a:p>
            <a:pPr marL="457200" indent="-457200" algn="just">
              <a:buFont typeface="Wingdings" pitchFamily="2" charset="2"/>
              <a:buChar char="§"/>
            </a:pPr>
            <a:r>
              <a:rPr lang="en-GB" sz="2000" dirty="0">
                <a:solidFill>
                  <a:schemeClr val="tx1"/>
                </a:solidFill>
              </a:rPr>
              <a:t>Find a value for the convection heat transfer coefficient, </a:t>
            </a:r>
            <a:r>
              <a:rPr lang="el-GR" sz="2000" dirty="0">
                <a:solidFill>
                  <a:schemeClr val="tx1"/>
                </a:solidFill>
              </a:rPr>
              <a:t>α</a:t>
            </a:r>
            <a:r>
              <a:rPr lang="en-US" sz="2000" dirty="0">
                <a:solidFill>
                  <a:schemeClr val="tx1"/>
                </a:solidFill>
              </a:rPr>
              <a:t> which</a:t>
            </a:r>
            <a:r>
              <a:rPr lang="en-GB" sz="2000" dirty="0">
                <a:solidFill>
                  <a:schemeClr val="tx1"/>
                </a:solidFill>
              </a:rPr>
              <a:t> is given by k</a:t>
            </a:r>
            <a:r>
              <a:rPr lang="en-US" sz="2000" dirty="0">
                <a:solidFill>
                  <a:schemeClr val="tx1"/>
                </a:solidFill>
              </a:rPr>
              <a:t>/</a:t>
            </a:r>
            <a:r>
              <a:rPr lang="el-GR" sz="2000" dirty="0">
                <a:solidFill>
                  <a:schemeClr val="tx1"/>
                </a:solidFill>
              </a:rPr>
              <a:t>δ</a:t>
            </a:r>
            <a:r>
              <a:rPr lang="en-GB" sz="2000" dirty="0">
                <a:solidFill>
                  <a:schemeClr val="tx1"/>
                </a:solidFill>
              </a:rPr>
              <a:t>, where k  is the thermal conductivity of the fluid and </a:t>
            </a:r>
            <a:r>
              <a:rPr lang="el-GR" sz="2000" dirty="0">
                <a:solidFill>
                  <a:schemeClr val="tx1"/>
                </a:solidFill>
              </a:rPr>
              <a:t>δ</a:t>
            </a:r>
            <a:r>
              <a:rPr lang="en-GB" sz="2000" dirty="0">
                <a:solidFill>
                  <a:schemeClr val="tx1"/>
                </a:solidFill>
              </a:rPr>
              <a:t> is the thickness of the fluid film on the surface. </a:t>
            </a:r>
          </a:p>
          <a:p>
            <a:pPr marL="457200" indent="-457200" algn="just">
              <a:buFont typeface="Wingdings" pitchFamily="2" charset="2"/>
              <a:buChar char="§"/>
            </a:pPr>
            <a:r>
              <a:rPr lang="en-GB" sz="2000" dirty="0">
                <a:solidFill>
                  <a:schemeClr val="tx1"/>
                </a:solidFill>
              </a:rPr>
              <a:t>The value of </a:t>
            </a:r>
            <a:r>
              <a:rPr lang="el-GR" sz="2000" dirty="0">
                <a:solidFill>
                  <a:schemeClr val="tx1"/>
                </a:solidFill>
              </a:rPr>
              <a:t>δ</a:t>
            </a:r>
            <a:r>
              <a:rPr lang="en-US" sz="2000" dirty="0">
                <a:solidFill>
                  <a:schemeClr val="tx1"/>
                </a:solidFill>
              </a:rPr>
              <a:t> is found </a:t>
            </a:r>
            <a:r>
              <a:rPr lang="en-GB" sz="2000" dirty="0">
                <a:solidFill>
                  <a:schemeClr val="tx1"/>
                </a:solidFill>
              </a:rPr>
              <a:t>in terms of the fluid properties and the fluid velocity;  as well as the type of fluid flow across the surface and is governed by the Reynolds number.</a:t>
            </a:r>
          </a:p>
          <a:p>
            <a:pPr marL="457200" indent="-457200" algn="just"/>
            <a:r>
              <a:rPr lang="en-GB" sz="2000" b="1" i="1" dirty="0">
                <a:solidFill>
                  <a:schemeClr val="tx2"/>
                </a:solidFill>
              </a:rPr>
              <a:t>Reynolds number</a:t>
            </a:r>
          </a:p>
          <a:p>
            <a:pPr marL="457200" indent="-457200" algn="just"/>
            <a:r>
              <a:rPr lang="en-GB" sz="2000" dirty="0">
                <a:solidFill>
                  <a:schemeClr val="tx1"/>
                </a:solidFill>
              </a:rPr>
              <a:t>The Reynolds number is dimensionless group given by ;</a:t>
            </a:r>
          </a:p>
          <a:p>
            <a:pPr marL="457200" indent="-457200" algn="just"/>
            <a:endParaRPr lang="en-GB" sz="2000" dirty="0">
              <a:solidFill>
                <a:schemeClr val="tx1"/>
              </a:solidFill>
            </a:endParaRPr>
          </a:p>
          <a:p>
            <a:pPr marL="457200" indent="-457200" algn="just"/>
            <a:endParaRPr lang="en-GB" sz="2000" dirty="0">
              <a:solidFill>
                <a:schemeClr val="tx1"/>
              </a:solidFill>
            </a:endParaRPr>
          </a:p>
          <a:p>
            <a:pPr marL="457200" indent="-457200" algn="just"/>
            <a:r>
              <a:rPr lang="en-GB" sz="2000" b="1" i="1" dirty="0">
                <a:solidFill>
                  <a:schemeClr val="tx1"/>
                </a:solidFill>
              </a:rPr>
              <a:t>where </a:t>
            </a:r>
            <a:r>
              <a:rPr lang="el-GR" sz="2000" b="1" i="1" dirty="0">
                <a:solidFill>
                  <a:schemeClr val="tx1"/>
                </a:solidFill>
              </a:rPr>
              <a:t>ρ</a:t>
            </a:r>
            <a:r>
              <a:rPr lang="en-GB" sz="2000" b="1" i="1" dirty="0">
                <a:solidFill>
                  <a:schemeClr val="tx1"/>
                </a:solidFill>
              </a:rPr>
              <a:t> is the fluid density, u is the fluid mean velocity, L is the characteristic linear dimension, </a:t>
            </a:r>
            <a:r>
              <a:rPr lang="el-GR" sz="2000" b="1" i="1" dirty="0">
                <a:solidFill>
                  <a:schemeClr val="tx1"/>
                </a:solidFill>
              </a:rPr>
              <a:t>μ</a:t>
            </a:r>
            <a:r>
              <a:rPr lang="en-US" sz="2000" b="1" i="1" dirty="0">
                <a:solidFill>
                  <a:schemeClr val="tx1"/>
                </a:solidFill>
              </a:rPr>
              <a:t> is </a:t>
            </a:r>
            <a:r>
              <a:rPr lang="en-GB" sz="2000" b="1" i="1" dirty="0">
                <a:solidFill>
                  <a:schemeClr val="tx1"/>
                </a:solidFill>
              </a:rPr>
              <a:t>the dynamic viscosity of the f1uid, and </a:t>
            </a:r>
            <a:r>
              <a:rPr lang="el-GR" sz="2000" b="1" i="1" dirty="0">
                <a:solidFill>
                  <a:schemeClr val="tx1"/>
                </a:solidFill>
              </a:rPr>
              <a:t>ν</a:t>
            </a:r>
            <a:r>
              <a:rPr lang="en-US" sz="2000" b="1" i="1" dirty="0">
                <a:solidFill>
                  <a:schemeClr val="tx1"/>
                </a:solidFill>
              </a:rPr>
              <a:t> is</a:t>
            </a:r>
            <a:r>
              <a:rPr lang="en-GB" sz="2000" b="1" i="1" dirty="0">
                <a:solidFill>
                  <a:schemeClr val="tx1"/>
                </a:solidFill>
              </a:rPr>
              <a:t> the kinematic viscosity of the fluid. </a:t>
            </a:r>
            <a:endParaRPr lang="en-US" sz="2000" b="1" i="1" dirty="0">
              <a:solidFill>
                <a:schemeClr val="tx1"/>
              </a:solidFill>
            </a:endParaRPr>
          </a:p>
          <a:p>
            <a:pPr marL="457200" indent="-457200" algn="just"/>
            <a:endParaRPr lang="en-GB" sz="2000" dirty="0">
              <a:solidFill>
                <a:schemeClr val="tx1"/>
              </a:solidFill>
            </a:endParaRPr>
          </a:p>
          <a:p>
            <a:pPr marL="457200" indent="-457200" algn="just"/>
            <a:endParaRPr lang="en-US" sz="2000" b="1"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9089" name="Object 1"/>
          <p:cNvGraphicFramePr>
            <a:graphicFrameLocks noChangeAspect="1"/>
          </p:cNvGraphicFramePr>
          <p:nvPr/>
        </p:nvGraphicFramePr>
        <p:xfrm>
          <a:off x="2895600" y="4572000"/>
          <a:ext cx="2057400" cy="609600"/>
        </p:xfrm>
        <a:graphic>
          <a:graphicData uri="http://schemas.openxmlformats.org/presentationml/2006/ole">
            <mc:AlternateContent xmlns:mc="http://schemas.openxmlformats.org/markup-compatibility/2006">
              <mc:Choice xmlns:v="urn:schemas-microsoft-com:vml" Requires="v">
                <p:oleObj spid="_x0000_s89089" name="Equation" r:id="rId3" imgW="990600" imgH="419100" progId="Equation.3">
                  <p:embed/>
                </p:oleObj>
              </mc:Choice>
              <mc:Fallback>
                <p:oleObj name="Equation" r:id="rId3" imgW="990600" imgH="4191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057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8C4A4B88-1782-42C8-BD5A-19087A6D7F00}"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533400"/>
          </a:xfrm>
        </p:spPr>
        <p:txBody>
          <a:bodyPr>
            <a:normAutofit/>
          </a:bodyPr>
          <a:lstStyle/>
          <a:p>
            <a:r>
              <a:rPr lang="en-US" sz="2400" b="1" dirty="0">
                <a:solidFill>
                  <a:srgbClr val="FF0000"/>
                </a:solidFill>
                <a:latin typeface="Arial Black" pitchFamily="34" charset="0"/>
              </a:rPr>
              <a:t>SESSION 1-5.1: FORCED CONVECTION </a:t>
            </a:r>
            <a:endParaRPr lang="en-US" sz="2400" b="1" i="1" dirty="0">
              <a:solidFill>
                <a:srgbClr val="FF0000"/>
              </a:solidFill>
              <a:latin typeface="Arial Black" pitchFamily="34" charset="0"/>
            </a:endParaRPr>
          </a:p>
        </p:txBody>
      </p:sp>
      <p:sp>
        <p:nvSpPr>
          <p:cNvPr id="3" name="Subtitle 2"/>
          <p:cNvSpPr>
            <a:spLocks noGrp="1"/>
          </p:cNvSpPr>
          <p:nvPr>
            <p:ph type="subTitle" idx="1"/>
          </p:nvPr>
        </p:nvSpPr>
        <p:spPr>
          <a:xfrm>
            <a:off x="304800" y="762000"/>
            <a:ext cx="8382000" cy="5638800"/>
          </a:xfrm>
        </p:spPr>
        <p:txBody>
          <a:bodyPr>
            <a:normAutofit lnSpcReduction="10000"/>
          </a:bodyPr>
          <a:lstStyle/>
          <a:p>
            <a:pPr marL="457200" indent="-457200" algn="just"/>
            <a:r>
              <a:rPr lang="en-GB" sz="2000" b="1" i="1" dirty="0">
                <a:solidFill>
                  <a:schemeClr val="tx2"/>
                </a:solidFill>
              </a:rPr>
              <a:t>Reynolds number</a:t>
            </a:r>
          </a:p>
          <a:p>
            <a:pPr marL="457200" indent="-457200" algn="just">
              <a:buFont typeface="Wingdings" pitchFamily="2" charset="2"/>
              <a:buChar char="§"/>
            </a:pPr>
            <a:r>
              <a:rPr lang="en-GB" sz="2000" b="1" i="1" dirty="0">
                <a:solidFill>
                  <a:schemeClr val="tx1"/>
                </a:solidFill>
              </a:rPr>
              <a:t> It represents the ratio of the inertia forces to viscous forces in the fluid.</a:t>
            </a:r>
          </a:p>
          <a:p>
            <a:pPr marL="457200" indent="-457200" algn="just">
              <a:buFont typeface="Wingdings" pitchFamily="2" charset="2"/>
              <a:buChar char="§"/>
            </a:pPr>
            <a:r>
              <a:rPr lang="en-GB" sz="2000" b="1" i="1" dirty="0">
                <a:solidFill>
                  <a:schemeClr val="tx1"/>
                </a:solidFill>
              </a:rPr>
              <a:t> </a:t>
            </a:r>
            <a:r>
              <a:rPr lang="en-GB" sz="2000" dirty="0">
                <a:solidFill>
                  <a:schemeClr val="tx1"/>
                </a:solidFill>
              </a:rPr>
              <a:t>At </a:t>
            </a:r>
            <a:r>
              <a:rPr lang="en-GB" sz="2000" i="1" dirty="0">
                <a:solidFill>
                  <a:schemeClr val="tx1"/>
                </a:solidFill>
              </a:rPr>
              <a:t>large</a:t>
            </a:r>
            <a:r>
              <a:rPr lang="en-GB" sz="2000" dirty="0">
                <a:solidFill>
                  <a:schemeClr val="tx1"/>
                </a:solidFill>
              </a:rPr>
              <a:t> Reynolds numbers, the inertia forces, which are proportional to the density and the velocity of the fluid, are large relative to the viscous forces, and thus the viscous forces cannot prevent the random and rapid fluctuation of the fluid.</a:t>
            </a:r>
          </a:p>
          <a:p>
            <a:pPr marL="457200" indent="-457200" algn="just">
              <a:buFont typeface="Wingdings" pitchFamily="2" charset="2"/>
              <a:buChar char="§"/>
            </a:pPr>
            <a:r>
              <a:rPr lang="en-GB" sz="2000" dirty="0">
                <a:solidFill>
                  <a:schemeClr val="tx1"/>
                </a:solidFill>
              </a:rPr>
              <a:t>At </a:t>
            </a:r>
            <a:r>
              <a:rPr lang="en-GB" sz="2000" i="1" dirty="0">
                <a:solidFill>
                  <a:schemeClr val="tx1"/>
                </a:solidFill>
              </a:rPr>
              <a:t>small</a:t>
            </a:r>
            <a:r>
              <a:rPr lang="en-GB" sz="2000" dirty="0">
                <a:solidFill>
                  <a:schemeClr val="tx1"/>
                </a:solidFill>
              </a:rPr>
              <a:t> Reynolds numbers, however, the viscous forces are large enough to overcome the inertia forces to keep the fluid “in line.” Thus, the flow is </a:t>
            </a:r>
            <a:r>
              <a:rPr lang="en-GB" sz="2000" i="1" dirty="0">
                <a:solidFill>
                  <a:schemeClr val="tx1"/>
                </a:solidFill>
              </a:rPr>
              <a:t>turbulent</a:t>
            </a:r>
            <a:r>
              <a:rPr lang="en-GB" sz="2000" dirty="0">
                <a:solidFill>
                  <a:schemeClr val="tx1"/>
                </a:solidFill>
              </a:rPr>
              <a:t> in the first case and </a:t>
            </a:r>
            <a:r>
              <a:rPr lang="en-GB" sz="2000" i="1" dirty="0">
                <a:solidFill>
                  <a:schemeClr val="tx1"/>
                </a:solidFill>
              </a:rPr>
              <a:t>laminar</a:t>
            </a:r>
            <a:r>
              <a:rPr lang="en-GB" sz="2000" dirty="0">
                <a:solidFill>
                  <a:schemeClr val="tx1"/>
                </a:solidFill>
              </a:rPr>
              <a:t> in the second.</a:t>
            </a:r>
          </a:p>
          <a:p>
            <a:pPr marL="457200" indent="-457200" algn="just">
              <a:buFont typeface="Wingdings" pitchFamily="2" charset="2"/>
              <a:buChar char="§"/>
            </a:pPr>
            <a:r>
              <a:rPr lang="en-GB" sz="2000" dirty="0">
                <a:solidFill>
                  <a:schemeClr val="tx1"/>
                </a:solidFill>
              </a:rPr>
              <a:t>The Reynolds number at which the flow becomes turbulent is called the </a:t>
            </a:r>
            <a:r>
              <a:rPr lang="en-GB" sz="2000" i="1" dirty="0">
                <a:solidFill>
                  <a:schemeClr val="tx1"/>
                </a:solidFill>
              </a:rPr>
              <a:t>critical Reynolds number</a:t>
            </a:r>
            <a:r>
              <a:rPr lang="en-GB" sz="2000" dirty="0">
                <a:solidFill>
                  <a:schemeClr val="tx1"/>
                </a:solidFill>
              </a:rPr>
              <a:t>.</a:t>
            </a:r>
          </a:p>
          <a:p>
            <a:pPr marL="457200" indent="-457200" algn="just">
              <a:buFont typeface="Wingdings" pitchFamily="2" charset="2"/>
              <a:buChar char="§"/>
            </a:pPr>
            <a:r>
              <a:rPr lang="en-GB" sz="2000" dirty="0">
                <a:solidFill>
                  <a:schemeClr val="tx1"/>
                </a:solidFill>
              </a:rPr>
              <a:t>For flow over a flat plate, transition from laminar to turbulent occurs at the critical Reynolds number </a:t>
            </a:r>
          </a:p>
          <a:p>
            <a:pPr marL="457200" indent="-457200" algn="just">
              <a:buFont typeface="Wingdings" pitchFamily="2" charset="2"/>
              <a:buChar char="§"/>
            </a:pPr>
            <a:endParaRPr lang="en-GB" sz="2000" dirty="0">
              <a:solidFill>
                <a:schemeClr val="tx1"/>
              </a:solidFill>
            </a:endParaRPr>
          </a:p>
          <a:p>
            <a:pPr marL="457200" indent="-457200" algn="just">
              <a:buFont typeface="Wingdings" pitchFamily="2" charset="2"/>
              <a:buChar char="§"/>
            </a:pPr>
            <a:r>
              <a:rPr lang="en-GB" sz="2000" dirty="0">
                <a:solidFill>
                  <a:schemeClr val="tx1"/>
                </a:solidFill>
              </a:rPr>
              <a:t>This generally accepted value of the critical Reynolds number, for a flat plate, may vary somewhat depending on the surface roughness, the turbulence level, and the variation of pressure along the surface.</a:t>
            </a:r>
            <a:endParaRPr lang="en-US" sz="2000" dirty="0">
              <a:solidFill>
                <a:schemeClr val="tx1"/>
              </a:solidFill>
            </a:endParaRPr>
          </a:p>
          <a:p>
            <a:pPr marL="457200" indent="-457200" algn="just">
              <a:buFont typeface="Wingdings" pitchFamily="2" charset="2"/>
              <a:buChar char="§"/>
            </a:pPr>
            <a:endParaRPr lang="en-GB" sz="2000" dirty="0">
              <a:solidFill>
                <a:schemeClr val="tx1"/>
              </a:solidFill>
            </a:endParaRPr>
          </a:p>
        </p:txBody>
      </p:sp>
      <p:sp>
        <p:nvSpPr>
          <p:cNvPr id="4" name="Footer Placeholder 3"/>
          <p:cNvSpPr>
            <a:spLocks noGrp="1"/>
          </p:cNvSpPr>
          <p:nvPr>
            <p:ph type="ftr" sz="quarter" idx="11"/>
          </p:nvPr>
        </p:nvSpPr>
        <p:spPr>
          <a:xfrm>
            <a:off x="3124200" y="6356350"/>
            <a:ext cx="3505200" cy="365125"/>
          </a:xfrm>
        </p:spPr>
        <p:txBody>
          <a:bodyPr/>
          <a:lstStyle/>
          <a:p>
            <a:r>
              <a:rPr lang="fr-FR" b="1" i="1">
                <a:solidFill>
                  <a:srgbClr val="002060"/>
                </a:solidFill>
                <a:latin typeface="Times New Roman" pitchFamily="18" charset="0"/>
                <a:cs typeface="Times New Roman" pitchFamily="18" charset="0"/>
              </a:rPr>
              <a:t>PROF. F.K. FORSON; ME 366 LECTURE 7</a:t>
            </a:r>
            <a:endParaRPr lang="en-US" b="1" i="1" dirty="0">
              <a:solidFill>
                <a:srgbClr val="002060"/>
              </a:solidFill>
              <a:latin typeface="Times New Roman" pitchFamily="18" charset="0"/>
              <a:cs typeface="Times New Roman"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1619" name="Object 3"/>
          <p:cNvGraphicFramePr>
            <a:graphicFrameLocks noChangeAspect="1"/>
          </p:cNvGraphicFramePr>
          <p:nvPr/>
        </p:nvGraphicFramePr>
        <p:xfrm>
          <a:off x="4038600" y="4343400"/>
          <a:ext cx="2819400" cy="533400"/>
        </p:xfrm>
        <a:graphic>
          <a:graphicData uri="http://schemas.openxmlformats.org/presentationml/2006/ole">
            <mc:AlternateContent xmlns:mc="http://schemas.openxmlformats.org/markup-compatibility/2006">
              <mc:Choice xmlns:v="urn:schemas-microsoft-com:vml" Requires="v">
                <p:oleObj spid="_x0000_s111619" name="Equation" r:id="rId3" imgW="1371600" imgH="254000" progId="Equation.3">
                  <p:embed/>
                </p:oleObj>
              </mc:Choice>
              <mc:Fallback>
                <p:oleObj name="Equation" r:id="rId3" imgW="1371600" imgH="2540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343400"/>
                        <a:ext cx="2819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8C4A4B88-1782-42C8-BD5A-19087A6D7F00}"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2657</TotalTime>
  <Words>6981</Words>
  <Application>Microsoft Office PowerPoint</Application>
  <PresentationFormat>On-screen Show (4:3)</PresentationFormat>
  <Paragraphs>978</Paragraphs>
  <Slides>65</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2" baseType="lpstr">
      <vt:lpstr>Arial</vt:lpstr>
      <vt:lpstr>Arial Black</vt:lpstr>
      <vt:lpstr>Calibri</vt:lpstr>
      <vt:lpstr>Times New Roman</vt:lpstr>
      <vt:lpstr>Wingdings</vt:lpstr>
      <vt:lpstr>Office Theme</vt:lpstr>
      <vt:lpstr>Equation</vt:lpstr>
      <vt:lpstr>UNIT 5:  CONVECTION HEAT TRANSFER </vt:lpstr>
      <vt:lpstr>Summary of Convection Calculation Procedure</vt:lpstr>
      <vt:lpstr>Forced Convection heat transfer correlations over flat plates</vt:lpstr>
      <vt:lpstr>Summary of Correlations for free convection heat transfer coefficient</vt:lpstr>
      <vt:lpstr>SUMMARY OF CORRELATION PARAMETERS IN CONVECTION HEAT TRANSFER</vt:lpstr>
      <vt:lpstr>Contd.</vt:lpstr>
      <vt:lpstr>SESSION 1-5: INTRODUCTION TO CONVECTION HEAT TRANSFER </vt:lpstr>
      <vt:lpstr>SESSION 1-5.1: FORCED CONVECTION </vt:lpstr>
      <vt:lpstr>SESSION 1-5.1: FORCED CONVECTION </vt:lpstr>
      <vt:lpstr>SESSION 1-5.1: FORCED CONVECTION </vt:lpstr>
      <vt:lpstr>SESSION 1-5.2: DIMENSIONAL ANALYSIS </vt:lpstr>
      <vt:lpstr>SESSION 1-5.2: DIMENSIONAL ANALYSIS </vt:lpstr>
      <vt:lpstr>SESSION 1-5.2: DIMENSIONAL ANALYSIS </vt:lpstr>
      <vt:lpstr>SESSION 1-5.3: REYNOLDS ANALOGY</vt:lpstr>
      <vt:lpstr>SESSION 1-5.3: REYNOLDS ANALOGY</vt:lpstr>
      <vt:lpstr>SESSION 1-5.3: REYNOLDS ANALOGY</vt:lpstr>
      <vt:lpstr>Worked Example 5.1 : Heating of air in a tube</vt:lpstr>
      <vt:lpstr>Worked Example 5.1 : Heating of air in a tube</vt:lpstr>
      <vt:lpstr>Worked Example 5.1 : Heating of air in a tube</vt:lpstr>
      <vt:lpstr>SESSION 1-5.4: The Heat Transfer Coefficient </vt:lpstr>
      <vt:lpstr>SESSION 1-5.4: The Heat Transfer Coefficient </vt:lpstr>
      <vt:lpstr>SESSION 1-5.4: The Heat Transfer Coefficient </vt:lpstr>
      <vt:lpstr>Worked Example 5.2 : Heat Loss from a Steam Pipe in Windy Air</vt:lpstr>
      <vt:lpstr>Worked Example 5.2 : Heat Loss from a Steam Pipe in Windy Air</vt:lpstr>
      <vt:lpstr>Worked Example 5.2 : Heat Loss from a Steam Pipe in Windy Air</vt:lpstr>
      <vt:lpstr>Table 10: Properties of Gases at 1atm Pressure</vt:lpstr>
      <vt:lpstr>SESSION 2-5: NATURAL CONVECTION </vt:lpstr>
      <vt:lpstr>Analysis of Natural convection Heat Transfer</vt:lpstr>
      <vt:lpstr>Dimensional Analysis of Natural Convection Heat Transfer </vt:lpstr>
      <vt:lpstr>The Grashof Number</vt:lpstr>
      <vt:lpstr>2-5.1 : Natural Convection Correlations</vt:lpstr>
      <vt:lpstr>Natural convection correlation contd.</vt:lpstr>
      <vt:lpstr>Natural convection correlation contd.</vt:lpstr>
      <vt:lpstr>Natural convection correlation contd.</vt:lpstr>
      <vt:lpstr>Worked Example 5.3 : Heat loss from Hot Water Pipes</vt:lpstr>
      <vt:lpstr>Solution Worked Example 5.3 Contd.</vt:lpstr>
      <vt:lpstr>Solution Worked Example 5.3 End.</vt:lpstr>
      <vt:lpstr>Worked Example 5.4 : Heat loss from a Wall</vt:lpstr>
      <vt:lpstr>Solution Worked Example 5.4 Contd.</vt:lpstr>
      <vt:lpstr>Solution Worked Example 5.4 Contd.</vt:lpstr>
      <vt:lpstr>Solution Worked Example 5.4 End</vt:lpstr>
      <vt:lpstr>2-5.2 : Natural Convection inside Enclosures</vt:lpstr>
      <vt:lpstr>2-5.2 : Natural Convection inside Enclosures Contd.</vt:lpstr>
      <vt:lpstr>Natural convection correlation in enclosures</vt:lpstr>
      <vt:lpstr>Natural convection correlation in enclosures contd.</vt:lpstr>
      <vt:lpstr>Worked Example 5.5 : Heat loss through a Double-Pane Window</vt:lpstr>
      <vt:lpstr>Solution: Worked Example 5.5 Contd.</vt:lpstr>
      <vt:lpstr>Solution: Worked Example 5.5 End.</vt:lpstr>
      <vt:lpstr>2-5.3: NATURAL CONVECTION FROM FINNED SURFACES</vt:lpstr>
      <vt:lpstr>2-5.3: NATURAL CONVECTION FROM FINNED SURFACES</vt:lpstr>
      <vt:lpstr>Worked Example 5.6 : Heat loss from the Ducts of a Heating system</vt:lpstr>
      <vt:lpstr>Solution: Worked Example 5.6 Contd.</vt:lpstr>
      <vt:lpstr>Solution: Worked Example 5.6 End.</vt:lpstr>
      <vt:lpstr>2-5.4:COMBINED NATURAL AND FORCED CONVECTION  </vt:lpstr>
      <vt:lpstr>2-5.4:COMBINED NATURAL AND FORCED CONVECTION  </vt:lpstr>
      <vt:lpstr>2-5.4:COMBINED NATURAL AND FORCED CONVECTION  </vt:lpstr>
      <vt:lpstr>2-5.4:COMBINED NATURAL AND FORCED CONVECTION  </vt:lpstr>
      <vt:lpstr>2-5.4:COMBINED NATURAL AND FORCED CONVECTION  </vt:lpstr>
      <vt:lpstr>2-5.4:COMBINED NATURAL AND FORCED CONVECTION  </vt:lpstr>
      <vt:lpstr>2-5.4:COMBINED NATURAL AND FORCED CONVECTION  </vt:lpstr>
      <vt:lpstr>Worked Example 5.7 : Mixed Convection Heat Transfer</vt:lpstr>
      <vt:lpstr>Solution to Worked Example 5.7 Contd.</vt:lpstr>
      <vt:lpstr>Solution to Worked Example 5.7 End.</vt:lpstr>
      <vt:lpstr>Example on combined natural and forced convection heat transfer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2-5: NATURAL CONVECTION</dc:title>
  <dc:creator>AMOABENG</dc:creator>
  <cp:lastModifiedBy>Ebenezer T. Ashimolowo</cp:lastModifiedBy>
  <cp:revision>144</cp:revision>
  <dcterms:created xsi:type="dcterms:W3CDTF">2012-01-07T14:24:34Z</dcterms:created>
  <dcterms:modified xsi:type="dcterms:W3CDTF">2021-05-18T17:03:54Z</dcterms:modified>
</cp:coreProperties>
</file>