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32" y="17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945A-A9B2-41F7-9C08-41A86A3D7735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A70F-76EA-41A3-A3D1-37B6D63089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7A70F-76EA-41A3-A3D1-37B6D63089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BF20-B806-414B-A47D-B7D9F4D04F4F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4E50-3CBC-4345-BDA4-0238D540B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276600"/>
          </a:xfrm>
        </p:spPr>
        <p:txBody>
          <a:bodyPr/>
          <a:lstStyle/>
          <a:p>
            <a:r>
              <a:rPr lang="en-US" dirty="0" smtClean="0"/>
              <a:t>C Fundamentals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Single characters can be entered into the computer using the C library function </a:t>
            </a:r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r>
              <a:rPr lang="en-US" dirty="0" smtClean="0"/>
              <a:t> function is a part of the I/O library.</a:t>
            </a:r>
          </a:p>
          <a:p>
            <a:endParaRPr lang="en-US" dirty="0" smtClean="0"/>
          </a:p>
          <a:p>
            <a:r>
              <a:rPr lang="en-US" dirty="0" smtClean="0"/>
              <a:t>It returns a single character from a standard input device.</a:t>
            </a:r>
          </a:p>
          <a:p>
            <a:endParaRPr lang="en-US" dirty="0" smtClean="0"/>
          </a:p>
          <a:p>
            <a:r>
              <a:rPr lang="en-US" dirty="0" smtClean="0"/>
              <a:t>The function requires no arguments.</a:t>
            </a:r>
          </a:p>
          <a:p>
            <a:endParaRPr lang="en-US" dirty="0" smtClean="0"/>
          </a:p>
          <a:p>
            <a:r>
              <a:rPr lang="en-US" dirty="0" smtClean="0"/>
              <a:t>The syntax is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character variable = </a:t>
            </a:r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smtClean="0">
                <a:solidFill>
                  <a:srgbClr val="FF0000"/>
                </a:solidFill>
              </a:rPr>
              <a:t>character variable </a:t>
            </a:r>
            <a:r>
              <a:rPr lang="en-US" dirty="0" smtClean="0"/>
              <a:t>refers to some previously declared character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Single characters can be displayed using the C library function </a:t>
            </a:r>
            <a:r>
              <a:rPr lang="en-US" sz="2400" dirty="0" err="1" smtClean="0">
                <a:solidFill>
                  <a:srgbClr val="FF0000"/>
                </a:solidFill>
              </a:rPr>
              <a:t>putchar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transmits a single character to a standard output device.</a:t>
            </a:r>
          </a:p>
          <a:p>
            <a:endParaRPr lang="en-US" sz="2400" dirty="0" smtClean="0"/>
          </a:p>
          <a:p>
            <a:r>
              <a:rPr lang="en-US" sz="2400" dirty="0" smtClean="0"/>
              <a:t>The syntax is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putchar</a:t>
            </a:r>
            <a:r>
              <a:rPr lang="en-US" sz="2400" dirty="0" smtClean="0">
                <a:solidFill>
                  <a:srgbClr val="FF0000"/>
                </a:solidFill>
              </a:rPr>
              <a:t>(character variable)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where </a:t>
            </a:r>
            <a:r>
              <a:rPr lang="en-US" sz="2400" dirty="0" smtClean="0">
                <a:solidFill>
                  <a:srgbClr val="FF0000"/>
                </a:solidFill>
              </a:rPr>
              <a:t>character variable </a:t>
            </a:r>
            <a:r>
              <a:rPr lang="en-US" sz="2400" dirty="0" smtClean="0"/>
              <a:t>refers to some previously declared character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Input data can be entered into the computer from a standard input device by means of the C library function </a:t>
            </a:r>
            <a:r>
              <a:rPr lang="en-US" dirty="0" err="1" smtClean="0"/>
              <a:t>scanf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function can be used to enter any combination of numerical values, single characters and strings.</a:t>
            </a:r>
          </a:p>
          <a:p>
            <a:endParaRPr lang="en-US" dirty="0" smtClean="0"/>
          </a:p>
          <a:p>
            <a:r>
              <a:rPr lang="en-US" dirty="0" smtClean="0"/>
              <a:t>The syntax is: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(control string, arg1, arg2,…, </a:t>
            </a:r>
            <a:r>
              <a:rPr lang="en-US" dirty="0" err="1" smtClean="0">
                <a:solidFill>
                  <a:srgbClr val="FF0000"/>
                </a:solidFill>
              </a:rPr>
              <a:t>argn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smtClean="0">
                <a:solidFill>
                  <a:srgbClr val="FF0000"/>
                </a:solidFill>
              </a:rPr>
              <a:t>control string </a:t>
            </a:r>
            <a:r>
              <a:rPr lang="en-US" dirty="0" smtClean="0"/>
              <a:t>refers to a string containing certain formatting information, and </a:t>
            </a:r>
            <a:r>
              <a:rPr lang="en-US" dirty="0" smtClean="0">
                <a:solidFill>
                  <a:srgbClr val="FF0000"/>
                </a:solidFill>
              </a:rPr>
              <a:t>arg1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arg2</a:t>
            </a:r>
            <a:r>
              <a:rPr lang="en-US" dirty="0" smtClean="0"/>
              <a:t>,…, </a:t>
            </a:r>
            <a:r>
              <a:rPr lang="en-US" dirty="0" err="1" smtClean="0">
                <a:solidFill>
                  <a:srgbClr val="FF0000"/>
                </a:solidFill>
              </a:rPr>
              <a:t>argn</a:t>
            </a:r>
            <a:r>
              <a:rPr lang="en-US" dirty="0" smtClean="0"/>
              <a:t> are arguments that represent the individual input data items.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Output data can be written from the computer onto a standard output device using the library function </a:t>
            </a:r>
            <a:r>
              <a:rPr lang="en-US" dirty="0" err="1" smtClean="0"/>
              <a:t>printf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function can be used to output any combination of numerical values, single characters and strings.</a:t>
            </a:r>
          </a:p>
          <a:p>
            <a:endParaRPr lang="en-US" dirty="0" smtClean="0"/>
          </a:p>
          <a:p>
            <a:r>
              <a:rPr lang="en-US" dirty="0" smtClean="0"/>
              <a:t>The syntax is: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(control string, arg1, arg2,…, </a:t>
            </a:r>
            <a:r>
              <a:rPr lang="en-US" dirty="0" err="1" smtClean="0">
                <a:solidFill>
                  <a:srgbClr val="FF0000"/>
                </a:solidFill>
              </a:rPr>
              <a:t>argn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smtClean="0">
                <a:solidFill>
                  <a:srgbClr val="FF0000"/>
                </a:solidFill>
              </a:rPr>
              <a:t>control string </a:t>
            </a:r>
            <a:r>
              <a:rPr lang="en-US" dirty="0" smtClean="0"/>
              <a:t>refers to a string containing certain formatting information, and </a:t>
            </a:r>
            <a:r>
              <a:rPr lang="en-US" dirty="0" smtClean="0">
                <a:solidFill>
                  <a:srgbClr val="FF0000"/>
                </a:solidFill>
              </a:rPr>
              <a:t>arg1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arg2</a:t>
            </a:r>
            <a:r>
              <a:rPr lang="en-US" dirty="0" smtClean="0"/>
              <a:t>,…, </a:t>
            </a:r>
            <a:r>
              <a:rPr lang="en-US" dirty="0" err="1" smtClean="0">
                <a:solidFill>
                  <a:srgbClr val="FF0000"/>
                </a:solidFill>
              </a:rPr>
              <a:t>argn</a:t>
            </a:r>
            <a:r>
              <a:rPr lang="en-US" dirty="0" smtClean="0"/>
              <a:t> are arguments that represent the individual output data items.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#include &lt;</a:t>
            </a:r>
            <a:r>
              <a:rPr lang="en-US" dirty="0" err="1" smtClean="0">
                <a:solidFill>
                  <a:schemeClr val="accent2"/>
                </a:solidFill>
              </a:rPr>
              <a:t>stdio.h</a:t>
            </a:r>
            <a:r>
              <a:rPr lang="en-US" dirty="0" smtClean="0">
                <a:solidFill>
                  <a:schemeClr val="accent2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main()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a,b,c</a:t>
            </a:r>
            <a:r>
              <a:rPr lang="en-US" dirty="0" smtClean="0">
                <a:solidFill>
                  <a:schemeClr val="accent2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printf</a:t>
            </a:r>
            <a:r>
              <a:rPr lang="en-US" dirty="0" smtClean="0">
                <a:solidFill>
                  <a:schemeClr val="accent2"/>
                </a:solidFill>
              </a:rPr>
              <a:t>("\</a:t>
            </a:r>
            <a:r>
              <a:rPr lang="en-US" dirty="0" err="1" smtClean="0">
                <a:solidFill>
                  <a:schemeClr val="accent2"/>
                </a:solidFill>
              </a:rPr>
              <a:t>nThe</a:t>
            </a:r>
            <a:r>
              <a:rPr lang="en-US" dirty="0" smtClean="0">
                <a:solidFill>
                  <a:schemeClr val="accent2"/>
                </a:solidFill>
              </a:rPr>
              <a:t> first number is ");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scanf</a:t>
            </a:r>
            <a:r>
              <a:rPr lang="en-US" dirty="0" smtClean="0">
                <a:solidFill>
                  <a:schemeClr val="accent2"/>
                </a:solidFill>
              </a:rPr>
              <a:t>("%</a:t>
            </a:r>
            <a:r>
              <a:rPr lang="en-US" dirty="0" err="1" smtClean="0">
                <a:solidFill>
                  <a:schemeClr val="accent2"/>
                </a:solidFill>
              </a:rPr>
              <a:t>d",&amp;a</a:t>
            </a:r>
            <a:r>
              <a:rPr lang="en-US" dirty="0" smtClean="0">
                <a:solidFill>
                  <a:schemeClr val="accent2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printf</a:t>
            </a:r>
            <a:r>
              <a:rPr lang="en-US" dirty="0" smtClean="0">
                <a:solidFill>
                  <a:schemeClr val="accent2"/>
                </a:solidFill>
              </a:rPr>
              <a:t>("The second number is ");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scanf</a:t>
            </a:r>
            <a:r>
              <a:rPr lang="en-US" dirty="0" smtClean="0">
                <a:solidFill>
                  <a:schemeClr val="accent2"/>
                </a:solidFill>
              </a:rPr>
              <a:t>("%</a:t>
            </a:r>
            <a:r>
              <a:rPr lang="en-US" dirty="0" err="1" smtClean="0">
                <a:solidFill>
                  <a:schemeClr val="accent2"/>
                </a:solidFill>
              </a:rPr>
              <a:t>d",&amp;b</a:t>
            </a:r>
            <a:r>
              <a:rPr lang="en-US" dirty="0" smtClean="0">
                <a:solidFill>
                  <a:schemeClr val="accent2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	c=</a:t>
            </a:r>
            <a:r>
              <a:rPr lang="en-US" dirty="0" err="1" smtClean="0">
                <a:solidFill>
                  <a:schemeClr val="accent2"/>
                </a:solidFill>
              </a:rPr>
              <a:t>a+b</a:t>
            </a:r>
            <a:r>
              <a:rPr lang="en-US" dirty="0" smtClean="0">
                <a:solidFill>
                  <a:schemeClr val="accent2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printf</a:t>
            </a:r>
            <a:r>
              <a:rPr lang="en-US" dirty="0" smtClean="0">
                <a:solidFill>
                  <a:schemeClr val="accent2"/>
                </a:solidFill>
              </a:rPr>
              <a:t>("The answer is %d \</a:t>
            </a:r>
            <a:r>
              <a:rPr lang="en-US" dirty="0" err="1" smtClean="0">
                <a:solidFill>
                  <a:schemeClr val="accent2"/>
                </a:solidFill>
              </a:rPr>
              <a:t>n",c</a:t>
            </a:r>
            <a:r>
              <a:rPr lang="en-US" dirty="0" smtClean="0">
                <a:solidFill>
                  <a:schemeClr val="accent2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#include &lt;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main()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=12345;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float x=345.678;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(“%3d %5d %8d\n\n”, </a:t>
            </a:r>
            <a:r>
              <a:rPr lang="en-US" dirty="0" err="1" smtClean="0">
                <a:solidFill>
                  <a:srgbClr val="FF0000"/>
                </a:solidFill>
              </a:rPr>
              <a:t>i,i,i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(“%3g %10g %13g\n\n”, </a:t>
            </a:r>
            <a:r>
              <a:rPr lang="en-US" dirty="0" err="1" smtClean="0">
                <a:solidFill>
                  <a:srgbClr val="FF0000"/>
                </a:solidFill>
              </a:rPr>
              <a:t>x,x,x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(“%3g %13g %16g\n\n”, </a:t>
            </a:r>
            <a:r>
              <a:rPr lang="en-US" dirty="0" err="1" smtClean="0">
                <a:solidFill>
                  <a:srgbClr val="FF0000"/>
                </a:solidFill>
              </a:rPr>
              <a:t>x,x,x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main()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float x=345.678;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(“%7f %7.3f %7.1f\n\n”, </a:t>
            </a:r>
            <a:r>
              <a:rPr lang="en-US" dirty="0" err="1" smtClean="0">
                <a:solidFill>
                  <a:srgbClr val="FF0000"/>
                </a:solidFill>
              </a:rPr>
              <a:t>x,x,x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(“%12e %12.5e %12.3e”, </a:t>
            </a:r>
            <a:r>
              <a:rPr lang="en-US" dirty="0" err="1" smtClean="0">
                <a:solidFill>
                  <a:srgbClr val="FF0000"/>
                </a:solidFill>
              </a:rPr>
              <a:t>x,x,x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gets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puts</a:t>
            </a:r>
            <a:r>
              <a:rPr lang="en-US" sz="2400" dirty="0" smtClean="0"/>
              <a:t> functions facilitate the transfer of strings between the computer and the standard input/output devices.</a:t>
            </a:r>
          </a:p>
          <a:p>
            <a:endParaRPr lang="en-US" sz="2400" dirty="0" smtClean="0"/>
          </a:p>
          <a:p>
            <a:r>
              <a:rPr lang="en-US" sz="2400" dirty="0" smtClean="0"/>
              <a:t>They offer simple alternatives to the use of </a:t>
            </a:r>
            <a:r>
              <a:rPr lang="en-US" sz="2400" dirty="0" err="1" smtClean="0">
                <a:solidFill>
                  <a:srgbClr val="FF0000"/>
                </a:solidFill>
              </a:rPr>
              <a:t>scanf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sz="2400" dirty="0" smtClean="0"/>
              <a:t> for reading and displaying strings.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1400" dirty="0"/>
              <a:t>Five arithmetic operators in C: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+ (addition)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-  (subtraction)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* (multiplication)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/  (division)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% (remainder after integer division)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Four relational operators in C: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&lt;  (less than)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&lt;=  (less than or equal to)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&gt;  (greater than </a:t>
            </a:r>
            <a:r>
              <a:rPr lang="en-US" sz="1400" dirty="0" smtClean="0"/>
              <a:t>)</a:t>
            </a: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&gt;= (greater than or equal to)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Two equality operators in C: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==  (equal to)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!=  (not equal to)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Boolean operators in C: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&amp;&amp;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||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! </a:t>
            </a:r>
          </a:p>
          <a:p>
            <a:pPr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It is essential that an overall strategy be completely mapped out before any detailed programming begins.</a:t>
            </a:r>
          </a:p>
          <a:p>
            <a:endParaRPr lang="en-US" sz="1800" dirty="0" smtClean="0"/>
          </a:p>
          <a:p>
            <a:r>
              <a:rPr lang="en-US" sz="1800" dirty="0" smtClean="0"/>
              <a:t>An algorithm is an effective method for solving a problem expressed as a finite sequence of instructions.</a:t>
            </a:r>
          </a:p>
          <a:p>
            <a:endParaRPr lang="en-US" sz="1800" dirty="0" smtClean="0"/>
          </a:p>
          <a:p>
            <a:r>
              <a:rPr lang="en-US" sz="1800" dirty="0" smtClean="0"/>
              <a:t>Each algorithm is a list of well-defined instructions for completing a task.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Pseudocode</a:t>
            </a:r>
            <a:r>
              <a:rPr lang="en-US" sz="1800" dirty="0" smtClean="0"/>
              <a:t> is a compact high level description of a computer programming algorithm language reading that uses the structural  conventions of a programming, but is intended for human reading rather than machine reading.</a:t>
            </a:r>
          </a:p>
          <a:p>
            <a:endParaRPr lang="en-US" sz="1800" dirty="0"/>
          </a:p>
          <a:p>
            <a:r>
              <a:rPr lang="en-US" sz="1800" dirty="0" smtClean="0"/>
              <a:t>No standard for </a:t>
            </a:r>
            <a:r>
              <a:rPr lang="en-US" sz="1800" dirty="0" err="1" smtClean="0"/>
              <a:t>pseudocode</a:t>
            </a:r>
            <a:r>
              <a:rPr lang="en-US" sz="1800" dirty="0" smtClean="0"/>
              <a:t> syntax exists, a program in a </a:t>
            </a:r>
            <a:r>
              <a:rPr lang="en-US" sz="1800" dirty="0" err="1" smtClean="0"/>
              <a:t>pseudocode</a:t>
            </a:r>
            <a:r>
              <a:rPr lang="en-US" sz="1800" dirty="0" smtClean="0"/>
              <a:t> is not executable.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/* Our first program */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#include &lt;</a:t>
            </a:r>
            <a:r>
              <a:rPr lang="en-US" dirty="0" err="1" smtClean="0">
                <a:solidFill>
                  <a:schemeClr val="accent2"/>
                </a:solidFill>
              </a:rPr>
              <a:t>stdio.h</a:t>
            </a:r>
            <a:r>
              <a:rPr lang="en-US" dirty="0" smtClean="0">
                <a:solidFill>
                  <a:schemeClr val="accent2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main()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 		</a:t>
            </a:r>
            <a:r>
              <a:rPr lang="en-US" dirty="0" err="1" smtClean="0">
                <a:solidFill>
                  <a:schemeClr val="accent2"/>
                </a:solidFill>
              </a:rPr>
              <a:t>printf</a:t>
            </a:r>
            <a:r>
              <a:rPr lang="en-US" dirty="0" smtClean="0">
                <a:solidFill>
                  <a:schemeClr val="accent2"/>
                </a:solidFill>
              </a:rPr>
              <a:t>("Hello World\n");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A </a:t>
            </a:r>
            <a:r>
              <a:rPr lang="en-US" sz="2200" b="1" dirty="0" smtClean="0"/>
              <a:t>comment</a:t>
            </a:r>
            <a:r>
              <a:rPr lang="en-US" sz="2200" dirty="0" smtClean="0"/>
              <a:t> is a note to yourself (or others) that you put into your source code. 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All comments are ignored by the compiler. They exist solely for your benefit. 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Comments are used primarily to document the meaning and purpose of your source code, so that you can remember later how it functions and how to use it. 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In C, the start of a comment </a:t>
            </a:r>
            <a:r>
              <a:rPr lang="en-US" sz="2200" smtClean="0"/>
              <a:t>is signaled </a:t>
            </a:r>
            <a:r>
              <a:rPr lang="en-US" sz="2200" dirty="0" smtClean="0"/>
              <a:t>by the </a:t>
            </a:r>
            <a:r>
              <a:rPr lang="en-US" sz="2200" b="1" dirty="0" smtClean="0"/>
              <a:t>/*</a:t>
            </a:r>
            <a:r>
              <a:rPr lang="en-US" sz="2200" dirty="0" smtClean="0"/>
              <a:t> character pair. A comment is ended by </a:t>
            </a:r>
            <a:r>
              <a:rPr lang="en-US" sz="2200" b="1" dirty="0" smtClean="0"/>
              <a:t>*/</a:t>
            </a:r>
            <a:r>
              <a:rPr lang="en-US" sz="2200" dirty="0" smtClean="0"/>
              <a:t>. 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For example, this is a syntactically correct C comment: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 smtClean="0"/>
              <a:t>	</a:t>
            </a:r>
            <a:r>
              <a:rPr lang="en-US" sz="2200" b="1" dirty="0" smtClean="0">
                <a:solidFill>
                  <a:schemeClr val="accent2"/>
                </a:solidFill>
              </a:rPr>
              <a:t>/* This is a comment. */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If a line starts with a hash, denoted by </a:t>
            </a:r>
            <a:r>
              <a:rPr lang="en-US" sz="2400" dirty="0" smtClean="0">
                <a:solidFill>
                  <a:srgbClr val="FF0000"/>
                </a:solidFill>
              </a:rPr>
              <a:t>#,</a:t>
            </a:r>
            <a:r>
              <a:rPr lang="en-US" sz="2400" dirty="0" smtClean="0"/>
              <a:t> it tells the compiler that a command should be sent to the </a:t>
            </a:r>
            <a:r>
              <a:rPr lang="en-US" sz="2400" b="1" dirty="0" smtClean="0"/>
              <a:t>C PREPROCESSOR</a:t>
            </a:r>
            <a:r>
              <a:rPr lang="en-US" sz="2400" dirty="0" smtClean="0"/>
              <a:t>.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C preprocessor is a program that is runs before compilation takes place (hence the name). 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#include</a:t>
            </a:r>
            <a:r>
              <a:rPr lang="en-US" sz="2400" dirty="0" smtClean="0"/>
              <a:t> is one of the many C preprocessor commands.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Basically, when the preprocessor finds </a:t>
            </a:r>
            <a:r>
              <a:rPr lang="en-US" sz="2400" dirty="0" smtClean="0">
                <a:solidFill>
                  <a:schemeClr val="accent2"/>
                </a:solidFill>
              </a:rPr>
              <a:t>#include</a:t>
            </a:r>
            <a:r>
              <a:rPr lang="en-US" sz="2400" dirty="0" smtClean="0"/>
              <a:t> it looks for the file specified and replaces </a:t>
            </a:r>
            <a:r>
              <a:rPr lang="en-US" sz="2400" dirty="0" smtClean="0">
                <a:solidFill>
                  <a:srgbClr val="FF0000"/>
                </a:solidFill>
              </a:rPr>
              <a:t>#include</a:t>
            </a:r>
            <a:r>
              <a:rPr lang="en-US" sz="2400" dirty="0" smtClean="0"/>
              <a:t> with the contents of that file.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Compilation Process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0" y="2263181"/>
            <a:ext cx="5486399" cy="320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80000"/>
              </a:lnSpc>
            </a:pPr>
            <a:r>
              <a:rPr lang="en-US" b="1" dirty="0" smtClean="0"/>
              <a:t>Preprocessing</a:t>
            </a:r>
            <a:r>
              <a:rPr lang="en-US" dirty="0" smtClean="0"/>
              <a:t> is the first pass of any C compilation. It processes include-files, conditional compilation instructions and macros.</a:t>
            </a:r>
          </a:p>
          <a:p>
            <a:pPr marL="571500" indent="-571500">
              <a:lnSpc>
                <a:spcPct val="80000"/>
              </a:lnSpc>
            </a:pPr>
            <a:endParaRPr lang="en-US" dirty="0" smtClean="0"/>
          </a:p>
          <a:p>
            <a:pPr marL="571500" indent="-571500">
              <a:lnSpc>
                <a:spcPct val="80000"/>
              </a:lnSpc>
            </a:pPr>
            <a:r>
              <a:rPr lang="en-US" b="1" dirty="0" smtClean="0"/>
              <a:t>Compilation</a:t>
            </a:r>
            <a:r>
              <a:rPr lang="en-US" dirty="0" smtClean="0"/>
              <a:t> is the second pass. It takes the output of the preprocessor, and the source code, and generates assembler source code.</a:t>
            </a:r>
          </a:p>
          <a:p>
            <a:pPr marL="571500" indent="-571500">
              <a:lnSpc>
                <a:spcPct val="80000"/>
              </a:lnSpc>
            </a:pPr>
            <a:endParaRPr lang="en-US" dirty="0" smtClean="0"/>
          </a:p>
          <a:p>
            <a:pPr marL="571500" indent="-571500">
              <a:lnSpc>
                <a:spcPct val="80000"/>
              </a:lnSpc>
            </a:pPr>
            <a:r>
              <a:rPr lang="en-US" b="1" dirty="0" smtClean="0"/>
              <a:t>Assembly</a:t>
            </a:r>
            <a:r>
              <a:rPr lang="en-US" dirty="0" smtClean="0"/>
              <a:t> is the third stage of compilation. It takes the assembly source code and produces an assembly listing with offsets. The assembler output is stored in an object file.</a:t>
            </a:r>
          </a:p>
          <a:p>
            <a:pPr marL="571500" indent="-571500">
              <a:lnSpc>
                <a:spcPct val="80000"/>
              </a:lnSpc>
            </a:pPr>
            <a:endParaRPr lang="en-US" dirty="0" smtClean="0"/>
          </a:p>
          <a:p>
            <a:pPr marL="571500" indent="-571500">
              <a:lnSpc>
                <a:spcPct val="80000"/>
              </a:lnSpc>
            </a:pPr>
            <a:r>
              <a:rPr lang="en-US" b="1" dirty="0" smtClean="0"/>
              <a:t>Linking</a:t>
            </a:r>
            <a:r>
              <a:rPr lang="en-US" dirty="0" smtClean="0"/>
              <a:t> is the final stage of compilation. It takes one or more object files or libraries as input and combines them to produce a single (usually executable) file. In doing so, it resolves references to external symbols, assigns final addresses to procedures/functions and variables, and revises code and data to reflect new addresses (a process called relocation).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input/output function can be accessed from anywhere within a program simply by writing the function name, followed by a list of arguments enclosed in parentheses.</a:t>
            </a:r>
          </a:p>
          <a:p>
            <a:endParaRPr lang="en-US" dirty="0" smtClean="0"/>
          </a:p>
          <a:p>
            <a:r>
              <a:rPr lang="en-US" dirty="0" smtClean="0"/>
              <a:t>The arguments represent data items that are sent to the function.</a:t>
            </a:r>
          </a:p>
          <a:p>
            <a:endParaRPr lang="en-US" dirty="0" smtClean="0"/>
          </a:p>
          <a:p>
            <a:r>
              <a:rPr lang="en-US" dirty="0" smtClean="0"/>
              <a:t>Six functions to be considered: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putchar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scanf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622</Words>
  <Application>Microsoft Office PowerPoint</Application>
  <PresentationFormat>On-screen Show (4:3)</PresentationFormat>
  <Paragraphs>147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 Fundamentals II</vt:lpstr>
      <vt:lpstr>Operators</vt:lpstr>
      <vt:lpstr>PowerPoint Presentation</vt:lpstr>
      <vt:lpstr>PowerPoint Presentation</vt:lpstr>
      <vt:lpstr>Comments</vt:lpstr>
      <vt:lpstr>#include</vt:lpstr>
      <vt:lpstr>The Compilation Process</vt:lpstr>
      <vt:lpstr>PowerPoint Presentation</vt:lpstr>
      <vt:lpstr>Data Input and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and Running a C Program</dc:title>
  <dc:creator>Beignet</dc:creator>
  <cp:lastModifiedBy>Ruel</cp:lastModifiedBy>
  <cp:revision>25</cp:revision>
  <dcterms:created xsi:type="dcterms:W3CDTF">2010-09-07T00:27:24Z</dcterms:created>
  <dcterms:modified xsi:type="dcterms:W3CDTF">2013-07-09T16:27:10Z</dcterms:modified>
</cp:coreProperties>
</file>