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5B97-D397-451B-9387-44DA697478E9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E20A3-C68F-460F-8759-375A5F06E1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7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E20A3-C68F-460F-8759-375A5F06E1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AEFC-2D7E-469D-B4C9-DEC4B647619F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CC3A-CD6D-458A-B40D-6A6FDB06B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2971800"/>
          </a:xfrm>
        </p:spPr>
        <p:txBody>
          <a:bodyPr/>
          <a:lstStyle/>
          <a:p>
            <a:r>
              <a:rPr lang="en-US" b="1" dirty="0" smtClean="0"/>
              <a:t>Structures and Unions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typedef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acct_no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acct_type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name[80];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float balance;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 record;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record </a:t>
            </a:r>
            <a:r>
              <a:rPr lang="en-US" sz="1800" dirty="0" err="1" smtClean="0">
                <a:solidFill>
                  <a:srgbClr val="FF0000"/>
                </a:solidFill>
              </a:rPr>
              <a:t>oldcustomer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newcustomer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The first declaration defines </a:t>
            </a:r>
            <a:r>
              <a:rPr lang="en-US" sz="1800" dirty="0" smtClean="0">
                <a:solidFill>
                  <a:srgbClr val="FF0000"/>
                </a:solidFill>
              </a:rPr>
              <a:t>record</a:t>
            </a:r>
            <a:r>
              <a:rPr lang="en-US" sz="1800" dirty="0" smtClean="0"/>
              <a:t> as a user-defined data type.</a:t>
            </a:r>
          </a:p>
          <a:p>
            <a:r>
              <a:rPr lang="en-US" sz="1800" dirty="0" smtClean="0"/>
              <a:t>The second declaration defines </a:t>
            </a:r>
            <a:r>
              <a:rPr lang="en-US" sz="1800" dirty="0" err="1" smtClean="0">
                <a:solidFill>
                  <a:srgbClr val="FF0000"/>
                </a:solidFill>
              </a:rPr>
              <a:t>oldcustomer</a:t>
            </a:r>
            <a:r>
              <a:rPr lang="en-US" sz="1800" dirty="0" smtClean="0"/>
              <a:t> and </a:t>
            </a:r>
            <a:r>
              <a:rPr lang="en-US" sz="1800" dirty="0" err="1" smtClean="0">
                <a:solidFill>
                  <a:srgbClr val="FF0000"/>
                </a:solidFill>
              </a:rPr>
              <a:t>newcustomer</a:t>
            </a:r>
            <a:r>
              <a:rPr lang="en-US" sz="1800" dirty="0" smtClean="0"/>
              <a:t> as structure variables of type </a:t>
            </a:r>
            <a:r>
              <a:rPr lang="en-US" sz="1800" dirty="0" smtClean="0">
                <a:solidFill>
                  <a:srgbClr val="FF0000"/>
                </a:solidFill>
              </a:rPr>
              <a:t>record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beginning address of a structure can be accessed in the same manner as any other address, through the use of the address(&amp;) operator.</a:t>
            </a:r>
          </a:p>
          <a:p>
            <a:endParaRPr lang="en-US" dirty="0" smtClean="0"/>
          </a:p>
          <a:p>
            <a:r>
              <a:rPr lang="en-US" dirty="0" smtClean="0"/>
              <a:t>Thus if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represents a structure-type variable, then </a:t>
            </a:r>
            <a:r>
              <a:rPr lang="en-US" dirty="0" smtClean="0">
                <a:solidFill>
                  <a:srgbClr val="FF0000"/>
                </a:solidFill>
              </a:rPr>
              <a:t>&amp;variable </a:t>
            </a:r>
            <a:r>
              <a:rPr lang="en-US" dirty="0" smtClean="0"/>
              <a:t>represents the starting address of that variable.</a:t>
            </a:r>
          </a:p>
          <a:p>
            <a:endParaRPr lang="en-US" dirty="0" smtClean="0"/>
          </a:p>
          <a:p>
            <a:r>
              <a:rPr lang="en-US" dirty="0" smtClean="0"/>
              <a:t>We can declare a pointer variable for a structure by writing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type *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is a data type that identifies the composition of the structure and 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/>
              <a:t> represents the name of the pointer variable.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assign the beginning address of a structure variable to this pointer by writing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>
                <a:solidFill>
                  <a:srgbClr val="FF0000"/>
                </a:solidFill>
              </a:rPr>
              <a:t>=&amp;variable;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typedef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acct_no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acct_type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name[80];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float balance;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 account;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account customer, *pc;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In this example customer is a structure variable of type account  and pc is a pointer whose object is a structure variable of type account.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Thus, the beginning address of customer can be assigned to pc by writing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pc = &amp;customer;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variable and pointer declarations can be combined with structure declaration  by writing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member 1;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member 2;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. . . 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member m;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variable, *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represents a structure-type variable and 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/>
              <a:t> represents the name of a pointer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individual structure member can be accessed in terms of its corresponding pointer variable by writing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>
                <a:solidFill>
                  <a:srgbClr val="FF0000"/>
                </a:solidFill>
              </a:rPr>
              <a:t>-&gt;member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ptvar</a:t>
            </a:r>
            <a:r>
              <a:rPr lang="en-US" dirty="0" smtClean="0"/>
              <a:t> refers to a structure-type pointer variable and 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smtClean="0"/>
              <a:t> is comparable to the </a:t>
            </a:r>
            <a:r>
              <a:rPr lang="en-US" dirty="0" smtClean="0">
                <a:solidFill>
                  <a:srgbClr val="FF0000"/>
                </a:solidFill>
              </a:rPr>
              <a:t>dot (.) operator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expression </a:t>
            </a:r>
            <a:r>
              <a:rPr lang="en-US" dirty="0" err="1" smtClean="0">
                <a:solidFill>
                  <a:srgbClr val="FF0000"/>
                </a:solidFill>
              </a:rPr>
              <a:t>ptvar</a:t>
            </a:r>
            <a:r>
              <a:rPr lang="en-US" dirty="0" smtClean="0">
                <a:solidFill>
                  <a:srgbClr val="FF0000"/>
                </a:solidFill>
              </a:rPr>
              <a:t>-&gt;member </a:t>
            </a:r>
            <a:r>
              <a:rPr lang="en-US" dirty="0" smtClean="0"/>
              <a:t>is equivalent to writing </a:t>
            </a:r>
            <a:r>
              <a:rPr lang="en-US" dirty="0" err="1" smtClean="0">
                <a:solidFill>
                  <a:srgbClr val="FF0000"/>
                </a:solidFill>
              </a:rPr>
              <a:t>variable.member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is a structure-type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#include &lt;</a:t>
            </a:r>
            <a:r>
              <a:rPr lang="en-US" sz="4200" dirty="0" err="1" smtClean="0">
                <a:solidFill>
                  <a:srgbClr val="FF0000"/>
                </a:solidFill>
              </a:rPr>
              <a:t>stdio.h</a:t>
            </a:r>
            <a:r>
              <a:rPr lang="en-US" sz="42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en-US" sz="4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main()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</a:t>
            </a:r>
            <a:r>
              <a:rPr lang="en-US" sz="4200" dirty="0" err="1" smtClean="0">
                <a:solidFill>
                  <a:srgbClr val="FF0000"/>
                </a:solidFill>
              </a:rPr>
              <a:t>int</a:t>
            </a:r>
            <a:r>
              <a:rPr lang="en-US" sz="4200" dirty="0" smtClean="0">
                <a:solidFill>
                  <a:srgbClr val="FF0000"/>
                </a:solidFill>
              </a:rPr>
              <a:t> n=3333;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char t =‘C’;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float b=99.99;</a:t>
            </a:r>
          </a:p>
          <a:p>
            <a:pPr>
              <a:buNone/>
            </a:pPr>
            <a:endParaRPr lang="en-US" sz="4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</a:t>
            </a:r>
            <a:r>
              <a:rPr lang="en-US" sz="4200" dirty="0" err="1" smtClean="0">
                <a:solidFill>
                  <a:srgbClr val="FF0000"/>
                </a:solidFill>
              </a:rPr>
              <a:t>typedef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struct</a:t>
            </a:r>
            <a:r>
              <a:rPr lang="en-US" sz="42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	</a:t>
            </a:r>
            <a:r>
              <a:rPr lang="en-US" sz="4200" dirty="0" err="1" smtClean="0">
                <a:solidFill>
                  <a:srgbClr val="FF0000"/>
                </a:solidFill>
              </a:rPr>
              <a:t>int</a:t>
            </a:r>
            <a:r>
              <a:rPr lang="en-US" sz="4200" dirty="0" smtClean="0">
                <a:solidFill>
                  <a:srgbClr val="FF0000"/>
                </a:solidFill>
              </a:rPr>
              <a:t> month;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	</a:t>
            </a:r>
            <a:r>
              <a:rPr lang="en-US" sz="4200" dirty="0" err="1" smtClean="0">
                <a:solidFill>
                  <a:srgbClr val="FF0000"/>
                </a:solidFill>
              </a:rPr>
              <a:t>int</a:t>
            </a:r>
            <a:r>
              <a:rPr lang="en-US" sz="4200" dirty="0" smtClean="0">
                <a:solidFill>
                  <a:srgbClr val="FF0000"/>
                </a:solidFill>
              </a:rPr>
              <a:t> day;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	</a:t>
            </a:r>
            <a:r>
              <a:rPr lang="en-US" sz="4200" dirty="0" err="1" smtClean="0">
                <a:solidFill>
                  <a:srgbClr val="FF0000"/>
                </a:solidFill>
              </a:rPr>
              <a:t>int</a:t>
            </a:r>
            <a:r>
              <a:rPr lang="en-US" sz="4200" dirty="0" smtClean="0">
                <a:solidFill>
                  <a:srgbClr val="FF0000"/>
                </a:solidFill>
              </a:rPr>
              <a:t> year;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	} date;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struct</a:t>
            </a:r>
            <a:r>
              <a:rPr lang="en-US" sz="6400" dirty="0" smtClean="0">
                <a:solidFill>
                  <a:srgbClr val="FF0000"/>
                </a:solidFill>
              </a:rPr>
              <a:t> </a:t>
            </a:r>
            <a:r>
              <a:rPr lang="en-US" sz="64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		</a:t>
            </a:r>
            <a:r>
              <a:rPr lang="en-US" sz="6400" dirty="0" err="1" smtClean="0">
                <a:solidFill>
                  <a:srgbClr val="FF0000"/>
                </a:solidFill>
              </a:rPr>
              <a:t>int</a:t>
            </a:r>
            <a:r>
              <a:rPr lang="en-US" sz="6400" dirty="0" smtClean="0">
                <a:solidFill>
                  <a:srgbClr val="FF0000"/>
                </a:solidFill>
              </a:rPr>
              <a:t> *</a:t>
            </a:r>
            <a:r>
              <a:rPr lang="en-US" sz="6400" dirty="0" err="1" smtClean="0">
                <a:solidFill>
                  <a:srgbClr val="FF0000"/>
                </a:solidFill>
              </a:rPr>
              <a:t>acct_no</a:t>
            </a:r>
            <a:r>
              <a:rPr lang="en-US" sz="6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		char *</a:t>
            </a:r>
            <a:r>
              <a:rPr lang="en-US" sz="6400" dirty="0" err="1" smtClean="0">
                <a:solidFill>
                  <a:srgbClr val="FF0000"/>
                </a:solidFill>
              </a:rPr>
              <a:t>acct_type</a:t>
            </a:r>
            <a:r>
              <a:rPr lang="en-US" sz="6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		char  name[30];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		float *balance;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		date	</a:t>
            </a:r>
            <a:r>
              <a:rPr lang="en-US" sz="6400" dirty="0" err="1" smtClean="0">
                <a:solidFill>
                  <a:srgbClr val="FF0000"/>
                </a:solidFill>
              </a:rPr>
              <a:t>lastpayment</a:t>
            </a:r>
            <a:r>
              <a:rPr lang="en-US" sz="6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} customer, *pc=&amp;customer;</a:t>
            </a:r>
          </a:p>
          <a:p>
            <a:pPr>
              <a:buNone/>
            </a:pPr>
            <a:endParaRPr lang="en-US" sz="6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customer.acct_no</a:t>
            </a:r>
            <a:r>
              <a:rPr lang="en-US" sz="6400" dirty="0" smtClean="0">
                <a:solidFill>
                  <a:srgbClr val="FF0000"/>
                </a:solidFill>
              </a:rPr>
              <a:t>=&amp;n;</a:t>
            </a: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customer.acct_type</a:t>
            </a:r>
            <a:r>
              <a:rPr lang="en-US" sz="6400" dirty="0" smtClean="0">
                <a:solidFill>
                  <a:srgbClr val="FF0000"/>
                </a:solidFill>
              </a:rPr>
              <a:t>=&amp;t;</a:t>
            </a: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printf</a:t>
            </a:r>
            <a:r>
              <a:rPr lang="en-US" sz="6400" dirty="0" smtClean="0">
                <a:solidFill>
                  <a:srgbClr val="FF0000"/>
                </a:solidFill>
              </a:rPr>
              <a:t>("Please enter the name of the customer \n");</a:t>
            </a:r>
          </a:p>
          <a:p>
            <a:pPr>
              <a:buNone/>
            </a:pPr>
            <a:r>
              <a:rPr lang="en-US" sz="6400" dirty="0">
                <a:solidFill>
                  <a:srgbClr val="FF0000"/>
                </a:solidFill>
              </a:rPr>
              <a:t>g</a:t>
            </a:r>
            <a:r>
              <a:rPr lang="en-US" sz="6400" dirty="0" smtClean="0">
                <a:solidFill>
                  <a:srgbClr val="FF0000"/>
                </a:solidFill>
              </a:rPr>
              <a:t>ets(customer.name);</a:t>
            </a: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customer.balance</a:t>
            </a:r>
            <a:r>
              <a:rPr lang="en-US" sz="6400" dirty="0" smtClean="0">
                <a:solidFill>
                  <a:srgbClr val="FF0000"/>
                </a:solidFill>
              </a:rPr>
              <a:t>=&amp;b;</a:t>
            </a:r>
          </a:p>
          <a:p>
            <a:pPr>
              <a:buNone/>
            </a:pPr>
            <a:endParaRPr lang="en-US" sz="6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printf</a:t>
            </a:r>
            <a:r>
              <a:rPr lang="en-US" sz="6400" dirty="0" smtClean="0">
                <a:solidFill>
                  <a:srgbClr val="FF0000"/>
                </a:solidFill>
              </a:rPr>
              <a:t>(“%d %c %s %.2f\n”, *(</a:t>
            </a:r>
            <a:r>
              <a:rPr lang="en-US" sz="6400" dirty="0" err="1" smtClean="0">
                <a:solidFill>
                  <a:srgbClr val="FF0000"/>
                </a:solidFill>
              </a:rPr>
              <a:t>customer.acct_no</a:t>
            </a:r>
            <a:r>
              <a:rPr lang="en-US" sz="6400" dirty="0" smtClean="0">
                <a:solidFill>
                  <a:srgbClr val="FF0000"/>
                </a:solidFill>
              </a:rPr>
              <a:t>), *(</a:t>
            </a:r>
            <a:r>
              <a:rPr lang="en-US" sz="6400" dirty="0" err="1" smtClean="0">
                <a:solidFill>
                  <a:srgbClr val="FF0000"/>
                </a:solidFill>
              </a:rPr>
              <a:t>customer.acct_type</a:t>
            </a:r>
            <a:r>
              <a:rPr lang="en-US" sz="6400" dirty="0" smtClean="0">
                <a:solidFill>
                  <a:srgbClr val="FF0000"/>
                </a:solidFill>
              </a:rPr>
              <a:t>), customer.name, *(</a:t>
            </a:r>
            <a:r>
              <a:rPr lang="en-US" sz="6400" dirty="0" err="1" smtClean="0">
                <a:solidFill>
                  <a:srgbClr val="FF0000"/>
                </a:solidFill>
              </a:rPr>
              <a:t>customer.balance</a:t>
            </a:r>
            <a:r>
              <a:rPr lang="en-US" sz="6400" dirty="0" smtClean="0">
                <a:solidFill>
                  <a:srgbClr val="FF0000"/>
                </a:solidFill>
              </a:rPr>
              <a:t>));</a:t>
            </a:r>
          </a:p>
          <a:p>
            <a:pPr>
              <a:buNone/>
            </a:pPr>
            <a:r>
              <a:rPr lang="en-US" sz="6400" dirty="0" err="1" smtClean="0">
                <a:solidFill>
                  <a:srgbClr val="FF0000"/>
                </a:solidFill>
              </a:rPr>
              <a:t>printf</a:t>
            </a:r>
            <a:r>
              <a:rPr lang="en-US" sz="6400" dirty="0" smtClean="0">
                <a:solidFill>
                  <a:srgbClr val="FF0000"/>
                </a:solidFill>
              </a:rPr>
              <a:t>(“%d %c %s %.2f\n”, *pc-&gt;</a:t>
            </a:r>
            <a:r>
              <a:rPr lang="en-US" sz="6400" dirty="0" err="1" smtClean="0">
                <a:solidFill>
                  <a:srgbClr val="FF0000"/>
                </a:solidFill>
              </a:rPr>
              <a:t>acct_no</a:t>
            </a:r>
            <a:r>
              <a:rPr lang="en-US" sz="6400" dirty="0" smtClean="0">
                <a:solidFill>
                  <a:srgbClr val="FF0000"/>
                </a:solidFill>
              </a:rPr>
              <a:t>, *pc-&gt;</a:t>
            </a:r>
            <a:r>
              <a:rPr lang="en-US" sz="6400" dirty="0" err="1" smtClean="0">
                <a:solidFill>
                  <a:srgbClr val="FF0000"/>
                </a:solidFill>
              </a:rPr>
              <a:t>acct_type</a:t>
            </a:r>
            <a:r>
              <a:rPr lang="en-US" sz="6400" dirty="0" smtClean="0">
                <a:solidFill>
                  <a:srgbClr val="FF0000"/>
                </a:solidFill>
              </a:rPr>
              <a:t>, pc-&gt;name, *pc-&gt;balance);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several different ways to pass structure-type information to or from a function.</a:t>
            </a:r>
          </a:p>
          <a:p>
            <a:endParaRPr lang="en-US" dirty="0" smtClean="0"/>
          </a:p>
          <a:p>
            <a:r>
              <a:rPr lang="en-US" dirty="0" smtClean="0"/>
              <a:t>Structure members can be transferred individually or entire structures can be transferred.</a:t>
            </a:r>
          </a:p>
          <a:p>
            <a:endParaRPr lang="en-US" dirty="0" smtClean="0"/>
          </a:p>
          <a:p>
            <a:r>
              <a:rPr lang="en-US" dirty="0" smtClean="0"/>
              <a:t>The mechanics for carrying out the transfers vary, depending on the type of transfer and the particular version of C.</a:t>
            </a:r>
          </a:p>
          <a:p>
            <a:endParaRPr lang="en-US" dirty="0" smtClean="0"/>
          </a:p>
          <a:p>
            <a:r>
              <a:rPr lang="en-US" dirty="0" smtClean="0"/>
              <a:t>Individual structure members can be passed to a function as arguments in the function call and a single structure member can be returned via the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statement. To do so, each structure member is treated as an ordinary single-valued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 &lt;</a:t>
            </a:r>
            <a:r>
              <a:rPr lang="en-US" sz="2400" dirty="0" err="1" smtClean="0">
                <a:solidFill>
                  <a:srgbClr val="FF0000"/>
                </a:solidFill>
              </a:rPr>
              <a:t>stdio.h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typedef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char *name;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acct_no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char </a:t>
            </a:r>
            <a:r>
              <a:rPr lang="en-US" sz="2400" dirty="0" err="1" smtClean="0">
                <a:solidFill>
                  <a:srgbClr val="FF0000"/>
                </a:solidFill>
              </a:rPr>
              <a:t>acct_type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float balance;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 record;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main() /* transfer a structure-type pointer to a function */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void adjust(record *pt);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static record customer = {“Joe”, 4444, ‘C’, 44.44};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printf</a:t>
            </a:r>
            <a:r>
              <a:rPr lang="en-US" sz="1800" dirty="0" smtClean="0">
                <a:solidFill>
                  <a:srgbClr val="FF0000"/>
                </a:solidFill>
              </a:rPr>
              <a:t>(“%d %c %s %.2f\n”, *</a:t>
            </a:r>
            <a:r>
              <a:rPr lang="en-US" sz="1800" dirty="0" err="1" smtClean="0">
                <a:solidFill>
                  <a:srgbClr val="FF0000"/>
                </a:solidFill>
              </a:rPr>
              <a:t>customer.acct_no</a:t>
            </a:r>
            <a:r>
              <a:rPr lang="en-US" sz="1800" dirty="0" smtClean="0">
                <a:solidFill>
                  <a:srgbClr val="FF0000"/>
                </a:solidFill>
              </a:rPr>
              <a:t>, *</a:t>
            </a:r>
            <a:r>
              <a:rPr lang="en-US" sz="1800" dirty="0" err="1" smtClean="0">
                <a:solidFill>
                  <a:srgbClr val="FF0000"/>
                </a:solidFill>
              </a:rPr>
              <a:t>customer.acct_type</a:t>
            </a:r>
            <a:r>
              <a:rPr lang="en-US" sz="1800" dirty="0" smtClean="0">
                <a:solidFill>
                  <a:srgbClr val="FF0000"/>
                </a:solidFill>
              </a:rPr>
              <a:t>, 				*</a:t>
            </a:r>
            <a:r>
              <a:rPr lang="en-US" sz="1800" dirty="0" err="1" smtClean="0">
                <a:solidFill>
                  <a:srgbClr val="FF0000"/>
                </a:solidFill>
              </a:rPr>
              <a:t>customer.name</a:t>
            </a:r>
            <a:r>
              <a:rPr lang="en-US" sz="1800" dirty="0" smtClean="0">
                <a:solidFill>
                  <a:srgbClr val="FF0000"/>
                </a:solidFill>
              </a:rPr>
              <a:t>, *</a:t>
            </a:r>
            <a:r>
              <a:rPr lang="en-US" sz="1800" dirty="0" err="1" smtClean="0">
                <a:solidFill>
                  <a:srgbClr val="FF0000"/>
                </a:solidFill>
              </a:rPr>
              <a:t>customer.balance</a:t>
            </a:r>
            <a:r>
              <a:rPr lang="en-US" sz="18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adjust(&amp;customer);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printf</a:t>
            </a:r>
            <a:r>
              <a:rPr lang="en-US" sz="1800" dirty="0" smtClean="0">
                <a:solidFill>
                  <a:srgbClr val="FF0000"/>
                </a:solidFill>
              </a:rPr>
              <a:t>(“%d %c %s %.2f\n”, *</a:t>
            </a:r>
            <a:r>
              <a:rPr lang="en-US" sz="1800" dirty="0" err="1" smtClean="0">
                <a:solidFill>
                  <a:srgbClr val="FF0000"/>
                </a:solidFill>
              </a:rPr>
              <a:t>customer.acct_no</a:t>
            </a:r>
            <a:r>
              <a:rPr lang="en-US" sz="1800" dirty="0" smtClean="0">
                <a:solidFill>
                  <a:srgbClr val="FF0000"/>
                </a:solidFill>
              </a:rPr>
              <a:t>, *</a:t>
            </a:r>
            <a:r>
              <a:rPr lang="en-US" sz="1800" dirty="0" err="1" smtClean="0">
                <a:solidFill>
                  <a:srgbClr val="FF0000"/>
                </a:solidFill>
              </a:rPr>
              <a:t>customer.acct_type</a:t>
            </a:r>
            <a:r>
              <a:rPr lang="en-US" sz="1800" dirty="0" smtClean="0">
                <a:solidFill>
                  <a:srgbClr val="FF0000"/>
                </a:solidFill>
              </a:rPr>
              <a:t>, 				*</a:t>
            </a:r>
            <a:r>
              <a:rPr lang="en-US" sz="1800" dirty="0" err="1" smtClean="0">
                <a:solidFill>
                  <a:srgbClr val="FF0000"/>
                </a:solidFill>
              </a:rPr>
              <a:t>customer.name</a:t>
            </a:r>
            <a:r>
              <a:rPr lang="en-US" sz="1800" dirty="0" smtClean="0">
                <a:solidFill>
                  <a:srgbClr val="FF0000"/>
                </a:solidFill>
              </a:rPr>
              <a:t>, *</a:t>
            </a:r>
            <a:r>
              <a:rPr lang="en-US" sz="1800" dirty="0" err="1" smtClean="0">
                <a:solidFill>
                  <a:srgbClr val="FF0000"/>
                </a:solidFill>
              </a:rPr>
              <a:t>customer.balance</a:t>
            </a:r>
            <a:r>
              <a:rPr lang="en-US" sz="18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 </a:t>
            </a:r>
            <a:r>
              <a:rPr lang="en-US" sz="2600" dirty="0" err="1" smtClean="0"/>
              <a:t>struct</a:t>
            </a:r>
            <a:r>
              <a:rPr lang="en-US" sz="2600" dirty="0" smtClean="0"/>
              <a:t> (short for </a:t>
            </a:r>
            <a:r>
              <a:rPr lang="en-US" sz="2600" b="1" dirty="0" smtClean="0"/>
              <a:t>STRUCTURE</a:t>
            </a:r>
            <a:r>
              <a:rPr lang="en-US" sz="2600" dirty="0" smtClean="0"/>
              <a:t>), is a collection of variables of different types. 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Variables in a </a:t>
            </a:r>
            <a:r>
              <a:rPr lang="en-US" sz="2600" dirty="0" err="1" smtClean="0"/>
              <a:t>struct</a:t>
            </a:r>
            <a:r>
              <a:rPr lang="en-US" sz="2600" dirty="0" smtClean="0"/>
              <a:t> are  called </a:t>
            </a:r>
            <a:r>
              <a:rPr lang="en-US" sz="2600" b="1" dirty="0" smtClean="0"/>
              <a:t>MEMBERS</a:t>
            </a:r>
            <a:r>
              <a:rPr lang="en-US" sz="2600" dirty="0" smtClean="0"/>
              <a:t> or </a:t>
            </a:r>
            <a:r>
              <a:rPr lang="en-US" sz="2600" b="1" dirty="0" smtClean="0"/>
              <a:t>FIELDS</a:t>
            </a:r>
            <a:r>
              <a:rPr lang="en-US" sz="2600" dirty="0" smtClean="0"/>
              <a:t>, and are accessed by their name.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In general terms, the composition of a structure may be defined as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struct</a:t>
            </a:r>
            <a:r>
              <a:rPr lang="en-US" sz="2600" dirty="0" smtClean="0">
                <a:solidFill>
                  <a:srgbClr val="FF0000"/>
                </a:solidFill>
              </a:rPr>
              <a:t> tag{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member 1;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rgbClr val="FF0000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	member 2;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. . . .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rgbClr val="FF0000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	member m;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};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The individual members can be ordinary variables, pointers, arrays or other structures.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Once the composition of the structure has been defined, individual structure-type variables can be declared as follows: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storage-class </a:t>
            </a:r>
            <a:r>
              <a:rPr lang="en-US" sz="2600" dirty="0" err="1" smtClean="0">
                <a:solidFill>
                  <a:srgbClr val="FF0000"/>
                </a:solidFill>
              </a:rPr>
              <a:t>struct</a:t>
            </a:r>
            <a:r>
              <a:rPr lang="en-US" sz="2600" dirty="0" smtClean="0">
                <a:solidFill>
                  <a:srgbClr val="FF0000"/>
                </a:solidFill>
              </a:rPr>
              <a:t> tag variable 1, variable 2, …, variable n;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/>
              <a:t>where </a:t>
            </a:r>
            <a:r>
              <a:rPr lang="en-US" sz="2600" dirty="0" smtClean="0">
                <a:solidFill>
                  <a:srgbClr val="FF0000"/>
                </a:solidFill>
              </a:rPr>
              <a:t>storage-class</a:t>
            </a:r>
            <a:r>
              <a:rPr lang="en-US" sz="2600" dirty="0" smtClean="0"/>
              <a:t> is an optional storage class </a:t>
            </a:r>
            <a:r>
              <a:rPr lang="en-US" sz="2600" dirty="0" err="1" smtClean="0"/>
              <a:t>specifier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rgbClr val="FF0000"/>
                </a:solidFill>
              </a:rPr>
              <a:t>struct</a:t>
            </a:r>
            <a:r>
              <a:rPr lang="en-US" sz="2600" dirty="0" smtClean="0"/>
              <a:t> is a required keyword, </a:t>
            </a:r>
            <a:r>
              <a:rPr lang="en-US" sz="2600" dirty="0" smtClean="0">
                <a:solidFill>
                  <a:srgbClr val="FF0000"/>
                </a:solidFill>
              </a:rPr>
              <a:t>tag</a:t>
            </a:r>
            <a:r>
              <a:rPr lang="en-US" sz="2600" dirty="0" smtClean="0"/>
              <a:t> is the name that appeared in the structure declaration, and  </a:t>
            </a:r>
            <a:r>
              <a:rPr lang="en-US" sz="2600" dirty="0" smtClean="0">
                <a:solidFill>
                  <a:srgbClr val="FF0000"/>
                </a:solidFill>
              </a:rPr>
              <a:t>variable 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variable 2</a:t>
            </a:r>
            <a:r>
              <a:rPr lang="en-US" sz="2600" dirty="0" smtClean="0"/>
              <a:t>, …, </a:t>
            </a:r>
            <a:r>
              <a:rPr lang="en-US" sz="2600" dirty="0" smtClean="0">
                <a:solidFill>
                  <a:srgbClr val="FF0000"/>
                </a:solidFill>
              </a:rPr>
              <a:t>variable n</a:t>
            </a:r>
            <a:r>
              <a:rPr lang="en-US" sz="2600" dirty="0" smtClean="0"/>
              <a:t> are structure variables of type </a:t>
            </a:r>
            <a:r>
              <a:rPr lang="en-US" sz="2600" dirty="0" smtClean="0">
                <a:solidFill>
                  <a:srgbClr val="FF0000"/>
                </a:solidFill>
              </a:rPr>
              <a:t>tag</a:t>
            </a:r>
            <a:r>
              <a:rPr lang="en-US" sz="26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adjust(record *pt)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pt-&gt;name=“Jones”;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 pt-&gt;</a:t>
            </a:r>
            <a:r>
              <a:rPr lang="en-US" sz="2400" dirty="0" err="1" smtClean="0">
                <a:solidFill>
                  <a:srgbClr val="FF0000"/>
                </a:solidFill>
              </a:rPr>
              <a:t>acct_no</a:t>
            </a:r>
            <a:r>
              <a:rPr lang="en-US" sz="2400" dirty="0" smtClean="0">
                <a:solidFill>
                  <a:srgbClr val="FF0000"/>
                </a:solidFill>
              </a:rPr>
              <a:t>=9999;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 pt-&gt;</a:t>
            </a:r>
            <a:r>
              <a:rPr lang="en-US" sz="2400" dirty="0" err="1" smtClean="0">
                <a:solidFill>
                  <a:srgbClr val="FF0000"/>
                </a:solidFill>
              </a:rPr>
              <a:t>acct_type</a:t>
            </a:r>
            <a:r>
              <a:rPr lang="en-US" sz="2400" dirty="0" smtClean="0">
                <a:solidFill>
                  <a:srgbClr val="FF0000"/>
                </a:solidFill>
              </a:rPr>
              <a:t>=‘R’;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 pt-&gt;balance=99.99;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return;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Unions, like structures, contain members whose individual data types may differ from one another.</a:t>
            </a:r>
          </a:p>
          <a:p>
            <a:endParaRPr lang="en-US" dirty="0" smtClean="0"/>
          </a:p>
          <a:p>
            <a:r>
              <a:rPr lang="en-US" dirty="0" smtClean="0"/>
              <a:t>However, the members within a union all share the same storage area within the computer’s memory, whereas each member within a structure is assigned its own unique storage area.</a:t>
            </a:r>
          </a:p>
          <a:p>
            <a:endParaRPr lang="en-US" dirty="0" smtClean="0"/>
          </a:p>
          <a:p>
            <a:r>
              <a:rPr lang="en-US" dirty="0" smtClean="0"/>
              <a:t>Thus, unions are used to conserve memory. They are useful for applications involving multiple members, where values need not be assigned to all of the members at any one time.</a:t>
            </a:r>
          </a:p>
          <a:p>
            <a:endParaRPr lang="en-US" dirty="0" smtClean="0"/>
          </a:p>
          <a:p>
            <a:r>
              <a:rPr lang="en-US" dirty="0" smtClean="0"/>
              <a:t>Within a union, the bookkeeping required to store members whose data types are different (having different memory requirements) is handled automatically by the compiler.</a:t>
            </a:r>
          </a:p>
          <a:p>
            <a:endParaRPr lang="en-US" dirty="0" smtClean="0"/>
          </a:p>
          <a:p>
            <a:r>
              <a:rPr lang="en-US" dirty="0" smtClean="0"/>
              <a:t>However, the user must keep track of what type of information is stored at any given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In general terms, the composition of a union may be defined as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union tag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member 1;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member 2;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. . . .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member m;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Where union is a required keyword and the other terms have the same meaning as in a structure definition.</a:t>
            </a:r>
          </a:p>
          <a:p>
            <a:endParaRPr lang="en-US" sz="1600" dirty="0" smtClean="0"/>
          </a:p>
          <a:p>
            <a:r>
              <a:rPr lang="en-US" sz="1600" dirty="0" smtClean="0"/>
              <a:t>Individual union variables can be then be declared as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storage-class union tag variable 1, variable 2, …, variable n;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where </a:t>
            </a:r>
            <a:r>
              <a:rPr lang="en-US" sz="1600" dirty="0" smtClean="0">
                <a:solidFill>
                  <a:srgbClr val="FF0000"/>
                </a:solidFill>
              </a:rPr>
              <a:t>storage-class</a:t>
            </a:r>
            <a:r>
              <a:rPr lang="en-US" sz="1600" dirty="0" smtClean="0"/>
              <a:t> is an optional class </a:t>
            </a:r>
            <a:r>
              <a:rPr lang="en-US" sz="1600" dirty="0" err="1" smtClean="0"/>
              <a:t>specifier</a:t>
            </a:r>
            <a:r>
              <a:rPr lang="en-US" sz="1600" dirty="0" smtClean="0"/>
              <a:t>, union is a required keyword, tag is the name that appeared in the union definition and </a:t>
            </a:r>
            <a:r>
              <a:rPr lang="en-US" sz="1600" dirty="0" smtClean="0">
                <a:solidFill>
                  <a:srgbClr val="FF0000"/>
                </a:solidFill>
              </a:rPr>
              <a:t>variable 1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variable 2</a:t>
            </a:r>
            <a:r>
              <a:rPr lang="en-US" sz="1600" dirty="0" smtClean="0"/>
              <a:t>, …, </a:t>
            </a:r>
            <a:r>
              <a:rPr lang="en-US" sz="1600" dirty="0" smtClean="0">
                <a:solidFill>
                  <a:srgbClr val="FF0000"/>
                </a:solidFill>
              </a:rPr>
              <a:t>variable n </a:t>
            </a:r>
            <a:r>
              <a:rPr lang="en-US" sz="1600" dirty="0" smtClean="0"/>
              <a:t>are union variables of type tag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two declarations may be combined as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storage-class union tag{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member 1;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member 2;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. . . 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member m;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 variable 1, variable 2, …, variable n;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tag is optional in this type of declaration.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main()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union id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char color;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size;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char manufacturer[20];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float cost;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union id description;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 shirt, blouse;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dirty="0" err="1" smtClean="0">
                <a:solidFill>
                  <a:srgbClr val="FF0000"/>
                </a:solidFill>
              </a:rPr>
              <a:t>printf</a:t>
            </a:r>
            <a:r>
              <a:rPr lang="en-US" sz="3100" dirty="0" smtClean="0">
                <a:solidFill>
                  <a:srgbClr val="FF0000"/>
                </a:solidFill>
              </a:rPr>
              <a:t>(“%d\n”, </a:t>
            </a:r>
            <a:r>
              <a:rPr lang="en-US" sz="3100" dirty="0" err="1" smtClean="0">
                <a:solidFill>
                  <a:srgbClr val="FF0000"/>
                </a:solidFill>
              </a:rPr>
              <a:t>sizeof</a:t>
            </a:r>
            <a:r>
              <a:rPr lang="en-US" sz="3100" dirty="0" smtClean="0">
                <a:solidFill>
                  <a:srgbClr val="FF0000"/>
                </a:solidFill>
              </a:rPr>
              <a:t>(union id));</a:t>
            </a:r>
          </a:p>
          <a:p>
            <a:pPr>
              <a:buNone/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/*assign a value to color */</a:t>
            </a:r>
          </a:p>
          <a:p>
            <a:pPr>
              <a:buNone/>
            </a:pPr>
            <a:r>
              <a:rPr lang="en-US" sz="3100" dirty="0" err="1" smtClean="0">
                <a:solidFill>
                  <a:srgbClr val="FF0000"/>
                </a:solidFill>
              </a:rPr>
              <a:t>shirt.description.color</a:t>
            </a:r>
            <a:r>
              <a:rPr lang="en-US" sz="3100" dirty="0" smtClean="0">
                <a:solidFill>
                  <a:srgbClr val="FF0000"/>
                </a:solidFill>
              </a:rPr>
              <a:t> = ‘w’;</a:t>
            </a:r>
          </a:p>
          <a:p>
            <a:pPr>
              <a:buNone/>
            </a:pPr>
            <a:r>
              <a:rPr lang="en-US" sz="3100" dirty="0" err="1" smtClean="0">
                <a:solidFill>
                  <a:srgbClr val="FF0000"/>
                </a:solidFill>
              </a:rPr>
              <a:t>printf</a:t>
            </a:r>
            <a:r>
              <a:rPr lang="en-US" sz="3100" dirty="0" smtClean="0">
                <a:solidFill>
                  <a:srgbClr val="FF0000"/>
                </a:solidFill>
              </a:rPr>
              <a:t>(“%c %d \n”, </a:t>
            </a:r>
            <a:r>
              <a:rPr lang="en-US" sz="3100" dirty="0" err="1" smtClean="0">
                <a:solidFill>
                  <a:srgbClr val="FF0000"/>
                </a:solidFill>
              </a:rPr>
              <a:t>shirt.description.color</a:t>
            </a:r>
            <a:r>
              <a:rPr lang="en-US" sz="3100" dirty="0" smtClean="0">
                <a:solidFill>
                  <a:srgbClr val="FF0000"/>
                </a:solidFill>
              </a:rPr>
              <a:t>, </a:t>
            </a:r>
            <a:r>
              <a:rPr lang="en-US" sz="3100" dirty="0" err="1" smtClean="0">
                <a:solidFill>
                  <a:srgbClr val="FF0000"/>
                </a:solidFill>
              </a:rPr>
              <a:t>shirt.description.size</a:t>
            </a:r>
            <a:r>
              <a:rPr lang="en-US" sz="31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/*assign a value to size*/</a:t>
            </a:r>
          </a:p>
          <a:p>
            <a:pPr>
              <a:buNone/>
            </a:pPr>
            <a:r>
              <a:rPr lang="en-US" sz="3100" dirty="0" err="1" smtClean="0">
                <a:solidFill>
                  <a:srgbClr val="FF0000"/>
                </a:solidFill>
              </a:rPr>
              <a:t>shirt.description.size</a:t>
            </a:r>
            <a:r>
              <a:rPr lang="en-US" sz="3100" dirty="0" smtClean="0">
                <a:solidFill>
                  <a:srgbClr val="FF0000"/>
                </a:solidFill>
              </a:rPr>
              <a:t> = 16;</a:t>
            </a:r>
          </a:p>
          <a:p>
            <a:pPr>
              <a:buNone/>
            </a:pPr>
            <a:r>
              <a:rPr lang="en-US" sz="3100" dirty="0" err="1" smtClean="0">
                <a:solidFill>
                  <a:srgbClr val="FF0000"/>
                </a:solidFill>
              </a:rPr>
              <a:t>printf</a:t>
            </a:r>
            <a:r>
              <a:rPr lang="en-US" sz="3100" dirty="0" smtClean="0">
                <a:solidFill>
                  <a:srgbClr val="FF0000"/>
                </a:solidFill>
              </a:rPr>
              <a:t>(“%c %d \n”, </a:t>
            </a:r>
            <a:r>
              <a:rPr lang="en-US" sz="3100" dirty="0" err="1" smtClean="0">
                <a:solidFill>
                  <a:srgbClr val="FF0000"/>
                </a:solidFill>
              </a:rPr>
              <a:t>shirt.description.color</a:t>
            </a:r>
            <a:r>
              <a:rPr lang="en-US" sz="3100" dirty="0" smtClean="0">
                <a:solidFill>
                  <a:srgbClr val="FF0000"/>
                </a:solidFill>
              </a:rPr>
              <a:t>, </a:t>
            </a:r>
            <a:r>
              <a:rPr lang="en-US" sz="3100" dirty="0" err="1" smtClean="0">
                <a:solidFill>
                  <a:srgbClr val="FF0000"/>
                </a:solidFill>
              </a:rPr>
              <a:t>shirt.description.size</a:t>
            </a:r>
            <a:r>
              <a:rPr lang="en-US" sz="31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truct</a:t>
            </a:r>
            <a:r>
              <a:rPr lang="en-US" sz="2400" dirty="0" smtClean="0">
                <a:solidFill>
                  <a:srgbClr val="FF0000"/>
                </a:solidFill>
              </a:rPr>
              <a:t> account{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acct_no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char </a:t>
            </a:r>
            <a:r>
              <a:rPr lang="en-US" sz="2400" dirty="0" err="1" smtClean="0">
                <a:solidFill>
                  <a:srgbClr val="FF0000"/>
                </a:solidFill>
              </a:rPr>
              <a:t>acct_type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char name[80];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float balance;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possible to combine the declaration of the structure composition with that of the structure variables as shown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torage-class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tag{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member 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member 2;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. . . 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member m;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variable 1, variable 2, …, variable n;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tag is optional in this situation.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account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acct_no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acct_type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char name[80];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float balance;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 </a:t>
            </a:r>
            <a:r>
              <a:rPr lang="en-US" dirty="0" err="1" smtClean="0">
                <a:solidFill>
                  <a:srgbClr val="FF0000"/>
                </a:solidFill>
              </a:rPr>
              <a:t>oldcustomer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newcustomer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truct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acct_no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acct_type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char name[80];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float balance;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 </a:t>
            </a:r>
            <a:r>
              <a:rPr lang="en-US" dirty="0" err="1" smtClean="0">
                <a:solidFill>
                  <a:srgbClr val="FF0000"/>
                </a:solidFill>
              </a:rPr>
              <a:t>oldcustomer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newcustomer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members of a structure variable can be assigned initial values in much the same manner as the elements of an array.</a:t>
            </a:r>
          </a:p>
          <a:p>
            <a:endParaRPr lang="en-US" dirty="0"/>
          </a:p>
          <a:p>
            <a:r>
              <a:rPr lang="en-US" dirty="0" smtClean="0"/>
              <a:t>The initial values must be appear in the order in which they will be assigned to their corresponding structure members, enclosed in braces and separated by commas.</a:t>
            </a:r>
          </a:p>
          <a:p>
            <a:endParaRPr lang="en-US" dirty="0"/>
          </a:p>
          <a:p>
            <a:r>
              <a:rPr lang="en-US" dirty="0" smtClean="0"/>
              <a:t>The general form is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storage-class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tag variable = {value 1, value 2, …, value m};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where value 1 refers to the value of the first members, value 2 refers to the value of the second member, and so on.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A structure variable, like an array, can be initiated only of its storage class is either </a:t>
            </a:r>
            <a:r>
              <a:rPr lang="en-US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members of a structure are usually processed individually, as separate entities.</a:t>
            </a:r>
          </a:p>
          <a:p>
            <a:endParaRPr lang="en-US" sz="2400" dirty="0" smtClean="0"/>
          </a:p>
          <a:p>
            <a:r>
              <a:rPr lang="en-US" sz="2400" dirty="0" smtClean="0"/>
              <a:t>A structure member can be accessed by writing 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variable.member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variable refers to the name of a structure-type variable, and members refers to the name of a member within the structure.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User-Defined Data Types (</a:t>
            </a:r>
            <a:r>
              <a:rPr lang="en-US" dirty="0" err="1" smtClean="0"/>
              <a:t>typedef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/>
              <a:t> feature allows users to define new data-types that are equivalent to existing data types.</a:t>
            </a:r>
          </a:p>
          <a:p>
            <a:endParaRPr lang="en-US" dirty="0" smtClean="0"/>
          </a:p>
          <a:p>
            <a:r>
              <a:rPr lang="en-US" dirty="0" smtClean="0"/>
              <a:t>Once a user-defined data type has been established, then new variables, arrays, structures, etc. can be declared in terms of this new data type.</a:t>
            </a:r>
          </a:p>
          <a:p>
            <a:endParaRPr lang="en-US" dirty="0" smtClean="0"/>
          </a:p>
          <a:p>
            <a:r>
              <a:rPr lang="en-US" dirty="0" smtClean="0"/>
              <a:t>In general terms, a data type is defined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type new-type;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where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refers to an existing data type (either a standard data type or previously user-defined data type) and </a:t>
            </a:r>
            <a:r>
              <a:rPr lang="en-US" dirty="0" smtClean="0">
                <a:solidFill>
                  <a:srgbClr val="FF0000"/>
                </a:solidFill>
              </a:rPr>
              <a:t>new-type</a:t>
            </a:r>
            <a:r>
              <a:rPr lang="en-US" dirty="0" smtClean="0"/>
              <a:t> refers to the new user-defined data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>
                <a:solidFill>
                  <a:srgbClr val="FF0000"/>
                </a:solidFill>
              </a:rPr>
              <a:t>typedef</a:t>
            </a:r>
            <a:r>
              <a:rPr lang="en-US" sz="1600" dirty="0" smtClean="0"/>
              <a:t> feature is particularly convenient when defining structures, since it eliminates the need to repeatedly write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tag whenever a structure is referenced.</a:t>
            </a:r>
          </a:p>
          <a:p>
            <a:endParaRPr lang="en-US" sz="1600" dirty="0" smtClean="0"/>
          </a:p>
          <a:p>
            <a:r>
              <a:rPr lang="en-US" sz="1600" dirty="0" smtClean="0"/>
              <a:t>In addition, the name given to a user-defined structure type often suggests the purpose of the structure within the program.</a:t>
            </a:r>
          </a:p>
          <a:p>
            <a:endParaRPr lang="en-US" sz="1600" dirty="0" smtClean="0"/>
          </a:p>
          <a:p>
            <a:r>
              <a:rPr lang="en-US" sz="1600" dirty="0" smtClean="0"/>
              <a:t>In general terms, a user-defined structure type can be written as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typedef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member 1;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member 2;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. . . .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member n;</a:t>
            </a:r>
          </a:p>
          <a:p>
            <a:pPr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 new-type;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where new-type is the user-defined structure type. Structure variables can then be defined in terms of the new data type.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710</Words>
  <Application>Microsoft Office PowerPoint</Application>
  <PresentationFormat>On-screen Show (4:3)</PresentationFormat>
  <Paragraphs>270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Structures and Unions</vt:lpstr>
      <vt:lpstr>Slide 2</vt:lpstr>
      <vt:lpstr>Slide 3</vt:lpstr>
      <vt:lpstr>Slide 4</vt:lpstr>
      <vt:lpstr>Slide 5</vt:lpstr>
      <vt:lpstr>Slide 6</vt:lpstr>
      <vt:lpstr>Processing a Structure</vt:lpstr>
      <vt:lpstr>User-Defined Data Types (typedef)</vt:lpstr>
      <vt:lpstr>Slide 9</vt:lpstr>
      <vt:lpstr>Slide 10</vt:lpstr>
      <vt:lpstr>Structures and Pointers</vt:lpstr>
      <vt:lpstr>Slide 12</vt:lpstr>
      <vt:lpstr>Slide 13</vt:lpstr>
      <vt:lpstr>Slide 14</vt:lpstr>
      <vt:lpstr>Slide 15</vt:lpstr>
      <vt:lpstr>Slide 16</vt:lpstr>
      <vt:lpstr>Passing Structures to Functions</vt:lpstr>
      <vt:lpstr>   </vt:lpstr>
      <vt:lpstr>Slide 19</vt:lpstr>
      <vt:lpstr>Slide 20</vt:lpstr>
      <vt:lpstr>Unions</vt:lpstr>
      <vt:lpstr>Slide 22</vt:lpstr>
      <vt:lpstr>Slide 23</vt:lpstr>
      <vt:lpstr>Slide 24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Unions</dc:title>
  <dc:creator>Beignet</dc:creator>
  <cp:lastModifiedBy>Andy</cp:lastModifiedBy>
  <cp:revision>41</cp:revision>
  <dcterms:created xsi:type="dcterms:W3CDTF">2010-10-21T13:21:17Z</dcterms:created>
  <dcterms:modified xsi:type="dcterms:W3CDTF">2011-11-17T03:59:38Z</dcterms:modified>
</cp:coreProperties>
</file>