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67" r:id="rId4"/>
    <p:sldId id="268" r:id="rId5"/>
    <p:sldId id="269" r:id="rId6"/>
    <p:sldId id="264" r:id="rId7"/>
    <p:sldId id="265" r:id="rId8"/>
    <p:sldId id="266" r:id="rId9"/>
    <p:sldId id="262" r:id="rId10"/>
    <p:sldId id="257" r:id="rId11"/>
    <p:sldId id="263" r:id="rId12"/>
    <p:sldId id="260" r:id="rId13"/>
    <p:sldId id="261" r:id="rId14"/>
    <p:sldId id="258" r:id="rId15"/>
    <p:sldId id="259" r:id="rId16"/>
    <p:sldId id="271" r:id="rId17"/>
    <p:sldId id="275" r:id="rId18"/>
    <p:sldId id="274" r:id="rId19"/>
    <p:sldId id="273" r:id="rId20"/>
    <p:sldId id="272" r:id="rId21"/>
    <p:sldId id="280"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6AD7AC-1654-470D-93AE-07E8D6C12C54}" type="datetimeFigureOut">
              <a:rPr lang="en-US" smtClean="0"/>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07107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50442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2463807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7620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913919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6AD7AC-1654-470D-93AE-07E8D6C12C54}" type="datetimeFigureOut">
              <a:rPr lang="en-US" smtClean="0"/>
              <a:t>10-Dec-17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2757596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6AD7AC-1654-470D-93AE-07E8D6C12C54}" type="datetimeFigureOut">
              <a:rPr lang="en-US" smtClean="0"/>
              <a:t>10-Dec-17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70025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AD7AC-1654-470D-93AE-07E8D6C12C54}" type="datetimeFigureOut">
              <a:rPr lang="en-US" smtClean="0"/>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443603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AD7AC-1654-470D-93AE-07E8D6C12C54}" type="datetimeFigureOut">
              <a:rPr lang="en-US" smtClean="0"/>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239680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AD7AC-1654-470D-93AE-07E8D6C12C54}" type="datetimeFigureOut">
              <a:rPr lang="en-US" smtClean="0"/>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37867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6AD7AC-1654-470D-93AE-07E8D6C12C54}" type="datetimeFigureOut">
              <a:rPr lang="en-US" smtClean="0"/>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81767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88493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6AD7AC-1654-470D-93AE-07E8D6C12C54}" type="datetimeFigureOut">
              <a:rPr lang="en-US" smtClean="0"/>
              <a:t>10-Dec-17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81859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6AD7AC-1654-470D-93AE-07E8D6C12C54}" type="datetimeFigureOut">
              <a:rPr lang="en-US" smtClean="0"/>
              <a:t>10-Dec-17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393644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06AD7AC-1654-470D-93AE-07E8D6C12C54}" type="datetimeFigureOut">
              <a:rPr lang="en-US" smtClean="0"/>
              <a:t>10-Dec-17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54212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68775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6AD7AC-1654-470D-93AE-07E8D6C12C54}" type="datetimeFigureOut">
              <a:rPr lang="en-US" smtClean="0"/>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9B39-DB56-43DE-B204-34B585614C7C}" type="slidenum">
              <a:rPr lang="en-US" smtClean="0"/>
              <a:t>‹#›</a:t>
            </a:fld>
            <a:endParaRPr lang="en-US"/>
          </a:p>
        </p:txBody>
      </p:sp>
    </p:spTree>
    <p:extLst>
      <p:ext uri="{BB962C8B-B14F-4D97-AF65-F5344CB8AC3E}">
        <p14:creationId xmlns:p14="http://schemas.microsoft.com/office/powerpoint/2010/main" val="16262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06AD7AC-1654-470D-93AE-07E8D6C12C54}" type="datetimeFigureOut">
              <a:rPr lang="en-US" smtClean="0"/>
              <a:t>10-Dec-17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8269B39-DB56-43DE-B204-34B585614C7C}" type="slidenum">
              <a:rPr lang="en-US" smtClean="0"/>
              <a:t>‹#›</a:t>
            </a:fld>
            <a:endParaRPr lang="en-US"/>
          </a:p>
        </p:txBody>
      </p:sp>
    </p:spTree>
    <p:extLst>
      <p:ext uri="{BB962C8B-B14F-4D97-AF65-F5344CB8AC3E}">
        <p14:creationId xmlns:p14="http://schemas.microsoft.com/office/powerpoint/2010/main" val="237407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C414-E6E3-4D1B-8FA3-7889800C6EC7}"/>
              </a:ext>
            </a:extLst>
          </p:cNvPr>
          <p:cNvSpPr>
            <a:spLocks noGrp="1"/>
          </p:cNvSpPr>
          <p:nvPr>
            <p:ph type="title"/>
          </p:nvPr>
        </p:nvSpPr>
        <p:spPr>
          <a:xfrm>
            <a:off x="838200" y="365125"/>
            <a:ext cx="10757452" cy="2139536"/>
          </a:xfrm>
        </p:spPr>
        <p:txBody>
          <a:bodyPr>
            <a:normAutofit/>
          </a:bodyPr>
          <a:lstStyle/>
          <a:p>
            <a:pPr algn="ctr"/>
            <a:r>
              <a:rPr lang="en-US" sz="2200" dirty="0">
                <a:latin typeface="Times New Roman" panose="02020603050405020304" pitchFamily="18" charset="0"/>
                <a:cs typeface="Times New Roman" panose="02020603050405020304" pitchFamily="18" charset="0"/>
              </a:rPr>
              <a:t>KWAME NKRUMAH UNIVERSITY OF SCIENCE AND TECHNOLOGY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COLLEGE OF ENGINEERING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DEPARTMENT OF ELECTRICAL/ELECTRONIC ENGINEERING</a:t>
            </a:r>
            <a:endParaRPr lang="en-US" sz="2200" dirty="0"/>
          </a:p>
        </p:txBody>
      </p:sp>
      <p:sp>
        <p:nvSpPr>
          <p:cNvPr id="3" name="Content Placeholder 2">
            <a:extLst>
              <a:ext uri="{FF2B5EF4-FFF2-40B4-BE49-F238E27FC236}">
                <a16:creationId xmlns:a16="http://schemas.microsoft.com/office/drawing/2014/main" id="{47D67CF3-C92A-4949-95F3-7D8F0F253BED}"/>
              </a:ext>
            </a:extLst>
          </p:cNvPr>
          <p:cNvSpPr>
            <a:spLocks noGrp="1"/>
          </p:cNvSpPr>
          <p:nvPr>
            <p:ph sz="quarter" idx="13"/>
          </p:nvPr>
        </p:nvSpPr>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CENG 291: ENGINEERING IN SOCIETY</a:t>
            </a:r>
          </a:p>
          <a:p>
            <a:pPr marL="0" indent="0" algn="ctr">
              <a:buNone/>
            </a:pPr>
            <a:r>
              <a:rPr lang="en-US" dirty="0">
                <a:latin typeface="Times New Roman" panose="02020603050405020304" pitchFamily="18" charset="0"/>
                <a:cs typeface="Times New Roman" panose="02020603050405020304" pitchFamily="18" charset="0"/>
              </a:rPr>
              <a:t>BY </a:t>
            </a:r>
          </a:p>
          <a:p>
            <a:pPr marL="0" indent="0" algn="ctr">
              <a:buNone/>
            </a:pPr>
            <a:r>
              <a:rPr lang="en-US" dirty="0">
                <a:latin typeface="Times New Roman" panose="02020603050405020304" pitchFamily="18" charset="0"/>
                <a:cs typeface="Times New Roman" panose="02020603050405020304" pitchFamily="18" charset="0"/>
              </a:rPr>
              <a:t>DR. DANIEL OPOKU</a:t>
            </a:r>
          </a:p>
          <a:p>
            <a:endParaRPr lang="en-US" dirty="0"/>
          </a:p>
          <a:p>
            <a:pPr marL="0" indent="0">
              <a:buNone/>
            </a:pPr>
            <a:endParaRPr lang="en-US" dirty="0"/>
          </a:p>
        </p:txBody>
      </p:sp>
    </p:spTree>
    <p:extLst>
      <p:ext uri="{BB962C8B-B14F-4D97-AF65-F5344CB8AC3E}">
        <p14:creationId xmlns:p14="http://schemas.microsoft.com/office/powerpoint/2010/main" val="393931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0825-090E-4AF2-ABDE-4F950312E28C}"/>
              </a:ext>
            </a:extLst>
          </p:cNvPr>
          <p:cNvSpPr>
            <a:spLocks noGrp="1"/>
          </p:cNvSpPr>
          <p:nvPr>
            <p:ph type="title"/>
          </p:nvPr>
        </p:nvSpPr>
        <p:spPr/>
        <p:txBody>
          <a:bodyPr/>
          <a:lstStyle/>
          <a:p>
            <a:r>
              <a:rPr lang="en-US" dirty="0"/>
              <a:t>Cont’d Managers and conflicts</a:t>
            </a:r>
          </a:p>
        </p:txBody>
      </p:sp>
      <p:sp>
        <p:nvSpPr>
          <p:cNvPr id="3" name="Content Placeholder 2">
            <a:extLst>
              <a:ext uri="{FF2B5EF4-FFF2-40B4-BE49-F238E27FC236}">
                <a16:creationId xmlns:a16="http://schemas.microsoft.com/office/drawing/2014/main" id="{69DEA078-A01A-4729-BB78-D517FA18EE2D}"/>
              </a:ext>
            </a:extLst>
          </p:cNvPr>
          <p:cNvSpPr>
            <a:spLocks noGrp="1"/>
          </p:cNvSpPr>
          <p:nvPr>
            <p:ph sz="quarter" idx="13"/>
          </p:nvPr>
        </p:nvSpPr>
        <p:spPr>
          <a:xfrm>
            <a:off x="913774" y="2367092"/>
            <a:ext cx="10363826" cy="4490908"/>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Engineer – oriented companies focus primarily on the quality of products. Engineers’ judgements about safety and quality were given great weight, and they were overridden rarely, when considerations such as cost and scheduling became especially important.</a:t>
            </a:r>
          </a:p>
          <a:p>
            <a:pPr algn="just"/>
            <a:r>
              <a:rPr lang="en-US" sz="2200" cap="none" dirty="0">
                <a:latin typeface="Times New Roman" panose="02020603050405020304" pitchFamily="18" charset="0"/>
                <a:cs typeface="Times New Roman" panose="02020603050405020304" pitchFamily="18" charset="0"/>
              </a:rPr>
              <a:t>Customer – oriented companies make their priority the satisfaction of customers. In these companies, safety considerations were also given high priority, but engineers were expected to be more assertive in speaking as advocates for safety .</a:t>
            </a:r>
          </a:p>
          <a:p>
            <a:pPr algn="just"/>
            <a:r>
              <a:rPr lang="en-US" sz="2200" cap="none" dirty="0">
                <a:latin typeface="Times New Roman" panose="02020603050405020304" pitchFamily="18" charset="0"/>
                <a:cs typeface="Times New Roman" panose="02020603050405020304" pitchFamily="18" charset="0"/>
              </a:rPr>
              <a:t>Finance – oriented companies make profit the primary focus. </a:t>
            </a:r>
          </a:p>
          <a:p>
            <a:pPr algn="just"/>
            <a:r>
              <a:rPr lang="en-US" sz="2200" cap="none" dirty="0">
                <a:latin typeface="Times New Roman" panose="02020603050405020304" pitchFamily="18" charset="0"/>
                <a:cs typeface="Times New Roman" panose="02020603050405020304" pitchFamily="18" charset="0"/>
              </a:rPr>
              <a:t>Managers tend to be more distanced from the technical details of jobs; they focus more on jobs in their entirety, from wider perspectives; and they are more focused on people than things.</a:t>
            </a:r>
          </a:p>
        </p:txBody>
      </p:sp>
    </p:spTree>
    <p:extLst>
      <p:ext uri="{BB962C8B-B14F-4D97-AF65-F5344CB8AC3E}">
        <p14:creationId xmlns:p14="http://schemas.microsoft.com/office/powerpoint/2010/main" val="31348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58EC-5888-4C19-BB15-A39A6F0BAA65}"/>
              </a:ext>
            </a:extLst>
          </p:cNvPr>
          <p:cNvSpPr>
            <a:spLocks noGrp="1"/>
          </p:cNvSpPr>
          <p:nvPr>
            <p:ph type="title"/>
          </p:nvPr>
        </p:nvSpPr>
        <p:spPr/>
        <p:txBody>
          <a:bodyPr/>
          <a:lstStyle/>
          <a:p>
            <a:r>
              <a:rPr lang="en-US" dirty="0"/>
              <a:t>Managing conflict</a:t>
            </a:r>
          </a:p>
        </p:txBody>
      </p:sp>
      <p:sp>
        <p:nvSpPr>
          <p:cNvPr id="3" name="Content Placeholder 2">
            <a:extLst>
              <a:ext uri="{FF2B5EF4-FFF2-40B4-BE49-F238E27FC236}">
                <a16:creationId xmlns:a16="http://schemas.microsoft.com/office/drawing/2014/main" id="{97BC5FC0-70CA-4CD4-8858-DAFB5D94BF1E}"/>
              </a:ext>
            </a:extLst>
          </p:cNvPr>
          <p:cNvSpPr>
            <a:spLocks noGrp="1"/>
          </p:cNvSpPr>
          <p:nvPr>
            <p:ph sz="quarter" idx="13"/>
          </p:nvPr>
        </p:nvSpPr>
        <p:spPr>
          <a:xfrm>
            <a:off x="913774" y="1914227"/>
            <a:ext cx="10363826" cy="4325256"/>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Effectively dealing with conflicts, including value disagreements, is an essential managerial task in guiding and integrating employees’ work, but conflict resolution aimed at maintaining teamwork is also a responsibility of all engineers.  Managers have authority and the responsibility to resolve or prevent damaging conflicts that threaten corporate  efficiency.</a:t>
            </a:r>
          </a:p>
          <a:p>
            <a:pPr algn="just"/>
            <a:r>
              <a:rPr lang="en-US" sz="2200" cap="none" dirty="0">
                <a:latin typeface="Times New Roman" panose="02020603050405020304" pitchFamily="18" charset="0"/>
                <a:cs typeface="Times New Roman" panose="02020603050405020304" pitchFamily="18" charset="0"/>
              </a:rPr>
              <a:t>The types and relative intensity of conflicts among persons differ according to the level of management, as well as the corporate setting.</a:t>
            </a:r>
          </a:p>
          <a:p>
            <a:pPr algn="just"/>
            <a:r>
              <a:rPr lang="en-US" sz="2200" cap="none" dirty="0">
                <a:latin typeface="Times New Roman" panose="02020603050405020304" pitchFamily="18" charset="0"/>
                <a:cs typeface="Times New Roman" panose="02020603050405020304" pitchFamily="18" charset="0"/>
              </a:rPr>
              <a:t>Personality conflicts ranked relatively low in intensity, as they tend out to be the most difficult to resolve.</a:t>
            </a:r>
          </a:p>
          <a:p>
            <a:pPr algn="just"/>
            <a:r>
              <a:rPr lang="en-US" sz="2200" cap="none" dirty="0">
                <a:latin typeface="Times New Roman" panose="02020603050405020304" pitchFamily="18" charset="0"/>
                <a:cs typeface="Times New Roman" panose="02020603050405020304" pitchFamily="18" charset="0"/>
              </a:rPr>
              <a:t>Ethical and technical disagreements are usually fruitful rather than harmful.</a:t>
            </a:r>
          </a:p>
        </p:txBody>
      </p:sp>
    </p:spTree>
    <p:extLst>
      <p:ext uri="{BB962C8B-B14F-4D97-AF65-F5344CB8AC3E}">
        <p14:creationId xmlns:p14="http://schemas.microsoft.com/office/powerpoint/2010/main" val="176773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0F23-5790-434E-A042-4C00463B04A6}"/>
              </a:ext>
            </a:extLst>
          </p:cNvPr>
          <p:cNvSpPr>
            <a:spLocks noGrp="1"/>
          </p:cNvSpPr>
          <p:nvPr>
            <p:ph type="title"/>
          </p:nvPr>
        </p:nvSpPr>
        <p:spPr/>
        <p:txBody>
          <a:bodyPr/>
          <a:lstStyle/>
          <a:p>
            <a:r>
              <a:rPr lang="en-US" dirty="0"/>
              <a:t>Confidentiality and conflicts of interest</a:t>
            </a:r>
          </a:p>
        </p:txBody>
      </p:sp>
      <p:sp>
        <p:nvSpPr>
          <p:cNvPr id="3" name="Content Placeholder 2">
            <a:extLst>
              <a:ext uri="{FF2B5EF4-FFF2-40B4-BE49-F238E27FC236}">
                <a16:creationId xmlns:a16="http://schemas.microsoft.com/office/drawing/2014/main" id="{D5CB89AE-BDB7-4ACE-8AA2-D580D8D41F8F}"/>
              </a:ext>
            </a:extLst>
          </p:cNvPr>
          <p:cNvSpPr>
            <a:spLocks noGrp="1"/>
          </p:cNvSpPr>
          <p:nvPr>
            <p:ph sz="quarter" idx="13"/>
          </p:nvPr>
        </p:nvSpPr>
        <p:spPr/>
        <p:txBody>
          <a:bodyPr>
            <a:normAutofit/>
          </a:bodyPr>
          <a:lstStyle/>
          <a:p>
            <a:pPr algn="just"/>
            <a:r>
              <a:rPr lang="en-US" sz="2200" cap="none" dirty="0">
                <a:latin typeface="Times New Roman" panose="02020603050405020304" pitchFamily="18" charset="0"/>
                <a:cs typeface="Times New Roman" panose="02020603050405020304" pitchFamily="18" charset="0"/>
              </a:rPr>
              <a:t>Maintaining confidentiality and avoiding harmful conflicts of interest are especially important aspects of teamwork and trustworthiness.</a:t>
            </a:r>
          </a:p>
          <a:p>
            <a:pPr algn="just"/>
            <a:r>
              <a:rPr lang="en-US" sz="2200" cap="none" dirty="0">
                <a:latin typeface="Times New Roman" panose="02020603050405020304" pitchFamily="18" charset="0"/>
                <a:cs typeface="Times New Roman" panose="02020603050405020304" pitchFamily="18" charset="0"/>
              </a:rPr>
              <a:t>The duty of confidentiality is the duty to keep secret all information deemed desirable to keep secret. Basically, it is any information that the employer or client would like to have kept secret in order to compete effectively against business rivals.</a:t>
            </a:r>
          </a:p>
        </p:txBody>
      </p:sp>
    </p:spTree>
    <p:extLst>
      <p:ext uri="{BB962C8B-B14F-4D97-AF65-F5344CB8AC3E}">
        <p14:creationId xmlns:p14="http://schemas.microsoft.com/office/powerpoint/2010/main" val="274121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4BC1-FAEF-4826-BFA9-6F8B7D304178}"/>
              </a:ext>
            </a:extLst>
          </p:cNvPr>
          <p:cNvSpPr>
            <a:spLocks noGrp="1"/>
          </p:cNvSpPr>
          <p:nvPr>
            <p:ph type="title"/>
          </p:nvPr>
        </p:nvSpPr>
        <p:spPr/>
        <p:txBody>
          <a:bodyPr/>
          <a:lstStyle/>
          <a:p>
            <a:r>
              <a:rPr lang="en-US" dirty="0"/>
              <a:t>Confidentiality and changing jobs</a:t>
            </a:r>
          </a:p>
        </p:txBody>
      </p:sp>
      <p:sp>
        <p:nvSpPr>
          <p:cNvPr id="3" name="Content Placeholder 2">
            <a:extLst>
              <a:ext uri="{FF2B5EF4-FFF2-40B4-BE49-F238E27FC236}">
                <a16:creationId xmlns:a16="http://schemas.microsoft.com/office/drawing/2014/main" id="{E1D221AC-1681-4B52-B55E-B0FB0321761E}"/>
              </a:ext>
            </a:extLst>
          </p:cNvPr>
          <p:cNvSpPr>
            <a:spLocks noGrp="1"/>
          </p:cNvSpPr>
          <p:nvPr>
            <p:ph sz="quarter" idx="13"/>
          </p:nvPr>
        </p:nvSpPr>
        <p:spPr/>
        <p:txBody>
          <a:bodyPr>
            <a:normAutofit/>
          </a:bodyPr>
          <a:lstStyle/>
          <a:p>
            <a:pPr algn="just"/>
            <a:r>
              <a:rPr lang="en-US" sz="2200" cap="none" dirty="0">
                <a:latin typeface="Times New Roman" panose="02020603050405020304" pitchFamily="18" charset="0"/>
                <a:cs typeface="Times New Roman" panose="02020603050405020304" pitchFamily="18" charset="0"/>
              </a:rPr>
              <a:t>The obligation to protect confidential information does not cease when employees change jobs. If it did, it would be impossible to protect such information.</a:t>
            </a:r>
          </a:p>
          <a:p>
            <a:pPr algn="just"/>
            <a:r>
              <a:rPr lang="en-US" sz="2200" cap="none" dirty="0">
                <a:latin typeface="Times New Roman" panose="02020603050405020304" pitchFamily="18" charset="0"/>
                <a:cs typeface="Times New Roman" panose="02020603050405020304" pitchFamily="18" charset="0"/>
              </a:rPr>
              <a:t>Many engineers value professional advancement more than long term ties with any one company, and so they change jobs frequently engineers in research and development are especially likely to be exposed to important new trade secrets.</a:t>
            </a:r>
          </a:p>
          <a:p>
            <a:pPr algn="just"/>
            <a:r>
              <a:rPr lang="en-US" sz="2200" cap="none" dirty="0">
                <a:latin typeface="Times New Roman" panose="02020603050405020304" pitchFamily="18" charset="0"/>
                <a:cs typeface="Times New Roman" panose="02020603050405020304" pitchFamily="18" charset="0"/>
              </a:rPr>
              <a:t>The confidentiality obligation requires of engineers not to reveal any trade secrets to their new employer.</a:t>
            </a:r>
          </a:p>
        </p:txBody>
      </p:sp>
    </p:spTree>
    <p:extLst>
      <p:ext uri="{BB962C8B-B14F-4D97-AF65-F5344CB8AC3E}">
        <p14:creationId xmlns:p14="http://schemas.microsoft.com/office/powerpoint/2010/main" val="312460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C5CC-06BF-4AB3-A736-66E5E038C109}"/>
              </a:ext>
            </a:extLst>
          </p:cNvPr>
          <p:cNvSpPr>
            <a:spLocks noGrp="1"/>
          </p:cNvSpPr>
          <p:nvPr>
            <p:ph type="title"/>
          </p:nvPr>
        </p:nvSpPr>
        <p:spPr/>
        <p:txBody>
          <a:bodyPr/>
          <a:lstStyle/>
          <a:p>
            <a:r>
              <a:rPr lang="en-US" dirty="0"/>
              <a:t>Conflicts of interest</a:t>
            </a:r>
          </a:p>
        </p:txBody>
      </p:sp>
      <p:sp>
        <p:nvSpPr>
          <p:cNvPr id="3" name="Content Placeholder 2">
            <a:extLst>
              <a:ext uri="{FF2B5EF4-FFF2-40B4-BE49-F238E27FC236}">
                <a16:creationId xmlns:a16="http://schemas.microsoft.com/office/drawing/2014/main" id="{7B793994-CCF7-444B-9500-A1FAF8DD6663}"/>
              </a:ext>
            </a:extLst>
          </p:cNvPr>
          <p:cNvSpPr>
            <a:spLocks noGrp="1"/>
          </p:cNvSpPr>
          <p:nvPr>
            <p:ph sz="quarter" idx="13"/>
          </p:nvPr>
        </p:nvSpPr>
        <p:spPr>
          <a:xfrm>
            <a:off x="913774" y="2367092"/>
            <a:ext cx="10363826" cy="4060212"/>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Concern about conflicts of interest largely centers on their potential to distort good judgement in faithfully serving an employer or client. Exercising good judgement means arriving at beliefs on the basis of expertise and experience, as opposed to merely following simple rules. Thus, we can refine our definition of conflicts of interest by saying that they typically arise when two conditions are met:</a:t>
            </a:r>
          </a:p>
          <a:p>
            <a:pPr algn="just">
              <a:buFont typeface="Wingdings" panose="05000000000000000000" pitchFamily="2" charset="2"/>
              <a:buChar char="q"/>
            </a:pPr>
            <a:r>
              <a:rPr lang="en-US" sz="2200" cap="none" dirty="0">
                <a:latin typeface="Times New Roman" panose="02020603050405020304" pitchFamily="18" charset="0"/>
                <a:cs typeface="Times New Roman" panose="02020603050405020304" pitchFamily="18" charset="0"/>
              </a:rPr>
              <a:t>The professional is in a relationship or role that requires exercising good judgement on behalf of the interests of an employer or client</a:t>
            </a:r>
          </a:p>
          <a:p>
            <a:pPr algn="just">
              <a:buFont typeface="Wingdings" panose="05000000000000000000" pitchFamily="2" charset="2"/>
              <a:buChar char="q"/>
            </a:pPr>
            <a:r>
              <a:rPr lang="en-US" sz="2200" cap="none" dirty="0">
                <a:latin typeface="Times New Roman" panose="02020603050405020304" pitchFamily="18" charset="0"/>
                <a:cs typeface="Times New Roman" panose="02020603050405020304" pitchFamily="18" charset="0"/>
              </a:rPr>
              <a:t>The professional has some additional or side interests that could threaten good judgement of that  in serving the interests of the employer or client.</a:t>
            </a:r>
          </a:p>
        </p:txBody>
      </p:sp>
    </p:spTree>
    <p:extLst>
      <p:ext uri="{BB962C8B-B14F-4D97-AF65-F5344CB8AC3E}">
        <p14:creationId xmlns:p14="http://schemas.microsoft.com/office/powerpoint/2010/main" val="229559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FE-C091-4210-9BB3-11759C8018EA}"/>
              </a:ext>
            </a:extLst>
          </p:cNvPr>
          <p:cNvSpPr>
            <a:spLocks noGrp="1"/>
          </p:cNvSpPr>
          <p:nvPr>
            <p:ph type="title"/>
          </p:nvPr>
        </p:nvSpPr>
        <p:spPr/>
        <p:txBody>
          <a:bodyPr/>
          <a:lstStyle/>
          <a:p>
            <a:r>
              <a:rPr lang="en-US" dirty="0"/>
              <a:t>Cont’d Conflicts of interest</a:t>
            </a:r>
          </a:p>
        </p:txBody>
      </p:sp>
      <p:sp>
        <p:nvSpPr>
          <p:cNvPr id="3" name="Content Placeholder 2">
            <a:extLst>
              <a:ext uri="{FF2B5EF4-FFF2-40B4-BE49-F238E27FC236}">
                <a16:creationId xmlns:a16="http://schemas.microsoft.com/office/drawing/2014/main" id="{C0DD0CDB-DB09-4665-96BA-DFF4E6B53BE1}"/>
              </a:ext>
            </a:extLst>
          </p:cNvPr>
          <p:cNvSpPr>
            <a:spLocks noGrp="1"/>
          </p:cNvSpPr>
          <p:nvPr>
            <p:ph sz="quarter" idx="13"/>
          </p:nvPr>
        </p:nvSpPr>
        <p:spPr/>
        <p:txBody>
          <a:bodyPr>
            <a:normAutofit/>
          </a:bodyPr>
          <a:lstStyle/>
          <a:p>
            <a:pPr algn="just"/>
            <a:r>
              <a:rPr lang="en-US" sz="2200" cap="none" dirty="0">
                <a:latin typeface="Times New Roman" panose="02020603050405020304" pitchFamily="18" charset="0"/>
                <a:cs typeface="Times New Roman" panose="02020603050405020304" pitchFamily="18" charset="0"/>
              </a:rPr>
              <a:t>Conflicts of interest can arise in innumerable ways, and with many degrees of subtlety namely gifts, bribes, and kickbacks, interest in other companies and insider information</a:t>
            </a:r>
          </a:p>
        </p:txBody>
      </p:sp>
    </p:spTree>
    <p:extLst>
      <p:ext uri="{BB962C8B-B14F-4D97-AF65-F5344CB8AC3E}">
        <p14:creationId xmlns:p14="http://schemas.microsoft.com/office/powerpoint/2010/main" val="393672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533A-1D2E-4ECC-A197-0BEC46E06208}"/>
              </a:ext>
            </a:extLst>
          </p:cNvPr>
          <p:cNvSpPr>
            <a:spLocks noGrp="1"/>
          </p:cNvSpPr>
          <p:nvPr>
            <p:ph type="title"/>
          </p:nvPr>
        </p:nvSpPr>
        <p:spPr/>
        <p:txBody>
          <a:bodyPr/>
          <a:lstStyle/>
          <a:p>
            <a:r>
              <a:rPr lang="en-US" dirty="0"/>
              <a:t>Rights of engineers</a:t>
            </a:r>
          </a:p>
        </p:txBody>
      </p:sp>
      <p:sp>
        <p:nvSpPr>
          <p:cNvPr id="3" name="Content Placeholder 2">
            <a:extLst>
              <a:ext uri="{FF2B5EF4-FFF2-40B4-BE49-F238E27FC236}">
                <a16:creationId xmlns:a16="http://schemas.microsoft.com/office/drawing/2014/main" id="{AF74D3E9-4043-4AFD-BB1A-130685531AA6}"/>
              </a:ext>
            </a:extLst>
          </p:cNvPr>
          <p:cNvSpPr>
            <a:spLocks noGrp="1"/>
          </p:cNvSpPr>
          <p:nvPr>
            <p:ph sz="quarter" idx="13"/>
          </p:nvPr>
        </p:nvSpPr>
        <p:spPr/>
        <p:txBody>
          <a:bodyPr>
            <a:noAutofit/>
          </a:bodyPr>
          <a:lstStyle/>
          <a:p>
            <a:pPr algn="just"/>
            <a:r>
              <a:rPr lang="en-US" sz="2200" cap="none" dirty="0">
                <a:latin typeface="Times New Roman" panose="02020603050405020304" pitchFamily="18" charset="0"/>
                <a:cs typeface="Times New Roman" panose="02020603050405020304" pitchFamily="18" charset="0"/>
              </a:rPr>
              <a:t>Engineers have several types of moral rights, which fall into the sometimes overlapping categories of human, employee, contractual, and professional rights.  Engineers have fundamental rights to live and freely pursue their legitimate interests, which implies, for example, rights not to be unfairly discriminated against in employment on the basis of sex, race, or age.</a:t>
            </a:r>
          </a:p>
          <a:p>
            <a:pPr algn="just"/>
            <a:r>
              <a:rPr lang="en-US" sz="2200" cap="none" dirty="0">
                <a:latin typeface="Times New Roman" panose="02020603050405020304" pitchFamily="18" charset="0"/>
                <a:cs typeface="Times New Roman" panose="02020603050405020304" pitchFamily="18" charset="0"/>
              </a:rPr>
              <a:t>Engineers have special rights, including the right to receive one’s salary in return for performing one’s duties and the right to engage in the nonwork political activities of one’s choosing without reprisal from employers.</a:t>
            </a:r>
          </a:p>
        </p:txBody>
      </p:sp>
    </p:spTree>
    <p:extLst>
      <p:ext uri="{BB962C8B-B14F-4D97-AF65-F5344CB8AC3E}">
        <p14:creationId xmlns:p14="http://schemas.microsoft.com/office/powerpoint/2010/main" val="278203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CBF-5210-4DC9-98F1-2EB136BE4591}"/>
              </a:ext>
            </a:extLst>
          </p:cNvPr>
          <p:cNvSpPr>
            <a:spLocks noGrp="1"/>
          </p:cNvSpPr>
          <p:nvPr>
            <p:ph type="title"/>
          </p:nvPr>
        </p:nvSpPr>
        <p:spPr/>
        <p:txBody>
          <a:bodyPr/>
          <a:lstStyle/>
          <a:p>
            <a:r>
              <a:rPr lang="en-US" dirty="0"/>
              <a:t>Professional rights</a:t>
            </a:r>
          </a:p>
        </p:txBody>
      </p:sp>
      <p:sp>
        <p:nvSpPr>
          <p:cNvPr id="3" name="Content Placeholder 2">
            <a:extLst>
              <a:ext uri="{FF2B5EF4-FFF2-40B4-BE49-F238E27FC236}">
                <a16:creationId xmlns:a16="http://schemas.microsoft.com/office/drawing/2014/main" id="{CE665C0B-EB73-4CF1-B50C-A3501F3DE7F4}"/>
              </a:ext>
            </a:extLst>
          </p:cNvPr>
          <p:cNvSpPr>
            <a:spLocks noGrp="1"/>
          </p:cNvSpPr>
          <p:nvPr>
            <p:ph sz="quarter" idx="13"/>
          </p:nvPr>
        </p:nvSpPr>
        <p:spPr/>
        <p:txBody>
          <a:bodyPr>
            <a:normAutofit/>
          </a:bodyPr>
          <a:lstStyle/>
          <a:p>
            <a:r>
              <a:rPr lang="en-US" sz="2200" cap="none" dirty="0">
                <a:latin typeface="Times New Roman" panose="02020603050405020304" pitchFamily="18" charset="0"/>
                <a:cs typeface="Times New Roman" panose="02020603050405020304" pitchFamily="18" charset="0"/>
              </a:rPr>
              <a:t>Three professional rights have special importance;</a:t>
            </a:r>
          </a:p>
          <a:p>
            <a:pPr>
              <a:buFont typeface="Wingdings" panose="05000000000000000000" pitchFamily="2" charset="2"/>
              <a:buChar char="q"/>
            </a:pPr>
            <a:r>
              <a:rPr lang="en-US" sz="2200" cap="none" dirty="0">
                <a:latin typeface="Times New Roman" panose="02020603050405020304" pitchFamily="18" charset="0"/>
                <a:cs typeface="Times New Roman" panose="02020603050405020304" pitchFamily="18" charset="0"/>
              </a:rPr>
              <a:t>The basic right of professional conscience</a:t>
            </a:r>
          </a:p>
          <a:p>
            <a:pPr>
              <a:buFont typeface="Wingdings" panose="05000000000000000000" pitchFamily="2" charset="2"/>
              <a:buChar char="q"/>
            </a:pPr>
            <a:r>
              <a:rPr lang="en-US" sz="2200" cap="none" dirty="0">
                <a:latin typeface="Times New Roman" panose="02020603050405020304" pitchFamily="18" charset="0"/>
                <a:cs typeface="Times New Roman" panose="02020603050405020304" pitchFamily="18" charset="0"/>
              </a:rPr>
              <a:t>The right of conscientious refusal</a:t>
            </a:r>
          </a:p>
          <a:p>
            <a:pPr>
              <a:buFont typeface="Wingdings" panose="05000000000000000000" pitchFamily="2" charset="2"/>
              <a:buChar char="q"/>
            </a:pPr>
            <a:r>
              <a:rPr lang="en-US" sz="2200" cap="none" dirty="0">
                <a:latin typeface="Times New Roman" panose="02020603050405020304" pitchFamily="18" charset="0"/>
                <a:cs typeface="Times New Roman" panose="02020603050405020304" pitchFamily="18" charset="0"/>
              </a:rPr>
              <a:t>The right of professional recognition</a:t>
            </a:r>
          </a:p>
        </p:txBody>
      </p:sp>
    </p:spTree>
    <p:extLst>
      <p:ext uri="{BB962C8B-B14F-4D97-AF65-F5344CB8AC3E}">
        <p14:creationId xmlns:p14="http://schemas.microsoft.com/office/powerpoint/2010/main" val="100924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18B4-578D-4711-8A00-97502F063936}"/>
              </a:ext>
            </a:extLst>
          </p:cNvPr>
          <p:cNvSpPr>
            <a:spLocks noGrp="1"/>
          </p:cNvSpPr>
          <p:nvPr>
            <p:ph type="title"/>
          </p:nvPr>
        </p:nvSpPr>
        <p:spPr/>
        <p:txBody>
          <a:bodyPr/>
          <a:lstStyle/>
          <a:p>
            <a:r>
              <a:rPr lang="en-US" dirty="0"/>
              <a:t>Right of professional conscience</a:t>
            </a:r>
          </a:p>
        </p:txBody>
      </p:sp>
      <p:sp>
        <p:nvSpPr>
          <p:cNvPr id="3" name="Content Placeholder 2">
            <a:extLst>
              <a:ext uri="{FF2B5EF4-FFF2-40B4-BE49-F238E27FC236}">
                <a16:creationId xmlns:a16="http://schemas.microsoft.com/office/drawing/2014/main" id="{6CAFDC12-9FF7-429E-8E13-C8AADBDACF8E}"/>
              </a:ext>
            </a:extLst>
          </p:cNvPr>
          <p:cNvSpPr>
            <a:spLocks noGrp="1"/>
          </p:cNvSpPr>
          <p:nvPr>
            <p:ph sz="quarter" idx="13"/>
          </p:nvPr>
        </p:nvSpPr>
        <p:spPr/>
        <p:txBody>
          <a:bodyPr>
            <a:normAutofit/>
          </a:bodyPr>
          <a:lstStyle/>
          <a:p>
            <a:pPr algn="just"/>
            <a:r>
              <a:rPr lang="en-US" sz="2300" cap="none" dirty="0">
                <a:latin typeface="Times New Roman" panose="02020603050405020304" pitchFamily="18" charset="0"/>
                <a:cs typeface="Times New Roman" panose="02020603050405020304" pitchFamily="18" charset="0"/>
              </a:rPr>
              <a:t>It is the moral right to exercise professional judgement in pursuing professional responsibilities. Pursuing those responsibilities involves exercising both technical judgement and reasoned moral convictions. This right has limits, of course, and must be balanced against responsibilities to employers and colleagues.</a:t>
            </a:r>
          </a:p>
          <a:p>
            <a:pPr algn="just"/>
            <a:r>
              <a:rPr lang="en-US" sz="2300" cap="none" dirty="0">
                <a:latin typeface="Times New Roman" panose="02020603050405020304" pitchFamily="18" charset="0"/>
                <a:cs typeface="Times New Roman" panose="02020603050405020304" pitchFamily="18" charset="0"/>
              </a:rPr>
              <a:t>The basic professional right is an entitlement giving one the moral authority to act without interference from others. It is a liberty right that places an obligation on others not to interfere with its proper exercise.</a:t>
            </a:r>
          </a:p>
        </p:txBody>
      </p:sp>
    </p:spTree>
    <p:extLst>
      <p:ext uri="{BB962C8B-B14F-4D97-AF65-F5344CB8AC3E}">
        <p14:creationId xmlns:p14="http://schemas.microsoft.com/office/powerpoint/2010/main" val="889124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169E-AFB5-4302-9A20-AA57887638C8}"/>
              </a:ext>
            </a:extLst>
          </p:cNvPr>
          <p:cNvSpPr>
            <a:spLocks noGrp="1"/>
          </p:cNvSpPr>
          <p:nvPr>
            <p:ph type="title"/>
          </p:nvPr>
        </p:nvSpPr>
        <p:spPr/>
        <p:txBody>
          <a:bodyPr/>
          <a:lstStyle/>
          <a:p>
            <a:r>
              <a:rPr lang="en-US" dirty="0"/>
              <a:t>Right of conscientious refusal</a:t>
            </a:r>
          </a:p>
        </p:txBody>
      </p:sp>
      <p:sp>
        <p:nvSpPr>
          <p:cNvPr id="3" name="Content Placeholder 2">
            <a:extLst>
              <a:ext uri="{FF2B5EF4-FFF2-40B4-BE49-F238E27FC236}">
                <a16:creationId xmlns:a16="http://schemas.microsoft.com/office/drawing/2014/main" id="{EF73E711-0DD4-4A78-92EE-F5B5EF7F0AE9}"/>
              </a:ext>
            </a:extLst>
          </p:cNvPr>
          <p:cNvSpPr>
            <a:spLocks noGrp="1"/>
          </p:cNvSpPr>
          <p:nvPr>
            <p:ph sz="quarter" idx="13"/>
          </p:nvPr>
        </p:nvSpPr>
        <p:spPr>
          <a:xfrm>
            <a:off x="913774" y="2367092"/>
            <a:ext cx="10363826" cy="3872391"/>
          </a:xfrm>
        </p:spPr>
        <p:txBody>
          <a:bodyPr>
            <a:normAutofit/>
          </a:bodyPr>
          <a:lstStyle/>
          <a:p>
            <a:pPr algn="just"/>
            <a:r>
              <a:rPr lang="en-US" sz="2200" cap="none" dirty="0">
                <a:latin typeface="Times New Roman" panose="02020603050405020304" pitchFamily="18" charset="0"/>
                <a:cs typeface="Times New Roman" panose="02020603050405020304" pitchFamily="18" charset="0"/>
              </a:rPr>
              <a:t>It is the right to refuse to engage in unethical behavior and to refuse to do so solely because one views it as unethical. It arises because other rights to honor moral obligations within the authority – based relationships of employment sometimes come into conflict.</a:t>
            </a:r>
          </a:p>
          <a:p>
            <a:pPr algn="just"/>
            <a:r>
              <a:rPr lang="en-US" sz="2200" cap="none" dirty="0">
                <a:latin typeface="Times New Roman" panose="02020603050405020304" pitchFamily="18" charset="0"/>
                <a:cs typeface="Times New Roman" panose="02020603050405020304" pitchFamily="18" charset="0"/>
              </a:rPr>
              <a:t>Engineers and other professionals have a moral right to refuse to participate in activities that are illegal and clearly unethical . also, coercing employees into acting by means of threats plainly constitutes a violation of this right to theirs.</a:t>
            </a:r>
          </a:p>
        </p:txBody>
      </p:sp>
    </p:spTree>
    <p:extLst>
      <p:ext uri="{BB962C8B-B14F-4D97-AF65-F5344CB8AC3E}">
        <p14:creationId xmlns:p14="http://schemas.microsoft.com/office/powerpoint/2010/main" val="155712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67EB65-65A3-4A3E-B76C-69A85016257B}"/>
              </a:ext>
            </a:extLst>
          </p:cNvPr>
          <p:cNvSpPr>
            <a:spLocks noGrp="1"/>
          </p:cNvSpPr>
          <p:nvPr>
            <p:ph type="title"/>
          </p:nvPr>
        </p:nvSpPr>
        <p:spPr/>
        <p:txBody>
          <a:bodyPr>
            <a:normAutofit/>
          </a:bodyPr>
          <a:lstStyle/>
          <a:p>
            <a:pPr algn="ctr"/>
            <a:r>
              <a:rPr lang="en-US" sz="2500" dirty="0">
                <a:latin typeface="Times New Roman" panose="02020603050405020304" pitchFamily="18" charset="0"/>
                <a:cs typeface="Times New Roman" panose="02020603050405020304" pitchFamily="18" charset="0"/>
              </a:rPr>
              <a:t>INTRODUCTION – WORKPLACE  RESPONSIBILITIES AND RIGHTS</a:t>
            </a:r>
          </a:p>
        </p:txBody>
      </p:sp>
      <p:sp>
        <p:nvSpPr>
          <p:cNvPr id="5" name="Content Placeholder 4">
            <a:extLst>
              <a:ext uri="{FF2B5EF4-FFF2-40B4-BE49-F238E27FC236}">
                <a16:creationId xmlns:a16="http://schemas.microsoft.com/office/drawing/2014/main" id="{8E0B8B6E-C801-4FA3-A8CC-4D0CAABA3374}"/>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The kind of commitment shown by engineers understandably ranks high on the list of expectations that employers have of the engineers they employ or of the engineers they engage as consultants. Engineers in turn should see top performance at a professional level as their main responsibility, accompanied by others such as maintaining confidentiality and avoiding conflicts of interest.</a:t>
            </a:r>
          </a:p>
        </p:txBody>
      </p:sp>
    </p:spTree>
    <p:extLst>
      <p:ext uri="{BB962C8B-B14F-4D97-AF65-F5344CB8AC3E}">
        <p14:creationId xmlns:p14="http://schemas.microsoft.com/office/powerpoint/2010/main" val="2793076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4A05-35EA-4910-BD4D-1AA8F099647F}"/>
              </a:ext>
            </a:extLst>
          </p:cNvPr>
          <p:cNvSpPr>
            <a:spLocks noGrp="1"/>
          </p:cNvSpPr>
          <p:nvPr>
            <p:ph type="title"/>
          </p:nvPr>
        </p:nvSpPr>
        <p:spPr/>
        <p:txBody>
          <a:bodyPr/>
          <a:lstStyle/>
          <a:p>
            <a:r>
              <a:rPr lang="en-US" dirty="0"/>
              <a:t>Right to recognition</a:t>
            </a:r>
          </a:p>
        </p:txBody>
      </p:sp>
      <p:sp>
        <p:nvSpPr>
          <p:cNvPr id="3" name="Content Placeholder 2">
            <a:extLst>
              <a:ext uri="{FF2B5EF4-FFF2-40B4-BE49-F238E27FC236}">
                <a16:creationId xmlns:a16="http://schemas.microsoft.com/office/drawing/2014/main" id="{A2661BE1-3626-4220-9AB9-BDDF8B0BED6A}"/>
              </a:ext>
            </a:extLst>
          </p:cNvPr>
          <p:cNvSpPr>
            <a:spLocks noGrp="1"/>
          </p:cNvSpPr>
          <p:nvPr>
            <p:ph sz="quarter" idx="13"/>
          </p:nvPr>
        </p:nvSpPr>
        <p:spPr/>
        <p:txBody>
          <a:bodyPr>
            <a:normAutofit/>
          </a:bodyPr>
          <a:lstStyle/>
          <a:p>
            <a:pPr algn="just"/>
            <a:r>
              <a:rPr lang="en-US" sz="2200" cap="none" dirty="0">
                <a:latin typeface="Times New Roman" panose="02020603050405020304" pitchFamily="18" charset="0"/>
                <a:cs typeface="Times New Roman" panose="02020603050405020304" pitchFamily="18" charset="0"/>
              </a:rPr>
              <a:t>Engineers have a right to professional recognition for their work and accomplishments. Part of this involves fair monetary remuneration, and part nonmonetary forms of recognition.</a:t>
            </a:r>
          </a:p>
        </p:txBody>
      </p:sp>
    </p:spTree>
    <p:extLst>
      <p:ext uri="{BB962C8B-B14F-4D97-AF65-F5344CB8AC3E}">
        <p14:creationId xmlns:p14="http://schemas.microsoft.com/office/powerpoint/2010/main" val="225854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D24A-4E19-4E35-B04D-12F35DBDD059}"/>
              </a:ext>
            </a:extLst>
          </p:cNvPr>
          <p:cNvSpPr>
            <a:spLocks noGrp="1"/>
          </p:cNvSpPr>
          <p:nvPr>
            <p:ph type="title"/>
          </p:nvPr>
        </p:nvSpPr>
        <p:spPr/>
        <p:txBody>
          <a:bodyPr/>
          <a:lstStyle/>
          <a:p>
            <a:r>
              <a:rPr lang="en-US" dirty="0"/>
              <a:t>Employee rights</a:t>
            </a:r>
          </a:p>
        </p:txBody>
      </p:sp>
      <p:sp>
        <p:nvSpPr>
          <p:cNvPr id="3" name="Content Placeholder 2">
            <a:extLst>
              <a:ext uri="{FF2B5EF4-FFF2-40B4-BE49-F238E27FC236}">
                <a16:creationId xmlns:a16="http://schemas.microsoft.com/office/drawing/2014/main" id="{ADDD4201-AFEC-4562-8905-E83F21BB776D}"/>
              </a:ext>
            </a:extLst>
          </p:cNvPr>
          <p:cNvSpPr>
            <a:spLocks noGrp="1"/>
          </p:cNvSpPr>
          <p:nvPr>
            <p:ph sz="quarter" idx="13"/>
          </p:nvPr>
        </p:nvSpPr>
        <p:spPr/>
        <p:txBody>
          <a:bodyPr>
            <a:normAutofit/>
          </a:bodyPr>
          <a:lstStyle/>
          <a:p>
            <a:pPr algn="just"/>
            <a:r>
              <a:rPr lang="en-US" sz="2200" cap="none" dirty="0">
                <a:latin typeface="Times New Roman" panose="02020603050405020304" pitchFamily="18" charset="0"/>
                <a:cs typeface="Times New Roman" panose="02020603050405020304" pitchFamily="18" charset="0"/>
              </a:rPr>
              <a:t>Employee rights are any rights, moral or legal, that involve the status of being an employee. They overlap with some professional rights and they also include institutional rights created by organizational policies.</a:t>
            </a:r>
          </a:p>
          <a:p>
            <a:pPr algn="just"/>
            <a:r>
              <a:rPr lang="en-US" sz="2200" cap="none" dirty="0">
                <a:latin typeface="Times New Roman" panose="02020603050405020304" pitchFamily="18" charset="0"/>
                <a:cs typeface="Times New Roman" panose="02020603050405020304" pitchFamily="18" charset="0"/>
              </a:rPr>
              <a:t>Large corporations ought to recognize a basic set of employee rights listed below; privacy, equal opportunity in terms of non-discrimination, sexual harassment and affirmative action.</a:t>
            </a:r>
          </a:p>
        </p:txBody>
      </p:sp>
    </p:spTree>
    <p:extLst>
      <p:ext uri="{BB962C8B-B14F-4D97-AF65-F5344CB8AC3E}">
        <p14:creationId xmlns:p14="http://schemas.microsoft.com/office/powerpoint/2010/main" val="254239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F5E7-3094-423D-8A92-72849B6D91C6}"/>
              </a:ext>
            </a:extLst>
          </p:cNvPr>
          <p:cNvSpPr>
            <a:spLocks noGrp="1"/>
          </p:cNvSpPr>
          <p:nvPr>
            <p:ph type="title"/>
          </p:nvPr>
        </p:nvSpPr>
        <p:spPr/>
        <p:txBody>
          <a:bodyPr/>
          <a:lstStyle/>
          <a:p>
            <a:r>
              <a:rPr lang="en-US" dirty="0"/>
              <a:t>Whistleblowing</a:t>
            </a:r>
          </a:p>
        </p:txBody>
      </p:sp>
      <p:sp>
        <p:nvSpPr>
          <p:cNvPr id="3" name="Content Placeholder 2">
            <a:extLst>
              <a:ext uri="{FF2B5EF4-FFF2-40B4-BE49-F238E27FC236}">
                <a16:creationId xmlns:a16="http://schemas.microsoft.com/office/drawing/2014/main" id="{AF38F0DB-6302-41B7-96DB-B8220AB8991A}"/>
              </a:ext>
            </a:extLst>
          </p:cNvPr>
          <p:cNvSpPr>
            <a:spLocks noGrp="1"/>
          </p:cNvSpPr>
          <p:nvPr>
            <p:ph sz="quarter" idx="13"/>
          </p:nvPr>
        </p:nvSpPr>
        <p:spPr/>
        <p:txBody>
          <a:bodyPr>
            <a:normAutofit/>
          </a:bodyPr>
          <a:lstStyle/>
          <a:p>
            <a:pPr algn="just"/>
            <a:r>
              <a:rPr lang="en-US" sz="2300" i="0" cap="none" dirty="0">
                <a:latin typeface="+mj-lt"/>
                <a:cs typeface="Times New Roman" panose="02020603050405020304" pitchFamily="18" charset="0"/>
              </a:rPr>
              <a:t>Whistleblowing occurs when an employee or former employee conveys information about  a significant moral problem to someone in a position to take action on the problem and does so outside approved organizational channels.</a:t>
            </a:r>
            <a:endParaRPr lang="en-US" sz="23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59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5C06-55C7-411C-8C13-404901DB56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teamwork</a:t>
            </a:r>
          </a:p>
        </p:txBody>
      </p:sp>
      <p:sp>
        <p:nvSpPr>
          <p:cNvPr id="3" name="Content Placeholder 2">
            <a:extLst>
              <a:ext uri="{FF2B5EF4-FFF2-40B4-BE49-F238E27FC236}">
                <a16:creationId xmlns:a16="http://schemas.microsoft.com/office/drawing/2014/main" id="{A97A5642-14EF-408A-A978-761B771C38BC}"/>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Loyalty to corporations, respect for authority, collegiality and other teamwork virtues are enormously important in engineering. They are virtues only within the context of corporations that maintain an ethical climate, rather than pursuing ends and using means that are morally objectionable.</a:t>
            </a:r>
          </a:p>
        </p:txBody>
      </p:sp>
    </p:spTree>
    <p:extLst>
      <p:ext uri="{BB962C8B-B14F-4D97-AF65-F5344CB8AC3E}">
        <p14:creationId xmlns:p14="http://schemas.microsoft.com/office/powerpoint/2010/main" val="350567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7885-3B4C-45F9-8D3D-293BEC4C0235}"/>
              </a:ext>
            </a:extLst>
          </p:cNvPr>
          <p:cNvSpPr>
            <a:spLocks noGrp="1"/>
          </p:cNvSpPr>
          <p:nvPr>
            <p:ph type="title"/>
          </p:nvPr>
        </p:nvSpPr>
        <p:spPr/>
        <p:txBody>
          <a:bodyPr/>
          <a:lstStyle/>
          <a:p>
            <a:r>
              <a:rPr lang="en-US" dirty="0"/>
              <a:t>Ethical corporate climate</a:t>
            </a:r>
          </a:p>
        </p:txBody>
      </p:sp>
      <p:sp>
        <p:nvSpPr>
          <p:cNvPr id="3" name="Content Placeholder 2">
            <a:extLst>
              <a:ext uri="{FF2B5EF4-FFF2-40B4-BE49-F238E27FC236}">
                <a16:creationId xmlns:a16="http://schemas.microsoft.com/office/drawing/2014/main" id="{1395523B-B5AC-461C-83F7-C31FE212C3DE}"/>
              </a:ext>
            </a:extLst>
          </p:cNvPr>
          <p:cNvSpPr>
            <a:spLocks noGrp="1"/>
          </p:cNvSpPr>
          <p:nvPr>
            <p:ph sz="quarter" idx="13"/>
          </p:nvPr>
        </p:nvSpPr>
        <p:spPr>
          <a:xfrm>
            <a:off x="913774" y="2367092"/>
            <a:ext cx="10363826" cy="4007204"/>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An ethical climate is a working environment that is conducive to morally responsible conduct. It is formed by a combination of formal organization and policies, informal traditions and practices, and personal attitudes and commitments. Engineers can make  a vital contribution to such a climate especially as they move into technical management and more general management positions.</a:t>
            </a:r>
          </a:p>
          <a:p>
            <a:pPr algn="just"/>
            <a:r>
              <a:rPr lang="en-US" sz="2200" cap="none" dirty="0">
                <a:latin typeface="Times New Roman" panose="02020603050405020304" pitchFamily="18" charset="0"/>
                <a:cs typeface="Times New Roman" panose="02020603050405020304" pitchFamily="18" charset="0"/>
              </a:rPr>
              <a:t>Professionalism in engineering would be threatened at every turn in a corporation devoted primarily to powerful egos. Most corporations seek to establish an ethical climate, which may include going to great expense to establish ethics programs. Not all attempts to establish corporate ethics programs are successful</a:t>
            </a:r>
          </a:p>
          <a:p>
            <a:pPr marL="0" indent="0" algn="just">
              <a:buNone/>
            </a:pPr>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66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6476-27A9-47BE-B5BF-721F8D18C048}"/>
              </a:ext>
            </a:extLst>
          </p:cNvPr>
          <p:cNvSpPr>
            <a:spLocks noGrp="1"/>
          </p:cNvSpPr>
          <p:nvPr>
            <p:ph type="title"/>
          </p:nvPr>
        </p:nvSpPr>
        <p:spPr/>
        <p:txBody>
          <a:bodyPr/>
          <a:lstStyle/>
          <a:p>
            <a:r>
              <a:rPr lang="en-US" dirty="0"/>
              <a:t>Defining features of an ethical corporate climate.</a:t>
            </a:r>
          </a:p>
        </p:txBody>
      </p:sp>
      <p:sp>
        <p:nvSpPr>
          <p:cNvPr id="3" name="Content Placeholder 2">
            <a:extLst>
              <a:ext uri="{FF2B5EF4-FFF2-40B4-BE49-F238E27FC236}">
                <a16:creationId xmlns:a16="http://schemas.microsoft.com/office/drawing/2014/main" id="{0FA65CA3-98E3-46FF-81E1-CA5EEE1FA7E6}"/>
              </a:ext>
            </a:extLst>
          </p:cNvPr>
          <p:cNvSpPr>
            <a:spLocks noGrp="1"/>
          </p:cNvSpPr>
          <p:nvPr>
            <p:ph sz="quarter" idx="13"/>
          </p:nvPr>
        </p:nvSpPr>
        <p:spPr>
          <a:xfrm>
            <a:off x="913774" y="2367092"/>
            <a:ext cx="10363826" cy="3872391"/>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First, ethical values in their full complexity are widely acknowledged and appreciated by managers and employees alike. Responsibilities to all constituencies of the corporation are affirmed, not only to stockholders, but also to customers, employees, and all other stakeholders.</a:t>
            </a:r>
          </a:p>
          <a:p>
            <a:pPr algn="just"/>
            <a:r>
              <a:rPr lang="en-US" sz="2200" cap="none" dirty="0">
                <a:latin typeface="Times New Roman" panose="02020603050405020304" pitchFamily="18" charset="0"/>
                <a:cs typeface="Times New Roman" panose="02020603050405020304" pitchFamily="18" charset="0"/>
              </a:rPr>
              <a:t>Secondly, the use of ethical language is honestly applied and recognized as a legitimate part of corporate dialogue. The one way to emphasize legitimacy is to make prominent a corporate code of ethics. Another way is to explicitly include a statement of ethical responsibilities in the job descriptions of all layers of management.</a:t>
            </a:r>
          </a:p>
        </p:txBody>
      </p:sp>
    </p:spTree>
    <p:extLst>
      <p:ext uri="{BB962C8B-B14F-4D97-AF65-F5344CB8AC3E}">
        <p14:creationId xmlns:p14="http://schemas.microsoft.com/office/powerpoint/2010/main" val="333477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9ADB-C5B0-48AF-8C93-303F27FADCD5}"/>
              </a:ext>
            </a:extLst>
          </p:cNvPr>
          <p:cNvSpPr>
            <a:spLocks noGrp="1"/>
          </p:cNvSpPr>
          <p:nvPr>
            <p:ph type="title"/>
          </p:nvPr>
        </p:nvSpPr>
        <p:spPr/>
        <p:txBody>
          <a:bodyPr/>
          <a:lstStyle/>
          <a:p>
            <a:r>
              <a:rPr lang="en-US" dirty="0"/>
              <a:t>Cont’d Defining features of an ethical corporate climate.</a:t>
            </a:r>
          </a:p>
        </p:txBody>
      </p:sp>
      <p:sp>
        <p:nvSpPr>
          <p:cNvPr id="3" name="Content Placeholder 2">
            <a:extLst>
              <a:ext uri="{FF2B5EF4-FFF2-40B4-BE49-F238E27FC236}">
                <a16:creationId xmlns:a16="http://schemas.microsoft.com/office/drawing/2014/main" id="{22D2A34E-1BA0-4A80-AEBD-C8F16F0D04CB}"/>
              </a:ext>
            </a:extLst>
          </p:cNvPr>
          <p:cNvSpPr>
            <a:spLocks noGrp="1"/>
          </p:cNvSpPr>
          <p:nvPr>
            <p:ph sz="quarter" idx="13"/>
          </p:nvPr>
        </p:nvSpPr>
        <p:spPr>
          <a:xfrm>
            <a:off x="913774" y="2367092"/>
            <a:ext cx="10363826" cy="3980699"/>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Also, top management sets a moral tone in words, in policies, and by personal example. Official pronouncements asserting the importance of professional conduct in all areas of the corporation must be backed by support for professionals who work according to the guidelines outlined in professional codes of ethics</a:t>
            </a:r>
          </a:p>
          <a:p>
            <a:pPr algn="just"/>
            <a:r>
              <a:rPr lang="en-US" sz="2200" cap="none" dirty="0">
                <a:latin typeface="Times New Roman" panose="02020603050405020304" pitchFamily="18" charset="0"/>
                <a:cs typeface="Times New Roman" panose="02020603050405020304" pitchFamily="18" charset="0"/>
              </a:rPr>
              <a:t>Last but not the least, there should be procedures for conflict resolution</a:t>
            </a:r>
          </a:p>
          <a:p>
            <a:pPr algn="just"/>
            <a:r>
              <a:rPr lang="en-US" sz="2200" cap="none" dirty="0">
                <a:latin typeface="Times New Roman" panose="02020603050405020304" pitchFamily="18" charset="0"/>
                <a:cs typeface="Times New Roman" panose="02020603050405020304" pitchFamily="18" charset="0"/>
              </a:rPr>
              <a:t>In building an ethical corporate climate, it is particularly important not to fall into the trap of relying solely on conveniently legalistic compliance strategies.  They appear to favor executives who tend to lay sole blame for organizational failures on individuals who have supposedly acted contrary to the organization’s rules.</a:t>
            </a:r>
          </a:p>
        </p:txBody>
      </p:sp>
    </p:spTree>
    <p:extLst>
      <p:ext uri="{BB962C8B-B14F-4D97-AF65-F5344CB8AC3E}">
        <p14:creationId xmlns:p14="http://schemas.microsoft.com/office/powerpoint/2010/main" val="243436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725B-D004-40D8-ACB3-0CF39349FCC6}"/>
              </a:ext>
            </a:extLst>
          </p:cNvPr>
          <p:cNvSpPr>
            <a:spLocks noGrp="1"/>
          </p:cNvSpPr>
          <p:nvPr>
            <p:ph type="title"/>
          </p:nvPr>
        </p:nvSpPr>
        <p:spPr/>
        <p:txBody>
          <a:bodyPr/>
          <a:lstStyle/>
          <a:p>
            <a:r>
              <a:rPr lang="en-US" dirty="0"/>
              <a:t>Loyalty and collegiality</a:t>
            </a:r>
          </a:p>
        </p:txBody>
      </p:sp>
      <p:sp>
        <p:nvSpPr>
          <p:cNvPr id="3" name="Content Placeholder 2">
            <a:extLst>
              <a:ext uri="{FF2B5EF4-FFF2-40B4-BE49-F238E27FC236}">
                <a16:creationId xmlns:a16="http://schemas.microsoft.com/office/drawing/2014/main" id="{4A2B4901-0299-4ACD-BF6D-0C326EB3E25F}"/>
              </a:ext>
            </a:extLst>
          </p:cNvPr>
          <p:cNvSpPr>
            <a:spLocks noGrp="1"/>
          </p:cNvSpPr>
          <p:nvPr>
            <p:ph sz="quarter" idx="13"/>
          </p:nvPr>
        </p:nvSpPr>
        <p:spPr>
          <a:xfrm>
            <a:off x="913774" y="2367092"/>
            <a:ext cx="10363826" cy="4232491"/>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Loyalty to an employer can mean two things.</a:t>
            </a:r>
          </a:p>
          <a:p>
            <a:pPr algn="just"/>
            <a:r>
              <a:rPr lang="en-US" sz="2200" cap="none" dirty="0">
                <a:latin typeface="Times New Roman" panose="02020603050405020304" pitchFamily="18" charset="0"/>
                <a:cs typeface="Times New Roman" panose="02020603050405020304" pitchFamily="18" charset="0"/>
              </a:rPr>
              <a:t> Agency – loyalty is acting to fulfill one’s contractual duties to an employer. These duties are specified in terms of the particular tasks for which one is paid, as well as the more general activities of cooperating with colleagues.</a:t>
            </a:r>
          </a:p>
          <a:p>
            <a:pPr algn="just"/>
            <a:r>
              <a:rPr lang="en-US" sz="2200" cap="none" dirty="0">
                <a:latin typeface="Times New Roman" panose="02020603050405020304" pitchFamily="18" charset="0"/>
                <a:cs typeface="Times New Roman" panose="02020603050405020304" pitchFamily="18" charset="0"/>
              </a:rPr>
              <a:t>Attitude – loyalty has to do with attitudes, emotions, and a sense of personal identity as it does with actions. It can be understood as agency loyalty that is motivated by a positive identification with the group to which one is loyal.</a:t>
            </a:r>
          </a:p>
          <a:p>
            <a:pPr algn="just"/>
            <a:r>
              <a:rPr lang="en-US" sz="2200" cap="none" dirty="0">
                <a:latin typeface="Times New Roman" panose="02020603050405020304" pitchFamily="18" charset="0"/>
                <a:cs typeface="Times New Roman" panose="02020603050405020304" pitchFamily="18" charset="0"/>
              </a:rPr>
              <a:t>When codes of ethics assert that engineers ought to be loyal to employers, is agency – loyal or attitude – loyalty meant?</a:t>
            </a:r>
          </a:p>
        </p:txBody>
      </p:sp>
    </p:spTree>
    <p:extLst>
      <p:ext uri="{BB962C8B-B14F-4D97-AF65-F5344CB8AC3E}">
        <p14:creationId xmlns:p14="http://schemas.microsoft.com/office/powerpoint/2010/main" val="171280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9991-7B0B-4FF5-BEDB-2F474F6B37BE}"/>
              </a:ext>
            </a:extLst>
          </p:cNvPr>
          <p:cNvSpPr>
            <a:spLocks noGrp="1"/>
          </p:cNvSpPr>
          <p:nvPr>
            <p:ph type="title"/>
          </p:nvPr>
        </p:nvSpPr>
        <p:spPr/>
        <p:txBody>
          <a:bodyPr/>
          <a:lstStyle/>
          <a:p>
            <a:r>
              <a:rPr lang="en-US" dirty="0"/>
              <a:t>Cont’d Loyalty and collegiality</a:t>
            </a:r>
          </a:p>
        </p:txBody>
      </p:sp>
      <p:sp>
        <p:nvSpPr>
          <p:cNvPr id="3" name="Content Placeholder 2">
            <a:extLst>
              <a:ext uri="{FF2B5EF4-FFF2-40B4-BE49-F238E27FC236}">
                <a16:creationId xmlns:a16="http://schemas.microsoft.com/office/drawing/2014/main" id="{33A8B100-EFCE-4409-ACFE-F2DB2E362685}"/>
              </a:ext>
            </a:extLst>
          </p:cNvPr>
          <p:cNvSpPr>
            <a:spLocks noGrp="1"/>
          </p:cNvSpPr>
          <p:nvPr>
            <p:ph sz="quarter" idx="13"/>
          </p:nvPr>
        </p:nvSpPr>
        <p:spPr>
          <a:xfrm>
            <a:off x="913774" y="2367092"/>
            <a:ext cx="10363826" cy="4351760"/>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Within proper limits, agency – loyalty to employers is an obligation, or rather it comprises the sum total of obligations to employers to serve the corporation in return for the contractual benefits from the corporations.</a:t>
            </a:r>
          </a:p>
          <a:p>
            <a:pPr algn="just"/>
            <a:r>
              <a:rPr lang="en-US" sz="2200" cap="none" dirty="0">
                <a:latin typeface="Times New Roman" panose="02020603050405020304" pitchFamily="18" charset="0"/>
                <a:cs typeface="Times New Roman" panose="02020603050405020304" pitchFamily="18" charset="0"/>
              </a:rPr>
              <a:t>Attitude – loyalty is often a virtue but not strictly an obligation. It is good when it contributes to a sense of corporate community and, thereby increases the prospects for corporations to meet their desirable goals of productivity.</a:t>
            </a:r>
          </a:p>
          <a:p>
            <a:pPr algn="just"/>
            <a:r>
              <a:rPr lang="en-US" sz="2200" cap="none" dirty="0">
                <a:latin typeface="Times New Roman" panose="02020603050405020304" pitchFamily="18" charset="0"/>
                <a:cs typeface="Times New Roman" panose="02020603050405020304" pitchFamily="18" charset="0"/>
              </a:rPr>
              <a:t>When engineering codes of ethics mention collegiality, they generally cite acts that constitute disloyalty.</a:t>
            </a:r>
          </a:p>
        </p:txBody>
      </p:sp>
    </p:spTree>
    <p:extLst>
      <p:ext uri="{BB962C8B-B14F-4D97-AF65-F5344CB8AC3E}">
        <p14:creationId xmlns:p14="http://schemas.microsoft.com/office/powerpoint/2010/main" val="40465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4F9D-4234-4E54-8FB0-A2CF2966898A}"/>
              </a:ext>
            </a:extLst>
          </p:cNvPr>
          <p:cNvSpPr>
            <a:spLocks noGrp="1"/>
          </p:cNvSpPr>
          <p:nvPr>
            <p:ph type="title"/>
          </p:nvPr>
        </p:nvSpPr>
        <p:spPr/>
        <p:txBody>
          <a:bodyPr/>
          <a:lstStyle/>
          <a:p>
            <a:r>
              <a:rPr lang="en-US" dirty="0"/>
              <a:t>Managers and conflicts</a:t>
            </a:r>
          </a:p>
        </p:txBody>
      </p:sp>
      <p:sp>
        <p:nvSpPr>
          <p:cNvPr id="3" name="Content Placeholder 2">
            <a:extLst>
              <a:ext uri="{FF2B5EF4-FFF2-40B4-BE49-F238E27FC236}">
                <a16:creationId xmlns:a16="http://schemas.microsoft.com/office/drawing/2014/main" id="{4C7F0ACA-465C-4AF1-9EE4-99CCBC39751B}"/>
              </a:ext>
            </a:extLst>
          </p:cNvPr>
          <p:cNvSpPr>
            <a:spLocks noGrp="1"/>
          </p:cNvSpPr>
          <p:nvPr>
            <p:ph sz="quarter" idx="13"/>
          </p:nvPr>
        </p:nvSpPr>
        <p:spPr>
          <a:xfrm>
            <a:off x="913774" y="2367092"/>
            <a:ext cx="10363826" cy="3872391"/>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Respect for authority is important in meeting organizational goals. Decisions must be made in situations where allowing everyone to exercise unrestrained individual discretion would create chaos. Moreover, clear lines of authority provide a means for identifying areas of personal responsibility and accountability.</a:t>
            </a:r>
          </a:p>
          <a:p>
            <a:pPr algn="just"/>
            <a:r>
              <a:rPr lang="en-US" sz="2200" cap="none" dirty="0">
                <a:latin typeface="Times New Roman" panose="02020603050405020304" pitchFamily="18" charset="0"/>
                <a:cs typeface="Times New Roman" panose="02020603050405020304" pitchFamily="18" charset="0"/>
              </a:rPr>
              <a:t>Employees respect authority when they accept the guidance and obey the directives issued by the employer having to do with the areas of activity covered by the employer’s institutional authority.</a:t>
            </a:r>
          </a:p>
          <a:p>
            <a:pPr algn="just"/>
            <a:r>
              <a:rPr lang="en-US" sz="2200" cap="none" dirty="0">
                <a:latin typeface="Times New Roman" panose="02020603050405020304" pitchFamily="18" charset="0"/>
                <a:cs typeface="Times New Roman" panose="02020603050405020304" pitchFamily="18" charset="0"/>
              </a:rPr>
              <a:t>Within this general framework of authority, there are wide variations in how engineers and managers relate to each other.</a:t>
            </a:r>
          </a:p>
          <a:p>
            <a:pPr algn="just"/>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32058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194</TotalTime>
  <Words>1795</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Tw Cen MT</vt:lpstr>
      <vt:lpstr>Wingdings</vt:lpstr>
      <vt:lpstr>Droplet</vt:lpstr>
      <vt:lpstr>KWAME NKRUMAH UNIVERSITY OF SCIENCE AND TECHNOLOGY COLLEGE OF ENGINEERING DEPARTMENT OF ELECTRICAL/ELECTRONIC ENGINEERING</vt:lpstr>
      <vt:lpstr>INTRODUCTION – WORKPLACE  RESPONSIBILITIES AND RIGHTS</vt:lpstr>
      <vt:lpstr>teamwork</vt:lpstr>
      <vt:lpstr>Ethical corporate climate</vt:lpstr>
      <vt:lpstr>Defining features of an ethical corporate climate.</vt:lpstr>
      <vt:lpstr>Cont’d Defining features of an ethical corporate climate.</vt:lpstr>
      <vt:lpstr>Loyalty and collegiality</vt:lpstr>
      <vt:lpstr>Cont’d Loyalty and collegiality</vt:lpstr>
      <vt:lpstr>Managers and conflicts</vt:lpstr>
      <vt:lpstr>Cont’d Managers and conflicts</vt:lpstr>
      <vt:lpstr>Managing conflict</vt:lpstr>
      <vt:lpstr>Confidentiality and conflicts of interest</vt:lpstr>
      <vt:lpstr>Confidentiality and changing jobs</vt:lpstr>
      <vt:lpstr>Conflicts of interest</vt:lpstr>
      <vt:lpstr>Cont’d Conflicts of interest</vt:lpstr>
      <vt:lpstr>Rights of engineers</vt:lpstr>
      <vt:lpstr>Professional rights</vt:lpstr>
      <vt:lpstr>Right of professional conscience</vt:lpstr>
      <vt:lpstr>Right of conscientious refusal</vt:lpstr>
      <vt:lpstr>Right to recognition</vt:lpstr>
      <vt:lpstr>Employee rights</vt:lpstr>
      <vt:lpstr>Whistleblowing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Bryme Gyimah</dc:creator>
  <cp:lastModifiedBy>Bryme Gyimah</cp:lastModifiedBy>
  <cp:revision>33</cp:revision>
  <dcterms:created xsi:type="dcterms:W3CDTF">2017-11-16T18:58:10Z</dcterms:created>
  <dcterms:modified xsi:type="dcterms:W3CDTF">2017-12-10T09:31:01Z</dcterms:modified>
</cp:coreProperties>
</file>