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90" r:id="rId1"/>
  </p:sldMasterIdLst>
  <p:sldIdLst>
    <p:sldId id="256" r:id="rId2"/>
    <p:sldId id="271" r:id="rId3"/>
    <p:sldId id="268" r:id="rId4"/>
    <p:sldId id="279" r:id="rId5"/>
    <p:sldId id="269" r:id="rId6"/>
    <p:sldId id="280" r:id="rId7"/>
    <p:sldId id="270" r:id="rId8"/>
    <p:sldId id="281" r:id="rId9"/>
    <p:sldId id="267" r:id="rId10"/>
    <p:sldId id="282" r:id="rId11"/>
    <p:sldId id="263" r:id="rId12"/>
    <p:sldId id="283" r:id="rId13"/>
    <p:sldId id="265" r:id="rId14"/>
    <p:sldId id="284" r:id="rId15"/>
    <p:sldId id="266" r:id="rId16"/>
    <p:sldId id="285" r:id="rId17"/>
    <p:sldId id="264" r:id="rId18"/>
    <p:sldId id="260" r:id="rId19"/>
    <p:sldId id="286" r:id="rId20"/>
    <p:sldId id="261" r:id="rId21"/>
    <p:sldId id="287" r:id="rId22"/>
    <p:sldId id="262" r:id="rId23"/>
    <p:sldId id="257" r:id="rId24"/>
    <p:sldId id="258" r:id="rId25"/>
    <p:sldId id="259" r:id="rId26"/>
    <p:sldId id="274" r:id="rId27"/>
    <p:sldId id="273" r:id="rId28"/>
    <p:sldId id="272" r:id="rId29"/>
    <p:sldId id="275" r:id="rId30"/>
    <p:sldId id="277" r:id="rId31"/>
    <p:sldId id="278" r:id="rId32"/>
    <p:sldId id="276" r:id="rId33"/>
    <p:sldId id="290" r:id="rId34"/>
    <p:sldId id="291" r:id="rId35"/>
    <p:sldId id="292" r:id="rId36"/>
    <p:sldId id="293" r:id="rId37"/>
    <p:sldId id="296" r:id="rId38"/>
    <p:sldId id="294" r:id="rId39"/>
    <p:sldId id="295" r:id="rId40"/>
    <p:sldId id="28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5ED7-EAAD-4717-BB89-361E6AB6B6D4}" type="datetimeFigureOut">
              <a:rPr lang="en-US" smtClean="0"/>
              <a:t>15-Sep-17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33672087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D15ED7-EAAD-4717-BB89-361E6AB6B6D4}" type="datetimeFigureOut">
              <a:rPr lang="en-US" smtClean="0"/>
              <a:t>15-Sep-17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34954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D15ED7-EAAD-4717-BB89-361E6AB6B6D4}" type="datetimeFigureOut">
              <a:rPr lang="en-US" smtClean="0"/>
              <a:t>15-Sep-17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375990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D15ED7-EAAD-4717-BB89-361E6AB6B6D4}" type="datetimeFigureOut">
              <a:rPr lang="en-US" smtClean="0"/>
              <a:t>15-Sep-17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D9A16-8270-4C52-9B9C-8D570EA82BF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484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D15ED7-EAAD-4717-BB89-361E6AB6B6D4}" type="datetimeFigureOut">
              <a:rPr lang="en-US" smtClean="0"/>
              <a:t>15-Sep-17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3195413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D15ED7-EAAD-4717-BB89-361E6AB6B6D4}" type="datetimeFigureOut">
              <a:rPr lang="en-US" smtClean="0"/>
              <a:t>15-Sep-17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2211667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D15ED7-EAAD-4717-BB89-361E6AB6B6D4}" type="datetimeFigureOut">
              <a:rPr lang="en-US" smtClean="0"/>
              <a:t>15-Sep-17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599618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15ED7-EAAD-4717-BB89-361E6AB6B6D4}" type="datetimeFigureOut">
              <a:rPr lang="en-US" smtClean="0"/>
              <a:t>15-Sep-17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3483917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15ED7-EAAD-4717-BB89-361E6AB6B6D4}" type="datetimeFigureOut">
              <a:rPr lang="en-US" smtClean="0"/>
              <a:t>15-Sep-17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273580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15ED7-EAAD-4717-BB89-361E6AB6B6D4}" type="datetimeFigureOut">
              <a:rPr lang="en-US" smtClean="0"/>
              <a:t>15-Sep-17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258052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D15ED7-EAAD-4717-BB89-361E6AB6B6D4}" type="datetimeFigureOut">
              <a:rPr lang="en-US" smtClean="0"/>
              <a:t>15-Sep-17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291052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15ED7-EAAD-4717-BB89-361E6AB6B6D4}" type="datetimeFigureOut">
              <a:rPr lang="en-US" smtClean="0"/>
              <a:t>15-Sep-17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382522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15ED7-EAAD-4717-BB89-361E6AB6B6D4}" type="datetimeFigureOut">
              <a:rPr lang="en-US" smtClean="0"/>
              <a:t>15-Sep-17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282667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15ED7-EAAD-4717-BB89-361E6AB6B6D4}" type="datetimeFigureOut">
              <a:rPr lang="en-US" smtClean="0"/>
              <a:t>15-Sep-17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5051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D15ED7-EAAD-4717-BB89-361E6AB6B6D4}" type="datetimeFigureOut">
              <a:rPr lang="en-US" smtClean="0"/>
              <a:t>15-Sep-17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284732848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D15ED7-EAAD-4717-BB89-361E6AB6B6D4}" type="datetimeFigureOut">
              <a:rPr lang="en-US" smtClean="0"/>
              <a:t>15-Sep-17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367870972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D15ED7-EAAD-4717-BB89-361E6AB6B6D4}" type="datetimeFigureOut">
              <a:rPr lang="en-US" smtClean="0"/>
              <a:t>15-Sep-17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D9A16-8270-4C52-9B9C-8D570EA82BF0}" type="slidenum">
              <a:rPr lang="en-US" smtClean="0"/>
              <a:t>‹#›</a:t>
            </a:fld>
            <a:endParaRPr lang="en-US"/>
          </a:p>
        </p:txBody>
      </p:sp>
    </p:spTree>
    <p:extLst>
      <p:ext uri="{BB962C8B-B14F-4D97-AF65-F5344CB8AC3E}">
        <p14:creationId xmlns:p14="http://schemas.microsoft.com/office/powerpoint/2010/main" val="168400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CD15ED7-EAAD-4717-BB89-361E6AB6B6D4}" type="datetimeFigureOut">
              <a:rPr lang="en-US" smtClean="0"/>
              <a:t>15-Sep-17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62D9A16-8270-4C52-9B9C-8D570EA82BF0}" type="slidenum">
              <a:rPr lang="en-US" smtClean="0"/>
              <a:t>‹#›</a:t>
            </a:fld>
            <a:endParaRPr lang="en-US"/>
          </a:p>
        </p:txBody>
      </p:sp>
    </p:spTree>
    <p:extLst>
      <p:ext uri="{BB962C8B-B14F-4D97-AF65-F5344CB8AC3E}">
        <p14:creationId xmlns:p14="http://schemas.microsoft.com/office/powerpoint/2010/main" val="32712823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C88AD0-4337-4E88-A7F6-B11E034339C9}"/>
              </a:ext>
            </a:extLst>
          </p:cNvPr>
          <p:cNvSpPr>
            <a:spLocks noGrp="1"/>
          </p:cNvSpPr>
          <p:nvPr>
            <p:ph type="title"/>
          </p:nvPr>
        </p:nvSpPr>
        <p:spPr>
          <a:xfrm>
            <a:off x="913775" y="618517"/>
            <a:ext cx="10364451" cy="1596177"/>
          </a:xfrm>
        </p:spPr>
        <p:txBody>
          <a:bodyPr>
            <a:normAutofit/>
          </a:bodyPr>
          <a:lstStyle/>
          <a:p>
            <a:pPr algn="ctr"/>
            <a:r>
              <a:rPr lang="en-US" sz="2400" dirty="0">
                <a:latin typeface="Times New Roman" panose="02020603050405020304" pitchFamily="18" charset="0"/>
                <a:cs typeface="Times New Roman" panose="02020603050405020304" pitchFamily="18" charset="0"/>
              </a:rPr>
              <a:t>KWAME NKRUMAH UNIVERSITY OF SCIENCE AND TECHNOLOGY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COLLEGE OF ENGINEERING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DEPARTMENT OF ELECTRICAL/ELECTRONIC ENGINEERING</a:t>
            </a:r>
          </a:p>
        </p:txBody>
      </p:sp>
      <p:sp>
        <p:nvSpPr>
          <p:cNvPr id="6" name="Content Placeholder 5">
            <a:extLst>
              <a:ext uri="{FF2B5EF4-FFF2-40B4-BE49-F238E27FC236}">
                <a16:creationId xmlns:a16="http://schemas.microsoft.com/office/drawing/2014/main" id="{60CA8CDC-356E-4517-B884-A9BBBDC9E482}"/>
              </a:ext>
            </a:extLst>
          </p:cNvPr>
          <p:cNvSpPr>
            <a:spLocks noGrp="1"/>
          </p:cNvSpPr>
          <p:nvPr>
            <p:ph sz="quarter" idx="13"/>
          </p:nvPr>
        </p:nvSpPr>
        <p:spPr>
          <a:xfrm>
            <a:off x="913774" y="2214694"/>
            <a:ext cx="10363826" cy="3576505"/>
          </a:xfrm>
        </p:spPr>
        <p:txBody>
          <a:bodyPr>
            <a:normAutofit/>
          </a:bodyPr>
          <a:lstStyle/>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CENG 291: ENGINEERING IN SOCIETY</a:t>
            </a:r>
          </a:p>
          <a:p>
            <a:pPr marL="0" indent="0" algn="ctr">
              <a:buNone/>
            </a:pPr>
            <a:r>
              <a:rPr lang="en-US" sz="2400" dirty="0">
                <a:latin typeface="Times New Roman" panose="02020603050405020304" pitchFamily="18" charset="0"/>
                <a:cs typeface="Times New Roman" panose="02020603050405020304" pitchFamily="18" charset="0"/>
              </a:rPr>
              <a:t>BY </a:t>
            </a:r>
          </a:p>
          <a:p>
            <a:pPr marL="0" indent="0" algn="ctr">
              <a:buNone/>
            </a:pPr>
            <a:r>
              <a:rPr lang="en-US" sz="2400" dirty="0">
                <a:latin typeface="Times New Roman" panose="02020603050405020304" pitchFamily="18" charset="0"/>
                <a:cs typeface="Times New Roman" panose="02020603050405020304" pitchFamily="18" charset="0"/>
              </a:rPr>
              <a:t>DR. DANIEL OPOKU</a:t>
            </a:r>
          </a:p>
          <a:p>
            <a:endParaRPr lang="en-US" sz="2000" dirty="0"/>
          </a:p>
        </p:txBody>
      </p:sp>
    </p:spTree>
    <p:extLst>
      <p:ext uri="{BB962C8B-B14F-4D97-AF65-F5344CB8AC3E}">
        <p14:creationId xmlns:p14="http://schemas.microsoft.com/office/powerpoint/2010/main" val="419962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F7E6-3E23-40DA-AD84-4300071C2B61}"/>
              </a:ext>
            </a:extLst>
          </p:cNvPr>
          <p:cNvSpPr>
            <a:spLocks noGrp="1"/>
          </p:cNvSpPr>
          <p:nvPr>
            <p:ph type="title"/>
          </p:nvPr>
        </p:nvSpPr>
        <p:spPr/>
        <p:txBody>
          <a:bodyPr/>
          <a:lstStyle/>
          <a:p>
            <a:r>
              <a:rPr lang="en-US" dirty="0"/>
              <a:t>CONT’D PERSONAL COMMITMENT AND MEANING</a:t>
            </a:r>
          </a:p>
        </p:txBody>
      </p:sp>
      <p:sp>
        <p:nvSpPr>
          <p:cNvPr id="3" name="Content Placeholder 2">
            <a:extLst>
              <a:ext uri="{FF2B5EF4-FFF2-40B4-BE49-F238E27FC236}">
                <a16:creationId xmlns:a16="http://schemas.microsoft.com/office/drawing/2014/main" id="{01CF5F73-0DCA-4D80-85AB-79EAAC5EB3C8}"/>
              </a:ext>
            </a:extLst>
          </p:cNvPr>
          <p:cNvSpPr>
            <a:spLocks noGrp="1"/>
          </p:cNvSpPr>
          <p:nvPr>
            <p:ph sz="quarter" idx="13"/>
          </p:nvPr>
        </p:nvSpPr>
        <p:spPr/>
        <p:txBody>
          <a:bodyPr/>
          <a:lstStyle/>
          <a:p>
            <a:pPr algn="just"/>
            <a:r>
              <a:rPr lang="en-US" sz="2500" cap="none" dirty="0">
                <a:latin typeface="Times New Roman" panose="02020603050405020304" pitchFamily="18" charset="0"/>
                <a:cs typeface="Times New Roman" panose="02020603050405020304" pitchFamily="18" charset="0"/>
              </a:rPr>
              <a:t>They are most at times mutually reinforcing in advancing a sense of personal responsibility for one’s work.</a:t>
            </a:r>
          </a:p>
          <a:p>
            <a:pPr algn="just"/>
            <a:r>
              <a:rPr lang="en-US" sz="2500" cap="none" dirty="0">
                <a:latin typeface="Times New Roman" panose="02020603050405020304" pitchFamily="18" charset="0"/>
                <a:cs typeface="Times New Roman" panose="02020603050405020304" pitchFamily="18" charset="0"/>
              </a:rPr>
              <a:t>The personal commitments of individual engineers need  to be aimed at and integrated with these shared responsibilities. However, some responsibilities and sources of meaning are highly personal  and cannot be incumbent on every engineer.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7A68-DD3F-4FE6-9BF5-DA164CDBBC1A}"/>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PROMOTING RESPONSIBLE CONDUCT AND PREVENTING WRONGDOING.</a:t>
            </a:r>
          </a:p>
        </p:txBody>
      </p:sp>
      <p:sp>
        <p:nvSpPr>
          <p:cNvPr id="3" name="Content Placeholder 2">
            <a:extLst>
              <a:ext uri="{FF2B5EF4-FFF2-40B4-BE49-F238E27FC236}">
                <a16:creationId xmlns:a16="http://schemas.microsoft.com/office/drawing/2014/main" id="{12B5E57A-81BD-4449-B485-098F1DC886E8}"/>
              </a:ext>
            </a:extLst>
          </p:cNvPr>
          <p:cNvSpPr>
            <a:spLocks noGrp="1"/>
          </p:cNvSpPr>
          <p:nvPr>
            <p:ph sz="quarter" idx="13"/>
          </p:nvPr>
        </p:nvSpPr>
        <p:spPr/>
        <p:txBody>
          <a:bodyPr>
            <a:noAutofit/>
          </a:bodyPr>
          <a:lstStyle/>
          <a:p>
            <a:pPr algn="just"/>
            <a:r>
              <a:rPr lang="en-US" sz="2200" cap="none" dirty="0">
                <a:latin typeface="Times New Roman" panose="02020603050405020304" pitchFamily="18" charset="0"/>
                <a:cs typeface="Times New Roman" panose="02020603050405020304" pitchFamily="18" charset="0"/>
              </a:rPr>
              <a:t>A wave of corporate scandals shook Americans’ confidence in corporations in the early 2001. Enron became the largest bankruptcy in U.S. History, erasing about $60 billion in shareholder value. Also, Arthur Andersen, a large and respected accounting firm charged with checking the books of Enron and other corporations was charged with complicity and was forced to dissolve.</a:t>
            </a:r>
          </a:p>
          <a:p>
            <a:pPr algn="just"/>
            <a:r>
              <a:rPr lang="en-US" sz="2200" cap="none" dirty="0">
                <a:latin typeface="Times New Roman" panose="02020603050405020304" pitchFamily="18" charset="0"/>
                <a:cs typeface="Times New Roman" panose="02020603050405020304" pitchFamily="18" charset="0"/>
              </a:rPr>
              <a:t>Compliance issues are about making sure that individuals comply to professional standards and avoid wrongdoing. Procedures are needed in all corporations to deter fraud, theft, bribery, incompetence, and a host of other forms of outright immorality.</a:t>
            </a:r>
          </a:p>
        </p:txBody>
      </p:sp>
    </p:spTree>
    <p:extLst>
      <p:ext uri="{BB962C8B-B14F-4D97-AF65-F5344CB8AC3E}">
        <p14:creationId xmlns:p14="http://schemas.microsoft.com/office/powerpoint/2010/main" val="358418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B997-57D6-40AB-82E4-0851A0A28E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PROMOTING RESPONSIBLE CONDUCT AND PREVENTING WRONGDOING.</a:t>
            </a:r>
            <a:endParaRPr lang="en-US" dirty="0"/>
          </a:p>
        </p:txBody>
      </p:sp>
      <p:sp>
        <p:nvSpPr>
          <p:cNvPr id="3" name="Content Placeholder 2">
            <a:extLst>
              <a:ext uri="{FF2B5EF4-FFF2-40B4-BE49-F238E27FC236}">
                <a16:creationId xmlns:a16="http://schemas.microsoft.com/office/drawing/2014/main" id="{DCEEEA64-6A0C-4D65-8C97-5FC8028FD898}"/>
              </a:ext>
            </a:extLst>
          </p:cNvPr>
          <p:cNvSpPr>
            <a:spLocks noGrp="1"/>
          </p:cNvSpPr>
          <p:nvPr>
            <p:ph sz="quarter" idx="13"/>
          </p:nvPr>
        </p:nvSpPr>
        <p:spPr/>
        <p:txBody>
          <a:bodyPr>
            <a:normAutofit/>
          </a:bodyPr>
          <a:lstStyle/>
          <a:p>
            <a:pPr algn="just"/>
            <a:r>
              <a:rPr lang="en-US" sz="2500" cap="none" dirty="0">
                <a:latin typeface="Times New Roman" panose="02020603050405020304" pitchFamily="18" charset="0"/>
                <a:cs typeface="Times New Roman" panose="02020603050405020304" pitchFamily="18" charset="0"/>
              </a:rPr>
              <a:t>An important part of engineering ethics is preventing wrongdoing in the first place. This calls into mind preventive ethics: the ethical reflection and action aimed at preventing moral harm and unnecessary ethical problems. </a:t>
            </a:r>
          </a:p>
          <a:p>
            <a:pPr algn="just"/>
            <a:r>
              <a:rPr lang="en-US" sz="2500" cap="none" dirty="0">
                <a:latin typeface="Times New Roman" panose="02020603050405020304" pitchFamily="18" charset="0"/>
                <a:cs typeface="Times New Roman" panose="02020603050405020304" pitchFamily="18" charset="0"/>
              </a:rPr>
              <a:t>Reinforcing the connection between ethics and excellence, individuals and corporations should primarily be “value-driven” rather than simply preoccupied with “compliance-based” procedures. </a:t>
            </a:r>
          </a:p>
        </p:txBody>
      </p:sp>
    </p:spTree>
    <p:extLst>
      <p:ext uri="{BB962C8B-B14F-4D97-AF65-F5344CB8AC3E}">
        <p14:creationId xmlns:p14="http://schemas.microsoft.com/office/powerpoint/2010/main" val="7104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F489-13C6-4B71-9127-95896C4CDC3B}"/>
              </a:ext>
            </a:extLst>
          </p:cNvPr>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MYRIAD MORAL REASONS GENERATE ETHICAL DILEMMAS </a:t>
            </a:r>
          </a:p>
        </p:txBody>
      </p:sp>
      <p:sp>
        <p:nvSpPr>
          <p:cNvPr id="3" name="Content Placeholder 2">
            <a:extLst>
              <a:ext uri="{FF2B5EF4-FFF2-40B4-BE49-F238E27FC236}">
                <a16:creationId xmlns:a16="http://schemas.microsoft.com/office/drawing/2014/main" id="{D0408DDF-4B8C-4BAC-9519-3A95A8FE1C12}"/>
              </a:ext>
            </a:extLst>
          </p:cNvPr>
          <p:cNvSpPr>
            <a:spLocks noGrp="1"/>
          </p:cNvSpPr>
          <p:nvPr>
            <p:ph sz="quarter" idx="13"/>
          </p:nvPr>
        </p:nvSpPr>
        <p:spPr/>
        <p:txBody>
          <a:bodyPr>
            <a:normAutofit fontScale="92500"/>
          </a:bodyPr>
          <a:lstStyle/>
          <a:p>
            <a:pPr algn="just"/>
            <a:r>
              <a:rPr lang="en-US" sz="2500" cap="none" dirty="0">
                <a:latin typeface="Times New Roman" panose="02020603050405020304" pitchFamily="18" charset="0"/>
                <a:cs typeface="Times New Roman" panose="02020603050405020304" pitchFamily="18" charset="0"/>
              </a:rPr>
              <a:t>A chemical engineer working in the environment division of a computer manufacturing firms learns that her company might be discharging unlawful amounts of lead and arsenic into the city sewer. The city further processes the sludge into a fertilizer used by local farmers. To ensure safety, it imposes restrictive laws on the discharge of lead and arsenic. The engineer is therefore responsible for doing what promotes the success of her company, but also has the responsibility to the local community that might be harmed by the effluent.</a:t>
            </a:r>
          </a:p>
        </p:txBody>
      </p:sp>
    </p:spTree>
    <p:extLst>
      <p:ext uri="{BB962C8B-B14F-4D97-AF65-F5344CB8AC3E}">
        <p14:creationId xmlns:p14="http://schemas.microsoft.com/office/powerpoint/2010/main" val="310083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88FE-348B-4A8C-8B48-05589CEEC5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MYRIAD MORAL REASONS GENERATE ETHICAL DILEMMAS </a:t>
            </a:r>
            <a:endParaRPr lang="en-US" dirty="0"/>
          </a:p>
        </p:txBody>
      </p:sp>
      <p:sp>
        <p:nvSpPr>
          <p:cNvPr id="3" name="Content Placeholder 2">
            <a:extLst>
              <a:ext uri="{FF2B5EF4-FFF2-40B4-BE49-F238E27FC236}">
                <a16:creationId xmlns:a16="http://schemas.microsoft.com/office/drawing/2014/main" id="{724BD65F-1278-4EEC-BABB-C849333E691A}"/>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Ethical or moral dilemmas are situations in which moral reasons come into conflict, or in which the applications of moral values are problematic and it is not immediately obvious what should be done.</a:t>
            </a:r>
          </a:p>
          <a:p>
            <a:pPr algn="just"/>
            <a:r>
              <a:rPr lang="en-US" sz="2400" cap="none" dirty="0">
                <a:latin typeface="Times New Roman" panose="02020603050405020304" pitchFamily="18" charset="0"/>
                <a:cs typeface="Times New Roman" panose="02020603050405020304" pitchFamily="18" charset="0"/>
              </a:rPr>
              <a:t>In engineering, moral values are myriad and they can come into conflict requiring good judgement about how to reconcile and integrate them.</a:t>
            </a:r>
          </a:p>
          <a:p>
            <a:pPr algn="just"/>
            <a:r>
              <a:rPr lang="en-US" sz="2400" cap="none" dirty="0">
                <a:latin typeface="Times New Roman" panose="02020603050405020304" pitchFamily="18" charset="0"/>
                <a:cs typeface="Times New Roman" panose="02020603050405020304" pitchFamily="18" charset="0"/>
              </a:rPr>
              <a:t>Ethical dilemmas thus indicate the presence of moral complexity.  </a:t>
            </a:r>
          </a:p>
        </p:txBody>
      </p:sp>
    </p:spTree>
    <p:extLst>
      <p:ext uri="{BB962C8B-B14F-4D97-AF65-F5344CB8AC3E}">
        <p14:creationId xmlns:p14="http://schemas.microsoft.com/office/powerpoint/2010/main" val="1499828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1348-B569-48AF-8160-F684CB7833A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MICRO AND MACRO ISSUES</a:t>
            </a:r>
          </a:p>
        </p:txBody>
      </p:sp>
      <p:sp>
        <p:nvSpPr>
          <p:cNvPr id="3" name="Content Placeholder 2">
            <a:extLst>
              <a:ext uri="{FF2B5EF4-FFF2-40B4-BE49-F238E27FC236}">
                <a16:creationId xmlns:a16="http://schemas.microsoft.com/office/drawing/2014/main" id="{F9348811-D648-4ADA-B2E1-CE97E438BB93}"/>
              </a:ext>
            </a:extLst>
          </p:cNvPr>
          <p:cNvSpPr>
            <a:spLocks noGrp="1"/>
          </p:cNvSpPr>
          <p:nvPr>
            <p:ph sz="quarter" idx="13"/>
          </p:nvPr>
        </p:nvSpPr>
        <p:spPr/>
        <p:txBody>
          <a:bodyPr>
            <a:normAutofit/>
          </a:bodyPr>
          <a:lstStyle/>
          <a:p>
            <a:pPr algn="just"/>
            <a:r>
              <a:rPr lang="en-US" sz="2000" cap="none" dirty="0">
                <a:latin typeface="Times New Roman" panose="02020603050405020304" pitchFamily="18" charset="0"/>
                <a:cs typeface="Times New Roman" panose="02020603050405020304" pitchFamily="18" charset="0"/>
              </a:rPr>
              <a:t>Micro issues concern the decisions made by individuals and companies. Macro issues concern more global issues, such as the directions in technological development, the  laws that should or should not be passed, and the collective responsibilities of groups such as engineering professional societies and consumer groups.</a:t>
            </a:r>
          </a:p>
          <a:p>
            <a:pPr algn="just"/>
            <a:r>
              <a:rPr lang="en-US" sz="2000" cap="none" dirty="0">
                <a:latin typeface="Times New Roman" panose="02020603050405020304" pitchFamily="18" charset="0"/>
                <a:cs typeface="Times New Roman" panose="02020603050405020304" pitchFamily="18" charset="0"/>
              </a:rPr>
              <a:t>During the late 1990s, reports began to multiply about the tread on ford explorer tires separating from the rest of the tire, leading to blowouts and rollovers.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189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C594-BD06-4588-8789-20B92BA234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MICRO AND MACRO ISSUES</a:t>
            </a:r>
            <a:endParaRPr lang="en-US" dirty="0"/>
          </a:p>
        </p:txBody>
      </p:sp>
      <p:sp>
        <p:nvSpPr>
          <p:cNvPr id="3" name="Content Placeholder 2">
            <a:extLst>
              <a:ext uri="{FF2B5EF4-FFF2-40B4-BE49-F238E27FC236}">
                <a16:creationId xmlns:a16="http://schemas.microsoft.com/office/drawing/2014/main" id="{F43AEEEB-BD1C-4B5B-9877-8838A94C4E5E}"/>
              </a:ext>
            </a:extLst>
          </p:cNvPr>
          <p:cNvSpPr>
            <a:spLocks noGrp="1"/>
          </p:cNvSpPr>
          <p:nvPr>
            <p:ph sz="quarter" idx="13"/>
          </p:nvPr>
        </p:nvSpPr>
        <p:spPr/>
        <p:txBody>
          <a:bodyPr>
            <a:normAutofit/>
          </a:bodyPr>
          <a:lstStyle/>
          <a:p>
            <a:pPr algn="just"/>
            <a:r>
              <a:rPr lang="en-US" cap="none" dirty="0">
                <a:latin typeface="Times New Roman" panose="02020603050405020304" pitchFamily="18" charset="0"/>
                <a:cs typeface="Times New Roman" panose="02020603050405020304" pitchFamily="18" charset="0"/>
              </a:rPr>
              <a:t>Ford and Bridgestone/Firestone terminated their century-old business partnership, thus the micro issue.</a:t>
            </a:r>
          </a:p>
          <a:p>
            <a:pPr algn="just"/>
            <a:r>
              <a:rPr lang="en-US" cap="none" dirty="0">
                <a:latin typeface="Times New Roman" panose="02020603050405020304" pitchFamily="18" charset="0"/>
                <a:cs typeface="Times New Roman" panose="02020603050405020304" pitchFamily="18" charset="0"/>
              </a:rPr>
              <a:t>The macro issues center on charges that SUVs are among the most harmful vehicles on the road, even the most harmful, given their numbers.</a:t>
            </a:r>
          </a:p>
          <a:p>
            <a:pPr algn="just"/>
            <a:r>
              <a:rPr lang="en-US" cap="none" dirty="0">
                <a:latin typeface="Times New Roman" panose="02020603050405020304" pitchFamily="18" charset="0"/>
                <a:cs typeface="Times New Roman" panose="02020603050405020304" pitchFamily="18" charset="0"/>
              </a:rPr>
              <a:t>In addressing these issues, should engineers play a role only as individuals but not as organized groups. Also, should engineers remain uninvolved leaving the issue entirely to consumer groups and lawmakers.</a:t>
            </a:r>
          </a:p>
          <a:p>
            <a:pPr algn="just"/>
            <a:endParaRPr lang="en-US" dirty="0"/>
          </a:p>
        </p:txBody>
      </p:sp>
    </p:spTree>
    <p:extLst>
      <p:ext uri="{BB962C8B-B14F-4D97-AF65-F5344CB8AC3E}">
        <p14:creationId xmlns:p14="http://schemas.microsoft.com/office/powerpoint/2010/main" val="1753614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3C7A-FDA1-4987-8DE5-C999ED96831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CAUTIOUS OPTIMISM ABOUT TECHNOLOGY</a:t>
            </a:r>
          </a:p>
        </p:txBody>
      </p:sp>
      <p:sp>
        <p:nvSpPr>
          <p:cNvPr id="3" name="Content Placeholder 2">
            <a:extLst>
              <a:ext uri="{FF2B5EF4-FFF2-40B4-BE49-F238E27FC236}">
                <a16:creationId xmlns:a16="http://schemas.microsoft.com/office/drawing/2014/main" id="{009A073C-37EE-4D3D-8AEE-4E4F908C93A9}"/>
              </a:ext>
            </a:extLst>
          </p:cNvPr>
          <p:cNvSpPr>
            <a:spLocks noGrp="1"/>
          </p:cNvSpPr>
          <p:nvPr>
            <p:ph sz="quarter" idx="13"/>
          </p:nvPr>
        </p:nvSpPr>
        <p:spPr/>
        <p:txBody>
          <a:bodyPr>
            <a:normAutofit/>
          </a:bodyPr>
          <a:lstStyle/>
          <a:p>
            <a:pPr algn="just"/>
            <a:r>
              <a:rPr lang="en-US" sz="2000" cap="none" dirty="0">
                <a:latin typeface="Times New Roman" panose="02020603050405020304" pitchFamily="18" charset="0"/>
                <a:cs typeface="Times New Roman" panose="02020603050405020304" pitchFamily="18" charset="0"/>
              </a:rPr>
              <a:t>Pessimists view advanced technology as ominous and often out of our control. They point to pollution, depletion of natural resources, mass death on highways and in high-tech wars, fears of biological and chemical weapons, and the lingering threat of nuclear war. Optimists highlight how technology profoundly improves all our lives.</a:t>
            </a:r>
          </a:p>
          <a:p>
            <a:pPr algn="just"/>
            <a:r>
              <a:rPr lang="en-US" sz="2000" cap="none" dirty="0">
                <a:latin typeface="Times New Roman" panose="02020603050405020304" pitchFamily="18" charset="0"/>
                <a:cs typeface="Times New Roman" panose="02020603050405020304" pitchFamily="18" charset="0"/>
              </a:rPr>
              <a:t>Nothing is more central to human progress than sound technology, and no aspect of creative human achievement is less appreciated by the public than engineers’ ingenuity.</a:t>
            </a:r>
          </a:p>
        </p:txBody>
      </p:sp>
    </p:spTree>
    <p:extLst>
      <p:ext uri="{BB962C8B-B14F-4D97-AF65-F5344CB8AC3E}">
        <p14:creationId xmlns:p14="http://schemas.microsoft.com/office/powerpoint/2010/main" val="102367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DEFC-534A-47CA-92E6-42061A4DDE7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ENGINEERING ETHICS</a:t>
            </a:r>
          </a:p>
        </p:txBody>
      </p:sp>
      <p:sp>
        <p:nvSpPr>
          <p:cNvPr id="3" name="Content Placeholder 2">
            <a:extLst>
              <a:ext uri="{FF2B5EF4-FFF2-40B4-BE49-F238E27FC236}">
                <a16:creationId xmlns:a16="http://schemas.microsoft.com/office/drawing/2014/main" id="{6F9FE90A-3BB3-4A31-8881-AA7D17D8FF70}"/>
              </a:ext>
            </a:extLst>
          </p:cNvPr>
          <p:cNvSpPr>
            <a:spLocks noGrp="1"/>
          </p:cNvSpPr>
          <p:nvPr>
            <p:ph sz="quarter" idx="13"/>
          </p:nvPr>
        </p:nvSpPr>
        <p:spPr/>
        <p:txBody>
          <a:bodyPr>
            <a:normAutofit/>
          </a:bodyPr>
          <a:lstStyle/>
          <a:p>
            <a:pPr algn="just"/>
            <a:r>
              <a:rPr lang="en-US" sz="2000" cap="none" dirty="0">
                <a:latin typeface="Times New Roman" panose="02020603050405020304" pitchFamily="18" charset="0"/>
                <a:cs typeface="Times New Roman" panose="02020603050405020304" pitchFamily="18" charset="0"/>
              </a:rPr>
              <a:t>With the overview of themes and the sampling of issues in mind, ethics has several meanings which are highlighted below.</a:t>
            </a:r>
          </a:p>
          <a:p>
            <a:pPr algn="just"/>
            <a:r>
              <a:rPr lang="en-US" sz="2000" cap="none" dirty="0">
                <a:latin typeface="Times New Roman" panose="02020603050405020304" pitchFamily="18" charset="0"/>
                <a:cs typeface="Times New Roman" panose="02020603050405020304" pitchFamily="18" charset="0"/>
              </a:rPr>
              <a:t>Engineering ethics consists of the responsibilities and rights that ought to be endorsed by those engaged in engineering, and also of desirable ideals and personal commitments in engineering.</a:t>
            </a:r>
          </a:p>
          <a:p>
            <a:pPr algn="just"/>
            <a:r>
              <a:rPr lang="en-US" sz="2000" cap="none" dirty="0">
                <a:latin typeface="Times New Roman" panose="02020603050405020304" pitchFamily="18" charset="0"/>
                <a:cs typeface="Times New Roman" panose="02020603050405020304" pitchFamily="18" charset="0"/>
              </a:rPr>
              <a:t>Also, engineering ethics is the study of the decisions, policies, and values that are morally desirable in engineering practice and research.</a:t>
            </a:r>
          </a:p>
        </p:txBody>
      </p:sp>
    </p:spTree>
    <p:extLst>
      <p:ext uri="{BB962C8B-B14F-4D97-AF65-F5344CB8AC3E}">
        <p14:creationId xmlns:p14="http://schemas.microsoft.com/office/powerpoint/2010/main" val="2777278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5D2E-D3E2-43FF-96A0-93F3624CCC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ENGINEERING ETHICS</a:t>
            </a:r>
            <a:endParaRPr lang="en-US" dirty="0"/>
          </a:p>
        </p:txBody>
      </p:sp>
      <p:sp>
        <p:nvSpPr>
          <p:cNvPr id="3" name="Content Placeholder 2">
            <a:extLst>
              <a:ext uri="{FF2B5EF4-FFF2-40B4-BE49-F238E27FC236}">
                <a16:creationId xmlns:a16="http://schemas.microsoft.com/office/drawing/2014/main" id="{9E945667-AEF7-4688-873F-17E1E3DE7C34}"/>
              </a:ext>
            </a:extLst>
          </p:cNvPr>
          <p:cNvSpPr>
            <a:spLocks noGrp="1"/>
          </p:cNvSpPr>
          <p:nvPr>
            <p:ph sz="quarter" idx="13"/>
          </p:nvPr>
        </p:nvSpPr>
        <p:spPr/>
        <p:txBody>
          <a:bodyPr/>
          <a:lstStyle/>
          <a:p>
            <a:pPr algn="just"/>
            <a:r>
              <a:rPr lang="en-US" cap="none" dirty="0">
                <a:latin typeface="Times New Roman" panose="02020603050405020304" pitchFamily="18" charset="0"/>
                <a:cs typeface="Times New Roman" panose="02020603050405020304" pitchFamily="18" charset="0"/>
              </a:rPr>
              <a:t>The above two senses of definition are normative. They refer to justified values and choices, to things that are desirable. In one descriptive sense, we speak of henry ford’s ethics or the ethics of American engineers referring thereby to what specific individuals or groups believe and how they act without implying that their beliefs and actions are justified.</a:t>
            </a:r>
          </a:p>
          <a:p>
            <a:pPr algn="just"/>
            <a:r>
              <a:rPr lang="en-US" cap="none" dirty="0">
                <a:latin typeface="Times New Roman" panose="02020603050405020304" pitchFamily="18" charset="0"/>
                <a:cs typeface="Times New Roman" panose="02020603050405020304" pitchFamily="18" charset="0"/>
              </a:rPr>
              <a:t>In its normative senses, engineering ethics refers to justified moral values in engineering  </a:t>
            </a:r>
          </a:p>
        </p:txBody>
      </p:sp>
    </p:spTree>
    <p:extLst>
      <p:ext uri="{BB962C8B-B14F-4D97-AF65-F5344CB8AC3E}">
        <p14:creationId xmlns:p14="http://schemas.microsoft.com/office/powerpoint/2010/main" val="207632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C88AD0-4337-4E88-A7F6-B11E034339C9}"/>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60CA8CDC-356E-4517-B884-A9BBBDC9E482}"/>
              </a:ext>
            </a:extLst>
          </p:cNvPr>
          <p:cNvSpPr>
            <a:spLocks noGrp="1"/>
          </p:cNvSpPr>
          <p:nvPr>
            <p:ph sz="quarter" idx="13"/>
          </p:nvPr>
        </p:nvSpPr>
        <p:spPr/>
        <p:txBody>
          <a:bodyPr>
            <a:normAutofit fontScale="77500" lnSpcReduction="20000"/>
          </a:bodyPr>
          <a:lstStyle/>
          <a:p>
            <a:pPr algn="just"/>
            <a:r>
              <a:rPr lang="en-US" sz="2900" cap="none" dirty="0">
                <a:latin typeface="Times New Roman" panose="02020603050405020304" pitchFamily="18" charset="0"/>
                <a:cs typeface="Times New Roman" panose="02020603050405020304" pitchFamily="18" charset="0"/>
              </a:rPr>
              <a:t>Engineers create products and processes to improve food production, shelter, energy, communication, transportation, health, and protection against natural calamities and to enhance the convenience and beauty of our everyday lives. </a:t>
            </a:r>
          </a:p>
          <a:p>
            <a:pPr algn="just"/>
            <a:r>
              <a:rPr lang="en-US" sz="2900" cap="none" dirty="0">
                <a:latin typeface="Times New Roman" panose="02020603050405020304" pitchFamily="18" charset="0"/>
                <a:cs typeface="Times New Roman" panose="02020603050405020304" pitchFamily="18" charset="0"/>
              </a:rPr>
              <a:t>Engineering products however have double implications; it creates benefits as well as dangers due To moral challenges. </a:t>
            </a:r>
          </a:p>
          <a:p>
            <a:pPr algn="just"/>
            <a:r>
              <a:rPr lang="en-US" sz="2900" cap="none" dirty="0">
                <a:latin typeface="Times New Roman" panose="02020603050405020304" pitchFamily="18" charset="0"/>
                <a:cs typeface="Times New Roman" panose="02020603050405020304" pitchFamily="18" charset="0"/>
              </a:rPr>
              <a:t>Nevertheless, these technological risks should not obscure these benefits.</a:t>
            </a:r>
          </a:p>
          <a:p>
            <a:pPr algn="just"/>
            <a:r>
              <a:rPr lang="en-US" sz="2900" cap="none" dirty="0">
                <a:latin typeface="Times New Roman" panose="02020603050405020304" pitchFamily="18" charset="0"/>
                <a:cs typeface="Times New Roman" panose="02020603050405020304" pitchFamily="18" charset="0"/>
              </a:rPr>
              <a:t>The dangers induced as a result of these products are as result of small cases of human error hence, ethics and professionalism.</a:t>
            </a:r>
          </a:p>
          <a:p>
            <a:endParaRPr lang="en-US" sz="2000" dirty="0"/>
          </a:p>
        </p:txBody>
      </p:sp>
    </p:spTree>
    <p:extLst>
      <p:ext uri="{BB962C8B-B14F-4D97-AF65-F5344CB8AC3E}">
        <p14:creationId xmlns:p14="http://schemas.microsoft.com/office/powerpoint/2010/main" val="3708272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198F-F0BB-4856-8103-90F1157F46D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IMPORTANCE OF ENGINEERING ETHICS</a:t>
            </a:r>
          </a:p>
        </p:txBody>
      </p:sp>
      <p:sp>
        <p:nvSpPr>
          <p:cNvPr id="3" name="Content Placeholder 2">
            <a:extLst>
              <a:ext uri="{FF2B5EF4-FFF2-40B4-BE49-F238E27FC236}">
                <a16:creationId xmlns:a16="http://schemas.microsoft.com/office/drawing/2014/main" id="{449C97F7-B992-477A-92EB-B8CC05C77882}"/>
              </a:ext>
            </a:extLst>
          </p:cNvPr>
          <p:cNvSpPr>
            <a:spLocks noGrp="1"/>
          </p:cNvSpPr>
          <p:nvPr>
            <p:ph sz="quarter" idx="13"/>
          </p:nvPr>
        </p:nvSpPr>
        <p:spPr>
          <a:xfrm>
            <a:off x="838200" y="1825625"/>
            <a:ext cx="10515600" cy="4321176"/>
          </a:xfrm>
        </p:spPr>
        <p:txBody>
          <a:bodyPr>
            <a:normAutofit/>
          </a:bodyPr>
          <a:lstStyle/>
          <a:p>
            <a:pPr algn="just"/>
            <a:r>
              <a:rPr lang="en-US" sz="2000" cap="none" dirty="0">
                <a:latin typeface="Times New Roman" panose="02020603050405020304" pitchFamily="18" charset="0"/>
                <a:cs typeface="Times New Roman" panose="02020603050405020304" pitchFamily="18" charset="0"/>
              </a:rPr>
              <a:t>Engineering ethics contribute to safe and useful technological products and in giving meaning to engineers’ career. It is complex in ways that call for serious reflection throughout a career.</a:t>
            </a:r>
          </a:p>
          <a:p>
            <a:pPr algn="just"/>
            <a:r>
              <a:rPr lang="en-US" sz="2000" cap="none" dirty="0">
                <a:latin typeface="Times New Roman" panose="02020603050405020304" pitchFamily="18" charset="0"/>
                <a:cs typeface="Times New Roman" panose="02020603050405020304" pitchFamily="18" charset="0"/>
              </a:rPr>
              <a:t>The study of engineering ethics strengthens one’s ability to reason clearly and carefully about moral questions. It enables a unifying goal to increase moral autonomy.</a:t>
            </a:r>
          </a:p>
          <a:p>
            <a:pPr algn="just"/>
            <a:r>
              <a:rPr lang="en-US" sz="2000" cap="none" dirty="0">
                <a:latin typeface="Times New Roman" panose="02020603050405020304" pitchFamily="18" charset="0"/>
                <a:cs typeface="Times New Roman" panose="02020603050405020304" pitchFamily="18" charset="0"/>
              </a:rPr>
              <a:t>Autonomy means self-determining or independent. Moral autonomy can be viewed as the skill and habit of thinking rationally about ethical issues on the basis of moral concern. Improving the ability to reflect carefully on moral issues can be accomplished by improving various practical skills that will help produce autonomous thought about moral issues. These skills include: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080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46E8-5862-4B9E-B467-151D5A4013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IMPORTANCE OF ENGINEERING ETHICS</a:t>
            </a:r>
            <a:endParaRPr lang="en-US" dirty="0"/>
          </a:p>
        </p:txBody>
      </p:sp>
      <p:sp>
        <p:nvSpPr>
          <p:cNvPr id="3" name="Content Placeholder 2">
            <a:extLst>
              <a:ext uri="{FF2B5EF4-FFF2-40B4-BE49-F238E27FC236}">
                <a16:creationId xmlns:a16="http://schemas.microsoft.com/office/drawing/2014/main" id="{F11B00B2-AA8F-4C4A-BC10-A312679F40C6}"/>
              </a:ext>
            </a:extLst>
          </p:cNvPr>
          <p:cNvSpPr>
            <a:spLocks noGrp="1"/>
          </p:cNvSpPr>
          <p:nvPr>
            <p:ph sz="quarter" idx="13"/>
          </p:nvPr>
        </p:nvSpPr>
        <p:spPr/>
        <p:txBody>
          <a:bodyPr/>
          <a:lstStyle/>
          <a:p>
            <a:pPr algn="just">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Moral awareness: proficiency in recognizing moral problems and issues in engineering.</a:t>
            </a:r>
          </a:p>
          <a:p>
            <a:pPr algn="just">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Cogent moral reasoning: comprehending, clarifying, and assessing arguments on moral issues.</a:t>
            </a:r>
          </a:p>
          <a:p>
            <a:pPr algn="just">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Moral coherence: forming consistent and comprehensive viewpoints based on a consideration of relevant facts.</a:t>
            </a:r>
          </a:p>
          <a:p>
            <a:pPr algn="just">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Moral imagination: discerning alternative responses to moral issues and receptivity to creative solutions for practical difficulties.</a:t>
            </a:r>
          </a:p>
          <a:p>
            <a:pPr marL="0" indent="0" algn="just">
              <a:buNone/>
            </a:pPr>
            <a:endParaRPr lang="en-US" dirty="0"/>
          </a:p>
        </p:txBody>
      </p:sp>
    </p:spTree>
    <p:extLst>
      <p:ext uri="{BB962C8B-B14F-4D97-AF65-F5344CB8AC3E}">
        <p14:creationId xmlns:p14="http://schemas.microsoft.com/office/powerpoint/2010/main" val="2539298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A14C-D919-49E6-A2A1-32EF56F281B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OF IMPORTANCE OF ENGINEERING ETHICS</a:t>
            </a:r>
            <a:endParaRPr lang="en-US" dirty="0"/>
          </a:p>
        </p:txBody>
      </p:sp>
      <p:sp>
        <p:nvSpPr>
          <p:cNvPr id="3" name="Content Placeholder 2">
            <a:extLst>
              <a:ext uri="{FF2B5EF4-FFF2-40B4-BE49-F238E27FC236}">
                <a16:creationId xmlns:a16="http://schemas.microsoft.com/office/drawing/2014/main" id="{6CFDFF1B-002B-4169-AE12-4D87CC4E6973}"/>
              </a:ext>
            </a:extLst>
          </p:cNvPr>
          <p:cNvSpPr>
            <a:spLocks noGrp="1"/>
          </p:cNvSpPr>
          <p:nvPr>
            <p:ph sz="quarter" idx="13"/>
          </p:nvPr>
        </p:nvSpPr>
        <p:spPr/>
        <p:txBody>
          <a:bodyPr>
            <a:normAutofit/>
          </a:bodyPr>
          <a:lstStyle/>
          <a:p>
            <a:pPr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Moral communication: precision in the use of a common ethical language.</a:t>
            </a:r>
          </a:p>
          <a:p>
            <a:pPr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Moral reasonableness: the willingness and ability to be morally reasonable</a:t>
            </a:r>
          </a:p>
          <a:p>
            <a:pPr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Respect for persons: genuine concern for the well-being of others.</a:t>
            </a:r>
          </a:p>
          <a:p>
            <a:pPr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Tolerance of diversity: within a broad range, respect for ethnic and religious differences, and acceptance of reasonable differences in moral perspectives.</a:t>
            </a:r>
          </a:p>
          <a:p>
            <a:pPr algn="just">
              <a:buFont typeface="Wingdings" panose="05000000000000000000" pitchFamily="2" charset="2"/>
              <a:buChar char="v"/>
            </a:pPr>
            <a:r>
              <a:rPr lang="en-US" sz="2000" cap="none" dirty="0">
                <a:latin typeface="Times New Roman" panose="02020603050405020304" pitchFamily="18" charset="0"/>
                <a:cs typeface="Times New Roman" panose="02020603050405020304" pitchFamily="18" charset="0"/>
              </a:rPr>
              <a:t>Integrity: maintaining moral integrity and integrating one’s professional life and personal convictions.</a:t>
            </a:r>
          </a:p>
        </p:txBody>
      </p:sp>
    </p:spTree>
    <p:extLst>
      <p:ext uri="{BB962C8B-B14F-4D97-AF65-F5344CB8AC3E}">
        <p14:creationId xmlns:p14="http://schemas.microsoft.com/office/powerpoint/2010/main" val="2977978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00E3-4393-4D0B-8931-F0E598446D8A}"/>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ACCEPTING AND SHARING RESPONSIBILITY</a:t>
            </a:r>
          </a:p>
        </p:txBody>
      </p:sp>
      <p:sp>
        <p:nvSpPr>
          <p:cNvPr id="3" name="Content Placeholder 2">
            <a:extLst>
              <a:ext uri="{FF2B5EF4-FFF2-40B4-BE49-F238E27FC236}">
                <a16:creationId xmlns:a16="http://schemas.microsoft.com/office/drawing/2014/main" id="{332B1DC5-91E9-4904-A4E8-6C1986487103}"/>
              </a:ext>
            </a:extLst>
          </p:cNvPr>
          <p:cNvSpPr>
            <a:spLocks noGrp="1"/>
          </p:cNvSpPr>
          <p:nvPr>
            <p:ph sz="quarter" idx="13"/>
          </p:nvPr>
        </p:nvSpPr>
        <p:spPr/>
        <p:txBody>
          <a:bodyPr>
            <a:normAutofit/>
          </a:bodyPr>
          <a:lstStyle/>
          <a:p>
            <a:r>
              <a:rPr lang="en-US" sz="2500" cap="none" dirty="0">
                <a:latin typeface="Times New Roman" panose="02020603050405020304" pitchFamily="18" charset="0"/>
                <a:cs typeface="Times New Roman" panose="02020603050405020304" pitchFamily="18" charset="0"/>
              </a:rPr>
              <a:t>The core idea around which responsibility revolves are obligations, accountability, conscientious, and praiseworthy.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967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986B-6BF4-4897-B735-FE4BFDBBBD2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OBLIGATIONS</a:t>
            </a:r>
          </a:p>
        </p:txBody>
      </p:sp>
      <p:sp>
        <p:nvSpPr>
          <p:cNvPr id="3" name="Content Placeholder 2">
            <a:extLst>
              <a:ext uri="{FF2B5EF4-FFF2-40B4-BE49-F238E27FC236}">
                <a16:creationId xmlns:a16="http://schemas.microsoft.com/office/drawing/2014/main" id="{61822228-6C13-46F3-A78A-D70FAF40CF70}"/>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Responsibilities are obligations; types of actions that are morally mandatory. Some obligations are incumbent on each of us , such as to be honest, fair and decent. </a:t>
            </a:r>
          </a:p>
          <a:p>
            <a:pPr algn="just"/>
            <a:r>
              <a:rPr lang="en-US" sz="2400" cap="none" dirty="0">
                <a:latin typeface="Times New Roman" panose="02020603050405020304" pitchFamily="18" charset="0"/>
                <a:cs typeface="Times New Roman" panose="02020603050405020304" pitchFamily="18" charset="0"/>
              </a:rPr>
              <a:t>Thus a safety engineer might have responsibilities for making regular inspections at a building site, or an operations engineer might have responsibilities for identifying potential benefits and risks of one system as compared to another. </a:t>
            </a:r>
          </a:p>
        </p:txBody>
      </p:sp>
    </p:spTree>
    <p:extLst>
      <p:ext uri="{BB962C8B-B14F-4D97-AF65-F5344CB8AC3E}">
        <p14:creationId xmlns:p14="http://schemas.microsoft.com/office/powerpoint/2010/main" val="240362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CA09-6699-4857-B4E0-B8DA7AD511D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ACCOUNTABILITY</a:t>
            </a:r>
          </a:p>
        </p:txBody>
      </p:sp>
      <p:sp>
        <p:nvSpPr>
          <p:cNvPr id="3" name="Content Placeholder 2">
            <a:extLst>
              <a:ext uri="{FF2B5EF4-FFF2-40B4-BE49-F238E27FC236}">
                <a16:creationId xmlns:a16="http://schemas.microsoft.com/office/drawing/2014/main" id="{7DF1DF8A-EF05-43E0-A57A-1005EA2911A3}"/>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Being responsible means being accountable. This means having the general capacities for moral agency, including the capacity to understand and act on moral issues.</a:t>
            </a:r>
          </a:p>
          <a:p>
            <a:pPr algn="just"/>
            <a:r>
              <a:rPr lang="en-US" sz="2400" cap="none" dirty="0">
                <a:latin typeface="Times New Roman" panose="02020603050405020304" pitchFamily="18" charset="0"/>
                <a:cs typeface="Times New Roman" panose="02020603050405020304" pitchFamily="18" charset="0"/>
              </a:rPr>
              <a:t>Its also means being answerable for meeting particular obligations, that is liable to be held to account by other people in general or by specific individuals in positions of authority.</a:t>
            </a:r>
          </a:p>
        </p:txBody>
      </p:sp>
    </p:spTree>
    <p:extLst>
      <p:ext uri="{BB962C8B-B14F-4D97-AF65-F5344CB8AC3E}">
        <p14:creationId xmlns:p14="http://schemas.microsoft.com/office/powerpoint/2010/main" val="752228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EAB7-5D16-4D21-B718-636E59316F2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CONSCIENTIOUS </a:t>
            </a:r>
          </a:p>
        </p:txBody>
      </p:sp>
      <p:sp>
        <p:nvSpPr>
          <p:cNvPr id="3" name="Content Placeholder 2">
            <a:extLst>
              <a:ext uri="{FF2B5EF4-FFF2-40B4-BE49-F238E27FC236}">
                <a16:creationId xmlns:a16="http://schemas.microsoft.com/office/drawing/2014/main" id="{D758237B-9065-48BC-AEFB-C86E3A2611B8}"/>
              </a:ext>
            </a:extLst>
          </p:cNvPr>
          <p:cNvSpPr>
            <a:spLocks noGrp="1"/>
          </p:cNvSpPr>
          <p:nvPr>
            <p:ph sz="quarter" idx="13"/>
          </p:nvPr>
        </p:nvSpPr>
        <p:spPr/>
        <p:txBody>
          <a:bodyPr>
            <a:normAutofit/>
          </a:bodyPr>
          <a:lstStyle/>
          <a:p>
            <a:pPr algn="just"/>
            <a:r>
              <a:rPr lang="en-US" sz="2500" cap="none" dirty="0">
                <a:latin typeface="Times New Roman" panose="02020603050405020304" pitchFamily="18" charset="0"/>
                <a:cs typeface="Times New Roman" panose="02020603050405020304" pitchFamily="18" charset="0"/>
              </a:rPr>
              <a:t>Morally admirable engineers accept their obligations and are conscientious in meeting them. They diligently try to do the right time and they largely succeed in doing so even under difficult circumstances. </a:t>
            </a:r>
          </a:p>
        </p:txBody>
      </p:sp>
    </p:spTree>
    <p:extLst>
      <p:ext uri="{BB962C8B-B14F-4D97-AF65-F5344CB8AC3E}">
        <p14:creationId xmlns:p14="http://schemas.microsoft.com/office/powerpoint/2010/main" val="1882187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D964-1DD8-4F23-A0D5-B2AF56F7B44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PRAISEWORTHY</a:t>
            </a:r>
          </a:p>
        </p:txBody>
      </p:sp>
      <p:sp>
        <p:nvSpPr>
          <p:cNvPr id="3" name="Content Placeholder 2">
            <a:extLst>
              <a:ext uri="{FF2B5EF4-FFF2-40B4-BE49-F238E27FC236}">
                <a16:creationId xmlns:a16="http://schemas.microsoft.com/office/drawing/2014/main" id="{6A6FA0E3-ABAB-4402-B030-05C98585D509}"/>
              </a:ext>
            </a:extLst>
          </p:cNvPr>
          <p:cNvSpPr>
            <a:spLocks noGrp="1"/>
          </p:cNvSpPr>
          <p:nvPr>
            <p:ph sz="quarter" idx="13"/>
          </p:nvPr>
        </p:nvSpPr>
        <p:spPr/>
        <p:txBody>
          <a:bodyPr>
            <a:normAutofit/>
          </a:bodyPr>
          <a:lstStyle/>
          <a:p>
            <a:pPr algn="just"/>
            <a:r>
              <a:rPr lang="en-US" sz="2500" cap="none" dirty="0">
                <a:latin typeface="Times New Roman" panose="02020603050405020304" pitchFamily="18" charset="0"/>
                <a:cs typeface="Times New Roman" panose="02020603050405020304" pitchFamily="18" charset="0"/>
              </a:rPr>
              <a:t>Responsible is a synonym for praiseworthy. Thus, the question “who is responsible for designing the antenna tower?” Might be used to ask who is blameworthy for its collapse or who deserves credit for its success in withstanding a severe storm.</a:t>
            </a:r>
          </a:p>
        </p:txBody>
      </p:sp>
    </p:spTree>
    <p:extLst>
      <p:ext uri="{BB962C8B-B14F-4D97-AF65-F5344CB8AC3E}">
        <p14:creationId xmlns:p14="http://schemas.microsoft.com/office/powerpoint/2010/main" val="4180228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112B-60E7-4D9D-AFD0-A2DE34BE5016}"/>
              </a:ext>
            </a:extLst>
          </p:cNvPr>
          <p:cNvSpPr>
            <a:spLocks noGrp="1"/>
          </p:cNvSpPr>
          <p:nvPr>
            <p:ph type="title"/>
          </p:nvPr>
        </p:nvSpPr>
        <p:spPr/>
        <p:txBody>
          <a:bodyPr/>
          <a:lstStyle/>
          <a:p>
            <a:pPr algn="ctr"/>
            <a:r>
              <a:rPr lang="en-US" b="1" dirty="0"/>
              <a:t>CONT’D</a:t>
            </a:r>
            <a:r>
              <a:rPr lang="en-US" dirty="0"/>
              <a:t> </a:t>
            </a:r>
            <a:r>
              <a:rPr lang="en-US" dirty="0">
                <a:latin typeface="Times New Roman" panose="02020603050405020304" pitchFamily="18" charset="0"/>
                <a:cs typeface="Times New Roman" panose="02020603050405020304" pitchFamily="18" charset="0"/>
              </a:rPr>
              <a:t>ACCEPTING AND SHARING RESPONSIBILITY</a:t>
            </a:r>
            <a:endParaRPr lang="en-US" dirty="0"/>
          </a:p>
        </p:txBody>
      </p:sp>
      <p:sp>
        <p:nvSpPr>
          <p:cNvPr id="3" name="Content Placeholder 2">
            <a:extLst>
              <a:ext uri="{FF2B5EF4-FFF2-40B4-BE49-F238E27FC236}">
                <a16:creationId xmlns:a16="http://schemas.microsoft.com/office/drawing/2014/main" id="{667A4DEB-A4D6-4A6E-8A68-9538919D4A73}"/>
              </a:ext>
            </a:extLst>
          </p:cNvPr>
          <p:cNvSpPr>
            <a:spLocks noGrp="1"/>
          </p:cNvSpPr>
          <p:nvPr>
            <p:ph sz="quarter" idx="13"/>
          </p:nvPr>
        </p:nvSpPr>
        <p:spPr/>
        <p:txBody>
          <a:bodyPr>
            <a:normAutofit lnSpcReduction="10000"/>
          </a:bodyPr>
          <a:lstStyle/>
          <a:p>
            <a:pPr algn="just"/>
            <a:r>
              <a:rPr lang="en-US" sz="2000" cap="none" dirty="0">
                <a:latin typeface="Times New Roman" panose="02020603050405020304" pitchFamily="18" charset="0"/>
                <a:cs typeface="Times New Roman" panose="02020603050405020304" pitchFamily="18" charset="0"/>
              </a:rPr>
              <a:t>The meanings of the core ideas revolving responsibility engulfs moral responsibility. Moral responsibility overlaps with, but is distinguishable from casual, job, and legal responsibility.</a:t>
            </a:r>
          </a:p>
          <a:p>
            <a:pPr algn="just"/>
            <a:r>
              <a:rPr lang="en-US" sz="2000" cap="none" dirty="0">
                <a:latin typeface="Times New Roman" panose="02020603050405020304" pitchFamily="18" charset="0"/>
                <a:cs typeface="Times New Roman" panose="02020603050405020304" pitchFamily="18" charset="0"/>
              </a:rPr>
              <a:t>Casual responsibility consists simply in being a cause of some event</a:t>
            </a:r>
          </a:p>
          <a:p>
            <a:pPr algn="just"/>
            <a:r>
              <a:rPr lang="en-US" sz="2000" cap="none" dirty="0">
                <a:latin typeface="Times New Roman" panose="02020603050405020304" pitchFamily="18" charset="0"/>
                <a:cs typeface="Times New Roman" panose="02020603050405020304" pitchFamily="18" charset="0"/>
              </a:rPr>
              <a:t>Job responsibility consists of one’s assigned tasks at the place of employment.</a:t>
            </a:r>
          </a:p>
          <a:p>
            <a:pPr algn="just"/>
            <a:r>
              <a:rPr lang="en-US" sz="2000" cap="none" dirty="0">
                <a:latin typeface="Times New Roman" panose="02020603050405020304" pitchFamily="18" charset="0"/>
                <a:cs typeface="Times New Roman" panose="02020603050405020304" pitchFamily="18" charset="0"/>
              </a:rPr>
              <a:t>Legal responsibility is whatever the law requires; legal obligations and accountability for meeting them.</a:t>
            </a:r>
          </a:p>
          <a:p>
            <a:pPr algn="just"/>
            <a:r>
              <a:rPr lang="en-US" sz="2000" cap="none" dirty="0">
                <a:latin typeface="Times New Roman" panose="02020603050405020304" pitchFamily="18" charset="0"/>
                <a:cs typeface="Times New Roman" panose="02020603050405020304" pitchFamily="18" charset="0"/>
              </a:rPr>
              <a:t>Within large domains, the casual, job, and legal responsibilities of engineers overlap with their moral responsibilities, but not completely.</a:t>
            </a:r>
          </a:p>
        </p:txBody>
      </p:sp>
    </p:spTree>
    <p:extLst>
      <p:ext uri="{BB962C8B-B14F-4D97-AF65-F5344CB8AC3E}">
        <p14:creationId xmlns:p14="http://schemas.microsoft.com/office/powerpoint/2010/main" val="45865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615C-03A7-439A-BFF4-BFD34F3F7B9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DIMENSIONS OF ENGINEERING</a:t>
            </a:r>
          </a:p>
        </p:txBody>
      </p:sp>
      <p:sp>
        <p:nvSpPr>
          <p:cNvPr id="3" name="Content Placeholder 2">
            <a:extLst>
              <a:ext uri="{FF2B5EF4-FFF2-40B4-BE49-F238E27FC236}">
                <a16:creationId xmlns:a16="http://schemas.microsoft.com/office/drawing/2014/main" id="{DFE18078-927A-4735-BF4B-D6ACEEDBA28A}"/>
              </a:ext>
            </a:extLst>
          </p:cNvPr>
          <p:cNvSpPr>
            <a:spLocks noGrp="1"/>
          </p:cNvSpPr>
          <p:nvPr>
            <p:ph sz="quarter" idx="13"/>
          </p:nvPr>
        </p:nvSpPr>
        <p:spPr>
          <a:xfrm>
            <a:off x="913774" y="2367092"/>
            <a:ext cx="10363826" cy="3424107"/>
          </a:xfrm>
        </p:spPr>
        <p:txBody>
          <a:bodyPr/>
          <a:lstStyle/>
          <a:p>
            <a:pPr marL="0" indent="0">
              <a:buNone/>
            </a:pPr>
            <a:r>
              <a:rPr lang="en-US" dirty="0"/>
              <a:t>.</a:t>
            </a:r>
          </a:p>
        </p:txBody>
      </p:sp>
      <p:grpSp>
        <p:nvGrpSpPr>
          <p:cNvPr id="26" name="Group 25">
            <a:extLst>
              <a:ext uri="{FF2B5EF4-FFF2-40B4-BE49-F238E27FC236}">
                <a16:creationId xmlns:a16="http://schemas.microsoft.com/office/drawing/2014/main" id="{1C080A63-E941-4382-925E-42FF871302BD}"/>
              </a:ext>
            </a:extLst>
          </p:cNvPr>
          <p:cNvGrpSpPr/>
          <p:nvPr/>
        </p:nvGrpSpPr>
        <p:grpSpPr>
          <a:xfrm>
            <a:off x="5162237" y="2474816"/>
            <a:ext cx="1866900" cy="3208657"/>
            <a:chOff x="1685925" y="437970"/>
            <a:chExt cx="1866900" cy="3209207"/>
          </a:xfrm>
        </p:grpSpPr>
        <p:sp>
          <p:nvSpPr>
            <p:cNvPr id="27" name="Rectangle 26">
              <a:extLst>
                <a:ext uri="{FF2B5EF4-FFF2-40B4-BE49-F238E27FC236}">
                  <a16:creationId xmlns:a16="http://schemas.microsoft.com/office/drawing/2014/main" id="{EFF561C7-AC01-41D3-904E-7D36E6436350}"/>
                </a:ext>
              </a:extLst>
            </p:cNvPr>
            <p:cNvSpPr/>
            <p:nvPr/>
          </p:nvSpPr>
          <p:spPr>
            <a:xfrm>
              <a:off x="1724025" y="437970"/>
              <a:ext cx="1666875" cy="3716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Initiation of Task</a:t>
              </a:r>
              <a:endParaRPr lang="en-US" sz="1100">
                <a:effectLst/>
                <a:ea typeface="Calibri" panose="020F0502020204030204" pitchFamily="34"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31E7FC1F-C3CF-474F-B85D-44B2BB8BBDCE}"/>
                </a:ext>
              </a:extLst>
            </p:cNvPr>
            <p:cNvCxnSpPr/>
            <p:nvPr/>
          </p:nvCxnSpPr>
          <p:spPr>
            <a:xfrm>
              <a:off x="2533650" y="809504"/>
              <a:ext cx="0" cy="33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EF063E50-D0E2-4593-9E8D-73AC7A3BD4DC}"/>
                </a:ext>
              </a:extLst>
            </p:cNvPr>
            <p:cNvSpPr/>
            <p:nvPr/>
          </p:nvSpPr>
          <p:spPr>
            <a:xfrm>
              <a:off x="1800225" y="1161652"/>
              <a:ext cx="1571625" cy="3432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Design</a:t>
              </a:r>
              <a:endParaRPr lang="en-US" sz="1100">
                <a:effectLst/>
                <a:ea typeface="Calibri" panose="020F0502020204030204" pitchFamily="34"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3390B913-6F05-446D-810A-123315D0ACFF}"/>
                </a:ext>
              </a:extLst>
            </p:cNvPr>
            <p:cNvCxnSpPr/>
            <p:nvPr/>
          </p:nvCxnSpPr>
          <p:spPr>
            <a:xfrm>
              <a:off x="2560275" y="1504947"/>
              <a:ext cx="0" cy="332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2CD1CD2F-D8F2-4517-914C-651686C68FF8}"/>
                </a:ext>
              </a:extLst>
            </p:cNvPr>
            <p:cNvSpPr/>
            <p:nvPr/>
          </p:nvSpPr>
          <p:spPr>
            <a:xfrm>
              <a:off x="1838325" y="1837729"/>
              <a:ext cx="1495425" cy="3911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Manufacture</a:t>
              </a:r>
              <a:endParaRPr lang="en-US" sz="1100">
                <a:effectLst/>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68EEDD1C-16C1-497A-87B7-FC66DBDFD8D6}"/>
                </a:ext>
              </a:extLst>
            </p:cNvPr>
            <p:cNvCxnSpPr/>
            <p:nvPr/>
          </p:nvCxnSpPr>
          <p:spPr>
            <a:xfrm>
              <a:off x="2559300" y="2228670"/>
              <a:ext cx="0" cy="332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0A100479-2626-4F16-9F46-9BC2357A9410}"/>
                </a:ext>
              </a:extLst>
            </p:cNvPr>
            <p:cNvSpPr/>
            <p:nvPr/>
          </p:nvSpPr>
          <p:spPr>
            <a:xfrm>
              <a:off x="1685925" y="2561446"/>
              <a:ext cx="1866900" cy="3916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1100">
                <a:effectLst/>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8D776758-2141-4AEF-BC51-53DE9C8FC3BF}"/>
                </a:ext>
              </a:extLst>
            </p:cNvPr>
            <p:cNvCxnSpPr/>
            <p:nvPr/>
          </p:nvCxnSpPr>
          <p:spPr>
            <a:xfrm>
              <a:off x="2559300" y="2952958"/>
              <a:ext cx="0" cy="3321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FE2DB720-5377-474A-B759-41DD9F383C74}"/>
                </a:ext>
              </a:extLst>
            </p:cNvPr>
            <p:cNvSpPr/>
            <p:nvPr/>
          </p:nvSpPr>
          <p:spPr>
            <a:xfrm>
              <a:off x="1914525" y="3282873"/>
              <a:ext cx="1343025" cy="3643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Final Tasks</a:t>
              </a:r>
              <a:endParaRPr lang="en-US" sz="1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74260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C025-90B8-4238-8187-8E3FDBAEE929}"/>
              </a:ext>
            </a:extLst>
          </p:cNvPr>
          <p:cNvSpPr>
            <a:spLocks noGrp="1"/>
          </p:cNvSpPr>
          <p:nvPr>
            <p:ph type="title"/>
          </p:nvPr>
        </p:nvSpPr>
        <p:spPr/>
        <p:txBody>
          <a:bodyPr>
            <a:noAutofit/>
          </a:bodyPr>
          <a:lstStyle/>
          <a:p>
            <a:pPr algn="ctr"/>
            <a:r>
              <a:rPr lang="en-US" sz="4800" dirty="0">
                <a:latin typeface="Times New Roman" panose="02020603050405020304" pitchFamily="18" charset="0"/>
                <a:cs typeface="Times New Roman" panose="02020603050405020304" pitchFamily="18" charset="0"/>
              </a:rPr>
              <a:t>SCOPE OF ENGINEERING ETHICS</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Overview of themes</a:t>
            </a:r>
          </a:p>
        </p:txBody>
      </p:sp>
      <p:sp>
        <p:nvSpPr>
          <p:cNvPr id="4" name="Content Placeholder 3">
            <a:extLst>
              <a:ext uri="{FF2B5EF4-FFF2-40B4-BE49-F238E27FC236}">
                <a16:creationId xmlns:a16="http://schemas.microsoft.com/office/drawing/2014/main" id="{875FCE29-7CD9-45A9-B5DA-30DA57EB26F7}"/>
              </a:ext>
            </a:extLst>
          </p:cNvPr>
          <p:cNvSpPr>
            <a:spLocks noGrp="1"/>
          </p:cNvSpPr>
          <p:nvPr>
            <p:ph sz="quarter" idx="13"/>
          </p:nvPr>
        </p:nvSpPr>
        <p:spPr/>
        <p:txBody>
          <a:bodyPr>
            <a:normAutofit fontScale="92500" lnSpcReduction="10000"/>
          </a:bodyPr>
          <a:lstStyle/>
          <a:p>
            <a:pPr algn="just"/>
            <a:r>
              <a:rPr lang="en-US" sz="2400" cap="none" dirty="0">
                <a:latin typeface="Times New Roman" panose="02020603050405020304" pitchFamily="18" charset="0"/>
                <a:cs typeface="Times New Roman" panose="02020603050405020304" pitchFamily="18" charset="0"/>
              </a:rPr>
              <a:t>Theme literally engulfs the concept of the subject in question. The theme constitutes the normative perspective on engineering and on engineering ethics. They are outlined below.</a:t>
            </a:r>
          </a:p>
          <a:p>
            <a:pPr algn="just"/>
            <a:r>
              <a:rPr lang="en-US" sz="2400" cap="none" dirty="0">
                <a:latin typeface="Times New Roman" panose="02020603050405020304" pitchFamily="18" charset="0"/>
                <a:cs typeface="Times New Roman" panose="02020603050405020304" pitchFamily="18" charset="0"/>
              </a:rPr>
              <a:t>Engineering projects are social experiments that generate both new possibilities and risks, and engineers share responsibility for creating benefits, preventing harm, and pointing out dangers.</a:t>
            </a:r>
          </a:p>
          <a:p>
            <a:pPr algn="just"/>
            <a:r>
              <a:rPr lang="en-US" sz="2400" cap="none" dirty="0">
                <a:latin typeface="Times New Roman" panose="02020603050405020304" pitchFamily="18" charset="0"/>
                <a:cs typeface="Times New Roman" panose="02020603050405020304" pitchFamily="18" charset="0"/>
              </a:rPr>
              <a:t>Moral values permeate all aspects of technological development, and hence ethics and excellence in engineering go together.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463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2695-15BE-47B3-B7CA-3D54F84411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RESPONSIBLE PROFESSIONALS AND ETHICAL CORPORATIONS</a:t>
            </a:r>
          </a:p>
        </p:txBody>
      </p:sp>
      <p:sp>
        <p:nvSpPr>
          <p:cNvPr id="3" name="Content Placeholder 2">
            <a:extLst>
              <a:ext uri="{FF2B5EF4-FFF2-40B4-BE49-F238E27FC236}">
                <a16:creationId xmlns:a16="http://schemas.microsoft.com/office/drawing/2014/main" id="{6D8526A9-C5BB-4E46-B41C-8A0C8DDA30DA}"/>
              </a:ext>
            </a:extLst>
          </p:cNvPr>
          <p:cNvSpPr>
            <a:spLocks noGrp="1"/>
          </p:cNvSpPr>
          <p:nvPr>
            <p:ph sz="quarter" idx="13"/>
          </p:nvPr>
        </p:nvSpPr>
        <p:spPr/>
        <p:txBody>
          <a:bodyPr>
            <a:normAutofit/>
          </a:bodyPr>
          <a:lstStyle/>
          <a:p>
            <a:pPr algn="just"/>
            <a:r>
              <a:rPr lang="en-US" cap="none" dirty="0">
                <a:latin typeface="Times New Roman" panose="02020603050405020304" pitchFamily="18" charset="0"/>
                <a:cs typeface="Times New Roman" panose="02020603050405020304" pitchFamily="18" charset="0"/>
              </a:rPr>
              <a:t>The nature of engineering both in its goal of producing economical and safe products for the marketplace clearly distinct itself from the other craft since engineering has been embedded in corporations.</a:t>
            </a:r>
          </a:p>
          <a:p>
            <a:pPr algn="just"/>
            <a:r>
              <a:rPr lang="en-US" cap="none" dirty="0">
                <a:latin typeface="Times New Roman" panose="02020603050405020304" pitchFamily="18" charset="0"/>
                <a:cs typeface="Times New Roman" panose="02020603050405020304" pitchFamily="18" charset="0"/>
              </a:rPr>
              <a:t>Engineer and historian Edwin T Layton, Jr, Identified two main stages in the development of engineering as a profession during the 19</a:t>
            </a:r>
            <a:r>
              <a:rPr lang="en-US" cap="none" baseline="30000" dirty="0">
                <a:latin typeface="Times New Roman" panose="02020603050405020304" pitchFamily="18" charset="0"/>
                <a:cs typeface="Times New Roman" panose="02020603050405020304" pitchFamily="18" charset="0"/>
              </a:rPr>
              <a:t>th</a:t>
            </a:r>
            <a:r>
              <a:rPr lang="en-US" cap="none" dirty="0">
                <a:latin typeface="Times New Roman" panose="02020603050405020304" pitchFamily="18" charset="0"/>
                <a:cs typeface="Times New Roman" panose="02020603050405020304" pitchFamily="18" charset="0"/>
              </a:rPr>
              <a:t> century.</a:t>
            </a:r>
          </a:p>
          <a:p>
            <a:pPr algn="just"/>
            <a:r>
              <a:rPr lang="en-US" cap="none" dirty="0">
                <a:latin typeface="Times New Roman" panose="02020603050405020304" pitchFamily="18" charset="0"/>
                <a:cs typeface="Times New Roman" panose="02020603050405020304" pitchFamily="18" charset="0"/>
              </a:rPr>
              <a:t>First, the growth of public resources during the first half of the century made possible the extensive building of railroads, canals, among others.</a:t>
            </a:r>
          </a:p>
        </p:txBody>
      </p:sp>
    </p:spTree>
    <p:extLst>
      <p:ext uri="{BB962C8B-B14F-4D97-AF65-F5344CB8AC3E}">
        <p14:creationId xmlns:p14="http://schemas.microsoft.com/office/powerpoint/2010/main" val="3326645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14B4-E29D-4C49-9D5C-83CFAE497C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RESPONSIBLE PROFESSIONALS AND ETHICAL CORPORATIONS</a:t>
            </a:r>
            <a:endParaRPr lang="en-US" dirty="0"/>
          </a:p>
        </p:txBody>
      </p:sp>
      <p:sp>
        <p:nvSpPr>
          <p:cNvPr id="3" name="Content Placeholder 2">
            <a:extLst>
              <a:ext uri="{FF2B5EF4-FFF2-40B4-BE49-F238E27FC236}">
                <a16:creationId xmlns:a16="http://schemas.microsoft.com/office/drawing/2014/main" id="{8314EA42-C6BB-4CFF-8AE1-1B975C432DC1}"/>
              </a:ext>
            </a:extLst>
          </p:cNvPr>
          <p:cNvSpPr>
            <a:spLocks noGrp="1"/>
          </p:cNvSpPr>
          <p:nvPr>
            <p:ph sz="quarter" idx="13"/>
          </p:nvPr>
        </p:nvSpPr>
        <p:spPr/>
        <p:txBody>
          <a:bodyPr>
            <a:normAutofit/>
          </a:bodyPr>
          <a:lstStyle/>
          <a:p>
            <a:pPr algn="just"/>
            <a:r>
              <a:rPr lang="en-US" cap="none" dirty="0">
                <a:latin typeface="Times New Roman" panose="02020603050405020304" pitchFamily="18" charset="0"/>
                <a:cs typeface="Times New Roman" panose="02020603050405020304" pitchFamily="18" charset="0"/>
              </a:rPr>
              <a:t>Secondly, the demand for engineers exploded increasing their worth.  Along with this, the dominance of independent consulting engineers began to fade , as engineering became increasingly tied to corporations.</a:t>
            </a:r>
          </a:p>
          <a:p>
            <a:pPr algn="just"/>
            <a:r>
              <a:rPr lang="en-US" cap="none" dirty="0">
                <a:latin typeface="Times New Roman" panose="02020603050405020304" pitchFamily="18" charset="0"/>
                <a:cs typeface="Times New Roman" panose="02020603050405020304" pitchFamily="18" charset="0"/>
              </a:rPr>
              <a:t>The corporate control of engineering underlies the primary ethical dilemmas confronted by engineers; the conflict between professional independence and bureaucratic loyalty.</a:t>
            </a:r>
          </a:p>
          <a:p>
            <a:pPr algn="just"/>
            <a:r>
              <a:rPr lang="en-US" cap="none" dirty="0">
                <a:latin typeface="Times New Roman" panose="02020603050405020304" pitchFamily="18" charset="0"/>
                <a:cs typeface="Times New Roman" panose="02020603050405020304" pitchFamily="18" charset="0"/>
              </a:rPr>
              <a:t>Today, all professions are interwoven with corporations, including medicine, law, journalism and science. Professional ethics and business ethics should be connected but by no means equated.</a:t>
            </a:r>
          </a:p>
        </p:txBody>
      </p:sp>
    </p:spTree>
    <p:extLst>
      <p:ext uri="{BB962C8B-B14F-4D97-AF65-F5344CB8AC3E}">
        <p14:creationId xmlns:p14="http://schemas.microsoft.com/office/powerpoint/2010/main" val="3268529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55B1-4713-4784-8D38-C83E282F314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PROFESSIONS</a:t>
            </a:r>
          </a:p>
        </p:txBody>
      </p:sp>
      <p:sp>
        <p:nvSpPr>
          <p:cNvPr id="3" name="Content Placeholder 2">
            <a:extLst>
              <a:ext uri="{FF2B5EF4-FFF2-40B4-BE49-F238E27FC236}">
                <a16:creationId xmlns:a16="http://schemas.microsoft.com/office/drawing/2014/main" id="{6C0FF36F-5D71-464D-BD83-B86099971ED2}"/>
              </a:ext>
            </a:extLst>
          </p:cNvPr>
          <p:cNvSpPr>
            <a:spLocks noGrp="1"/>
          </p:cNvSpPr>
          <p:nvPr>
            <p:ph sz="quarter" idx="13"/>
          </p:nvPr>
        </p:nvSpPr>
        <p:spPr>
          <a:xfrm>
            <a:off x="913774" y="2367092"/>
            <a:ext cx="10363826" cy="3872343"/>
          </a:xfrm>
        </p:spPr>
        <p:txBody>
          <a:bodyPr>
            <a:normAutofit/>
          </a:bodyPr>
          <a:lstStyle/>
          <a:p>
            <a:pPr algn="just"/>
            <a:r>
              <a:rPr lang="en-US" sz="2000" cap="none" dirty="0">
                <a:latin typeface="Times New Roman" panose="02020603050405020304" pitchFamily="18" charset="0"/>
                <a:cs typeface="Times New Roman" panose="02020603050405020304" pitchFamily="18" charset="0"/>
              </a:rPr>
              <a:t>A profession is any occupation that provides a means by which to earn a living. In the sense intended here, professions are those forms of work involving advanced expertise, self-regulation, and concerted service to the public good.</a:t>
            </a:r>
          </a:p>
          <a:p>
            <a:pPr algn="just"/>
            <a:r>
              <a:rPr lang="en-US" cap="none" dirty="0">
                <a:latin typeface="Times New Roman" panose="02020603050405020304" pitchFamily="18" charset="0"/>
                <a:cs typeface="Times New Roman" panose="02020603050405020304" pitchFamily="18" charset="0"/>
              </a:rPr>
              <a:t>Professions require sophisticated skills and theoretical knowledge in exercising judgement that is not entirely susceptible to mechanization. Preparation to engage in the work typically requires extensive formal education, including technical studies.</a:t>
            </a:r>
          </a:p>
          <a:p>
            <a:pPr algn="just"/>
            <a:r>
              <a:rPr lang="en-US" cap="none" dirty="0">
                <a:latin typeface="Times New Roman" panose="02020603050405020304" pitchFamily="18" charset="0"/>
                <a:cs typeface="Times New Roman" panose="02020603050405020304" pitchFamily="18" charset="0"/>
              </a:rPr>
              <a:t>Well established societies of professionals are allowed by the public to play a major role in setting standards for admission to the profession, drafting codes of ethics, enforcing standards of conduct and representing the profession before the public.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948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32A5-E5E5-4E72-97F5-B5FB19C464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PROFESSIONS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76BEFE-5D82-450A-A6D2-6C621904066F}"/>
              </a:ext>
            </a:extLst>
          </p:cNvPr>
          <p:cNvSpPr>
            <a:spLocks noGrp="1"/>
          </p:cNvSpPr>
          <p:nvPr>
            <p:ph sz="quarter" idx="13"/>
          </p:nvPr>
        </p:nvSpPr>
        <p:spPr>
          <a:xfrm>
            <a:off x="913774" y="1974574"/>
            <a:ext cx="10363826" cy="4452730"/>
          </a:xfrm>
        </p:spPr>
        <p:txBody>
          <a:bodyPr>
            <a:normAutofit/>
          </a:bodyPr>
          <a:lstStyle/>
          <a:p>
            <a:pPr algn="just"/>
            <a:r>
              <a:rPr lang="en-US" sz="2300" cap="none" dirty="0">
                <a:latin typeface="Times New Roman" panose="02020603050405020304" pitchFamily="18" charset="0"/>
                <a:cs typeface="Times New Roman" panose="02020603050405020304" pitchFamily="18" charset="0"/>
              </a:rPr>
              <a:t>The attempt to distinguish professions from other forms of work is an elitist attempt to elevate the prestige and income of certain groups of workers. Innumerable forms or work contribute to the public good, even though they do not require advanced expertise: hair cutting, selling real estate, garbage collection, among others.</a:t>
            </a:r>
          </a:p>
          <a:p>
            <a:pPr algn="just"/>
            <a:r>
              <a:rPr lang="en-US" sz="2300" cap="none" dirty="0">
                <a:latin typeface="Times New Roman" panose="02020603050405020304" pitchFamily="18" charset="0"/>
                <a:cs typeface="Times New Roman" panose="02020603050405020304" pitchFamily="18" charset="0"/>
              </a:rPr>
              <a:t>In conclusion, these valuable forms of work and that professionalism should not be primarily about social status.</a:t>
            </a:r>
          </a:p>
          <a:p>
            <a:pPr algn="just"/>
            <a:r>
              <a:rPr lang="en-US" sz="2300" cap="none" dirty="0">
                <a:latin typeface="Times New Roman" panose="02020603050405020304" pitchFamily="18" charset="0"/>
                <a:cs typeface="Times New Roman" panose="02020603050405020304" pitchFamily="18" charset="0"/>
              </a:rPr>
              <a:t>Nevertheless, high ethical standards together with a sophisticated level of required skill and the requisite autonomy to do so needs to be maintained to warrant the recognition traditionally associated with the word profession</a:t>
            </a:r>
          </a:p>
        </p:txBody>
      </p:sp>
    </p:spTree>
    <p:extLst>
      <p:ext uri="{BB962C8B-B14F-4D97-AF65-F5344CB8AC3E}">
        <p14:creationId xmlns:p14="http://schemas.microsoft.com/office/powerpoint/2010/main" val="662486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97DC-ABB9-40D4-879A-1EF8D227817F}"/>
              </a:ext>
            </a:extLst>
          </p:cNvPr>
          <p:cNvSpPr>
            <a:spLocks noGrp="1"/>
          </p:cNvSpPr>
          <p:nvPr>
            <p:ph type="title"/>
          </p:nvPr>
        </p:nvSpPr>
        <p:spPr/>
        <p:txBody>
          <a:bodyPr/>
          <a:lstStyle/>
          <a:p>
            <a:r>
              <a:rPr lang="en-US" dirty="0"/>
              <a:t>Morally committed corporations</a:t>
            </a:r>
          </a:p>
        </p:txBody>
      </p:sp>
      <p:sp>
        <p:nvSpPr>
          <p:cNvPr id="3" name="Content Placeholder 2">
            <a:extLst>
              <a:ext uri="{FF2B5EF4-FFF2-40B4-BE49-F238E27FC236}">
                <a16:creationId xmlns:a16="http://schemas.microsoft.com/office/drawing/2014/main" id="{9EC07B9D-E858-4755-9D50-FEC43BD84829}"/>
              </a:ext>
            </a:extLst>
          </p:cNvPr>
          <p:cNvSpPr>
            <a:spLocks noGrp="1"/>
          </p:cNvSpPr>
          <p:nvPr>
            <p:ph sz="quarter" idx="13"/>
          </p:nvPr>
        </p:nvSpPr>
        <p:spPr>
          <a:xfrm>
            <a:off x="914400" y="2088796"/>
            <a:ext cx="10363826" cy="3980699"/>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The beginning of 2001 had a wave of corporate scandals shaking the confidence Americans had in corporations.  Enron became the largest bankruptcy in U.S. history about $60 million in shareholder value. Created in 1985, Enron grew rapidly selling natural gas and wholesale electricity in a new era of government deregulation. In the 1990s, it began using fraudulent accounting practices, partly indulged by auditors from Arthur Andersen, a major accounting frim that collapsed in the aftermath of the Enron scandal.</a:t>
            </a:r>
          </a:p>
          <a:p>
            <a:pPr algn="just"/>
            <a:r>
              <a:rPr lang="en-US" sz="2200" cap="none" dirty="0">
                <a:latin typeface="Times New Roman" panose="02020603050405020304" pitchFamily="18" charset="0"/>
                <a:cs typeface="Times New Roman" panose="02020603050405020304" pitchFamily="18" charset="0"/>
              </a:rPr>
              <a:t>Enron created “special purpose entities,” nicknamed raptors after the dinosaurs portrayed in the movie JURASSIC PARK, an off-balance sheet partnerships designed to conceal hundreds of millions in debt and to inflate reported profits.</a:t>
            </a:r>
          </a:p>
          <a:p>
            <a:pPr marL="0" indent="0" algn="just">
              <a:buNone/>
            </a:pPr>
            <a:endParaRPr lang="en-US" sz="2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206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2804-B0D3-468D-9C2B-A7812C4F66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Morally committed corporations</a:t>
            </a:r>
          </a:p>
        </p:txBody>
      </p:sp>
      <p:sp>
        <p:nvSpPr>
          <p:cNvPr id="3" name="Content Placeholder 2">
            <a:extLst>
              <a:ext uri="{FF2B5EF4-FFF2-40B4-BE49-F238E27FC236}">
                <a16:creationId xmlns:a16="http://schemas.microsoft.com/office/drawing/2014/main" id="{CD78C0F6-7DC6-4E81-A419-03F69155975A}"/>
              </a:ext>
            </a:extLst>
          </p:cNvPr>
          <p:cNvSpPr>
            <a:spLocks noGrp="1"/>
          </p:cNvSpPr>
          <p:nvPr>
            <p:ph sz="quarter" idx="13"/>
          </p:nvPr>
        </p:nvSpPr>
        <p:spPr>
          <a:xfrm>
            <a:off x="913774" y="2367092"/>
            <a:ext cx="10363826" cy="4232491"/>
          </a:xfrm>
        </p:spPr>
        <p:txBody>
          <a:bodyPr>
            <a:normAutofit/>
          </a:bodyPr>
          <a:lstStyle/>
          <a:p>
            <a:pPr algn="just"/>
            <a:r>
              <a:rPr lang="en-US" sz="2500" cap="none" dirty="0">
                <a:latin typeface="Times New Roman" panose="02020603050405020304" pitchFamily="18" charset="0"/>
                <a:cs typeface="Times New Roman" panose="02020603050405020304" pitchFamily="18" charset="0"/>
              </a:rPr>
              <a:t>Other unethical practices included price manipulation in sales of electricity to California resulting in massive financial losses to the state.</a:t>
            </a:r>
          </a:p>
          <a:p>
            <a:pPr algn="just"/>
            <a:r>
              <a:rPr lang="en-US" sz="2500" cap="none" dirty="0">
                <a:latin typeface="Times New Roman" panose="02020603050405020304" pitchFamily="18" charset="0"/>
                <a:cs typeface="Times New Roman" panose="02020603050405020304" pitchFamily="18" charset="0"/>
              </a:rPr>
              <a:t>Fortunately, most corporations are not like Enron  since they place a high priority on concern for worthwhile products and ethical procedures.</a:t>
            </a:r>
          </a:p>
          <a:p>
            <a:pPr algn="just"/>
            <a:r>
              <a:rPr lang="en-US" sz="2500" cap="none" dirty="0">
                <a:latin typeface="Times New Roman" panose="02020603050405020304" pitchFamily="18" charset="0"/>
                <a:cs typeface="Times New Roman" panose="02020603050405020304" pitchFamily="18" charset="0"/>
              </a:rPr>
              <a:t>Larger corporations characterized by more intense competition and profit making pressures face a greater challenge in maintaining an ethical climate of which many of them are finding ways to deal with these pressures.</a:t>
            </a:r>
          </a:p>
        </p:txBody>
      </p:sp>
    </p:spTree>
    <p:extLst>
      <p:ext uri="{BB962C8B-B14F-4D97-AF65-F5344CB8AC3E}">
        <p14:creationId xmlns:p14="http://schemas.microsoft.com/office/powerpoint/2010/main" val="2186216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8ED4-442A-4F05-AEE9-DD9D014B48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Social responsibility movement</a:t>
            </a:r>
          </a:p>
        </p:txBody>
      </p:sp>
      <p:sp>
        <p:nvSpPr>
          <p:cNvPr id="3" name="Content Placeholder 2">
            <a:extLst>
              <a:ext uri="{FF2B5EF4-FFF2-40B4-BE49-F238E27FC236}">
                <a16:creationId xmlns:a16="http://schemas.microsoft.com/office/drawing/2014/main" id="{626E9A5F-D095-4B8F-8208-FFCBF961A3E3}"/>
              </a:ext>
            </a:extLst>
          </p:cNvPr>
          <p:cNvSpPr>
            <a:spLocks noGrp="1"/>
          </p:cNvSpPr>
          <p:nvPr>
            <p:ph sz="quarter" idx="13"/>
          </p:nvPr>
        </p:nvSpPr>
        <p:spPr>
          <a:xfrm>
            <a:off x="914400" y="2035788"/>
            <a:ext cx="10363826" cy="4298751"/>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A social responsibility movement raised attention to products quality, the well- being of workers, the wider community, and the environment yielding the stakeholder theory where corporations have responsibilities to all groups that have a vital stake in the corporation, including employees, customers, dealers, suppliers, local communities, and the general public.</a:t>
            </a:r>
          </a:p>
          <a:p>
            <a:pPr algn="just"/>
            <a:r>
              <a:rPr lang="en-US" sz="2200" cap="none" dirty="0">
                <a:latin typeface="Times New Roman" panose="02020603050405020304" pitchFamily="18" charset="0"/>
                <a:cs typeface="Times New Roman" panose="02020603050405020304" pitchFamily="18" charset="0"/>
              </a:rPr>
              <a:t>Many corporations are genuinely concerned about what happens to a product once it leaves the factory of which others have ready excuses that contain at most partial truths.</a:t>
            </a:r>
          </a:p>
          <a:p>
            <a:pPr algn="just"/>
            <a:r>
              <a:rPr lang="en-US" sz="2200" cap="none" dirty="0">
                <a:latin typeface="Times New Roman" panose="02020603050405020304" pitchFamily="18" charset="0"/>
                <a:cs typeface="Times New Roman" panose="02020603050405020304" pitchFamily="18" charset="0"/>
              </a:rPr>
              <a:t>The social responsibility movement in business is not without its critics who contend that corporations should concentrate solely on maximizing profits for stockholders and that there are no additional responsibilities to society, customers and employees. </a:t>
            </a:r>
          </a:p>
        </p:txBody>
      </p:sp>
    </p:spTree>
    <p:extLst>
      <p:ext uri="{BB962C8B-B14F-4D97-AF65-F5344CB8AC3E}">
        <p14:creationId xmlns:p14="http://schemas.microsoft.com/office/powerpoint/2010/main" val="1884665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8A94-906E-4E1F-B061-3E3FFEECB1B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Social responsibility movement</a:t>
            </a:r>
          </a:p>
        </p:txBody>
      </p:sp>
      <p:sp>
        <p:nvSpPr>
          <p:cNvPr id="3" name="Content Placeholder 2">
            <a:extLst>
              <a:ext uri="{FF2B5EF4-FFF2-40B4-BE49-F238E27FC236}">
                <a16:creationId xmlns:a16="http://schemas.microsoft.com/office/drawing/2014/main" id="{6182372A-4E80-4DED-8AAF-02EA6597183F}"/>
              </a:ext>
            </a:extLst>
          </p:cNvPr>
          <p:cNvSpPr>
            <a:spLocks noGrp="1"/>
          </p:cNvSpPr>
          <p:nvPr>
            <p:ph sz="quarter" idx="13"/>
          </p:nvPr>
        </p:nvSpPr>
        <p:spPr/>
        <p:txBody>
          <a:bodyPr>
            <a:normAutofit/>
          </a:bodyPr>
          <a:lstStyle/>
          <a:p>
            <a:pPr algn="just"/>
            <a:r>
              <a:rPr lang="en-US" sz="2400" cap="none" dirty="0">
                <a:latin typeface="Times New Roman" panose="02020603050405020304" pitchFamily="18" charset="0"/>
                <a:cs typeface="Times New Roman" panose="02020603050405020304" pitchFamily="18" charset="0"/>
              </a:rPr>
              <a:t>In ensuring the confluence of good engineering, good business, and good ethics, it is essential for engineering and corporations, in their major dimensions to be morally aligned.</a:t>
            </a:r>
          </a:p>
          <a:p>
            <a:pPr algn="just"/>
            <a:r>
              <a:rPr lang="en-US" sz="2400" cap="none" dirty="0">
                <a:latin typeface="Times New Roman" panose="02020603050405020304" pitchFamily="18" charset="0"/>
                <a:cs typeface="Times New Roman" panose="02020603050405020304" pitchFamily="18" charset="0"/>
              </a:rPr>
              <a:t>Like journalism and genetic science, engineering is periodically subjected to extreme marketplace forces that threaten professional standards. Most corporations respond to those forces responsibly, but some do not.</a:t>
            </a:r>
          </a:p>
        </p:txBody>
      </p:sp>
    </p:spTree>
    <p:extLst>
      <p:ext uri="{BB962C8B-B14F-4D97-AF65-F5344CB8AC3E}">
        <p14:creationId xmlns:p14="http://schemas.microsoft.com/office/powerpoint/2010/main" val="2754979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2BA4-C732-4EC0-AB75-85222E1F8B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Senses of corporate responsibility</a:t>
            </a:r>
          </a:p>
        </p:txBody>
      </p:sp>
      <p:sp>
        <p:nvSpPr>
          <p:cNvPr id="3" name="Content Placeholder 2">
            <a:extLst>
              <a:ext uri="{FF2B5EF4-FFF2-40B4-BE49-F238E27FC236}">
                <a16:creationId xmlns:a16="http://schemas.microsoft.com/office/drawing/2014/main" id="{0676373E-8CCF-4A18-963A-86CF5A6A88C0}"/>
              </a:ext>
            </a:extLst>
          </p:cNvPr>
          <p:cNvSpPr>
            <a:spLocks noGrp="1"/>
          </p:cNvSpPr>
          <p:nvPr>
            <p:ph sz="quarter" idx="13"/>
          </p:nvPr>
        </p:nvSpPr>
        <p:spPr>
          <a:xfrm>
            <a:off x="913774" y="2214694"/>
            <a:ext cx="10363826" cy="4146349"/>
          </a:xfrm>
        </p:spPr>
        <p:txBody>
          <a:bodyPr>
            <a:normAutofit/>
          </a:bodyPr>
          <a:lstStyle/>
          <a:p>
            <a:pPr algn="just"/>
            <a:r>
              <a:rPr lang="en-US" sz="2200" cap="none" dirty="0">
                <a:latin typeface="Times New Roman" panose="02020603050405020304" pitchFamily="18" charset="0"/>
                <a:cs typeface="Times New Roman" panose="02020603050405020304" pitchFamily="18" charset="0"/>
              </a:rPr>
              <a:t>The senses of corporate responsibility are as outlined below:</a:t>
            </a:r>
          </a:p>
          <a:p>
            <a:pPr algn="just">
              <a:buFont typeface="Wingdings" panose="05000000000000000000" pitchFamily="2" charset="2"/>
              <a:buChar char="v"/>
            </a:pPr>
            <a:r>
              <a:rPr lang="en-US" sz="2200" cap="none" dirty="0">
                <a:latin typeface="Times New Roman" panose="02020603050405020304" pitchFamily="18" charset="0"/>
                <a:cs typeface="Times New Roman" panose="02020603050405020304" pitchFamily="18" charset="0"/>
              </a:rPr>
              <a:t>Corporations have responsibility. Corporations are communities of individuals structured within legal frameworks. Corporations also have internal structures consisting of policy manuals and flowcharts assigning responsibilities to individuals. Thus, when these individuals act in accordance with their assigned responsibilities, the corporation as a unit can be said to have act.</a:t>
            </a:r>
          </a:p>
          <a:p>
            <a:pPr algn="just">
              <a:buFont typeface="Wingdings" panose="05000000000000000000" pitchFamily="2" charset="2"/>
              <a:buChar char="v"/>
            </a:pPr>
            <a:r>
              <a:rPr lang="en-US" sz="2200" cap="none" dirty="0">
                <a:latin typeface="Times New Roman" panose="02020603050405020304" pitchFamily="18" charset="0"/>
                <a:cs typeface="Times New Roman" panose="02020603050405020304" pitchFamily="18" charset="0"/>
              </a:rPr>
              <a:t>Corporations are accountable to the general public, employees, customers and stockholders just as individuals are accountable. Corporations also have the capacity for morally responsible agency because it is intelligible of the corporations as acting.</a:t>
            </a:r>
          </a:p>
        </p:txBody>
      </p:sp>
    </p:spTree>
    <p:extLst>
      <p:ext uri="{BB962C8B-B14F-4D97-AF65-F5344CB8AC3E}">
        <p14:creationId xmlns:p14="http://schemas.microsoft.com/office/powerpoint/2010/main" val="2291760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F538-2844-43A7-A2AF-E4125FC71D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Senses of corporate responsibility</a:t>
            </a:r>
          </a:p>
        </p:txBody>
      </p:sp>
      <p:sp>
        <p:nvSpPr>
          <p:cNvPr id="3" name="Content Placeholder 2">
            <a:extLst>
              <a:ext uri="{FF2B5EF4-FFF2-40B4-BE49-F238E27FC236}">
                <a16:creationId xmlns:a16="http://schemas.microsoft.com/office/drawing/2014/main" id="{508BC1A2-50CB-4371-BAED-2C69775A83C6}"/>
              </a:ext>
            </a:extLst>
          </p:cNvPr>
          <p:cNvSpPr>
            <a:spLocks noGrp="1"/>
          </p:cNvSpPr>
          <p:nvPr>
            <p:ph sz="quarter" idx="13"/>
          </p:nvPr>
        </p:nvSpPr>
        <p:spPr>
          <a:xfrm>
            <a:off x="913775" y="2214694"/>
            <a:ext cx="10363826" cy="4126473"/>
          </a:xfrm>
        </p:spPr>
        <p:txBody>
          <a:bodyPr>
            <a:noAutofit/>
          </a:bodyPr>
          <a:lstStyle/>
          <a:p>
            <a:pPr algn="just">
              <a:buFont typeface="Wingdings" panose="05000000000000000000" pitchFamily="2" charset="2"/>
              <a:buChar char="v"/>
            </a:pPr>
            <a:r>
              <a:rPr lang="en-US" sz="2100" cap="none" dirty="0">
                <a:latin typeface="Times New Roman" panose="02020603050405020304" pitchFamily="18" charset="0"/>
                <a:cs typeface="Times New Roman" panose="02020603050405020304" pitchFamily="18" charset="0"/>
              </a:rPr>
              <a:t>Corporations manifest the virtue of responsibility when they routinely meet their obligations just as humans. In general, it makes sense to ascribe virtues such as  honesty, fairness and public  spiritedness to certain corporations and not to others.</a:t>
            </a:r>
          </a:p>
          <a:p>
            <a:pPr algn="just">
              <a:buFont typeface="Wingdings" panose="05000000000000000000" pitchFamily="2" charset="2"/>
              <a:buChar char="v"/>
            </a:pPr>
            <a:r>
              <a:rPr lang="en-US" sz="2100" cap="none" dirty="0">
                <a:latin typeface="Times New Roman" panose="02020603050405020304" pitchFamily="18" charset="0"/>
                <a:cs typeface="Times New Roman" panose="02020603050405020304" pitchFamily="18" charset="0"/>
              </a:rPr>
              <a:t>In contexts where it is clear that accountability for wrongdoing is at issue, “responsible” becomes a synonym for blameworthy, and in contexts where it is clear that right conduct is at issue, “responsible” is a synonym for praiseworthy. This is true for corporations as it is for individuals. </a:t>
            </a:r>
          </a:p>
          <a:p>
            <a:pPr algn="just"/>
            <a:r>
              <a:rPr lang="en-US" sz="2100" cap="none" dirty="0">
                <a:latin typeface="Times New Roman" panose="02020603050405020304" pitchFamily="18" charset="0"/>
                <a:cs typeface="Times New Roman" panose="02020603050405020304" pitchFamily="18" charset="0"/>
              </a:rPr>
              <a:t>These moral meanings are distinct from casual responsibility, which consists simply in being a cause of some event. Engineering firms can be held legally responsible for harm that was so unlikely and unforeseeable that little or no moral responsibility is involved.</a:t>
            </a:r>
          </a:p>
          <a:p>
            <a:pPr algn="just"/>
            <a:endParaRPr lang="en-US" sz="21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68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E38F-FEAD-4F28-8C94-467D4B9BCF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 SCOPE OF ENGINEERING ETHICS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Overview of themes</a:t>
            </a:r>
            <a:endParaRPr lang="en-US" dirty="0"/>
          </a:p>
        </p:txBody>
      </p:sp>
      <p:sp>
        <p:nvSpPr>
          <p:cNvPr id="3" name="Content Placeholder 2">
            <a:extLst>
              <a:ext uri="{FF2B5EF4-FFF2-40B4-BE49-F238E27FC236}">
                <a16:creationId xmlns:a16="http://schemas.microsoft.com/office/drawing/2014/main" id="{7FAB1714-FADA-47BA-A2C0-483E29173860}"/>
              </a:ext>
            </a:extLst>
          </p:cNvPr>
          <p:cNvSpPr>
            <a:spLocks noGrp="1"/>
          </p:cNvSpPr>
          <p:nvPr>
            <p:ph sz="quarter" idx="13"/>
          </p:nvPr>
        </p:nvSpPr>
        <p:spPr/>
        <p:txBody>
          <a:bodyPr>
            <a:noAutofit/>
          </a:bodyPr>
          <a:lstStyle/>
          <a:p>
            <a:pPr algn="just"/>
            <a:r>
              <a:rPr lang="en-US" sz="2200" cap="none" dirty="0">
                <a:latin typeface="Times New Roman" panose="02020603050405020304" pitchFamily="18" charset="0"/>
                <a:cs typeface="Times New Roman" panose="02020603050405020304" pitchFamily="18" charset="0"/>
              </a:rPr>
              <a:t>Personal meaning and commitments matter in engineering ethics, along with principles of responsibility that are stated in codes of ethics and are incumbent on all engineers.</a:t>
            </a:r>
          </a:p>
          <a:p>
            <a:pPr algn="just"/>
            <a:r>
              <a:rPr lang="en-US" sz="2200" cap="none" dirty="0">
                <a:latin typeface="Times New Roman" panose="02020603050405020304" pitchFamily="18" charset="0"/>
                <a:cs typeface="Times New Roman" panose="02020603050405020304" pitchFamily="18" charset="0"/>
              </a:rPr>
              <a:t>Ethical dilemmas arise in engineering , as elsewhere, because moral values are myriad and can conflict.</a:t>
            </a:r>
          </a:p>
          <a:p>
            <a:pPr algn="just"/>
            <a:r>
              <a:rPr lang="en-US" sz="2200" cap="none" dirty="0">
                <a:latin typeface="Times New Roman" panose="02020603050405020304" pitchFamily="18" charset="0"/>
                <a:cs typeface="Times New Roman" panose="02020603050405020304" pitchFamily="18" charset="0"/>
              </a:rPr>
              <a:t>Engineering ethics should explore both micro and macro issues, which are often connected.</a:t>
            </a:r>
          </a:p>
          <a:p>
            <a:pPr algn="just"/>
            <a:r>
              <a:rPr lang="en-US" sz="2200" cap="none" dirty="0">
                <a:latin typeface="Times New Roman" panose="02020603050405020304" pitchFamily="18" charset="0"/>
                <a:cs typeface="Times New Roman" panose="02020603050405020304" pitchFamily="18" charset="0"/>
              </a:rPr>
              <a:t>Technological development warrants cautious optimism.</a:t>
            </a:r>
          </a:p>
        </p:txBody>
      </p:sp>
    </p:spTree>
    <p:extLst>
      <p:ext uri="{BB962C8B-B14F-4D97-AF65-F5344CB8AC3E}">
        <p14:creationId xmlns:p14="http://schemas.microsoft.com/office/powerpoint/2010/main" val="2399193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5B5A1-F5C2-42E2-865B-B47EFDC826E6}"/>
              </a:ext>
            </a:extLst>
          </p:cNvPr>
          <p:cNvSpPr>
            <a:spLocks noGrp="1"/>
          </p:cNvSpPr>
          <p:nvPr>
            <p:ph type="title"/>
          </p:nvPr>
        </p:nvSpPr>
        <p:spPr>
          <a:xfrm>
            <a:off x="717176" y="2341843"/>
            <a:ext cx="10515600" cy="1325563"/>
          </a:xfrm>
        </p:spPr>
        <p:txBody>
          <a:bodyPr/>
          <a:lstStyle/>
          <a:p>
            <a:pPr algn="ctr"/>
            <a:r>
              <a:rPr lang="en-US" dirty="0"/>
              <a:t>THANK YOU</a:t>
            </a:r>
          </a:p>
        </p:txBody>
      </p:sp>
    </p:spTree>
    <p:extLst>
      <p:ext uri="{BB962C8B-B14F-4D97-AF65-F5344CB8AC3E}">
        <p14:creationId xmlns:p14="http://schemas.microsoft.com/office/powerpoint/2010/main" val="407395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A4DD-C955-4EDD-8FC2-AD5235E26644}"/>
              </a:ext>
            </a:extLst>
          </p:cNvPr>
          <p:cNvSpPr>
            <a:spLocks noGrp="1"/>
          </p:cNvSpPr>
          <p:nvPr>
            <p:ph type="title"/>
          </p:nvPr>
        </p:nvSpPr>
        <p:spPr/>
        <p:txBody>
          <a:bodyPr/>
          <a:lstStyle/>
          <a:p>
            <a:pPr algn="ctr"/>
            <a:r>
              <a:rPr lang="en-US" dirty="0"/>
              <a:t>ENGINEERING AS A SOCIAL EXPERIMENT</a:t>
            </a:r>
          </a:p>
        </p:txBody>
      </p:sp>
      <p:sp>
        <p:nvSpPr>
          <p:cNvPr id="3" name="Content Placeholder 2">
            <a:extLst>
              <a:ext uri="{FF2B5EF4-FFF2-40B4-BE49-F238E27FC236}">
                <a16:creationId xmlns:a16="http://schemas.microsoft.com/office/drawing/2014/main" id="{4924AEF2-71D3-4F3D-8752-2E3742C110A8}"/>
              </a:ext>
            </a:extLst>
          </p:cNvPr>
          <p:cNvSpPr>
            <a:spLocks noGrp="1"/>
          </p:cNvSpPr>
          <p:nvPr>
            <p:ph sz="quarter" idx="13"/>
          </p:nvPr>
        </p:nvSpPr>
        <p:spPr/>
        <p:txBody>
          <a:bodyPr>
            <a:normAutofit lnSpcReduction="10000"/>
          </a:bodyPr>
          <a:lstStyle/>
          <a:p>
            <a:pPr algn="just"/>
            <a:r>
              <a:rPr lang="en-US" sz="2300" cap="none" dirty="0">
                <a:latin typeface="Times New Roman" panose="02020603050405020304" pitchFamily="18" charset="0"/>
                <a:cs typeface="Times New Roman" panose="02020603050405020304" pitchFamily="18" charset="0"/>
              </a:rPr>
              <a:t>When the space shuttle Columbia exploded on February 1, 2003 killing the seven astronauts on board, it was perceived as a terror attack given the post September 11 concerns about terrorism. The working hypothesis quickly emerged that, the cause was a piece of insulating foam from the external fuel tank that struck the left wing 82seconds after launch. </a:t>
            </a:r>
          </a:p>
          <a:p>
            <a:pPr algn="just"/>
            <a:r>
              <a:rPr lang="en-US" sz="2300" cap="none" dirty="0">
                <a:latin typeface="Times New Roman" panose="02020603050405020304" pitchFamily="18" charset="0"/>
                <a:cs typeface="Times New Roman" panose="02020603050405020304" pitchFamily="18" charset="0"/>
              </a:rPr>
              <a:t>Technological developments are mostly double-edged. As they create new possibilities, they also generate new dangers. To emphasize the benefit-risk aspects of engineering, a model of engineering as a social experiment is highlighted.</a:t>
            </a:r>
          </a:p>
          <a:p>
            <a:pPr marL="0" indent="0">
              <a:buNone/>
            </a:pPr>
            <a:endParaRPr lang="en-US" sz="2000" dirty="0"/>
          </a:p>
        </p:txBody>
      </p:sp>
    </p:spTree>
    <p:extLst>
      <p:ext uri="{BB962C8B-B14F-4D97-AF65-F5344CB8AC3E}">
        <p14:creationId xmlns:p14="http://schemas.microsoft.com/office/powerpoint/2010/main" val="297992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F219-F0EF-4473-9D7F-2F9BB831B78F}"/>
              </a:ext>
            </a:extLst>
          </p:cNvPr>
          <p:cNvSpPr>
            <a:spLocks noGrp="1"/>
          </p:cNvSpPr>
          <p:nvPr>
            <p:ph type="title"/>
          </p:nvPr>
        </p:nvSpPr>
        <p:spPr/>
        <p:txBody>
          <a:bodyPr/>
          <a:lstStyle/>
          <a:p>
            <a:r>
              <a:rPr lang="en-US" dirty="0"/>
              <a:t>CONT’D ENGINEERING AS A SOCIAL EXPERIMENT</a:t>
            </a:r>
          </a:p>
        </p:txBody>
      </p:sp>
      <p:sp>
        <p:nvSpPr>
          <p:cNvPr id="3" name="Content Placeholder 2">
            <a:extLst>
              <a:ext uri="{FF2B5EF4-FFF2-40B4-BE49-F238E27FC236}">
                <a16:creationId xmlns:a16="http://schemas.microsoft.com/office/drawing/2014/main" id="{5CA83DD4-2859-4BC0-A6BD-9F13067E056E}"/>
              </a:ext>
            </a:extLst>
          </p:cNvPr>
          <p:cNvSpPr>
            <a:spLocks noGrp="1"/>
          </p:cNvSpPr>
          <p:nvPr>
            <p:ph sz="quarter" idx="13"/>
          </p:nvPr>
        </p:nvSpPr>
        <p:spPr/>
        <p:txBody>
          <a:bodyPr>
            <a:normAutofit/>
          </a:bodyPr>
          <a:lstStyle/>
          <a:p>
            <a:r>
              <a:rPr lang="en-US" sz="2500" cap="none" dirty="0">
                <a:latin typeface="Times New Roman" panose="02020603050405020304" pitchFamily="18" charset="0"/>
                <a:cs typeface="Times New Roman" panose="02020603050405020304" pitchFamily="18" charset="0"/>
              </a:rPr>
              <a:t>This model underscores the need for engineers to  accept and share responsibility for their work, exercise due care, foresee hazards, conscientiously monitor projects when possible, and alert others of dangers to permit them to give informed consent to risks.</a:t>
            </a:r>
          </a:p>
          <a:p>
            <a:r>
              <a:rPr lang="en-US" sz="2500" cap="none" dirty="0">
                <a:latin typeface="Times New Roman" panose="02020603050405020304" pitchFamily="18" charset="0"/>
                <a:cs typeface="Times New Roman" panose="02020603050405020304" pitchFamily="18" charset="0"/>
              </a:rPr>
              <a:t>It also underscores the need for preventive ethics; ethical reflection and action aimed at preventing moral harm and avoidable ethical dilemmas</a:t>
            </a:r>
          </a:p>
        </p:txBody>
      </p:sp>
    </p:spTree>
    <p:extLst>
      <p:ext uri="{BB962C8B-B14F-4D97-AF65-F5344CB8AC3E}">
        <p14:creationId xmlns:p14="http://schemas.microsoft.com/office/powerpoint/2010/main" val="249524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AF03-85E8-4AD5-A415-FF9004DF92A7}"/>
              </a:ext>
            </a:extLst>
          </p:cNvPr>
          <p:cNvSpPr>
            <a:spLocks noGrp="1"/>
          </p:cNvSpPr>
          <p:nvPr>
            <p:ph type="title"/>
          </p:nvPr>
        </p:nvSpPr>
        <p:spPr/>
        <p:txBody>
          <a:bodyPr>
            <a:normAutofit/>
          </a:bodyPr>
          <a:lstStyle/>
          <a:p>
            <a:pPr algn="ctr"/>
            <a:r>
              <a:rPr lang="en-US" dirty="0"/>
              <a:t>ETHICS AND EXCELLENCE: MORAL VALUES EMBEDDED IN ENGINEERING</a:t>
            </a:r>
          </a:p>
        </p:txBody>
      </p:sp>
      <p:sp>
        <p:nvSpPr>
          <p:cNvPr id="3" name="Content Placeholder 2">
            <a:extLst>
              <a:ext uri="{FF2B5EF4-FFF2-40B4-BE49-F238E27FC236}">
                <a16:creationId xmlns:a16="http://schemas.microsoft.com/office/drawing/2014/main" id="{8EE50BAF-FDFB-40CF-B0DF-34B2855828B6}"/>
              </a:ext>
            </a:extLst>
          </p:cNvPr>
          <p:cNvSpPr>
            <a:spLocks noGrp="1"/>
          </p:cNvSpPr>
          <p:nvPr>
            <p:ph sz="quarter" idx="13"/>
          </p:nvPr>
        </p:nvSpPr>
        <p:spPr>
          <a:xfrm>
            <a:off x="913774" y="2367092"/>
            <a:ext cx="10363826" cy="4316096"/>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Moral values are embedded in even the simplest engineering projects. Consider the illustration below. Design a chicken coop that would increase egg and chicken production using materials that were readily available and maintainable by local workers. The end users were to be women of a weaving cooperative who wanted to increase the protein in their children’s diet in ways that are consistent with their traditional diet, while not appreciably distracting from their weaving. The above illustration occurred at Mayan cooperative in Guatemala.</a:t>
            </a:r>
          </a:p>
          <a:p>
            <a:pPr algn="just"/>
            <a:r>
              <a:rPr lang="en-US" sz="2200" cap="none" dirty="0">
                <a:latin typeface="Times New Roman" panose="02020603050405020304" pitchFamily="18" charset="0"/>
                <a:cs typeface="Times New Roman" panose="02020603050405020304" pitchFamily="18" charset="0"/>
              </a:rPr>
              <a:t>In designing the coop, they had to create safe access for the villagers, including ample head and shoulder room at entrances</a:t>
            </a:r>
          </a:p>
        </p:txBody>
      </p:sp>
    </p:spTree>
    <p:extLst>
      <p:ext uri="{BB962C8B-B14F-4D97-AF65-F5344CB8AC3E}">
        <p14:creationId xmlns:p14="http://schemas.microsoft.com/office/powerpoint/2010/main" val="222541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B30E-D727-45FB-844A-0C33634419B1}"/>
              </a:ext>
            </a:extLst>
          </p:cNvPr>
          <p:cNvSpPr>
            <a:spLocks noGrp="1"/>
          </p:cNvSpPr>
          <p:nvPr>
            <p:ph type="title"/>
          </p:nvPr>
        </p:nvSpPr>
        <p:spPr/>
        <p:txBody>
          <a:bodyPr/>
          <a:lstStyle/>
          <a:p>
            <a:r>
              <a:rPr lang="en-US" dirty="0"/>
              <a:t>CONT’D ETHICS AND EXCELLENCE: MORAL VALUES EMBEDDED IN ENGINEERING</a:t>
            </a:r>
          </a:p>
        </p:txBody>
      </p:sp>
      <p:sp>
        <p:nvSpPr>
          <p:cNvPr id="3" name="Content Placeholder 2">
            <a:extLst>
              <a:ext uri="{FF2B5EF4-FFF2-40B4-BE49-F238E27FC236}">
                <a16:creationId xmlns:a16="http://schemas.microsoft.com/office/drawing/2014/main" id="{A4CE472D-3A81-48FC-AE5D-1895AAEC9D63}"/>
              </a:ext>
            </a:extLst>
          </p:cNvPr>
          <p:cNvSpPr>
            <a:spLocks noGrp="1"/>
          </p:cNvSpPr>
          <p:nvPr>
            <p:ph sz="quarter" idx="13"/>
          </p:nvPr>
        </p:nvSpPr>
        <p:spPr>
          <a:xfrm>
            <a:off x="913775" y="2340197"/>
            <a:ext cx="10363826" cy="4248862"/>
          </a:xfrm>
        </p:spPr>
        <p:txBody>
          <a:bodyPr>
            <a:noAutofit/>
          </a:bodyPr>
          <a:lstStyle/>
          <a:p>
            <a:pPr marL="0" indent="0" algn="just">
              <a:buNone/>
            </a:pPr>
            <a:r>
              <a:rPr lang="en-US" sz="2300" cap="none" dirty="0">
                <a:latin typeface="Times New Roman" panose="02020603050405020304" pitchFamily="18" charset="0"/>
                <a:cs typeface="Times New Roman" panose="02020603050405020304" pitchFamily="18" charset="0"/>
              </a:rPr>
              <a:t>And a safe floor for bare feet. They also had to ensure humane conditions for the chickens, including adequate space and ventilation, comfort during climate changes and protection from local predators among others.</a:t>
            </a:r>
          </a:p>
          <a:p>
            <a:pPr algn="just"/>
            <a:r>
              <a:rPr lang="en-US" sz="2300" cap="none" dirty="0">
                <a:latin typeface="Times New Roman" panose="02020603050405020304" pitchFamily="18" charset="0"/>
                <a:cs typeface="Times New Roman" panose="02020603050405020304" pitchFamily="18" charset="0"/>
              </a:rPr>
              <a:t>Moral values are embedded at several junctures in engineering projects, including the basic standards of safety and efficiency, the structure of technological corporations, among others.</a:t>
            </a:r>
          </a:p>
          <a:p>
            <a:pPr algn="just"/>
            <a:r>
              <a:rPr lang="en-US" sz="2300" cap="none" dirty="0">
                <a:latin typeface="Times New Roman" panose="02020603050405020304" pitchFamily="18" charset="0"/>
                <a:cs typeface="Times New Roman" panose="02020603050405020304" pitchFamily="18" charset="0"/>
              </a:rPr>
              <a:t>In engineering, excellence and ethics go together. Ethics involves the full range of moral values to which we aspire in guiding our endeavors and in structuring our relationships and communities.</a:t>
            </a:r>
          </a:p>
        </p:txBody>
      </p:sp>
    </p:spTree>
    <p:extLst>
      <p:ext uri="{BB962C8B-B14F-4D97-AF65-F5344CB8AC3E}">
        <p14:creationId xmlns:p14="http://schemas.microsoft.com/office/powerpoint/2010/main" val="602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5120-A495-4C72-A656-C8BBCB44CEBF}"/>
              </a:ext>
            </a:extLst>
          </p:cNvPr>
          <p:cNvSpPr>
            <a:spLocks noGrp="1"/>
          </p:cNvSpPr>
          <p:nvPr>
            <p:ph type="title"/>
          </p:nvPr>
        </p:nvSpPr>
        <p:spPr/>
        <p:txBody>
          <a:bodyPr/>
          <a:lstStyle/>
          <a:p>
            <a:pPr algn="ctr"/>
            <a:r>
              <a:rPr lang="en-US" dirty="0"/>
              <a:t>PERSONAL COMMITMENT AND MEANING</a:t>
            </a:r>
          </a:p>
        </p:txBody>
      </p:sp>
      <p:sp>
        <p:nvSpPr>
          <p:cNvPr id="3" name="Content Placeholder 2">
            <a:extLst>
              <a:ext uri="{FF2B5EF4-FFF2-40B4-BE49-F238E27FC236}">
                <a16:creationId xmlns:a16="http://schemas.microsoft.com/office/drawing/2014/main" id="{E79EFF50-37AB-486A-B2C3-5587F40FCFA2}"/>
              </a:ext>
            </a:extLst>
          </p:cNvPr>
          <p:cNvSpPr>
            <a:spLocks noGrp="1"/>
          </p:cNvSpPr>
          <p:nvPr>
            <p:ph sz="quarter" idx="13"/>
          </p:nvPr>
        </p:nvSpPr>
        <p:spPr/>
        <p:txBody>
          <a:bodyPr>
            <a:noAutofit/>
          </a:bodyPr>
          <a:lstStyle/>
          <a:p>
            <a:pPr algn="just"/>
            <a:r>
              <a:rPr lang="en-US" sz="2200" cap="none" dirty="0">
                <a:latin typeface="Times New Roman" panose="02020603050405020304" pitchFamily="18" charset="0"/>
                <a:cs typeface="Times New Roman" panose="02020603050405020304" pitchFamily="18" charset="0"/>
              </a:rPr>
              <a:t>A team of engineers are redesigning an artificial lung marketed by their company. The engineers have little or no contact with the firm’s customers. It occurs to the project engineer to invite recipients of the artificial lungs to the plant to talk about the impact of it on them. The workers were energized by concrete evidence that their efforts really did improve lives.</a:t>
            </a:r>
          </a:p>
          <a:p>
            <a:pPr algn="just"/>
            <a:r>
              <a:rPr lang="en-US" sz="2200" cap="none" dirty="0">
                <a:latin typeface="Times New Roman" panose="02020603050405020304" pitchFamily="18" charset="0"/>
                <a:cs typeface="Times New Roman" panose="02020603050405020304" pitchFamily="18" charset="0"/>
              </a:rPr>
              <a:t>Engineers motives and commitments are as many and varied as those of all humans. The desire for meaningful work, care for other humans and the need to maintain self respect all combine to motivate excellence in engineering</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90924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506</TotalTime>
  <Words>3312</Words>
  <Application>Microsoft Office PowerPoint</Application>
  <PresentationFormat>Widescreen</PresentationFormat>
  <Paragraphs>147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Times New Roman</vt:lpstr>
      <vt:lpstr>Tw Cen MT</vt:lpstr>
      <vt:lpstr>Wingdings</vt:lpstr>
      <vt:lpstr>Droplet</vt:lpstr>
      <vt:lpstr>KWAME NKRUMAH UNIVERSITY OF SCIENCE AND TECHNOLOGY COLLEGE OF ENGINEERING DEPARTMENT OF ELECTRICAL/ELECTRONIC ENGINEERING</vt:lpstr>
      <vt:lpstr>INTRODUCTION</vt:lpstr>
      <vt:lpstr>SCOPE OF ENGINEERING ETHICS Overview of themes</vt:lpstr>
      <vt:lpstr>CONT’D SCOPE OF ENGINEERING ETHICS Overview of themes</vt:lpstr>
      <vt:lpstr>ENGINEERING AS A SOCIAL EXPERIMENT</vt:lpstr>
      <vt:lpstr>CONT’D ENGINEERING AS A SOCIAL EXPERIMENT</vt:lpstr>
      <vt:lpstr>ETHICS AND EXCELLENCE: MORAL VALUES EMBEDDED IN ENGINEERING</vt:lpstr>
      <vt:lpstr>CONT’D ETHICS AND EXCELLENCE: MORAL VALUES EMBEDDED IN ENGINEERING</vt:lpstr>
      <vt:lpstr>PERSONAL COMMITMENT AND MEANING</vt:lpstr>
      <vt:lpstr>CONT’D PERSONAL COMMITMENT AND MEANING</vt:lpstr>
      <vt:lpstr>PROMOTING RESPONSIBLE CONDUCT AND PREVENTING WRONGDOING.</vt:lpstr>
      <vt:lpstr>CONT’D PROMOTING RESPONSIBLE CONDUCT AND PREVENTING WRONGDOING.</vt:lpstr>
      <vt:lpstr>MYRIAD MORAL REASONS GENERATE ETHICAL DILEMMAS </vt:lpstr>
      <vt:lpstr>CONT’D MYRIAD MORAL REASONS GENERATE ETHICAL DILEMMAS </vt:lpstr>
      <vt:lpstr>MICRO AND MACRO ISSUES</vt:lpstr>
      <vt:lpstr>CONT’D MICRO AND MACRO ISSUES</vt:lpstr>
      <vt:lpstr>CAUTIOUS OPTIMISM ABOUT TECHNOLOGY</vt:lpstr>
      <vt:lpstr>ENGINEERING ETHICS</vt:lpstr>
      <vt:lpstr>CONT’D ENGINEERING ETHICS</vt:lpstr>
      <vt:lpstr>IMPORTANCE OF ENGINEERING ETHICS</vt:lpstr>
      <vt:lpstr>CONT’D IMPORTANCE OF ENGINEERING ETHICS</vt:lpstr>
      <vt:lpstr>CONT’D OF IMPORTANCE OF ENGINEERING ETHICS</vt:lpstr>
      <vt:lpstr>ACCEPTING AND SHARING RESPONSIBILITY</vt:lpstr>
      <vt:lpstr>OBLIGATIONS</vt:lpstr>
      <vt:lpstr>ACCOUNTABILITY</vt:lpstr>
      <vt:lpstr>CONSCIENTIOUS </vt:lpstr>
      <vt:lpstr>PRAISEWORTHY</vt:lpstr>
      <vt:lpstr>CONT’D ACCEPTING AND SHARING RESPONSIBILITY</vt:lpstr>
      <vt:lpstr>DIMENSIONS OF ENGINEERING</vt:lpstr>
      <vt:lpstr>RESPONSIBLE PROFESSIONALS AND ETHICAL CORPORATIONS</vt:lpstr>
      <vt:lpstr>CONT’D RESPONSIBLE PROFESSIONALS AND ETHICAL CORPORATIONS</vt:lpstr>
      <vt:lpstr>PROFESSIONS</vt:lpstr>
      <vt:lpstr>Cont’d PROFESSIONS</vt:lpstr>
      <vt:lpstr>Morally committed corporations</vt:lpstr>
      <vt:lpstr>Cont’d Morally committed corporations</vt:lpstr>
      <vt:lpstr>Social responsibility movement</vt:lpstr>
      <vt:lpstr>Cont’d Social responsibility movement</vt:lpstr>
      <vt:lpstr>Senses of corporate responsibility</vt:lpstr>
      <vt:lpstr>Cont’d Senses of corporate responsibility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Bryme Gyimah</dc:creator>
  <cp:lastModifiedBy>Bryme Gyimah</cp:lastModifiedBy>
  <cp:revision>78</cp:revision>
  <dcterms:created xsi:type="dcterms:W3CDTF">2017-09-06T10:00:39Z</dcterms:created>
  <dcterms:modified xsi:type="dcterms:W3CDTF">2017-09-15T17:09:53Z</dcterms:modified>
</cp:coreProperties>
</file>