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56" r:id="rId3"/>
    <p:sldId id="263" r:id="rId4"/>
    <p:sldId id="275" r:id="rId5"/>
    <p:sldId id="281" r:id="rId6"/>
    <p:sldId id="280" r:id="rId7"/>
    <p:sldId id="279" r:id="rId8"/>
    <p:sldId id="278" r:id="rId9"/>
    <p:sldId id="277" r:id="rId10"/>
    <p:sldId id="276" r:id="rId11"/>
    <p:sldId id="274" r:id="rId12"/>
    <p:sldId id="273" r:id="rId13"/>
    <p:sldId id="272" r:id="rId14"/>
    <p:sldId id="271" r:id="rId15"/>
    <p:sldId id="270" r:id="rId16"/>
    <p:sldId id="269" r:id="rId17"/>
    <p:sldId id="268" r:id="rId18"/>
    <p:sldId id="267" r:id="rId19"/>
    <p:sldId id="266" r:id="rId20"/>
    <p:sldId id="265" r:id="rId21"/>
    <p:sldId id="264" r:id="rId22"/>
    <p:sldId id="260" r:id="rId23"/>
    <p:sldId id="261" r:id="rId24"/>
    <p:sldId id="262" r:id="rId25"/>
    <p:sldId id="257" r:id="rId26"/>
    <p:sldId id="258" r:id="rId27"/>
    <p:sldId id="259"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148617-05A4-4E5D-B471-8AFDD2967A24}" type="datetimeFigureOut">
              <a:rPr lang="en-US" smtClean="0"/>
              <a:t>22-Sep-17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253979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148617-05A4-4E5D-B471-8AFDD2967A24}" type="datetimeFigureOut">
              <a:rPr lang="en-US" smtClean="0"/>
              <a:t>22-Sep-17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392306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148617-05A4-4E5D-B471-8AFDD2967A24}" type="datetimeFigureOut">
              <a:rPr lang="en-US" smtClean="0"/>
              <a:t>22-Sep-17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1866509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148617-05A4-4E5D-B471-8AFDD2967A24}" type="datetimeFigureOut">
              <a:rPr lang="en-US" smtClean="0"/>
              <a:t>22-Sep-17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8041E-2509-43D3-8144-E314549D45E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56814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148617-05A4-4E5D-B471-8AFDD2967A24}" type="datetimeFigureOut">
              <a:rPr lang="en-US" smtClean="0"/>
              <a:t>22-Sep-17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2859235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1148617-05A4-4E5D-B471-8AFDD2967A24}" type="datetimeFigureOut">
              <a:rPr lang="en-US" smtClean="0"/>
              <a:t>22-Sep-17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305984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1148617-05A4-4E5D-B471-8AFDD2967A24}" type="datetimeFigureOut">
              <a:rPr lang="en-US" smtClean="0"/>
              <a:t>22-Sep-17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4155118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48617-05A4-4E5D-B471-8AFDD2967A24}" type="datetimeFigureOut">
              <a:rPr lang="en-US" smtClean="0"/>
              <a:t>22-Sep-17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3029455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48617-05A4-4E5D-B471-8AFDD2967A24}" type="datetimeFigureOut">
              <a:rPr lang="en-US" smtClean="0"/>
              <a:t>22-Sep-17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217124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48617-05A4-4E5D-B471-8AFDD2967A24}" type="datetimeFigureOut">
              <a:rPr lang="en-US" smtClean="0"/>
              <a:t>22-Sep-17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381513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148617-05A4-4E5D-B471-8AFDD2967A24}" type="datetimeFigureOut">
              <a:rPr lang="en-US" smtClean="0"/>
              <a:t>22-Sep-17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223121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148617-05A4-4E5D-B471-8AFDD2967A24}" type="datetimeFigureOut">
              <a:rPr lang="en-US" smtClean="0"/>
              <a:t>22-Sep-17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259338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148617-05A4-4E5D-B471-8AFDD2967A24}" type="datetimeFigureOut">
              <a:rPr lang="en-US" smtClean="0"/>
              <a:t>22-Sep-17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323385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148617-05A4-4E5D-B471-8AFDD2967A24}" type="datetimeFigureOut">
              <a:rPr lang="en-US" smtClean="0"/>
              <a:t>22-Sep-17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438112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1148617-05A4-4E5D-B471-8AFDD2967A24}" type="datetimeFigureOut">
              <a:rPr lang="en-US" smtClean="0"/>
              <a:t>22-Sep-17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64929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148617-05A4-4E5D-B471-8AFDD2967A24}" type="datetimeFigureOut">
              <a:rPr lang="en-US" smtClean="0"/>
              <a:t>22-Sep-17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8085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148617-05A4-4E5D-B471-8AFDD2967A24}" type="datetimeFigureOut">
              <a:rPr lang="en-US" smtClean="0"/>
              <a:t>22-Sep-17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8041E-2509-43D3-8144-E314549D45E7}" type="slidenum">
              <a:rPr lang="en-US" smtClean="0"/>
              <a:t>‹#›</a:t>
            </a:fld>
            <a:endParaRPr lang="en-US"/>
          </a:p>
        </p:txBody>
      </p:sp>
    </p:spTree>
    <p:extLst>
      <p:ext uri="{BB962C8B-B14F-4D97-AF65-F5344CB8AC3E}">
        <p14:creationId xmlns:p14="http://schemas.microsoft.com/office/powerpoint/2010/main" val="209232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1148617-05A4-4E5D-B471-8AFDD2967A24}" type="datetimeFigureOut">
              <a:rPr lang="en-US" smtClean="0"/>
              <a:t>22-Sep-17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3A8041E-2509-43D3-8144-E314549D45E7}" type="slidenum">
              <a:rPr lang="en-US" smtClean="0"/>
              <a:t>‹#›</a:t>
            </a:fld>
            <a:endParaRPr lang="en-US"/>
          </a:p>
        </p:txBody>
      </p:sp>
    </p:spTree>
    <p:extLst>
      <p:ext uri="{BB962C8B-B14F-4D97-AF65-F5344CB8AC3E}">
        <p14:creationId xmlns:p14="http://schemas.microsoft.com/office/powerpoint/2010/main" val="3349990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6B38-048F-48EC-AC28-6141AC8FE40C}"/>
              </a:ext>
            </a:extLst>
          </p:cNvPr>
          <p:cNvSpPr>
            <a:spLocks noGrp="1"/>
          </p:cNvSpPr>
          <p:nvPr>
            <p:ph type="title"/>
          </p:nvPr>
        </p:nvSpPr>
        <p:spPr/>
        <p:txBody>
          <a:bodyPr>
            <a:normAutofit/>
          </a:bodyPr>
          <a:lstStyle/>
          <a:p>
            <a:pPr algn="ctr"/>
            <a:r>
              <a:rPr lang="en-US" sz="2300" dirty="0">
                <a:latin typeface="Times New Roman" panose="02020603050405020304" pitchFamily="18" charset="0"/>
                <a:cs typeface="Times New Roman" panose="02020603050405020304" pitchFamily="18" charset="0"/>
              </a:rPr>
              <a:t>KWAME NKRUMAH UNIVERSITY OF SCIENCE AND TECHNOLOGY</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COLLEGE OF ENGINEERING</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DEPARTMENT OF ELECTRICAL/ELECTRONIC ENGINEERING</a:t>
            </a:r>
            <a:endParaRPr lang="en-US" sz="2300" dirty="0"/>
          </a:p>
        </p:txBody>
      </p:sp>
      <p:sp>
        <p:nvSpPr>
          <p:cNvPr id="3" name="Content Placeholder 2">
            <a:extLst>
              <a:ext uri="{FF2B5EF4-FFF2-40B4-BE49-F238E27FC236}">
                <a16:creationId xmlns:a16="http://schemas.microsoft.com/office/drawing/2014/main" id="{799C3220-FF14-4D24-9EAD-EEBB7F093D5B}"/>
              </a:ext>
            </a:extLst>
          </p:cNvPr>
          <p:cNvSpPr>
            <a:spLocks noGrp="1"/>
          </p:cNvSpPr>
          <p:nvPr>
            <p:ph sz="quarter" idx="13"/>
          </p:nvPr>
        </p:nvSpPr>
        <p:spPr/>
        <p:txBody>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CENG 291: ENGINEERING IN SOCIETY</a:t>
            </a:r>
          </a:p>
          <a:p>
            <a:pPr marL="0" indent="0" algn="ctr">
              <a:buNone/>
            </a:pPr>
            <a:r>
              <a:rPr lang="en-US" dirty="0">
                <a:latin typeface="Times New Roman" panose="02020603050405020304" pitchFamily="18" charset="0"/>
                <a:cs typeface="Times New Roman" panose="02020603050405020304" pitchFamily="18" charset="0"/>
              </a:rPr>
              <a:t>BY </a:t>
            </a:r>
          </a:p>
          <a:p>
            <a:pPr marL="0" indent="0" algn="ctr">
              <a:buNone/>
            </a:pPr>
            <a:r>
              <a:rPr lang="en-US" dirty="0">
                <a:latin typeface="Times New Roman" panose="02020603050405020304" pitchFamily="18" charset="0"/>
                <a:cs typeface="Times New Roman" panose="02020603050405020304" pitchFamily="18" charset="0"/>
              </a:rPr>
              <a:t>DR. DANIEL OPOKU</a:t>
            </a:r>
          </a:p>
          <a:p>
            <a:endParaRPr lang="en-US" dirty="0"/>
          </a:p>
        </p:txBody>
      </p:sp>
    </p:spTree>
    <p:extLst>
      <p:ext uri="{BB962C8B-B14F-4D97-AF65-F5344CB8AC3E}">
        <p14:creationId xmlns:p14="http://schemas.microsoft.com/office/powerpoint/2010/main" val="36389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5C41-762C-4BB5-B28D-5AFF7735A9E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MAKING MORAL CHOICES</a:t>
            </a:r>
          </a:p>
        </p:txBody>
      </p:sp>
      <p:sp>
        <p:nvSpPr>
          <p:cNvPr id="3" name="Content Placeholder 2">
            <a:extLst>
              <a:ext uri="{FF2B5EF4-FFF2-40B4-BE49-F238E27FC236}">
                <a16:creationId xmlns:a16="http://schemas.microsoft.com/office/drawing/2014/main" id="{A77FD3C4-4E3A-4A88-BA43-113A6B8D6133}"/>
              </a:ext>
            </a:extLst>
          </p:cNvPr>
          <p:cNvSpPr>
            <a:spLocks noGrp="1"/>
          </p:cNvSpPr>
          <p:nvPr>
            <p:ph sz="quarter" idx="13"/>
          </p:nvPr>
        </p:nvSpPr>
        <p:spPr>
          <a:xfrm>
            <a:off x="914400" y="2044363"/>
            <a:ext cx="10363826" cy="4127837"/>
          </a:xfrm>
        </p:spPr>
        <p:txBody>
          <a:bodyPr>
            <a:noAutofit/>
          </a:bodyPr>
          <a:lstStyle/>
          <a:p>
            <a:r>
              <a:rPr lang="en-US" sz="2300" cap="none" dirty="0">
                <a:latin typeface="Times New Roman" panose="02020603050405020304" pitchFamily="18" charset="0"/>
                <a:cs typeface="Times New Roman" panose="02020603050405020304" pitchFamily="18" charset="0"/>
              </a:rPr>
              <a:t>Moral dilemmas comprise the most difficult occasions for moral reasoning. Nevertheless, they constitute a relatively small percentage of moral choices constituting decisions involving moral values. Moral choices are routine and straightforward.</a:t>
            </a:r>
          </a:p>
          <a:p>
            <a:r>
              <a:rPr lang="en-US" sz="2300" cap="none" dirty="0">
                <a:latin typeface="Times New Roman" panose="02020603050405020304" pitchFamily="18" charset="0"/>
                <a:cs typeface="Times New Roman" panose="02020603050405020304" pitchFamily="18" charset="0"/>
              </a:rPr>
              <a:t>Engineering design has been considered as a domain where moral choices are made. Some thinkers suggest that, engineering design provides an illuminating model for thinking about all moral decision making, not just decisions within engineering.</a:t>
            </a:r>
          </a:p>
          <a:p>
            <a:r>
              <a:rPr lang="en-US" sz="2300" cap="none" dirty="0">
                <a:latin typeface="Times New Roman" panose="02020603050405020304" pitchFamily="18" charset="0"/>
                <a:cs typeface="Times New Roman" panose="02020603050405020304" pitchFamily="18" charset="0"/>
              </a:rPr>
              <a:t>Whitbeck, a design analogist identified several aspects of engineering decisions that highlight important aspects of moral decisions in general.</a:t>
            </a:r>
          </a:p>
        </p:txBody>
      </p:sp>
    </p:spTree>
    <p:extLst>
      <p:ext uri="{BB962C8B-B14F-4D97-AF65-F5344CB8AC3E}">
        <p14:creationId xmlns:p14="http://schemas.microsoft.com/office/powerpoint/2010/main" val="285692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41B5-5951-4272-B967-88DCEB94C779}"/>
              </a:ext>
            </a:extLst>
          </p:cNvPr>
          <p:cNvSpPr>
            <a:spLocks noGrp="1"/>
          </p:cNvSpPr>
          <p:nvPr>
            <p:ph type="title"/>
          </p:nvPr>
        </p:nvSpPr>
        <p:spPr>
          <a:xfrm>
            <a:off x="913775" y="389917"/>
            <a:ext cx="10364451" cy="1596177"/>
          </a:xfrm>
        </p:spPr>
        <p:txBody>
          <a:bodyPr/>
          <a:lstStyle/>
          <a:p>
            <a:pPr algn="ctr"/>
            <a:r>
              <a:rPr lang="en-US" dirty="0">
                <a:latin typeface="Times New Roman" panose="02020603050405020304" pitchFamily="18" charset="0"/>
                <a:cs typeface="Times New Roman" panose="02020603050405020304" pitchFamily="18" charset="0"/>
              </a:rPr>
              <a:t>CONT’D MAKING MORAL CHOICES</a:t>
            </a:r>
          </a:p>
        </p:txBody>
      </p:sp>
      <p:sp>
        <p:nvSpPr>
          <p:cNvPr id="3" name="Content Placeholder 2">
            <a:extLst>
              <a:ext uri="{FF2B5EF4-FFF2-40B4-BE49-F238E27FC236}">
                <a16:creationId xmlns:a16="http://schemas.microsoft.com/office/drawing/2014/main" id="{1F56CD97-1F71-4EC9-AF56-B780B9F47C14}"/>
              </a:ext>
            </a:extLst>
          </p:cNvPr>
          <p:cNvSpPr>
            <a:spLocks noGrp="1"/>
          </p:cNvSpPr>
          <p:nvPr>
            <p:ph sz="quarter" idx="13"/>
          </p:nvPr>
        </p:nvSpPr>
        <p:spPr>
          <a:xfrm>
            <a:off x="1061692" y="1775421"/>
            <a:ext cx="10363826" cy="4853979"/>
          </a:xfrm>
        </p:spPr>
        <p:txBody>
          <a:bodyPr>
            <a:noAutofit/>
          </a:bodyPr>
          <a:lstStyle/>
          <a:p>
            <a:r>
              <a:rPr lang="en-US" sz="2200" cap="none" dirty="0">
                <a:latin typeface="Times New Roman" panose="02020603050405020304" pitchFamily="18" charset="0"/>
                <a:cs typeface="Times New Roman" panose="02020603050405020304" pitchFamily="18" charset="0"/>
              </a:rPr>
              <a:t>First of all, there are alternative solutions to design problems, more than one of which is satisfactory.</a:t>
            </a:r>
          </a:p>
          <a:p>
            <a:r>
              <a:rPr lang="en-US" sz="2200" cap="none" dirty="0">
                <a:latin typeface="Times New Roman" panose="02020603050405020304" pitchFamily="18" charset="0"/>
                <a:cs typeface="Times New Roman" panose="02020603050405020304" pitchFamily="18" charset="0"/>
              </a:rPr>
              <a:t>Secondly, multiple moral factors are involved, and among the satisfactory solutions for design problems, one solution is typically better in some respects and less satisfactory in other respects when compared with alternative solutions.</a:t>
            </a:r>
          </a:p>
          <a:p>
            <a:r>
              <a:rPr lang="en-US" sz="2200" cap="none" dirty="0">
                <a:latin typeface="Times New Roman" panose="02020603050405020304" pitchFamily="18" charset="0"/>
                <a:cs typeface="Times New Roman" panose="02020603050405020304" pitchFamily="18" charset="0"/>
              </a:rPr>
              <a:t>Thirdly, some design solutions are clearly unacceptable.</a:t>
            </a:r>
          </a:p>
          <a:p>
            <a:r>
              <a:rPr lang="en-US" sz="2200" cap="none" dirty="0">
                <a:latin typeface="Times New Roman" panose="02020603050405020304" pitchFamily="18" charset="0"/>
                <a:cs typeface="Times New Roman" panose="02020603050405020304" pitchFamily="18" charset="0"/>
              </a:rPr>
              <a:t>Fourth of all, engineering design often involves uncertainties and ambiguities.</a:t>
            </a:r>
          </a:p>
          <a:p>
            <a:r>
              <a:rPr lang="en-US" sz="2200" cap="none" dirty="0">
                <a:latin typeface="Times New Roman" panose="02020603050405020304" pitchFamily="18" charset="0"/>
                <a:cs typeface="Times New Roman" panose="02020603050405020304" pitchFamily="18" charset="0"/>
              </a:rPr>
              <a:t>Finally, design problems are dynamic</a:t>
            </a:r>
          </a:p>
          <a:p>
            <a:pPr marL="0" indent="0">
              <a:buNone/>
            </a:pPr>
            <a:r>
              <a:rPr lang="en-US" sz="2200" cap="none" dirty="0">
                <a:latin typeface="Times New Roman" panose="02020603050405020304" pitchFamily="18" charset="0"/>
                <a:cs typeface="Times New Roman" panose="02020603050405020304" pitchFamily="18" charset="0"/>
              </a:rPr>
              <a:t>Whitbeck finally argues that the analogies between engineering design and ethical decision making apply to moral dilemmas as well as to routine decision making.</a:t>
            </a:r>
          </a:p>
        </p:txBody>
      </p:sp>
    </p:spTree>
    <p:extLst>
      <p:ext uri="{BB962C8B-B14F-4D97-AF65-F5344CB8AC3E}">
        <p14:creationId xmlns:p14="http://schemas.microsoft.com/office/powerpoint/2010/main" val="40168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DC07-B409-4ADE-9E78-3991C593D3F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CODE OF ETHICS</a:t>
            </a:r>
          </a:p>
        </p:txBody>
      </p:sp>
      <p:sp>
        <p:nvSpPr>
          <p:cNvPr id="3" name="Content Placeholder 2">
            <a:extLst>
              <a:ext uri="{FF2B5EF4-FFF2-40B4-BE49-F238E27FC236}">
                <a16:creationId xmlns:a16="http://schemas.microsoft.com/office/drawing/2014/main" id="{9C778090-02F8-4EC7-A7BF-8608DBBB33CF}"/>
              </a:ext>
            </a:extLst>
          </p:cNvPr>
          <p:cNvSpPr>
            <a:spLocks noGrp="1"/>
          </p:cNvSpPr>
          <p:nvPr>
            <p:ph sz="quarter" idx="13"/>
          </p:nvPr>
        </p:nvSpPr>
        <p:spPr/>
        <p:txBody>
          <a:bodyPr>
            <a:normAutofit/>
          </a:bodyPr>
          <a:lstStyle/>
          <a:p>
            <a:r>
              <a:rPr lang="en-US" sz="2300" cap="none" dirty="0">
                <a:latin typeface="Times New Roman" panose="02020603050405020304" pitchFamily="18" charset="0"/>
                <a:cs typeface="Times New Roman" panose="02020603050405020304" pitchFamily="18" charset="0"/>
              </a:rPr>
              <a:t>Codes of ethics state the moral responsibilities of engineers as seen by the profession, and as represented by a professional society. Codes of ethics play at least eight essential roles: serving and protecting the public, providing guidance, offering inspiration, establishing shared standards, supporting responsible professionals, contributing to education, deterring wrongdoing, and strengthening a profession’s image.</a:t>
            </a:r>
          </a:p>
        </p:txBody>
      </p:sp>
    </p:spTree>
    <p:extLst>
      <p:ext uri="{BB962C8B-B14F-4D97-AF65-F5344CB8AC3E}">
        <p14:creationId xmlns:p14="http://schemas.microsoft.com/office/powerpoint/2010/main" val="63092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5164-CF62-48FB-A663-1977CBA8EE3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SERVING AND PROTECTING THE PUBLIC</a:t>
            </a:r>
          </a:p>
        </p:txBody>
      </p:sp>
      <p:sp>
        <p:nvSpPr>
          <p:cNvPr id="3" name="Content Placeholder 2">
            <a:extLst>
              <a:ext uri="{FF2B5EF4-FFF2-40B4-BE49-F238E27FC236}">
                <a16:creationId xmlns:a16="http://schemas.microsoft.com/office/drawing/2014/main" id="{BF54065B-ED3B-43DD-9392-4EE3030E9504}"/>
              </a:ext>
            </a:extLst>
          </p:cNvPr>
          <p:cNvSpPr>
            <a:spLocks noGrp="1"/>
          </p:cNvSpPr>
          <p:nvPr>
            <p:ph sz="quarter" idx="13"/>
          </p:nvPr>
        </p:nvSpPr>
        <p:spPr/>
        <p:txBody>
          <a:bodyPr>
            <a:normAutofit/>
          </a:bodyPr>
          <a:lstStyle/>
          <a:p>
            <a:r>
              <a:rPr lang="en-US" sz="2400" cap="none" dirty="0">
                <a:latin typeface="Times New Roman" panose="02020603050405020304" pitchFamily="18" charset="0"/>
                <a:cs typeface="Times New Roman" panose="02020603050405020304" pitchFamily="18" charset="0"/>
              </a:rPr>
              <a:t>Engineering involves both advanced expertise that professionals, but not the general public have and considerable dangers to a vulnerable public. A code of ethics functions as a commitment by the profession as a whole that engineers will serve the public health, safety, and welfare.</a:t>
            </a:r>
          </a:p>
        </p:txBody>
      </p:sp>
    </p:spTree>
    <p:extLst>
      <p:ext uri="{BB962C8B-B14F-4D97-AF65-F5344CB8AC3E}">
        <p14:creationId xmlns:p14="http://schemas.microsoft.com/office/powerpoint/2010/main" val="335594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82CF-590E-47BD-A6D6-EC1BE27BE8E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GUIDANCE</a:t>
            </a:r>
          </a:p>
        </p:txBody>
      </p:sp>
      <p:sp>
        <p:nvSpPr>
          <p:cNvPr id="3" name="Content Placeholder 2">
            <a:extLst>
              <a:ext uri="{FF2B5EF4-FFF2-40B4-BE49-F238E27FC236}">
                <a16:creationId xmlns:a16="http://schemas.microsoft.com/office/drawing/2014/main" id="{78795554-B96A-4B6C-9B89-7C94E1040587}"/>
              </a:ext>
            </a:extLst>
          </p:cNvPr>
          <p:cNvSpPr>
            <a:spLocks noGrp="1"/>
          </p:cNvSpPr>
          <p:nvPr>
            <p:ph sz="quarter" idx="13"/>
          </p:nvPr>
        </p:nvSpPr>
        <p:spPr/>
        <p:txBody>
          <a:bodyPr>
            <a:normAutofit/>
          </a:bodyPr>
          <a:lstStyle/>
          <a:p>
            <a:r>
              <a:rPr lang="en-US" sz="2400" cap="none" dirty="0">
                <a:latin typeface="Times New Roman" panose="02020603050405020304" pitchFamily="18" charset="0"/>
                <a:cs typeface="Times New Roman" panose="02020603050405020304" pitchFamily="18" charset="0"/>
              </a:rPr>
              <a:t>Codes provide helpful guidance concerning the main obligations of engineers. Nonetheless, codes when well written, identify the primary responsibilities. More specific directions may be given in supplementary statements or guidelines which tell how to apply the code.</a:t>
            </a:r>
          </a:p>
        </p:txBody>
      </p:sp>
    </p:spTree>
    <p:extLst>
      <p:ext uri="{BB962C8B-B14F-4D97-AF65-F5344CB8AC3E}">
        <p14:creationId xmlns:p14="http://schemas.microsoft.com/office/powerpoint/2010/main" val="3171533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B5EC-E01A-4367-B00A-7CDDAD120BF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INSPIRATION</a:t>
            </a:r>
          </a:p>
        </p:txBody>
      </p:sp>
      <p:sp>
        <p:nvSpPr>
          <p:cNvPr id="3" name="Content Placeholder 2">
            <a:extLst>
              <a:ext uri="{FF2B5EF4-FFF2-40B4-BE49-F238E27FC236}">
                <a16:creationId xmlns:a16="http://schemas.microsoft.com/office/drawing/2014/main" id="{01B349AB-A9D3-4B87-8EA6-5A48C261902C}"/>
              </a:ext>
            </a:extLst>
          </p:cNvPr>
          <p:cNvSpPr>
            <a:spLocks noGrp="1"/>
          </p:cNvSpPr>
          <p:nvPr>
            <p:ph sz="quarter" idx="13"/>
          </p:nvPr>
        </p:nvSpPr>
        <p:spPr/>
        <p:txBody>
          <a:bodyPr>
            <a:normAutofit/>
          </a:bodyPr>
          <a:lstStyle/>
          <a:p>
            <a:r>
              <a:rPr lang="en-US" sz="2400" cap="none" dirty="0">
                <a:latin typeface="Times New Roman" panose="02020603050405020304" pitchFamily="18" charset="0"/>
                <a:cs typeface="Times New Roman" panose="02020603050405020304" pitchFamily="18" charset="0"/>
              </a:rPr>
              <a:t>Because codes express a profession’s collective commitment to ethics, they provide a positive motivation for ethical conduct. This motivation together with more focused guidelines constitutes a collective commitment to the public good that inspires individuals to have similar aspirations.</a:t>
            </a:r>
          </a:p>
        </p:txBody>
      </p:sp>
    </p:spTree>
    <p:extLst>
      <p:ext uri="{BB962C8B-B14F-4D97-AF65-F5344CB8AC3E}">
        <p14:creationId xmlns:p14="http://schemas.microsoft.com/office/powerpoint/2010/main" val="68809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57BE-D41C-4B58-81C2-307D1E270F5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SHARED STANDARDS</a:t>
            </a:r>
          </a:p>
        </p:txBody>
      </p:sp>
      <p:sp>
        <p:nvSpPr>
          <p:cNvPr id="3" name="Content Placeholder 2">
            <a:extLst>
              <a:ext uri="{FF2B5EF4-FFF2-40B4-BE49-F238E27FC236}">
                <a16:creationId xmlns:a16="http://schemas.microsoft.com/office/drawing/2014/main" id="{D9C9BCD0-C27A-4282-B81D-C9B06BC62370}"/>
              </a:ext>
            </a:extLst>
          </p:cNvPr>
          <p:cNvSpPr>
            <a:spLocks noGrp="1"/>
          </p:cNvSpPr>
          <p:nvPr>
            <p:ph sz="quarter" idx="13"/>
          </p:nvPr>
        </p:nvSpPr>
        <p:spPr/>
        <p:txBody>
          <a:bodyPr>
            <a:normAutofit/>
          </a:bodyPr>
          <a:lstStyle/>
          <a:p>
            <a:r>
              <a:rPr lang="en-US" sz="2400" cap="none" dirty="0">
                <a:latin typeface="Times New Roman" panose="02020603050405020304" pitchFamily="18" charset="0"/>
                <a:cs typeface="Times New Roman" panose="02020603050405020304" pitchFamily="18" charset="0"/>
              </a:rPr>
              <a:t>The diversity of moral viewpoints among individual engineers makes it essential that professions establish explicit standards. In this way, the public is assured of a minimum standard of excellence on which it can depend, and professionals are provided a fair playing field in competing for clients.</a:t>
            </a:r>
          </a:p>
        </p:txBody>
      </p:sp>
    </p:spTree>
    <p:extLst>
      <p:ext uri="{BB962C8B-B14F-4D97-AF65-F5344CB8AC3E}">
        <p14:creationId xmlns:p14="http://schemas.microsoft.com/office/powerpoint/2010/main" val="3048922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FAA7-A5C5-4C91-9C65-BBE8DA5F3E4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SUPPORT FOR RESPONSIBLE PROFESSIONALS </a:t>
            </a:r>
          </a:p>
        </p:txBody>
      </p:sp>
      <p:sp>
        <p:nvSpPr>
          <p:cNvPr id="3" name="Content Placeholder 2">
            <a:extLst>
              <a:ext uri="{FF2B5EF4-FFF2-40B4-BE49-F238E27FC236}">
                <a16:creationId xmlns:a16="http://schemas.microsoft.com/office/drawing/2014/main" id="{7CF8DD64-4A9D-45AA-8AB6-A9490B16824B}"/>
              </a:ext>
            </a:extLst>
          </p:cNvPr>
          <p:cNvSpPr>
            <a:spLocks noGrp="1"/>
          </p:cNvSpPr>
          <p:nvPr>
            <p:ph sz="quarter" idx="13"/>
          </p:nvPr>
        </p:nvSpPr>
        <p:spPr/>
        <p:txBody>
          <a:bodyPr>
            <a:normAutofit/>
          </a:bodyPr>
          <a:lstStyle/>
          <a:p>
            <a:r>
              <a:rPr lang="en-US" sz="2400" cap="none" dirty="0">
                <a:latin typeface="Times New Roman" panose="02020603050405020304" pitchFamily="18" charset="0"/>
                <a:cs typeface="Times New Roman" panose="02020603050405020304" pitchFamily="18" charset="0"/>
              </a:rPr>
              <a:t>Codes give positive support to professionals seeking to act ethically. A publicly proclaimed code allows an engineer under pressure to act unethically to say “ I am bound by the code of ethics of my profession which states that …….” this by itself gives engineers some group backing intaking stands on moral issues. They also serve as legal support for engineers criticized for living up to work-related professional obligations.</a:t>
            </a:r>
          </a:p>
        </p:txBody>
      </p:sp>
    </p:spTree>
    <p:extLst>
      <p:ext uri="{BB962C8B-B14F-4D97-AF65-F5344CB8AC3E}">
        <p14:creationId xmlns:p14="http://schemas.microsoft.com/office/powerpoint/2010/main" val="73002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828E-C800-444F-BA1C-4B15E0D35FD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DETERRENCE AND DISCIPLINE</a:t>
            </a:r>
          </a:p>
        </p:txBody>
      </p:sp>
      <p:sp>
        <p:nvSpPr>
          <p:cNvPr id="3" name="Content Placeholder 2">
            <a:extLst>
              <a:ext uri="{FF2B5EF4-FFF2-40B4-BE49-F238E27FC236}">
                <a16:creationId xmlns:a16="http://schemas.microsoft.com/office/drawing/2014/main" id="{49DABD6C-94D6-4885-A236-00FA43CA843C}"/>
              </a:ext>
            </a:extLst>
          </p:cNvPr>
          <p:cNvSpPr>
            <a:spLocks noGrp="1"/>
          </p:cNvSpPr>
          <p:nvPr>
            <p:ph sz="quarter" idx="13"/>
          </p:nvPr>
        </p:nvSpPr>
        <p:spPr/>
        <p:txBody>
          <a:bodyPr>
            <a:normAutofit/>
          </a:bodyPr>
          <a:lstStyle/>
          <a:p>
            <a:r>
              <a:rPr lang="en-US" sz="2400" cap="none" dirty="0">
                <a:latin typeface="Times New Roman" panose="02020603050405020304" pitchFamily="18" charset="0"/>
                <a:cs typeface="Times New Roman" panose="02020603050405020304" pitchFamily="18" charset="0"/>
              </a:rPr>
              <a:t>Codes can also serve as the formal basis for investigating unethical conduct. Where such investigation is possible, a deterrent for immoral behaviour is thereby provided. Also, some professional societies do suspend or expel members whose professional conduct has been proven unethical.</a:t>
            </a:r>
          </a:p>
        </p:txBody>
      </p:sp>
    </p:spTree>
    <p:extLst>
      <p:ext uri="{BB962C8B-B14F-4D97-AF65-F5344CB8AC3E}">
        <p14:creationId xmlns:p14="http://schemas.microsoft.com/office/powerpoint/2010/main" val="61157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A969-8C14-4299-BF40-71B37F25B51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ABUSE OF CODES</a:t>
            </a:r>
          </a:p>
        </p:txBody>
      </p:sp>
      <p:sp>
        <p:nvSpPr>
          <p:cNvPr id="3" name="Content Placeholder 2">
            <a:extLst>
              <a:ext uri="{FF2B5EF4-FFF2-40B4-BE49-F238E27FC236}">
                <a16:creationId xmlns:a16="http://schemas.microsoft.com/office/drawing/2014/main" id="{CE4F7F40-FEBB-49C4-A5C7-FC76136448EE}"/>
              </a:ext>
            </a:extLst>
          </p:cNvPr>
          <p:cNvSpPr>
            <a:spLocks noGrp="1"/>
          </p:cNvSpPr>
          <p:nvPr>
            <p:ph sz="quarter" idx="13"/>
          </p:nvPr>
        </p:nvSpPr>
        <p:spPr>
          <a:xfrm>
            <a:off x="914400" y="1936786"/>
            <a:ext cx="10363826" cy="4383332"/>
          </a:xfrm>
        </p:spPr>
        <p:txBody>
          <a:bodyPr>
            <a:noAutofit/>
          </a:bodyPr>
          <a:lstStyle/>
          <a:p>
            <a:r>
              <a:rPr lang="en-US" sz="2400" cap="none" dirty="0">
                <a:latin typeface="Times New Roman" panose="02020603050405020304" pitchFamily="18" charset="0"/>
                <a:cs typeface="Times New Roman" panose="02020603050405020304" pitchFamily="18" charset="0"/>
              </a:rPr>
              <a:t>When codes are not taken seriously within a profession, they amount to a kind of window dressing that ultimately increases public cynicism about the profession. Worse, the codes occasionally stifle dissent within the profession and are abused in other ways.</a:t>
            </a:r>
          </a:p>
          <a:p>
            <a:r>
              <a:rPr lang="en-US" sz="2400" cap="none" dirty="0">
                <a:latin typeface="Times New Roman" panose="02020603050405020304" pitchFamily="18" charset="0"/>
                <a:cs typeface="Times New Roman" panose="02020603050405020304" pitchFamily="18" charset="0"/>
              </a:rPr>
              <a:t>The worst abuse of engineering codes is to restrict honest moral effort on the part of individual engineers in an attempt to preserve the profession’s public image and protect the status quo.</a:t>
            </a:r>
          </a:p>
          <a:p>
            <a:r>
              <a:rPr lang="en-US" sz="2400" cap="none" dirty="0">
                <a:latin typeface="Times New Roman" panose="02020603050405020304" pitchFamily="18" charset="0"/>
                <a:cs typeface="Times New Roman" panose="02020603050405020304" pitchFamily="18" charset="0"/>
              </a:rPr>
              <a:t>Excessive interest in protecting the status quo may lead to a distrust of the engineering profession on the part of both government and the public. </a:t>
            </a:r>
          </a:p>
        </p:txBody>
      </p:sp>
    </p:spTree>
    <p:extLst>
      <p:ext uri="{BB962C8B-B14F-4D97-AF65-F5344CB8AC3E}">
        <p14:creationId xmlns:p14="http://schemas.microsoft.com/office/powerpoint/2010/main" val="339031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5CAEF0-A44A-4A90-8337-7917D11A85B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9D87173F-5AFA-4B5A-9776-F8586152EE76}"/>
              </a:ext>
            </a:extLst>
          </p:cNvPr>
          <p:cNvSpPr>
            <a:spLocks noGrp="1"/>
          </p:cNvSpPr>
          <p:nvPr>
            <p:ph sz="quarter" idx="13"/>
          </p:nvPr>
        </p:nvSpPr>
        <p:spPr/>
        <p:txBody>
          <a:bodyPr>
            <a:normAutofit/>
          </a:bodyPr>
          <a:lstStyle/>
          <a:p>
            <a:pPr algn="just"/>
            <a:r>
              <a:rPr lang="en-US" sz="2500" cap="none" dirty="0">
                <a:latin typeface="Times New Roman" panose="02020603050405020304" pitchFamily="18" charset="0"/>
                <a:cs typeface="Times New Roman" panose="02020603050405020304" pitchFamily="18" charset="0"/>
              </a:rPr>
              <a:t>Ethical dilemmas are situations in which moral reasons come into conflict , or in which the applications of moral values are unclear, and it is not immediately obvious what should be done. Ethical dilemmas arise in engineering as elsewhere because, moral are many and varied, hence moral reasoning and codes of ethics.</a:t>
            </a:r>
          </a:p>
        </p:txBody>
      </p:sp>
    </p:spTree>
    <p:extLst>
      <p:ext uri="{BB962C8B-B14F-4D97-AF65-F5344CB8AC3E}">
        <p14:creationId xmlns:p14="http://schemas.microsoft.com/office/powerpoint/2010/main" val="2805200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EDAF-78D7-4D34-BD32-0DF9C64E798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ABUSE OF CODES</a:t>
            </a:r>
          </a:p>
        </p:txBody>
      </p:sp>
      <p:sp>
        <p:nvSpPr>
          <p:cNvPr id="3" name="Content Placeholder 2">
            <a:extLst>
              <a:ext uri="{FF2B5EF4-FFF2-40B4-BE49-F238E27FC236}">
                <a16:creationId xmlns:a16="http://schemas.microsoft.com/office/drawing/2014/main" id="{24F042BF-4F95-47C6-997D-691D1401B946}"/>
              </a:ext>
            </a:extLst>
          </p:cNvPr>
          <p:cNvSpPr>
            <a:spLocks noGrp="1"/>
          </p:cNvSpPr>
          <p:nvPr>
            <p:ph sz="quarter" idx="13"/>
          </p:nvPr>
        </p:nvSpPr>
        <p:spPr>
          <a:xfrm>
            <a:off x="913775" y="2098151"/>
            <a:ext cx="10363826" cy="3953026"/>
          </a:xfrm>
        </p:spPr>
        <p:txBody>
          <a:bodyPr>
            <a:normAutofit/>
          </a:bodyPr>
          <a:lstStyle/>
          <a:p>
            <a:r>
              <a:rPr lang="en-US" sz="2400" cap="none" dirty="0">
                <a:latin typeface="Times New Roman" panose="02020603050405020304" pitchFamily="18" charset="0"/>
                <a:cs typeface="Times New Roman" panose="02020603050405020304" pitchFamily="18" charset="0"/>
              </a:rPr>
              <a:t>On rare occasions, abuses have discouraged moral conduct and caused serious harm to those seeking to serve the public. In 1932, two engineers were expelled from ASCE for violating a section of its code forbidding public remarks critical of other engineers. Yet, the actions of those engineers were essential in uncovering a major bribery scandal related to the construction of a dam for Los Angeles county.</a:t>
            </a:r>
          </a:p>
          <a:p>
            <a:r>
              <a:rPr lang="en-US" sz="2400" cap="none" dirty="0">
                <a:latin typeface="Times New Roman" panose="02020603050405020304" pitchFamily="18" charset="0"/>
                <a:cs typeface="Times New Roman" panose="02020603050405020304" pitchFamily="18" charset="0"/>
              </a:rPr>
              <a:t>Codes sometimes place unwarranted restraints of commerce on business dealings to benefit those within the profession.</a:t>
            </a:r>
          </a:p>
        </p:txBody>
      </p:sp>
    </p:spTree>
    <p:extLst>
      <p:ext uri="{BB962C8B-B14F-4D97-AF65-F5344CB8AC3E}">
        <p14:creationId xmlns:p14="http://schemas.microsoft.com/office/powerpoint/2010/main" val="504414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54E1-6939-4CE8-AF51-18A22A72174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LIMITATIONS OF CODES</a:t>
            </a:r>
          </a:p>
        </p:txBody>
      </p:sp>
      <p:sp>
        <p:nvSpPr>
          <p:cNvPr id="3" name="Content Placeholder 2">
            <a:extLst>
              <a:ext uri="{FF2B5EF4-FFF2-40B4-BE49-F238E27FC236}">
                <a16:creationId xmlns:a16="http://schemas.microsoft.com/office/drawing/2014/main" id="{6CE22E5E-8F17-41DA-ACCD-3BDDF6B67C3E}"/>
              </a:ext>
            </a:extLst>
          </p:cNvPr>
          <p:cNvSpPr>
            <a:spLocks noGrp="1"/>
          </p:cNvSpPr>
          <p:nvPr>
            <p:ph sz="quarter" idx="13"/>
          </p:nvPr>
        </p:nvSpPr>
        <p:spPr>
          <a:xfrm>
            <a:off x="914400" y="2071257"/>
            <a:ext cx="10363826" cy="3885790"/>
          </a:xfrm>
        </p:spPr>
        <p:txBody>
          <a:bodyPr>
            <a:noAutofit/>
          </a:bodyPr>
          <a:lstStyle/>
          <a:p>
            <a:r>
              <a:rPr lang="en-US" sz="2300" cap="none" dirty="0">
                <a:latin typeface="Times New Roman" panose="02020603050405020304" pitchFamily="18" charset="0"/>
                <a:cs typeface="Times New Roman" panose="02020603050405020304" pitchFamily="18" charset="0"/>
              </a:rPr>
              <a:t>Codes are no substitute for individual responsibility in grappling with concrete dilemmas. In some instances, most codes are restricted to general wording, and hence inevitably contain substantial areas of vagueness. Hence, making them unable to straightforwardly address all situations.</a:t>
            </a:r>
          </a:p>
          <a:p>
            <a:r>
              <a:rPr lang="en-US" sz="2300" cap="none" dirty="0">
                <a:latin typeface="Times New Roman" panose="02020603050405020304" pitchFamily="18" charset="0"/>
                <a:cs typeface="Times New Roman" panose="02020603050405020304" pitchFamily="18" charset="0"/>
              </a:rPr>
              <a:t>Other uncertainties can arise when different entries in codes come into conflict with each other. Usually, codes provide little guidance as to which entry should have priority in those cases. Duties to speak honestly, not just to avoid deception, but also to reveal morally relevant truths are sometimes in tension with duties to maintain confidentiality.</a:t>
            </a:r>
          </a:p>
        </p:txBody>
      </p:sp>
    </p:spTree>
    <p:extLst>
      <p:ext uri="{BB962C8B-B14F-4D97-AF65-F5344CB8AC3E}">
        <p14:creationId xmlns:p14="http://schemas.microsoft.com/office/powerpoint/2010/main" val="3492135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A56C-597E-4442-A72B-62089CA26E7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LIMITATIONS OF CODES</a:t>
            </a:r>
          </a:p>
        </p:txBody>
      </p:sp>
      <p:sp>
        <p:nvSpPr>
          <p:cNvPr id="3" name="Content Placeholder 2">
            <a:extLst>
              <a:ext uri="{FF2B5EF4-FFF2-40B4-BE49-F238E27FC236}">
                <a16:creationId xmlns:a16="http://schemas.microsoft.com/office/drawing/2014/main" id="{E2559D5D-5B7C-4CC4-8935-A2934CDF1CEB}"/>
              </a:ext>
            </a:extLst>
          </p:cNvPr>
          <p:cNvSpPr>
            <a:spLocks noGrp="1"/>
          </p:cNvSpPr>
          <p:nvPr>
            <p:ph sz="quarter" idx="13"/>
          </p:nvPr>
        </p:nvSpPr>
        <p:spPr>
          <a:xfrm>
            <a:off x="914400" y="1829210"/>
            <a:ext cx="10363826" cy="4638826"/>
          </a:xfrm>
        </p:spPr>
        <p:txBody>
          <a:bodyPr>
            <a:noAutofit/>
          </a:bodyPr>
          <a:lstStyle/>
          <a:p>
            <a:r>
              <a:rPr lang="en-US" sz="2200" cap="none" dirty="0">
                <a:latin typeface="Times New Roman" panose="02020603050405020304" pitchFamily="18" charset="0"/>
                <a:cs typeface="Times New Roman" panose="02020603050405020304" pitchFamily="18" charset="0"/>
              </a:rPr>
              <a:t>Proliferation further limits the codes of ethics of engineers. Oldenquist (philosopher) and Slowter (engineer) pointed out that, the existence of separate codes for different professional engineering societies can give members the feeling that ethical conduct is more relative and variable than it actually is.</a:t>
            </a:r>
          </a:p>
          <a:p>
            <a:r>
              <a:rPr lang="en-US" sz="2200" cap="none" dirty="0">
                <a:latin typeface="Times New Roman" panose="02020603050405020304" pitchFamily="18" charset="0"/>
                <a:cs typeface="Times New Roman" panose="02020603050405020304" pitchFamily="18" charset="0"/>
              </a:rPr>
              <a:t>Despite their authority in guiding professional conduct, akin to the authority of law in structuring societies, codes are not always the complete and final word. Codes can be flawed, both by omission and commission.</a:t>
            </a:r>
          </a:p>
          <a:p>
            <a:r>
              <a:rPr lang="en-US" sz="2200" cap="none" dirty="0">
                <a:latin typeface="Times New Roman" panose="02020603050405020304" pitchFamily="18" charset="0"/>
                <a:cs typeface="Times New Roman" panose="02020603050405020304" pitchFamily="18" charset="0"/>
              </a:rPr>
              <a:t>Limitation of codes connects with a wider issue about whether professional groups or entire societies can create sets of standards for themselves that are both morally authoritative and not open to criticism or whether group standards are always open to moral scrutiny, hence ethical relativism.</a:t>
            </a:r>
          </a:p>
        </p:txBody>
      </p:sp>
    </p:spTree>
    <p:extLst>
      <p:ext uri="{BB962C8B-B14F-4D97-AF65-F5344CB8AC3E}">
        <p14:creationId xmlns:p14="http://schemas.microsoft.com/office/powerpoint/2010/main" val="289299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E5C6-CC49-425F-B01E-8B62EC73956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ETHICAL RELATIVISM</a:t>
            </a:r>
          </a:p>
        </p:txBody>
      </p:sp>
      <p:sp>
        <p:nvSpPr>
          <p:cNvPr id="3" name="Content Placeholder 2">
            <a:extLst>
              <a:ext uri="{FF2B5EF4-FFF2-40B4-BE49-F238E27FC236}">
                <a16:creationId xmlns:a16="http://schemas.microsoft.com/office/drawing/2014/main" id="{7DF69A5F-6C99-4C9C-8051-A8A20633881B}"/>
              </a:ext>
            </a:extLst>
          </p:cNvPr>
          <p:cNvSpPr>
            <a:spLocks noGrp="1"/>
          </p:cNvSpPr>
          <p:nvPr>
            <p:ph sz="quarter" idx="13"/>
          </p:nvPr>
        </p:nvSpPr>
        <p:spPr>
          <a:xfrm>
            <a:off x="913774" y="1922930"/>
            <a:ext cx="10363826" cy="4545106"/>
          </a:xfrm>
        </p:spPr>
        <p:txBody>
          <a:bodyPr>
            <a:normAutofit/>
          </a:bodyPr>
          <a:lstStyle/>
          <a:p>
            <a:r>
              <a:rPr lang="en-US" sz="2200" cap="none" dirty="0">
                <a:latin typeface="Times New Roman" panose="02020603050405020304" pitchFamily="18" charset="0"/>
                <a:cs typeface="Times New Roman" panose="02020603050405020304" pitchFamily="18" charset="0"/>
              </a:rPr>
              <a:t>Does a profession’s code of ethics create the obligations that are incumbent on members of the profession, so that engineers’ obligations are relative to their code of ethics?</a:t>
            </a:r>
          </a:p>
          <a:p>
            <a:r>
              <a:rPr lang="en-US" sz="2200" cap="none" dirty="0">
                <a:latin typeface="Times New Roman" panose="02020603050405020304" pitchFamily="18" charset="0"/>
                <a:cs typeface="Times New Roman" panose="02020603050405020304" pitchFamily="18" charset="0"/>
              </a:rPr>
              <a:t>One view is that, codes try to put into words, obligations that already exist, whether or not the code is written.</a:t>
            </a:r>
          </a:p>
          <a:p>
            <a:r>
              <a:rPr lang="en-US" sz="2200" cap="none" dirty="0">
                <a:latin typeface="Times New Roman" panose="02020603050405020304" pitchFamily="18" charset="0"/>
                <a:cs typeface="Times New Roman" panose="02020603050405020304" pitchFamily="18" charset="0"/>
              </a:rPr>
              <a:t>A code of professional ethics may be thought of as a collective recognition of the responsibilities of the individual practitioners. Stephen Unger, an activist of the IEEE code of ethics, said that, codes cannot be used in cookbook fashion to resolve complex problems, but instead they are valuable in outlining the factors to be considered.</a:t>
            </a:r>
          </a:p>
        </p:txBody>
      </p:sp>
    </p:spTree>
    <p:extLst>
      <p:ext uri="{BB962C8B-B14F-4D97-AF65-F5344CB8AC3E}">
        <p14:creationId xmlns:p14="http://schemas.microsoft.com/office/powerpoint/2010/main" val="4139165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CA1C-E700-4AFC-9579-963FA63041E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ETHICAL RELATIVISM</a:t>
            </a:r>
          </a:p>
        </p:txBody>
      </p:sp>
      <p:sp>
        <p:nvSpPr>
          <p:cNvPr id="3" name="Content Placeholder 2">
            <a:extLst>
              <a:ext uri="{FF2B5EF4-FFF2-40B4-BE49-F238E27FC236}">
                <a16:creationId xmlns:a16="http://schemas.microsoft.com/office/drawing/2014/main" id="{BEDFA261-7F1B-4CCF-B2CA-C8E16F2B2305}"/>
              </a:ext>
            </a:extLst>
          </p:cNvPr>
          <p:cNvSpPr>
            <a:spLocks noGrp="1"/>
          </p:cNvSpPr>
          <p:nvPr>
            <p:ph sz="quarter" idx="13"/>
          </p:nvPr>
        </p:nvSpPr>
        <p:spPr>
          <a:xfrm>
            <a:off x="913774" y="1748118"/>
            <a:ext cx="10363826" cy="5015753"/>
          </a:xfrm>
        </p:spPr>
        <p:txBody>
          <a:bodyPr>
            <a:normAutofit/>
          </a:bodyPr>
          <a:lstStyle/>
          <a:p>
            <a:r>
              <a:rPr lang="en-US" cap="none" dirty="0">
                <a:latin typeface="Times New Roman" panose="02020603050405020304" pitchFamily="18" charset="0"/>
                <a:cs typeface="Times New Roman" panose="02020603050405020304" pitchFamily="18" charset="0"/>
              </a:rPr>
              <a:t>A good code provides valuable focus and direction in thinking about engineers’ responsibilities but does not in itself generate obligations so much as articulate the obligations that already exist.</a:t>
            </a:r>
          </a:p>
          <a:p>
            <a:r>
              <a:rPr lang="en-US" cap="none" dirty="0">
                <a:latin typeface="Times New Roman" panose="02020603050405020304" pitchFamily="18" charset="0"/>
                <a:cs typeface="Times New Roman" panose="02020603050405020304" pitchFamily="18" charset="0"/>
              </a:rPr>
              <a:t>Michael Davis also gives a different emphasis regarding professional codes of ethics. He said that, codes are conventions established within professions in order to promote the public good. As such, they are morally authoritative. The code itself generates obligations: ”a code of ethics is as such, not merely good advice or a statement of aspiration”. It is a standard of conduct which if generally realized in the practice of a profession, imposes a moral obligation on each member of the profession to act accordingly.</a:t>
            </a:r>
          </a:p>
          <a:p>
            <a:r>
              <a:rPr lang="en-US" cap="none" dirty="0">
                <a:latin typeface="Times New Roman" panose="02020603050405020304" pitchFamily="18" charset="0"/>
                <a:cs typeface="Times New Roman" panose="02020603050405020304" pitchFamily="18" charset="0"/>
              </a:rPr>
              <a:t>Ethical relativism draws into the play the conventions of a profession like engineering or the conventions of a society in its entirety. By viewing customs as self-certifying, ethical relativism rules out the possibility of critiquing the customs from a wider moral framework.</a:t>
            </a:r>
          </a:p>
        </p:txBody>
      </p:sp>
    </p:spTree>
    <p:extLst>
      <p:ext uri="{BB962C8B-B14F-4D97-AF65-F5344CB8AC3E}">
        <p14:creationId xmlns:p14="http://schemas.microsoft.com/office/powerpoint/2010/main" val="3900321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168B-8659-4A84-94F1-7378C2BE4D1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ETHICAL RELATIVISM</a:t>
            </a:r>
            <a:endParaRPr lang="en-US" dirty="0"/>
          </a:p>
        </p:txBody>
      </p:sp>
      <p:sp>
        <p:nvSpPr>
          <p:cNvPr id="3" name="Content Placeholder 2">
            <a:extLst>
              <a:ext uri="{FF2B5EF4-FFF2-40B4-BE49-F238E27FC236}">
                <a16:creationId xmlns:a16="http://schemas.microsoft.com/office/drawing/2014/main" id="{5CED83C2-1424-4CFA-A3C2-1BBFA32B892A}"/>
              </a:ext>
            </a:extLst>
          </p:cNvPr>
          <p:cNvSpPr>
            <a:spLocks noGrp="1"/>
          </p:cNvSpPr>
          <p:nvPr>
            <p:ph sz="quarter" idx="13"/>
          </p:nvPr>
        </p:nvSpPr>
        <p:spPr>
          <a:xfrm>
            <a:off x="914400" y="1882998"/>
            <a:ext cx="10363826" cy="4665720"/>
          </a:xfrm>
        </p:spPr>
        <p:txBody>
          <a:bodyPr>
            <a:noAutofit/>
          </a:bodyPr>
          <a:lstStyle/>
          <a:p>
            <a:r>
              <a:rPr lang="en-US" cap="none" dirty="0">
                <a:latin typeface="Times New Roman" panose="02020603050405020304" pitchFamily="18" charset="0"/>
                <a:cs typeface="Times New Roman" panose="02020603050405020304" pitchFamily="18" charset="0"/>
              </a:rPr>
              <a:t>Regarding professional ethics, ethical relativism implies that, we cannot morally critique a given code of ethics giving reasons for why it is justified in certain ways and perhaps open to improvements in other ways.</a:t>
            </a:r>
          </a:p>
          <a:p>
            <a:r>
              <a:rPr lang="en-US" cap="none" dirty="0">
                <a:latin typeface="Times New Roman" panose="02020603050405020304" pitchFamily="18" charset="0"/>
                <a:cs typeface="Times New Roman" panose="02020603050405020304" pitchFamily="18" charset="0"/>
              </a:rPr>
              <a:t>Ethical relativism also seems to allow any group of individuals to form its own society with its own conventions, perhaps ones that common sense tells us are immoral.</a:t>
            </a:r>
          </a:p>
          <a:p>
            <a:r>
              <a:rPr lang="en-US" cap="none" dirty="0">
                <a:latin typeface="Times New Roman" panose="02020603050405020304" pitchFamily="18" charset="0"/>
                <a:cs typeface="Times New Roman" panose="02020603050405020304" pitchFamily="18" charset="0"/>
              </a:rPr>
              <a:t>Although ethical relativism is a dubious moral outlook, it remains true that moral judgements are made in relation to particular circumstances, such as those of engineering. </a:t>
            </a:r>
          </a:p>
          <a:p>
            <a:r>
              <a:rPr lang="en-US" cap="none" dirty="0">
                <a:latin typeface="Times New Roman" panose="02020603050405020304" pitchFamily="18" charset="0"/>
                <a:cs typeface="Times New Roman" panose="02020603050405020304" pitchFamily="18" charset="0"/>
              </a:rPr>
              <a:t>Also, some moral requirements are indeed established by mutual agreements </a:t>
            </a:r>
          </a:p>
          <a:p>
            <a:r>
              <a:rPr lang="en-US" cap="none" dirty="0">
                <a:latin typeface="Times New Roman" panose="02020603050405020304" pitchFamily="18" charset="0"/>
                <a:cs typeface="Times New Roman" panose="02020603050405020304" pitchFamily="18" charset="0"/>
              </a:rPr>
              <a:t>Just as laws establish the legal and moral permissibility of driving on the right side of the road (United States) or the left side (England), some requirements in engineering codes of ethics create the obligations.</a:t>
            </a:r>
          </a:p>
        </p:txBody>
      </p:sp>
    </p:spTree>
    <p:extLst>
      <p:ext uri="{BB962C8B-B14F-4D97-AF65-F5344CB8AC3E}">
        <p14:creationId xmlns:p14="http://schemas.microsoft.com/office/powerpoint/2010/main" val="4196820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611C-8E07-4666-B406-A8E8FEE8C63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JUSTIFICATION OF CODES</a:t>
            </a:r>
          </a:p>
        </p:txBody>
      </p:sp>
      <p:sp>
        <p:nvSpPr>
          <p:cNvPr id="3" name="Content Placeholder 2">
            <a:extLst>
              <a:ext uri="{FF2B5EF4-FFF2-40B4-BE49-F238E27FC236}">
                <a16:creationId xmlns:a16="http://schemas.microsoft.com/office/drawing/2014/main" id="{A37BE43A-D592-4303-AEBE-9402CD77C943}"/>
              </a:ext>
            </a:extLst>
          </p:cNvPr>
          <p:cNvSpPr>
            <a:spLocks noGrp="1"/>
          </p:cNvSpPr>
          <p:nvPr>
            <p:ph sz="quarter" idx="13"/>
          </p:nvPr>
        </p:nvSpPr>
        <p:spPr>
          <a:xfrm>
            <a:off x="913774" y="2017059"/>
            <a:ext cx="10363826" cy="4343399"/>
          </a:xfrm>
        </p:spPr>
        <p:txBody>
          <a:bodyPr>
            <a:normAutofit fontScale="77500" lnSpcReduction="20000"/>
          </a:bodyPr>
          <a:lstStyle/>
          <a:p>
            <a:r>
              <a:rPr lang="en-US" sz="2700" cap="none" dirty="0">
                <a:latin typeface="Times New Roman" panose="02020603050405020304" pitchFamily="18" charset="0"/>
                <a:cs typeface="Times New Roman" panose="02020603050405020304" pitchFamily="18" charset="0"/>
              </a:rPr>
              <a:t>If codes of ethics do not merely state conventions as ethical relativists hold, what justifies those responsibilities that are not mere creations of conventions? A code specifies the customs of the professional society that writes and promulgates it as incumbent on all members of  a profession. When these values are specified as responsibilities, they constitute role responsibilities; obligations connected with a particular social role as a professional.</a:t>
            </a:r>
          </a:p>
          <a:p>
            <a:r>
              <a:rPr lang="en-US" sz="2700" cap="none" dirty="0">
                <a:latin typeface="Times New Roman" panose="02020603050405020304" pitchFamily="18" charset="0"/>
                <a:cs typeface="Times New Roman" panose="02020603050405020304" pitchFamily="18" charset="0"/>
              </a:rPr>
              <a:t>A sound professional code will stand up to three tests:</a:t>
            </a:r>
          </a:p>
          <a:p>
            <a:pPr>
              <a:buFont typeface="Wingdings" panose="05000000000000000000" pitchFamily="2" charset="2"/>
              <a:buChar char="v"/>
            </a:pPr>
            <a:r>
              <a:rPr lang="en-US" sz="2700" cap="none" dirty="0">
                <a:latin typeface="Times New Roman" panose="02020603050405020304" pitchFamily="18" charset="0"/>
                <a:cs typeface="Times New Roman" panose="02020603050405020304" pitchFamily="18" charset="0"/>
              </a:rPr>
              <a:t>It should be clear and coherent.</a:t>
            </a:r>
          </a:p>
          <a:p>
            <a:pPr>
              <a:buFont typeface="Wingdings" panose="05000000000000000000" pitchFamily="2" charset="2"/>
              <a:buChar char="v"/>
            </a:pPr>
            <a:r>
              <a:rPr lang="en-US" sz="2700" cap="none" dirty="0">
                <a:latin typeface="Times New Roman" panose="02020603050405020304" pitchFamily="18" charset="0"/>
                <a:cs typeface="Times New Roman" panose="02020603050405020304" pitchFamily="18" charset="0"/>
              </a:rPr>
              <a:t>It should organize basic moral values applicable to the profession in a systematic and comprehensive way</a:t>
            </a:r>
          </a:p>
          <a:p>
            <a:pPr>
              <a:buFont typeface="Wingdings" panose="05000000000000000000" pitchFamily="2" charset="2"/>
              <a:buChar char="v"/>
            </a:pPr>
            <a:r>
              <a:rPr lang="en-US" sz="2700" cap="none" dirty="0">
                <a:latin typeface="Times New Roman" panose="02020603050405020304" pitchFamily="18" charset="0"/>
                <a:cs typeface="Times New Roman" panose="02020603050405020304" pitchFamily="18" charset="0"/>
              </a:rPr>
              <a:t>It should provide helpful guidance that is compatible with our most carefully considered moral convictions about concrete situations.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390006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A66D-DE18-4CD5-8EA0-1264C9C9336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CONT’D JUSTIFICATION OF CODES</a:t>
            </a:r>
          </a:p>
        </p:txBody>
      </p:sp>
      <p:sp>
        <p:nvSpPr>
          <p:cNvPr id="3" name="Content Placeholder 2">
            <a:extLst>
              <a:ext uri="{FF2B5EF4-FFF2-40B4-BE49-F238E27FC236}">
                <a16:creationId xmlns:a16="http://schemas.microsoft.com/office/drawing/2014/main" id="{4452762A-919D-411B-ADAF-590B3E3D20CD}"/>
              </a:ext>
            </a:extLst>
          </p:cNvPr>
          <p:cNvSpPr>
            <a:spLocks noGrp="1"/>
          </p:cNvSpPr>
          <p:nvPr>
            <p:ph sz="quarter" idx="13"/>
          </p:nvPr>
        </p:nvSpPr>
        <p:spPr>
          <a:xfrm>
            <a:off x="913774" y="1828800"/>
            <a:ext cx="10363826" cy="4504765"/>
          </a:xfrm>
        </p:spPr>
        <p:txBody>
          <a:bodyPr>
            <a:noAutofit/>
          </a:bodyPr>
          <a:lstStyle/>
          <a:p>
            <a:r>
              <a:rPr lang="en-US" cap="none" dirty="0">
                <a:latin typeface="Times New Roman" panose="02020603050405020304" pitchFamily="18" charset="0"/>
                <a:cs typeface="Times New Roman" panose="02020603050405020304" pitchFamily="18" charset="0"/>
              </a:rPr>
              <a:t>A codified professional ethics develops certain parts of ordinary ethics in order to promote the professions public good within particular social settings.</a:t>
            </a:r>
          </a:p>
          <a:p>
            <a:r>
              <a:rPr lang="en-US" cap="none" dirty="0">
                <a:latin typeface="Times New Roman" panose="02020603050405020304" pitchFamily="18" charset="0"/>
                <a:cs typeface="Times New Roman" panose="02020603050405020304" pitchFamily="18" charset="0"/>
              </a:rPr>
              <a:t>A profession’s public goods needs to be understood within social contexts, and hence so do the codified professional norms. A profession will require an advanced expertise and use it to serve a public that must trust professionals in matters where they are vulnerable and where their well-being is at risk.</a:t>
            </a:r>
          </a:p>
          <a:p>
            <a:r>
              <a:rPr lang="en-US" cap="none" dirty="0">
                <a:latin typeface="Times New Roman" panose="02020603050405020304" pitchFamily="18" charset="0"/>
                <a:cs typeface="Times New Roman" panose="02020603050405020304" pitchFamily="18" charset="0"/>
              </a:rPr>
              <a:t>Any set of conventions, whether codes of ethics or actual conduct, should be open to scrutiny in light of wider values. Also, professional codes should be taken very seriously since they express the good judgement of many morally concerned individuals, the collective wisdom of a profession at a given time.</a:t>
            </a:r>
          </a:p>
          <a:p>
            <a:r>
              <a:rPr lang="en-US" cap="none" dirty="0">
                <a:latin typeface="Times New Roman" panose="02020603050405020304" pitchFamily="18" charset="0"/>
                <a:cs typeface="Times New Roman" panose="02020603050405020304" pitchFamily="18" charset="0"/>
              </a:rPr>
              <a:t>Codes establish a framework for dialogue about moral issues since they are a proper starting place for an inquiry into professional ethics.</a:t>
            </a:r>
          </a:p>
        </p:txBody>
      </p:sp>
    </p:spTree>
    <p:extLst>
      <p:ext uri="{BB962C8B-B14F-4D97-AF65-F5344CB8AC3E}">
        <p14:creationId xmlns:p14="http://schemas.microsoft.com/office/powerpoint/2010/main" val="2529363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15B5A1-F5C2-42E2-865B-B47EFDC826E6}"/>
              </a:ext>
            </a:extLst>
          </p:cNvPr>
          <p:cNvSpPr>
            <a:spLocks noGrp="1"/>
          </p:cNvSpPr>
          <p:nvPr>
            <p:ph type="title"/>
          </p:nvPr>
        </p:nvSpPr>
        <p:spPr>
          <a:xfrm>
            <a:off x="717176" y="2341843"/>
            <a:ext cx="10515600" cy="1325563"/>
          </a:xfrm>
        </p:spPr>
        <p:txBody>
          <a:bodyPr/>
          <a:lstStyle/>
          <a:p>
            <a:pPr algn="ctr"/>
            <a:r>
              <a:rPr lang="en-US" dirty="0"/>
              <a:t>THANK YOU</a:t>
            </a:r>
          </a:p>
        </p:txBody>
      </p:sp>
    </p:spTree>
    <p:extLst>
      <p:ext uri="{BB962C8B-B14F-4D97-AF65-F5344CB8AC3E}">
        <p14:creationId xmlns:p14="http://schemas.microsoft.com/office/powerpoint/2010/main" val="407395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F644-2F7E-4AF0-BB9F-31B84DB166A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RESOLVING ETHICAL DILEMMAS</a:t>
            </a:r>
          </a:p>
        </p:txBody>
      </p:sp>
      <p:sp>
        <p:nvSpPr>
          <p:cNvPr id="3" name="Content Placeholder 2">
            <a:extLst>
              <a:ext uri="{FF2B5EF4-FFF2-40B4-BE49-F238E27FC236}">
                <a16:creationId xmlns:a16="http://schemas.microsoft.com/office/drawing/2014/main" id="{82FD06D3-9D55-4EA3-9760-380F2C858F02}"/>
              </a:ext>
            </a:extLst>
          </p:cNvPr>
          <p:cNvSpPr>
            <a:spLocks noGrp="1"/>
          </p:cNvSpPr>
          <p:nvPr>
            <p:ph sz="quarter" idx="13"/>
          </p:nvPr>
        </p:nvSpPr>
        <p:spPr>
          <a:xfrm>
            <a:off x="914400" y="1896444"/>
            <a:ext cx="10363826" cy="4625379"/>
          </a:xfrm>
        </p:spPr>
        <p:txBody>
          <a:bodyPr>
            <a:noAutofit/>
          </a:bodyPr>
          <a:lstStyle/>
          <a:p>
            <a:pPr algn="just"/>
            <a:r>
              <a:rPr lang="en-US" cap="none" dirty="0">
                <a:latin typeface="Times New Roman" panose="02020603050405020304" pitchFamily="18" charset="0"/>
                <a:cs typeface="Times New Roman" panose="02020603050405020304" pitchFamily="18" charset="0"/>
              </a:rPr>
              <a:t>Reasonable solutions to ethical dilemmas are clear, informed, and well-reasoned. </a:t>
            </a:r>
          </a:p>
          <a:p>
            <a:pPr algn="just"/>
            <a:r>
              <a:rPr lang="en-US" cap="none" dirty="0">
                <a:latin typeface="Times New Roman" panose="02020603050405020304" pitchFamily="18" charset="0"/>
                <a:cs typeface="Times New Roman" panose="02020603050405020304" pitchFamily="18" charset="0"/>
              </a:rPr>
              <a:t>Clear refers to moral clarity about which moral values are at stake and how they pertain to the situation. </a:t>
            </a:r>
          </a:p>
          <a:p>
            <a:pPr algn="just"/>
            <a:r>
              <a:rPr lang="en-US" cap="none" dirty="0">
                <a:latin typeface="Times New Roman" panose="02020603050405020304" pitchFamily="18" charset="0"/>
                <a:cs typeface="Times New Roman" panose="02020603050405020304" pitchFamily="18" charset="0"/>
              </a:rPr>
              <a:t>Informed means knowing and appreciating the implications of the available facts that morally relevant. </a:t>
            </a:r>
          </a:p>
          <a:p>
            <a:pPr algn="just"/>
            <a:r>
              <a:rPr lang="en-US" cap="none" dirty="0">
                <a:latin typeface="Times New Roman" panose="02020603050405020304" pitchFamily="18" charset="0"/>
                <a:cs typeface="Times New Roman" panose="02020603050405020304" pitchFamily="18" charset="0"/>
              </a:rPr>
              <a:t>Well-reasoned means that good judgement is exercised in integrating the relevant moral values and facts to arrive at a morally desirable solution. </a:t>
            </a:r>
          </a:p>
          <a:p>
            <a:pPr algn="just"/>
            <a:r>
              <a:rPr lang="en-US" cap="none" dirty="0">
                <a:latin typeface="Times New Roman" panose="02020603050405020304" pitchFamily="18" charset="0"/>
                <a:cs typeface="Times New Roman" panose="02020603050405020304" pitchFamily="18" charset="0"/>
              </a:rPr>
              <a:t>These criteria for reasonable solutions also enter as steps in resolving ethical dilemmas. These steps do not mean single-file movements but rather, activities that are carried out jointly and in repeating patterns.</a:t>
            </a:r>
          </a:p>
        </p:txBody>
      </p:sp>
    </p:spTree>
    <p:extLst>
      <p:ext uri="{BB962C8B-B14F-4D97-AF65-F5344CB8AC3E}">
        <p14:creationId xmlns:p14="http://schemas.microsoft.com/office/powerpoint/2010/main" val="129111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CD49-EC4B-41CF-9CAA-DB344ACA7A9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MORAL CLARITY: IDENTIFY THE RELEVANT MORAL VALUES</a:t>
            </a:r>
          </a:p>
        </p:txBody>
      </p:sp>
      <p:sp>
        <p:nvSpPr>
          <p:cNvPr id="3" name="Content Placeholder 2">
            <a:extLst>
              <a:ext uri="{FF2B5EF4-FFF2-40B4-BE49-F238E27FC236}">
                <a16:creationId xmlns:a16="http://schemas.microsoft.com/office/drawing/2014/main" id="{8D91050E-5686-4386-962E-CA13DE0C2A00}"/>
              </a:ext>
            </a:extLst>
          </p:cNvPr>
          <p:cNvSpPr>
            <a:spLocks noGrp="1"/>
          </p:cNvSpPr>
          <p:nvPr>
            <p:ph sz="quarter" idx="13"/>
          </p:nvPr>
        </p:nvSpPr>
        <p:spPr>
          <a:xfrm>
            <a:off x="838200" y="1825624"/>
            <a:ext cx="10515600" cy="5032376"/>
          </a:xfrm>
        </p:spPr>
        <p:txBody>
          <a:bodyPr>
            <a:noAutofit/>
          </a:bodyPr>
          <a:lstStyle/>
          <a:p>
            <a:pPr algn="just"/>
            <a:r>
              <a:rPr lang="en-US" sz="1800" cap="none" dirty="0">
                <a:latin typeface="Times New Roman" panose="02020603050405020304" pitchFamily="18" charset="0"/>
                <a:cs typeface="Times New Roman" panose="02020603050405020304" pitchFamily="18" charset="0"/>
              </a:rPr>
              <a:t>The most basic step in confronting ethical dilemmas is to become aware of them. This means identifying the moral values and reasons applicable in the situation. These values and reasons might be obligations, duties, rights, goods, ideals, or other moral considerations. This matters with the kind of considerations we are taking into account. Are we dealing with morally mandatory minimums, in the form of strict duties?</a:t>
            </a:r>
          </a:p>
          <a:p>
            <a:pPr algn="just"/>
            <a:r>
              <a:rPr lang="en-US" sz="1800" cap="none" dirty="0">
                <a:latin typeface="Times New Roman" panose="02020603050405020304" pitchFamily="18" charset="0"/>
                <a:cs typeface="Times New Roman" panose="02020603050405020304" pitchFamily="18" charset="0"/>
              </a:rPr>
              <a:t>The most useful resource in identifying ethical dilemmas in engineering are professional codes of ethics. Like most codes of ethics, the code of ethics of an American Institute of Chemical Engineers (</a:t>
            </a:r>
            <a:r>
              <a:rPr lang="en-US" sz="1800" cap="none" dirty="0" err="1">
                <a:latin typeface="Times New Roman" panose="02020603050405020304" pitchFamily="18" charset="0"/>
                <a:cs typeface="Times New Roman" panose="02020603050405020304" pitchFamily="18" charset="0"/>
              </a:rPr>
              <a:t>AIChE</a:t>
            </a:r>
            <a:r>
              <a:rPr lang="en-US" sz="1800" cap="none" dirty="0">
                <a:latin typeface="Times New Roman" panose="02020603050405020304" pitchFamily="18" charset="0"/>
                <a:cs typeface="Times New Roman" panose="02020603050405020304" pitchFamily="18" charset="0"/>
              </a:rPr>
              <a:t>) indicates that the engineer has at least three responsibilities in a situation.</a:t>
            </a:r>
          </a:p>
          <a:p>
            <a:pPr algn="just">
              <a:buFont typeface="Wingdings" panose="05000000000000000000" pitchFamily="2" charset="2"/>
              <a:buChar char="v"/>
            </a:pPr>
            <a:r>
              <a:rPr lang="en-US" sz="1800" cap="none" dirty="0">
                <a:latin typeface="Times New Roman" panose="02020603050405020304" pitchFamily="18" charset="0"/>
                <a:cs typeface="Times New Roman" panose="02020603050405020304" pitchFamily="18" charset="0"/>
              </a:rPr>
              <a:t>One responsibility is to be honest: “issue statements or present information only in an objective and truthful manner.”</a:t>
            </a:r>
          </a:p>
          <a:p>
            <a:pPr algn="just">
              <a:buFont typeface="Wingdings" panose="05000000000000000000" pitchFamily="2" charset="2"/>
              <a:buChar char="v"/>
            </a:pPr>
            <a:r>
              <a:rPr lang="en-US" sz="1800" cap="none" dirty="0">
                <a:latin typeface="Times New Roman" panose="02020603050405020304" pitchFamily="18" charset="0"/>
                <a:cs typeface="Times New Roman" panose="02020603050405020304" pitchFamily="18" charset="0"/>
              </a:rPr>
              <a:t>The second responsibility is to the employer: “act in professional matters for each employer or client as faithful agents or trustees, avoiding conflicts of interest and never breaching confidentiality.”</a:t>
            </a:r>
          </a:p>
          <a:p>
            <a:pPr algn="just">
              <a:buFont typeface="Wingdings" panose="05000000000000000000" pitchFamily="2" charset="2"/>
              <a:buChar char="v"/>
            </a:pPr>
            <a:r>
              <a:rPr lang="en-US" sz="1800" cap="none" dirty="0">
                <a:latin typeface="Times New Roman" panose="02020603050405020304" pitchFamily="18" charset="0"/>
                <a:cs typeface="Times New Roman" panose="02020603050405020304" pitchFamily="18" charset="0"/>
              </a:rPr>
              <a:t>The third responsibility is to the public, and also to protect the environment: “hold paramount the safety, health and welfare of the public and protect the environment in performance of their professional duties.”</a:t>
            </a:r>
          </a:p>
          <a:p>
            <a:pPr algn="just"/>
            <a:endParaRPr lang="en-US"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2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4501-C40E-4A62-94D5-967B5C80DE3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CONCEPTUAL CLARITY: CLARIFY KEY CONCEPTS.</a:t>
            </a:r>
          </a:p>
        </p:txBody>
      </p:sp>
      <p:sp>
        <p:nvSpPr>
          <p:cNvPr id="3" name="Content Placeholder 2">
            <a:extLst>
              <a:ext uri="{FF2B5EF4-FFF2-40B4-BE49-F238E27FC236}">
                <a16:creationId xmlns:a16="http://schemas.microsoft.com/office/drawing/2014/main" id="{6F84E843-7D4B-4809-A3BA-3BB9FFDBDE54}"/>
              </a:ext>
            </a:extLst>
          </p:cNvPr>
          <p:cNvSpPr>
            <a:spLocks noGrp="1"/>
          </p:cNvSpPr>
          <p:nvPr>
            <p:ph sz="quarter" idx="13"/>
          </p:nvPr>
        </p:nvSpPr>
        <p:spPr>
          <a:xfrm>
            <a:off x="913774" y="2367092"/>
            <a:ext cx="10363826" cy="4181626"/>
          </a:xfrm>
        </p:spPr>
        <p:txBody>
          <a:bodyPr>
            <a:noAutofit/>
          </a:bodyPr>
          <a:lstStyle/>
          <a:p>
            <a:pPr algn="just"/>
            <a:r>
              <a:rPr lang="en-US" sz="2200" cap="none" dirty="0">
                <a:latin typeface="Times New Roman" panose="02020603050405020304" pitchFamily="18" charset="0"/>
                <a:cs typeface="Times New Roman" panose="02020603050405020304" pitchFamily="18" charset="0"/>
              </a:rPr>
              <a:t>Professionalism requires being a faithful agent of one’s employer, but does that mean doing what one’s supervisor directs or doing what is good for the corporation in the long run?</a:t>
            </a:r>
          </a:p>
          <a:p>
            <a:pPr algn="just"/>
            <a:r>
              <a:rPr lang="en-US" sz="2200" cap="none" dirty="0">
                <a:latin typeface="Times New Roman" panose="02020603050405020304" pitchFamily="18" charset="0"/>
                <a:cs typeface="Times New Roman" panose="02020603050405020304" pitchFamily="18" charset="0"/>
              </a:rPr>
              <a:t>These might be different things, in particular when one’s supervisor is adopting a short-term view that could harm the long-term interests of the corporation.</a:t>
            </a:r>
          </a:p>
          <a:p>
            <a:pPr algn="just"/>
            <a:r>
              <a:rPr lang="en-US" sz="2200" cap="none" dirty="0">
                <a:latin typeface="Times New Roman" panose="02020603050405020304" pitchFamily="18" charset="0"/>
                <a:cs typeface="Times New Roman" panose="02020603050405020304" pitchFamily="18" charset="0"/>
              </a:rPr>
              <a:t>Again, does being “objective and truthful” simply mean never lying or does it mean revealing all pertinent facts and doing so in a way that gives no preference to the interest of one’s employer over the needs of the public to be informed of hazards.</a:t>
            </a:r>
          </a:p>
        </p:txBody>
      </p:sp>
    </p:spTree>
    <p:extLst>
      <p:ext uri="{BB962C8B-B14F-4D97-AF65-F5344CB8AC3E}">
        <p14:creationId xmlns:p14="http://schemas.microsoft.com/office/powerpoint/2010/main" val="344230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9807-EE58-465E-B938-9B634D93D48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INFORMED ABOUT THE FACTS: OBTAIN RELEVANT INFORMATION.</a:t>
            </a:r>
          </a:p>
        </p:txBody>
      </p:sp>
      <p:sp>
        <p:nvSpPr>
          <p:cNvPr id="3" name="Content Placeholder 2">
            <a:extLst>
              <a:ext uri="{FF2B5EF4-FFF2-40B4-BE49-F238E27FC236}">
                <a16:creationId xmlns:a16="http://schemas.microsoft.com/office/drawing/2014/main" id="{CE1C805A-4EB9-4DDC-9B4D-B36CBB563BA5}"/>
              </a:ext>
            </a:extLst>
          </p:cNvPr>
          <p:cNvSpPr>
            <a:spLocks noGrp="1"/>
          </p:cNvSpPr>
          <p:nvPr>
            <p:ph sz="quarter" idx="13"/>
          </p:nvPr>
        </p:nvSpPr>
        <p:spPr>
          <a:xfrm>
            <a:off x="913774" y="2367092"/>
            <a:ext cx="10363826" cy="4154732"/>
          </a:xfrm>
        </p:spPr>
        <p:txBody>
          <a:bodyPr>
            <a:noAutofit/>
          </a:bodyPr>
          <a:lstStyle/>
          <a:p>
            <a:pPr algn="just"/>
            <a:r>
              <a:rPr lang="en-US" sz="2600" cap="none" dirty="0">
                <a:latin typeface="Times New Roman" panose="02020603050405020304" pitchFamily="18" charset="0"/>
                <a:cs typeface="Times New Roman" panose="02020603050405020304" pitchFamily="18" charset="0"/>
              </a:rPr>
              <a:t>This means gathering information that is relevant in the wake of the applicable moral values. The primary difficulty in resolving moral dilemmas sometimes is uncertainty about the facts, rather than conflicting values.</a:t>
            </a:r>
          </a:p>
          <a:p>
            <a:pPr algn="just"/>
            <a:r>
              <a:rPr lang="en-US" sz="2600" cap="none" dirty="0">
                <a:latin typeface="Times New Roman" panose="02020603050405020304" pitchFamily="18" charset="0"/>
                <a:cs typeface="Times New Roman" panose="02020603050405020304" pitchFamily="18" charset="0"/>
              </a:rPr>
              <a:t>We as engineers need to know more about the possible harm caused by the minute quantities of constituents of chemicals on our environment. How serious is it, and how likely to cause harm.  </a:t>
            </a:r>
          </a:p>
        </p:txBody>
      </p:sp>
    </p:spTree>
    <p:extLst>
      <p:ext uri="{BB962C8B-B14F-4D97-AF65-F5344CB8AC3E}">
        <p14:creationId xmlns:p14="http://schemas.microsoft.com/office/powerpoint/2010/main" val="52405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6A47-9F0D-4EAC-8EF7-FBBB8C17487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INFORMED ABOUT THE OPTIONS: CONSIDER ALL OPTIONS</a:t>
            </a:r>
          </a:p>
        </p:txBody>
      </p:sp>
      <p:sp>
        <p:nvSpPr>
          <p:cNvPr id="3" name="Content Placeholder 2">
            <a:extLst>
              <a:ext uri="{FF2B5EF4-FFF2-40B4-BE49-F238E27FC236}">
                <a16:creationId xmlns:a16="http://schemas.microsoft.com/office/drawing/2014/main" id="{F956C22F-548F-41DB-A642-1F1CBED8B693}"/>
              </a:ext>
            </a:extLst>
          </p:cNvPr>
          <p:cNvSpPr>
            <a:spLocks noGrp="1"/>
          </p:cNvSpPr>
          <p:nvPr>
            <p:ph sz="quarter" idx="13"/>
          </p:nvPr>
        </p:nvSpPr>
        <p:spPr>
          <a:xfrm>
            <a:off x="913774" y="2367092"/>
            <a:ext cx="10363826" cy="3724426"/>
          </a:xfrm>
        </p:spPr>
        <p:txBody>
          <a:bodyPr>
            <a:normAutofit/>
          </a:bodyPr>
          <a:lstStyle/>
          <a:p>
            <a:pPr lvl="1" algn="just"/>
            <a:r>
              <a:rPr lang="en-US" sz="2400" cap="none" dirty="0">
                <a:latin typeface="Times New Roman" panose="02020603050405020304" pitchFamily="18" charset="0"/>
                <a:cs typeface="Times New Roman" panose="02020603050405020304" pitchFamily="18" charset="0"/>
              </a:rPr>
              <a:t>Ethical dilemmas seam to force us into a two-way choice: do this or do that. Either bow to one’s supervisor’s orders or blow the whistle to the town authorities. A closer look often reveals additional options.</a:t>
            </a:r>
          </a:p>
          <a:p>
            <a:pPr lvl="1" algn="just"/>
            <a:r>
              <a:rPr lang="en-US" sz="2400" cap="none" dirty="0">
                <a:latin typeface="Times New Roman" panose="02020603050405020304" pitchFamily="18" charset="0"/>
                <a:cs typeface="Times New Roman" panose="02020603050405020304" pitchFamily="18" charset="0"/>
              </a:rPr>
              <a:t>As treated in myriad moral reasons generate ethical dilemmas, the chemical engineer might be able to suggest a new course of research that will improve the removal of lead and arsenic or she might discover that the city’s laws are needlessly restrictive and should be slightly revised.</a:t>
            </a:r>
          </a:p>
        </p:txBody>
      </p:sp>
    </p:spTree>
    <p:extLst>
      <p:ext uri="{BB962C8B-B14F-4D97-AF65-F5344CB8AC3E}">
        <p14:creationId xmlns:p14="http://schemas.microsoft.com/office/powerpoint/2010/main" val="103401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96873-CB53-450B-9733-5C8E3C724E6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WELL REASONED: MAKE A REASONABLE DECISION</a:t>
            </a:r>
          </a:p>
        </p:txBody>
      </p:sp>
      <p:sp>
        <p:nvSpPr>
          <p:cNvPr id="3" name="Content Placeholder 2">
            <a:extLst>
              <a:ext uri="{FF2B5EF4-FFF2-40B4-BE49-F238E27FC236}">
                <a16:creationId xmlns:a16="http://schemas.microsoft.com/office/drawing/2014/main" id="{7DDFCAF4-F2AF-45D6-8F48-1A345D2B8D12}"/>
              </a:ext>
            </a:extLst>
          </p:cNvPr>
          <p:cNvSpPr>
            <a:spLocks noGrp="1"/>
          </p:cNvSpPr>
          <p:nvPr>
            <p:ph sz="quarter" idx="13"/>
          </p:nvPr>
        </p:nvSpPr>
        <p:spPr>
          <a:xfrm>
            <a:off x="913774" y="2367092"/>
            <a:ext cx="10363826" cy="4208520"/>
          </a:xfrm>
        </p:spPr>
        <p:txBody>
          <a:bodyPr>
            <a:noAutofit/>
          </a:bodyPr>
          <a:lstStyle/>
          <a:p>
            <a:pPr algn="just"/>
            <a:r>
              <a:rPr lang="en-US" sz="2400" cap="none" dirty="0">
                <a:latin typeface="Times New Roman" panose="02020603050405020304" pitchFamily="18" charset="0"/>
                <a:cs typeface="Times New Roman" panose="02020603050405020304" pitchFamily="18" charset="0"/>
              </a:rPr>
              <a:t>Ethical dilemmas are not mechanical processes that a computer or simple algorithm might do for us. Instead, it is a deliberation aimed at taking into account all the relevant reasons, facts and values and in so doing, a morally reasonable manner is achieved.</a:t>
            </a:r>
          </a:p>
          <a:p>
            <a:pPr algn="just"/>
            <a:r>
              <a:rPr lang="en-US" sz="2400" cap="none" dirty="0">
                <a:latin typeface="Times New Roman" panose="02020603050405020304" pitchFamily="18" charset="0"/>
                <a:cs typeface="Times New Roman" panose="02020603050405020304" pitchFamily="18" charset="0"/>
              </a:rPr>
              <a:t>Often, a code of ethics provides a straightforward solution to dilemmas, but not always. Codes are not recipe books that contain a comprehensive list of absolute rules together with precise hierarchies of relative stringency among the rules. Nevertheless, the code does assert one very important hierarchy: hold paramount the public safety, health, and welfare.</a:t>
            </a:r>
          </a:p>
        </p:txBody>
      </p:sp>
    </p:spTree>
    <p:extLst>
      <p:ext uri="{BB962C8B-B14F-4D97-AF65-F5344CB8AC3E}">
        <p14:creationId xmlns:p14="http://schemas.microsoft.com/office/powerpoint/2010/main" val="226041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D1DE-04C5-4D7B-92D5-3DFD1B773C3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RIGHT-WRONG OR BETTER-WORSE</a:t>
            </a:r>
          </a:p>
        </p:txBody>
      </p:sp>
      <p:sp>
        <p:nvSpPr>
          <p:cNvPr id="3" name="Content Placeholder 2">
            <a:extLst>
              <a:ext uri="{FF2B5EF4-FFF2-40B4-BE49-F238E27FC236}">
                <a16:creationId xmlns:a16="http://schemas.microsoft.com/office/drawing/2014/main" id="{9A01B0C3-8510-4A12-BF3D-97C008735F33}"/>
              </a:ext>
            </a:extLst>
          </p:cNvPr>
          <p:cNvSpPr>
            <a:spLocks noGrp="1"/>
          </p:cNvSpPr>
          <p:nvPr>
            <p:ph sz="quarter" idx="13"/>
          </p:nvPr>
        </p:nvSpPr>
        <p:spPr>
          <a:xfrm>
            <a:off x="913774" y="2367092"/>
            <a:ext cx="10363826" cy="4235414"/>
          </a:xfrm>
        </p:spPr>
        <p:txBody>
          <a:bodyPr>
            <a:noAutofit/>
          </a:bodyPr>
          <a:lstStyle/>
          <a:p>
            <a:r>
              <a:rPr lang="en-US" sz="2300" cap="none" dirty="0">
                <a:latin typeface="Times New Roman" panose="02020603050405020304" pitchFamily="18" charset="0"/>
                <a:cs typeface="Times New Roman" panose="02020603050405020304" pitchFamily="18" charset="0"/>
              </a:rPr>
              <a:t>Most ethical dilemmas solutions are divided into two broad categories; either right or wrong. Right means that one course of action is obligatory, and failing to do that action is unethical or immoral.</a:t>
            </a:r>
          </a:p>
          <a:p>
            <a:r>
              <a:rPr lang="en-US" sz="2300" cap="none" dirty="0">
                <a:latin typeface="Times New Roman" panose="02020603050405020304" pitchFamily="18" charset="0"/>
                <a:cs typeface="Times New Roman" panose="02020603050405020304" pitchFamily="18" charset="0"/>
              </a:rPr>
              <a:t>A code of ethics specifies what is clearly required: obey the law and heed to engineering standards, do not offer or accept bribes, speak and write truthfully, maintain confidentiality, among others.</a:t>
            </a:r>
          </a:p>
          <a:p>
            <a:r>
              <a:rPr lang="en-US" sz="2300" cap="none" dirty="0">
                <a:latin typeface="Times New Roman" panose="02020603050405020304" pitchFamily="18" charset="0"/>
                <a:cs typeface="Times New Roman" panose="02020603050405020304" pitchFamily="18" charset="0"/>
              </a:rPr>
              <a:t>On the other hand, some dilemmas have two or more solutions, no one of which is mandatory but one of which should be chosen. These solutions might be better or worse than others in some aspects.</a:t>
            </a:r>
          </a:p>
        </p:txBody>
      </p:sp>
    </p:spTree>
    <p:extLst>
      <p:ext uri="{BB962C8B-B14F-4D97-AF65-F5344CB8AC3E}">
        <p14:creationId xmlns:p14="http://schemas.microsoft.com/office/powerpoint/2010/main" val="149017268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298</TotalTime>
  <Words>2716</Words>
  <Application>Microsoft Office PowerPoint</Application>
  <PresentationFormat>Widescreen</PresentationFormat>
  <Paragraphs>103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Times New Roman</vt:lpstr>
      <vt:lpstr>Tw Cen MT</vt:lpstr>
      <vt:lpstr>Wingdings</vt:lpstr>
      <vt:lpstr>Droplet</vt:lpstr>
      <vt:lpstr>KWAME NKRUMAH UNIVERSITY OF SCIENCE AND TECHNOLOGY COLLEGE OF ENGINEERING DEPARTMENT OF ELECTRICAL/ELECTRONIC ENGINEERING</vt:lpstr>
      <vt:lpstr>INTRODUCTION</vt:lpstr>
      <vt:lpstr>RESOLVING ETHICAL DILEMMAS</vt:lpstr>
      <vt:lpstr>MORAL CLARITY: IDENTIFY THE RELEVANT MORAL VALUES</vt:lpstr>
      <vt:lpstr>CONCEPTUAL CLARITY: CLARIFY KEY CONCEPTS.</vt:lpstr>
      <vt:lpstr>INFORMED ABOUT THE FACTS: OBTAIN RELEVANT INFORMATION.</vt:lpstr>
      <vt:lpstr>INFORMED ABOUT THE OPTIONS: CONSIDER ALL OPTIONS</vt:lpstr>
      <vt:lpstr>WELL REASONED: MAKE A REASONABLE DECISION</vt:lpstr>
      <vt:lpstr>RIGHT-WRONG OR BETTER-WORSE</vt:lpstr>
      <vt:lpstr>MAKING MORAL CHOICES</vt:lpstr>
      <vt:lpstr>CONT’D MAKING MORAL CHOICES</vt:lpstr>
      <vt:lpstr>CODE OF ETHICS</vt:lpstr>
      <vt:lpstr>SERVING AND PROTECTING THE PUBLIC</vt:lpstr>
      <vt:lpstr>GUIDANCE</vt:lpstr>
      <vt:lpstr>INSPIRATION</vt:lpstr>
      <vt:lpstr>SHARED STANDARDS</vt:lpstr>
      <vt:lpstr>SUPPORT FOR RESPONSIBLE PROFESSIONALS </vt:lpstr>
      <vt:lpstr>DETERRENCE AND DISCIPLINE</vt:lpstr>
      <vt:lpstr>ABUSE OF CODES</vt:lpstr>
      <vt:lpstr>CONT’D ABUSE OF CODES</vt:lpstr>
      <vt:lpstr>LIMITATIONS OF CODES</vt:lpstr>
      <vt:lpstr>CONT’D LIMITATIONS OF CODES</vt:lpstr>
      <vt:lpstr>ETHICAL RELATIVISM</vt:lpstr>
      <vt:lpstr>CONT’D ETHICAL RELATIVISM</vt:lpstr>
      <vt:lpstr>CONT’D ETHICAL RELATIVISM</vt:lpstr>
      <vt:lpstr>JUSTIFICATION OF CODES</vt:lpstr>
      <vt:lpstr>CONT’D JUSTIFICATION OF CODES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Bryme Gyimah</dc:creator>
  <cp:lastModifiedBy>Bryme Gyimah</cp:lastModifiedBy>
  <cp:revision>48</cp:revision>
  <dcterms:created xsi:type="dcterms:W3CDTF">2017-09-09T19:20:40Z</dcterms:created>
  <dcterms:modified xsi:type="dcterms:W3CDTF">2017-09-22T15:28:04Z</dcterms:modified>
</cp:coreProperties>
</file>