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547FB8-9FCA-4BA8-A153-2D3CCF8D0DF7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B951FA-BBBA-40F4-BAD0-C24FCF8EA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Phases of Methods Engineering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Exercise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These charts are used </a:t>
            </a:r>
            <a:r>
              <a:rPr lang="en-US" sz="2800" dirty="0" smtClean="0">
                <a:solidFill>
                  <a:srgbClr val="FF0000"/>
                </a:solidFill>
              </a:rPr>
              <a:t>under different conditions, depending on the investigations or analysis</a:t>
            </a:r>
            <a:r>
              <a:rPr lang="en-US" sz="2800" dirty="0" smtClean="0"/>
              <a:t> being undertaken.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Method Analyst </a:t>
            </a:r>
            <a:r>
              <a:rPr lang="en-US" sz="2800" dirty="0" smtClean="0"/>
              <a:t>therefore needs to be </a:t>
            </a:r>
            <a:r>
              <a:rPr lang="en-US" sz="2800" dirty="0" smtClean="0">
                <a:solidFill>
                  <a:srgbClr val="FF0000"/>
                </a:solidFill>
              </a:rPr>
              <a:t>familiar</a:t>
            </a:r>
            <a:r>
              <a:rPr lang="en-US" sz="2800" dirty="0" smtClean="0"/>
              <a:t> with all of these charts in order to use </a:t>
            </a:r>
            <a:r>
              <a:rPr lang="en-US" sz="2800" dirty="0" smtClean="0">
                <a:solidFill>
                  <a:srgbClr val="FF0000"/>
                </a:solidFill>
              </a:rPr>
              <a:t>them appropriately.</a:t>
            </a:r>
          </a:p>
          <a:p>
            <a:pPr algn="ctr">
              <a:lnSpc>
                <a:spcPct val="150000"/>
              </a:lnSpc>
            </a:pPr>
            <a:r>
              <a:rPr lang="en-US" sz="2800" b="1" u="sng" dirty="0" smtClean="0">
                <a:solidFill>
                  <a:srgbClr val="FF0000"/>
                </a:solidFill>
              </a:rPr>
              <a:t>Assignment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Choose two of the charts, write a brief description of them and what they are used for. Also, make a drawing of a typical example  and explain the method taking place.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 Example: Operations Process Chart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295400"/>
            <a:ext cx="8915400" cy="349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FF0000"/>
                </a:solidFill>
              </a:rPr>
              <a:t>operation process chart </a:t>
            </a:r>
            <a:r>
              <a:rPr lang="en-US" sz="3000" dirty="0"/>
              <a:t>shows the </a:t>
            </a:r>
            <a:r>
              <a:rPr lang="en-US" sz="3000" dirty="0" smtClean="0">
                <a:solidFill>
                  <a:srgbClr val="FF0000"/>
                </a:solidFill>
              </a:rPr>
              <a:t>chronological sequence </a:t>
            </a:r>
            <a:r>
              <a:rPr lang="en-US" sz="3000" dirty="0">
                <a:solidFill>
                  <a:srgbClr val="FF0000"/>
                </a:solidFill>
              </a:rPr>
              <a:t>of all operations, inspections, time </a:t>
            </a:r>
            <a:r>
              <a:rPr lang="en-US" sz="3000" dirty="0" smtClean="0">
                <a:solidFill>
                  <a:srgbClr val="FF0000"/>
                </a:solidFill>
              </a:rPr>
              <a:t>allowances, and </a:t>
            </a:r>
            <a:r>
              <a:rPr lang="en-US" sz="3000" dirty="0">
                <a:solidFill>
                  <a:srgbClr val="FF0000"/>
                </a:solidFill>
              </a:rPr>
              <a:t>materials used in a manufacturing </a:t>
            </a:r>
            <a:r>
              <a:rPr lang="en-US" sz="3000" dirty="0"/>
              <a:t>or business </a:t>
            </a:r>
            <a:r>
              <a:rPr lang="en-US" sz="3000" dirty="0" smtClean="0"/>
              <a:t>process, </a:t>
            </a:r>
            <a:r>
              <a:rPr lang="en-US" sz="3000" dirty="0" smtClean="0">
                <a:solidFill>
                  <a:srgbClr val="FF0000"/>
                </a:solidFill>
              </a:rPr>
              <a:t>from </a:t>
            </a:r>
            <a:r>
              <a:rPr lang="en-US" sz="3000" dirty="0">
                <a:solidFill>
                  <a:srgbClr val="FF0000"/>
                </a:solidFill>
              </a:rPr>
              <a:t>the arrival of raw material to the packaging of </a:t>
            </a:r>
            <a:r>
              <a:rPr lang="en-US" sz="3000" dirty="0" smtClean="0">
                <a:solidFill>
                  <a:srgbClr val="FF0000"/>
                </a:solidFill>
              </a:rPr>
              <a:t>the finished </a:t>
            </a:r>
            <a:r>
              <a:rPr lang="en-US" sz="3000" dirty="0">
                <a:solidFill>
                  <a:srgbClr val="FF0000"/>
                </a:solidFill>
              </a:rPr>
              <a:t>product</a:t>
            </a:r>
            <a:r>
              <a:rPr lang="en-US" sz="3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It is particularly useful in connection with  plant layout studies.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FLOW  PROCESS 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066800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flow process chart is a </a:t>
            </a:r>
            <a:r>
              <a:rPr lang="en-US" sz="2400" dirty="0" smtClean="0"/>
              <a:t>tool </a:t>
            </a:r>
            <a:r>
              <a:rPr lang="en-US" sz="2400" dirty="0"/>
              <a:t>for recording a </a:t>
            </a:r>
            <a:r>
              <a:rPr lang="en-US" sz="2400" dirty="0" smtClean="0">
                <a:solidFill>
                  <a:srgbClr val="FF0000"/>
                </a:solidFill>
              </a:rPr>
              <a:t>process</a:t>
            </a:r>
            <a:r>
              <a:rPr lang="en-US" sz="2400" dirty="0" smtClean="0"/>
              <a:t>, with the intent to understand it better </a:t>
            </a:r>
            <a:r>
              <a:rPr lang="en-US" sz="2400" dirty="0"/>
              <a:t>and </a:t>
            </a:r>
            <a:r>
              <a:rPr lang="en-US" sz="2400" dirty="0" smtClean="0"/>
              <a:t>improve </a:t>
            </a:r>
            <a:r>
              <a:rPr lang="en-US" sz="2400" dirty="0"/>
              <a:t>it.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represents graphically the separate steps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events</a:t>
            </a:r>
            <a:r>
              <a:rPr lang="en-US" sz="2400" dirty="0" smtClean="0"/>
              <a:t>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FF0000"/>
                </a:solidFill>
              </a:rPr>
              <a:t>occur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during the performance of a task </a:t>
            </a:r>
            <a:r>
              <a:rPr lang="en-US" sz="2400" dirty="0" smtClean="0">
                <a:solidFill>
                  <a:srgbClr val="FF0000"/>
                </a:solidFill>
              </a:rPr>
              <a:t>or doing a series of actions</a:t>
            </a:r>
            <a:r>
              <a:rPr lang="en-US" sz="24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chart usually begins with the raw material </a:t>
            </a:r>
            <a:r>
              <a:rPr lang="en-US" sz="2400" dirty="0" smtClean="0"/>
              <a:t>entering the </a:t>
            </a:r>
            <a:r>
              <a:rPr lang="en-US" sz="2400" dirty="0"/>
              <a:t>factory and follows it through every step.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581400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51054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543800" y="3429000"/>
            <a:ext cx="1066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411480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</a:t>
            </a:r>
          </a:p>
        </p:txBody>
      </p:sp>
      <p:sp>
        <p:nvSpPr>
          <p:cNvPr id="9" name="Flowchart: Extract 8"/>
          <p:cNvSpPr/>
          <p:nvPr/>
        </p:nvSpPr>
        <p:spPr>
          <a:xfrm rot="10800000">
            <a:off x="7543800" y="5181600"/>
            <a:ext cx="990600" cy="6858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343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867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Inspection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4800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411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Transportation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67600" y="5943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Storage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0"/>
            <a:ext cx="9525" cy="4749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-21145500"/>
            <a:ext cx="9525" cy="4914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Lena\Desktop\IDL Second Semester\ME 392\20853_Process%20chart%20symbols%20and%20some%20exampl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80975"/>
            <a:ext cx="8686800" cy="649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Operations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10 major  considerations of operations analysis that are applied in methods study: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Purpose of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Design of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Tolerances and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Process of manufacture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up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Plant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Work conditions,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Motion and time study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Motion Study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Two approaches to motion study: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b="1" dirty="0" smtClean="0"/>
              <a:t>Macro motion study: </a:t>
            </a:r>
            <a:r>
              <a:rPr lang="en-US" sz="3000" dirty="0" smtClean="0"/>
              <a:t>This is the study of the overall product flow through  the manufacturing facility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b="1" dirty="0" smtClean="0"/>
              <a:t>Micro motion study: </a:t>
            </a:r>
            <a:r>
              <a:rPr lang="en-US" sz="3000" dirty="0" smtClean="0"/>
              <a:t>This is used to understand individual operations using techniques that enable an understanding  of the smallest detail of each operation so improvement can be made.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02076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Macro Motion Study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991600" cy="6007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-</a:t>
            </a:r>
            <a:r>
              <a:rPr lang="en-US" sz="2800" dirty="0" smtClean="0"/>
              <a:t>Defined as the flow of a product as it moves through the factory.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makes use of the five process chart symbols we looked at before</a:t>
            </a:r>
            <a:r>
              <a:rPr lang="en-US" sz="2800" dirty="0" smtClean="0">
                <a:solidFill>
                  <a:srgbClr val="FF0000"/>
                </a:solidFill>
              </a:rPr>
              <a:t>: delay, operation, transportation,  inspection and storage.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Techniques for Macro Motion Study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Flow diagram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Operations Chart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Flow process chart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Works cell load chart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Route Sheet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9216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Micro Motion Study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-Looks at the study of individual operations</a:t>
            </a:r>
          </a:p>
          <a:p>
            <a:r>
              <a:rPr lang="en-US" sz="2800" dirty="0" smtClean="0"/>
              <a:t>-Operations or work is broken down into motions like :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Reach,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Move,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Grasp,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Position,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 Align etc</a:t>
            </a:r>
          </a:p>
          <a:p>
            <a:r>
              <a:rPr lang="en-US" sz="2800" dirty="0" smtClean="0"/>
              <a:t>-Time it takes to undertake each activity is measured.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Gilbreth</a:t>
            </a:r>
            <a:r>
              <a:rPr lang="en-US" sz="2800" dirty="0" smtClean="0"/>
              <a:t> concluded that any work can be done using a combination of 17 basic motions, called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Therbligs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/>
              <a:t>The breaking down of operations into individual motions, including delay in the process helps to </a:t>
            </a:r>
            <a:r>
              <a:rPr lang="en-US" sz="2800" dirty="0" smtClean="0">
                <a:solidFill>
                  <a:srgbClr val="FF0000"/>
                </a:solidFill>
              </a:rPr>
              <a:t>identify inefficient motions and to </a:t>
            </a:r>
            <a:r>
              <a:rPr lang="en-US" sz="2800" dirty="0" err="1" smtClean="0">
                <a:solidFill>
                  <a:srgbClr val="FF0000"/>
                </a:solidFill>
              </a:rPr>
              <a:t>utilise</a:t>
            </a:r>
            <a:r>
              <a:rPr lang="en-US" sz="2800" dirty="0" smtClean="0">
                <a:solidFill>
                  <a:srgbClr val="FF0000"/>
                </a:solidFill>
              </a:rPr>
              <a:t> or eliminate even split-seconds of wasted time.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868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</a:rPr>
              <a:t>Therbligs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ena\Desktop\IDL Second Semester\ME 392\therblig.gif"/>
          <p:cNvPicPr>
            <a:picLocks noChangeAspect="1" noChangeArrowheads="1"/>
          </p:cNvPicPr>
          <p:nvPr/>
        </p:nvPicPr>
        <p:blipFill>
          <a:blip r:embed="rId2" cstate="print"/>
          <a:srcRect t="4441" b="3675"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Planning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dirty="0" smtClean="0"/>
              <a:t>Identifying and understanding the problem &amp; setting the objectives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00" kern="0" dirty="0" smtClean="0">
                <a:solidFill>
                  <a:srgbClr val="0070C0"/>
                </a:solidFill>
              </a:rPr>
              <a:t>The problem </a:t>
            </a:r>
            <a:r>
              <a:rPr lang="en-US" sz="3000" kern="0" dirty="0" smtClean="0"/>
              <a:t>may be: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00" kern="0" dirty="0" smtClean="0"/>
              <a:t> low productivity, 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00" kern="0" dirty="0" smtClean="0"/>
              <a:t>high cost,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3000" kern="0" dirty="0" smtClean="0"/>
              <a:t> inefficient methods</a:t>
            </a:r>
          </a:p>
          <a:p>
            <a:pPr marL="0"/>
            <a:r>
              <a:rPr lang="en-US" sz="3000" kern="0" dirty="0" smtClean="0"/>
              <a:t> </a:t>
            </a:r>
            <a:r>
              <a:rPr lang="en-US" sz="3000" kern="0" dirty="0" smtClean="0">
                <a:solidFill>
                  <a:srgbClr val="0070C0"/>
                </a:solidFill>
              </a:rPr>
              <a:t>The objective </a:t>
            </a:r>
            <a:r>
              <a:rPr lang="en-US" sz="3000" kern="0" dirty="0" smtClean="0"/>
              <a:t>is the desired improvement or new method design. </a:t>
            </a:r>
          </a:p>
          <a:p>
            <a:pPr marL="0"/>
            <a:r>
              <a:rPr lang="en-US" sz="3000" kern="0" dirty="0" smtClean="0">
                <a:solidFill>
                  <a:srgbClr val="0070C0"/>
                </a:solidFill>
              </a:rPr>
              <a:t>Possible objectives </a:t>
            </a:r>
            <a:r>
              <a:rPr lang="en-US" sz="3000" kern="0" dirty="0" smtClean="0"/>
              <a:t>are to increased productivity, reduced labor content and cost, improved safety, or developed new method or new operation.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921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Some Micro Motion Study Techniques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0"/>
            <a:ext cx="89916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Operations analysis chart </a:t>
            </a:r>
            <a:r>
              <a:rPr lang="en-US" sz="2800" dirty="0" smtClean="0"/>
              <a:t>–used to describe a single activity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Operator/machine chart </a:t>
            </a:r>
            <a:r>
              <a:rPr lang="en-US" sz="2800" dirty="0" smtClean="0"/>
              <a:t>– used for two activities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Gang chart- </a:t>
            </a:r>
            <a:r>
              <a:rPr lang="en-US" sz="2800" dirty="0" smtClean="0"/>
              <a:t>used when two or more people work together,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Multi-machine chart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Left-hand/right-hand chart </a:t>
            </a:r>
            <a:r>
              <a:rPr lang="en-US" sz="2800" dirty="0" smtClean="0"/>
              <a:t>– for one operator, treats each hand as an activity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r>
              <a:rPr lang="en-US" sz="2800" dirty="0" smtClean="0"/>
              <a:t>NB: Techniques have some factors in common which include:</a:t>
            </a:r>
          </a:p>
          <a:p>
            <a:r>
              <a:rPr lang="en-US" sz="2800" dirty="0" smtClean="0"/>
              <a:t>-each activity is broken down into elements;</a:t>
            </a:r>
          </a:p>
          <a:p>
            <a:r>
              <a:rPr lang="en-US" sz="2800" dirty="0" smtClean="0"/>
              <a:t>-Time is measured linearly in minutes.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All operations analysis techniques can use the same form but the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number of activities varies.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Standardisation</a:t>
            </a:r>
            <a:r>
              <a:rPr lang="en-US" b="1" dirty="0" smtClean="0">
                <a:solidFill>
                  <a:schemeClr val="tx1"/>
                </a:solidFill>
              </a:rPr>
              <a:t> and Operator Training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838200"/>
            <a:ext cx="9144000" cy="632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After </a:t>
            </a:r>
            <a:r>
              <a:rPr lang="en-US" sz="2600" dirty="0" err="1" smtClean="0"/>
              <a:t>standardisation</a:t>
            </a:r>
            <a:r>
              <a:rPr lang="en-US" sz="2600" dirty="0" smtClean="0"/>
              <a:t>, it is imperative that</a:t>
            </a:r>
            <a:r>
              <a:rPr lang="en-US" sz="2600" dirty="0" smtClean="0">
                <a:solidFill>
                  <a:srgbClr val="FF0000"/>
                </a:solidFill>
              </a:rPr>
              <a:t> equipment, materials and working conditions be </a:t>
            </a:r>
            <a:r>
              <a:rPr lang="en-US" sz="2600" dirty="0" err="1" smtClean="0">
                <a:solidFill>
                  <a:srgbClr val="FF0000"/>
                </a:solidFill>
              </a:rPr>
              <a:t>standardised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to ensure that the </a:t>
            </a:r>
            <a:r>
              <a:rPr lang="en-US" sz="2600" dirty="0" smtClean="0">
                <a:solidFill>
                  <a:srgbClr val="FF0000"/>
                </a:solidFill>
              </a:rPr>
              <a:t>proposed methods is followed at all applicable work centers</a:t>
            </a:r>
            <a:r>
              <a:rPr lang="en-US" sz="2600" dirty="0" smtClean="0"/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It is very important to train the operator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Depending on the nature of the job, training can consist of: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Verbal instruction demonstrations at or away from the from the workplace,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Written instruction cards,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Visual  guidance with video tapes or motion pictures,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2600" dirty="0" smtClean="0"/>
              <a:t>Or a combination of these and other training techniques.</a:t>
            </a:r>
            <a:endParaRPr 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7921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Labour</a:t>
            </a:r>
            <a:r>
              <a:rPr lang="en-US" b="1" dirty="0" smtClean="0">
                <a:solidFill>
                  <a:schemeClr val="tx1"/>
                </a:solidFill>
              </a:rPr>
              <a:t> Standards and Work Measurements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066801"/>
            <a:ext cx="8610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 number of </a:t>
            </a:r>
            <a:r>
              <a:rPr lang="en-GB" sz="2400" dirty="0" smtClean="0">
                <a:solidFill>
                  <a:srgbClr val="FF0000"/>
                </a:solidFill>
              </a:rPr>
              <a:t>standard hours </a:t>
            </a:r>
            <a:r>
              <a:rPr lang="en-GB" sz="2400" dirty="0" smtClean="0"/>
              <a:t>in which operators, </a:t>
            </a:r>
            <a:r>
              <a:rPr lang="en-GB" sz="2400" dirty="0" smtClean="0">
                <a:solidFill>
                  <a:srgbClr val="FF0000"/>
                </a:solidFill>
              </a:rPr>
              <a:t>working on standardised job</a:t>
            </a:r>
            <a:r>
              <a:rPr lang="en-GB" sz="2400" dirty="0" smtClean="0"/>
              <a:t> or working with </a:t>
            </a:r>
            <a:r>
              <a:rPr lang="en-GB" sz="2400" dirty="0" smtClean="0">
                <a:solidFill>
                  <a:srgbClr val="FF0000"/>
                </a:solidFill>
              </a:rPr>
              <a:t>standardised method </a:t>
            </a:r>
            <a:r>
              <a:rPr lang="en-GB" sz="2400" dirty="0" smtClean="0"/>
              <a:t>is determined by measurement.</a:t>
            </a:r>
          </a:p>
          <a:p>
            <a:r>
              <a:rPr lang="en-GB" sz="2400" dirty="0" smtClean="0"/>
              <a:t>Labour standards (time standards) are the amount of time required to perform a job or part of a job.</a:t>
            </a:r>
          </a:p>
          <a:p>
            <a:r>
              <a:rPr lang="en-GB" sz="2400" dirty="0" smtClean="0"/>
              <a:t>Labour standards help to determine: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	labour content of items produced (the labour cost)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	Staffing needs of organisations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	Production expected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	Basis of wage-incentive plans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	Cost and time estimates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867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Labour</a:t>
            </a:r>
            <a:r>
              <a:rPr lang="en-US" b="1" dirty="0" smtClean="0"/>
              <a:t> or time standards will let </a:t>
            </a:r>
            <a:r>
              <a:rPr lang="en-US" b="1" dirty="0" smtClean="0">
                <a:solidFill>
                  <a:srgbClr val="FF0000"/>
                </a:solidFill>
              </a:rPr>
              <a:t>employers</a:t>
            </a:r>
            <a:r>
              <a:rPr lang="en-US" b="1" dirty="0" smtClean="0"/>
              <a:t> know the </a:t>
            </a:r>
            <a:r>
              <a:rPr lang="en-US" b="1" dirty="0" smtClean="0">
                <a:solidFill>
                  <a:srgbClr val="FF0000"/>
                </a:solidFill>
              </a:rPr>
              <a:t>amount of time it should take an average employee to perform specific job activities under normal working conditions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Setting </a:t>
            </a:r>
            <a:r>
              <a:rPr lang="en-US" b="1" dirty="0" err="1" smtClean="0">
                <a:solidFill>
                  <a:schemeClr val="tx1"/>
                </a:solidFill>
              </a:rPr>
              <a:t>Labour</a:t>
            </a:r>
            <a:r>
              <a:rPr lang="en-US" b="1" dirty="0" smtClean="0">
                <a:solidFill>
                  <a:schemeClr val="tx1"/>
                </a:solidFill>
              </a:rPr>
              <a:t> or Time Standards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Techniques used for setting time standards include: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Historical experience (relatively easy and inexpensive to obtain)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Time studies (Proposed by Taylor and most widely used)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Predetermined Time Standards (Prohibitively expensive)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000" dirty="0" smtClean="0"/>
              <a:t>Work sampling</a:t>
            </a:r>
            <a:endParaRPr 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 Studies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915400" cy="624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It is often called the classical stop watch study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It involves timing a sample of a worker’s performance and using it to establish a standard .</a:t>
            </a:r>
          </a:p>
          <a:p>
            <a:pPr>
              <a:lnSpc>
                <a:spcPct val="150000"/>
              </a:lnSpc>
            </a:pPr>
            <a:r>
              <a:rPr lang="en-US" sz="2600" b="1" u="sng" dirty="0" smtClean="0"/>
              <a:t>Procedure: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Define the task to be studied (method analysis)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Break down the task into precise elements (parts of a task that often take no more than a few seconds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Decide how many times to measure the task (number of cycles or samples needed)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Time and record the elemental times and ratings of performance</a:t>
            </a:r>
            <a:endParaRPr 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8382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Time Studies: Procedure Contd.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143000"/>
            <a:ext cx="8915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5. </a:t>
            </a:r>
            <a:r>
              <a:rPr lang="en-US" sz="2400" dirty="0" smtClean="0"/>
              <a:t>Compute the average actual cycle time</a:t>
            </a:r>
          </a:p>
          <a:p>
            <a:pPr marL="342900" indent="-342900"/>
            <a:r>
              <a:rPr lang="en-US" sz="2400" b="1" dirty="0" smtClean="0"/>
              <a:t>Average cycle time = </a:t>
            </a:r>
            <a:r>
              <a:rPr lang="en-US" sz="2400" b="1" u="sng" dirty="0" smtClean="0"/>
              <a:t>sum of each elemental time  measured </a:t>
            </a:r>
          </a:p>
          <a:p>
            <a:pPr marL="342900" indent="-342900"/>
            <a:r>
              <a:rPr lang="en-US" sz="2400" b="1" dirty="0" smtClean="0"/>
              <a:t>				        Number of cycles observed </a:t>
            </a:r>
          </a:p>
          <a:p>
            <a:pPr marL="342900" indent="-342900"/>
            <a:r>
              <a:rPr lang="en-US" sz="2400" dirty="0" smtClean="0"/>
              <a:t>6. Compute the normal time for each element- it is a measure of a performance rating for a particular worker pace observed (adjusts the observed time to what a normal worker could expect)</a:t>
            </a:r>
          </a:p>
          <a:p>
            <a:pPr marL="342900" indent="-342900"/>
            <a:r>
              <a:rPr lang="en-US" sz="2400" b="1" dirty="0" smtClean="0"/>
              <a:t>Normal Time  = Average cycle time * performance rating</a:t>
            </a:r>
          </a:p>
          <a:p>
            <a:pPr marL="342900" indent="-342900">
              <a:buAutoNum type="arabicPeriod" startAt="7"/>
            </a:pPr>
            <a:r>
              <a:rPr lang="en-US" sz="2400" dirty="0" smtClean="0"/>
              <a:t>Sum the </a:t>
            </a:r>
            <a:r>
              <a:rPr lang="en-US" sz="2400" b="1" dirty="0" smtClean="0"/>
              <a:t>normal times </a:t>
            </a:r>
            <a:r>
              <a:rPr lang="en-US" sz="2400" dirty="0" smtClean="0"/>
              <a:t>for each element to develop a </a:t>
            </a:r>
            <a:r>
              <a:rPr lang="en-US" sz="2400" b="1" dirty="0" smtClean="0"/>
              <a:t>total normal time </a:t>
            </a:r>
            <a:r>
              <a:rPr lang="en-US" sz="2400" dirty="0" smtClean="0"/>
              <a:t>for the task.</a:t>
            </a:r>
          </a:p>
          <a:p>
            <a:pPr marL="342900" indent="-342900">
              <a:buAutoNum type="arabicPeriod" startAt="7"/>
            </a:pPr>
            <a:r>
              <a:rPr lang="en-US" sz="2400" dirty="0" smtClean="0"/>
              <a:t>Compute the standard time </a:t>
            </a:r>
            <a:r>
              <a:rPr lang="en-US" sz="2400" b="1" dirty="0" smtClean="0"/>
              <a:t>(</a:t>
            </a:r>
            <a:r>
              <a:rPr lang="en-US" sz="2400" dirty="0" smtClean="0"/>
              <a:t>it takes into account time for personal needs, unavoidable delays and worker fatigue)</a:t>
            </a:r>
          </a:p>
          <a:p>
            <a:pPr marL="342900" indent="-342900"/>
            <a:r>
              <a:rPr lang="en-US" sz="2400" dirty="0" smtClean="0"/>
              <a:t>Standard time =   </a:t>
            </a:r>
            <a:r>
              <a:rPr lang="en-US" sz="2400" u="sng" dirty="0" smtClean="0"/>
              <a:t>Total normal time</a:t>
            </a:r>
          </a:p>
          <a:p>
            <a:pPr marL="342900" indent="-342900"/>
            <a:r>
              <a:rPr lang="en-US" sz="2400" dirty="0" smtClean="0"/>
              <a:t>                            1 – allowance factor</a:t>
            </a:r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2400" dirty="0" smtClean="0"/>
              <a:t>Personal allowances are often established in the range of 4% to 7% of total time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620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66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time study of a work operation yielded an average actual </a:t>
            </a:r>
            <a:r>
              <a:rPr lang="en-US" sz="2400" dirty="0" smtClean="0">
                <a:solidFill>
                  <a:srgbClr val="FF0000"/>
                </a:solidFill>
              </a:rPr>
              <a:t>cycle time of 4.0 </a:t>
            </a:r>
            <a:r>
              <a:rPr lang="en-US" sz="2400" dirty="0" smtClean="0"/>
              <a:t>minutes. The actual analyst rated the observed worker at</a:t>
            </a:r>
            <a:r>
              <a:rPr lang="en-US" sz="2400" dirty="0" smtClean="0">
                <a:solidFill>
                  <a:srgbClr val="FF0000"/>
                </a:solidFill>
              </a:rPr>
              <a:t> 85% </a:t>
            </a:r>
            <a:r>
              <a:rPr lang="en-US" sz="2400" dirty="0" smtClean="0"/>
              <a:t>. This means the worker performed at 85% of normal time when the study was made. The firm uses a </a:t>
            </a:r>
            <a:r>
              <a:rPr lang="en-US" sz="2400" dirty="0" smtClean="0">
                <a:solidFill>
                  <a:srgbClr val="FF0000"/>
                </a:solidFill>
              </a:rPr>
              <a:t>13% allowance factor</a:t>
            </a:r>
            <a:r>
              <a:rPr lang="en-US" sz="2400" dirty="0" smtClean="0"/>
              <a:t>. Compute the standard time.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8382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Example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90601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Science Associates promotes its management development seminars by mailing thousands of individually types letters to various firms. A time study has been done on the task for </a:t>
            </a:r>
            <a:r>
              <a:rPr lang="en-US" sz="2400" dirty="0" smtClean="0">
                <a:solidFill>
                  <a:srgbClr val="FF0000"/>
                </a:solidFill>
              </a:rPr>
              <a:t>preparing letter for mailing</a:t>
            </a:r>
            <a:r>
              <a:rPr lang="en-US" sz="2400" dirty="0" smtClean="0"/>
              <a:t>. On the basis of the observation below, Management Science Associates wants to develop a time standard for the task. The firm’s personal  delay and fatigue allowance factor is 15%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352800"/>
          <a:ext cx="7772396" cy="2541695"/>
        </p:xfrm>
        <a:graphic>
          <a:graphicData uri="http://schemas.openxmlformats.org/drawingml/2006/table">
            <a:tbl>
              <a:tblPr/>
              <a:tblGrid>
                <a:gridCol w="2751450"/>
                <a:gridCol w="690560"/>
                <a:gridCol w="690560"/>
                <a:gridCol w="690560"/>
                <a:gridCol w="690560"/>
                <a:gridCol w="690560"/>
                <a:gridCol w="1568146"/>
              </a:tblGrid>
              <a:tr h="4809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Job Element</a:t>
                      </a:r>
                    </a:p>
                  </a:txBody>
                  <a:tcPr marL="8467" marR="8467" marT="8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Cycle Observed (in minutes)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Performance</a:t>
                      </a:r>
                      <a:b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Rating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letter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 envelop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Stuff, stamps, seal and sort envelopes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110%</a:t>
                      </a:r>
                    </a:p>
                  </a:txBody>
                  <a:tcPr marL="8467" marR="8467" marT="84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Planning -2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861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defRPr/>
            </a:pPr>
            <a:endParaRPr lang="en-US" sz="2000" kern="0" dirty="0"/>
          </a:p>
          <a:p>
            <a:pPr marL="342900" lvl="1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defRPr/>
            </a:pPr>
            <a:endParaRPr lang="en-US" sz="2000" kern="0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Invariably the most profitable jobs to study are those with: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200" dirty="0" smtClean="0"/>
              <a:t> the </a:t>
            </a:r>
            <a:r>
              <a:rPr lang="en-GB" sz="3200" dirty="0" smtClean="0">
                <a:solidFill>
                  <a:srgbClr val="FF0000"/>
                </a:solidFill>
              </a:rPr>
              <a:t>most repetition,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200" dirty="0" smtClean="0">
                <a:solidFill>
                  <a:srgbClr val="FF0000"/>
                </a:solidFill>
              </a:rPr>
              <a:t>the highest labour content </a:t>
            </a:r>
            <a:r>
              <a:rPr lang="en-GB" sz="3200" dirty="0" smtClean="0"/>
              <a:t>(human work as distinguished from mechanical or process work),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200" dirty="0" smtClean="0">
                <a:solidFill>
                  <a:srgbClr val="FF0000"/>
                </a:solidFill>
              </a:rPr>
              <a:t>the highest labour cost</a:t>
            </a:r>
            <a:r>
              <a:rPr lang="en-GB" sz="3200" dirty="0" smtClean="0"/>
              <a:t>,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3200" dirty="0" smtClean="0"/>
              <a:t>or the </a:t>
            </a:r>
            <a:r>
              <a:rPr lang="en-GB" sz="3200" dirty="0" smtClean="0">
                <a:solidFill>
                  <a:srgbClr val="FF0000"/>
                </a:solidFill>
              </a:rPr>
              <a:t>longest life span</a:t>
            </a:r>
            <a:r>
              <a:rPr lang="en-GB" sz="3200" dirty="0" smtClean="0"/>
              <a:t>.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129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</a:rPr>
              <a:t>Methods Study</a:t>
            </a:r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3058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Analyze the Problem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300" dirty="0" smtClean="0"/>
              <a:t>Collect data on the problem being studied &amp; </a:t>
            </a:r>
            <a:r>
              <a:rPr lang="en-US" sz="2300" dirty="0" err="1" smtClean="0"/>
              <a:t>analyse</a:t>
            </a:r>
            <a:r>
              <a:rPr lang="en-US" sz="2300" dirty="0" smtClean="0"/>
              <a:t> activities</a:t>
            </a:r>
          </a:p>
          <a:p>
            <a:endParaRPr lang="en-US" sz="800" dirty="0" smtClean="0"/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Activities often used in this step include the following: 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Identify the basic functions of the operation.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Gather background information.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Observe the existing process or observe similar processes 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Collect data on the existing operation and document the details in a format that provides itself to examination.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Conduct experiments on the process.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Develop a mathematical model of the process or utilize an existing mathematical model 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Perform a computer simulation of the process.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 smtClean="0"/>
              <a:t>Use charting techniques.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</a:rPr>
              <a:t>Methods Study -2</a:t>
            </a:r>
            <a:endParaRPr 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763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/>
              <a:t>Formulate alternatives</a:t>
            </a:r>
          </a:p>
          <a:p>
            <a:pPr marL="342900" lvl="1" indent="-342900">
              <a:lnSpc>
                <a:spcPct val="15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en-US" sz="2400" dirty="0" smtClean="0"/>
              <a:t>	There are </a:t>
            </a:r>
            <a:r>
              <a:rPr lang="en-US" sz="2400" dirty="0" smtClean="0">
                <a:solidFill>
                  <a:srgbClr val="FF0000"/>
                </a:solidFill>
              </a:rPr>
              <a:t>always multiple ways to perform a task or accomplish a process</a:t>
            </a:r>
            <a:r>
              <a:rPr lang="en-US" sz="2400" dirty="0" smtClean="0"/>
              <a:t>, some of which are more efficient and effective than others. </a:t>
            </a:r>
          </a:p>
          <a:p>
            <a:pPr marL="342900" lvl="1" indent="-342900">
              <a:lnSpc>
                <a:spcPct val="150000"/>
              </a:lnSpc>
              <a:buClr>
                <a:srgbClr val="FF0066"/>
              </a:buClr>
            </a:pPr>
            <a:r>
              <a:rPr lang="en-US" sz="2400" dirty="0" smtClean="0"/>
              <a:t>	The purpose of this step </a:t>
            </a:r>
            <a:r>
              <a:rPr lang="en-US" sz="2400" dirty="0" smtClean="0">
                <a:solidFill>
                  <a:srgbClr val="FF0000"/>
                </a:solidFill>
              </a:rPr>
              <a:t>is not to identify the best alternative </a:t>
            </a:r>
            <a:r>
              <a:rPr lang="en-US" sz="2400" dirty="0" smtClean="0"/>
              <a:t>but to formulate all of the alternatives that are feasible.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342900" lvl="1" indent="-342900">
              <a:lnSpc>
                <a:spcPct val="150000"/>
              </a:lnSpc>
              <a:buClr>
                <a:srgbClr val="FF0066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Evaluate Alternatives and Select the Best</a:t>
            </a:r>
            <a:r>
              <a:rPr lang="en-US" sz="2400" dirty="0" smtClean="0"/>
              <a:t>. </a:t>
            </a:r>
            <a:endParaRPr lang="en-US" sz="2400" dirty="0"/>
          </a:p>
          <a:p>
            <a:pPr marL="342900" lvl="1" indent="-342900">
              <a:lnSpc>
                <a:spcPct val="150000"/>
              </a:lnSpc>
              <a:buClr>
                <a:srgbClr val="FF0066"/>
              </a:buClr>
            </a:pPr>
            <a:r>
              <a:rPr lang="en-US" sz="2400" dirty="0" smtClean="0"/>
              <a:t>       This step consists of a systematic assessment of the alternatives and the selection of the best solution among them, based on the </a:t>
            </a:r>
            <a:r>
              <a:rPr lang="en-US" sz="2400" dirty="0" smtClean="0">
                <a:solidFill>
                  <a:srgbClr val="FF0000"/>
                </a:solidFill>
              </a:rPr>
              <a:t>original definition of the problem and objectives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</a:p>
          <a:p>
            <a:pPr marL="342900" lvl="1" indent="-342900">
              <a:buClr>
                <a:srgbClr val="FF0066"/>
              </a:buClr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Standardisation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891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  <a:cs typeface="Arial" charset="0"/>
              </a:rPr>
              <a:t>Implement the Best Method:</a:t>
            </a:r>
            <a:endParaRPr lang="en-US" sz="2800" dirty="0" smtClean="0">
              <a:cs typeface="Arial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>
                <a:cs typeface="Arial" charset="0"/>
              </a:rPr>
              <a:t>introducing the changes proposed in the existing method or operation, </a:t>
            </a:r>
            <a:endParaRPr lang="en-US" sz="2800" dirty="0" smtClean="0">
              <a:cs typeface="Arial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or </a:t>
            </a:r>
            <a:r>
              <a:rPr lang="en-US" sz="2800" dirty="0">
                <a:cs typeface="Arial" charset="0"/>
              </a:rPr>
              <a:t>installing the new method or process. </a:t>
            </a:r>
            <a:endParaRPr lang="en-US" sz="2800" dirty="0" smtClean="0"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cs typeface="Arial" charset="0"/>
              </a:rPr>
              <a:t>This may involve: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 pilot studies or trials of the new or revised method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training operators to follow the new standard methods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complete documentation of the new or revised method and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 replacement of the previous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+mn-lt"/>
              </a:rPr>
              <a:t>Control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610600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cs typeface="Arial" charset="0"/>
              </a:rPr>
              <a:t>Perform </a:t>
            </a:r>
            <a:r>
              <a:rPr lang="en-US" sz="2800" dirty="0">
                <a:cs typeface="Arial" charset="0"/>
              </a:rPr>
              <a:t>an audit or follow-up on the methods engineering project.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How successful was the project in terms of the original problem definition and objectives?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What were the implementation issues?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cs typeface="Arial" charset="0"/>
              </a:rPr>
              <a:t>What should be done differently in the next methods engineering study?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  <a:latin typeface="+mn-lt"/>
              </a:rPr>
              <a:t>Techniques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of Methods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71601"/>
            <a:ext cx="8458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Process Chart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Operations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Motion study and work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Facility layout planning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/>
              <a:t>Work measurement techniques</a:t>
            </a:r>
          </a:p>
          <a:p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Chart 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1219200"/>
            <a:ext cx="899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 </a:t>
            </a:r>
            <a:r>
              <a:rPr lang="en-US" sz="3000" dirty="0" smtClean="0">
                <a:solidFill>
                  <a:srgbClr val="FF0000"/>
                </a:solidFill>
              </a:rPr>
              <a:t>process chart </a:t>
            </a:r>
            <a:r>
              <a:rPr lang="en-US" sz="3000" dirty="0" smtClean="0"/>
              <a:t>is a </a:t>
            </a:r>
            <a:r>
              <a:rPr lang="en-US" sz="3000" dirty="0" smtClean="0">
                <a:solidFill>
                  <a:srgbClr val="FF0000"/>
                </a:solidFill>
              </a:rPr>
              <a:t>graphic representation </a:t>
            </a:r>
            <a:r>
              <a:rPr lang="en-US" sz="3000" dirty="0" smtClean="0"/>
              <a:t>of events occurring during series of actions or operations that form a methods.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Operations process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Flow process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Flow 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Operator process chart or left-hand/right hand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Man and machine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err="1" smtClean="0"/>
              <a:t>Simo</a:t>
            </a:r>
            <a:r>
              <a:rPr lang="en-US" sz="3000" dirty="0" smtClean="0"/>
              <a:t>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Gang process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Multi-activity process chart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Travel chart or from-to-chart</a:t>
            </a: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783</TotalTime>
  <Words>1375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Phases of Methods Engineering</vt:lpstr>
      <vt:lpstr>Planning</vt:lpstr>
      <vt:lpstr>Planning -2</vt:lpstr>
      <vt:lpstr>Methods Study</vt:lpstr>
      <vt:lpstr>Methods Study -2</vt:lpstr>
      <vt:lpstr>Standardisation</vt:lpstr>
      <vt:lpstr>Control</vt:lpstr>
      <vt:lpstr>Techniques of Methods Engineering</vt:lpstr>
      <vt:lpstr>Process Chart Analysis</vt:lpstr>
      <vt:lpstr>Exercise</vt:lpstr>
      <vt:lpstr>An Example: Operations Process Chart</vt:lpstr>
      <vt:lpstr>PowerPoint Presentation</vt:lpstr>
      <vt:lpstr> FLOW  PROCESS  CHART</vt:lpstr>
      <vt:lpstr>PowerPoint Presentation</vt:lpstr>
      <vt:lpstr>Operations Analysis</vt:lpstr>
      <vt:lpstr>Motion Study</vt:lpstr>
      <vt:lpstr>Macro Motion Study</vt:lpstr>
      <vt:lpstr>Micro Motion Study</vt:lpstr>
      <vt:lpstr>Therbligs</vt:lpstr>
      <vt:lpstr>Some Micro Motion Study Techniques</vt:lpstr>
      <vt:lpstr>Standardisation and Operator Training</vt:lpstr>
      <vt:lpstr>Labour Standards and Work Measurements</vt:lpstr>
      <vt:lpstr>Setting Labour or Time Standards</vt:lpstr>
      <vt:lpstr>Time Studies</vt:lpstr>
      <vt:lpstr>Time Studies: Procedure Contd.</vt:lpstr>
      <vt:lpstr>Example 1</vt:lpstr>
      <vt:lpstr>Example 2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of Methods Engineering</dc:title>
  <dc:creator>Lena</dc:creator>
  <cp:lastModifiedBy>Young Alpha</cp:lastModifiedBy>
  <cp:revision>18</cp:revision>
  <dcterms:created xsi:type="dcterms:W3CDTF">2013-01-25T19:01:55Z</dcterms:created>
  <dcterms:modified xsi:type="dcterms:W3CDTF">2016-02-07T01:11:21Z</dcterms:modified>
</cp:coreProperties>
</file>