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6"/>
  </p:notesMasterIdLst>
  <p:sldIdLst>
    <p:sldId id="256" r:id="rId2"/>
    <p:sldId id="257" r:id="rId3"/>
    <p:sldId id="258" r:id="rId4"/>
    <p:sldId id="264" r:id="rId5"/>
    <p:sldId id="259" r:id="rId6"/>
    <p:sldId id="313" r:id="rId7"/>
    <p:sldId id="341" r:id="rId8"/>
    <p:sldId id="338" r:id="rId9"/>
    <p:sldId id="340" r:id="rId10"/>
    <p:sldId id="280" r:id="rId11"/>
    <p:sldId id="284" r:id="rId12"/>
    <p:sldId id="279" r:id="rId13"/>
    <p:sldId id="286" r:id="rId14"/>
    <p:sldId id="314" r:id="rId15"/>
    <p:sldId id="335" r:id="rId16"/>
    <p:sldId id="336" r:id="rId17"/>
    <p:sldId id="337" r:id="rId18"/>
    <p:sldId id="315" r:id="rId19"/>
    <p:sldId id="316" r:id="rId20"/>
    <p:sldId id="326" r:id="rId21"/>
    <p:sldId id="329" r:id="rId22"/>
    <p:sldId id="330" r:id="rId23"/>
    <p:sldId id="331" r:id="rId24"/>
    <p:sldId id="328" r:id="rId25"/>
    <p:sldId id="317" r:id="rId26"/>
    <p:sldId id="318" r:id="rId27"/>
    <p:sldId id="322" r:id="rId28"/>
    <p:sldId id="323" r:id="rId29"/>
    <p:sldId id="324" r:id="rId30"/>
    <p:sldId id="263" r:id="rId31"/>
    <p:sldId id="288" r:id="rId32"/>
    <p:sldId id="287" r:id="rId33"/>
    <p:sldId id="289" r:id="rId34"/>
    <p:sldId id="290" r:id="rId35"/>
    <p:sldId id="291" r:id="rId36"/>
    <p:sldId id="292" r:id="rId37"/>
    <p:sldId id="262" r:id="rId38"/>
    <p:sldId id="270" r:id="rId39"/>
    <p:sldId id="271" r:id="rId40"/>
    <p:sldId id="272" r:id="rId41"/>
    <p:sldId id="276" r:id="rId42"/>
    <p:sldId id="273" r:id="rId43"/>
    <p:sldId id="274" r:id="rId44"/>
    <p:sldId id="275" r:id="rId45"/>
    <p:sldId id="277" r:id="rId46"/>
    <p:sldId id="278" r:id="rId47"/>
    <p:sldId id="268" r:id="rId48"/>
    <p:sldId id="309" r:id="rId49"/>
    <p:sldId id="269" r:id="rId50"/>
    <p:sldId id="298" r:id="rId51"/>
    <p:sldId id="299" r:id="rId52"/>
    <p:sldId id="303" r:id="rId53"/>
    <p:sldId id="304" r:id="rId54"/>
    <p:sldId id="30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65239-602F-4CB2-B215-C77E9499E69E}" type="datetimeFigureOut">
              <a:rPr lang="en-GB" smtClean="0"/>
              <a:t>13/01/2021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CA7E6-FB67-4A7D-B98C-D7F35433CACF}" type="slidenum">
              <a:rPr lang="en-GB" smtClean="0"/>
              <a:t>‹#›</a:t>
            </a:fld>
            <a:endParaRPr lang="en-GB"/>
          </a:p>
        </p:txBody>
      </p:sp>
    </p:spTree>
    <p:extLst>
      <p:ext uri="{BB962C8B-B14F-4D97-AF65-F5344CB8AC3E}">
        <p14:creationId xmlns:p14="http://schemas.microsoft.com/office/powerpoint/2010/main" val="128268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07CA7E6-FB67-4A7D-B98C-D7F35433CACF}" type="slidenum">
              <a:rPr lang="en-GB" smtClean="0"/>
              <a:t>26</a:t>
            </a:fld>
            <a:endParaRPr lang="en-GB" dirty="0"/>
          </a:p>
        </p:txBody>
      </p:sp>
    </p:spTree>
    <p:extLst>
      <p:ext uri="{BB962C8B-B14F-4D97-AF65-F5344CB8AC3E}">
        <p14:creationId xmlns:p14="http://schemas.microsoft.com/office/powerpoint/2010/main" val="978918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844916-2CBC-4E5C-8CE6-E7EDEA5710C4}" type="slidenum">
              <a:rPr lang="en-US" smtClean="0"/>
              <a:t>28</a:t>
            </a:fld>
            <a:endParaRPr lang="en-US"/>
          </a:p>
        </p:txBody>
      </p:sp>
    </p:spTree>
    <p:extLst>
      <p:ext uri="{BB962C8B-B14F-4D97-AF65-F5344CB8AC3E}">
        <p14:creationId xmlns:p14="http://schemas.microsoft.com/office/powerpoint/2010/main" val="338180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07CA7E6-FB67-4A7D-B98C-D7F35433CACF}" type="slidenum">
              <a:rPr lang="en-GB" smtClean="0"/>
              <a:t>46</a:t>
            </a:fld>
            <a:endParaRPr lang="en-GB"/>
          </a:p>
        </p:txBody>
      </p:sp>
    </p:spTree>
    <p:extLst>
      <p:ext uri="{BB962C8B-B14F-4D97-AF65-F5344CB8AC3E}">
        <p14:creationId xmlns:p14="http://schemas.microsoft.com/office/powerpoint/2010/main" val="342461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9BB80AD-9B74-4FF7-949A-922353E85E43}" type="datetime1">
              <a:rPr lang="en-GB" smtClean="0"/>
              <a:t>13/01/2021</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317408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7E5CA0-ADCC-4EF0-9F63-391226C6E39E}" type="datetime1">
              <a:rPr lang="en-GB" smtClean="0"/>
              <a:t>13/01/2021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348615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B6845A-45AA-46B9-9BEF-DDB394F689C0}" type="datetime1">
              <a:rPr lang="en-GB" smtClean="0"/>
              <a:t>13/01/2021</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238384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ADF943-BAD9-4586-AD58-7E58A0CE9CB1}" type="datetime1">
              <a:rPr lang="en-GB" smtClean="0"/>
              <a:t>13/01/2021</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2E2B443-8DAD-44E2-85AE-D7F6E0B837B6}"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609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BB9BA8E-FE3B-4585-8767-BB5C6A68BEB3}" type="datetime1">
              <a:rPr lang="en-GB" smtClean="0"/>
              <a:t>13/01/2021</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200965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9FBB326-DEB3-4E6A-9FFA-0026B871BEE7}" type="datetime1">
              <a:rPr lang="en-GB" smtClean="0"/>
              <a:t>13/01/2021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3750042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8A62CE-F64D-4A01-8D2A-BA831A73D4E4}" type="datetime1">
              <a:rPr lang="en-GB" smtClean="0"/>
              <a:t>13/01/2021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428752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B6173-EA90-42C4-B056-6174CDADF3D0}" type="datetime1">
              <a:rPr lang="en-GB" smtClean="0"/>
              <a:t>13/01/2021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1476136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E55E65B-B988-48B2-95CF-61FD1C1EF7B1}" type="datetime1">
              <a:rPr lang="en-GB" smtClean="0"/>
              <a:t>13/01/2021</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246232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CA645-8677-471A-B784-EAEAD2941CE2}" type="datetime1">
              <a:rPr lang="en-GB" smtClean="0"/>
              <a:t>13/01/2021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378342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12DBBA0-5C06-4B01-AD31-A01C3EC887A0}" type="datetime1">
              <a:rPr lang="en-GB" smtClean="0"/>
              <a:t>13/01/2021</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279623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9C39E-4803-4C43-8CC7-282C938B4373}" type="datetime1">
              <a:rPr lang="en-GB" smtClean="0"/>
              <a:t>13/01/2021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38804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2BB6DC-3F10-4E60-BABA-C924419D14DE}" type="datetime1">
              <a:rPr lang="en-GB" smtClean="0"/>
              <a:t>13/01/2021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201765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A491E7-971C-49F2-972E-2B3A9FC6C10E}" type="datetime1">
              <a:rPr lang="en-GB" smtClean="0"/>
              <a:t>13/01/2021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208334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1776D-3F7A-4198-859E-2E87220FB683}" type="datetime1">
              <a:rPr lang="en-GB" smtClean="0"/>
              <a:t>13/01/2021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307047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258334-4E64-49CF-BF5E-8EA59C7D5167}" type="datetime1">
              <a:rPr lang="en-GB" smtClean="0"/>
              <a:t>13/01/2021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96941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72D035-7693-47B6-B697-4D114CD5A263}" type="datetime1">
              <a:rPr lang="en-GB" smtClean="0"/>
              <a:t>13/01/2021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E2B443-8DAD-44E2-85AE-D7F6E0B837B6}" type="slidenum">
              <a:rPr lang="en-GB" smtClean="0"/>
              <a:t>‹#›</a:t>
            </a:fld>
            <a:endParaRPr lang="en-GB"/>
          </a:p>
        </p:txBody>
      </p:sp>
    </p:spTree>
    <p:extLst>
      <p:ext uri="{BB962C8B-B14F-4D97-AF65-F5344CB8AC3E}">
        <p14:creationId xmlns:p14="http://schemas.microsoft.com/office/powerpoint/2010/main" val="409848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DCD2FC-6E5F-4BB9-B38A-0F8E65D6668D}" type="datetime1">
              <a:rPr lang="en-GB" smtClean="0"/>
              <a:t>13/01/2021</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E2B443-8DAD-44E2-85AE-D7F6E0B837B6}" type="slidenum">
              <a:rPr lang="en-GB" smtClean="0"/>
              <a:t>‹#›</a:t>
            </a:fld>
            <a:endParaRPr lang="en-GB"/>
          </a:p>
        </p:txBody>
      </p:sp>
    </p:spTree>
    <p:extLst>
      <p:ext uri="{BB962C8B-B14F-4D97-AF65-F5344CB8AC3E}">
        <p14:creationId xmlns:p14="http://schemas.microsoft.com/office/powerpoint/2010/main" val="32870202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A903-3700-4C29-AB9D-3CF1C2F8CA67}"/>
              </a:ext>
            </a:extLst>
          </p:cNvPr>
          <p:cNvSpPr>
            <a:spLocks noGrp="1"/>
          </p:cNvSpPr>
          <p:nvPr>
            <p:ph type="ctrTitle"/>
          </p:nvPr>
        </p:nvSpPr>
        <p:spPr>
          <a:xfrm>
            <a:off x="725558" y="1525109"/>
            <a:ext cx="10863468" cy="1825096"/>
          </a:xfrm>
        </p:spPr>
        <p:txBody>
          <a:bodyPr>
            <a:normAutofit fontScale="90000"/>
          </a:bodyPr>
          <a:lstStyle/>
          <a:p>
            <a:pPr algn="ctr"/>
            <a:br>
              <a:rPr lang="en-GB" dirty="0"/>
            </a:br>
            <a:r>
              <a:rPr lang="en-GB" b="1" dirty="0"/>
              <a:t>AUTOMATIC CONTROL 1</a:t>
            </a:r>
            <a:br>
              <a:rPr lang="en-GB" b="1" dirty="0"/>
            </a:br>
            <a:r>
              <a:rPr lang="en-GB" b="1" dirty="0"/>
              <a:t>(ME 363)</a:t>
            </a:r>
          </a:p>
        </p:txBody>
      </p:sp>
      <p:sp>
        <p:nvSpPr>
          <p:cNvPr id="3" name="Subtitle 2">
            <a:extLst>
              <a:ext uri="{FF2B5EF4-FFF2-40B4-BE49-F238E27FC236}">
                <a16:creationId xmlns:a16="http://schemas.microsoft.com/office/drawing/2014/main" id="{ECF12E00-182E-4645-B40F-A3838FE98091}"/>
              </a:ext>
            </a:extLst>
          </p:cNvPr>
          <p:cNvSpPr>
            <a:spLocks noGrp="1"/>
          </p:cNvSpPr>
          <p:nvPr>
            <p:ph type="subTitle" idx="1"/>
          </p:nvPr>
        </p:nvSpPr>
        <p:spPr>
          <a:xfrm>
            <a:off x="1419069" y="3871861"/>
            <a:ext cx="9144000" cy="1655762"/>
          </a:xfrm>
        </p:spPr>
        <p:txBody>
          <a:bodyPr/>
          <a:lstStyle/>
          <a:p>
            <a:pPr algn="ctr"/>
            <a:r>
              <a:rPr lang="en-GB" b="1" dirty="0"/>
              <a:t>BY</a:t>
            </a:r>
          </a:p>
          <a:p>
            <a:pPr algn="ctr"/>
            <a:r>
              <a:rPr lang="en-GB" b="1" dirty="0"/>
              <a:t>DR (MRS)  EUNICE AKYEREKO ADJEI</a:t>
            </a:r>
          </a:p>
        </p:txBody>
      </p:sp>
      <p:sp>
        <p:nvSpPr>
          <p:cNvPr id="4" name="TextBox 3">
            <a:extLst>
              <a:ext uri="{FF2B5EF4-FFF2-40B4-BE49-F238E27FC236}">
                <a16:creationId xmlns:a16="http://schemas.microsoft.com/office/drawing/2014/main" id="{DF157406-2B71-4A86-B4D9-C3DACB38B388}"/>
              </a:ext>
            </a:extLst>
          </p:cNvPr>
          <p:cNvSpPr txBox="1"/>
          <p:nvPr/>
        </p:nvSpPr>
        <p:spPr>
          <a:xfrm>
            <a:off x="6887817" y="6403097"/>
            <a:ext cx="5165035" cy="369332"/>
          </a:xfrm>
          <a:prstGeom prst="rect">
            <a:avLst/>
          </a:prstGeom>
          <a:noFill/>
        </p:spPr>
        <p:txBody>
          <a:bodyPr wrap="square" rtlCol="0">
            <a:spAutoFit/>
          </a:bodyPr>
          <a:lstStyle/>
          <a:p>
            <a:r>
              <a:rPr lang="en-GB" b="1" dirty="0"/>
              <a:t>FIRST SEMESTER, 2020/2021 ACADEMIC YEAR</a:t>
            </a:r>
          </a:p>
        </p:txBody>
      </p:sp>
      <p:sp>
        <p:nvSpPr>
          <p:cNvPr id="7" name="Slide Number Placeholder 6"/>
          <p:cNvSpPr>
            <a:spLocks noGrp="1"/>
          </p:cNvSpPr>
          <p:nvPr>
            <p:ph type="sldNum" sz="quarter" idx="12"/>
          </p:nvPr>
        </p:nvSpPr>
        <p:spPr/>
        <p:txBody>
          <a:bodyPr/>
          <a:lstStyle/>
          <a:p>
            <a:fld id="{D2E2B443-8DAD-44E2-85AE-D7F6E0B837B6}" type="slidenum">
              <a:rPr lang="en-GB" smtClean="0"/>
              <a:t>1</a:t>
            </a:fld>
            <a:endParaRPr lang="en-GB" dirty="0"/>
          </a:p>
        </p:txBody>
      </p:sp>
    </p:spTree>
    <p:extLst>
      <p:ext uri="{BB962C8B-B14F-4D97-AF65-F5344CB8AC3E}">
        <p14:creationId xmlns:p14="http://schemas.microsoft.com/office/powerpoint/2010/main" val="256278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9D129-6BD6-4919-B695-994E88FE99EF}"/>
              </a:ext>
            </a:extLst>
          </p:cNvPr>
          <p:cNvSpPr/>
          <p:nvPr/>
        </p:nvSpPr>
        <p:spPr>
          <a:xfrm>
            <a:off x="886265" y="482229"/>
            <a:ext cx="9984935" cy="584775"/>
          </a:xfrm>
          <a:prstGeom prst="rect">
            <a:avLst/>
          </a:prstGeom>
        </p:spPr>
        <p:txBody>
          <a:bodyPr wrap="square">
            <a:spAutoFit/>
          </a:bodyPr>
          <a:lstStyle/>
          <a:p>
            <a:pPr algn="ctr"/>
            <a:r>
              <a:rPr lang="en-GB" sz="3200" b="1" dirty="0">
                <a:solidFill>
                  <a:schemeClr val="accent4">
                    <a:lumMod val="75000"/>
                  </a:schemeClr>
                </a:solidFill>
              </a:rPr>
              <a:t>UNIT ONE</a:t>
            </a:r>
          </a:p>
        </p:txBody>
      </p:sp>
      <p:sp>
        <p:nvSpPr>
          <p:cNvPr id="4" name="Rectangle 3">
            <a:extLst>
              <a:ext uri="{FF2B5EF4-FFF2-40B4-BE49-F238E27FC236}">
                <a16:creationId xmlns:a16="http://schemas.microsoft.com/office/drawing/2014/main" id="{94F0C957-877A-4154-9341-CF6ECFE460B1}"/>
              </a:ext>
            </a:extLst>
          </p:cNvPr>
          <p:cNvSpPr/>
          <p:nvPr/>
        </p:nvSpPr>
        <p:spPr>
          <a:xfrm>
            <a:off x="2701635" y="1524000"/>
            <a:ext cx="7647709" cy="3693319"/>
          </a:xfrm>
          <a:prstGeom prst="rect">
            <a:avLst/>
          </a:prstGeom>
        </p:spPr>
        <p:txBody>
          <a:bodyPr wrap="square">
            <a:spAutoFit/>
          </a:bodyPr>
          <a:lstStyle/>
          <a:p>
            <a:pPr marL="285750" lvl="0" indent="-285750">
              <a:buFont typeface="Wingdings" pitchFamily="2" charset="2"/>
              <a:buChar char="Ø"/>
            </a:pPr>
            <a:r>
              <a:rPr lang="en-GB" dirty="0"/>
              <a:t>INTRODUCTION</a:t>
            </a:r>
          </a:p>
          <a:p>
            <a:pPr lvl="0"/>
            <a:endParaRPr lang="en-GB" dirty="0"/>
          </a:p>
          <a:p>
            <a:pPr marL="285750" lvl="0" indent="-285750">
              <a:buFont typeface="Wingdings" pitchFamily="2" charset="2"/>
              <a:buChar char="Ø"/>
            </a:pPr>
            <a:r>
              <a:rPr lang="en-GB" dirty="0"/>
              <a:t>HISTORY OF AUTOMATIC CONTROL  DEVELOPMENT</a:t>
            </a:r>
          </a:p>
          <a:p>
            <a:pPr lvl="0"/>
            <a:endParaRPr lang="en-GB" dirty="0"/>
          </a:p>
          <a:p>
            <a:pPr marL="285750" lvl="0" indent="-285750">
              <a:buFont typeface="Wingdings" pitchFamily="2" charset="2"/>
              <a:buChar char="Ø"/>
            </a:pPr>
            <a:r>
              <a:rPr lang="en-GB" dirty="0"/>
              <a:t>CLASSIFICATION OF AUTOMATIC CONTROL</a:t>
            </a:r>
          </a:p>
          <a:p>
            <a:pPr lvl="0"/>
            <a:endParaRPr lang="en-GB" dirty="0"/>
          </a:p>
          <a:p>
            <a:pPr marL="285750" lvl="0" indent="-285750">
              <a:buFont typeface="Wingdings" pitchFamily="2" charset="2"/>
              <a:buChar char="Ø"/>
            </a:pPr>
            <a:r>
              <a:rPr lang="en-GB" dirty="0"/>
              <a:t>BASIC CONTROL SYSTEMS COMPONENTS AND TERMINOLOGIES</a:t>
            </a:r>
          </a:p>
          <a:p>
            <a:pPr lvl="0"/>
            <a:endParaRPr lang="en-GB" dirty="0"/>
          </a:p>
          <a:p>
            <a:pPr marL="285750" lvl="0" indent="-285750">
              <a:buFont typeface="Wingdings" pitchFamily="2" charset="2"/>
              <a:buChar char="Ø"/>
            </a:pPr>
            <a:r>
              <a:rPr lang="en-GB" dirty="0"/>
              <a:t>APPLICATION OF AUTOMATIC CONTROL</a:t>
            </a:r>
          </a:p>
          <a:p>
            <a:pPr lvl="0"/>
            <a:endParaRPr lang="en-GB" dirty="0"/>
          </a:p>
          <a:p>
            <a:pPr marL="285750" lvl="0" indent="-285750">
              <a:buFont typeface="Wingdings" pitchFamily="2" charset="2"/>
              <a:buChar char="Ø"/>
            </a:pPr>
            <a:r>
              <a:rPr lang="en-GB" dirty="0"/>
              <a:t>IMPORTANCE OF AUTOMATIC CONTROL</a:t>
            </a:r>
          </a:p>
          <a:p>
            <a:pPr marL="285750" lvl="0" indent="-285750">
              <a:buFont typeface="Wingdings" pitchFamily="2" charset="2"/>
              <a:buChar char="Ø"/>
            </a:pPr>
            <a:endParaRPr lang="en-GB" dirty="0"/>
          </a:p>
          <a:p>
            <a:pPr marL="285750" lvl="0" indent="-285750">
              <a:buFont typeface="Wingdings" pitchFamily="2" charset="2"/>
              <a:buChar char="Ø"/>
            </a:pPr>
            <a:r>
              <a:rPr lang="en-GB" dirty="0"/>
              <a:t>SUMMARY</a:t>
            </a:r>
          </a:p>
        </p:txBody>
      </p:sp>
      <p:sp>
        <p:nvSpPr>
          <p:cNvPr id="6" name="Slide Number Placeholder 5"/>
          <p:cNvSpPr>
            <a:spLocks noGrp="1"/>
          </p:cNvSpPr>
          <p:nvPr>
            <p:ph type="sldNum" sz="quarter" idx="12"/>
          </p:nvPr>
        </p:nvSpPr>
        <p:spPr/>
        <p:txBody>
          <a:bodyPr/>
          <a:lstStyle/>
          <a:p>
            <a:fld id="{D2E2B443-8DAD-44E2-85AE-D7F6E0B837B6}" type="slidenum">
              <a:rPr lang="en-GB" smtClean="0"/>
              <a:t>10</a:t>
            </a:fld>
            <a:endParaRPr lang="en-GB"/>
          </a:p>
        </p:txBody>
      </p:sp>
    </p:spTree>
    <p:extLst>
      <p:ext uri="{BB962C8B-B14F-4D97-AF65-F5344CB8AC3E}">
        <p14:creationId xmlns:p14="http://schemas.microsoft.com/office/powerpoint/2010/main" val="1284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3673" y="1801092"/>
            <a:ext cx="10127671" cy="5078313"/>
          </a:xfrm>
          <a:prstGeom prst="rect">
            <a:avLst/>
          </a:prstGeom>
          <a:noFill/>
        </p:spPr>
        <p:txBody>
          <a:bodyPr wrap="square" rtlCol="0">
            <a:spAutoFit/>
          </a:bodyPr>
          <a:lstStyle/>
          <a:p>
            <a:pPr marL="285750" indent="-285750" algn="just">
              <a:buFont typeface="Wingdings" pitchFamily="2" charset="2"/>
              <a:buChar char="Ø"/>
            </a:pPr>
            <a:r>
              <a:rPr lang="en-GB" dirty="0"/>
              <a:t>WHAT IS AUTOMATIC CONTROL?</a:t>
            </a:r>
          </a:p>
          <a:p>
            <a:pPr algn="just"/>
            <a:endParaRPr lang="en-US" dirty="0"/>
          </a:p>
          <a:p>
            <a:pPr marL="285750" indent="-285750" algn="just">
              <a:buFont typeface="Wingdings" panose="05000000000000000000" pitchFamily="2" charset="2"/>
              <a:buChar char="v"/>
            </a:pPr>
            <a:r>
              <a:rPr lang="en-US" dirty="0"/>
              <a:t>Automatic control is an arrangement of physical components connected or related in such a manner as to form and/or act as an entire unit.</a:t>
            </a:r>
          </a:p>
          <a:p>
            <a:pPr algn="just"/>
            <a:endParaRPr lang="en-US" dirty="0"/>
          </a:p>
          <a:p>
            <a:pPr marL="285750" lvl="0" indent="-285750" algn="just">
              <a:buFont typeface="Wingdings" panose="05000000000000000000" pitchFamily="2" charset="2"/>
              <a:buChar char="v"/>
            </a:pPr>
            <a:r>
              <a:rPr lang="en-US" dirty="0"/>
              <a:t>Automatic control in a broad sense is concerned with the means by which systems may be made to behave in a desired way.</a:t>
            </a:r>
          </a:p>
          <a:p>
            <a:pPr lvl="0" algn="just"/>
            <a:endParaRPr lang="en-US" dirty="0"/>
          </a:p>
          <a:p>
            <a:pPr marL="285750" lvl="0" indent="-285750">
              <a:buFont typeface="Wingdings" panose="05000000000000000000" pitchFamily="2" charset="2"/>
              <a:buChar char="v"/>
            </a:pPr>
            <a:r>
              <a:rPr lang="en-US" dirty="0"/>
              <a:t>Automatic control is a research area, theoretical base for automation, employing knowledge from mathematics and engineering to make system behave in a desired way. A central concept is that system which is to be controlled, such as a rudder, propeller , process plant or an entire ballistic missile. The systems studied within Automatic Control 1 are mostly linear systems. </a:t>
            </a:r>
          </a:p>
          <a:p>
            <a:pPr lvl="0"/>
            <a:endParaRPr lang="en-GB" dirty="0"/>
          </a:p>
          <a:p>
            <a:pPr marL="285750" lvl="0" indent="-285750">
              <a:buFont typeface="Wingdings" panose="05000000000000000000" pitchFamily="2" charset="2"/>
              <a:buChar char="v"/>
            </a:pPr>
            <a:r>
              <a:rPr lang="en-US" dirty="0"/>
              <a:t>A control system is an interconnection of components forming a configuration that will provide a desired system response.</a:t>
            </a:r>
            <a:endParaRPr lang="en-GB" dirty="0"/>
          </a:p>
          <a:p>
            <a:pPr marL="571500" lvl="0" indent="-571500" algn="just">
              <a:buFont typeface="Arial" panose="020B0604020202020204" pitchFamily="34" charset="0"/>
              <a:buChar char="•"/>
            </a:pPr>
            <a:endParaRPr lang="en-US" dirty="0"/>
          </a:p>
          <a:p>
            <a:endParaRPr lang="en-GB" dirty="0"/>
          </a:p>
        </p:txBody>
      </p:sp>
      <p:sp>
        <p:nvSpPr>
          <p:cNvPr id="5" name="TextBox 4"/>
          <p:cNvSpPr txBox="1"/>
          <p:nvPr/>
        </p:nvSpPr>
        <p:spPr>
          <a:xfrm>
            <a:off x="4558146" y="651164"/>
            <a:ext cx="5056910" cy="1077218"/>
          </a:xfrm>
          <a:prstGeom prst="rect">
            <a:avLst/>
          </a:prstGeom>
          <a:noFill/>
        </p:spPr>
        <p:txBody>
          <a:bodyPr wrap="square" rtlCol="0">
            <a:spAutoFit/>
          </a:bodyPr>
          <a:lstStyle/>
          <a:p>
            <a:r>
              <a:rPr lang="en-GB" sz="3200" b="1" dirty="0">
                <a:solidFill>
                  <a:schemeClr val="accent4">
                    <a:lumMod val="75000"/>
                  </a:schemeClr>
                </a:solidFill>
              </a:rPr>
              <a:t>UNIT ONE INTRODUCTION</a:t>
            </a:r>
            <a:endParaRPr lang="en-GB" sz="3200" dirty="0"/>
          </a:p>
        </p:txBody>
      </p:sp>
      <p:sp>
        <p:nvSpPr>
          <p:cNvPr id="6" name="Slide Number Placeholder 5"/>
          <p:cNvSpPr>
            <a:spLocks noGrp="1"/>
          </p:cNvSpPr>
          <p:nvPr>
            <p:ph type="sldNum" sz="quarter" idx="12"/>
          </p:nvPr>
        </p:nvSpPr>
        <p:spPr/>
        <p:txBody>
          <a:bodyPr/>
          <a:lstStyle/>
          <a:p>
            <a:fld id="{D2E2B443-8DAD-44E2-85AE-D7F6E0B837B6}" type="slidenum">
              <a:rPr lang="en-GB" smtClean="0"/>
              <a:t>11</a:t>
            </a:fld>
            <a:endParaRPr lang="en-GB"/>
          </a:p>
        </p:txBody>
      </p:sp>
    </p:spTree>
    <p:extLst>
      <p:ext uri="{BB962C8B-B14F-4D97-AF65-F5344CB8AC3E}">
        <p14:creationId xmlns:p14="http://schemas.microsoft.com/office/powerpoint/2010/main" val="152817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6338" y="11668"/>
            <a:ext cx="7354784" cy="738664"/>
          </a:xfrm>
          <a:prstGeom prst="rect">
            <a:avLst/>
          </a:prstGeom>
        </p:spPr>
        <p:txBody>
          <a:bodyPr wrap="square">
            <a:spAutoFit/>
          </a:bodyPr>
          <a:lstStyle/>
          <a:p>
            <a:pPr algn="ctr"/>
            <a:br>
              <a:rPr lang="en-GB" b="1" dirty="0">
                <a:solidFill>
                  <a:schemeClr val="accent4">
                    <a:lumMod val="75000"/>
                  </a:schemeClr>
                </a:solidFill>
              </a:rPr>
            </a:br>
            <a:r>
              <a:rPr lang="en-GB" sz="2400" b="1" dirty="0">
                <a:solidFill>
                  <a:schemeClr val="accent4">
                    <a:lumMod val="75000"/>
                  </a:schemeClr>
                </a:solidFill>
              </a:rPr>
              <a:t>HISTORY OF CONTROL SYSTEM DEVELOPMENT </a:t>
            </a:r>
          </a:p>
        </p:txBody>
      </p:sp>
      <p:sp>
        <p:nvSpPr>
          <p:cNvPr id="2" name="Rectangle 1"/>
          <p:cNvSpPr/>
          <p:nvPr/>
        </p:nvSpPr>
        <p:spPr>
          <a:xfrm>
            <a:off x="556747" y="563562"/>
            <a:ext cx="11139055" cy="6463308"/>
          </a:xfrm>
          <a:prstGeom prst="rect">
            <a:avLst/>
          </a:prstGeom>
        </p:spPr>
        <p:txBody>
          <a:bodyPr wrap="square">
            <a:spAutoFit/>
          </a:bodyPr>
          <a:lstStyle/>
          <a:p>
            <a:endParaRPr lang="en-US" b="1" dirty="0"/>
          </a:p>
          <a:p>
            <a:r>
              <a:rPr lang="en-US" b="1" u="sng" dirty="0"/>
              <a:t>The roots (before 1940)</a:t>
            </a:r>
            <a:endParaRPr lang="en-US" u="sng" dirty="0"/>
          </a:p>
          <a:p>
            <a:endParaRPr lang="en-US" dirty="0"/>
          </a:p>
          <a:p>
            <a:pPr marL="285750" indent="-285750" algn="just">
              <a:buFont typeface="Arial" pitchFamily="34" charset="0"/>
              <a:buChar char="•"/>
            </a:pPr>
            <a:r>
              <a:rPr lang="en-US" dirty="0"/>
              <a:t>Some of the early inventions include the use of feedback in windmills, steam engines, engines, ships, airplanes, process control and telecommunication.</a:t>
            </a:r>
          </a:p>
          <a:p>
            <a:r>
              <a:rPr lang="en-US" dirty="0"/>
              <a:t>Detail:</a:t>
            </a:r>
          </a:p>
          <a:p>
            <a:pPr marL="285750" indent="-285750">
              <a:buFont typeface="Arial" pitchFamily="34" charset="0"/>
              <a:buChar char="•"/>
            </a:pPr>
            <a:r>
              <a:rPr lang="en-US" dirty="0"/>
              <a:t>1620   Temperature regulator of a furnace (</a:t>
            </a:r>
            <a:r>
              <a:rPr lang="en-US" dirty="0" err="1"/>
              <a:t>Drebbel</a:t>
            </a:r>
            <a:r>
              <a:rPr lang="en-US" dirty="0"/>
              <a:t>)</a:t>
            </a:r>
          </a:p>
          <a:p>
            <a:pPr marL="285750" indent="-285750">
              <a:buFont typeface="Arial" pitchFamily="34" charset="0"/>
              <a:buChar char="•"/>
            </a:pPr>
            <a:r>
              <a:rPr lang="en-US" dirty="0"/>
              <a:t>1698   Steam-powered machine (Thomas </a:t>
            </a:r>
            <a:r>
              <a:rPr lang="en-US" dirty="0" err="1"/>
              <a:t>Savery</a:t>
            </a:r>
            <a:r>
              <a:rPr lang="en-US" dirty="0"/>
              <a:t>)</a:t>
            </a:r>
          </a:p>
          <a:p>
            <a:pPr marL="285750" indent="-285750">
              <a:buFont typeface="Arial" pitchFamily="34" charset="0"/>
              <a:buChar char="•"/>
            </a:pPr>
            <a:r>
              <a:rPr lang="en-US" dirty="0"/>
              <a:t>1788	Steam engine governor ( James Watt)</a:t>
            </a:r>
          </a:p>
          <a:p>
            <a:pPr marL="285750" indent="-285750">
              <a:buFont typeface="Arial" pitchFamily="34" charset="0"/>
              <a:buChar char="•"/>
            </a:pPr>
            <a:r>
              <a:rPr lang="en-US" dirty="0"/>
              <a:t>1868 	Governor control analysis (Electromagnetic field equations)(James Clark Maxwell)</a:t>
            </a:r>
          </a:p>
          <a:p>
            <a:pPr marL="285750" indent="-285750">
              <a:buFont typeface="Arial" pitchFamily="34" charset="0"/>
              <a:buChar char="•"/>
            </a:pPr>
            <a:r>
              <a:rPr lang="en-US" dirty="0"/>
              <a:t>1873   Book on servomotors  (Jean Joseph)</a:t>
            </a:r>
          </a:p>
          <a:p>
            <a:pPr marL="285750" indent="-285750">
              <a:buFont typeface="Arial" pitchFamily="34" charset="0"/>
              <a:buChar char="•"/>
            </a:pPr>
            <a:r>
              <a:rPr lang="en-US" dirty="0"/>
              <a:t>1907-1914 Active stabilizer, the gyrocompass an gyroscope autopilot (Elmer Sperry) </a:t>
            </a:r>
          </a:p>
          <a:p>
            <a:pPr marL="285750" indent="-285750">
              <a:buFont typeface="Arial" pitchFamily="34" charset="0"/>
              <a:buChar char="•"/>
            </a:pPr>
            <a:r>
              <a:rPr lang="en-US" dirty="0"/>
              <a:t>1927	Telephone amplifier analysis (Bode)</a:t>
            </a:r>
          </a:p>
          <a:p>
            <a:pPr marL="285750" indent="-285750">
              <a:buFont typeface="Arial" pitchFamily="34" charset="0"/>
              <a:buChar char="•"/>
            </a:pPr>
            <a:r>
              <a:rPr lang="en-US" dirty="0"/>
              <a:t>1932	Stability analysis (</a:t>
            </a:r>
            <a:r>
              <a:rPr lang="en-US" dirty="0" err="1"/>
              <a:t>Nyquist</a:t>
            </a:r>
            <a:r>
              <a:rPr lang="en-US" dirty="0"/>
              <a:t>)</a:t>
            </a:r>
          </a:p>
          <a:p>
            <a:endParaRPr lang="en-US" dirty="0"/>
          </a:p>
          <a:p>
            <a:r>
              <a:rPr lang="en-US" b="1" u="sng" dirty="0"/>
              <a:t>The field emerges (1940-1945)</a:t>
            </a:r>
          </a:p>
          <a:p>
            <a:endParaRPr lang="en-US" dirty="0"/>
          </a:p>
          <a:p>
            <a:r>
              <a:rPr lang="en-US" dirty="0"/>
              <a:t>During the Second World War, the field widened like wild fire, examples include education, industries and organizations. </a:t>
            </a:r>
          </a:p>
          <a:p>
            <a:endParaRPr lang="en-US" dirty="0"/>
          </a:p>
          <a:p>
            <a:r>
              <a:rPr lang="en-US" dirty="0"/>
              <a:t>Detail: </a:t>
            </a:r>
          </a:p>
          <a:p>
            <a:pPr marL="285750" indent="-285750">
              <a:buFont typeface="Arial" pitchFamily="34" charset="0"/>
              <a:buChar char="•"/>
            </a:pPr>
            <a:r>
              <a:rPr lang="en-US" dirty="0"/>
              <a:t>1940	Autopilots, gun directors, radar, etc.</a:t>
            </a:r>
          </a:p>
          <a:p>
            <a:endParaRPr lang="en-US" dirty="0"/>
          </a:p>
        </p:txBody>
      </p:sp>
      <p:sp>
        <p:nvSpPr>
          <p:cNvPr id="6" name="Slide Number Placeholder 5"/>
          <p:cNvSpPr>
            <a:spLocks noGrp="1"/>
          </p:cNvSpPr>
          <p:nvPr>
            <p:ph type="sldNum" sz="quarter" idx="12"/>
          </p:nvPr>
        </p:nvSpPr>
        <p:spPr/>
        <p:txBody>
          <a:bodyPr/>
          <a:lstStyle/>
          <a:p>
            <a:fld id="{D2E2B443-8DAD-44E2-85AE-D7F6E0B837B6}" type="slidenum">
              <a:rPr lang="en-GB" smtClean="0"/>
              <a:t>12</a:t>
            </a:fld>
            <a:endParaRPr lang="en-GB"/>
          </a:p>
        </p:txBody>
      </p:sp>
    </p:spTree>
    <p:extLst>
      <p:ext uri="{BB962C8B-B14F-4D97-AF65-F5344CB8AC3E}">
        <p14:creationId xmlns:p14="http://schemas.microsoft.com/office/powerpoint/2010/main" val="263090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054" y="563562"/>
            <a:ext cx="10377055" cy="5514110"/>
          </a:xfrm>
        </p:spPr>
        <p:txBody>
          <a:bodyPr/>
          <a:lstStyle/>
          <a:p>
            <a:pPr marL="0" indent="0">
              <a:buNone/>
            </a:pPr>
            <a:r>
              <a:rPr lang="en-US" sz="1800" b="1" u="sng" dirty="0"/>
              <a:t>The second wave (1950--)</a:t>
            </a:r>
            <a:endParaRPr lang="en-US" sz="1800" dirty="0"/>
          </a:p>
          <a:p>
            <a:pPr algn="just">
              <a:lnSpc>
                <a:spcPct val="150000"/>
              </a:lnSpc>
            </a:pPr>
            <a:r>
              <a:rPr lang="en-US" sz="1800" dirty="0"/>
              <a:t>There were some demanding applications of controls in the space, and process industry, for example etc. New components  like the digital computer were then invented.</a:t>
            </a:r>
          </a:p>
          <a:p>
            <a:pPr marL="0" indent="0">
              <a:lnSpc>
                <a:spcPct val="150000"/>
              </a:lnSpc>
              <a:buNone/>
            </a:pPr>
            <a:r>
              <a:rPr lang="en-US" sz="1800" dirty="0"/>
              <a:t> Detail: </a:t>
            </a:r>
          </a:p>
          <a:p>
            <a:r>
              <a:rPr lang="en-US" sz="1800" dirty="0"/>
              <a:t>1952	Machine tool numerical control </a:t>
            </a:r>
          </a:p>
          <a:p>
            <a:r>
              <a:rPr lang="en-US" sz="1800" dirty="0"/>
              <a:t>1970 	State variable models, optimal control </a:t>
            </a:r>
          </a:p>
          <a:p>
            <a:r>
              <a:rPr lang="en-US" sz="1800" dirty="0"/>
              <a:t>1994	Extensive use of feedback control in automobiles.</a:t>
            </a:r>
          </a:p>
          <a:p>
            <a:pPr marL="0" indent="0">
              <a:buNone/>
            </a:pPr>
            <a:r>
              <a:rPr lang="en-US" sz="1800" dirty="0"/>
              <a:t>  </a:t>
            </a:r>
          </a:p>
        </p:txBody>
      </p:sp>
      <p:sp>
        <p:nvSpPr>
          <p:cNvPr id="5" name="Slide Number Placeholder 4"/>
          <p:cNvSpPr>
            <a:spLocks noGrp="1"/>
          </p:cNvSpPr>
          <p:nvPr>
            <p:ph type="sldNum" sz="quarter" idx="12"/>
          </p:nvPr>
        </p:nvSpPr>
        <p:spPr/>
        <p:txBody>
          <a:bodyPr/>
          <a:lstStyle/>
          <a:p>
            <a:fld id="{D2E2B443-8DAD-44E2-85AE-D7F6E0B837B6}" type="slidenum">
              <a:rPr lang="en-GB" smtClean="0"/>
              <a:t>13</a:t>
            </a:fld>
            <a:endParaRPr lang="en-GB"/>
          </a:p>
        </p:txBody>
      </p:sp>
    </p:spTree>
    <p:extLst>
      <p:ext uri="{BB962C8B-B14F-4D97-AF65-F5344CB8AC3E}">
        <p14:creationId xmlns:p14="http://schemas.microsoft.com/office/powerpoint/2010/main" val="2626453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9315" y="249382"/>
            <a:ext cx="7354784" cy="1723549"/>
          </a:xfrm>
          <a:prstGeom prst="rect">
            <a:avLst/>
          </a:prstGeom>
        </p:spPr>
        <p:txBody>
          <a:bodyPr wrap="square">
            <a:spAutoFit/>
          </a:bodyPr>
          <a:lstStyle/>
          <a:p>
            <a:pPr algn="ctr"/>
            <a:br>
              <a:rPr lang="en-GB" b="1" dirty="0">
                <a:solidFill>
                  <a:schemeClr val="accent4">
                    <a:lumMod val="75000"/>
                  </a:schemeClr>
                </a:solidFill>
              </a:rPr>
            </a:br>
            <a:r>
              <a:rPr lang="en-GB" sz="3200" b="1" dirty="0">
                <a:solidFill>
                  <a:schemeClr val="accent4">
                    <a:lumMod val="75000"/>
                  </a:schemeClr>
                </a:solidFill>
              </a:rPr>
              <a:t>CLASSIFICATION OF AUTOMATIC CONTROL</a:t>
            </a:r>
          </a:p>
          <a:p>
            <a:pPr algn="ctr"/>
            <a:r>
              <a:rPr lang="en-GB" sz="2400" b="1" dirty="0">
                <a:solidFill>
                  <a:schemeClr val="accent4">
                    <a:lumMod val="75000"/>
                  </a:schemeClr>
                </a:solidFill>
              </a:rPr>
              <a:t> </a:t>
            </a:r>
          </a:p>
        </p:txBody>
      </p:sp>
      <p:sp>
        <p:nvSpPr>
          <p:cNvPr id="2" name="Rectangle 1"/>
          <p:cNvSpPr/>
          <p:nvPr/>
        </p:nvSpPr>
        <p:spPr>
          <a:xfrm>
            <a:off x="568036" y="895713"/>
            <a:ext cx="11139055" cy="646331"/>
          </a:xfrm>
          <a:prstGeom prst="rect">
            <a:avLst/>
          </a:prstGeom>
        </p:spPr>
        <p:txBody>
          <a:bodyPr wrap="square">
            <a:spAutoFit/>
          </a:bodyPr>
          <a:lstStyle/>
          <a:p>
            <a:endParaRPr lang="en-US" dirty="0"/>
          </a:p>
          <a:p>
            <a:endParaRPr lang="en-US" dirty="0"/>
          </a:p>
        </p:txBody>
      </p:sp>
      <p:sp>
        <p:nvSpPr>
          <p:cNvPr id="6" name="Slide Number Placeholder 5"/>
          <p:cNvSpPr>
            <a:spLocks noGrp="1"/>
          </p:cNvSpPr>
          <p:nvPr>
            <p:ph type="sldNum" sz="quarter" idx="12"/>
          </p:nvPr>
        </p:nvSpPr>
        <p:spPr/>
        <p:txBody>
          <a:bodyPr/>
          <a:lstStyle/>
          <a:p>
            <a:fld id="{D2E2B443-8DAD-44E2-85AE-D7F6E0B837B6}" type="slidenum">
              <a:rPr lang="en-GB" smtClean="0"/>
              <a:t>14</a:t>
            </a:fld>
            <a:endParaRPr lang="en-GB" dirty="0"/>
          </a:p>
        </p:txBody>
      </p:sp>
      <p:sp>
        <p:nvSpPr>
          <p:cNvPr id="4" name="Rectangle 3">
            <a:extLst>
              <a:ext uri="{FF2B5EF4-FFF2-40B4-BE49-F238E27FC236}">
                <a16:creationId xmlns:a16="http://schemas.microsoft.com/office/drawing/2014/main" id="{A9C5215D-FF80-4271-9D10-1F2A08141C91}"/>
              </a:ext>
            </a:extLst>
          </p:cNvPr>
          <p:cNvSpPr/>
          <p:nvPr/>
        </p:nvSpPr>
        <p:spPr>
          <a:xfrm>
            <a:off x="692214" y="1779687"/>
            <a:ext cx="8575964" cy="5078313"/>
          </a:xfrm>
          <a:prstGeom prst="rect">
            <a:avLst/>
          </a:prstGeom>
        </p:spPr>
        <p:txBody>
          <a:bodyPr wrap="square">
            <a:spAutoFit/>
          </a:bodyPr>
          <a:lstStyle/>
          <a:p>
            <a:pPr marL="285750" indent="-285750">
              <a:lnSpc>
                <a:spcPct val="150000"/>
              </a:lnSpc>
              <a:buFont typeface="Wingdings" panose="05000000000000000000" pitchFamily="2" charset="2"/>
              <a:buChar char="q"/>
            </a:pPr>
            <a:r>
              <a:rPr lang="en-GB" dirty="0"/>
              <a:t>Control system can be classified broadly by types or configurations:</a:t>
            </a:r>
            <a:endParaRPr lang="en-US" dirty="0"/>
          </a:p>
          <a:p>
            <a:pPr marL="514350" lvl="0" indent="-514350">
              <a:lnSpc>
                <a:spcPct val="150000"/>
              </a:lnSpc>
              <a:buFont typeface="+mj-lt"/>
              <a:buAutoNum type="arabicPeriod"/>
            </a:pPr>
            <a:r>
              <a:rPr lang="en-GB" dirty="0"/>
              <a:t>Open-loop Type</a:t>
            </a:r>
            <a:endParaRPr lang="en-US" dirty="0"/>
          </a:p>
          <a:p>
            <a:pPr marL="514350" lvl="0" indent="-514350">
              <a:lnSpc>
                <a:spcPct val="150000"/>
              </a:lnSpc>
              <a:buFont typeface="+mj-lt"/>
              <a:buAutoNum type="arabicPeriod"/>
            </a:pPr>
            <a:r>
              <a:rPr lang="en-GB" dirty="0"/>
              <a:t>Closed-loop Type</a:t>
            </a:r>
          </a:p>
          <a:p>
            <a:pPr marL="285750" lvl="0" indent="-285750">
              <a:lnSpc>
                <a:spcPct val="150000"/>
              </a:lnSpc>
              <a:buFont typeface="Wingdings" panose="05000000000000000000" pitchFamily="2" charset="2"/>
              <a:buChar char="q"/>
            </a:pPr>
            <a:r>
              <a:rPr lang="en-GB" dirty="0"/>
              <a:t>Type of Input</a:t>
            </a:r>
          </a:p>
          <a:p>
            <a:pPr marL="342900" lvl="0" indent="-342900">
              <a:lnSpc>
                <a:spcPct val="150000"/>
              </a:lnSpc>
              <a:buAutoNum type="arabicPeriod"/>
            </a:pPr>
            <a:r>
              <a:rPr lang="en-GB" dirty="0"/>
              <a:t>SISO, MIMO, SIMO, MISO</a:t>
            </a:r>
          </a:p>
          <a:p>
            <a:pPr marL="285750" lvl="0" indent="-285750">
              <a:lnSpc>
                <a:spcPct val="150000"/>
              </a:lnSpc>
              <a:buFont typeface="Wingdings" panose="05000000000000000000" pitchFamily="2" charset="2"/>
              <a:buChar char="q"/>
            </a:pPr>
            <a:r>
              <a:rPr lang="en-GB" dirty="0"/>
              <a:t>By Applications</a:t>
            </a:r>
          </a:p>
          <a:p>
            <a:pPr marL="285750" lvl="0" indent="-285750">
              <a:lnSpc>
                <a:spcPct val="150000"/>
              </a:lnSpc>
              <a:buFont typeface="Wingdings" panose="05000000000000000000" pitchFamily="2" charset="2"/>
              <a:buChar char="q"/>
            </a:pPr>
            <a:r>
              <a:rPr lang="en-GB" dirty="0"/>
              <a:t>By Creation</a:t>
            </a:r>
          </a:p>
          <a:p>
            <a:pPr marL="285750" lvl="0" indent="-285750">
              <a:lnSpc>
                <a:spcPct val="150000"/>
              </a:lnSpc>
              <a:buFont typeface="Wingdings" panose="05000000000000000000" pitchFamily="2" charset="2"/>
              <a:buChar char="q"/>
            </a:pPr>
            <a:endParaRPr lang="en-GB" dirty="0"/>
          </a:p>
          <a:p>
            <a:pPr lvl="0">
              <a:lnSpc>
                <a:spcPct val="150000"/>
              </a:lnSpc>
            </a:pPr>
            <a:endParaRPr lang="en-GB" dirty="0"/>
          </a:p>
          <a:p>
            <a:pPr lvl="0">
              <a:lnSpc>
                <a:spcPct val="150000"/>
              </a:lnSpc>
            </a:pPr>
            <a:endParaRPr lang="en-GB" dirty="0"/>
          </a:p>
          <a:p>
            <a:pPr lvl="0">
              <a:lnSpc>
                <a:spcPct val="150000"/>
              </a:lnSpc>
            </a:pPr>
            <a:endParaRPr lang="en-GB" dirty="0"/>
          </a:p>
          <a:p>
            <a:pPr lvl="0">
              <a:lnSpc>
                <a:spcPct val="150000"/>
              </a:lnSpc>
            </a:pPr>
            <a:endParaRPr lang="en-US" dirty="0"/>
          </a:p>
        </p:txBody>
      </p:sp>
    </p:spTree>
    <p:extLst>
      <p:ext uri="{BB962C8B-B14F-4D97-AF65-F5344CB8AC3E}">
        <p14:creationId xmlns:p14="http://schemas.microsoft.com/office/powerpoint/2010/main" val="202444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9872"/>
            <a:ext cx="10515600" cy="5900928"/>
          </a:xfrm>
        </p:spPr>
        <p:txBody>
          <a:bodyPr>
            <a:normAutofit/>
          </a:bodyPr>
          <a:lstStyle/>
          <a:p>
            <a:pPr marL="0" indent="0" algn="ctr">
              <a:buNone/>
            </a:pPr>
            <a:r>
              <a:rPr lang="en-GB" sz="2800" b="1" dirty="0"/>
              <a:t>Open-loop control systems</a:t>
            </a:r>
          </a:p>
          <a:p>
            <a:pPr marL="0" indent="0">
              <a:buNone/>
            </a:pPr>
            <a:endParaRPr lang="en-GB" b="1" dirty="0"/>
          </a:p>
          <a:p>
            <a:pPr>
              <a:lnSpc>
                <a:spcPct val="150000"/>
              </a:lnSpc>
            </a:pPr>
            <a:r>
              <a:rPr lang="en-GB" sz="1800" dirty="0"/>
              <a:t>An open-loop control system is one in which the control input to the system is not affected in any way by the output of the system.</a:t>
            </a:r>
          </a:p>
          <a:p>
            <a:pPr>
              <a:lnSpc>
                <a:spcPct val="150000"/>
              </a:lnSpc>
            </a:pPr>
            <a:r>
              <a:rPr lang="en-GB" sz="1800" dirty="0"/>
              <a:t>They are generally relatively simple and therefore often inexpensive.</a:t>
            </a:r>
          </a:p>
          <a:p>
            <a:pPr>
              <a:lnSpc>
                <a:spcPct val="150000"/>
              </a:lnSpc>
            </a:pPr>
            <a:r>
              <a:rPr lang="en-GB" sz="1800" dirty="0"/>
              <a:t>The response of an open-loop system is dependent on the characteristics of the system itself in terms of the relationship between the system input and output signals.</a:t>
            </a:r>
          </a:p>
          <a:p>
            <a:pPr>
              <a:lnSpc>
                <a:spcPct val="150000"/>
              </a:lnSpc>
            </a:pPr>
            <a:r>
              <a:rPr lang="en-GB" sz="1800" dirty="0"/>
              <a:t> If the system characteristics change at some time then both the response accuracy and repeatability can be severely impaired. </a:t>
            </a:r>
          </a:p>
          <a:p>
            <a:pPr>
              <a:lnSpc>
                <a:spcPct val="150000"/>
              </a:lnSpc>
            </a:pPr>
            <a:r>
              <a:rPr lang="en-GB" sz="1800" dirty="0"/>
              <a:t>Examples include automatic electric toasters and washing machines.</a:t>
            </a:r>
            <a:endParaRPr lang="en-US" sz="1800" dirty="0"/>
          </a:p>
        </p:txBody>
      </p:sp>
      <p:sp>
        <p:nvSpPr>
          <p:cNvPr id="5" name="Slide Number Placeholder 4"/>
          <p:cNvSpPr>
            <a:spLocks noGrp="1"/>
          </p:cNvSpPr>
          <p:nvPr>
            <p:ph type="sldNum" sz="quarter" idx="12"/>
          </p:nvPr>
        </p:nvSpPr>
        <p:spPr/>
        <p:txBody>
          <a:bodyPr/>
          <a:lstStyle/>
          <a:p>
            <a:fld id="{D2E2B443-8DAD-44E2-85AE-D7F6E0B837B6}" type="slidenum">
              <a:rPr lang="en-GB" smtClean="0"/>
              <a:t>15</a:t>
            </a:fld>
            <a:endParaRPr lang="en-GB"/>
          </a:p>
        </p:txBody>
      </p:sp>
    </p:spTree>
    <p:extLst>
      <p:ext uri="{BB962C8B-B14F-4D97-AF65-F5344CB8AC3E}">
        <p14:creationId xmlns:p14="http://schemas.microsoft.com/office/powerpoint/2010/main" val="384025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7696"/>
            <a:ext cx="10515600" cy="4799267"/>
          </a:xfrm>
        </p:spPr>
        <p:txBody>
          <a:bodyPr/>
          <a:lstStyle/>
          <a:p>
            <a:pPr>
              <a:lnSpc>
                <a:spcPct val="150000"/>
              </a:lnSpc>
            </a:pPr>
            <a:r>
              <a:rPr lang="en-GB" sz="1800" dirty="0"/>
              <a:t>An open-loop system may be:</a:t>
            </a:r>
          </a:p>
          <a:p>
            <a:pPr marL="514350" indent="-514350">
              <a:lnSpc>
                <a:spcPct val="150000"/>
              </a:lnSpc>
              <a:buFont typeface="+mj-lt"/>
              <a:buAutoNum type="arabicPeriod"/>
            </a:pPr>
            <a:r>
              <a:rPr lang="en-GB" sz="1800" dirty="0"/>
              <a:t>Continuous type (example steam turbine without governor) or </a:t>
            </a:r>
          </a:p>
          <a:p>
            <a:pPr marL="514350" indent="-514350">
              <a:lnSpc>
                <a:spcPct val="150000"/>
              </a:lnSpc>
              <a:buFont typeface="+mj-lt"/>
              <a:buAutoNum type="arabicPeriod"/>
            </a:pPr>
            <a:r>
              <a:rPr lang="en-GB" sz="1800" dirty="0"/>
              <a:t>Sequential type (example pneumatic/hydraulic actuators).</a:t>
            </a:r>
            <a:endParaRPr lang="en-US" sz="1800" dirty="0"/>
          </a:p>
          <a:p>
            <a:pPr>
              <a:lnSpc>
                <a:spcPct val="150000"/>
              </a:lnSpc>
            </a:pPr>
            <a:r>
              <a:rPr lang="en-GB" sz="1800" dirty="0"/>
              <a:t>  In the presence of disturbances, an open-loop control system will not perform the desired task. </a:t>
            </a:r>
          </a:p>
          <a:p>
            <a:pPr>
              <a:lnSpc>
                <a:spcPct val="150000"/>
              </a:lnSpc>
            </a:pPr>
            <a:r>
              <a:rPr lang="en-GB" sz="1800" dirty="0"/>
              <a:t>Open-loop control can be used in practice only if the relationship between the input and output is known and if there are neither internal nor external disturbances. </a:t>
            </a:r>
            <a:endParaRPr lang="en-US" sz="1800" dirty="0"/>
          </a:p>
          <a:p>
            <a:pPr marL="0" indent="0">
              <a:buNone/>
            </a:pPr>
            <a:endParaRPr lang="en-US" dirty="0"/>
          </a:p>
        </p:txBody>
      </p:sp>
      <p:sp>
        <p:nvSpPr>
          <p:cNvPr id="5" name="Slide Number Placeholder 4"/>
          <p:cNvSpPr>
            <a:spLocks noGrp="1"/>
          </p:cNvSpPr>
          <p:nvPr>
            <p:ph type="sldNum" sz="quarter" idx="12"/>
          </p:nvPr>
        </p:nvSpPr>
        <p:spPr/>
        <p:txBody>
          <a:bodyPr/>
          <a:lstStyle/>
          <a:p>
            <a:fld id="{D2E2B443-8DAD-44E2-85AE-D7F6E0B837B6}" type="slidenum">
              <a:rPr lang="en-GB" smtClean="0"/>
              <a:t>16</a:t>
            </a:fld>
            <a:endParaRPr lang="en-GB"/>
          </a:p>
        </p:txBody>
      </p:sp>
    </p:spTree>
    <p:extLst>
      <p:ext uri="{BB962C8B-B14F-4D97-AF65-F5344CB8AC3E}">
        <p14:creationId xmlns:p14="http://schemas.microsoft.com/office/powerpoint/2010/main" val="18307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872067"/>
          </a:xfrm>
        </p:spPr>
        <p:txBody>
          <a:bodyPr/>
          <a:lstStyle/>
          <a:p>
            <a:pPr marL="0" indent="0" algn="ctr">
              <a:buNone/>
            </a:pPr>
            <a:endParaRPr lang="en-GB" b="1" dirty="0"/>
          </a:p>
          <a:p>
            <a:pPr marL="0" indent="0" algn="ctr">
              <a:buNone/>
            </a:pPr>
            <a:r>
              <a:rPr lang="en-GB" b="1" dirty="0"/>
              <a:t>Open-loop control systems</a:t>
            </a:r>
            <a:endParaRPr lang="en-US" dirty="0"/>
          </a:p>
          <a:p>
            <a:pPr marL="0" indent="0">
              <a:buNone/>
            </a:pPr>
            <a:endParaRPr lang="en-GB" dirty="0"/>
          </a:p>
        </p:txBody>
      </p:sp>
      <p:sp>
        <p:nvSpPr>
          <p:cNvPr id="5" name="Slide Number Placeholder 4"/>
          <p:cNvSpPr>
            <a:spLocks noGrp="1"/>
          </p:cNvSpPr>
          <p:nvPr>
            <p:ph type="sldNum" sz="quarter" idx="12"/>
          </p:nvPr>
        </p:nvSpPr>
        <p:spPr/>
        <p:txBody>
          <a:bodyPr/>
          <a:lstStyle/>
          <a:p>
            <a:fld id="{D2E2B443-8DAD-44E2-85AE-D7F6E0B837B6}" type="slidenum">
              <a:rPr lang="en-GB" smtClean="0"/>
              <a:t>17</a:t>
            </a:fld>
            <a:endParaRPr lang="en-GB" dirty="0"/>
          </a:p>
        </p:txBody>
      </p:sp>
      <p:sp>
        <p:nvSpPr>
          <p:cNvPr id="2" name="TextBox 1">
            <a:extLst>
              <a:ext uri="{FF2B5EF4-FFF2-40B4-BE49-F238E27FC236}">
                <a16:creationId xmlns:a16="http://schemas.microsoft.com/office/drawing/2014/main" id="{372AE984-B9DB-4A31-84BD-230F10DDE4D3}"/>
              </a:ext>
            </a:extLst>
          </p:cNvPr>
          <p:cNvSpPr txBox="1"/>
          <p:nvPr/>
        </p:nvSpPr>
        <p:spPr>
          <a:xfrm>
            <a:off x="1761068" y="1919111"/>
            <a:ext cx="6028266" cy="1200329"/>
          </a:xfrm>
          <a:prstGeom prst="rect">
            <a:avLst/>
          </a:prstGeom>
          <a:noFill/>
        </p:spPr>
        <p:txBody>
          <a:bodyPr wrap="square" rtlCol="0">
            <a:spAutoFit/>
          </a:bodyPr>
          <a:lstStyle/>
          <a:p>
            <a:r>
              <a:rPr lang="en-GB" b="1" dirty="0"/>
              <a:t>Assignment</a:t>
            </a:r>
          </a:p>
          <a:p>
            <a:endParaRPr lang="en-GB" b="1" dirty="0"/>
          </a:p>
          <a:p>
            <a:r>
              <a:rPr lang="en-GB" dirty="0"/>
              <a:t>Describe Open-loop control system and outline some examples</a:t>
            </a:r>
          </a:p>
        </p:txBody>
      </p:sp>
    </p:spTree>
    <p:extLst>
      <p:ext uri="{BB962C8B-B14F-4D97-AF65-F5344CB8AC3E}">
        <p14:creationId xmlns:p14="http://schemas.microsoft.com/office/powerpoint/2010/main" val="374047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6992"/>
            <a:ext cx="10515600" cy="6193536"/>
          </a:xfrm>
        </p:spPr>
        <p:txBody>
          <a:bodyPr/>
          <a:lstStyle/>
          <a:p>
            <a:pPr marL="0" indent="0" algn="ctr">
              <a:buNone/>
            </a:pPr>
            <a:endParaRPr lang="en-GB" b="1" dirty="0"/>
          </a:p>
          <a:p>
            <a:pPr marL="0" indent="0" algn="ctr">
              <a:buNone/>
            </a:pPr>
            <a:r>
              <a:rPr lang="en-GB" b="1" dirty="0"/>
              <a:t>Closed-loop control systems</a:t>
            </a:r>
            <a:endParaRPr lang="en-US" dirty="0"/>
          </a:p>
          <a:p>
            <a:pPr>
              <a:lnSpc>
                <a:spcPct val="150000"/>
              </a:lnSpc>
            </a:pPr>
            <a:r>
              <a:rPr lang="en-GB" sz="1800" dirty="0"/>
              <a:t>In closed-loop systems, the control input is affected by the system output. </a:t>
            </a:r>
          </a:p>
          <a:p>
            <a:pPr>
              <a:lnSpc>
                <a:spcPct val="150000"/>
              </a:lnSpc>
            </a:pPr>
            <a:r>
              <a:rPr lang="en-GB" sz="1800" dirty="0"/>
              <a:t>Often, the signal feedback from the system output is compared with a reference input signal; the result of this comparison (the difference) is then used to obtain the control or actuate the system input.</a:t>
            </a:r>
          </a:p>
          <a:p>
            <a:pPr>
              <a:lnSpc>
                <a:spcPct val="150000"/>
              </a:lnSpc>
            </a:pPr>
            <a:r>
              <a:rPr lang="en-GB" sz="1800" dirty="0"/>
              <a:t>In a closed-loop control system, the actual error signal, which is the difference between input signal and the feedback signal, is fed to the controller so as to reduce the error and bring the output of the system to a desired value. </a:t>
            </a:r>
          </a:p>
          <a:p>
            <a:pPr>
              <a:lnSpc>
                <a:spcPct val="150000"/>
              </a:lnSpc>
            </a:pPr>
            <a:r>
              <a:rPr lang="en-GB" sz="1800" dirty="0"/>
              <a:t>The term closed-loop control always implies the use of feedback control action in order to reduce system error.</a:t>
            </a:r>
            <a:endParaRPr lang="en-US" sz="1800" dirty="0"/>
          </a:p>
          <a:p>
            <a:pPr marL="0" indent="0">
              <a:buNone/>
            </a:pPr>
            <a:endParaRPr lang="en-GB" dirty="0"/>
          </a:p>
        </p:txBody>
      </p:sp>
      <p:sp>
        <p:nvSpPr>
          <p:cNvPr id="5" name="Slide Number Placeholder 4"/>
          <p:cNvSpPr>
            <a:spLocks noGrp="1"/>
          </p:cNvSpPr>
          <p:nvPr>
            <p:ph type="sldNum" sz="quarter" idx="12"/>
          </p:nvPr>
        </p:nvSpPr>
        <p:spPr/>
        <p:txBody>
          <a:bodyPr/>
          <a:lstStyle/>
          <a:p>
            <a:fld id="{D2E2B443-8DAD-44E2-85AE-D7F6E0B837B6}" type="slidenum">
              <a:rPr lang="en-GB" smtClean="0"/>
              <a:t>18</a:t>
            </a:fld>
            <a:endParaRPr lang="en-GB" dirty="0"/>
          </a:p>
        </p:txBody>
      </p:sp>
    </p:spTree>
    <p:extLst>
      <p:ext uri="{BB962C8B-B14F-4D97-AF65-F5344CB8AC3E}">
        <p14:creationId xmlns:p14="http://schemas.microsoft.com/office/powerpoint/2010/main" val="265510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rcRect l="12500" t="43333" r="16146" b="11389"/>
          <a:stretch>
            <a:fillRect/>
          </a:stretch>
        </p:blipFill>
        <p:spPr bwMode="auto">
          <a:xfrm>
            <a:off x="1599956" y="1704109"/>
            <a:ext cx="9116812" cy="4000191"/>
          </a:xfrm>
          <a:prstGeom prst="rect">
            <a:avLst/>
          </a:prstGeom>
          <a:noFill/>
          <a:ln w="9525">
            <a:noFill/>
            <a:miter lim="800000"/>
            <a:headEnd/>
            <a:tailEnd/>
          </a:ln>
        </p:spPr>
      </p:pic>
      <p:sp>
        <p:nvSpPr>
          <p:cNvPr id="6" name="TextBox 5"/>
          <p:cNvSpPr txBox="1"/>
          <p:nvPr/>
        </p:nvSpPr>
        <p:spPr>
          <a:xfrm>
            <a:off x="2255520" y="5790680"/>
            <a:ext cx="4376928" cy="400110"/>
          </a:xfrm>
          <a:prstGeom prst="rect">
            <a:avLst/>
          </a:prstGeom>
          <a:noFill/>
        </p:spPr>
        <p:txBody>
          <a:bodyPr wrap="square" rtlCol="0">
            <a:spAutoFit/>
          </a:bodyPr>
          <a:lstStyle/>
          <a:p>
            <a:r>
              <a:rPr lang="en-US" sz="2000" b="1" dirty="0"/>
              <a:t>Figure 1: closed loop system</a:t>
            </a:r>
          </a:p>
        </p:txBody>
      </p:sp>
      <p:sp>
        <p:nvSpPr>
          <p:cNvPr id="7" name="TextBox 6"/>
          <p:cNvSpPr txBox="1"/>
          <p:nvPr/>
        </p:nvSpPr>
        <p:spPr>
          <a:xfrm>
            <a:off x="1243584" y="1216983"/>
            <a:ext cx="9473184" cy="646331"/>
          </a:xfrm>
          <a:prstGeom prst="rect">
            <a:avLst/>
          </a:prstGeom>
          <a:noFill/>
        </p:spPr>
        <p:txBody>
          <a:bodyPr wrap="square" rtlCol="0">
            <a:spAutoFit/>
          </a:bodyPr>
          <a:lstStyle/>
          <a:p>
            <a:pPr marL="457200" indent="-457200">
              <a:buFont typeface="Arial" panose="020B0604020202020204" pitchFamily="34" charset="0"/>
              <a:buChar char="•"/>
            </a:pPr>
            <a:r>
              <a:rPr lang="en-GB" dirty="0"/>
              <a:t>Figure 1 shows the generalized schematic block diagram for a closed-loop or feedback control system.</a:t>
            </a:r>
            <a:endParaRPr lang="en-US" dirty="0"/>
          </a:p>
        </p:txBody>
      </p:sp>
      <p:sp>
        <p:nvSpPr>
          <p:cNvPr id="4" name="Slide Number Placeholder 3"/>
          <p:cNvSpPr>
            <a:spLocks noGrp="1"/>
          </p:cNvSpPr>
          <p:nvPr>
            <p:ph type="sldNum" sz="quarter" idx="12"/>
          </p:nvPr>
        </p:nvSpPr>
        <p:spPr/>
        <p:txBody>
          <a:bodyPr/>
          <a:lstStyle/>
          <a:p>
            <a:fld id="{D2E2B443-8DAD-44E2-85AE-D7F6E0B837B6}" type="slidenum">
              <a:rPr lang="en-GB" smtClean="0"/>
              <a:t>19</a:t>
            </a:fld>
            <a:endParaRPr lang="en-GB" dirty="0"/>
          </a:p>
        </p:txBody>
      </p:sp>
    </p:spTree>
    <p:extLst>
      <p:ext uri="{BB962C8B-B14F-4D97-AF65-F5344CB8AC3E}">
        <p14:creationId xmlns:p14="http://schemas.microsoft.com/office/powerpoint/2010/main" val="1235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CE545D-385F-43CC-963A-C956EEEA42DD}"/>
              </a:ext>
            </a:extLst>
          </p:cNvPr>
          <p:cNvSpPr txBox="1"/>
          <p:nvPr/>
        </p:nvSpPr>
        <p:spPr>
          <a:xfrm flipH="1">
            <a:off x="3657600" y="795131"/>
            <a:ext cx="6609521" cy="584775"/>
          </a:xfrm>
          <a:prstGeom prst="rect">
            <a:avLst/>
          </a:prstGeom>
          <a:noFill/>
        </p:spPr>
        <p:txBody>
          <a:bodyPr wrap="square" rtlCol="0">
            <a:spAutoFit/>
          </a:bodyPr>
          <a:lstStyle/>
          <a:p>
            <a:r>
              <a:rPr lang="en-GB" sz="3200" b="1" dirty="0">
                <a:solidFill>
                  <a:schemeClr val="accent4">
                    <a:lumMod val="75000"/>
                  </a:schemeClr>
                </a:solidFill>
              </a:rPr>
              <a:t>OUTLINE OF PRESENTATION</a:t>
            </a:r>
          </a:p>
        </p:txBody>
      </p:sp>
      <p:sp>
        <p:nvSpPr>
          <p:cNvPr id="4" name="TextBox 3">
            <a:extLst>
              <a:ext uri="{FF2B5EF4-FFF2-40B4-BE49-F238E27FC236}">
                <a16:creationId xmlns:a16="http://schemas.microsoft.com/office/drawing/2014/main" id="{1D9B72F3-230C-4EAE-937A-415734AECFD5}"/>
              </a:ext>
            </a:extLst>
          </p:cNvPr>
          <p:cNvSpPr txBox="1"/>
          <p:nvPr/>
        </p:nvSpPr>
        <p:spPr>
          <a:xfrm>
            <a:off x="775253" y="2067339"/>
            <a:ext cx="9631018" cy="4247317"/>
          </a:xfrm>
          <a:prstGeom prst="rect">
            <a:avLst/>
          </a:prstGeom>
          <a:noFill/>
        </p:spPr>
        <p:txBody>
          <a:bodyPr wrap="square" rtlCol="0">
            <a:spAutoFit/>
          </a:bodyPr>
          <a:lstStyle/>
          <a:p>
            <a:pPr marL="285750" indent="-285750">
              <a:lnSpc>
                <a:spcPct val="250000"/>
              </a:lnSpc>
              <a:buFont typeface="Wingdings" panose="05000000000000000000" pitchFamily="2" charset="2"/>
              <a:buChar char="q"/>
            </a:pPr>
            <a:r>
              <a:rPr lang="en-GB" dirty="0"/>
              <a:t>COURSE CONTENT</a:t>
            </a:r>
          </a:p>
          <a:p>
            <a:pPr marL="285750" indent="-285750">
              <a:lnSpc>
                <a:spcPct val="250000"/>
              </a:lnSpc>
              <a:buFont typeface="Wingdings" panose="05000000000000000000" pitchFamily="2" charset="2"/>
              <a:buChar char="q"/>
            </a:pPr>
            <a:r>
              <a:rPr lang="en-GB" dirty="0"/>
              <a:t>INTENDED LEARNING OUTCOMES</a:t>
            </a:r>
          </a:p>
          <a:p>
            <a:pPr marL="285750" indent="-285750">
              <a:lnSpc>
                <a:spcPct val="250000"/>
              </a:lnSpc>
              <a:buFont typeface="Wingdings" panose="05000000000000000000" pitchFamily="2" charset="2"/>
              <a:buChar char="q"/>
            </a:pPr>
            <a:r>
              <a:rPr lang="en-GB" dirty="0"/>
              <a:t>INTENDED SKILLS ACQUIRED</a:t>
            </a:r>
          </a:p>
          <a:p>
            <a:pPr marL="285750" indent="-285750">
              <a:lnSpc>
                <a:spcPct val="250000"/>
              </a:lnSpc>
              <a:buFont typeface="Wingdings" panose="05000000000000000000" pitchFamily="2" charset="2"/>
              <a:buChar char="q"/>
            </a:pPr>
            <a:r>
              <a:rPr lang="en-GB" dirty="0"/>
              <a:t>STUDENT ACTIVITIES</a:t>
            </a:r>
          </a:p>
          <a:p>
            <a:pPr marL="285750" indent="-285750">
              <a:lnSpc>
                <a:spcPct val="250000"/>
              </a:lnSpc>
              <a:buFont typeface="Wingdings" panose="05000000000000000000" pitchFamily="2" charset="2"/>
              <a:buChar char="q"/>
            </a:pPr>
            <a:r>
              <a:rPr lang="en-GB" dirty="0"/>
              <a:t>GRADING </a:t>
            </a:r>
          </a:p>
          <a:p>
            <a:pPr marL="285750" indent="-285750">
              <a:lnSpc>
                <a:spcPct val="250000"/>
              </a:lnSpc>
              <a:buFont typeface="Wingdings" panose="05000000000000000000" pitchFamily="2" charset="2"/>
              <a:buChar char="q"/>
            </a:pPr>
            <a:r>
              <a:rPr lang="en-GB" dirty="0"/>
              <a:t>MINI-PROJECT DISSCUSION AND GROUPING</a:t>
            </a:r>
          </a:p>
        </p:txBody>
      </p:sp>
      <p:sp>
        <p:nvSpPr>
          <p:cNvPr id="6" name="Slide Number Placeholder 5"/>
          <p:cNvSpPr>
            <a:spLocks noGrp="1"/>
          </p:cNvSpPr>
          <p:nvPr>
            <p:ph type="sldNum" sz="quarter" idx="12"/>
          </p:nvPr>
        </p:nvSpPr>
        <p:spPr/>
        <p:txBody>
          <a:bodyPr/>
          <a:lstStyle/>
          <a:p>
            <a:fld id="{D2E2B443-8DAD-44E2-85AE-D7F6E0B837B6}" type="slidenum">
              <a:rPr lang="en-GB" smtClean="0"/>
              <a:t>2</a:t>
            </a:fld>
            <a:endParaRPr lang="en-GB" dirty="0"/>
          </a:p>
        </p:txBody>
      </p:sp>
    </p:spTree>
    <p:extLst>
      <p:ext uri="{BB962C8B-B14F-4D97-AF65-F5344CB8AC3E}">
        <p14:creationId xmlns:p14="http://schemas.microsoft.com/office/powerpoint/2010/main" val="506844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90500"/>
            <a:ext cx="10953750" cy="1866901"/>
          </a:xfrm>
        </p:spPr>
        <p:txBody>
          <a:bodyPr/>
          <a:lstStyle/>
          <a:p>
            <a:pPr algn="ctr"/>
            <a:r>
              <a:rPr lang="en-US" dirty="0"/>
              <a:t> </a:t>
            </a:r>
            <a:r>
              <a:rPr lang="en-US" sz="2800" dirty="0">
                <a:solidFill>
                  <a:schemeClr val="accent4">
                    <a:lumMod val="75000"/>
                  </a:schemeClr>
                </a:solidFill>
              </a:rPr>
              <a:t>open-loop </a:t>
            </a:r>
            <a:r>
              <a:rPr lang="en-US" sz="2800" cap="none" dirty="0" err="1">
                <a:solidFill>
                  <a:schemeClr val="accent4">
                    <a:lumMod val="75000"/>
                  </a:schemeClr>
                </a:solidFill>
              </a:rPr>
              <a:t>vrs</a:t>
            </a:r>
            <a:r>
              <a:rPr lang="en-US" sz="2800" dirty="0">
                <a:solidFill>
                  <a:schemeClr val="accent4">
                    <a:lumMod val="75000"/>
                  </a:schemeClr>
                </a:solidFill>
              </a:rPr>
              <a:t> closed-loop system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5791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2362200"/>
            <a:ext cx="5486400" cy="377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0" y="1490938"/>
            <a:ext cx="2375971" cy="400110"/>
          </a:xfrm>
          <a:prstGeom prst="rect">
            <a:avLst/>
          </a:prstGeom>
        </p:spPr>
        <p:txBody>
          <a:bodyPr wrap="none">
            <a:spAutoFit/>
          </a:bodyPr>
          <a:lstStyle/>
          <a:p>
            <a:r>
              <a:rPr lang="en-US" sz="2000" dirty="0">
                <a:latin typeface="Times New Roman" pitchFamily="18" charset="0"/>
                <a:cs typeface="Times New Roman" pitchFamily="18" charset="0"/>
              </a:rPr>
              <a:t>An open-loop system</a:t>
            </a:r>
          </a:p>
        </p:txBody>
      </p:sp>
      <p:sp>
        <p:nvSpPr>
          <p:cNvPr id="5" name="Rectangle 4"/>
          <p:cNvSpPr/>
          <p:nvPr/>
        </p:nvSpPr>
        <p:spPr>
          <a:xfrm>
            <a:off x="7416801" y="1504890"/>
            <a:ext cx="2389052" cy="400110"/>
          </a:xfrm>
          <a:prstGeom prst="rect">
            <a:avLst/>
          </a:prstGeom>
        </p:spPr>
        <p:txBody>
          <a:bodyPr wrap="none">
            <a:spAutoFit/>
          </a:bodyPr>
          <a:lstStyle/>
          <a:p>
            <a:r>
              <a:rPr lang="en-US" sz="2000" dirty="0">
                <a:latin typeface="Times New Roman" pitchFamily="18" charset="0"/>
                <a:cs typeface="Times New Roman" pitchFamily="18" charset="0"/>
              </a:rPr>
              <a:t>A closed-loop system</a:t>
            </a:r>
          </a:p>
        </p:txBody>
      </p:sp>
      <p:sp>
        <p:nvSpPr>
          <p:cNvPr id="7" name="Slide Number Placeholder 6"/>
          <p:cNvSpPr>
            <a:spLocks noGrp="1"/>
          </p:cNvSpPr>
          <p:nvPr>
            <p:ph type="sldNum" sz="quarter" idx="12"/>
          </p:nvPr>
        </p:nvSpPr>
        <p:spPr/>
        <p:txBody>
          <a:bodyPr/>
          <a:lstStyle/>
          <a:p>
            <a:fld id="{D2E2B443-8DAD-44E2-85AE-D7F6E0B837B6}" type="slidenum">
              <a:rPr lang="en-GB" smtClean="0"/>
              <a:t>20</a:t>
            </a:fld>
            <a:endParaRPr lang="en-GB"/>
          </a:p>
        </p:txBody>
      </p:sp>
    </p:spTree>
    <p:extLst>
      <p:ext uri="{BB962C8B-B14F-4D97-AF65-F5344CB8AC3E}">
        <p14:creationId xmlns:p14="http://schemas.microsoft.com/office/powerpoint/2010/main" val="427958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436913"/>
            <a:ext cx="11346544" cy="5225143"/>
          </a:xfrm>
        </p:spPr>
        <p:txBody>
          <a:bodyPr>
            <a:normAutofit/>
          </a:bodyPr>
          <a:lstStyle/>
          <a:p>
            <a:pPr marL="0" indent="0">
              <a:buNone/>
            </a:pPr>
            <a:endParaRPr lang="en-US" sz="1800" b="1" dirty="0">
              <a:solidFill>
                <a:schemeClr val="accent4">
                  <a:lumMod val="75000"/>
                </a:schemeClr>
              </a:solidFill>
            </a:endParaRPr>
          </a:p>
          <a:p>
            <a:pPr marL="0" indent="0">
              <a:buNone/>
            </a:pPr>
            <a:endParaRPr lang="en-US" sz="1800" b="1" dirty="0">
              <a:solidFill>
                <a:schemeClr val="accent4">
                  <a:lumMod val="75000"/>
                </a:schemeClr>
              </a:solidFill>
            </a:endParaRPr>
          </a:p>
          <a:p>
            <a:pPr>
              <a:lnSpc>
                <a:spcPct val="170000"/>
              </a:lnSpc>
            </a:pPr>
            <a:r>
              <a:rPr lang="en-US" sz="1800" dirty="0"/>
              <a:t>The following is the list of advantages and drawbacks of both control techniques. </a:t>
            </a:r>
            <a:endParaRPr lang="en-GB" sz="1800" dirty="0"/>
          </a:p>
          <a:p>
            <a:pPr>
              <a:lnSpc>
                <a:spcPct val="170000"/>
              </a:lnSpc>
            </a:pPr>
            <a:r>
              <a:rPr lang="en-US" sz="1800" dirty="0"/>
              <a:t>FEEDBACK:</a:t>
            </a:r>
            <a:endParaRPr lang="en-GB" sz="1800" dirty="0"/>
          </a:p>
          <a:p>
            <a:pPr>
              <a:lnSpc>
                <a:spcPct val="170000"/>
              </a:lnSpc>
            </a:pPr>
            <a:r>
              <a:rPr lang="en-US" sz="1800" b="1" dirty="0"/>
              <a:t>Advantage</a:t>
            </a:r>
            <a:r>
              <a:rPr lang="en-US" sz="1800" dirty="0"/>
              <a:t>: a general-purpose error correction mechanism reacts to the error itself, not to the factors causing it.</a:t>
            </a:r>
            <a:endParaRPr lang="en-GB" sz="1800" dirty="0"/>
          </a:p>
          <a:p>
            <a:pPr>
              <a:lnSpc>
                <a:spcPct val="170000"/>
              </a:lnSpc>
            </a:pPr>
            <a:r>
              <a:rPr lang="en-US" sz="1800" b="1" dirty="0"/>
              <a:t>Drawback: </a:t>
            </a:r>
            <a:r>
              <a:rPr lang="en-US" sz="1800" dirty="0"/>
              <a:t>the error correction mechanism is activated by occurring errors, which results in increased response time.</a:t>
            </a:r>
            <a:endParaRPr lang="en-GB" sz="1800" dirty="0"/>
          </a:p>
          <a:p>
            <a:pPr>
              <a:lnSpc>
                <a:spcPct val="170000"/>
              </a:lnSpc>
            </a:pPr>
            <a:r>
              <a:rPr lang="en-US" sz="1800" b="1" dirty="0"/>
              <a:t>Note </a:t>
            </a:r>
            <a:r>
              <a:rPr lang="en-US" sz="1800" dirty="0"/>
              <a:t>that the closed-loop of mechanical/electrical/information transformations is formed only in a feedback control system.</a:t>
            </a:r>
            <a:endParaRPr lang="en-GB" sz="1800" dirty="0"/>
          </a:p>
          <a:p>
            <a:pPr marL="0" indent="0">
              <a:buNone/>
            </a:pPr>
            <a:endParaRPr lang="en-GB" sz="1800" dirty="0"/>
          </a:p>
        </p:txBody>
      </p:sp>
      <p:sp>
        <p:nvSpPr>
          <p:cNvPr id="4" name="Slide Number Placeholder 3"/>
          <p:cNvSpPr>
            <a:spLocks noGrp="1"/>
          </p:cNvSpPr>
          <p:nvPr>
            <p:ph type="sldNum" sz="quarter" idx="12"/>
          </p:nvPr>
        </p:nvSpPr>
        <p:spPr/>
        <p:txBody>
          <a:bodyPr/>
          <a:lstStyle/>
          <a:p>
            <a:fld id="{D2E2B443-8DAD-44E2-85AE-D7F6E0B837B6}" type="slidenum">
              <a:rPr lang="en-GB" smtClean="0"/>
              <a:t>21</a:t>
            </a:fld>
            <a:endParaRPr lang="en-GB" dirty="0"/>
          </a:p>
        </p:txBody>
      </p:sp>
      <p:sp>
        <p:nvSpPr>
          <p:cNvPr id="5" name="TextBox 4"/>
          <p:cNvSpPr txBox="1"/>
          <p:nvPr/>
        </p:nvSpPr>
        <p:spPr>
          <a:xfrm>
            <a:off x="2046515" y="638628"/>
            <a:ext cx="9100457" cy="1354217"/>
          </a:xfrm>
          <a:prstGeom prst="rect">
            <a:avLst/>
          </a:prstGeom>
          <a:noFill/>
        </p:spPr>
        <p:txBody>
          <a:bodyPr wrap="square" rtlCol="0">
            <a:spAutoFit/>
          </a:bodyPr>
          <a:lstStyle/>
          <a:p>
            <a:pPr algn="ctr"/>
            <a:r>
              <a:rPr lang="en-US" sz="3200" b="1" dirty="0">
                <a:solidFill>
                  <a:schemeClr val="accent4">
                    <a:lumMod val="75000"/>
                  </a:schemeClr>
                </a:solidFill>
              </a:rPr>
              <a:t>Difference between feedback and feed forward </a:t>
            </a:r>
            <a:endParaRPr lang="en-GB" sz="3200" dirty="0"/>
          </a:p>
          <a:p>
            <a:endParaRPr lang="en-GB" dirty="0"/>
          </a:p>
        </p:txBody>
      </p:sp>
    </p:spTree>
    <p:extLst>
      <p:ext uri="{BB962C8B-B14F-4D97-AF65-F5344CB8AC3E}">
        <p14:creationId xmlns:p14="http://schemas.microsoft.com/office/powerpoint/2010/main" val="293892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2E2B443-8DAD-44E2-85AE-D7F6E0B837B6}" type="slidenum">
              <a:rPr lang="en-GB" smtClean="0"/>
              <a:t>22</a:t>
            </a:fld>
            <a:endParaRPr lang="en-GB"/>
          </a:p>
        </p:txBody>
      </p:sp>
      <p:sp>
        <p:nvSpPr>
          <p:cNvPr id="5" name="Rectangle 4"/>
          <p:cNvSpPr/>
          <p:nvPr/>
        </p:nvSpPr>
        <p:spPr>
          <a:xfrm>
            <a:off x="304799" y="58847"/>
            <a:ext cx="10798629" cy="7017306"/>
          </a:xfrm>
          <a:prstGeom prst="rect">
            <a:avLst/>
          </a:prstGeom>
        </p:spPr>
        <p:txBody>
          <a:bodyPr wrap="square">
            <a:spAutoFit/>
          </a:bodyPr>
          <a:lstStyle/>
          <a:p>
            <a:pPr>
              <a:lnSpc>
                <a:spcPct val="150000"/>
              </a:lnSpc>
            </a:pPr>
            <a:r>
              <a:rPr lang="en-US" dirty="0"/>
              <a:t>FEEDFORWARD:</a:t>
            </a:r>
            <a:endParaRPr lang="en-GB" dirty="0"/>
          </a:p>
          <a:p>
            <a:pPr>
              <a:lnSpc>
                <a:spcPct val="150000"/>
              </a:lnSpc>
            </a:pPr>
            <a:r>
              <a:rPr lang="en-US" b="1" dirty="0"/>
              <a:t>Advantage</a:t>
            </a:r>
            <a:r>
              <a:rPr lang="en-US" dirty="0"/>
              <a:t>: it reacts to particular disturbances before they cause system errors, which results in a very short response time,</a:t>
            </a:r>
            <a:endParaRPr lang="en-GB" dirty="0"/>
          </a:p>
          <a:p>
            <a:pPr>
              <a:lnSpc>
                <a:spcPct val="150000"/>
              </a:lnSpc>
            </a:pPr>
            <a:r>
              <a:rPr lang="en-US" b="1" dirty="0"/>
              <a:t>Drawback</a:t>
            </a:r>
            <a:r>
              <a:rPr lang="en-US" dirty="0"/>
              <a:t>: it "protects" the controlled plant only from specific disturbances, acting as a special purpose error correction mechanism.</a:t>
            </a:r>
            <a:endParaRPr lang="en-GB" dirty="0"/>
          </a:p>
          <a:p>
            <a:pPr>
              <a:lnSpc>
                <a:spcPct val="150000"/>
              </a:lnSpc>
            </a:pPr>
            <a:r>
              <a:rPr lang="en-US" dirty="0"/>
              <a:t> </a:t>
            </a:r>
            <a:endParaRPr lang="en-GB" dirty="0"/>
          </a:p>
          <a:p>
            <a:pPr>
              <a:lnSpc>
                <a:spcPct val="150000"/>
              </a:lnSpc>
            </a:pPr>
            <a:r>
              <a:rPr lang="en-US" b="1" dirty="0"/>
              <a:t>Note </a:t>
            </a:r>
            <a:r>
              <a:rPr lang="en-US" dirty="0"/>
              <a:t>that the sequence of mechanical/electrical/information transformations taking place on a feed forward control system does not form a closed loop. </a:t>
            </a:r>
            <a:r>
              <a:rPr lang="en-US" dirty="0" err="1"/>
              <a:t>Feedforward</a:t>
            </a:r>
            <a:r>
              <a:rPr lang="en-US" dirty="0"/>
              <a:t> control is also known as </a:t>
            </a:r>
            <a:r>
              <a:rPr lang="en-US" b="1" dirty="0"/>
              <a:t>open loop</a:t>
            </a:r>
            <a:r>
              <a:rPr lang="en-US" dirty="0"/>
              <a:t> control.</a:t>
            </a:r>
            <a:endParaRPr lang="en-GB" dirty="0"/>
          </a:p>
          <a:p>
            <a:pPr>
              <a:lnSpc>
                <a:spcPct val="150000"/>
              </a:lnSpc>
            </a:pPr>
            <a:r>
              <a:rPr lang="en-US" dirty="0"/>
              <a:t> </a:t>
            </a:r>
            <a:endParaRPr lang="en-GB" dirty="0"/>
          </a:p>
          <a:p>
            <a:pPr>
              <a:lnSpc>
                <a:spcPct val="150000"/>
              </a:lnSpc>
            </a:pPr>
            <a:r>
              <a:rPr lang="en-US" dirty="0"/>
              <a:t>It could be concluded, therefore, that feedback normally presents the most practical technique for the development of a control system. However, in a situation when the controlled plant is affected by a small number of dominant disturbances, which can be properly monitored, the feedback could be supplemented by a feed forward mechanism, responsible for dominant disturbances.</a:t>
            </a:r>
            <a:endParaRPr lang="en-GB" dirty="0"/>
          </a:p>
          <a:p>
            <a:pPr>
              <a:lnSpc>
                <a:spcPct val="150000"/>
              </a:lnSpc>
            </a:pPr>
            <a:r>
              <a:rPr lang="en-US" dirty="0"/>
              <a:t> </a:t>
            </a:r>
            <a:endParaRPr lang="en-GB" dirty="0"/>
          </a:p>
          <a:p>
            <a:endParaRPr lang="en-GB" dirty="0"/>
          </a:p>
        </p:txBody>
      </p:sp>
    </p:spTree>
    <p:extLst>
      <p:ext uri="{BB962C8B-B14F-4D97-AF65-F5344CB8AC3E}">
        <p14:creationId xmlns:p14="http://schemas.microsoft.com/office/powerpoint/2010/main" val="3549510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E2B443-8DAD-44E2-85AE-D7F6E0B837B6}" type="slidenum">
              <a:rPr lang="en-GB" smtClean="0"/>
              <a:t>23</a:t>
            </a:fld>
            <a:endParaRPr lang="en-GB"/>
          </a:p>
        </p:txBody>
      </p:sp>
      <p:pic>
        <p:nvPicPr>
          <p:cNvPr id="3073" name="Picture 7"/>
          <p:cNvPicPr>
            <a:picLocks noChangeAspect="1" noChangeArrowheads="1"/>
          </p:cNvPicPr>
          <p:nvPr/>
        </p:nvPicPr>
        <p:blipFill>
          <a:blip r:embed="rId2">
            <a:extLst>
              <a:ext uri="{28A0092B-C50C-407E-A947-70E740481C1C}">
                <a14:useLocalDpi xmlns:a14="http://schemas.microsoft.com/office/drawing/2010/main" val="0"/>
              </a:ext>
            </a:extLst>
          </a:blip>
          <a:srcRect l="16667" t="50555" r="20833" b="12500"/>
          <a:stretch>
            <a:fillRect/>
          </a:stretch>
        </p:blipFill>
        <p:spPr bwMode="auto">
          <a:xfrm>
            <a:off x="1636443" y="3566396"/>
            <a:ext cx="8229600" cy="24258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p:cNvSpPr txBox="1"/>
          <p:nvPr/>
        </p:nvSpPr>
        <p:spPr>
          <a:xfrm>
            <a:off x="456746" y="194230"/>
            <a:ext cx="3570515" cy="369332"/>
          </a:xfrm>
          <a:prstGeom prst="rect">
            <a:avLst/>
          </a:prstGeom>
          <a:noFill/>
        </p:spPr>
        <p:txBody>
          <a:bodyPr wrap="square" rtlCol="0">
            <a:spAutoFit/>
          </a:bodyPr>
          <a:lstStyle/>
          <a:p>
            <a:r>
              <a:rPr lang="en-GB" dirty="0">
                <a:solidFill>
                  <a:schemeClr val="accent4">
                    <a:lumMod val="75000"/>
                  </a:schemeClr>
                </a:solidFill>
              </a:rPr>
              <a:t>CLASSIFICATION CONT’D…</a:t>
            </a:r>
          </a:p>
        </p:txBody>
      </p:sp>
      <p:sp>
        <p:nvSpPr>
          <p:cNvPr id="4" name="Rectangle 3">
            <a:extLst>
              <a:ext uri="{FF2B5EF4-FFF2-40B4-BE49-F238E27FC236}">
                <a16:creationId xmlns:a16="http://schemas.microsoft.com/office/drawing/2014/main" id="{D7C3BA4D-898C-4A30-83FC-FC2B2D271E13}"/>
              </a:ext>
            </a:extLst>
          </p:cNvPr>
          <p:cNvSpPr/>
          <p:nvPr/>
        </p:nvSpPr>
        <p:spPr>
          <a:xfrm>
            <a:off x="5130354" y="609600"/>
            <a:ext cx="3105337" cy="369332"/>
          </a:xfrm>
          <a:prstGeom prst="rect">
            <a:avLst/>
          </a:prstGeom>
        </p:spPr>
        <p:txBody>
          <a:bodyPr wrap="none">
            <a:spAutoFit/>
          </a:bodyPr>
          <a:lstStyle/>
          <a:p>
            <a:pPr algn="ctr"/>
            <a:r>
              <a:rPr lang="en-GB" b="1" dirty="0"/>
              <a:t>Input/output Classification</a:t>
            </a:r>
            <a:endParaRPr lang="en-US" dirty="0"/>
          </a:p>
        </p:txBody>
      </p:sp>
      <p:sp>
        <p:nvSpPr>
          <p:cNvPr id="10" name="Rectangle 9">
            <a:extLst>
              <a:ext uri="{FF2B5EF4-FFF2-40B4-BE49-F238E27FC236}">
                <a16:creationId xmlns:a16="http://schemas.microsoft.com/office/drawing/2014/main" id="{630A98C0-1504-464A-919C-D5203520E630}"/>
              </a:ext>
            </a:extLst>
          </p:cNvPr>
          <p:cNvSpPr/>
          <p:nvPr/>
        </p:nvSpPr>
        <p:spPr>
          <a:xfrm>
            <a:off x="1941688" y="1003086"/>
            <a:ext cx="8376355" cy="2169825"/>
          </a:xfrm>
          <a:prstGeom prst="rect">
            <a:avLst/>
          </a:prstGeom>
        </p:spPr>
        <p:txBody>
          <a:bodyPr wrap="square">
            <a:spAutoFit/>
          </a:bodyPr>
          <a:lstStyle/>
          <a:p>
            <a:pPr algn="just">
              <a:lnSpc>
                <a:spcPct val="150000"/>
              </a:lnSpc>
            </a:pPr>
            <a:r>
              <a:rPr lang="en-US" b="1" dirty="0"/>
              <a:t>By input/output </a:t>
            </a:r>
            <a:r>
              <a:rPr lang="en-US" dirty="0"/>
              <a:t>– a) single input single output</a:t>
            </a:r>
          </a:p>
          <a:p>
            <a:pPr algn="just">
              <a:lnSpc>
                <a:spcPct val="150000"/>
              </a:lnSpc>
            </a:pPr>
            <a:r>
              <a:rPr lang="en-US" dirty="0"/>
              <a:t>b) Single Input multiple Output </a:t>
            </a:r>
          </a:p>
          <a:p>
            <a:pPr algn="just">
              <a:lnSpc>
                <a:spcPct val="150000"/>
              </a:lnSpc>
            </a:pPr>
            <a:r>
              <a:rPr lang="en-US" dirty="0"/>
              <a:t>c) Multiple Input Single Output </a:t>
            </a:r>
          </a:p>
          <a:p>
            <a:pPr algn="just">
              <a:lnSpc>
                <a:spcPct val="150000"/>
              </a:lnSpc>
            </a:pPr>
            <a:r>
              <a:rPr lang="en-US" dirty="0"/>
              <a:t> d) Multiple Input Multiple output. </a:t>
            </a:r>
          </a:p>
          <a:p>
            <a:pPr algn="just">
              <a:lnSpc>
                <a:spcPct val="150000"/>
              </a:lnSpc>
            </a:pPr>
            <a:r>
              <a:rPr lang="en-US" dirty="0"/>
              <a:t>Examples of MIMO and SISO systems are shown below</a:t>
            </a:r>
          </a:p>
        </p:txBody>
      </p:sp>
    </p:spTree>
    <p:extLst>
      <p:ext uri="{BB962C8B-B14F-4D97-AF65-F5344CB8AC3E}">
        <p14:creationId xmlns:p14="http://schemas.microsoft.com/office/powerpoint/2010/main" val="142107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872067"/>
          </a:xfrm>
        </p:spPr>
        <p:txBody>
          <a:bodyPr/>
          <a:lstStyle/>
          <a:p>
            <a:pPr marL="0" indent="0" algn="ctr">
              <a:buNone/>
            </a:pPr>
            <a:endParaRPr lang="en-GB" b="1" dirty="0"/>
          </a:p>
          <a:p>
            <a:pPr marL="0" indent="0">
              <a:buNone/>
            </a:pPr>
            <a:endParaRPr lang="en-GB" dirty="0"/>
          </a:p>
        </p:txBody>
      </p:sp>
      <p:sp>
        <p:nvSpPr>
          <p:cNvPr id="5" name="Slide Number Placeholder 4"/>
          <p:cNvSpPr>
            <a:spLocks noGrp="1"/>
          </p:cNvSpPr>
          <p:nvPr>
            <p:ph type="sldNum" sz="quarter" idx="12"/>
          </p:nvPr>
        </p:nvSpPr>
        <p:spPr/>
        <p:txBody>
          <a:bodyPr/>
          <a:lstStyle/>
          <a:p>
            <a:fld id="{D2E2B443-8DAD-44E2-85AE-D7F6E0B837B6}" type="slidenum">
              <a:rPr lang="en-GB" smtClean="0"/>
              <a:t>24</a:t>
            </a:fld>
            <a:endParaRPr lang="en-GB" dirty="0"/>
          </a:p>
        </p:txBody>
      </p:sp>
      <p:sp>
        <p:nvSpPr>
          <p:cNvPr id="2" name="TextBox 1">
            <a:extLst>
              <a:ext uri="{FF2B5EF4-FFF2-40B4-BE49-F238E27FC236}">
                <a16:creationId xmlns:a16="http://schemas.microsoft.com/office/drawing/2014/main" id="{372AE984-B9DB-4A31-84BD-230F10DDE4D3}"/>
              </a:ext>
            </a:extLst>
          </p:cNvPr>
          <p:cNvSpPr txBox="1"/>
          <p:nvPr/>
        </p:nvSpPr>
        <p:spPr>
          <a:xfrm>
            <a:off x="1061156" y="5249333"/>
            <a:ext cx="6129868" cy="369332"/>
          </a:xfrm>
          <a:prstGeom prst="rect">
            <a:avLst/>
          </a:prstGeom>
          <a:noFill/>
        </p:spPr>
        <p:txBody>
          <a:bodyPr wrap="square" rtlCol="0">
            <a:spAutoFit/>
          </a:bodyPr>
          <a:lstStyle/>
          <a:p>
            <a:r>
              <a:rPr lang="en-GB" b="1" dirty="0"/>
              <a:t>Assignment</a:t>
            </a:r>
          </a:p>
        </p:txBody>
      </p:sp>
      <p:sp>
        <p:nvSpPr>
          <p:cNvPr id="6" name="TextBox 5">
            <a:extLst>
              <a:ext uri="{FF2B5EF4-FFF2-40B4-BE49-F238E27FC236}">
                <a16:creationId xmlns:a16="http://schemas.microsoft.com/office/drawing/2014/main" id="{1722EE1F-0492-4FAD-A127-9FCD6B0B9920}"/>
              </a:ext>
            </a:extLst>
          </p:cNvPr>
          <p:cNvSpPr txBox="1"/>
          <p:nvPr/>
        </p:nvSpPr>
        <p:spPr>
          <a:xfrm>
            <a:off x="860780" y="5723465"/>
            <a:ext cx="9945511" cy="369332"/>
          </a:xfrm>
          <a:prstGeom prst="rect">
            <a:avLst/>
          </a:prstGeom>
          <a:noFill/>
        </p:spPr>
        <p:txBody>
          <a:bodyPr wrap="square" rtlCol="0">
            <a:spAutoFit/>
          </a:bodyPr>
          <a:lstStyle/>
          <a:p>
            <a:r>
              <a:rPr lang="en-GB" dirty="0"/>
              <a:t>Briefly describe input/output classification of control systems and give examples.</a:t>
            </a:r>
          </a:p>
        </p:txBody>
      </p:sp>
      <p:pic>
        <p:nvPicPr>
          <p:cNvPr id="7" name="Picture 1">
            <a:extLst>
              <a:ext uri="{FF2B5EF4-FFF2-40B4-BE49-F238E27FC236}">
                <a16:creationId xmlns:a16="http://schemas.microsoft.com/office/drawing/2014/main" id="{9328CED4-877F-457A-B039-709FFEC1F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51" t="12222" r="15279" b="8888"/>
          <a:stretch>
            <a:fillRect/>
          </a:stretch>
        </p:blipFill>
        <p:spPr bwMode="auto">
          <a:xfrm>
            <a:off x="1536901" y="1449960"/>
            <a:ext cx="8229600" cy="317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5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246741"/>
            <a:ext cx="10867571" cy="1248229"/>
          </a:xfrm>
        </p:spPr>
        <p:txBody>
          <a:bodyPr>
            <a:normAutofit/>
          </a:bodyPr>
          <a:lstStyle/>
          <a:p>
            <a:r>
              <a:rPr lang="en-GB" sz="2800" b="1" dirty="0">
                <a:solidFill>
                  <a:schemeClr val="accent4">
                    <a:lumMod val="75000"/>
                  </a:schemeClr>
                </a:solidFill>
              </a:rPr>
              <a:t>CLASSIFICATION OF CONTROL SYSTEMS Cont’d…</a:t>
            </a:r>
            <a:endParaRPr lang="en-US" sz="2800" dirty="0">
              <a:solidFill>
                <a:schemeClr val="accent4">
                  <a:lumMod val="75000"/>
                </a:schemeClr>
              </a:solidFill>
            </a:endParaRPr>
          </a:p>
        </p:txBody>
      </p:sp>
      <p:sp>
        <p:nvSpPr>
          <p:cNvPr id="3" name="Content Placeholder 2"/>
          <p:cNvSpPr>
            <a:spLocks noGrp="1"/>
          </p:cNvSpPr>
          <p:nvPr>
            <p:ph idx="1"/>
          </p:nvPr>
        </p:nvSpPr>
        <p:spPr>
          <a:xfrm>
            <a:off x="537029" y="2040064"/>
            <a:ext cx="11146971" cy="5246914"/>
          </a:xfrm>
        </p:spPr>
        <p:txBody>
          <a:bodyPr>
            <a:normAutofit/>
          </a:bodyPr>
          <a:lstStyle/>
          <a:p>
            <a:pPr lvl="0" algn="just">
              <a:lnSpc>
                <a:spcPct val="150000"/>
              </a:lnSpc>
            </a:pPr>
            <a:r>
              <a:rPr lang="en-GB" sz="1800" b="1" dirty="0"/>
              <a:t>By Applications </a:t>
            </a:r>
            <a:r>
              <a:rPr lang="en-GB" sz="1800" dirty="0"/>
              <a:t>– Control systems can be divided into three categories based on role they play. These are: </a:t>
            </a:r>
            <a:endParaRPr lang="en-US" sz="1800" dirty="0"/>
          </a:p>
          <a:p>
            <a:pPr marL="0" indent="0" algn="just">
              <a:lnSpc>
                <a:spcPct val="150000"/>
              </a:lnSpc>
              <a:buNone/>
            </a:pPr>
            <a:r>
              <a:rPr lang="en-GB" sz="1800" dirty="0"/>
              <a:t>(a) Regulator (Maintain variables for example, Speed, voltage, temperature at specified value.</a:t>
            </a:r>
            <a:endParaRPr lang="en-US" sz="1800" dirty="0"/>
          </a:p>
          <a:p>
            <a:pPr marL="0" indent="0" algn="just">
              <a:lnSpc>
                <a:spcPct val="150000"/>
              </a:lnSpc>
              <a:buNone/>
            </a:pPr>
            <a:r>
              <a:rPr lang="en-GB" sz="1800" dirty="0"/>
              <a:t>(b) Servo Mechanism (behaves like a tracking device)-control motion parameters like displacement, velocity and accelerations.</a:t>
            </a:r>
            <a:endParaRPr lang="en-US" sz="1800" dirty="0"/>
          </a:p>
          <a:p>
            <a:pPr marL="0" indent="0" algn="just">
              <a:lnSpc>
                <a:spcPct val="150000"/>
              </a:lnSpc>
              <a:buNone/>
            </a:pPr>
            <a:r>
              <a:rPr lang="en-GB" sz="1800" dirty="0"/>
              <a:t>(c ) Process Control industrial processes</a:t>
            </a:r>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D2E2B443-8DAD-44E2-85AE-D7F6E0B837B6}" type="slidenum">
              <a:rPr lang="en-GB" smtClean="0"/>
              <a:t>25</a:t>
            </a:fld>
            <a:endParaRPr lang="en-GB" dirty="0"/>
          </a:p>
        </p:txBody>
      </p:sp>
      <p:sp>
        <p:nvSpPr>
          <p:cNvPr id="4" name="TextBox 3">
            <a:extLst>
              <a:ext uri="{FF2B5EF4-FFF2-40B4-BE49-F238E27FC236}">
                <a16:creationId xmlns:a16="http://schemas.microsoft.com/office/drawing/2014/main" id="{131582AB-CC9A-483E-B4D9-9750ADEC488C}"/>
              </a:ext>
            </a:extLst>
          </p:cNvPr>
          <p:cNvSpPr txBox="1"/>
          <p:nvPr/>
        </p:nvSpPr>
        <p:spPr>
          <a:xfrm>
            <a:off x="4244622" y="1207911"/>
            <a:ext cx="3510845" cy="369332"/>
          </a:xfrm>
          <a:prstGeom prst="rect">
            <a:avLst/>
          </a:prstGeom>
          <a:noFill/>
        </p:spPr>
        <p:txBody>
          <a:bodyPr wrap="square" rtlCol="0">
            <a:spAutoFit/>
          </a:bodyPr>
          <a:lstStyle/>
          <a:p>
            <a:r>
              <a:rPr lang="en-GB" b="1" dirty="0"/>
              <a:t> Application Classification</a:t>
            </a:r>
          </a:p>
        </p:txBody>
      </p:sp>
    </p:spTree>
    <p:extLst>
      <p:ext uri="{BB962C8B-B14F-4D97-AF65-F5344CB8AC3E}">
        <p14:creationId xmlns:p14="http://schemas.microsoft.com/office/powerpoint/2010/main" val="461034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333828"/>
            <a:ext cx="11146971" cy="1113971"/>
          </a:xfrm>
        </p:spPr>
        <p:txBody>
          <a:bodyPr>
            <a:normAutofit/>
          </a:bodyPr>
          <a:lstStyle/>
          <a:p>
            <a:r>
              <a:rPr lang="en-GB" sz="2800" b="1" dirty="0">
                <a:solidFill>
                  <a:schemeClr val="accent4">
                    <a:lumMod val="75000"/>
                  </a:schemeClr>
                </a:solidFill>
              </a:rPr>
              <a:t>CLASSIFICATION OF CONTROL SYSTEMS cont’d…</a:t>
            </a:r>
            <a:endParaRPr lang="en-US" sz="2800" dirty="0">
              <a:solidFill>
                <a:schemeClr val="accent4">
                  <a:lumMod val="75000"/>
                </a:schemeClr>
              </a:solidFill>
            </a:endParaRPr>
          </a:p>
        </p:txBody>
      </p:sp>
      <p:sp>
        <p:nvSpPr>
          <p:cNvPr id="3" name="Content Placeholder 2"/>
          <p:cNvSpPr>
            <a:spLocks noGrp="1"/>
          </p:cNvSpPr>
          <p:nvPr>
            <p:ph idx="1"/>
          </p:nvPr>
        </p:nvSpPr>
        <p:spPr>
          <a:xfrm>
            <a:off x="116114" y="2340026"/>
            <a:ext cx="11582400" cy="4790850"/>
          </a:xfrm>
        </p:spPr>
        <p:txBody>
          <a:bodyPr>
            <a:normAutofit/>
          </a:bodyPr>
          <a:lstStyle/>
          <a:p>
            <a:pPr lvl="1" algn="just">
              <a:lnSpc>
                <a:spcPct val="200000"/>
              </a:lnSpc>
            </a:pPr>
            <a:r>
              <a:rPr lang="en-GB" sz="1800" b="1" dirty="0"/>
              <a:t>By Creation</a:t>
            </a:r>
            <a:r>
              <a:rPr lang="en-US" sz="1800" b="1" dirty="0"/>
              <a:t> </a:t>
            </a:r>
            <a:r>
              <a:rPr lang="en-US" sz="1800" dirty="0"/>
              <a:t>classification</a:t>
            </a:r>
            <a:r>
              <a:rPr lang="en-US" sz="1800" b="1" dirty="0"/>
              <a:t>, </a:t>
            </a:r>
            <a:r>
              <a:rPr lang="en-US" sz="1800" dirty="0"/>
              <a:t>we have  Man made Control Systems, Natural control systems example </a:t>
            </a:r>
            <a:r>
              <a:rPr lang="en-US" sz="1800" dirty="0" err="1"/>
              <a:t>bilogical</a:t>
            </a:r>
            <a:r>
              <a:rPr lang="en-US" sz="1800" dirty="0"/>
              <a:t> as well as Hybrid Control systems whose components are both man-made and natural. </a:t>
            </a:r>
          </a:p>
          <a:p>
            <a:pPr lvl="1" algn="just">
              <a:lnSpc>
                <a:spcPct val="200000"/>
              </a:lnSpc>
            </a:pPr>
            <a:r>
              <a:rPr lang="en-GB" sz="1800" b="1" dirty="0"/>
              <a:t>Others</a:t>
            </a:r>
            <a:r>
              <a:rPr lang="en-GB" sz="1800" dirty="0"/>
              <a:t> :</a:t>
            </a:r>
            <a:r>
              <a:rPr lang="en-US" sz="1800" i="1" dirty="0"/>
              <a:t> Linear system, nonlinear systems time- variant system, time- invariant system, </a:t>
            </a:r>
            <a:r>
              <a:rPr lang="en-GB" sz="1800" i="1" dirty="0"/>
              <a:t>a</a:t>
            </a:r>
            <a:r>
              <a:rPr lang="en-GB" sz="1800" dirty="0"/>
              <a:t>nalogue and digital control systems.</a:t>
            </a:r>
          </a:p>
          <a:p>
            <a:pPr lvl="1" algn="just">
              <a:lnSpc>
                <a:spcPct val="200000"/>
              </a:lnSpc>
              <a:buFont typeface="Arial" pitchFamily="34" charset="0"/>
              <a:buChar char="•"/>
            </a:pPr>
            <a:endParaRPr lang="en-US" sz="1800" dirty="0"/>
          </a:p>
          <a:p>
            <a:pPr marL="0" indent="0">
              <a:lnSpc>
                <a:spcPct val="200000"/>
              </a:lnSpc>
              <a:buNone/>
            </a:pPr>
            <a:endParaRPr lang="en-US" sz="1800" dirty="0"/>
          </a:p>
        </p:txBody>
      </p:sp>
      <p:sp>
        <p:nvSpPr>
          <p:cNvPr id="6" name="Slide Number Placeholder 5"/>
          <p:cNvSpPr>
            <a:spLocks noGrp="1"/>
          </p:cNvSpPr>
          <p:nvPr>
            <p:ph type="sldNum" sz="quarter" idx="12"/>
          </p:nvPr>
        </p:nvSpPr>
        <p:spPr/>
        <p:txBody>
          <a:bodyPr/>
          <a:lstStyle/>
          <a:p>
            <a:fld id="{D2E2B443-8DAD-44E2-85AE-D7F6E0B837B6}" type="slidenum">
              <a:rPr lang="en-GB" smtClean="0"/>
              <a:t>26</a:t>
            </a:fld>
            <a:endParaRPr lang="en-GB" dirty="0"/>
          </a:p>
        </p:txBody>
      </p:sp>
      <p:sp>
        <p:nvSpPr>
          <p:cNvPr id="4" name="TextBox 3">
            <a:extLst>
              <a:ext uri="{FF2B5EF4-FFF2-40B4-BE49-F238E27FC236}">
                <a16:creationId xmlns:a16="http://schemas.microsoft.com/office/drawing/2014/main" id="{E5D27B3E-751B-4659-B241-A4D672362B6F}"/>
              </a:ext>
            </a:extLst>
          </p:cNvPr>
          <p:cNvSpPr txBox="1"/>
          <p:nvPr/>
        </p:nvSpPr>
        <p:spPr>
          <a:xfrm>
            <a:off x="3759200" y="1614311"/>
            <a:ext cx="3420533" cy="369332"/>
          </a:xfrm>
          <a:prstGeom prst="rect">
            <a:avLst/>
          </a:prstGeom>
          <a:noFill/>
        </p:spPr>
        <p:txBody>
          <a:bodyPr wrap="square" rtlCol="0">
            <a:spAutoFit/>
          </a:bodyPr>
          <a:lstStyle/>
          <a:p>
            <a:r>
              <a:rPr lang="en-GB" b="1" dirty="0"/>
              <a:t>Creation Classification</a:t>
            </a:r>
          </a:p>
        </p:txBody>
      </p:sp>
    </p:spTree>
    <p:extLst>
      <p:ext uri="{BB962C8B-B14F-4D97-AF65-F5344CB8AC3E}">
        <p14:creationId xmlns:p14="http://schemas.microsoft.com/office/powerpoint/2010/main" val="116537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888" y="650601"/>
            <a:ext cx="8218311" cy="800100"/>
          </a:xfrm>
        </p:spPr>
        <p:txBody>
          <a:bodyPr>
            <a:noAutofit/>
          </a:bodyPr>
          <a:lstStyle/>
          <a:p>
            <a:pPr algn="l"/>
            <a:r>
              <a:rPr lang="en-US" sz="3200" dirty="0">
                <a:solidFill>
                  <a:schemeClr val="accent4">
                    <a:lumMod val="75000"/>
                  </a:schemeClr>
                </a:solidFill>
              </a:rPr>
              <a:t>Motion Controls </a:t>
            </a:r>
            <a:r>
              <a:rPr lang="en-US" sz="3200" b="1" dirty="0">
                <a:solidFill>
                  <a:schemeClr val="accent4">
                    <a:lumMod val="75000"/>
                  </a:schemeClr>
                </a:solidFill>
              </a:rPr>
              <a:t>Servomechanism</a:t>
            </a:r>
            <a:endParaRPr lang="en-US" sz="3200" dirty="0">
              <a:solidFill>
                <a:schemeClr val="accent4">
                  <a:lumMod val="75000"/>
                </a:schemeClr>
              </a:solidFill>
            </a:endParaRPr>
          </a:p>
        </p:txBody>
      </p:sp>
      <p:sp>
        <p:nvSpPr>
          <p:cNvPr id="3" name="Content Placeholder 2"/>
          <p:cNvSpPr>
            <a:spLocks noGrp="1"/>
          </p:cNvSpPr>
          <p:nvPr>
            <p:ph idx="1"/>
          </p:nvPr>
        </p:nvSpPr>
        <p:spPr>
          <a:xfrm>
            <a:off x="609600" y="1219202"/>
            <a:ext cx="11277600" cy="3876674"/>
          </a:xfrm>
        </p:spPr>
        <p:txBody>
          <a:bodyPr>
            <a:normAutofit/>
          </a:bodyPr>
          <a:lstStyle/>
          <a:p>
            <a:pPr marL="0" indent="0" algn="just">
              <a:lnSpc>
                <a:spcPct val="150000"/>
              </a:lnSpc>
              <a:buNone/>
            </a:pPr>
            <a:r>
              <a:rPr lang="en-US" sz="1800" b="1" dirty="0"/>
              <a:t>Servomechanism </a:t>
            </a:r>
            <a:r>
              <a:rPr lang="en-US" sz="1800" dirty="0"/>
              <a:t>is the traditional term applied to describe a closed-loop electromechanical control system that directs the precise movement of a physical object such as a radar antenna or robot arm.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01" y="2800350"/>
            <a:ext cx="71247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E2B443-8DAD-44E2-85AE-D7F6E0B837B6}" type="slidenum">
              <a:rPr lang="en-GB" smtClean="0"/>
              <a:t>27</a:t>
            </a:fld>
            <a:endParaRPr lang="en-GB" dirty="0"/>
          </a:p>
        </p:txBody>
      </p:sp>
      <p:sp>
        <p:nvSpPr>
          <p:cNvPr id="5" name="TextBox 4"/>
          <p:cNvSpPr txBox="1"/>
          <p:nvPr/>
        </p:nvSpPr>
        <p:spPr>
          <a:xfrm>
            <a:off x="421219" y="226285"/>
            <a:ext cx="2502604" cy="923330"/>
          </a:xfrm>
          <a:prstGeom prst="rect">
            <a:avLst/>
          </a:prstGeom>
          <a:noFill/>
        </p:spPr>
        <p:txBody>
          <a:bodyPr wrap="square" rtlCol="0">
            <a:spAutoFit/>
          </a:bodyPr>
          <a:lstStyle/>
          <a:p>
            <a:r>
              <a:rPr lang="en-GB" dirty="0">
                <a:solidFill>
                  <a:schemeClr val="accent4">
                    <a:lumMod val="75000"/>
                  </a:schemeClr>
                </a:solidFill>
              </a:rPr>
              <a:t>CLASSIFICATION CONT’D…</a:t>
            </a:r>
          </a:p>
          <a:p>
            <a:endParaRPr lang="en-GB" dirty="0"/>
          </a:p>
        </p:txBody>
      </p:sp>
    </p:spTree>
    <p:extLst>
      <p:ext uri="{BB962C8B-B14F-4D97-AF65-F5344CB8AC3E}">
        <p14:creationId xmlns:p14="http://schemas.microsoft.com/office/powerpoint/2010/main" val="4292966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449" y="288123"/>
            <a:ext cx="9618839" cy="1293028"/>
          </a:xfrm>
        </p:spPr>
        <p:txBody>
          <a:bodyPr>
            <a:normAutofit/>
          </a:bodyPr>
          <a:lstStyle/>
          <a:p>
            <a:pPr algn="ctr"/>
            <a:r>
              <a:rPr lang="en-US" sz="3200" dirty="0">
                <a:solidFill>
                  <a:schemeClr val="accent4">
                    <a:lumMod val="75000"/>
                  </a:schemeClr>
                </a:solidFill>
              </a:rPr>
              <a:t>Motion Controls</a:t>
            </a:r>
            <a:r>
              <a:rPr lang="en-US" sz="3200" b="1" dirty="0">
                <a:solidFill>
                  <a:schemeClr val="accent4">
                    <a:lumMod val="75000"/>
                  </a:schemeClr>
                </a:solidFill>
              </a:rPr>
              <a:t> Numerical control</a:t>
            </a:r>
            <a:endParaRPr lang="en-US" sz="3200" dirty="0">
              <a:solidFill>
                <a:schemeClr val="accent4">
                  <a:lumMod val="75000"/>
                </a:schemeClr>
              </a:solidFill>
            </a:endParaRPr>
          </a:p>
        </p:txBody>
      </p:sp>
      <p:sp>
        <p:nvSpPr>
          <p:cNvPr id="3" name="Content Placeholder 2"/>
          <p:cNvSpPr>
            <a:spLocks noGrp="1"/>
          </p:cNvSpPr>
          <p:nvPr>
            <p:ph sz="half" idx="1"/>
          </p:nvPr>
        </p:nvSpPr>
        <p:spPr>
          <a:xfrm>
            <a:off x="609600" y="1600201"/>
            <a:ext cx="5791200" cy="4525963"/>
          </a:xfrm>
        </p:spPr>
        <p:txBody>
          <a:bodyPr>
            <a:normAutofit/>
          </a:bodyPr>
          <a:lstStyle/>
          <a:p>
            <a:pPr marL="0" indent="0" algn="just">
              <a:lnSpc>
                <a:spcPct val="150000"/>
              </a:lnSpc>
              <a:buNone/>
            </a:pPr>
            <a:r>
              <a:rPr lang="en-US" sz="1800" b="1" dirty="0"/>
              <a:t>Numerical control </a:t>
            </a:r>
            <a:r>
              <a:rPr lang="en-US" sz="1800" dirty="0"/>
              <a:t>(NC) is the type of digital control used on machine tools such as lathes and milling machines. These machines can automatically cut and shape the work piece without a human operator.</a:t>
            </a:r>
          </a:p>
        </p:txBody>
      </p:sp>
      <p:pic>
        <p:nvPicPr>
          <p:cNvPr id="512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02400" y="1828800"/>
            <a:ext cx="5384800" cy="404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E2B443-8DAD-44E2-85AE-D7F6E0B837B6}" type="slidenum">
              <a:rPr lang="en-GB" smtClean="0"/>
              <a:t>28</a:t>
            </a:fld>
            <a:endParaRPr lang="en-GB"/>
          </a:p>
        </p:txBody>
      </p:sp>
    </p:spTree>
    <p:extLst>
      <p:ext uri="{BB962C8B-B14F-4D97-AF65-F5344CB8AC3E}">
        <p14:creationId xmlns:p14="http://schemas.microsoft.com/office/powerpoint/2010/main" val="322902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65" y="572029"/>
            <a:ext cx="10972800" cy="1143000"/>
          </a:xfrm>
        </p:spPr>
        <p:txBody>
          <a:bodyPr>
            <a:noAutofit/>
          </a:bodyPr>
          <a:lstStyle/>
          <a:p>
            <a:pPr algn="ctr"/>
            <a:r>
              <a:rPr lang="en-US" sz="3200" dirty="0">
                <a:solidFill>
                  <a:schemeClr val="accent4">
                    <a:lumMod val="75000"/>
                  </a:schemeClr>
                </a:solidFill>
              </a:rPr>
              <a:t>Motion Controls</a:t>
            </a:r>
            <a:r>
              <a:rPr lang="en-US" sz="3200" b="1" i="1" dirty="0">
                <a:solidFill>
                  <a:schemeClr val="accent4">
                    <a:lumMod val="75000"/>
                  </a:schemeClr>
                </a:solidFill>
              </a:rPr>
              <a:t> Robotics</a:t>
            </a:r>
            <a:br>
              <a:rPr lang="en-US" sz="3200" b="1" i="1" dirty="0">
                <a:solidFill>
                  <a:schemeClr val="accent4">
                    <a:lumMod val="75000"/>
                  </a:schemeClr>
                </a:solidFill>
              </a:rPr>
            </a:br>
            <a:r>
              <a:rPr lang="en-US" sz="3200" b="1" dirty="0">
                <a:solidFill>
                  <a:schemeClr val="accent4">
                    <a:lumMod val="75000"/>
                  </a:schemeClr>
                </a:solidFill>
              </a:rPr>
              <a:t>Pick-and-place robots</a:t>
            </a:r>
            <a:endParaRPr lang="en-US" sz="3200" dirty="0">
              <a:solidFill>
                <a:schemeClr val="accent4">
                  <a:lumMod val="75000"/>
                </a:schemeClr>
              </a:solidFill>
            </a:endParaRPr>
          </a:p>
        </p:txBody>
      </p:sp>
      <p:sp>
        <p:nvSpPr>
          <p:cNvPr id="3" name="Content Placeholder 2"/>
          <p:cNvSpPr>
            <a:spLocks noGrp="1"/>
          </p:cNvSpPr>
          <p:nvPr>
            <p:ph sz="half" idx="1"/>
          </p:nvPr>
        </p:nvSpPr>
        <p:spPr>
          <a:xfrm>
            <a:off x="304800" y="2057401"/>
            <a:ext cx="5486400" cy="4525963"/>
          </a:xfrm>
        </p:spPr>
        <p:txBody>
          <a:bodyPr>
            <a:normAutofit/>
          </a:bodyPr>
          <a:lstStyle/>
          <a:p>
            <a:pPr marL="0" indent="0" algn="just">
              <a:lnSpc>
                <a:spcPct val="150000"/>
              </a:lnSpc>
              <a:buNone/>
            </a:pPr>
            <a:r>
              <a:rPr lang="en-US" sz="1800" dirty="0"/>
              <a:t>Industrial </a:t>
            </a:r>
            <a:r>
              <a:rPr lang="en-US" sz="1800" b="1" dirty="0"/>
              <a:t>robots </a:t>
            </a:r>
            <a:r>
              <a:rPr lang="en-US" sz="1800" dirty="0"/>
              <a:t>are classic examples of position control systems. In most cases, the robot has a single arm with shoulder, elbow, and wrist joints, as well as some kind of hand known as an </a:t>
            </a:r>
            <a:r>
              <a:rPr lang="en-US" sz="1800" i="1" dirty="0"/>
              <a:t>end effector</a:t>
            </a:r>
            <a:r>
              <a:rPr lang="en-US" sz="1800" dirty="0"/>
              <a:t>.</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64"/>
          <a:stretch/>
        </p:blipFill>
        <p:spPr bwMode="auto">
          <a:xfrm>
            <a:off x="6057365" y="2057400"/>
            <a:ext cx="6134635" cy="433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2E2B443-8DAD-44E2-85AE-D7F6E0B837B6}" type="slidenum">
              <a:rPr lang="en-GB" smtClean="0"/>
              <a:t>29</a:t>
            </a:fld>
            <a:endParaRPr lang="en-GB"/>
          </a:p>
        </p:txBody>
      </p:sp>
      <p:sp>
        <p:nvSpPr>
          <p:cNvPr id="8" name="TextBox 7"/>
          <p:cNvSpPr txBox="1"/>
          <p:nvPr/>
        </p:nvSpPr>
        <p:spPr>
          <a:xfrm>
            <a:off x="9124682" y="667657"/>
            <a:ext cx="2733489" cy="369332"/>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221708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E8C7FC-2F39-4281-8F92-0DED8EABBC30}"/>
              </a:ext>
            </a:extLst>
          </p:cNvPr>
          <p:cNvSpPr/>
          <p:nvPr/>
        </p:nvSpPr>
        <p:spPr>
          <a:xfrm>
            <a:off x="3741753" y="84405"/>
            <a:ext cx="8597002" cy="1323439"/>
          </a:xfrm>
          <a:prstGeom prst="rect">
            <a:avLst/>
          </a:prstGeom>
        </p:spPr>
        <p:txBody>
          <a:bodyPr wrap="square">
            <a:spAutoFit/>
          </a:bodyPr>
          <a:lstStyle/>
          <a:p>
            <a:pPr>
              <a:lnSpc>
                <a:spcPct val="250000"/>
              </a:lnSpc>
            </a:pPr>
            <a:r>
              <a:rPr lang="en-GB" sz="3200" b="1" dirty="0">
                <a:solidFill>
                  <a:schemeClr val="accent4">
                    <a:lumMod val="75000"/>
                  </a:schemeClr>
                </a:solidFill>
              </a:rPr>
              <a:t>COURSE CONTENT OF ME 363</a:t>
            </a:r>
          </a:p>
        </p:txBody>
      </p:sp>
      <p:sp>
        <p:nvSpPr>
          <p:cNvPr id="3" name="Rectangle 2"/>
          <p:cNvSpPr/>
          <p:nvPr/>
        </p:nvSpPr>
        <p:spPr>
          <a:xfrm>
            <a:off x="2088444" y="1354667"/>
            <a:ext cx="7823934" cy="6463308"/>
          </a:xfrm>
          <a:prstGeom prst="rect">
            <a:avLst/>
          </a:prstGeom>
        </p:spPr>
        <p:txBody>
          <a:bodyPr wrap="square">
            <a:spAutoFit/>
          </a:bodyPr>
          <a:lstStyle/>
          <a:p>
            <a:pPr marL="285750" indent="-285750">
              <a:buFont typeface="Wingdings" panose="05000000000000000000" pitchFamily="2" charset="2"/>
              <a:buChar char="Ø"/>
            </a:pPr>
            <a:r>
              <a:rPr lang="en-GB" dirty="0"/>
              <a:t>UNIT ONE : INTRODUCTION TO AUTOMATIC CONTROL </a:t>
            </a:r>
          </a:p>
          <a:p>
            <a:r>
              <a:rPr lang="en-GB" dirty="0"/>
              <a:t>-Basic terminologies in Automatic Control, Classification of Automatic control, Components of Automatic Control, History and Application. </a:t>
            </a:r>
            <a:br>
              <a:rPr lang="en-GB" dirty="0"/>
            </a:br>
            <a:endParaRPr lang="en-GB" dirty="0"/>
          </a:p>
          <a:p>
            <a:pPr marL="285750" indent="-285750">
              <a:buFont typeface="Wingdings" pitchFamily="2" charset="2"/>
              <a:buChar char="Ø"/>
            </a:pPr>
            <a:r>
              <a:rPr lang="en-GB" dirty="0"/>
              <a:t>UNIT TWO: SYSTEM REPRESENTATION</a:t>
            </a:r>
          </a:p>
          <a:p>
            <a:r>
              <a:rPr lang="en-GB" dirty="0"/>
              <a:t>-Block diagram and Signal Flow. Block Diagram, canonical block diagram, reduction of complex block diagram, multiple input system and application. Signal Flow: drawing of signal flow graphs, Maison's Gain Formula and application</a:t>
            </a:r>
          </a:p>
          <a:p>
            <a:pPr marL="285750" indent="-285750">
              <a:buFont typeface="Wingdings" pitchFamily="2" charset="2"/>
              <a:buChar char="Ø"/>
            </a:pPr>
            <a:endParaRPr lang="en-GB" dirty="0"/>
          </a:p>
          <a:p>
            <a:pPr marL="285750" indent="-285750">
              <a:buFont typeface="Wingdings" pitchFamily="2" charset="2"/>
              <a:buChar char="Ø"/>
            </a:pPr>
            <a:r>
              <a:rPr lang="en-GB" dirty="0"/>
              <a:t>UNIT THREE: SYSTEM ANALYSIS</a:t>
            </a:r>
          </a:p>
          <a:p>
            <a:r>
              <a:rPr lang="en-GB" dirty="0"/>
              <a:t>-Laplace Transformation. Inverse Laplace Transformation, Transient response, Performance Indices, Stability Criterion (Routh Criterion). </a:t>
            </a:r>
          </a:p>
          <a:p>
            <a:endParaRPr lang="en-GB" dirty="0"/>
          </a:p>
          <a:p>
            <a:pPr marL="285750" indent="-285750">
              <a:buFont typeface="Wingdings" panose="05000000000000000000" pitchFamily="2" charset="2"/>
              <a:buChar char="Ø"/>
            </a:pPr>
            <a:r>
              <a:rPr lang="en-GB" dirty="0"/>
              <a:t>UNIT 4: MODELING OF CONROL SYSTEMS</a:t>
            </a:r>
          </a:p>
          <a:p>
            <a:r>
              <a:rPr lang="en-GB" dirty="0"/>
              <a:t>-Components of Control Systems: Electrical, Hydraulic and Pneumatic, Mechanical and Thermal Components. </a:t>
            </a:r>
          </a:p>
          <a:p>
            <a:endParaRPr lang="en-GB" dirty="0"/>
          </a:p>
          <a:p>
            <a:endParaRPr lang="en-GB" dirty="0"/>
          </a:p>
          <a:p>
            <a:endParaRPr lang="en-GB" dirty="0"/>
          </a:p>
          <a:p>
            <a:pPr marL="285750" indent="-285750">
              <a:buFont typeface="Wingdings" pitchFamily="2" charset="2"/>
              <a:buChar char="Ø"/>
            </a:pPr>
            <a:endParaRPr lang="en-GB" dirty="0"/>
          </a:p>
          <a:p>
            <a:endParaRPr lang="en-GB" dirty="0"/>
          </a:p>
        </p:txBody>
      </p:sp>
      <p:sp>
        <p:nvSpPr>
          <p:cNvPr id="6" name="Slide Number Placeholder 5"/>
          <p:cNvSpPr>
            <a:spLocks noGrp="1"/>
          </p:cNvSpPr>
          <p:nvPr>
            <p:ph type="sldNum" sz="quarter" idx="12"/>
          </p:nvPr>
        </p:nvSpPr>
        <p:spPr/>
        <p:txBody>
          <a:bodyPr/>
          <a:lstStyle/>
          <a:p>
            <a:fld id="{D2E2B443-8DAD-44E2-85AE-D7F6E0B837B6}" type="slidenum">
              <a:rPr lang="en-GB" smtClean="0"/>
              <a:t>3</a:t>
            </a:fld>
            <a:endParaRPr lang="en-GB" dirty="0"/>
          </a:p>
        </p:txBody>
      </p:sp>
    </p:spTree>
    <p:extLst>
      <p:ext uri="{BB962C8B-B14F-4D97-AF65-F5344CB8AC3E}">
        <p14:creationId xmlns:p14="http://schemas.microsoft.com/office/powerpoint/2010/main" val="2054406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1165" y="1323439"/>
            <a:ext cx="11083636" cy="5170646"/>
          </a:xfrm>
          <a:prstGeom prst="rect">
            <a:avLst/>
          </a:prstGeom>
        </p:spPr>
        <p:txBody>
          <a:bodyPr wrap="square">
            <a:spAutoFit/>
          </a:bodyPr>
          <a:lstStyle/>
          <a:p>
            <a:pPr marL="285750" lvl="0" indent="-285750">
              <a:lnSpc>
                <a:spcPct val="150000"/>
              </a:lnSpc>
              <a:buFont typeface="Arial" pitchFamily="34" charset="0"/>
              <a:buChar char="•"/>
            </a:pPr>
            <a:r>
              <a:rPr lang="en-GB" sz="2000" b="1" dirty="0"/>
              <a:t>Control</a:t>
            </a:r>
            <a:r>
              <a:rPr lang="en-GB" sz="2000" b="1" u="sng" dirty="0"/>
              <a:t> </a:t>
            </a:r>
            <a:endParaRPr lang="en-US" sz="2000" dirty="0"/>
          </a:p>
          <a:p>
            <a:pPr algn="just">
              <a:lnSpc>
                <a:spcPct val="150000"/>
              </a:lnSpc>
            </a:pPr>
            <a:r>
              <a:rPr lang="en-GB" dirty="0"/>
              <a:t>Control </a:t>
            </a:r>
            <a:r>
              <a:rPr lang="en-US" dirty="0"/>
              <a:t>means to maintain a particular operation, status, or performance of a physical process. Control is automatic if it is accomplished without manual (human) intervention. </a:t>
            </a:r>
          </a:p>
          <a:p>
            <a:pPr>
              <a:lnSpc>
                <a:spcPct val="150000"/>
              </a:lnSpc>
            </a:pPr>
            <a:r>
              <a:rPr lang="en-GB" b="1" dirty="0"/>
              <a:t> </a:t>
            </a:r>
            <a:endParaRPr lang="en-US" dirty="0"/>
          </a:p>
          <a:p>
            <a:pPr marL="285750" lvl="0" indent="-285750">
              <a:lnSpc>
                <a:spcPct val="150000"/>
              </a:lnSpc>
              <a:buFont typeface="Arial" pitchFamily="34" charset="0"/>
              <a:buChar char="•"/>
            </a:pPr>
            <a:r>
              <a:rPr lang="en-GB" sz="2000" b="1" dirty="0"/>
              <a:t>Controlled variable and manipulated variable</a:t>
            </a:r>
            <a:endParaRPr lang="en-US" sz="2000" dirty="0"/>
          </a:p>
          <a:p>
            <a:pPr algn="just">
              <a:lnSpc>
                <a:spcPct val="150000"/>
              </a:lnSpc>
            </a:pPr>
            <a:r>
              <a:rPr lang="en-GB" dirty="0"/>
              <a:t>The controlled variable is the quantity or condition that is measured and controlled. The manipulated variable is the quantity or condition that is varied by the controller so as to affect the value of the controlled variable. Normally the controlled variable is the output of the system. </a:t>
            </a:r>
            <a:r>
              <a:rPr lang="en-US" dirty="0"/>
              <a:t>Controlled variable represents quantitatively the actual operation, status, or performance of the controlled process.</a:t>
            </a:r>
          </a:p>
          <a:p>
            <a:pPr>
              <a:lnSpc>
                <a:spcPct val="150000"/>
              </a:lnSpc>
            </a:pPr>
            <a:endParaRPr lang="en-US" dirty="0"/>
          </a:p>
          <a:p>
            <a:pPr>
              <a:lnSpc>
                <a:spcPct val="150000"/>
              </a:lnSpc>
            </a:pPr>
            <a:endParaRPr lang="en-GB" dirty="0"/>
          </a:p>
        </p:txBody>
      </p:sp>
      <p:sp>
        <p:nvSpPr>
          <p:cNvPr id="4" name="Rectangle 3"/>
          <p:cNvSpPr/>
          <p:nvPr/>
        </p:nvSpPr>
        <p:spPr>
          <a:xfrm>
            <a:off x="3668897" y="0"/>
            <a:ext cx="5004048" cy="1323439"/>
          </a:xfrm>
          <a:prstGeom prst="rect">
            <a:avLst/>
          </a:prstGeom>
        </p:spPr>
        <p:txBody>
          <a:bodyPr wrap="square">
            <a:spAutoFit/>
          </a:bodyPr>
          <a:lstStyle/>
          <a:p>
            <a:pPr algn="ctr">
              <a:lnSpc>
                <a:spcPct val="250000"/>
              </a:lnSpc>
            </a:pPr>
            <a:r>
              <a:rPr lang="en-GB" sz="3200" b="1" dirty="0">
                <a:solidFill>
                  <a:schemeClr val="accent4">
                    <a:lumMod val="75000"/>
                  </a:schemeClr>
                </a:solidFill>
              </a:rPr>
              <a:t>BASIC TERMINOLOGIES</a:t>
            </a:r>
          </a:p>
        </p:txBody>
      </p:sp>
      <p:sp>
        <p:nvSpPr>
          <p:cNvPr id="6" name="Slide Number Placeholder 5"/>
          <p:cNvSpPr>
            <a:spLocks noGrp="1"/>
          </p:cNvSpPr>
          <p:nvPr>
            <p:ph type="sldNum" sz="quarter" idx="12"/>
          </p:nvPr>
        </p:nvSpPr>
        <p:spPr/>
        <p:txBody>
          <a:bodyPr/>
          <a:lstStyle/>
          <a:p>
            <a:fld id="{D2E2B443-8DAD-44E2-85AE-D7F6E0B837B6}" type="slidenum">
              <a:rPr lang="en-GB" smtClean="0"/>
              <a:t>30</a:t>
            </a:fld>
            <a:endParaRPr lang="en-GB"/>
          </a:p>
        </p:txBody>
      </p:sp>
    </p:spTree>
    <p:extLst>
      <p:ext uri="{BB962C8B-B14F-4D97-AF65-F5344CB8AC3E}">
        <p14:creationId xmlns:p14="http://schemas.microsoft.com/office/powerpoint/2010/main" val="1360835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089" y="1185332"/>
            <a:ext cx="10543565" cy="5826729"/>
          </a:xfrm>
        </p:spPr>
        <p:txBody>
          <a:bodyPr>
            <a:normAutofit/>
          </a:bodyPr>
          <a:lstStyle/>
          <a:p>
            <a:pPr lvl="0"/>
            <a:r>
              <a:rPr lang="en-GB" sz="2000" b="1" dirty="0"/>
              <a:t>Disturbance</a:t>
            </a:r>
            <a:endParaRPr lang="en-US" sz="2000" dirty="0"/>
          </a:p>
          <a:p>
            <a:pPr marL="0" indent="0">
              <a:lnSpc>
                <a:spcPct val="150000"/>
              </a:lnSpc>
              <a:buNone/>
            </a:pPr>
            <a:r>
              <a:rPr lang="en-GB" sz="1800" dirty="0"/>
              <a:t>A disturbance is a signal that tends to adversely affect the value of the output of a system. If a disturbance is generated within the system, it is called internal, whilst external disturbance is generated outside the system. </a:t>
            </a:r>
            <a:r>
              <a:rPr lang="en-US" sz="1800" dirty="0"/>
              <a:t>Disturbance signals represent all external (and sometimes internal) factors that result in the undesirable deviations of controlled variables from their required values.</a:t>
            </a:r>
            <a:br>
              <a:rPr lang="en-US" sz="1800" dirty="0"/>
            </a:br>
            <a:endParaRPr lang="en-US" sz="1800" dirty="0"/>
          </a:p>
          <a:p>
            <a:pPr lvl="0"/>
            <a:r>
              <a:rPr lang="en-US" sz="2000" b="1" dirty="0"/>
              <a:t>Reference</a:t>
            </a:r>
            <a:endParaRPr lang="en-US" sz="2000" dirty="0"/>
          </a:p>
          <a:p>
            <a:pPr marL="0" indent="0">
              <a:lnSpc>
                <a:spcPct val="150000"/>
              </a:lnSpc>
              <a:buNone/>
            </a:pPr>
            <a:r>
              <a:rPr lang="en-US" sz="1800" dirty="0"/>
              <a:t>Reference is the signal that represents the desired operation, status, or performance of a controlled process. The controlled variables (referred to above) are represented by particular low power electric signals following some scale. The reference signals have the same order of magnitude and power as the signals representing controlled variables, but are defined by the human operators of the process.</a:t>
            </a:r>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2E2B443-8DAD-44E2-85AE-D7F6E0B837B6}" type="slidenum">
              <a:rPr lang="en-GB" smtClean="0"/>
              <a:t>31</a:t>
            </a:fld>
            <a:endParaRPr lang="en-GB"/>
          </a:p>
        </p:txBody>
      </p:sp>
    </p:spTree>
    <p:extLst>
      <p:ext uri="{BB962C8B-B14F-4D97-AF65-F5344CB8AC3E}">
        <p14:creationId xmlns:p14="http://schemas.microsoft.com/office/powerpoint/2010/main" val="325790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264355"/>
            <a:ext cx="10905671" cy="5843475"/>
          </a:xfrm>
        </p:spPr>
        <p:txBody>
          <a:bodyPr>
            <a:normAutofit/>
          </a:bodyPr>
          <a:lstStyle/>
          <a:p>
            <a:pPr lvl="0">
              <a:lnSpc>
                <a:spcPct val="150000"/>
              </a:lnSpc>
            </a:pPr>
            <a:r>
              <a:rPr lang="en-US" sz="2000" b="1" dirty="0"/>
              <a:t>Controlled plant or controlled process</a:t>
            </a:r>
            <a:endParaRPr lang="en-US" sz="2000" dirty="0"/>
          </a:p>
          <a:p>
            <a:pPr marL="0" indent="0" algn="just">
              <a:lnSpc>
                <a:spcPct val="150000"/>
              </a:lnSpc>
              <a:buNone/>
            </a:pPr>
            <a:r>
              <a:rPr lang="en-US" sz="1800" dirty="0"/>
              <a:t>Controlled plant or controlled process - is the physical process, i.e., the combination of physical transformations, which must be maintained according to a precisely defined operational regime.</a:t>
            </a:r>
          </a:p>
          <a:p>
            <a:pPr lvl="0">
              <a:lnSpc>
                <a:spcPct val="150000"/>
              </a:lnSpc>
            </a:pPr>
            <a:r>
              <a:rPr lang="en-GB" sz="2000" b="1" dirty="0"/>
              <a:t>Processes </a:t>
            </a:r>
            <a:endParaRPr lang="en-US" sz="2000" dirty="0"/>
          </a:p>
          <a:p>
            <a:pPr marL="0" indent="0">
              <a:lnSpc>
                <a:spcPct val="150000"/>
              </a:lnSpc>
              <a:buNone/>
            </a:pPr>
            <a:r>
              <a:rPr lang="en-US" sz="1800" dirty="0"/>
              <a:t>The process is the component (or group of components) to be controlled. </a:t>
            </a:r>
          </a:p>
          <a:p>
            <a:pPr lvl="0">
              <a:lnSpc>
                <a:spcPct val="150000"/>
              </a:lnSpc>
            </a:pPr>
            <a:r>
              <a:rPr lang="en-GB" sz="2000" b="1" dirty="0"/>
              <a:t>Systems </a:t>
            </a:r>
            <a:endParaRPr lang="en-US" sz="2000" dirty="0"/>
          </a:p>
          <a:p>
            <a:pPr marL="0" indent="0" algn="just">
              <a:lnSpc>
                <a:spcPct val="150000"/>
              </a:lnSpc>
              <a:buNone/>
            </a:pPr>
            <a:r>
              <a:rPr lang="en-GB" sz="1800" dirty="0"/>
              <a:t>A system is a combination of components that act together and perform a certain objective. A system is not limited to physical ones. The concept of the system can be applied to abstract dynamic phenomena such as those encountered in economics. System can be interpreted to imply physical, biological, economic, etc.</a:t>
            </a:r>
            <a:endParaRPr lang="en-US" sz="1800" dirty="0"/>
          </a:p>
          <a:p>
            <a:endParaRPr lang="en-US" dirty="0"/>
          </a:p>
        </p:txBody>
      </p:sp>
      <p:sp>
        <p:nvSpPr>
          <p:cNvPr id="5" name="Slide Number Placeholder 4"/>
          <p:cNvSpPr>
            <a:spLocks noGrp="1"/>
          </p:cNvSpPr>
          <p:nvPr>
            <p:ph type="sldNum" sz="quarter" idx="12"/>
          </p:nvPr>
        </p:nvSpPr>
        <p:spPr/>
        <p:txBody>
          <a:bodyPr/>
          <a:lstStyle/>
          <a:p>
            <a:fld id="{D2E2B443-8DAD-44E2-85AE-D7F6E0B837B6}" type="slidenum">
              <a:rPr lang="en-GB" smtClean="0"/>
              <a:t>32</a:t>
            </a:fld>
            <a:endParaRPr lang="en-GB"/>
          </a:p>
        </p:txBody>
      </p:sp>
    </p:spTree>
    <p:extLst>
      <p:ext uri="{BB962C8B-B14F-4D97-AF65-F5344CB8AC3E}">
        <p14:creationId xmlns:p14="http://schemas.microsoft.com/office/powerpoint/2010/main" val="125625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127" y="950073"/>
            <a:ext cx="11720946" cy="6437376"/>
          </a:xfrm>
        </p:spPr>
        <p:txBody>
          <a:bodyPr>
            <a:normAutofit/>
          </a:bodyPr>
          <a:lstStyle/>
          <a:p>
            <a:pPr lvl="0"/>
            <a:r>
              <a:rPr lang="en-US" sz="1800" b="1" dirty="0"/>
              <a:t>Error signal</a:t>
            </a:r>
            <a:endParaRPr lang="en-US" sz="1800" dirty="0"/>
          </a:p>
          <a:p>
            <a:pPr marL="0" indent="0">
              <a:lnSpc>
                <a:spcPct val="150000"/>
              </a:lnSpc>
              <a:buNone/>
            </a:pPr>
            <a:r>
              <a:rPr lang="en-US" sz="1800" dirty="0"/>
              <a:t>Error signal is the difference between the actual and desired values of the controlled variable, or between the reference and transducer signals.</a:t>
            </a:r>
          </a:p>
          <a:p>
            <a:pPr lvl="0"/>
            <a:r>
              <a:rPr lang="en-GB" sz="1800" b="1" dirty="0"/>
              <a:t>Feedback control</a:t>
            </a:r>
            <a:endParaRPr lang="en-US" sz="1800" dirty="0"/>
          </a:p>
          <a:p>
            <a:pPr marL="0" indent="0">
              <a:lnSpc>
                <a:spcPct val="150000"/>
              </a:lnSpc>
              <a:buNone/>
            </a:pPr>
            <a:r>
              <a:rPr lang="en-GB" sz="1800" dirty="0"/>
              <a:t>Feedback control refers to an operation that, in the presence of disturbances tends to reduce the difference between the output of the system and some reference input. Here only unpredictable disturbances are specified, since predictable or known disturbances can always be compensated for within the system. </a:t>
            </a:r>
            <a:endParaRPr lang="en-US" sz="1800" dirty="0"/>
          </a:p>
          <a:p>
            <a:r>
              <a:rPr lang="en-GB" sz="1800" dirty="0"/>
              <a:t> </a:t>
            </a:r>
            <a:r>
              <a:rPr lang="en-GB" sz="1800" b="1" dirty="0"/>
              <a:t>Feedback control systems</a:t>
            </a:r>
            <a:r>
              <a:rPr lang="en-GB" sz="1800" dirty="0"/>
              <a:t> </a:t>
            </a:r>
            <a:endParaRPr lang="en-US" sz="1800" dirty="0"/>
          </a:p>
          <a:p>
            <a:pPr marL="0" indent="0">
              <a:lnSpc>
                <a:spcPct val="150000"/>
              </a:lnSpc>
              <a:buNone/>
            </a:pPr>
            <a:r>
              <a:rPr lang="en-GB" sz="1800" dirty="0"/>
              <a:t>A system that maintains a prescribed relationship between the output and the reference input by comparing them and using the difference as a means of control is called a feedback control system. An example is room temperature, comparing it with the reference temperature (desired temperature), the thermostat turns the heating or cooling equipment on or off in such a way as to ensure the room temperature remains at a comfortable level regardless of outside conditions.</a:t>
            </a:r>
            <a:endParaRPr lang="en-US" sz="1800" dirty="0"/>
          </a:p>
        </p:txBody>
      </p:sp>
      <p:sp>
        <p:nvSpPr>
          <p:cNvPr id="5" name="Slide Number Placeholder 4"/>
          <p:cNvSpPr>
            <a:spLocks noGrp="1"/>
          </p:cNvSpPr>
          <p:nvPr>
            <p:ph type="sldNum" sz="quarter" idx="12"/>
          </p:nvPr>
        </p:nvSpPr>
        <p:spPr/>
        <p:txBody>
          <a:bodyPr/>
          <a:lstStyle/>
          <a:p>
            <a:fld id="{D2E2B443-8DAD-44E2-85AE-D7F6E0B837B6}" type="slidenum">
              <a:rPr lang="en-GB" smtClean="0"/>
              <a:t>33</a:t>
            </a:fld>
            <a:endParaRPr lang="en-GB"/>
          </a:p>
        </p:txBody>
      </p:sp>
    </p:spTree>
    <p:extLst>
      <p:ext uri="{BB962C8B-B14F-4D97-AF65-F5344CB8AC3E}">
        <p14:creationId xmlns:p14="http://schemas.microsoft.com/office/powerpoint/2010/main" val="2242833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022" y="1286933"/>
            <a:ext cx="10863761" cy="5070139"/>
          </a:xfrm>
        </p:spPr>
        <p:txBody>
          <a:bodyPr>
            <a:normAutofit/>
          </a:bodyPr>
          <a:lstStyle/>
          <a:p>
            <a:pPr lvl="0">
              <a:lnSpc>
                <a:spcPct val="150000"/>
              </a:lnSpc>
            </a:pPr>
            <a:r>
              <a:rPr lang="en-US" sz="2000" b="1" dirty="0"/>
              <a:t>Sensor(s)</a:t>
            </a:r>
            <a:r>
              <a:rPr lang="en-US" sz="2000" dirty="0"/>
              <a:t> </a:t>
            </a:r>
          </a:p>
          <a:p>
            <a:pPr marL="0" lvl="0" indent="0">
              <a:lnSpc>
                <a:spcPct val="150000"/>
              </a:lnSpc>
              <a:buNone/>
            </a:pPr>
            <a:r>
              <a:rPr lang="en-US" sz="1900" dirty="0"/>
              <a:t>It is used to measure some physical state such as temperature or liquid level. It is the part of a measuring instrument which responds directly to changes in the environment, example automatic doors and some water closets toilet.</a:t>
            </a:r>
          </a:p>
          <a:p>
            <a:pPr lvl="0">
              <a:lnSpc>
                <a:spcPct val="150000"/>
              </a:lnSpc>
            </a:pPr>
            <a:r>
              <a:rPr lang="en-US" sz="2000" b="1" dirty="0"/>
              <a:t>Transducer </a:t>
            </a:r>
          </a:p>
          <a:p>
            <a:pPr marL="0" lvl="0" indent="0">
              <a:lnSpc>
                <a:spcPct val="150000"/>
              </a:lnSpc>
              <a:buNone/>
            </a:pPr>
            <a:r>
              <a:rPr lang="en-US" sz="1900" dirty="0"/>
              <a:t>This is a device that transforms one form of energy into another. Transducers use basic physical laws to measure physical parameters using a sensing element that is the core of the transducer. Transducer is a technical device that transforms a controlled variable into an electrical signal thus providing the quantitative characterization of the actual operation, status or performance of the controlled process.</a:t>
            </a:r>
          </a:p>
          <a:p>
            <a:endParaRPr lang="en-US" dirty="0"/>
          </a:p>
        </p:txBody>
      </p:sp>
      <p:sp>
        <p:nvSpPr>
          <p:cNvPr id="5" name="Slide Number Placeholder 4"/>
          <p:cNvSpPr>
            <a:spLocks noGrp="1"/>
          </p:cNvSpPr>
          <p:nvPr>
            <p:ph type="sldNum" sz="quarter" idx="12"/>
          </p:nvPr>
        </p:nvSpPr>
        <p:spPr/>
        <p:txBody>
          <a:bodyPr/>
          <a:lstStyle/>
          <a:p>
            <a:fld id="{D2E2B443-8DAD-44E2-85AE-D7F6E0B837B6}" type="slidenum">
              <a:rPr lang="en-GB" smtClean="0"/>
              <a:t>34</a:t>
            </a:fld>
            <a:endParaRPr lang="en-GB" dirty="0"/>
          </a:p>
        </p:txBody>
      </p:sp>
    </p:spTree>
    <p:extLst>
      <p:ext uri="{BB962C8B-B14F-4D97-AF65-F5344CB8AC3E}">
        <p14:creationId xmlns:p14="http://schemas.microsoft.com/office/powerpoint/2010/main" val="739721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736" y="1088474"/>
            <a:ext cx="10515600" cy="6108192"/>
          </a:xfrm>
        </p:spPr>
        <p:txBody>
          <a:bodyPr>
            <a:normAutofit/>
          </a:bodyPr>
          <a:lstStyle/>
          <a:p>
            <a:r>
              <a:rPr lang="en-US" sz="2000" b="1" dirty="0"/>
              <a:t>Actuator</a:t>
            </a:r>
            <a:r>
              <a:rPr lang="en-US" sz="2000" dirty="0"/>
              <a:t> </a:t>
            </a:r>
          </a:p>
          <a:p>
            <a:pPr marL="0" indent="0">
              <a:lnSpc>
                <a:spcPct val="150000"/>
              </a:lnSpc>
              <a:buNone/>
            </a:pPr>
            <a:r>
              <a:rPr lang="en-US" sz="1800" dirty="0"/>
              <a:t>A device that creates mechanical motion by converting various forms of energy to rotating or linear mechanical energy. Actuators may be used for flow-control valves, pumps, positioning drives, motors, switches, relays and meters. Actuation signal symbolizes the control efforts applied to the controlled plant in order to provide the desired effects on its status or performance.</a:t>
            </a:r>
          </a:p>
          <a:p>
            <a:pPr lvl="0"/>
            <a:r>
              <a:rPr lang="en-US" sz="2000" b="1" dirty="0"/>
              <a:t>Plant</a:t>
            </a:r>
            <a:r>
              <a:rPr lang="en-US" sz="2000" dirty="0"/>
              <a:t> </a:t>
            </a:r>
          </a:p>
          <a:p>
            <a:pPr marL="0" lvl="0" indent="0">
              <a:lnSpc>
                <a:spcPct val="150000"/>
              </a:lnSpc>
              <a:buNone/>
            </a:pPr>
            <a:r>
              <a:rPr lang="en-GB" sz="1800" dirty="0"/>
              <a:t>A plant may be a piece of equipment perhaps just a set of machine parts functioning together, the purpose of which is to perform a particular operation e.g. (Mechanical device, a heating furnace, a chemical reactor or spacecraft). </a:t>
            </a:r>
            <a:endParaRPr lang="en-US" sz="1800" dirty="0"/>
          </a:p>
          <a:p>
            <a:r>
              <a:rPr lang="en-US" sz="2000" b="1" dirty="0"/>
              <a:t>Servomechanism</a:t>
            </a:r>
            <a:r>
              <a:rPr lang="en-US" sz="2000" dirty="0"/>
              <a:t> </a:t>
            </a:r>
          </a:p>
          <a:p>
            <a:pPr marL="0" indent="0">
              <a:lnSpc>
                <a:spcPct val="150000"/>
              </a:lnSpc>
              <a:buNone/>
            </a:pPr>
            <a:r>
              <a:rPr lang="en-US" sz="1800" dirty="0"/>
              <a:t>This is an electric, hydraulic, or pneumatic device that performs power amplification of the control signal, generating a control effort.	</a:t>
            </a:r>
          </a:p>
          <a:p>
            <a:pPr marL="0" indent="0">
              <a:buNone/>
            </a:pPr>
            <a:endParaRPr lang="en-US" dirty="0"/>
          </a:p>
        </p:txBody>
      </p:sp>
      <p:sp>
        <p:nvSpPr>
          <p:cNvPr id="5" name="Slide Number Placeholder 4"/>
          <p:cNvSpPr>
            <a:spLocks noGrp="1"/>
          </p:cNvSpPr>
          <p:nvPr>
            <p:ph type="sldNum" sz="quarter" idx="12"/>
          </p:nvPr>
        </p:nvSpPr>
        <p:spPr/>
        <p:txBody>
          <a:bodyPr/>
          <a:lstStyle/>
          <a:p>
            <a:fld id="{D2E2B443-8DAD-44E2-85AE-D7F6E0B837B6}" type="slidenum">
              <a:rPr lang="en-GB" smtClean="0"/>
              <a:t>35</a:t>
            </a:fld>
            <a:endParaRPr lang="en-GB" dirty="0"/>
          </a:p>
        </p:txBody>
      </p:sp>
    </p:spTree>
    <p:extLst>
      <p:ext uri="{BB962C8B-B14F-4D97-AF65-F5344CB8AC3E}">
        <p14:creationId xmlns:p14="http://schemas.microsoft.com/office/powerpoint/2010/main" val="334561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036" y="701040"/>
            <a:ext cx="10716491" cy="6156960"/>
          </a:xfrm>
        </p:spPr>
        <p:txBody>
          <a:bodyPr/>
          <a:lstStyle/>
          <a:p>
            <a:pPr lvl="0"/>
            <a:r>
              <a:rPr lang="en-US" b="1" dirty="0"/>
              <a:t>Controller</a:t>
            </a:r>
            <a:r>
              <a:rPr lang="en-US" dirty="0"/>
              <a:t> </a:t>
            </a:r>
          </a:p>
          <a:p>
            <a:pPr marL="0" lvl="0" indent="0">
              <a:lnSpc>
                <a:spcPct val="150000"/>
              </a:lnSpc>
              <a:buNone/>
            </a:pPr>
            <a:r>
              <a:rPr lang="en-US" sz="1800" dirty="0"/>
              <a:t>It is the component (or group of components) that controls the process. The controller outputs are the variables that manipulate the process. The objective of the controller is to make the actual values of the process output variables equal to the desired values. Controller is an analog or digital device that defines the control efforts transforming the error signal into the control signal, in accordance with the control law. The following formula presents an example of a control law:</a:t>
            </a:r>
          </a:p>
          <a:p>
            <a:pPr marL="0" indent="0">
              <a:buNone/>
            </a:pPr>
            <a:endParaRPr lang="en-US" dirty="0"/>
          </a:p>
          <a:p>
            <a:endParaRPr lang="en-US" dirty="0"/>
          </a:p>
        </p:txBody>
      </p:sp>
      <p:pic>
        <p:nvPicPr>
          <p:cNvPr id="4" name="Picture 3"/>
          <p:cNvPicPr/>
          <p:nvPr/>
        </p:nvPicPr>
        <p:blipFill>
          <a:blip r:embed="rId2"/>
          <a:srcRect l="14583" t="30513" r="10096" b="34102"/>
          <a:stretch>
            <a:fillRect/>
          </a:stretch>
        </p:blipFill>
        <p:spPr bwMode="auto">
          <a:xfrm>
            <a:off x="1231392" y="3840480"/>
            <a:ext cx="9717024" cy="2621279"/>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D2E2B443-8DAD-44E2-85AE-D7F6E0B837B6}" type="slidenum">
              <a:rPr lang="en-GB" smtClean="0"/>
              <a:t>36</a:t>
            </a:fld>
            <a:endParaRPr lang="en-GB" dirty="0"/>
          </a:p>
        </p:txBody>
      </p:sp>
    </p:spTree>
    <p:extLst>
      <p:ext uri="{BB962C8B-B14F-4D97-AF65-F5344CB8AC3E}">
        <p14:creationId xmlns:p14="http://schemas.microsoft.com/office/powerpoint/2010/main" val="3027968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C0160-BE44-4806-870C-79A77E554B4E}"/>
              </a:ext>
            </a:extLst>
          </p:cNvPr>
          <p:cNvSpPr/>
          <p:nvPr/>
        </p:nvSpPr>
        <p:spPr>
          <a:xfrm>
            <a:off x="1785257" y="222363"/>
            <a:ext cx="8727043" cy="1384995"/>
          </a:xfrm>
          <a:prstGeom prst="rect">
            <a:avLst/>
          </a:prstGeom>
        </p:spPr>
        <p:txBody>
          <a:bodyPr wrap="square">
            <a:spAutoFit/>
          </a:bodyPr>
          <a:lstStyle/>
          <a:p>
            <a:pPr algn="ctr">
              <a:lnSpc>
                <a:spcPct val="150000"/>
              </a:lnSpc>
            </a:pPr>
            <a:r>
              <a:rPr lang="en-GB" sz="2800" b="1" dirty="0">
                <a:solidFill>
                  <a:schemeClr val="accent4">
                    <a:lumMod val="75000"/>
                  </a:schemeClr>
                </a:solidFill>
              </a:rPr>
              <a:t>CURRENT APPLICATIONS OF AUTOMATIC</a:t>
            </a:r>
            <a:br>
              <a:rPr lang="en-GB" sz="2800" b="1" dirty="0">
                <a:solidFill>
                  <a:schemeClr val="accent4">
                    <a:lumMod val="75000"/>
                  </a:schemeClr>
                </a:solidFill>
              </a:rPr>
            </a:br>
            <a:r>
              <a:rPr lang="en-GB" sz="2800" b="1" dirty="0">
                <a:solidFill>
                  <a:schemeClr val="accent4">
                    <a:lumMod val="75000"/>
                  </a:schemeClr>
                </a:solidFill>
              </a:rPr>
              <a:t>CONTROL SYSTEMS</a:t>
            </a:r>
          </a:p>
        </p:txBody>
      </p:sp>
      <p:sp>
        <p:nvSpPr>
          <p:cNvPr id="3" name="Rectangle 2"/>
          <p:cNvSpPr/>
          <p:nvPr/>
        </p:nvSpPr>
        <p:spPr>
          <a:xfrm>
            <a:off x="1235034" y="1524001"/>
            <a:ext cx="10212779" cy="5493812"/>
          </a:xfrm>
          <a:prstGeom prst="rect">
            <a:avLst/>
          </a:prstGeom>
        </p:spPr>
        <p:txBody>
          <a:bodyPr wrap="square">
            <a:spAutoFit/>
          </a:bodyPr>
          <a:lstStyle/>
          <a:p>
            <a:pPr marL="285750" indent="-285750">
              <a:buFont typeface="Arial" pitchFamily="34" charset="0"/>
              <a:buChar char="•"/>
            </a:pPr>
            <a:endParaRPr lang="en-GB" dirty="0"/>
          </a:p>
          <a:p>
            <a:pPr marL="285750" indent="-285750">
              <a:buFont typeface="Wingdings" pitchFamily="2" charset="2"/>
              <a:buChar char="Ø"/>
            </a:pPr>
            <a:r>
              <a:rPr lang="en-GB" b="1" dirty="0"/>
              <a:t>Generation of energy </a:t>
            </a:r>
          </a:p>
          <a:p>
            <a:pPr marL="285750" indent="-285750">
              <a:buFont typeface="Wingdings" pitchFamily="2" charset="2"/>
              <a:buChar char="Ø"/>
            </a:pPr>
            <a:endParaRPr lang="en-GB" b="1" dirty="0"/>
          </a:p>
          <a:p>
            <a:pPr>
              <a:lnSpc>
                <a:spcPct val="150000"/>
              </a:lnSpc>
            </a:pPr>
            <a:r>
              <a:rPr lang="en-GB" dirty="0"/>
              <a:t>In an electric power system, </a:t>
            </a:r>
            <a:r>
              <a:rPr lang="en-GB" b="1" dirty="0"/>
              <a:t>automatic generation control (AGC)</a:t>
            </a:r>
            <a:r>
              <a:rPr lang="en-GB" dirty="0"/>
              <a:t> is a system for adjusting the power output of multiple generators at different power plants, in response to changes in the load. Since a power grid requires that generation and load closely balance moment by moment, frequent adjustments to the output of generators are necessary. The balance can be judged by measuring the system frequency; if it is increasing, more power is being generated than used, which causes all the machines in the system to accelerate. If the system frequency is decreasing, more load is on the system than the instantaneous generation can provide, which causes all generators to slow down. Types of the AGC are: </a:t>
            </a:r>
            <a:r>
              <a:rPr lang="en-GB" b="1" dirty="0"/>
              <a:t>Turbine Governor Control (TGC), Load –Frequency Control (LFC)</a:t>
            </a:r>
            <a:r>
              <a:rPr lang="en-GB" dirty="0"/>
              <a:t>, and </a:t>
            </a:r>
            <a:r>
              <a:rPr lang="en-GB" b="1" dirty="0"/>
              <a:t>Economic Dispatch.</a:t>
            </a:r>
          </a:p>
          <a:p>
            <a:endParaRPr lang="en-GB" b="1" dirty="0"/>
          </a:p>
          <a:p>
            <a:endParaRPr lang="en-GB" dirty="0"/>
          </a:p>
          <a:p>
            <a:endParaRPr lang="en-GB" dirty="0"/>
          </a:p>
        </p:txBody>
      </p:sp>
      <p:sp>
        <p:nvSpPr>
          <p:cNvPr id="6" name="Slide Number Placeholder 5"/>
          <p:cNvSpPr>
            <a:spLocks noGrp="1"/>
          </p:cNvSpPr>
          <p:nvPr>
            <p:ph type="sldNum" sz="quarter" idx="12"/>
          </p:nvPr>
        </p:nvSpPr>
        <p:spPr/>
        <p:txBody>
          <a:bodyPr/>
          <a:lstStyle/>
          <a:p>
            <a:fld id="{D2E2B443-8DAD-44E2-85AE-D7F6E0B837B6}" type="slidenum">
              <a:rPr lang="en-GB" smtClean="0"/>
              <a:t>37</a:t>
            </a:fld>
            <a:endParaRPr lang="en-GB"/>
          </a:p>
        </p:txBody>
      </p:sp>
    </p:spTree>
    <p:extLst>
      <p:ext uri="{BB962C8B-B14F-4D97-AF65-F5344CB8AC3E}">
        <p14:creationId xmlns:p14="http://schemas.microsoft.com/office/powerpoint/2010/main" val="1705653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Lix-Roger_stein\Desktop\456px-Electricity_Grid_Schematic_Englis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596" y="653142"/>
            <a:ext cx="6982690" cy="47630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91291" y="5416184"/>
            <a:ext cx="9326091" cy="646331"/>
          </a:xfrm>
          <a:prstGeom prst="rect">
            <a:avLst/>
          </a:prstGeom>
        </p:spPr>
        <p:txBody>
          <a:bodyPr wrap="square">
            <a:spAutoFit/>
          </a:bodyPr>
          <a:lstStyle/>
          <a:p>
            <a:pPr marL="285750" indent="-285750" algn="ctr">
              <a:buFont typeface="Arial" pitchFamily="34" charset="0"/>
              <a:buChar char="•"/>
            </a:pPr>
            <a:r>
              <a:rPr lang="en-GB" b="1" dirty="0"/>
              <a:t>An electrical grid may have many types of generators and loads; generators must be controlled to maintain stable operation of the system.</a:t>
            </a:r>
          </a:p>
        </p:txBody>
      </p:sp>
      <p:sp>
        <p:nvSpPr>
          <p:cNvPr id="4" name="TextBox 3"/>
          <p:cNvSpPr txBox="1"/>
          <p:nvPr/>
        </p:nvSpPr>
        <p:spPr>
          <a:xfrm>
            <a:off x="1591291" y="5109029"/>
            <a:ext cx="1340595" cy="369332"/>
          </a:xfrm>
          <a:prstGeom prst="rect">
            <a:avLst/>
          </a:prstGeom>
          <a:noFill/>
        </p:spPr>
        <p:txBody>
          <a:bodyPr wrap="square" rtlCol="0">
            <a:spAutoFit/>
          </a:bodyPr>
          <a:lstStyle/>
          <a:p>
            <a:r>
              <a:rPr lang="en-GB" dirty="0"/>
              <a:t>Figure 2:</a:t>
            </a:r>
          </a:p>
        </p:txBody>
      </p:sp>
      <p:sp>
        <p:nvSpPr>
          <p:cNvPr id="7" name="Slide Number Placeholder 6"/>
          <p:cNvSpPr>
            <a:spLocks noGrp="1"/>
          </p:cNvSpPr>
          <p:nvPr>
            <p:ph type="sldNum" sz="quarter" idx="12"/>
          </p:nvPr>
        </p:nvSpPr>
        <p:spPr/>
        <p:txBody>
          <a:bodyPr/>
          <a:lstStyle/>
          <a:p>
            <a:fld id="{D2E2B443-8DAD-44E2-85AE-D7F6E0B837B6}" type="slidenum">
              <a:rPr lang="en-GB" smtClean="0"/>
              <a:t>38</a:t>
            </a:fld>
            <a:endParaRPr lang="en-GB"/>
          </a:p>
        </p:txBody>
      </p:sp>
    </p:spTree>
    <p:extLst>
      <p:ext uri="{BB962C8B-B14F-4D97-AF65-F5344CB8AC3E}">
        <p14:creationId xmlns:p14="http://schemas.microsoft.com/office/powerpoint/2010/main" val="3110172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086" y="1175657"/>
            <a:ext cx="11149610" cy="4524315"/>
          </a:xfrm>
          <a:prstGeom prst="rect">
            <a:avLst/>
          </a:prstGeom>
        </p:spPr>
        <p:txBody>
          <a:bodyPr wrap="square">
            <a:spAutoFit/>
          </a:bodyPr>
          <a:lstStyle/>
          <a:p>
            <a:endParaRPr lang="en-GB" dirty="0"/>
          </a:p>
          <a:p>
            <a:pPr marL="285750" indent="-285750">
              <a:buFont typeface="Wingdings" pitchFamily="2" charset="2"/>
              <a:buChar char="Ø"/>
            </a:pPr>
            <a:r>
              <a:rPr lang="en-GB" dirty="0"/>
              <a:t>	</a:t>
            </a:r>
            <a:r>
              <a:rPr lang="en-GB" b="1" dirty="0"/>
              <a:t>Transmission of energy</a:t>
            </a:r>
          </a:p>
          <a:p>
            <a:endParaRPr lang="en-GB" dirty="0"/>
          </a:p>
          <a:p>
            <a:pPr marL="285750" indent="-285750">
              <a:buFont typeface="Arial" pitchFamily="34" charset="0"/>
              <a:buChar char="•"/>
            </a:pPr>
            <a:r>
              <a:rPr lang="en-GB" dirty="0"/>
              <a:t>Economic dispatch</a:t>
            </a:r>
          </a:p>
          <a:p>
            <a:pPr>
              <a:lnSpc>
                <a:spcPct val="150000"/>
              </a:lnSpc>
            </a:pPr>
            <a:r>
              <a:rPr lang="en-GB" dirty="0"/>
              <a:t>The goal of economic dispatch is to minimize total operating costs in an area by determining how the real power output of each generating unit will meet a given load. Generating units have different costs to produce a unit of electrical energy, and incur different costs for the losses in transmitting energy to the load. An economic dispatch algorithm will run every few minutes to select the combination of generating unit power setpoints that minimizes overall cost, subject to the constraints of transmission limitation or security of the system against failures. Further constraints may be imposed by the water supply of hydroelectric generation, or by the availability of sun and wind power.</a:t>
            </a:r>
          </a:p>
        </p:txBody>
      </p:sp>
      <p:sp>
        <p:nvSpPr>
          <p:cNvPr id="5" name="Slide Number Placeholder 4"/>
          <p:cNvSpPr>
            <a:spLocks noGrp="1"/>
          </p:cNvSpPr>
          <p:nvPr>
            <p:ph type="sldNum" sz="quarter" idx="12"/>
          </p:nvPr>
        </p:nvSpPr>
        <p:spPr/>
        <p:txBody>
          <a:bodyPr/>
          <a:lstStyle/>
          <a:p>
            <a:fld id="{D2E2B443-8DAD-44E2-85AE-D7F6E0B837B6}" type="slidenum">
              <a:rPr lang="en-GB" smtClean="0"/>
              <a:t>39</a:t>
            </a:fld>
            <a:endParaRPr lang="en-GB"/>
          </a:p>
        </p:txBody>
      </p:sp>
    </p:spTree>
    <p:extLst>
      <p:ext uri="{BB962C8B-B14F-4D97-AF65-F5344CB8AC3E}">
        <p14:creationId xmlns:p14="http://schemas.microsoft.com/office/powerpoint/2010/main" val="340922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5672" y="2099294"/>
            <a:ext cx="9191501" cy="646331"/>
          </a:xfrm>
          <a:prstGeom prst="rect">
            <a:avLst/>
          </a:prstGeom>
        </p:spPr>
        <p:txBody>
          <a:bodyPr wrap="square">
            <a:spAutoFit/>
          </a:bodyPr>
          <a:lstStyle/>
          <a:p>
            <a:pPr marL="285750" indent="-285750">
              <a:buFont typeface="Wingdings" panose="05000000000000000000" pitchFamily="2" charset="2"/>
              <a:buChar char="Ø"/>
            </a:pPr>
            <a:r>
              <a:rPr lang="en-GB" dirty="0"/>
              <a:t>UNIT FIVE: CONTROL SYSTEM SIMULATION </a:t>
            </a:r>
          </a:p>
          <a:p>
            <a:r>
              <a:rPr lang="en-GB" dirty="0"/>
              <a:t>Analogue and Digital computers  </a:t>
            </a:r>
          </a:p>
        </p:txBody>
      </p:sp>
      <p:sp>
        <p:nvSpPr>
          <p:cNvPr id="3" name="Rectangle 2"/>
          <p:cNvSpPr/>
          <p:nvPr/>
        </p:nvSpPr>
        <p:spPr>
          <a:xfrm>
            <a:off x="3449782" y="775856"/>
            <a:ext cx="6802582" cy="1323439"/>
          </a:xfrm>
          <a:prstGeom prst="rect">
            <a:avLst/>
          </a:prstGeom>
        </p:spPr>
        <p:txBody>
          <a:bodyPr wrap="square">
            <a:spAutoFit/>
          </a:bodyPr>
          <a:lstStyle/>
          <a:p>
            <a:pPr algn="ctr">
              <a:lnSpc>
                <a:spcPct val="250000"/>
              </a:lnSpc>
            </a:pPr>
            <a:r>
              <a:rPr lang="en-GB" sz="3200" b="1" dirty="0">
                <a:solidFill>
                  <a:schemeClr val="accent4">
                    <a:lumMod val="75000"/>
                  </a:schemeClr>
                </a:solidFill>
              </a:rPr>
              <a:t>COURSE CONTENT CONT’D…</a:t>
            </a:r>
          </a:p>
        </p:txBody>
      </p:sp>
      <p:sp>
        <p:nvSpPr>
          <p:cNvPr id="6" name="Slide Number Placeholder 5"/>
          <p:cNvSpPr>
            <a:spLocks noGrp="1"/>
          </p:cNvSpPr>
          <p:nvPr>
            <p:ph type="sldNum" sz="quarter" idx="12"/>
          </p:nvPr>
        </p:nvSpPr>
        <p:spPr/>
        <p:txBody>
          <a:bodyPr/>
          <a:lstStyle/>
          <a:p>
            <a:fld id="{D2E2B443-8DAD-44E2-85AE-D7F6E0B837B6}" type="slidenum">
              <a:rPr lang="en-GB" smtClean="0"/>
              <a:t>4</a:t>
            </a:fld>
            <a:endParaRPr lang="en-GB" dirty="0"/>
          </a:p>
        </p:txBody>
      </p:sp>
    </p:spTree>
    <p:extLst>
      <p:ext uri="{BB962C8B-B14F-4D97-AF65-F5344CB8AC3E}">
        <p14:creationId xmlns:p14="http://schemas.microsoft.com/office/powerpoint/2010/main" val="150696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26" y="1198188"/>
            <a:ext cx="11499273" cy="5355312"/>
          </a:xfrm>
          <a:prstGeom prst="rect">
            <a:avLst/>
          </a:prstGeom>
        </p:spPr>
        <p:txBody>
          <a:bodyPr wrap="square">
            <a:spAutoFit/>
          </a:bodyPr>
          <a:lstStyle/>
          <a:p>
            <a:pPr marL="285750" indent="-285750">
              <a:buFont typeface="Wingdings" pitchFamily="2" charset="2"/>
              <a:buChar char="Ø"/>
            </a:pPr>
            <a:r>
              <a:rPr lang="en-GB" dirty="0"/>
              <a:t>	</a:t>
            </a:r>
            <a:r>
              <a:rPr lang="en-GB" b="1" dirty="0"/>
              <a:t>Communication </a:t>
            </a:r>
          </a:p>
          <a:p>
            <a:pPr marL="285750" indent="-285750">
              <a:buFont typeface="Wingdings" pitchFamily="2" charset="2"/>
              <a:buChar char="Ø"/>
            </a:pPr>
            <a:endParaRPr lang="en-GB" b="1" dirty="0"/>
          </a:p>
          <a:p>
            <a:r>
              <a:rPr lang="en-GB" dirty="0"/>
              <a:t>In any system, there are internal communication mechanisms that allow components</a:t>
            </a:r>
          </a:p>
          <a:p>
            <a:pPr>
              <a:lnSpc>
                <a:spcPct val="150000"/>
              </a:lnSpc>
            </a:pPr>
            <a:r>
              <a:rPr lang="en-GB" dirty="0"/>
              <a:t>to interact and exhibit a collective behavior, the system behavior. For example, in</a:t>
            </a:r>
          </a:p>
          <a:p>
            <a:pPr>
              <a:lnSpc>
                <a:spcPct val="150000"/>
              </a:lnSpc>
            </a:pPr>
            <a:r>
              <a:rPr lang="en-GB" dirty="0"/>
              <a:t>an electronic circuit, transistors, capacitors, resistances are connected so current can</a:t>
            </a:r>
          </a:p>
          <a:p>
            <a:pPr>
              <a:lnSpc>
                <a:spcPct val="150000"/>
              </a:lnSpc>
            </a:pPr>
            <a:r>
              <a:rPr lang="en-GB" dirty="0"/>
              <a:t>flow among them and the circuit can exhibit the behavior it was designed for. Such</a:t>
            </a:r>
          </a:p>
          <a:p>
            <a:pPr>
              <a:lnSpc>
                <a:spcPct val="150000"/>
              </a:lnSpc>
            </a:pPr>
            <a:r>
              <a:rPr lang="en-GB" dirty="0"/>
              <a:t>internal communication is an integral part of any system. </a:t>
            </a:r>
          </a:p>
          <a:p>
            <a:pPr>
              <a:lnSpc>
                <a:spcPct val="150000"/>
              </a:lnSpc>
            </a:pPr>
            <a:endParaRPr lang="en-GB" dirty="0"/>
          </a:p>
          <a:p>
            <a:pPr>
              <a:lnSpc>
                <a:spcPct val="150000"/>
              </a:lnSpc>
            </a:pPr>
            <a:r>
              <a:rPr lang="en-GB" dirty="0"/>
              <a:t>At a higher level, subsystems that each can be quite complex interact via external communication links that may be wired or wireless. This is the case for example in antilock brake systems,</a:t>
            </a:r>
          </a:p>
          <a:p>
            <a:pPr>
              <a:lnSpc>
                <a:spcPct val="150000"/>
              </a:lnSpc>
            </a:pPr>
            <a:r>
              <a:rPr lang="en-GB" dirty="0"/>
              <a:t>vehicle stability systems, and engine and exhaust control systems in a car or among</a:t>
            </a:r>
          </a:p>
          <a:p>
            <a:pPr>
              <a:lnSpc>
                <a:spcPct val="150000"/>
              </a:lnSpc>
            </a:pPr>
            <a:r>
              <a:rPr lang="en-GB" dirty="0"/>
              <a:t>unmanned aerial vehicles that communicate among themselves to coordinate their</a:t>
            </a:r>
          </a:p>
          <a:p>
            <a:pPr>
              <a:lnSpc>
                <a:spcPct val="150000"/>
              </a:lnSpc>
            </a:pPr>
            <a:r>
              <a:rPr lang="en-GB" dirty="0"/>
              <a:t>flight paths. Such external to subsystems communication is of prime interest in automated systems.</a:t>
            </a:r>
          </a:p>
          <a:p>
            <a:endParaRPr lang="en-GB" dirty="0"/>
          </a:p>
        </p:txBody>
      </p:sp>
      <p:sp>
        <p:nvSpPr>
          <p:cNvPr id="5" name="Slide Number Placeholder 4"/>
          <p:cNvSpPr>
            <a:spLocks noGrp="1"/>
          </p:cNvSpPr>
          <p:nvPr>
            <p:ph type="sldNum" sz="quarter" idx="12"/>
          </p:nvPr>
        </p:nvSpPr>
        <p:spPr/>
        <p:txBody>
          <a:bodyPr/>
          <a:lstStyle/>
          <a:p>
            <a:fld id="{D2E2B443-8DAD-44E2-85AE-D7F6E0B837B6}" type="slidenum">
              <a:rPr lang="en-GB" smtClean="0"/>
              <a:t>40</a:t>
            </a:fld>
            <a:endParaRPr lang="en-GB"/>
          </a:p>
        </p:txBody>
      </p:sp>
    </p:spTree>
    <p:extLst>
      <p:ext uri="{BB962C8B-B14F-4D97-AF65-F5344CB8AC3E}">
        <p14:creationId xmlns:p14="http://schemas.microsoft.com/office/powerpoint/2010/main" val="3527233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application of automatic control in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67543"/>
            <a:ext cx="8752114" cy="42378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51314" y="6095778"/>
            <a:ext cx="8077200" cy="369332"/>
          </a:xfrm>
          <a:prstGeom prst="rect">
            <a:avLst/>
          </a:prstGeom>
        </p:spPr>
        <p:txBody>
          <a:bodyPr wrap="square">
            <a:spAutoFit/>
          </a:bodyPr>
          <a:lstStyle/>
          <a:p>
            <a:r>
              <a:rPr lang="en-GB" dirty="0"/>
              <a:t>Figure 3: An automatic communication system for air traffic control.</a:t>
            </a:r>
          </a:p>
        </p:txBody>
      </p:sp>
      <p:sp>
        <p:nvSpPr>
          <p:cNvPr id="5" name="Slide Number Placeholder 4"/>
          <p:cNvSpPr>
            <a:spLocks noGrp="1"/>
          </p:cNvSpPr>
          <p:nvPr>
            <p:ph type="sldNum" sz="quarter" idx="12"/>
          </p:nvPr>
        </p:nvSpPr>
        <p:spPr/>
        <p:txBody>
          <a:bodyPr/>
          <a:lstStyle/>
          <a:p>
            <a:fld id="{D2E2B443-8DAD-44E2-85AE-D7F6E0B837B6}" type="slidenum">
              <a:rPr lang="en-GB" smtClean="0"/>
              <a:t>41</a:t>
            </a:fld>
            <a:endParaRPr lang="en-GB"/>
          </a:p>
        </p:txBody>
      </p:sp>
    </p:spTree>
    <p:extLst>
      <p:ext uri="{BB962C8B-B14F-4D97-AF65-F5344CB8AC3E}">
        <p14:creationId xmlns:p14="http://schemas.microsoft.com/office/powerpoint/2010/main" val="1599604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2" y="583870"/>
            <a:ext cx="11582399" cy="7248138"/>
          </a:xfrm>
          <a:prstGeom prst="rect">
            <a:avLst/>
          </a:prstGeom>
        </p:spPr>
        <p:txBody>
          <a:bodyPr wrap="square">
            <a:spAutoFit/>
          </a:bodyPr>
          <a:lstStyle/>
          <a:p>
            <a:pPr marL="285750" indent="-285750" algn="ctr">
              <a:buFont typeface="Wingdings" pitchFamily="2" charset="2"/>
              <a:buChar char="Ø"/>
            </a:pPr>
            <a:r>
              <a:rPr lang="en-GB" dirty="0"/>
              <a:t>  	</a:t>
            </a:r>
            <a:r>
              <a:rPr lang="en-GB" sz="2400" b="1" dirty="0"/>
              <a:t>Processing industries</a:t>
            </a:r>
          </a:p>
          <a:p>
            <a:pPr>
              <a:lnSpc>
                <a:spcPct val="150000"/>
              </a:lnSpc>
            </a:pPr>
            <a:r>
              <a:rPr lang="en-GB" dirty="0"/>
              <a:t>A </a:t>
            </a:r>
            <a:r>
              <a:rPr lang="en-GB" b="1" dirty="0"/>
              <a:t>process automation</a:t>
            </a:r>
            <a:r>
              <a:rPr lang="en-GB" dirty="0"/>
              <a:t> or </a:t>
            </a:r>
            <a:r>
              <a:rPr lang="en-GB" b="1" dirty="0"/>
              <a:t>automation system</a:t>
            </a:r>
            <a:r>
              <a:rPr lang="en-GB" dirty="0"/>
              <a:t> (PAS) is used to automatically control a process such as chemical, oil refineries, paper and pulp factories. The PAS often uses a network to interconnect sensors, controllers, operator terminals and actuators. A PAS is often based on open standards in contrast to a DCS (distributed control system), which is traditionally proprietary. However in recent times the PAS is considered to be more associated with SCADA (supervisory control and data acquisition) systems.</a:t>
            </a:r>
          </a:p>
          <a:p>
            <a:pPr>
              <a:lnSpc>
                <a:spcPct val="150000"/>
              </a:lnSpc>
            </a:pPr>
            <a:r>
              <a:rPr lang="en-GB" dirty="0"/>
              <a:t>PAS is the lowest level of automation, while MES (manufacturing execution system) is considered to be directly positioned above a PAS. Process automation involves using computer technology and software engineering to help power plants and factories in industries as diverse as paper, mining and cement operate more efficiently and safely.</a:t>
            </a:r>
          </a:p>
          <a:p>
            <a:pPr>
              <a:lnSpc>
                <a:spcPct val="150000"/>
              </a:lnSpc>
            </a:pPr>
            <a:endParaRPr lang="en-GB" dirty="0"/>
          </a:p>
          <a:p>
            <a:pPr marL="285750" lvl="0" indent="-285750">
              <a:lnSpc>
                <a:spcPct val="150000"/>
              </a:lnSpc>
              <a:buFont typeface="Arial" pitchFamily="34" charset="0"/>
              <a:buChar char="•"/>
            </a:pPr>
            <a:r>
              <a:rPr lang="en-US" dirty="0"/>
              <a:t>In the process industries, control is used to regulate liquid level, pressure and temperature of chemical refinery vessels.</a:t>
            </a:r>
            <a:endParaRPr lang="en-GB" dirty="0"/>
          </a:p>
          <a:p>
            <a:pPr marL="285750" lvl="0" indent="-285750">
              <a:lnSpc>
                <a:spcPct val="150000"/>
              </a:lnSpc>
              <a:buFont typeface="Arial" pitchFamily="34" charset="0"/>
              <a:buChar char="•"/>
            </a:pPr>
            <a:r>
              <a:rPr lang="en-US" dirty="0"/>
              <a:t>In a steel rolling mill, the position of the rolls is controlled according to the measure of thickness of the steel coming off the finishing line.</a:t>
            </a:r>
            <a:endParaRPr lang="en-GB" dirty="0"/>
          </a:p>
          <a:p>
            <a:pPr>
              <a:lnSpc>
                <a:spcPct val="150000"/>
              </a:lnSpc>
            </a:pPr>
            <a:endParaRPr lang="en-GB" dirty="0"/>
          </a:p>
          <a:p>
            <a:endParaRPr lang="en-GB" dirty="0"/>
          </a:p>
          <a:p>
            <a:endParaRPr lang="en-GB" dirty="0"/>
          </a:p>
        </p:txBody>
      </p:sp>
      <p:sp>
        <p:nvSpPr>
          <p:cNvPr id="5" name="Slide Number Placeholder 4"/>
          <p:cNvSpPr>
            <a:spLocks noGrp="1"/>
          </p:cNvSpPr>
          <p:nvPr>
            <p:ph type="sldNum" sz="quarter" idx="12"/>
          </p:nvPr>
        </p:nvSpPr>
        <p:spPr/>
        <p:txBody>
          <a:bodyPr/>
          <a:lstStyle/>
          <a:p>
            <a:fld id="{D2E2B443-8DAD-44E2-85AE-D7F6E0B837B6}" type="slidenum">
              <a:rPr lang="en-GB" smtClean="0"/>
              <a:t>42</a:t>
            </a:fld>
            <a:endParaRPr lang="en-GB"/>
          </a:p>
        </p:txBody>
      </p:sp>
    </p:spTree>
    <p:extLst>
      <p:ext uri="{BB962C8B-B14F-4D97-AF65-F5344CB8AC3E}">
        <p14:creationId xmlns:p14="http://schemas.microsoft.com/office/powerpoint/2010/main" val="1643060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371" y="464458"/>
            <a:ext cx="8977745" cy="646331"/>
          </a:xfrm>
          <a:prstGeom prst="rect">
            <a:avLst/>
          </a:prstGeom>
        </p:spPr>
        <p:txBody>
          <a:bodyPr wrap="square">
            <a:spAutoFit/>
          </a:bodyPr>
          <a:lstStyle/>
          <a:p>
            <a:pPr marL="285750" indent="-285750" algn="ctr">
              <a:buFont typeface="Wingdings" pitchFamily="2" charset="2"/>
              <a:buChar char="Ø"/>
            </a:pPr>
            <a:r>
              <a:rPr lang="en-GB" dirty="0"/>
              <a:t>	</a:t>
            </a:r>
            <a:r>
              <a:rPr lang="en-GB" b="1" dirty="0"/>
              <a:t>Manufacturing</a:t>
            </a:r>
          </a:p>
          <a:p>
            <a:endParaRPr lang="en-GB" dirty="0"/>
          </a:p>
        </p:txBody>
      </p:sp>
      <p:pic>
        <p:nvPicPr>
          <p:cNvPr id="4098" name="Picture 2" descr="manufacturing rob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556" y="1110789"/>
            <a:ext cx="8303779" cy="43463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6913" y="5950857"/>
            <a:ext cx="6662057" cy="369332"/>
          </a:xfrm>
          <a:prstGeom prst="rect">
            <a:avLst/>
          </a:prstGeom>
          <a:noFill/>
        </p:spPr>
        <p:txBody>
          <a:bodyPr wrap="square" rtlCol="0">
            <a:spAutoFit/>
          </a:bodyPr>
          <a:lstStyle/>
          <a:p>
            <a:r>
              <a:rPr lang="en-GB" dirty="0"/>
              <a:t>Figure 4: Automated (Robotic)  manufacturing.</a:t>
            </a:r>
          </a:p>
        </p:txBody>
      </p:sp>
      <p:sp>
        <p:nvSpPr>
          <p:cNvPr id="6" name="Slide Number Placeholder 5"/>
          <p:cNvSpPr>
            <a:spLocks noGrp="1"/>
          </p:cNvSpPr>
          <p:nvPr>
            <p:ph type="sldNum" sz="quarter" idx="12"/>
          </p:nvPr>
        </p:nvSpPr>
        <p:spPr/>
        <p:txBody>
          <a:bodyPr/>
          <a:lstStyle/>
          <a:p>
            <a:fld id="{D2E2B443-8DAD-44E2-85AE-D7F6E0B837B6}" type="slidenum">
              <a:rPr lang="en-GB" smtClean="0"/>
              <a:t>43</a:t>
            </a:fld>
            <a:endParaRPr lang="en-GB"/>
          </a:p>
        </p:txBody>
      </p:sp>
    </p:spTree>
    <p:extLst>
      <p:ext uri="{BB962C8B-B14F-4D97-AF65-F5344CB8AC3E}">
        <p14:creationId xmlns:p14="http://schemas.microsoft.com/office/powerpoint/2010/main" val="2239814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2" y="384068"/>
            <a:ext cx="6543305" cy="5493812"/>
          </a:xfrm>
          <a:prstGeom prst="rect">
            <a:avLst/>
          </a:prstGeom>
        </p:spPr>
        <p:txBody>
          <a:bodyPr wrap="square">
            <a:spAutoFit/>
          </a:bodyPr>
          <a:lstStyle/>
          <a:p>
            <a:pPr marL="285750" indent="-285750">
              <a:buFont typeface="Wingdings" pitchFamily="2" charset="2"/>
              <a:buChar char="Ø"/>
            </a:pPr>
            <a:endParaRPr lang="en-GB" b="1" dirty="0"/>
          </a:p>
          <a:p>
            <a:pPr marL="285750" indent="-285750">
              <a:buFont typeface="Wingdings" pitchFamily="2" charset="2"/>
              <a:buChar char="Ø"/>
            </a:pPr>
            <a:r>
              <a:rPr lang="en-GB" b="1" dirty="0"/>
              <a:t>Mechatronics</a:t>
            </a:r>
          </a:p>
          <a:p>
            <a:r>
              <a:rPr lang="en-GB" dirty="0"/>
              <a:t> </a:t>
            </a:r>
          </a:p>
          <a:p>
            <a:pPr>
              <a:lnSpc>
                <a:spcPct val="150000"/>
              </a:lnSpc>
            </a:pPr>
            <a:r>
              <a:rPr lang="en-GB" dirty="0"/>
              <a:t>Mechatronics is related to the systems control area, and includes knowledge of robotics and electronics. It involves the creation of embedded systems. Mechatronics evolved out of the Japanese automotive industry in the 1970s but has come to include many consumer goods that incorporate embedded systems. Embedded systems are found in many of the products used widely, and a good example would be a “smart” seat in a car. A smart seat would have its own sensors and ability to remember ones setting and </a:t>
            </a:r>
            <a:r>
              <a:rPr lang="en-GB" b="1" i="1" dirty="0"/>
              <a:t>automatically</a:t>
            </a:r>
            <a:r>
              <a:rPr lang="en-GB" dirty="0"/>
              <a:t> adjust itself to ones specifications.</a:t>
            </a:r>
          </a:p>
        </p:txBody>
      </p:sp>
      <p:sp>
        <p:nvSpPr>
          <p:cNvPr id="3" name="AutoShape 2" descr="Schematic of an Artificial Limb"/>
          <p:cNvSpPr>
            <a:spLocks noChangeAspect="1" noChangeArrowheads="1"/>
          </p:cNvSpPr>
          <p:nvPr/>
        </p:nvSpPr>
        <p:spPr bwMode="auto">
          <a:xfrm>
            <a:off x="155575" y="-2598738"/>
            <a:ext cx="3819525" cy="5419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23" name="Picture 3" descr="C:\Users\Lix-Roger_stein\Desktop\artifial-li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447" y="384068"/>
            <a:ext cx="4729368" cy="51454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96447" y="5921829"/>
            <a:ext cx="4729368" cy="646331"/>
          </a:xfrm>
          <a:prstGeom prst="rect">
            <a:avLst/>
          </a:prstGeom>
          <a:noFill/>
        </p:spPr>
        <p:txBody>
          <a:bodyPr wrap="square" rtlCol="0">
            <a:spAutoFit/>
          </a:bodyPr>
          <a:lstStyle/>
          <a:p>
            <a:r>
              <a:rPr lang="en-GB" dirty="0"/>
              <a:t>Figure 5: A mechatronic system for automated (robotic) application.</a:t>
            </a:r>
          </a:p>
        </p:txBody>
      </p:sp>
      <p:sp>
        <p:nvSpPr>
          <p:cNvPr id="7" name="Slide Number Placeholder 6"/>
          <p:cNvSpPr>
            <a:spLocks noGrp="1"/>
          </p:cNvSpPr>
          <p:nvPr>
            <p:ph type="sldNum" sz="quarter" idx="12"/>
          </p:nvPr>
        </p:nvSpPr>
        <p:spPr/>
        <p:txBody>
          <a:bodyPr/>
          <a:lstStyle/>
          <a:p>
            <a:fld id="{D2E2B443-8DAD-44E2-85AE-D7F6E0B837B6}" type="slidenum">
              <a:rPr lang="en-GB" smtClean="0"/>
              <a:t>44</a:t>
            </a:fld>
            <a:endParaRPr lang="en-GB"/>
          </a:p>
        </p:txBody>
      </p:sp>
    </p:spTree>
    <p:extLst>
      <p:ext uri="{BB962C8B-B14F-4D97-AF65-F5344CB8AC3E}">
        <p14:creationId xmlns:p14="http://schemas.microsoft.com/office/powerpoint/2010/main" val="1114914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3829" y="333829"/>
            <a:ext cx="11040754" cy="1754326"/>
          </a:xfrm>
          <a:prstGeom prst="rect">
            <a:avLst/>
          </a:prstGeom>
        </p:spPr>
        <p:txBody>
          <a:bodyPr wrap="square">
            <a:spAutoFit/>
          </a:bodyPr>
          <a:lstStyle/>
          <a:p>
            <a:pPr marL="285750" indent="-285750">
              <a:lnSpc>
                <a:spcPct val="150000"/>
              </a:lnSpc>
              <a:buFont typeface="Wingdings" pitchFamily="2" charset="2"/>
              <a:buChar char="Ø"/>
            </a:pPr>
            <a:r>
              <a:rPr lang="en-GB" dirty="0"/>
              <a:t>Water level in a reservoir of a chemical plant can increase due to rains, and decrease due to consumption and evaporation. It is controlled by pumping water from main source pipe system or pole hole, using a reversible pump. </a:t>
            </a:r>
            <a:r>
              <a:rPr lang="en-GB" b="1" dirty="0"/>
              <a:t>Suggest a control procedure for maintaining the required water level</a:t>
            </a:r>
            <a:r>
              <a:rPr lang="en-GB" dirty="0"/>
              <a:t>.</a:t>
            </a:r>
          </a:p>
        </p:txBody>
      </p:sp>
      <p:pic>
        <p:nvPicPr>
          <p:cNvPr id="6146" name="Picture 2" descr="Image result for application of automatic control in water 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458" y="2088155"/>
            <a:ext cx="8345714" cy="39769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91657" y="6284686"/>
            <a:ext cx="4775200" cy="369332"/>
          </a:xfrm>
          <a:prstGeom prst="rect">
            <a:avLst/>
          </a:prstGeom>
          <a:noFill/>
        </p:spPr>
        <p:txBody>
          <a:bodyPr wrap="square" rtlCol="0">
            <a:spAutoFit/>
          </a:bodyPr>
          <a:lstStyle/>
          <a:p>
            <a:r>
              <a:rPr lang="en-GB" dirty="0"/>
              <a:t>Figure 6: Automatic Water Level Control</a:t>
            </a:r>
          </a:p>
        </p:txBody>
      </p:sp>
      <p:sp>
        <p:nvSpPr>
          <p:cNvPr id="6" name="Slide Number Placeholder 5"/>
          <p:cNvSpPr>
            <a:spLocks noGrp="1"/>
          </p:cNvSpPr>
          <p:nvPr>
            <p:ph type="sldNum" sz="quarter" idx="12"/>
          </p:nvPr>
        </p:nvSpPr>
        <p:spPr/>
        <p:txBody>
          <a:bodyPr/>
          <a:lstStyle/>
          <a:p>
            <a:fld id="{D2E2B443-8DAD-44E2-85AE-D7F6E0B837B6}" type="slidenum">
              <a:rPr lang="en-GB" smtClean="0"/>
              <a:t>45</a:t>
            </a:fld>
            <a:endParaRPr lang="en-GB"/>
          </a:p>
        </p:txBody>
      </p:sp>
    </p:spTree>
    <p:extLst>
      <p:ext uri="{BB962C8B-B14F-4D97-AF65-F5344CB8AC3E}">
        <p14:creationId xmlns:p14="http://schemas.microsoft.com/office/powerpoint/2010/main" val="3965287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1367387"/>
            <a:ext cx="6970818" cy="3831818"/>
          </a:xfrm>
          <a:prstGeom prst="rect">
            <a:avLst/>
          </a:prstGeom>
        </p:spPr>
        <p:txBody>
          <a:bodyPr wrap="square">
            <a:spAutoFit/>
          </a:bodyPr>
          <a:lstStyle/>
          <a:p>
            <a:pPr marL="285750" indent="-285750">
              <a:buFont typeface="Wingdings" pitchFamily="2" charset="2"/>
              <a:buChar char="Ø"/>
            </a:pPr>
            <a:r>
              <a:rPr lang="en-GB" dirty="0"/>
              <a:t>	</a:t>
            </a:r>
            <a:r>
              <a:rPr lang="en-GB" b="1" dirty="0"/>
              <a:t>Biology and  Medicine</a:t>
            </a:r>
          </a:p>
          <a:p>
            <a:pPr marL="285750" indent="-285750">
              <a:buFont typeface="Wingdings" pitchFamily="2" charset="2"/>
              <a:buChar char="Ø"/>
            </a:pPr>
            <a:endParaRPr lang="en-GB" b="1" dirty="0"/>
          </a:p>
          <a:p>
            <a:pPr>
              <a:lnSpc>
                <a:spcPct val="150000"/>
              </a:lnSpc>
            </a:pPr>
            <a:r>
              <a:rPr lang="en-GB" dirty="0"/>
              <a:t>Robotic surgery, computer-assisted surgery, and robotically-assisted surgery are terms for technological developments that use robotic systems to aid in surgical procedures. Robotically-assisted surgery was developed to overcome the limitations of pre-existing minimally-invasive surgical procedures and to enhance the capabilities of surgeons performing open surgery.</a:t>
            </a:r>
          </a:p>
          <a:p>
            <a:pPr marL="285750" indent="-285750">
              <a:buFont typeface="Wingdings" pitchFamily="2" charset="2"/>
              <a:buChar char="Ø"/>
            </a:pPr>
            <a:endParaRPr lang="en-GB" dirty="0"/>
          </a:p>
        </p:txBody>
      </p:sp>
      <p:pic>
        <p:nvPicPr>
          <p:cNvPr id="7170" name="Picture 2" descr="https://upload.wikimedia.org/wikipedia/commons/0/0d/Laproscopic_Surgery_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821" y="637238"/>
            <a:ext cx="4393869" cy="4322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70816" y="5330824"/>
            <a:ext cx="4809505" cy="1200329"/>
          </a:xfrm>
          <a:prstGeom prst="rect">
            <a:avLst/>
          </a:prstGeom>
          <a:noFill/>
        </p:spPr>
        <p:txBody>
          <a:bodyPr wrap="square" rtlCol="0">
            <a:spAutoFit/>
          </a:bodyPr>
          <a:lstStyle/>
          <a:p>
            <a:pPr marL="285750" indent="-285750">
              <a:buFont typeface="Arial" pitchFamily="34" charset="0"/>
              <a:buChar char="•"/>
            </a:pPr>
            <a:r>
              <a:rPr lang="en-GB" b="1" dirty="0"/>
              <a:t>Figure 7: A robotically assisted surgical system used for prostatectomies, cardiac valve repair and gynaecologic surgical procedures.</a:t>
            </a:r>
          </a:p>
        </p:txBody>
      </p:sp>
      <p:sp>
        <p:nvSpPr>
          <p:cNvPr id="6" name="Slide Number Placeholder 5"/>
          <p:cNvSpPr>
            <a:spLocks noGrp="1"/>
          </p:cNvSpPr>
          <p:nvPr>
            <p:ph type="sldNum" sz="quarter" idx="12"/>
          </p:nvPr>
        </p:nvSpPr>
        <p:spPr/>
        <p:txBody>
          <a:bodyPr/>
          <a:lstStyle/>
          <a:p>
            <a:fld id="{D2E2B443-8DAD-44E2-85AE-D7F6E0B837B6}" type="slidenum">
              <a:rPr lang="en-GB" smtClean="0"/>
              <a:t>46</a:t>
            </a:fld>
            <a:endParaRPr lang="en-GB"/>
          </a:p>
        </p:txBody>
      </p:sp>
    </p:spTree>
    <p:extLst>
      <p:ext uri="{BB962C8B-B14F-4D97-AF65-F5344CB8AC3E}">
        <p14:creationId xmlns:p14="http://schemas.microsoft.com/office/powerpoint/2010/main" val="2833688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C0160-BE44-4806-870C-79A77E554B4E}"/>
              </a:ext>
            </a:extLst>
          </p:cNvPr>
          <p:cNvSpPr/>
          <p:nvPr/>
        </p:nvSpPr>
        <p:spPr>
          <a:xfrm>
            <a:off x="1" y="116115"/>
            <a:ext cx="11776364" cy="646331"/>
          </a:xfrm>
          <a:prstGeom prst="rect">
            <a:avLst/>
          </a:prstGeom>
        </p:spPr>
        <p:txBody>
          <a:bodyPr wrap="square">
            <a:spAutoFit/>
          </a:bodyPr>
          <a:lstStyle/>
          <a:p>
            <a:pPr algn="ctr">
              <a:lnSpc>
                <a:spcPct val="150000"/>
              </a:lnSpc>
            </a:pPr>
            <a:r>
              <a:rPr lang="en-GB" sz="2400" b="1" dirty="0">
                <a:solidFill>
                  <a:schemeClr val="accent4">
                    <a:lumMod val="75000"/>
                  </a:schemeClr>
                </a:solidFill>
              </a:rPr>
              <a:t>APPLICATIONS CONT’D…</a:t>
            </a:r>
          </a:p>
        </p:txBody>
      </p:sp>
      <p:sp>
        <p:nvSpPr>
          <p:cNvPr id="3" name="Rectangle 2"/>
          <p:cNvSpPr/>
          <p:nvPr/>
        </p:nvSpPr>
        <p:spPr>
          <a:xfrm>
            <a:off x="159657" y="762446"/>
            <a:ext cx="11193153" cy="8125301"/>
          </a:xfrm>
          <a:prstGeom prst="rect">
            <a:avLst/>
          </a:prstGeom>
        </p:spPr>
        <p:txBody>
          <a:bodyPr wrap="square">
            <a:spAutoFit/>
          </a:bodyPr>
          <a:lstStyle/>
          <a:p>
            <a:pPr marL="285750" indent="-285750">
              <a:buFont typeface="Arial" pitchFamily="34" charset="0"/>
              <a:buChar char="•"/>
            </a:pPr>
            <a:r>
              <a:rPr lang="en-GB" dirty="0"/>
              <a:t>Other current applications of automatic control system can be found in:</a:t>
            </a:r>
          </a:p>
          <a:p>
            <a:pPr marL="285750" indent="-285750">
              <a:buFont typeface="Arial" pitchFamily="34" charset="0"/>
              <a:buChar char="•"/>
            </a:pPr>
            <a:endParaRPr lang="en-GB" dirty="0"/>
          </a:p>
          <a:p>
            <a:pPr marL="285750" indent="-285750">
              <a:lnSpc>
                <a:spcPct val="150000"/>
              </a:lnSpc>
              <a:buFont typeface="Wingdings" pitchFamily="2" charset="2"/>
              <a:buChar char="Ø"/>
            </a:pPr>
            <a:r>
              <a:rPr lang="en-GB" b="1" dirty="0"/>
              <a:t>Instrumentation systems</a:t>
            </a:r>
            <a:r>
              <a:rPr lang="en-GB" dirty="0"/>
              <a:t>: Sensors to measure process conditions and valves to influence process operations are essential for all aspects of engineering practice.  Engineers want to design and operate processes that remain in safe conditions, produce the desired amounts of high quality products and are profitable.  Therefore, engineers must provide measuring devices for key variables and valves (or other devices, such as variable speed electric motors).</a:t>
            </a:r>
          </a:p>
          <a:p>
            <a:pPr marL="285750" indent="-285750">
              <a:buFont typeface="Wingdings" pitchFamily="2" charset="2"/>
              <a:buChar char="Ø"/>
            </a:pPr>
            <a:endParaRPr lang="en-GB" dirty="0"/>
          </a:p>
          <a:p>
            <a:pPr marL="285750" indent="-285750">
              <a:lnSpc>
                <a:spcPct val="150000"/>
              </a:lnSpc>
              <a:buFont typeface="Wingdings" pitchFamily="2" charset="2"/>
              <a:buChar char="Ø"/>
            </a:pPr>
            <a:r>
              <a:rPr lang="en-GB" b="1" dirty="0"/>
              <a:t>Transportation (cars, Trains, ships, aircrafts, spacecraft</a:t>
            </a:r>
            <a:r>
              <a:rPr lang="en-GB" dirty="0"/>
              <a:t>): </a:t>
            </a:r>
            <a:r>
              <a:rPr lang="en-GB" dirty="0" err="1"/>
              <a:t>eg</a:t>
            </a:r>
            <a:r>
              <a:rPr lang="en-GB" dirty="0"/>
              <a:t>. Cruise control, adaptive cruise control. </a:t>
            </a:r>
          </a:p>
          <a:p>
            <a:pPr marL="285750" lvl="0" indent="-285750">
              <a:lnSpc>
                <a:spcPct val="150000"/>
              </a:lnSpc>
              <a:buFont typeface="Arial" pitchFamily="34" charset="0"/>
              <a:buChar char="•"/>
            </a:pPr>
            <a:r>
              <a:rPr lang="en-US" dirty="0"/>
              <a:t>Engine regulation, active suspension systems and anti-lock braking systems in automobile.</a:t>
            </a:r>
            <a:endParaRPr lang="en-GB" dirty="0"/>
          </a:p>
          <a:p>
            <a:pPr marL="285750" lvl="0" indent="-285750">
              <a:lnSpc>
                <a:spcPct val="150000"/>
              </a:lnSpc>
              <a:buFont typeface="Arial" pitchFamily="34" charset="0"/>
              <a:buChar char="•"/>
            </a:pPr>
            <a:r>
              <a:rPr lang="en-US" dirty="0"/>
              <a:t>Steering of missiles, planes, aircraft and ships at sea</a:t>
            </a:r>
            <a:endParaRPr lang="en-GB" dirty="0"/>
          </a:p>
          <a:p>
            <a:pPr marL="285750" indent="-285750">
              <a:lnSpc>
                <a:spcPct val="150000"/>
              </a:lnSpc>
              <a:buFont typeface="Arial" pitchFamily="34" charset="0"/>
              <a:buChar char="•"/>
            </a:pPr>
            <a:r>
              <a:rPr lang="en-US" dirty="0"/>
              <a:t>For example, modern ships use a combination of electrical, mechanical and hydraulic components to develop rudder commands in response to desired heading. The rudder commands, in turn produce a rudder angle, which steers the ship.</a:t>
            </a:r>
            <a:endParaRPr lang="en-GB" dirty="0"/>
          </a:p>
          <a:p>
            <a:pPr marL="285750" indent="-285750">
              <a:buFont typeface="Wingdings" pitchFamily="2" charset="2"/>
              <a:buChar char="Ø"/>
            </a:pPr>
            <a:endParaRPr lang="en-GB" dirty="0"/>
          </a:p>
          <a:p>
            <a:pPr marL="285750" indent="-285750">
              <a:buFont typeface="Arial" pitchFamily="34" charset="0"/>
              <a:buChar char="•"/>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endParaRPr lang="en-GB" dirty="0"/>
          </a:p>
          <a:p>
            <a:endParaRPr lang="en-GB" dirty="0"/>
          </a:p>
          <a:p>
            <a:endParaRPr lang="en-GB" dirty="0"/>
          </a:p>
          <a:p>
            <a:endParaRPr lang="en-GB" dirty="0"/>
          </a:p>
        </p:txBody>
      </p:sp>
      <p:sp>
        <p:nvSpPr>
          <p:cNvPr id="6" name="Slide Number Placeholder 5"/>
          <p:cNvSpPr>
            <a:spLocks noGrp="1"/>
          </p:cNvSpPr>
          <p:nvPr>
            <p:ph type="sldNum" sz="quarter" idx="12"/>
          </p:nvPr>
        </p:nvSpPr>
        <p:spPr/>
        <p:txBody>
          <a:bodyPr/>
          <a:lstStyle/>
          <a:p>
            <a:fld id="{D2E2B443-8DAD-44E2-85AE-D7F6E0B837B6}" type="slidenum">
              <a:rPr lang="en-GB" smtClean="0"/>
              <a:t>47</a:t>
            </a:fld>
            <a:endParaRPr lang="en-GB"/>
          </a:p>
        </p:txBody>
      </p:sp>
    </p:spTree>
    <p:extLst>
      <p:ext uri="{BB962C8B-B14F-4D97-AF65-F5344CB8AC3E}">
        <p14:creationId xmlns:p14="http://schemas.microsoft.com/office/powerpoint/2010/main" val="2419346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C0160-BE44-4806-870C-79A77E554B4E}"/>
              </a:ext>
            </a:extLst>
          </p:cNvPr>
          <p:cNvSpPr/>
          <p:nvPr/>
        </p:nvSpPr>
        <p:spPr>
          <a:xfrm>
            <a:off x="275771" y="116115"/>
            <a:ext cx="11500593" cy="646331"/>
          </a:xfrm>
          <a:prstGeom prst="rect">
            <a:avLst/>
          </a:prstGeom>
        </p:spPr>
        <p:txBody>
          <a:bodyPr wrap="square">
            <a:spAutoFit/>
          </a:bodyPr>
          <a:lstStyle/>
          <a:p>
            <a:pPr algn="ctr">
              <a:lnSpc>
                <a:spcPct val="150000"/>
              </a:lnSpc>
            </a:pPr>
            <a:r>
              <a:rPr lang="en-GB" sz="2400" b="1" dirty="0">
                <a:solidFill>
                  <a:schemeClr val="accent4">
                    <a:lumMod val="75000"/>
                  </a:schemeClr>
                </a:solidFill>
              </a:rPr>
              <a:t>APPLICATIONS CONT’D…</a:t>
            </a:r>
          </a:p>
        </p:txBody>
      </p:sp>
      <p:sp>
        <p:nvSpPr>
          <p:cNvPr id="3" name="Rectangle 2"/>
          <p:cNvSpPr/>
          <p:nvPr/>
        </p:nvSpPr>
        <p:spPr>
          <a:xfrm>
            <a:off x="512618" y="1163783"/>
            <a:ext cx="10840192" cy="6601807"/>
          </a:xfrm>
          <a:prstGeom prst="rect">
            <a:avLst/>
          </a:prstGeom>
        </p:spPr>
        <p:txBody>
          <a:bodyPr wrap="square">
            <a:spAutoFit/>
          </a:bodyPr>
          <a:lstStyle/>
          <a:p>
            <a:pPr marL="285750" indent="-285750">
              <a:buFont typeface="Wingdings" pitchFamily="2" charset="2"/>
              <a:buChar char="Ø"/>
            </a:pPr>
            <a:r>
              <a:rPr lang="en-GB" b="1" dirty="0"/>
              <a:t>Aeronautics </a:t>
            </a:r>
            <a:r>
              <a:rPr lang="en-GB" dirty="0"/>
              <a:t>: guidance and navigation.</a:t>
            </a:r>
          </a:p>
          <a:p>
            <a:endParaRPr lang="en-GB" dirty="0"/>
          </a:p>
          <a:p>
            <a:pPr marL="285750" indent="-285750">
              <a:buFont typeface="Wingdings" pitchFamily="2" charset="2"/>
              <a:buChar char="Ø"/>
            </a:pPr>
            <a:r>
              <a:rPr lang="en-GB" b="1" dirty="0"/>
              <a:t>Aviation/ Avionics</a:t>
            </a:r>
            <a:r>
              <a:rPr lang="en-GB" dirty="0"/>
              <a:t>: autonomous flight of unmanned aerial vehicles (drones).</a:t>
            </a:r>
          </a:p>
          <a:p>
            <a:pPr marL="285750" indent="-285750">
              <a:lnSpc>
                <a:spcPct val="150000"/>
              </a:lnSpc>
              <a:buFont typeface="Wingdings" pitchFamily="2" charset="2"/>
              <a:buChar char="Ø"/>
            </a:pPr>
            <a:endParaRPr lang="en-GB" dirty="0"/>
          </a:p>
          <a:p>
            <a:endParaRPr lang="en-GB" dirty="0"/>
          </a:p>
          <a:p>
            <a:pPr marL="285750" indent="-285750">
              <a:buFont typeface="Wingdings" pitchFamily="2" charset="2"/>
              <a:buChar char="Ø"/>
            </a:pPr>
            <a:r>
              <a:rPr lang="en-GB" b="1" dirty="0"/>
              <a:t>Home</a:t>
            </a:r>
            <a:r>
              <a:rPr lang="en-GB" dirty="0"/>
              <a:t>: </a:t>
            </a:r>
            <a:r>
              <a:rPr lang="en-GB" dirty="0" err="1"/>
              <a:t>eg</a:t>
            </a:r>
            <a:r>
              <a:rPr lang="en-GB" dirty="0"/>
              <a:t>: air conditioner, entertainment systems.</a:t>
            </a:r>
          </a:p>
          <a:p>
            <a:pPr marL="285750" lvl="0" indent="-285750">
              <a:buFont typeface="Arial" pitchFamily="34" charset="0"/>
              <a:buChar char="•"/>
            </a:pPr>
            <a:r>
              <a:rPr lang="en-US" dirty="0"/>
              <a:t>CD Players, the position of the laser spot in relation to the microscopic pits in a Compact Disc is controlled.</a:t>
            </a:r>
            <a:endParaRPr lang="en-GB" dirty="0"/>
          </a:p>
          <a:p>
            <a:pPr marL="285750" lvl="0" indent="-285750">
              <a:buFont typeface="Arial" pitchFamily="34" charset="0"/>
              <a:buChar char="•"/>
            </a:pPr>
            <a:r>
              <a:rPr lang="en-US" dirty="0"/>
              <a:t>Video Recorders, the tracking of the record and play-back heads are controlled by controlling the velocity of the tape.</a:t>
            </a:r>
            <a:endParaRPr lang="en-GB" dirty="0"/>
          </a:p>
          <a:p>
            <a:pPr marL="285750" lvl="0" indent="-285750">
              <a:buFont typeface="Arial" pitchFamily="34" charset="0"/>
              <a:buChar char="•"/>
            </a:pPr>
            <a:r>
              <a:rPr lang="en-US" dirty="0"/>
              <a:t>Central heating systems use thermostats to measure and control the temperature in the room.</a:t>
            </a: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r>
              <a:rPr lang="en-GB" b="1" dirty="0"/>
              <a:t>Marine</a:t>
            </a:r>
            <a:r>
              <a:rPr lang="en-GB" dirty="0"/>
              <a:t>: Communication between Bridge and Engine Room</a:t>
            </a:r>
          </a:p>
          <a:p>
            <a:pPr marL="285750" lvl="0" indent="-285750">
              <a:buFont typeface="Arial" panose="020B0604020202020204" pitchFamily="34" charset="0"/>
              <a:buChar char="•"/>
            </a:pPr>
            <a:r>
              <a:rPr lang="en-GB" dirty="0"/>
              <a:t>Precise temperature </a:t>
            </a:r>
            <a:r>
              <a:rPr lang="en-GB"/>
              <a:t>control of</a:t>
            </a:r>
            <a:r>
              <a:rPr lang="en-US"/>
              <a:t> </a:t>
            </a:r>
            <a:r>
              <a:rPr lang="en-US" dirty="0"/>
              <a:t>engine cooling system makes it possible to operate the engines without stopping</a:t>
            </a:r>
            <a:endParaRPr lang="en-GB" dirty="0"/>
          </a:p>
          <a:p>
            <a:pPr marL="285750" indent="-285750">
              <a:buFont typeface="Arial" panose="020B0604020202020204" pitchFamily="34" charset="0"/>
              <a:buChar char="•"/>
            </a:pPr>
            <a:endParaRPr lang="en-GB" dirty="0"/>
          </a:p>
          <a:p>
            <a:pPr marL="285750" indent="-285750">
              <a:buFont typeface="Wingdings" pitchFamily="2" charset="2"/>
              <a:buChar char="Ø"/>
            </a:pPr>
            <a:endParaRPr lang="en-GB" dirty="0"/>
          </a:p>
          <a:p>
            <a:endParaRPr lang="en-GB" dirty="0"/>
          </a:p>
          <a:p>
            <a:endParaRPr lang="en-GB" dirty="0"/>
          </a:p>
          <a:p>
            <a:endParaRPr lang="en-GB" dirty="0"/>
          </a:p>
          <a:p>
            <a:endParaRPr lang="en-GB" dirty="0"/>
          </a:p>
        </p:txBody>
      </p:sp>
      <p:sp>
        <p:nvSpPr>
          <p:cNvPr id="6" name="Slide Number Placeholder 5"/>
          <p:cNvSpPr>
            <a:spLocks noGrp="1"/>
          </p:cNvSpPr>
          <p:nvPr>
            <p:ph type="sldNum" sz="quarter" idx="12"/>
          </p:nvPr>
        </p:nvSpPr>
        <p:spPr/>
        <p:txBody>
          <a:bodyPr/>
          <a:lstStyle/>
          <a:p>
            <a:fld id="{D2E2B443-8DAD-44E2-85AE-D7F6E0B837B6}" type="slidenum">
              <a:rPr lang="en-GB" smtClean="0"/>
              <a:t>48</a:t>
            </a:fld>
            <a:endParaRPr lang="en-GB"/>
          </a:p>
        </p:txBody>
      </p:sp>
    </p:spTree>
    <p:extLst>
      <p:ext uri="{BB962C8B-B14F-4D97-AF65-F5344CB8AC3E}">
        <p14:creationId xmlns:p14="http://schemas.microsoft.com/office/powerpoint/2010/main" val="773783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886" y="-356651"/>
            <a:ext cx="8724405" cy="1523494"/>
          </a:xfrm>
          <a:prstGeom prst="rect">
            <a:avLst/>
          </a:prstGeom>
        </p:spPr>
        <p:txBody>
          <a:bodyPr wrap="square">
            <a:spAutoFit/>
          </a:bodyPr>
          <a:lstStyle/>
          <a:p>
            <a:pPr algn="ctr">
              <a:lnSpc>
                <a:spcPct val="250000"/>
              </a:lnSpc>
            </a:pPr>
            <a:endParaRPr lang="en-GB" b="1" dirty="0">
              <a:solidFill>
                <a:schemeClr val="accent4">
                  <a:lumMod val="75000"/>
                </a:schemeClr>
              </a:solidFill>
            </a:endParaRPr>
          </a:p>
          <a:p>
            <a:pPr algn="ctr"/>
            <a:r>
              <a:rPr lang="en-GB" sz="2400" b="1" dirty="0">
                <a:solidFill>
                  <a:schemeClr val="accent4">
                    <a:lumMod val="75000"/>
                  </a:schemeClr>
                </a:solidFill>
              </a:rPr>
              <a:t>EMERGING APPLICATIONS OF AUTOMATIC</a:t>
            </a:r>
            <a:br>
              <a:rPr lang="en-GB" sz="2400" b="1" dirty="0">
                <a:solidFill>
                  <a:schemeClr val="accent4">
                    <a:lumMod val="75000"/>
                  </a:schemeClr>
                </a:solidFill>
              </a:rPr>
            </a:br>
            <a:r>
              <a:rPr lang="en-GB" sz="2400" b="1" dirty="0">
                <a:solidFill>
                  <a:schemeClr val="accent4">
                    <a:lumMod val="75000"/>
                  </a:schemeClr>
                </a:solidFill>
              </a:rPr>
              <a:t>CONTROL SYSTEMS</a:t>
            </a:r>
          </a:p>
        </p:txBody>
      </p:sp>
      <p:sp>
        <p:nvSpPr>
          <p:cNvPr id="3" name="Rectangle 2"/>
          <p:cNvSpPr/>
          <p:nvPr/>
        </p:nvSpPr>
        <p:spPr>
          <a:xfrm>
            <a:off x="512618" y="1166843"/>
            <a:ext cx="11410207" cy="4247317"/>
          </a:xfrm>
          <a:prstGeom prst="rect">
            <a:avLst/>
          </a:prstGeom>
        </p:spPr>
        <p:txBody>
          <a:bodyPr wrap="square">
            <a:spAutoFit/>
          </a:bodyPr>
          <a:lstStyle/>
          <a:p>
            <a:pPr>
              <a:lnSpc>
                <a:spcPct val="150000"/>
              </a:lnSpc>
            </a:pPr>
            <a:r>
              <a:rPr lang="en-GB" dirty="0"/>
              <a:t>•	</a:t>
            </a:r>
            <a:r>
              <a:rPr lang="en-GB" b="1" dirty="0"/>
              <a:t>Propulsion</a:t>
            </a:r>
            <a:r>
              <a:rPr lang="en-GB" dirty="0"/>
              <a:t>: Full authority digital engine control </a:t>
            </a:r>
            <a:r>
              <a:rPr lang="en-GB" b="1" dirty="0"/>
              <a:t>(FADEC ) </a:t>
            </a:r>
          </a:p>
          <a:p>
            <a:pPr>
              <a:lnSpc>
                <a:spcPct val="150000"/>
              </a:lnSpc>
            </a:pPr>
            <a:endParaRPr lang="en-GB" dirty="0"/>
          </a:p>
          <a:p>
            <a:r>
              <a:rPr lang="en-GB" dirty="0"/>
              <a:t>•     </a:t>
            </a:r>
            <a:r>
              <a:rPr lang="en-GB" b="1" dirty="0"/>
              <a:t>Air Traffic Control Management</a:t>
            </a:r>
          </a:p>
          <a:p>
            <a:pPr marL="285750" indent="-285750">
              <a:buFont typeface="Arial" pitchFamily="34" charset="0"/>
              <a:buChar char="•"/>
            </a:pPr>
            <a:endParaRPr lang="en-GB" dirty="0"/>
          </a:p>
          <a:p>
            <a:pPr marL="285750" indent="-285750">
              <a:buFont typeface="Arial" pitchFamily="34" charset="0"/>
              <a:buChar char="•"/>
            </a:pPr>
            <a:r>
              <a:rPr lang="en-GB" b="1" dirty="0"/>
              <a:t>  Automated mining</a:t>
            </a:r>
          </a:p>
          <a:p>
            <a:pPr marL="285750" indent="-285750">
              <a:buFont typeface="Arial" pitchFamily="34" charset="0"/>
              <a:buChar char="•"/>
            </a:pPr>
            <a:endParaRPr lang="en-GB" b="1" dirty="0"/>
          </a:p>
          <a:p>
            <a:pPr marL="285750" indent="-285750">
              <a:buFont typeface="Arial" pitchFamily="34" charset="0"/>
              <a:buChar char="•"/>
            </a:pPr>
            <a:r>
              <a:rPr lang="en-GB" b="1" dirty="0"/>
              <a:t>  Automated video surveillance</a:t>
            </a:r>
          </a:p>
          <a:p>
            <a:pPr marL="285750" indent="-285750">
              <a:buFont typeface="Arial" pitchFamily="34" charset="0"/>
              <a:buChar char="•"/>
            </a:pPr>
            <a:endParaRPr lang="en-GB" b="1" dirty="0"/>
          </a:p>
          <a:p>
            <a:pPr marL="285750" indent="-285750">
              <a:buFont typeface="Arial" pitchFamily="34" charset="0"/>
              <a:buChar char="•"/>
            </a:pPr>
            <a:r>
              <a:rPr lang="en-GB" b="1" dirty="0"/>
              <a:t>  Automated highway systems</a:t>
            </a:r>
          </a:p>
          <a:p>
            <a:pPr marL="285750" indent="-285750">
              <a:buFont typeface="Arial" pitchFamily="34" charset="0"/>
              <a:buChar char="•"/>
            </a:pPr>
            <a:endParaRPr lang="en-GB" b="1" dirty="0"/>
          </a:p>
          <a:p>
            <a:pPr marL="285750" indent="-285750">
              <a:buFont typeface="Arial" pitchFamily="34" charset="0"/>
              <a:buChar char="•"/>
            </a:pPr>
            <a:r>
              <a:rPr lang="en-GB" b="1" dirty="0"/>
              <a:t>  Automated waste management</a:t>
            </a:r>
          </a:p>
          <a:p>
            <a:pPr marL="285750" indent="-285750">
              <a:buFont typeface="Arial" pitchFamily="34" charset="0"/>
              <a:buChar char="•"/>
            </a:pPr>
            <a:endParaRPr lang="en-GB" b="1" dirty="0"/>
          </a:p>
          <a:p>
            <a:pPr marL="285750" indent="-285750">
              <a:buFont typeface="Arial" pitchFamily="34" charset="0"/>
              <a:buChar char="•"/>
            </a:pPr>
            <a:r>
              <a:rPr lang="en-GB" b="1" dirty="0"/>
              <a:t>  Agent-assisted automation</a:t>
            </a:r>
          </a:p>
          <a:p>
            <a:pPr marL="285750" indent="-285750">
              <a:buFont typeface="Arial" pitchFamily="34" charset="0"/>
              <a:buChar char="•"/>
            </a:pPr>
            <a:endParaRPr lang="en-GB" dirty="0"/>
          </a:p>
        </p:txBody>
      </p:sp>
      <p:sp>
        <p:nvSpPr>
          <p:cNvPr id="6" name="Slide Number Placeholder 5"/>
          <p:cNvSpPr>
            <a:spLocks noGrp="1"/>
          </p:cNvSpPr>
          <p:nvPr>
            <p:ph type="sldNum" sz="quarter" idx="12"/>
          </p:nvPr>
        </p:nvSpPr>
        <p:spPr/>
        <p:txBody>
          <a:bodyPr/>
          <a:lstStyle/>
          <a:p>
            <a:fld id="{D2E2B443-8DAD-44E2-85AE-D7F6E0B837B6}" type="slidenum">
              <a:rPr lang="en-GB" smtClean="0"/>
              <a:t>49</a:t>
            </a:fld>
            <a:endParaRPr lang="en-GB"/>
          </a:p>
        </p:txBody>
      </p:sp>
    </p:spTree>
    <p:extLst>
      <p:ext uri="{BB962C8B-B14F-4D97-AF65-F5344CB8AC3E}">
        <p14:creationId xmlns:p14="http://schemas.microsoft.com/office/powerpoint/2010/main" val="22986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9D129-6BD6-4919-B695-994E88FE99EF}"/>
              </a:ext>
            </a:extLst>
          </p:cNvPr>
          <p:cNvSpPr/>
          <p:nvPr/>
        </p:nvSpPr>
        <p:spPr>
          <a:xfrm>
            <a:off x="3144982" y="482229"/>
            <a:ext cx="7030959" cy="1323439"/>
          </a:xfrm>
          <a:prstGeom prst="rect">
            <a:avLst/>
          </a:prstGeom>
        </p:spPr>
        <p:txBody>
          <a:bodyPr wrap="square">
            <a:spAutoFit/>
          </a:bodyPr>
          <a:lstStyle/>
          <a:p>
            <a:pPr>
              <a:lnSpc>
                <a:spcPct val="250000"/>
              </a:lnSpc>
            </a:pPr>
            <a:r>
              <a:rPr lang="en-GB" sz="3200" b="1" dirty="0">
                <a:solidFill>
                  <a:schemeClr val="accent4">
                    <a:lumMod val="75000"/>
                  </a:schemeClr>
                </a:solidFill>
              </a:rPr>
              <a:t>INTENDED LEARNING OUTCOMES</a:t>
            </a:r>
          </a:p>
        </p:txBody>
      </p:sp>
      <p:sp>
        <p:nvSpPr>
          <p:cNvPr id="3" name="Rectangle 2">
            <a:extLst>
              <a:ext uri="{FF2B5EF4-FFF2-40B4-BE49-F238E27FC236}">
                <a16:creationId xmlns:a16="http://schemas.microsoft.com/office/drawing/2014/main" id="{946CF628-2E20-4DB0-B72E-789E13D08344}"/>
              </a:ext>
            </a:extLst>
          </p:cNvPr>
          <p:cNvSpPr/>
          <p:nvPr/>
        </p:nvSpPr>
        <p:spPr>
          <a:xfrm>
            <a:off x="506895" y="1879610"/>
            <a:ext cx="11141765" cy="3970318"/>
          </a:xfrm>
          <a:prstGeom prst="rect">
            <a:avLst/>
          </a:prstGeom>
        </p:spPr>
        <p:txBody>
          <a:bodyPr wrap="square">
            <a:spAutoFit/>
          </a:bodyPr>
          <a:lstStyle/>
          <a:p>
            <a:r>
              <a:rPr lang="en-GB" dirty="0"/>
              <a:t>On completion of this course, students are expected to do the following:</a:t>
            </a:r>
          </a:p>
          <a:p>
            <a:endParaRPr lang="en-GB" dirty="0"/>
          </a:p>
          <a:p>
            <a:pPr marL="285750" indent="-285750">
              <a:buFont typeface="Wingdings" panose="05000000000000000000" pitchFamily="2" charset="2"/>
              <a:buChar char="Ø"/>
            </a:pPr>
            <a:r>
              <a:rPr lang="en-GB" dirty="0"/>
              <a:t>Describe and explain basic concepts and problems within control theory such as block diagrams, signal flow diagrams, mathematical modelling, state space representation,  inputs and outputs, transfer functions, poles, zeros, input responses such as step, ramp, impulse, etc</a:t>
            </a:r>
          </a:p>
          <a:p>
            <a:endParaRPr lang="en-GB" dirty="0"/>
          </a:p>
          <a:p>
            <a:pPr marL="285750" indent="-285750">
              <a:buFont typeface="Wingdings" panose="05000000000000000000" pitchFamily="2" charset="2"/>
              <a:buChar char="Ø"/>
            </a:pPr>
            <a:r>
              <a:rPr lang="en-GB" dirty="0"/>
              <a:t>Represent physical control systems using block diagram  </a:t>
            </a:r>
          </a:p>
          <a:p>
            <a:endParaRPr lang="en-GB" dirty="0"/>
          </a:p>
          <a:p>
            <a:pPr marL="285750" indent="-285750">
              <a:buFont typeface="Wingdings" panose="05000000000000000000" pitchFamily="2" charset="2"/>
              <a:buChar char="Ø"/>
            </a:pPr>
            <a:r>
              <a:rPr lang="en-GB" dirty="0"/>
              <a:t>Analyse linear  system description with respect to dynamic properties such as stability and transient response</a:t>
            </a:r>
          </a:p>
          <a:p>
            <a:endParaRPr lang="en-GB" dirty="0"/>
          </a:p>
          <a:p>
            <a:pPr marL="285750" indent="-285750">
              <a:buFont typeface="Wingdings" panose="05000000000000000000" pitchFamily="2" charset="2"/>
              <a:buChar char="Ø"/>
            </a:pPr>
            <a:r>
              <a:rPr lang="en-GB" dirty="0"/>
              <a:t>Outline examples of automatic control applications in Ghana.</a:t>
            </a:r>
          </a:p>
          <a:p>
            <a:endParaRPr lang="en-GB" dirty="0"/>
          </a:p>
          <a:p>
            <a:r>
              <a:rPr lang="en-GB" dirty="0"/>
              <a:t>Identify and solve industrial control problems </a:t>
            </a:r>
          </a:p>
        </p:txBody>
      </p:sp>
      <p:sp>
        <p:nvSpPr>
          <p:cNvPr id="6" name="Slide Number Placeholder 5"/>
          <p:cNvSpPr>
            <a:spLocks noGrp="1"/>
          </p:cNvSpPr>
          <p:nvPr>
            <p:ph type="sldNum" sz="quarter" idx="12"/>
          </p:nvPr>
        </p:nvSpPr>
        <p:spPr/>
        <p:txBody>
          <a:bodyPr/>
          <a:lstStyle/>
          <a:p>
            <a:fld id="{D2E2B443-8DAD-44E2-85AE-D7F6E0B837B6}" type="slidenum">
              <a:rPr lang="en-GB" smtClean="0"/>
              <a:t>5</a:t>
            </a:fld>
            <a:endParaRPr lang="en-GB" dirty="0"/>
          </a:p>
        </p:txBody>
      </p:sp>
    </p:spTree>
    <p:extLst>
      <p:ext uri="{BB962C8B-B14F-4D97-AF65-F5344CB8AC3E}">
        <p14:creationId xmlns:p14="http://schemas.microsoft.com/office/powerpoint/2010/main" val="25081205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33364" cy="1255857"/>
          </a:xfrm>
        </p:spPr>
        <p:txBody>
          <a:bodyPr>
            <a:normAutofit fontScale="90000"/>
          </a:bodyPr>
          <a:lstStyle/>
          <a:p>
            <a:pPr algn="ctr"/>
            <a:br>
              <a:rPr lang="en-GB" sz="2800" b="1" dirty="0">
                <a:solidFill>
                  <a:schemeClr val="accent4">
                    <a:lumMod val="75000"/>
                  </a:schemeClr>
                </a:solidFill>
              </a:rPr>
            </a:br>
            <a:r>
              <a:rPr lang="en-GB" sz="2800" b="1" dirty="0">
                <a:solidFill>
                  <a:schemeClr val="accent4">
                    <a:lumMod val="75000"/>
                  </a:schemeClr>
                </a:solidFill>
              </a:rPr>
              <a:t>Importance of control systems</a:t>
            </a:r>
            <a:br>
              <a:rPr lang="en-GB" b="1" dirty="0">
                <a:solidFill>
                  <a:schemeClr val="accent4">
                    <a:lumMod val="75000"/>
                  </a:schemeClr>
                </a:solidFill>
              </a:rPr>
            </a:br>
            <a:endParaRPr lang="en-US" dirty="0"/>
          </a:p>
        </p:txBody>
      </p:sp>
      <p:sp>
        <p:nvSpPr>
          <p:cNvPr id="3" name="Content Placeholder 2"/>
          <p:cNvSpPr>
            <a:spLocks noGrp="1"/>
          </p:cNvSpPr>
          <p:nvPr>
            <p:ph idx="1"/>
          </p:nvPr>
        </p:nvSpPr>
        <p:spPr>
          <a:xfrm>
            <a:off x="838200" y="1487424"/>
            <a:ext cx="10515600" cy="4925568"/>
          </a:xfrm>
        </p:spPr>
        <p:txBody>
          <a:bodyPr>
            <a:normAutofit/>
          </a:bodyPr>
          <a:lstStyle/>
          <a:p>
            <a:pPr lvl="0">
              <a:lnSpc>
                <a:spcPct val="150000"/>
              </a:lnSpc>
            </a:pPr>
            <a:r>
              <a:rPr lang="en-US" sz="1800" dirty="0"/>
              <a:t>They are used in domestic equipment such as washing machines and CD players, in cars and aircraft, in marine systems and the robots that assemble cars, explore the depths of the sea or the surface of planets.</a:t>
            </a:r>
          </a:p>
          <a:p>
            <a:pPr lvl="0">
              <a:lnSpc>
                <a:spcPct val="150000"/>
              </a:lnSpc>
            </a:pPr>
            <a:r>
              <a:rPr lang="en-US" sz="1800" dirty="0"/>
              <a:t>Used in the design and operation of medical equipment and in the design of aids for people with mobility problems.</a:t>
            </a:r>
          </a:p>
          <a:p>
            <a:pPr lvl="0">
              <a:lnSpc>
                <a:spcPct val="150000"/>
              </a:lnSpc>
            </a:pPr>
            <a:r>
              <a:rPr lang="en-GB" sz="1800" dirty="0"/>
              <a:t>In addition, it is of extreme importance in space vehicle systems, missile, etc.</a:t>
            </a:r>
            <a:endParaRPr lang="en-US" sz="1800" dirty="0"/>
          </a:p>
          <a:p>
            <a:pPr lvl="0">
              <a:lnSpc>
                <a:spcPct val="150000"/>
              </a:lnSpc>
            </a:pPr>
            <a:r>
              <a:rPr lang="en-GB" sz="1800" dirty="0"/>
              <a:t>Automatic control has become an important and integral part of modern manufacturing and industrial processes. </a:t>
            </a:r>
            <a:endParaRPr lang="en-US" sz="1800" dirty="0"/>
          </a:p>
        </p:txBody>
      </p:sp>
      <p:sp>
        <p:nvSpPr>
          <p:cNvPr id="6" name="Slide Number Placeholder 5"/>
          <p:cNvSpPr>
            <a:spLocks noGrp="1"/>
          </p:cNvSpPr>
          <p:nvPr>
            <p:ph type="sldNum" sz="quarter" idx="12"/>
          </p:nvPr>
        </p:nvSpPr>
        <p:spPr/>
        <p:txBody>
          <a:bodyPr/>
          <a:lstStyle/>
          <a:p>
            <a:fld id="{D2E2B443-8DAD-44E2-85AE-D7F6E0B837B6}" type="slidenum">
              <a:rPr lang="en-GB" smtClean="0"/>
              <a:t>50</a:t>
            </a:fld>
            <a:endParaRPr lang="en-GB"/>
          </a:p>
        </p:txBody>
      </p:sp>
    </p:spTree>
    <p:extLst>
      <p:ext uri="{BB962C8B-B14F-4D97-AF65-F5344CB8AC3E}">
        <p14:creationId xmlns:p14="http://schemas.microsoft.com/office/powerpoint/2010/main" val="3451834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087" y="1117600"/>
            <a:ext cx="11030856" cy="5544457"/>
          </a:xfrm>
        </p:spPr>
        <p:txBody>
          <a:bodyPr>
            <a:normAutofit/>
          </a:bodyPr>
          <a:lstStyle/>
          <a:p>
            <a:pPr lvl="0">
              <a:lnSpc>
                <a:spcPct val="150000"/>
              </a:lnSpc>
            </a:pPr>
            <a:r>
              <a:rPr lang="en-GB" sz="1800" dirty="0"/>
              <a:t>It is also essential in industrial operations such as controlling pressure, temperature, humidity, viscosity, and flow in the process industries.</a:t>
            </a:r>
            <a:endParaRPr lang="en-US" sz="1800" dirty="0"/>
          </a:p>
          <a:p>
            <a:pPr lvl="0">
              <a:lnSpc>
                <a:spcPct val="150000"/>
              </a:lnSpc>
            </a:pPr>
            <a:r>
              <a:rPr lang="en-GB" sz="1800" dirty="0"/>
              <a:t>Automatic control provides the means for attaining optimal performance of dynamic systems, improving productivity, relieving  one the drudgery of many routine  and repetitive manual operations.</a:t>
            </a:r>
            <a:endParaRPr lang="en-US" sz="1800" dirty="0"/>
          </a:p>
          <a:p>
            <a:pPr lvl="0">
              <a:lnSpc>
                <a:spcPct val="150000"/>
              </a:lnSpc>
            </a:pPr>
            <a:r>
              <a:rPr lang="en-US" sz="1800" dirty="0"/>
              <a:t>Dangerous Applications.</a:t>
            </a:r>
          </a:p>
          <a:p>
            <a:pPr lvl="0">
              <a:lnSpc>
                <a:spcPct val="150000"/>
              </a:lnSpc>
            </a:pPr>
            <a:r>
              <a:rPr lang="en-US" sz="1800" dirty="0"/>
              <a:t>It is used to compensate for Human Deficiencies.</a:t>
            </a:r>
          </a:p>
          <a:p>
            <a:pPr lvl="0">
              <a:lnSpc>
                <a:spcPct val="150000"/>
              </a:lnSpc>
            </a:pPr>
            <a:r>
              <a:rPr lang="en-US" sz="1800" dirty="0"/>
              <a:t>Used in Power Amplification.</a:t>
            </a:r>
          </a:p>
          <a:p>
            <a:pPr lvl="0">
              <a:lnSpc>
                <a:spcPct val="150000"/>
              </a:lnSpc>
            </a:pPr>
            <a:r>
              <a:rPr lang="en-US" sz="1800" dirty="0"/>
              <a:t>Compensation of Disturbances.</a:t>
            </a:r>
          </a:p>
          <a:p>
            <a:endParaRPr lang="en-US" dirty="0"/>
          </a:p>
        </p:txBody>
      </p:sp>
      <p:sp>
        <p:nvSpPr>
          <p:cNvPr id="4" name="Rectangle 3"/>
          <p:cNvSpPr/>
          <p:nvPr/>
        </p:nvSpPr>
        <p:spPr>
          <a:xfrm>
            <a:off x="4455886" y="522514"/>
            <a:ext cx="5167085" cy="461665"/>
          </a:xfrm>
          <a:prstGeom prst="rect">
            <a:avLst/>
          </a:prstGeom>
        </p:spPr>
        <p:txBody>
          <a:bodyPr wrap="square">
            <a:spAutoFit/>
          </a:bodyPr>
          <a:lstStyle/>
          <a:p>
            <a:r>
              <a:rPr lang="en-GB" sz="2400" b="1" dirty="0">
                <a:solidFill>
                  <a:schemeClr val="accent4">
                    <a:lumMod val="75000"/>
                  </a:schemeClr>
                </a:solidFill>
              </a:rPr>
              <a:t>IMPORTANCE CONT’D…</a:t>
            </a:r>
            <a:endParaRPr lang="en-GB" sz="2400" dirty="0"/>
          </a:p>
        </p:txBody>
      </p:sp>
      <p:sp>
        <p:nvSpPr>
          <p:cNvPr id="6" name="Slide Number Placeholder 5"/>
          <p:cNvSpPr>
            <a:spLocks noGrp="1"/>
          </p:cNvSpPr>
          <p:nvPr>
            <p:ph type="sldNum" sz="quarter" idx="12"/>
          </p:nvPr>
        </p:nvSpPr>
        <p:spPr/>
        <p:txBody>
          <a:bodyPr/>
          <a:lstStyle/>
          <a:p>
            <a:fld id="{D2E2B443-8DAD-44E2-85AE-D7F6E0B837B6}" type="slidenum">
              <a:rPr lang="en-GB" smtClean="0"/>
              <a:t>51</a:t>
            </a:fld>
            <a:endParaRPr lang="en-GB"/>
          </a:p>
        </p:txBody>
      </p:sp>
    </p:spTree>
    <p:extLst>
      <p:ext uri="{BB962C8B-B14F-4D97-AF65-F5344CB8AC3E}">
        <p14:creationId xmlns:p14="http://schemas.microsoft.com/office/powerpoint/2010/main" val="2967837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742" y="609601"/>
            <a:ext cx="11611427" cy="5032147"/>
          </a:xfrm>
          <a:prstGeom prst="rect">
            <a:avLst/>
          </a:prstGeom>
        </p:spPr>
        <p:txBody>
          <a:bodyPr wrap="square">
            <a:spAutoFit/>
          </a:bodyPr>
          <a:lstStyle/>
          <a:p>
            <a:r>
              <a:rPr lang="en-US" sz="2400" b="1" u="sng" dirty="0"/>
              <a:t>Summary</a:t>
            </a:r>
            <a:endParaRPr lang="en-GB" sz="2400" dirty="0"/>
          </a:p>
          <a:p>
            <a:pPr>
              <a:lnSpc>
                <a:spcPct val="150000"/>
              </a:lnSpc>
            </a:pPr>
            <a:endParaRPr lang="en-US" dirty="0"/>
          </a:p>
          <a:p>
            <a:pPr>
              <a:lnSpc>
                <a:spcPct val="150000"/>
              </a:lnSpc>
            </a:pPr>
            <a:r>
              <a:rPr lang="en-US" dirty="0"/>
              <a:t>In order to design and implement a control system, the following essential generic elements are required:</a:t>
            </a:r>
            <a:endParaRPr lang="en-GB" dirty="0"/>
          </a:p>
          <a:p>
            <a:pPr>
              <a:lnSpc>
                <a:spcPct val="150000"/>
              </a:lnSpc>
            </a:pPr>
            <a:r>
              <a:rPr lang="en-US" dirty="0"/>
              <a:t> </a:t>
            </a:r>
            <a:r>
              <a:rPr lang="en-US" b="1" dirty="0"/>
              <a:t>Knowledge of the desired value:</a:t>
            </a:r>
            <a:r>
              <a:rPr lang="en-US" i="1" dirty="0"/>
              <a:t> </a:t>
            </a:r>
            <a:r>
              <a:rPr lang="en-US" dirty="0"/>
              <a:t>It</a:t>
            </a:r>
            <a:r>
              <a:rPr lang="en-US" b="1" dirty="0"/>
              <a:t> </a:t>
            </a:r>
            <a:r>
              <a:rPr lang="en-US" dirty="0"/>
              <a:t>is necessary to know what it is you are trying to control, to what accuracy, and over what range of values. This must be expressed in the form of a performance specification. In the physical system this information must be converted into a form suitable for the controller to understand (analogue or digital signal).</a:t>
            </a:r>
            <a:endParaRPr lang="en-GB" dirty="0"/>
          </a:p>
          <a:p>
            <a:pPr lvl="0">
              <a:lnSpc>
                <a:spcPct val="150000"/>
              </a:lnSpc>
            </a:pPr>
            <a:r>
              <a:rPr lang="en-US" b="1" dirty="0"/>
              <a:t>Knowledge of the output or actual value</a:t>
            </a:r>
            <a:r>
              <a:rPr lang="en-US" dirty="0"/>
              <a:t>:</a:t>
            </a:r>
            <a:r>
              <a:rPr lang="en-US" i="1" dirty="0"/>
              <a:t> </a:t>
            </a:r>
            <a:r>
              <a:rPr lang="en-US" dirty="0"/>
              <a:t>This must be measured by a feedback sensor, again in a form suitable for the controller to understand. In addition, the sensor must have the necessary resolution and dynamic response so that the measured value has the accuracy required from the performance specification.</a:t>
            </a:r>
            <a:endParaRPr lang="en-GB" dirty="0"/>
          </a:p>
        </p:txBody>
      </p:sp>
      <p:sp>
        <p:nvSpPr>
          <p:cNvPr id="5" name="Slide Number Placeholder 4"/>
          <p:cNvSpPr>
            <a:spLocks noGrp="1"/>
          </p:cNvSpPr>
          <p:nvPr>
            <p:ph type="sldNum" sz="quarter" idx="12"/>
          </p:nvPr>
        </p:nvSpPr>
        <p:spPr/>
        <p:txBody>
          <a:bodyPr/>
          <a:lstStyle/>
          <a:p>
            <a:fld id="{D2E2B443-8DAD-44E2-85AE-D7F6E0B837B6}" type="slidenum">
              <a:rPr lang="en-GB" smtClean="0"/>
              <a:t>52</a:t>
            </a:fld>
            <a:endParaRPr lang="en-GB"/>
          </a:p>
        </p:txBody>
      </p:sp>
    </p:spTree>
    <p:extLst>
      <p:ext uri="{BB962C8B-B14F-4D97-AF65-F5344CB8AC3E}">
        <p14:creationId xmlns:p14="http://schemas.microsoft.com/office/powerpoint/2010/main" val="2824362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743" y="1010146"/>
            <a:ext cx="10871200" cy="5718168"/>
          </a:xfrm>
          <a:prstGeom prst="rect">
            <a:avLst/>
          </a:prstGeom>
        </p:spPr>
        <p:txBody>
          <a:bodyPr wrap="square">
            <a:spAutoFit/>
          </a:bodyPr>
          <a:lstStyle/>
          <a:p>
            <a:pPr lvl="0"/>
            <a:endParaRPr lang="en-GB" dirty="0"/>
          </a:p>
          <a:p>
            <a:pPr lvl="0">
              <a:lnSpc>
                <a:spcPct val="150000"/>
              </a:lnSpc>
            </a:pPr>
            <a:r>
              <a:rPr lang="en-US" b="1" dirty="0"/>
              <a:t>Knowledge of the controlling device</a:t>
            </a:r>
            <a:r>
              <a:rPr lang="en-US" i="1" dirty="0"/>
              <a:t>: </a:t>
            </a:r>
            <a:r>
              <a:rPr lang="en-US" dirty="0"/>
              <a:t>The controller must be able to accept measurements of desired and actual values and compute a control signal in a suitable form to drive an actuating element. Controllers can be a range of devices, including mechanical levers, pneumatic elements, analogue or digital circuits or microcomputers.</a:t>
            </a:r>
            <a:endParaRPr lang="en-GB" dirty="0"/>
          </a:p>
          <a:p>
            <a:pPr lvl="0">
              <a:lnSpc>
                <a:spcPct val="150000"/>
              </a:lnSpc>
            </a:pPr>
            <a:r>
              <a:rPr lang="en-US" b="1" dirty="0"/>
              <a:t>Knowledge of the actuating device</a:t>
            </a:r>
            <a:r>
              <a:rPr lang="en-US" dirty="0"/>
              <a:t>: This unit amplifies the control signal and provides the 'effort' to move the output of the plant towards its desired value. In the case of the room temperature control system the actuator is the gas solenoid valve and burner, the 'effort' being heat input (W). For the ship autopilot system, the actuator is the steering gear and rudder, the 'effort' being turning moment (Nm).</a:t>
            </a:r>
            <a:endParaRPr lang="en-GB" dirty="0"/>
          </a:p>
          <a:p>
            <a:pPr lvl="0">
              <a:lnSpc>
                <a:spcPct val="150000"/>
              </a:lnSpc>
            </a:pPr>
            <a:r>
              <a:rPr lang="en-US" b="1" dirty="0"/>
              <a:t>Knowledge of the plant</a:t>
            </a:r>
            <a:r>
              <a:rPr lang="en-US" dirty="0"/>
              <a:t>:</a:t>
            </a:r>
            <a:r>
              <a:rPr lang="en-US" i="1" dirty="0"/>
              <a:t> </a:t>
            </a:r>
            <a:r>
              <a:rPr lang="en-US" dirty="0"/>
              <a:t>Most control strategies require some knowledge of the static and dynamic characteristics of the plant. These can be obtained from measurements or from the application of fundamental physical laws, or a combination of both.</a:t>
            </a:r>
            <a:endParaRPr lang="en-GB" dirty="0"/>
          </a:p>
          <a:p>
            <a:pPr>
              <a:lnSpc>
                <a:spcPct val="150000"/>
              </a:lnSpc>
            </a:pPr>
            <a:r>
              <a:rPr lang="en-US" dirty="0"/>
              <a:t> </a:t>
            </a:r>
            <a:endParaRPr lang="en-GB" dirty="0"/>
          </a:p>
        </p:txBody>
      </p:sp>
      <p:sp>
        <p:nvSpPr>
          <p:cNvPr id="5" name="Slide Number Placeholder 4"/>
          <p:cNvSpPr>
            <a:spLocks noGrp="1"/>
          </p:cNvSpPr>
          <p:nvPr>
            <p:ph type="sldNum" sz="quarter" idx="12"/>
          </p:nvPr>
        </p:nvSpPr>
        <p:spPr/>
        <p:txBody>
          <a:bodyPr/>
          <a:lstStyle/>
          <a:p>
            <a:fld id="{D2E2B443-8DAD-44E2-85AE-D7F6E0B837B6}" type="slidenum">
              <a:rPr lang="en-GB" smtClean="0"/>
              <a:t>53</a:t>
            </a:fld>
            <a:endParaRPr lang="en-GB"/>
          </a:p>
        </p:txBody>
      </p:sp>
    </p:spTree>
    <p:extLst>
      <p:ext uri="{BB962C8B-B14F-4D97-AF65-F5344CB8AC3E}">
        <p14:creationId xmlns:p14="http://schemas.microsoft.com/office/powerpoint/2010/main" val="3986923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4AA2F-D7BB-423D-B670-18121B510F87}"/>
              </a:ext>
            </a:extLst>
          </p:cNvPr>
          <p:cNvSpPr txBox="1"/>
          <p:nvPr/>
        </p:nvSpPr>
        <p:spPr>
          <a:xfrm>
            <a:off x="2381693" y="2838893"/>
            <a:ext cx="6868633" cy="646331"/>
          </a:xfrm>
          <a:prstGeom prst="rect">
            <a:avLst/>
          </a:prstGeom>
          <a:noFill/>
        </p:spPr>
        <p:txBody>
          <a:bodyPr wrap="square" rtlCol="0">
            <a:spAutoFit/>
          </a:bodyPr>
          <a:lstStyle/>
          <a:p>
            <a:pPr algn="ctr"/>
            <a:r>
              <a:rPr lang="en-GB" sz="3600" dirty="0">
                <a:solidFill>
                  <a:srgbClr val="FF0000"/>
                </a:solidFill>
              </a:rPr>
              <a:t>QUESTIONS </a:t>
            </a:r>
          </a:p>
        </p:txBody>
      </p:sp>
      <p:sp>
        <p:nvSpPr>
          <p:cNvPr id="5" name="Slide Number Placeholder 4"/>
          <p:cNvSpPr>
            <a:spLocks noGrp="1"/>
          </p:cNvSpPr>
          <p:nvPr>
            <p:ph type="sldNum" sz="quarter" idx="12"/>
          </p:nvPr>
        </p:nvSpPr>
        <p:spPr/>
        <p:txBody>
          <a:bodyPr/>
          <a:lstStyle/>
          <a:p>
            <a:fld id="{D2E2B443-8DAD-44E2-85AE-D7F6E0B837B6}" type="slidenum">
              <a:rPr lang="en-GB" smtClean="0"/>
              <a:t>54</a:t>
            </a:fld>
            <a:endParaRPr lang="en-GB"/>
          </a:p>
        </p:txBody>
      </p:sp>
    </p:spTree>
    <p:extLst>
      <p:ext uri="{BB962C8B-B14F-4D97-AF65-F5344CB8AC3E}">
        <p14:creationId xmlns:p14="http://schemas.microsoft.com/office/powerpoint/2010/main" val="380373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C0160-BE44-4806-870C-79A77E554B4E}"/>
              </a:ext>
            </a:extLst>
          </p:cNvPr>
          <p:cNvSpPr/>
          <p:nvPr/>
        </p:nvSpPr>
        <p:spPr>
          <a:xfrm>
            <a:off x="2685411" y="412654"/>
            <a:ext cx="6488405" cy="1323439"/>
          </a:xfrm>
          <a:prstGeom prst="rect">
            <a:avLst/>
          </a:prstGeom>
        </p:spPr>
        <p:txBody>
          <a:bodyPr wrap="square">
            <a:spAutoFit/>
          </a:bodyPr>
          <a:lstStyle/>
          <a:p>
            <a:pPr>
              <a:lnSpc>
                <a:spcPct val="250000"/>
              </a:lnSpc>
            </a:pPr>
            <a:r>
              <a:rPr lang="en-GB" sz="3200" b="1" dirty="0">
                <a:solidFill>
                  <a:schemeClr val="accent4">
                    <a:lumMod val="75000"/>
                  </a:schemeClr>
                </a:solidFill>
              </a:rPr>
              <a:t>RECOMMENDED RESOURCES</a:t>
            </a:r>
          </a:p>
        </p:txBody>
      </p:sp>
      <p:sp>
        <p:nvSpPr>
          <p:cNvPr id="8" name="TextBox 7">
            <a:extLst>
              <a:ext uri="{FF2B5EF4-FFF2-40B4-BE49-F238E27FC236}">
                <a16:creationId xmlns:a16="http://schemas.microsoft.com/office/drawing/2014/main" id="{1AB0DE00-FC1E-48C3-8684-8BDB8CABD597}"/>
              </a:ext>
            </a:extLst>
          </p:cNvPr>
          <p:cNvSpPr txBox="1"/>
          <p:nvPr/>
        </p:nvSpPr>
        <p:spPr>
          <a:xfrm>
            <a:off x="1083365" y="1948069"/>
            <a:ext cx="9929191" cy="3693319"/>
          </a:xfrm>
          <a:prstGeom prst="rect">
            <a:avLst/>
          </a:prstGeom>
          <a:noFill/>
        </p:spPr>
        <p:txBody>
          <a:bodyPr wrap="square" rtlCol="0">
            <a:spAutoFit/>
          </a:bodyPr>
          <a:lstStyle/>
          <a:p>
            <a:pPr>
              <a:lnSpc>
                <a:spcPct val="200000"/>
              </a:lnSpc>
            </a:pPr>
            <a:r>
              <a:rPr lang="en-GB" dirty="0"/>
              <a:t>The following are the recommended resources: </a:t>
            </a:r>
          </a:p>
          <a:p>
            <a:pPr marL="285750" lvl="0" indent="-285750">
              <a:lnSpc>
                <a:spcPct val="200000"/>
              </a:lnSpc>
              <a:buFont typeface="Arial" panose="020B0604020202020204" pitchFamily="34" charset="0"/>
              <a:buChar char="•"/>
            </a:pPr>
            <a:r>
              <a:rPr lang="en-US" dirty="0"/>
              <a:t>Ogata, K; “Modern Control Engineering’’</a:t>
            </a:r>
          </a:p>
          <a:p>
            <a:pPr marL="285750" lvl="0" indent="-285750">
              <a:lnSpc>
                <a:spcPct val="200000"/>
              </a:lnSpc>
              <a:buFont typeface="Arial" panose="020B0604020202020204" pitchFamily="34" charset="0"/>
              <a:buChar char="•"/>
            </a:pPr>
            <a:r>
              <a:rPr lang="en-US" dirty="0"/>
              <a:t>Raven, F. H.; “Automatic Control Engineering”</a:t>
            </a:r>
            <a:endParaRPr lang="en-GB" b="1" dirty="0"/>
          </a:p>
          <a:p>
            <a:pPr marL="285750" lvl="0" indent="-285750">
              <a:lnSpc>
                <a:spcPct val="200000"/>
              </a:lnSpc>
              <a:buFont typeface="Arial" panose="020B0604020202020204" pitchFamily="34" charset="0"/>
              <a:buChar char="•"/>
            </a:pPr>
            <a:r>
              <a:rPr lang="en-US" dirty="0" err="1"/>
              <a:t>Driels</a:t>
            </a:r>
            <a:r>
              <a:rPr lang="en-US" dirty="0"/>
              <a:t>, Morris; “Linear Control System Engineering”</a:t>
            </a:r>
            <a:endParaRPr lang="en-GB" b="1" dirty="0"/>
          </a:p>
          <a:p>
            <a:pPr marL="285750" lvl="0" indent="-285750">
              <a:lnSpc>
                <a:spcPct val="200000"/>
              </a:lnSpc>
              <a:buFont typeface="Arial" panose="020B0604020202020204" pitchFamily="34" charset="0"/>
              <a:buChar char="•"/>
            </a:pPr>
            <a:r>
              <a:rPr lang="en-GB" dirty="0" err="1"/>
              <a:t>D’Azzo</a:t>
            </a:r>
            <a:r>
              <a:rPr lang="en-GB" dirty="0"/>
              <a:t>, J. J. &amp; </a:t>
            </a:r>
            <a:r>
              <a:rPr lang="en-GB" dirty="0" err="1"/>
              <a:t>Houpis</a:t>
            </a:r>
            <a:r>
              <a:rPr lang="en-GB" dirty="0"/>
              <a:t>, C. H.; “Linear Control System Analysis &amp; Design “</a:t>
            </a:r>
          </a:p>
          <a:p>
            <a:pPr marL="285750" lvl="0" indent="-285750">
              <a:lnSpc>
                <a:spcPct val="200000"/>
              </a:lnSpc>
              <a:buFont typeface="Arial" panose="020B0604020202020204" pitchFamily="34" charset="0"/>
              <a:buChar char="•"/>
            </a:pPr>
            <a:r>
              <a:rPr lang="en-GB" dirty="0"/>
              <a:t>Other relevant internet resources</a:t>
            </a:r>
          </a:p>
          <a:p>
            <a:endParaRPr lang="en-GB" dirty="0"/>
          </a:p>
        </p:txBody>
      </p:sp>
    </p:spTree>
    <p:extLst>
      <p:ext uri="{BB962C8B-B14F-4D97-AF65-F5344CB8AC3E}">
        <p14:creationId xmlns:p14="http://schemas.microsoft.com/office/powerpoint/2010/main" val="268373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046850-F6EC-4B09-BF3A-8A0A543C4C1B}"/>
              </a:ext>
            </a:extLst>
          </p:cNvPr>
          <p:cNvSpPr/>
          <p:nvPr/>
        </p:nvSpPr>
        <p:spPr>
          <a:xfrm>
            <a:off x="5311653" y="422593"/>
            <a:ext cx="2185214" cy="1323439"/>
          </a:xfrm>
          <a:prstGeom prst="rect">
            <a:avLst/>
          </a:prstGeom>
        </p:spPr>
        <p:txBody>
          <a:bodyPr wrap="none">
            <a:spAutoFit/>
          </a:bodyPr>
          <a:lstStyle/>
          <a:p>
            <a:pPr>
              <a:lnSpc>
                <a:spcPct val="250000"/>
              </a:lnSpc>
            </a:pPr>
            <a:r>
              <a:rPr lang="en-GB" sz="3200" b="1" dirty="0">
                <a:solidFill>
                  <a:schemeClr val="accent4">
                    <a:lumMod val="75000"/>
                  </a:schemeClr>
                </a:solidFill>
              </a:rPr>
              <a:t>GRADING</a:t>
            </a:r>
            <a:r>
              <a:rPr lang="en-GB" dirty="0"/>
              <a:t> </a:t>
            </a:r>
          </a:p>
        </p:txBody>
      </p:sp>
      <p:sp>
        <p:nvSpPr>
          <p:cNvPr id="3" name="TextBox 2">
            <a:extLst>
              <a:ext uri="{FF2B5EF4-FFF2-40B4-BE49-F238E27FC236}">
                <a16:creationId xmlns:a16="http://schemas.microsoft.com/office/drawing/2014/main" id="{3EF3F388-75F2-4071-A402-6401ABB97D16}"/>
              </a:ext>
            </a:extLst>
          </p:cNvPr>
          <p:cNvSpPr txBox="1"/>
          <p:nvPr/>
        </p:nvSpPr>
        <p:spPr>
          <a:xfrm>
            <a:off x="1651637" y="1746032"/>
            <a:ext cx="9505245" cy="2862322"/>
          </a:xfrm>
          <a:prstGeom prst="rect">
            <a:avLst/>
          </a:prstGeom>
          <a:noFill/>
        </p:spPr>
        <p:txBody>
          <a:bodyPr wrap="square" rtlCol="0">
            <a:spAutoFit/>
          </a:bodyPr>
          <a:lstStyle/>
          <a:p>
            <a:pPr lvl="0">
              <a:lnSpc>
                <a:spcPct val="200000"/>
              </a:lnSpc>
            </a:pPr>
            <a:r>
              <a:rPr lang="en-US" b="1" dirty="0"/>
              <a:t>There will be four different grading methods as follows: </a:t>
            </a:r>
          </a:p>
          <a:p>
            <a:pPr marL="285750" indent="-285750">
              <a:lnSpc>
                <a:spcPct val="200000"/>
              </a:lnSpc>
              <a:buFont typeface="Arial" panose="020B0604020202020204" pitchFamily="34" charset="0"/>
              <a:buChar char="•"/>
            </a:pPr>
            <a:r>
              <a:rPr lang="en-US" b="1" dirty="0"/>
              <a:t>Final examinations (70%)</a:t>
            </a:r>
            <a:endParaRPr lang="en-GB" b="1" dirty="0"/>
          </a:p>
          <a:p>
            <a:pPr marL="285750" indent="-285750">
              <a:lnSpc>
                <a:spcPct val="200000"/>
              </a:lnSpc>
              <a:buFont typeface="Arial" panose="020B0604020202020204" pitchFamily="34" charset="0"/>
              <a:buChar char="•"/>
            </a:pPr>
            <a:r>
              <a:rPr lang="en-GB" b="1" dirty="0"/>
              <a:t>Industrial Application  Mini-project (25%)</a:t>
            </a:r>
          </a:p>
          <a:p>
            <a:pPr marL="285750" indent="-285750">
              <a:lnSpc>
                <a:spcPct val="200000"/>
              </a:lnSpc>
              <a:buFont typeface="Arial" panose="020B0604020202020204" pitchFamily="34" charset="0"/>
              <a:buChar char="•"/>
            </a:pPr>
            <a:r>
              <a:rPr lang="en-US" b="1" dirty="0"/>
              <a:t>Mid semester (3%)</a:t>
            </a:r>
            <a:endParaRPr lang="en-GB" b="1" dirty="0"/>
          </a:p>
          <a:p>
            <a:pPr marL="285750" indent="-285750">
              <a:lnSpc>
                <a:spcPct val="200000"/>
              </a:lnSpc>
              <a:buFont typeface="Arial" panose="020B0604020202020204" pitchFamily="34" charset="0"/>
              <a:buChar char="•"/>
            </a:pPr>
            <a:r>
              <a:rPr lang="en-US" b="1" dirty="0"/>
              <a:t>Assignments and quizzes  (2%)</a:t>
            </a:r>
            <a:endParaRPr lang="en-GB" b="1" dirty="0"/>
          </a:p>
        </p:txBody>
      </p:sp>
    </p:spTree>
    <p:extLst>
      <p:ext uri="{BB962C8B-B14F-4D97-AF65-F5344CB8AC3E}">
        <p14:creationId xmlns:p14="http://schemas.microsoft.com/office/powerpoint/2010/main" val="75498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C0160-BE44-4806-870C-79A77E554B4E}"/>
              </a:ext>
            </a:extLst>
          </p:cNvPr>
          <p:cNvSpPr/>
          <p:nvPr/>
        </p:nvSpPr>
        <p:spPr>
          <a:xfrm>
            <a:off x="1364343" y="193993"/>
            <a:ext cx="10411703" cy="1105111"/>
          </a:xfrm>
          <a:prstGeom prst="rect">
            <a:avLst/>
          </a:prstGeom>
        </p:spPr>
        <p:txBody>
          <a:bodyPr wrap="square">
            <a:spAutoFit/>
          </a:bodyPr>
          <a:lstStyle/>
          <a:p>
            <a:pPr algn="ctr">
              <a:lnSpc>
                <a:spcPct val="250000"/>
              </a:lnSpc>
            </a:pPr>
            <a:r>
              <a:rPr lang="en-GB" sz="3200" b="1" dirty="0">
                <a:solidFill>
                  <a:schemeClr val="accent4">
                    <a:lumMod val="75000"/>
                  </a:schemeClr>
                </a:solidFill>
              </a:rPr>
              <a:t>MINI-PROJECT DISSCUSIONS AND GROUPING</a:t>
            </a:r>
          </a:p>
        </p:txBody>
      </p:sp>
      <p:sp>
        <p:nvSpPr>
          <p:cNvPr id="8" name="TextBox 7">
            <a:extLst>
              <a:ext uri="{FF2B5EF4-FFF2-40B4-BE49-F238E27FC236}">
                <a16:creationId xmlns:a16="http://schemas.microsoft.com/office/drawing/2014/main" id="{C87F31ED-6628-4AC4-8E27-05177568795D}"/>
              </a:ext>
            </a:extLst>
          </p:cNvPr>
          <p:cNvSpPr txBox="1"/>
          <p:nvPr/>
        </p:nvSpPr>
        <p:spPr>
          <a:xfrm>
            <a:off x="493485" y="1509485"/>
            <a:ext cx="10900229" cy="3416320"/>
          </a:xfrm>
          <a:prstGeom prst="rect">
            <a:avLst/>
          </a:prstGeom>
          <a:noFill/>
        </p:spPr>
        <p:txBody>
          <a:bodyPr wrap="square" rtlCol="0">
            <a:spAutoFit/>
          </a:bodyPr>
          <a:lstStyle/>
          <a:p>
            <a:pPr lvl="0">
              <a:lnSpc>
                <a:spcPct val="150000"/>
              </a:lnSpc>
            </a:pPr>
            <a:r>
              <a:rPr lang="en-GB" dirty="0"/>
              <a:t>Write 25 pages report for this Mini-project using the format below: </a:t>
            </a:r>
          </a:p>
          <a:p>
            <a:pPr marL="285750" lvl="0" indent="-285750">
              <a:lnSpc>
                <a:spcPct val="150000"/>
              </a:lnSpc>
              <a:buFont typeface="Arial" pitchFamily="34" charset="0"/>
              <a:buChar char="•"/>
            </a:pPr>
            <a:r>
              <a:rPr lang="en-GB" dirty="0"/>
              <a:t>Introduction</a:t>
            </a:r>
          </a:p>
          <a:p>
            <a:pPr marL="285750" lvl="0" indent="-285750">
              <a:lnSpc>
                <a:spcPct val="150000"/>
              </a:lnSpc>
              <a:buFont typeface="Arial" pitchFamily="34" charset="0"/>
              <a:buChar char="•"/>
            </a:pPr>
            <a:r>
              <a:rPr lang="en-GB" dirty="0"/>
              <a:t>Problem</a:t>
            </a:r>
          </a:p>
          <a:p>
            <a:pPr marL="285750" lvl="0" indent="-285750">
              <a:lnSpc>
                <a:spcPct val="150000"/>
              </a:lnSpc>
              <a:buFont typeface="Arial" pitchFamily="34" charset="0"/>
              <a:buChar char="•"/>
            </a:pPr>
            <a:r>
              <a:rPr lang="en-GB" dirty="0"/>
              <a:t>Models </a:t>
            </a:r>
          </a:p>
          <a:p>
            <a:pPr marL="285750" lvl="0" indent="-285750">
              <a:lnSpc>
                <a:spcPct val="150000"/>
              </a:lnSpc>
              <a:buFont typeface="Arial" pitchFamily="34" charset="0"/>
              <a:buChar char="•"/>
            </a:pPr>
            <a:r>
              <a:rPr lang="en-GB" dirty="0"/>
              <a:t>Results/simulation</a:t>
            </a:r>
          </a:p>
          <a:p>
            <a:pPr marL="285750" lvl="0" indent="-285750">
              <a:lnSpc>
                <a:spcPct val="150000"/>
              </a:lnSpc>
              <a:buFont typeface="Arial" pitchFamily="34" charset="0"/>
              <a:buChar char="•"/>
            </a:pPr>
            <a:r>
              <a:rPr lang="en-GB" dirty="0"/>
              <a:t>Conclusion</a:t>
            </a:r>
          </a:p>
          <a:p>
            <a:pPr marL="285750" indent="-285750">
              <a:lnSpc>
                <a:spcPct val="150000"/>
              </a:lnSpc>
              <a:buFont typeface="Wingdings" pitchFamily="2" charset="2"/>
              <a:buChar char="Ø"/>
            </a:pPr>
            <a:r>
              <a:rPr lang="en-GB" dirty="0"/>
              <a:t>Mode of assessment (oral examination, poster presentation, peer evaluation assessment and report)</a:t>
            </a:r>
          </a:p>
        </p:txBody>
      </p:sp>
      <p:sp>
        <p:nvSpPr>
          <p:cNvPr id="5" name="Slide Number Placeholder 4"/>
          <p:cNvSpPr>
            <a:spLocks noGrp="1"/>
          </p:cNvSpPr>
          <p:nvPr>
            <p:ph type="sldNum" sz="quarter" idx="12"/>
          </p:nvPr>
        </p:nvSpPr>
        <p:spPr/>
        <p:txBody>
          <a:bodyPr/>
          <a:lstStyle/>
          <a:p>
            <a:fld id="{D2E2B443-8DAD-44E2-85AE-D7F6E0B837B6}" type="slidenum">
              <a:rPr lang="en-GB" smtClean="0"/>
              <a:t>8</a:t>
            </a:fld>
            <a:endParaRPr lang="en-GB"/>
          </a:p>
        </p:txBody>
      </p:sp>
    </p:spTree>
    <p:extLst>
      <p:ext uri="{BB962C8B-B14F-4D97-AF65-F5344CB8AC3E}">
        <p14:creationId xmlns:p14="http://schemas.microsoft.com/office/powerpoint/2010/main" val="347471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C0160-BE44-4806-870C-79A77E554B4E}"/>
              </a:ext>
            </a:extLst>
          </p:cNvPr>
          <p:cNvSpPr/>
          <p:nvPr/>
        </p:nvSpPr>
        <p:spPr>
          <a:xfrm>
            <a:off x="1683657" y="193993"/>
            <a:ext cx="10092389" cy="1323439"/>
          </a:xfrm>
          <a:prstGeom prst="rect">
            <a:avLst/>
          </a:prstGeom>
        </p:spPr>
        <p:txBody>
          <a:bodyPr wrap="square">
            <a:spAutoFit/>
          </a:bodyPr>
          <a:lstStyle/>
          <a:p>
            <a:pPr>
              <a:lnSpc>
                <a:spcPct val="250000"/>
              </a:lnSpc>
            </a:pPr>
            <a:r>
              <a:rPr lang="en-GB" sz="3200" b="1" dirty="0">
                <a:solidFill>
                  <a:schemeClr val="accent4">
                    <a:lumMod val="75000"/>
                  </a:schemeClr>
                </a:solidFill>
              </a:rPr>
              <a:t>MINI-PROJECT DISSCUSIONS AND GROUPING</a:t>
            </a:r>
          </a:p>
        </p:txBody>
      </p:sp>
      <p:sp>
        <p:nvSpPr>
          <p:cNvPr id="8" name="TextBox 7">
            <a:extLst>
              <a:ext uri="{FF2B5EF4-FFF2-40B4-BE49-F238E27FC236}">
                <a16:creationId xmlns:a16="http://schemas.microsoft.com/office/drawing/2014/main" id="{C87F31ED-6628-4AC4-8E27-05177568795D}"/>
              </a:ext>
            </a:extLst>
          </p:cNvPr>
          <p:cNvSpPr txBox="1"/>
          <p:nvPr/>
        </p:nvSpPr>
        <p:spPr>
          <a:xfrm>
            <a:off x="798723" y="1117600"/>
            <a:ext cx="10707477" cy="6878806"/>
          </a:xfrm>
          <a:prstGeom prst="rect">
            <a:avLst/>
          </a:prstGeom>
          <a:noFill/>
        </p:spPr>
        <p:txBody>
          <a:bodyPr wrap="square" rtlCol="0">
            <a:spAutoFit/>
          </a:bodyPr>
          <a:lstStyle/>
          <a:p>
            <a:pPr>
              <a:lnSpc>
                <a:spcPct val="150000"/>
              </a:lnSpc>
            </a:pPr>
            <a:r>
              <a:rPr lang="en-GB" b="1" u="sng" dirty="0"/>
              <a:t>Project Tasks</a:t>
            </a:r>
            <a:endParaRPr lang="en-GB" dirty="0"/>
          </a:p>
          <a:p>
            <a:pPr>
              <a:lnSpc>
                <a:spcPct val="150000"/>
              </a:lnSpc>
            </a:pPr>
            <a:r>
              <a:rPr lang="en-GB" b="1" dirty="0"/>
              <a:t>Task 1</a:t>
            </a:r>
            <a:endParaRPr lang="en-GB" dirty="0"/>
          </a:p>
          <a:p>
            <a:pPr>
              <a:lnSpc>
                <a:spcPct val="150000"/>
              </a:lnSpc>
            </a:pPr>
            <a:r>
              <a:rPr lang="en-GB" dirty="0"/>
              <a:t>Identify  Automatic Control components at the assigned application area.</a:t>
            </a:r>
          </a:p>
          <a:p>
            <a:pPr>
              <a:lnSpc>
                <a:spcPct val="150000"/>
              </a:lnSpc>
            </a:pPr>
            <a:r>
              <a:rPr lang="en-GB" b="1" dirty="0"/>
              <a:t>Task 2</a:t>
            </a:r>
          </a:p>
          <a:p>
            <a:pPr>
              <a:lnSpc>
                <a:spcPct val="150000"/>
              </a:lnSpc>
            </a:pPr>
            <a:r>
              <a:rPr lang="en-GB" dirty="0"/>
              <a:t>Identify the representative problems associated with the selected automatic control components at Task 1.</a:t>
            </a:r>
          </a:p>
          <a:p>
            <a:pPr>
              <a:lnSpc>
                <a:spcPct val="150000"/>
              </a:lnSpc>
            </a:pPr>
            <a:r>
              <a:rPr lang="en-GB" b="1" dirty="0"/>
              <a:t>Task 3</a:t>
            </a:r>
            <a:endParaRPr lang="en-GB" dirty="0"/>
          </a:p>
          <a:p>
            <a:pPr>
              <a:lnSpc>
                <a:spcPct val="150000"/>
              </a:lnSpc>
            </a:pPr>
            <a:r>
              <a:rPr lang="en-GB" dirty="0"/>
              <a:t>Use block diagram to represent the system at Task 1 and Task 2; obtain the resulting transfer function to analyse the stability of the system and interpret the implication of stability on the physical system.</a:t>
            </a:r>
          </a:p>
          <a:p>
            <a:pPr>
              <a:lnSpc>
                <a:spcPct val="150000"/>
              </a:lnSpc>
            </a:pPr>
            <a:r>
              <a:rPr lang="en-GB" dirty="0"/>
              <a:t> </a:t>
            </a:r>
            <a:r>
              <a:rPr lang="en-GB" b="1" dirty="0"/>
              <a:t>Task 4</a:t>
            </a:r>
          </a:p>
          <a:p>
            <a:pPr>
              <a:lnSpc>
                <a:spcPct val="150000"/>
              </a:lnSpc>
            </a:pPr>
            <a:r>
              <a:rPr lang="en-GB" dirty="0"/>
              <a:t>Use mathematical model to represent the system at Task 1 and 2 . </a:t>
            </a:r>
          </a:p>
          <a:p>
            <a:pPr>
              <a:lnSpc>
                <a:spcPct val="150000"/>
              </a:lnSpc>
            </a:pPr>
            <a:r>
              <a:rPr lang="en-GB" b="1" dirty="0"/>
              <a:t>Task 5</a:t>
            </a:r>
            <a:endParaRPr lang="en-GB" dirty="0"/>
          </a:p>
          <a:p>
            <a:pPr>
              <a:lnSpc>
                <a:spcPct val="150000"/>
              </a:lnSpc>
            </a:pPr>
            <a:r>
              <a:rPr lang="en-GB" dirty="0"/>
              <a:t>Write computer program to solve the problem identified at Task 2.</a:t>
            </a:r>
          </a:p>
          <a:p>
            <a:pPr>
              <a:lnSpc>
                <a:spcPct val="150000"/>
              </a:lnSpc>
            </a:pPr>
            <a:endParaRPr lang="en-GB" dirty="0"/>
          </a:p>
          <a:p>
            <a:pPr lvl="0"/>
            <a:endParaRPr lang="en-GB" dirty="0"/>
          </a:p>
          <a:p>
            <a:endParaRPr lang="en-GB" dirty="0"/>
          </a:p>
        </p:txBody>
      </p:sp>
      <p:sp>
        <p:nvSpPr>
          <p:cNvPr id="5" name="Slide Number Placeholder 4"/>
          <p:cNvSpPr>
            <a:spLocks noGrp="1"/>
          </p:cNvSpPr>
          <p:nvPr>
            <p:ph type="sldNum" sz="quarter" idx="12"/>
          </p:nvPr>
        </p:nvSpPr>
        <p:spPr/>
        <p:txBody>
          <a:bodyPr/>
          <a:lstStyle/>
          <a:p>
            <a:fld id="{D2E2B443-8DAD-44E2-85AE-D7F6E0B837B6}" type="slidenum">
              <a:rPr lang="en-GB" smtClean="0"/>
              <a:t>9</a:t>
            </a:fld>
            <a:endParaRPr lang="en-GB"/>
          </a:p>
        </p:txBody>
      </p:sp>
    </p:spTree>
    <p:extLst>
      <p:ext uri="{BB962C8B-B14F-4D97-AF65-F5344CB8AC3E}">
        <p14:creationId xmlns:p14="http://schemas.microsoft.com/office/powerpoint/2010/main" val="372753616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3196</TotalTime>
  <Words>3111</Words>
  <Application>Microsoft Office PowerPoint</Application>
  <PresentationFormat>Widescreen</PresentationFormat>
  <Paragraphs>414</Paragraphs>
  <Slides>54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Times New Roman</vt:lpstr>
      <vt:lpstr>Wingdings</vt:lpstr>
      <vt:lpstr>Vapor Trail</vt:lpstr>
      <vt:lpstr> AUTOMATIC CONTROL 1 (ME 363)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open-loop vrs closed-loop system </vt:lpstr>
      <vt:lpstr>PowerPoint Presentation</vt:lpstr>
      <vt:lpstr>PowerPoint Presentation</vt:lpstr>
      <vt:lpstr>PowerPoint Presentation</vt:lpstr>
      <vt:lpstr>PowerPoint Presentation</vt:lpstr>
      <vt:lpstr>CLASSIFICATION OF CONTROL SYSTEMS Cont’d…</vt:lpstr>
      <vt:lpstr>CLASSIFICATION OF CONTROL SYSTEMS cont’d…</vt:lpstr>
      <vt:lpstr>Motion Controls Servomechanism</vt:lpstr>
      <vt:lpstr>Motion Controls Numerical control</vt:lpstr>
      <vt:lpstr>Motion Controls Robotics Pick-and-place robots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Importance of control systems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CONTROL 2  (ME 463)</dc:title>
  <dc:creator>Eunice Adjei</dc:creator>
  <cp:lastModifiedBy>Fati Bio</cp:lastModifiedBy>
  <cp:revision>140</cp:revision>
  <dcterms:created xsi:type="dcterms:W3CDTF">2017-09-04T04:43:52Z</dcterms:created>
  <dcterms:modified xsi:type="dcterms:W3CDTF">2021-01-13T23:30:54Z</dcterms:modified>
</cp:coreProperties>
</file>