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5239-602F-4CB2-B215-C77E9499E69E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CA7E6-FB67-4A7D-B98C-D7F35433C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4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0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4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29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3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2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E769-CFAD-43C4-B479-5C52812B6468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B443-8DAD-44E2-85AE-D7F6E0B83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0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C0160-BE44-4806-870C-79A77E554B4E}"/>
              </a:ext>
            </a:extLst>
          </p:cNvPr>
          <p:cNvSpPr/>
          <p:nvPr/>
        </p:nvSpPr>
        <p:spPr>
          <a:xfrm>
            <a:off x="1524001" y="429491"/>
            <a:ext cx="100306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4">
                    <a:lumMod val="75000"/>
                  </a:schemeClr>
                </a:solidFill>
              </a:rPr>
              <a:t>UNIT TWO</a:t>
            </a:r>
          </a:p>
          <a:p>
            <a:pPr algn="ctr"/>
            <a:r>
              <a:rPr lang="en-US" sz="3200" dirty="0"/>
              <a:t>STANDARD SYSTEM REPRESENTATION</a:t>
            </a:r>
          </a:p>
          <a:p>
            <a:pPr algn="ctr"/>
            <a:br>
              <a:rPr lang="en-GB" sz="32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GB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6251" y="2626206"/>
            <a:ext cx="678872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BLOCK DIAGRAM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SIGNAL FLOW</a:t>
            </a:r>
          </a:p>
          <a:p>
            <a:pPr lvl="0" algn="just">
              <a:lnSpc>
                <a:spcPct val="150000"/>
              </a:lnSpc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632"/>
            <a:ext cx="10515600" cy="60795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Consider the system shown in Figure (a).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By moving the summing point of the negative feedback loop containing </a:t>
            </a:r>
            <a:r>
              <a:rPr lang="en-US" i="1" dirty="0"/>
              <a:t>H</a:t>
            </a:r>
            <a:r>
              <a:rPr lang="en-US" dirty="0"/>
              <a:t>2 outside the positive feedback loop containing </a:t>
            </a:r>
            <a:r>
              <a:rPr lang="en-US" i="1" dirty="0"/>
              <a:t>H</a:t>
            </a:r>
            <a:r>
              <a:rPr lang="en-US" dirty="0"/>
              <a:t>1, we obtain Figure (b). </a:t>
            </a:r>
          </a:p>
          <a:p>
            <a:pPr algn="just"/>
            <a:r>
              <a:rPr lang="en-US" dirty="0"/>
              <a:t>Eliminating the positive feedback loop, we have Figure (c).</a:t>
            </a:r>
          </a:p>
          <a:p>
            <a:pPr algn="just"/>
            <a:r>
              <a:rPr lang="en-US" dirty="0"/>
              <a:t>The elimination of the loop containing </a:t>
            </a:r>
            <a:r>
              <a:rPr lang="en-US" i="1" dirty="0"/>
              <a:t>H</a:t>
            </a:r>
            <a:r>
              <a:rPr lang="en-US" dirty="0"/>
              <a:t>2/</a:t>
            </a:r>
            <a:r>
              <a:rPr lang="en-US" i="1" dirty="0"/>
              <a:t>G</a:t>
            </a:r>
            <a:r>
              <a:rPr lang="en-US" dirty="0"/>
              <a:t>1 gives Figure (d). </a:t>
            </a:r>
          </a:p>
          <a:p>
            <a:pPr algn="just"/>
            <a:r>
              <a:rPr lang="en-US" dirty="0"/>
              <a:t>Finally, eliminating the feedback loop results in Figure 2–13(e).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2" y="852616"/>
            <a:ext cx="644855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555625"/>
            <a:ext cx="8686799" cy="57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781"/>
            <a:ext cx="10515600" cy="744347"/>
          </a:xfrm>
        </p:spPr>
        <p:txBody>
          <a:bodyPr/>
          <a:lstStyle/>
          <a:p>
            <a:pPr algn="ctr"/>
            <a:r>
              <a:rPr lang="en-US" b="1" dirty="0"/>
              <a:t>Superposition of multiple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Linear systems with multiple inputs are analyzed as follows: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Set all inputs except one to zero,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Transform the block diagram to canonical form using the transformation sheet.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Calculate the response due to the chosen input acting alone.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Repeat steps 1 to 3 for each of the remaining input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Algebraically add all the responses (outputs) determined from steps 1 to 4. This sum is the total output acting simultaneously.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NB</a:t>
            </a:r>
            <a:r>
              <a:rPr lang="en-US" dirty="0"/>
              <a:t>: This is applicable only if the system is linear.</a:t>
            </a:r>
          </a:p>
        </p:txBody>
      </p:sp>
    </p:spTree>
    <p:extLst>
      <p:ext uri="{BB962C8B-B14F-4D97-AF65-F5344CB8AC3E}">
        <p14:creationId xmlns:p14="http://schemas.microsoft.com/office/powerpoint/2010/main" val="16310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7772"/>
            <a:ext cx="10515600" cy="6054811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961" t="10522" r="1801" b="4367"/>
          <a:stretch/>
        </p:blipFill>
        <p:spPr bwMode="auto">
          <a:xfrm>
            <a:off x="1359243" y="1037969"/>
            <a:ext cx="9885405" cy="54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591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496" t="10756" r="1640" b="3723"/>
          <a:stretch/>
        </p:blipFill>
        <p:spPr bwMode="auto">
          <a:xfrm>
            <a:off x="1359243" y="679623"/>
            <a:ext cx="9625914" cy="558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4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964" t="11381" r="2271" b="45116"/>
          <a:stretch/>
        </p:blipFill>
        <p:spPr bwMode="auto">
          <a:xfrm>
            <a:off x="1408670" y="1099750"/>
            <a:ext cx="9588843" cy="344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388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032"/>
            <a:ext cx="10515600" cy="76809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Signal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4376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 pictorial representation of the simultaneous equations describing a system. </a:t>
            </a:r>
          </a:p>
          <a:p>
            <a:pPr algn="just"/>
            <a:r>
              <a:rPr lang="en-US" dirty="0"/>
              <a:t>In signal flow graphs, the dependent and independent variables are represented by nodes, while the transmittance is represented by the branch between respective nodes.</a:t>
            </a:r>
          </a:p>
          <a:p>
            <a:pPr algn="just"/>
            <a:r>
              <a:rPr lang="en-US" dirty="0"/>
              <a:t>A branch has the following properties: 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It is a line joining two nodes which has a direction represented by an arrow.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Branch has magnitude which is called the transmittance, branch gain or transfer function. This magnitude is determined by the relationship between two nodes.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6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608"/>
            <a:ext cx="10515600" cy="61935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Various terms used in signal flow graphs are illustrated on the figure below.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Path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Source node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Sink node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Mixed node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Forward path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Feedback path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Self loop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Path gain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Loop gain </a:t>
            </a:r>
          </a:p>
        </p:txBody>
      </p:sp>
      <p:pic>
        <p:nvPicPr>
          <p:cNvPr id="5" name="Picture 4" descr="C:\Documents and Settings\Eunice Akyereko\My Documents\My Pictures\2008-09 (Sep)\scan.jpg"/>
          <p:cNvPicPr/>
          <p:nvPr/>
        </p:nvPicPr>
        <p:blipFill>
          <a:blip r:embed="rId2"/>
          <a:srcRect b="12500"/>
          <a:stretch>
            <a:fillRect/>
          </a:stretch>
        </p:blipFill>
        <p:spPr bwMode="auto">
          <a:xfrm>
            <a:off x="1294828" y="729424"/>
            <a:ext cx="5520500" cy="176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76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5488"/>
                <a:ext cx="10515600" cy="598627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 following rules are used in the construction and simplification of signal flow graphs for systems.</a:t>
                </a: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dirty="0"/>
                  <a:t>The addition rule: The value of variable represented by a node is equal to the sum of all signals entering in that node.</a:t>
                </a: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dirty="0"/>
                  <a:t>The transmission rule: The value of the variable represented by a node is transmitted on every branch which leaves that node.</a:t>
                </a: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dirty="0"/>
                  <a:t>Multiplication rule: A series (cascade) connection of (m-1) branches with transmittance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can be replaced by a single branch with a new transmittance equal to the product of all branches of transmittance. This is described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marL="571500" indent="-571500" algn="just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5488"/>
                <a:ext cx="10515600" cy="5986272"/>
              </a:xfrm>
              <a:blipFill rotWithShape="0">
                <a:blip r:embed="rId2"/>
                <a:stretch>
                  <a:fillRect l="-1217" t="-162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21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2336"/>
                <a:ext cx="10515600" cy="602284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Example: Draw the signal flow graph of the following equations.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							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Solution</a:t>
                </a:r>
              </a:p>
              <a:p>
                <a:pPr marL="0" indent="0" algn="just">
                  <a:buNone/>
                </a:pPr>
                <a:r>
                  <a:rPr lang="en-US" dirty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as the input node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as the output node, the signal flow graph is drawn as shown below: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2336"/>
                <a:ext cx="10515600" cy="6022848"/>
              </a:xfrm>
              <a:blipFill rotWithShape="0">
                <a:blip r:embed="rId2"/>
                <a:stretch>
                  <a:fillRect l="-1217" t="-161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Documents and Settings\Eunice Akyereko\My Documents\My Pictures\2007-10 (Oct)\scan0005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302" y="3413760"/>
            <a:ext cx="4295458" cy="16337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18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STANDARD SYSTEM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standard ways of representing physical systems:</a:t>
            </a:r>
          </a:p>
          <a:p>
            <a:pPr lvl="0"/>
            <a:r>
              <a:rPr lang="en-GB" dirty="0"/>
              <a:t>Block diagrams</a:t>
            </a:r>
            <a:endParaRPr lang="en-US" dirty="0"/>
          </a:p>
          <a:p>
            <a:pPr lvl="0"/>
            <a:r>
              <a:rPr lang="en-GB" dirty="0"/>
              <a:t>Signal flow diagrams</a:t>
            </a:r>
            <a:endParaRPr lang="en-US" dirty="0"/>
          </a:p>
          <a:p>
            <a:pPr lvl="0"/>
            <a:r>
              <a:rPr lang="en-GB" dirty="0"/>
              <a:t>Mathematical representation example, (Mechanical, electrical, pneumatics and hydraulics)</a:t>
            </a:r>
            <a:endParaRPr lang="en-US" dirty="0"/>
          </a:p>
          <a:p>
            <a:r>
              <a:rPr lang="en-GB" dirty="0"/>
              <a:t>State space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1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9028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Constructing Signal Flow Graph from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52669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following rules are used for converting signal flow graphs to block diagrams: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Variables, summing points, and take-off points are represented by nodes.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If a summing point is placed before take-off points in the direction of signal flow, then in such a case represent the summing point and the take-off by a single node.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If a summing point is placed after take-off points in the direction of signal flow, then in such a case represent the summing point and the take-off by separate nodes connected with a line having transmittance of unity.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Transfer function is represented by a line which is directed in the direction of signal 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67119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Block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933"/>
            <a:ext cx="10515600" cy="5608630"/>
          </a:xfrm>
        </p:spPr>
        <p:txBody>
          <a:bodyPr/>
          <a:lstStyle/>
          <a:p>
            <a:pPr algn="just"/>
            <a:r>
              <a:rPr lang="en-US" dirty="0"/>
              <a:t>A block diagram of a system is a pictorial representation of the functions performed by each component of the system and shows the flow of signals.</a:t>
            </a:r>
          </a:p>
          <a:p>
            <a:pPr algn="just"/>
            <a:r>
              <a:rPr lang="en-GB" dirty="0"/>
              <a:t>Blocks are used to represent the various parts of the system’s operation.</a:t>
            </a:r>
            <a:endParaRPr lang="en-US" dirty="0"/>
          </a:p>
          <a:p>
            <a:pPr algn="just"/>
            <a:r>
              <a:rPr lang="en-US" dirty="0"/>
              <a:t> The basic elements of block diagram are block, take-off point and summing point.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31571" t="63846" r="26602" b="16506"/>
          <a:stretch>
            <a:fillRect/>
          </a:stretch>
        </p:blipFill>
        <p:spPr bwMode="auto">
          <a:xfrm>
            <a:off x="2225040" y="4096512"/>
            <a:ext cx="8034528" cy="22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65504" y="612655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generic block diagram for an automatic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013"/>
            <a:ext cx="10515600" cy="10613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Determination of Overall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5035296"/>
          </a:xfrm>
        </p:spPr>
        <p:txBody>
          <a:bodyPr/>
          <a:lstStyle/>
          <a:p>
            <a:pPr algn="just"/>
            <a:r>
              <a:rPr lang="en-US" dirty="0"/>
              <a:t>The block diagram of a control system with negative feedback can often be simplified to the form shown: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4359" t="19668" r="14744" b="16889"/>
          <a:stretch>
            <a:fillRect/>
          </a:stretch>
        </p:blipFill>
        <p:spPr bwMode="auto">
          <a:xfrm>
            <a:off x="1780032" y="2466974"/>
            <a:ext cx="7156704" cy="293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7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184"/>
                <a:ext cx="10515600" cy="5847779"/>
              </a:xfrm>
            </p:spPr>
            <p:txBody>
              <a:bodyPr/>
              <a:lstStyle/>
              <a:p>
                <a:pPr algn="just"/>
                <a:r>
                  <a:rPr lang="en-US" dirty="0"/>
                  <a:t>The important characteristic of a block diagram is the overall transfer function, which is the ratio of the Laplace transform of the output or the controlled variable C to the Laplace transform of the reference input R. </a:t>
                </a:r>
              </a:p>
              <a:p>
                <a:pPr algn="just"/>
                <a:r>
                  <a:rPr lang="en-US" dirty="0"/>
                  <a:t>The transfer function of the previous system simplifies to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The characteristic equation of the closed-loop system is obtained from the denominator of the control ratio i.e.  </a:t>
                </a:r>
                <a:r>
                  <a:rPr lang="en-US" b="1" dirty="0"/>
                  <a:t>1+G(s) H(s) =0</a:t>
                </a:r>
                <a:r>
                  <a:rPr lang="en-US" dirty="0"/>
                  <a:t>	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184"/>
                <a:ext cx="10515600" cy="5847779"/>
              </a:xfrm>
              <a:blipFill rotWithShape="0">
                <a:blip r:embed="rId2"/>
                <a:stretch>
                  <a:fillRect l="-1043" t="-166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82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8662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Block diagram transformation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Blocks in series: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Blocks in parallel: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Summation point: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29327" t="56923" r="26442" b="20000"/>
          <a:stretch>
            <a:fillRect/>
          </a:stretch>
        </p:blipFill>
        <p:spPr bwMode="auto">
          <a:xfrm>
            <a:off x="4246605" y="1330270"/>
            <a:ext cx="2753106" cy="88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0609" t="30513" r="25481" b="41025"/>
          <a:stretch>
            <a:fillRect/>
          </a:stretch>
        </p:blipFill>
        <p:spPr bwMode="auto">
          <a:xfrm>
            <a:off x="4389861" y="2695782"/>
            <a:ext cx="2609850" cy="83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61" y="4299843"/>
            <a:ext cx="2609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562"/>
            <a:ext cx="10515600" cy="627723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Exchanging summing points: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Moving summing point ahead of block: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2862" t="32500" r="54545" b="24444"/>
          <a:stretch>
            <a:fillRect/>
          </a:stretch>
        </p:blipFill>
        <p:spPr bwMode="auto">
          <a:xfrm>
            <a:off x="3630570" y="860812"/>
            <a:ext cx="5857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2674" t="26944" r="52257" b="30834"/>
          <a:stretch>
            <a:fillRect/>
          </a:stretch>
        </p:blipFill>
        <p:spPr bwMode="auto">
          <a:xfrm>
            <a:off x="3630570" y="4221206"/>
            <a:ext cx="5857875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937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276336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Moving pick up point behind block: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4583" t="20556" r="54340" b="37222"/>
          <a:stretch>
            <a:fillRect/>
          </a:stretch>
        </p:blipFill>
        <p:spPr bwMode="auto">
          <a:xfrm>
            <a:off x="3133725" y="2290826"/>
            <a:ext cx="5924550" cy="232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27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719963"/>
          </a:xfrm>
        </p:spPr>
        <p:txBody>
          <a:bodyPr/>
          <a:lstStyle/>
          <a:p>
            <a:pPr algn="ctr"/>
            <a:r>
              <a:rPr lang="en-US" b="1" dirty="0"/>
              <a:t>Block Diagram Reduction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816"/>
            <a:ext cx="10515600" cy="54376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Reducing the block diagram to a single block is an easy way to get the relationship between C(s) (output) and R(s) (input).</a:t>
            </a:r>
          </a:p>
          <a:p>
            <a:pPr algn="just"/>
            <a:r>
              <a:rPr lang="en-US" dirty="0"/>
              <a:t> We can do this by rearranging or manipulating the blocks.</a:t>
            </a:r>
          </a:p>
          <a:p>
            <a:pPr algn="just"/>
            <a:r>
              <a:rPr lang="en-US" dirty="0"/>
              <a:t>The following steps are used to simplify block diagrams: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Combine all cascade blocks using transformation 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Combine all parallel blocks using transformation 2.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Eliminate all minor feedback loops using transformation 4.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Shift summing points to the left and take off points to the right of the major loop.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Repeat steps 1 to 4 for each input as required.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277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2160</TotalTime>
  <Words>913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</vt:lpstr>
      <vt:lpstr>Vapor Trail</vt:lpstr>
      <vt:lpstr>PowerPoint Presentation</vt:lpstr>
      <vt:lpstr>STANDARD SYSTEM REPRESENTATION</vt:lpstr>
      <vt:lpstr>Block Diagrams</vt:lpstr>
      <vt:lpstr>Determination of Overall Transfer Function</vt:lpstr>
      <vt:lpstr>PowerPoint Presentation</vt:lpstr>
      <vt:lpstr>Block diagram transformation theorems</vt:lpstr>
      <vt:lpstr>PowerPoint Presentation</vt:lpstr>
      <vt:lpstr>PowerPoint Presentation</vt:lpstr>
      <vt:lpstr>Block Diagram Reduction </vt:lpstr>
      <vt:lpstr>PowerPoint Presentation</vt:lpstr>
      <vt:lpstr>PowerPoint Presentation</vt:lpstr>
      <vt:lpstr>Superposition of multiple inputs</vt:lpstr>
      <vt:lpstr>PowerPoint Presentation</vt:lpstr>
      <vt:lpstr>PowerPoint Presentation</vt:lpstr>
      <vt:lpstr>PowerPoint Presentation</vt:lpstr>
      <vt:lpstr>Signal Flow</vt:lpstr>
      <vt:lpstr>PowerPoint Presentation</vt:lpstr>
      <vt:lpstr>PowerPoint Presentation</vt:lpstr>
      <vt:lpstr>PowerPoint Presentation</vt:lpstr>
      <vt:lpstr>Constructing Signal Flow Graph from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CONTROL 2  (ME 463)</dc:title>
  <dc:creator>Eunice Adjei</dc:creator>
  <cp:lastModifiedBy>Eunice Adjei</cp:lastModifiedBy>
  <cp:revision>75</cp:revision>
  <dcterms:created xsi:type="dcterms:W3CDTF">2017-09-04T04:43:52Z</dcterms:created>
  <dcterms:modified xsi:type="dcterms:W3CDTF">2017-09-13T11:43:22Z</dcterms:modified>
</cp:coreProperties>
</file>