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0" d="100"/>
          <a:sy n="70" d="100"/>
        </p:scale>
        <p:origin x="4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BD5ED85-61D3-41BA-8BB0-3D2D2D77D159}" type="datetimeFigureOut">
              <a:rPr lang="en-US" smtClean="0"/>
              <a:t>1/12/2021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72565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D5ED85-61D3-41BA-8BB0-3D2D2D77D15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20046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D5ED85-61D3-41BA-8BB0-3D2D2D77D159}" type="datetimeFigureOut">
              <a:rPr lang="en-US" smtClean="0"/>
              <a:t>1/12/2021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2895596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D5ED85-61D3-41BA-8BB0-3D2D2D77D159}" type="datetimeFigureOut">
              <a:rPr lang="en-US" smtClean="0"/>
              <a:t>1/12/2021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675A43E-74B3-42FF-B1FD-F15245A3C4D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241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BD5ED85-61D3-41BA-8BB0-3D2D2D77D159}" type="datetimeFigureOut">
              <a:rPr lang="en-US" smtClean="0"/>
              <a:t>1/12/2021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3486034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D5ED85-61D3-41BA-8BB0-3D2D2D77D159}"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227078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D5ED85-61D3-41BA-8BB0-3D2D2D77D159}"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3207296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5ED85-61D3-41BA-8BB0-3D2D2D77D15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3794030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BD5ED85-61D3-41BA-8BB0-3D2D2D77D159}" type="datetimeFigureOut">
              <a:rPr lang="en-US" smtClean="0"/>
              <a:t>1/12/2021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57962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5ED85-61D3-41BA-8BB0-3D2D2D77D15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153480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BD5ED85-61D3-41BA-8BB0-3D2D2D77D159}" type="datetimeFigureOut">
              <a:rPr lang="en-US" smtClean="0"/>
              <a:t>1/12/2021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106831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D5ED85-61D3-41BA-8BB0-3D2D2D77D15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10853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D5ED85-61D3-41BA-8BB0-3D2D2D77D159}"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384940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D5ED85-61D3-41BA-8BB0-3D2D2D77D159}"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247720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5ED85-61D3-41BA-8BB0-3D2D2D77D159}"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310413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D5ED85-61D3-41BA-8BB0-3D2D2D77D15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412346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D5ED85-61D3-41BA-8BB0-3D2D2D77D15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5A43E-74B3-42FF-B1FD-F15245A3C4D8}" type="slidenum">
              <a:rPr lang="en-US" smtClean="0"/>
              <a:t>‹#›</a:t>
            </a:fld>
            <a:endParaRPr lang="en-US"/>
          </a:p>
        </p:txBody>
      </p:sp>
    </p:spTree>
    <p:extLst>
      <p:ext uri="{BB962C8B-B14F-4D97-AF65-F5344CB8AC3E}">
        <p14:creationId xmlns:p14="http://schemas.microsoft.com/office/powerpoint/2010/main" val="3723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D5ED85-61D3-41BA-8BB0-3D2D2D77D159}" type="datetimeFigureOut">
              <a:rPr lang="en-US" smtClean="0"/>
              <a:t>1/12/2021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75A43E-74B3-42FF-B1FD-F15245A3C4D8}" type="slidenum">
              <a:rPr lang="en-US" smtClean="0"/>
              <a:t>‹#›</a:t>
            </a:fld>
            <a:endParaRPr lang="en-US"/>
          </a:p>
        </p:txBody>
      </p:sp>
    </p:spTree>
    <p:extLst>
      <p:ext uri="{BB962C8B-B14F-4D97-AF65-F5344CB8AC3E}">
        <p14:creationId xmlns:p14="http://schemas.microsoft.com/office/powerpoint/2010/main" val="16209041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1.w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D857-6C52-4EDF-92CD-CBB6B17C6EB8}"/>
              </a:ext>
            </a:extLst>
          </p:cNvPr>
          <p:cNvSpPr>
            <a:spLocks noGrp="1"/>
          </p:cNvSpPr>
          <p:nvPr>
            <p:ph type="ctrTitle"/>
          </p:nvPr>
        </p:nvSpPr>
        <p:spPr>
          <a:xfrm>
            <a:off x="1371600" y="1351721"/>
            <a:ext cx="9448800" cy="1881809"/>
          </a:xfrm>
        </p:spPr>
        <p:txBody>
          <a:bodyPr>
            <a:normAutofit fontScale="90000"/>
          </a:bodyPr>
          <a:lstStyle/>
          <a:p>
            <a:pPr algn="ctr"/>
            <a:r>
              <a:rPr lang="en-US" sz="3600" b="1" dirty="0">
                <a:solidFill>
                  <a:schemeClr val="accent4">
                    <a:lumMod val="75000"/>
                  </a:schemeClr>
                </a:solidFill>
              </a:rPr>
              <a:t>UNIT FOUR</a:t>
            </a:r>
            <a:br>
              <a:rPr lang="en-US" sz="3600" b="1" dirty="0">
                <a:solidFill>
                  <a:schemeClr val="accent4">
                    <a:lumMod val="75000"/>
                  </a:schemeClr>
                </a:solidFill>
              </a:rPr>
            </a:br>
            <a:br>
              <a:rPr lang="en-US" sz="4800" dirty="0"/>
            </a:br>
            <a:r>
              <a:rPr lang="en-US" sz="4800" dirty="0"/>
              <a:t>MODELLING OF CONTROL COMPONENTS</a:t>
            </a:r>
          </a:p>
        </p:txBody>
      </p:sp>
      <p:sp>
        <p:nvSpPr>
          <p:cNvPr id="3" name="Subtitle 2">
            <a:extLst>
              <a:ext uri="{FF2B5EF4-FFF2-40B4-BE49-F238E27FC236}">
                <a16:creationId xmlns:a16="http://schemas.microsoft.com/office/drawing/2014/main" id="{C52D9918-BF2E-4C5E-BE62-43609A31AF5F}"/>
              </a:ext>
            </a:extLst>
          </p:cNvPr>
          <p:cNvSpPr>
            <a:spLocks noGrp="1"/>
          </p:cNvSpPr>
          <p:nvPr>
            <p:ph type="subTitle" idx="1"/>
          </p:nvPr>
        </p:nvSpPr>
        <p:spPr>
          <a:xfrm>
            <a:off x="1371600" y="4214191"/>
            <a:ext cx="9448800" cy="2093844"/>
          </a:xfrm>
        </p:spPr>
        <p:txBody>
          <a:bodyPr>
            <a:noAutofit/>
          </a:bodyPr>
          <a:lstStyle/>
          <a:p>
            <a:pPr algn="ctr"/>
            <a:r>
              <a:rPr lang="en-US" sz="3600" dirty="0"/>
              <a:t>DR (MRS) E. A. ADJEI</a:t>
            </a:r>
          </a:p>
        </p:txBody>
      </p:sp>
    </p:spTree>
    <p:extLst>
      <p:ext uri="{BB962C8B-B14F-4D97-AF65-F5344CB8AC3E}">
        <p14:creationId xmlns:p14="http://schemas.microsoft.com/office/powerpoint/2010/main" val="100943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5DBD-11D7-4164-B028-146DE8793EB9}"/>
              </a:ext>
            </a:extLst>
          </p:cNvPr>
          <p:cNvSpPr>
            <a:spLocks noGrp="1"/>
          </p:cNvSpPr>
          <p:nvPr>
            <p:ph type="title"/>
          </p:nvPr>
        </p:nvSpPr>
        <p:spPr>
          <a:xfrm>
            <a:off x="838200" y="274929"/>
            <a:ext cx="10515600" cy="1325563"/>
          </a:xfrm>
        </p:spPr>
        <p:txBody>
          <a:bodyPr/>
          <a:lstStyle/>
          <a:p>
            <a:pPr algn="ctr"/>
            <a:r>
              <a:rPr lang="en-US" b="1" dirty="0"/>
              <a:t>CONTROL COMPONENTS</a:t>
            </a:r>
          </a:p>
        </p:txBody>
      </p:sp>
      <p:sp>
        <p:nvSpPr>
          <p:cNvPr id="3" name="Content Placeholder 2">
            <a:extLst>
              <a:ext uri="{FF2B5EF4-FFF2-40B4-BE49-F238E27FC236}">
                <a16:creationId xmlns:a16="http://schemas.microsoft.com/office/drawing/2014/main" id="{97712162-22BE-4B6C-8FEB-A8A51A45CDF2}"/>
              </a:ext>
            </a:extLst>
          </p:cNvPr>
          <p:cNvSpPr>
            <a:spLocks noGrp="1"/>
          </p:cNvSpPr>
          <p:nvPr>
            <p:ph idx="1"/>
          </p:nvPr>
        </p:nvSpPr>
        <p:spPr/>
        <p:txBody>
          <a:bodyPr/>
          <a:lstStyle/>
          <a:p>
            <a:r>
              <a:rPr lang="en-US" dirty="0"/>
              <a:t>This section presents methods for writing the differential equations for variety of electrical, mechanical, thermal, hydraulic systems, etc. the basic physical laws are given for each system, and the associated parameters are defined. </a:t>
            </a:r>
          </a:p>
          <a:p>
            <a:r>
              <a:rPr lang="en-US" dirty="0"/>
              <a:t>The result is a differential equation or a set of differential equations that describes the system. The equations derived are limited to linear system or to systems that can be represented by linear equations over their useful operating range.</a:t>
            </a:r>
          </a:p>
        </p:txBody>
      </p:sp>
    </p:spTree>
    <p:extLst>
      <p:ext uri="{BB962C8B-B14F-4D97-AF65-F5344CB8AC3E}">
        <p14:creationId xmlns:p14="http://schemas.microsoft.com/office/powerpoint/2010/main" val="410801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372-01DD-44D9-A9AF-B91AA026DE83}"/>
              </a:ext>
            </a:extLst>
          </p:cNvPr>
          <p:cNvSpPr>
            <a:spLocks noGrp="1"/>
          </p:cNvSpPr>
          <p:nvPr>
            <p:ph type="title"/>
          </p:nvPr>
        </p:nvSpPr>
        <p:spPr>
          <a:xfrm>
            <a:off x="1974574" y="764373"/>
            <a:ext cx="9531626" cy="1293028"/>
          </a:xfrm>
        </p:spPr>
        <p:txBody>
          <a:bodyPr/>
          <a:lstStyle/>
          <a:p>
            <a:pPr algn="ctr"/>
            <a:r>
              <a:rPr lang="en-US" b="1" dirty="0"/>
              <a:t>ELECTRICAL CIRCUITS AND COMPONENTS</a:t>
            </a:r>
          </a:p>
        </p:txBody>
      </p:sp>
      <p:sp>
        <p:nvSpPr>
          <p:cNvPr id="3" name="Content Placeholder 2">
            <a:extLst>
              <a:ext uri="{FF2B5EF4-FFF2-40B4-BE49-F238E27FC236}">
                <a16:creationId xmlns:a16="http://schemas.microsoft.com/office/drawing/2014/main" id="{E9BF13F4-2D57-458E-B02A-1D9C22AA6749}"/>
              </a:ext>
            </a:extLst>
          </p:cNvPr>
          <p:cNvSpPr>
            <a:spLocks noGrp="1"/>
          </p:cNvSpPr>
          <p:nvPr>
            <p:ph idx="1"/>
          </p:nvPr>
        </p:nvSpPr>
        <p:spPr>
          <a:xfrm>
            <a:off x="838200" y="1825625"/>
            <a:ext cx="10515600" cy="5032375"/>
          </a:xfrm>
        </p:spPr>
        <p:txBody>
          <a:bodyPr>
            <a:normAutofit/>
          </a:bodyPr>
          <a:lstStyle/>
          <a:p>
            <a:r>
              <a:rPr lang="en-US" dirty="0"/>
              <a:t>The equations for an electric circuit obey Kirchhoff’s Law, which state the following:</a:t>
            </a:r>
          </a:p>
          <a:p>
            <a:pPr marL="0" indent="0">
              <a:buNone/>
            </a:pPr>
            <a:r>
              <a:rPr lang="en-US" dirty="0"/>
              <a:t>1.	The algebraic sum of the potential differences around a closed path equals zero.</a:t>
            </a:r>
          </a:p>
          <a:p>
            <a:pPr marL="0" indent="0">
              <a:buNone/>
            </a:pPr>
            <a:r>
              <a:rPr lang="en-US" dirty="0"/>
              <a:t>2.	The algebraic sum of the currents entering or leaving a node is equal to zero. In other words, the sum of currents entering the junction equals the sum of the currents leaving the junction.</a:t>
            </a:r>
          </a:p>
          <a:p>
            <a:pPr marL="0" indent="0">
              <a:buNone/>
            </a:pPr>
            <a:r>
              <a:rPr lang="en-US" dirty="0"/>
              <a:t>The voltage sources are usually alternating (AC) or direct current (DC) generators. The usual dc voltage source is a battery. The voltage drops appear across the three basic electrical elements: Resistors, Inductors, and Capacitors. These elements have constant components values.</a:t>
            </a:r>
          </a:p>
          <a:p>
            <a:pPr marL="0" indent="0">
              <a:buNone/>
            </a:pPr>
            <a:endParaRPr lang="en-US" dirty="0"/>
          </a:p>
        </p:txBody>
      </p:sp>
    </p:spTree>
    <p:extLst>
      <p:ext uri="{BB962C8B-B14F-4D97-AF65-F5344CB8AC3E}">
        <p14:creationId xmlns:p14="http://schemas.microsoft.com/office/powerpoint/2010/main" val="2277702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2035-91A5-4CCE-B5CF-1744D0396FB9}"/>
              </a:ext>
            </a:extLst>
          </p:cNvPr>
          <p:cNvSpPr>
            <a:spLocks noGrp="1"/>
          </p:cNvSpPr>
          <p:nvPr>
            <p:ph type="title"/>
          </p:nvPr>
        </p:nvSpPr>
        <p:spPr>
          <a:xfrm>
            <a:off x="1444487" y="764373"/>
            <a:ext cx="10061713" cy="1293028"/>
          </a:xfrm>
        </p:spPr>
        <p:txBody>
          <a:bodyPr/>
          <a:lstStyle/>
          <a:p>
            <a:pPr algn="ctr"/>
            <a:r>
              <a:rPr lang="en-US" b="1" dirty="0"/>
              <a:t>ELECTRICAL CIRCUITS AND COMPONENTS</a:t>
            </a:r>
          </a:p>
        </p:txBody>
      </p:sp>
      <p:sp>
        <p:nvSpPr>
          <p:cNvPr id="3" name="Content Placeholder 2">
            <a:extLst>
              <a:ext uri="{FF2B5EF4-FFF2-40B4-BE49-F238E27FC236}">
                <a16:creationId xmlns:a16="http://schemas.microsoft.com/office/drawing/2014/main" id="{CE27A246-7427-43F2-A63F-B8F3459732E2}"/>
              </a:ext>
            </a:extLst>
          </p:cNvPr>
          <p:cNvSpPr>
            <a:spLocks noGrp="1"/>
          </p:cNvSpPr>
          <p:nvPr>
            <p:ph idx="1"/>
          </p:nvPr>
        </p:nvSpPr>
        <p:spPr/>
        <p:txBody>
          <a:bodyPr>
            <a:normAutofit/>
          </a:bodyPr>
          <a:lstStyle/>
          <a:p>
            <a:r>
              <a:rPr lang="en-US" dirty="0"/>
              <a:t>The voltage drop across a Resistor is given by Ohm’s Law, which states that the voltage drop across a resistor is equal to the product of the current through the resistor and its resistance. Resistors absorb energy from the system. Symbolically, this voltage is written as  VR = Ri</a:t>
            </a:r>
          </a:p>
          <a:p>
            <a:r>
              <a:rPr lang="en-US" dirty="0"/>
              <a:t>The voltage drop across an inductor is given by Henry’s Law, which is written as VL= </a:t>
            </a:r>
            <a:r>
              <a:rPr lang="en-US" dirty="0" err="1"/>
              <a:t>Ldi</a:t>
            </a:r>
            <a:r>
              <a:rPr lang="en-US" dirty="0"/>
              <a:t>/dt = </a:t>
            </a:r>
            <a:r>
              <a:rPr lang="en-US" dirty="0" err="1"/>
              <a:t>LDi</a:t>
            </a:r>
            <a:r>
              <a:rPr lang="en-US" dirty="0"/>
              <a:t>.. This equation states that the voltage drop across an inductor is equal to the product of the inductance and the time rate of change of the current. A positive valued derivative Di, implies an increasing current, and thus a negative voltage.</a:t>
            </a:r>
          </a:p>
          <a:p>
            <a:endParaRPr lang="en-US" dirty="0"/>
          </a:p>
        </p:txBody>
      </p:sp>
    </p:spTree>
    <p:extLst>
      <p:ext uri="{BB962C8B-B14F-4D97-AF65-F5344CB8AC3E}">
        <p14:creationId xmlns:p14="http://schemas.microsoft.com/office/powerpoint/2010/main" val="189100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15C3-1728-4562-9169-13EAE84A71BC}"/>
              </a:ext>
            </a:extLst>
          </p:cNvPr>
          <p:cNvSpPr>
            <a:spLocks noGrp="1"/>
          </p:cNvSpPr>
          <p:nvPr>
            <p:ph type="title"/>
          </p:nvPr>
        </p:nvSpPr>
        <p:spPr>
          <a:xfrm>
            <a:off x="1683026" y="764373"/>
            <a:ext cx="9823174" cy="1293028"/>
          </a:xfrm>
        </p:spPr>
        <p:txBody>
          <a:bodyPr/>
          <a:lstStyle/>
          <a:p>
            <a:pPr algn="ctr"/>
            <a:r>
              <a:rPr lang="en-US" b="1" dirty="0"/>
              <a:t>ELECTRICAL CIRCUITS AND COMPONENTS</a:t>
            </a:r>
          </a:p>
        </p:txBody>
      </p:sp>
      <p:sp>
        <p:nvSpPr>
          <p:cNvPr id="3" name="Content Placeholder 2">
            <a:extLst>
              <a:ext uri="{FF2B5EF4-FFF2-40B4-BE49-F238E27FC236}">
                <a16:creationId xmlns:a16="http://schemas.microsoft.com/office/drawing/2014/main" id="{42B9B4D2-2F00-4560-8EFD-E3E7B678CBB3}"/>
              </a:ext>
            </a:extLst>
          </p:cNvPr>
          <p:cNvSpPr>
            <a:spLocks noGrp="1"/>
          </p:cNvSpPr>
          <p:nvPr>
            <p:ph idx="1"/>
          </p:nvPr>
        </p:nvSpPr>
        <p:spPr>
          <a:xfrm>
            <a:off x="838200" y="1825624"/>
            <a:ext cx="10515600" cy="5032375"/>
          </a:xfrm>
        </p:spPr>
        <p:txBody>
          <a:bodyPr/>
          <a:lstStyle/>
          <a:p>
            <a:r>
              <a:rPr lang="en-US" dirty="0"/>
              <a:t>	The voltage drop across a capacitor is defined by Faraday’s Law. The positively directed voltage drop across a capacitor is defined as the ratio of the magnitude of the positive electric charge on its positive plate to the value of its capacitance. Its direction is from the positive plate to the negative plate. </a:t>
            </a:r>
          </a:p>
          <a:p>
            <a:r>
              <a:rPr lang="en-US" dirty="0"/>
              <a:t>The charge on a capacitor plate is equal to the time integral of the current entering the plate from the initial instant to the arbitrary time, t, plus the initial value of the charge. The capacitor voltage is written  in the form </a:t>
            </a:r>
          </a:p>
        </p:txBody>
      </p:sp>
      <p:graphicFrame>
        <p:nvGraphicFramePr>
          <p:cNvPr id="5" name="Object 4">
            <a:extLst>
              <a:ext uri="{FF2B5EF4-FFF2-40B4-BE49-F238E27FC236}">
                <a16:creationId xmlns:a16="http://schemas.microsoft.com/office/drawing/2014/main" id="{E6A04ED2-2D6B-491C-AB36-6A80B37BA836}"/>
              </a:ext>
            </a:extLst>
          </p:cNvPr>
          <p:cNvGraphicFramePr>
            <a:graphicFrameLocks noChangeAspect="1"/>
          </p:cNvGraphicFramePr>
          <p:nvPr>
            <p:extLst>
              <p:ext uri="{D42A27DB-BD31-4B8C-83A1-F6EECF244321}">
                <p14:modId xmlns:p14="http://schemas.microsoft.com/office/powerpoint/2010/main" val="1345481924"/>
              </p:ext>
            </p:extLst>
          </p:nvPr>
        </p:nvGraphicFramePr>
        <p:xfrm>
          <a:off x="3384885" y="5167311"/>
          <a:ext cx="6762752" cy="1690688"/>
        </p:xfrm>
        <a:graphic>
          <a:graphicData uri="http://schemas.openxmlformats.org/presentationml/2006/ole">
            <mc:AlternateContent xmlns:mc="http://schemas.openxmlformats.org/markup-compatibility/2006">
              <mc:Choice xmlns:v="urn:schemas-microsoft-com:vml" Requires="v">
                <p:oleObj spid="_x0000_s4121" r:id="rId3" imgW="1790700" imgH="482600" progId="Equation.3">
                  <p:embed/>
                </p:oleObj>
              </mc:Choice>
              <mc:Fallback>
                <p:oleObj r:id="rId3" imgW="17907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885" y="5167311"/>
                        <a:ext cx="6762752" cy="1690688"/>
                      </a:xfrm>
                      <a:prstGeom prst="rect">
                        <a:avLst/>
                      </a:prstGeom>
                      <a:noFill/>
                    </p:spPr>
                  </p:pic>
                </p:oleObj>
              </mc:Fallback>
            </mc:AlternateContent>
          </a:graphicData>
        </a:graphic>
      </p:graphicFrame>
    </p:spTree>
    <p:extLst>
      <p:ext uri="{BB962C8B-B14F-4D97-AF65-F5344CB8AC3E}">
        <p14:creationId xmlns:p14="http://schemas.microsoft.com/office/powerpoint/2010/main" val="27629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B744-6E1A-45B9-AE7D-6ADBD19B2B97}"/>
              </a:ext>
            </a:extLst>
          </p:cNvPr>
          <p:cNvSpPr>
            <a:spLocks noGrp="1"/>
          </p:cNvSpPr>
          <p:nvPr>
            <p:ph type="title"/>
          </p:nvPr>
        </p:nvSpPr>
        <p:spPr>
          <a:xfrm>
            <a:off x="1630017" y="764373"/>
            <a:ext cx="9876183" cy="1293028"/>
          </a:xfrm>
        </p:spPr>
        <p:txBody>
          <a:bodyPr/>
          <a:lstStyle/>
          <a:p>
            <a:pPr algn="ctr"/>
            <a:r>
              <a:rPr lang="en-US" b="1" dirty="0"/>
              <a:t>Electrical Symbols and Units</a:t>
            </a:r>
          </a:p>
        </p:txBody>
      </p:sp>
      <p:graphicFrame>
        <p:nvGraphicFramePr>
          <p:cNvPr id="4" name="Content Placeholder 3">
            <a:extLst>
              <a:ext uri="{FF2B5EF4-FFF2-40B4-BE49-F238E27FC236}">
                <a16:creationId xmlns:a16="http://schemas.microsoft.com/office/drawing/2014/main" id="{8140AE64-059F-4690-9821-8FC82925FC44}"/>
              </a:ext>
            </a:extLst>
          </p:cNvPr>
          <p:cNvGraphicFramePr>
            <a:graphicFrameLocks noGrp="1"/>
          </p:cNvGraphicFramePr>
          <p:nvPr>
            <p:ph idx="1"/>
            <p:extLst>
              <p:ext uri="{D42A27DB-BD31-4B8C-83A1-F6EECF244321}">
                <p14:modId xmlns:p14="http://schemas.microsoft.com/office/powerpoint/2010/main" val="494969904"/>
              </p:ext>
            </p:extLst>
          </p:nvPr>
        </p:nvGraphicFramePr>
        <p:xfrm>
          <a:off x="2061209" y="3154712"/>
          <a:ext cx="8069580" cy="3364992"/>
        </p:xfrm>
        <a:graphic>
          <a:graphicData uri="http://schemas.openxmlformats.org/drawingml/2006/table">
            <a:tbl>
              <a:tblPr firstRow="1" firstCol="1" lastRow="1" lastCol="1" bandRow="1" bandCol="1"/>
              <a:tblGrid>
                <a:gridCol w="2689860">
                  <a:extLst>
                    <a:ext uri="{9D8B030D-6E8A-4147-A177-3AD203B41FA5}">
                      <a16:colId xmlns:a16="http://schemas.microsoft.com/office/drawing/2014/main" val="1030361063"/>
                    </a:ext>
                  </a:extLst>
                </a:gridCol>
                <a:gridCol w="2689860">
                  <a:extLst>
                    <a:ext uri="{9D8B030D-6E8A-4147-A177-3AD203B41FA5}">
                      <a16:colId xmlns:a16="http://schemas.microsoft.com/office/drawing/2014/main" val="1841496570"/>
                    </a:ext>
                  </a:extLst>
                </a:gridCol>
                <a:gridCol w="2689860">
                  <a:extLst>
                    <a:ext uri="{9D8B030D-6E8A-4147-A177-3AD203B41FA5}">
                      <a16:colId xmlns:a16="http://schemas.microsoft.com/office/drawing/2014/main" val="3103433178"/>
                    </a:ext>
                  </a:extLst>
                </a:gridCol>
              </a:tblGrid>
              <a:tr h="0">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SYMBOL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QUANTITY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UNIT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300524"/>
                  </a:ext>
                </a:extLst>
              </a:tr>
              <a:tr h="0">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e or V</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Voltage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Volts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243072"/>
                  </a:ext>
                </a:extLst>
              </a:tr>
              <a:tr h="0">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I</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Current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Amperes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087688"/>
                  </a:ext>
                </a:extLst>
              </a:tr>
              <a:tr h="0">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Inductance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Henrys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226095"/>
                  </a:ext>
                </a:extLst>
              </a:tr>
              <a:tr h="0">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C</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Capacitance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Farads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4158200"/>
                  </a:ext>
                </a:extLst>
              </a:tr>
              <a:tr h="0">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resistance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Ohms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941510"/>
                  </a:ext>
                </a:extLst>
              </a:tr>
            </a:tbl>
          </a:graphicData>
        </a:graphic>
      </p:graphicFrame>
      <p:sp>
        <p:nvSpPr>
          <p:cNvPr id="5" name="Rectangle 1">
            <a:extLst>
              <a:ext uri="{FF2B5EF4-FFF2-40B4-BE49-F238E27FC236}">
                <a16:creationId xmlns:a16="http://schemas.microsoft.com/office/drawing/2014/main" id="{8D55373B-5879-4301-A96A-67BBAD124D08}"/>
              </a:ext>
            </a:extLst>
          </p:cNvPr>
          <p:cNvSpPr>
            <a:spLocks noChangeArrowheads="1"/>
          </p:cNvSpPr>
          <p:nvPr/>
        </p:nvSpPr>
        <p:spPr bwMode="auto">
          <a:xfrm>
            <a:off x="676471" y="1617763"/>
            <a:ext cx="10839057"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Units for these electrical quantities in the practical system are given in the table below.</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 Electrical Symbols and Units</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6656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B302-3333-41CC-A280-FCE2C508ECE0}"/>
              </a:ext>
            </a:extLst>
          </p:cNvPr>
          <p:cNvSpPr>
            <a:spLocks noGrp="1"/>
          </p:cNvSpPr>
          <p:nvPr>
            <p:ph type="title"/>
          </p:nvPr>
        </p:nvSpPr>
        <p:spPr>
          <a:xfrm>
            <a:off x="838200" y="18255"/>
            <a:ext cx="10515600" cy="1325563"/>
          </a:xfrm>
        </p:spPr>
        <p:txBody>
          <a:bodyPr/>
          <a:lstStyle/>
          <a:p>
            <a:pPr algn="ctr"/>
            <a:r>
              <a:rPr lang="en-US" b="1" dirty="0"/>
              <a:t>SUMMARY</a:t>
            </a:r>
          </a:p>
        </p:txBody>
      </p:sp>
      <p:pic>
        <p:nvPicPr>
          <p:cNvPr id="4" name="Picture 3">
            <a:extLst>
              <a:ext uri="{FF2B5EF4-FFF2-40B4-BE49-F238E27FC236}">
                <a16:creationId xmlns:a16="http://schemas.microsoft.com/office/drawing/2014/main" id="{DE05BC8D-1065-4282-96BC-E7A15FEB973E}"/>
              </a:ext>
            </a:extLst>
          </p:cNvPr>
          <p:cNvPicPr>
            <a:picLocks noChangeAspect="1"/>
          </p:cNvPicPr>
          <p:nvPr/>
        </p:nvPicPr>
        <p:blipFill rotWithShape="1">
          <a:blip r:embed="rId3"/>
          <a:srcRect b="10528"/>
          <a:stretch/>
        </p:blipFill>
        <p:spPr>
          <a:xfrm>
            <a:off x="352454" y="1343818"/>
            <a:ext cx="5138428" cy="4944687"/>
          </a:xfrm>
          <a:prstGeom prst="rect">
            <a:avLst/>
          </a:prstGeom>
        </p:spPr>
      </p:pic>
      <p:sp>
        <p:nvSpPr>
          <p:cNvPr id="3" name="Content Placeholder 2">
            <a:extLst>
              <a:ext uri="{FF2B5EF4-FFF2-40B4-BE49-F238E27FC236}">
                <a16:creationId xmlns:a16="http://schemas.microsoft.com/office/drawing/2014/main" id="{AD5D6275-7358-4AFD-9460-22D62A06FE60}"/>
              </a:ext>
            </a:extLst>
          </p:cNvPr>
          <p:cNvSpPr>
            <a:spLocks noGrp="1"/>
          </p:cNvSpPr>
          <p:nvPr>
            <p:ph idx="1"/>
          </p:nvPr>
        </p:nvSpPr>
        <p:spPr>
          <a:xfrm>
            <a:off x="4837042" y="1259889"/>
            <a:ext cx="7215061" cy="5875129"/>
          </a:xfrm>
        </p:spPr>
        <p:txBody>
          <a:bodyPr>
            <a:normAutofit/>
          </a:bodyPr>
          <a:lstStyle/>
          <a:p>
            <a:pPr marL="0" indent="0">
              <a:buNone/>
            </a:pPr>
            <a:r>
              <a:rPr lang="en-US" dirty="0"/>
              <a:t>The ratio V/</a:t>
            </a:r>
            <a:r>
              <a:rPr lang="en-US" dirty="0" err="1"/>
              <a:t>i</a:t>
            </a:r>
            <a:r>
              <a:rPr lang="en-US" dirty="0"/>
              <a:t> = impedance, it is denoted by Z</a:t>
            </a:r>
          </a:p>
          <a:p>
            <a:r>
              <a:rPr lang="en-US" dirty="0"/>
              <a:t>Z</a:t>
            </a:r>
            <a:r>
              <a:rPr lang="en-US" baseline="-25000" dirty="0"/>
              <a:t>L</a:t>
            </a:r>
            <a:r>
              <a:rPr lang="en-US" dirty="0"/>
              <a:t>= LS     where S = d/dt.  (Inductance)</a:t>
            </a:r>
          </a:p>
          <a:p>
            <a:r>
              <a:rPr lang="en-US" dirty="0"/>
              <a:t> Z</a:t>
            </a:r>
            <a:r>
              <a:rPr lang="en-US" baseline="-25000" dirty="0"/>
              <a:t>R</a:t>
            </a:r>
            <a:r>
              <a:rPr lang="en-US" dirty="0"/>
              <a:t> = R  (Resistance)</a:t>
            </a:r>
          </a:p>
          <a:p>
            <a:r>
              <a:rPr lang="en-US" dirty="0"/>
              <a:t> </a:t>
            </a:r>
            <a:r>
              <a:rPr lang="en-US" dirty="0" err="1"/>
              <a:t>Z</a:t>
            </a:r>
            <a:r>
              <a:rPr lang="en-US" baseline="-25000" dirty="0" err="1"/>
              <a:t>c</a:t>
            </a:r>
            <a:r>
              <a:rPr lang="en-US" dirty="0"/>
              <a:t> = 1/CS   (Capacitance)</a:t>
            </a:r>
          </a:p>
          <a:p>
            <a:endParaRPr lang="en-US" dirty="0"/>
          </a:p>
          <a:p>
            <a:r>
              <a:rPr lang="en-US" dirty="0"/>
              <a:t>For series impedance</a:t>
            </a:r>
          </a:p>
          <a:p>
            <a:pPr marL="0" indent="0">
              <a:buNone/>
            </a:pPr>
            <a:r>
              <a:rPr lang="en-US" dirty="0" err="1"/>
              <a:t>Z</a:t>
            </a:r>
            <a:r>
              <a:rPr lang="en-US" baseline="-25000" dirty="0" err="1"/>
              <a:t>s</a:t>
            </a:r>
            <a:r>
              <a:rPr lang="en-US" dirty="0"/>
              <a:t> = Z</a:t>
            </a:r>
            <a:r>
              <a:rPr lang="en-US" baseline="-25000" dirty="0"/>
              <a:t>1 </a:t>
            </a:r>
            <a:r>
              <a:rPr lang="en-US" dirty="0"/>
              <a:t>+ Z</a:t>
            </a:r>
            <a:r>
              <a:rPr lang="en-US" baseline="-25000" dirty="0"/>
              <a:t>2</a:t>
            </a:r>
            <a:r>
              <a:rPr lang="en-US" dirty="0"/>
              <a:t> + Z</a:t>
            </a:r>
            <a:r>
              <a:rPr lang="en-US" baseline="-25000" dirty="0"/>
              <a:t>3</a:t>
            </a:r>
            <a:r>
              <a:rPr lang="en-US" dirty="0"/>
              <a:t> + ...</a:t>
            </a:r>
          </a:p>
          <a:p>
            <a:r>
              <a:rPr lang="en-US" dirty="0"/>
              <a:t>For parallel impedance</a:t>
            </a:r>
          </a:p>
          <a:p>
            <a:pPr marL="0" indent="0">
              <a:buNone/>
            </a:pPr>
            <a:r>
              <a:rPr lang="en-US" dirty="0"/>
              <a:t>(1/</a:t>
            </a:r>
            <a:r>
              <a:rPr lang="en-US" dirty="0" err="1"/>
              <a:t>Z</a:t>
            </a:r>
            <a:r>
              <a:rPr lang="en-US" baseline="-25000" dirty="0" err="1"/>
              <a:t>p</a:t>
            </a:r>
            <a:r>
              <a:rPr lang="en-US" dirty="0"/>
              <a:t>)= (1/ Z</a:t>
            </a:r>
            <a:r>
              <a:rPr lang="en-US" baseline="-25000" dirty="0"/>
              <a:t>1</a:t>
            </a:r>
            <a:r>
              <a:rPr lang="en-US" dirty="0"/>
              <a:t> +1/ Z</a:t>
            </a:r>
            <a:r>
              <a:rPr lang="en-US" baseline="-25000" dirty="0"/>
              <a:t>2</a:t>
            </a:r>
            <a:r>
              <a:rPr lang="en-US" dirty="0"/>
              <a:t> + 1/Z</a:t>
            </a:r>
            <a:r>
              <a:rPr lang="en-US" baseline="-25000" dirty="0"/>
              <a:t>3</a:t>
            </a:r>
            <a:r>
              <a:rPr lang="en-US" dirty="0"/>
              <a:t> + …)</a:t>
            </a:r>
          </a:p>
          <a:p>
            <a:endParaRPr lang="en-US" dirty="0"/>
          </a:p>
          <a:p>
            <a:pPr marL="0" indent="0">
              <a:buNone/>
            </a:pPr>
            <a:r>
              <a:rPr lang="en-US" dirty="0"/>
              <a:t>(Faraday’s Law)</a:t>
            </a:r>
          </a:p>
        </p:txBody>
      </p:sp>
      <p:graphicFrame>
        <p:nvGraphicFramePr>
          <p:cNvPr id="6" name="Object 5">
            <a:extLst>
              <a:ext uri="{FF2B5EF4-FFF2-40B4-BE49-F238E27FC236}">
                <a16:creationId xmlns:a16="http://schemas.microsoft.com/office/drawing/2014/main" id="{8CED9C85-C6F0-490E-8294-4AB94D902827}"/>
              </a:ext>
            </a:extLst>
          </p:cNvPr>
          <p:cNvGraphicFramePr>
            <a:graphicFrameLocks noChangeAspect="1"/>
          </p:cNvGraphicFramePr>
          <p:nvPr>
            <p:extLst>
              <p:ext uri="{D42A27DB-BD31-4B8C-83A1-F6EECF244321}">
                <p14:modId xmlns:p14="http://schemas.microsoft.com/office/powerpoint/2010/main" val="3602204515"/>
              </p:ext>
            </p:extLst>
          </p:nvPr>
        </p:nvGraphicFramePr>
        <p:xfrm>
          <a:off x="446306" y="6176964"/>
          <a:ext cx="3708600" cy="774323"/>
        </p:xfrm>
        <a:graphic>
          <a:graphicData uri="http://schemas.openxmlformats.org/presentationml/2006/ole">
            <mc:AlternateContent xmlns:mc="http://schemas.openxmlformats.org/markup-compatibility/2006">
              <mc:Choice xmlns:v="urn:schemas-microsoft-com:vml" Requires="v">
                <p:oleObj spid="_x0000_s6170" r:id="rId4" imgW="1790700" imgH="482600" progId="Equation.3">
                  <p:embed/>
                </p:oleObj>
              </mc:Choice>
              <mc:Fallback>
                <p:oleObj r:id="rId4" imgW="1790700" imgH="482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306" y="6176964"/>
                        <a:ext cx="3708600" cy="774323"/>
                      </a:xfrm>
                      <a:prstGeom prst="rect">
                        <a:avLst/>
                      </a:prstGeom>
                      <a:noFill/>
                    </p:spPr>
                  </p:pic>
                </p:oleObj>
              </mc:Fallback>
            </mc:AlternateContent>
          </a:graphicData>
        </a:graphic>
      </p:graphicFrame>
    </p:spTree>
    <p:extLst>
      <p:ext uri="{BB962C8B-B14F-4D97-AF65-F5344CB8AC3E}">
        <p14:creationId xmlns:p14="http://schemas.microsoft.com/office/powerpoint/2010/main" val="101212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254D-86C7-4064-A479-C2A7787DDA70}"/>
              </a:ext>
            </a:extLst>
          </p:cNvPr>
          <p:cNvSpPr>
            <a:spLocks noGrp="1"/>
          </p:cNvSpPr>
          <p:nvPr>
            <p:ph type="title"/>
          </p:nvPr>
        </p:nvSpPr>
        <p:spPr>
          <a:xfrm>
            <a:off x="1378226" y="764373"/>
            <a:ext cx="10127974" cy="1293028"/>
          </a:xfrm>
        </p:spPr>
        <p:txBody>
          <a:bodyPr/>
          <a:lstStyle/>
          <a:p>
            <a:pPr algn="ctr"/>
            <a:r>
              <a:rPr lang="en-US" b="1" dirty="0"/>
              <a:t>Example 1</a:t>
            </a:r>
          </a:p>
        </p:txBody>
      </p:sp>
      <p:sp>
        <p:nvSpPr>
          <p:cNvPr id="3" name="Content Placeholder 2">
            <a:extLst>
              <a:ext uri="{FF2B5EF4-FFF2-40B4-BE49-F238E27FC236}">
                <a16:creationId xmlns:a16="http://schemas.microsoft.com/office/drawing/2014/main" id="{62114FDC-93A0-4E5D-A107-55EAEBCC22F9}"/>
              </a:ext>
            </a:extLst>
          </p:cNvPr>
          <p:cNvSpPr>
            <a:spLocks noGrp="1"/>
          </p:cNvSpPr>
          <p:nvPr>
            <p:ph idx="1"/>
          </p:nvPr>
        </p:nvSpPr>
        <p:spPr/>
        <p:txBody>
          <a:bodyPr/>
          <a:lstStyle/>
          <a:p>
            <a:r>
              <a:rPr lang="en-US" dirty="0"/>
              <a:t>For the circuit below, determine the equation relating the output to the input</a:t>
            </a:r>
          </a:p>
        </p:txBody>
      </p:sp>
      <p:pic>
        <p:nvPicPr>
          <p:cNvPr id="33" name="Picture 32">
            <a:extLst>
              <a:ext uri="{FF2B5EF4-FFF2-40B4-BE49-F238E27FC236}">
                <a16:creationId xmlns:a16="http://schemas.microsoft.com/office/drawing/2014/main" id="{5234E74F-5ACB-4832-A55A-DD614DD1F54C}"/>
              </a:ext>
            </a:extLst>
          </p:cNvPr>
          <p:cNvPicPr>
            <a:picLocks noChangeAspect="1"/>
          </p:cNvPicPr>
          <p:nvPr/>
        </p:nvPicPr>
        <p:blipFill>
          <a:blip r:embed="rId2"/>
          <a:stretch>
            <a:fillRect/>
          </a:stretch>
        </p:blipFill>
        <p:spPr>
          <a:xfrm>
            <a:off x="2800851" y="2587625"/>
            <a:ext cx="7296150" cy="3905250"/>
          </a:xfrm>
          <a:prstGeom prst="rect">
            <a:avLst/>
          </a:prstGeom>
        </p:spPr>
      </p:pic>
    </p:spTree>
    <p:extLst>
      <p:ext uri="{BB962C8B-B14F-4D97-AF65-F5344CB8AC3E}">
        <p14:creationId xmlns:p14="http://schemas.microsoft.com/office/powerpoint/2010/main" val="690452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8A8B-C270-48EC-8C93-1F615CD38FF9}"/>
              </a:ext>
            </a:extLst>
          </p:cNvPr>
          <p:cNvSpPr>
            <a:spLocks noGrp="1"/>
          </p:cNvSpPr>
          <p:nvPr>
            <p:ph type="title"/>
          </p:nvPr>
        </p:nvSpPr>
        <p:spPr>
          <a:xfrm>
            <a:off x="503583" y="764373"/>
            <a:ext cx="11002617" cy="1293028"/>
          </a:xfrm>
        </p:spPr>
        <p:txBody>
          <a:bodyPr/>
          <a:lstStyle/>
          <a:p>
            <a:pPr algn="ctr"/>
            <a:r>
              <a:rPr lang="en-US" b="1" dirty="0"/>
              <a:t>Solution</a:t>
            </a:r>
          </a:p>
        </p:txBody>
      </p:sp>
      <p:sp>
        <p:nvSpPr>
          <p:cNvPr id="3" name="Content Placeholder 2">
            <a:extLst>
              <a:ext uri="{FF2B5EF4-FFF2-40B4-BE49-F238E27FC236}">
                <a16:creationId xmlns:a16="http://schemas.microsoft.com/office/drawing/2014/main" id="{AB83F3FD-833C-45FD-A512-2E928D7FF82A}"/>
              </a:ext>
            </a:extLst>
          </p:cNvPr>
          <p:cNvSpPr>
            <a:spLocks noGrp="1"/>
          </p:cNvSpPr>
          <p:nvPr>
            <p:ph idx="1"/>
          </p:nvPr>
        </p:nvSpPr>
        <p:spPr/>
        <p:txBody>
          <a:bodyPr/>
          <a:lstStyle/>
          <a:p>
            <a:r>
              <a:rPr lang="en-US" dirty="0"/>
              <a:t>The parallel combination of R</a:t>
            </a:r>
            <a:r>
              <a:rPr lang="en-US" baseline="-25000" dirty="0"/>
              <a:t>1</a:t>
            </a:r>
            <a:r>
              <a:rPr lang="en-US" dirty="0"/>
              <a:t> and C</a:t>
            </a:r>
            <a:r>
              <a:rPr lang="en-US" baseline="-25000" dirty="0"/>
              <a:t>1</a:t>
            </a:r>
            <a:r>
              <a:rPr lang="en-US" dirty="0"/>
              <a:t> is in series with R</a:t>
            </a:r>
            <a:r>
              <a:rPr lang="en-US" baseline="-25000" dirty="0"/>
              <a:t>2</a:t>
            </a:r>
            <a:r>
              <a:rPr lang="en-US" dirty="0"/>
              <a:t>, so that the total impedance Z is Z = Z</a:t>
            </a:r>
            <a:r>
              <a:rPr lang="en-US" baseline="-25000" dirty="0"/>
              <a:t>1</a:t>
            </a:r>
            <a:r>
              <a:rPr lang="en-US" dirty="0"/>
              <a:t>+Z</a:t>
            </a:r>
            <a:r>
              <a:rPr lang="en-US" baseline="-25000" dirty="0"/>
              <a:t>2</a:t>
            </a:r>
          </a:p>
          <a:p>
            <a:r>
              <a:rPr lang="en-US" dirty="0"/>
              <a:t>E = ZI which implies Z = E/I</a:t>
            </a:r>
          </a:p>
          <a:p>
            <a:endParaRPr lang="en-US" dirty="0"/>
          </a:p>
          <a:p>
            <a:endParaRPr lang="en-US" dirty="0"/>
          </a:p>
          <a:p>
            <a:pPr marL="0" indent="0">
              <a:buNone/>
            </a:pPr>
            <a:r>
              <a:rPr lang="en-US" dirty="0"/>
              <a:t>The voltage are given as</a:t>
            </a:r>
          </a:p>
          <a:p>
            <a:pPr marL="0" indent="0">
              <a:buNone/>
            </a:pPr>
            <a:endParaRPr lang="en-US" dirty="0"/>
          </a:p>
          <a:p>
            <a:endParaRPr lang="en-US" dirty="0"/>
          </a:p>
          <a:p>
            <a:endParaRPr lang="en-US" dirty="0"/>
          </a:p>
        </p:txBody>
      </p:sp>
      <p:graphicFrame>
        <p:nvGraphicFramePr>
          <p:cNvPr id="5" name="Object 4">
            <a:extLst>
              <a:ext uri="{FF2B5EF4-FFF2-40B4-BE49-F238E27FC236}">
                <a16:creationId xmlns:a16="http://schemas.microsoft.com/office/drawing/2014/main" id="{369297EE-4A6E-4D03-933A-CC29019BF1EB}"/>
              </a:ext>
            </a:extLst>
          </p:cNvPr>
          <p:cNvGraphicFramePr>
            <a:graphicFrameLocks noChangeAspect="1"/>
          </p:cNvGraphicFramePr>
          <p:nvPr>
            <p:extLst>
              <p:ext uri="{D42A27DB-BD31-4B8C-83A1-F6EECF244321}">
                <p14:modId xmlns:p14="http://schemas.microsoft.com/office/powerpoint/2010/main" val="730335478"/>
              </p:ext>
            </p:extLst>
          </p:nvPr>
        </p:nvGraphicFramePr>
        <p:xfrm>
          <a:off x="2470484" y="3338512"/>
          <a:ext cx="4286561" cy="1325563"/>
        </p:xfrm>
        <a:graphic>
          <a:graphicData uri="http://schemas.openxmlformats.org/presentationml/2006/ole">
            <mc:AlternateContent xmlns:mc="http://schemas.openxmlformats.org/markup-compatibility/2006">
              <mc:Choice xmlns:v="urn:schemas-microsoft-com:vml" Requires="v">
                <p:oleObj spid="_x0000_s8241" r:id="rId3" imgW="2400300" imgH="762000" progId="Equation.3">
                  <p:embed/>
                </p:oleObj>
              </mc:Choice>
              <mc:Fallback>
                <p:oleObj r:id="rId3" imgW="2400300" imgH="762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484" y="3338512"/>
                        <a:ext cx="4286561" cy="1325563"/>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EB19640D-9A42-4EED-87F4-29BCD2749179}"/>
              </a:ext>
            </a:extLst>
          </p:cNvPr>
          <p:cNvGraphicFramePr>
            <a:graphicFrameLocks noChangeAspect="1"/>
          </p:cNvGraphicFramePr>
          <p:nvPr>
            <p:extLst>
              <p:ext uri="{D42A27DB-BD31-4B8C-83A1-F6EECF244321}">
                <p14:modId xmlns:p14="http://schemas.microsoft.com/office/powerpoint/2010/main" val="4079614478"/>
              </p:ext>
            </p:extLst>
          </p:nvPr>
        </p:nvGraphicFramePr>
        <p:xfrm>
          <a:off x="4857761" y="4388739"/>
          <a:ext cx="4530558" cy="2469261"/>
        </p:xfrm>
        <a:graphic>
          <a:graphicData uri="http://schemas.openxmlformats.org/presentationml/2006/ole">
            <mc:AlternateContent xmlns:mc="http://schemas.openxmlformats.org/markup-compatibility/2006">
              <mc:Choice xmlns:v="urn:schemas-microsoft-com:vml" Requires="v">
                <p:oleObj spid="_x0000_s8242" r:id="rId5" imgW="1968500" imgH="1117600" progId="Equation.3">
                  <p:embed/>
                </p:oleObj>
              </mc:Choice>
              <mc:Fallback>
                <p:oleObj r:id="rId5" imgW="1968500" imgH="1117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61" y="4388739"/>
                        <a:ext cx="4530558" cy="2469261"/>
                      </a:xfrm>
                      <a:prstGeom prst="rect">
                        <a:avLst/>
                      </a:prstGeom>
                      <a:noFill/>
                    </p:spPr>
                  </p:pic>
                </p:oleObj>
              </mc:Fallback>
            </mc:AlternateContent>
          </a:graphicData>
        </a:graphic>
      </p:graphicFrame>
    </p:spTree>
    <p:extLst>
      <p:ext uri="{BB962C8B-B14F-4D97-AF65-F5344CB8AC3E}">
        <p14:creationId xmlns:p14="http://schemas.microsoft.com/office/powerpoint/2010/main" val="292546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9954E-B16C-4BA1-8944-CE0FF681E45E}"/>
              </a:ext>
            </a:extLst>
          </p:cNvPr>
          <p:cNvPicPr>
            <a:picLocks noChangeAspect="1"/>
          </p:cNvPicPr>
          <p:nvPr/>
        </p:nvPicPr>
        <p:blipFill>
          <a:blip r:embed="rId2"/>
          <a:stretch>
            <a:fillRect/>
          </a:stretch>
        </p:blipFill>
        <p:spPr>
          <a:xfrm>
            <a:off x="0" y="1578586"/>
            <a:ext cx="12192000" cy="4914289"/>
          </a:xfrm>
          <a:prstGeom prst="rect">
            <a:avLst/>
          </a:prstGeom>
        </p:spPr>
      </p:pic>
      <p:sp>
        <p:nvSpPr>
          <p:cNvPr id="2" name="Title 1">
            <a:extLst>
              <a:ext uri="{FF2B5EF4-FFF2-40B4-BE49-F238E27FC236}">
                <a16:creationId xmlns:a16="http://schemas.microsoft.com/office/drawing/2014/main" id="{6E10A231-413E-46EF-9AB0-53642ECFFE77}"/>
              </a:ext>
            </a:extLst>
          </p:cNvPr>
          <p:cNvSpPr>
            <a:spLocks noGrp="1"/>
          </p:cNvSpPr>
          <p:nvPr>
            <p:ph type="title"/>
          </p:nvPr>
        </p:nvSpPr>
        <p:spPr>
          <a:xfrm>
            <a:off x="685800" y="596349"/>
            <a:ext cx="10820400" cy="1205948"/>
          </a:xfrm>
        </p:spPr>
        <p:txBody>
          <a:bodyPr/>
          <a:lstStyle/>
          <a:p>
            <a:pPr algn="ctr"/>
            <a:r>
              <a:rPr lang="en-US" b="1" dirty="0"/>
              <a:t>Example 2</a:t>
            </a:r>
          </a:p>
        </p:txBody>
      </p:sp>
      <p:sp>
        <p:nvSpPr>
          <p:cNvPr id="3" name="Content Placeholder 2">
            <a:extLst>
              <a:ext uri="{FF2B5EF4-FFF2-40B4-BE49-F238E27FC236}">
                <a16:creationId xmlns:a16="http://schemas.microsoft.com/office/drawing/2014/main" id="{5C06D8C1-DCEA-474C-A883-36A37148B32F}"/>
              </a:ext>
            </a:extLst>
          </p:cNvPr>
          <p:cNvSpPr>
            <a:spLocks noGrp="1"/>
          </p:cNvSpPr>
          <p:nvPr>
            <p:ph idx="1"/>
          </p:nvPr>
        </p:nvSpPr>
        <p:spPr>
          <a:xfrm>
            <a:off x="685800" y="1802297"/>
            <a:ext cx="10820400" cy="4416389"/>
          </a:xfrm>
        </p:spPr>
        <p:txBody>
          <a:bodyPr/>
          <a:lstStyle/>
          <a:p>
            <a:r>
              <a:rPr lang="en-US" dirty="0"/>
              <a:t>Find the ratio of the output to the input for the circuit below</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33729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1D5F-A0FF-48ED-AA4C-C0249637218C}"/>
              </a:ext>
            </a:extLst>
          </p:cNvPr>
          <p:cNvSpPr>
            <a:spLocks noGrp="1"/>
          </p:cNvSpPr>
          <p:nvPr>
            <p:ph type="title"/>
          </p:nvPr>
        </p:nvSpPr>
        <p:spPr>
          <a:xfrm>
            <a:off x="940904" y="764373"/>
            <a:ext cx="10565296" cy="1293028"/>
          </a:xfrm>
        </p:spPr>
        <p:txBody>
          <a:bodyPr/>
          <a:lstStyle/>
          <a:p>
            <a:pPr algn="ctr"/>
            <a:r>
              <a:rPr lang="en-US" b="1" dirty="0"/>
              <a:t>Solution</a:t>
            </a:r>
          </a:p>
        </p:txBody>
      </p:sp>
      <p:graphicFrame>
        <p:nvGraphicFramePr>
          <p:cNvPr id="5" name="Object 4">
            <a:extLst>
              <a:ext uri="{FF2B5EF4-FFF2-40B4-BE49-F238E27FC236}">
                <a16:creationId xmlns:a16="http://schemas.microsoft.com/office/drawing/2014/main" id="{5B999D19-156A-4B7C-A26E-7B5FDCE22795}"/>
              </a:ext>
            </a:extLst>
          </p:cNvPr>
          <p:cNvGraphicFramePr>
            <a:graphicFrameLocks noChangeAspect="1"/>
          </p:cNvGraphicFramePr>
          <p:nvPr>
            <p:extLst>
              <p:ext uri="{D42A27DB-BD31-4B8C-83A1-F6EECF244321}">
                <p14:modId xmlns:p14="http://schemas.microsoft.com/office/powerpoint/2010/main" val="3724718325"/>
              </p:ext>
            </p:extLst>
          </p:nvPr>
        </p:nvGraphicFramePr>
        <p:xfrm>
          <a:off x="3850105" y="1690688"/>
          <a:ext cx="5406189" cy="4786125"/>
        </p:xfrm>
        <a:graphic>
          <a:graphicData uri="http://schemas.openxmlformats.org/presentationml/2006/ole">
            <mc:AlternateContent xmlns:mc="http://schemas.openxmlformats.org/markup-compatibility/2006">
              <mc:Choice xmlns:v="urn:schemas-microsoft-com:vml" Requires="v">
                <p:oleObj spid="_x0000_s9241" r:id="rId3" imgW="2667000" imgH="2311400" progId="Equation.3">
                  <p:embed/>
                </p:oleObj>
              </mc:Choice>
              <mc:Fallback>
                <p:oleObj r:id="rId3" imgW="2667000" imgH="2311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105" y="1690688"/>
                        <a:ext cx="5406189" cy="4786125"/>
                      </a:xfrm>
                      <a:prstGeom prst="rect">
                        <a:avLst/>
                      </a:prstGeom>
                      <a:noFill/>
                    </p:spPr>
                  </p:pic>
                </p:oleObj>
              </mc:Fallback>
            </mc:AlternateContent>
          </a:graphicData>
        </a:graphic>
      </p:graphicFrame>
    </p:spTree>
    <p:extLst>
      <p:ext uri="{BB962C8B-B14F-4D97-AF65-F5344CB8AC3E}">
        <p14:creationId xmlns:p14="http://schemas.microsoft.com/office/powerpoint/2010/main" val="105395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A275-298C-4E62-AE52-19DC6B6397DD}"/>
              </a:ext>
            </a:extLst>
          </p:cNvPr>
          <p:cNvSpPr>
            <a:spLocks noGrp="1"/>
          </p:cNvSpPr>
          <p:nvPr>
            <p:ph type="title"/>
          </p:nvPr>
        </p:nvSpPr>
        <p:spPr>
          <a:xfrm>
            <a:off x="212035" y="764373"/>
            <a:ext cx="11294165" cy="1293028"/>
          </a:xfrm>
        </p:spPr>
        <p:txBody>
          <a:bodyPr/>
          <a:lstStyle/>
          <a:p>
            <a:pPr algn="ctr"/>
            <a:r>
              <a:rPr lang="en-US" b="1" dirty="0"/>
              <a:t>MODELLING</a:t>
            </a:r>
          </a:p>
        </p:txBody>
      </p:sp>
      <p:sp>
        <p:nvSpPr>
          <p:cNvPr id="3" name="Content Placeholder 2">
            <a:extLst>
              <a:ext uri="{FF2B5EF4-FFF2-40B4-BE49-F238E27FC236}">
                <a16:creationId xmlns:a16="http://schemas.microsoft.com/office/drawing/2014/main" id="{8398042D-89B9-4237-9ED1-03E8CB46B83E}"/>
              </a:ext>
            </a:extLst>
          </p:cNvPr>
          <p:cNvSpPr>
            <a:spLocks noGrp="1"/>
          </p:cNvSpPr>
          <p:nvPr>
            <p:ph idx="1"/>
          </p:nvPr>
        </p:nvSpPr>
        <p:spPr/>
        <p:txBody>
          <a:bodyPr>
            <a:normAutofit/>
          </a:bodyPr>
          <a:lstStyle/>
          <a:p>
            <a:pPr marL="0" indent="0">
              <a:buNone/>
            </a:pPr>
            <a:r>
              <a:rPr lang="en-US" dirty="0"/>
              <a:t>Models are mathematical representations of system dynamics.</a:t>
            </a:r>
          </a:p>
          <a:p>
            <a:pPr marL="0" indent="0">
              <a:buNone/>
            </a:pPr>
            <a:r>
              <a:rPr lang="en-US" dirty="0"/>
              <a:t>•	Models allow the dynamics of systems to be simulated and analyzed, without having to build the system.</a:t>
            </a:r>
          </a:p>
          <a:p>
            <a:pPr marL="0" indent="0">
              <a:buNone/>
            </a:pPr>
            <a:r>
              <a:rPr lang="en-US" dirty="0"/>
              <a:t>•	Models are never exact but they can be predictive.</a:t>
            </a:r>
          </a:p>
          <a:p>
            <a:endParaRPr lang="en-US" dirty="0"/>
          </a:p>
          <a:p>
            <a:pPr marL="0" indent="0">
              <a:buNone/>
            </a:pPr>
            <a:r>
              <a:rPr lang="en-US" dirty="0"/>
              <a:t>Different types of models are used for different purposes.</a:t>
            </a:r>
          </a:p>
          <a:p>
            <a:pPr marL="0" indent="0">
              <a:buNone/>
            </a:pPr>
            <a:r>
              <a:rPr lang="en-US" dirty="0"/>
              <a:t>•	Ordinary differential equations for rigid body mechanics.</a:t>
            </a:r>
          </a:p>
          <a:p>
            <a:pPr marL="0" indent="0">
              <a:buNone/>
            </a:pPr>
            <a:r>
              <a:rPr lang="en-US" dirty="0"/>
              <a:t>•	Finite state machines for manufacturing, internet, information flow.</a:t>
            </a:r>
          </a:p>
          <a:p>
            <a:pPr marL="0" indent="0">
              <a:buNone/>
            </a:pPr>
            <a:r>
              <a:rPr lang="en-US" dirty="0"/>
              <a:t>•	Partial differential equations for fluid flow, solid machines, etc.</a:t>
            </a:r>
          </a:p>
          <a:p>
            <a:endParaRPr lang="en-US" dirty="0"/>
          </a:p>
        </p:txBody>
      </p:sp>
    </p:spTree>
    <p:extLst>
      <p:ext uri="{BB962C8B-B14F-4D97-AF65-F5344CB8AC3E}">
        <p14:creationId xmlns:p14="http://schemas.microsoft.com/office/powerpoint/2010/main" val="87230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3311-6BE1-4CEC-9FD6-25CB60AAC21F}"/>
              </a:ext>
            </a:extLst>
          </p:cNvPr>
          <p:cNvSpPr>
            <a:spLocks noGrp="1"/>
          </p:cNvSpPr>
          <p:nvPr>
            <p:ph type="title"/>
          </p:nvPr>
        </p:nvSpPr>
        <p:spPr>
          <a:xfrm>
            <a:off x="838200" y="339097"/>
            <a:ext cx="10515600" cy="1325563"/>
          </a:xfrm>
        </p:spPr>
        <p:txBody>
          <a:bodyPr/>
          <a:lstStyle/>
          <a:p>
            <a:pPr algn="ctr"/>
            <a:r>
              <a:rPr lang="en-US" b="1" dirty="0"/>
              <a:t>Thermal Systems</a:t>
            </a:r>
          </a:p>
        </p:txBody>
      </p:sp>
      <p:sp>
        <p:nvSpPr>
          <p:cNvPr id="3" name="Content Placeholder 2">
            <a:extLst>
              <a:ext uri="{FF2B5EF4-FFF2-40B4-BE49-F238E27FC236}">
                <a16:creationId xmlns:a16="http://schemas.microsoft.com/office/drawing/2014/main" id="{9502A774-FA81-46B7-85AD-C3432F2447D6}"/>
              </a:ext>
            </a:extLst>
          </p:cNvPr>
          <p:cNvSpPr>
            <a:spLocks noGrp="1"/>
          </p:cNvSpPr>
          <p:nvPr>
            <p:ph idx="1"/>
          </p:nvPr>
        </p:nvSpPr>
        <p:spPr>
          <a:xfrm>
            <a:off x="838200" y="2017586"/>
            <a:ext cx="10515600" cy="5281571"/>
          </a:xfrm>
        </p:spPr>
        <p:txBody>
          <a:bodyPr/>
          <a:lstStyle/>
          <a:p>
            <a:r>
              <a:rPr lang="en-US" dirty="0"/>
              <a:t>Liquid in glass thermometer: For a simple thermometer (or equivalent temperature measuring device) there is relationship between the indicated temperature and the temperature being measured. </a:t>
            </a:r>
          </a:p>
          <a:p>
            <a:r>
              <a:rPr lang="en-US" dirty="0"/>
              <a:t>Let </a:t>
            </a:r>
            <a:r>
              <a:rPr lang="en-US" dirty="0" err="1"/>
              <a:t>θ</a:t>
            </a:r>
            <a:r>
              <a:rPr lang="en-US" baseline="-25000" dirty="0" err="1"/>
              <a:t>i</a:t>
            </a:r>
            <a:r>
              <a:rPr lang="en-US" dirty="0"/>
              <a:t>(t) be the temperature of the fluid around the bulb, or the input, and θ</a:t>
            </a:r>
            <a:r>
              <a:rPr lang="en-US" baseline="-25000" dirty="0"/>
              <a:t>0</a:t>
            </a:r>
            <a:r>
              <a:rPr lang="en-US" dirty="0"/>
              <a:t>(t) the temperature of the fluid in the thermometer be the system output. </a:t>
            </a:r>
          </a:p>
          <a:p>
            <a:r>
              <a:rPr lang="en-US" dirty="0"/>
              <a:t>The thermometer fluid volume will vary in proportion to its temperature, and the stem is graduated accordingly. The temperatures are both time varying and hence functions of time, t.</a:t>
            </a:r>
          </a:p>
          <a:p>
            <a:pPr marL="0" indent="0">
              <a:buNone/>
            </a:pPr>
            <a:endParaRPr lang="en-US" dirty="0"/>
          </a:p>
          <a:p>
            <a:endParaRPr lang="en-US" dirty="0"/>
          </a:p>
        </p:txBody>
      </p:sp>
    </p:spTree>
    <p:extLst>
      <p:ext uri="{BB962C8B-B14F-4D97-AF65-F5344CB8AC3E}">
        <p14:creationId xmlns:p14="http://schemas.microsoft.com/office/powerpoint/2010/main" val="156814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2ED4-9020-4883-86D0-CE06F44A3192}"/>
              </a:ext>
            </a:extLst>
          </p:cNvPr>
          <p:cNvSpPr>
            <a:spLocks noGrp="1"/>
          </p:cNvSpPr>
          <p:nvPr>
            <p:ph type="title"/>
          </p:nvPr>
        </p:nvSpPr>
        <p:spPr>
          <a:xfrm>
            <a:off x="949995" y="-3050"/>
            <a:ext cx="10515600" cy="1325563"/>
          </a:xfrm>
        </p:spPr>
        <p:txBody>
          <a:bodyPr/>
          <a:lstStyle/>
          <a:p>
            <a:pPr algn="ctr"/>
            <a:r>
              <a:rPr lang="en-US" b="1" dirty="0"/>
              <a:t>Thermal System</a:t>
            </a:r>
          </a:p>
        </p:txBody>
      </p:sp>
      <p:sp>
        <p:nvSpPr>
          <p:cNvPr id="3" name="Content Placeholder 2">
            <a:extLst>
              <a:ext uri="{FF2B5EF4-FFF2-40B4-BE49-F238E27FC236}">
                <a16:creationId xmlns:a16="http://schemas.microsoft.com/office/drawing/2014/main" id="{EB8F2E49-497C-4F00-9A87-C25F78A8ADB1}"/>
              </a:ext>
            </a:extLst>
          </p:cNvPr>
          <p:cNvSpPr>
            <a:spLocks noGrp="1"/>
          </p:cNvSpPr>
          <p:nvPr>
            <p:ph idx="1"/>
          </p:nvPr>
        </p:nvSpPr>
        <p:spPr>
          <a:xfrm>
            <a:off x="385011" y="1322513"/>
            <a:ext cx="11273589" cy="5535487"/>
          </a:xfrm>
        </p:spPr>
        <p:txBody>
          <a:bodyPr>
            <a:normAutofit/>
          </a:bodyPr>
          <a:lstStyle/>
          <a:p>
            <a:r>
              <a:rPr lang="en-US" dirty="0"/>
              <a:t>The rate of heat flow, q (t), into the thermometer fluid is proportional to the temperature difference across the walls.</a:t>
            </a:r>
            <a:br>
              <a:rPr lang="en-US" dirty="0"/>
            </a:br>
            <a:endParaRPr lang="en-US" dirty="0"/>
          </a:p>
          <a:p>
            <a:r>
              <a:rPr lang="en-US" dirty="0"/>
              <a:t>  		  	Where  K</a:t>
            </a:r>
            <a:r>
              <a:rPr lang="en-US" baseline="-25000" dirty="0"/>
              <a:t>1</a:t>
            </a:r>
            <a:r>
              <a:rPr lang="en-US" dirty="0"/>
              <a:t> is the thermal resistance and is determined by the coefficients of heat transfer from fluid to glass, through the glass and from glass to inner fluid. Also the rate of heat flow, q(t), is proportional to the rate of temperature rise of the thermometer fluid.</a:t>
            </a:r>
          </a:p>
          <a:p>
            <a:endParaRPr lang="en-US" dirty="0"/>
          </a:p>
          <a:p>
            <a:pPr marL="0" indent="0">
              <a:buNone/>
            </a:pPr>
            <a:r>
              <a:rPr lang="en-US" dirty="0"/>
              <a:t>                                 Where C is the specific heat and m is the mass of the thermometer fluid. </a:t>
            </a:r>
          </a:p>
        </p:txBody>
      </p:sp>
      <p:graphicFrame>
        <p:nvGraphicFramePr>
          <p:cNvPr id="5" name="Object 4">
            <a:extLst>
              <a:ext uri="{FF2B5EF4-FFF2-40B4-BE49-F238E27FC236}">
                <a16:creationId xmlns:a16="http://schemas.microsoft.com/office/drawing/2014/main" id="{C6977D31-B6BC-4143-8772-2FBDFAC071E2}"/>
              </a:ext>
            </a:extLst>
          </p:cNvPr>
          <p:cNvGraphicFramePr>
            <a:graphicFrameLocks noChangeAspect="1"/>
          </p:cNvGraphicFramePr>
          <p:nvPr>
            <p:extLst>
              <p:ext uri="{D42A27DB-BD31-4B8C-83A1-F6EECF244321}">
                <p14:modId xmlns:p14="http://schemas.microsoft.com/office/powerpoint/2010/main" val="3948889947"/>
              </p:ext>
            </p:extLst>
          </p:nvPr>
        </p:nvGraphicFramePr>
        <p:xfrm>
          <a:off x="949995" y="2187825"/>
          <a:ext cx="2381250" cy="914400"/>
        </p:xfrm>
        <a:graphic>
          <a:graphicData uri="http://schemas.openxmlformats.org/presentationml/2006/ole">
            <mc:AlternateContent xmlns:mc="http://schemas.openxmlformats.org/markup-compatibility/2006">
              <mc:Choice xmlns:v="urn:schemas-microsoft-com:vml" Requires="v">
                <p:oleObj spid="_x0000_s11337" r:id="rId3" imgW="1193800" imgH="444500" progId="Equation.3">
                  <p:embed/>
                </p:oleObj>
              </mc:Choice>
              <mc:Fallback>
                <p:oleObj r:id="rId3" imgW="11938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995" y="2187825"/>
                        <a:ext cx="2381250" cy="914400"/>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9BCCE959-18E5-4010-80BB-9FA9397E0E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D8E45BC7-4D94-4CD0-AAFB-C1A199780112}"/>
              </a:ext>
            </a:extLst>
          </p:cNvPr>
          <p:cNvGraphicFramePr>
            <a:graphicFrameLocks noChangeAspect="1"/>
          </p:cNvGraphicFramePr>
          <p:nvPr>
            <p:extLst>
              <p:ext uri="{D42A27DB-BD31-4B8C-83A1-F6EECF244321}">
                <p14:modId xmlns:p14="http://schemas.microsoft.com/office/powerpoint/2010/main" val="1959258372"/>
              </p:ext>
            </p:extLst>
          </p:nvPr>
        </p:nvGraphicFramePr>
        <p:xfrm>
          <a:off x="533400" y="4375650"/>
          <a:ext cx="2767260" cy="914399"/>
        </p:xfrm>
        <a:graphic>
          <a:graphicData uri="http://schemas.openxmlformats.org/presentationml/2006/ole">
            <mc:AlternateContent xmlns:mc="http://schemas.openxmlformats.org/markup-compatibility/2006">
              <mc:Choice xmlns:v="urn:schemas-microsoft-com:vml" Requires="v">
                <p:oleObj spid="_x0000_s11338" r:id="rId5" imgW="1091726" imgH="406224" progId="Equation.3">
                  <p:embed/>
                </p:oleObj>
              </mc:Choice>
              <mc:Fallback>
                <p:oleObj r:id="rId5" imgW="1091726" imgH="40622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375650"/>
                        <a:ext cx="2767260" cy="914399"/>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24AA7D8B-765D-4178-8573-106B3CF5054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A4780429-51A3-4645-B988-52EA64F55F95}"/>
              </a:ext>
            </a:extLst>
          </p:cNvPr>
          <p:cNvGraphicFramePr>
            <a:graphicFrameLocks noChangeAspect="1"/>
          </p:cNvGraphicFramePr>
          <p:nvPr>
            <p:extLst>
              <p:ext uri="{D42A27DB-BD31-4B8C-83A1-F6EECF244321}">
                <p14:modId xmlns:p14="http://schemas.microsoft.com/office/powerpoint/2010/main" val="923224740"/>
              </p:ext>
            </p:extLst>
          </p:nvPr>
        </p:nvGraphicFramePr>
        <p:xfrm>
          <a:off x="3300660" y="5702151"/>
          <a:ext cx="6869717" cy="906421"/>
        </p:xfrm>
        <a:graphic>
          <a:graphicData uri="http://schemas.openxmlformats.org/presentationml/2006/ole">
            <mc:AlternateContent xmlns:mc="http://schemas.openxmlformats.org/markup-compatibility/2006">
              <mc:Choice xmlns:v="urn:schemas-microsoft-com:vml" Requires="v">
                <p:oleObj spid="_x0000_s11339" r:id="rId7" imgW="2730500" imgH="406400" progId="Equation.3">
                  <p:embed/>
                </p:oleObj>
              </mc:Choice>
              <mc:Fallback>
                <p:oleObj r:id="rId7" imgW="2730500" imgH="406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660" y="5702151"/>
                        <a:ext cx="6869717" cy="906421"/>
                      </a:xfrm>
                      <a:prstGeom prst="rect">
                        <a:avLst/>
                      </a:prstGeom>
                      <a:noFill/>
                    </p:spPr>
                  </p:pic>
                </p:oleObj>
              </mc:Fallback>
            </mc:AlternateContent>
          </a:graphicData>
        </a:graphic>
      </p:graphicFrame>
    </p:spTree>
    <p:extLst>
      <p:ext uri="{BB962C8B-B14F-4D97-AF65-F5344CB8AC3E}">
        <p14:creationId xmlns:p14="http://schemas.microsoft.com/office/powerpoint/2010/main" val="1586434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B9E1-1963-4AFB-87D9-B80A1A55321C}"/>
              </a:ext>
            </a:extLst>
          </p:cNvPr>
          <p:cNvSpPr>
            <a:spLocks noGrp="1"/>
          </p:cNvSpPr>
          <p:nvPr>
            <p:ph type="title"/>
          </p:nvPr>
        </p:nvSpPr>
        <p:spPr>
          <a:xfrm>
            <a:off x="838200" y="259158"/>
            <a:ext cx="10515600" cy="1325563"/>
          </a:xfrm>
        </p:spPr>
        <p:txBody>
          <a:bodyPr/>
          <a:lstStyle/>
          <a:p>
            <a:pPr algn="ctr"/>
            <a:r>
              <a:rPr lang="en-US" b="1" dirty="0"/>
              <a:t>Thermal System</a:t>
            </a:r>
          </a:p>
        </p:txBody>
      </p:sp>
      <p:sp>
        <p:nvSpPr>
          <p:cNvPr id="3" name="Content Placeholder 2">
            <a:extLst>
              <a:ext uri="{FF2B5EF4-FFF2-40B4-BE49-F238E27FC236}">
                <a16:creationId xmlns:a16="http://schemas.microsoft.com/office/drawing/2014/main" id="{51B5714B-4337-40B8-94C3-8492C7DE74CE}"/>
              </a:ext>
            </a:extLst>
          </p:cNvPr>
          <p:cNvSpPr>
            <a:spLocks noGrp="1"/>
          </p:cNvSpPr>
          <p:nvPr>
            <p:ph idx="1"/>
          </p:nvPr>
        </p:nvSpPr>
        <p:spPr/>
        <p:txBody>
          <a:bodyPr>
            <a:normAutofit/>
          </a:bodyPr>
          <a:lstStyle/>
          <a:p>
            <a:r>
              <a:rPr lang="en-US" dirty="0"/>
              <a:t>Taking Laplace transform of both sides  </a:t>
            </a:r>
          </a:p>
          <a:p>
            <a:pPr marL="0" indent="0">
              <a:buNone/>
            </a:pPr>
            <a:r>
              <a:rPr lang="en-US" dirty="0"/>
              <a:t>NB:</a:t>
            </a:r>
          </a:p>
          <a:p>
            <a:pPr marL="0" indent="0">
              <a:buNone/>
            </a:pPr>
            <a:r>
              <a:rPr lang="en-US" dirty="0"/>
              <a:t>1.	The thermal capacity of the glass has been assumed negligible and the overall coefficient of heat transfer assumed to be constant.</a:t>
            </a:r>
          </a:p>
          <a:p>
            <a:pPr marL="0" indent="0">
              <a:buNone/>
            </a:pPr>
            <a:r>
              <a:rPr lang="en-US" dirty="0"/>
              <a:t>2.	Also, the parameters have been considered to be lumped, which means that the thermometer fluid temperature has been assumed to be uniform in a spatial sense, as has the temperature of the fluid being measured. If the temperatures were to be considered as functions of both time and position, it would be necessary to describe the system by partial differential equations, and it would be termed as distributed parameter system.</a:t>
            </a:r>
          </a:p>
          <a:p>
            <a:endParaRPr lang="en-US" dirty="0"/>
          </a:p>
        </p:txBody>
      </p:sp>
      <p:graphicFrame>
        <p:nvGraphicFramePr>
          <p:cNvPr id="5" name="Object 4">
            <a:extLst>
              <a:ext uri="{FF2B5EF4-FFF2-40B4-BE49-F238E27FC236}">
                <a16:creationId xmlns:a16="http://schemas.microsoft.com/office/drawing/2014/main" id="{37219C28-294C-4972-A50D-86F207AF563D}"/>
              </a:ext>
            </a:extLst>
          </p:cNvPr>
          <p:cNvGraphicFramePr>
            <a:graphicFrameLocks noChangeAspect="1"/>
          </p:cNvGraphicFramePr>
          <p:nvPr>
            <p:extLst>
              <p:ext uri="{D42A27DB-BD31-4B8C-83A1-F6EECF244321}">
                <p14:modId xmlns:p14="http://schemas.microsoft.com/office/powerpoint/2010/main" val="1144361764"/>
              </p:ext>
            </p:extLst>
          </p:nvPr>
        </p:nvGraphicFramePr>
        <p:xfrm>
          <a:off x="7010400" y="1343818"/>
          <a:ext cx="3269289" cy="1343818"/>
        </p:xfrm>
        <a:graphic>
          <a:graphicData uri="http://schemas.openxmlformats.org/presentationml/2006/ole">
            <mc:AlternateContent xmlns:mc="http://schemas.openxmlformats.org/markup-compatibility/2006">
              <mc:Choice xmlns:v="urn:schemas-microsoft-com:vml" Requires="v">
                <p:oleObj spid="_x0000_s12313" r:id="rId3" imgW="1587500" imgH="660400" progId="Equation.3">
                  <p:embed/>
                </p:oleObj>
              </mc:Choice>
              <mc:Fallback>
                <p:oleObj r:id="rId3" imgW="1587500" imgH="660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343818"/>
                        <a:ext cx="3269289" cy="1343818"/>
                      </a:xfrm>
                      <a:prstGeom prst="rect">
                        <a:avLst/>
                      </a:prstGeom>
                      <a:noFill/>
                    </p:spPr>
                  </p:pic>
                </p:oleObj>
              </mc:Fallback>
            </mc:AlternateContent>
          </a:graphicData>
        </a:graphic>
      </p:graphicFrame>
    </p:spTree>
    <p:extLst>
      <p:ext uri="{BB962C8B-B14F-4D97-AF65-F5344CB8AC3E}">
        <p14:creationId xmlns:p14="http://schemas.microsoft.com/office/powerpoint/2010/main" val="2113799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B62F69-A034-440D-B07A-E93DB251FCEE}"/>
              </a:ext>
            </a:extLst>
          </p:cNvPr>
          <p:cNvPicPr>
            <a:picLocks noChangeAspect="1"/>
          </p:cNvPicPr>
          <p:nvPr/>
        </p:nvPicPr>
        <p:blipFill>
          <a:blip r:embed="rId2"/>
          <a:stretch>
            <a:fillRect/>
          </a:stretch>
        </p:blipFill>
        <p:spPr>
          <a:xfrm>
            <a:off x="2781300" y="3701047"/>
            <a:ext cx="6629400" cy="3000375"/>
          </a:xfrm>
          <a:prstGeom prst="rect">
            <a:avLst/>
          </a:prstGeom>
        </p:spPr>
      </p:pic>
      <p:sp>
        <p:nvSpPr>
          <p:cNvPr id="2" name="Title 1">
            <a:extLst>
              <a:ext uri="{FF2B5EF4-FFF2-40B4-BE49-F238E27FC236}">
                <a16:creationId xmlns:a16="http://schemas.microsoft.com/office/drawing/2014/main" id="{4C2F58BA-2C47-40FF-B58D-75AB5820781B}"/>
              </a:ext>
            </a:extLst>
          </p:cNvPr>
          <p:cNvSpPr>
            <a:spLocks noGrp="1"/>
          </p:cNvSpPr>
          <p:nvPr>
            <p:ph type="title"/>
          </p:nvPr>
        </p:nvSpPr>
        <p:spPr>
          <a:xfrm>
            <a:off x="1046922" y="764373"/>
            <a:ext cx="10459278" cy="1293028"/>
          </a:xfrm>
        </p:spPr>
        <p:txBody>
          <a:bodyPr/>
          <a:lstStyle/>
          <a:p>
            <a:pPr algn="ctr"/>
            <a:r>
              <a:rPr lang="en-US" b="1" dirty="0"/>
              <a:t>MASS – SPRING – DAMPER</a:t>
            </a:r>
          </a:p>
        </p:txBody>
      </p:sp>
      <p:sp>
        <p:nvSpPr>
          <p:cNvPr id="3" name="Content Placeholder 2">
            <a:extLst>
              <a:ext uri="{FF2B5EF4-FFF2-40B4-BE49-F238E27FC236}">
                <a16:creationId xmlns:a16="http://schemas.microsoft.com/office/drawing/2014/main" id="{4F52C5F5-05F9-439D-9618-AF28868CF30A}"/>
              </a:ext>
            </a:extLst>
          </p:cNvPr>
          <p:cNvSpPr>
            <a:spLocks noGrp="1"/>
          </p:cNvSpPr>
          <p:nvPr>
            <p:ph idx="1"/>
          </p:nvPr>
        </p:nvSpPr>
        <p:spPr/>
        <p:txBody>
          <a:bodyPr/>
          <a:lstStyle/>
          <a:p>
            <a:r>
              <a:rPr lang="en-US" dirty="0"/>
              <a:t>A frequently occurring physical arrangement that can be represented by a force acting on a mass which is restrained by spring and viscous damper is shown diagrammatically in the figure below. It is assumed that the mass is constrained to move in the direction of the applied force by friction-free guiding surface.</a:t>
            </a:r>
          </a:p>
        </p:txBody>
      </p:sp>
    </p:spTree>
    <p:extLst>
      <p:ext uri="{BB962C8B-B14F-4D97-AF65-F5344CB8AC3E}">
        <p14:creationId xmlns:p14="http://schemas.microsoft.com/office/powerpoint/2010/main" val="345918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56B8-DD83-4861-AA29-F53B9DBF9120}"/>
              </a:ext>
            </a:extLst>
          </p:cNvPr>
          <p:cNvSpPr>
            <a:spLocks noGrp="1"/>
          </p:cNvSpPr>
          <p:nvPr>
            <p:ph type="title"/>
          </p:nvPr>
        </p:nvSpPr>
        <p:spPr>
          <a:xfrm>
            <a:off x="685800" y="764373"/>
            <a:ext cx="10820400" cy="1293028"/>
          </a:xfrm>
        </p:spPr>
        <p:txBody>
          <a:bodyPr/>
          <a:lstStyle/>
          <a:p>
            <a:pPr algn="ctr"/>
            <a:r>
              <a:rPr lang="en-US" b="1" dirty="0"/>
              <a:t>MASS – SPRING – DAMPER</a:t>
            </a:r>
          </a:p>
        </p:txBody>
      </p:sp>
      <p:sp>
        <p:nvSpPr>
          <p:cNvPr id="3" name="Content Placeholder 2">
            <a:extLst>
              <a:ext uri="{FF2B5EF4-FFF2-40B4-BE49-F238E27FC236}">
                <a16:creationId xmlns:a16="http://schemas.microsoft.com/office/drawing/2014/main" id="{3E2D6E8F-63EC-4A11-92C5-3C91EFF7C953}"/>
              </a:ext>
            </a:extLst>
          </p:cNvPr>
          <p:cNvSpPr>
            <a:spLocks noGrp="1"/>
          </p:cNvSpPr>
          <p:nvPr>
            <p:ph idx="1"/>
          </p:nvPr>
        </p:nvSpPr>
        <p:spPr/>
        <p:txBody>
          <a:bodyPr/>
          <a:lstStyle/>
          <a:p>
            <a:r>
              <a:rPr lang="en-US" dirty="0"/>
              <a:t>The basic physical law relating the position of the mass to the force acting upon it is Newton’s second law of motion which states as the sum of the applied forces is equal to the rate of change of the momentum of the system.</a:t>
            </a:r>
          </a:p>
          <a:p>
            <a:r>
              <a:rPr lang="en-US" dirty="0"/>
              <a:t> 				  But spring force, fs(t) = </a:t>
            </a:r>
            <a:r>
              <a:rPr lang="en-US" dirty="0" err="1"/>
              <a:t>Kx</a:t>
            </a:r>
            <a:r>
              <a:rPr lang="en-US" dirty="0"/>
              <a:t>(t) and the damper force</a:t>
            </a:r>
          </a:p>
          <a:p>
            <a:r>
              <a:rPr lang="en-US" dirty="0"/>
              <a:t> </a:t>
            </a:r>
            <a:r>
              <a:rPr lang="en-US" dirty="0" err="1"/>
              <a:t>f</a:t>
            </a:r>
            <a:r>
              <a:rPr lang="en-US" baseline="-25000" dirty="0" err="1"/>
              <a:t>d</a:t>
            </a:r>
            <a:r>
              <a:rPr lang="en-US" dirty="0"/>
              <a:t>(t) = </a:t>
            </a:r>
            <a:r>
              <a:rPr lang="en-US" dirty="0" err="1"/>
              <a:t>Cdx</a:t>
            </a:r>
            <a:r>
              <a:rPr lang="en-US" dirty="0"/>
              <a:t>(t)/dt</a:t>
            </a:r>
          </a:p>
          <a:p>
            <a:r>
              <a:rPr lang="en-US" dirty="0"/>
              <a:t>Therefore </a:t>
            </a:r>
          </a:p>
        </p:txBody>
      </p:sp>
      <p:graphicFrame>
        <p:nvGraphicFramePr>
          <p:cNvPr id="9" name="Object 8">
            <a:extLst>
              <a:ext uri="{FF2B5EF4-FFF2-40B4-BE49-F238E27FC236}">
                <a16:creationId xmlns:a16="http://schemas.microsoft.com/office/drawing/2014/main" id="{C8A579B6-1C54-4FAD-9449-F19A3134DC4F}"/>
              </a:ext>
            </a:extLst>
          </p:cNvPr>
          <p:cNvGraphicFramePr>
            <a:graphicFrameLocks noChangeAspect="1"/>
          </p:cNvGraphicFramePr>
          <p:nvPr>
            <p:extLst>
              <p:ext uri="{D42A27DB-BD31-4B8C-83A1-F6EECF244321}">
                <p14:modId xmlns:p14="http://schemas.microsoft.com/office/powerpoint/2010/main" val="811357131"/>
              </p:ext>
            </p:extLst>
          </p:nvPr>
        </p:nvGraphicFramePr>
        <p:xfrm>
          <a:off x="1187116" y="3429000"/>
          <a:ext cx="3295077" cy="749591"/>
        </p:xfrm>
        <a:graphic>
          <a:graphicData uri="http://schemas.openxmlformats.org/presentationml/2006/ole">
            <mc:AlternateContent xmlns:mc="http://schemas.openxmlformats.org/markup-compatibility/2006">
              <mc:Choice xmlns:v="urn:schemas-microsoft-com:vml" Requires="v">
                <p:oleObj spid="_x0000_s13365" r:id="rId3" imgW="1968500" imgH="419100" progId="Equation.3">
                  <p:embed/>
                </p:oleObj>
              </mc:Choice>
              <mc:Fallback>
                <p:oleObj r:id="rId3" imgW="1968500" imgH="419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116" y="3429000"/>
                        <a:ext cx="3295077" cy="749591"/>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5B092544-E1CA-44B2-BFEE-EF18631DBBE3}"/>
              </a:ext>
            </a:extLst>
          </p:cNvPr>
          <p:cNvGraphicFramePr>
            <a:graphicFrameLocks noChangeAspect="1"/>
          </p:cNvGraphicFramePr>
          <p:nvPr>
            <p:extLst>
              <p:ext uri="{D42A27DB-BD31-4B8C-83A1-F6EECF244321}">
                <p14:modId xmlns:p14="http://schemas.microsoft.com/office/powerpoint/2010/main" val="1175414090"/>
              </p:ext>
            </p:extLst>
          </p:nvPr>
        </p:nvGraphicFramePr>
        <p:xfrm>
          <a:off x="3368842" y="5016105"/>
          <a:ext cx="4156268" cy="1617371"/>
        </p:xfrm>
        <a:graphic>
          <a:graphicData uri="http://schemas.openxmlformats.org/presentationml/2006/ole">
            <mc:AlternateContent xmlns:mc="http://schemas.openxmlformats.org/markup-compatibility/2006">
              <mc:Choice xmlns:v="urn:schemas-microsoft-com:vml" Requires="v">
                <p:oleObj spid="_x0000_s13366" r:id="rId5" imgW="2145369" imgH="863225" progId="Equation.3">
                  <p:embed/>
                </p:oleObj>
              </mc:Choice>
              <mc:Fallback>
                <p:oleObj r:id="rId5" imgW="2145369" imgH="86322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8842" y="5016105"/>
                        <a:ext cx="4156268" cy="1617371"/>
                      </a:xfrm>
                      <a:prstGeom prst="rect">
                        <a:avLst/>
                      </a:prstGeom>
                      <a:noFill/>
                    </p:spPr>
                  </p:pic>
                </p:oleObj>
              </mc:Fallback>
            </mc:AlternateContent>
          </a:graphicData>
        </a:graphic>
      </p:graphicFrame>
    </p:spTree>
    <p:extLst>
      <p:ext uri="{BB962C8B-B14F-4D97-AF65-F5344CB8AC3E}">
        <p14:creationId xmlns:p14="http://schemas.microsoft.com/office/powerpoint/2010/main" val="280261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2E94-DC02-4FCC-A322-C09089F094EC}"/>
              </a:ext>
            </a:extLst>
          </p:cNvPr>
          <p:cNvSpPr>
            <a:spLocks noGrp="1"/>
          </p:cNvSpPr>
          <p:nvPr>
            <p:ph type="title"/>
          </p:nvPr>
        </p:nvSpPr>
        <p:spPr>
          <a:xfrm>
            <a:off x="838200" y="764373"/>
            <a:ext cx="10668000" cy="1293028"/>
          </a:xfrm>
        </p:spPr>
        <p:txBody>
          <a:bodyPr/>
          <a:lstStyle/>
          <a:p>
            <a:pPr algn="ctr"/>
            <a:r>
              <a:rPr lang="en-US" b="1" dirty="0"/>
              <a:t>MASS – SPRING – DAMPER</a:t>
            </a:r>
          </a:p>
        </p:txBody>
      </p:sp>
      <p:sp>
        <p:nvSpPr>
          <p:cNvPr id="3" name="Content Placeholder 2">
            <a:extLst>
              <a:ext uri="{FF2B5EF4-FFF2-40B4-BE49-F238E27FC236}">
                <a16:creationId xmlns:a16="http://schemas.microsoft.com/office/drawing/2014/main" id="{61B238A5-D5B3-4E51-B294-BFA7FA70C39C}"/>
              </a:ext>
            </a:extLst>
          </p:cNvPr>
          <p:cNvSpPr>
            <a:spLocks noGrp="1"/>
          </p:cNvSpPr>
          <p:nvPr>
            <p:ph idx="1"/>
          </p:nvPr>
        </p:nvSpPr>
        <p:spPr>
          <a:xfrm>
            <a:off x="838200" y="1825624"/>
            <a:ext cx="10515600" cy="5032375"/>
          </a:xfrm>
        </p:spPr>
        <p:txBody>
          <a:bodyPr/>
          <a:lstStyle/>
          <a:p>
            <a:r>
              <a:rPr lang="en-US" dirty="0"/>
              <a:t>For zero initial conditions, the Laplace transform is   </a:t>
            </a:r>
          </a:p>
          <a:p>
            <a:r>
              <a:rPr lang="en-US" dirty="0"/>
              <a:t>The most general form of this equation, using dot notation for differentiation is </a:t>
            </a:r>
          </a:p>
          <a:p>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dirty="0"/>
              <a:t>Where u (t) is the forcing term and	         is the system natural frequency and the symbol  </a:t>
            </a:r>
            <a:r>
              <a:rPr lang="el-GR" dirty="0"/>
              <a:t>ζ</a:t>
            </a:r>
            <a:r>
              <a:rPr lang="en-US" dirty="0"/>
              <a:t> is known as the damping factor. How such mass-spring-damper system react to a force, or respond to inputs of an electrical or other systems were shown in the time response.</a:t>
            </a:r>
          </a:p>
          <a:p>
            <a:endParaRPr lang="en-US" dirty="0"/>
          </a:p>
        </p:txBody>
      </p:sp>
      <p:sp>
        <p:nvSpPr>
          <p:cNvPr id="4" name="Rectangle 2">
            <a:extLst>
              <a:ext uri="{FF2B5EF4-FFF2-40B4-BE49-F238E27FC236}">
                <a16:creationId xmlns:a16="http://schemas.microsoft.com/office/drawing/2014/main" id="{D72AF15A-4A32-4FCD-96FA-1FADC69D06D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F8FEDAAC-384B-458D-B854-F6E37DAC2DC2}"/>
              </a:ext>
            </a:extLst>
          </p:cNvPr>
          <p:cNvGraphicFramePr>
            <a:graphicFrameLocks noChangeAspect="1"/>
          </p:cNvGraphicFramePr>
          <p:nvPr>
            <p:extLst>
              <p:ext uri="{D42A27DB-BD31-4B8C-83A1-F6EECF244321}">
                <p14:modId xmlns:p14="http://schemas.microsoft.com/office/powerpoint/2010/main" val="2231098099"/>
              </p:ext>
            </p:extLst>
          </p:nvPr>
        </p:nvGraphicFramePr>
        <p:xfrm>
          <a:off x="3234296" y="4186238"/>
          <a:ext cx="4133935" cy="450658"/>
        </p:xfrm>
        <a:graphic>
          <a:graphicData uri="http://schemas.openxmlformats.org/presentationml/2006/ole">
            <mc:AlternateContent xmlns:mc="http://schemas.openxmlformats.org/markup-compatibility/2006">
              <mc:Choice xmlns:v="urn:schemas-microsoft-com:vml" Requires="v">
                <p:oleObj spid="_x0000_s14407" r:id="rId3" imgW="2108200" imgH="317500" progId="Equation.3">
                  <p:embed/>
                </p:oleObj>
              </mc:Choice>
              <mc:Fallback>
                <p:oleObj r:id="rId3" imgW="2108200" imgH="317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4296" y="4186238"/>
                        <a:ext cx="4133935" cy="450658"/>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D8659474-5C24-4490-A866-8914649C6F94}"/>
              </a:ext>
            </a:extLst>
          </p:cNvPr>
          <p:cNvGraphicFramePr>
            <a:graphicFrameLocks noChangeAspect="1"/>
          </p:cNvGraphicFramePr>
          <p:nvPr>
            <p:extLst>
              <p:ext uri="{D42A27DB-BD31-4B8C-83A1-F6EECF244321}">
                <p14:modId xmlns:p14="http://schemas.microsoft.com/office/powerpoint/2010/main" val="1301949970"/>
              </p:ext>
            </p:extLst>
          </p:nvPr>
        </p:nvGraphicFramePr>
        <p:xfrm>
          <a:off x="5743302" y="4636896"/>
          <a:ext cx="1235622" cy="885222"/>
        </p:xfrm>
        <a:graphic>
          <a:graphicData uri="http://schemas.openxmlformats.org/presentationml/2006/ole">
            <mc:AlternateContent xmlns:mc="http://schemas.openxmlformats.org/markup-compatibility/2006">
              <mc:Choice xmlns:v="urn:schemas-microsoft-com:vml" Requires="v">
                <p:oleObj spid="_x0000_s14408" r:id="rId5" imgW="660113" imgH="444307" progId="Equation.3">
                  <p:embed/>
                </p:oleObj>
              </mc:Choice>
              <mc:Fallback>
                <p:oleObj r:id="rId5" imgW="660113" imgH="44430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3302" y="4636896"/>
                        <a:ext cx="1235622" cy="885222"/>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DFF63579-E2E6-4C44-A7FB-DE907B1DAC71}"/>
              </a:ext>
            </a:extLst>
          </p:cNvPr>
          <p:cNvGraphicFramePr>
            <a:graphicFrameLocks noChangeAspect="1"/>
          </p:cNvGraphicFramePr>
          <p:nvPr>
            <p:extLst>
              <p:ext uri="{D42A27DB-BD31-4B8C-83A1-F6EECF244321}">
                <p14:modId xmlns:p14="http://schemas.microsoft.com/office/powerpoint/2010/main" val="1364167658"/>
              </p:ext>
            </p:extLst>
          </p:nvPr>
        </p:nvGraphicFramePr>
        <p:xfrm>
          <a:off x="4310063" y="2789238"/>
          <a:ext cx="4102100" cy="1397000"/>
        </p:xfrm>
        <a:graphic>
          <a:graphicData uri="http://schemas.openxmlformats.org/presentationml/2006/ole">
            <mc:AlternateContent xmlns:mc="http://schemas.openxmlformats.org/markup-compatibility/2006">
              <mc:Choice xmlns:v="urn:schemas-microsoft-com:vml" Requires="v">
                <p:oleObj spid="_x0000_s14409" name="Equation" r:id="rId7" imgW="2158920" imgH="685800" progId="Equation.3">
                  <p:embed/>
                </p:oleObj>
              </mc:Choice>
              <mc:Fallback>
                <p:oleObj name="Equation" r:id="rId7" imgW="2158920" imgH="685800" progId="Equation.3">
                  <p:embed/>
                  <p:pic>
                    <p:nvPicPr>
                      <p:cNvPr id="0" name="Object 6"/>
                      <p:cNvPicPr>
                        <a:picLocks noChangeAspect="1" noChangeArrowheads="1"/>
                      </p:cNvPicPr>
                      <p:nvPr/>
                    </p:nvPicPr>
                    <p:blipFill>
                      <a:blip r:embed="rId8"/>
                      <a:srcRect/>
                      <a:stretch>
                        <a:fillRect/>
                      </a:stretch>
                    </p:blipFill>
                    <p:spPr bwMode="auto">
                      <a:xfrm>
                        <a:off x="4310063" y="2789238"/>
                        <a:ext cx="4102100" cy="1397000"/>
                      </a:xfrm>
                      <a:prstGeom prst="rect">
                        <a:avLst/>
                      </a:prstGeom>
                      <a:noFill/>
                    </p:spPr>
                  </p:pic>
                </p:oleObj>
              </mc:Fallback>
            </mc:AlternateContent>
          </a:graphicData>
        </a:graphic>
      </p:graphicFrame>
    </p:spTree>
    <p:extLst>
      <p:ext uri="{BB962C8B-B14F-4D97-AF65-F5344CB8AC3E}">
        <p14:creationId xmlns:p14="http://schemas.microsoft.com/office/powerpoint/2010/main" val="1916930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5287EDA-4871-4778-9634-6B01B6D9AEEB}"/>
              </a:ext>
            </a:extLst>
          </p:cNvPr>
          <p:cNvPicPr>
            <a:picLocks noChangeAspect="1"/>
          </p:cNvPicPr>
          <p:nvPr/>
        </p:nvPicPr>
        <p:blipFill rotWithShape="1">
          <a:blip r:embed="rId3"/>
          <a:srcRect l="4885"/>
          <a:stretch/>
        </p:blipFill>
        <p:spPr>
          <a:xfrm>
            <a:off x="128336" y="1093717"/>
            <a:ext cx="5935579" cy="3456488"/>
          </a:xfrm>
          <a:prstGeom prst="rect">
            <a:avLst/>
          </a:prstGeom>
        </p:spPr>
      </p:pic>
      <p:sp>
        <p:nvSpPr>
          <p:cNvPr id="2" name="Title 1">
            <a:extLst>
              <a:ext uri="{FF2B5EF4-FFF2-40B4-BE49-F238E27FC236}">
                <a16:creationId xmlns:a16="http://schemas.microsoft.com/office/drawing/2014/main" id="{EFFCDC4C-4434-4E6F-A588-E9DC21B0CED3}"/>
              </a:ext>
            </a:extLst>
          </p:cNvPr>
          <p:cNvSpPr>
            <a:spLocks noGrp="1"/>
          </p:cNvSpPr>
          <p:nvPr>
            <p:ph type="title"/>
          </p:nvPr>
        </p:nvSpPr>
        <p:spPr>
          <a:xfrm>
            <a:off x="838200" y="17127"/>
            <a:ext cx="10515600" cy="1325563"/>
          </a:xfrm>
        </p:spPr>
        <p:txBody>
          <a:bodyPr/>
          <a:lstStyle/>
          <a:p>
            <a:pPr algn="ctr"/>
            <a:r>
              <a:rPr lang="en-US" b="1" dirty="0"/>
              <a:t>Pneumatic Bellows</a:t>
            </a:r>
          </a:p>
        </p:txBody>
      </p:sp>
      <p:sp>
        <p:nvSpPr>
          <p:cNvPr id="3" name="Content Placeholder 2">
            <a:extLst>
              <a:ext uri="{FF2B5EF4-FFF2-40B4-BE49-F238E27FC236}">
                <a16:creationId xmlns:a16="http://schemas.microsoft.com/office/drawing/2014/main" id="{5F68FAF1-CE94-422E-AAE5-ABDB4D01B9A4}"/>
              </a:ext>
            </a:extLst>
          </p:cNvPr>
          <p:cNvSpPr>
            <a:spLocks noGrp="1"/>
          </p:cNvSpPr>
          <p:nvPr>
            <p:ph idx="1"/>
          </p:nvPr>
        </p:nvSpPr>
        <p:spPr>
          <a:xfrm>
            <a:off x="0" y="4652209"/>
            <a:ext cx="6063916" cy="2326107"/>
          </a:xfrm>
        </p:spPr>
        <p:txBody>
          <a:bodyPr>
            <a:normAutofit/>
          </a:bodyPr>
          <a:lstStyle/>
          <a:p>
            <a:r>
              <a:rPr lang="en-US" dirty="0"/>
              <a:t>For equilibrium position P1e =  P2e</a:t>
            </a:r>
          </a:p>
          <a:p>
            <a:r>
              <a:rPr lang="en-US" dirty="0"/>
              <a:t>Let P1(t) and P2(t) and x(t) denote changes from equilibrium position. The mass flow rate is given by  </a:t>
            </a:r>
          </a:p>
          <a:p>
            <a:endParaRPr lang="en-US" dirty="0"/>
          </a:p>
        </p:txBody>
      </p:sp>
      <p:graphicFrame>
        <p:nvGraphicFramePr>
          <p:cNvPr id="10" name="Object 9">
            <a:extLst>
              <a:ext uri="{FF2B5EF4-FFF2-40B4-BE49-F238E27FC236}">
                <a16:creationId xmlns:a16="http://schemas.microsoft.com/office/drawing/2014/main" id="{EB0244D6-24E6-4A59-ABDF-E64D27165CA5}"/>
              </a:ext>
            </a:extLst>
          </p:cNvPr>
          <p:cNvGraphicFramePr>
            <a:graphicFrameLocks noChangeAspect="1"/>
          </p:cNvGraphicFramePr>
          <p:nvPr>
            <p:extLst>
              <p:ext uri="{D42A27DB-BD31-4B8C-83A1-F6EECF244321}">
                <p14:modId xmlns:p14="http://schemas.microsoft.com/office/powerpoint/2010/main" val="2200201396"/>
              </p:ext>
            </p:extLst>
          </p:nvPr>
        </p:nvGraphicFramePr>
        <p:xfrm>
          <a:off x="6128085" y="3731532"/>
          <a:ext cx="6063915" cy="3067215"/>
        </p:xfrm>
        <a:graphic>
          <a:graphicData uri="http://schemas.openxmlformats.org/presentationml/2006/ole">
            <mc:AlternateContent xmlns:mc="http://schemas.openxmlformats.org/markup-compatibility/2006">
              <mc:Choice xmlns:v="urn:schemas-microsoft-com:vml" Requires="v">
                <p:oleObj spid="_x0000_s15409" r:id="rId4" imgW="3530600" imgH="1905000" progId="Equation.3">
                  <p:embed/>
                </p:oleObj>
              </mc:Choice>
              <mc:Fallback>
                <p:oleObj r:id="rId4" imgW="3530600" imgH="1905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8085" y="3731532"/>
                        <a:ext cx="6063915" cy="3067215"/>
                      </a:xfrm>
                      <a:prstGeom prst="rect">
                        <a:avLst/>
                      </a:prstGeom>
                      <a:noFill/>
                    </p:spPr>
                  </p:pic>
                </p:oleObj>
              </mc:Fallback>
            </mc:AlternateContent>
          </a:graphicData>
        </a:graphic>
      </p:graphicFrame>
      <p:graphicFrame>
        <p:nvGraphicFramePr>
          <p:cNvPr id="12" name="Object 11">
            <a:extLst>
              <a:ext uri="{FF2B5EF4-FFF2-40B4-BE49-F238E27FC236}">
                <a16:creationId xmlns:a16="http://schemas.microsoft.com/office/drawing/2014/main" id="{3E5DD1B3-F699-4063-B336-B62EABD59876}"/>
              </a:ext>
            </a:extLst>
          </p:cNvPr>
          <p:cNvGraphicFramePr>
            <a:graphicFrameLocks noChangeAspect="1"/>
          </p:cNvGraphicFramePr>
          <p:nvPr>
            <p:extLst>
              <p:ext uri="{D42A27DB-BD31-4B8C-83A1-F6EECF244321}">
                <p14:modId xmlns:p14="http://schemas.microsoft.com/office/powerpoint/2010/main" val="33207788"/>
              </p:ext>
            </p:extLst>
          </p:nvPr>
        </p:nvGraphicFramePr>
        <p:xfrm>
          <a:off x="6256421" y="1019202"/>
          <a:ext cx="5935579" cy="2409798"/>
        </p:xfrm>
        <a:graphic>
          <a:graphicData uri="http://schemas.openxmlformats.org/presentationml/2006/ole">
            <mc:AlternateContent xmlns:mc="http://schemas.openxmlformats.org/markup-compatibility/2006">
              <mc:Choice xmlns:v="urn:schemas-microsoft-com:vml" Requires="v">
                <p:oleObj spid="_x0000_s15410" r:id="rId6" imgW="3124200" imgH="1371600" progId="Equation.3">
                  <p:embed/>
                </p:oleObj>
              </mc:Choice>
              <mc:Fallback>
                <p:oleObj r:id="rId6" imgW="3124200" imgH="1371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6421" y="1019202"/>
                        <a:ext cx="5935579" cy="2409798"/>
                      </a:xfrm>
                      <a:prstGeom prst="rect">
                        <a:avLst/>
                      </a:prstGeom>
                      <a:noFill/>
                    </p:spPr>
                  </p:pic>
                </p:oleObj>
              </mc:Fallback>
            </mc:AlternateContent>
          </a:graphicData>
        </a:graphic>
      </p:graphicFrame>
    </p:spTree>
    <p:extLst>
      <p:ext uri="{BB962C8B-B14F-4D97-AF65-F5344CB8AC3E}">
        <p14:creationId xmlns:p14="http://schemas.microsoft.com/office/powerpoint/2010/main" val="3769322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368C-9D15-478D-A01C-DFE585B5F848}"/>
              </a:ext>
            </a:extLst>
          </p:cNvPr>
          <p:cNvSpPr>
            <a:spLocks noGrp="1"/>
          </p:cNvSpPr>
          <p:nvPr>
            <p:ph type="title"/>
          </p:nvPr>
        </p:nvSpPr>
        <p:spPr>
          <a:xfrm>
            <a:off x="838200" y="18255"/>
            <a:ext cx="10515600" cy="1325563"/>
          </a:xfrm>
        </p:spPr>
        <p:txBody>
          <a:bodyPr/>
          <a:lstStyle/>
          <a:p>
            <a:pPr algn="ctr"/>
            <a:r>
              <a:rPr lang="en-US" b="1" dirty="0"/>
              <a:t>Ideal Hydraulic Damper</a:t>
            </a:r>
          </a:p>
        </p:txBody>
      </p:sp>
      <p:sp>
        <p:nvSpPr>
          <p:cNvPr id="3" name="Content Placeholder 2">
            <a:extLst>
              <a:ext uri="{FF2B5EF4-FFF2-40B4-BE49-F238E27FC236}">
                <a16:creationId xmlns:a16="http://schemas.microsoft.com/office/drawing/2014/main" id="{D8D832D5-6327-46BB-9A69-1FE30222E332}"/>
              </a:ext>
            </a:extLst>
          </p:cNvPr>
          <p:cNvSpPr>
            <a:spLocks noGrp="1"/>
          </p:cNvSpPr>
          <p:nvPr>
            <p:ph idx="1"/>
          </p:nvPr>
        </p:nvSpPr>
        <p:spPr>
          <a:xfrm>
            <a:off x="838199" y="1556084"/>
            <a:ext cx="11161295" cy="5630779"/>
          </a:xfrm>
        </p:spPr>
        <p:txBody>
          <a:bodyPr>
            <a:normAutofit/>
          </a:bodyPr>
          <a:lstStyle/>
          <a:p>
            <a:r>
              <a:rPr lang="en-US" dirty="0"/>
              <a:t>Consider a piston of negligible mass sliding with some clearance in an oil-filled cylinder under the action of a force </a:t>
            </a:r>
            <a:r>
              <a:rPr lang="en-US" dirty="0" err="1"/>
              <a:t>fd</a:t>
            </a:r>
            <a:r>
              <a:rPr lang="en-US" dirty="0"/>
              <a:t>(t) in the figure below.</a:t>
            </a:r>
          </a:p>
          <a:p>
            <a:pPr marL="0" indent="0">
              <a:buNone/>
            </a:pPr>
            <a:r>
              <a:rPr lang="en-US" dirty="0"/>
              <a:t>	</a:t>
            </a:r>
          </a:p>
          <a:p>
            <a:pPr marL="0" indent="0">
              <a:buNone/>
            </a:pPr>
            <a:endParaRPr lang="en-US" dirty="0"/>
          </a:p>
          <a:p>
            <a:pPr marL="0" indent="0">
              <a:buNone/>
            </a:pPr>
            <a:endParaRPr lang="en-US" dirty="0"/>
          </a:p>
          <a:p>
            <a:endParaRPr lang="en-US" dirty="0"/>
          </a:p>
          <a:p>
            <a:r>
              <a:rPr lang="en-US" dirty="0"/>
              <a:t>Assumptions: there is a free flow through the piston so that no pressure difference can arise across the piston.</a:t>
            </a:r>
          </a:p>
          <a:p>
            <a:endParaRPr lang="en-US" dirty="0"/>
          </a:p>
          <a:p>
            <a:pPr marL="0" indent="0">
              <a:buNone/>
            </a:pPr>
            <a:endParaRPr lang="en-US" dirty="0"/>
          </a:p>
          <a:p>
            <a:endParaRPr lang="en-US" dirty="0"/>
          </a:p>
          <a:p>
            <a:endParaRPr lang="en-US" dirty="0"/>
          </a:p>
        </p:txBody>
      </p:sp>
      <p:pic>
        <p:nvPicPr>
          <p:cNvPr id="39" name="Picture 38">
            <a:extLst>
              <a:ext uri="{FF2B5EF4-FFF2-40B4-BE49-F238E27FC236}">
                <a16:creationId xmlns:a16="http://schemas.microsoft.com/office/drawing/2014/main" id="{B3A9677A-E27D-47B7-AA45-ACD72BC90CD6}"/>
              </a:ext>
            </a:extLst>
          </p:cNvPr>
          <p:cNvPicPr>
            <a:picLocks noChangeAspect="1"/>
          </p:cNvPicPr>
          <p:nvPr/>
        </p:nvPicPr>
        <p:blipFill>
          <a:blip r:embed="rId2"/>
          <a:stretch>
            <a:fillRect/>
          </a:stretch>
        </p:blipFill>
        <p:spPr>
          <a:xfrm>
            <a:off x="2347160" y="2392529"/>
            <a:ext cx="7497679" cy="1874170"/>
          </a:xfrm>
          <a:prstGeom prst="rect">
            <a:avLst/>
          </a:prstGeom>
        </p:spPr>
      </p:pic>
      <p:pic>
        <p:nvPicPr>
          <p:cNvPr id="40" name="Picture 39">
            <a:extLst>
              <a:ext uri="{FF2B5EF4-FFF2-40B4-BE49-F238E27FC236}">
                <a16:creationId xmlns:a16="http://schemas.microsoft.com/office/drawing/2014/main" id="{37D25FD6-68CC-4361-9684-5E7298F094F5}"/>
              </a:ext>
            </a:extLst>
          </p:cNvPr>
          <p:cNvPicPr>
            <a:picLocks noChangeAspect="1"/>
          </p:cNvPicPr>
          <p:nvPr/>
        </p:nvPicPr>
        <p:blipFill>
          <a:blip r:embed="rId3"/>
          <a:stretch>
            <a:fillRect/>
          </a:stretch>
        </p:blipFill>
        <p:spPr>
          <a:xfrm>
            <a:off x="1308683" y="5287170"/>
            <a:ext cx="10220325" cy="1552575"/>
          </a:xfrm>
          <a:prstGeom prst="rect">
            <a:avLst/>
          </a:prstGeom>
        </p:spPr>
      </p:pic>
    </p:spTree>
    <p:extLst>
      <p:ext uri="{BB962C8B-B14F-4D97-AF65-F5344CB8AC3E}">
        <p14:creationId xmlns:p14="http://schemas.microsoft.com/office/powerpoint/2010/main" val="1226771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F495-8D4F-4D45-8E22-5D80EBE07A05}"/>
              </a:ext>
            </a:extLst>
          </p:cNvPr>
          <p:cNvSpPr>
            <a:spLocks noGrp="1"/>
          </p:cNvSpPr>
          <p:nvPr>
            <p:ph type="title"/>
          </p:nvPr>
        </p:nvSpPr>
        <p:spPr/>
        <p:txBody>
          <a:bodyPr/>
          <a:lstStyle/>
          <a:p>
            <a:pPr algn="ctr"/>
            <a:r>
              <a:rPr lang="en-US" b="1" dirty="0"/>
              <a:t>Ideal Hydraulic Damper</a:t>
            </a:r>
          </a:p>
        </p:txBody>
      </p:sp>
      <p:sp>
        <p:nvSpPr>
          <p:cNvPr id="3" name="Content Placeholder 2">
            <a:extLst>
              <a:ext uri="{FF2B5EF4-FFF2-40B4-BE49-F238E27FC236}">
                <a16:creationId xmlns:a16="http://schemas.microsoft.com/office/drawing/2014/main" id="{04C751FE-1575-4BF9-A3DB-535510698B2D}"/>
              </a:ext>
            </a:extLst>
          </p:cNvPr>
          <p:cNvSpPr>
            <a:spLocks noGrp="1"/>
          </p:cNvSpPr>
          <p:nvPr>
            <p:ph idx="1"/>
          </p:nvPr>
        </p:nvSpPr>
        <p:spPr/>
        <p:txBody>
          <a:bodyPr/>
          <a:lstStyle/>
          <a:p>
            <a:r>
              <a:rPr lang="en-US" dirty="0"/>
              <a:t>There will be a relationship between the position of the position x(t) and the applied force. Using basic physical considerations that the viscous drag on the piston is proportional to the velocity of the piston in the cylinder, </a:t>
            </a:r>
            <a:r>
              <a:rPr lang="en-US" dirty="0" err="1"/>
              <a:t>fd</a:t>
            </a:r>
            <a:r>
              <a:rPr lang="en-US" dirty="0"/>
              <a:t>(t) = </a:t>
            </a:r>
            <a:r>
              <a:rPr lang="en-US" dirty="0" err="1"/>
              <a:t>Cdx</a:t>
            </a:r>
            <a:r>
              <a:rPr lang="en-US" dirty="0"/>
              <a:t>(t)/dt, where C is the viscous damping coefficient with units of force per unit velocity.</a:t>
            </a:r>
          </a:p>
          <a:p>
            <a:r>
              <a:rPr lang="en-US" dirty="0"/>
              <a:t>Taking Laplace transform gives, for zero initial conditions </a:t>
            </a:r>
            <a:r>
              <a:rPr lang="en-US" dirty="0" err="1"/>
              <a:t>Fd</a:t>
            </a:r>
            <a:r>
              <a:rPr lang="en-US" dirty="0"/>
              <a:t>(s) = </a:t>
            </a:r>
            <a:r>
              <a:rPr lang="en-US" dirty="0" err="1"/>
              <a:t>CsX</a:t>
            </a:r>
            <a:r>
              <a:rPr lang="en-US" dirty="0"/>
              <a:t>(s). Hence the transfer function is </a:t>
            </a:r>
          </a:p>
        </p:txBody>
      </p:sp>
      <p:sp>
        <p:nvSpPr>
          <p:cNvPr id="4" name="Rectangle 2">
            <a:extLst>
              <a:ext uri="{FF2B5EF4-FFF2-40B4-BE49-F238E27FC236}">
                <a16:creationId xmlns:a16="http://schemas.microsoft.com/office/drawing/2014/main" id="{53D93FC4-F058-4BDE-91EF-37351536F67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9882AF2E-D170-4CDF-8E4D-572091031767}"/>
              </a:ext>
            </a:extLst>
          </p:cNvPr>
          <p:cNvGraphicFramePr>
            <a:graphicFrameLocks noChangeAspect="1"/>
          </p:cNvGraphicFramePr>
          <p:nvPr>
            <p:extLst>
              <p:ext uri="{D42A27DB-BD31-4B8C-83A1-F6EECF244321}">
                <p14:modId xmlns:p14="http://schemas.microsoft.com/office/powerpoint/2010/main" val="3690477494"/>
              </p:ext>
            </p:extLst>
          </p:nvPr>
        </p:nvGraphicFramePr>
        <p:xfrm>
          <a:off x="2848326" y="5064793"/>
          <a:ext cx="3247674" cy="1247107"/>
        </p:xfrm>
        <a:graphic>
          <a:graphicData uri="http://schemas.openxmlformats.org/presentationml/2006/ole">
            <mc:AlternateContent xmlns:mc="http://schemas.openxmlformats.org/markup-compatibility/2006">
              <mc:Choice xmlns:v="urn:schemas-microsoft-com:vml" Requires="v">
                <p:oleObj spid="_x0000_s17430" r:id="rId3" imgW="1206500" imgH="431800" progId="Equation.3">
                  <p:embed/>
                </p:oleObj>
              </mc:Choice>
              <mc:Fallback>
                <p:oleObj r:id="rId3" imgW="12065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8326" y="5064793"/>
                        <a:ext cx="3247674" cy="1247107"/>
                      </a:xfrm>
                      <a:prstGeom prst="rect">
                        <a:avLst/>
                      </a:prstGeom>
                      <a:noFill/>
                    </p:spPr>
                  </p:pic>
                </p:oleObj>
              </mc:Fallback>
            </mc:AlternateContent>
          </a:graphicData>
        </a:graphic>
      </p:graphicFrame>
    </p:spTree>
    <p:extLst>
      <p:ext uri="{BB962C8B-B14F-4D97-AF65-F5344CB8AC3E}">
        <p14:creationId xmlns:p14="http://schemas.microsoft.com/office/powerpoint/2010/main" val="587444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588C-3C29-4B82-B8B1-ADE3F42AE0C1}"/>
              </a:ext>
            </a:extLst>
          </p:cNvPr>
          <p:cNvSpPr>
            <a:spLocks noGrp="1"/>
          </p:cNvSpPr>
          <p:nvPr>
            <p:ph type="title"/>
          </p:nvPr>
        </p:nvSpPr>
        <p:spPr>
          <a:xfrm>
            <a:off x="1232452" y="764373"/>
            <a:ext cx="10273748" cy="1293028"/>
          </a:xfrm>
        </p:spPr>
        <p:txBody>
          <a:bodyPr/>
          <a:lstStyle/>
          <a:p>
            <a:pPr algn="ctr"/>
            <a:r>
              <a:rPr lang="en-US" b="1" dirty="0"/>
              <a:t>Hydraulic Inertance</a:t>
            </a:r>
          </a:p>
        </p:txBody>
      </p:sp>
      <p:sp>
        <p:nvSpPr>
          <p:cNvPr id="3" name="Content Placeholder 2">
            <a:extLst>
              <a:ext uri="{FF2B5EF4-FFF2-40B4-BE49-F238E27FC236}">
                <a16:creationId xmlns:a16="http://schemas.microsoft.com/office/drawing/2014/main" id="{8EB79721-A4ED-4B1D-8A76-AC1BEEA8FAC4}"/>
              </a:ext>
            </a:extLst>
          </p:cNvPr>
          <p:cNvSpPr>
            <a:spLocks noGrp="1"/>
          </p:cNvSpPr>
          <p:nvPr>
            <p:ph idx="1"/>
          </p:nvPr>
        </p:nvSpPr>
        <p:spPr/>
        <p:txBody>
          <a:bodyPr/>
          <a:lstStyle/>
          <a:p>
            <a:r>
              <a:rPr lang="en-US" dirty="0"/>
              <a:t>Inertance force required to accelerate a column of fluid in pipe is</a:t>
            </a:r>
            <a:br>
              <a:rPr lang="en-US" dirty="0"/>
            </a:br>
            <a:r>
              <a:rPr lang="en-US" dirty="0"/>
              <a:t> A(P</a:t>
            </a:r>
            <a:r>
              <a:rPr lang="en-US" baseline="-25000" dirty="0"/>
              <a:t>1</a:t>
            </a:r>
            <a:r>
              <a:rPr lang="en-US" dirty="0"/>
              <a:t> -  P</a:t>
            </a:r>
            <a:r>
              <a:rPr lang="en-US" baseline="-25000" dirty="0"/>
              <a:t>2</a:t>
            </a:r>
            <a:r>
              <a:rPr lang="en-US" dirty="0"/>
              <a:t>)=mdv/dt</a:t>
            </a:r>
          </a:p>
          <a:p>
            <a:endParaRPr lang="en-US" dirty="0"/>
          </a:p>
        </p:txBody>
      </p:sp>
      <p:pic>
        <p:nvPicPr>
          <p:cNvPr id="4" name="Picture 3">
            <a:extLst>
              <a:ext uri="{FF2B5EF4-FFF2-40B4-BE49-F238E27FC236}">
                <a16:creationId xmlns:a16="http://schemas.microsoft.com/office/drawing/2014/main" id="{4C72FB53-4A8A-4918-8009-69D891D99E42}"/>
              </a:ext>
            </a:extLst>
          </p:cNvPr>
          <p:cNvPicPr>
            <a:picLocks noChangeAspect="1"/>
          </p:cNvPicPr>
          <p:nvPr/>
        </p:nvPicPr>
        <p:blipFill>
          <a:blip r:embed="rId3"/>
          <a:stretch>
            <a:fillRect/>
          </a:stretch>
        </p:blipFill>
        <p:spPr>
          <a:xfrm>
            <a:off x="4427621" y="2293903"/>
            <a:ext cx="3570621" cy="2001601"/>
          </a:xfrm>
          <a:prstGeom prst="rect">
            <a:avLst/>
          </a:prstGeom>
        </p:spPr>
      </p:pic>
      <p:sp>
        <p:nvSpPr>
          <p:cNvPr id="5" name="Rectangle 2">
            <a:extLst>
              <a:ext uri="{FF2B5EF4-FFF2-40B4-BE49-F238E27FC236}">
                <a16:creationId xmlns:a16="http://schemas.microsoft.com/office/drawing/2014/main" id="{E3414B9E-0E28-41A6-8D7D-9CF9F24DD99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542C7B84-2B3E-4255-B036-419C92566249}"/>
              </a:ext>
            </a:extLst>
          </p:cNvPr>
          <p:cNvGraphicFramePr>
            <a:graphicFrameLocks noChangeAspect="1"/>
          </p:cNvGraphicFramePr>
          <p:nvPr>
            <p:extLst>
              <p:ext uri="{D42A27DB-BD31-4B8C-83A1-F6EECF244321}">
                <p14:modId xmlns:p14="http://schemas.microsoft.com/office/powerpoint/2010/main" val="2236498645"/>
              </p:ext>
            </p:extLst>
          </p:nvPr>
        </p:nvGraphicFramePr>
        <p:xfrm>
          <a:off x="1395663" y="4295504"/>
          <a:ext cx="9176083" cy="2562496"/>
        </p:xfrm>
        <a:graphic>
          <a:graphicData uri="http://schemas.openxmlformats.org/presentationml/2006/ole">
            <mc:AlternateContent xmlns:mc="http://schemas.openxmlformats.org/markup-compatibility/2006">
              <mc:Choice xmlns:v="urn:schemas-microsoft-com:vml" Requires="v">
                <p:oleObj spid="_x0000_s18454" r:id="rId4" imgW="4711700" imgH="1447800" progId="Equation.3">
                  <p:embed/>
                </p:oleObj>
              </mc:Choice>
              <mc:Fallback>
                <p:oleObj r:id="rId4" imgW="4711700" imgH="1447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5663" y="4295504"/>
                        <a:ext cx="9176083" cy="2562496"/>
                      </a:xfrm>
                      <a:prstGeom prst="rect">
                        <a:avLst/>
                      </a:prstGeom>
                      <a:noFill/>
                    </p:spPr>
                  </p:pic>
                </p:oleObj>
              </mc:Fallback>
            </mc:AlternateContent>
          </a:graphicData>
        </a:graphic>
      </p:graphicFrame>
    </p:spTree>
    <p:extLst>
      <p:ext uri="{BB962C8B-B14F-4D97-AF65-F5344CB8AC3E}">
        <p14:creationId xmlns:p14="http://schemas.microsoft.com/office/powerpoint/2010/main" val="42750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85E1-60DB-4CE9-821D-F9B0D10C25E7}"/>
              </a:ext>
            </a:extLst>
          </p:cNvPr>
          <p:cNvSpPr>
            <a:spLocks noGrp="1"/>
          </p:cNvSpPr>
          <p:nvPr>
            <p:ph type="title"/>
          </p:nvPr>
        </p:nvSpPr>
        <p:spPr>
          <a:xfrm>
            <a:off x="838200" y="18255"/>
            <a:ext cx="10515600" cy="1325563"/>
          </a:xfrm>
        </p:spPr>
        <p:txBody>
          <a:bodyPr/>
          <a:lstStyle/>
          <a:p>
            <a:pPr algn="ctr"/>
            <a:r>
              <a:rPr lang="en-US" b="1" dirty="0"/>
              <a:t>ADVANTAGES OF MODELS</a:t>
            </a:r>
          </a:p>
        </p:txBody>
      </p:sp>
      <p:sp>
        <p:nvSpPr>
          <p:cNvPr id="3" name="Content Placeholder 2">
            <a:extLst>
              <a:ext uri="{FF2B5EF4-FFF2-40B4-BE49-F238E27FC236}">
                <a16:creationId xmlns:a16="http://schemas.microsoft.com/office/drawing/2014/main" id="{5784D2F8-8F41-4F1B-BEF3-2837E84A2364}"/>
              </a:ext>
            </a:extLst>
          </p:cNvPr>
          <p:cNvSpPr>
            <a:spLocks noGrp="1"/>
          </p:cNvSpPr>
          <p:nvPr>
            <p:ph idx="1"/>
          </p:nvPr>
        </p:nvSpPr>
        <p:spPr>
          <a:xfrm>
            <a:off x="838200" y="1343818"/>
            <a:ext cx="10515600" cy="5495927"/>
          </a:xfrm>
        </p:spPr>
        <p:txBody>
          <a:bodyPr>
            <a:normAutofit/>
          </a:bodyPr>
          <a:lstStyle/>
          <a:p>
            <a:pPr marL="0" indent="0">
              <a:buNone/>
            </a:pPr>
            <a:r>
              <a:rPr lang="en-US" dirty="0"/>
              <a:t>Models can be used in ways the actual system can’t.</a:t>
            </a:r>
          </a:p>
          <a:p>
            <a:pPr marL="0" indent="0">
              <a:buNone/>
            </a:pPr>
            <a:r>
              <a:rPr lang="en-US" dirty="0"/>
              <a:t>•	Certain types of analysis (e.g., parametric variations) can’t easily be done on the actual system.</a:t>
            </a:r>
          </a:p>
          <a:p>
            <a:pPr marL="0" indent="0">
              <a:buNone/>
            </a:pPr>
            <a:r>
              <a:rPr lang="en-US" dirty="0"/>
              <a:t>•	In many cases, models can be run much more quickly than the actual models.</a:t>
            </a:r>
          </a:p>
          <a:p>
            <a:endParaRPr lang="en-US" dirty="0"/>
          </a:p>
          <a:p>
            <a:pPr marL="0" indent="0">
              <a:buNone/>
            </a:pPr>
            <a:r>
              <a:rPr lang="en-US" dirty="0"/>
              <a:t>The model you use depends on the questions you want to answer.</a:t>
            </a:r>
          </a:p>
          <a:p>
            <a:pPr marL="0" indent="0">
              <a:buNone/>
            </a:pPr>
            <a:r>
              <a:rPr lang="en-US" dirty="0"/>
              <a:t>1.	A single system may have many models.</a:t>
            </a:r>
          </a:p>
          <a:p>
            <a:pPr marL="0" indent="0">
              <a:buNone/>
            </a:pPr>
            <a:r>
              <a:rPr lang="en-US" dirty="0"/>
              <a:t>2.	Time and spatial scale must be chosen to suit the questions you want to answer.</a:t>
            </a:r>
          </a:p>
          <a:p>
            <a:pPr marL="0" indent="0">
              <a:buNone/>
            </a:pPr>
            <a:r>
              <a:rPr lang="en-US" dirty="0"/>
              <a:t>3.	Always formulate questions before building a model.</a:t>
            </a:r>
          </a:p>
          <a:p>
            <a:endParaRPr lang="en-US" dirty="0"/>
          </a:p>
        </p:txBody>
      </p:sp>
    </p:spTree>
    <p:extLst>
      <p:ext uri="{BB962C8B-B14F-4D97-AF65-F5344CB8AC3E}">
        <p14:creationId xmlns:p14="http://schemas.microsoft.com/office/powerpoint/2010/main" val="107280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E735-A9F1-4C6B-87E8-0856670068D2}"/>
              </a:ext>
            </a:extLst>
          </p:cNvPr>
          <p:cNvSpPr>
            <a:spLocks noGrp="1"/>
          </p:cNvSpPr>
          <p:nvPr>
            <p:ph type="title"/>
          </p:nvPr>
        </p:nvSpPr>
        <p:spPr>
          <a:xfrm>
            <a:off x="838200" y="1"/>
            <a:ext cx="10515600" cy="1187116"/>
          </a:xfrm>
        </p:spPr>
        <p:txBody>
          <a:bodyPr/>
          <a:lstStyle/>
          <a:p>
            <a:pPr algn="ctr"/>
            <a:r>
              <a:rPr lang="en-US" b="1" dirty="0"/>
              <a:t>STEPS IN MODELING</a:t>
            </a:r>
          </a:p>
        </p:txBody>
      </p:sp>
      <p:sp>
        <p:nvSpPr>
          <p:cNvPr id="3" name="Content Placeholder 2">
            <a:extLst>
              <a:ext uri="{FF2B5EF4-FFF2-40B4-BE49-F238E27FC236}">
                <a16:creationId xmlns:a16="http://schemas.microsoft.com/office/drawing/2014/main" id="{28E1B398-5408-4674-9F73-3A1A0403EE54}"/>
              </a:ext>
            </a:extLst>
          </p:cNvPr>
          <p:cNvSpPr>
            <a:spLocks noGrp="1"/>
          </p:cNvSpPr>
          <p:nvPr>
            <p:ph idx="1"/>
          </p:nvPr>
        </p:nvSpPr>
        <p:spPr>
          <a:xfrm>
            <a:off x="838200" y="1187116"/>
            <a:ext cx="11081084" cy="5670883"/>
          </a:xfrm>
        </p:spPr>
        <p:txBody>
          <a:bodyPr>
            <a:normAutofit/>
          </a:bodyPr>
          <a:lstStyle/>
          <a:p>
            <a:pPr marL="0" indent="0">
              <a:buNone/>
            </a:pPr>
            <a:r>
              <a:rPr lang="en-US" dirty="0"/>
              <a:t>1. Understand the physical system and its components.</a:t>
            </a:r>
          </a:p>
          <a:p>
            <a:pPr marL="0" indent="0">
              <a:buNone/>
            </a:pPr>
            <a:r>
              <a:rPr lang="en-US" dirty="0"/>
              <a:t>2. Make appropriate simplifying assumptions.</a:t>
            </a:r>
          </a:p>
          <a:p>
            <a:pPr marL="0" indent="0">
              <a:buNone/>
            </a:pPr>
            <a:r>
              <a:rPr lang="en-US" dirty="0"/>
              <a:t>3. Use basic principles to formulate the mathematical model.</a:t>
            </a:r>
          </a:p>
          <a:p>
            <a:pPr marL="0" indent="0">
              <a:buNone/>
            </a:pPr>
            <a:r>
              <a:rPr lang="en-US" dirty="0"/>
              <a:t>4. Write differential and algebraic equations describing the model.</a:t>
            </a:r>
          </a:p>
          <a:p>
            <a:pPr marL="0" indent="0">
              <a:buNone/>
            </a:pPr>
            <a:r>
              <a:rPr lang="en-US" dirty="0"/>
              <a:t>5. Check the model for validity.</a:t>
            </a:r>
          </a:p>
          <a:p>
            <a:endParaRPr lang="en-US" dirty="0"/>
          </a:p>
          <a:p>
            <a:pPr marL="0" indent="0">
              <a:buNone/>
            </a:pPr>
            <a:r>
              <a:rPr lang="en-US" dirty="0"/>
              <a:t>What will the model be used for?</a:t>
            </a:r>
          </a:p>
          <a:p>
            <a:pPr marL="0" indent="0">
              <a:buNone/>
            </a:pPr>
            <a:r>
              <a:rPr lang="en-US" dirty="0"/>
              <a:t>1.	Solution of the differential and algebraic equations allows system response and performance to be analyzed and designed.</a:t>
            </a:r>
          </a:p>
          <a:p>
            <a:pPr marL="0" indent="0">
              <a:buNone/>
            </a:pPr>
            <a:r>
              <a:rPr lang="en-US" dirty="0"/>
              <a:t>2.	The Laplace transformation will be applied to the model to allow convenient manipulation and dynamic analysis.</a:t>
            </a:r>
          </a:p>
          <a:p>
            <a:pPr marL="0" indent="0">
              <a:buNone/>
            </a:pPr>
            <a:r>
              <a:rPr lang="en-US" dirty="0"/>
              <a:t>3.	Input – output relationships for systems and components will be obtained.</a:t>
            </a:r>
          </a:p>
        </p:txBody>
      </p:sp>
    </p:spTree>
    <p:extLst>
      <p:ext uri="{BB962C8B-B14F-4D97-AF65-F5344CB8AC3E}">
        <p14:creationId xmlns:p14="http://schemas.microsoft.com/office/powerpoint/2010/main" val="138189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DCDE-A790-4F91-823F-05B984512468}"/>
              </a:ext>
            </a:extLst>
          </p:cNvPr>
          <p:cNvSpPr>
            <a:spLocks noGrp="1"/>
          </p:cNvSpPr>
          <p:nvPr>
            <p:ph type="title"/>
          </p:nvPr>
        </p:nvSpPr>
        <p:spPr>
          <a:xfrm>
            <a:off x="838200" y="18255"/>
            <a:ext cx="10515600" cy="1325563"/>
          </a:xfrm>
        </p:spPr>
        <p:txBody>
          <a:bodyPr/>
          <a:lstStyle/>
          <a:p>
            <a:pPr algn="ctr"/>
            <a:r>
              <a:rPr lang="en-US" b="1" dirty="0"/>
              <a:t>MECHANICAL SYSTEM</a:t>
            </a:r>
          </a:p>
        </p:txBody>
      </p:sp>
      <p:sp>
        <p:nvSpPr>
          <p:cNvPr id="3" name="Content Placeholder 2">
            <a:extLst>
              <a:ext uri="{FF2B5EF4-FFF2-40B4-BE49-F238E27FC236}">
                <a16:creationId xmlns:a16="http://schemas.microsoft.com/office/drawing/2014/main" id="{1726D968-754C-4074-8BCD-421792BE3608}"/>
              </a:ext>
            </a:extLst>
          </p:cNvPr>
          <p:cNvSpPr>
            <a:spLocks noGrp="1"/>
          </p:cNvSpPr>
          <p:nvPr>
            <p:ph idx="1"/>
          </p:nvPr>
        </p:nvSpPr>
        <p:spPr/>
        <p:txBody>
          <a:bodyPr/>
          <a:lstStyle/>
          <a:p>
            <a:r>
              <a:rPr lang="en-US" dirty="0"/>
              <a:t>Consider a mass, M, on a frictionless surface connected to a rigid wall by a spring with stiffness, K.</a:t>
            </a:r>
          </a:p>
          <a:p>
            <a:pPr marL="0" indent="0">
              <a:buNone/>
            </a:pPr>
            <a:r>
              <a:rPr lang="en-US" dirty="0"/>
              <a:t>  </a:t>
            </a:r>
          </a:p>
          <a:p>
            <a:pPr marL="0" indent="0">
              <a:buNone/>
            </a:pPr>
            <a:r>
              <a:rPr lang="en-US" dirty="0"/>
              <a:t>                                         spring K (N/m)</a:t>
            </a:r>
          </a:p>
          <a:p>
            <a:endParaRPr lang="en-US" dirty="0"/>
          </a:p>
          <a:p>
            <a:endParaRPr lang="en-US" dirty="0"/>
          </a:p>
          <a:p>
            <a:endParaRPr lang="en-US" dirty="0"/>
          </a:p>
          <a:p>
            <a:r>
              <a:rPr lang="en-US" dirty="0"/>
              <a:t>Need a model for the position of the mass as a function of time.</a:t>
            </a:r>
          </a:p>
          <a:p>
            <a:endParaRPr lang="en-US" dirty="0"/>
          </a:p>
        </p:txBody>
      </p:sp>
      <p:grpSp>
        <p:nvGrpSpPr>
          <p:cNvPr id="4" name="Group 3">
            <a:extLst>
              <a:ext uri="{FF2B5EF4-FFF2-40B4-BE49-F238E27FC236}">
                <a16:creationId xmlns:a16="http://schemas.microsoft.com/office/drawing/2014/main" id="{0B3F8460-3156-4070-83FD-747D59984F53}"/>
              </a:ext>
            </a:extLst>
          </p:cNvPr>
          <p:cNvGrpSpPr>
            <a:grpSpLocks/>
          </p:cNvGrpSpPr>
          <p:nvPr/>
        </p:nvGrpSpPr>
        <p:grpSpPr bwMode="auto">
          <a:xfrm>
            <a:off x="3105381" y="3302961"/>
            <a:ext cx="4963797" cy="1396666"/>
            <a:chOff x="3240" y="9720"/>
            <a:chExt cx="3960" cy="900"/>
          </a:xfrm>
        </p:grpSpPr>
        <p:cxnSp>
          <p:nvCxnSpPr>
            <p:cNvPr id="5" name="Line 19">
              <a:extLst>
                <a:ext uri="{FF2B5EF4-FFF2-40B4-BE49-F238E27FC236}">
                  <a16:creationId xmlns:a16="http://schemas.microsoft.com/office/drawing/2014/main" id="{C07BA399-5286-491A-9D28-56A6C37CA2A5}"/>
                </a:ext>
              </a:extLst>
            </p:cNvPr>
            <p:cNvCxnSpPr>
              <a:cxnSpLocks noChangeShapeType="1"/>
            </p:cNvCxnSpPr>
            <p:nvPr/>
          </p:nvCxnSpPr>
          <p:spPr bwMode="auto">
            <a:xfrm>
              <a:off x="3420" y="9720"/>
              <a:ext cx="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 name="Rectangle 5">
              <a:extLst>
                <a:ext uri="{FF2B5EF4-FFF2-40B4-BE49-F238E27FC236}">
                  <a16:creationId xmlns:a16="http://schemas.microsoft.com/office/drawing/2014/main" id="{B81B8FBD-1D1E-4453-8819-5C2C378E4857}"/>
                </a:ext>
              </a:extLst>
            </p:cNvPr>
            <p:cNvSpPr>
              <a:spLocks noChangeArrowheads="1"/>
            </p:cNvSpPr>
            <p:nvPr/>
          </p:nvSpPr>
          <p:spPr bwMode="auto">
            <a:xfrm>
              <a:off x="6120" y="9900"/>
              <a:ext cx="108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u="sng" dirty="0">
                  <a:solidFill>
                    <a:srgbClr val="008080"/>
                  </a:solidFill>
                  <a:effectLst/>
                  <a:latin typeface="Calibri" panose="020F0502020204030204" pitchFamily="34" charset="0"/>
                  <a:ea typeface="Calibri" panose="020F0502020204030204" pitchFamily="34" charset="0"/>
                  <a:cs typeface="Times New Roman" panose="02020603050405020304" pitchFamily="18" charset="0"/>
                </a:rPr>
                <a:t>mass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100" u="sng" dirty="0">
                  <a:solidFill>
                    <a:srgbClr val="008080"/>
                  </a:solidFill>
                  <a:effectLst/>
                  <a:latin typeface="Calibri" panose="020F0502020204030204" pitchFamily="34" charset="0"/>
                  <a:ea typeface="Calibri" panose="020F0502020204030204" pitchFamily="34" charset="0"/>
                  <a:cs typeface="Times New Roman" panose="02020603050405020304" pitchFamily="18" charset="0"/>
                </a:rPr>
                <a:t>M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Line 21">
              <a:extLst>
                <a:ext uri="{FF2B5EF4-FFF2-40B4-BE49-F238E27FC236}">
                  <a16:creationId xmlns:a16="http://schemas.microsoft.com/office/drawing/2014/main" id="{2BFC46C5-0DFD-45AC-8588-0693B27D08E4}"/>
                </a:ext>
              </a:extLst>
            </p:cNvPr>
            <p:cNvCxnSpPr>
              <a:cxnSpLocks noChangeShapeType="1"/>
            </p:cNvCxnSpPr>
            <p:nvPr/>
          </p:nvCxnSpPr>
          <p:spPr bwMode="auto">
            <a:xfrm flipH="1">
              <a:off x="5580" y="1026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Line 22">
              <a:extLst>
                <a:ext uri="{FF2B5EF4-FFF2-40B4-BE49-F238E27FC236}">
                  <a16:creationId xmlns:a16="http://schemas.microsoft.com/office/drawing/2014/main" id="{6FF3E773-2073-4FEC-8B2F-D4AC68D6D436}"/>
                </a:ext>
              </a:extLst>
            </p:cNvPr>
            <p:cNvCxnSpPr>
              <a:cxnSpLocks noChangeShapeType="1"/>
            </p:cNvCxnSpPr>
            <p:nvPr/>
          </p:nvCxnSpPr>
          <p:spPr bwMode="auto">
            <a:xfrm>
              <a:off x="3420" y="1026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Line 23">
              <a:extLst>
                <a:ext uri="{FF2B5EF4-FFF2-40B4-BE49-F238E27FC236}">
                  <a16:creationId xmlns:a16="http://schemas.microsoft.com/office/drawing/2014/main" id="{850D2B7B-6724-4F2E-BEDE-2152EB2F28EA}"/>
                </a:ext>
              </a:extLst>
            </p:cNvPr>
            <p:cNvCxnSpPr>
              <a:cxnSpLocks noChangeShapeType="1"/>
            </p:cNvCxnSpPr>
            <p:nvPr/>
          </p:nvCxnSpPr>
          <p:spPr bwMode="auto">
            <a:xfrm flipV="1">
              <a:off x="4500" y="1008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Line 24">
              <a:extLst>
                <a:ext uri="{FF2B5EF4-FFF2-40B4-BE49-F238E27FC236}">
                  <a16:creationId xmlns:a16="http://schemas.microsoft.com/office/drawing/2014/main" id="{DDE50C45-A7C2-44E3-BE34-79A3922EED8C}"/>
                </a:ext>
              </a:extLst>
            </p:cNvPr>
            <p:cNvCxnSpPr>
              <a:cxnSpLocks noChangeShapeType="1"/>
            </p:cNvCxnSpPr>
            <p:nvPr/>
          </p:nvCxnSpPr>
          <p:spPr bwMode="auto">
            <a:xfrm>
              <a:off x="4680" y="100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Line 25">
              <a:extLst>
                <a:ext uri="{FF2B5EF4-FFF2-40B4-BE49-F238E27FC236}">
                  <a16:creationId xmlns:a16="http://schemas.microsoft.com/office/drawing/2014/main" id="{4D2B7188-E7DF-4DC6-82F7-C1A4EA2AC24F}"/>
                </a:ext>
              </a:extLst>
            </p:cNvPr>
            <p:cNvCxnSpPr>
              <a:cxnSpLocks noChangeShapeType="1"/>
            </p:cNvCxnSpPr>
            <p:nvPr/>
          </p:nvCxnSpPr>
          <p:spPr bwMode="auto">
            <a:xfrm flipV="1">
              <a:off x="4860" y="100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Line 26">
              <a:extLst>
                <a:ext uri="{FF2B5EF4-FFF2-40B4-BE49-F238E27FC236}">
                  <a16:creationId xmlns:a16="http://schemas.microsoft.com/office/drawing/2014/main" id="{E85F424D-668E-44D2-BF71-A4D7C3DE80FD}"/>
                </a:ext>
              </a:extLst>
            </p:cNvPr>
            <p:cNvCxnSpPr>
              <a:cxnSpLocks noChangeShapeType="1"/>
            </p:cNvCxnSpPr>
            <p:nvPr/>
          </p:nvCxnSpPr>
          <p:spPr bwMode="auto">
            <a:xfrm>
              <a:off x="5040" y="100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27">
              <a:extLst>
                <a:ext uri="{FF2B5EF4-FFF2-40B4-BE49-F238E27FC236}">
                  <a16:creationId xmlns:a16="http://schemas.microsoft.com/office/drawing/2014/main" id="{7AAD9CF5-006A-4A32-B3BD-3B65F8682F9D}"/>
                </a:ext>
              </a:extLst>
            </p:cNvPr>
            <p:cNvCxnSpPr>
              <a:cxnSpLocks noChangeShapeType="1"/>
            </p:cNvCxnSpPr>
            <p:nvPr/>
          </p:nvCxnSpPr>
          <p:spPr bwMode="auto">
            <a:xfrm flipV="1">
              <a:off x="5220" y="100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28">
              <a:extLst>
                <a:ext uri="{FF2B5EF4-FFF2-40B4-BE49-F238E27FC236}">
                  <a16:creationId xmlns:a16="http://schemas.microsoft.com/office/drawing/2014/main" id="{EF7710E0-AD34-4BD4-BEB1-D576F96D272D}"/>
                </a:ext>
              </a:extLst>
            </p:cNvPr>
            <p:cNvCxnSpPr>
              <a:cxnSpLocks noChangeShapeType="1"/>
            </p:cNvCxnSpPr>
            <p:nvPr/>
          </p:nvCxnSpPr>
          <p:spPr bwMode="auto">
            <a:xfrm>
              <a:off x="5400" y="1008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29">
              <a:extLst>
                <a:ext uri="{FF2B5EF4-FFF2-40B4-BE49-F238E27FC236}">
                  <a16:creationId xmlns:a16="http://schemas.microsoft.com/office/drawing/2014/main" id="{8200A43C-2B69-44AD-95E6-DA38C3CDEE07}"/>
                </a:ext>
              </a:extLst>
            </p:cNvPr>
            <p:cNvCxnSpPr>
              <a:cxnSpLocks noChangeShapeType="1"/>
            </p:cNvCxnSpPr>
            <p:nvPr/>
          </p:nvCxnSpPr>
          <p:spPr bwMode="auto">
            <a:xfrm>
              <a:off x="3240" y="1026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30">
              <a:extLst>
                <a:ext uri="{FF2B5EF4-FFF2-40B4-BE49-F238E27FC236}">
                  <a16:creationId xmlns:a16="http://schemas.microsoft.com/office/drawing/2014/main" id="{3D33986E-565E-4DD8-B198-986DF743DA47}"/>
                </a:ext>
              </a:extLst>
            </p:cNvPr>
            <p:cNvCxnSpPr>
              <a:cxnSpLocks noChangeShapeType="1"/>
            </p:cNvCxnSpPr>
            <p:nvPr/>
          </p:nvCxnSpPr>
          <p:spPr bwMode="auto">
            <a:xfrm>
              <a:off x="3240" y="1008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31">
              <a:extLst>
                <a:ext uri="{FF2B5EF4-FFF2-40B4-BE49-F238E27FC236}">
                  <a16:creationId xmlns:a16="http://schemas.microsoft.com/office/drawing/2014/main" id="{22E5A71D-B03E-41C8-B3A7-EFB83BE19089}"/>
                </a:ext>
              </a:extLst>
            </p:cNvPr>
            <p:cNvCxnSpPr>
              <a:cxnSpLocks noChangeShapeType="1"/>
            </p:cNvCxnSpPr>
            <p:nvPr/>
          </p:nvCxnSpPr>
          <p:spPr bwMode="auto">
            <a:xfrm>
              <a:off x="3240" y="990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32">
              <a:extLst>
                <a:ext uri="{FF2B5EF4-FFF2-40B4-BE49-F238E27FC236}">
                  <a16:creationId xmlns:a16="http://schemas.microsoft.com/office/drawing/2014/main" id="{D2B8F6EA-CE6E-479B-8E0E-7E4902C66447}"/>
                </a:ext>
              </a:extLst>
            </p:cNvPr>
            <p:cNvCxnSpPr>
              <a:cxnSpLocks noChangeShapeType="1"/>
            </p:cNvCxnSpPr>
            <p:nvPr/>
          </p:nvCxnSpPr>
          <p:spPr bwMode="auto">
            <a:xfrm>
              <a:off x="3240" y="972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75894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43E4-D8E9-4005-8488-7FA8751CF051}"/>
              </a:ext>
            </a:extLst>
          </p:cNvPr>
          <p:cNvSpPr>
            <a:spLocks noGrp="1"/>
          </p:cNvSpPr>
          <p:nvPr>
            <p:ph type="title"/>
          </p:nvPr>
        </p:nvSpPr>
        <p:spPr>
          <a:xfrm>
            <a:off x="838200" y="18255"/>
            <a:ext cx="10515600" cy="1325563"/>
          </a:xfrm>
        </p:spPr>
        <p:txBody>
          <a:bodyPr/>
          <a:lstStyle/>
          <a:p>
            <a:pPr algn="ctr"/>
            <a:r>
              <a:rPr lang="en-US" b="1" dirty="0"/>
              <a:t>ANALYSIS OF PHYSICAL SYSTEMS</a:t>
            </a:r>
          </a:p>
        </p:txBody>
      </p:sp>
      <p:sp>
        <p:nvSpPr>
          <p:cNvPr id="3" name="Content Placeholder 2">
            <a:extLst>
              <a:ext uri="{FF2B5EF4-FFF2-40B4-BE49-F238E27FC236}">
                <a16:creationId xmlns:a16="http://schemas.microsoft.com/office/drawing/2014/main" id="{60B3E783-6CCB-4AD6-A1BC-573B315C298D}"/>
              </a:ext>
            </a:extLst>
          </p:cNvPr>
          <p:cNvSpPr>
            <a:spLocks noGrp="1"/>
          </p:cNvSpPr>
          <p:nvPr>
            <p:ph idx="1"/>
          </p:nvPr>
        </p:nvSpPr>
        <p:spPr>
          <a:xfrm>
            <a:off x="838200" y="1343818"/>
            <a:ext cx="10515600" cy="5495927"/>
          </a:xfrm>
        </p:spPr>
        <p:txBody>
          <a:bodyPr>
            <a:normAutofit/>
          </a:bodyPr>
          <a:lstStyle/>
          <a:p>
            <a:r>
              <a:rPr lang="en-US" dirty="0"/>
              <a:t>1.	Choose a sign convention for the position variable y(t). Note that the sign convention for velocity and acceleration are the same as that for the displacement.</a:t>
            </a:r>
          </a:p>
          <a:p>
            <a:pPr marL="0" indent="0">
              <a:buNone/>
            </a:pPr>
            <a:r>
              <a:rPr lang="en-US" dirty="0"/>
              <a:t>								y(t)</a:t>
            </a:r>
          </a:p>
          <a:p>
            <a:pPr marL="0" indent="0">
              <a:buNone/>
            </a:pPr>
            <a:r>
              <a:rPr lang="en-US" dirty="0"/>
              <a:t>				spring K (N/m)</a:t>
            </a:r>
          </a:p>
          <a:p>
            <a:endParaRPr lang="en-US" dirty="0"/>
          </a:p>
          <a:p>
            <a:endParaRPr lang="en-US" dirty="0"/>
          </a:p>
          <a:p>
            <a:r>
              <a:rPr lang="en-US" dirty="0"/>
              <a:t>2.	Use fundamental physical principles to model the system. (Newton’s Law).</a:t>
            </a:r>
          </a:p>
          <a:p>
            <a:r>
              <a:rPr lang="en-US" dirty="0"/>
              <a:t>3.	Draw free – body diagram of the system. In this example, the spring force is the only force acting on the mass</a:t>
            </a:r>
          </a:p>
          <a:p>
            <a:pPr marL="0" indent="0">
              <a:buNone/>
            </a:pPr>
            <a:r>
              <a:rPr lang="en-US" dirty="0"/>
              <a:t>								y(t)</a:t>
            </a:r>
          </a:p>
          <a:p>
            <a:endParaRPr lang="en-US" dirty="0"/>
          </a:p>
          <a:p>
            <a:pPr marL="0" indent="0">
              <a:buNone/>
            </a:pPr>
            <a:r>
              <a:rPr lang="en-US" dirty="0"/>
              <a:t>				       Ky(t)</a:t>
            </a:r>
          </a:p>
          <a:p>
            <a:endParaRPr lang="en-US" dirty="0"/>
          </a:p>
        </p:txBody>
      </p:sp>
      <p:grpSp>
        <p:nvGrpSpPr>
          <p:cNvPr id="5" name="Group 4">
            <a:extLst>
              <a:ext uri="{FF2B5EF4-FFF2-40B4-BE49-F238E27FC236}">
                <a16:creationId xmlns:a16="http://schemas.microsoft.com/office/drawing/2014/main" id="{C96D4CC7-516B-49E4-BDCB-42F7866B6A6F}"/>
              </a:ext>
            </a:extLst>
          </p:cNvPr>
          <p:cNvGrpSpPr>
            <a:grpSpLocks/>
          </p:cNvGrpSpPr>
          <p:nvPr/>
        </p:nvGrpSpPr>
        <p:grpSpPr bwMode="auto">
          <a:xfrm>
            <a:off x="3416967" y="2790867"/>
            <a:ext cx="5021179" cy="1075280"/>
            <a:chOff x="3420" y="12780"/>
            <a:chExt cx="4140" cy="900"/>
          </a:xfrm>
        </p:grpSpPr>
        <p:grpSp>
          <p:nvGrpSpPr>
            <p:cNvPr id="6" name="Group 5">
              <a:extLst>
                <a:ext uri="{FF2B5EF4-FFF2-40B4-BE49-F238E27FC236}">
                  <a16:creationId xmlns:a16="http://schemas.microsoft.com/office/drawing/2014/main" id="{B5085F9C-A83F-4788-A49D-D0E601126096}"/>
                </a:ext>
              </a:extLst>
            </p:cNvPr>
            <p:cNvGrpSpPr>
              <a:grpSpLocks/>
            </p:cNvGrpSpPr>
            <p:nvPr/>
          </p:nvGrpSpPr>
          <p:grpSpPr bwMode="auto">
            <a:xfrm>
              <a:off x="3420" y="12780"/>
              <a:ext cx="3960" cy="900"/>
              <a:chOff x="3240" y="9720"/>
              <a:chExt cx="3960" cy="900"/>
            </a:xfrm>
          </p:grpSpPr>
          <p:cxnSp>
            <p:nvCxnSpPr>
              <p:cNvPr id="9" name="Line 35">
                <a:extLst>
                  <a:ext uri="{FF2B5EF4-FFF2-40B4-BE49-F238E27FC236}">
                    <a16:creationId xmlns:a16="http://schemas.microsoft.com/office/drawing/2014/main" id="{4F92C0F3-893E-4170-87C8-7D769F7F5A53}"/>
                  </a:ext>
                </a:extLst>
              </p:cNvPr>
              <p:cNvCxnSpPr>
                <a:cxnSpLocks noChangeShapeType="1"/>
              </p:cNvCxnSpPr>
              <p:nvPr/>
            </p:nvCxnSpPr>
            <p:spPr bwMode="auto">
              <a:xfrm>
                <a:off x="3420" y="9720"/>
                <a:ext cx="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9">
                <a:extLst>
                  <a:ext uri="{FF2B5EF4-FFF2-40B4-BE49-F238E27FC236}">
                    <a16:creationId xmlns:a16="http://schemas.microsoft.com/office/drawing/2014/main" id="{2798F7DC-84AB-48A7-899E-D097B3358C5F}"/>
                  </a:ext>
                </a:extLst>
              </p:cNvPr>
              <p:cNvSpPr>
                <a:spLocks noChangeArrowheads="1"/>
              </p:cNvSpPr>
              <p:nvPr/>
            </p:nvSpPr>
            <p:spPr bwMode="auto">
              <a:xfrm>
                <a:off x="6120" y="9900"/>
                <a:ext cx="108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u="sng">
                    <a:solidFill>
                      <a:srgbClr val="008080"/>
                    </a:solidFill>
                    <a:effectLst/>
                    <a:latin typeface="Calibri" panose="020F0502020204030204" pitchFamily="34" charset="0"/>
                    <a:ea typeface="Calibri" panose="020F0502020204030204" pitchFamily="34" charset="0"/>
                    <a:cs typeface="Times New Roman" panose="02020603050405020304" pitchFamily="18" charset="0"/>
                  </a:rPr>
                  <a:t>mass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100" u="sng">
                    <a:solidFill>
                      <a:srgbClr val="008080"/>
                    </a:solidFill>
                    <a:effectLst/>
                    <a:latin typeface="Calibri" panose="020F0502020204030204" pitchFamily="34" charset="0"/>
                    <a:ea typeface="Calibri" panose="020F0502020204030204" pitchFamily="34" charset="0"/>
                    <a:cs typeface="Times New Roman" panose="02020603050405020304" pitchFamily="18" charset="0"/>
                  </a:rPr>
                  <a:t>M (Kg)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Line 37">
                <a:extLst>
                  <a:ext uri="{FF2B5EF4-FFF2-40B4-BE49-F238E27FC236}">
                    <a16:creationId xmlns:a16="http://schemas.microsoft.com/office/drawing/2014/main" id="{485E0093-D0D6-4797-B23A-D92284657920}"/>
                  </a:ext>
                </a:extLst>
              </p:cNvPr>
              <p:cNvCxnSpPr>
                <a:cxnSpLocks noChangeShapeType="1"/>
              </p:cNvCxnSpPr>
              <p:nvPr/>
            </p:nvCxnSpPr>
            <p:spPr bwMode="auto">
              <a:xfrm flipH="1">
                <a:off x="5580" y="1026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Line 38">
                <a:extLst>
                  <a:ext uri="{FF2B5EF4-FFF2-40B4-BE49-F238E27FC236}">
                    <a16:creationId xmlns:a16="http://schemas.microsoft.com/office/drawing/2014/main" id="{76F71E2A-F562-48FF-8426-9C0E0E2529A3}"/>
                  </a:ext>
                </a:extLst>
              </p:cNvPr>
              <p:cNvCxnSpPr>
                <a:cxnSpLocks noChangeShapeType="1"/>
              </p:cNvCxnSpPr>
              <p:nvPr/>
            </p:nvCxnSpPr>
            <p:spPr bwMode="auto">
              <a:xfrm>
                <a:off x="3420" y="1026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39">
                <a:extLst>
                  <a:ext uri="{FF2B5EF4-FFF2-40B4-BE49-F238E27FC236}">
                    <a16:creationId xmlns:a16="http://schemas.microsoft.com/office/drawing/2014/main" id="{DF68EA99-6783-45F9-8DEA-778023F196DA}"/>
                  </a:ext>
                </a:extLst>
              </p:cNvPr>
              <p:cNvCxnSpPr>
                <a:cxnSpLocks noChangeShapeType="1"/>
              </p:cNvCxnSpPr>
              <p:nvPr/>
            </p:nvCxnSpPr>
            <p:spPr bwMode="auto">
              <a:xfrm flipV="1">
                <a:off x="4500" y="1008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40">
                <a:extLst>
                  <a:ext uri="{FF2B5EF4-FFF2-40B4-BE49-F238E27FC236}">
                    <a16:creationId xmlns:a16="http://schemas.microsoft.com/office/drawing/2014/main" id="{0456C111-E696-40FF-A088-F8DBA66AB4D6}"/>
                  </a:ext>
                </a:extLst>
              </p:cNvPr>
              <p:cNvCxnSpPr>
                <a:cxnSpLocks noChangeShapeType="1"/>
              </p:cNvCxnSpPr>
              <p:nvPr/>
            </p:nvCxnSpPr>
            <p:spPr bwMode="auto">
              <a:xfrm>
                <a:off x="4680" y="100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41">
                <a:extLst>
                  <a:ext uri="{FF2B5EF4-FFF2-40B4-BE49-F238E27FC236}">
                    <a16:creationId xmlns:a16="http://schemas.microsoft.com/office/drawing/2014/main" id="{AF26852B-9EC9-4811-AF53-652F621F6C8A}"/>
                  </a:ext>
                </a:extLst>
              </p:cNvPr>
              <p:cNvCxnSpPr>
                <a:cxnSpLocks noChangeShapeType="1"/>
              </p:cNvCxnSpPr>
              <p:nvPr/>
            </p:nvCxnSpPr>
            <p:spPr bwMode="auto">
              <a:xfrm flipV="1">
                <a:off x="4860" y="100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42">
                <a:extLst>
                  <a:ext uri="{FF2B5EF4-FFF2-40B4-BE49-F238E27FC236}">
                    <a16:creationId xmlns:a16="http://schemas.microsoft.com/office/drawing/2014/main" id="{E0221EB6-2ADC-4EB4-A88D-3A68491525A1}"/>
                  </a:ext>
                </a:extLst>
              </p:cNvPr>
              <p:cNvCxnSpPr>
                <a:cxnSpLocks noChangeShapeType="1"/>
              </p:cNvCxnSpPr>
              <p:nvPr/>
            </p:nvCxnSpPr>
            <p:spPr bwMode="auto">
              <a:xfrm>
                <a:off x="5040" y="100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43">
                <a:extLst>
                  <a:ext uri="{FF2B5EF4-FFF2-40B4-BE49-F238E27FC236}">
                    <a16:creationId xmlns:a16="http://schemas.microsoft.com/office/drawing/2014/main" id="{744EE1C2-ABAA-470B-B406-F18DA18E9DC4}"/>
                  </a:ext>
                </a:extLst>
              </p:cNvPr>
              <p:cNvCxnSpPr>
                <a:cxnSpLocks noChangeShapeType="1"/>
              </p:cNvCxnSpPr>
              <p:nvPr/>
            </p:nvCxnSpPr>
            <p:spPr bwMode="auto">
              <a:xfrm flipV="1">
                <a:off x="5220" y="100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44">
                <a:extLst>
                  <a:ext uri="{FF2B5EF4-FFF2-40B4-BE49-F238E27FC236}">
                    <a16:creationId xmlns:a16="http://schemas.microsoft.com/office/drawing/2014/main" id="{7A6E4B38-8DF4-4DB1-B122-FFED514A0DD9}"/>
                  </a:ext>
                </a:extLst>
              </p:cNvPr>
              <p:cNvCxnSpPr>
                <a:cxnSpLocks noChangeShapeType="1"/>
              </p:cNvCxnSpPr>
              <p:nvPr/>
            </p:nvCxnSpPr>
            <p:spPr bwMode="auto">
              <a:xfrm>
                <a:off x="5400" y="1008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45">
                <a:extLst>
                  <a:ext uri="{FF2B5EF4-FFF2-40B4-BE49-F238E27FC236}">
                    <a16:creationId xmlns:a16="http://schemas.microsoft.com/office/drawing/2014/main" id="{C750B976-8BB9-4E29-BC0C-792987F7F4A1}"/>
                  </a:ext>
                </a:extLst>
              </p:cNvPr>
              <p:cNvCxnSpPr>
                <a:cxnSpLocks noChangeShapeType="1"/>
              </p:cNvCxnSpPr>
              <p:nvPr/>
            </p:nvCxnSpPr>
            <p:spPr bwMode="auto">
              <a:xfrm>
                <a:off x="3240" y="1026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46">
                <a:extLst>
                  <a:ext uri="{FF2B5EF4-FFF2-40B4-BE49-F238E27FC236}">
                    <a16:creationId xmlns:a16="http://schemas.microsoft.com/office/drawing/2014/main" id="{16529238-E692-4EE3-824C-38E8129B4252}"/>
                  </a:ext>
                </a:extLst>
              </p:cNvPr>
              <p:cNvCxnSpPr>
                <a:cxnSpLocks noChangeShapeType="1"/>
              </p:cNvCxnSpPr>
              <p:nvPr/>
            </p:nvCxnSpPr>
            <p:spPr bwMode="auto">
              <a:xfrm>
                <a:off x="3240" y="1008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47">
                <a:extLst>
                  <a:ext uri="{FF2B5EF4-FFF2-40B4-BE49-F238E27FC236}">
                    <a16:creationId xmlns:a16="http://schemas.microsoft.com/office/drawing/2014/main" id="{FB2B3C58-FD46-44CF-A09A-5CA49F5AEB4D}"/>
                  </a:ext>
                </a:extLst>
              </p:cNvPr>
              <p:cNvCxnSpPr>
                <a:cxnSpLocks noChangeShapeType="1"/>
              </p:cNvCxnSpPr>
              <p:nvPr/>
            </p:nvCxnSpPr>
            <p:spPr bwMode="auto">
              <a:xfrm>
                <a:off x="3240" y="990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Line 48">
                <a:extLst>
                  <a:ext uri="{FF2B5EF4-FFF2-40B4-BE49-F238E27FC236}">
                    <a16:creationId xmlns:a16="http://schemas.microsoft.com/office/drawing/2014/main" id="{1BE12114-4157-430F-B55D-F6BA830D2795}"/>
                  </a:ext>
                </a:extLst>
              </p:cNvPr>
              <p:cNvCxnSpPr>
                <a:cxnSpLocks noChangeShapeType="1"/>
              </p:cNvCxnSpPr>
              <p:nvPr/>
            </p:nvCxnSpPr>
            <p:spPr bwMode="auto">
              <a:xfrm>
                <a:off x="3240" y="972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7" name="Line 49">
              <a:extLst>
                <a:ext uri="{FF2B5EF4-FFF2-40B4-BE49-F238E27FC236}">
                  <a16:creationId xmlns:a16="http://schemas.microsoft.com/office/drawing/2014/main" id="{BFCADA65-916E-4CF0-A53C-36B4B5915028}"/>
                </a:ext>
              </a:extLst>
            </p:cNvPr>
            <p:cNvCxnSpPr>
              <a:cxnSpLocks noChangeShapeType="1"/>
            </p:cNvCxnSpPr>
            <p:nvPr/>
          </p:nvCxnSpPr>
          <p:spPr bwMode="auto">
            <a:xfrm flipV="1">
              <a:off x="6840" y="1278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Line 50">
              <a:extLst>
                <a:ext uri="{FF2B5EF4-FFF2-40B4-BE49-F238E27FC236}">
                  <a16:creationId xmlns:a16="http://schemas.microsoft.com/office/drawing/2014/main" id="{C77A8CE0-7053-4F5A-940A-DC2828B57F4B}"/>
                </a:ext>
              </a:extLst>
            </p:cNvPr>
            <p:cNvCxnSpPr>
              <a:cxnSpLocks noChangeShapeType="1"/>
            </p:cNvCxnSpPr>
            <p:nvPr/>
          </p:nvCxnSpPr>
          <p:spPr bwMode="auto">
            <a:xfrm>
              <a:off x="6840" y="1278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23" name="Group 22">
            <a:extLst>
              <a:ext uri="{FF2B5EF4-FFF2-40B4-BE49-F238E27FC236}">
                <a16:creationId xmlns:a16="http://schemas.microsoft.com/office/drawing/2014/main" id="{9F9291AF-4AEF-45CE-B200-D9790354CEA3}"/>
              </a:ext>
            </a:extLst>
          </p:cNvPr>
          <p:cNvGrpSpPr>
            <a:grpSpLocks/>
          </p:cNvGrpSpPr>
          <p:nvPr/>
        </p:nvGrpSpPr>
        <p:grpSpPr bwMode="auto">
          <a:xfrm>
            <a:off x="5820492" y="5313196"/>
            <a:ext cx="2313537" cy="1340518"/>
            <a:chOff x="5760" y="2340"/>
            <a:chExt cx="2160" cy="900"/>
          </a:xfrm>
        </p:grpSpPr>
        <p:cxnSp>
          <p:nvCxnSpPr>
            <p:cNvPr id="24" name="Line 52">
              <a:extLst>
                <a:ext uri="{FF2B5EF4-FFF2-40B4-BE49-F238E27FC236}">
                  <a16:creationId xmlns:a16="http://schemas.microsoft.com/office/drawing/2014/main" id="{14DE2FD6-6BA0-4CAE-9093-730739B6B64B}"/>
                </a:ext>
              </a:extLst>
            </p:cNvPr>
            <p:cNvCxnSpPr>
              <a:cxnSpLocks noChangeShapeType="1"/>
            </p:cNvCxnSpPr>
            <p:nvPr/>
          </p:nvCxnSpPr>
          <p:spPr bwMode="auto">
            <a:xfrm flipV="1">
              <a:off x="7200" y="234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25" name="Group 24">
              <a:extLst>
                <a:ext uri="{FF2B5EF4-FFF2-40B4-BE49-F238E27FC236}">
                  <a16:creationId xmlns:a16="http://schemas.microsoft.com/office/drawing/2014/main" id="{05A690DA-9FFB-4DAD-B946-F1D7067C0BD9}"/>
                </a:ext>
              </a:extLst>
            </p:cNvPr>
            <p:cNvGrpSpPr>
              <a:grpSpLocks/>
            </p:cNvGrpSpPr>
            <p:nvPr/>
          </p:nvGrpSpPr>
          <p:grpSpPr bwMode="auto">
            <a:xfrm>
              <a:off x="5760" y="2340"/>
              <a:ext cx="2160" cy="900"/>
              <a:chOff x="5760" y="2340"/>
              <a:chExt cx="2160" cy="900"/>
            </a:xfrm>
          </p:grpSpPr>
          <p:sp>
            <p:nvSpPr>
              <p:cNvPr id="26" name="Rectangle 25">
                <a:extLst>
                  <a:ext uri="{FF2B5EF4-FFF2-40B4-BE49-F238E27FC236}">
                    <a16:creationId xmlns:a16="http://schemas.microsoft.com/office/drawing/2014/main" id="{75479B77-0A6B-4679-9A8D-4D6E0B072A29}"/>
                  </a:ext>
                </a:extLst>
              </p:cNvPr>
              <p:cNvSpPr>
                <a:spLocks noChangeArrowheads="1"/>
              </p:cNvSpPr>
              <p:nvPr/>
            </p:nvSpPr>
            <p:spPr bwMode="auto">
              <a:xfrm>
                <a:off x="6660" y="2520"/>
                <a:ext cx="108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u="sng" dirty="0">
                    <a:solidFill>
                      <a:srgbClr val="008080"/>
                    </a:solidFill>
                    <a:effectLst/>
                    <a:latin typeface="Calibri" panose="020F0502020204030204" pitchFamily="34" charset="0"/>
                    <a:ea typeface="Calibri" panose="020F0502020204030204" pitchFamily="34" charset="0"/>
                    <a:cs typeface="Times New Roman" panose="02020603050405020304" pitchFamily="18" charset="0"/>
                  </a:rPr>
                  <a:t>M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7" name="Line 55">
                <a:extLst>
                  <a:ext uri="{FF2B5EF4-FFF2-40B4-BE49-F238E27FC236}">
                    <a16:creationId xmlns:a16="http://schemas.microsoft.com/office/drawing/2014/main" id="{F675A7C8-8624-4E13-9499-B1DCDD18387F}"/>
                  </a:ext>
                </a:extLst>
              </p:cNvPr>
              <p:cNvCxnSpPr>
                <a:cxnSpLocks noChangeShapeType="1"/>
              </p:cNvCxnSpPr>
              <p:nvPr/>
            </p:nvCxnSpPr>
            <p:spPr bwMode="auto">
              <a:xfrm>
                <a:off x="7200" y="23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Line 56">
                <a:extLst>
                  <a:ext uri="{FF2B5EF4-FFF2-40B4-BE49-F238E27FC236}">
                    <a16:creationId xmlns:a16="http://schemas.microsoft.com/office/drawing/2014/main" id="{4B451C5A-E6E8-4969-8CD4-9CD0D52D7CE9}"/>
                  </a:ext>
                </a:extLst>
              </p:cNvPr>
              <p:cNvCxnSpPr>
                <a:cxnSpLocks noChangeShapeType="1"/>
              </p:cNvCxnSpPr>
              <p:nvPr/>
            </p:nvCxnSpPr>
            <p:spPr bwMode="auto">
              <a:xfrm flipH="1">
                <a:off x="5760" y="288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11474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7A34-0AA5-42B9-8293-603FD3470D1A}"/>
              </a:ext>
            </a:extLst>
          </p:cNvPr>
          <p:cNvSpPr>
            <a:spLocks noGrp="1"/>
          </p:cNvSpPr>
          <p:nvPr>
            <p:ph type="title"/>
          </p:nvPr>
        </p:nvSpPr>
        <p:spPr>
          <a:xfrm>
            <a:off x="838200" y="0"/>
            <a:ext cx="10515600" cy="1325563"/>
          </a:xfrm>
        </p:spPr>
        <p:txBody>
          <a:bodyPr/>
          <a:lstStyle/>
          <a:p>
            <a:pPr algn="ctr"/>
            <a:r>
              <a:rPr lang="en-US" b="1" dirty="0"/>
              <a:t>ANALYSIS OF PHYSICAL SYSTEMS</a:t>
            </a:r>
          </a:p>
        </p:txBody>
      </p:sp>
      <p:sp>
        <p:nvSpPr>
          <p:cNvPr id="3" name="Content Placeholder 2">
            <a:extLst>
              <a:ext uri="{FF2B5EF4-FFF2-40B4-BE49-F238E27FC236}">
                <a16:creationId xmlns:a16="http://schemas.microsoft.com/office/drawing/2014/main" id="{D420BB92-0AAE-4F26-AB37-A8F66AA416C3}"/>
              </a:ext>
            </a:extLst>
          </p:cNvPr>
          <p:cNvSpPr>
            <a:spLocks noGrp="1"/>
          </p:cNvSpPr>
          <p:nvPr>
            <p:ph idx="1"/>
          </p:nvPr>
        </p:nvSpPr>
        <p:spPr>
          <a:xfrm>
            <a:off x="838200" y="1325562"/>
            <a:ext cx="10515600" cy="6069849"/>
          </a:xfrm>
        </p:spPr>
        <p:txBody>
          <a:bodyPr>
            <a:normAutofit/>
          </a:bodyPr>
          <a:lstStyle/>
          <a:p>
            <a:pPr marL="0" indent="0">
              <a:buNone/>
            </a:pPr>
            <a:r>
              <a:rPr lang="en-US" dirty="0"/>
              <a:t>4.	Spring exerts a force proportional to and in opposition to movement of the mass. From Newton’s Law ∑F=Ma                                         </a:t>
            </a:r>
          </a:p>
          <a:p>
            <a:pPr marL="0" indent="0">
              <a:buNone/>
            </a:pPr>
            <a:r>
              <a:rPr lang="en-US" dirty="0"/>
              <a:t>5.	Obtain differential equation       </a:t>
            </a:r>
          </a:p>
          <a:p>
            <a:endParaRPr lang="en-US" dirty="0"/>
          </a:p>
          <a:p>
            <a:endParaRPr lang="en-US" dirty="0"/>
          </a:p>
          <a:p>
            <a:endParaRPr lang="en-US" dirty="0"/>
          </a:p>
          <a:p>
            <a:pPr marL="0" indent="0">
              <a:buNone/>
            </a:pPr>
            <a:r>
              <a:rPr lang="en-US" dirty="0" err="1"/>
              <a:t>W</a:t>
            </a:r>
            <a:r>
              <a:rPr lang="en-US" baseline="-25000" dirty="0" err="1"/>
              <a:t>n</a:t>
            </a:r>
            <a:r>
              <a:rPr lang="en-US" baseline="-25000" dirty="0"/>
              <a:t> </a:t>
            </a:r>
            <a:r>
              <a:rPr lang="en-US" dirty="0"/>
              <a:t>is the undamped natural frequency</a:t>
            </a:r>
          </a:p>
          <a:p>
            <a:pPr marL="0" indent="0">
              <a:buNone/>
            </a:pPr>
            <a:endParaRPr lang="en-US" dirty="0"/>
          </a:p>
          <a:p>
            <a:pPr marL="0" indent="0">
              <a:buNone/>
            </a:pPr>
            <a:endParaRPr lang="en-US" dirty="0"/>
          </a:p>
          <a:p>
            <a:pPr marL="0" indent="0">
              <a:buNone/>
            </a:pPr>
            <a:r>
              <a:rPr lang="en-US" dirty="0"/>
              <a:t>6. System characteristics 				. The system has no input. No external force acts on the mass. In the differential equation, this is indicated by the zero on the right-hand side. The system has no damping. There is no energy dissipation in the system</a:t>
            </a:r>
          </a:p>
        </p:txBody>
      </p:sp>
      <p:graphicFrame>
        <p:nvGraphicFramePr>
          <p:cNvPr id="5" name="Object 4">
            <a:extLst>
              <a:ext uri="{FF2B5EF4-FFF2-40B4-BE49-F238E27FC236}">
                <a16:creationId xmlns:a16="http://schemas.microsoft.com/office/drawing/2014/main" id="{8158F705-0D67-4FB5-AD45-D98363E29940}"/>
              </a:ext>
            </a:extLst>
          </p:cNvPr>
          <p:cNvGraphicFramePr>
            <a:graphicFrameLocks noChangeAspect="1"/>
          </p:cNvGraphicFramePr>
          <p:nvPr>
            <p:extLst>
              <p:ext uri="{D42A27DB-BD31-4B8C-83A1-F6EECF244321}">
                <p14:modId xmlns:p14="http://schemas.microsoft.com/office/powerpoint/2010/main" val="2831175430"/>
              </p:ext>
            </p:extLst>
          </p:nvPr>
        </p:nvGraphicFramePr>
        <p:xfrm>
          <a:off x="9383963" y="1518183"/>
          <a:ext cx="2037348" cy="850371"/>
        </p:xfrm>
        <a:graphic>
          <a:graphicData uri="http://schemas.openxmlformats.org/presentationml/2006/ole">
            <mc:AlternateContent xmlns:mc="http://schemas.openxmlformats.org/markup-compatibility/2006">
              <mc:Choice xmlns:v="urn:schemas-microsoft-com:vml" Requires="v">
                <p:oleObj spid="_x0000_s1097" r:id="rId3" imgW="1104900" imgH="419100" progId="Equation.3">
                  <p:embed/>
                </p:oleObj>
              </mc:Choice>
              <mc:Fallback>
                <p:oleObj r:id="rId3" imgW="1104900" imgH="4191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3963" y="1518183"/>
                        <a:ext cx="2037348" cy="850371"/>
                      </a:xfrm>
                      <a:prstGeom prst="rect">
                        <a:avLst/>
                      </a:prstGeom>
                      <a:noFill/>
                    </p:spPr>
                  </p:pic>
                </p:oleObj>
              </mc:Fallback>
            </mc:AlternateContent>
          </a:graphicData>
        </a:graphic>
      </p:graphicFrame>
      <p:sp>
        <p:nvSpPr>
          <p:cNvPr id="7" name="Rectangle 4">
            <a:extLst>
              <a:ext uri="{FF2B5EF4-FFF2-40B4-BE49-F238E27FC236}">
                <a16:creationId xmlns:a16="http://schemas.microsoft.com/office/drawing/2014/main" id="{2CEDA4F4-D01C-4EC9-A40E-4AE06AD9735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D2BA4353-67D4-445C-B1FD-2FCE2D87B18B}"/>
              </a:ext>
            </a:extLst>
          </p:cNvPr>
          <p:cNvGraphicFramePr>
            <a:graphicFrameLocks noChangeAspect="1"/>
          </p:cNvGraphicFramePr>
          <p:nvPr>
            <p:extLst>
              <p:ext uri="{D42A27DB-BD31-4B8C-83A1-F6EECF244321}">
                <p14:modId xmlns:p14="http://schemas.microsoft.com/office/powerpoint/2010/main" val="626272587"/>
              </p:ext>
            </p:extLst>
          </p:nvPr>
        </p:nvGraphicFramePr>
        <p:xfrm>
          <a:off x="6694905" y="2166611"/>
          <a:ext cx="4523874" cy="2616216"/>
        </p:xfrm>
        <a:graphic>
          <a:graphicData uri="http://schemas.openxmlformats.org/presentationml/2006/ole">
            <mc:AlternateContent xmlns:mc="http://schemas.openxmlformats.org/markup-compatibility/2006">
              <mc:Choice xmlns:v="urn:schemas-microsoft-com:vml" Requires="v">
                <p:oleObj spid="_x0000_s1098" r:id="rId5" imgW="2362200" imgH="1333500" progId="Equation.3">
                  <p:embed/>
                </p:oleObj>
              </mc:Choice>
              <mc:Fallback>
                <p:oleObj r:id="rId5" imgW="2362200" imgH="1333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4905" y="2166611"/>
                        <a:ext cx="4523874" cy="2616216"/>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DC7EA202-5A81-43BF-A78B-FCACABE19C7B}"/>
              </a:ext>
            </a:extLst>
          </p:cNvPr>
          <p:cNvSpPr>
            <a:spLocks noChangeArrowheads="1"/>
          </p:cNvSpPr>
          <p:nvPr/>
        </p:nvSpPr>
        <p:spPr bwMode="auto">
          <a:xfrm>
            <a:off x="4700337" y="4737108"/>
            <a:ext cx="153557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DC9DDF11-B4B0-43EF-B6A9-39C9D09913BA}"/>
              </a:ext>
            </a:extLst>
          </p:cNvPr>
          <p:cNvGraphicFramePr>
            <a:graphicFrameLocks noChangeAspect="1"/>
          </p:cNvGraphicFramePr>
          <p:nvPr>
            <p:extLst>
              <p:ext uri="{D42A27DB-BD31-4B8C-83A1-F6EECF244321}">
                <p14:modId xmlns:p14="http://schemas.microsoft.com/office/powerpoint/2010/main" val="3920565851"/>
              </p:ext>
            </p:extLst>
          </p:nvPr>
        </p:nvGraphicFramePr>
        <p:xfrm>
          <a:off x="4474591" y="4510965"/>
          <a:ext cx="2855495" cy="1001585"/>
        </p:xfrm>
        <a:graphic>
          <a:graphicData uri="http://schemas.openxmlformats.org/presentationml/2006/ole">
            <mc:AlternateContent xmlns:mc="http://schemas.openxmlformats.org/markup-compatibility/2006">
              <mc:Choice xmlns:v="urn:schemas-microsoft-com:vml" Requires="v">
                <p:oleObj spid="_x0000_s1099" r:id="rId7" imgW="1130300" imgH="457200" progId="Equation.3">
                  <p:embed/>
                </p:oleObj>
              </mc:Choice>
              <mc:Fallback>
                <p:oleObj r:id="rId7" imgW="113030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4591" y="4510965"/>
                        <a:ext cx="2855495" cy="1001585"/>
                      </a:xfrm>
                      <a:prstGeom prst="rect">
                        <a:avLst/>
                      </a:prstGeom>
                      <a:noFill/>
                    </p:spPr>
                  </p:pic>
                </p:oleObj>
              </mc:Fallback>
            </mc:AlternateContent>
          </a:graphicData>
        </a:graphic>
      </p:graphicFrame>
    </p:spTree>
    <p:extLst>
      <p:ext uri="{BB962C8B-B14F-4D97-AF65-F5344CB8AC3E}">
        <p14:creationId xmlns:p14="http://schemas.microsoft.com/office/powerpoint/2010/main" val="6966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E033-CE43-4534-9CE0-28D519D997C6}"/>
              </a:ext>
            </a:extLst>
          </p:cNvPr>
          <p:cNvSpPr>
            <a:spLocks noGrp="1"/>
          </p:cNvSpPr>
          <p:nvPr>
            <p:ph type="title"/>
          </p:nvPr>
        </p:nvSpPr>
        <p:spPr>
          <a:xfrm>
            <a:off x="805322" y="65171"/>
            <a:ext cx="10515600" cy="1325563"/>
          </a:xfrm>
        </p:spPr>
        <p:txBody>
          <a:bodyPr/>
          <a:lstStyle/>
          <a:p>
            <a:pPr algn="ctr"/>
            <a:r>
              <a:rPr lang="en-US" b="1" dirty="0"/>
              <a:t>SPRING – MASS DAMPER</a:t>
            </a:r>
          </a:p>
        </p:txBody>
      </p:sp>
      <p:sp>
        <p:nvSpPr>
          <p:cNvPr id="3" name="Content Placeholder 2">
            <a:extLst>
              <a:ext uri="{FF2B5EF4-FFF2-40B4-BE49-F238E27FC236}">
                <a16:creationId xmlns:a16="http://schemas.microsoft.com/office/drawing/2014/main" id="{7C50F551-7E22-4067-80CC-D97737605D63}"/>
              </a:ext>
            </a:extLst>
          </p:cNvPr>
          <p:cNvSpPr>
            <a:spLocks noGrp="1"/>
          </p:cNvSpPr>
          <p:nvPr>
            <p:ph idx="1"/>
          </p:nvPr>
        </p:nvSpPr>
        <p:spPr>
          <a:xfrm>
            <a:off x="838200" y="1325563"/>
            <a:ext cx="10515600" cy="4851400"/>
          </a:xfrm>
        </p:spPr>
        <p:txBody>
          <a:bodyPr>
            <a:normAutofit/>
          </a:bodyPr>
          <a:lstStyle/>
          <a:p>
            <a:r>
              <a:rPr lang="en-US" dirty="0"/>
              <a:t>                           			         y(t)                            	         x(t)</a:t>
            </a:r>
          </a:p>
          <a:p>
            <a:pPr marL="0" indent="0">
              <a:buNone/>
            </a:pPr>
            <a:r>
              <a:rPr lang="en-US" dirty="0"/>
              <a:t>	Dashpot C(Ns/m)			spring K (N/m)</a:t>
            </a:r>
          </a:p>
          <a:p>
            <a:endParaRPr lang="en-US" dirty="0"/>
          </a:p>
          <a:p>
            <a:pPr marL="0" indent="0">
              <a:buNone/>
            </a:pPr>
            <a:endParaRPr lang="en-US" dirty="0"/>
          </a:p>
          <a:p>
            <a:r>
              <a:rPr lang="en-US" dirty="0"/>
              <a:t>Mass is perturbed by manipulating end position x(t) of the spring with stiffness K.</a:t>
            </a:r>
          </a:p>
          <a:p>
            <a:r>
              <a:rPr lang="en-US" dirty="0"/>
              <a:t>Dashpot with damping co-efficient C resists motion in proportion to velocity </a:t>
            </a:r>
          </a:p>
        </p:txBody>
      </p:sp>
      <p:grpSp>
        <p:nvGrpSpPr>
          <p:cNvPr id="4" name="Group 3">
            <a:extLst>
              <a:ext uri="{FF2B5EF4-FFF2-40B4-BE49-F238E27FC236}">
                <a16:creationId xmlns:a16="http://schemas.microsoft.com/office/drawing/2014/main" id="{224AFDC3-69F2-42A7-A64A-50CAB3AB51A4}"/>
              </a:ext>
            </a:extLst>
          </p:cNvPr>
          <p:cNvGrpSpPr>
            <a:grpSpLocks/>
          </p:cNvGrpSpPr>
          <p:nvPr/>
        </p:nvGrpSpPr>
        <p:grpSpPr bwMode="auto">
          <a:xfrm>
            <a:off x="1572127" y="1897147"/>
            <a:ext cx="8369582" cy="1063624"/>
            <a:chOff x="3780" y="9900"/>
            <a:chExt cx="7380" cy="900"/>
          </a:xfrm>
        </p:grpSpPr>
        <p:cxnSp>
          <p:nvCxnSpPr>
            <p:cNvPr id="5" name="Line 58">
              <a:extLst>
                <a:ext uri="{FF2B5EF4-FFF2-40B4-BE49-F238E27FC236}">
                  <a16:creationId xmlns:a16="http://schemas.microsoft.com/office/drawing/2014/main" id="{0144D852-6447-4130-AD1A-8B967C1A00B5}"/>
                </a:ext>
              </a:extLst>
            </p:cNvPr>
            <p:cNvCxnSpPr>
              <a:cxnSpLocks noChangeShapeType="1"/>
            </p:cNvCxnSpPr>
            <p:nvPr/>
          </p:nvCxnSpPr>
          <p:spPr bwMode="auto">
            <a:xfrm>
              <a:off x="3960" y="9900"/>
              <a:ext cx="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 name="Line 59">
              <a:extLst>
                <a:ext uri="{FF2B5EF4-FFF2-40B4-BE49-F238E27FC236}">
                  <a16:creationId xmlns:a16="http://schemas.microsoft.com/office/drawing/2014/main" id="{DBDAECB3-E292-4464-9A7D-FA04EE3F08B1}"/>
                </a:ext>
              </a:extLst>
            </p:cNvPr>
            <p:cNvCxnSpPr>
              <a:cxnSpLocks noChangeShapeType="1"/>
            </p:cNvCxnSpPr>
            <p:nvPr/>
          </p:nvCxnSpPr>
          <p:spPr bwMode="auto">
            <a:xfrm>
              <a:off x="3780" y="1044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 name="Line 60">
              <a:extLst>
                <a:ext uri="{FF2B5EF4-FFF2-40B4-BE49-F238E27FC236}">
                  <a16:creationId xmlns:a16="http://schemas.microsoft.com/office/drawing/2014/main" id="{9F19A840-7753-49BE-8D29-BFBFA308D04E}"/>
                </a:ext>
              </a:extLst>
            </p:cNvPr>
            <p:cNvCxnSpPr>
              <a:cxnSpLocks noChangeShapeType="1"/>
            </p:cNvCxnSpPr>
            <p:nvPr/>
          </p:nvCxnSpPr>
          <p:spPr bwMode="auto">
            <a:xfrm>
              <a:off x="3780" y="1026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Line 61">
              <a:extLst>
                <a:ext uri="{FF2B5EF4-FFF2-40B4-BE49-F238E27FC236}">
                  <a16:creationId xmlns:a16="http://schemas.microsoft.com/office/drawing/2014/main" id="{7A09E682-E359-4363-BC23-74D713DD4BB4}"/>
                </a:ext>
              </a:extLst>
            </p:cNvPr>
            <p:cNvCxnSpPr>
              <a:cxnSpLocks noChangeShapeType="1"/>
            </p:cNvCxnSpPr>
            <p:nvPr/>
          </p:nvCxnSpPr>
          <p:spPr bwMode="auto">
            <a:xfrm>
              <a:off x="3780" y="1008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Line 62">
              <a:extLst>
                <a:ext uri="{FF2B5EF4-FFF2-40B4-BE49-F238E27FC236}">
                  <a16:creationId xmlns:a16="http://schemas.microsoft.com/office/drawing/2014/main" id="{08A567B6-A736-4FE5-AE2C-BFB2A1E067B9}"/>
                </a:ext>
              </a:extLst>
            </p:cNvPr>
            <p:cNvCxnSpPr>
              <a:cxnSpLocks noChangeShapeType="1"/>
            </p:cNvCxnSpPr>
            <p:nvPr/>
          </p:nvCxnSpPr>
          <p:spPr bwMode="auto">
            <a:xfrm>
              <a:off x="3780" y="990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0" name="Group 9">
              <a:extLst>
                <a:ext uri="{FF2B5EF4-FFF2-40B4-BE49-F238E27FC236}">
                  <a16:creationId xmlns:a16="http://schemas.microsoft.com/office/drawing/2014/main" id="{FD2D4390-0F84-45F3-B1FB-3F6887B9F140}"/>
                </a:ext>
              </a:extLst>
            </p:cNvPr>
            <p:cNvGrpSpPr>
              <a:grpSpLocks/>
            </p:cNvGrpSpPr>
            <p:nvPr/>
          </p:nvGrpSpPr>
          <p:grpSpPr bwMode="auto">
            <a:xfrm>
              <a:off x="3960" y="10080"/>
              <a:ext cx="3780" cy="720"/>
              <a:chOff x="3960" y="10080"/>
              <a:chExt cx="3780" cy="720"/>
            </a:xfrm>
          </p:grpSpPr>
          <p:sp>
            <p:nvSpPr>
              <p:cNvPr id="25" name="Rectangle 24">
                <a:extLst>
                  <a:ext uri="{FF2B5EF4-FFF2-40B4-BE49-F238E27FC236}">
                    <a16:creationId xmlns:a16="http://schemas.microsoft.com/office/drawing/2014/main" id="{320876D1-AB89-4E6C-8E28-57EA3830D0F4}"/>
                  </a:ext>
                </a:extLst>
              </p:cNvPr>
              <p:cNvSpPr>
                <a:spLocks noChangeArrowheads="1"/>
              </p:cNvSpPr>
              <p:nvPr/>
            </p:nvSpPr>
            <p:spPr bwMode="auto">
              <a:xfrm>
                <a:off x="6660" y="10080"/>
                <a:ext cx="108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u="sng">
                    <a:solidFill>
                      <a:srgbClr val="008080"/>
                    </a:solidFill>
                    <a:effectLst/>
                    <a:latin typeface="Calibri" panose="020F0502020204030204" pitchFamily="34" charset="0"/>
                    <a:ea typeface="Calibri" panose="020F0502020204030204" pitchFamily="34" charset="0"/>
                    <a:cs typeface="Times New Roman" panose="02020603050405020304" pitchFamily="18" charset="0"/>
                  </a:rPr>
                  <a:t>mass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100" u="sng">
                    <a:solidFill>
                      <a:srgbClr val="008080"/>
                    </a:solidFill>
                    <a:effectLst/>
                    <a:latin typeface="Calibri" panose="020F0502020204030204" pitchFamily="34" charset="0"/>
                    <a:ea typeface="Calibri" panose="020F0502020204030204" pitchFamily="34" charset="0"/>
                    <a:cs typeface="Times New Roman" panose="02020603050405020304" pitchFamily="18" charset="0"/>
                  </a:rPr>
                  <a:t>M (Kg)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Line 65">
                <a:extLst>
                  <a:ext uri="{FF2B5EF4-FFF2-40B4-BE49-F238E27FC236}">
                    <a16:creationId xmlns:a16="http://schemas.microsoft.com/office/drawing/2014/main" id="{DFABF64F-2320-49B0-B37F-37AF9170CC50}"/>
                  </a:ext>
                </a:extLst>
              </p:cNvPr>
              <p:cNvCxnSpPr>
                <a:cxnSpLocks noChangeShapeType="1"/>
              </p:cNvCxnSpPr>
              <p:nvPr/>
            </p:nvCxnSpPr>
            <p:spPr bwMode="auto">
              <a:xfrm flipH="1">
                <a:off x="5940" y="10440"/>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Line 66">
                <a:extLst>
                  <a:ext uri="{FF2B5EF4-FFF2-40B4-BE49-F238E27FC236}">
                    <a16:creationId xmlns:a16="http://schemas.microsoft.com/office/drawing/2014/main" id="{5308C873-55D7-4417-A54A-8E8532DF9DDF}"/>
                  </a:ext>
                </a:extLst>
              </p:cNvPr>
              <p:cNvCxnSpPr>
                <a:cxnSpLocks noChangeShapeType="1"/>
              </p:cNvCxnSpPr>
              <p:nvPr/>
            </p:nvCxnSpPr>
            <p:spPr bwMode="auto">
              <a:xfrm>
                <a:off x="3960" y="1044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8" name="Rectangle 27">
                <a:extLst>
                  <a:ext uri="{FF2B5EF4-FFF2-40B4-BE49-F238E27FC236}">
                    <a16:creationId xmlns:a16="http://schemas.microsoft.com/office/drawing/2014/main" id="{ECB0BFDF-A35F-40FC-B33C-F1EC8C88640D}"/>
                  </a:ext>
                </a:extLst>
              </p:cNvPr>
              <p:cNvSpPr>
                <a:spLocks noChangeArrowheads="1"/>
              </p:cNvSpPr>
              <p:nvPr/>
            </p:nvSpPr>
            <p:spPr bwMode="auto">
              <a:xfrm>
                <a:off x="5220" y="10260"/>
                <a:ext cx="720" cy="3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29" name="Line 68">
                <a:extLst>
                  <a:ext uri="{FF2B5EF4-FFF2-40B4-BE49-F238E27FC236}">
                    <a16:creationId xmlns:a16="http://schemas.microsoft.com/office/drawing/2014/main" id="{C444E25C-43EF-4123-8CA4-3F1CC275A37E}"/>
                  </a:ext>
                </a:extLst>
              </p:cNvPr>
              <p:cNvCxnSpPr>
                <a:cxnSpLocks noChangeShapeType="1"/>
              </p:cNvCxnSpPr>
              <p:nvPr/>
            </p:nvCxnSpPr>
            <p:spPr bwMode="auto">
              <a:xfrm flipH="1">
                <a:off x="4860" y="1026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Line 69">
                <a:extLst>
                  <a:ext uri="{FF2B5EF4-FFF2-40B4-BE49-F238E27FC236}">
                    <a16:creationId xmlns:a16="http://schemas.microsoft.com/office/drawing/2014/main" id="{4B1731E0-5AC7-47F0-8996-00FA4B01C9AF}"/>
                  </a:ext>
                </a:extLst>
              </p:cNvPr>
              <p:cNvCxnSpPr>
                <a:cxnSpLocks noChangeShapeType="1"/>
              </p:cNvCxnSpPr>
              <p:nvPr/>
            </p:nvCxnSpPr>
            <p:spPr bwMode="auto">
              <a:xfrm flipH="1">
                <a:off x="4860" y="1062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1" name="Group 10">
              <a:extLst>
                <a:ext uri="{FF2B5EF4-FFF2-40B4-BE49-F238E27FC236}">
                  <a16:creationId xmlns:a16="http://schemas.microsoft.com/office/drawing/2014/main" id="{CC80E430-F7B9-4E3D-A5A9-48A0E143C1A5}"/>
                </a:ext>
              </a:extLst>
            </p:cNvPr>
            <p:cNvGrpSpPr>
              <a:grpSpLocks/>
            </p:cNvGrpSpPr>
            <p:nvPr/>
          </p:nvGrpSpPr>
          <p:grpSpPr bwMode="auto">
            <a:xfrm>
              <a:off x="7200" y="9900"/>
              <a:ext cx="3960" cy="720"/>
              <a:chOff x="7200" y="9900"/>
              <a:chExt cx="3960" cy="720"/>
            </a:xfrm>
          </p:grpSpPr>
          <p:cxnSp>
            <p:nvCxnSpPr>
              <p:cNvPr id="12" name="Line 71">
                <a:extLst>
                  <a:ext uri="{FF2B5EF4-FFF2-40B4-BE49-F238E27FC236}">
                    <a16:creationId xmlns:a16="http://schemas.microsoft.com/office/drawing/2014/main" id="{895E6F97-F69A-4E02-9609-98CCE95DAAB9}"/>
                  </a:ext>
                </a:extLst>
              </p:cNvPr>
              <p:cNvCxnSpPr>
                <a:cxnSpLocks noChangeShapeType="1"/>
              </p:cNvCxnSpPr>
              <p:nvPr/>
            </p:nvCxnSpPr>
            <p:spPr bwMode="auto">
              <a:xfrm flipV="1">
                <a:off x="7200" y="990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72">
                <a:extLst>
                  <a:ext uri="{FF2B5EF4-FFF2-40B4-BE49-F238E27FC236}">
                    <a16:creationId xmlns:a16="http://schemas.microsoft.com/office/drawing/2014/main" id="{41526DB3-9036-43D3-B726-AEF6BF7FC34D}"/>
                  </a:ext>
                </a:extLst>
              </p:cNvPr>
              <p:cNvCxnSpPr>
                <a:cxnSpLocks noChangeShapeType="1"/>
              </p:cNvCxnSpPr>
              <p:nvPr/>
            </p:nvCxnSpPr>
            <p:spPr bwMode="auto">
              <a:xfrm>
                <a:off x="7200" y="990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4" name="Group 13">
                <a:extLst>
                  <a:ext uri="{FF2B5EF4-FFF2-40B4-BE49-F238E27FC236}">
                    <a16:creationId xmlns:a16="http://schemas.microsoft.com/office/drawing/2014/main" id="{0E410C23-1833-47CB-A472-A0C850298E47}"/>
                  </a:ext>
                </a:extLst>
              </p:cNvPr>
              <p:cNvGrpSpPr>
                <a:grpSpLocks/>
              </p:cNvGrpSpPr>
              <p:nvPr/>
            </p:nvGrpSpPr>
            <p:grpSpPr bwMode="auto">
              <a:xfrm>
                <a:off x="7740" y="10260"/>
                <a:ext cx="2700" cy="360"/>
                <a:chOff x="3960" y="10260"/>
                <a:chExt cx="2700" cy="360"/>
              </a:xfrm>
            </p:grpSpPr>
            <p:cxnSp>
              <p:nvCxnSpPr>
                <p:cNvPr id="17" name="Line 74">
                  <a:extLst>
                    <a:ext uri="{FF2B5EF4-FFF2-40B4-BE49-F238E27FC236}">
                      <a16:creationId xmlns:a16="http://schemas.microsoft.com/office/drawing/2014/main" id="{23686FFE-5B7A-4191-A28F-6AE2EC609F8C}"/>
                    </a:ext>
                  </a:extLst>
                </p:cNvPr>
                <p:cNvCxnSpPr>
                  <a:cxnSpLocks noChangeShapeType="1"/>
                </p:cNvCxnSpPr>
                <p:nvPr/>
              </p:nvCxnSpPr>
              <p:spPr bwMode="auto">
                <a:xfrm flipH="1">
                  <a:off x="6120" y="1044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75">
                  <a:extLst>
                    <a:ext uri="{FF2B5EF4-FFF2-40B4-BE49-F238E27FC236}">
                      <a16:creationId xmlns:a16="http://schemas.microsoft.com/office/drawing/2014/main" id="{5DD45925-7F41-452A-8BFB-479FBBB7493D}"/>
                    </a:ext>
                  </a:extLst>
                </p:cNvPr>
                <p:cNvCxnSpPr>
                  <a:cxnSpLocks noChangeShapeType="1"/>
                </p:cNvCxnSpPr>
                <p:nvPr/>
              </p:nvCxnSpPr>
              <p:spPr bwMode="auto">
                <a:xfrm>
                  <a:off x="3960" y="1044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76">
                  <a:extLst>
                    <a:ext uri="{FF2B5EF4-FFF2-40B4-BE49-F238E27FC236}">
                      <a16:creationId xmlns:a16="http://schemas.microsoft.com/office/drawing/2014/main" id="{29DDADCF-A518-4C74-8509-A2D2026B2B00}"/>
                    </a:ext>
                  </a:extLst>
                </p:cNvPr>
                <p:cNvCxnSpPr>
                  <a:cxnSpLocks noChangeShapeType="1"/>
                </p:cNvCxnSpPr>
                <p:nvPr/>
              </p:nvCxnSpPr>
              <p:spPr bwMode="auto">
                <a:xfrm flipV="1">
                  <a:off x="5040" y="1026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77">
                  <a:extLst>
                    <a:ext uri="{FF2B5EF4-FFF2-40B4-BE49-F238E27FC236}">
                      <a16:creationId xmlns:a16="http://schemas.microsoft.com/office/drawing/2014/main" id="{E555D42E-E141-4F63-AE98-85961B7587DF}"/>
                    </a:ext>
                  </a:extLst>
                </p:cNvPr>
                <p:cNvCxnSpPr>
                  <a:cxnSpLocks noChangeShapeType="1"/>
                </p:cNvCxnSpPr>
                <p:nvPr/>
              </p:nvCxnSpPr>
              <p:spPr bwMode="auto">
                <a:xfrm>
                  <a:off x="5220" y="1026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78">
                  <a:extLst>
                    <a:ext uri="{FF2B5EF4-FFF2-40B4-BE49-F238E27FC236}">
                      <a16:creationId xmlns:a16="http://schemas.microsoft.com/office/drawing/2014/main" id="{0195CC01-C46A-464D-A9D3-C1234B9FC38A}"/>
                    </a:ext>
                  </a:extLst>
                </p:cNvPr>
                <p:cNvCxnSpPr>
                  <a:cxnSpLocks noChangeShapeType="1"/>
                </p:cNvCxnSpPr>
                <p:nvPr/>
              </p:nvCxnSpPr>
              <p:spPr bwMode="auto">
                <a:xfrm flipV="1">
                  <a:off x="5400" y="1026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Line 79">
                  <a:extLst>
                    <a:ext uri="{FF2B5EF4-FFF2-40B4-BE49-F238E27FC236}">
                      <a16:creationId xmlns:a16="http://schemas.microsoft.com/office/drawing/2014/main" id="{7A80881B-B5E9-488C-8D5A-126C4BE8F498}"/>
                    </a:ext>
                  </a:extLst>
                </p:cNvPr>
                <p:cNvCxnSpPr>
                  <a:cxnSpLocks noChangeShapeType="1"/>
                </p:cNvCxnSpPr>
                <p:nvPr/>
              </p:nvCxnSpPr>
              <p:spPr bwMode="auto">
                <a:xfrm>
                  <a:off x="5580" y="1026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Line 80">
                  <a:extLst>
                    <a:ext uri="{FF2B5EF4-FFF2-40B4-BE49-F238E27FC236}">
                      <a16:creationId xmlns:a16="http://schemas.microsoft.com/office/drawing/2014/main" id="{A3021FC2-8517-43A2-804B-C006C5881064}"/>
                    </a:ext>
                  </a:extLst>
                </p:cNvPr>
                <p:cNvCxnSpPr>
                  <a:cxnSpLocks noChangeShapeType="1"/>
                </p:cNvCxnSpPr>
                <p:nvPr/>
              </p:nvCxnSpPr>
              <p:spPr bwMode="auto">
                <a:xfrm flipV="1">
                  <a:off x="5760" y="1026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Line 81">
                  <a:extLst>
                    <a:ext uri="{FF2B5EF4-FFF2-40B4-BE49-F238E27FC236}">
                      <a16:creationId xmlns:a16="http://schemas.microsoft.com/office/drawing/2014/main" id="{34A69E00-7208-4009-A2FF-D1AE75AEABDD}"/>
                    </a:ext>
                  </a:extLst>
                </p:cNvPr>
                <p:cNvCxnSpPr>
                  <a:cxnSpLocks noChangeShapeType="1"/>
                </p:cNvCxnSpPr>
                <p:nvPr/>
              </p:nvCxnSpPr>
              <p:spPr bwMode="auto">
                <a:xfrm>
                  <a:off x="5940" y="10260"/>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5" name="Line 82">
                <a:extLst>
                  <a:ext uri="{FF2B5EF4-FFF2-40B4-BE49-F238E27FC236}">
                    <a16:creationId xmlns:a16="http://schemas.microsoft.com/office/drawing/2014/main" id="{1E2290A7-1CE8-4F89-8FE0-04BEF6D9D8DC}"/>
                  </a:ext>
                </a:extLst>
              </p:cNvPr>
              <p:cNvCxnSpPr>
                <a:cxnSpLocks noChangeShapeType="1"/>
              </p:cNvCxnSpPr>
              <p:nvPr/>
            </p:nvCxnSpPr>
            <p:spPr bwMode="auto">
              <a:xfrm flipV="1">
                <a:off x="10440" y="990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83">
                <a:extLst>
                  <a:ext uri="{FF2B5EF4-FFF2-40B4-BE49-F238E27FC236}">
                    <a16:creationId xmlns:a16="http://schemas.microsoft.com/office/drawing/2014/main" id="{53246ABE-054B-4F10-B73A-C291595C78D1}"/>
                  </a:ext>
                </a:extLst>
              </p:cNvPr>
              <p:cNvCxnSpPr>
                <a:cxnSpLocks noChangeShapeType="1"/>
              </p:cNvCxnSpPr>
              <p:nvPr/>
            </p:nvCxnSpPr>
            <p:spPr bwMode="auto">
              <a:xfrm>
                <a:off x="10440" y="990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sp>
        <p:nvSpPr>
          <p:cNvPr id="31" name="Rectangle 2">
            <a:extLst>
              <a:ext uri="{FF2B5EF4-FFF2-40B4-BE49-F238E27FC236}">
                <a16:creationId xmlns:a16="http://schemas.microsoft.com/office/drawing/2014/main" id="{BA05134C-81FB-4A63-8C01-38479EA17B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 name="Object 31">
            <a:extLst>
              <a:ext uri="{FF2B5EF4-FFF2-40B4-BE49-F238E27FC236}">
                <a16:creationId xmlns:a16="http://schemas.microsoft.com/office/drawing/2014/main" id="{58A47619-C274-42EB-9626-052443B97C41}"/>
              </a:ext>
            </a:extLst>
          </p:cNvPr>
          <p:cNvGraphicFramePr>
            <a:graphicFrameLocks noChangeAspect="1"/>
          </p:cNvGraphicFramePr>
          <p:nvPr>
            <p:extLst>
              <p:ext uri="{D42A27DB-BD31-4B8C-83A1-F6EECF244321}">
                <p14:modId xmlns:p14="http://schemas.microsoft.com/office/powerpoint/2010/main" val="1610170078"/>
              </p:ext>
            </p:extLst>
          </p:nvPr>
        </p:nvGraphicFramePr>
        <p:xfrm>
          <a:off x="2840263" y="4786231"/>
          <a:ext cx="2757478" cy="1897145"/>
        </p:xfrm>
        <a:graphic>
          <a:graphicData uri="http://schemas.openxmlformats.org/presentationml/2006/ole">
            <mc:AlternateContent xmlns:mc="http://schemas.openxmlformats.org/markup-compatibility/2006">
              <mc:Choice xmlns:v="urn:schemas-microsoft-com:vml" Requires="v">
                <p:oleObj spid="_x0000_s2073" r:id="rId3" imgW="1205977" imgH="863225" progId="Equation.3">
                  <p:embed/>
                </p:oleObj>
              </mc:Choice>
              <mc:Fallback>
                <p:oleObj r:id="rId3" imgW="1205977" imgH="863225"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263" y="4786231"/>
                        <a:ext cx="2757478" cy="1897145"/>
                      </a:xfrm>
                      <a:prstGeom prst="rect">
                        <a:avLst/>
                      </a:prstGeom>
                      <a:noFill/>
                    </p:spPr>
                  </p:pic>
                </p:oleObj>
              </mc:Fallback>
            </mc:AlternateContent>
          </a:graphicData>
        </a:graphic>
      </p:graphicFrame>
    </p:spTree>
    <p:extLst>
      <p:ext uri="{BB962C8B-B14F-4D97-AF65-F5344CB8AC3E}">
        <p14:creationId xmlns:p14="http://schemas.microsoft.com/office/powerpoint/2010/main" val="28788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00B8-3ACE-4E07-9CF7-4149F164F2EF}"/>
              </a:ext>
            </a:extLst>
          </p:cNvPr>
          <p:cNvSpPr>
            <a:spLocks noGrp="1"/>
          </p:cNvSpPr>
          <p:nvPr>
            <p:ph type="title"/>
          </p:nvPr>
        </p:nvSpPr>
        <p:spPr>
          <a:xfrm>
            <a:off x="838200" y="18255"/>
            <a:ext cx="10515600" cy="1325563"/>
          </a:xfrm>
        </p:spPr>
        <p:txBody>
          <a:bodyPr/>
          <a:lstStyle/>
          <a:p>
            <a:pPr algn="ctr"/>
            <a:r>
              <a:rPr lang="en-US" b="1" dirty="0"/>
              <a:t>FREE – BODY DIAGRAM</a:t>
            </a:r>
          </a:p>
        </p:txBody>
      </p:sp>
      <p:sp>
        <p:nvSpPr>
          <p:cNvPr id="3" name="Content Placeholder 2">
            <a:extLst>
              <a:ext uri="{FF2B5EF4-FFF2-40B4-BE49-F238E27FC236}">
                <a16:creationId xmlns:a16="http://schemas.microsoft.com/office/drawing/2014/main" id="{CACA1150-EC36-4713-8E73-A7682030C445}"/>
              </a:ext>
            </a:extLst>
          </p:cNvPr>
          <p:cNvSpPr>
            <a:spLocks noGrp="1"/>
          </p:cNvSpPr>
          <p:nvPr>
            <p:ph idx="1"/>
          </p:nvPr>
        </p:nvSpPr>
        <p:spPr>
          <a:xfrm>
            <a:off x="838200" y="1343818"/>
            <a:ext cx="10515600" cy="4833145"/>
          </a:xfrm>
        </p:spPr>
        <p:txBody>
          <a:bodyPr/>
          <a:lstStyle/>
          <a:p>
            <a:pPr marL="0" indent="0">
              <a:buNone/>
            </a:pPr>
            <a:r>
              <a:rPr lang="fr-FR" dirty="0"/>
              <a:t>						y(t)                   </a:t>
            </a:r>
          </a:p>
          <a:p>
            <a:pPr marL="0" indent="0">
              <a:buNone/>
            </a:pPr>
            <a:r>
              <a:rPr lang="fr-FR" dirty="0"/>
              <a:t>    </a:t>
            </a:r>
            <a:r>
              <a:rPr lang="fr-FR" dirty="0" err="1"/>
              <a:t>Fd</a:t>
            </a:r>
            <a:r>
              <a:rPr lang="fr-FR" dirty="0"/>
              <a:t> (N)                                                 </a:t>
            </a:r>
            <a:r>
              <a:rPr lang="fr-FR" dirty="0" err="1"/>
              <a:t>Fs</a:t>
            </a:r>
            <a:r>
              <a:rPr lang="fr-FR" dirty="0"/>
              <a:t> (N)</a:t>
            </a:r>
          </a:p>
          <a:p>
            <a:endParaRPr lang="fr-FR" dirty="0"/>
          </a:p>
          <a:p>
            <a:r>
              <a:rPr lang="fr-FR" dirty="0"/>
              <a:t>Expression </a:t>
            </a:r>
            <a:r>
              <a:rPr lang="fr-FR" dirty="0" err="1"/>
              <a:t>equation</a:t>
            </a:r>
            <a:endParaRPr lang="fr-FR" dirty="0"/>
          </a:p>
        </p:txBody>
      </p:sp>
      <p:grpSp>
        <p:nvGrpSpPr>
          <p:cNvPr id="4" name="Group 3">
            <a:extLst>
              <a:ext uri="{FF2B5EF4-FFF2-40B4-BE49-F238E27FC236}">
                <a16:creationId xmlns:a16="http://schemas.microsoft.com/office/drawing/2014/main" id="{29ECE074-60FF-4D95-8D3A-15D3B71A1C6B}"/>
              </a:ext>
            </a:extLst>
          </p:cNvPr>
          <p:cNvGrpSpPr>
            <a:grpSpLocks/>
          </p:cNvGrpSpPr>
          <p:nvPr/>
        </p:nvGrpSpPr>
        <p:grpSpPr bwMode="auto">
          <a:xfrm>
            <a:off x="2239623" y="1458829"/>
            <a:ext cx="3455324" cy="867276"/>
            <a:chOff x="5760" y="2340"/>
            <a:chExt cx="2160" cy="900"/>
          </a:xfrm>
        </p:grpSpPr>
        <p:cxnSp>
          <p:nvCxnSpPr>
            <p:cNvPr id="5" name="Line 85">
              <a:extLst>
                <a:ext uri="{FF2B5EF4-FFF2-40B4-BE49-F238E27FC236}">
                  <a16:creationId xmlns:a16="http://schemas.microsoft.com/office/drawing/2014/main" id="{4F527856-413C-44C6-B984-5CA136954670}"/>
                </a:ext>
              </a:extLst>
            </p:cNvPr>
            <p:cNvCxnSpPr>
              <a:cxnSpLocks noChangeShapeType="1"/>
            </p:cNvCxnSpPr>
            <p:nvPr/>
          </p:nvCxnSpPr>
          <p:spPr bwMode="auto">
            <a:xfrm flipV="1">
              <a:off x="7200" y="234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6" name="Group 5">
              <a:extLst>
                <a:ext uri="{FF2B5EF4-FFF2-40B4-BE49-F238E27FC236}">
                  <a16:creationId xmlns:a16="http://schemas.microsoft.com/office/drawing/2014/main" id="{E71BD213-F308-48CE-9A55-2DEDB2F3451C}"/>
                </a:ext>
              </a:extLst>
            </p:cNvPr>
            <p:cNvGrpSpPr>
              <a:grpSpLocks/>
            </p:cNvGrpSpPr>
            <p:nvPr/>
          </p:nvGrpSpPr>
          <p:grpSpPr bwMode="auto">
            <a:xfrm>
              <a:off x="5760" y="2340"/>
              <a:ext cx="2160" cy="900"/>
              <a:chOff x="5760" y="2340"/>
              <a:chExt cx="2160" cy="900"/>
            </a:xfrm>
          </p:grpSpPr>
          <p:sp>
            <p:nvSpPr>
              <p:cNvPr id="7" name="Rectangle 6">
                <a:extLst>
                  <a:ext uri="{FF2B5EF4-FFF2-40B4-BE49-F238E27FC236}">
                    <a16:creationId xmlns:a16="http://schemas.microsoft.com/office/drawing/2014/main" id="{D0AF6B0C-EF03-4856-A226-F7C6BB8085C3}"/>
                  </a:ext>
                </a:extLst>
              </p:cNvPr>
              <p:cNvSpPr>
                <a:spLocks noChangeArrowheads="1"/>
              </p:cNvSpPr>
              <p:nvPr/>
            </p:nvSpPr>
            <p:spPr bwMode="auto">
              <a:xfrm>
                <a:off x="6660" y="2520"/>
                <a:ext cx="108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u="sng" dirty="0">
                    <a:solidFill>
                      <a:srgbClr val="008080"/>
                    </a:solidFill>
                    <a:effectLst/>
                    <a:latin typeface="Calibri" panose="020F0502020204030204" pitchFamily="34" charset="0"/>
                    <a:ea typeface="Calibri" panose="020F0502020204030204" pitchFamily="34" charset="0"/>
                    <a:cs typeface="Times New Roman" panose="02020603050405020304" pitchFamily="18" charset="0"/>
                  </a:rPr>
                  <a:t>M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Line 88">
                <a:extLst>
                  <a:ext uri="{FF2B5EF4-FFF2-40B4-BE49-F238E27FC236}">
                    <a16:creationId xmlns:a16="http://schemas.microsoft.com/office/drawing/2014/main" id="{C33867D8-9B91-41A1-8D69-FA1962409A52}"/>
                  </a:ext>
                </a:extLst>
              </p:cNvPr>
              <p:cNvCxnSpPr>
                <a:cxnSpLocks noChangeShapeType="1"/>
              </p:cNvCxnSpPr>
              <p:nvPr/>
            </p:nvCxnSpPr>
            <p:spPr bwMode="auto">
              <a:xfrm>
                <a:off x="7200" y="23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89">
                <a:extLst>
                  <a:ext uri="{FF2B5EF4-FFF2-40B4-BE49-F238E27FC236}">
                    <a16:creationId xmlns:a16="http://schemas.microsoft.com/office/drawing/2014/main" id="{F4654131-9541-4645-835D-144FD85521B4}"/>
                  </a:ext>
                </a:extLst>
              </p:cNvPr>
              <p:cNvCxnSpPr>
                <a:cxnSpLocks noChangeShapeType="1"/>
              </p:cNvCxnSpPr>
              <p:nvPr/>
            </p:nvCxnSpPr>
            <p:spPr bwMode="auto">
              <a:xfrm flipH="1">
                <a:off x="5760" y="2865"/>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cxnSp>
        <p:nvCxnSpPr>
          <p:cNvPr id="10" name="Straight Connector 9">
            <a:extLst>
              <a:ext uri="{FF2B5EF4-FFF2-40B4-BE49-F238E27FC236}">
                <a16:creationId xmlns:a16="http://schemas.microsoft.com/office/drawing/2014/main" id="{282F55DD-9450-493F-BB05-43F4B1830543}"/>
              </a:ext>
            </a:extLst>
          </p:cNvPr>
          <p:cNvCxnSpPr>
            <a:cxnSpLocks noChangeShapeType="1"/>
          </p:cNvCxnSpPr>
          <p:nvPr/>
        </p:nvCxnSpPr>
        <p:spPr bwMode="auto">
          <a:xfrm>
            <a:off x="5407003" y="196474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aphicFrame>
        <p:nvGraphicFramePr>
          <p:cNvPr id="12" name="Object 11">
            <a:extLst>
              <a:ext uri="{FF2B5EF4-FFF2-40B4-BE49-F238E27FC236}">
                <a16:creationId xmlns:a16="http://schemas.microsoft.com/office/drawing/2014/main" id="{80EB5AA1-3CDB-4AF7-BB6B-F5BAE22D7E19}"/>
              </a:ext>
            </a:extLst>
          </p:cNvPr>
          <p:cNvGraphicFramePr>
            <a:graphicFrameLocks noChangeAspect="1"/>
          </p:cNvGraphicFramePr>
          <p:nvPr>
            <p:extLst>
              <p:ext uri="{D42A27DB-BD31-4B8C-83A1-F6EECF244321}">
                <p14:modId xmlns:p14="http://schemas.microsoft.com/office/powerpoint/2010/main" val="2888830305"/>
              </p:ext>
            </p:extLst>
          </p:nvPr>
        </p:nvGraphicFramePr>
        <p:xfrm>
          <a:off x="1317216" y="3273344"/>
          <a:ext cx="9093973" cy="2903619"/>
        </p:xfrm>
        <a:graphic>
          <a:graphicData uri="http://schemas.openxmlformats.org/presentationml/2006/ole">
            <mc:AlternateContent xmlns:mc="http://schemas.openxmlformats.org/markup-compatibility/2006">
              <mc:Choice xmlns:v="urn:schemas-microsoft-com:vml" Requires="v">
                <p:oleObj spid="_x0000_s3097" r:id="rId3" imgW="4330700" imgH="1333500" progId="Equation.3">
                  <p:embed/>
                </p:oleObj>
              </mc:Choice>
              <mc:Fallback>
                <p:oleObj r:id="rId3" imgW="4330700" imgH="1333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216" y="3273344"/>
                        <a:ext cx="9093973" cy="2903619"/>
                      </a:xfrm>
                      <a:prstGeom prst="rect">
                        <a:avLst/>
                      </a:prstGeom>
                      <a:noFill/>
                    </p:spPr>
                  </p:pic>
                </p:oleObj>
              </mc:Fallback>
            </mc:AlternateContent>
          </a:graphicData>
        </a:graphic>
      </p:graphicFrame>
    </p:spTree>
    <p:extLst>
      <p:ext uri="{BB962C8B-B14F-4D97-AF65-F5344CB8AC3E}">
        <p14:creationId xmlns:p14="http://schemas.microsoft.com/office/powerpoint/2010/main" val="105943491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177</TotalTime>
  <Words>1039</Words>
  <Application>Microsoft Office PowerPoint</Application>
  <PresentationFormat>Widescreen</PresentationFormat>
  <Paragraphs>190</Paragraphs>
  <Slides>29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Century Gothic</vt:lpstr>
      <vt:lpstr>Times New Roman</vt:lpstr>
      <vt:lpstr>Vapor Trail</vt:lpstr>
      <vt:lpstr>Microsoft Equation 3.0</vt:lpstr>
      <vt:lpstr>UNIT FOUR  MODELLING OF CONTROL COMPONENTS</vt:lpstr>
      <vt:lpstr>MODELLING</vt:lpstr>
      <vt:lpstr>ADVANTAGES OF MODELS</vt:lpstr>
      <vt:lpstr>STEPS IN MODELING</vt:lpstr>
      <vt:lpstr>MECHANICAL SYSTEM</vt:lpstr>
      <vt:lpstr>ANALYSIS OF PHYSICAL SYSTEMS</vt:lpstr>
      <vt:lpstr>ANALYSIS OF PHYSICAL SYSTEMS</vt:lpstr>
      <vt:lpstr>SPRING – MASS DAMPER</vt:lpstr>
      <vt:lpstr>FREE – BODY DIAGRAM</vt:lpstr>
      <vt:lpstr>CONTROL COMPONENTS</vt:lpstr>
      <vt:lpstr>ELECTRICAL CIRCUITS AND COMPONENTS</vt:lpstr>
      <vt:lpstr>ELECTRICAL CIRCUITS AND COMPONENTS</vt:lpstr>
      <vt:lpstr>ELECTRICAL CIRCUITS AND COMPONENTS</vt:lpstr>
      <vt:lpstr>Electrical Symbols and Units</vt:lpstr>
      <vt:lpstr>SUMMARY</vt:lpstr>
      <vt:lpstr>Example 1</vt:lpstr>
      <vt:lpstr>Solution</vt:lpstr>
      <vt:lpstr>Example 2</vt:lpstr>
      <vt:lpstr>Solution</vt:lpstr>
      <vt:lpstr>Thermal Systems</vt:lpstr>
      <vt:lpstr>Thermal System</vt:lpstr>
      <vt:lpstr>Thermal System</vt:lpstr>
      <vt:lpstr>MASS – SPRING – DAMPER</vt:lpstr>
      <vt:lpstr>MASS – SPRING – DAMPER</vt:lpstr>
      <vt:lpstr>MASS – SPRING – DAMPER</vt:lpstr>
      <vt:lpstr>Pneumatic Bellows</vt:lpstr>
      <vt:lpstr>Ideal Hydraulic Damper</vt:lpstr>
      <vt:lpstr>Ideal Hydraulic Damper</vt:lpstr>
      <vt:lpstr>Hydraulic Inertance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OF CONTROL COMPONENTS</dc:title>
  <dc:creator>God'sable Aidam</dc:creator>
  <cp:lastModifiedBy>Fati Bio</cp:lastModifiedBy>
  <cp:revision>28</cp:revision>
  <dcterms:created xsi:type="dcterms:W3CDTF">2018-10-31T12:40:46Z</dcterms:created>
  <dcterms:modified xsi:type="dcterms:W3CDTF">2021-01-12T21:34:03Z</dcterms:modified>
</cp:coreProperties>
</file>