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6" r:id="rId4"/>
    <p:sldId id="277" r:id="rId5"/>
    <p:sldId id="278" r:id="rId6"/>
    <p:sldId id="279" r:id="rId7"/>
    <p:sldId id="280" r:id="rId8"/>
    <p:sldId id="281" r:id="rId9"/>
    <p:sldId id="282" r:id="rId10"/>
    <p:sldId id="283"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4"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102" y="1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85807C-E790-4227-AF95-B911596C3F1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2093787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5807C-E790-4227-AF95-B911596C3F1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27951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5807C-E790-4227-AF95-B911596C3F1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204113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5807C-E790-4227-AF95-B911596C3F1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339248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85807C-E790-4227-AF95-B911596C3F1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366891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85807C-E790-4227-AF95-B911596C3F12}"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9065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85807C-E790-4227-AF95-B911596C3F12}"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99830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85807C-E790-4227-AF95-B911596C3F12}"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263577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5807C-E790-4227-AF95-B911596C3F12}"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70630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85807C-E790-4227-AF95-B911596C3F12}"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195625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85807C-E790-4227-AF95-B911596C3F12}"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4C6CB-235B-4973-835E-59941953B854}" type="slidenum">
              <a:rPr lang="en-US" smtClean="0"/>
              <a:t>‹#›</a:t>
            </a:fld>
            <a:endParaRPr lang="en-US"/>
          </a:p>
        </p:txBody>
      </p:sp>
    </p:spTree>
    <p:extLst>
      <p:ext uri="{BB962C8B-B14F-4D97-AF65-F5344CB8AC3E}">
        <p14:creationId xmlns:p14="http://schemas.microsoft.com/office/powerpoint/2010/main" val="229081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5807C-E790-4227-AF95-B911596C3F12}" type="datetimeFigureOut">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4C6CB-235B-4973-835E-59941953B854}" type="slidenum">
              <a:rPr lang="en-US" smtClean="0"/>
              <a:t>‹#›</a:t>
            </a:fld>
            <a:endParaRPr lang="en-US"/>
          </a:p>
        </p:txBody>
      </p:sp>
    </p:spTree>
    <p:extLst>
      <p:ext uri="{BB962C8B-B14F-4D97-AF65-F5344CB8AC3E}">
        <p14:creationId xmlns:p14="http://schemas.microsoft.com/office/powerpoint/2010/main" val="3862323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akeuseof.com/tag/take-back-control-driver-updates-windows-1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makeuseof.com/tag/fix-corrupted-windows-10-install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fewire.com/what-is-a-command-2625828" TargetMode="External"/><Relationship Id="rId2" Type="http://schemas.openxmlformats.org/officeDocument/2006/relationships/hyperlink" Target="https://www.lifewire.com/what-is-syntax-262601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COMMAND PROMPT COMMANDS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469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FOLDER WITH UNKNOWN NAME</a:t>
            </a:r>
            <a:endParaRPr lang="en-US" dirty="0"/>
          </a:p>
        </p:txBody>
      </p:sp>
      <p:sp>
        <p:nvSpPr>
          <p:cNvPr id="3" name="Content Placeholder 2"/>
          <p:cNvSpPr>
            <a:spLocks noGrp="1"/>
          </p:cNvSpPr>
          <p:nvPr>
            <p:ph idx="1"/>
          </p:nvPr>
        </p:nvSpPr>
        <p:spPr/>
        <p:txBody>
          <a:bodyPr/>
          <a:lstStyle/>
          <a:p>
            <a:r>
              <a:rPr lang="en-US" dirty="0"/>
              <a:t>If you’re not sure what the name of a folder is, you can use the following command</a:t>
            </a:r>
            <a:r>
              <a:rPr lang="en-US" dirty="0" smtClean="0"/>
              <a:t>.</a:t>
            </a:r>
          </a:p>
          <a:p>
            <a:pPr marL="0" indent="0">
              <a:buNone/>
            </a:pPr>
            <a:r>
              <a:rPr lang="en-US" dirty="0" smtClean="0"/>
              <a:t>Syntax</a:t>
            </a:r>
          </a:p>
          <a:p>
            <a:pPr marL="0" indent="0">
              <a:buNone/>
            </a:pPr>
            <a:r>
              <a:rPr lang="en-US" dirty="0" smtClean="0"/>
              <a:t>dir /s/b  /A:D “C:*partial name of folder*”</a:t>
            </a:r>
          </a:p>
          <a:p>
            <a:pPr marL="0" indent="0">
              <a:buNone/>
            </a:pPr>
            <a:r>
              <a:rPr lang="en-US" dirty="0" smtClean="0"/>
              <a:t>Example;</a:t>
            </a:r>
          </a:p>
          <a:p>
            <a:pPr marL="0" indent="0">
              <a:buNone/>
            </a:pPr>
            <a:r>
              <a:rPr lang="en-US" dirty="0" smtClean="0"/>
              <a:t>dir /s/b /A:D “C:*ME15*”  </a:t>
            </a:r>
            <a:endParaRPr lang="en-US" dirty="0"/>
          </a:p>
        </p:txBody>
      </p:sp>
    </p:spTree>
    <p:extLst>
      <p:ext uri="{BB962C8B-B14F-4D97-AF65-F5344CB8AC3E}">
        <p14:creationId xmlns:p14="http://schemas.microsoft.com/office/powerpoint/2010/main" val="150473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a:t>
            </a:r>
            <a:endParaRPr lang="en-US" dirty="0"/>
          </a:p>
        </p:txBody>
      </p:sp>
      <p:sp>
        <p:nvSpPr>
          <p:cNvPr id="3" name="Content Placeholder 2"/>
          <p:cNvSpPr>
            <a:spLocks noGrp="1"/>
          </p:cNvSpPr>
          <p:nvPr>
            <p:ph idx="1"/>
          </p:nvPr>
        </p:nvSpPr>
        <p:spPr/>
        <p:txBody>
          <a:bodyPr>
            <a:normAutofit lnSpcReduction="10000"/>
          </a:bodyPr>
          <a:lstStyle/>
          <a:p>
            <a:r>
              <a:rPr lang="en-US" dirty="0"/>
              <a:t>Most files in Windows are associated with a specific program that is assigned to open the file by default. At times, remembering these associations can become confusing. You can remind yourself by entering the command “</a:t>
            </a:r>
            <a:r>
              <a:rPr lang="en-US" dirty="0" err="1"/>
              <a:t>assoc</a:t>
            </a:r>
            <a:r>
              <a:rPr lang="en-US" dirty="0"/>
              <a:t>” to display a full list of file name extensions and program associations.</a:t>
            </a:r>
          </a:p>
          <a:p>
            <a:r>
              <a:rPr lang="en-US" dirty="0"/>
              <a:t>You can also extend the command to change file associations. For example, “</a:t>
            </a:r>
            <a:r>
              <a:rPr lang="en-US" dirty="0" err="1"/>
              <a:t>assoc</a:t>
            </a:r>
            <a:r>
              <a:rPr lang="en-US" dirty="0"/>
              <a:t> .txt=” will change the file association for text files to whatever program you enter after the equal sign. The “</a:t>
            </a:r>
            <a:r>
              <a:rPr lang="en-US" dirty="0" err="1"/>
              <a:t>Assoc</a:t>
            </a:r>
            <a:r>
              <a:rPr lang="en-US" dirty="0"/>
              <a:t>” command itself will reveal both the extension names and program names, which will help you properly use this command. You can probably do this more easily in the GUI, but the command line interface is a perfectly functional alternative.</a:t>
            </a:r>
          </a:p>
          <a:p>
            <a:endParaRPr lang="en-US" dirty="0"/>
          </a:p>
        </p:txBody>
      </p:sp>
    </p:spTree>
    <p:extLst>
      <p:ext uri="{BB962C8B-B14F-4D97-AF65-F5344CB8AC3E}">
        <p14:creationId xmlns:p14="http://schemas.microsoft.com/office/powerpoint/2010/main" val="218906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a:t>
            </a:r>
            <a:endParaRPr lang="en-US" dirty="0"/>
          </a:p>
        </p:txBody>
      </p:sp>
      <p:sp>
        <p:nvSpPr>
          <p:cNvPr id="3" name="Content Placeholder 2"/>
          <p:cNvSpPr>
            <a:spLocks noGrp="1"/>
          </p:cNvSpPr>
          <p:nvPr>
            <p:ph idx="1"/>
          </p:nvPr>
        </p:nvSpPr>
        <p:spPr/>
        <p:txBody>
          <a:bodyPr>
            <a:normAutofit lnSpcReduction="10000"/>
          </a:bodyPr>
          <a:lstStyle/>
          <a:p>
            <a:r>
              <a:rPr lang="en-US" dirty="0"/>
              <a:t>Deleting files on a mechanical hard drive doesn’t really delete them at all. Instead, it marks the files as no longer accessible and the space they took up as free. The files remain recoverable until the system overwrites them with new data, which can take some time.</a:t>
            </a:r>
          </a:p>
          <a:p>
            <a:r>
              <a:rPr lang="en-US" dirty="0"/>
              <a:t>The cipher command, however, wipes a directory by writing random data to it. To wipe your C drive, for example, you’d use the command “cipher /</a:t>
            </a:r>
            <a:r>
              <a:rPr lang="en-US" dirty="0" err="1"/>
              <a:t>w:c</a:t>
            </a:r>
            <a:r>
              <a:rPr lang="en-US" dirty="0"/>
              <a:t>”, which will wipe free space on the drive. The command does not overwrite undeleted data, so you will not wipe out files you need by running this command.</a:t>
            </a:r>
          </a:p>
          <a:p>
            <a:r>
              <a:rPr lang="en-US" dirty="0"/>
              <a:t>You can use a host of other cipher commands, however, they are generally redundant with BitLocker enabled versions of Windows.</a:t>
            </a:r>
          </a:p>
          <a:p>
            <a:endParaRPr lang="en-US" dirty="0"/>
          </a:p>
        </p:txBody>
      </p:sp>
    </p:spTree>
    <p:extLst>
      <p:ext uri="{BB962C8B-B14F-4D97-AF65-F5344CB8AC3E}">
        <p14:creationId xmlns:p14="http://schemas.microsoft.com/office/powerpoint/2010/main" val="2748015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DRIVERQUERY</a:t>
            </a:r>
            <a:endParaRPr lang="en-US" dirty="0"/>
          </a:p>
        </p:txBody>
      </p:sp>
      <p:sp>
        <p:nvSpPr>
          <p:cNvPr id="3" name="Content Placeholder 2"/>
          <p:cNvSpPr>
            <a:spLocks noGrp="1"/>
          </p:cNvSpPr>
          <p:nvPr>
            <p:ph idx="1"/>
          </p:nvPr>
        </p:nvSpPr>
        <p:spPr/>
        <p:txBody>
          <a:bodyPr/>
          <a:lstStyle/>
          <a:p>
            <a:r>
              <a:rPr lang="en-US" dirty="0"/>
              <a:t>Drivers remain among the most important software installed on a PC</a:t>
            </a:r>
            <a:r>
              <a:rPr lang="en-US" dirty="0" smtClean="0"/>
              <a:t>. </a:t>
            </a:r>
            <a:r>
              <a:rPr lang="en-US" b="1" dirty="0" smtClean="0">
                <a:hlinkClick r:id="rId2"/>
              </a:rPr>
              <a:t>Improperly </a:t>
            </a:r>
            <a:r>
              <a:rPr lang="en-US" b="1" dirty="0">
                <a:hlinkClick r:id="rId2"/>
              </a:rPr>
              <a:t>configured or missing </a:t>
            </a:r>
            <a:r>
              <a:rPr lang="en-US" b="1" dirty="0" smtClean="0">
                <a:hlinkClick r:id="rId2"/>
              </a:rPr>
              <a:t>drivers</a:t>
            </a:r>
            <a:r>
              <a:rPr lang="en-US" b="1" dirty="0" smtClean="0"/>
              <a:t> </a:t>
            </a:r>
            <a:r>
              <a:rPr lang="en-US" dirty="0" smtClean="0"/>
              <a:t>can </a:t>
            </a:r>
            <a:r>
              <a:rPr lang="en-US" dirty="0"/>
              <a:t>cause all sorts of trouble, so its good to have access to a list of what’s on your PC. That’s exactly what the “</a:t>
            </a:r>
            <a:r>
              <a:rPr lang="en-US" dirty="0" err="1"/>
              <a:t>driverquery</a:t>
            </a:r>
            <a:r>
              <a:rPr lang="en-US" dirty="0"/>
              <a:t>” command does. You can extend it to “</a:t>
            </a:r>
            <a:r>
              <a:rPr lang="en-US" dirty="0" err="1"/>
              <a:t>driverquery</a:t>
            </a:r>
            <a:r>
              <a:rPr lang="en-US" dirty="0"/>
              <a:t> -v” to obtain more information, including the directory in which the driver is installed.</a:t>
            </a:r>
          </a:p>
        </p:txBody>
      </p:sp>
    </p:spTree>
    <p:extLst>
      <p:ext uri="{BB962C8B-B14F-4D97-AF65-F5344CB8AC3E}">
        <p14:creationId xmlns:p14="http://schemas.microsoft.com/office/powerpoint/2010/main" val="3558619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IPCONFIG</a:t>
            </a:r>
            <a:endParaRPr lang="en-US" dirty="0"/>
          </a:p>
        </p:txBody>
      </p:sp>
      <p:sp>
        <p:nvSpPr>
          <p:cNvPr id="3" name="Content Placeholder 2"/>
          <p:cNvSpPr>
            <a:spLocks noGrp="1"/>
          </p:cNvSpPr>
          <p:nvPr>
            <p:ph idx="1"/>
          </p:nvPr>
        </p:nvSpPr>
        <p:spPr/>
        <p:txBody>
          <a:bodyPr/>
          <a:lstStyle/>
          <a:p>
            <a:r>
              <a:rPr lang="en-US" dirty="0"/>
              <a:t>This command relays the IP address that your computer is currently using. However, if you’re behind a router (like most computers today), you’ll instead receive the local network address of the router.</a:t>
            </a:r>
          </a:p>
          <a:p>
            <a:r>
              <a:rPr lang="en-US" dirty="0"/>
              <a:t>Still, ipconfig is useful because of its extensions. “ipconfig /release” followed by “ipconfig /renew” can force your Windows PC into asking for a new IP address, which is useful if your computer claims one isn’t available. You can also use “ipconfig /</a:t>
            </a:r>
            <a:r>
              <a:rPr lang="en-US" dirty="0" err="1"/>
              <a:t>flushdns</a:t>
            </a:r>
            <a:r>
              <a:rPr lang="en-US" dirty="0"/>
              <a:t>” to refresh your DNS address. These commands are great if the Windows network troubleshooter chokes, which does happen on occasion.</a:t>
            </a:r>
          </a:p>
          <a:p>
            <a:pPr marL="0" indent="0">
              <a:buNone/>
            </a:pPr>
            <a:endParaRPr lang="en-US" dirty="0"/>
          </a:p>
        </p:txBody>
      </p:sp>
    </p:spTree>
    <p:extLst>
      <p:ext uri="{BB962C8B-B14F-4D97-AF65-F5344CB8AC3E}">
        <p14:creationId xmlns:p14="http://schemas.microsoft.com/office/powerpoint/2010/main" val="60875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NETSTAT</a:t>
            </a:r>
            <a:endParaRPr lang="en-US" dirty="0"/>
          </a:p>
        </p:txBody>
      </p:sp>
      <p:sp>
        <p:nvSpPr>
          <p:cNvPr id="3" name="Content Placeholder 2"/>
          <p:cNvSpPr>
            <a:spLocks noGrp="1"/>
          </p:cNvSpPr>
          <p:nvPr>
            <p:ph idx="1"/>
          </p:nvPr>
        </p:nvSpPr>
        <p:spPr/>
        <p:txBody>
          <a:bodyPr/>
          <a:lstStyle/>
          <a:p>
            <a:r>
              <a:rPr lang="en-US" dirty="0"/>
              <a:t>Entering the command “netstat -an” will provide you with a list of currently open ports and related IP addresses. This command will also tell you what state the port is in – listening, established or closed.</a:t>
            </a:r>
          </a:p>
          <a:p>
            <a:r>
              <a:rPr lang="en-US" dirty="0"/>
              <a:t>This is a great command for when you’re trying to troubleshoot devices connected to your PC or when you fear a Trojan infected your system and you’re trying to locate a malicious connection.</a:t>
            </a:r>
          </a:p>
          <a:p>
            <a:endParaRPr lang="en-US" dirty="0"/>
          </a:p>
        </p:txBody>
      </p:sp>
    </p:spTree>
    <p:extLst>
      <p:ext uri="{BB962C8B-B14F-4D97-AF65-F5344CB8AC3E}">
        <p14:creationId xmlns:p14="http://schemas.microsoft.com/office/powerpoint/2010/main" val="799471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POWERCFG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Powercfg</a:t>
            </a:r>
            <a:r>
              <a:rPr lang="en-US" dirty="0"/>
              <a:t> is a very powerful command for managing and tracking how your computer uses energy. You can use the command “</a:t>
            </a:r>
            <a:r>
              <a:rPr lang="en-US" dirty="0" err="1"/>
              <a:t>powercfg</a:t>
            </a:r>
            <a:r>
              <a:rPr lang="en-US" dirty="0"/>
              <a:t> hibernate on” and “</a:t>
            </a:r>
            <a:r>
              <a:rPr lang="en-US" dirty="0" err="1"/>
              <a:t>powercfg</a:t>
            </a:r>
            <a:r>
              <a:rPr lang="en-US" dirty="0"/>
              <a:t> hibernate off” to manage hibernation, and you can also use the command “</a:t>
            </a:r>
            <a:r>
              <a:rPr lang="en-US" dirty="0" err="1"/>
              <a:t>powercfg</a:t>
            </a:r>
            <a:r>
              <a:rPr lang="en-US" dirty="0"/>
              <a:t> /a” to view the power-saving states currently available on your PC.</a:t>
            </a:r>
          </a:p>
          <a:p>
            <a:r>
              <a:rPr lang="en-US" dirty="0"/>
              <a:t>Another useful command is “</a:t>
            </a:r>
            <a:r>
              <a:rPr lang="en-US" dirty="0" err="1"/>
              <a:t>powercfg</a:t>
            </a:r>
            <a:r>
              <a:rPr lang="en-US" dirty="0"/>
              <a:t> /</a:t>
            </a:r>
            <a:r>
              <a:rPr lang="en-US" dirty="0" err="1"/>
              <a:t>devicequery</a:t>
            </a:r>
            <a:r>
              <a:rPr lang="en-US" dirty="0"/>
              <a:t> s1_supported”, which displays a list of devices on your computer that support connected standby. When enabled, you can use these devices to bring your computer out of standby — even remotely. You can enable this by selecting the device </a:t>
            </a:r>
            <a:r>
              <a:rPr lang="en-US" dirty="0" err="1"/>
              <a:t>in</a:t>
            </a:r>
            <a:r>
              <a:rPr lang="en-US" b="1" dirty="0" err="1"/>
              <a:t>Device</a:t>
            </a:r>
            <a:r>
              <a:rPr lang="en-US" b="1" dirty="0"/>
              <a:t> Manager</a:t>
            </a:r>
            <a:r>
              <a:rPr lang="en-US" dirty="0"/>
              <a:t>, opening its properties, going to </a:t>
            </a:r>
            <a:r>
              <a:rPr lang="en-US" dirty="0" err="1"/>
              <a:t>the</a:t>
            </a:r>
            <a:r>
              <a:rPr lang="en-US" b="1" dirty="0" err="1"/>
              <a:t>Power</a:t>
            </a:r>
            <a:r>
              <a:rPr lang="en-US" b="1" dirty="0"/>
              <a:t> </a:t>
            </a:r>
            <a:r>
              <a:rPr lang="en-US" b="1" dirty="0" err="1"/>
              <a:t>Management</a:t>
            </a:r>
            <a:r>
              <a:rPr lang="en-US" dirty="0" err="1"/>
              <a:t>tab</a:t>
            </a:r>
            <a:r>
              <a:rPr lang="en-US" dirty="0"/>
              <a:t> and then checking </a:t>
            </a:r>
            <a:r>
              <a:rPr lang="en-US" dirty="0" err="1"/>
              <a:t>the</a:t>
            </a:r>
            <a:r>
              <a:rPr lang="en-US" b="1" dirty="0" err="1"/>
              <a:t>Allow</a:t>
            </a:r>
            <a:r>
              <a:rPr lang="en-US" b="1" dirty="0"/>
              <a:t> this device to wake the </a:t>
            </a:r>
            <a:r>
              <a:rPr lang="en-US" b="1" dirty="0" err="1"/>
              <a:t>computer</a:t>
            </a:r>
            <a:r>
              <a:rPr lang="en-US" dirty="0" err="1"/>
              <a:t>box</a:t>
            </a:r>
            <a:r>
              <a:rPr lang="en-US" dirty="0"/>
              <a:t>.</a:t>
            </a:r>
          </a:p>
          <a:p>
            <a:r>
              <a:rPr lang="en-US" dirty="0"/>
              <a:t>“</a:t>
            </a:r>
            <a:r>
              <a:rPr lang="en-US" dirty="0" err="1"/>
              <a:t>Powercfg</a:t>
            </a:r>
            <a:r>
              <a:rPr lang="en-US" dirty="0"/>
              <a:t> /</a:t>
            </a:r>
            <a:r>
              <a:rPr lang="en-US" dirty="0" err="1"/>
              <a:t>lastwake</a:t>
            </a:r>
            <a:r>
              <a:rPr lang="en-US" dirty="0"/>
              <a:t>” will show you what device last woke your PC from a sleep state. You can use this command to troubleshoot your PC if it seems to wake from sleep at random.</a:t>
            </a:r>
          </a:p>
          <a:p>
            <a:endParaRPr lang="en-US" dirty="0"/>
          </a:p>
        </p:txBody>
      </p:sp>
    </p:spTree>
    <p:extLst>
      <p:ext uri="{BB962C8B-B14F-4D97-AF65-F5344CB8AC3E}">
        <p14:creationId xmlns:p14="http://schemas.microsoft.com/office/powerpoint/2010/main" val="392078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SHUTDOWN</a:t>
            </a:r>
            <a:endParaRPr lang="en-US" dirty="0"/>
          </a:p>
        </p:txBody>
      </p:sp>
      <p:sp>
        <p:nvSpPr>
          <p:cNvPr id="3" name="Content Placeholder 2"/>
          <p:cNvSpPr>
            <a:spLocks noGrp="1"/>
          </p:cNvSpPr>
          <p:nvPr>
            <p:ph idx="1"/>
          </p:nvPr>
        </p:nvSpPr>
        <p:spPr/>
        <p:txBody>
          <a:bodyPr/>
          <a:lstStyle/>
          <a:p>
            <a:r>
              <a:rPr lang="en-US" dirty="0"/>
              <a:t>Windows 8 introduced the shutdown command that—you guessed it!—shuts down your computer</a:t>
            </a:r>
          </a:p>
          <a:p>
            <a:r>
              <a:rPr lang="en-US" dirty="0"/>
              <a:t>This is, of course, redundant with the already easily accessed shutdown button, but what’s not redundant is the “shutdown /r /o” command, which restarts your PC and launches the Advanced Start Options menu, which is where you can access Safe Mode and Windows recovery utilities. This is useful if you want to restart your computer for troubleshooting purposes.</a:t>
            </a:r>
          </a:p>
          <a:p>
            <a:endParaRPr lang="en-US" dirty="0"/>
          </a:p>
        </p:txBody>
      </p:sp>
    </p:spTree>
    <p:extLst>
      <p:ext uri="{BB962C8B-B14F-4D97-AF65-F5344CB8AC3E}">
        <p14:creationId xmlns:p14="http://schemas.microsoft.com/office/powerpoint/2010/main" val="106581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SYSTEMINFO</a:t>
            </a:r>
            <a:endParaRPr lang="en-US" dirty="0"/>
          </a:p>
        </p:txBody>
      </p:sp>
      <p:sp>
        <p:nvSpPr>
          <p:cNvPr id="3" name="Content Placeholder 2"/>
          <p:cNvSpPr>
            <a:spLocks noGrp="1"/>
          </p:cNvSpPr>
          <p:nvPr>
            <p:ph idx="1"/>
          </p:nvPr>
        </p:nvSpPr>
        <p:spPr/>
        <p:txBody>
          <a:bodyPr/>
          <a:lstStyle/>
          <a:p>
            <a:r>
              <a:rPr lang="en-US" dirty="0"/>
              <a:t>This command will give you a detailed configuration overview of your computer. The list covers your operating system and hardware. For example, you can look up the original Windows installation date, the last boot time, your BIOS version, total and available memory, installed hotfixes, network card configurations, and more.</a:t>
            </a:r>
          </a:p>
          <a:p>
            <a:r>
              <a:rPr lang="en-US" dirty="0"/>
              <a:t>Use “</a:t>
            </a:r>
            <a:r>
              <a:rPr lang="en-US" dirty="0" err="1"/>
              <a:t>systeminfo</a:t>
            </a:r>
            <a:r>
              <a:rPr lang="en-US" dirty="0"/>
              <a:t> /s” followed by the host name of a computer on your local network, to remotely grab the information for that system. This may require additional syntax elements for the domain, user name, and password, like this: “</a:t>
            </a:r>
            <a:r>
              <a:rPr lang="en-US" dirty="0" err="1"/>
              <a:t>systeminfo</a:t>
            </a:r>
            <a:r>
              <a:rPr lang="en-US" dirty="0"/>
              <a:t> /s [</a:t>
            </a:r>
            <a:r>
              <a:rPr lang="en-US" dirty="0" err="1"/>
              <a:t>host_name</a:t>
            </a:r>
            <a:r>
              <a:rPr lang="en-US" dirty="0"/>
              <a:t>] /u [domain]\[</a:t>
            </a:r>
            <a:r>
              <a:rPr lang="en-US" dirty="0" err="1"/>
              <a:t>user_name</a:t>
            </a:r>
            <a:r>
              <a:rPr lang="en-US" dirty="0"/>
              <a:t>] /p [</a:t>
            </a:r>
            <a:r>
              <a:rPr lang="en-US" dirty="0" err="1"/>
              <a:t>user_password</a:t>
            </a:r>
            <a:r>
              <a:rPr lang="en-US" dirty="0"/>
              <a:t>]”</a:t>
            </a:r>
          </a:p>
          <a:p>
            <a:endParaRPr lang="en-US" dirty="0"/>
          </a:p>
        </p:txBody>
      </p:sp>
    </p:spTree>
    <p:extLst>
      <p:ext uri="{BB962C8B-B14F-4D97-AF65-F5344CB8AC3E}">
        <p14:creationId xmlns:p14="http://schemas.microsoft.com/office/powerpoint/2010/main" val="3639871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FILE CHECKER</a:t>
            </a:r>
            <a:endParaRPr lang="en-US" dirty="0"/>
          </a:p>
        </p:txBody>
      </p:sp>
      <p:sp>
        <p:nvSpPr>
          <p:cNvPr id="3" name="Content Placeholder 2"/>
          <p:cNvSpPr>
            <a:spLocks noGrp="1"/>
          </p:cNvSpPr>
          <p:nvPr>
            <p:ph idx="1"/>
          </p:nvPr>
        </p:nvSpPr>
        <p:spPr/>
        <p:txBody>
          <a:bodyPr/>
          <a:lstStyle/>
          <a:p>
            <a:r>
              <a:rPr lang="en-US" dirty="0"/>
              <a:t>System File Checker is </a:t>
            </a:r>
            <a:r>
              <a:rPr lang="en-US" dirty="0" err="1"/>
              <a:t>an</a:t>
            </a:r>
            <a:r>
              <a:rPr lang="en-US" b="1" dirty="0" err="1">
                <a:hlinkClick r:id="rId2"/>
              </a:rPr>
              <a:t>automatic</a:t>
            </a:r>
            <a:r>
              <a:rPr lang="en-US" b="1" dirty="0">
                <a:hlinkClick r:id="rId2"/>
              </a:rPr>
              <a:t> scan and repair </a:t>
            </a:r>
            <a:r>
              <a:rPr lang="en-US" b="1" dirty="0" err="1">
                <a:hlinkClick r:id="rId2"/>
              </a:rPr>
              <a:t>tool</a:t>
            </a:r>
            <a:r>
              <a:rPr lang="en-US" dirty="0" err="1"/>
              <a:t>that</a:t>
            </a:r>
            <a:r>
              <a:rPr lang="en-US" dirty="0"/>
              <a:t> focuses on Windows system files.</a:t>
            </a:r>
          </a:p>
          <a:p>
            <a:r>
              <a:rPr lang="en-US" dirty="0"/>
              <a:t>You will need to run the command prompt with administrator privileges and enter the command “</a:t>
            </a:r>
            <a:r>
              <a:rPr lang="en-US" dirty="0" err="1"/>
              <a:t>sfc</a:t>
            </a:r>
            <a:r>
              <a:rPr lang="en-US" dirty="0"/>
              <a:t> /</a:t>
            </a:r>
            <a:r>
              <a:rPr lang="en-US" dirty="0" err="1"/>
              <a:t>scannow</a:t>
            </a:r>
            <a:r>
              <a:rPr lang="en-US" dirty="0"/>
              <a:t>”. If SFC finds any corrupt or missing files, it will automatically replace them using cached copies kept by Windows for this purpose alone. The command can require a half-hour to run on older notebooks.</a:t>
            </a:r>
          </a:p>
          <a:p>
            <a:endParaRPr lang="en-US" dirty="0"/>
          </a:p>
        </p:txBody>
      </p:sp>
    </p:spTree>
    <p:extLst>
      <p:ext uri="{BB962C8B-B14F-4D97-AF65-F5344CB8AC3E}">
        <p14:creationId xmlns:p14="http://schemas.microsoft.com/office/powerpoint/2010/main" val="312823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 Command Syntax</a:t>
            </a:r>
            <a:br>
              <a:rPr lang="en-US" b="1" dirty="0" smtClean="0"/>
            </a:br>
            <a:endParaRPr lang="en-US" dirty="0"/>
          </a:p>
        </p:txBody>
      </p:sp>
      <p:sp>
        <p:nvSpPr>
          <p:cNvPr id="3" name="Content Placeholder 2"/>
          <p:cNvSpPr>
            <a:spLocks noGrp="1"/>
          </p:cNvSpPr>
          <p:nvPr>
            <p:ph idx="1"/>
          </p:nvPr>
        </p:nvSpPr>
        <p:spPr/>
        <p:txBody>
          <a:bodyPr/>
          <a:lstStyle/>
          <a:p>
            <a:r>
              <a:rPr lang="en-US" b="1" dirty="0" err="1" smtClean="0"/>
              <a:t>dir</a:t>
            </a:r>
            <a:r>
              <a:rPr lang="en-US" dirty="0"/>
              <a:t> [</a:t>
            </a:r>
            <a:r>
              <a:rPr lang="en-US" i="1" dirty="0"/>
              <a:t>drive</a:t>
            </a:r>
            <a:r>
              <a:rPr lang="en-US" b="1" dirty="0"/>
              <a:t>:</a:t>
            </a:r>
            <a:r>
              <a:rPr lang="en-US" dirty="0"/>
              <a:t>][</a:t>
            </a:r>
            <a:r>
              <a:rPr lang="en-US" i="1" dirty="0"/>
              <a:t>path</a:t>
            </a:r>
            <a:r>
              <a:rPr lang="en-US" dirty="0"/>
              <a:t>][</a:t>
            </a:r>
            <a:r>
              <a:rPr lang="en-US" i="1" dirty="0"/>
              <a:t>filename</a:t>
            </a:r>
            <a:r>
              <a:rPr lang="en-US" dirty="0"/>
              <a:t>] [</a:t>
            </a:r>
            <a:r>
              <a:rPr lang="en-US" b="1" dirty="0"/>
              <a:t>/a</a:t>
            </a:r>
            <a:r>
              <a:rPr lang="en-US" dirty="0"/>
              <a:t>[[</a:t>
            </a:r>
            <a:r>
              <a:rPr lang="en-US" b="1" dirty="0"/>
              <a:t>:</a:t>
            </a:r>
            <a:r>
              <a:rPr lang="en-US" dirty="0"/>
              <a:t>]</a:t>
            </a:r>
            <a:r>
              <a:rPr lang="en-US" i="1" dirty="0"/>
              <a:t>attributes</a:t>
            </a:r>
            <a:r>
              <a:rPr lang="en-US" dirty="0"/>
              <a:t>]] [</a:t>
            </a:r>
            <a:r>
              <a:rPr lang="en-US" b="1" dirty="0"/>
              <a:t>/b</a:t>
            </a:r>
            <a:r>
              <a:rPr lang="en-US" dirty="0"/>
              <a:t>] [</a:t>
            </a:r>
            <a:r>
              <a:rPr lang="en-US" b="1" dirty="0"/>
              <a:t>/c</a:t>
            </a:r>
            <a:r>
              <a:rPr lang="en-US" dirty="0"/>
              <a:t>] [</a:t>
            </a:r>
            <a:r>
              <a:rPr lang="en-US" b="1" dirty="0"/>
              <a:t>/d</a:t>
            </a:r>
            <a:r>
              <a:rPr lang="en-US" dirty="0"/>
              <a:t>] [</a:t>
            </a:r>
            <a:r>
              <a:rPr lang="en-US" b="1" dirty="0"/>
              <a:t>/l</a:t>
            </a:r>
            <a:r>
              <a:rPr lang="en-US" dirty="0"/>
              <a:t>] [</a:t>
            </a:r>
            <a:r>
              <a:rPr lang="en-US" b="1" dirty="0"/>
              <a:t>/n</a:t>
            </a:r>
            <a:r>
              <a:rPr lang="en-US" dirty="0"/>
              <a:t>] [</a:t>
            </a:r>
            <a:r>
              <a:rPr lang="en-US" b="1" dirty="0"/>
              <a:t>/o</a:t>
            </a:r>
            <a:r>
              <a:rPr lang="en-US" dirty="0"/>
              <a:t>[[</a:t>
            </a:r>
            <a:r>
              <a:rPr lang="en-US" b="1" dirty="0"/>
              <a:t>:</a:t>
            </a:r>
            <a:r>
              <a:rPr lang="en-US" dirty="0"/>
              <a:t>]</a:t>
            </a:r>
            <a:r>
              <a:rPr lang="en-US" i="1" dirty="0" err="1"/>
              <a:t>sortorder</a:t>
            </a:r>
            <a:r>
              <a:rPr lang="en-US" dirty="0"/>
              <a:t>]] [</a:t>
            </a:r>
            <a:r>
              <a:rPr lang="en-US" b="1" dirty="0"/>
              <a:t>/p</a:t>
            </a:r>
            <a:r>
              <a:rPr lang="en-US" dirty="0"/>
              <a:t>] [</a:t>
            </a:r>
            <a:r>
              <a:rPr lang="en-US" b="1" dirty="0"/>
              <a:t>/q</a:t>
            </a:r>
            <a:r>
              <a:rPr lang="en-US" dirty="0"/>
              <a:t>] [</a:t>
            </a:r>
            <a:r>
              <a:rPr lang="en-US" b="1" dirty="0"/>
              <a:t>/r</a:t>
            </a:r>
            <a:r>
              <a:rPr lang="en-US" dirty="0"/>
              <a:t>] [</a:t>
            </a:r>
            <a:r>
              <a:rPr lang="en-US" b="1" dirty="0"/>
              <a:t>/s</a:t>
            </a:r>
            <a:r>
              <a:rPr lang="en-US" dirty="0"/>
              <a:t>] [</a:t>
            </a:r>
            <a:r>
              <a:rPr lang="en-US" b="1" dirty="0"/>
              <a:t>/t</a:t>
            </a:r>
            <a:r>
              <a:rPr lang="en-US" dirty="0"/>
              <a:t>[[</a:t>
            </a:r>
            <a:r>
              <a:rPr lang="en-US" b="1" dirty="0"/>
              <a:t>:</a:t>
            </a:r>
            <a:r>
              <a:rPr lang="en-US" dirty="0"/>
              <a:t>]</a:t>
            </a:r>
            <a:r>
              <a:rPr lang="en-US" i="1" dirty="0" err="1"/>
              <a:t>timefield</a:t>
            </a:r>
            <a:r>
              <a:rPr lang="en-US" dirty="0"/>
              <a:t>]] [</a:t>
            </a:r>
            <a:r>
              <a:rPr lang="en-US" b="1" dirty="0"/>
              <a:t>/w</a:t>
            </a:r>
            <a:r>
              <a:rPr lang="en-US" dirty="0"/>
              <a:t>] [</a:t>
            </a:r>
            <a:r>
              <a:rPr lang="en-US" b="1" dirty="0"/>
              <a:t>/x</a:t>
            </a:r>
            <a:r>
              <a:rPr lang="en-US" dirty="0"/>
              <a:t>] [</a:t>
            </a:r>
            <a:r>
              <a:rPr lang="en-US" b="1" dirty="0"/>
              <a:t>/4</a:t>
            </a:r>
            <a:r>
              <a:rPr lang="en-US" dirty="0"/>
              <a:t>]</a:t>
            </a:r>
          </a:p>
          <a:p>
            <a:endParaRPr lang="en-US" dirty="0"/>
          </a:p>
        </p:txBody>
      </p:sp>
    </p:spTree>
    <p:extLst>
      <p:ext uri="{BB962C8B-B14F-4D97-AF65-F5344CB8AC3E}">
        <p14:creationId xmlns:p14="http://schemas.microsoft.com/office/powerpoint/2010/main" val="320327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TASKLIST</a:t>
            </a:r>
            <a:endParaRPr lang="en-US" dirty="0"/>
          </a:p>
        </p:txBody>
      </p:sp>
      <p:sp>
        <p:nvSpPr>
          <p:cNvPr id="3" name="Content Placeholder 2"/>
          <p:cNvSpPr>
            <a:spLocks noGrp="1"/>
          </p:cNvSpPr>
          <p:nvPr>
            <p:ph idx="1"/>
          </p:nvPr>
        </p:nvSpPr>
        <p:spPr/>
        <p:txBody>
          <a:bodyPr/>
          <a:lstStyle/>
          <a:p>
            <a:r>
              <a:rPr lang="en-US" dirty="0"/>
              <a:t>You can use the “</a:t>
            </a:r>
            <a:r>
              <a:rPr lang="en-US" dirty="0" err="1"/>
              <a:t>tasklist</a:t>
            </a:r>
            <a:r>
              <a:rPr lang="en-US" dirty="0"/>
              <a:t>” command to provide a current list of all tasks running on your PC. Though somewhat redundant with Task Manager, the command may sometimes find tasks hidden from view in that utility.</a:t>
            </a:r>
          </a:p>
          <a:p>
            <a:r>
              <a:rPr lang="en-US" dirty="0"/>
              <a:t>There’s also a wide range of modifiers. “</a:t>
            </a:r>
            <a:r>
              <a:rPr lang="en-US" dirty="0" err="1"/>
              <a:t>Tasklist</a:t>
            </a:r>
            <a:r>
              <a:rPr lang="en-US" dirty="0"/>
              <a:t> -svc” shows services related to each task, use “</a:t>
            </a:r>
            <a:r>
              <a:rPr lang="en-US" dirty="0" err="1"/>
              <a:t>tasklist</a:t>
            </a:r>
            <a:r>
              <a:rPr lang="en-US" dirty="0"/>
              <a:t> -v” to obtain more detail on each task, and “</a:t>
            </a:r>
            <a:r>
              <a:rPr lang="en-US" dirty="0" err="1"/>
              <a:t>tasklist</a:t>
            </a:r>
            <a:r>
              <a:rPr lang="en-US" dirty="0"/>
              <a:t> -m” will locate .</a:t>
            </a:r>
            <a:r>
              <a:rPr lang="en-US" dirty="0" err="1"/>
              <a:t>dll</a:t>
            </a:r>
            <a:r>
              <a:rPr lang="en-US" dirty="0"/>
              <a:t> files associated with active tasks. These commands are useful for advanced troubleshooting.</a:t>
            </a:r>
          </a:p>
          <a:p>
            <a:endParaRPr lang="en-US" dirty="0"/>
          </a:p>
        </p:txBody>
      </p:sp>
    </p:spTree>
    <p:extLst>
      <p:ext uri="{BB962C8B-B14F-4D97-AF65-F5344CB8AC3E}">
        <p14:creationId xmlns:p14="http://schemas.microsoft.com/office/powerpoint/2010/main" val="185112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CHDIR</a:t>
            </a:r>
            <a:endParaRPr lang="en-US" dirty="0"/>
          </a:p>
        </p:txBody>
      </p:sp>
      <p:sp>
        <p:nvSpPr>
          <p:cNvPr id="3" name="Content Placeholder 2"/>
          <p:cNvSpPr>
            <a:spLocks noGrp="1"/>
          </p:cNvSpPr>
          <p:nvPr>
            <p:ph idx="1"/>
          </p:nvPr>
        </p:nvSpPr>
        <p:spPr/>
        <p:txBody>
          <a:bodyPr/>
          <a:lstStyle/>
          <a:p>
            <a:r>
              <a:rPr lang="en-US" dirty="0"/>
              <a:t>The </a:t>
            </a:r>
            <a:r>
              <a:rPr lang="en-US" dirty="0" err="1"/>
              <a:t>chdir</a:t>
            </a:r>
            <a:r>
              <a:rPr lang="en-US" dirty="0"/>
              <a:t> command is used to display the drive letter and folder that you are currently in. </a:t>
            </a:r>
            <a:r>
              <a:rPr lang="en-US" dirty="0" err="1"/>
              <a:t>Chdir</a:t>
            </a:r>
            <a:r>
              <a:rPr lang="en-US" dirty="0"/>
              <a:t> can also be used to change the drive and/or directory that you want to work in. The </a:t>
            </a:r>
            <a:r>
              <a:rPr lang="en-US" dirty="0" err="1"/>
              <a:t>chdir</a:t>
            </a:r>
            <a:r>
              <a:rPr lang="en-US" dirty="0"/>
              <a:t> command is available in all versions of Windows, as well as in </a:t>
            </a:r>
            <a:r>
              <a:rPr lang="en-US" dirty="0" smtClean="0"/>
              <a:t>MS-DOS.</a:t>
            </a:r>
            <a:endParaRPr lang="en-US" dirty="0"/>
          </a:p>
        </p:txBody>
      </p:sp>
    </p:spTree>
    <p:extLst>
      <p:ext uri="{BB962C8B-B14F-4D97-AF65-F5344CB8AC3E}">
        <p14:creationId xmlns:p14="http://schemas.microsoft.com/office/powerpoint/2010/main" val="3411602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CHKDSK</a:t>
            </a:r>
            <a:endParaRPr lang="en-US" dirty="0"/>
          </a:p>
        </p:txBody>
      </p:sp>
      <p:sp>
        <p:nvSpPr>
          <p:cNvPr id="3" name="Content Placeholder 2"/>
          <p:cNvSpPr>
            <a:spLocks noGrp="1"/>
          </p:cNvSpPr>
          <p:nvPr>
            <p:ph idx="1"/>
          </p:nvPr>
        </p:nvSpPr>
        <p:spPr/>
        <p:txBody>
          <a:bodyPr/>
          <a:lstStyle/>
          <a:p>
            <a:r>
              <a:rPr lang="en-US" dirty="0"/>
              <a:t>The </a:t>
            </a:r>
            <a:r>
              <a:rPr lang="en-US" dirty="0" err="1"/>
              <a:t>chkdsk</a:t>
            </a:r>
            <a:r>
              <a:rPr lang="en-US" dirty="0"/>
              <a:t> command, often referred to as check disk, is used to identify and correct certain hard drive errors. The </a:t>
            </a:r>
            <a:r>
              <a:rPr lang="en-US" dirty="0" err="1"/>
              <a:t>chkdsk</a:t>
            </a:r>
            <a:r>
              <a:rPr lang="en-US" dirty="0"/>
              <a:t> command is available in all versions of Windows, as well as in MS-DOS.</a:t>
            </a:r>
          </a:p>
        </p:txBody>
      </p:sp>
    </p:spTree>
    <p:extLst>
      <p:ext uri="{BB962C8B-B14F-4D97-AF65-F5344CB8AC3E}">
        <p14:creationId xmlns:p14="http://schemas.microsoft.com/office/powerpoint/2010/main" val="186943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CLS</a:t>
            </a:r>
            <a:endParaRPr lang="en-US" dirty="0"/>
          </a:p>
        </p:txBody>
      </p:sp>
      <p:sp>
        <p:nvSpPr>
          <p:cNvPr id="3" name="Content Placeholder 2"/>
          <p:cNvSpPr>
            <a:spLocks noGrp="1"/>
          </p:cNvSpPr>
          <p:nvPr>
            <p:ph idx="1"/>
          </p:nvPr>
        </p:nvSpPr>
        <p:spPr/>
        <p:txBody>
          <a:bodyPr/>
          <a:lstStyle/>
          <a:p>
            <a:r>
              <a:rPr lang="en-US" dirty="0"/>
              <a:t>The </a:t>
            </a:r>
            <a:r>
              <a:rPr lang="en-US" dirty="0" err="1"/>
              <a:t>cls</a:t>
            </a:r>
            <a:r>
              <a:rPr lang="en-US" dirty="0"/>
              <a:t> command clears the screen of all previously entered commands and other text. The </a:t>
            </a:r>
            <a:r>
              <a:rPr lang="en-US" dirty="0" err="1"/>
              <a:t>cls</a:t>
            </a:r>
            <a:r>
              <a:rPr lang="en-US" dirty="0"/>
              <a:t> command is available in all versions of Windows, as well as in MS-DOS.</a:t>
            </a:r>
          </a:p>
        </p:txBody>
      </p:sp>
    </p:spTree>
    <p:extLst>
      <p:ext uri="{BB962C8B-B14F-4D97-AF65-F5344CB8AC3E}">
        <p14:creationId xmlns:p14="http://schemas.microsoft.com/office/powerpoint/2010/main" val="171186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CMDKEY</a:t>
            </a:r>
            <a:endParaRPr lang="en-US" dirty="0"/>
          </a:p>
        </p:txBody>
      </p:sp>
      <p:sp>
        <p:nvSpPr>
          <p:cNvPr id="3" name="Content Placeholder 2"/>
          <p:cNvSpPr>
            <a:spLocks noGrp="1"/>
          </p:cNvSpPr>
          <p:nvPr>
            <p:ph idx="1"/>
          </p:nvPr>
        </p:nvSpPr>
        <p:spPr/>
        <p:txBody>
          <a:bodyPr/>
          <a:lstStyle/>
          <a:p>
            <a:r>
              <a:rPr lang="en-US" dirty="0"/>
              <a:t>The </a:t>
            </a:r>
            <a:r>
              <a:rPr lang="en-US" dirty="0" err="1"/>
              <a:t>cmdkey</a:t>
            </a:r>
            <a:r>
              <a:rPr lang="en-US" dirty="0"/>
              <a:t> command is used to show, create, and remove stored user names and passwords. The </a:t>
            </a:r>
            <a:r>
              <a:rPr lang="en-US" dirty="0" err="1"/>
              <a:t>cmdkey</a:t>
            </a:r>
            <a:r>
              <a:rPr lang="en-US" dirty="0"/>
              <a:t> command is available in Windows 10, Windows 8, Windows 7, and Windows Vista.</a:t>
            </a:r>
          </a:p>
        </p:txBody>
      </p:sp>
    </p:spTree>
    <p:extLst>
      <p:ext uri="{BB962C8B-B14F-4D97-AF65-F5344CB8AC3E}">
        <p14:creationId xmlns:p14="http://schemas.microsoft.com/office/powerpoint/2010/main" val="3360235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Content Placeholder 2"/>
          <p:cNvSpPr>
            <a:spLocks noGrp="1"/>
          </p:cNvSpPr>
          <p:nvPr>
            <p:ph idx="1"/>
          </p:nvPr>
        </p:nvSpPr>
        <p:spPr/>
        <p:txBody>
          <a:bodyPr/>
          <a:lstStyle/>
          <a:p>
            <a:r>
              <a:rPr lang="en-US" dirty="0"/>
              <a:t>The color command is used to change the colors of the text and background within the Command Prompt window. The color command is available in Windows 10, Windows 8, Windows 7, Windows Vista, and Windows XP.</a:t>
            </a:r>
          </a:p>
        </p:txBody>
      </p:sp>
    </p:spTree>
    <p:extLst>
      <p:ext uri="{BB962C8B-B14F-4D97-AF65-F5344CB8AC3E}">
        <p14:creationId xmlns:p14="http://schemas.microsoft.com/office/powerpoint/2010/main" val="876255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
            </a:r>
            <a:endParaRPr lang="en-US" dirty="0"/>
          </a:p>
        </p:txBody>
      </p:sp>
      <p:sp>
        <p:nvSpPr>
          <p:cNvPr id="3" name="Content Placeholder 2"/>
          <p:cNvSpPr>
            <a:spLocks noGrp="1"/>
          </p:cNvSpPr>
          <p:nvPr>
            <p:ph idx="1"/>
          </p:nvPr>
        </p:nvSpPr>
        <p:spPr/>
        <p:txBody>
          <a:bodyPr/>
          <a:lstStyle/>
          <a:p>
            <a:r>
              <a:rPr lang="en-US" dirty="0"/>
              <a:t>The comp command is used to compare the contents of two files or sets of files. The comp command is available in Windows 10, Windows 8, Windows 7, Windows Vista, and Windows XP.</a:t>
            </a:r>
          </a:p>
        </p:txBody>
      </p:sp>
    </p:spTree>
    <p:extLst>
      <p:ext uri="{BB962C8B-B14F-4D97-AF65-F5344CB8AC3E}">
        <p14:creationId xmlns:p14="http://schemas.microsoft.com/office/powerpoint/2010/main" val="430738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9115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267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Read Command Syntax</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a:hlinkClick r:id="rId2"/>
              </a:rPr>
              <a:t>syntax</a:t>
            </a:r>
            <a:r>
              <a:rPr lang="en-US" dirty="0"/>
              <a:t> of a </a:t>
            </a:r>
            <a:r>
              <a:rPr lang="en-US" dirty="0">
                <a:hlinkClick r:id="rId3"/>
              </a:rPr>
              <a:t>command</a:t>
            </a:r>
            <a:r>
              <a:rPr lang="en-US" dirty="0"/>
              <a:t> is basically the rules for running the command. You need to know how to read syntax notation when learning how to use a command so you can execute it properly.</a:t>
            </a:r>
          </a:p>
        </p:txBody>
      </p:sp>
    </p:spTree>
    <p:extLst>
      <p:ext uri="{BB962C8B-B14F-4D97-AF65-F5344CB8AC3E}">
        <p14:creationId xmlns:p14="http://schemas.microsoft.com/office/powerpoint/2010/main" val="351549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Command Syntax Key</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9196447"/>
              </p:ext>
            </p:extLst>
          </p:nvPr>
        </p:nvGraphicFramePr>
        <p:xfrm>
          <a:off x="1097560" y="1303584"/>
          <a:ext cx="9684408" cy="5554415"/>
        </p:xfrm>
        <a:graphic>
          <a:graphicData uri="http://schemas.openxmlformats.org/drawingml/2006/table">
            <a:tbl>
              <a:tblPr/>
              <a:tblGrid>
                <a:gridCol w="4842204">
                  <a:extLst>
                    <a:ext uri="{9D8B030D-6E8A-4147-A177-3AD203B41FA5}">
                      <a16:colId xmlns:a16="http://schemas.microsoft.com/office/drawing/2014/main" val="2259493141"/>
                    </a:ext>
                  </a:extLst>
                </a:gridCol>
                <a:gridCol w="4842204">
                  <a:extLst>
                    <a:ext uri="{9D8B030D-6E8A-4147-A177-3AD203B41FA5}">
                      <a16:colId xmlns:a16="http://schemas.microsoft.com/office/drawing/2014/main" val="751054194"/>
                    </a:ext>
                  </a:extLst>
                </a:gridCol>
              </a:tblGrid>
              <a:tr h="253679">
                <a:tc>
                  <a:txBody>
                    <a:bodyPr/>
                    <a:lstStyle/>
                    <a:p>
                      <a:pPr fontAlgn="t"/>
                      <a:r>
                        <a:rPr lang="en-US" sz="1000" b="1">
                          <a:effectLst/>
                        </a:rPr>
                        <a:t>Notation</a:t>
                      </a:r>
                      <a:endParaRPr lang="en-US" sz="1000">
                        <a:effectLst/>
                      </a:endParaRP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b="1">
                          <a:effectLst/>
                        </a:rPr>
                        <a:t>Meaning</a:t>
                      </a:r>
                      <a:endParaRPr lang="en-US" sz="1000">
                        <a:effectLst/>
                      </a:endParaRP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14540395"/>
                  </a:ext>
                </a:extLst>
              </a:tr>
              <a:tr h="446261">
                <a:tc>
                  <a:txBody>
                    <a:bodyPr/>
                    <a:lstStyle/>
                    <a:p>
                      <a:pPr fontAlgn="t"/>
                      <a:r>
                        <a:rPr lang="en-US" sz="1000" b="1">
                          <a:effectLst/>
                        </a:rPr>
                        <a:t>Bold</a:t>
                      </a:r>
                      <a:endParaRPr lang="en-US" sz="1000">
                        <a:effectLst/>
                      </a:endParaRP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a:effectLst/>
                        </a:rPr>
                        <a:t>Bold items must typed exactly as they are shown, this includes any bold words, slashes, colons, etc.</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1989562443"/>
                  </a:ext>
                </a:extLst>
              </a:tr>
              <a:tr h="610960">
                <a:tc>
                  <a:txBody>
                    <a:bodyPr/>
                    <a:lstStyle/>
                    <a:p>
                      <a:pPr fontAlgn="t"/>
                      <a:r>
                        <a:rPr lang="en-US" sz="1000" i="1">
                          <a:effectLst/>
                        </a:rPr>
                        <a:t>Italic</a:t>
                      </a:r>
                      <a:endParaRPr lang="en-US" sz="1000">
                        <a:effectLst/>
                      </a:endParaRP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a:effectLst/>
                        </a:rPr>
                        <a:t>Italic items are items that you must supply. Do not take an italic item literally and use it in the command as shown.</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2765751316"/>
                  </a:ext>
                </a:extLst>
              </a:tr>
              <a:tr h="610960">
                <a:tc>
                  <a:txBody>
                    <a:bodyPr/>
                    <a:lstStyle/>
                    <a:p>
                      <a:pPr fontAlgn="t"/>
                      <a:r>
                        <a:rPr lang="pt-BR" sz="1000">
                          <a:effectLst/>
                        </a:rPr>
                        <a:t>S p a c e s</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a:effectLst/>
                        </a:rPr>
                        <a:t>All spaces should be taken literally. If a command's syntax has space, use that space when executing the command.</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1182804428"/>
                  </a:ext>
                </a:extLst>
              </a:tr>
              <a:tr h="610960">
                <a:tc>
                  <a:txBody>
                    <a:bodyPr/>
                    <a:lstStyle/>
                    <a:p>
                      <a:pPr fontAlgn="t"/>
                      <a:r>
                        <a:rPr lang="en-US" sz="1000">
                          <a:effectLst/>
                        </a:rPr>
                        <a:t>[Text inside brackets]</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a:effectLst/>
                        </a:rPr>
                        <a:t>Any items inside a bracket are optional. Brackets are not to be taken literally so don't use them when executing a command.</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5129290"/>
                  </a:ext>
                </a:extLst>
              </a:tr>
              <a:tr h="794250">
                <a:tc>
                  <a:txBody>
                    <a:bodyPr/>
                    <a:lstStyle/>
                    <a:p>
                      <a:pPr fontAlgn="t"/>
                      <a:r>
                        <a:rPr lang="en-US" sz="1000">
                          <a:effectLst/>
                        </a:rPr>
                        <a:t>Text outside brackets</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a:effectLst/>
                        </a:rPr>
                        <a:t>Any text not contained in a bracket is required. In the syntax of many commands, the only text not surrounded by one or more brackets is the command name itself.</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3519871611"/>
                  </a:ext>
                </a:extLst>
              </a:tr>
              <a:tr h="794250">
                <a:tc>
                  <a:txBody>
                    <a:bodyPr/>
                    <a:lstStyle/>
                    <a:p>
                      <a:pPr fontAlgn="t"/>
                      <a:r>
                        <a:rPr lang="en-US" sz="1000">
                          <a:effectLst/>
                        </a:rPr>
                        <a:t>{Text inside braces}</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a:effectLst/>
                        </a:rPr>
                        <a:t>The items within a brace are options, of which you </a:t>
                      </a:r>
                      <a:r>
                        <a:rPr lang="en-US" sz="1000" b="1">
                          <a:effectLst/>
                        </a:rPr>
                        <a:t>must</a:t>
                      </a:r>
                      <a:r>
                        <a:rPr lang="en-US" sz="1000">
                          <a:effectLst/>
                        </a:rPr>
                        <a:t> choose only </a:t>
                      </a:r>
                      <a:r>
                        <a:rPr lang="en-US" sz="1000" b="1">
                          <a:effectLst/>
                        </a:rPr>
                        <a:t>one</a:t>
                      </a:r>
                      <a:r>
                        <a:rPr lang="en-US" sz="1000">
                          <a:effectLst/>
                        </a:rPr>
                        <a:t>. Braces are not to be taken literally so don't use them when executing a command.</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292974982"/>
                  </a:ext>
                </a:extLst>
              </a:tr>
              <a:tr h="638845">
                <a:tc>
                  <a:txBody>
                    <a:bodyPr/>
                    <a:lstStyle/>
                    <a:p>
                      <a:pPr fontAlgn="t"/>
                      <a:r>
                        <a:rPr lang="en-US" sz="1000">
                          <a:effectLst/>
                        </a:rPr>
                        <a:t>Vertical | bar</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a:effectLst/>
                        </a:rPr>
                        <a:t>Vertical bars are used to separate items within brackets and braces. Do not take vertical bars literally - do not use them when executing commands.</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3226940809"/>
                  </a:ext>
                </a:extLst>
              </a:tr>
              <a:tr h="794250">
                <a:tc>
                  <a:txBody>
                    <a:bodyPr/>
                    <a:lstStyle/>
                    <a:p>
                      <a:pPr fontAlgn="t"/>
                      <a:r>
                        <a:rPr lang="en-US" sz="1000">
                          <a:effectLst/>
                        </a:rPr>
                        <a:t>Ellipsis ...</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tc>
                  <a:txBody>
                    <a:bodyPr/>
                    <a:lstStyle/>
                    <a:p>
                      <a:pPr fontAlgn="t"/>
                      <a:r>
                        <a:rPr lang="en-US" sz="1000" dirty="0">
                          <a:effectLst/>
                        </a:rPr>
                        <a:t>An ellipsis means that an item can be repeated indefinitely. Do not type ellipsis literally when executing a command and take care to use spaces and other required items as shown when repeating items.</a:t>
                      </a:r>
                    </a:p>
                  </a:txBody>
                  <a:tcPr marL="48348" marR="48348" marT="24174" marB="24174">
                    <a:lnL w="9525" cap="flat" cmpd="sng" algn="ctr">
                      <a:solidFill>
                        <a:srgbClr val="D8D8D8"/>
                      </a:solidFill>
                      <a:prstDash val="solid"/>
                      <a:round/>
                      <a:headEnd type="none" w="med" len="med"/>
                      <a:tailEnd type="none" w="med" len="med"/>
                    </a:lnL>
                    <a:lnR w="9525" cap="flat" cmpd="sng" algn="ctr">
                      <a:solidFill>
                        <a:srgbClr val="D8D8D8"/>
                      </a:solidFill>
                      <a:prstDash val="solid"/>
                      <a:round/>
                      <a:headEnd type="none" w="med" len="med"/>
                      <a:tailEnd type="none" w="med" len="med"/>
                    </a:lnR>
                    <a:lnT w="9525" cap="flat" cmpd="sng" algn="ctr">
                      <a:solidFill>
                        <a:srgbClr val="D8D8D8"/>
                      </a:solidFill>
                      <a:prstDash val="solid"/>
                      <a:round/>
                      <a:headEnd type="none" w="med" len="med"/>
                      <a:tailEnd type="none" w="med" len="med"/>
                    </a:lnT>
                    <a:lnB w="9525" cap="flat" cmpd="sng" algn="ctr">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109190146"/>
                  </a:ext>
                </a:extLst>
              </a:tr>
            </a:tbl>
          </a:graphicData>
        </a:graphic>
      </p:graphicFrame>
    </p:spTree>
    <p:extLst>
      <p:ext uri="{BB962C8B-B14F-4D97-AF65-F5344CB8AC3E}">
        <p14:creationId xmlns:p14="http://schemas.microsoft.com/office/powerpoint/2010/main" val="4070494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Search for files and folders from Command Prompt</a:t>
            </a:r>
            <a:br>
              <a:rPr lang="en-US" b="1" dirty="0"/>
            </a:br>
            <a:endParaRPr lang="en-US" dirty="0"/>
          </a:p>
        </p:txBody>
      </p:sp>
      <p:sp>
        <p:nvSpPr>
          <p:cNvPr id="3" name="Content Placeholder 2"/>
          <p:cNvSpPr>
            <a:spLocks noGrp="1"/>
          </p:cNvSpPr>
          <p:nvPr>
            <p:ph idx="1"/>
          </p:nvPr>
        </p:nvSpPr>
        <p:spPr>
          <a:xfrm>
            <a:off x="838200" y="1825624"/>
            <a:ext cx="10515600" cy="4964789"/>
          </a:xfrm>
        </p:spPr>
        <p:txBody>
          <a:bodyPr>
            <a:normAutofit fontScale="92500" lnSpcReduction="20000"/>
          </a:bodyPr>
          <a:lstStyle/>
          <a:p>
            <a:r>
              <a:rPr lang="en-US" dirty="0"/>
              <a:t>Command Prompt can search a particular drive, or a specific folder for files and folders. By default, assuming you’re running it with ordinary user rights, it opens to your user folder and you may, or may not want to search that particular folder. This is why you need to know how to move Command Prompt to a different location.</a:t>
            </a:r>
          </a:p>
          <a:p>
            <a:r>
              <a:rPr lang="en-US" dirty="0"/>
              <a:t>If you want to search other non-window drives, you will need to switch to it first with the following command;</a:t>
            </a:r>
          </a:p>
          <a:p>
            <a:pPr marL="0" indent="0">
              <a:buNone/>
            </a:pPr>
            <a:r>
              <a:rPr lang="en-US" dirty="0" smtClean="0"/>
              <a:t>Syntax;</a:t>
            </a:r>
          </a:p>
          <a:p>
            <a:pPr>
              <a:buFont typeface="Wingdings" panose="05000000000000000000" pitchFamily="2" charset="2"/>
              <a:buChar char="q"/>
            </a:pPr>
            <a:r>
              <a:rPr lang="en-US" dirty="0" smtClean="0"/>
              <a:t>Drive letter:</a:t>
            </a:r>
          </a:p>
          <a:p>
            <a:pPr>
              <a:buFont typeface="Wingdings" panose="05000000000000000000" pitchFamily="2" charset="2"/>
              <a:buChar char="q"/>
            </a:pPr>
            <a:r>
              <a:rPr lang="en-US" dirty="0" smtClean="0"/>
              <a:t>Example; </a:t>
            </a:r>
          </a:p>
          <a:p>
            <a:pPr>
              <a:buFont typeface="Wingdings" panose="05000000000000000000" pitchFamily="2" charset="2"/>
              <a:buChar char="q"/>
            </a:pPr>
            <a:r>
              <a:rPr lang="en-US" dirty="0" smtClean="0"/>
              <a:t>C:\Users\Benjamin\D:</a:t>
            </a:r>
          </a:p>
          <a:p>
            <a:r>
              <a:rPr lang="en-US" dirty="0" smtClean="0"/>
              <a:t>You will now find out the device drive name will be changed from drive C to D. </a:t>
            </a:r>
          </a:p>
          <a:p>
            <a:pPr marL="0" indent="0">
              <a:buNone/>
            </a:pPr>
            <a:endParaRPr lang="en-US" dirty="0"/>
          </a:p>
        </p:txBody>
      </p:sp>
    </p:spTree>
    <p:extLst>
      <p:ext uri="{BB962C8B-B14F-4D97-AF65-F5344CB8AC3E}">
        <p14:creationId xmlns:p14="http://schemas.microsoft.com/office/powerpoint/2010/main" val="195753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A DIFFERENT FOLDER</a:t>
            </a:r>
            <a:endParaRPr lang="en-US" dirty="0"/>
          </a:p>
        </p:txBody>
      </p:sp>
      <p:sp>
        <p:nvSpPr>
          <p:cNvPr id="3" name="Content Placeholder 2"/>
          <p:cNvSpPr>
            <a:spLocks noGrp="1"/>
          </p:cNvSpPr>
          <p:nvPr>
            <p:ph idx="1"/>
          </p:nvPr>
        </p:nvSpPr>
        <p:spPr/>
        <p:txBody>
          <a:bodyPr>
            <a:normAutofit lnSpcReduction="10000"/>
          </a:bodyPr>
          <a:lstStyle/>
          <a:p>
            <a:r>
              <a:rPr lang="en-US" dirty="0"/>
              <a:t>To move to a different folder, use the command below. The quote marks are only necessary if you have folders that have a space in their names in the path that you’re entering but it’s best to make a habit out of adding </a:t>
            </a:r>
            <a:r>
              <a:rPr lang="en-US" dirty="0" smtClean="0"/>
              <a:t>them;</a:t>
            </a:r>
          </a:p>
          <a:p>
            <a:pPr marL="0" indent="0">
              <a:buNone/>
            </a:pPr>
            <a:r>
              <a:rPr lang="en-US" dirty="0"/>
              <a:t>c</a:t>
            </a:r>
            <a:r>
              <a:rPr lang="en-US" dirty="0" smtClean="0"/>
              <a:t>d “path to folder”</a:t>
            </a:r>
          </a:p>
          <a:p>
            <a:pPr marL="0" indent="0">
              <a:buNone/>
            </a:pPr>
            <a:r>
              <a:rPr lang="en-US" dirty="0" smtClean="0"/>
              <a:t>Example;</a:t>
            </a:r>
          </a:p>
          <a:p>
            <a:pPr marL="0" indent="0">
              <a:buNone/>
            </a:pPr>
            <a:r>
              <a:rPr lang="en-US" dirty="0" smtClean="0"/>
              <a:t>cd C:\images&gt;</a:t>
            </a:r>
          </a:p>
          <a:p>
            <a:pPr marL="0" indent="0">
              <a:buNone/>
            </a:pPr>
            <a:r>
              <a:rPr lang="en-US" dirty="0" smtClean="0"/>
              <a:t>The command will change to C:\images&gt;</a:t>
            </a:r>
          </a:p>
          <a:p>
            <a:pPr marL="0" indent="0">
              <a:buNone/>
            </a:pPr>
            <a:r>
              <a:rPr lang="en-US" dirty="0" smtClean="0"/>
              <a:t>You have now entered the images folder and can only search for files or other subfolders in only the images folder. </a:t>
            </a:r>
            <a:endParaRPr lang="en-US" dirty="0"/>
          </a:p>
        </p:txBody>
      </p:sp>
    </p:spTree>
    <p:extLst>
      <p:ext uri="{BB962C8B-B14F-4D97-AF65-F5344CB8AC3E}">
        <p14:creationId xmlns:p14="http://schemas.microsoft.com/office/powerpoint/2010/main" val="13115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FILES BY TYPE</a:t>
            </a:r>
            <a:endParaRPr lang="en-US" dirty="0"/>
          </a:p>
        </p:txBody>
      </p:sp>
      <p:sp>
        <p:nvSpPr>
          <p:cNvPr id="3" name="Content Placeholder 2"/>
          <p:cNvSpPr>
            <a:spLocks noGrp="1"/>
          </p:cNvSpPr>
          <p:nvPr>
            <p:ph idx="1"/>
          </p:nvPr>
        </p:nvSpPr>
        <p:spPr/>
        <p:txBody>
          <a:bodyPr/>
          <a:lstStyle/>
          <a:p>
            <a:r>
              <a:rPr lang="en-US" dirty="0"/>
              <a:t>The following command allows you to search the current folder for all files of a particular </a:t>
            </a:r>
            <a:r>
              <a:rPr lang="en-US" dirty="0" smtClean="0"/>
              <a:t>type;</a:t>
            </a:r>
          </a:p>
          <a:p>
            <a:pPr marL="0" indent="0">
              <a:buNone/>
            </a:pPr>
            <a:r>
              <a:rPr lang="en-US" dirty="0"/>
              <a:t>d</a:t>
            </a:r>
            <a:r>
              <a:rPr lang="en-US" dirty="0" smtClean="0"/>
              <a:t>ir /b/s *.file_extension</a:t>
            </a:r>
          </a:p>
          <a:p>
            <a:pPr marL="0" indent="0">
              <a:buNone/>
            </a:pPr>
            <a:r>
              <a:rPr lang="en-US" dirty="0" smtClean="0"/>
              <a:t>Example;</a:t>
            </a:r>
          </a:p>
          <a:p>
            <a:pPr marL="0" indent="0">
              <a:buNone/>
            </a:pPr>
            <a:r>
              <a:rPr lang="en-US" dirty="0"/>
              <a:t>d</a:t>
            </a:r>
            <a:r>
              <a:rPr lang="en-US" dirty="0" smtClean="0"/>
              <a:t>ir /b/s *.docx</a:t>
            </a:r>
          </a:p>
          <a:p>
            <a:pPr marL="0" indent="0">
              <a:buNone/>
            </a:pPr>
            <a:r>
              <a:rPr lang="en-US" dirty="0" smtClean="0"/>
              <a:t>The above command will search for all files with the extension .docx only in the current directory and in its sub directories. The /s switch tells the command to include sub folders and the /b switch displays files without including metadata making the list easy to read.</a:t>
            </a:r>
            <a:endParaRPr lang="en-US" dirty="0"/>
          </a:p>
        </p:txBody>
      </p:sp>
    </p:spTree>
    <p:extLst>
      <p:ext uri="{BB962C8B-B14F-4D97-AF65-F5344CB8AC3E}">
        <p14:creationId xmlns:p14="http://schemas.microsoft.com/office/powerpoint/2010/main" val="63666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for files by name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To search for files by name, use the following command</a:t>
            </a:r>
            <a:r>
              <a:rPr lang="en-US" dirty="0" smtClean="0"/>
              <a:t>;</a:t>
            </a:r>
          </a:p>
          <a:p>
            <a:pPr marL="0" indent="0">
              <a:buNone/>
            </a:pPr>
            <a:r>
              <a:rPr lang="en-US" dirty="0" smtClean="0"/>
              <a:t>Syntax </a:t>
            </a:r>
          </a:p>
          <a:p>
            <a:pPr marL="0" indent="0">
              <a:buNone/>
            </a:pPr>
            <a:r>
              <a:rPr lang="en-US" dirty="0" smtClean="0"/>
              <a:t>dir *file_name*.* /s</a:t>
            </a:r>
          </a:p>
          <a:p>
            <a:pPr marL="0" indent="0">
              <a:buNone/>
            </a:pPr>
            <a:r>
              <a:rPr lang="en-US" dirty="0" smtClean="0"/>
              <a:t>Example;</a:t>
            </a:r>
          </a:p>
          <a:p>
            <a:pPr marL="0" indent="0">
              <a:buNone/>
            </a:pPr>
            <a:r>
              <a:rPr lang="en-US" dirty="0" smtClean="0"/>
              <a:t>dir *mech157*.* /s </a:t>
            </a:r>
          </a:p>
          <a:p>
            <a:pPr marL="0" indent="0">
              <a:buNone/>
            </a:pPr>
            <a:r>
              <a:rPr lang="en-US" dirty="0"/>
              <a:t>The above command will look for all files that match the file name you entered regardless of the file type. If you want to narrow the search down by file type, enter the file extension after the period.</a:t>
            </a:r>
            <a:r>
              <a:rPr lang="en-US" dirty="0" smtClean="0"/>
              <a:t> </a:t>
            </a:r>
          </a:p>
          <a:p>
            <a:pPr marL="0" indent="0">
              <a:buNone/>
            </a:pPr>
            <a:r>
              <a:rPr lang="en-US" dirty="0" smtClean="0"/>
              <a:t>Example;</a:t>
            </a:r>
          </a:p>
          <a:p>
            <a:pPr marL="0" indent="0">
              <a:buNone/>
            </a:pPr>
            <a:r>
              <a:rPr lang="en-US" dirty="0" smtClean="0"/>
              <a:t>dir *me157*.docx  /s </a:t>
            </a:r>
            <a:endParaRPr lang="en-US" dirty="0"/>
          </a:p>
        </p:txBody>
      </p:sp>
    </p:spTree>
    <p:extLst>
      <p:ext uri="{BB962C8B-B14F-4D97-AF65-F5344CB8AC3E}">
        <p14:creationId xmlns:p14="http://schemas.microsoft.com/office/powerpoint/2010/main" val="352759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FOLDERS</a:t>
            </a:r>
            <a:endParaRPr lang="en-US" dirty="0"/>
          </a:p>
        </p:txBody>
      </p:sp>
      <p:sp>
        <p:nvSpPr>
          <p:cNvPr id="3" name="Content Placeholder 2"/>
          <p:cNvSpPr>
            <a:spLocks noGrp="1"/>
          </p:cNvSpPr>
          <p:nvPr>
            <p:ph idx="1"/>
          </p:nvPr>
        </p:nvSpPr>
        <p:spPr/>
        <p:txBody>
          <a:bodyPr/>
          <a:lstStyle/>
          <a:p>
            <a:r>
              <a:rPr lang="en-US" dirty="0"/>
              <a:t>To search a folder for sub-folders, use the following command</a:t>
            </a:r>
            <a:r>
              <a:rPr lang="en-US" dirty="0" smtClean="0"/>
              <a:t>;</a:t>
            </a:r>
          </a:p>
          <a:p>
            <a:pPr marL="0" indent="0">
              <a:buNone/>
            </a:pPr>
            <a:r>
              <a:rPr lang="en-US" dirty="0" smtClean="0"/>
              <a:t>SYNTAX</a:t>
            </a:r>
          </a:p>
          <a:p>
            <a:pPr marL="0" indent="0">
              <a:buNone/>
            </a:pPr>
            <a:r>
              <a:rPr lang="en-US" dirty="0" smtClean="0"/>
              <a:t>dir “name of folder to search” /AD /b /s</a:t>
            </a:r>
          </a:p>
          <a:p>
            <a:pPr marL="0" indent="0">
              <a:buNone/>
            </a:pPr>
            <a:r>
              <a:rPr lang="en-US" dirty="0" smtClean="0"/>
              <a:t>Example;</a:t>
            </a:r>
          </a:p>
          <a:p>
            <a:pPr marL="0" indent="0">
              <a:buNone/>
            </a:pPr>
            <a:r>
              <a:rPr lang="en-US" dirty="0" smtClean="0"/>
              <a:t>dir lecture-notes  /AD /b /s</a:t>
            </a:r>
          </a:p>
          <a:p>
            <a:pPr marL="0" indent="0">
              <a:buNone/>
            </a:pPr>
            <a:r>
              <a:rPr lang="en-US" dirty="0"/>
              <a:t>Remember that the above command will search the folder you enter for sub-directories. If you want to search a different folder, use the cd command to move to where the folder is located and then run the command.</a:t>
            </a:r>
            <a:r>
              <a:rPr lang="en-US" dirty="0" smtClean="0"/>
              <a:t>  </a:t>
            </a:r>
            <a:endParaRPr lang="en-US" dirty="0"/>
          </a:p>
        </p:txBody>
      </p:sp>
    </p:spTree>
    <p:extLst>
      <p:ext uri="{BB962C8B-B14F-4D97-AF65-F5344CB8AC3E}">
        <p14:creationId xmlns:p14="http://schemas.microsoft.com/office/powerpoint/2010/main" val="280600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2118</Words>
  <Application>Microsoft Office PowerPoint</Application>
  <PresentationFormat>Widescreen</PresentationFormat>
  <Paragraphs>110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COMMAND PROMPT COMMANDS</vt:lpstr>
      <vt:lpstr>Dir Command Syntax </vt:lpstr>
      <vt:lpstr>How to Read Command Syntax </vt:lpstr>
      <vt:lpstr>Command Syntax Key </vt:lpstr>
      <vt:lpstr>Search for files and folders from Command Prompt </vt:lpstr>
      <vt:lpstr>MOVING TO A DIFFERENT FOLDER</vt:lpstr>
      <vt:lpstr>SEARCHING FOR FILES BY TYPE</vt:lpstr>
      <vt:lpstr>Search for files by name </vt:lpstr>
      <vt:lpstr>SEARCH FOR FOLDERS</vt:lpstr>
      <vt:lpstr>SEARCH FOR FOLDER WITH UNKNOWN NAME</vt:lpstr>
      <vt:lpstr>ASSOC</vt:lpstr>
      <vt:lpstr>CIPHER</vt:lpstr>
      <vt:lpstr>DRIVERQUERY</vt:lpstr>
      <vt:lpstr>IPCONFIG</vt:lpstr>
      <vt:lpstr>NETSTAT</vt:lpstr>
      <vt:lpstr>POWERCFG</vt:lpstr>
      <vt:lpstr>SHUTDOWN</vt:lpstr>
      <vt:lpstr>SYSTEMINFO</vt:lpstr>
      <vt:lpstr>SYSTEM FILE CHECKER</vt:lpstr>
      <vt:lpstr>TASKLIST</vt:lpstr>
      <vt:lpstr>CHDIR</vt:lpstr>
      <vt:lpstr>CHKDSK</vt:lpstr>
      <vt:lpstr>CLS</vt:lpstr>
      <vt:lpstr>CMDKEY</vt:lpstr>
      <vt:lpstr>COLOR</vt:lpstr>
      <vt:lpstr>COMP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PROMPT COMMANDS</dc:title>
  <dc:creator>Benjamin</dc:creator>
  <cp:lastModifiedBy>Benjamin</cp:lastModifiedBy>
  <cp:revision>18</cp:revision>
  <dcterms:created xsi:type="dcterms:W3CDTF">2021-02-10T11:09:09Z</dcterms:created>
  <dcterms:modified xsi:type="dcterms:W3CDTF">2021-02-10T15:07:54Z</dcterms:modified>
</cp:coreProperties>
</file>