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71" r:id="rId7"/>
    <p:sldId id="262" r:id="rId8"/>
    <p:sldId id="263" r:id="rId9"/>
    <p:sldId id="264" r:id="rId10"/>
    <p:sldId id="265" r:id="rId11"/>
    <p:sldId id="266" r:id="rId12"/>
    <p:sldId id="267" r:id="rId13"/>
    <p:sldId id="270" r:id="rId14"/>
    <p:sldId id="268" r:id="rId15"/>
    <p:sldId id="272" r:id="rId16"/>
    <p:sldId id="273" r:id="rId17"/>
    <p:sldId id="274"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B32A25-4BA7-453F-BA2B-619545A69B89}" type="datetimeFigureOut">
              <a:rPr lang="en-GH" smtClean="0"/>
              <a:t>07/07/2021</a:t>
            </a:fld>
            <a:endParaRPr lang="en-GH"/>
          </a:p>
        </p:txBody>
      </p:sp>
      <p:sp>
        <p:nvSpPr>
          <p:cNvPr id="5" name="Footer Placeholder 4"/>
          <p:cNvSpPr>
            <a:spLocks noGrp="1"/>
          </p:cNvSpPr>
          <p:nvPr>
            <p:ph type="ftr" sz="quarter" idx="11"/>
          </p:nvPr>
        </p:nvSpPr>
        <p:spPr/>
        <p:txBody>
          <a:bodyPr/>
          <a:lstStyle/>
          <a:p>
            <a:endParaRPr lang="en-GH"/>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331591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32A25-4BA7-453F-BA2B-619545A69B89}" type="datetimeFigureOut">
              <a:rPr lang="en-GH" smtClean="0"/>
              <a:t>07/07/2021</a:t>
            </a:fld>
            <a:endParaRPr lang="en-GH"/>
          </a:p>
        </p:txBody>
      </p:sp>
      <p:sp>
        <p:nvSpPr>
          <p:cNvPr id="5" name="Footer Placeholder 4"/>
          <p:cNvSpPr>
            <a:spLocks noGrp="1"/>
          </p:cNvSpPr>
          <p:nvPr>
            <p:ph type="ftr" sz="quarter" idx="11"/>
          </p:nvPr>
        </p:nvSpPr>
        <p:spPr/>
        <p:txBody>
          <a:bodyPr/>
          <a:lstStyle/>
          <a:p>
            <a:endParaRPr lang="en-G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163813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32A25-4BA7-453F-BA2B-619545A69B89}" type="datetimeFigureOut">
              <a:rPr lang="en-GH" smtClean="0"/>
              <a:t>07/07/2021</a:t>
            </a:fld>
            <a:endParaRPr lang="en-GH"/>
          </a:p>
        </p:txBody>
      </p:sp>
      <p:sp>
        <p:nvSpPr>
          <p:cNvPr id="5" name="Footer Placeholder 4"/>
          <p:cNvSpPr>
            <a:spLocks noGrp="1"/>
          </p:cNvSpPr>
          <p:nvPr>
            <p:ph type="ftr" sz="quarter" idx="11"/>
          </p:nvPr>
        </p:nvSpPr>
        <p:spPr/>
        <p:txBody>
          <a:bodyPr/>
          <a:lstStyle/>
          <a:p>
            <a:endParaRPr lang="en-GH"/>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0DFBC3-8974-4834-91FE-1EA2A81FBB09}" type="slidenum">
              <a:rPr lang="en-GH" smtClean="0"/>
              <a:t>‹#›</a:t>
            </a:fld>
            <a:endParaRPr lang="en-GH"/>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440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B32A25-4BA7-453F-BA2B-619545A69B89}" type="datetimeFigureOut">
              <a:rPr lang="en-GH" smtClean="0"/>
              <a:t>07/07/2021</a:t>
            </a:fld>
            <a:endParaRPr lang="en-GH"/>
          </a:p>
        </p:txBody>
      </p:sp>
      <p:sp>
        <p:nvSpPr>
          <p:cNvPr id="6" name="Footer Placeholder 5"/>
          <p:cNvSpPr>
            <a:spLocks noGrp="1"/>
          </p:cNvSpPr>
          <p:nvPr>
            <p:ph type="ftr" sz="quarter" idx="11"/>
          </p:nvPr>
        </p:nvSpPr>
        <p:spPr/>
        <p:txBody>
          <a:bodyPr/>
          <a:lstStyle/>
          <a:p>
            <a:endParaRPr lang="en-G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799371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B32A25-4BA7-453F-BA2B-619545A69B89}" type="datetimeFigureOut">
              <a:rPr lang="en-GH" smtClean="0"/>
              <a:t>07/07/2021</a:t>
            </a:fld>
            <a:endParaRPr lang="en-GH"/>
          </a:p>
        </p:txBody>
      </p:sp>
      <p:sp>
        <p:nvSpPr>
          <p:cNvPr id="6" name="Footer Placeholder 5"/>
          <p:cNvSpPr>
            <a:spLocks noGrp="1"/>
          </p:cNvSpPr>
          <p:nvPr>
            <p:ph type="ftr" sz="quarter" idx="11"/>
          </p:nvPr>
        </p:nvSpPr>
        <p:spPr/>
        <p:txBody>
          <a:bodyPr/>
          <a:lstStyle/>
          <a:p>
            <a:endParaRPr lang="en-GH"/>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0DFBC3-8974-4834-91FE-1EA2A81FBB09}" type="slidenum">
              <a:rPr lang="en-GH" smtClean="0"/>
              <a:t>‹#›</a:t>
            </a:fld>
            <a:endParaRPr lang="en-GH"/>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4187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B32A25-4BA7-453F-BA2B-619545A69B89}" type="datetimeFigureOut">
              <a:rPr lang="en-GH" smtClean="0"/>
              <a:t>07/07/2021</a:t>
            </a:fld>
            <a:endParaRPr lang="en-GH"/>
          </a:p>
        </p:txBody>
      </p:sp>
      <p:sp>
        <p:nvSpPr>
          <p:cNvPr id="6" name="Footer Placeholder 5"/>
          <p:cNvSpPr>
            <a:spLocks noGrp="1"/>
          </p:cNvSpPr>
          <p:nvPr>
            <p:ph type="ftr" sz="quarter" idx="11"/>
          </p:nvPr>
        </p:nvSpPr>
        <p:spPr/>
        <p:txBody>
          <a:bodyPr/>
          <a:lstStyle/>
          <a:p>
            <a:endParaRPr lang="en-G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3706057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32A25-4BA7-453F-BA2B-619545A69B89}" type="datetimeFigureOut">
              <a:rPr lang="en-GH" smtClean="0"/>
              <a:t>07/07/2021</a:t>
            </a:fld>
            <a:endParaRPr lang="en-GH"/>
          </a:p>
        </p:txBody>
      </p:sp>
      <p:sp>
        <p:nvSpPr>
          <p:cNvPr id="5" name="Footer Placeholder 4"/>
          <p:cNvSpPr>
            <a:spLocks noGrp="1"/>
          </p:cNvSpPr>
          <p:nvPr>
            <p:ph type="ftr" sz="quarter" idx="11"/>
          </p:nvPr>
        </p:nvSpPr>
        <p:spPr/>
        <p:txBody>
          <a:bodyPr/>
          <a:lstStyle/>
          <a:p>
            <a:endParaRPr lang="en-G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141918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32A25-4BA7-453F-BA2B-619545A69B89}" type="datetimeFigureOut">
              <a:rPr lang="en-GH" smtClean="0"/>
              <a:t>07/07/2021</a:t>
            </a:fld>
            <a:endParaRPr lang="en-GH"/>
          </a:p>
        </p:txBody>
      </p:sp>
      <p:sp>
        <p:nvSpPr>
          <p:cNvPr id="5" name="Footer Placeholder 4"/>
          <p:cNvSpPr>
            <a:spLocks noGrp="1"/>
          </p:cNvSpPr>
          <p:nvPr>
            <p:ph type="ftr" sz="quarter" idx="11"/>
          </p:nvPr>
        </p:nvSpPr>
        <p:spPr/>
        <p:txBody>
          <a:bodyPr/>
          <a:lstStyle/>
          <a:p>
            <a:endParaRPr lang="en-G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310570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32A25-4BA7-453F-BA2B-619545A69B89}" type="datetimeFigureOut">
              <a:rPr lang="en-GH" smtClean="0"/>
              <a:t>07/07/2021</a:t>
            </a:fld>
            <a:endParaRPr lang="en-GH"/>
          </a:p>
        </p:txBody>
      </p:sp>
      <p:sp>
        <p:nvSpPr>
          <p:cNvPr id="5" name="Footer Placeholder 4"/>
          <p:cNvSpPr>
            <a:spLocks noGrp="1"/>
          </p:cNvSpPr>
          <p:nvPr>
            <p:ph type="ftr" sz="quarter" idx="11"/>
          </p:nvPr>
        </p:nvSpPr>
        <p:spPr/>
        <p:txBody>
          <a:bodyPr/>
          <a:lstStyle/>
          <a:p>
            <a:endParaRPr lang="en-GH"/>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31703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32A25-4BA7-453F-BA2B-619545A69B89}" type="datetimeFigureOut">
              <a:rPr lang="en-GH" smtClean="0"/>
              <a:t>07/07/2021</a:t>
            </a:fld>
            <a:endParaRPr lang="en-GH"/>
          </a:p>
        </p:txBody>
      </p:sp>
      <p:sp>
        <p:nvSpPr>
          <p:cNvPr id="5" name="Footer Placeholder 4"/>
          <p:cNvSpPr>
            <a:spLocks noGrp="1"/>
          </p:cNvSpPr>
          <p:nvPr>
            <p:ph type="ftr" sz="quarter" idx="11"/>
          </p:nvPr>
        </p:nvSpPr>
        <p:spPr/>
        <p:txBody>
          <a:bodyPr/>
          <a:lstStyle/>
          <a:p>
            <a:endParaRPr lang="en-GH"/>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252897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B32A25-4BA7-453F-BA2B-619545A69B89}" type="datetimeFigureOut">
              <a:rPr lang="en-GH" smtClean="0"/>
              <a:t>07/07/2021</a:t>
            </a:fld>
            <a:endParaRPr lang="en-GH"/>
          </a:p>
        </p:txBody>
      </p:sp>
      <p:sp>
        <p:nvSpPr>
          <p:cNvPr id="6" name="Footer Placeholder 5"/>
          <p:cNvSpPr>
            <a:spLocks noGrp="1"/>
          </p:cNvSpPr>
          <p:nvPr>
            <p:ph type="ftr" sz="quarter" idx="11"/>
          </p:nvPr>
        </p:nvSpPr>
        <p:spPr/>
        <p:txBody>
          <a:bodyPr/>
          <a:lstStyle/>
          <a:p>
            <a:endParaRPr lang="en-GH"/>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95404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B32A25-4BA7-453F-BA2B-619545A69B89}" type="datetimeFigureOut">
              <a:rPr lang="en-GH" smtClean="0"/>
              <a:t>07/07/2021</a:t>
            </a:fld>
            <a:endParaRPr lang="en-GH"/>
          </a:p>
        </p:txBody>
      </p:sp>
      <p:sp>
        <p:nvSpPr>
          <p:cNvPr id="8" name="Footer Placeholder 7"/>
          <p:cNvSpPr>
            <a:spLocks noGrp="1"/>
          </p:cNvSpPr>
          <p:nvPr>
            <p:ph type="ftr" sz="quarter" idx="11"/>
          </p:nvPr>
        </p:nvSpPr>
        <p:spPr/>
        <p:txBody>
          <a:bodyPr/>
          <a:lstStyle/>
          <a:p>
            <a:endParaRPr lang="en-GH"/>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259592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B32A25-4BA7-453F-BA2B-619545A69B89}" type="datetimeFigureOut">
              <a:rPr lang="en-GH" smtClean="0"/>
              <a:t>07/07/2021</a:t>
            </a:fld>
            <a:endParaRPr lang="en-GH"/>
          </a:p>
        </p:txBody>
      </p:sp>
      <p:sp>
        <p:nvSpPr>
          <p:cNvPr id="4" name="Footer Placeholder 3"/>
          <p:cNvSpPr>
            <a:spLocks noGrp="1"/>
          </p:cNvSpPr>
          <p:nvPr>
            <p:ph type="ftr" sz="quarter" idx="11"/>
          </p:nvPr>
        </p:nvSpPr>
        <p:spPr/>
        <p:txBody>
          <a:bodyPr/>
          <a:lstStyle/>
          <a:p>
            <a:endParaRPr lang="en-GH"/>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180751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32A25-4BA7-453F-BA2B-619545A69B89}" type="datetimeFigureOut">
              <a:rPr lang="en-GH" smtClean="0"/>
              <a:t>07/07/2021</a:t>
            </a:fld>
            <a:endParaRPr lang="en-GH"/>
          </a:p>
        </p:txBody>
      </p:sp>
      <p:sp>
        <p:nvSpPr>
          <p:cNvPr id="3" name="Footer Placeholder 2"/>
          <p:cNvSpPr>
            <a:spLocks noGrp="1"/>
          </p:cNvSpPr>
          <p:nvPr>
            <p:ph type="ftr" sz="quarter" idx="11"/>
          </p:nvPr>
        </p:nvSpPr>
        <p:spPr/>
        <p:txBody>
          <a:bodyPr/>
          <a:lstStyle/>
          <a:p>
            <a:endParaRPr lang="en-GH"/>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386496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32A25-4BA7-453F-BA2B-619545A69B89}" type="datetimeFigureOut">
              <a:rPr lang="en-GH" smtClean="0"/>
              <a:t>07/07/2021</a:t>
            </a:fld>
            <a:endParaRPr lang="en-GH"/>
          </a:p>
        </p:txBody>
      </p:sp>
      <p:sp>
        <p:nvSpPr>
          <p:cNvPr id="6" name="Footer Placeholder 5"/>
          <p:cNvSpPr>
            <a:spLocks noGrp="1"/>
          </p:cNvSpPr>
          <p:nvPr>
            <p:ph type="ftr" sz="quarter" idx="11"/>
          </p:nvPr>
        </p:nvSpPr>
        <p:spPr/>
        <p:txBody>
          <a:bodyPr/>
          <a:lstStyle/>
          <a:p>
            <a:endParaRPr lang="en-GH"/>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399756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32A25-4BA7-453F-BA2B-619545A69B89}" type="datetimeFigureOut">
              <a:rPr lang="en-GH" smtClean="0"/>
              <a:t>07/07/2021</a:t>
            </a:fld>
            <a:endParaRPr lang="en-GH"/>
          </a:p>
        </p:txBody>
      </p:sp>
      <p:sp>
        <p:nvSpPr>
          <p:cNvPr id="6" name="Footer Placeholder 5"/>
          <p:cNvSpPr>
            <a:spLocks noGrp="1"/>
          </p:cNvSpPr>
          <p:nvPr>
            <p:ph type="ftr" sz="quarter" idx="11"/>
          </p:nvPr>
        </p:nvSpPr>
        <p:spPr/>
        <p:txBody>
          <a:bodyPr/>
          <a:lstStyle/>
          <a:p>
            <a:endParaRPr lang="en-GH"/>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0DFBC3-8974-4834-91FE-1EA2A81FBB09}" type="slidenum">
              <a:rPr lang="en-GH" smtClean="0"/>
              <a:t>‹#›</a:t>
            </a:fld>
            <a:endParaRPr lang="en-GH"/>
          </a:p>
        </p:txBody>
      </p:sp>
    </p:spTree>
    <p:extLst>
      <p:ext uri="{BB962C8B-B14F-4D97-AF65-F5344CB8AC3E}">
        <p14:creationId xmlns:p14="http://schemas.microsoft.com/office/powerpoint/2010/main" val="426931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B32A25-4BA7-453F-BA2B-619545A69B89}" type="datetimeFigureOut">
              <a:rPr lang="en-GH" smtClean="0"/>
              <a:t>07/07/2021</a:t>
            </a:fld>
            <a:endParaRPr lang="en-GH"/>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H"/>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0DFBC3-8974-4834-91FE-1EA2A81FBB09}" type="slidenum">
              <a:rPr lang="en-GH" smtClean="0"/>
              <a:t>‹#›</a:t>
            </a:fld>
            <a:endParaRPr lang="en-GH"/>
          </a:p>
        </p:txBody>
      </p:sp>
    </p:spTree>
    <p:extLst>
      <p:ext uri="{BB962C8B-B14F-4D97-AF65-F5344CB8AC3E}">
        <p14:creationId xmlns:p14="http://schemas.microsoft.com/office/powerpoint/2010/main" val="6954959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145F-1306-4452-A245-07D28D78F995}"/>
              </a:ext>
            </a:extLst>
          </p:cNvPr>
          <p:cNvSpPr>
            <a:spLocks noGrp="1"/>
          </p:cNvSpPr>
          <p:nvPr>
            <p:ph type="ctrTitle"/>
          </p:nvPr>
        </p:nvSpPr>
        <p:spPr/>
        <p:txBody>
          <a:bodyPr/>
          <a:lstStyle/>
          <a:p>
            <a:r>
              <a:rPr lang="en-GH" dirty="0"/>
              <a:t>FIRST YEAR DESIGN PROJECT</a:t>
            </a:r>
          </a:p>
        </p:txBody>
      </p:sp>
      <p:sp>
        <p:nvSpPr>
          <p:cNvPr id="3" name="Subtitle 2">
            <a:extLst>
              <a:ext uri="{FF2B5EF4-FFF2-40B4-BE49-F238E27FC236}">
                <a16:creationId xmlns:a16="http://schemas.microsoft.com/office/drawing/2014/main" id="{D9DF1122-9810-4A6C-8241-ED661A9C8A94}"/>
              </a:ext>
            </a:extLst>
          </p:cNvPr>
          <p:cNvSpPr>
            <a:spLocks noGrp="1"/>
          </p:cNvSpPr>
          <p:nvPr>
            <p:ph type="subTitle" idx="1"/>
          </p:nvPr>
        </p:nvSpPr>
        <p:spPr/>
        <p:txBody>
          <a:bodyPr/>
          <a:lstStyle/>
          <a:p>
            <a:r>
              <a:rPr lang="en-GH" dirty="0"/>
              <a:t>TEAM ERUDITE</a:t>
            </a:r>
          </a:p>
          <a:p>
            <a:r>
              <a:rPr lang="en-GH" dirty="0"/>
              <a:t>CREATIVE TECHNIQUES- BRAINSTORMING</a:t>
            </a:r>
          </a:p>
        </p:txBody>
      </p:sp>
    </p:spTree>
    <p:extLst>
      <p:ext uri="{BB962C8B-B14F-4D97-AF65-F5344CB8AC3E}">
        <p14:creationId xmlns:p14="http://schemas.microsoft.com/office/powerpoint/2010/main" val="3198796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F9C6-F33C-462F-BE8C-A5F324BB7A32}"/>
              </a:ext>
            </a:extLst>
          </p:cNvPr>
          <p:cNvSpPr>
            <a:spLocks noGrp="1"/>
          </p:cNvSpPr>
          <p:nvPr>
            <p:ph type="title"/>
          </p:nvPr>
        </p:nvSpPr>
        <p:spPr/>
        <p:txBody>
          <a:bodyPr/>
          <a:lstStyle/>
          <a:p>
            <a:pPr algn="ctr"/>
            <a:r>
              <a:rPr lang="en-GH" b="1" dirty="0"/>
              <a:t>THE RULES OF BRAINSTORMING</a:t>
            </a:r>
          </a:p>
        </p:txBody>
      </p:sp>
      <p:sp>
        <p:nvSpPr>
          <p:cNvPr id="3" name="Content Placeholder 2">
            <a:extLst>
              <a:ext uri="{FF2B5EF4-FFF2-40B4-BE49-F238E27FC236}">
                <a16:creationId xmlns:a16="http://schemas.microsoft.com/office/drawing/2014/main" id="{9C7AAEAA-3DF5-4591-B369-A4EC80CBF026}"/>
              </a:ext>
            </a:extLst>
          </p:cNvPr>
          <p:cNvSpPr>
            <a:spLocks noGrp="1"/>
          </p:cNvSpPr>
          <p:nvPr>
            <p:ph idx="1"/>
          </p:nvPr>
        </p:nvSpPr>
        <p:spPr/>
        <p:txBody>
          <a:bodyPr>
            <a:normAutofit lnSpcReduction="10000"/>
          </a:bodyPr>
          <a:lstStyle/>
          <a:p>
            <a:pPr marL="0" indent="0">
              <a:buNone/>
            </a:pPr>
            <a:r>
              <a:rPr lang="en-US" sz="2400" dirty="0"/>
              <a:t>3. </a:t>
            </a:r>
            <a:r>
              <a:rPr lang="en-US" sz="2400" b="1" dirty="0"/>
              <a:t>Quantity is more desired than quality</a:t>
            </a:r>
            <a:r>
              <a:rPr lang="en-US" sz="2400" dirty="0"/>
              <a:t>. </a:t>
            </a:r>
            <a:endParaRPr lang="en-GH" sz="2400" dirty="0"/>
          </a:p>
          <a:p>
            <a:r>
              <a:rPr lang="en-US" sz="2400" dirty="0"/>
              <a:t>Group members are encouraged to contribute as many ideas as they think of. The greater the number of ideas generated, the more likely it is that there will be several useful ideas.</a:t>
            </a:r>
            <a:endParaRPr lang="en-GH" sz="2400" dirty="0"/>
          </a:p>
          <a:p>
            <a:pPr marL="0" indent="0">
              <a:buNone/>
            </a:pPr>
            <a:r>
              <a:rPr lang="en-US" sz="2400" dirty="0"/>
              <a:t> 4. </a:t>
            </a:r>
            <a:r>
              <a:rPr lang="en-US" sz="2400" b="1" dirty="0"/>
              <a:t>Building on ideas is encouraged</a:t>
            </a:r>
            <a:r>
              <a:rPr lang="en-US" sz="2400" dirty="0"/>
              <a:t>.</a:t>
            </a:r>
            <a:endParaRPr lang="en-GH" sz="2400" dirty="0"/>
          </a:p>
          <a:p>
            <a:r>
              <a:rPr lang="en-US" sz="2400" dirty="0"/>
              <a:t> Combining, adding to, and </a:t>
            </a:r>
            <a:r>
              <a:rPr lang="en-GH" sz="2400" dirty="0"/>
              <a:t>extension of </a:t>
            </a:r>
            <a:r>
              <a:rPr lang="en-US" sz="2400" dirty="0"/>
              <a:t>ideas is part of the creative process. Members can suggest improvements, variations, or combinations of previous ideas</a:t>
            </a:r>
            <a:endParaRPr lang="en-GH" sz="2400" dirty="0"/>
          </a:p>
        </p:txBody>
      </p:sp>
    </p:spTree>
    <p:extLst>
      <p:ext uri="{BB962C8B-B14F-4D97-AF65-F5344CB8AC3E}">
        <p14:creationId xmlns:p14="http://schemas.microsoft.com/office/powerpoint/2010/main" val="271315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B5BD-1382-4847-A26E-8A1C12896407}"/>
              </a:ext>
            </a:extLst>
          </p:cNvPr>
          <p:cNvSpPr>
            <a:spLocks noGrp="1"/>
          </p:cNvSpPr>
          <p:nvPr>
            <p:ph type="title"/>
          </p:nvPr>
        </p:nvSpPr>
        <p:spPr/>
        <p:txBody>
          <a:bodyPr/>
          <a:lstStyle/>
          <a:p>
            <a:r>
              <a:rPr lang="en-GH" dirty="0"/>
              <a:t>STIMULATING CREATIVITY</a:t>
            </a:r>
          </a:p>
        </p:txBody>
      </p:sp>
      <p:sp>
        <p:nvSpPr>
          <p:cNvPr id="3" name="Content Placeholder 2">
            <a:extLst>
              <a:ext uri="{FF2B5EF4-FFF2-40B4-BE49-F238E27FC236}">
                <a16:creationId xmlns:a16="http://schemas.microsoft.com/office/drawing/2014/main" id="{83F2A4B9-EB33-4662-A5F7-D196FCE58F9D}"/>
              </a:ext>
            </a:extLst>
          </p:cNvPr>
          <p:cNvSpPr>
            <a:spLocks noGrp="1"/>
          </p:cNvSpPr>
          <p:nvPr>
            <p:ph idx="1"/>
          </p:nvPr>
        </p:nvSpPr>
        <p:spPr>
          <a:xfrm>
            <a:off x="1661559" y="1656522"/>
            <a:ext cx="10066613" cy="3777622"/>
          </a:xfrm>
        </p:spPr>
        <p:txBody>
          <a:bodyPr>
            <a:noAutofit/>
          </a:bodyPr>
          <a:lstStyle/>
          <a:p>
            <a:r>
              <a:rPr lang="en-GH" sz="2400" dirty="0"/>
              <a:t>There is</a:t>
            </a:r>
            <a:r>
              <a:rPr lang="en-US" sz="2400" dirty="0"/>
              <a:t> the need for the leader or group to keep the process open. No one should be allowed to comment on the ideas of others unless the comments are totally positive (“that’s great,” “right, right, and . . . .”).</a:t>
            </a:r>
            <a:endParaRPr lang="en-GH" sz="2400" dirty="0"/>
          </a:p>
          <a:p>
            <a:r>
              <a:rPr lang="en-US" sz="2400" dirty="0"/>
              <a:t> In addition, the sessions should be informal: members should be advised to dress comfortably. A playful atmosphere is most conducive to creativity; often “</a:t>
            </a:r>
            <a:r>
              <a:rPr lang="en-GH" sz="2400" dirty="0"/>
              <a:t>silly</a:t>
            </a:r>
            <a:r>
              <a:rPr lang="en-US" sz="2400" dirty="0"/>
              <a:t>” ideas turn out to have a great deal of potential.</a:t>
            </a:r>
            <a:endParaRPr lang="en-GH" sz="2400" dirty="0"/>
          </a:p>
          <a:p>
            <a:r>
              <a:rPr lang="en-US" sz="2400" dirty="0"/>
              <a:t> If it is difficult for the members to loosen up, it may help to create an atmosphere of safety if the norm is established that “no one will comment on who suggested what” outside the brainstorming session. </a:t>
            </a:r>
            <a:endParaRPr lang="en-GH" sz="2400" dirty="0"/>
          </a:p>
          <a:p>
            <a:pPr marL="0" indent="0">
              <a:buNone/>
            </a:pPr>
            <a:endParaRPr lang="en-US" sz="2400" dirty="0"/>
          </a:p>
          <a:p>
            <a:endParaRPr lang="en-GH" sz="2400" dirty="0"/>
          </a:p>
        </p:txBody>
      </p:sp>
    </p:spTree>
    <p:extLst>
      <p:ext uri="{BB962C8B-B14F-4D97-AF65-F5344CB8AC3E}">
        <p14:creationId xmlns:p14="http://schemas.microsoft.com/office/powerpoint/2010/main" val="84645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2866-BDDA-49B9-AC0F-9F9D5C3C2DF7}"/>
              </a:ext>
            </a:extLst>
          </p:cNvPr>
          <p:cNvSpPr>
            <a:spLocks noGrp="1"/>
          </p:cNvSpPr>
          <p:nvPr>
            <p:ph type="title"/>
          </p:nvPr>
        </p:nvSpPr>
        <p:spPr/>
        <p:txBody>
          <a:bodyPr/>
          <a:lstStyle/>
          <a:p>
            <a:pPr algn="ctr"/>
            <a:r>
              <a:rPr lang="en-GH" dirty="0"/>
              <a:t>POST BRAINSTORMING SESSION</a:t>
            </a:r>
          </a:p>
        </p:txBody>
      </p:sp>
      <p:sp>
        <p:nvSpPr>
          <p:cNvPr id="3" name="Content Placeholder 2">
            <a:extLst>
              <a:ext uri="{FF2B5EF4-FFF2-40B4-BE49-F238E27FC236}">
                <a16:creationId xmlns:a16="http://schemas.microsoft.com/office/drawing/2014/main" id="{2F9E4D6E-5885-4F87-882B-41125B09F5E7}"/>
              </a:ext>
            </a:extLst>
          </p:cNvPr>
          <p:cNvSpPr>
            <a:spLocks noGrp="1"/>
          </p:cNvSpPr>
          <p:nvPr>
            <p:ph idx="1"/>
          </p:nvPr>
        </p:nvSpPr>
        <p:spPr/>
        <p:txBody>
          <a:bodyPr>
            <a:normAutofit/>
          </a:bodyPr>
          <a:lstStyle/>
          <a:p>
            <a:r>
              <a:rPr lang="en-US" sz="2400" dirty="0"/>
              <a:t>It is likely that members will continue to think of ideas for several days after the brainstorming session is held. Some mechanism by which the individual members can get in touch with the leader or recorder after the session will help to ensure that no ideas are lost. In fact, experience indicates that the most valuable ideas are generated after members of the brainstorming group have “slept on” the problem</a:t>
            </a:r>
            <a:endParaRPr lang="en-GH" sz="2400" dirty="0"/>
          </a:p>
          <a:p>
            <a:endParaRPr lang="en-GH" sz="2400" dirty="0"/>
          </a:p>
        </p:txBody>
      </p:sp>
    </p:spTree>
    <p:extLst>
      <p:ext uri="{BB962C8B-B14F-4D97-AF65-F5344CB8AC3E}">
        <p14:creationId xmlns:p14="http://schemas.microsoft.com/office/powerpoint/2010/main" val="276760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C8BA-5548-4AAA-BC8A-73E47F55FAC3}"/>
              </a:ext>
            </a:extLst>
          </p:cNvPr>
          <p:cNvSpPr>
            <a:spLocks noGrp="1"/>
          </p:cNvSpPr>
          <p:nvPr>
            <p:ph type="title"/>
          </p:nvPr>
        </p:nvSpPr>
        <p:spPr/>
        <p:txBody>
          <a:bodyPr/>
          <a:lstStyle/>
          <a:p>
            <a:r>
              <a:rPr lang="en-GH" dirty="0"/>
              <a:t>EVALUATION AND SELECTION OF IDEAS</a:t>
            </a:r>
          </a:p>
        </p:txBody>
      </p:sp>
      <p:sp>
        <p:nvSpPr>
          <p:cNvPr id="3" name="Content Placeholder 2">
            <a:extLst>
              <a:ext uri="{FF2B5EF4-FFF2-40B4-BE49-F238E27FC236}">
                <a16:creationId xmlns:a16="http://schemas.microsoft.com/office/drawing/2014/main" id="{9A0080E0-C35D-4491-83B0-B1698FAF2160}"/>
              </a:ext>
            </a:extLst>
          </p:cNvPr>
          <p:cNvSpPr>
            <a:spLocks noGrp="1"/>
          </p:cNvSpPr>
          <p:nvPr>
            <p:ph idx="1"/>
          </p:nvPr>
        </p:nvSpPr>
        <p:spPr/>
        <p:txBody>
          <a:bodyPr>
            <a:normAutofit fontScale="92500"/>
          </a:bodyPr>
          <a:lstStyle/>
          <a:p>
            <a:r>
              <a:rPr lang="en-US" sz="2400" dirty="0"/>
              <a:t>Before it actually begins to consider the list of ideas, the evaluation group should establish criteria by which to examine each of the ideas. Such a checklist might include questions about feasibility, complexity, costs, human factors, timing, quality, improvement, resources, safety, work flow, and other pertinent factors.</a:t>
            </a:r>
            <a:endParaRPr lang="en-GH" sz="2400" dirty="0"/>
          </a:p>
          <a:p>
            <a:r>
              <a:rPr lang="en-US" sz="2400" dirty="0"/>
              <a:t> The ideas may be treated as a springboard for the development of more in-depth plans. Testing may need to be done. In most cases, the nature of the topic or problem will determine how the ideas are handled subsequently.</a:t>
            </a:r>
          </a:p>
          <a:p>
            <a:endParaRPr lang="en-GH" dirty="0"/>
          </a:p>
        </p:txBody>
      </p:sp>
    </p:spTree>
    <p:extLst>
      <p:ext uri="{BB962C8B-B14F-4D97-AF65-F5344CB8AC3E}">
        <p14:creationId xmlns:p14="http://schemas.microsoft.com/office/powerpoint/2010/main" val="42855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CE0C-0CD2-4F09-B3F7-55B17CBDB0E9}"/>
              </a:ext>
            </a:extLst>
          </p:cNvPr>
          <p:cNvSpPr>
            <a:spLocks noGrp="1"/>
          </p:cNvSpPr>
          <p:nvPr>
            <p:ph type="title"/>
          </p:nvPr>
        </p:nvSpPr>
        <p:spPr/>
        <p:txBody>
          <a:bodyPr/>
          <a:lstStyle/>
          <a:p>
            <a:r>
              <a:rPr lang="en-US" dirty="0"/>
              <a:t>INDIVIDUAL BRAINSTORMING</a:t>
            </a:r>
            <a:br>
              <a:rPr lang="en-US" dirty="0"/>
            </a:br>
            <a:endParaRPr lang="en-GH" dirty="0"/>
          </a:p>
        </p:txBody>
      </p:sp>
      <p:sp>
        <p:nvSpPr>
          <p:cNvPr id="3" name="Content Placeholder 2">
            <a:extLst>
              <a:ext uri="{FF2B5EF4-FFF2-40B4-BE49-F238E27FC236}">
                <a16:creationId xmlns:a16="http://schemas.microsoft.com/office/drawing/2014/main" id="{78012132-8B6C-40D3-BB33-75254B91C72C}"/>
              </a:ext>
            </a:extLst>
          </p:cNvPr>
          <p:cNvSpPr>
            <a:spLocks noGrp="1"/>
          </p:cNvSpPr>
          <p:nvPr>
            <p:ph idx="1"/>
          </p:nvPr>
        </p:nvSpPr>
        <p:spPr/>
        <p:txBody>
          <a:bodyPr>
            <a:normAutofit/>
          </a:bodyPr>
          <a:lstStyle/>
          <a:p>
            <a:r>
              <a:rPr lang="en-US" sz="2000" dirty="0"/>
              <a:t>Brainstorming can be conducted on an individual basis as well (Hayes, 1981). One can write down possible solutions to a clearly outlined problem, forcing oneself to keep the ideas flowing from the pen without stopping. This use of brainstorming is effective at stopping one of the strongest drains on creativity: self-criticism or negative self-talk. People tend to criticize themselves, their thoughts, and </a:t>
            </a:r>
            <a:r>
              <a:rPr lang="en-US" sz="2400" dirty="0"/>
              <a:t>their</a:t>
            </a:r>
            <a:r>
              <a:rPr lang="en-US" sz="2000" dirty="0"/>
              <a:t> actions far more than they praise themselves.</a:t>
            </a:r>
            <a:endParaRPr lang="en-GH" sz="2000" dirty="0"/>
          </a:p>
        </p:txBody>
      </p:sp>
    </p:spTree>
    <p:extLst>
      <p:ext uri="{BB962C8B-B14F-4D97-AF65-F5344CB8AC3E}">
        <p14:creationId xmlns:p14="http://schemas.microsoft.com/office/powerpoint/2010/main" val="157468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85E2-83BB-45A8-830D-F76F3F93862F}"/>
              </a:ext>
            </a:extLst>
          </p:cNvPr>
          <p:cNvSpPr>
            <a:spLocks noGrp="1"/>
          </p:cNvSpPr>
          <p:nvPr>
            <p:ph type="title"/>
          </p:nvPr>
        </p:nvSpPr>
        <p:spPr/>
        <p:txBody>
          <a:bodyPr/>
          <a:lstStyle/>
          <a:p>
            <a:r>
              <a:rPr lang="en-US" dirty="0"/>
              <a:t>S</a:t>
            </a:r>
            <a:r>
              <a:rPr lang="en-GH" dirty="0"/>
              <a:t>OME IDEA EVALUATION CRITERIA</a:t>
            </a:r>
          </a:p>
        </p:txBody>
      </p:sp>
      <p:sp>
        <p:nvSpPr>
          <p:cNvPr id="3" name="Content Placeholder 2">
            <a:extLst>
              <a:ext uri="{FF2B5EF4-FFF2-40B4-BE49-F238E27FC236}">
                <a16:creationId xmlns:a16="http://schemas.microsoft.com/office/drawing/2014/main" id="{0354974B-E7C2-4FC6-BC56-9F5E795398B6}"/>
              </a:ext>
            </a:extLst>
          </p:cNvPr>
          <p:cNvSpPr>
            <a:spLocks noGrp="1"/>
          </p:cNvSpPr>
          <p:nvPr>
            <p:ph idx="1"/>
          </p:nvPr>
        </p:nvSpPr>
        <p:spPr>
          <a:xfrm>
            <a:off x="838200" y="1722782"/>
            <a:ext cx="10515600" cy="4772233"/>
          </a:xfrm>
        </p:spPr>
        <p:txBody>
          <a:bodyPr>
            <a:normAutofit fontScale="92500"/>
          </a:bodyPr>
          <a:lstStyle/>
          <a:p>
            <a:pPr marL="0" indent="0">
              <a:buNone/>
            </a:pPr>
            <a:r>
              <a:rPr lang="en-US" i="1" dirty="0"/>
              <a:t>The following examples illustrate the</a:t>
            </a:r>
            <a:endParaRPr lang="en-GH" i="1" dirty="0"/>
          </a:p>
          <a:p>
            <a:pPr marL="0" indent="0">
              <a:buNone/>
            </a:pPr>
            <a:r>
              <a:rPr lang="en-US" dirty="0"/>
              <a:t> (a) type of check-list that could be used to evaluate ideas for a new product and </a:t>
            </a:r>
            <a:endParaRPr lang="en-GH" dirty="0"/>
          </a:p>
          <a:p>
            <a:pPr marL="0" indent="0">
              <a:buNone/>
            </a:pPr>
            <a:r>
              <a:rPr lang="en-US" dirty="0"/>
              <a:t>(b) that could be applied to ideas for improving the manufacture of a particular product. </a:t>
            </a:r>
            <a:endParaRPr lang="en-GH" dirty="0"/>
          </a:p>
          <a:p>
            <a:pPr marL="0" indent="0">
              <a:buNone/>
            </a:pPr>
            <a:endParaRPr lang="en-GH" dirty="0"/>
          </a:p>
          <a:p>
            <a:pPr marL="0" indent="0">
              <a:buNone/>
            </a:pPr>
            <a:r>
              <a:rPr lang="en-US" dirty="0"/>
              <a:t> a. </a:t>
            </a:r>
            <a:r>
              <a:rPr lang="en-US" b="1" dirty="0"/>
              <a:t>Criteria for evaluating ideas for a new product </a:t>
            </a:r>
            <a:endParaRPr lang="en-GH" b="1" dirty="0"/>
          </a:p>
          <a:p>
            <a:r>
              <a:rPr lang="en-US" dirty="0"/>
              <a:t> Is the idea simple enough</a:t>
            </a:r>
            <a:r>
              <a:rPr lang="en-GH" dirty="0"/>
              <a:t>,</a:t>
            </a:r>
            <a:r>
              <a:rPr lang="en-US" dirty="0"/>
              <a:t> Is it timely?  </a:t>
            </a:r>
            <a:endParaRPr lang="en-GH" dirty="0"/>
          </a:p>
          <a:p>
            <a:r>
              <a:rPr lang="en-US" dirty="0"/>
              <a:t> Is it feasible</a:t>
            </a:r>
            <a:r>
              <a:rPr lang="en-GH" dirty="0"/>
              <a:t>,</a:t>
            </a:r>
            <a:r>
              <a:rPr lang="en-US" dirty="0"/>
              <a:t> Can it be duplicated by competition</a:t>
            </a:r>
            <a:r>
              <a:rPr lang="en-GH" dirty="0"/>
              <a:t>,</a:t>
            </a:r>
            <a:r>
              <a:rPr lang="en-US" dirty="0"/>
              <a:t> Is it costly to produce</a:t>
            </a:r>
            <a:r>
              <a:rPr lang="en-GH" dirty="0"/>
              <a:t>,</a:t>
            </a:r>
            <a:r>
              <a:rPr lang="en-US" dirty="0"/>
              <a:t> Is it safe? etc. </a:t>
            </a:r>
            <a:endParaRPr lang="en-GH" dirty="0"/>
          </a:p>
          <a:p>
            <a:pPr marL="0" indent="0">
              <a:buNone/>
            </a:pPr>
            <a:endParaRPr lang="en-GH" dirty="0"/>
          </a:p>
          <a:p>
            <a:pPr marL="0" indent="0">
              <a:buNone/>
            </a:pPr>
            <a:r>
              <a:rPr lang="en-US" dirty="0"/>
              <a:t> b. </a:t>
            </a:r>
            <a:r>
              <a:rPr lang="en-US" b="1" dirty="0"/>
              <a:t>Check-list of criteria for ideas relating to improving the manufacture of a particular product. </a:t>
            </a:r>
            <a:endParaRPr lang="en-GH" b="1" dirty="0"/>
          </a:p>
          <a:p>
            <a:r>
              <a:rPr lang="en-US" dirty="0"/>
              <a:t> Will it increase production - or improve quality</a:t>
            </a:r>
            <a:r>
              <a:rPr lang="en-GH" dirty="0"/>
              <a:t>,</a:t>
            </a:r>
            <a:r>
              <a:rPr lang="en-US" dirty="0"/>
              <a:t> Is it an improvement over the present tools and machinery</a:t>
            </a:r>
            <a:r>
              <a:rPr lang="en-GH" dirty="0"/>
              <a:t>, </a:t>
            </a:r>
            <a:r>
              <a:rPr lang="en-US" dirty="0"/>
              <a:t> </a:t>
            </a:r>
            <a:r>
              <a:rPr lang="en-GH" dirty="0"/>
              <a:t>does</a:t>
            </a:r>
            <a:r>
              <a:rPr lang="en-US" dirty="0"/>
              <a:t> it improve methods of operation, maintenance or construction? </a:t>
            </a:r>
            <a:endParaRPr lang="en-GH" dirty="0"/>
          </a:p>
          <a:p>
            <a:r>
              <a:rPr lang="en-US" dirty="0"/>
              <a:t>  Does it permit a more effective utilization of manpower?  Does it prevent waste or conserve materials?. </a:t>
            </a:r>
            <a:endParaRPr lang="en-GH" dirty="0"/>
          </a:p>
        </p:txBody>
      </p:sp>
    </p:spTree>
    <p:extLst>
      <p:ext uri="{BB962C8B-B14F-4D97-AF65-F5344CB8AC3E}">
        <p14:creationId xmlns:p14="http://schemas.microsoft.com/office/powerpoint/2010/main" val="2153512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DE01-7D37-4BF4-B066-7A1DCD887A0B}"/>
              </a:ext>
            </a:extLst>
          </p:cNvPr>
          <p:cNvSpPr>
            <a:spLocks noGrp="1"/>
          </p:cNvSpPr>
          <p:nvPr>
            <p:ph type="title"/>
          </p:nvPr>
        </p:nvSpPr>
        <p:spPr/>
        <p:txBody>
          <a:bodyPr/>
          <a:lstStyle/>
          <a:p>
            <a:pPr algn="ctr"/>
            <a:r>
              <a:rPr lang="en-GH" dirty="0"/>
              <a:t>SOME PRODUCTS MANUFACTURED THROUGH BRAINSTORMING</a:t>
            </a:r>
          </a:p>
        </p:txBody>
      </p:sp>
      <p:sp>
        <p:nvSpPr>
          <p:cNvPr id="3" name="Content Placeholder 2">
            <a:extLst>
              <a:ext uri="{FF2B5EF4-FFF2-40B4-BE49-F238E27FC236}">
                <a16:creationId xmlns:a16="http://schemas.microsoft.com/office/drawing/2014/main" id="{28C15D2D-8616-4D06-A558-D08B88BBE76D}"/>
              </a:ext>
            </a:extLst>
          </p:cNvPr>
          <p:cNvSpPr>
            <a:spLocks noGrp="1"/>
          </p:cNvSpPr>
          <p:nvPr>
            <p:ph idx="1"/>
          </p:nvPr>
        </p:nvSpPr>
        <p:spPr/>
        <p:txBody>
          <a:bodyPr/>
          <a:lstStyle/>
          <a:p>
            <a:r>
              <a:rPr lang="en-GH" dirty="0"/>
              <a:t>In order to come up with a tool which </a:t>
            </a:r>
            <a:r>
              <a:rPr lang="en-US" dirty="0"/>
              <a:t>Can</a:t>
            </a:r>
            <a:r>
              <a:rPr lang="en-GH" dirty="0"/>
              <a:t> be used to make clothes crisp , ironed and more presentable, a group of innovators had to sit down and throw out ideas. Some of theses ideas were very silly at first.</a:t>
            </a:r>
          </a:p>
          <a:p>
            <a:r>
              <a:rPr lang="en-GH" dirty="0"/>
              <a:t>however, after intense brainstorming, building up on other ideas and evaluating their ideas based on specific criteria, they were able to come up with the electric iron.</a:t>
            </a:r>
          </a:p>
          <a:p>
            <a:r>
              <a:rPr lang="en-GH" dirty="0"/>
              <a:t>Other miracles of invention like the light bulb, telephones and radio transmitters were results of the amazing process called brainstorming</a:t>
            </a:r>
          </a:p>
          <a:p>
            <a:r>
              <a:rPr lang="en-GH" dirty="0"/>
              <a:t>Consequently, other creative techniques such as analogy and morphology which gave birth to our aircrafts and cars all have traits of brainstorming. Indeed it all begins with an idea.</a:t>
            </a:r>
          </a:p>
        </p:txBody>
      </p:sp>
    </p:spTree>
    <p:extLst>
      <p:ext uri="{BB962C8B-B14F-4D97-AF65-F5344CB8AC3E}">
        <p14:creationId xmlns:p14="http://schemas.microsoft.com/office/powerpoint/2010/main" val="250057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63644-FD06-48AD-BEAE-5654B5EE0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215809"/>
          </a:xfrm>
          <a:prstGeom prst="rect">
            <a:avLst/>
          </a:prstGeom>
        </p:spPr>
      </p:pic>
    </p:spTree>
    <p:extLst>
      <p:ext uri="{BB962C8B-B14F-4D97-AF65-F5344CB8AC3E}">
        <p14:creationId xmlns:p14="http://schemas.microsoft.com/office/powerpoint/2010/main" val="2435411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579C-5255-4E66-BA38-F8941C0CD605}"/>
              </a:ext>
            </a:extLst>
          </p:cNvPr>
          <p:cNvSpPr>
            <a:spLocks noGrp="1"/>
          </p:cNvSpPr>
          <p:nvPr>
            <p:ph type="title"/>
          </p:nvPr>
        </p:nvSpPr>
        <p:spPr/>
        <p:txBody>
          <a:bodyPr/>
          <a:lstStyle/>
          <a:p>
            <a:r>
              <a:rPr lang="en-GH" dirty="0"/>
              <a:t>REFERENCES</a:t>
            </a:r>
          </a:p>
        </p:txBody>
      </p:sp>
      <p:sp>
        <p:nvSpPr>
          <p:cNvPr id="3" name="Content Placeholder 2">
            <a:extLst>
              <a:ext uri="{FF2B5EF4-FFF2-40B4-BE49-F238E27FC236}">
                <a16:creationId xmlns:a16="http://schemas.microsoft.com/office/drawing/2014/main" id="{5D9D4900-FD18-46CE-AD2F-A83C267A3D83}"/>
              </a:ext>
            </a:extLst>
          </p:cNvPr>
          <p:cNvSpPr>
            <a:spLocks noGrp="1"/>
          </p:cNvSpPr>
          <p:nvPr>
            <p:ph idx="1"/>
          </p:nvPr>
        </p:nvSpPr>
        <p:spPr/>
        <p:txBody>
          <a:bodyPr/>
          <a:lstStyle/>
          <a:p>
            <a:r>
              <a:rPr lang="en-US" dirty="0"/>
              <a:t>Adams, J.L. (1979). Conceptual blockbusting: A guide to better ideas (2nd ed.). New York: W.W. Norton.</a:t>
            </a:r>
          </a:p>
          <a:p>
            <a:r>
              <a:rPr lang="en-US" dirty="0"/>
              <a:t>Hayes, J.R. (1981). The complete problem solver. Philadelphia, PA: Franklin Institute Press.</a:t>
            </a:r>
          </a:p>
          <a:p>
            <a:r>
              <a:rPr lang="en-US" dirty="0"/>
              <a:t>Osborn, A. (1948). Your creative power. New York: Charles Scribner’s Sons.</a:t>
            </a:r>
          </a:p>
          <a:p>
            <a:r>
              <a:rPr lang="en-US" dirty="0"/>
              <a:t>Osborn, A.F. (1979). Applied imagination: Principles and procedures of creative problem-solving (3rd. rev. ed.). New York: Charles Scribner’s. [Orig. ed. 1953</a:t>
            </a:r>
            <a:endParaRPr lang="en-GH" dirty="0"/>
          </a:p>
          <a:p>
            <a:r>
              <a:rPr lang="en-US" dirty="0"/>
              <a:t>http://www.mech.uwa.edu.au/DANotes/design/appendixD/Roberts.html</a:t>
            </a:r>
            <a:endParaRPr lang="en-GH" dirty="0"/>
          </a:p>
          <a:p>
            <a:r>
              <a:rPr lang="en-US" dirty="0"/>
              <a:t>The Pfeiffer Library Volume 26, 2nd Edition. Copyright © 1998 Jossey-Bass/</a:t>
            </a:r>
            <a:r>
              <a:rPr lang="en-US" dirty="0" err="1"/>
              <a:t>Pfeiff</a:t>
            </a:r>
            <a:r>
              <a:rPr lang="en-GH"/>
              <a:t>er</a:t>
            </a:r>
            <a:endParaRPr lang="en-GH" dirty="0"/>
          </a:p>
        </p:txBody>
      </p:sp>
    </p:spTree>
    <p:extLst>
      <p:ext uri="{BB962C8B-B14F-4D97-AF65-F5344CB8AC3E}">
        <p14:creationId xmlns:p14="http://schemas.microsoft.com/office/powerpoint/2010/main" val="323370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7348-F794-49E8-A638-34AA2059B298}"/>
              </a:ext>
            </a:extLst>
          </p:cNvPr>
          <p:cNvSpPr>
            <a:spLocks noGrp="1"/>
          </p:cNvSpPr>
          <p:nvPr>
            <p:ph type="title"/>
          </p:nvPr>
        </p:nvSpPr>
        <p:spPr>
          <a:xfrm>
            <a:off x="5830956" y="1550504"/>
            <a:ext cx="5522843" cy="140184"/>
          </a:xfrm>
        </p:spPr>
        <p:txBody>
          <a:bodyPr>
            <a:normAutofit fontScale="90000"/>
          </a:bodyPr>
          <a:lstStyle/>
          <a:p>
            <a:pPr algn="ctr"/>
            <a:endParaRPr lang="en-GH" sz="5400" dirty="0"/>
          </a:p>
        </p:txBody>
      </p:sp>
      <p:pic>
        <p:nvPicPr>
          <p:cNvPr id="5" name="Content Placeholder 4">
            <a:extLst>
              <a:ext uri="{FF2B5EF4-FFF2-40B4-BE49-F238E27FC236}">
                <a16:creationId xmlns:a16="http://schemas.microsoft.com/office/drawing/2014/main" id="{C1D4310E-CC0A-432A-B31B-DFCF08F65D7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38470" y="795130"/>
            <a:ext cx="10111408" cy="5687424"/>
          </a:xfrm>
        </p:spPr>
      </p:pic>
    </p:spTree>
    <p:extLst>
      <p:ext uri="{BB962C8B-B14F-4D97-AF65-F5344CB8AC3E}">
        <p14:creationId xmlns:p14="http://schemas.microsoft.com/office/powerpoint/2010/main" val="1623299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319D-0587-4BEE-82B2-26B5F2328770}"/>
              </a:ext>
            </a:extLst>
          </p:cNvPr>
          <p:cNvSpPr>
            <a:spLocks noGrp="1"/>
          </p:cNvSpPr>
          <p:nvPr>
            <p:ph type="title"/>
          </p:nvPr>
        </p:nvSpPr>
        <p:spPr/>
        <p:txBody>
          <a:bodyPr/>
          <a:lstStyle/>
          <a:p>
            <a:r>
              <a:rPr lang="en-GH" dirty="0"/>
              <a:t>WHAT IS BRAINSTORMING</a:t>
            </a:r>
          </a:p>
        </p:txBody>
      </p:sp>
      <p:sp>
        <p:nvSpPr>
          <p:cNvPr id="3" name="Content Placeholder 2">
            <a:extLst>
              <a:ext uri="{FF2B5EF4-FFF2-40B4-BE49-F238E27FC236}">
                <a16:creationId xmlns:a16="http://schemas.microsoft.com/office/drawing/2014/main" id="{FA8DBBC4-CB43-4ACD-9B3C-62C695376EE9}"/>
              </a:ext>
            </a:extLst>
          </p:cNvPr>
          <p:cNvSpPr>
            <a:spLocks noGrp="1"/>
          </p:cNvSpPr>
          <p:nvPr>
            <p:ph idx="1"/>
          </p:nvPr>
        </p:nvSpPr>
        <p:spPr/>
        <p:txBody>
          <a:bodyPr/>
          <a:lstStyle/>
          <a:p>
            <a:r>
              <a:rPr lang="en-GH" dirty="0"/>
              <a:t>Brainstorming is a creative technique that assists in the generation of ideas.</a:t>
            </a:r>
          </a:p>
          <a:p>
            <a:r>
              <a:rPr lang="en-US" dirty="0"/>
              <a:t>In 1938, Alex F. Osborn, an advertising executive, invented the process of “organized ideation” in a company he headed. The early participants referred to their attempts as “brainstorm sessions,” in the sense that they were using the brain to storm a problem. The term brainstorming has now become the accepted way of referring to group attempts to solve specific problems or develop new ideas by amassing spontaneous, unrestrained contributions by members. </a:t>
            </a:r>
            <a:endParaRPr lang="en-GH" dirty="0"/>
          </a:p>
        </p:txBody>
      </p:sp>
    </p:spTree>
    <p:extLst>
      <p:ext uri="{BB962C8B-B14F-4D97-AF65-F5344CB8AC3E}">
        <p14:creationId xmlns:p14="http://schemas.microsoft.com/office/powerpoint/2010/main" val="78785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97D3-28C1-4EC0-B480-D418239B2D87}"/>
              </a:ext>
            </a:extLst>
          </p:cNvPr>
          <p:cNvSpPr>
            <a:spLocks noGrp="1"/>
          </p:cNvSpPr>
          <p:nvPr>
            <p:ph type="title"/>
          </p:nvPr>
        </p:nvSpPr>
        <p:spPr/>
        <p:txBody>
          <a:bodyPr/>
          <a:lstStyle/>
          <a:p>
            <a:r>
              <a:rPr lang="en-US" dirty="0"/>
              <a:t>WH</a:t>
            </a:r>
            <a:r>
              <a:rPr lang="en-GH" dirty="0"/>
              <a:t>Y USE </a:t>
            </a:r>
            <a:r>
              <a:rPr lang="en-US" dirty="0"/>
              <a:t>BRAINSTORMING</a:t>
            </a:r>
            <a:r>
              <a:rPr lang="en-GH" dirty="0"/>
              <a:t>?</a:t>
            </a:r>
          </a:p>
        </p:txBody>
      </p:sp>
      <p:sp>
        <p:nvSpPr>
          <p:cNvPr id="3" name="Content Placeholder 2">
            <a:extLst>
              <a:ext uri="{FF2B5EF4-FFF2-40B4-BE49-F238E27FC236}">
                <a16:creationId xmlns:a16="http://schemas.microsoft.com/office/drawing/2014/main" id="{7BE1BF7D-5F78-4D16-9BD5-896C96B3609A}"/>
              </a:ext>
            </a:extLst>
          </p:cNvPr>
          <p:cNvSpPr>
            <a:spLocks noGrp="1"/>
          </p:cNvSpPr>
          <p:nvPr>
            <p:ph idx="1"/>
          </p:nvPr>
        </p:nvSpPr>
        <p:spPr>
          <a:xfrm>
            <a:off x="2218151" y="1905000"/>
            <a:ext cx="8915400" cy="3777622"/>
          </a:xfrm>
        </p:spPr>
        <p:txBody>
          <a:bodyPr>
            <a:noAutofit/>
          </a:bodyPr>
          <a:lstStyle/>
          <a:p>
            <a:r>
              <a:rPr lang="en-US" sz="2400" dirty="0"/>
              <a:t>Brainstorming can be used to generate components of a plan, process, solution, or approach and to produce checklists</a:t>
            </a:r>
            <a:endParaRPr lang="en-GH" sz="2400" dirty="0"/>
          </a:p>
          <a:p>
            <a:r>
              <a:rPr lang="en-US" sz="2400" dirty="0"/>
              <a:t> The key to the success of the process is that no evaluation or judgment is made of the ideas as they are being generated. Because of this, creativity is not stifled, it is increased</a:t>
            </a:r>
            <a:endParaRPr lang="en-GH" sz="2400" dirty="0"/>
          </a:p>
          <a:p>
            <a:r>
              <a:rPr lang="en-US" sz="2400" dirty="0"/>
              <a:t>The value of the process is that more good ideas are produced in less time than would be produced in a typical meeting or conference. Discussion, evaluation, and selection occur at a later time. </a:t>
            </a:r>
            <a:endParaRPr lang="en-GH" sz="2400" dirty="0"/>
          </a:p>
        </p:txBody>
      </p:sp>
    </p:spTree>
    <p:extLst>
      <p:ext uri="{BB962C8B-B14F-4D97-AF65-F5344CB8AC3E}">
        <p14:creationId xmlns:p14="http://schemas.microsoft.com/office/powerpoint/2010/main" val="292631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D1DC-B72D-4D61-9B1C-7F24047DA1CC}"/>
              </a:ext>
            </a:extLst>
          </p:cNvPr>
          <p:cNvSpPr>
            <a:spLocks noGrp="1"/>
          </p:cNvSpPr>
          <p:nvPr>
            <p:ph type="title"/>
          </p:nvPr>
        </p:nvSpPr>
        <p:spPr>
          <a:xfrm>
            <a:off x="2129099" y="445936"/>
            <a:ext cx="8911687" cy="1280890"/>
          </a:xfrm>
        </p:spPr>
        <p:txBody>
          <a:bodyPr/>
          <a:lstStyle/>
          <a:p>
            <a:pPr algn="ctr"/>
            <a:r>
              <a:rPr lang="en-GH" dirty="0"/>
              <a:t>HOW TO CONDUCT A BRAINSTORMING SESSION.</a:t>
            </a:r>
          </a:p>
        </p:txBody>
      </p:sp>
      <p:sp>
        <p:nvSpPr>
          <p:cNvPr id="3" name="Content Placeholder 2">
            <a:extLst>
              <a:ext uri="{FF2B5EF4-FFF2-40B4-BE49-F238E27FC236}">
                <a16:creationId xmlns:a16="http://schemas.microsoft.com/office/drawing/2014/main" id="{AE053880-031F-41AF-9303-882AB8B10AA7}"/>
              </a:ext>
            </a:extLst>
          </p:cNvPr>
          <p:cNvSpPr>
            <a:spLocks noGrp="1"/>
          </p:cNvSpPr>
          <p:nvPr>
            <p:ph idx="1"/>
          </p:nvPr>
        </p:nvSpPr>
        <p:spPr>
          <a:xfrm>
            <a:off x="1527710" y="1905000"/>
            <a:ext cx="9720073" cy="4507064"/>
          </a:xfrm>
        </p:spPr>
        <p:txBody>
          <a:bodyPr>
            <a:normAutofit fontScale="92500" lnSpcReduction="20000"/>
          </a:bodyPr>
          <a:lstStyle/>
          <a:p>
            <a:pPr marL="0" indent="0">
              <a:buNone/>
            </a:pPr>
            <a:r>
              <a:rPr lang="en-GH" dirty="0"/>
              <a:t>(a) PRELIMINARY PROCEDURES</a:t>
            </a:r>
          </a:p>
          <a:p>
            <a:pPr marL="0" indent="0">
              <a:buNone/>
            </a:pPr>
            <a:r>
              <a:rPr lang="en-US" dirty="0"/>
              <a:t>THE GROUP</a:t>
            </a:r>
          </a:p>
          <a:p>
            <a:r>
              <a:rPr lang="en-US" dirty="0"/>
              <a:t>The optimum size for a brainstorming group seems to be six to twelve members, and the optimum group consists of women as well as men. Brainstorming is a total-group effort. Breaking into smaller groups would defeat the purpose of the brainstorming session.</a:t>
            </a:r>
            <a:endParaRPr lang="en-GH" dirty="0"/>
          </a:p>
          <a:p>
            <a:endParaRPr lang="en-GH" dirty="0"/>
          </a:p>
          <a:p>
            <a:pPr marL="0" indent="0">
              <a:buNone/>
            </a:pPr>
            <a:r>
              <a:rPr lang="en-US" dirty="0"/>
              <a:t>BEGINNING</a:t>
            </a:r>
          </a:p>
          <a:p>
            <a:r>
              <a:rPr lang="en-US" dirty="0"/>
              <a:t>Prior to the actual session, group members should be provided with a one-page memorandum that states the problem to be considered and outlines the brainstorming procedure. </a:t>
            </a:r>
            <a:r>
              <a:rPr lang="en-GH" dirty="0"/>
              <a:t>The problem should be sufficiently simplified.</a:t>
            </a:r>
          </a:p>
          <a:p>
            <a:r>
              <a:rPr lang="en-US" dirty="0"/>
              <a:t>At the beginning of the actual session, if group members are not already acquainted with one another, they should be introduced (a getting-acquainted activity can be used for this).</a:t>
            </a:r>
            <a:endParaRPr lang="en-GH" dirty="0"/>
          </a:p>
          <a:p>
            <a:r>
              <a:rPr lang="en-US" dirty="0"/>
              <a:t> It is a good idea to conduct a warm-up activity, with the group members directed to brainstorm solutions to a simple problem that is unrelated to the topic of the actual session.</a:t>
            </a:r>
          </a:p>
          <a:p>
            <a:endParaRPr lang="en-GH" dirty="0"/>
          </a:p>
        </p:txBody>
      </p:sp>
    </p:spTree>
    <p:extLst>
      <p:ext uri="{BB962C8B-B14F-4D97-AF65-F5344CB8AC3E}">
        <p14:creationId xmlns:p14="http://schemas.microsoft.com/office/powerpoint/2010/main" val="3259295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740C9-2D25-46EE-B0F9-9F04EA628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992" y="1851294"/>
            <a:ext cx="6202016" cy="4136696"/>
          </a:xfrm>
          <a:prstGeom prst="rect">
            <a:avLst/>
          </a:prstGeom>
        </p:spPr>
      </p:pic>
      <p:sp>
        <p:nvSpPr>
          <p:cNvPr id="2" name="TextBox 1">
            <a:extLst>
              <a:ext uri="{FF2B5EF4-FFF2-40B4-BE49-F238E27FC236}">
                <a16:creationId xmlns:a16="http://schemas.microsoft.com/office/drawing/2014/main" id="{DFCFBC7C-A846-4471-B937-87342DCB5491}"/>
              </a:ext>
            </a:extLst>
          </p:cNvPr>
          <p:cNvSpPr txBox="1"/>
          <p:nvPr/>
        </p:nvSpPr>
        <p:spPr>
          <a:xfrm>
            <a:off x="2902226" y="1192696"/>
            <a:ext cx="6202016" cy="369332"/>
          </a:xfrm>
          <a:prstGeom prst="rect">
            <a:avLst/>
          </a:prstGeom>
          <a:noFill/>
        </p:spPr>
        <p:txBody>
          <a:bodyPr wrap="square" rtlCol="0">
            <a:spAutoFit/>
          </a:bodyPr>
          <a:lstStyle/>
          <a:p>
            <a:r>
              <a:rPr lang="en-GH" dirty="0"/>
              <a:t>A GROUP PUTTING UP THEIR IDEAS- BRAINSTORMING</a:t>
            </a:r>
          </a:p>
        </p:txBody>
      </p:sp>
    </p:spTree>
    <p:extLst>
      <p:ext uri="{BB962C8B-B14F-4D97-AF65-F5344CB8AC3E}">
        <p14:creationId xmlns:p14="http://schemas.microsoft.com/office/powerpoint/2010/main" val="332412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F95C-1E78-4B79-B90F-F48563D7839F}"/>
              </a:ext>
            </a:extLst>
          </p:cNvPr>
          <p:cNvSpPr>
            <a:spLocks noGrp="1"/>
          </p:cNvSpPr>
          <p:nvPr>
            <p:ph type="title"/>
          </p:nvPr>
        </p:nvSpPr>
        <p:spPr/>
        <p:txBody>
          <a:bodyPr/>
          <a:lstStyle/>
          <a:p>
            <a:pPr algn="ctr"/>
            <a:r>
              <a:rPr lang="en-US" dirty="0"/>
              <a:t>HOW TO CONDUCT A BRAINSTORMING SESSION.</a:t>
            </a:r>
            <a:endParaRPr lang="en-GH" dirty="0"/>
          </a:p>
        </p:txBody>
      </p:sp>
      <p:sp>
        <p:nvSpPr>
          <p:cNvPr id="3" name="Content Placeholder 2">
            <a:extLst>
              <a:ext uri="{FF2B5EF4-FFF2-40B4-BE49-F238E27FC236}">
                <a16:creationId xmlns:a16="http://schemas.microsoft.com/office/drawing/2014/main" id="{EC6F370D-4793-42E6-B052-9573F63FA744}"/>
              </a:ext>
            </a:extLst>
          </p:cNvPr>
          <p:cNvSpPr>
            <a:spLocks noGrp="1"/>
          </p:cNvSpPr>
          <p:nvPr>
            <p:ph idx="1"/>
          </p:nvPr>
        </p:nvSpPr>
        <p:spPr/>
        <p:txBody>
          <a:bodyPr>
            <a:normAutofit fontScale="92500" lnSpcReduction="20000"/>
          </a:bodyPr>
          <a:lstStyle/>
          <a:p>
            <a:pPr marL="0" indent="0">
              <a:buNone/>
            </a:pPr>
            <a:r>
              <a:rPr lang="en-GH" sz="2400" dirty="0"/>
              <a:t>(b) </a:t>
            </a:r>
            <a:r>
              <a:rPr lang="en-US" sz="2400" dirty="0"/>
              <a:t>THE PROCESS</a:t>
            </a:r>
          </a:p>
          <a:p>
            <a:r>
              <a:rPr lang="en-US" sz="2400" dirty="0"/>
              <a:t>The leader begins the work session by stating the problem or topic in specific, not general, terms. The problem should be simple rather than complex, so that the group can focus on a single target. </a:t>
            </a:r>
            <a:endParaRPr lang="en-GH" sz="2400" dirty="0"/>
          </a:p>
          <a:p>
            <a:r>
              <a:rPr lang="en-US" sz="2400" dirty="0"/>
              <a:t>The leader should have a list of categories, classifications, or leads (new uses, adaptation, modification, increase, decrease, substitute, rearrange, combine) that can be suggested to the group members if they seem to be getting off track. </a:t>
            </a:r>
            <a:endParaRPr lang="en-GH" sz="2400" dirty="0"/>
          </a:p>
          <a:p>
            <a:r>
              <a:rPr lang="en-US" sz="2400" dirty="0"/>
              <a:t>The leader also can have a few ideas about solutions ready to throw in when the group seems to lag. </a:t>
            </a:r>
            <a:endParaRPr lang="en-GH" sz="2400" dirty="0"/>
          </a:p>
        </p:txBody>
      </p:sp>
    </p:spTree>
    <p:extLst>
      <p:ext uri="{BB962C8B-B14F-4D97-AF65-F5344CB8AC3E}">
        <p14:creationId xmlns:p14="http://schemas.microsoft.com/office/powerpoint/2010/main" val="240456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4F1B-DA28-4218-AFE7-2282594872A0}"/>
              </a:ext>
            </a:extLst>
          </p:cNvPr>
          <p:cNvSpPr>
            <a:spLocks noGrp="1"/>
          </p:cNvSpPr>
          <p:nvPr>
            <p:ph type="title"/>
          </p:nvPr>
        </p:nvSpPr>
        <p:spPr/>
        <p:txBody>
          <a:bodyPr/>
          <a:lstStyle/>
          <a:p>
            <a:pPr algn="ctr"/>
            <a:r>
              <a:rPr lang="en-GH" dirty="0"/>
              <a:t>HOW TO CONDUCT A BRAINSTORMING SESSION</a:t>
            </a:r>
          </a:p>
        </p:txBody>
      </p:sp>
      <p:sp>
        <p:nvSpPr>
          <p:cNvPr id="3" name="Content Placeholder 2">
            <a:extLst>
              <a:ext uri="{FF2B5EF4-FFF2-40B4-BE49-F238E27FC236}">
                <a16:creationId xmlns:a16="http://schemas.microsoft.com/office/drawing/2014/main" id="{B3D44D76-40AB-4200-A743-F8E819190FFE}"/>
              </a:ext>
            </a:extLst>
          </p:cNvPr>
          <p:cNvSpPr>
            <a:spLocks noGrp="1"/>
          </p:cNvSpPr>
          <p:nvPr>
            <p:ph idx="1"/>
          </p:nvPr>
        </p:nvSpPr>
        <p:spPr/>
        <p:txBody>
          <a:bodyPr>
            <a:normAutofit/>
          </a:bodyPr>
          <a:lstStyle/>
          <a:p>
            <a:r>
              <a:rPr lang="en-US" sz="2400" dirty="0"/>
              <a:t>A recorder (not necessarily the leader) lists all ideas (but not who suggested them) on newsprint as soon as they are generated. This list is positioned so that all members can see it. The session also may be tape recorded to make sure that no ideas are lost.</a:t>
            </a:r>
          </a:p>
          <a:p>
            <a:endParaRPr lang="en-GH" sz="2400" dirty="0"/>
          </a:p>
        </p:txBody>
      </p:sp>
    </p:spTree>
    <p:extLst>
      <p:ext uri="{BB962C8B-B14F-4D97-AF65-F5344CB8AC3E}">
        <p14:creationId xmlns:p14="http://schemas.microsoft.com/office/powerpoint/2010/main" val="132213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C9C9-C0C8-4A4C-9EFA-CFDEF1AC8EF4}"/>
              </a:ext>
            </a:extLst>
          </p:cNvPr>
          <p:cNvSpPr>
            <a:spLocks noGrp="1"/>
          </p:cNvSpPr>
          <p:nvPr>
            <p:ph type="title"/>
          </p:nvPr>
        </p:nvSpPr>
        <p:spPr>
          <a:xfrm>
            <a:off x="1640156" y="637363"/>
            <a:ext cx="8911687" cy="1280890"/>
          </a:xfrm>
        </p:spPr>
        <p:txBody>
          <a:bodyPr/>
          <a:lstStyle/>
          <a:p>
            <a:pPr algn="ctr"/>
            <a:r>
              <a:rPr lang="en-GH" dirty="0"/>
              <a:t>THE RULES OF BRAINSTORMING</a:t>
            </a:r>
          </a:p>
        </p:txBody>
      </p:sp>
      <p:sp>
        <p:nvSpPr>
          <p:cNvPr id="3" name="Content Placeholder 2">
            <a:extLst>
              <a:ext uri="{FF2B5EF4-FFF2-40B4-BE49-F238E27FC236}">
                <a16:creationId xmlns:a16="http://schemas.microsoft.com/office/drawing/2014/main" id="{B5AE4A2B-4577-4AA4-8AA4-95767C8F83CB}"/>
              </a:ext>
            </a:extLst>
          </p:cNvPr>
          <p:cNvSpPr>
            <a:spLocks noGrp="1"/>
          </p:cNvSpPr>
          <p:nvPr>
            <p:ph idx="1"/>
          </p:nvPr>
        </p:nvSpPr>
        <p:spPr>
          <a:xfrm>
            <a:off x="997226" y="1172249"/>
            <a:ext cx="10515600" cy="5048388"/>
          </a:xfrm>
        </p:spPr>
        <p:txBody>
          <a:bodyPr>
            <a:noAutofit/>
          </a:bodyPr>
          <a:lstStyle/>
          <a:p>
            <a:pPr marL="0" indent="0">
              <a:buNone/>
            </a:pPr>
            <a:endParaRPr lang="en-GH" sz="2000" i="1" dirty="0"/>
          </a:p>
          <a:p>
            <a:pPr marL="0" indent="0">
              <a:buNone/>
            </a:pPr>
            <a:r>
              <a:rPr lang="en-US" sz="2000" i="1" dirty="0"/>
              <a:t>The following criteria are essential to the idea-generation phase of a brainstorming session (Adams, 1979):</a:t>
            </a:r>
            <a:endParaRPr lang="en-GH" sz="2000" i="1" dirty="0"/>
          </a:p>
          <a:p>
            <a:pPr marL="0" indent="0">
              <a:buNone/>
            </a:pPr>
            <a:endParaRPr lang="en-GH" sz="2000" i="1" dirty="0"/>
          </a:p>
          <a:p>
            <a:pPr marL="0" indent="0">
              <a:buNone/>
            </a:pPr>
            <a:r>
              <a:rPr lang="en-US" sz="2000" dirty="0"/>
              <a:t> </a:t>
            </a:r>
            <a:r>
              <a:rPr lang="en-GH" sz="2000" dirty="0"/>
              <a:t>1</a:t>
            </a:r>
            <a:r>
              <a:rPr lang="en-US" sz="2000" dirty="0"/>
              <a:t>. </a:t>
            </a:r>
            <a:r>
              <a:rPr lang="en-US" sz="2000" b="1" dirty="0"/>
              <a:t>There is no criticism, evaluation, judgment, or defense of ideas during the brainstorming session</a:t>
            </a:r>
            <a:r>
              <a:rPr lang="en-GH" sz="2000" b="1" dirty="0"/>
              <a:t>(The Principle of deferred judgement)</a:t>
            </a:r>
            <a:r>
              <a:rPr lang="en-US" sz="2000" dirty="0"/>
              <a:t>. </a:t>
            </a:r>
            <a:endParaRPr lang="en-GH" sz="2000" dirty="0"/>
          </a:p>
          <a:p>
            <a:r>
              <a:rPr lang="en-US" sz="2000" dirty="0"/>
              <a:t>The purpose of brainstorming is to generate as many ideas related to the topic as possible in the time allowed. Evaluation, judgment, and selection of ideas are the purposes of subsequent sessions. </a:t>
            </a:r>
            <a:endParaRPr lang="en-GH" sz="2000" dirty="0"/>
          </a:p>
          <a:p>
            <a:endParaRPr lang="en-GH" sz="2000" dirty="0"/>
          </a:p>
          <a:p>
            <a:pPr marL="0" indent="0">
              <a:buNone/>
            </a:pPr>
            <a:r>
              <a:rPr lang="en-US" sz="2000" dirty="0"/>
              <a:t>2. </a:t>
            </a:r>
            <a:r>
              <a:rPr lang="en-US" sz="2000" b="1" dirty="0"/>
              <a:t>Free wheeling and free association is encouraged</a:t>
            </a:r>
            <a:r>
              <a:rPr lang="en-US" sz="2000" dirty="0"/>
              <a:t>. </a:t>
            </a:r>
            <a:endParaRPr lang="en-GH" sz="2000" dirty="0"/>
          </a:p>
          <a:p>
            <a:r>
              <a:rPr lang="en-US" sz="2000" dirty="0"/>
              <a:t>Group members are asked to voice any solutions they can think of, no matter how outrageous or impractical</a:t>
            </a:r>
            <a:r>
              <a:rPr lang="en-GH" sz="2000" dirty="0"/>
              <a:t> </a:t>
            </a:r>
            <a:r>
              <a:rPr lang="en-US" sz="2000" dirty="0"/>
              <a:t>they seem. There is no limit on “wild” or “far-fetched” ideas. Every idea is to be expressed. It is easier to tone down an idea and to select out later than it is to think up new and creative possibilities.</a:t>
            </a:r>
            <a:endParaRPr lang="en-GH" sz="2000" dirty="0"/>
          </a:p>
        </p:txBody>
      </p:sp>
    </p:spTree>
    <p:extLst>
      <p:ext uri="{BB962C8B-B14F-4D97-AF65-F5344CB8AC3E}">
        <p14:creationId xmlns:p14="http://schemas.microsoft.com/office/powerpoint/2010/main" val="6952034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TotalTime>
  <Words>1656</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FIRST YEAR DESIGN PROJECT</vt:lpstr>
      <vt:lpstr>PowerPoint Presentation</vt:lpstr>
      <vt:lpstr>WHAT IS BRAINSTORMING</vt:lpstr>
      <vt:lpstr>WHY USE BRAINSTORMING?</vt:lpstr>
      <vt:lpstr>HOW TO CONDUCT A BRAINSTORMING SESSION.</vt:lpstr>
      <vt:lpstr>PowerPoint Presentation</vt:lpstr>
      <vt:lpstr>HOW TO CONDUCT A BRAINSTORMING SESSION.</vt:lpstr>
      <vt:lpstr>HOW TO CONDUCT A BRAINSTORMING SESSION</vt:lpstr>
      <vt:lpstr>THE RULES OF BRAINSTORMING</vt:lpstr>
      <vt:lpstr>THE RULES OF BRAINSTORMING</vt:lpstr>
      <vt:lpstr>STIMULATING CREATIVITY</vt:lpstr>
      <vt:lpstr>POST BRAINSTORMING SESSION</vt:lpstr>
      <vt:lpstr>EVALUATION AND SELECTION OF IDEAS</vt:lpstr>
      <vt:lpstr>INDIVIDUAL BRAINSTORMING </vt:lpstr>
      <vt:lpstr>SOME IDEA EVALUATION CRITERIA</vt:lpstr>
      <vt:lpstr>SOME PRODUCTS MANUFACTURED THROUGH BRAINSTORMING</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YEAR DESIGN PROJECT</dc:title>
  <dc:creator>Prince Frimpong</dc:creator>
  <cp:lastModifiedBy>Prince Frimpong</cp:lastModifiedBy>
  <cp:revision>17</cp:revision>
  <dcterms:created xsi:type="dcterms:W3CDTF">2021-07-06T15:13:13Z</dcterms:created>
  <dcterms:modified xsi:type="dcterms:W3CDTF">2021-07-07T07:44:31Z</dcterms:modified>
</cp:coreProperties>
</file>