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835" r:id="rId3"/>
    <p:sldId id="814" r:id="rId5"/>
    <p:sldId id="815" r:id="rId6"/>
    <p:sldId id="827" r:id="rId7"/>
    <p:sldId id="817" r:id="rId8"/>
    <p:sldId id="828" r:id="rId9"/>
    <p:sldId id="829" r:id="rId10"/>
    <p:sldId id="816" r:id="rId11"/>
    <p:sldId id="841" r:id="rId12"/>
    <p:sldId id="842" r:id="rId13"/>
    <p:sldId id="837" r:id="rId14"/>
    <p:sldId id="838" r:id="rId15"/>
    <p:sldId id="826" r:id="rId16"/>
    <p:sldId id="830" r:id="rId17"/>
    <p:sldId id="839" r:id="rId18"/>
    <p:sldId id="840" r:id="rId19"/>
    <p:sldId id="832" r:id="rId20"/>
    <p:sldId id="822" r:id="rId21"/>
    <p:sldId id="833" r:id="rId22"/>
    <p:sldId id="834" r:id="rId23"/>
    <p:sldId id="824" r:id="rId24"/>
    <p:sldId id="823" r:id="rId25"/>
    <p:sldId id="825" r:id="rId26"/>
    <p:sldId id="831" r:id="rId27"/>
    <p:sldId id="843" r:id="rId28"/>
  </p:sldIdLst>
  <p:sldSz cx="9144000" cy="6858000" type="screen4x3"/>
  <p:notesSz cx="7053580" cy="9372600"/>
  <p:defaultTextStyle>
    <a:defPPr>
      <a:defRPr lang="en-US"/>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C4C4C"/>
    <a:srgbClr val="7A7A7A"/>
    <a:srgbClr val="6B6B6B"/>
    <a:srgbClr val="767676"/>
    <a:srgbClr val="FF9900"/>
    <a:srgbClr val="0099FF"/>
    <a:srgbClr val="C6E9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4050"/>
    <p:restoredTop sz="92500"/>
  </p:normalViewPr>
  <p:slideViewPr>
    <p:cSldViewPr snapToGrid="0" showGuides="1">
      <p:cViewPr>
        <p:scale>
          <a:sx n="64" d="100"/>
          <a:sy n="64" d="100"/>
        </p:scale>
        <p:origin x="-132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9.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6194" name="Rectangle 2"/>
          <p:cNvSpPr>
            <a:spLocks noGrp="1" noChangeArrowheads="1"/>
          </p:cNvSpPr>
          <p:nvPr>
            <p:ph type="hdr" sz="quarter"/>
          </p:nvPr>
        </p:nvSpPr>
        <p:spPr bwMode="auto">
          <a:xfrm>
            <a:off x="0" y="0"/>
            <a:ext cx="3057525" cy="468313"/>
          </a:xfrm>
          <a:prstGeom prst="rect">
            <a:avLst/>
          </a:prstGeom>
          <a:noFill/>
          <a:ln w="9525">
            <a:noFill/>
            <a:miter lim="800000"/>
          </a:ln>
          <a:effectLst/>
        </p:spPr>
        <p:txBody>
          <a:bodyPr vert="horz" wrap="square" lIns="93752" tIns="46877" rIns="93752" bIns="46877" numCol="1" anchor="t" anchorCtr="0" compatLnSpc="1"/>
          <a:lstStyle>
            <a:lvl1pPr defTabSz="938530">
              <a:defRPr sz="1300">
                <a:solidFill>
                  <a:srgbClr val="4157AD"/>
                </a:solidFill>
                <a:latin typeface="GE Inspira" pitchFamily="34" charset="0"/>
              </a:defRPr>
            </a:lvl1pPr>
          </a:lstStyle>
          <a:p>
            <a:pPr marL="0" marR="0" lvl="0" indent="0" algn="l" defTabSz="938530"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rgbClr val="4157AD"/>
              </a:solidFill>
              <a:effectLst/>
              <a:uLnTx/>
              <a:uFillTx/>
              <a:latin typeface="GE Inspira" pitchFamily="34" charset="0"/>
              <a:ea typeface="+mn-ea"/>
              <a:cs typeface="+mn-cs"/>
            </a:endParaRPr>
          </a:p>
        </p:txBody>
      </p:sp>
      <p:sp>
        <p:nvSpPr>
          <p:cNvPr id="136195" name="Rectangle 3"/>
          <p:cNvSpPr>
            <a:spLocks noGrp="1" noChangeArrowheads="1"/>
          </p:cNvSpPr>
          <p:nvPr>
            <p:ph type="dt" sz="quarter" idx="1"/>
          </p:nvPr>
        </p:nvSpPr>
        <p:spPr bwMode="auto">
          <a:xfrm>
            <a:off x="3994150" y="0"/>
            <a:ext cx="3057525" cy="468313"/>
          </a:xfrm>
          <a:prstGeom prst="rect">
            <a:avLst/>
          </a:prstGeom>
          <a:noFill/>
          <a:ln w="9525">
            <a:noFill/>
            <a:miter lim="800000"/>
          </a:ln>
          <a:effectLst/>
        </p:spPr>
        <p:txBody>
          <a:bodyPr vert="horz" wrap="square" lIns="93752" tIns="46877" rIns="93752" bIns="46877" numCol="1" anchor="t" anchorCtr="0" compatLnSpc="1"/>
          <a:lstStyle>
            <a:lvl1pPr algn="r" defTabSz="938530">
              <a:defRPr sz="1300">
                <a:solidFill>
                  <a:srgbClr val="4157AD"/>
                </a:solidFill>
                <a:latin typeface="GE Inspira" pitchFamily="34" charset="0"/>
              </a:defRPr>
            </a:lvl1pPr>
          </a:lstStyle>
          <a:p>
            <a:pPr marL="0" marR="0" lvl="0" indent="0" algn="r" defTabSz="938530"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rgbClr val="4157AD"/>
              </a:solidFill>
              <a:effectLst/>
              <a:uLnTx/>
              <a:uFillTx/>
              <a:latin typeface="GE Inspira" pitchFamily="34" charset="0"/>
              <a:ea typeface="+mn-ea"/>
              <a:cs typeface="+mn-cs"/>
            </a:endParaRPr>
          </a:p>
        </p:txBody>
      </p:sp>
      <p:sp>
        <p:nvSpPr>
          <p:cNvPr id="136197" name="Rectangle 5"/>
          <p:cNvSpPr>
            <a:spLocks noGrp="1" noChangeArrowheads="1"/>
          </p:cNvSpPr>
          <p:nvPr>
            <p:ph type="sldNum" sz="quarter" idx="3"/>
          </p:nvPr>
        </p:nvSpPr>
        <p:spPr bwMode="auto">
          <a:xfrm>
            <a:off x="3994150" y="8902700"/>
            <a:ext cx="3057525" cy="468313"/>
          </a:xfrm>
          <a:prstGeom prst="rect">
            <a:avLst/>
          </a:prstGeom>
          <a:noFill/>
          <a:ln w="9525">
            <a:noFill/>
            <a:miter lim="800000"/>
          </a:ln>
          <a:effectLst/>
        </p:spPr>
        <p:txBody>
          <a:bodyPr vert="horz" wrap="square" lIns="93752" tIns="46877" rIns="93752" bIns="46877" numCol="1" anchor="b" anchorCtr="0" compatLnSpc="1"/>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pic>
        <p:nvPicPr>
          <p:cNvPr id="53253" name="Picture 14" descr="GE_lockup_7455RGB_IaW"/>
          <p:cNvPicPr>
            <a:picLocks noChangeAspect="1"/>
          </p:cNvPicPr>
          <p:nvPr/>
        </p:nvPicPr>
        <p:blipFill>
          <a:blip r:embed="rId1"/>
          <a:srcRect r="67857"/>
          <a:stretch>
            <a:fillRect/>
          </a:stretch>
        </p:blipFill>
        <p:spPr>
          <a:xfrm>
            <a:off x="17463" y="8810625"/>
            <a:ext cx="495300" cy="544513"/>
          </a:xfrm>
          <a:prstGeom prst="rect">
            <a:avLst/>
          </a:prstGeom>
          <a:noFill/>
          <a:ln w="9525">
            <a:noFill/>
          </a:ln>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8.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8850" name="Rectangle 2"/>
          <p:cNvSpPr>
            <a:spLocks noGrp="1" noChangeArrowheads="1"/>
          </p:cNvSpPr>
          <p:nvPr>
            <p:ph type="hdr" sz="quarter"/>
          </p:nvPr>
        </p:nvSpPr>
        <p:spPr bwMode="auto">
          <a:xfrm>
            <a:off x="0" y="0"/>
            <a:ext cx="3057525" cy="468313"/>
          </a:xfrm>
          <a:prstGeom prst="rect">
            <a:avLst/>
          </a:prstGeom>
          <a:noFill/>
          <a:ln w="9525">
            <a:noFill/>
            <a:miter lim="800000"/>
          </a:ln>
          <a:effectLst/>
        </p:spPr>
        <p:txBody>
          <a:bodyPr vert="horz" wrap="square" lIns="93752" tIns="46877" rIns="93752" bIns="46877" numCol="1" anchor="t" anchorCtr="0" compatLnSpc="1"/>
          <a:lstStyle>
            <a:lvl1pPr defTabSz="938530">
              <a:defRPr sz="1300">
                <a:solidFill>
                  <a:srgbClr val="4157AD"/>
                </a:solidFill>
                <a:latin typeface="GE Inspira" pitchFamily="34" charset="0"/>
              </a:defRPr>
            </a:lvl1pPr>
          </a:lstStyle>
          <a:p>
            <a:pPr marL="0" marR="0" lvl="0" indent="0" algn="l" defTabSz="938530"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rgbClr val="4157AD"/>
              </a:solidFill>
              <a:effectLst/>
              <a:uLnTx/>
              <a:uFillTx/>
              <a:latin typeface="GE Inspira" pitchFamily="34" charset="0"/>
              <a:ea typeface="+mn-ea"/>
              <a:cs typeface="+mn-cs"/>
            </a:endParaRPr>
          </a:p>
        </p:txBody>
      </p:sp>
      <p:sp>
        <p:nvSpPr>
          <p:cNvPr id="78851" name="Rectangle 3"/>
          <p:cNvSpPr>
            <a:spLocks noGrp="1" noChangeArrowheads="1"/>
          </p:cNvSpPr>
          <p:nvPr>
            <p:ph type="dt" idx="1"/>
          </p:nvPr>
        </p:nvSpPr>
        <p:spPr bwMode="auto">
          <a:xfrm>
            <a:off x="3994150" y="0"/>
            <a:ext cx="3057525" cy="468313"/>
          </a:xfrm>
          <a:prstGeom prst="rect">
            <a:avLst/>
          </a:prstGeom>
          <a:noFill/>
          <a:ln w="9525">
            <a:noFill/>
            <a:miter lim="800000"/>
          </a:ln>
          <a:effectLst/>
        </p:spPr>
        <p:txBody>
          <a:bodyPr vert="horz" wrap="square" lIns="93752" tIns="46877" rIns="93752" bIns="46877" numCol="1" anchor="t" anchorCtr="0" compatLnSpc="1"/>
          <a:lstStyle>
            <a:lvl1pPr algn="r" defTabSz="938530">
              <a:defRPr sz="1300">
                <a:solidFill>
                  <a:srgbClr val="4157AD"/>
                </a:solidFill>
                <a:latin typeface="GE Inspira" pitchFamily="34" charset="0"/>
              </a:defRPr>
            </a:lvl1pPr>
          </a:lstStyle>
          <a:p>
            <a:pPr marL="0" marR="0" lvl="0" indent="0" algn="r" defTabSz="938530"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rgbClr val="4157AD"/>
              </a:solidFill>
              <a:effectLst/>
              <a:uLnTx/>
              <a:uFillTx/>
              <a:latin typeface="GE Inspira" pitchFamily="34" charset="0"/>
              <a:ea typeface="+mn-ea"/>
              <a:cs typeface="+mn-cs"/>
            </a:endParaRPr>
          </a:p>
        </p:txBody>
      </p:sp>
      <p:sp>
        <p:nvSpPr>
          <p:cNvPr id="28676" name="Rectangle 4"/>
          <p:cNvSpPr>
            <a:spLocks noRot="1" noChangeAspect="1" noTextEdit="1"/>
          </p:cNvSpPr>
          <p:nvPr>
            <p:ph type="sldImg" idx="2"/>
          </p:nvPr>
        </p:nvSpPr>
        <p:spPr>
          <a:xfrm>
            <a:off x="850900" y="222250"/>
            <a:ext cx="5595938" cy="4197350"/>
          </a:xfrm>
          <a:prstGeom prst="rect">
            <a:avLst/>
          </a:prstGeom>
          <a:noFill/>
          <a:ln w="9525" cap="flat" cmpd="sng">
            <a:solidFill>
              <a:schemeClr val="tx1"/>
            </a:solidFill>
            <a:prstDash val="solid"/>
            <a:miter/>
            <a:headEnd type="none" w="med" len="med"/>
            <a:tailEnd type="none" w="med" len="med"/>
          </a:ln>
        </p:spPr>
      </p:sp>
      <p:sp>
        <p:nvSpPr>
          <p:cNvPr id="78853" name="Rectangle 5"/>
          <p:cNvSpPr>
            <a:spLocks noGrp="1" noChangeArrowheads="1"/>
          </p:cNvSpPr>
          <p:nvPr>
            <p:ph type="body" sz="quarter" idx="3"/>
          </p:nvPr>
        </p:nvSpPr>
        <p:spPr bwMode="auto">
          <a:xfrm>
            <a:off x="881063" y="4537075"/>
            <a:ext cx="5527675" cy="4194175"/>
          </a:xfrm>
          <a:prstGeom prst="rect">
            <a:avLst/>
          </a:prstGeom>
          <a:noFill/>
          <a:ln w="9525">
            <a:noFill/>
            <a:miter lim="800000"/>
          </a:ln>
          <a:effectLst/>
        </p:spPr>
        <p:txBody>
          <a:bodyPr vert="horz" wrap="square" lIns="93752" tIns="46877" rIns="93752" bIns="46877"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rgbClr val="4157AD"/>
                </a:solidFill>
                <a:effectLst/>
                <a:uLnTx/>
                <a:uFillTx/>
                <a:latin typeface="GE Inspira" pitchFamily="34" charset="0"/>
                <a:ea typeface="+mn-ea"/>
                <a:cs typeface="+mn-cs"/>
              </a:rPr>
              <a:t>Click to edit Master text styles</a:t>
            </a:r>
            <a:endParaRPr kumimoji="0" lang="en-US" sz="1200" b="0" i="0" u="none" strike="noStrike" kern="1200" cap="none" spc="0" normalizeH="0" baseline="0" noProof="0" smtClean="0">
              <a:ln>
                <a:noFill/>
              </a:ln>
              <a:solidFill>
                <a:srgbClr val="4157AD"/>
              </a:solidFill>
              <a:effectLst/>
              <a:uLnTx/>
              <a:uFillTx/>
              <a:latin typeface="GE Inspira"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rgbClr val="4157AD"/>
                </a:solidFill>
                <a:effectLst/>
                <a:uLnTx/>
                <a:uFillTx/>
                <a:latin typeface="GE Inspira" pitchFamily="34" charset="0"/>
                <a:ea typeface="+mn-ea"/>
                <a:cs typeface="+mn-cs"/>
              </a:rPr>
              <a:t>Second level</a:t>
            </a:r>
            <a:endParaRPr kumimoji="0" lang="en-US" sz="1200" b="0" i="0" u="none" strike="noStrike" kern="1200" cap="none" spc="0" normalizeH="0" baseline="0" noProof="0" smtClean="0">
              <a:ln>
                <a:noFill/>
              </a:ln>
              <a:solidFill>
                <a:srgbClr val="4157AD"/>
              </a:solidFill>
              <a:effectLst/>
              <a:uLnTx/>
              <a:uFillTx/>
              <a:latin typeface="GE Inspira"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rgbClr val="4157AD"/>
                </a:solidFill>
                <a:effectLst/>
                <a:uLnTx/>
                <a:uFillTx/>
                <a:latin typeface="GE Inspira" pitchFamily="34" charset="0"/>
                <a:ea typeface="+mn-ea"/>
                <a:cs typeface="+mn-cs"/>
              </a:rPr>
              <a:t>Third level</a:t>
            </a:r>
            <a:endParaRPr kumimoji="0" lang="en-US" sz="1200" b="0" i="0" u="none" strike="noStrike" kern="1200" cap="none" spc="0" normalizeH="0" baseline="0" noProof="0" smtClean="0">
              <a:ln>
                <a:noFill/>
              </a:ln>
              <a:solidFill>
                <a:srgbClr val="4157AD"/>
              </a:solidFill>
              <a:effectLst/>
              <a:uLnTx/>
              <a:uFillTx/>
              <a:latin typeface="GE Inspira"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rgbClr val="4157AD"/>
                </a:solidFill>
                <a:effectLst/>
                <a:uLnTx/>
                <a:uFillTx/>
                <a:latin typeface="GE Inspira" pitchFamily="34" charset="0"/>
                <a:ea typeface="+mn-ea"/>
                <a:cs typeface="+mn-cs"/>
              </a:rPr>
              <a:t>Fourth level</a:t>
            </a:r>
            <a:endParaRPr kumimoji="0" lang="en-US" sz="1200" b="0" i="0" u="none" strike="noStrike" kern="1200" cap="none" spc="0" normalizeH="0" baseline="0" noProof="0" smtClean="0">
              <a:ln>
                <a:noFill/>
              </a:ln>
              <a:solidFill>
                <a:srgbClr val="4157AD"/>
              </a:solidFill>
              <a:effectLst/>
              <a:uLnTx/>
              <a:uFillTx/>
              <a:latin typeface="GE Inspira"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rgbClr val="4157AD"/>
                </a:solidFill>
                <a:effectLst/>
                <a:uLnTx/>
                <a:uFillTx/>
                <a:latin typeface="GE Inspira" pitchFamily="34" charset="0"/>
                <a:ea typeface="+mn-ea"/>
                <a:cs typeface="+mn-cs"/>
              </a:rPr>
              <a:t>Fifth level</a:t>
            </a:r>
            <a:endParaRPr kumimoji="0" lang="en-US" sz="1200" b="0" i="0" u="none" strike="noStrike" kern="1200" cap="none" spc="0" normalizeH="0" baseline="0" noProof="0" smtClean="0">
              <a:ln>
                <a:noFill/>
              </a:ln>
              <a:solidFill>
                <a:srgbClr val="4157AD"/>
              </a:solidFill>
              <a:effectLst/>
              <a:uLnTx/>
              <a:uFillTx/>
              <a:latin typeface="GE Inspira" pitchFamily="34" charset="0"/>
              <a:ea typeface="+mn-ea"/>
              <a:cs typeface="+mn-cs"/>
            </a:endParaRPr>
          </a:p>
        </p:txBody>
      </p:sp>
      <p:sp>
        <p:nvSpPr>
          <p:cNvPr id="78855" name="Rectangle 7"/>
          <p:cNvSpPr>
            <a:spLocks noGrp="1" noChangeArrowheads="1"/>
          </p:cNvSpPr>
          <p:nvPr>
            <p:ph type="sldNum" sz="quarter" idx="5"/>
          </p:nvPr>
        </p:nvSpPr>
        <p:spPr bwMode="auto">
          <a:xfrm>
            <a:off x="3994150" y="8902700"/>
            <a:ext cx="3057525" cy="468313"/>
          </a:xfrm>
          <a:prstGeom prst="rect">
            <a:avLst/>
          </a:prstGeom>
          <a:noFill/>
          <a:ln w="9525">
            <a:noFill/>
            <a:miter lim="800000"/>
          </a:ln>
          <a:effectLst/>
        </p:spPr>
        <p:txBody>
          <a:bodyPr vert="horz" wrap="square" lIns="93752" tIns="46877" rIns="93752" bIns="46877" numCol="1" anchor="b" anchorCtr="0" compatLnSpc="1"/>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pic>
        <p:nvPicPr>
          <p:cNvPr id="28679" name="Picture 12" descr="GE_lockup_7455RGB_IaW"/>
          <p:cNvPicPr>
            <a:picLocks noChangeAspect="1"/>
          </p:cNvPicPr>
          <p:nvPr/>
        </p:nvPicPr>
        <p:blipFill>
          <a:blip r:embed="rId1"/>
          <a:srcRect r="67857"/>
          <a:stretch>
            <a:fillRect/>
          </a:stretch>
        </p:blipFill>
        <p:spPr>
          <a:xfrm>
            <a:off x="17463" y="8810625"/>
            <a:ext cx="495300" cy="544513"/>
          </a:xfrm>
          <a:prstGeom prst="rect">
            <a:avLst/>
          </a:prstGeom>
          <a:noFill/>
          <a:ln w="9525">
            <a:noFill/>
          </a:ln>
        </p:spPr>
      </p:pic>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rgbClr val="4157AD"/>
        </a:solidFill>
        <a:latin typeface="GE Inspira" pitchFamily="34" charset="0"/>
        <a:ea typeface="+mn-ea"/>
        <a:cs typeface="+mn-cs"/>
      </a:defRPr>
    </a:lvl1pPr>
    <a:lvl2pPr marL="457200" algn="l" rtl="0" eaLnBrk="0" fontAlgn="base" hangingPunct="0">
      <a:spcBef>
        <a:spcPct val="30000"/>
      </a:spcBef>
      <a:spcAft>
        <a:spcPct val="0"/>
      </a:spcAft>
      <a:defRPr sz="1200" kern="1200">
        <a:solidFill>
          <a:srgbClr val="4157AD"/>
        </a:solidFill>
        <a:latin typeface="GE Inspira" pitchFamily="34" charset="0"/>
        <a:ea typeface="+mn-ea"/>
        <a:cs typeface="+mn-cs"/>
      </a:defRPr>
    </a:lvl2pPr>
    <a:lvl3pPr marL="914400" algn="l" rtl="0" eaLnBrk="0" fontAlgn="base" hangingPunct="0">
      <a:spcBef>
        <a:spcPct val="30000"/>
      </a:spcBef>
      <a:spcAft>
        <a:spcPct val="0"/>
      </a:spcAft>
      <a:defRPr sz="1200" kern="1200">
        <a:solidFill>
          <a:srgbClr val="4157AD"/>
        </a:solidFill>
        <a:latin typeface="GE Inspira" pitchFamily="34" charset="0"/>
        <a:ea typeface="+mn-ea"/>
        <a:cs typeface="+mn-cs"/>
      </a:defRPr>
    </a:lvl3pPr>
    <a:lvl4pPr marL="1371600" algn="l" rtl="0" eaLnBrk="0" fontAlgn="base" hangingPunct="0">
      <a:spcBef>
        <a:spcPct val="30000"/>
      </a:spcBef>
      <a:spcAft>
        <a:spcPct val="0"/>
      </a:spcAft>
      <a:defRPr sz="1200" kern="1200">
        <a:solidFill>
          <a:srgbClr val="4157AD"/>
        </a:solidFill>
        <a:latin typeface="GE Inspira" pitchFamily="34" charset="0"/>
        <a:ea typeface="+mn-ea"/>
        <a:cs typeface="+mn-cs"/>
      </a:defRPr>
    </a:lvl4pPr>
    <a:lvl5pPr marL="1828800" algn="l" rtl="0" eaLnBrk="0" fontAlgn="base" hangingPunct="0">
      <a:spcBef>
        <a:spcPct val="30000"/>
      </a:spcBef>
      <a:spcAft>
        <a:spcPct val="0"/>
      </a:spcAft>
      <a:defRPr sz="1200" kern="1200">
        <a:solidFill>
          <a:srgbClr val="4157AD"/>
        </a:solidFill>
        <a:latin typeface="GE Inspi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29699" name="Rectangle 2"/>
          <p:cNvSpPr>
            <a:spLocks noRot="1" noChangeAspect="1" noTextEdit="1"/>
          </p:cNvSpPr>
          <p:nvPr>
            <p:ph type="sldImg"/>
          </p:nvPr>
        </p:nvSpPr>
        <p:spPr>
          <a:ln/>
        </p:spPr>
      </p:sp>
      <p:sp>
        <p:nvSpPr>
          <p:cNvPr id="29700"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38915" name="Rectangle 2"/>
          <p:cNvSpPr>
            <a:spLocks noGrp="1" noRot="1" noChangeAspect="1" noTextEdit="1"/>
          </p:cNvSpPr>
          <p:nvPr>
            <p:ph type="sldImg"/>
          </p:nvPr>
        </p:nvSpPr>
        <p:spPr>
          <a:ln/>
        </p:spPr>
      </p:sp>
      <p:sp>
        <p:nvSpPr>
          <p:cNvPr id="38916"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39939" name="Rectangle 2"/>
          <p:cNvSpPr>
            <a:spLocks noRot="1" noChangeAspect="1" noTextEdit="1"/>
          </p:cNvSpPr>
          <p:nvPr>
            <p:ph type="sldImg"/>
          </p:nvPr>
        </p:nvSpPr>
        <p:spPr>
          <a:ln/>
        </p:spPr>
      </p:sp>
      <p:sp>
        <p:nvSpPr>
          <p:cNvPr id="39940" name="Rectangle 3"/>
          <p:cNvSpPr>
            <a:spLocks noGrp="1"/>
          </p:cNvSpPr>
          <p:nvPr>
            <p:ph type="body" idx="1"/>
          </p:nvPr>
        </p:nvSpPr>
        <p:spPr>
          <a:ln/>
        </p:spPr>
        <p:txBody>
          <a:bodyPr wrap="square" lIns="93752" tIns="46877" rIns="93752" bIns="46877" anchor="t"/>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40963" name="Rectangle 2"/>
          <p:cNvSpPr>
            <a:spLocks noRot="1" noChangeAspect="1" noTextEdit="1"/>
          </p:cNvSpPr>
          <p:nvPr>
            <p:ph type="sldImg"/>
          </p:nvPr>
        </p:nvSpPr>
        <p:spPr>
          <a:ln/>
        </p:spPr>
      </p:sp>
      <p:sp>
        <p:nvSpPr>
          <p:cNvPr id="40964" name="Rectangle 3"/>
          <p:cNvSpPr>
            <a:spLocks noGrp="1"/>
          </p:cNvSpPr>
          <p:nvPr>
            <p:ph type="body" idx="1"/>
          </p:nvPr>
        </p:nvSpPr>
        <p:spPr>
          <a:ln/>
        </p:spPr>
        <p:txBody>
          <a:bodyPr wrap="square" lIns="93752" tIns="46877" rIns="93752" bIns="46877" anchor="t"/>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41987" name="Rectangle 2"/>
          <p:cNvSpPr>
            <a:spLocks noRot="1" noChangeAspect="1" noTextEdit="1"/>
          </p:cNvSpPr>
          <p:nvPr>
            <p:ph type="sldImg"/>
          </p:nvPr>
        </p:nvSpPr>
        <p:spPr>
          <a:ln/>
        </p:spPr>
      </p:sp>
      <p:sp>
        <p:nvSpPr>
          <p:cNvPr id="41988" name="Rectangle 3"/>
          <p:cNvSpPr>
            <a:spLocks noGrp="1"/>
          </p:cNvSpPr>
          <p:nvPr>
            <p:ph type="body" idx="1"/>
          </p:nvPr>
        </p:nvSpPr>
        <p:spPr>
          <a:ln/>
        </p:spPr>
        <p:txBody>
          <a:bodyPr wrap="square" lIns="93752" tIns="46877" rIns="93752" bIns="46877" anchor="t"/>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43011" name="Rectangle 2"/>
          <p:cNvSpPr>
            <a:spLocks noRot="1" noChangeAspect="1" noTextEdit="1"/>
          </p:cNvSpPr>
          <p:nvPr>
            <p:ph type="sldImg"/>
          </p:nvPr>
        </p:nvSpPr>
        <p:spPr>
          <a:ln/>
        </p:spPr>
      </p:sp>
      <p:sp>
        <p:nvSpPr>
          <p:cNvPr id="43012" name="Rectangle 3"/>
          <p:cNvSpPr>
            <a:spLocks noGrp="1"/>
          </p:cNvSpPr>
          <p:nvPr>
            <p:ph type="body" idx="1"/>
          </p:nvPr>
        </p:nvSpPr>
        <p:spPr>
          <a:ln/>
        </p:spPr>
        <p:txBody>
          <a:bodyPr wrap="square" lIns="93752" tIns="46877" rIns="93752" bIns="46877" anchor="t"/>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44035" name="Rectangle 2"/>
          <p:cNvSpPr>
            <a:spLocks noGrp="1" noRot="1" noChangeAspect="1" noTextEdit="1"/>
          </p:cNvSpPr>
          <p:nvPr>
            <p:ph type="sldImg"/>
          </p:nvPr>
        </p:nvSpPr>
        <p:spPr>
          <a:ln/>
        </p:spPr>
      </p:sp>
      <p:sp>
        <p:nvSpPr>
          <p:cNvPr id="44036"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45059" name="Rectangle 2"/>
          <p:cNvSpPr>
            <a:spLocks noGrp="1" noRot="1" noChangeAspect="1" noTextEdit="1"/>
          </p:cNvSpPr>
          <p:nvPr>
            <p:ph type="sldImg"/>
          </p:nvPr>
        </p:nvSpPr>
        <p:spPr>
          <a:ln/>
        </p:spPr>
      </p:sp>
      <p:sp>
        <p:nvSpPr>
          <p:cNvPr id="45060"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46083" name="Rectangle 2"/>
          <p:cNvSpPr>
            <a:spLocks noRot="1" noChangeAspect="1" noTextEdit="1"/>
          </p:cNvSpPr>
          <p:nvPr>
            <p:ph type="sldImg"/>
          </p:nvPr>
        </p:nvSpPr>
        <p:spPr>
          <a:ln/>
        </p:spPr>
      </p:sp>
      <p:sp>
        <p:nvSpPr>
          <p:cNvPr id="46084"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47107" name="Rectangle 2"/>
          <p:cNvSpPr>
            <a:spLocks noRot="1" noChangeAspect="1" noTextEdit="1"/>
          </p:cNvSpPr>
          <p:nvPr>
            <p:ph type="sldImg"/>
          </p:nvPr>
        </p:nvSpPr>
        <p:spPr>
          <a:ln/>
        </p:spPr>
      </p:sp>
      <p:sp>
        <p:nvSpPr>
          <p:cNvPr id="47108"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48131" name="Rectangle 2"/>
          <p:cNvSpPr>
            <a:spLocks noGrp="1" noRot="1" noChangeAspect="1" noTextEdit="1"/>
          </p:cNvSpPr>
          <p:nvPr>
            <p:ph type="sldImg"/>
          </p:nvPr>
        </p:nvSpPr>
        <p:spPr>
          <a:ln/>
        </p:spPr>
      </p:sp>
      <p:sp>
        <p:nvSpPr>
          <p:cNvPr id="48132"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30723" name="Rectangle 2"/>
          <p:cNvSpPr>
            <a:spLocks noRot="1" noChangeAspect="1" noTextEdit="1"/>
          </p:cNvSpPr>
          <p:nvPr>
            <p:ph type="sldImg"/>
          </p:nvPr>
        </p:nvSpPr>
        <p:spPr>
          <a:ln/>
        </p:spPr>
      </p:sp>
      <p:sp>
        <p:nvSpPr>
          <p:cNvPr id="30724"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49155" name="Rectangle 2"/>
          <p:cNvSpPr>
            <a:spLocks noGrp="1" noRot="1" noChangeAspect="1" noTextEdit="1"/>
          </p:cNvSpPr>
          <p:nvPr>
            <p:ph type="sldImg"/>
          </p:nvPr>
        </p:nvSpPr>
        <p:spPr>
          <a:ln/>
        </p:spPr>
      </p:sp>
      <p:sp>
        <p:nvSpPr>
          <p:cNvPr id="49156"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50179" name="Rectangle 2"/>
          <p:cNvSpPr>
            <a:spLocks noRot="1" noChangeAspect="1" noTextEdit="1"/>
          </p:cNvSpPr>
          <p:nvPr>
            <p:ph type="sldImg"/>
          </p:nvPr>
        </p:nvSpPr>
        <p:spPr>
          <a:ln/>
        </p:spPr>
      </p:sp>
      <p:sp>
        <p:nvSpPr>
          <p:cNvPr id="50180"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51203" name="Rectangle 2"/>
          <p:cNvSpPr>
            <a:spLocks noRot="1" noChangeAspect="1" noTextEdit="1"/>
          </p:cNvSpPr>
          <p:nvPr>
            <p:ph type="sldImg"/>
          </p:nvPr>
        </p:nvSpPr>
        <p:spPr>
          <a:ln/>
        </p:spPr>
      </p:sp>
      <p:sp>
        <p:nvSpPr>
          <p:cNvPr id="51204"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52227" name="Rectangle 2"/>
          <p:cNvSpPr>
            <a:spLocks noRot="1" noChangeAspect="1" noTextEdit="1"/>
          </p:cNvSpPr>
          <p:nvPr>
            <p:ph type="sldImg"/>
          </p:nvPr>
        </p:nvSpPr>
        <p:spPr>
          <a:ln/>
        </p:spPr>
      </p:sp>
      <p:sp>
        <p:nvSpPr>
          <p:cNvPr id="52228"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31747" name="Rectangle 2"/>
          <p:cNvSpPr>
            <a:spLocks noRot="1" noChangeAspect="1" noTextEdit="1"/>
          </p:cNvSpPr>
          <p:nvPr>
            <p:ph type="sldImg"/>
          </p:nvPr>
        </p:nvSpPr>
        <p:spPr>
          <a:ln/>
        </p:spPr>
      </p:sp>
      <p:sp>
        <p:nvSpPr>
          <p:cNvPr id="31748"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32771" name="Rectangle 2"/>
          <p:cNvSpPr>
            <a:spLocks noRot="1" noChangeAspect="1" noTextEdit="1"/>
          </p:cNvSpPr>
          <p:nvPr>
            <p:ph type="sldImg"/>
          </p:nvPr>
        </p:nvSpPr>
        <p:spPr>
          <a:ln/>
        </p:spPr>
      </p:sp>
      <p:sp>
        <p:nvSpPr>
          <p:cNvPr id="32772"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33795" name="Rectangle 2"/>
          <p:cNvSpPr>
            <a:spLocks noRot="1" noChangeAspect="1" noTextEdit="1"/>
          </p:cNvSpPr>
          <p:nvPr>
            <p:ph type="sldImg"/>
          </p:nvPr>
        </p:nvSpPr>
        <p:spPr>
          <a:ln/>
        </p:spPr>
      </p:sp>
      <p:sp>
        <p:nvSpPr>
          <p:cNvPr id="33796"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34819" name="Rectangle 2"/>
          <p:cNvSpPr>
            <a:spLocks noRot="1" noChangeAspect="1" noTextEdit="1"/>
          </p:cNvSpPr>
          <p:nvPr>
            <p:ph type="sldImg"/>
          </p:nvPr>
        </p:nvSpPr>
        <p:spPr>
          <a:ln/>
        </p:spPr>
      </p:sp>
      <p:sp>
        <p:nvSpPr>
          <p:cNvPr id="34820"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35843" name="Rectangle 2"/>
          <p:cNvSpPr>
            <a:spLocks noRot="1" noChangeAspect="1" noTextEdit="1"/>
          </p:cNvSpPr>
          <p:nvPr>
            <p:ph type="sldImg"/>
          </p:nvPr>
        </p:nvSpPr>
        <p:spPr>
          <a:ln/>
        </p:spPr>
      </p:sp>
      <p:sp>
        <p:nvSpPr>
          <p:cNvPr id="35844"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36867" name="Rectangle 2"/>
          <p:cNvSpPr>
            <a:spLocks noRot="1" noChangeAspect="1" noTextEdit="1"/>
          </p:cNvSpPr>
          <p:nvPr>
            <p:ph type="sldImg"/>
          </p:nvPr>
        </p:nvSpPr>
        <p:spPr>
          <a:ln/>
        </p:spPr>
      </p:sp>
      <p:sp>
        <p:nvSpPr>
          <p:cNvPr id="36868"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994150" y="8902700"/>
            <a:ext cx="3057525" cy="468313"/>
          </a:xfrm>
          <a:prstGeom prst="rect">
            <a:avLst/>
          </a:prstGeom>
          <a:noFill/>
          <a:ln w="9525">
            <a:noFill/>
          </a:ln>
        </p:spPr>
        <p:txBody>
          <a:bodyPr lIns="93752" tIns="46877" rIns="93752" bIns="46877" anchor="b"/>
          <a:p>
            <a:pPr lvl="0" algn="r" defTabSz="938530"/>
            <a:fld id="{9A0DB2DC-4C9A-4742-B13C-FB6460FD3503}" type="slidenum">
              <a:rPr lang="en-US" sz="1300" dirty="0">
                <a:solidFill>
                  <a:srgbClr val="4157AD"/>
                </a:solidFill>
                <a:latin typeface="GE Inspira" pitchFamily="34" charset="0"/>
              </a:rPr>
            </a:fld>
            <a:endParaRPr lang="en-US" sz="1300" dirty="0">
              <a:solidFill>
                <a:srgbClr val="4157AD"/>
              </a:solidFill>
              <a:latin typeface="GE Inspira" pitchFamily="34" charset="0"/>
            </a:endParaRPr>
          </a:p>
        </p:txBody>
      </p:sp>
      <p:sp>
        <p:nvSpPr>
          <p:cNvPr id="37891" name="Rectangle 2"/>
          <p:cNvSpPr>
            <a:spLocks noGrp="1" noRot="1" noChangeAspect="1" noTextEdit="1"/>
          </p:cNvSpPr>
          <p:nvPr>
            <p:ph type="sldImg"/>
          </p:nvPr>
        </p:nvSpPr>
        <p:spPr>
          <a:ln/>
        </p:spPr>
      </p:sp>
      <p:sp>
        <p:nvSpPr>
          <p:cNvPr id="37892" name="Rectangle 3"/>
          <p:cNvSpPr>
            <a:spLocks noGrp="1"/>
          </p:cNvSpPr>
          <p:nvPr>
            <p:ph type="body" idx="1"/>
          </p:nvPr>
        </p:nvSpPr>
        <p:spPr>
          <a:ln/>
        </p:spPr>
        <p:txBody>
          <a:bodyPr wrap="square" lIns="93752" tIns="46877" rIns="93752" bIns="46877" anchor="t"/>
          <a:p>
            <a:pPr lvl="0" eaLnBrk="1" hangingPunct="1"/>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6" descr="GE_lockup_7455RGB_IaW"/>
          <p:cNvPicPr>
            <a:picLocks noChangeAspect="1"/>
          </p:cNvPicPr>
          <p:nvPr/>
        </p:nvPicPr>
        <p:blipFill>
          <a:blip r:embed="rId2"/>
          <a:stretch>
            <a:fillRect/>
          </a:stretch>
        </p:blipFill>
        <p:spPr>
          <a:xfrm>
            <a:off x="282575" y="5878513"/>
            <a:ext cx="2743200" cy="955675"/>
          </a:xfrm>
          <a:prstGeom prst="rect">
            <a:avLst/>
          </a:prstGeom>
          <a:noFill/>
          <a:ln w="9525">
            <a:noFill/>
          </a:ln>
        </p:spPr>
      </p:pic>
      <p:sp>
        <p:nvSpPr>
          <p:cNvPr id="580610" name="Rectangle 2"/>
          <p:cNvSpPr>
            <a:spLocks noGrp="1" noChangeArrowheads="1"/>
          </p:cNvSpPr>
          <p:nvPr>
            <p:ph type="ctrTitle" sz="quarter"/>
          </p:nvPr>
        </p:nvSpPr>
        <p:spPr>
          <a:xfrm>
            <a:off x="357188" y="280988"/>
            <a:ext cx="8401050" cy="1395412"/>
          </a:xfrm>
        </p:spPr>
        <p:txBody>
          <a:bodyPr/>
          <a:lstStyle>
            <a:lvl1pPr>
              <a:defRPr sz="5000"/>
            </a:lvl1pPr>
          </a:lstStyle>
          <a:p>
            <a:r>
              <a:rPr lang="en-US"/>
              <a:t>Click to edit Master title style</a:t>
            </a:r>
            <a:endParaRPr lang="en-US"/>
          </a:p>
        </p:txBody>
      </p:sp>
      <p:sp>
        <p:nvSpPr>
          <p:cNvPr id="580611" name="Rectangle 3"/>
          <p:cNvSpPr>
            <a:spLocks noGrp="1" noChangeArrowheads="1"/>
          </p:cNvSpPr>
          <p:nvPr>
            <p:ph type="subTitle" sz="quarter" idx="1"/>
          </p:nvPr>
        </p:nvSpPr>
        <p:spPr>
          <a:xfrm>
            <a:off x="361950" y="1905000"/>
            <a:ext cx="8396288" cy="1752600"/>
          </a:xfrm>
        </p:spPr>
        <p:txBody>
          <a:bodyPr/>
          <a:lstStyle>
            <a:lvl1pPr>
              <a:spcBef>
                <a:spcPct val="0"/>
              </a:spcBef>
              <a:defRPr sz="5000">
                <a:solidFill>
                  <a:srgbClr val="7C9DFD"/>
                </a:solidFill>
              </a:defRPr>
            </a:lvl1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357188"/>
            <a:ext cx="2117725" cy="5505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57188"/>
            <a:ext cx="6202363" cy="5505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1765300"/>
            <a:ext cx="4152900" cy="4097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765300"/>
            <a:ext cx="4154488" cy="4097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004880"/>
              </a:buClr>
              <a:buSzTx/>
              <a:buFontTx/>
              <a:buNone/>
              <a:defRPr/>
            </a:pPr>
            <a:endParaRPr kumimoji="0" lang="en-US" sz="3200" b="0" i="0" u="none" strike="noStrike" kern="0" cap="none" spc="0" normalizeH="0" baseline="0" noProof="0" smtClean="0">
              <a:ln>
                <a:noFill/>
              </a:ln>
              <a:solidFill>
                <a:srgbClr val="4157AD"/>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355600" y="357188"/>
            <a:ext cx="8459788" cy="1276350"/>
          </a:xfrm>
          <a:prstGeom prst="rect">
            <a:avLst/>
          </a:prstGeom>
          <a:noFill/>
          <a:ln w="9525">
            <a:noFill/>
          </a:ln>
        </p:spPr>
        <p:txBody>
          <a:bodyPr lIns="0" tIns="0" rIns="0" bIns="0"/>
          <a:p>
            <a:pPr lvl="0"/>
            <a:r>
              <a:rPr dirty="0"/>
              <a:t>Click to edit Master text styles</a:t>
            </a:r>
            <a:endParaRPr dirty="0"/>
          </a:p>
        </p:txBody>
      </p:sp>
      <p:sp>
        <p:nvSpPr>
          <p:cNvPr id="1027" name="Rectangle 3"/>
          <p:cNvSpPr>
            <a:spLocks noGrp="1"/>
          </p:cNvSpPr>
          <p:nvPr>
            <p:ph type="body" idx="1"/>
          </p:nvPr>
        </p:nvSpPr>
        <p:spPr>
          <a:xfrm>
            <a:off x="342900" y="1765300"/>
            <a:ext cx="8459788" cy="4097338"/>
          </a:xfrm>
          <a:prstGeom prst="rect">
            <a:avLst/>
          </a:prstGeom>
          <a:noFill/>
          <a:ln w="9525">
            <a:noFill/>
          </a:ln>
        </p:spPr>
        <p:txBody>
          <a:bodyPr lIns="0" tIns="0" rIns="0" bIns="0"/>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5000"/>
        </a:lnSpc>
        <a:spcBef>
          <a:spcPct val="0"/>
        </a:spcBef>
        <a:spcAft>
          <a:spcPct val="0"/>
        </a:spcAft>
        <a:defRPr sz="4000">
          <a:solidFill>
            <a:srgbClr val="4157AD"/>
          </a:solidFill>
          <a:latin typeface="+mj-lt"/>
          <a:ea typeface="+mj-ea"/>
          <a:cs typeface="+mj-cs"/>
        </a:defRPr>
      </a:lvl1pPr>
      <a:lvl2pPr algn="l" rtl="0" eaLnBrk="0" fontAlgn="base" hangingPunct="0">
        <a:lnSpc>
          <a:spcPct val="95000"/>
        </a:lnSpc>
        <a:spcBef>
          <a:spcPct val="0"/>
        </a:spcBef>
        <a:spcAft>
          <a:spcPct val="0"/>
        </a:spcAft>
        <a:defRPr sz="4000">
          <a:solidFill>
            <a:srgbClr val="4157AD"/>
          </a:solidFill>
          <a:latin typeface="GE Inspira" pitchFamily="34" charset="0"/>
        </a:defRPr>
      </a:lvl2pPr>
      <a:lvl3pPr algn="l" rtl="0" eaLnBrk="0" fontAlgn="base" hangingPunct="0">
        <a:lnSpc>
          <a:spcPct val="95000"/>
        </a:lnSpc>
        <a:spcBef>
          <a:spcPct val="0"/>
        </a:spcBef>
        <a:spcAft>
          <a:spcPct val="0"/>
        </a:spcAft>
        <a:defRPr sz="4000">
          <a:solidFill>
            <a:srgbClr val="4157AD"/>
          </a:solidFill>
          <a:latin typeface="GE Inspira" pitchFamily="34" charset="0"/>
        </a:defRPr>
      </a:lvl3pPr>
      <a:lvl4pPr algn="l" rtl="0" eaLnBrk="0" fontAlgn="base" hangingPunct="0">
        <a:lnSpc>
          <a:spcPct val="95000"/>
        </a:lnSpc>
        <a:spcBef>
          <a:spcPct val="0"/>
        </a:spcBef>
        <a:spcAft>
          <a:spcPct val="0"/>
        </a:spcAft>
        <a:defRPr sz="4000">
          <a:solidFill>
            <a:srgbClr val="4157AD"/>
          </a:solidFill>
          <a:latin typeface="GE Inspira" pitchFamily="34" charset="0"/>
        </a:defRPr>
      </a:lvl4pPr>
      <a:lvl5pPr algn="l" rtl="0" eaLnBrk="0" fontAlgn="base" hangingPunct="0">
        <a:lnSpc>
          <a:spcPct val="95000"/>
        </a:lnSpc>
        <a:spcBef>
          <a:spcPct val="0"/>
        </a:spcBef>
        <a:spcAft>
          <a:spcPct val="0"/>
        </a:spcAft>
        <a:defRPr sz="4000">
          <a:solidFill>
            <a:srgbClr val="4157AD"/>
          </a:solidFill>
          <a:latin typeface="GE Inspira" pitchFamily="34" charset="0"/>
        </a:defRPr>
      </a:lvl5pPr>
      <a:lvl6pPr marL="457200" algn="l" rtl="0" fontAlgn="base">
        <a:lnSpc>
          <a:spcPct val="95000"/>
        </a:lnSpc>
        <a:spcBef>
          <a:spcPct val="0"/>
        </a:spcBef>
        <a:spcAft>
          <a:spcPct val="0"/>
        </a:spcAft>
        <a:defRPr sz="4000">
          <a:solidFill>
            <a:srgbClr val="4157AD"/>
          </a:solidFill>
          <a:latin typeface="GE Inspira" pitchFamily="34" charset="0"/>
        </a:defRPr>
      </a:lvl6pPr>
      <a:lvl7pPr marL="914400" algn="l" rtl="0" fontAlgn="base">
        <a:lnSpc>
          <a:spcPct val="95000"/>
        </a:lnSpc>
        <a:spcBef>
          <a:spcPct val="0"/>
        </a:spcBef>
        <a:spcAft>
          <a:spcPct val="0"/>
        </a:spcAft>
        <a:defRPr sz="4000">
          <a:solidFill>
            <a:srgbClr val="4157AD"/>
          </a:solidFill>
          <a:latin typeface="GE Inspira" pitchFamily="34" charset="0"/>
        </a:defRPr>
      </a:lvl7pPr>
      <a:lvl8pPr marL="1371600" algn="l" rtl="0" fontAlgn="base">
        <a:lnSpc>
          <a:spcPct val="95000"/>
        </a:lnSpc>
        <a:spcBef>
          <a:spcPct val="0"/>
        </a:spcBef>
        <a:spcAft>
          <a:spcPct val="0"/>
        </a:spcAft>
        <a:defRPr sz="4000">
          <a:solidFill>
            <a:srgbClr val="4157AD"/>
          </a:solidFill>
          <a:latin typeface="GE Inspira" pitchFamily="34" charset="0"/>
        </a:defRPr>
      </a:lvl8pPr>
      <a:lvl9pPr marL="1828800" algn="l" rtl="0" fontAlgn="base">
        <a:lnSpc>
          <a:spcPct val="95000"/>
        </a:lnSpc>
        <a:spcBef>
          <a:spcPct val="0"/>
        </a:spcBef>
        <a:spcAft>
          <a:spcPct val="0"/>
        </a:spcAft>
        <a:defRPr sz="4000">
          <a:solidFill>
            <a:srgbClr val="4157AD"/>
          </a:solidFill>
          <a:latin typeface="GE Inspira" pitchFamily="34" charset="0"/>
        </a:defRPr>
      </a:lvl9pPr>
    </p:titleStyle>
    <p:bodyStyle>
      <a:lvl1pPr marL="342900" indent="-342900" algn="l" rtl="0" eaLnBrk="0" fontAlgn="base" hangingPunct="0">
        <a:spcBef>
          <a:spcPct val="20000"/>
        </a:spcBef>
        <a:spcAft>
          <a:spcPct val="0"/>
        </a:spcAft>
        <a:buClr>
          <a:srgbClr val="004880"/>
        </a:buClr>
        <a:defRPr sz="3200">
          <a:solidFill>
            <a:srgbClr val="4157AD"/>
          </a:solidFill>
          <a:latin typeface="+mn-lt"/>
          <a:ea typeface="+mn-ea"/>
          <a:cs typeface="+mn-cs"/>
        </a:defRPr>
      </a:lvl1pPr>
      <a:lvl2pPr marL="403225" indent="-288925" algn="l" rtl="0" eaLnBrk="0" fontAlgn="base" hangingPunct="0">
        <a:spcBef>
          <a:spcPct val="20000"/>
        </a:spcBef>
        <a:spcAft>
          <a:spcPct val="0"/>
        </a:spcAft>
        <a:buClr>
          <a:srgbClr val="004880"/>
        </a:buClr>
        <a:buFont typeface="GE Inspira" pitchFamily="34" charset="0"/>
        <a:buChar char="&gt;"/>
        <a:defRPr sz="3200">
          <a:solidFill>
            <a:srgbClr val="4157AD"/>
          </a:solidFill>
          <a:latin typeface="+mn-lt"/>
        </a:defRPr>
      </a:lvl2pPr>
      <a:lvl3pPr marL="857250" indent="-278130" algn="l" rtl="0" eaLnBrk="0" fontAlgn="base" hangingPunct="0">
        <a:spcBef>
          <a:spcPct val="20000"/>
        </a:spcBef>
        <a:spcAft>
          <a:spcPct val="0"/>
        </a:spcAft>
        <a:buClr>
          <a:srgbClr val="004880"/>
        </a:buClr>
        <a:buChar char="–"/>
        <a:defRPr sz="3200">
          <a:solidFill>
            <a:srgbClr val="4157AD"/>
          </a:solidFill>
          <a:latin typeface="+mn-lt"/>
        </a:defRPr>
      </a:lvl3pPr>
      <a:lvl4pPr marL="1256030" indent="-284480" algn="l" rtl="0" eaLnBrk="0" fontAlgn="base" hangingPunct="0">
        <a:spcBef>
          <a:spcPct val="20000"/>
        </a:spcBef>
        <a:spcAft>
          <a:spcPct val="0"/>
        </a:spcAft>
        <a:buClr>
          <a:srgbClr val="004880"/>
        </a:buClr>
        <a:buFont typeface="Times" pitchFamily="18" charset="0"/>
        <a:buChar char="•"/>
        <a:defRPr sz="3200">
          <a:solidFill>
            <a:srgbClr val="4157AD"/>
          </a:solidFill>
          <a:latin typeface="+mn-lt"/>
        </a:defRPr>
      </a:lvl4pPr>
      <a:lvl5pPr marL="1659255" indent="-288925" algn="l" rtl="0" eaLnBrk="0" fontAlgn="base" hangingPunct="0">
        <a:spcBef>
          <a:spcPct val="20000"/>
        </a:spcBef>
        <a:spcAft>
          <a:spcPct val="0"/>
        </a:spcAft>
        <a:buClr>
          <a:srgbClr val="004880"/>
        </a:buClr>
        <a:buChar char="»"/>
        <a:defRPr sz="3200">
          <a:solidFill>
            <a:srgbClr val="4157AD"/>
          </a:solidFill>
          <a:latin typeface="+mn-lt"/>
        </a:defRPr>
      </a:lvl5pPr>
      <a:lvl6pPr marL="2116455" indent="-288925" algn="l" rtl="0" fontAlgn="base">
        <a:spcBef>
          <a:spcPct val="20000"/>
        </a:spcBef>
        <a:spcAft>
          <a:spcPct val="0"/>
        </a:spcAft>
        <a:buClr>
          <a:srgbClr val="004880"/>
        </a:buClr>
        <a:buChar char="»"/>
        <a:defRPr sz="3200">
          <a:solidFill>
            <a:srgbClr val="4157AD"/>
          </a:solidFill>
          <a:latin typeface="+mn-lt"/>
        </a:defRPr>
      </a:lvl6pPr>
      <a:lvl7pPr marL="2573655" indent="-288925" algn="l" rtl="0" fontAlgn="base">
        <a:spcBef>
          <a:spcPct val="20000"/>
        </a:spcBef>
        <a:spcAft>
          <a:spcPct val="0"/>
        </a:spcAft>
        <a:buClr>
          <a:srgbClr val="004880"/>
        </a:buClr>
        <a:buChar char="»"/>
        <a:defRPr sz="3200">
          <a:solidFill>
            <a:srgbClr val="4157AD"/>
          </a:solidFill>
          <a:latin typeface="+mn-lt"/>
        </a:defRPr>
      </a:lvl7pPr>
      <a:lvl8pPr marL="3030855" indent="-288925" algn="l" rtl="0" fontAlgn="base">
        <a:spcBef>
          <a:spcPct val="20000"/>
        </a:spcBef>
        <a:spcAft>
          <a:spcPct val="0"/>
        </a:spcAft>
        <a:buClr>
          <a:srgbClr val="004880"/>
        </a:buClr>
        <a:buChar char="»"/>
        <a:defRPr sz="3200">
          <a:solidFill>
            <a:srgbClr val="4157AD"/>
          </a:solidFill>
          <a:latin typeface="+mn-lt"/>
        </a:defRPr>
      </a:lvl8pPr>
      <a:lvl9pPr marL="3488055" indent="-288925" algn="l" rtl="0" fontAlgn="base">
        <a:spcBef>
          <a:spcPct val="20000"/>
        </a:spcBef>
        <a:spcAft>
          <a:spcPct val="0"/>
        </a:spcAft>
        <a:buClr>
          <a:srgbClr val="004880"/>
        </a:buClr>
        <a:buChar char="»"/>
        <a:defRPr sz="3200">
          <a:solidFill>
            <a:srgbClr val="4157A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8"/>
          <p:cNvSpPr txBox="1"/>
          <p:nvPr/>
        </p:nvSpPr>
        <p:spPr>
          <a:xfrm>
            <a:off x="447675" y="1568450"/>
            <a:ext cx="8199438" cy="4278313"/>
          </a:xfrm>
          <a:prstGeom prst="rect">
            <a:avLst/>
          </a:prstGeom>
          <a:noFill/>
          <a:ln w="9525">
            <a:noFill/>
          </a:ln>
        </p:spPr>
        <p:txBody>
          <a:bodyPr wrap="none">
            <a:spAutoFit/>
          </a:bodyPr>
          <a:p>
            <a:pPr algn="ctr"/>
            <a:r>
              <a:rPr sz="4000" dirty="0">
                <a:solidFill>
                  <a:srgbClr val="000000"/>
                </a:solidFill>
                <a:latin typeface="Arial" panose="020B0604020202020204" pitchFamily="34" charset="0"/>
              </a:rPr>
              <a:t>Aircraft Jet Engines and Propulsion</a:t>
            </a:r>
            <a:endParaRPr sz="4000" dirty="0">
              <a:solidFill>
                <a:srgbClr val="000000"/>
              </a:solidFill>
              <a:latin typeface="Arial" panose="020B0604020202020204" pitchFamily="34" charset="0"/>
            </a:endParaRPr>
          </a:p>
          <a:p>
            <a:pPr algn="ctr"/>
            <a:r>
              <a:rPr sz="4000" dirty="0">
                <a:solidFill>
                  <a:srgbClr val="000000"/>
                </a:solidFill>
                <a:latin typeface="Arial" panose="020B0604020202020204" pitchFamily="34" charset="0"/>
              </a:rPr>
              <a:t> Systems</a:t>
            </a:r>
            <a:endParaRPr sz="4000" dirty="0">
              <a:solidFill>
                <a:srgbClr val="000000"/>
              </a:solidFill>
              <a:latin typeface="Arial" panose="020B0604020202020204" pitchFamily="34" charset="0"/>
            </a:endParaRPr>
          </a:p>
          <a:p>
            <a:pPr algn="ctr"/>
            <a:r>
              <a:rPr sz="4000" dirty="0">
                <a:solidFill>
                  <a:srgbClr val="000000"/>
                </a:solidFill>
                <a:latin typeface="Arial" panose="020B0604020202020204" pitchFamily="34" charset="0"/>
              </a:rPr>
              <a:t> </a:t>
            </a:r>
            <a:endParaRPr sz="4800" dirty="0">
              <a:solidFill>
                <a:srgbClr val="000000"/>
              </a:solidFill>
              <a:latin typeface="Arial" panose="020B0604020202020204" pitchFamily="34" charset="0"/>
            </a:endParaRPr>
          </a:p>
          <a:p>
            <a:pPr algn="ctr"/>
            <a:r>
              <a:rPr sz="2000" dirty="0">
                <a:solidFill>
                  <a:srgbClr val="000000"/>
                </a:solidFill>
                <a:latin typeface="Arial" panose="020B0604020202020204" pitchFamily="34" charset="0"/>
              </a:rPr>
              <a:t>(Jet Propulsion and Control Quiz- Feb 14, 2012)</a:t>
            </a:r>
            <a:endParaRPr sz="2000" dirty="0">
              <a:solidFill>
                <a:srgbClr val="000000"/>
              </a:solidFill>
              <a:latin typeface="Arial" panose="020B0604020202020204" pitchFamily="34" charset="0"/>
            </a:endParaRPr>
          </a:p>
          <a:p>
            <a:pPr algn="ctr"/>
            <a:endParaRPr sz="2000" dirty="0">
              <a:solidFill>
                <a:srgbClr val="000000"/>
              </a:solidFill>
              <a:latin typeface="Arial" panose="020B0604020202020204" pitchFamily="34" charset="0"/>
            </a:endParaRPr>
          </a:p>
          <a:p>
            <a:pPr algn="ctr"/>
            <a:endParaRPr sz="2000" dirty="0">
              <a:solidFill>
                <a:srgbClr val="000000"/>
              </a:solidFill>
              <a:latin typeface="Arial" panose="020B0604020202020204" pitchFamily="34" charset="0"/>
            </a:endParaRPr>
          </a:p>
          <a:p>
            <a:pPr algn="ctr"/>
            <a:endParaRPr sz="2000" dirty="0">
              <a:solidFill>
                <a:srgbClr val="000000"/>
              </a:solidFill>
              <a:latin typeface="Arial" panose="020B0604020202020204" pitchFamily="34" charset="0"/>
            </a:endParaRPr>
          </a:p>
          <a:p>
            <a:pPr algn="ctr"/>
            <a:r>
              <a:rPr sz="4000" dirty="0">
                <a:solidFill>
                  <a:srgbClr val="000000"/>
                </a:solidFill>
                <a:latin typeface="Arial" panose="020B0604020202020204" pitchFamily="34" charset="0"/>
              </a:rPr>
              <a:t>				</a:t>
            </a:r>
            <a:r>
              <a:rPr dirty="0">
                <a:solidFill>
                  <a:srgbClr val="000000"/>
                </a:solidFill>
                <a:latin typeface="Arial" panose="020B0604020202020204" pitchFamily="34" charset="0"/>
              </a:rPr>
              <a:t>Dr. John Polley</a:t>
            </a:r>
            <a:endParaRPr dirty="0">
              <a:solidFill>
                <a:srgbClr val="000000"/>
              </a:solidFill>
              <a:latin typeface="Arial" panose="020B0604020202020204" pitchFamily="34" charset="0"/>
            </a:endParaRPr>
          </a:p>
          <a:p>
            <a:pPr algn="ctr"/>
            <a:r>
              <a:rPr dirty="0">
                <a:solidFill>
                  <a:srgbClr val="000000"/>
                </a:solidFill>
                <a:latin typeface="Arial" panose="020B0604020202020204" pitchFamily="34" charset="0"/>
              </a:rPr>
              <a:t>				Dr.  K. Bofah</a:t>
            </a:r>
            <a:endParaRPr dirty="0">
              <a:solidFill>
                <a:srgbClr val="000000"/>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973138" y="522288"/>
            <a:ext cx="6781800" cy="830262"/>
          </a:xfrm>
          <a:prstGeom prst="rect">
            <a:avLst/>
          </a:prstGeom>
          <a:noFill/>
          <a:ln w="9525">
            <a:noFill/>
          </a:ln>
        </p:spPr>
        <p:txBody>
          <a:bodyPr wrap="none">
            <a:spAutoFit/>
          </a:bodyPr>
          <a:p>
            <a:r>
              <a:rPr sz="2400" u="sng" dirty="0">
                <a:solidFill>
                  <a:srgbClr val="000000"/>
                </a:solidFill>
                <a:latin typeface="Arial" panose="020B0604020202020204" pitchFamily="34" charset="0"/>
              </a:rPr>
              <a:t>Describe Three Types of Engine Models Used in</a:t>
            </a:r>
            <a:endParaRPr sz="2400" u="sng" dirty="0">
              <a:solidFill>
                <a:srgbClr val="000000"/>
              </a:solidFill>
              <a:latin typeface="Arial" panose="020B0604020202020204" pitchFamily="34" charset="0"/>
            </a:endParaRPr>
          </a:p>
          <a:p>
            <a:r>
              <a:rPr sz="2400" u="sng" dirty="0">
                <a:solidFill>
                  <a:srgbClr val="000000"/>
                </a:solidFill>
                <a:latin typeface="Arial" panose="020B0604020202020204" pitchFamily="34" charset="0"/>
              </a:rPr>
              <a:t>Decreasing Level of Detail/Complexity</a:t>
            </a:r>
            <a:endParaRPr sz="2400" u="sng" dirty="0">
              <a:solidFill>
                <a:srgbClr val="000000"/>
              </a:solidFill>
              <a:latin typeface="Arial" panose="020B0604020202020204" pitchFamily="34" charset="0"/>
            </a:endParaRPr>
          </a:p>
        </p:txBody>
      </p:sp>
      <p:sp>
        <p:nvSpPr>
          <p:cNvPr id="12291" name="Text Box 3"/>
          <p:cNvSpPr txBox="1"/>
          <p:nvPr/>
        </p:nvSpPr>
        <p:spPr>
          <a:xfrm>
            <a:off x="654050" y="1952625"/>
            <a:ext cx="7837488" cy="5078413"/>
          </a:xfrm>
          <a:prstGeom prst="rect">
            <a:avLst/>
          </a:prstGeom>
          <a:noFill/>
          <a:ln w="9525">
            <a:noFill/>
          </a:ln>
        </p:spPr>
        <p:txBody>
          <a:bodyPr>
            <a:spAutoFit/>
          </a:bodyPr>
          <a:p>
            <a:pPr marL="802005" indent="-457200">
              <a:buAutoNum type="arabicPeriod"/>
            </a:pPr>
            <a:r>
              <a:rPr sz="2000" dirty="0">
                <a:solidFill>
                  <a:srgbClr val="000000"/>
                </a:solidFill>
                <a:latin typeface="Arial" panose="020B0604020202020204" pitchFamily="34" charset="0"/>
              </a:rPr>
              <a:t>Detailed Nonlinear Aerothermo Model. Used for detailed performance calculations. Used for partial derivative linear models.</a:t>
            </a:r>
            <a:endParaRPr sz="2000" dirty="0">
              <a:solidFill>
                <a:srgbClr val="000000"/>
              </a:solidFill>
              <a:latin typeface="Arial" panose="020B0604020202020204" pitchFamily="34" charset="0"/>
            </a:endParaRPr>
          </a:p>
          <a:p>
            <a:pPr marL="802005" indent="-457200"/>
            <a:endParaRPr sz="2000" dirty="0">
              <a:solidFill>
                <a:srgbClr val="000000"/>
              </a:solidFill>
              <a:latin typeface="Arial" panose="020B0604020202020204" pitchFamily="34" charset="0"/>
            </a:endParaRPr>
          </a:p>
          <a:p>
            <a:pPr marL="802005" indent="-457200"/>
            <a:r>
              <a:rPr sz="2000" dirty="0">
                <a:solidFill>
                  <a:srgbClr val="000000"/>
                </a:solidFill>
                <a:latin typeface="Arial" panose="020B0604020202020204" pitchFamily="34" charset="0"/>
              </a:rPr>
              <a:t>2.     Real-Time, Component-Level Model (CLM)</a:t>
            </a:r>
            <a:endParaRPr sz="2000" dirty="0">
              <a:solidFill>
                <a:srgbClr val="000000"/>
              </a:solidFill>
              <a:latin typeface="Arial" panose="020B0604020202020204" pitchFamily="34" charset="0"/>
            </a:endParaRPr>
          </a:p>
          <a:p>
            <a:pPr marL="1539875" lvl="1" indent="-457200">
              <a:buFont typeface="Wingdings" panose="05000000000000000000" pitchFamily="2" charset="2"/>
              <a:buChar char="Ø"/>
            </a:pPr>
            <a:r>
              <a:rPr sz="2000" dirty="0">
                <a:solidFill>
                  <a:srgbClr val="000000"/>
                </a:solidFill>
                <a:latin typeface="Arial" panose="020B0604020202020204" pitchFamily="34" charset="0"/>
              </a:rPr>
              <a:t> A Simplified Transient Engine Model</a:t>
            </a:r>
            <a:endParaRPr sz="2000" dirty="0">
              <a:solidFill>
                <a:srgbClr val="000000"/>
              </a:solidFill>
              <a:latin typeface="Arial" panose="020B0604020202020204" pitchFamily="34" charset="0"/>
            </a:endParaRPr>
          </a:p>
          <a:p>
            <a:pPr marL="1539875" lvl="1" indent="-457200">
              <a:buFont typeface="Wingdings" panose="05000000000000000000" pitchFamily="2" charset="2"/>
              <a:buChar char="Ø"/>
            </a:pPr>
            <a:r>
              <a:rPr sz="2000" dirty="0">
                <a:solidFill>
                  <a:srgbClr val="000000"/>
                </a:solidFill>
                <a:latin typeface="Arial" panose="020B0604020202020204" pitchFamily="34" charset="0"/>
              </a:rPr>
              <a:t> Works as a Stand-Alone Model in test rigs</a:t>
            </a:r>
            <a:endParaRPr sz="2000" dirty="0">
              <a:solidFill>
                <a:srgbClr val="000000"/>
              </a:solidFill>
              <a:latin typeface="Arial" panose="020B0604020202020204" pitchFamily="34" charset="0"/>
            </a:endParaRPr>
          </a:p>
          <a:p>
            <a:pPr marL="1539875" lvl="1" indent="-457200">
              <a:buFont typeface="Wingdings" panose="05000000000000000000" pitchFamily="2" charset="2"/>
              <a:buChar char="Ø"/>
            </a:pPr>
            <a:r>
              <a:rPr sz="2000" dirty="0">
                <a:solidFill>
                  <a:srgbClr val="000000"/>
                </a:solidFill>
                <a:latin typeface="Arial" panose="020B0604020202020204" pitchFamily="34" charset="0"/>
              </a:rPr>
              <a:t> Coded to Run Within the Control Sample Time so it can represent an engine</a:t>
            </a:r>
            <a:endParaRPr sz="2000" dirty="0">
              <a:solidFill>
                <a:srgbClr val="000000"/>
              </a:solidFill>
              <a:latin typeface="Arial" panose="020B0604020202020204" pitchFamily="34" charset="0"/>
            </a:endParaRPr>
          </a:p>
          <a:p>
            <a:pPr marL="1539875" lvl="1" indent="-457200">
              <a:buFont typeface="Wingdings" panose="05000000000000000000" pitchFamily="2" charset="2"/>
              <a:buNone/>
            </a:pPr>
            <a:endParaRPr sz="2000" dirty="0">
              <a:solidFill>
                <a:srgbClr val="000000"/>
              </a:solidFill>
              <a:latin typeface="Arial" panose="020B0604020202020204" pitchFamily="34" charset="0"/>
            </a:endParaRPr>
          </a:p>
          <a:p>
            <a:pPr marL="802005" indent="-457200">
              <a:buAutoNum type="arabicPeriod" startAt="3"/>
            </a:pPr>
            <a:r>
              <a:rPr sz="2000" dirty="0">
                <a:solidFill>
                  <a:srgbClr val="000000"/>
                </a:solidFill>
                <a:latin typeface="Arial" panose="020B0604020202020204" pitchFamily="34" charset="0"/>
              </a:rPr>
              <a:t>   Piecewise Linear Model (PLM)</a:t>
            </a:r>
            <a:endParaRPr sz="2000" dirty="0">
              <a:solidFill>
                <a:srgbClr val="000000"/>
              </a:solidFill>
              <a:latin typeface="Arial" panose="020B0604020202020204" pitchFamily="34" charset="0"/>
            </a:endParaRPr>
          </a:p>
          <a:p>
            <a:pPr marL="1539875" lvl="1" indent="-457200">
              <a:buFont typeface="Wingdings" panose="05000000000000000000" pitchFamily="2" charset="2"/>
              <a:buChar char="Ø"/>
            </a:pPr>
            <a:r>
              <a:rPr sz="2000" dirty="0">
                <a:solidFill>
                  <a:srgbClr val="000000"/>
                </a:solidFill>
                <a:latin typeface="Arial" panose="020B0604020202020204" pitchFamily="34" charset="0"/>
              </a:rPr>
              <a:t> A Number of Small Signal Models Derived from</a:t>
            </a:r>
            <a:endParaRPr sz="2000" dirty="0">
              <a:solidFill>
                <a:srgbClr val="000000"/>
              </a:solidFill>
              <a:latin typeface="Arial" panose="020B0604020202020204" pitchFamily="34" charset="0"/>
            </a:endParaRPr>
          </a:p>
          <a:p>
            <a:pPr marL="1539875" lvl="1" indent="-457200">
              <a:buFont typeface="Wingdings" panose="05000000000000000000" pitchFamily="2" charset="2"/>
              <a:buNone/>
            </a:pPr>
            <a:r>
              <a:rPr sz="2000" dirty="0">
                <a:solidFill>
                  <a:srgbClr val="000000"/>
                </a:solidFill>
                <a:latin typeface="Arial" panose="020B0604020202020204" pitchFamily="34" charset="0"/>
              </a:rPr>
              <a:t>	 1, and Stacked together</a:t>
            </a:r>
            <a:endParaRPr sz="2000" dirty="0">
              <a:solidFill>
                <a:srgbClr val="000000"/>
              </a:solidFill>
              <a:latin typeface="Arial" panose="020B0604020202020204" pitchFamily="34" charset="0"/>
            </a:endParaRPr>
          </a:p>
          <a:p>
            <a:pPr marL="1539875" lvl="1" indent="-457200">
              <a:buFont typeface="Wingdings" panose="05000000000000000000" pitchFamily="2" charset="2"/>
              <a:buChar char="Ø"/>
            </a:pPr>
            <a:r>
              <a:rPr sz="2000" dirty="0">
                <a:solidFill>
                  <a:srgbClr val="000000"/>
                </a:solidFill>
                <a:latin typeface="Arial" panose="020B0604020202020204" pitchFamily="34" charset="0"/>
              </a:rPr>
              <a:t>Form Partial derivative models</a:t>
            </a:r>
            <a:endParaRPr sz="2000" dirty="0">
              <a:solidFill>
                <a:srgbClr val="000000"/>
              </a:solidFill>
              <a:latin typeface="Arial" panose="020B0604020202020204" pitchFamily="34" charset="0"/>
            </a:endParaRPr>
          </a:p>
          <a:p>
            <a:pPr marL="1539875" lvl="1" indent="-457200">
              <a:buFont typeface="Wingdings" panose="05000000000000000000" pitchFamily="2" charset="2"/>
              <a:buChar char="Ø"/>
            </a:pPr>
            <a:r>
              <a:rPr sz="2000" dirty="0">
                <a:solidFill>
                  <a:srgbClr val="000000"/>
                </a:solidFill>
                <a:latin typeface="Arial" panose="020B0604020202020204" pitchFamily="34" charset="0"/>
              </a:rPr>
              <a:t> Used Commonly in Rig Tests (GE, Airframers)	</a:t>
            </a:r>
            <a:endParaRPr sz="2000" dirty="0">
              <a:solidFill>
                <a:srgbClr val="000000"/>
              </a:solidFill>
              <a:latin typeface="Arial" panose="020B0604020202020204" pitchFamily="34" charset="0"/>
            </a:endParaRPr>
          </a:p>
          <a:p>
            <a:pPr marL="802005" indent="-457200"/>
            <a:endParaRPr sz="2400" dirty="0">
              <a:solidFill>
                <a:srgbClr val="000000"/>
              </a:solidFill>
              <a:latin typeface="Arial" panose="020B0604020202020204" pitchFamily="34" charset="0"/>
            </a:endParaRPr>
          </a:p>
        </p:txBody>
      </p:sp>
      <p:sp>
        <p:nvSpPr>
          <p:cNvPr id="12292" name="Rectangle 3"/>
          <p:cNvSpPr/>
          <p:nvPr/>
        </p:nvSpPr>
        <p:spPr>
          <a:xfrm>
            <a:off x="384175" y="542925"/>
            <a:ext cx="487363" cy="584200"/>
          </a:xfrm>
          <a:prstGeom prst="rect">
            <a:avLst/>
          </a:prstGeom>
          <a:noFill/>
          <a:ln w="9525">
            <a:noFill/>
          </a:ln>
        </p:spPr>
        <p:txBody>
          <a:bodyPr>
            <a:spAutoFit/>
          </a:bodyPr>
          <a:p>
            <a:r>
              <a:rPr dirty="0">
                <a:solidFill>
                  <a:srgbClr val="000000"/>
                </a:solidFill>
                <a:latin typeface="Arial" panose="020B0604020202020204" pitchFamily="34" charset="0"/>
              </a:rPr>
              <a:t>4</a:t>
            </a:r>
            <a:endParaRPr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4" descr="http://upload.wikimedia.org/wikipedia/commons/b/bd/AltitudeEnvelopeText.GIF"/>
          <p:cNvPicPr>
            <a:picLocks noChangeAspect="1"/>
          </p:cNvPicPr>
          <p:nvPr/>
        </p:nvPicPr>
        <p:blipFill>
          <a:blip r:embed="rId1"/>
          <a:stretch>
            <a:fillRect/>
          </a:stretch>
        </p:blipFill>
        <p:spPr>
          <a:xfrm>
            <a:off x="1595438" y="430213"/>
            <a:ext cx="4972050" cy="4330700"/>
          </a:xfrm>
          <a:prstGeom prst="rect">
            <a:avLst/>
          </a:prstGeom>
          <a:noFill/>
          <a:ln w="9525">
            <a:noFill/>
          </a:ln>
        </p:spPr>
      </p:pic>
      <p:sp>
        <p:nvSpPr>
          <p:cNvPr id="13315" name="Rectangle 4"/>
          <p:cNvSpPr/>
          <p:nvPr/>
        </p:nvSpPr>
        <p:spPr>
          <a:xfrm>
            <a:off x="2576513" y="465138"/>
            <a:ext cx="2660650" cy="215900"/>
          </a:xfrm>
          <a:prstGeom prst="rect">
            <a:avLst/>
          </a:prstGeom>
          <a:solidFill>
            <a:schemeClr val="bg1"/>
          </a:solidFill>
          <a:ln w="9525" cap="flat" cmpd="sng">
            <a:solidFill>
              <a:schemeClr val="bg1"/>
            </a:solidFill>
            <a:prstDash val="solid"/>
            <a:round/>
            <a:headEnd type="none" w="med" len="med"/>
            <a:tailEnd type="none" w="med" len="med"/>
          </a:ln>
        </p:spPr>
        <p:txBody>
          <a:bodyPr/>
          <a:p>
            <a:endParaRPr dirty="0">
              <a:latin typeface="Arial" panose="020B0604020202020204" pitchFamily="34" charset="0"/>
            </a:endParaRPr>
          </a:p>
        </p:txBody>
      </p:sp>
      <p:sp>
        <p:nvSpPr>
          <p:cNvPr id="13316" name="TextBox 5"/>
          <p:cNvSpPr txBox="1"/>
          <p:nvPr/>
        </p:nvSpPr>
        <p:spPr>
          <a:xfrm>
            <a:off x="2144713" y="215900"/>
            <a:ext cx="2547937" cy="400050"/>
          </a:xfrm>
          <a:prstGeom prst="rect">
            <a:avLst/>
          </a:prstGeom>
          <a:noFill/>
          <a:ln w="9525" cap="flat" cmpd="sng">
            <a:solidFill>
              <a:srgbClr val="000000"/>
            </a:solidFill>
            <a:prstDash val="solid"/>
            <a:miter/>
            <a:headEnd type="none" w="med" len="med"/>
            <a:tailEnd type="none" w="med" len="med"/>
          </a:ln>
        </p:spPr>
        <p:txBody>
          <a:bodyPr wrap="none">
            <a:spAutoFit/>
          </a:bodyPr>
          <a:p>
            <a:r>
              <a:rPr sz="2000" dirty="0">
                <a:solidFill>
                  <a:srgbClr val="000000"/>
                </a:solidFill>
                <a:latin typeface="Arial" panose="020B0604020202020204" pitchFamily="34" charset="0"/>
              </a:rPr>
              <a:t>FLIGHT ENVELOPE</a:t>
            </a:r>
            <a:endParaRPr sz="2000" dirty="0">
              <a:solidFill>
                <a:srgbClr val="000000"/>
              </a:solidFill>
              <a:latin typeface="Arial" panose="020B0604020202020204" pitchFamily="34" charset="0"/>
            </a:endParaRPr>
          </a:p>
        </p:txBody>
      </p:sp>
      <p:sp>
        <p:nvSpPr>
          <p:cNvPr id="13317" name="Oval 6"/>
          <p:cNvSpPr/>
          <p:nvPr/>
        </p:nvSpPr>
        <p:spPr>
          <a:xfrm>
            <a:off x="3457575" y="2633663"/>
            <a:ext cx="215900" cy="200025"/>
          </a:xfrm>
          <a:prstGeom prst="ellipse">
            <a:avLst/>
          </a:prstGeom>
          <a:solidFill>
            <a:srgbClr val="000000"/>
          </a:solidFill>
          <a:ln w="9525" cap="flat" cmpd="sng">
            <a:solidFill>
              <a:schemeClr val="tx1"/>
            </a:solidFill>
            <a:prstDash val="solid"/>
            <a:headEnd type="none" w="med" len="med"/>
            <a:tailEnd type="none" w="med" len="med"/>
          </a:ln>
        </p:spPr>
        <p:txBody>
          <a:bodyPr/>
          <a:p>
            <a:endParaRPr dirty="0">
              <a:latin typeface="Arial" panose="020B0604020202020204" pitchFamily="34" charset="0"/>
            </a:endParaRPr>
          </a:p>
        </p:txBody>
      </p:sp>
      <p:sp>
        <p:nvSpPr>
          <p:cNvPr id="13318" name="TextBox 7"/>
          <p:cNvSpPr txBox="1"/>
          <p:nvPr/>
        </p:nvSpPr>
        <p:spPr>
          <a:xfrm>
            <a:off x="819150" y="4791075"/>
            <a:ext cx="7486650" cy="1077913"/>
          </a:xfrm>
          <a:prstGeom prst="rect">
            <a:avLst/>
          </a:prstGeom>
          <a:noFill/>
          <a:ln w="9525">
            <a:noFill/>
          </a:ln>
        </p:spPr>
        <p:txBody>
          <a:bodyPr>
            <a:spAutoFit/>
          </a:bodyPr>
          <a:p>
            <a:r>
              <a:rPr sz="1600" dirty="0">
                <a:solidFill>
                  <a:srgbClr val="000000"/>
                </a:solidFill>
                <a:latin typeface="Arial" panose="020B0604020202020204" pitchFamily="34" charset="0"/>
              </a:rPr>
              <a:t>You are a newly appointed Aerospace Engineer in Company X.  You have been</a:t>
            </a:r>
            <a:endParaRPr sz="1600" dirty="0">
              <a:solidFill>
                <a:srgbClr val="000000"/>
              </a:solidFill>
              <a:latin typeface="Arial" panose="020B0604020202020204" pitchFamily="34" charset="0"/>
            </a:endParaRPr>
          </a:p>
          <a:p>
            <a:r>
              <a:rPr sz="1600" dirty="0">
                <a:solidFill>
                  <a:srgbClr val="000000"/>
                </a:solidFill>
                <a:latin typeface="Arial" panose="020B0604020202020204" pitchFamily="34" charset="0"/>
              </a:rPr>
              <a:t>given a copy of the flight envelope for your project. What operational points do the black dots represent?  What one other information will you need from the flight envelope .to continue your controller design?</a:t>
            </a:r>
            <a:endParaRPr sz="1600" dirty="0">
              <a:solidFill>
                <a:srgbClr val="000000"/>
              </a:solidFill>
              <a:latin typeface="Arial" panose="020B0604020202020204" pitchFamily="34" charset="0"/>
            </a:endParaRPr>
          </a:p>
        </p:txBody>
      </p:sp>
      <p:sp>
        <p:nvSpPr>
          <p:cNvPr id="13319" name="Oval 6"/>
          <p:cNvSpPr/>
          <p:nvPr/>
        </p:nvSpPr>
        <p:spPr>
          <a:xfrm flipV="1">
            <a:off x="1903413" y="4184650"/>
            <a:ext cx="180975" cy="222250"/>
          </a:xfrm>
          <a:prstGeom prst="ellipse">
            <a:avLst/>
          </a:prstGeom>
          <a:solidFill>
            <a:srgbClr val="000000"/>
          </a:solidFill>
          <a:ln w="9525" cap="flat" cmpd="sng">
            <a:solidFill>
              <a:schemeClr val="tx1"/>
            </a:solidFill>
            <a:prstDash val="solid"/>
            <a:headEnd type="none" w="med" len="med"/>
            <a:tailEnd type="none" w="med" len="med"/>
          </a:ln>
        </p:spPr>
        <p:txBody>
          <a:bodyPr/>
          <a:p>
            <a:endParaRPr dirty="0">
              <a:latin typeface="Arial" panose="020B0604020202020204" pitchFamily="34" charset="0"/>
            </a:endParaRPr>
          </a:p>
        </p:txBody>
      </p:sp>
      <p:sp>
        <p:nvSpPr>
          <p:cNvPr id="13320" name="Rectangle 11"/>
          <p:cNvSpPr/>
          <p:nvPr/>
        </p:nvSpPr>
        <p:spPr>
          <a:xfrm>
            <a:off x="609600" y="796925"/>
            <a:ext cx="487363" cy="584200"/>
          </a:xfrm>
          <a:prstGeom prst="rect">
            <a:avLst/>
          </a:prstGeom>
          <a:noFill/>
          <a:ln w="9525">
            <a:noFill/>
          </a:ln>
        </p:spPr>
        <p:txBody>
          <a:bodyPr>
            <a:spAutoFit/>
          </a:bodyPr>
          <a:p>
            <a:r>
              <a:rPr dirty="0">
                <a:solidFill>
                  <a:srgbClr val="000000"/>
                </a:solidFill>
                <a:latin typeface="Arial" panose="020B0604020202020204" pitchFamily="34" charset="0"/>
              </a:rPr>
              <a:t>5</a:t>
            </a:r>
            <a:endParaRPr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4" descr="http://upload.wikimedia.org/wikipedia/commons/b/bd/AltitudeEnvelopeText.GIF"/>
          <p:cNvPicPr>
            <a:picLocks noChangeAspect="1"/>
          </p:cNvPicPr>
          <p:nvPr/>
        </p:nvPicPr>
        <p:blipFill>
          <a:blip r:embed="rId1"/>
          <a:stretch>
            <a:fillRect/>
          </a:stretch>
        </p:blipFill>
        <p:spPr>
          <a:xfrm>
            <a:off x="1595438" y="430213"/>
            <a:ext cx="4972050" cy="4330700"/>
          </a:xfrm>
          <a:prstGeom prst="rect">
            <a:avLst/>
          </a:prstGeom>
          <a:noFill/>
          <a:ln w="9525">
            <a:noFill/>
          </a:ln>
        </p:spPr>
      </p:pic>
      <p:sp>
        <p:nvSpPr>
          <p:cNvPr id="14339" name="Rectangle 4"/>
          <p:cNvSpPr/>
          <p:nvPr/>
        </p:nvSpPr>
        <p:spPr>
          <a:xfrm>
            <a:off x="2576513" y="465138"/>
            <a:ext cx="2660650" cy="215900"/>
          </a:xfrm>
          <a:prstGeom prst="rect">
            <a:avLst/>
          </a:prstGeom>
          <a:solidFill>
            <a:schemeClr val="bg1"/>
          </a:solidFill>
          <a:ln w="9525" cap="flat" cmpd="sng">
            <a:solidFill>
              <a:schemeClr val="bg1"/>
            </a:solidFill>
            <a:prstDash val="solid"/>
            <a:round/>
            <a:headEnd type="none" w="med" len="med"/>
            <a:tailEnd type="none" w="med" len="med"/>
          </a:ln>
        </p:spPr>
        <p:txBody>
          <a:bodyPr/>
          <a:p>
            <a:endParaRPr dirty="0">
              <a:latin typeface="Arial" panose="020B0604020202020204" pitchFamily="34" charset="0"/>
            </a:endParaRPr>
          </a:p>
        </p:txBody>
      </p:sp>
      <p:sp>
        <p:nvSpPr>
          <p:cNvPr id="14340" name="TextBox 5"/>
          <p:cNvSpPr txBox="1"/>
          <p:nvPr/>
        </p:nvSpPr>
        <p:spPr>
          <a:xfrm>
            <a:off x="2144713" y="215900"/>
            <a:ext cx="2547937" cy="400050"/>
          </a:xfrm>
          <a:prstGeom prst="rect">
            <a:avLst/>
          </a:prstGeom>
          <a:noFill/>
          <a:ln w="9525" cap="flat" cmpd="sng">
            <a:solidFill>
              <a:srgbClr val="000000"/>
            </a:solidFill>
            <a:prstDash val="solid"/>
            <a:miter/>
            <a:headEnd type="none" w="med" len="med"/>
            <a:tailEnd type="none" w="med" len="med"/>
          </a:ln>
        </p:spPr>
        <p:txBody>
          <a:bodyPr wrap="none">
            <a:spAutoFit/>
          </a:bodyPr>
          <a:p>
            <a:r>
              <a:rPr sz="2000" dirty="0">
                <a:solidFill>
                  <a:srgbClr val="000000"/>
                </a:solidFill>
                <a:latin typeface="Arial" panose="020B0604020202020204" pitchFamily="34" charset="0"/>
              </a:rPr>
              <a:t>FLIGHT ENVELOPE</a:t>
            </a:r>
            <a:endParaRPr sz="2000" dirty="0">
              <a:solidFill>
                <a:srgbClr val="000000"/>
              </a:solidFill>
              <a:latin typeface="Arial" panose="020B0604020202020204" pitchFamily="34" charset="0"/>
            </a:endParaRPr>
          </a:p>
        </p:txBody>
      </p:sp>
      <p:sp>
        <p:nvSpPr>
          <p:cNvPr id="14341" name="Oval 6"/>
          <p:cNvSpPr/>
          <p:nvPr/>
        </p:nvSpPr>
        <p:spPr>
          <a:xfrm>
            <a:off x="3457575" y="2633663"/>
            <a:ext cx="215900" cy="200025"/>
          </a:xfrm>
          <a:prstGeom prst="ellipse">
            <a:avLst/>
          </a:prstGeom>
          <a:solidFill>
            <a:srgbClr val="000000"/>
          </a:solidFill>
          <a:ln w="9525" cap="flat" cmpd="sng">
            <a:solidFill>
              <a:schemeClr val="tx1"/>
            </a:solidFill>
            <a:prstDash val="solid"/>
            <a:headEnd type="none" w="med" len="med"/>
            <a:tailEnd type="none" w="med" len="med"/>
          </a:ln>
        </p:spPr>
        <p:txBody>
          <a:bodyPr/>
          <a:p>
            <a:endParaRPr dirty="0">
              <a:latin typeface="Arial" panose="020B0604020202020204" pitchFamily="34" charset="0"/>
            </a:endParaRPr>
          </a:p>
        </p:txBody>
      </p:sp>
      <p:sp>
        <p:nvSpPr>
          <p:cNvPr id="14342" name="TextBox 7"/>
          <p:cNvSpPr txBox="1"/>
          <p:nvPr/>
        </p:nvSpPr>
        <p:spPr>
          <a:xfrm>
            <a:off x="819150" y="4791075"/>
            <a:ext cx="7486650" cy="830263"/>
          </a:xfrm>
          <a:prstGeom prst="rect">
            <a:avLst/>
          </a:prstGeom>
          <a:noFill/>
          <a:ln w="9525">
            <a:noFill/>
          </a:ln>
        </p:spPr>
        <p:txBody>
          <a:bodyPr>
            <a:spAutoFit/>
          </a:bodyPr>
          <a:p>
            <a:pPr marL="342900" indent="-342900">
              <a:buAutoNum type="arabicPeriod"/>
            </a:pPr>
            <a:r>
              <a:rPr sz="1600" dirty="0">
                <a:solidFill>
                  <a:srgbClr val="000000"/>
                </a:solidFill>
                <a:latin typeface="Arial" panose="020B0604020202020204" pitchFamily="34" charset="0"/>
              </a:rPr>
              <a:t>Sea-Level Static</a:t>
            </a:r>
            <a:endParaRPr sz="1600" dirty="0">
              <a:solidFill>
                <a:srgbClr val="000000"/>
              </a:solidFill>
              <a:latin typeface="Arial" panose="020B0604020202020204" pitchFamily="34" charset="0"/>
            </a:endParaRPr>
          </a:p>
          <a:p>
            <a:pPr marL="342900" indent="-342900">
              <a:buAutoNum type="arabicPeriod"/>
            </a:pPr>
            <a:r>
              <a:rPr sz="1600" dirty="0">
                <a:solidFill>
                  <a:srgbClr val="000000"/>
                </a:solidFill>
                <a:latin typeface="Arial" panose="020B0604020202020204" pitchFamily="34" charset="0"/>
              </a:rPr>
              <a:t>Sub sonic Cruise</a:t>
            </a:r>
            <a:endParaRPr sz="1600" dirty="0">
              <a:solidFill>
                <a:srgbClr val="000000"/>
              </a:solidFill>
              <a:latin typeface="Arial" panose="020B0604020202020204" pitchFamily="34" charset="0"/>
            </a:endParaRPr>
          </a:p>
          <a:p>
            <a:pPr marL="342900" indent="-342900">
              <a:buAutoNum type="arabicPeriod"/>
            </a:pPr>
            <a:r>
              <a:rPr sz="1600" dirty="0">
                <a:solidFill>
                  <a:srgbClr val="000000"/>
                </a:solidFill>
                <a:latin typeface="Arial" panose="020B0604020202020204" pitchFamily="34" charset="0"/>
              </a:rPr>
              <a:t>Can be used to select Controller Operating Points</a:t>
            </a:r>
            <a:endParaRPr sz="1600" dirty="0">
              <a:solidFill>
                <a:srgbClr val="000000"/>
              </a:solidFill>
              <a:latin typeface="Arial" panose="020B0604020202020204" pitchFamily="34" charset="0"/>
            </a:endParaRPr>
          </a:p>
        </p:txBody>
      </p:sp>
      <p:sp>
        <p:nvSpPr>
          <p:cNvPr id="14343" name="Oval 6"/>
          <p:cNvSpPr/>
          <p:nvPr/>
        </p:nvSpPr>
        <p:spPr>
          <a:xfrm flipV="1">
            <a:off x="1903413" y="4184650"/>
            <a:ext cx="180975" cy="222250"/>
          </a:xfrm>
          <a:prstGeom prst="ellipse">
            <a:avLst/>
          </a:prstGeom>
          <a:solidFill>
            <a:srgbClr val="000000"/>
          </a:solidFill>
          <a:ln w="9525" cap="flat" cmpd="sng">
            <a:solidFill>
              <a:schemeClr val="tx1"/>
            </a:solidFill>
            <a:prstDash val="solid"/>
            <a:headEnd type="none" w="med" len="med"/>
            <a:tailEnd type="none" w="med" len="med"/>
          </a:ln>
        </p:spPr>
        <p:txBody>
          <a:bodyPr/>
          <a:p>
            <a:endParaRPr dirty="0">
              <a:latin typeface="Arial" panose="020B0604020202020204" pitchFamily="34" charset="0"/>
            </a:endParaRPr>
          </a:p>
        </p:txBody>
      </p:sp>
      <p:sp>
        <p:nvSpPr>
          <p:cNvPr id="14344" name="Rectangle 11"/>
          <p:cNvSpPr/>
          <p:nvPr/>
        </p:nvSpPr>
        <p:spPr>
          <a:xfrm>
            <a:off x="609600" y="796925"/>
            <a:ext cx="487363" cy="584200"/>
          </a:xfrm>
          <a:prstGeom prst="rect">
            <a:avLst/>
          </a:prstGeom>
          <a:noFill/>
          <a:ln w="9525">
            <a:noFill/>
          </a:ln>
        </p:spPr>
        <p:txBody>
          <a:bodyPr>
            <a:spAutoFit/>
          </a:bodyPr>
          <a:p>
            <a:r>
              <a:rPr dirty="0">
                <a:solidFill>
                  <a:srgbClr val="000000"/>
                </a:solidFill>
                <a:latin typeface="Arial" panose="020B0604020202020204" pitchFamily="34" charset="0"/>
              </a:rPr>
              <a:t>5</a:t>
            </a:r>
            <a:endParaRPr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Picture 2" descr="scan002"/>
          <p:cNvPicPr>
            <a:picLocks noChangeAspect="1"/>
          </p:cNvPicPr>
          <p:nvPr/>
        </p:nvPicPr>
        <p:blipFill>
          <a:blip r:embed="rId1"/>
          <a:srcRect l="13658" t="26854" r="20795" b="15012"/>
          <a:stretch>
            <a:fillRect/>
          </a:stretch>
        </p:blipFill>
        <p:spPr>
          <a:xfrm>
            <a:off x="1101725" y="1443038"/>
            <a:ext cx="6940550" cy="4465637"/>
          </a:xfrm>
          <a:prstGeom prst="rect">
            <a:avLst/>
          </a:prstGeom>
          <a:noFill/>
          <a:ln w="9525">
            <a:noFill/>
          </a:ln>
        </p:spPr>
      </p:pic>
      <p:sp>
        <p:nvSpPr>
          <p:cNvPr id="15363" name="Text Box 2"/>
          <p:cNvSpPr txBox="1"/>
          <p:nvPr/>
        </p:nvSpPr>
        <p:spPr>
          <a:xfrm>
            <a:off x="806450" y="685800"/>
            <a:ext cx="7561263" cy="830263"/>
          </a:xfrm>
          <a:prstGeom prst="rect">
            <a:avLst/>
          </a:prstGeom>
          <a:noFill/>
          <a:ln w="9525">
            <a:noFill/>
          </a:ln>
        </p:spPr>
        <p:txBody>
          <a:bodyPr>
            <a:spAutoFit/>
          </a:bodyPr>
          <a:p>
            <a:pPr algn="ctr"/>
            <a:r>
              <a:rPr sz="2400" dirty="0">
                <a:solidFill>
                  <a:srgbClr val="000000"/>
                </a:solidFill>
                <a:latin typeface="Arial" panose="020B0604020202020204" pitchFamily="34" charset="0"/>
              </a:rPr>
              <a:t>6. TYPICAL TIME RESPONSE TERMINOLOGY OF A CONTROL SYSTEM</a:t>
            </a:r>
            <a:endParaRPr sz="2400" dirty="0">
              <a:solidFill>
                <a:srgbClr val="000000"/>
              </a:solidFill>
              <a:latin typeface="Arial" panose="020B0604020202020204" pitchFamily="34" charset="0"/>
            </a:endParaRPr>
          </a:p>
        </p:txBody>
      </p:sp>
      <p:sp>
        <p:nvSpPr>
          <p:cNvPr id="15364" name="Rectangle 3"/>
          <p:cNvSpPr/>
          <p:nvPr/>
        </p:nvSpPr>
        <p:spPr>
          <a:xfrm>
            <a:off x="3978275" y="2020888"/>
            <a:ext cx="817563" cy="354012"/>
          </a:xfrm>
          <a:prstGeom prst="rect">
            <a:avLst/>
          </a:prstGeom>
          <a:solidFill>
            <a:schemeClr val="bg1"/>
          </a:solidFill>
          <a:ln w="9525">
            <a:noFill/>
          </a:ln>
        </p:spPr>
        <p:txBody>
          <a:bodyPr/>
          <a:p>
            <a:endParaRPr dirty="0">
              <a:latin typeface="Arial" panose="020B0604020202020204" pitchFamily="34" charset="0"/>
            </a:endParaRPr>
          </a:p>
        </p:txBody>
      </p:sp>
      <p:sp>
        <p:nvSpPr>
          <p:cNvPr id="15365" name="Rectangle 4"/>
          <p:cNvSpPr/>
          <p:nvPr/>
        </p:nvSpPr>
        <p:spPr>
          <a:xfrm>
            <a:off x="3536950" y="5414963"/>
            <a:ext cx="819150" cy="352425"/>
          </a:xfrm>
          <a:prstGeom prst="rect">
            <a:avLst/>
          </a:prstGeom>
          <a:solidFill>
            <a:schemeClr val="bg1"/>
          </a:solidFill>
          <a:ln w="9525">
            <a:noFill/>
          </a:ln>
        </p:spPr>
        <p:txBody>
          <a:bodyPr/>
          <a:p>
            <a:endParaRPr dirty="0">
              <a:latin typeface="Arial" panose="020B0604020202020204" pitchFamily="34" charset="0"/>
            </a:endParaRPr>
          </a:p>
        </p:txBody>
      </p:sp>
      <p:sp>
        <p:nvSpPr>
          <p:cNvPr id="15366" name="Rectangle 5"/>
          <p:cNvSpPr/>
          <p:nvPr/>
        </p:nvSpPr>
        <p:spPr>
          <a:xfrm>
            <a:off x="2438400" y="5286375"/>
            <a:ext cx="641350" cy="136525"/>
          </a:xfrm>
          <a:prstGeom prst="rect">
            <a:avLst/>
          </a:prstGeom>
          <a:solidFill>
            <a:schemeClr val="bg1"/>
          </a:solidFill>
          <a:ln w="9525">
            <a:noFill/>
          </a:ln>
        </p:spPr>
        <p:txBody>
          <a:bodyPr/>
          <a:p>
            <a:endParaRPr dirty="0">
              <a:latin typeface="Arial" panose="020B0604020202020204" pitchFamily="34" charset="0"/>
            </a:endParaRPr>
          </a:p>
        </p:txBody>
      </p:sp>
      <p:sp>
        <p:nvSpPr>
          <p:cNvPr id="15367" name="Text Box 3"/>
          <p:cNvSpPr txBox="1"/>
          <p:nvPr/>
        </p:nvSpPr>
        <p:spPr>
          <a:xfrm>
            <a:off x="454025" y="5824538"/>
            <a:ext cx="8220075" cy="646112"/>
          </a:xfrm>
          <a:prstGeom prst="rect">
            <a:avLst/>
          </a:prstGeom>
          <a:noFill/>
          <a:ln w="9525">
            <a:noFill/>
          </a:ln>
        </p:spPr>
        <p:txBody>
          <a:bodyPr>
            <a:spAutoFit/>
          </a:bodyPr>
          <a:p>
            <a:r>
              <a:rPr sz="1800" dirty="0">
                <a:solidFill>
                  <a:srgbClr val="000000"/>
                </a:solidFill>
                <a:latin typeface="Arial" panose="020B0604020202020204" pitchFamily="34" charset="0"/>
              </a:rPr>
              <a:t>Indicate the following time response specification of a dynamic system.</a:t>
            </a:r>
            <a:endParaRPr sz="1800" dirty="0">
              <a:solidFill>
                <a:srgbClr val="000000"/>
              </a:solidFill>
              <a:latin typeface="Arial" panose="020B0604020202020204" pitchFamily="34" charset="0"/>
            </a:endParaRPr>
          </a:p>
          <a:p>
            <a:r>
              <a:rPr sz="1800" dirty="0">
                <a:solidFill>
                  <a:srgbClr val="000000"/>
                </a:solidFill>
                <a:latin typeface="Arial" panose="020B0604020202020204" pitchFamily="34" charset="0"/>
              </a:rPr>
              <a:t>- Settling time,   Rise time,  Maximum Overshoot.</a:t>
            </a:r>
            <a:endParaRPr sz="1800" dirty="0">
              <a:solidFill>
                <a:srgbClr val="000000"/>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2" descr="scan002"/>
          <p:cNvPicPr>
            <a:picLocks noChangeAspect="1"/>
          </p:cNvPicPr>
          <p:nvPr/>
        </p:nvPicPr>
        <p:blipFill>
          <a:blip r:embed="rId1"/>
          <a:srcRect l="13658" t="26854" r="20795" b="15012"/>
          <a:stretch>
            <a:fillRect/>
          </a:stretch>
        </p:blipFill>
        <p:spPr>
          <a:xfrm>
            <a:off x="1101725" y="1427163"/>
            <a:ext cx="6940550" cy="4481512"/>
          </a:xfrm>
          <a:prstGeom prst="rect">
            <a:avLst/>
          </a:prstGeom>
          <a:noFill/>
          <a:ln w="9525">
            <a:noFill/>
          </a:ln>
        </p:spPr>
      </p:pic>
      <p:sp>
        <p:nvSpPr>
          <p:cNvPr id="16387" name="Text Box 2"/>
          <p:cNvSpPr txBox="1"/>
          <p:nvPr/>
        </p:nvSpPr>
        <p:spPr>
          <a:xfrm>
            <a:off x="806450" y="685800"/>
            <a:ext cx="7561263" cy="830263"/>
          </a:xfrm>
          <a:prstGeom prst="rect">
            <a:avLst/>
          </a:prstGeom>
          <a:noFill/>
          <a:ln w="9525">
            <a:noFill/>
          </a:ln>
        </p:spPr>
        <p:txBody>
          <a:bodyPr>
            <a:spAutoFit/>
          </a:bodyPr>
          <a:p>
            <a:pPr algn="ctr"/>
            <a:r>
              <a:rPr sz="2400" dirty="0">
                <a:solidFill>
                  <a:srgbClr val="000000"/>
                </a:solidFill>
                <a:latin typeface="Arial" panose="020B0604020202020204" pitchFamily="34" charset="0"/>
              </a:rPr>
              <a:t>6. TYPICAL TIME RESPONSE TERMINOLOGY OF A CONTROL SYSTEM</a:t>
            </a:r>
            <a:endParaRPr sz="2400" dirty="0">
              <a:solidFill>
                <a:srgbClr val="000000"/>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Picture 1026" descr="scan002"/>
          <p:cNvPicPr>
            <a:picLocks noChangeAspect="1"/>
          </p:cNvPicPr>
          <p:nvPr/>
        </p:nvPicPr>
        <p:blipFill>
          <a:blip r:embed="rId1"/>
          <a:srcRect l="4277" t="28487" r="10649" b="10292"/>
          <a:stretch>
            <a:fillRect/>
          </a:stretch>
        </p:blipFill>
        <p:spPr>
          <a:xfrm>
            <a:off x="454025" y="1638300"/>
            <a:ext cx="8235950" cy="4122738"/>
          </a:xfrm>
          <a:prstGeom prst="rect">
            <a:avLst/>
          </a:prstGeom>
          <a:solidFill>
            <a:schemeClr val="bg1"/>
          </a:solidFill>
          <a:ln w="9525">
            <a:noFill/>
          </a:ln>
        </p:spPr>
      </p:pic>
      <p:sp>
        <p:nvSpPr>
          <p:cNvPr id="17411" name="Text Box 2"/>
          <p:cNvSpPr txBox="1"/>
          <p:nvPr/>
        </p:nvSpPr>
        <p:spPr>
          <a:xfrm>
            <a:off x="793750" y="647700"/>
            <a:ext cx="7561263" cy="708025"/>
          </a:xfrm>
          <a:prstGeom prst="rect">
            <a:avLst/>
          </a:prstGeom>
          <a:noFill/>
          <a:ln w="9525">
            <a:noFill/>
          </a:ln>
        </p:spPr>
        <p:txBody>
          <a:bodyPr>
            <a:spAutoFit/>
          </a:bodyPr>
          <a:p>
            <a:pPr algn="ctr"/>
            <a:r>
              <a:rPr sz="2000" dirty="0">
                <a:solidFill>
                  <a:srgbClr val="000000"/>
                </a:solidFill>
                <a:latin typeface="Arial" panose="020B0604020202020204" pitchFamily="34" charset="0"/>
              </a:rPr>
              <a:t>TYPICAL FREQUENCY RESPONSE TERMINOLOGY OF A CONTROL SYSTEM</a:t>
            </a:r>
            <a:endParaRPr sz="2000" dirty="0">
              <a:solidFill>
                <a:srgbClr val="000000"/>
              </a:solidFill>
              <a:latin typeface="Arial" panose="020B0604020202020204" pitchFamily="34" charset="0"/>
            </a:endParaRPr>
          </a:p>
        </p:txBody>
      </p:sp>
      <p:sp>
        <p:nvSpPr>
          <p:cNvPr id="17412" name="Text Box 3"/>
          <p:cNvSpPr txBox="1"/>
          <p:nvPr/>
        </p:nvSpPr>
        <p:spPr>
          <a:xfrm>
            <a:off x="454025" y="5824538"/>
            <a:ext cx="8220075" cy="646112"/>
          </a:xfrm>
          <a:prstGeom prst="rect">
            <a:avLst/>
          </a:prstGeom>
          <a:noFill/>
          <a:ln w="9525">
            <a:noFill/>
          </a:ln>
        </p:spPr>
        <p:txBody>
          <a:bodyPr>
            <a:spAutoFit/>
          </a:bodyPr>
          <a:p>
            <a:r>
              <a:rPr sz="1800" dirty="0">
                <a:solidFill>
                  <a:srgbClr val="000000"/>
                </a:solidFill>
                <a:latin typeface="Arial" panose="020B0604020202020204" pitchFamily="34" charset="0"/>
              </a:rPr>
              <a:t>Indicate the following frequency response specification of a dynamic system.</a:t>
            </a:r>
            <a:endParaRPr sz="1800" dirty="0">
              <a:solidFill>
                <a:srgbClr val="000000"/>
              </a:solidFill>
              <a:latin typeface="Arial" panose="020B0604020202020204" pitchFamily="34" charset="0"/>
            </a:endParaRPr>
          </a:p>
          <a:p>
            <a:r>
              <a:rPr sz="1800" dirty="0">
                <a:solidFill>
                  <a:srgbClr val="000000"/>
                </a:solidFill>
                <a:latin typeface="Arial" panose="020B0604020202020204" pitchFamily="34" charset="0"/>
              </a:rPr>
              <a:t>- Bandwidth,  Gain Margin,  Phase Margin.</a:t>
            </a:r>
            <a:endParaRPr sz="1800" dirty="0">
              <a:solidFill>
                <a:srgbClr val="000000"/>
              </a:solidFill>
              <a:latin typeface="Arial" panose="020B0604020202020204" pitchFamily="34" charset="0"/>
            </a:endParaRPr>
          </a:p>
        </p:txBody>
      </p:sp>
      <p:sp>
        <p:nvSpPr>
          <p:cNvPr id="17413" name="Rectangle 4"/>
          <p:cNvSpPr/>
          <p:nvPr/>
        </p:nvSpPr>
        <p:spPr>
          <a:xfrm>
            <a:off x="1214438" y="3478213"/>
            <a:ext cx="539750" cy="149225"/>
          </a:xfrm>
          <a:prstGeom prst="rect">
            <a:avLst/>
          </a:prstGeom>
          <a:solidFill>
            <a:schemeClr val="bg1"/>
          </a:solidFill>
          <a:ln w="9525">
            <a:noFill/>
          </a:ln>
        </p:spPr>
        <p:txBody>
          <a:bodyPr/>
          <a:p>
            <a:endParaRPr dirty="0">
              <a:latin typeface="Arial" panose="020B0604020202020204" pitchFamily="34" charset="0"/>
            </a:endParaRPr>
          </a:p>
        </p:txBody>
      </p:sp>
      <p:sp>
        <p:nvSpPr>
          <p:cNvPr id="17414" name="Rectangle 5"/>
          <p:cNvSpPr/>
          <p:nvPr/>
        </p:nvSpPr>
        <p:spPr>
          <a:xfrm>
            <a:off x="7659688" y="2817813"/>
            <a:ext cx="884237" cy="120650"/>
          </a:xfrm>
          <a:prstGeom prst="rect">
            <a:avLst/>
          </a:prstGeom>
          <a:solidFill>
            <a:schemeClr val="bg1"/>
          </a:solidFill>
          <a:ln w="9525" cap="flat" cmpd="sng">
            <a:solidFill>
              <a:schemeClr val="bg1"/>
            </a:solidFill>
            <a:prstDash val="solid"/>
            <a:round/>
            <a:headEnd type="none" w="med" len="med"/>
            <a:tailEnd type="none" w="med" len="med"/>
          </a:ln>
        </p:spPr>
        <p:txBody>
          <a:bodyPr/>
          <a:p>
            <a:endParaRPr dirty="0">
              <a:latin typeface="Arial" panose="020B0604020202020204" pitchFamily="34" charset="0"/>
            </a:endParaRPr>
          </a:p>
        </p:txBody>
      </p:sp>
      <p:sp>
        <p:nvSpPr>
          <p:cNvPr id="17415" name="Rectangle 6"/>
          <p:cNvSpPr/>
          <p:nvPr/>
        </p:nvSpPr>
        <p:spPr>
          <a:xfrm>
            <a:off x="6400800" y="4316413"/>
            <a:ext cx="584200" cy="211137"/>
          </a:xfrm>
          <a:prstGeom prst="rect">
            <a:avLst/>
          </a:prstGeom>
          <a:solidFill>
            <a:schemeClr val="bg1"/>
          </a:solidFill>
          <a:ln w="9525">
            <a:noFill/>
          </a:ln>
        </p:spPr>
        <p:txBody>
          <a:bodyPr/>
          <a:p>
            <a:endParaRPr dirty="0">
              <a:latin typeface="Arial" panose="020B0604020202020204" pitchFamily="34" charset="0"/>
            </a:endParaRPr>
          </a:p>
        </p:txBody>
      </p:sp>
      <p:sp>
        <p:nvSpPr>
          <p:cNvPr id="17416" name="Rectangle 7"/>
          <p:cNvSpPr/>
          <p:nvPr/>
        </p:nvSpPr>
        <p:spPr>
          <a:xfrm>
            <a:off x="2368550" y="4511675"/>
            <a:ext cx="509588" cy="195263"/>
          </a:xfrm>
          <a:prstGeom prst="rect">
            <a:avLst/>
          </a:prstGeom>
          <a:solidFill>
            <a:schemeClr val="bg1"/>
          </a:solidFill>
          <a:ln w="9525">
            <a:noFill/>
          </a:ln>
        </p:spPr>
        <p:txBody>
          <a:bodyPr/>
          <a:p>
            <a:endParaRPr dirty="0">
              <a:latin typeface="Arial" panose="020B0604020202020204" pitchFamily="34" charset="0"/>
            </a:endParaRPr>
          </a:p>
        </p:txBody>
      </p:sp>
      <p:sp>
        <p:nvSpPr>
          <p:cNvPr id="17417" name="TextBox 8"/>
          <p:cNvSpPr txBox="1"/>
          <p:nvPr/>
        </p:nvSpPr>
        <p:spPr>
          <a:xfrm>
            <a:off x="554038" y="869950"/>
            <a:ext cx="412750" cy="584200"/>
          </a:xfrm>
          <a:prstGeom prst="rect">
            <a:avLst/>
          </a:prstGeom>
          <a:noFill/>
          <a:ln w="9525">
            <a:noFill/>
          </a:ln>
        </p:spPr>
        <p:txBody>
          <a:bodyPr wrap="none">
            <a:spAutoFit/>
          </a:bodyPr>
          <a:p>
            <a:r>
              <a:rPr dirty="0">
                <a:solidFill>
                  <a:srgbClr val="000000"/>
                </a:solidFill>
                <a:latin typeface="Arial" panose="020B0604020202020204" pitchFamily="34" charset="0"/>
              </a:rPr>
              <a:t>7</a:t>
            </a:r>
            <a:endParaRPr dirty="0">
              <a:solidFill>
                <a:srgbClr val="000000"/>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1026" descr="scan002"/>
          <p:cNvPicPr>
            <a:picLocks noChangeAspect="1"/>
          </p:cNvPicPr>
          <p:nvPr/>
        </p:nvPicPr>
        <p:blipFill>
          <a:blip r:embed="rId1"/>
          <a:srcRect l="4277" t="28487" r="10649" b="10292"/>
          <a:stretch>
            <a:fillRect/>
          </a:stretch>
        </p:blipFill>
        <p:spPr>
          <a:xfrm>
            <a:off x="454025" y="1638300"/>
            <a:ext cx="8235950" cy="4122738"/>
          </a:xfrm>
          <a:prstGeom prst="rect">
            <a:avLst/>
          </a:prstGeom>
          <a:noFill/>
          <a:ln w="9525">
            <a:noFill/>
          </a:ln>
        </p:spPr>
      </p:pic>
      <p:sp>
        <p:nvSpPr>
          <p:cNvPr id="18435" name="Text Box 2"/>
          <p:cNvSpPr txBox="1"/>
          <p:nvPr/>
        </p:nvSpPr>
        <p:spPr>
          <a:xfrm>
            <a:off x="793750" y="647700"/>
            <a:ext cx="7561263" cy="708025"/>
          </a:xfrm>
          <a:prstGeom prst="rect">
            <a:avLst/>
          </a:prstGeom>
          <a:noFill/>
          <a:ln w="9525">
            <a:noFill/>
          </a:ln>
        </p:spPr>
        <p:txBody>
          <a:bodyPr>
            <a:spAutoFit/>
          </a:bodyPr>
          <a:p>
            <a:pPr algn="ctr"/>
            <a:r>
              <a:rPr sz="2000" dirty="0">
                <a:solidFill>
                  <a:srgbClr val="000000"/>
                </a:solidFill>
                <a:latin typeface="Arial" panose="020B0604020202020204" pitchFamily="34" charset="0"/>
              </a:rPr>
              <a:t>TYPICAL FREQUENCY RESPONSE TERMINOLOGY OF A CONTROL SYSTEM</a:t>
            </a:r>
            <a:endParaRPr sz="2000" dirty="0">
              <a:solidFill>
                <a:srgbClr val="000000"/>
              </a:solidFill>
              <a:latin typeface="Arial" panose="020B0604020202020204" pitchFamily="34" charset="0"/>
            </a:endParaRPr>
          </a:p>
        </p:txBody>
      </p:sp>
      <p:sp>
        <p:nvSpPr>
          <p:cNvPr id="18436" name="Text Box 3"/>
          <p:cNvSpPr txBox="1"/>
          <p:nvPr/>
        </p:nvSpPr>
        <p:spPr>
          <a:xfrm>
            <a:off x="454025" y="5824538"/>
            <a:ext cx="8220075" cy="646112"/>
          </a:xfrm>
          <a:prstGeom prst="rect">
            <a:avLst/>
          </a:prstGeom>
          <a:noFill/>
          <a:ln w="9525">
            <a:noFill/>
          </a:ln>
        </p:spPr>
        <p:txBody>
          <a:bodyPr>
            <a:spAutoFit/>
          </a:bodyPr>
          <a:p>
            <a:r>
              <a:rPr sz="1800" dirty="0">
                <a:solidFill>
                  <a:srgbClr val="000000"/>
                </a:solidFill>
                <a:latin typeface="Arial" panose="020B0604020202020204" pitchFamily="34" charset="0"/>
              </a:rPr>
              <a:t>Indicate the following frequency response specification of a dynamic system.</a:t>
            </a:r>
            <a:endParaRPr sz="1800" dirty="0">
              <a:solidFill>
                <a:srgbClr val="000000"/>
              </a:solidFill>
              <a:latin typeface="Arial" panose="020B0604020202020204" pitchFamily="34" charset="0"/>
            </a:endParaRPr>
          </a:p>
          <a:p>
            <a:r>
              <a:rPr sz="1800" dirty="0">
                <a:solidFill>
                  <a:srgbClr val="000000"/>
                </a:solidFill>
                <a:latin typeface="Arial" panose="020B0604020202020204" pitchFamily="34" charset="0"/>
              </a:rPr>
              <a:t>- Bandwidth,  Gain Margin,  Phase Margin.</a:t>
            </a:r>
            <a:endParaRPr sz="1800" dirty="0">
              <a:solidFill>
                <a:srgbClr val="000000"/>
              </a:solidFill>
              <a:latin typeface="Arial" panose="020B0604020202020204" pitchFamily="34" charset="0"/>
            </a:endParaRPr>
          </a:p>
        </p:txBody>
      </p:sp>
      <p:sp>
        <p:nvSpPr>
          <p:cNvPr id="18437" name="TextBox 4"/>
          <p:cNvSpPr txBox="1"/>
          <p:nvPr/>
        </p:nvSpPr>
        <p:spPr>
          <a:xfrm>
            <a:off x="554038" y="869950"/>
            <a:ext cx="412750" cy="584200"/>
          </a:xfrm>
          <a:prstGeom prst="rect">
            <a:avLst/>
          </a:prstGeom>
          <a:noFill/>
          <a:ln w="9525">
            <a:noFill/>
          </a:ln>
        </p:spPr>
        <p:txBody>
          <a:bodyPr wrap="none">
            <a:spAutoFit/>
          </a:bodyPr>
          <a:p>
            <a:r>
              <a:rPr dirty="0">
                <a:solidFill>
                  <a:srgbClr val="000000"/>
                </a:solidFill>
                <a:latin typeface="Arial" panose="020B0604020202020204" pitchFamily="34" charset="0"/>
              </a:rPr>
              <a:t>7</a:t>
            </a:r>
            <a:endParaRPr dirty="0">
              <a:solidFill>
                <a:srgbClr val="000000"/>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3"/>
          <p:cNvSpPr txBox="1"/>
          <p:nvPr/>
        </p:nvSpPr>
        <p:spPr>
          <a:xfrm>
            <a:off x="869950" y="412750"/>
            <a:ext cx="8062913" cy="523875"/>
          </a:xfrm>
          <a:prstGeom prst="rect">
            <a:avLst/>
          </a:prstGeom>
          <a:noFill/>
          <a:ln w="9525">
            <a:noFill/>
          </a:ln>
        </p:spPr>
        <p:txBody>
          <a:bodyPr wrap="none">
            <a:spAutoFit/>
          </a:bodyPr>
          <a:p>
            <a:r>
              <a:rPr sz="2800" u="sng" dirty="0">
                <a:solidFill>
                  <a:srgbClr val="000000"/>
                </a:solidFill>
                <a:latin typeface="Arial" panose="020B0604020202020204" pitchFamily="34" charset="0"/>
              </a:rPr>
              <a:t>8. Component Map Role in the Engine Simulation</a:t>
            </a:r>
            <a:endParaRPr sz="2800" u="sng" dirty="0">
              <a:solidFill>
                <a:srgbClr val="000000"/>
              </a:solidFill>
              <a:latin typeface="Arial" panose="020B0604020202020204" pitchFamily="34" charset="0"/>
            </a:endParaRPr>
          </a:p>
        </p:txBody>
      </p:sp>
      <p:pic>
        <p:nvPicPr>
          <p:cNvPr id="19459" name="Picture 5" descr="scan002"/>
          <p:cNvPicPr>
            <a:picLocks noChangeAspect="1"/>
          </p:cNvPicPr>
          <p:nvPr/>
        </p:nvPicPr>
        <p:blipFill>
          <a:blip r:embed="rId1"/>
          <a:srcRect l="8559" t="32401" r="6932" b="20979"/>
          <a:stretch>
            <a:fillRect/>
          </a:stretch>
        </p:blipFill>
        <p:spPr>
          <a:xfrm>
            <a:off x="0" y="2500313"/>
            <a:ext cx="8743950" cy="3508375"/>
          </a:xfrm>
          <a:prstGeom prst="rect">
            <a:avLst/>
          </a:prstGeom>
          <a:noFill/>
          <a:ln w="9525">
            <a:noFill/>
          </a:ln>
        </p:spPr>
      </p:pic>
      <p:sp>
        <p:nvSpPr>
          <p:cNvPr id="19460" name="Text Box 3"/>
          <p:cNvSpPr txBox="1"/>
          <p:nvPr/>
        </p:nvSpPr>
        <p:spPr>
          <a:xfrm>
            <a:off x="941388" y="1143000"/>
            <a:ext cx="7680325" cy="1200150"/>
          </a:xfrm>
          <a:prstGeom prst="rect">
            <a:avLst/>
          </a:prstGeom>
          <a:noFill/>
          <a:ln w="9525">
            <a:noFill/>
          </a:ln>
        </p:spPr>
        <p:txBody>
          <a:bodyPr wrap="none">
            <a:spAutoFit/>
          </a:bodyPr>
          <a:p>
            <a:r>
              <a:rPr sz="2400" dirty="0">
                <a:solidFill>
                  <a:srgbClr val="000000"/>
                </a:solidFill>
                <a:latin typeface="Arial" panose="020B0604020202020204" pitchFamily="34" charset="0"/>
              </a:rPr>
              <a:t>List 5 maps that are used to simulate an aircraft engine</a:t>
            </a:r>
            <a:endParaRPr sz="2400" dirty="0">
              <a:solidFill>
                <a:srgbClr val="000000"/>
              </a:solidFill>
              <a:latin typeface="Arial" panose="020B0604020202020204" pitchFamily="34" charset="0"/>
            </a:endParaRPr>
          </a:p>
          <a:p>
            <a:r>
              <a:rPr sz="2400" dirty="0">
                <a:solidFill>
                  <a:srgbClr val="000000"/>
                </a:solidFill>
                <a:latin typeface="Arial" panose="020B0604020202020204" pitchFamily="34" charset="0"/>
              </a:rPr>
              <a:t>physical behavior  in steady-state models.  Fill in the</a:t>
            </a:r>
            <a:endParaRPr sz="2400" dirty="0">
              <a:solidFill>
                <a:srgbClr val="000000"/>
              </a:solidFill>
              <a:latin typeface="Arial" panose="020B0604020202020204" pitchFamily="34" charset="0"/>
            </a:endParaRPr>
          </a:p>
          <a:p>
            <a:r>
              <a:rPr sz="2400" dirty="0">
                <a:solidFill>
                  <a:srgbClr val="000000"/>
                </a:solidFill>
                <a:latin typeface="Arial" panose="020B0604020202020204" pitchFamily="34" charset="0"/>
              </a:rPr>
              <a:t> question marks.</a:t>
            </a:r>
            <a:endParaRPr sz="2400" dirty="0">
              <a:solidFill>
                <a:srgbClr val="000000"/>
              </a:solidFill>
              <a:latin typeface="Arial" panose="020B0604020202020204" pitchFamily="34" charset="0"/>
            </a:endParaRPr>
          </a:p>
        </p:txBody>
      </p:sp>
      <p:sp>
        <p:nvSpPr>
          <p:cNvPr id="19461" name="Text Box 3"/>
          <p:cNvSpPr txBox="1"/>
          <p:nvPr/>
        </p:nvSpPr>
        <p:spPr>
          <a:xfrm>
            <a:off x="612775" y="2338388"/>
            <a:ext cx="1279525" cy="368300"/>
          </a:xfrm>
          <a:prstGeom prst="rect">
            <a:avLst/>
          </a:prstGeom>
          <a:noFill/>
          <a:ln w="9525">
            <a:noFill/>
          </a:ln>
        </p:spPr>
        <p:txBody>
          <a:bodyPr>
            <a:spAutoFit/>
          </a:bodyPr>
          <a:p>
            <a:r>
              <a:rPr sz="1800" dirty="0">
                <a:solidFill>
                  <a:srgbClr val="000000"/>
                </a:solidFill>
                <a:latin typeface="Arial" panose="020B0604020202020204" pitchFamily="34" charset="0"/>
              </a:rPr>
              <a:t>? (           )</a:t>
            </a:r>
            <a:endParaRPr sz="1800" dirty="0">
              <a:solidFill>
                <a:srgbClr val="000000"/>
              </a:solidFill>
              <a:latin typeface="Arial" panose="020B0604020202020204" pitchFamily="34" charset="0"/>
            </a:endParaRPr>
          </a:p>
        </p:txBody>
      </p:sp>
      <p:sp>
        <p:nvSpPr>
          <p:cNvPr id="19462" name="Text Box 3"/>
          <p:cNvSpPr txBox="1"/>
          <p:nvPr/>
        </p:nvSpPr>
        <p:spPr>
          <a:xfrm>
            <a:off x="1984375" y="2297113"/>
            <a:ext cx="1770063" cy="369887"/>
          </a:xfrm>
          <a:prstGeom prst="rect">
            <a:avLst/>
          </a:prstGeom>
          <a:noFill/>
          <a:ln w="9525">
            <a:noFill/>
          </a:ln>
        </p:spPr>
        <p:txBody>
          <a:bodyPr>
            <a:spAutoFit/>
          </a:bodyPr>
          <a:p>
            <a:r>
              <a:rPr sz="1800" dirty="0">
                <a:solidFill>
                  <a:srgbClr val="000000"/>
                </a:solidFill>
                <a:latin typeface="Arial" panose="020B0604020202020204" pitchFamily="34" charset="0"/>
              </a:rPr>
              <a:t>?(                   )</a:t>
            </a:r>
            <a:endParaRPr sz="1800" dirty="0">
              <a:solidFill>
                <a:srgbClr val="000000"/>
              </a:solidFill>
              <a:latin typeface="Arial" panose="020B0604020202020204" pitchFamily="34" charset="0"/>
            </a:endParaRPr>
          </a:p>
        </p:txBody>
      </p:sp>
      <p:sp>
        <p:nvSpPr>
          <p:cNvPr id="19463" name="Text Box 3"/>
          <p:cNvSpPr txBox="1"/>
          <p:nvPr/>
        </p:nvSpPr>
        <p:spPr>
          <a:xfrm>
            <a:off x="3957638" y="2330450"/>
            <a:ext cx="1704975" cy="400050"/>
          </a:xfrm>
          <a:prstGeom prst="rect">
            <a:avLst/>
          </a:prstGeom>
          <a:noFill/>
          <a:ln w="9525">
            <a:noFill/>
          </a:ln>
        </p:spPr>
        <p:txBody>
          <a:bodyPr>
            <a:spAutoFit/>
          </a:bodyPr>
          <a:p>
            <a:r>
              <a:rPr sz="2000" dirty="0">
                <a:solidFill>
                  <a:srgbClr val="000000"/>
                </a:solidFill>
                <a:latin typeface="Arial" panose="020B0604020202020204" pitchFamily="34" charset="0"/>
              </a:rPr>
              <a:t>? (</a:t>
            </a:r>
            <a:r>
              <a:rPr sz="1800" dirty="0">
                <a:solidFill>
                  <a:srgbClr val="000000"/>
                </a:solidFill>
                <a:latin typeface="Arial" panose="020B0604020202020204" pitchFamily="34" charset="0"/>
              </a:rPr>
              <a:t>             </a:t>
            </a:r>
            <a:r>
              <a:rPr sz="2000" dirty="0">
                <a:solidFill>
                  <a:srgbClr val="000000"/>
                </a:solidFill>
                <a:latin typeface="Arial" panose="020B0604020202020204" pitchFamily="34" charset="0"/>
              </a:rPr>
              <a:t>)</a:t>
            </a:r>
            <a:endParaRPr sz="2000" dirty="0">
              <a:solidFill>
                <a:srgbClr val="000000"/>
              </a:solidFill>
              <a:latin typeface="Arial" panose="020B0604020202020204" pitchFamily="34" charset="0"/>
            </a:endParaRPr>
          </a:p>
        </p:txBody>
      </p:sp>
      <p:sp>
        <p:nvSpPr>
          <p:cNvPr id="19464" name="Text Box 3"/>
          <p:cNvSpPr txBox="1"/>
          <p:nvPr/>
        </p:nvSpPr>
        <p:spPr>
          <a:xfrm>
            <a:off x="5770563" y="2330450"/>
            <a:ext cx="1368425" cy="368300"/>
          </a:xfrm>
          <a:prstGeom prst="rect">
            <a:avLst/>
          </a:prstGeom>
          <a:noFill/>
          <a:ln w="9525">
            <a:noFill/>
          </a:ln>
        </p:spPr>
        <p:txBody>
          <a:bodyPr>
            <a:spAutoFit/>
          </a:bodyPr>
          <a:p>
            <a:r>
              <a:rPr sz="1800" dirty="0">
                <a:solidFill>
                  <a:srgbClr val="000000"/>
                </a:solidFill>
                <a:latin typeface="Arial" panose="020B0604020202020204" pitchFamily="34" charset="0"/>
              </a:rPr>
              <a:t>? (           )</a:t>
            </a:r>
            <a:endParaRPr sz="1800" dirty="0">
              <a:solidFill>
                <a:srgbClr val="000000"/>
              </a:solidFill>
              <a:latin typeface="Arial" panose="020B0604020202020204" pitchFamily="34" charset="0"/>
            </a:endParaRPr>
          </a:p>
        </p:txBody>
      </p:sp>
      <p:sp>
        <p:nvSpPr>
          <p:cNvPr id="19465" name="Text Box 3"/>
          <p:cNvSpPr txBox="1"/>
          <p:nvPr/>
        </p:nvSpPr>
        <p:spPr>
          <a:xfrm>
            <a:off x="7270750" y="2322513"/>
            <a:ext cx="1552575" cy="368300"/>
          </a:xfrm>
          <a:prstGeom prst="rect">
            <a:avLst/>
          </a:prstGeom>
          <a:noFill/>
          <a:ln w="9525">
            <a:noFill/>
          </a:ln>
        </p:spPr>
        <p:txBody>
          <a:bodyPr>
            <a:spAutoFit/>
          </a:bodyPr>
          <a:p>
            <a:r>
              <a:rPr sz="1800" dirty="0">
                <a:solidFill>
                  <a:srgbClr val="000000"/>
                </a:solidFill>
                <a:latin typeface="Arial" panose="020B0604020202020204" pitchFamily="34" charset="0"/>
              </a:rPr>
              <a:t>? (           )</a:t>
            </a:r>
            <a:endParaRPr sz="1800" dirty="0">
              <a:solidFill>
                <a:srgbClr val="000000"/>
              </a:solidFill>
              <a:latin typeface="Arial" panose="020B0604020202020204" pitchFamily="34" charset="0"/>
            </a:endParaRPr>
          </a:p>
        </p:txBody>
      </p:sp>
      <p:sp>
        <p:nvSpPr>
          <p:cNvPr id="19466" name="Rectangle 12"/>
          <p:cNvSpPr/>
          <p:nvPr/>
        </p:nvSpPr>
        <p:spPr>
          <a:xfrm>
            <a:off x="930275" y="3048000"/>
            <a:ext cx="866775" cy="288925"/>
          </a:xfrm>
          <a:prstGeom prst="rect">
            <a:avLst/>
          </a:prstGeom>
          <a:solidFill>
            <a:schemeClr val="bg1"/>
          </a:solidFill>
          <a:ln w="9525">
            <a:noFill/>
          </a:ln>
        </p:spPr>
        <p:txBody>
          <a:bodyPr/>
          <a:p>
            <a:endParaRPr dirty="0">
              <a:latin typeface="Arial" panose="020B0604020202020204" pitchFamily="34" charset="0"/>
            </a:endParaRPr>
          </a:p>
        </p:txBody>
      </p:sp>
      <p:sp>
        <p:nvSpPr>
          <p:cNvPr id="19467" name="Rectangle 14"/>
          <p:cNvSpPr/>
          <p:nvPr/>
        </p:nvSpPr>
        <p:spPr>
          <a:xfrm>
            <a:off x="2414588" y="3055938"/>
            <a:ext cx="866775" cy="288925"/>
          </a:xfrm>
          <a:prstGeom prst="rect">
            <a:avLst/>
          </a:prstGeom>
          <a:solidFill>
            <a:schemeClr val="bg1"/>
          </a:solidFill>
          <a:ln w="9525">
            <a:noFill/>
          </a:ln>
        </p:spPr>
        <p:txBody>
          <a:bodyPr/>
          <a:p>
            <a:endParaRPr dirty="0">
              <a:latin typeface="Arial" panose="020B0604020202020204" pitchFamily="34" charset="0"/>
            </a:endParaRPr>
          </a:p>
        </p:txBody>
      </p:sp>
      <p:sp>
        <p:nvSpPr>
          <p:cNvPr id="19468" name="Rectangle 15"/>
          <p:cNvSpPr/>
          <p:nvPr/>
        </p:nvSpPr>
        <p:spPr>
          <a:xfrm>
            <a:off x="4059238" y="3111500"/>
            <a:ext cx="865187" cy="288925"/>
          </a:xfrm>
          <a:prstGeom prst="rect">
            <a:avLst/>
          </a:prstGeom>
          <a:solidFill>
            <a:schemeClr val="bg1"/>
          </a:solidFill>
          <a:ln w="9525">
            <a:noFill/>
          </a:ln>
        </p:spPr>
        <p:txBody>
          <a:bodyPr/>
          <a:p>
            <a:endParaRPr dirty="0">
              <a:latin typeface="Arial" panose="020B0604020202020204" pitchFamily="34" charset="0"/>
            </a:endParaRPr>
          </a:p>
        </p:txBody>
      </p:sp>
      <p:sp>
        <p:nvSpPr>
          <p:cNvPr id="19469" name="Rectangle 16"/>
          <p:cNvSpPr/>
          <p:nvPr/>
        </p:nvSpPr>
        <p:spPr>
          <a:xfrm>
            <a:off x="4211638" y="3176588"/>
            <a:ext cx="865187" cy="376237"/>
          </a:xfrm>
          <a:prstGeom prst="rect">
            <a:avLst/>
          </a:prstGeom>
          <a:solidFill>
            <a:schemeClr val="bg1"/>
          </a:solidFill>
          <a:ln w="9525">
            <a:noFill/>
          </a:ln>
        </p:spPr>
        <p:txBody>
          <a:bodyPr/>
          <a:p>
            <a:endParaRPr dirty="0">
              <a:latin typeface="Arial" panose="020B0604020202020204" pitchFamily="34" charset="0"/>
            </a:endParaRPr>
          </a:p>
        </p:txBody>
      </p:sp>
      <p:sp>
        <p:nvSpPr>
          <p:cNvPr id="19470" name="Rectangle 17"/>
          <p:cNvSpPr/>
          <p:nvPr/>
        </p:nvSpPr>
        <p:spPr>
          <a:xfrm>
            <a:off x="4251325" y="3328988"/>
            <a:ext cx="866775" cy="376237"/>
          </a:xfrm>
          <a:prstGeom prst="rect">
            <a:avLst/>
          </a:prstGeom>
          <a:solidFill>
            <a:schemeClr val="bg1"/>
          </a:solidFill>
          <a:ln w="9525">
            <a:noFill/>
          </a:ln>
        </p:spPr>
        <p:txBody>
          <a:bodyPr/>
          <a:p>
            <a:endParaRPr dirty="0">
              <a:latin typeface="Arial" panose="020B0604020202020204" pitchFamily="34" charset="0"/>
            </a:endParaRPr>
          </a:p>
        </p:txBody>
      </p:sp>
      <p:sp>
        <p:nvSpPr>
          <p:cNvPr id="19471" name="Rectangle 18"/>
          <p:cNvSpPr/>
          <p:nvPr/>
        </p:nvSpPr>
        <p:spPr>
          <a:xfrm>
            <a:off x="5783263" y="3000375"/>
            <a:ext cx="866775" cy="376238"/>
          </a:xfrm>
          <a:prstGeom prst="rect">
            <a:avLst/>
          </a:prstGeom>
          <a:solidFill>
            <a:schemeClr val="bg1"/>
          </a:solidFill>
          <a:ln w="9525">
            <a:noFill/>
          </a:ln>
        </p:spPr>
        <p:txBody>
          <a:bodyPr/>
          <a:p>
            <a:endParaRPr dirty="0">
              <a:latin typeface="Arial" panose="020B0604020202020204" pitchFamily="34" charset="0"/>
            </a:endParaRPr>
          </a:p>
        </p:txBody>
      </p:sp>
      <p:sp>
        <p:nvSpPr>
          <p:cNvPr id="19472" name="Rectangle 19"/>
          <p:cNvSpPr/>
          <p:nvPr/>
        </p:nvSpPr>
        <p:spPr>
          <a:xfrm>
            <a:off x="7339013" y="3095625"/>
            <a:ext cx="866775" cy="377825"/>
          </a:xfrm>
          <a:prstGeom prst="rect">
            <a:avLst/>
          </a:prstGeom>
          <a:solidFill>
            <a:schemeClr val="bg1"/>
          </a:solidFill>
          <a:ln w="9525">
            <a:noFill/>
          </a:ln>
        </p:spPr>
        <p:txBody>
          <a:bodyPr/>
          <a:p>
            <a:endParaRPr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3"/>
          <p:cNvSpPr txBox="1"/>
          <p:nvPr/>
        </p:nvSpPr>
        <p:spPr>
          <a:xfrm>
            <a:off x="869950" y="412750"/>
            <a:ext cx="8062913" cy="523875"/>
          </a:xfrm>
          <a:prstGeom prst="rect">
            <a:avLst/>
          </a:prstGeom>
          <a:noFill/>
          <a:ln w="9525">
            <a:noFill/>
          </a:ln>
        </p:spPr>
        <p:txBody>
          <a:bodyPr wrap="none">
            <a:spAutoFit/>
          </a:bodyPr>
          <a:p>
            <a:r>
              <a:rPr sz="2800" u="sng" dirty="0">
                <a:solidFill>
                  <a:srgbClr val="000000"/>
                </a:solidFill>
                <a:latin typeface="Arial" panose="020B0604020202020204" pitchFamily="34" charset="0"/>
              </a:rPr>
              <a:t>8. Component Map Role in the Engine Simulation</a:t>
            </a:r>
            <a:endParaRPr sz="2800" u="sng" dirty="0">
              <a:solidFill>
                <a:srgbClr val="000000"/>
              </a:solidFill>
              <a:latin typeface="Arial" panose="020B0604020202020204" pitchFamily="34" charset="0"/>
            </a:endParaRPr>
          </a:p>
        </p:txBody>
      </p:sp>
      <p:pic>
        <p:nvPicPr>
          <p:cNvPr id="20483" name="Picture 5" descr="scan002"/>
          <p:cNvPicPr>
            <a:picLocks noChangeAspect="1"/>
          </p:cNvPicPr>
          <p:nvPr/>
        </p:nvPicPr>
        <p:blipFill>
          <a:blip r:embed="rId1"/>
          <a:srcRect l="8559" t="32401" r="6932" b="20979"/>
          <a:stretch>
            <a:fillRect/>
          </a:stretch>
        </p:blipFill>
        <p:spPr>
          <a:xfrm>
            <a:off x="0" y="2500313"/>
            <a:ext cx="8743950" cy="3508375"/>
          </a:xfrm>
          <a:prstGeom prst="rect">
            <a:avLst/>
          </a:prstGeom>
          <a:noFill/>
          <a:ln w="9525">
            <a:noFill/>
          </a:ln>
        </p:spPr>
      </p:pic>
      <p:sp>
        <p:nvSpPr>
          <p:cNvPr id="20484" name="Text Box 3"/>
          <p:cNvSpPr txBox="1"/>
          <p:nvPr/>
        </p:nvSpPr>
        <p:spPr>
          <a:xfrm>
            <a:off x="941388" y="1143000"/>
            <a:ext cx="7680325" cy="830263"/>
          </a:xfrm>
          <a:prstGeom prst="rect">
            <a:avLst/>
          </a:prstGeom>
          <a:noFill/>
          <a:ln w="9525">
            <a:noFill/>
          </a:ln>
        </p:spPr>
        <p:txBody>
          <a:bodyPr wrap="none">
            <a:spAutoFit/>
          </a:bodyPr>
          <a:p>
            <a:r>
              <a:rPr sz="2400" dirty="0">
                <a:solidFill>
                  <a:srgbClr val="000000"/>
                </a:solidFill>
                <a:latin typeface="Arial" panose="020B0604020202020204" pitchFamily="34" charset="0"/>
              </a:rPr>
              <a:t>List 5 maps that are used to simulate an aircraft engine</a:t>
            </a:r>
            <a:endParaRPr sz="2400" dirty="0">
              <a:solidFill>
                <a:srgbClr val="000000"/>
              </a:solidFill>
              <a:latin typeface="Arial" panose="020B0604020202020204" pitchFamily="34" charset="0"/>
            </a:endParaRPr>
          </a:p>
          <a:p>
            <a:r>
              <a:rPr sz="2400" dirty="0">
                <a:solidFill>
                  <a:srgbClr val="000000"/>
                </a:solidFill>
                <a:latin typeface="Arial" panose="020B0604020202020204" pitchFamily="34" charset="0"/>
              </a:rPr>
              <a:t>physical behavior  in steady-state models.</a:t>
            </a:r>
            <a:endParaRPr sz="2400" dirty="0">
              <a:solidFill>
                <a:srgbClr val="000000"/>
              </a:solidFill>
              <a:latin typeface="Arial" panose="020B0604020202020204" pitchFamily="34" charset="0"/>
            </a:endParaRPr>
          </a:p>
        </p:txBody>
      </p:sp>
      <p:sp>
        <p:nvSpPr>
          <p:cNvPr id="20485" name="Text Box 3"/>
          <p:cNvSpPr txBox="1"/>
          <p:nvPr/>
        </p:nvSpPr>
        <p:spPr>
          <a:xfrm>
            <a:off x="612775" y="2338388"/>
            <a:ext cx="1279525" cy="368300"/>
          </a:xfrm>
          <a:prstGeom prst="rect">
            <a:avLst/>
          </a:prstGeom>
          <a:noFill/>
          <a:ln w="9525">
            <a:noFill/>
          </a:ln>
        </p:spPr>
        <p:txBody>
          <a:bodyPr>
            <a:spAutoFit/>
          </a:bodyPr>
          <a:p>
            <a:r>
              <a:rPr sz="1800" dirty="0">
                <a:solidFill>
                  <a:srgbClr val="000000"/>
                </a:solidFill>
                <a:latin typeface="Arial" panose="020B0604020202020204" pitchFamily="34" charset="0"/>
              </a:rPr>
              <a:t>? (Inlet)</a:t>
            </a:r>
            <a:endParaRPr sz="1800" dirty="0">
              <a:solidFill>
                <a:srgbClr val="000000"/>
              </a:solidFill>
              <a:latin typeface="Arial" panose="020B0604020202020204" pitchFamily="34" charset="0"/>
            </a:endParaRPr>
          </a:p>
        </p:txBody>
      </p:sp>
      <p:sp>
        <p:nvSpPr>
          <p:cNvPr id="20486" name="Text Box 3"/>
          <p:cNvSpPr txBox="1"/>
          <p:nvPr/>
        </p:nvSpPr>
        <p:spPr>
          <a:xfrm>
            <a:off x="1984375" y="2297113"/>
            <a:ext cx="1770063" cy="369887"/>
          </a:xfrm>
          <a:prstGeom prst="rect">
            <a:avLst/>
          </a:prstGeom>
          <a:noFill/>
          <a:ln w="9525">
            <a:noFill/>
          </a:ln>
        </p:spPr>
        <p:txBody>
          <a:bodyPr>
            <a:spAutoFit/>
          </a:bodyPr>
          <a:p>
            <a:r>
              <a:rPr sz="1800" dirty="0">
                <a:solidFill>
                  <a:srgbClr val="000000"/>
                </a:solidFill>
                <a:latin typeface="Arial" panose="020B0604020202020204" pitchFamily="34" charset="0"/>
              </a:rPr>
              <a:t>?(Compressor)</a:t>
            </a:r>
            <a:endParaRPr sz="1800" dirty="0">
              <a:solidFill>
                <a:srgbClr val="000000"/>
              </a:solidFill>
              <a:latin typeface="Arial" panose="020B0604020202020204" pitchFamily="34" charset="0"/>
            </a:endParaRPr>
          </a:p>
        </p:txBody>
      </p:sp>
      <p:sp>
        <p:nvSpPr>
          <p:cNvPr id="20487" name="Text Box 3"/>
          <p:cNvSpPr txBox="1"/>
          <p:nvPr/>
        </p:nvSpPr>
        <p:spPr>
          <a:xfrm>
            <a:off x="3957638" y="2330450"/>
            <a:ext cx="1704975" cy="400050"/>
          </a:xfrm>
          <a:prstGeom prst="rect">
            <a:avLst/>
          </a:prstGeom>
          <a:noFill/>
          <a:ln w="9525">
            <a:noFill/>
          </a:ln>
        </p:spPr>
        <p:txBody>
          <a:bodyPr>
            <a:spAutoFit/>
          </a:bodyPr>
          <a:p>
            <a:r>
              <a:rPr sz="2000" dirty="0">
                <a:solidFill>
                  <a:srgbClr val="000000"/>
                </a:solidFill>
                <a:latin typeface="Arial" panose="020B0604020202020204" pitchFamily="34" charset="0"/>
              </a:rPr>
              <a:t>? (</a:t>
            </a:r>
            <a:r>
              <a:rPr sz="1800" dirty="0">
                <a:solidFill>
                  <a:srgbClr val="000000"/>
                </a:solidFill>
                <a:latin typeface="Arial" panose="020B0604020202020204" pitchFamily="34" charset="0"/>
              </a:rPr>
              <a:t>Combustor</a:t>
            </a:r>
            <a:r>
              <a:rPr sz="2000" dirty="0">
                <a:solidFill>
                  <a:srgbClr val="000000"/>
                </a:solidFill>
                <a:latin typeface="Arial" panose="020B0604020202020204" pitchFamily="34" charset="0"/>
              </a:rPr>
              <a:t>)</a:t>
            </a:r>
            <a:endParaRPr sz="2000" dirty="0">
              <a:solidFill>
                <a:srgbClr val="000000"/>
              </a:solidFill>
              <a:latin typeface="Arial" panose="020B0604020202020204" pitchFamily="34" charset="0"/>
            </a:endParaRPr>
          </a:p>
        </p:txBody>
      </p:sp>
      <p:sp>
        <p:nvSpPr>
          <p:cNvPr id="20488" name="Text Box 3"/>
          <p:cNvSpPr txBox="1"/>
          <p:nvPr/>
        </p:nvSpPr>
        <p:spPr>
          <a:xfrm>
            <a:off x="5770563" y="2330450"/>
            <a:ext cx="1368425" cy="368300"/>
          </a:xfrm>
          <a:prstGeom prst="rect">
            <a:avLst/>
          </a:prstGeom>
          <a:noFill/>
          <a:ln w="9525">
            <a:noFill/>
          </a:ln>
        </p:spPr>
        <p:txBody>
          <a:bodyPr>
            <a:spAutoFit/>
          </a:bodyPr>
          <a:p>
            <a:r>
              <a:rPr sz="1800" dirty="0">
                <a:solidFill>
                  <a:srgbClr val="000000"/>
                </a:solidFill>
                <a:latin typeface="Arial" panose="020B0604020202020204" pitchFamily="34" charset="0"/>
              </a:rPr>
              <a:t>? (Turbine)</a:t>
            </a:r>
            <a:endParaRPr sz="1800" dirty="0">
              <a:solidFill>
                <a:srgbClr val="000000"/>
              </a:solidFill>
              <a:latin typeface="Arial" panose="020B0604020202020204" pitchFamily="34" charset="0"/>
            </a:endParaRPr>
          </a:p>
        </p:txBody>
      </p:sp>
      <p:sp>
        <p:nvSpPr>
          <p:cNvPr id="20489" name="Text Box 3"/>
          <p:cNvSpPr txBox="1"/>
          <p:nvPr/>
        </p:nvSpPr>
        <p:spPr>
          <a:xfrm>
            <a:off x="7286625" y="2209800"/>
            <a:ext cx="1552575" cy="646113"/>
          </a:xfrm>
          <a:prstGeom prst="rect">
            <a:avLst/>
          </a:prstGeom>
          <a:noFill/>
          <a:ln w="9525">
            <a:noFill/>
          </a:ln>
        </p:spPr>
        <p:txBody>
          <a:bodyPr>
            <a:spAutoFit/>
          </a:bodyPr>
          <a:p>
            <a:r>
              <a:rPr sz="1800" dirty="0">
                <a:solidFill>
                  <a:srgbClr val="000000"/>
                </a:solidFill>
                <a:latin typeface="Arial" panose="020B0604020202020204" pitchFamily="34" charset="0"/>
              </a:rPr>
              <a:t>? (Exhaust Nozzle)</a:t>
            </a:r>
            <a:endParaRPr sz="1800" dirty="0">
              <a:solidFill>
                <a:srgbClr val="000000"/>
              </a:solidFill>
              <a:latin typeface="Arial" panose="020B0604020202020204" pitchFamily="34" charset="0"/>
            </a:endParaRPr>
          </a:p>
        </p:txBody>
      </p:sp>
      <p:sp>
        <p:nvSpPr>
          <p:cNvPr id="20490" name="Rectangle 12"/>
          <p:cNvSpPr/>
          <p:nvPr/>
        </p:nvSpPr>
        <p:spPr>
          <a:xfrm>
            <a:off x="930275" y="3048000"/>
            <a:ext cx="866775" cy="288925"/>
          </a:xfrm>
          <a:prstGeom prst="rect">
            <a:avLst/>
          </a:prstGeom>
          <a:solidFill>
            <a:schemeClr val="bg1"/>
          </a:solidFill>
          <a:ln w="9525">
            <a:noFill/>
          </a:ln>
        </p:spPr>
        <p:txBody>
          <a:bodyPr/>
          <a:p>
            <a:endParaRPr dirty="0">
              <a:latin typeface="Arial" panose="020B0604020202020204" pitchFamily="34" charset="0"/>
            </a:endParaRPr>
          </a:p>
        </p:txBody>
      </p:sp>
      <p:sp>
        <p:nvSpPr>
          <p:cNvPr id="20491" name="Rectangle 14"/>
          <p:cNvSpPr/>
          <p:nvPr/>
        </p:nvSpPr>
        <p:spPr>
          <a:xfrm>
            <a:off x="2414588" y="3055938"/>
            <a:ext cx="866775" cy="288925"/>
          </a:xfrm>
          <a:prstGeom prst="rect">
            <a:avLst/>
          </a:prstGeom>
          <a:solidFill>
            <a:schemeClr val="bg1"/>
          </a:solidFill>
          <a:ln w="9525">
            <a:noFill/>
          </a:ln>
        </p:spPr>
        <p:txBody>
          <a:bodyPr/>
          <a:p>
            <a:endParaRPr dirty="0">
              <a:latin typeface="Arial" panose="020B0604020202020204" pitchFamily="34" charset="0"/>
            </a:endParaRPr>
          </a:p>
        </p:txBody>
      </p:sp>
      <p:sp>
        <p:nvSpPr>
          <p:cNvPr id="20492" name="Rectangle 15"/>
          <p:cNvSpPr/>
          <p:nvPr/>
        </p:nvSpPr>
        <p:spPr>
          <a:xfrm>
            <a:off x="4059238" y="3111500"/>
            <a:ext cx="865187" cy="288925"/>
          </a:xfrm>
          <a:prstGeom prst="rect">
            <a:avLst/>
          </a:prstGeom>
          <a:solidFill>
            <a:schemeClr val="bg1"/>
          </a:solidFill>
          <a:ln w="9525">
            <a:noFill/>
          </a:ln>
        </p:spPr>
        <p:txBody>
          <a:bodyPr/>
          <a:p>
            <a:endParaRPr dirty="0">
              <a:latin typeface="Arial" panose="020B0604020202020204" pitchFamily="34" charset="0"/>
            </a:endParaRPr>
          </a:p>
        </p:txBody>
      </p:sp>
      <p:sp>
        <p:nvSpPr>
          <p:cNvPr id="20493" name="Rectangle 16"/>
          <p:cNvSpPr/>
          <p:nvPr/>
        </p:nvSpPr>
        <p:spPr>
          <a:xfrm>
            <a:off x="4211638" y="3176588"/>
            <a:ext cx="865187" cy="376237"/>
          </a:xfrm>
          <a:prstGeom prst="rect">
            <a:avLst/>
          </a:prstGeom>
          <a:solidFill>
            <a:schemeClr val="bg1"/>
          </a:solidFill>
          <a:ln w="9525">
            <a:noFill/>
          </a:ln>
        </p:spPr>
        <p:txBody>
          <a:bodyPr/>
          <a:p>
            <a:endParaRPr dirty="0">
              <a:latin typeface="Arial" panose="020B0604020202020204" pitchFamily="34" charset="0"/>
            </a:endParaRPr>
          </a:p>
        </p:txBody>
      </p:sp>
      <p:sp>
        <p:nvSpPr>
          <p:cNvPr id="20494" name="Rectangle 17"/>
          <p:cNvSpPr/>
          <p:nvPr/>
        </p:nvSpPr>
        <p:spPr>
          <a:xfrm>
            <a:off x="4251325" y="3328988"/>
            <a:ext cx="866775" cy="376237"/>
          </a:xfrm>
          <a:prstGeom prst="rect">
            <a:avLst/>
          </a:prstGeom>
          <a:solidFill>
            <a:schemeClr val="bg1"/>
          </a:solidFill>
          <a:ln w="9525">
            <a:noFill/>
          </a:ln>
        </p:spPr>
        <p:txBody>
          <a:bodyPr/>
          <a:p>
            <a:endParaRPr dirty="0">
              <a:latin typeface="Arial" panose="020B0604020202020204" pitchFamily="34" charset="0"/>
            </a:endParaRPr>
          </a:p>
        </p:txBody>
      </p:sp>
      <p:sp>
        <p:nvSpPr>
          <p:cNvPr id="20495" name="Rectangle 18"/>
          <p:cNvSpPr/>
          <p:nvPr/>
        </p:nvSpPr>
        <p:spPr>
          <a:xfrm>
            <a:off x="5783263" y="3000375"/>
            <a:ext cx="866775" cy="376238"/>
          </a:xfrm>
          <a:prstGeom prst="rect">
            <a:avLst/>
          </a:prstGeom>
          <a:solidFill>
            <a:schemeClr val="bg1"/>
          </a:solidFill>
          <a:ln w="9525">
            <a:noFill/>
          </a:ln>
        </p:spPr>
        <p:txBody>
          <a:bodyPr/>
          <a:p>
            <a:endParaRPr dirty="0">
              <a:latin typeface="Arial" panose="020B0604020202020204" pitchFamily="34" charset="0"/>
            </a:endParaRPr>
          </a:p>
        </p:txBody>
      </p:sp>
      <p:sp>
        <p:nvSpPr>
          <p:cNvPr id="20496" name="Rectangle 19"/>
          <p:cNvSpPr/>
          <p:nvPr/>
        </p:nvSpPr>
        <p:spPr>
          <a:xfrm>
            <a:off x="7339013" y="3095625"/>
            <a:ext cx="866775" cy="377825"/>
          </a:xfrm>
          <a:prstGeom prst="rect">
            <a:avLst/>
          </a:prstGeom>
          <a:solidFill>
            <a:schemeClr val="bg1"/>
          </a:solidFill>
          <a:ln w="9525">
            <a:noFill/>
          </a:ln>
        </p:spPr>
        <p:txBody>
          <a:bodyPr/>
          <a:p>
            <a:endParaRPr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Picture 12" descr="scan002"/>
          <p:cNvPicPr>
            <a:picLocks noChangeAspect="1"/>
          </p:cNvPicPr>
          <p:nvPr/>
        </p:nvPicPr>
        <p:blipFill>
          <a:blip r:embed="rId1"/>
          <a:srcRect l="17645" t="15948" r="12386" b="3168"/>
          <a:stretch>
            <a:fillRect/>
          </a:stretch>
        </p:blipFill>
        <p:spPr>
          <a:xfrm>
            <a:off x="854075" y="900113"/>
            <a:ext cx="7434263" cy="5957887"/>
          </a:xfrm>
          <a:prstGeom prst="rect">
            <a:avLst/>
          </a:prstGeom>
          <a:noFill/>
          <a:ln w="9525">
            <a:noFill/>
          </a:ln>
        </p:spPr>
      </p:pic>
      <p:sp>
        <p:nvSpPr>
          <p:cNvPr id="21507" name="Text Box 3"/>
          <p:cNvSpPr txBox="1"/>
          <p:nvPr/>
        </p:nvSpPr>
        <p:spPr>
          <a:xfrm>
            <a:off x="373063" y="284163"/>
            <a:ext cx="8578850" cy="708025"/>
          </a:xfrm>
          <a:prstGeom prst="rect">
            <a:avLst/>
          </a:prstGeom>
          <a:noFill/>
          <a:ln w="9525">
            <a:noFill/>
          </a:ln>
        </p:spPr>
        <p:txBody>
          <a:bodyPr>
            <a:spAutoFit/>
          </a:bodyPr>
          <a:p>
            <a:pPr marL="457200" indent="-457200" defTabSz="0">
              <a:tabLst>
                <a:tab pos="573405" algn="l"/>
              </a:tabLst>
            </a:pPr>
            <a:r>
              <a:rPr sz="2000" b="1" dirty="0">
                <a:solidFill>
                  <a:srgbClr val="000000"/>
                </a:solidFill>
                <a:latin typeface="Arial" panose="020B0604020202020204" pitchFamily="34" charset="0"/>
              </a:rPr>
              <a:t>9.   Describe the complex operation of aircraft engine control.</a:t>
            </a:r>
            <a:endParaRPr sz="2000" b="1" dirty="0">
              <a:solidFill>
                <a:srgbClr val="000000"/>
              </a:solidFill>
              <a:latin typeface="Arial" panose="020B0604020202020204" pitchFamily="34" charset="0"/>
            </a:endParaRPr>
          </a:p>
          <a:p>
            <a:pPr marL="457200" indent="-457200" defTabSz="0">
              <a:tabLst>
                <a:tab pos="573405" algn="l"/>
              </a:tabLst>
            </a:pPr>
            <a:r>
              <a:rPr sz="2000" b="1" dirty="0">
                <a:solidFill>
                  <a:srgbClr val="000000"/>
                </a:solidFill>
                <a:latin typeface="Arial" panose="020B0604020202020204" pitchFamily="34" charset="0"/>
              </a:rPr>
              <a:t>	Include variables to be protected.</a:t>
            </a:r>
            <a:endParaRPr sz="2000" b="1" dirty="0">
              <a:solidFill>
                <a:srgbClr val="000000"/>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2"/>
          <p:cNvSpPr txBox="1"/>
          <p:nvPr/>
        </p:nvSpPr>
        <p:spPr>
          <a:xfrm>
            <a:off x="1087438" y="406400"/>
            <a:ext cx="6275387" cy="646113"/>
          </a:xfrm>
          <a:prstGeom prst="rect">
            <a:avLst/>
          </a:prstGeom>
          <a:noFill/>
          <a:ln w="9525">
            <a:noFill/>
          </a:ln>
        </p:spPr>
        <p:txBody>
          <a:bodyPr>
            <a:spAutoFit/>
          </a:bodyPr>
          <a:p>
            <a:pPr algn="ctr"/>
            <a:r>
              <a:rPr sz="3600" dirty="0">
                <a:solidFill>
                  <a:srgbClr val="000000"/>
                </a:solidFill>
                <a:latin typeface="Arial" panose="020B0604020202020204" pitchFamily="34" charset="0"/>
              </a:rPr>
              <a:t>QUIZ – Feb. 14, 2012</a:t>
            </a:r>
            <a:endParaRPr sz="3600" dirty="0">
              <a:solidFill>
                <a:srgbClr val="000000"/>
              </a:solidFill>
              <a:latin typeface="Arial" panose="020B0604020202020204" pitchFamily="34" charset="0"/>
            </a:endParaRPr>
          </a:p>
        </p:txBody>
      </p:sp>
      <p:sp>
        <p:nvSpPr>
          <p:cNvPr id="4099" name="Text Box 3"/>
          <p:cNvSpPr txBox="1"/>
          <p:nvPr/>
        </p:nvSpPr>
        <p:spPr>
          <a:xfrm>
            <a:off x="550863" y="1974850"/>
            <a:ext cx="8220075" cy="3046413"/>
          </a:xfrm>
          <a:prstGeom prst="rect">
            <a:avLst/>
          </a:prstGeom>
          <a:noFill/>
          <a:ln w="9525">
            <a:noFill/>
          </a:ln>
        </p:spPr>
        <p:txBody>
          <a:bodyPr>
            <a:spAutoFit/>
          </a:bodyPr>
          <a:p>
            <a:endParaRPr sz="2400" dirty="0">
              <a:solidFill>
                <a:srgbClr val="000000"/>
              </a:solidFill>
              <a:latin typeface="Arial" panose="020B0604020202020204" pitchFamily="34" charset="0"/>
            </a:endParaRPr>
          </a:p>
          <a:p>
            <a:pPr>
              <a:buChar char="•"/>
            </a:pPr>
            <a:r>
              <a:rPr sz="2400" dirty="0">
                <a:solidFill>
                  <a:srgbClr val="000000"/>
                </a:solidFill>
                <a:latin typeface="Arial" panose="020B0604020202020204" pitchFamily="34" charset="0"/>
              </a:rPr>
              <a:t> 	Propulsion System Requirements</a:t>
            </a:r>
            <a:endParaRPr sz="2400" dirty="0">
              <a:solidFill>
                <a:srgbClr val="000000"/>
              </a:solidFill>
              <a:latin typeface="Arial" panose="020B0604020202020204" pitchFamily="34" charset="0"/>
            </a:endParaRPr>
          </a:p>
          <a:p>
            <a:pPr>
              <a:buChar char="•"/>
            </a:pPr>
            <a:r>
              <a:rPr sz="2400" dirty="0">
                <a:solidFill>
                  <a:srgbClr val="000000"/>
                </a:solidFill>
                <a:latin typeface="Arial" panose="020B0604020202020204" pitchFamily="34" charset="0"/>
              </a:rPr>
              <a:t> 	Control System Design</a:t>
            </a:r>
            <a:endParaRPr sz="2400" dirty="0">
              <a:solidFill>
                <a:srgbClr val="000000"/>
              </a:solidFill>
              <a:latin typeface="Arial" panose="020B0604020202020204" pitchFamily="34" charset="0"/>
            </a:endParaRPr>
          </a:p>
          <a:p>
            <a:pPr>
              <a:buChar char="•"/>
            </a:pPr>
            <a:r>
              <a:rPr sz="2400" dirty="0">
                <a:solidFill>
                  <a:srgbClr val="000000"/>
                </a:solidFill>
                <a:latin typeface="Arial" panose="020B0604020202020204" pitchFamily="34" charset="0"/>
              </a:rPr>
              <a:t> 	Modeling and Simulation</a:t>
            </a:r>
            <a:endParaRPr sz="2400" dirty="0">
              <a:solidFill>
                <a:srgbClr val="000000"/>
              </a:solidFill>
              <a:latin typeface="Arial" panose="020B0604020202020204" pitchFamily="34" charset="0"/>
            </a:endParaRPr>
          </a:p>
          <a:p>
            <a:pPr>
              <a:buChar char="•"/>
            </a:pPr>
            <a:r>
              <a:rPr sz="2400" dirty="0">
                <a:solidFill>
                  <a:srgbClr val="000000"/>
                </a:solidFill>
                <a:latin typeface="Arial" panose="020B0604020202020204" pitchFamily="34" charset="0"/>
              </a:rPr>
              <a:t> 	Hardware in the Loop</a:t>
            </a:r>
            <a:endParaRPr sz="2400" dirty="0">
              <a:solidFill>
                <a:srgbClr val="000000"/>
              </a:solidFill>
              <a:latin typeface="Arial" panose="020B0604020202020204" pitchFamily="34" charset="0"/>
            </a:endParaRPr>
          </a:p>
          <a:p>
            <a:pPr>
              <a:buChar char="•"/>
            </a:pPr>
            <a:r>
              <a:rPr sz="2400" dirty="0">
                <a:solidFill>
                  <a:srgbClr val="000000"/>
                </a:solidFill>
                <a:latin typeface="Arial" panose="020B0604020202020204" pitchFamily="34" charset="0"/>
              </a:rPr>
              <a:t> 	Engine Test</a:t>
            </a:r>
            <a:endParaRPr sz="2400" dirty="0">
              <a:solidFill>
                <a:srgbClr val="000000"/>
              </a:solidFill>
              <a:latin typeface="Arial" panose="020B0604020202020204" pitchFamily="34" charset="0"/>
            </a:endParaRPr>
          </a:p>
          <a:p>
            <a:pPr>
              <a:buChar char="•"/>
            </a:pPr>
            <a:r>
              <a:rPr sz="2400" dirty="0">
                <a:solidFill>
                  <a:srgbClr val="000000"/>
                </a:solidFill>
                <a:latin typeface="Arial" panose="020B0604020202020204" pitchFamily="34" charset="0"/>
              </a:rPr>
              <a:t> 	Aircraft/Control Tests</a:t>
            </a:r>
            <a:endParaRPr sz="2400" dirty="0">
              <a:solidFill>
                <a:srgbClr val="000000"/>
              </a:solidFill>
              <a:latin typeface="Arial" panose="020B0604020202020204" pitchFamily="34" charset="0"/>
            </a:endParaRPr>
          </a:p>
          <a:p>
            <a:pPr>
              <a:buChar char="•"/>
            </a:pPr>
            <a:r>
              <a:rPr sz="2400" dirty="0">
                <a:solidFill>
                  <a:srgbClr val="000000"/>
                </a:solidFill>
                <a:latin typeface="Arial" panose="020B0604020202020204" pitchFamily="34" charset="0"/>
              </a:rPr>
              <a:t> 	Aircraft Certification</a:t>
            </a:r>
            <a:endParaRPr sz="2400" dirty="0">
              <a:solidFill>
                <a:srgbClr val="000000"/>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0" name="Picture 12" descr="scan002"/>
          <p:cNvPicPr>
            <a:picLocks noChangeAspect="1"/>
          </p:cNvPicPr>
          <p:nvPr/>
        </p:nvPicPr>
        <p:blipFill>
          <a:blip r:embed="rId1"/>
          <a:srcRect l="17645" t="15948" r="12386" b="3168"/>
          <a:stretch>
            <a:fillRect/>
          </a:stretch>
        </p:blipFill>
        <p:spPr>
          <a:xfrm>
            <a:off x="1125538" y="900113"/>
            <a:ext cx="7434262" cy="5957887"/>
          </a:xfrm>
          <a:prstGeom prst="rect">
            <a:avLst/>
          </a:prstGeom>
          <a:noFill/>
          <a:ln w="9525">
            <a:noFill/>
          </a:ln>
        </p:spPr>
      </p:pic>
      <p:sp>
        <p:nvSpPr>
          <p:cNvPr id="22531" name="TextBox 2"/>
          <p:cNvSpPr txBox="1"/>
          <p:nvPr/>
        </p:nvSpPr>
        <p:spPr>
          <a:xfrm>
            <a:off x="512763" y="1812925"/>
            <a:ext cx="461962" cy="585788"/>
          </a:xfrm>
          <a:prstGeom prst="rect">
            <a:avLst/>
          </a:prstGeom>
          <a:noFill/>
          <a:ln w="9525">
            <a:noFill/>
          </a:ln>
        </p:spPr>
        <p:txBody>
          <a:bodyPr>
            <a:spAutoFit/>
          </a:bodyPr>
          <a:p>
            <a:r>
              <a:rPr dirty="0">
                <a:solidFill>
                  <a:srgbClr val="000000"/>
                </a:solidFill>
                <a:latin typeface="Arial" panose="020B0604020202020204" pitchFamily="34" charset="0"/>
              </a:rPr>
              <a:t>9</a:t>
            </a:r>
            <a:endParaRPr dirty="0">
              <a:solidFill>
                <a:srgbClr val="000000"/>
              </a:solidFill>
              <a:latin typeface="Arial" panose="020B0604020202020204" pitchFamily="34" charset="0"/>
            </a:endParaRPr>
          </a:p>
        </p:txBody>
      </p:sp>
      <p:sp>
        <p:nvSpPr>
          <p:cNvPr id="22532" name="TextBox 3"/>
          <p:cNvSpPr txBox="1"/>
          <p:nvPr/>
        </p:nvSpPr>
        <p:spPr>
          <a:xfrm>
            <a:off x="1235075" y="0"/>
            <a:ext cx="7572375" cy="1323975"/>
          </a:xfrm>
          <a:prstGeom prst="rect">
            <a:avLst/>
          </a:prstGeom>
          <a:noFill/>
          <a:ln w="9525">
            <a:noFill/>
          </a:ln>
        </p:spPr>
        <p:txBody>
          <a:bodyPr>
            <a:spAutoFit/>
          </a:bodyPr>
          <a:p>
            <a:r>
              <a:rPr sz="2000" dirty="0">
                <a:latin typeface="Arial" panose="020B0604020202020204" pitchFamily="34" charset="0"/>
              </a:rPr>
              <a:t>Follow steady-state operating line, accel path increasing  power  decel path decreasing power ,obeying  Accel limit, Decel Limit , Protection required  variables (stall, temperature ,overspeed,, blowout )</a:t>
            </a:r>
            <a:endParaRPr sz="2000"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9218" name="Rectangle 18"/>
          <p:cNvSpPr>
            <a:spLocks noChangeArrowheads="1"/>
          </p:cNvSpPr>
          <p:nvPr/>
        </p:nvSpPr>
        <p:spPr bwMode="auto">
          <a:xfrm>
            <a:off x="768350" y="2297113"/>
            <a:ext cx="3060700" cy="1770063"/>
          </a:xfrm>
          <a:prstGeom prst="rect">
            <a:avLst/>
          </a:prstGeom>
          <a:solidFill>
            <a:schemeClr val="bg1"/>
          </a:solidFill>
          <a:ln w="28575">
            <a:solidFill>
              <a:srgbClr val="000000"/>
            </a:solidFill>
            <a:miter lim="800000"/>
          </a:ln>
          <a:effectLst>
            <a:outerShdw dist="114300" dir="18900000" algn="ctr" rotWithShape="0">
              <a:schemeClr val="bg2">
                <a:lumMod val="50000"/>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555" name="Text Box 2"/>
          <p:cNvSpPr txBox="1"/>
          <p:nvPr/>
        </p:nvSpPr>
        <p:spPr>
          <a:xfrm>
            <a:off x="1433513" y="298450"/>
            <a:ext cx="6275387" cy="457200"/>
          </a:xfrm>
          <a:prstGeom prst="rect">
            <a:avLst/>
          </a:prstGeom>
          <a:noFill/>
          <a:ln w="9525">
            <a:noFill/>
          </a:ln>
        </p:spPr>
        <p:txBody>
          <a:bodyPr>
            <a:spAutoFit/>
          </a:bodyPr>
          <a:p>
            <a:pPr algn="ctr"/>
            <a:r>
              <a:rPr sz="2400" dirty="0">
                <a:solidFill>
                  <a:srgbClr val="000000"/>
                </a:solidFill>
                <a:latin typeface="GE Inspira" pitchFamily="34" charset="0"/>
              </a:rPr>
              <a:t> 10.  Engine Speed Control Loop</a:t>
            </a:r>
            <a:endParaRPr sz="2400" dirty="0">
              <a:solidFill>
                <a:srgbClr val="000000"/>
              </a:solidFill>
              <a:latin typeface="GE Inspira" pitchFamily="34" charset="0"/>
            </a:endParaRPr>
          </a:p>
        </p:txBody>
      </p:sp>
      <p:sp>
        <p:nvSpPr>
          <p:cNvPr id="23556" name="Text Box 3"/>
          <p:cNvSpPr txBox="1"/>
          <p:nvPr/>
        </p:nvSpPr>
        <p:spPr>
          <a:xfrm>
            <a:off x="1844675" y="719138"/>
            <a:ext cx="5678488" cy="461962"/>
          </a:xfrm>
          <a:prstGeom prst="rect">
            <a:avLst/>
          </a:prstGeom>
          <a:noFill/>
          <a:ln w="9525">
            <a:noFill/>
          </a:ln>
        </p:spPr>
        <p:txBody>
          <a:bodyPr>
            <a:spAutoFit/>
          </a:bodyPr>
          <a:p>
            <a:r>
              <a:rPr sz="1200" b="1" dirty="0">
                <a:solidFill>
                  <a:srgbClr val="000000"/>
                </a:solidFill>
                <a:latin typeface="GE Inspira" pitchFamily="34" charset="0"/>
              </a:rPr>
              <a:t>Identify the Engine Speed CLOSED Loop Control Loop.  Name the modules</a:t>
            </a:r>
            <a:endParaRPr sz="1200" b="1" dirty="0">
              <a:solidFill>
                <a:srgbClr val="000000"/>
              </a:solidFill>
              <a:latin typeface="GE Inspira" pitchFamily="34" charset="0"/>
            </a:endParaRPr>
          </a:p>
          <a:p>
            <a:r>
              <a:rPr sz="1200" b="1" dirty="0">
                <a:solidFill>
                  <a:srgbClr val="000000"/>
                </a:solidFill>
                <a:latin typeface="GE Inspira" pitchFamily="34" charset="0"/>
              </a:rPr>
              <a:t>Identify the Inner Metering Closed loop modules.  Which loop is faster.</a:t>
            </a:r>
            <a:endParaRPr sz="1200" b="1" dirty="0">
              <a:solidFill>
                <a:srgbClr val="000000"/>
              </a:solidFill>
              <a:latin typeface="GE Inspira" pitchFamily="34" charset="0"/>
            </a:endParaRPr>
          </a:p>
        </p:txBody>
      </p:sp>
      <p:sp>
        <p:nvSpPr>
          <p:cNvPr id="23557" name="Text Box 4"/>
          <p:cNvSpPr txBox="1"/>
          <p:nvPr/>
        </p:nvSpPr>
        <p:spPr>
          <a:xfrm>
            <a:off x="4210050" y="1292225"/>
            <a:ext cx="1317625" cy="244475"/>
          </a:xfrm>
          <a:prstGeom prst="rect">
            <a:avLst/>
          </a:prstGeom>
          <a:noFill/>
          <a:ln w="9525">
            <a:noFill/>
          </a:ln>
        </p:spPr>
        <p:txBody>
          <a:bodyPr>
            <a:spAutoFit/>
          </a:bodyPr>
          <a:p>
            <a:r>
              <a:rPr sz="1000" b="1" dirty="0">
                <a:solidFill>
                  <a:srgbClr val="000000"/>
                </a:solidFill>
                <a:latin typeface="GE Inspira" pitchFamily="34" charset="0"/>
              </a:rPr>
              <a:t>CLOSED-LOOP</a:t>
            </a:r>
            <a:endParaRPr sz="1000" b="1" dirty="0">
              <a:solidFill>
                <a:srgbClr val="000000"/>
              </a:solidFill>
              <a:latin typeface="GE Inspira" pitchFamily="34" charset="0"/>
            </a:endParaRPr>
          </a:p>
        </p:txBody>
      </p:sp>
      <p:sp>
        <p:nvSpPr>
          <p:cNvPr id="23558" name="Line 5"/>
          <p:cNvSpPr/>
          <p:nvPr/>
        </p:nvSpPr>
        <p:spPr>
          <a:xfrm flipH="1">
            <a:off x="901700" y="1443038"/>
            <a:ext cx="3249613" cy="4762"/>
          </a:xfrm>
          <a:prstGeom prst="line">
            <a:avLst/>
          </a:prstGeom>
          <a:ln w="9525" cap="flat" cmpd="sng">
            <a:solidFill>
              <a:srgbClr val="000000"/>
            </a:solidFill>
            <a:prstDash val="solid"/>
            <a:headEnd type="none" w="med" len="med"/>
            <a:tailEnd type="stealth" w="lg" len="lg"/>
          </a:ln>
        </p:spPr>
      </p:sp>
      <p:sp>
        <p:nvSpPr>
          <p:cNvPr id="23559" name="Line 8"/>
          <p:cNvSpPr/>
          <p:nvPr/>
        </p:nvSpPr>
        <p:spPr>
          <a:xfrm flipV="1">
            <a:off x="5405438" y="1422400"/>
            <a:ext cx="2836862" cy="3175"/>
          </a:xfrm>
          <a:prstGeom prst="line">
            <a:avLst/>
          </a:prstGeom>
          <a:ln w="9525" cap="flat" cmpd="sng">
            <a:solidFill>
              <a:srgbClr val="000000"/>
            </a:solidFill>
            <a:prstDash val="solid"/>
            <a:headEnd type="none" w="med" len="med"/>
            <a:tailEnd type="stealth" w="lg" len="lg"/>
          </a:ln>
        </p:spPr>
      </p:sp>
      <p:sp>
        <p:nvSpPr>
          <p:cNvPr id="23560" name="Line 9"/>
          <p:cNvSpPr/>
          <p:nvPr/>
        </p:nvSpPr>
        <p:spPr>
          <a:xfrm>
            <a:off x="904875" y="1281113"/>
            <a:ext cx="0" cy="403225"/>
          </a:xfrm>
          <a:prstGeom prst="line">
            <a:avLst/>
          </a:prstGeom>
          <a:ln w="9525" cap="flat" cmpd="sng">
            <a:solidFill>
              <a:srgbClr val="000000"/>
            </a:solidFill>
            <a:prstDash val="solid"/>
            <a:headEnd type="none" w="med" len="med"/>
            <a:tailEnd type="none" w="med" len="med"/>
          </a:ln>
        </p:spPr>
      </p:sp>
      <p:sp>
        <p:nvSpPr>
          <p:cNvPr id="23561" name="Text Box 10"/>
          <p:cNvSpPr txBox="1"/>
          <p:nvPr/>
        </p:nvSpPr>
        <p:spPr>
          <a:xfrm>
            <a:off x="171450" y="1201738"/>
            <a:ext cx="1076325" cy="549275"/>
          </a:xfrm>
          <a:prstGeom prst="rect">
            <a:avLst/>
          </a:prstGeom>
          <a:noFill/>
          <a:ln w="9525">
            <a:noFill/>
          </a:ln>
        </p:spPr>
        <p:txBody>
          <a:bodyPr>
            <a:spAutoFit/>
          </a:bodyPr>
          <a:p>
            <a:r>
              <a:rPr sz="1000" b="1" dirty="0">
                <a:solidFill>
                  <a:srgbClr val="000000"/>
                </a:solidFill>
                <a:latin typeface="GE Inspira" pitchFamily="34" charset="0"/>
              </a:rPr>
              <a:t>FAN</a:t>
            </a:r>
            <a:endParaRPr sz="1000" b="1" dirty="0">
              <a:solidFill>
                <a:srgbClr val="000000"/>
              </a:solidFill>
              <a:latin typeface="GE Inspira" pitchFamily="34" charset="0"/>
            </a:endParaRPr>
          </a:p>
          <a:p>
            <a:r>
              <a:rPr sz="1000" b="1" dirty="0">
                <a:solidFill>
                  <a:srgbClr val="000000"/>
                </a:solidFill>
                <a:latin typeface="GE Inspira" pitchFamily="34" charset="0"/>
              </a:rPr>
              <a:t>SPEED</a:t>
            </a:r>
            <a:endParaRPr sz="1000" b="1" dirty="0">
              <a:solidFill>
                <a:srgbClr val="000000"/>
              </a:solidFill>
              <a:latin typeface="GE Inspira" pitchFamily="34" charset="0"/>
            </a:endParaRPr>
          </a:p>
          <a:p>
            <a:r>
              <a:rPr sz="1000" b="1" dirty="0">
                <a:solidFill>
                  <a:srgbClr val="000000"/>
                </a:solidFill>
                <a:latin typeface="GE Inspira" pitchFamily="34" charset="0"/>
              </a:rPr>
              <a:t>DEMAND</a:t>
            </a:r>
            <a:endParaRPr sz="1000" b="1" dirty="0">
              <a:solidFill>
                <a:srgbClr val="000000"/>
              </a:solidFill>
              <a:latin typeface="GE Inspira" pitchFamily="34" charset="0"/>
            </a:endParaRPr>
          </a:p>
        </p:txBody>
      </p:sp>
      <p:sp>
        <p:nvSpPr>
          <p:cNvPr id="23562" name="Text Box 11"/>
          <p:cNvSpPr txBox="1"/>
          <p:nvPr/>
        </p:nvSpPr>
        <p:spPr>
          <a:xfrm>
            <a:off x="8297863" y="1177925"/>
            <a:ext cx="693737" cy="396875"/>
          </a:xfrm>
          <a:prstGeom prst="rect">
            <a:avLst/>
          </a:prstGeom>
          <a:noFill/>
          <a:ln w="9525">
            <a:noFill/>
          </a:ln>
        </p:spPr>
        <p:txBody>
          <a:bodyPr>
            <a:spAutoFit/>
          </a:bodyPr>
          <a:p>
            <a:r>
              <a:rPr sz="1000" b="1" dirty="0">
                <a:solidFill>
                  <a:srgbClr val="000000"/>
                </a:solidFill>
                <a:latin typeface="GE Inspira" pitchFamily="34" charset="0"/>
              </a:rPr>
              <a:t>FAN</a:t>
            </a:r>
            <a:endParaRPr sz="1000" b="1" dirty="0">
              <a:solidFill>
                <a:srgbClr val="000000"/>
              </a:solidFill>
              <a:latin typeface="GE Inspira" pitchFamily="34" charset="0"/>
            </a:endParaRPr>
          </a:p>
          <a:p>
            <a:r>
              <a:rPr sz="1000" b="1" dirty="0">
                <a:solidFill>
                  <a:srgbClr val="000000"/>
                </a:solidFill>
                <a:latin typeface="GE Inspira" pitchFamily="34" charset="0"/>
              </a:rPr>
              <a:t>SPEED</a:t>
            </a:r>
            <a:endParaRPr sz="1000" b="1" dirty="0">
              <a:solidFill>
                <a:srgbClr val="000000"/>
              </a:solidFill>
              <a:latin typeface="GE Inspira" pitchFamily="34" charset="0"/>
            </a:endParaRPr>
          </a:p>
        </p:txBody>
      </p:sp>
      <p:sp>
        <p:nvSpPr>
          <p:cNvPr id="23563" name="Line 12"/>
          <p:cNvSpPr/>
          <p:nvPr/>
        </p:nvSpPr>
        <p:spPr>
          <a:xfrm>
            <a:off x="8228013" y="1270000"/>
            <a:ext cx="0" cy="403225"/>
          </a:xfrm>
          <a:prstGeom prst="line">
            <a:avLst/>
          </a:prstGeom>
          <a:ln w="9525" cap="flat" cmpd="sng">
            <a:solidFill>
              <a:srgbClr val="000000"/>
            </a:solidFill>
            <a:prstDash val="solid"/>
            <a:headEnd type="none" w="med" len="med"/>
            <a:tailEnd type="none" w="med" len="med"/>
          </a:ln>
        </p:spPr>
      </p:sp>
      <p:sp>
        <p:nvSpPr>
          <p:cNvPr id="23564" name="Text Box 13"/>
          <p:cNvSpPr txBox="1"/>
          <p:nvPr/>
        </p:nvSpPr>
        <p:spPr>
          <a:xfrm>
            <a:off x="3525838" y="1612900"/>
            <a:ext cx="1317625" cy="396875"/>
          </a:xfrm>
          <a:prstGeom prst="rect">
            <a:avLst/>
          </a:prstGeom>
          <a:noFill/>
          <a:ln w="9525">
            <a:noFill/>
          </a:ln>
        </p:spPr>
        <p:txBody>
          <a:bodyPr>
            <a:spAutoFit/>
          </a:bodyPr>
          <a:p>
            <a:pPr algn="ctr"/>
            <a:r>
              <a:rPr sz="1000" b="1" dirty="0">
                <a:solidFill>
                  <a:srgbClr val="000000"/>
                </a:solidFill>
                <a:latin typeface="GE Inspira" pitchFamily="34" charset="0"/>
              </a:rPr>
              <a:t>INNER</a:t>
            </a:r>
            <a:endParaRPr sz="1000" b="1" dirty="0">
              <a:solidFill>
                <a:srgbClr val="000000"/>
              </a:solidFill>
              <a:latin typeface="GE Inspira" pitchFamily="34" charset="0"/>
            </a:endParaRPr>
          </a:p>
          <a:p>
            <a:pPr algn="ctr"/>
            <a:r>
              <a:rPr sz="1000" b="1" dirty="0">
                <a:solidFill>
                  <a:srgbClr val="000000"/>
                </a:solidFill>
                <a:latin typeface="GE Inspira" pitchFamily="34" charset="0"/>
              </a:rPr>
              <a:t>CLOSED-LOOP</a:t>
            </a:r>
            <a:endParaRPr sz="1000" b="1" dirty="0">
              <a:solidFill>
                <a:srgbClr val="000000"/>
              </a:solidFill>
              <a:latin typeface="GE Inspira" pitchFamily="34" charset="0"/>
            </a:endParaRPr>
          </a:p>
        </p:txBody>
      </p:sp>
      <p:sp>
        <p:nvSpPr>
          <p:cNvPr id="23565" name="Line 14"/>
          <p:cNvSpPr/>
          <p:nvPr/>
        </p:nvSpPr>
        <p:spPr>
          <a:xfrm flipH="1">
            <a:off x="2717800" y="1814513"/>
            <a:ext cx="977900" cy="0"/>
          </a:xfrm>
          <a:prstGeom prst="line">
            <a:avLst/>
          </a:prstGeom>
          <a:ln w="9525" cap="flat" cmpd="sng">
            <a:solidFill>
              <a:srgbClr val="000000"/>
            </a:solidFill>
            <a:prstDash val="solid"/>
            <a:headEnd type="none" w="med" len="med"/>
            <a:tailEnd type="stealth" w="lg" len="lg"/>
          </a:ln>
        </p:spPr>
      </p:sp>
      <p:sp>
        <p:nvSpPr>
          <p:cNvPr id="23566" name="Line 15"/>
          <p:cNvSpPr/>
          <p:nvPr/>
        </p:nvSpPr>
        <p:spPr>
          <a:xfrm>
            <a:off x="4721225" y="1784350"/>
            <a:ext cx="862013" cy="0"/>
          </a:xfrm>
          <a:prstGeom prst="line">
            <a:avLst/>
          </a:prstGeom>
          <a:ln w="9525" cap="flat" cmpd="sng">
            <a:solidFill>
              <a:srgbClr val="000000"/>
            </a:solidFill>
            <a:prstDash val="solid"/>
            <a:headEnd type="none" w="med" len="med"/>
            <a:tailEnd type="stealth" w="lg" len="lg"/>
          </a:ln>
        </p:spPr>
      </p:sp>
      <p:sp>
        <p:nvSpPr>
          <p:cNvPr id="23567" name="Line 16"/>
          <p:cNvSpPr/>
          <p:nvPr/>
        </p:nvSpPr>
        <p:spPr>
          <a:xfrm>
            <a:off x="2725738" y="1625600"/>
            <a:ext cx="0" cy="403225"/>
          </a:xfrm>
          <a:prstGeom prst="line">
            <a:avLst/>
          </a:prstGeom>
          <a:ln w="9525" cap="flat" cmpd="sng">
            <a:solidFill>
              <a:srgbClr val="000000"/>
            </a:solidFill>
            <a:prstDash val="solid"/>
            <a:headEnd type="none" w="med" len="med"/>
            <a:tailEnd type="none" w="med" len="med"/>
          </a:ln>
        </p:spPr>
      </p:sp>
      <p:sp>
        <p:nvSpPr>
          <p:cNvPr id="23568" name="Line 17"/>
          <p:cNvSpPr/>
          <p:nvPr/>
        </p:nvSpPr>
        <p:spPr>
          <a:xfrm>
            <a:off x="5581650" y="1662113"/>
            <a:ext cx="0" cy="403225"/>
          </a:xfrm>
          <a:prstGeom prst="line">
            <a:avLst/>
          </a:prstGeom>
          <a:ln w="9525" cap="flat" cmpd="sng">
            <a:solidFill>
              <a:srgbClr val="000000"/>
            </a:solidFill>
            <a:prstDash val="solid"/>
            <a:headEnd type="none" w="med" len="med"/>
            <a:tailEnd type="none" w="med" len="med"/>
          </a:ln>
        </p:spPr>
      </p:sp>
      <p:sp>
        <p:nvSpPr>
          <p:cNvPr id="23" name="Rectangle 18"/>
          <p:cNvSpPr>
            <a:spLocks noChangeArrowheads="1"/>
          </p:cNvSpPr>
          <p:nvPr/>
        </p:nvSpPr>
        <p:spPr bwMode="auto">
          <a:xfrm>
            <a:off x="4400550" y="2419350"/>
            <a:ext cx="2105025" cy="1390650"/>
          </a:xfrm>
          <a:prstGeom prst="rect">
            <a:avLst/>
          </a:prstGeom>
          <a:solidFill>
            <a:schemeClr val="bg1"/>
          </a:solidFill>
          <a:ln w="28575">
            <a:solidFill>
              <a:srgbClr val="000000"/>
            </a:solidFill>
            <a:miter lim="800000"/>
          </a:ln>
          <a:effectLst>
            <a:outerShdw dist="107763" dir="18900000" algn="ctr" rotWithShape="0">
              <a:schemeClr val="bg2">
                <a:lumMod val="50000"/>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 name="Rectangle 18"/>
          <p:cNvSpPr>
            <a:spLocks noChangeArrowheads="1"/>
          </p:cNvSpPr>
          <p:nvPr/>
        </p:nvSpPr>
        <p:spPr bwMode="auto">
          <a:xfrm>
            <a:off x="7143750" y="2349500"/>
            <a:ext cx="1209675" cy="1638300"/>
          </a:xfrm>
          <a:prstGeom prst="rect">
            <a:avLst/>
          </a:prstGeom>
          <a:solidFill>
            <a:schemeClr val="bg1"/>
          </a:solidFill>
          <a:ln w="28575">
            <a:solidFill>
              <a:srgbClr val="000000"/>
            </a:solidFill>
            <a:miter lim="800000"/>
          </a:ln>
          <a:effectLst>
            <a:outerShdw dist="107763" dir="18900000" algn="ctr" rotWithShape="0">
              <a:schemeClr val="bg2">
                <a:lumMod val="50000"/>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571" name="Oval 25"/>
          <p:cNvSpPr/>
          <p:nvPr/>
        </p:nvSpPr>
        <p:spPr>
          <a:xfrm>
            <a:off x="5448300" y="4686300"/>
            <a:ext cx="2790825" cy="1247775"/>
          </a:xfrm>
          <a:prstGeom prst="ellipse">
            <a:avLst/>
          </a:prstGeom>
          <a:noFill/>
          <a:ln w="12700" cap="flat" cmpd="sng">
            <a:solidFill>
              <a:srgbClr val="000000"/>
            </a:solidFill>
            <a:prstDash val="solid"/>
            <a:headEnd type="none" w="med" len="med"/>
            <a:tailEnd type="none" w="med" len="med"/>
          </a:ln>
        </p:spPr>
        <p:txBody>
          <a:bodyPr/>
          <a:p>
            <a:endParaRPr dirty="0">
              <a:latin typeface="Arial" panose="020B0604020202020204" pitchFamily="34" charset="0"/>
            </a:endParaRPr>
          </a:p>
        </p:txBody>
      </p:sp>
      <p:sp>
        <p:nvSpPr>
          <p:cNvPr id="27" name="Text Box 13"/>
          <p:cNvSpPr txBox="1">
            <a:spLocks noChangeArrowheads="1"/>
          </p:cNvSpPr>
          <p:nvPr/>
        </p:nvSpPr>
        <p:spPr bwMode="auto">
          <a:xfrm>
            <a:off x="5561013" y="4819650"/>
            <a:ext cx="2608263" cy="1008063"/>
          </a:xfrm>
          <a:prstGeom prst="rect">
            <a:avLst/>
          </a:prstGeom>
          <a:noFill/>
          <a:ln w="9525">
            <a:noFill/>
            <a:miter lim="800000"/>
          </a:ln>
          <a:effectLst/>
        </p:spPr>
        <p:txBody>
          <a:bodyPr>
            <a:spAutoFit/>
          </a:bodyPr>
          <a:lstStyle/>
          <a:p>
            <a:pPr marR="0" algn="ctr" defTabSz="914400">
              <a:buClrTx/>
              <a:buSzTx/>
              <a:buFontTx/>
              <a:buNone/>
              <a:defRPr/>
            </a:pPr>
            <a:r>
              <a:rPr kumimoji="0" lang="en-US" sz="1050" b="1" kern="1200" cap="none" spc="0" normalizeH="0" baseline="0" noProof="0" dirty="0">
                <a:solidFill>
                  <a:srgbClr val="000000"/>
                </a:solidFill>
                <a:latin typeface="GE Inspira" pitchFamily="34" charset="0"/>
                <a:ea typeface="+mn-ea"/>
                <a:cs typeface="+mn-cs"/>
              </a:rPr>
              <a:t>MANIPULATED VARIABLES</a:t>
            </a:r>
            <a:endParaRPr kumimoji="0" lang="en-US" sz="1050" b="1" kern="1200" cap="none" spc="0" normalizeH="0" baseline="0" noProof="0" dirty="0">
              <a:solidFill>
                <a:srgbClr val="000000"/>
              </a:solidFill>
              <a:latin typeface="GE Inspira" pitchFamily="34" charset="0"/>
              <a:ea typeface="+mn-ea"/>
              <a:cs typeface="+mn-cs"/>
            </a:endParaRPr>
          </a:p>
          <a:p>
            <a:pPr marR="0" algn="ctr" defTabSz="914400">
              <a:buClrTx/>
              <a:buSzTx/>
              <a:buFontTx/>
              <a:buNone/>
              <a:defRPr/>
            </a:pPr>
            <a:r>
              <a:rPr kumimoji="0" lang="en-US" sz="1050" b="1" i="1" kern="1200" cap="none" spc="0" normalizeH="0" baseline="0" noProof="0" dirty="0">
                <a:solidFill>
                  <a:srgbClr val="000000"/>
                </a:solidFill>
                <a:latin typeface="GE Inspira" pitchFamily="34" charset="0"/>
                <a:ea typeface="+mn-ea"/>
                <a:cs typeface="+mn-cs"/>
              </a:rPr>
              <a:t>(Commercial Engines)</a:t>
            </a:r>
            <a:endParaRPr kumimoji="0" lang="en-US" sz="1050" b="1" i="1" kern="1200" cap="none" spc="0" normalizeH="0" baseline="0" noProof="0" dirty="0">
              <a:solidFill>
                <a:srgbClr val="000000"/>
              </a:solidFill>
              <a:latin typeface="GE Inspira" pitchFamily="34" charset="0"/>
              <a:ea typeface="+mn-ea"/>
              <a:cs typeface="+mn-cs"/>
            </a:endParaRPr>
          </a:p>
          <a:p>
            <a:pPr marR="0" algn="ctr" defTabSz="914400">
              <a:buClrTx/>
              <a:buSzTx/>
              <a:buFontTx/>
              <a:buNone/>
              <a:defRPr/>
            </a:pPr>
            <a:endParaRPr kumimoji="0" lang="en-US" sz="1000" b="1" i="1" kern="1200" cap="none" spc="0" normalizeH="0" baseline="0" noProof="0" dirty="0">
              <a:solidFill>
                <a:srgbClr val="000000"/>
              </a:solidFill>
              <a:latin typeface="GE Inspira" pitchFamily="34" charset="0"/>
              <a:ea typeface="+mn-ea"/>
              <a:cs typeface="+mn-cs"/>
            </a:endParaRPr>
          </a:p>
          <a:p>
            <a:pPr marR="0" defTabSz="914400">
              <a:buClrTx/>
              <a:buSzTx/>
              <a:buFontTx/>
              <a:buNone/>
              <a:defRPr/>
            </a:pPr>
            <a:r>
              <a:rPr kumimoji="0" lang="en-US" sz="900" b="1" kern="1200" cap="none" spc="0" normalizeH="0" baseline="0" noProof="0" dirty="0">
                <a:solidFill>
                  <a:srgbClr val="000000"/>
                </a:solidFill>
                <a:latin typeface="GE Inspira" pitchFamily="34" charset="0"/>
                <a:ea typeface="+mn-ea"/>
                <a:cs typeface="+mn-cs"/>
              </a:rPr>
              <a:t>        </a:t>
            </a:r>
            <a:r>
              <a:rPr kumimoji="0" lang="en-US" sz="1050" b="1" kern="1200" cap="none" spc="0" normalizeH="0" baseline="0" noProof="0" dirty="0">
                <a:solidFill>
                  <a:srgbClr val="000000"/>
                </a:solidFill>
                <a:latin typeface="GE Inspira" pitchFamily="34" charset="0"/>
                <a:ea typeface="+mn-ea"/>
                <a:cs typeface="+mn-cs"/>
              </a:rPr>
              <a:t>Fuel Flow (WFM)</a:t>
            </a:r>
            <a:endParaRPr kumimoji="0" lang="en-US" sz="1050" b="1" kern="1200" cap="none" spc="0" normalizeH="0" baseline="0" noProof="0" dirty="0">
              <a:solidFill>
                <a:srgbClr val="000000"/>
              </a:solidFill>
              <a:latin typeface="GE Inspira" pitchFamily="34" charset="0"/>
              <a:ea typeface="+mn-ea"/>
              <a:cs typeface="+mn-cs"/>
            </a:endParaRPr>
          </a:p>
          <a:p>
            <a:pPr marR="0" defTabSz="914400">
              <a:buClrTx/>
              <a:buSzTx/>
              <a:buFontTx/>
              <a:buNone/>
              <a:defRPr/>
            </a:pPr>
            <a:r>
              <a:rPr kumimoji="0" lang="en-US" sz="900" b="1" kern="1200" cap="none" spc="0" normalizeH="0" baseline="0" noProof="0" dirty="0">
                <a:solidFill>
                  <a:srgbClr val="000000"/>
                </a:solidFill>
                <a:latin typeface="GE Inspira" pitchFamily="34" charset="0"/>
                <a:ea typeface="+mn-ea"/>
                <a:cs typeface="+mn-cs"/>
              </a:rPr>
              <a:t>        Variable Stator Vanes (VSVs)</a:t>
            </a:r>
            <a:endParaRPr kumimoji="0" lang="en-US" sz="900" b="1" kern="1200" cap="none" spc="0" normalizeH="0" baseline="0" noProof="0" dirty="0">
              <a:solidFill>
                <a:srgbClr val="000000"/>
              </a:solidFill>
              <a:latin typeface="GE Inspira" pitchFamily="34" charset="0"/>
              <a:ea typeface="+mn-ea"/>
              <a:cs typeface="+mn-cs"/>
            </a:endParaRPr>
          </a:p>
          <a:p>
            <a:pPr marR="0" defTabSz="914400">
              <a:buClrTx/>
              <a:buSzTx/>
              <a:buFontTx/>
              <a:buNone/>
              <a:defRPr/>
            </a:pPr>
            <a:r>
              <a:rPr kumimoji="0" lang="en-US" sz="900" b="1" kern="1200" cap="none" spc="0" normalizeH="0" baseline="0" noProof="0" dirty="0">
                <a:solidFill>
                  <a:srgbClr val="000000"/>
                </a:solidFill>
                <a:latin typeface="GE Inspira" pitchFamily="34" charset="0"/>
                <a:ea typeface="+mn-ea"/>
                <a:cs typeface="+mn-cs"/>
              </a:rPr>
              <a:t>        Variable Bleed Valves (VBVs)</a:t>
            </a:r>
            <a:endParaRPr kumimoji="0" lang="en-US" sz="900" b="1" kern="1200" cap="none" spc="0" normalizeH="0" baseline="0" noProof="0" dirty="0">
              <a:solidFill>
                <a:srgbClr val="000000"/>
              </a:solidFill>
              <a:latin typeface="GE Inspira" pitchFamily="34" charset="0"/>
              <a:ea typeface="+mn-ea"/>
              <a:cs typeface="+mn-cs"/>
            </a:endParaRPr>
          </a:p>
        </p:txBody>
      </p:sp>
      <p:sp>
        <p:nvSpPr>
          <p:cNvPr id="29" name="Rectangle 28"/>
          <p:cNvSpPr/>
          <p:nvPr/>
        </p:nvSpPr>
        <p:spPr bwMode="auto">
          <a:xfrm>
            <a:off x="3584575" y="4581525"/>
            <a:ext cx="1177925" cy="571500"/>
          </a:xfrm>
          <a:prstGeom prst="rect">
            <a:avLst/>
          </a:prstGeom>
          <a:solidFill>
            <a:schemeClr val="bg1"/>
          </a:solidFill>
          <a:ln w="19050" cap="flat" cmpd="sng" algn="ctr">
            <a:solidFill>
              <a:srgbClr val="040404"/>
            </a:solidFill>
            <a:prstDash val="solid"/>
            <a:round/>
            <a:headEnd type="none" w="med" len="med"/>
            <a:tailEnd type="none" w="med" len="med"/>
          </a:ln>
          <a:effectLst>
            <a:outerShdw dist="114300" dir="18900000" algn="bl" rotWithShape="0">
              <a:srgbClr val="000000"/>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574" name="Text Box 2"/>
          <p:cNvSpPr txBox="1"/>
          <p:nvPr/>
        </p:nvSpPr>
        <p:spPr>
          <a:xfrm>
            <a:off x="842963" y="2362200"/>
            <a:ext cx="1055687" cy="400050"/>
          </a:xfrm>
          <a:prstGeom prst="rect">
            <a:avLst/>
          </a:prstGeom>
          <a:noFill/>
          <a:ln w="9525">
            <a:noFill/>
          </a:ln>
        </p:spPr>
        <p:txBody>
          <a:bodyPr>
            <a:spAutoFit/>
          </a:bodyPr>
          <a:p>
            <a:r>
              <a:rPr sz="2000" dirty="0">
                <a:solidFill>
                  <a:srgbClr val="000000"/>
                </a:solidFill>
                <a:latin typeface="GE Inspira" pitchFamily="34" charset="0"/>
              </a:rPr>
              <a:t>FADEC</a:t>
            </a:r>
            <a:endParaRPr sz="2000" dirty="0">
              <a:solidFill>
                <a:srgbClr val="000000"/>
              </a:solidFill>
              <a:latin typeface="GE Inspira" pitchFamily="34" charset="0"/>
            </a:endParaRPr>
          </a:p>
        </p:txBody>
      </p:sp>
      <p:sp>
        <p:nvSpPr>
          <p:cNvPr id="23575" name="Text Box 2"/>
          <p:cNvSpPr txBox="1"/>
          <p:nvPr/>
        </p:nvSpPr>
        <p:spPr>
          <a:xfrm>
            <a:off x="4373563" y="2454275"/>
            <a:ext cx="877887" cy="400050"/>
          </a:xfrm>
          <a:prstGeom prst="rect">
            <a:avLst/>
          </a:prstGeom>
          <a:noFill/>
          <a:ln w="9525">
            <a:noFill/>
          </a:ln>
        </p:spPr>
        <p:txBody>
          <a:bodyPr>
            <a:spAutoFit/>
          </a:bodyPr>
          <a:p>
            <a:r>
              <a:rPr sz="2000" dirty="0">
                <a:solidFill>
                  <a:srgbClr val="000000"/>
                </a:solidFill>
                <a:latin typeface="GE Inspira" pitchFamily="34" charset="0"/>
              </a:rPr>
              <a:t>FMU</a:t>
            </a:r>
            <a:endParaRPr sz="2000" dirty="0">
              <a:solidFill>
                <a:srgbClr val="000000"/>
              </a:solidFill>
              <a:latin typeface="GE Inspira" pitchFamily="34" charset="0"/>
            </a:endParaRPr>
          </a:p>
        </p:txBody>
      </p:sp>
      <p:sp>
        <p:nvSpPr>
          <p:cNvPr id="23576" name="Text Box 2"/>
          <p:cNvSpPr txBox="1"/>
          <p:nvPr/>
        </p:nvSpPr>
        <p:spPr>
          <a:xfrm>
            <a:off x="7097713" y="2406650"/>
            <a:ext cx="1296987" cy="400050"/>
          </a:xfrm>
          <a:prstGeom prst="rect">
            <a:avLst/>
          </a:prstGeom>
          <a:noFill/>
          <a:ln w="9525">
            <a:noFill/>
          </a:ln>
        </p:spPr>
        <p:txBody>
          <a:bodyPr>
            <a:spAutoFit/>
          </a:bodyPr>
          <a:p>
            <a:r>
              <a:rPr sz="2000" dirty="0">
                <a:solidFill>
                  <a:srgbClr val="000000"/>
                </a:solidFill>
                <a:latin typeface="GE Inspira" pitchFamily="34" charset="0"/>
              </a:rPr>
              <a:t>ENGINE</a:t>
            </a:r>
            <a:endParaRPr sz="2000" dirty="0">
              <a:solidFill>
                <a:srgbClr val="000000"/>
              </a:solidFill>
              <a:latin typeface="GE Inspira" pitchFamily="34" charset="0"/>
            </a:endParaRPr>
          </a:p>
        </p:txBody>
      </p:sp>
      <p:sp>
        <p:nvSpPr>
          <p:cNvPr id="23577" name="Text Box 2"/>
          <p:cNvSpPr txBox="1"/>
          <p:nvPr/>
        </p:nvSpPr>
        <p:spPr>
          <a:xfrm>
            <a:off x="7129463" y="2890838"/>
            <a:ext cx="1100137" cy="830262"/>
          </a:xfrm>
          <a:prstGeom prst="rect">
            <a:avLst/>
          </a:prstGeom>
          <a:noFill/>
          <a:ln w="9525">
            <a:noFill/>
          </a:ln>
        </p:spPr>
        <p:txBody>
          <a:bodyPr>
            <a:spAutoFit/>
          </a:bodyPr>
          <a:p>
            <a:r>
              <a:rPr sz="1200" dirty="0">
                <a:solidFill>
                  <a:srgbClr val="000000"/>
                </a:solidFill>
                <a:latin typeface="GE Inspira" pitchFamily="34" charset="0"/>
              </a:rPr>
              <a:t>ENGINE</a:t>
            </a:r>
            <a:endParaRPr sz="1200" dirty="0">
              <a:solidFill>
                <a:srgbClr val="000000"/>
              </a:solidFill>
              <a:latin typeface="GE Inspira" pitchFamily="34" charset="0"/>
            </a:endParaRPr>
          </a:p>
          <a:p>
            <a:r>
              <a:rPr sz="1200" dirty="0">
                <a:solidFill>
                  <a:srgbClr val="000000"/>
                </a:solidFill>
                <a:latin typeface="GE Inspira" pitchFamily="34" charset="0"/>
              </a:rPr>
              <a:t>DYNAMICS</a:t>
            </a:r>
            <a:endParaRPr sz="1200" dirty="0">
              <a:solidFill>
                <a:srgbClr val="000000"/>
              </a:solidFill>
              <a:latin typeface="GE Inspira" pitchFamily="34" charset="0"/>
            </a:endParaRPr>
          </a:p>
          <a:p>
            <a:r>
              <a:rPr sz="1200" dirty="0">
                <a:solidFill>
                  <a:srgbClr val="000000"/>
                </a:solidFill>
                <a:latin typeface="GE Inspira" pitchFamily="34" charset="0"/>
              </a:rPr>
              <a:t>and</a:t>
            </a:r>
            <a:endParaRPr sz="1200" dirty="0">
              <a:solidFill>
                <a:srgbClr val="000000"/>
              </a:solidFill>
              <a:latin typeface="GE Inspira" pitchFamily="34" charset="0"/>
            </a:endParaRPr>
          </a:p>
          <a:p>
            <a:r>
              <a:rPr sz="1200" dirty="0">
                <a:solidFill>
                  <a:srgbClr val="000000"/>
                </a:solidFill>
                <a:latin typeface="GE Inspira" pitchFamily="34" charset="0"/>
              </a:rPr>
              <a:t>SENSOR</a:t>
            </a:r>
            <a:endParaRPr sz="1200" dirty="0">
              <a:solidFill>
                <a:srgbClr val="000000"/>
              </a:solidFill>
              <a:latin typeface="GE Inspira" pitchFamily="34" charset="0"/>
            </a:endParaRPr>
          </a:p>
        </p:txBody>
      </p:sp>
      <p:sp>
        <p:nvSpPr>
          <p:cNvPr id="23578" name="Oval 35"/>
          <p:cNvSpPr/>
          <p:nvPr/>
        </p:nvSpPr>
        <p:spPr>
          <a:xfrm>
            <a:off x="1000125" y="2955925"/>
            <a:ext cx="355600" cy="381000"/>
          </a:xfrm>
          <a:prstGeom prst="ellipse">
            <a:avLst/>
          </a:prstGeom>
          <a:noFill/>
          <a:ln w="19050" cap="flat" cmpd="sng">
            <a:solidFill>
              <a:srgbClr val="040404"/>
            </a:solidFill>
            <a:prstDash val="solid"/>
            <a:headEnd type="none" w="med" len="med"/>
            <a:tailEnd type="none" w="med" len="med"/>
          </a:ln>
        </p:spPr>
        <p:txBody>
          <a:bodyPr/>
          <a:p>
            <a:endParaRPr dirty="0">
              <a:latin typeface="Arial" panose="020B0604020202020204" pitchFamily="34" charset="0"/>
            </a:endParaRPr>
          </a:p>
        </p:txBody>
      </p:sp>
      <p:sp>
        <p:nvSpPr>
          <p:cNvPr id="23579" name="Oval 36"/>
          <p:cNvSpPr/>
          <p:nvPr/>
        </p:nvSpPr>
        <p:spPr>
          <a:xfrm>
            <a:off x="2781300" y="3054350"/>
            <a:ext cx="206375" cy="260350"/>
          </a:xfrm>
          <a:prstGeom prst="ellipse">
            <a:avLst/>
          </a:prstGeom>
          <a:noFill/>
          <a:ln w="19050" cap="flat" cmpd="sng">
            <a:solidFill>
              <a:srgbClr val="040404"/>
            </a:solidFill>
            <a:prstDash val="solid"/>
            <a:headEnd type="none" w="med" len="med"/>
            <a:tailEnd type="none" w="med" len="med"/>
          </a:ln>
        </p:spPr>
        <p:txBody>
          <a:bodyPr/>
          <a:p>
            <a:endParaRPr dirty="0">
              <a:latin typeface="Arial" panose="020B0604020202020204" pitchFamily="34" charset="0"/>
            </a:endParaRPr>
          </a:p>
        </p:txBody>
      </p:sp>
      <p:sp>
        <p:nvSpPr>
          <p:cNvPr id="23580" name="Rectangle 37"/>
          <p:cNvSpPr/>
          <p:nvPr/>
        </p:nvSpPr>
        <p:spPr>
          <a:xfrm>
            <a:off x="1727200" y="2882900"/>
            <a:ext cx="558800" cy="635000"/>
          </a:xfrm>
          <a:prstGeom prst="rect">
            <a:avLst/>
          </a:prstGeom>
          <a:noFill/>
          <a:ln w="19050"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23581" name="Line 15"/>
          <p:cNvSpPr/>
          <p:nvPr/>
        </p:nvSpPr>
        <p:spPr>
          <a:xfrm flipV="1">
            <a:off x="177800" y="2698750"/>
            <a:ext cx="608013" cy="6350"/>
          </a:xfrm>
          <a:prstGeom prst="line">
            <a:avLst/>
          </a:prstGeom>
          <a:ln w="9525" cap="flat" cmpd="sng">
            <a:solidFill>
              <a:srgbClr val="000000"/>
            </a:solidFill>
            <a:prstDash val="solid"/>
            <a:headEnd type="none" w="med" len="med"/>
            <a:tailEnd type="stealth" w="lg" len="lg"/>
          </a:ln>
        </p:spPr>
      </p:sp>
      <p:sp>
        <p:nvSpPr>
          <p:cNvPr id="23582" name="Text Box 2"/>
          <p:cNvSpPr txBox="1"/>
          <p:nvPr/>
        </p:nvSpPr>
        <p:spPr>
          <a:xfrm>
            <a:off x="0" y="2317750"/>
            <a:ext cx="736600" cy="369888"/>
          </a:xfrm>
          <a:prstGeom prst="rect">
            <a:avLst/>
          </a:prstGeom>
          <a:noFill/>
          <a:ln w="9525">
            <a:noFill/>
          </a:ln>
        </p:spPr>
        <p:txBody>
          <a:bodyPr>
            <a:spAutoFit/>
          </a:bodyPr>
          <a:p>
            <a:r>
              <a:rPr sz="1800" dirty="0">
                <a:solidFill>
                  <a:srgbClr val="000000"/>
                </a:solidFill>
                <a:latin typeface="GE Inspira" pitchFamily="34" charset="0"/>
              </a:rPr>
              <a:t>TLA</a:t>
            </a:r>
            <a:endParaRPr sz="1800" dirty="0">
              <a:solidFill>
                <a:srgbClr val="000000"/>
              </a:solidFill>
              <a:latin typeface="GE Inspira" pitchFamily="34" charset="0"/>
            </a:endParaRPr>
          </a:p>
        </p:txBody>
      </p:sp>
      <p:sp>
        <p:nvSpPr>
          <p:cNvPr id="23583" name="Line 15"/>
          <p:cNvSpPr/>
          <p:nvPr/>
        </p:nvSpPr>
        <p:spPr>
          <a:xfrm>
            <a:off x="203200" y="3149600"/>
            <a:ext cx="825500" cy="3175"/>
          </a:xfrm>
          <a:prstGeom prst="line">
            <a:avLst/>
          </a:prstGeom>
          <a:ln w="9525" cap="flat" cmpd="sng">
            <a:solidFill>
              <a:srgbClr val="000000"/>
            </a:solidFill>
            <a:prstDash val="solid"/>
            <a:headEnd type="none" w="med" len="med"/>
            <a:tailEnd type="stealth" w="lg" len="lg"/>
          </a:ln>
        </p:spPr>
      </p:sp>
      <p:sp>
        <p:nvSpPr>
          <p:cNvPr id="23584" name="Text Box 2"/>
          <p:cNvSpPr txBox="1"/>
          <p:nvPr/>
        </p:nvSpPr>
        <p:spPr>
          <a:xfrm>
            <a:off x="0" y="2978150"/>
            <a:ext cx="889000" cy="508000"/>
          </a:xfrm>
          <a:prstGeom prst="rect">
            <a:avLst/>
          </a:prstGeom>
          <a:noFill/>
          <a:ln w="9525">
            <a:noFill/>
          </a:ln>
        </p:spPr>
        <p:txBody>
          <a:bodyPr>
            <a:spAutoFit/>
          </a:bodyPr>
          <a:p>
            <a:r>
              <a:rPr sz="900" dirty="0">
                <a:solidFill>
                  <a:srgbClr val="000000"/>
                </a:solidFill>
                <a:latin typeface="GE Inspira" pitchFamily="34" charset="0"/>
              </a:rPr>
              <a:t>FAN</a:t>
            </a:r>
            <a:endParaRPr sz="900" dirty="0">
              <a:solidFill>
                <a:srgbClr val="000000"/>
              </a:solidFill>
              <a:latin typeface="GE Inspira" pitchFamily="34" charset="0"/>
            </a:endParaRPr>
          </a:p>
          <a:p>
            <a:r>
              <a:rPr sz="900" dirty="0">
                <a:solidFill>
                  <a:srgbClr val="000000"/>
                </a:solidFill>
                <a:latin typeface="GE Inspira" pitchFamily="34" charset="0"/>
              </a:rPr>
              <a:t>SPEED</a:t>
            </a:r>
            <a:endParaRPr sz="900" dirty="0">
              <a:solidFill>
                <a:srgbClr val="000000"/>
              </a:solidFill>
              <a:latin typeface="GE Inspira" pitchFamily="34" charset="0"/>
            </a:endParaRPr>
          </a:p>
          <a:p>
            <a:r>
              <a:rPr sz="900" dirty="0">
                <a:solidFill>
                  <a:srgbClr val="000000"/>
                </a:solidFill>
                <a:latin typeface="GE Inspira" pitchFamily="34" charset="0"/>
              </a:rPr>
              <a:t>DEMAND</a:t>
            </a:r>
            <a:endParaRPr sz="900" dirty="0">
              <a:solidFill>
                <a:srgbClr val="000000"/>
              </a:solidFill>
              <a:latin typeface="GE Inspira" pitchFamily="34" charset="0"/>
            </a:endParaRPr>
          </a:p>
        </p:txBody>
      </p:sp>
      <p:sp>
        <p:nvSpPr>
          <p:cNvPr id="23585" name="Rectangle 42"/>
          <p:cNvSpPr/>
          <p:nvPr/>
        </p:nvSpPr>
        <p:spPr>
          <a:xfrm>
            <a:off x="3111500" y="2806700"/>
            <a:ext cx="609600" cy="749300"/>
          </a:xfrm>
          <a:prstGeom prst="rect">
            <a:avLst/>
          </a:prstGeom>
          <a:noFill/>
          <a:ln w="19050"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23586" name="Line 15"/>
          <p:cNvSpPr/>
          <p:nvPr/>
        </p:nvSpPr>
        <p:spPr>
          <a:xfrm rot="-5400000" flipV="1">
            <a:off x="-282575" y="4752975"/>
            <a:ext cx="2876550" cy="1588"/>
          </a:xfrm>
          <a:prstGeom prst="line">
            <a:avLst/>
          </a:prstGeom>
          <a:ln w="9525" cap="flat" cmpd="sng">
            <a:solidFill>
              <a:srgbClr val="000000"/>
            </a:solidFill>
            <a:prstDash val="solid"/>
            <a:headEnd type="none" w="med" len="med"/>
            <a:tailEnd type="stealth" w="lg" len="lg"/>
          </a:ln>
        </p:spPr>
      </p:sp>
      <p:sp>
        <p:nvSpPr>
          <p:cNvPr id="45" name="Text Box 2"/>
          <p:cNvSpPr txBox="1">
            <a:spLocks noChangeArrowheads="1"/>
          </p:cNvSpPr>
          <p:nvPr/>
        </p:nvSpPr>
        <p:spPr bwMode="auto">
          <a:xfrm>
            <a:off x="3105150" y="2876550"/>
            <a:ext cx="704850" cy="577850"/>
          </a:xfrm>
          <a:prstGeom prst="rect">
            <a:avLst/>
          </a:prstGeom>
          <a:noFill/>
          <a:ln w="9525">
            <a:noFill/>
            <a:miter lim="800000"/>
          </a:ln>
          <a:effectLst/>
        </p:spPr>
        <p:txBody>
          <a:bodyPr>
            <a:spAutoFit/>
          </a:bodyPr>
          <a:lstStyle/>
          <a:p>
            <a:pPr marR="0" defTabSz="914400">
              <a:buClrTx/>
              <a:buSzTx/>
              <a:buFontTx/>
              <a:buNone/>
              <a:defRPr/>
            </a:pPr>
            <a:r>
              <a:rPr kumimoji="0" lang="en-US" sz="1050" kern="1200" cap="none" spc="0" normalizeH="0" baseline="0" noProof="0" dirty="0">
                <a:solidFill>
                  <a:srgbClr val="000000"/>
                </a:solidFill>
                <a:latin typeface="GE Inspira" pitchFamily="34" charset="0"/>
                <a:ea typeface="+mn-ea"/>
                <a:cs typeface="+mn-cs"/>
              </a:rPr>
              <a:t>FMV</a:t>
            </a:r>
            <a:endParaRPr kumimoji="0" lang="en-US" sz="1050" kern="1200" cap="none" spc="0" normalizeH="0" baseline="0" noProof="0" dirty="0">
              <a:solidFill>
                <a:srgbClr val="000000"/>
              </a:solidFill>
              <a:latin typeface="GE Inspira" pitchFamily="34" charset="0"/>
              <a:ea typeface="+mn-ea"/>
              <a:cs typeface="+mn-cs"/>
            </a:endParaRPr>
          </a:p>
          <a:p>
            <a:pPr marR="0" defTabSz="914400">
              <a:buClrTx/>
              <a:buSzTx/>
              <a:buFontTx/>
              <a:buNone/>
              <a:defRPr/>
            </a:pPr>
            <a:r>
              <a:rPr kumimoji="0" lang="en-US" sz="1050" kern="1200" cap="none" spc="0" normalizeH="0" baseline="0" noProof="0" dirty="0">
                <a:solidFill>
                  <a:srgbClr val="000000"/>
                </a:solidFill>
                <a:latin typeface="GE Inspira" pitchFamily="34" charset="0"/>
                <a:ea typeface="+mn-ea"/>
                <a:cs typeface="+mn-cs"/>
              </a:rPr>
              <a:t>Position</a:t>
            </a:r>
            <a:endParaRPr kumimoji="0" lang="en-US" sz="1050" kern="1200" cap="none" spc="0" normalizeH="0" baseline="0" noProof="0" dirty="0">
              <a:solidFill>
                <a:srgbClr val="000000"/>
              </a:solidFill>
              <a:latin typeface="GE Inspira" pitchFamily="34" charset="0"/>
              <a:ea typeface="+mn-ea"/>
              <a:cs typeface="+mn-cs"/>
            </a:endParaRPr>
          </a:p>
          <a:p>
            <a:pPr marR="0" defTabSz="914400">
              <a:buClrTx/>
              <a:buSzTx/>
              <a:buFontTx/>
              <a:buNone/>
              <a:defRPr/>
            </a:pPr>
            <a:r>
              <a:rPr kumimoji="0" lang="en-US" sz="1050" kern="1200" cap="none" spc="0" normalizeH="0" baseline="0" noProof="0" dirty="0">
                <a:solidFill>
                  <a:srgbClr val="000000"/>
                </a:solidFill>
                <a:latin typeface="GE Inspira" pitchFamily="34" charset="0"/>
                <a:ea typeface="+mn-ea"/>
                <a:cs typeface="+mn-cs"/>
              </a:rPr>
              <a:t>Control</a:t>
            </a:r>
            <a:endParaRPr kumimoji="0" lang="en-US" sz="1050" kern="1200" cap="none" spc="0" normalizeH="0" baseline="0" noProof="0" dirty="0">
              <a:solidFill>
                <a:srgbClr val="000000"/>
              </a:solidFill>
              <a:latin typeface="GE Inspira" pitchFamily="34" charset="0"/>
              <a:ea typeface="+mn-ea"/>
              <a:cs typeface="+mn-cs"/>
            </a:endParaRPr>
          </a:p>
        </p:txBody>
      </p:sp>
      <p:sp>
        <p:nvSpPr>
          <p:cNvPr id="23588" name="Text Box 2"/>
          <p:cNvSpPr txBox="1"/>
          <p:nvPr/>
        </p:nvSpPr>
        <p:spPr>
          <a:xfrm>
            <a:off x="1666875" y="2952750"/>
            <a:ext cx="673100" cy="461963"/>
          </a:xfrm>
          <a:prstGeom prst="rect">
            <a:avLst/>
          </a:prstGeom>
          <a:noFill/>
          <a:ln w="9525">
            <a:noFill/>
          </a:ln>
        </p:spPr>
        <p:txBody>
          <a:bodyPr>
            <a:spAutoFit/>
          </a:bodyPr>
          <a:p>
            <a:r>
              <a:rPr sz="800" dirty="0">
                <a:solidFill>
                  <a:srgbClr val="000000"/>
                </a:solidFill>
                <a:latin typeface="GE Inspira" pitchFamily="34" charset="0"/>
              </a:rPr>
              <a:t>Fan</a:t>
            </a:r>
            <a:endParaRPr sz="800" dirty="0">
              <a:solidFill>
                <a:srgbClr val="000000"/>
              </a:solidFill>
              <a:latin typeface="GE Inspira" pitchFamily="34" charset="0"/>
            </a:endParaRPr>
          </a:p>
          <a:p>
            <a:r>
              <a:rPr sz="800" dirty="0">
                <a:solidFill>
                  <a:srgbClr val="000000"/>
                </a:solidFill>
                <a:latin typeface="GE Inspira" pitchFamily="34" charset="0"/>
              </a:rPr>
              <a:t>Speed</a:t>
            </a:r>
            <a:endParaRPr sz="800" dirty="0">
              <a:solidFill>
                <a:srgbClr val="000000"/>
              </a:solidFill>
              <a:latin typeface="GE Inspira" pitchFamily="34" charset="0"/>
            </a:endParaRPr>
          </a:p>
          <a:p>
            <a:r>
              <a:rPr sz="800" dirty="0">
                <a:solidFill>
                  <a:srgbClr val="000000"/>
                </a:solidFill>
                <a:latin typeface="GE Inspira" pitchFamily="34" charset="0"/>
              </a:rPr>
              <a:t>Regulator</a:t>
            </a:r>
            <a:endParaRPr sz="800" dirty="0">
              <a:solidFill>
                <a:srgbClr val="000000"/>
              </a:solidFill>
              <a:latin typeface="GE Inspira" pitchFamily="34" charset="0"/>
            </a:endParaRPr>
          </a:p>
        </p:txBody>
      </p:sp>
      <p:sp>
        <p:nvSpPr>
          <p:cNvPr id="23589" name="Line 15"/>
          <p:cNvSpPr/>
          <p:nvPr/>
        </p:nvSpPr>
        <p:spPr>
          <a:xfrm rot="-5400000" flipV="1">
            <a:off x="2085975" y="4076700"/>
            <a:ext cx="1590675" cy="9525"/>
          </a:xfrm>
          <a:prstGeom prst="line">
            <a:avLst/>
          </a:prstGeom>
          <a:ln w="9525" cap="flat" cmpd="sng">
            <a:solidFill>
              <a:srgbClr val="000000"/>
            </a:solidFill>
            <a:prstDash val="solid"/>
            <a:headEnd type="none" w="med" len="med"/>
            <a:tailEnd type="stealth" w="lg" len="lg"/>
          </a:ln>
        </p:spPr>
      </p:sp>
      <p:sp>
        <p:nvSpPr>
          <p:cNvPr id="23590" name="Line 15"/>
          <p:cNvSpPr/>
          <p:nvPr/>
        </p:nvSpPr>
        <p:spPr>
          <a:xfrm rot="-5400000">
            <a:off x="6040438" y="3922713"/>
            <a:ext cx="1541462" cy="3175"/>
          </a:xfrm>
          <a:prstGeom prst="line">
            <a:avLst/>
          </a:prstGeom>
          <a:ln w="9525" cap="flat" cmpd="sng">
            <a:solidFill>
              <a:srgbClr val="000000"/>
            </a:solidFill>
            <a:prstDash val="solid"/>
            <a:headEnd type="none" w="med" len="med"/>
            <a:tailEnd type="stealth" w="lg" len="lg"/>
          </a:ln>
        </p:spPr>
      </p:sp>
      <p:cxnSp>
        <p:nvCxnSpPr>
          <p:cNvPr id="23591" name="Straight Connector 51"/>
          <p:cNvCxnSpPr>
            <a:stCxn id="23589" idx="0"/>
            <a:endCxn id="29" idx="1"/>
          </p:cNvCxnSpPr>
          <p:nvPr/>
        </p:nvCxnSpPr>
        <p:spPr>
          <a:xfrm rot="-10800000" flipH="1">
            <a:off x="2886075" y="4867275"/>
            <a:ext cx="698500" cy="9525"/>
          </a:xfrm>
          <a:prstGeom prst="line">
            <a:avLst/>
          </a:prstGeom>
          <a:ln w="12700" cap="flat" cmpd="sng">
            <a:solidFill>
              <a:srgbClr val="040404"/>
            </a:solidFill>
            <a:prstDash val="solid"/>
            <a:headEnd type="none" w="med" len="med"/>
            <a:tailEnd type="none" w="med" len="med"/>
          </a:ln>
        </p:spPr>
      </p:cxnSp>
      <p:cxnSp>
        <p:nvCxnSpPr>
          <p:cNvPr id="23592" name="Straight Connector 53"/>
          <p:cNvCxnSpPr/>
          <p:nvPr/>
        </p:nvCxnSpPr>
        <p:spPr>
          <a:xfrm>
            <a:off x="4781550" y="4857750"/>
            <a:ext cx="676275" cy="0"/>
          </a:xfrm>
          <a:prstGeom prst="line">
            <a:avLst/>
          </a:prstGeom>
          <a:ln w="12700" cap="flat" cmpd="sng">
            <a:solidFill>
              <a:srgbClr val="040404"/>
            </a:solidFill>
            <a:prstDash val="solid"/>
            <a:headEnd type="none" w="med" len="med"/>
            <a:tailEnd type="none" w="med" len="med"/>
          </a:ln>
        </p:spPr>
      </p:cxnSp>
      <p:sp>
        <p:nvSpPr>
          <p:cNvPr id="23593" name="Text Box 13"/>
          <p:cNvSpPr txBox="1"/>
          <p:nvPr/>
        </p:nvSpPr>
        <p:spPr>
          <a:xfrm>
            <a:off x="3560763" y="4679950"/>
            <a:ext cx="1317625" cy="396875"/>
          </a:xfrm>
          <a:prstGeom prst="rect">
            <a:avLst/>
          </a:prstGeom>
          <a:noFill/>
          <a:ln w="9525">
            <a:noFill/>
          </a:ln>
        </p:spPr>
        <p:txBody>
          <a:bodyPr>
            <a:spAutoFit/>
          </a:bodyPr>
          <a:p>
            <a:pPr algn="ctr"/>
            <a:r>
              <a:rPr sz="1000" b="1" dirty="0">
                <a:solidFill>
                  <a:srgbClr val="000000"/>
                </a:solidFill>
                <a:latin typeface="GE Inspira" pitchFamily="34" charset="0"/>
              </a:rPr>
              <a:t>SENSOR</a:t>
            </a:r>
            <a:endParaRPr sz="1000" b="1" dirty="0">
              <a:solidFill>
                <a:srgbClr val="000000"/>
              </a:solidFill>
              <a:latin typeface="GE Inspira" pitchFamily="34" charset="0"/>
            </a:endParaRPr>
          </a:p>
          <a:p>
            <a:pPr algn="ctr"/>
            <a:r>
              <a:rPr sz="1000" b="1" dirty="0">
                <a:solidFill>
                  <a:srgbClr val="000000"/>
                </a:solidFill>
                <a:latin typeface="GE Inspira" pitchFamily="34" charset="0"/>
              </a:rPr>
              <a:t>K</a:t>
            </a:r>
            <a:r>
              <a:rPr sz="1000" b="1" baseline="-25000" dirty="0">
                <a:solidFill>
                  <a:srgbClr val="000000"/>
                </a:solidFill>
                <a:latin typeface="GE Inspira" pitchFamily="34" charset="0"/>
              </a:rPr>
              <a:t>LVDT</a:t>
            </a:r>
            <a:endParaRPr sz="1000" b="1" baseline="-25000" dirty="0">
              <a:solidFill>
                <a:srgbClr val="000000"/>
              </a:solidFill>
              <a:latin typeface="GE Inspira" pitchFamily="34" charset="0"/>
            </a:endParaRPr>
          </a:p>
        </p:txBody>
      </p:sp>
      <p:cxnSp>
        <p:nvCxnSpPr>
          <p:cNvPr id="23594" name="Straight Connector 56"/>
          <p:cNvCxnSpPr/>
          <p:nvPr/>
        </p:nvCxnSpPr>
        <p:spPr>
          <a:xfrm flipV="1">
            <a:off x="1171575" y="6192838"/>
            <a:ext cx="2405063" cy="15875"/>
          </a:xfrm>
          <a:prstGeom prst="line">
            <a:avLst/>
          </a:prstGeom>
          <a:ln w="12700" cap="flat" cmpd="sng">
            <a:solidFill>
              <a:srgbClr val="040404"/>
            </a:solidFill>
            <a:prstDash val="solid"/>
            <a:headEnd type="none" w="med" len="med"/>
            <a:tailEnd type="none" w="med" len="med"/>
          </a:ln>
        </p:spPr>
      </p:cxnSp>
      <p:cxnSp>
        <p:nvCxnSpPr>
          <p:cNvPr id="23595" name="Straight Connector 69"/>
          <p:cNvCxnSpPr/>
          <p:nvPr/>
        </p:nvCxnSpPr>
        <p:spPr>
          <a:xfrm>
            <a:off x="2428875" y="2971800"/>
            <a:ext cx="238125" cy="0"/>
          </a:xfrm>
          <a:prstGeom prst="line">
            <a:avLst/>
          </a:prstGeom>
          <a:ln w="12700" cap="flat" cmpd="sng">
            <a:solidFill>
              <a:srgbClr val="040404"/>
            </a:solidFill>
            <a:prstDash val="solid"/>
            <a:headEnd type="none" w="med" len="med"/>
            <a:tailEnd type="none" w="med" len="med"/>
          </a:ln>
        </p:spPr>
      </p:cxnSp>
      <p:sp>
        <p:nvSpPr>
          <p:cNvPr id="23596" name="Line 15"/>
          <p:cNvSpPr/>
          <p:nvPr/>
        </p:nvSpPr>
        <p:spPr>
          <a:xfrm rot="5400000" flipV="1">
            <a:off x="7415213" y="4745038"/>
            <a:ext cx="2847975" cy="31750"/>
          </a:xfrm>
          <a:prstGeom prst="line">
            <a:avLst/>
          </a:prstGeom>
          <a:ln w="9525" cap="flat" cmpd="sng">
            <a:solidFill>
              <a:srgbClr val="000000"/>
            </a:solidFill>
            <a:prstDash val="solid"/>
            <a:headEnd type="none" w="med" len="med"/>
            <a:tailEnd type="stealth" w="lg" len="lg"/>
          </a:ln>
        </p:spPr>
      </p:sp>
      <p:sp>
        <p:nvSpPr>
          <p:cNvPr id="23597" name="Line 15"/>
          <p:cNvSpPr/>
          <p:nvPr/>
        </p:nvSpPr>
        <p:spPr>
          <a:xfrm rot="5400000" flipV="1">
            <a:off x="4618038" y="4002088"/>
            <a:ext cx="1673225" cy="12700"/>
          </a:xfrm>
          <a:prstGeom prst="line">
            <a:avLst/>
          </a:prstGeom>
          <a:ln w="9525" cap="flat" cmpd="sng">
            <a:solidFill>
              <a:srgbClr val="000000"/>
            </a:solidFill>
            <a:prstDash val="solid"/>
            <a:headEnd type="none" w="med" len="med"/>
            <a:tailEnd type="stealth" w="lg" len="lg"/>
          </a:ln>
        </p:spPr>
      </p:sp>
      <p:sp>
        <p:nvSpPr>
          <p:cNvPr id="23598" name="Line 15"/>
          <p:cNvSpPr/>
          <p:nvPr/>
        </p:nvSpPr>
        <p:spPr>
          <a:xfrm flipV="1">
            <a:off x="2327275" y="3162300"/>
            <a:ext cx="406400" cy="3175"/>
          </a:xfrm>
          <a:prstGeom prst="line">
            <a:avLst/>
          </a:prstGeom>
          <a:ln w="9525" cap="flat" cmpd="sng">
            <a:solidFill>
              <a:srgbClr val="000000"/>
            </a:solidFill>
            <a:prstDash val="solid"/>
            <a:headEnd type="none" w="med" len="med"/>
            <a:tailEnd type="stealth" w="lg" len="lg"/>
          </a:ln>
        </p:spPr>
      </p:sp>
      <p:sp>
        <p:nvSpPr>
          <p:cNvPr id="23599" name="Line 15"/>
          <p:cNvSpPr/>
          <p:nvPr/>
        </p:nvSpPr>
        <p:spPr>
          <a:xfrm flipV="1">
            <a:off x="1371600" y="3143250"/>
            <a:ext cx="361950" cy="9525"/>
          </a:xfrm>
          <a:prstGeom prst="line">
            <a:avLst/>
          </a:prstGeom>
          <a:ln w="9525" cap="flat" cmpd="sng">
            <a:solidFill>
              <a:srgbClr val="000000"/>
            </a:solidFill>
            <a:prstDash val="solid"/>
            <a:headEnd type="none" w="med" len="med"/>
            <a:tailEnd type="stealth" w="lg" len="lg"/>
          </a:ln>
        </p:spPr>
      </p:sp>
      <p:sp>
        <p:nvSpPr>
          <p:cNvPr id="23600" name="Line 15"/>
          <p:cNvSpPr/>
          <p:nvPr/>
        </p:nvSpPr>
        <p:spPr>
          <a:xfrm flipV="1">
            <a:off x="2946400" y="3181350"/>
            <a:ext cx="196850" cy="3175"/>
          </a:xfrm>
          <a:prstGeom prst="line">
            <a:avLst/>
          </a:prstGeom>
          <a:ln w="9525" cap="flat" cmpd="sng">
            <a:solidFill>
              <a:srgbClr val="000000"/>
            </a:solidFill>
            <a:prstDash val="solid"/>
            <a:headEnd type="none" w="med" len="med"/>
            <a:tailEnd type="stealth" w="lg" len="lg"/>
          </a:ln>
        </p:spPr>
      </p:sp>
      <p:sp>
        <p:nvSpPr>
          <p:cNvPr id="23601" name="Line 15"/>
          <p:cNvSpPr/>
          <p:nvPr/>
        </p:nvSpPr>
        <p:spPr>
          <a:xfrm flipV="1">
            <a:off x="3756025" y="3190875"/>
            <a:ext cx="939800" cy="3175"/>
          </a:xfrm>
          <a:prstGeom prst="line">
            <a:avLst/>
          </a:prstGeom>
          <a:ln w="9525" cap="flat" cmpd="sng">
            <a:solidFill>
              <a:srgbClr val="000000"/>
            </a:solidFill>
            <a:prstDash val="solid"/>
            <a:headEnd type="none" w="med" len="med"/>
            <a:tailEnd type="stealth" w="lg" len="lg"/>
          </a:ln>
        </p:spPr>
      </p:sp>
      <p:sp>
        <p:nvSpPr>
          <p:cNvPr id="23602" name="Rectangle 80"/>
          <p:cNvSpPr/>
          <p:nvPr/>
        </p:nvSpPr>
        <p:spPr>
          <a:xfrm>
            <a:off x="4679950" y="2882900"/>
            <a:ext cx="654050" cy="635000"/>
          </a:xfrm>
          <a:prstGeom prst="rect">
            <a:avLst/>
          </a:prstGeom>
          <a:noFill/>
          <a:ln w="19050"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23603" name="Text Box 2"/>
          <p:cNvSpPr txBox="1"/>
          <p:nvPr/>
        </p:nvSpPr>
        <p:spPr>
          <a:xfrm>
            <a:off x="4619625" y="2952750"/>
            <a:ext cx="762000" cy="461963"/>
          </a:xfrm>
          <a:prstGeom prst="rect">
            <a:avLst/>
          </a:prstGeom>
          <a:noFill/>
          <a:ln w="9525">
            <a:noFill/>
          </a:ln>
        </p:spPr>
        <p:txBody>
          <a:bodyPr>
            <a:spAutoFit/>
          </a:bodyPr>
          <a:p>
            <a:r>
              <a:rPr sz="800" dirty="0">
                <a:solidFill>
                  <a:srgbClr val="000000"/>
                </a:solidFill>
                <a:latin typeface="GE Inspira" pitchFamily="34" charset="0"/>
              </a:rPr>
              <a:t>FMV</a:t>
            </a:r>
            <a:endParaRPr sz="800" dirty="0">
              <a:solidFill>
                <a:srgbClr val="000000"/>
              </a:solidFill>
              <a:latin typeface="GE Inspira" pitchFamily="34" charset="0"/>
            </a:endParaRPr>
          </a:p>
          <a:p>
            <a:r>
              <a:rPr sz="800" dirty="0">
                <a:solidFill>
                  <a:srgbClr val="000000"/>
                </a:solidFill>
                <a:latin typeface="GE Inspira" pitchFamily="34" charset="0"/>
              </a:rPr>
              <a:t>SERVO-</a:t>
            </a:r>
            <a:endParaRPr sz="800" dirty="0">
              <a:solidFill>
                <a:srgbClr val="000000"/>
              </a:solidFill>
              <a:latin typeface="GE Inspira" pitchFamily="34" charset="0"/>
            </a:endParaRPr>
          </a:p>
          <a:p>
            <a:r>
              <a:rPr sz="800" dirty="0">
                <a:solidFill>
                  <a:srgbClr val="000000"/>
                </a:solidFill>
                <a:latin typeface="GE Inspira" pitchFamily="34" charset="0"/>
              </a:rPr>
              <a:t>ACTUATOR</a:t>
            </a:r>
            <a:endParaRPr sz="800" dirty="0">
              <a:solidFill>
                <a:srgbClr val="000000"/>
              </a:solidFill>
              <a:latin typeface="GE Inspira" pitchFamily="34" charset="0"/>
            </a:endParaRPr>
          </a:p>
        </p:txBody>
      </p:sp>
      <p:sp>
        <p:nvSpPr>
          <p:cNvPr id="23604" name="Rectangle 82"/>
          <p:cNvSpPr/>
          <p:nvPr/>
        </p:nvSpPr>
        <p:spPr>
          <a:xfrm>
            <a:off x="5689600" y="2873375"/>
            <a:ext cx="609600" cy="727075"/>
          </a:xfrm>
          <a:prstGeom prst="rect">
            <a:avLst/>
          </a:prstGeom>
          <a:noFill/>
          <a:ln w="19050"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23605" name="Text Box 2"/>
          <p:cNvSpPr txBox="1"/>
          <p:nvPr/>
        </p:nvSpPr>
        <p:spPr>
          <a:xfrm>
            <a:off x="5638800" y="2924175"/>
            <a:ext cx="742950" cy="708025"/>
          </a:xfrm>
          <a:prstGeom prst="rect">
            <a:avLst/>
          </a:prstGeom>
          <a:noFill/>
          <a:ln w="9525">
            <a:noFill/>
          </a:ln>
        </p:spPr>
        <p:txBody>
          <a:bodyPr>
            <a:spAutoFit/>
          </a:bodyPr>
          <a:p>
            <a:r>
              <a:rPr sz="800" dirty="0">
                <a:solidFill>
                  <a:srgbClr val="000000"/>
                </a:solidFill>
                <a:latin typeface="GE Inspira" pitchFamily="34" charset="0"/>
              </a:rPr>
              <a:t>METERING</a:t>
            </a:r>
            <a:endParaRPr sz="800" dirty="0">
              <a:solidFill>
                <a:srgbClr val="000000"/>
              </a:solidFill>
              <a:latin typeface="GE Inspira" pitchFamily="34" charset="0"/>
            </a:endParaRPr>
          </a:p>
          <a:p>
            <a:r>
              <a:rPr sz="800" dirty="0">
                <a:solidFill>
                  <a:srgbClr val="000000"/>
                </a:solidFill>
                <a:latin typeface="GE Inspira" pitchFamily="34" charset="0"/>
              </a:rPr>
              <a:t>VALVE</a:t>
            </a:r>
            <a:endParaRPr sz="800" dirty="0">
              <a:solidFill>
                <a:srgbClr val="000000"/>
              </a:solidFill>
              <a:latin typeface="GE Inspira" pitchFamily="34" charset="0"/>
            </a:endParaRPr>
          </a:p>
          <a:p>
            <a:r>
              <a:rPr sz="800" dirty="0">
                <a:solidFill>
                  <a:srgbClr val="000000"/>
                </a:solidFill>
                <a:latin typeface="GE Inspira" pitchFamily="34" charset="0"/>
              </a:rPr>
              <a:t>POSITION TO FUEL</a:t>
            </a:r>
            <a:endParaRPr sz="800" dirty="0">
              <a:solidFill>
                <a:srgbClr val="000000"/>
              </a:solidFill>
              <a:latin typeface="GE Inspira" pitchFamily="34" charset="0"/>
            </a:endParaRPr>
          </a:p>
          <a:p>
            <a:r>
              <a:rPr sz="800" dirty="0">
                <a:solidFill>
                  <a:srgbClr val="000000"/>
                </a:solidFill>
                <a:latin typeface="GE Inspira" pitchFamily="34" charset="0"/>
              </a:rPr>
              <a:t>FLOW</a:t>
            </a:r>
            <a:endParaRPr sz="800" dirty="0">
              <a:solidFill>
                <a:srgbClr val="000000"/>
              </a:solidFill>
              <a:latin typeface="GE Inspira" pitchFamily="34" charset="0"/>
            </a:endParaRPr>
          </a:p>
        </p:txBody>
      </p:sp>
      <p:sp>
        <p:nvSpPr>
          <p:cNvPr id="23606" name="Line 15"/>
          <p:cNvSpPr/>
          <p:nvPr/>
        </p:nvSpPr>
        <p:spPr>
          <a:xfrm flipV="1">
            <a:off x="6289675" y="3162300"/>
            <a:ext cx="882650" cy="12700"/>
          </a:xfrm>
          <a:prstGeom prst="line">
            <a:avLst/>
          </a:prstGeom>
          <a:ln w="9525" cap="flat" cmpd="sng">
            <a:solidFill>
              <a:srgbClr val="000000"/>
            </a:solidFill>
            <a:prstDash val="solid"/>
            <a:headEnd type="none" w="med" len="med"/>
            <a:tailEnd type="stealth" w="lg" len="lg"/>
          </a:ln>
        </p:spPr>
      </p:sp>
      <p:sp>
        <p:nvSpPr>
          <p:cNvPr id="23607" name="Line 15"/>
          <p:cNvSpPr/>
          <p:nvPr/>
        </p:nvSpPr>
        <p:spPr>
          <a:xfrm flipV="1">
            <a:off x="8353425" y="3314700"/>
            <a:ext cx="790575" cy="0"/>
          </a:xfrm>
          <a:prstGeom prst="line">
            <a:avLst/>
          </a:prstGeom>
          <a:ln w="9525" cap="flat" cmpd="sng">
            <a:solidFill>
              <a:srgbClr val="000000"/>
            </a:solidFill>
            <a:prstDash val="solid"/>
            <a:headEnd type="none" w="med" len="med"/>
            <a:tailEnd type="stealth" w="lg" len="lg"/>
          </a:ln>
        </p:spPr>
      </p:sp>
      <p:sp>
        <p:nvSpPr>
          <p:cNvPr id="23608" name="Line 15"/>
          <p:cNvSpPr/>
          <p:nvPr/>
        </p:nvSpPr>
        <p:spPr>
          <a:xfrm flipV="1">
            <a:off x="5324475" y="3171825"/>
            <a:ext cx="381000" cy="0"/>
          </a:xfrm>
          <a:prstGeom prst="line">
            <a:avLst/>
          </a:prstGeom>
          <a:ln w="9525" cap="flat" cmpd="sng">
            <a:solidFill>
              <a:srgbClr val="000000"/>
            </a:solidFill>
            <a:prstDash val="solid"/>
            <a:headEnd type="none" w="med" len="med"/>
            <a:tailEnd type="stealth" w="lg" len="lg"/>
          </a:ln>
        </p:spPr>
      </p:sp>
      <p:sp>
        <p:nvSpPr>
          <p:cNvPr id="23609" name="Text Box 2"/>
          <p:cNvSpPr txBox="1"/>
          <p:nvPr/>
        </p:nvSpPr>
        <p:spPr>
          <a:xfrm>
            <a:off x="5172075" y="2457450"/>
            <a:ext cx="762000" cy="461963"/>
          </a:xfrm>
          <a:prstGeom prst="rect">
            <a:avLst/>
          </a:prstGeom>
          <a:noFill/>
          <a:ln w="9525">
            <a:noFill/>
          </a:ln>
        </p:spPr>
        <p:txBody>
          <a:bodyPr>
            <a:spAutoFit/>
          </a:bodyPr>
          <a:p>
            <a:r>
              <a:rPr sz="800" dirty="0">
                <a:solidFill>
                  <a:srgbClr val="000000"/>
                </a:solidFill>
                <a:latin typeface="GE Inspira" pitchFamily="34" charset="0"/>
              </a:rPr>
              <a:t>FMV</a:t>
            </a:r>
            <a:endParaRPr sz="800" dirty="0">
              <a:solidFill>
                <a:srgbClr val="000000"/>
              </a:solidFill>
              <a:latin typeface="GE Inspira" pitchFamily="34" charset="0"/>
            </a:endParaRPr>
          </a:p>
          <a:p>
            <a:r>
              <a:rPr sz="800" dirty="0">
                <a:solidFill>
                  <a:srgbClr val="000000"/>
                </a:solidFill>
                <a:latin typeface="GE Inspira" pitchFamily="34" charset="0"/>
              </a:rPr>
              <a:t>ACTUATOR</a:t>
            </a:r>
            <a:endParaRPr sz="800" dirty="0">
              <a:solidFill>
                <a:srgbClr val="000000"/>
              </a:solidFill>
              <a:latin typeface="GE Inspira" pitchFamily="34" charset="0"/>
            </a:endParaRPr>
          </a:p>
          <a:p>
            <a:r>
              <a:rPr sz="800" dirty="0">
                <a:solidFill>
                  <a:srgbClr val="000000"/>
                </a:solidFill>
                <a:latin typeface="GE Inspira" pitchFamily="34" charset="0"/>
              </a:rPr>
              <a:t>POSITION</a:t>
            </a:r>
            <a:endParaRPr sz="800" dirty="0">
              <a:solidFill>
                <a:srgbClr val="000000"/>
              </a:solidFill>
              <a:latin typeface="GE Inspira" pitchFamily="34" charset="0"/>
            </a:endParaRPr>
          </a:p>
        </p:txBody>
      </p:sp>
      <p:sp>
        <p:nvSpPr>
          <p:cNvPr id="23610" name="Text Box 2"/>
          <p:cNvSpPr txBox="1"/>
          <p:nvPr/>
        </p:nvSpPr>
        <p:spPr>
          <a:xfrm>
            <a:off x="6581775" y="2743200"/>
            <a:ext cx="523875" cy="338138"/>
          </a:xfrm>
          <a:prstGeom prst="rect">
            <a:avLst/>
          </a:prstGeom>
          <a:noFill/>
          <a:ln w="9525">
            <a:noFill/>
          </a:ln>
        </p:spPr>
        <p:txBody>
          <a:bodyPr>
            <a:spAutoFit/>
          </a:bodyPr>
          <a:p>
            <a:r>
              <a:rPr sz="800" dirty="0">
                <a:solidFill>
                  <a:srgbClr val="000000"/>
                </a:solidFill>
                <a:latin typeface="GE Inspira" pitchFamily="34" charset="0"/>
              </a:rPr>
              <a:t>FUEL</a:t>
            </a:r>
            <a:endParaRPr sz="800" dirty="0">
              <a:solidFill>
                <a:srgbClr val="000000"/>
              </a:solidFill>
              <a:latin typeface="GE Inspira" pitchFamily="34" charset="0"/>
            </a:endParaRPr>
          </a:p>
          <a:p>
            <a:r>
              <a:rPr sz="800" dirty="0">
                <a:solidFill>
                  <a:srgbClr val="000000"/>
                </a:solidFill>
                <a:latin typeface="GE Inspira" pitchFamily="34" charset="0"/>
              </a:rPr>
              <a:t>FLOW</a:t>
            </a:r>
            <a:endParaRPr sz="800" dirty="0">
              <a:solidFill>
                <a:srgbClr val="000000"/>
              </a:solidFill>
              <a:latin typeface="GE Inspira" pitchFamily="34" charset="0"/>
            </a:endParaRPr>
          </a:p>
        </p:txBody>
      </p:sp>
      <p:sp>
        <p:nvSpPr>
          <p:cNvPr id="23611" name="Text Box 2"/>
          <p:cNvSpPr txBox="1"/>
          <p:nvPr/>
        </p:nvSpPr>
        <p:spPr>
          <a:xfrm>
            <a:off x="3962400" y="2743200"/>
            <a:ext cx="523875" cy="461963"/>
          </a:xfrm>
          <a:prstGeom prst="rect">
            <a:avLst/>
          </a:prstGeom>
          <a:noFill/>
          <a:ln w="9525">
            <a:noFill/>
          </a:ln>
        </p:spPr>
        <p:txBody>
          <a:bodyPr>
            <a:spAutoFit/>
          </a:bodyPr>
          <a:p>
            <a:r>
              <a:rPr sz="800" dirty="0">
                <a:solidFill>
                  <a:srgbClr val="000000"/>
                </a:solidFill>
                <a:latin typeface="GE Inspira" pitchFamily="34" charset="0"/>
              </a:rPr>
              <a:t>CURRENT</a:t>
            </a:r>
            <a:endParaRPr sz="800" dirty="0">
              <a:solidFill>
                <a:srgbClr val="000000"/>
              </a:solidFill>
              <a:latin typeface="GE Inspira" pitchFamily="34" charset="0"/>
            </a:endParaRPr>
          </a:p>
          <a:p>
            <a:r>
              <a:rPr sz="800" dirty="0">
                <a:solidFill>
                  <a:srgbClr val="000000"/>
                </a:solidFill>
                <a:latin typeface="GE Inspira" pitchFamily="34" charset="0"/>
              </a:rPr>
              <a:t>mA</a:t>
            </a:r>
            <a:endParaRPr sz="800" dirty="0">
              <a:solidFill>
                <a:srgbClr val="000000"/>
              </a:solidFill>
              <a:latin typeface="GE Inspira" pitchFamily="34" charset="0"/>
            </a:endParaRPr>
          </a:p>
        </p:txBody>
      </p:sp>
      <p:sp>
        <p:nvSpPr>
          <p:cNvPr id="23612" name="Line 15"/>
          <p:cNvSpPr/>
          <p:nvPr/>
        </p:nvSpPr>
        <p:spPr>
          <a:xfrm>
            <a:off x="8353425" y="2838450"/>
            <a:ext cx="790575" cy="9525"/>
          </a:xfrm>
          <a:prstGeom prst="line">
            <a:avLst/>
          </a:prstGeom>
          <a:ln w="9525" cap="flat" cmpd="sng">
            <a:solidFill>
              <a:srgbClr val="000000"/>
            </a:solidFill>
            <a:prstDash val="solid"/>
            <a:headEnd type="none" w="med" len="med"/>
            <a:tailEnd type="stealth" w="lg" len="lg"/>
          </a:ln>
        </p:spPr>
      </p:sp>
      <p:sp>
        <p:nvSpPr>
          <p:cNvPr id="23613" name="Text Box 2"/>
          <p:cNvSpPr txBox="1"/>
          <p:nvPr/>
        </p:nvSpPr>
        <p:spPr>
          <a:xfrm>
            <a:off x="8486775" y="2578100"/>
            <a:ext cx="657225" cy="230188"/>
          </a:xfrm>
          <a:prstGeom prst="rect">
            <a:avLst/>
          </a:prstGeom>
          <a:noFill/>
          <a:ln w="9525">
            <a:noFill/>
          </a:ln>
        </p:spPr>
        <p:txBody>
          <a:bodyPr>
            <a:spAutoFit/>
          </a:bodyPr>
          <a:p>
            <a:r>
              <a:rPr sz="900" dirty="0">
                <a:solidFill>
                  <a:srgbClr val="000000"/>
                </a:solidFill>
                <a:latin typeface="GE Inspira" pitchFamily="34" charset="0"/>
              </a:rPr>
              <a:t>THRUST</a:t>
            </a:r>
            <a:endParaRPr sz="900" dirty="0">
              <a:solidFill>
                <a:srgbClr val="000000"/>
              </a:solidFill>
              <a:latin typeface="GE Inspira" pitchFamily="34" charset="0"/>
            </a:endParaRPr>
          </a:p>
        </p:txBody>
      </p:sp>
      <p:sp>
        <p:nvSpPr>
          <p:cNvPr id="23614" name="Text Box 2"/>
          <p:cNvSpPr txBox="1"/>
          <p:nvPr/>
        </p:nvSpPr>
        <p:spPr>
          <a:xfrm>
            <a:off x="8553450" y="2901950"/>
            <a:ext cx="590550" cy="369888"/>
          </a:xfrm>
          <a:prstGeom prst="rect">
            <a:avLst/>
          </a:prstGeom>
          <a:noFill/>
          <a:ln w="9525">
            <a:noFill/>
          </a:ln>
        </p:spPr>
        <p:txBody>
          <a:bodyPr>
            <a:spAutoFit/>
          </a:bodyPr>
          <a:p>
            <a:r>
              <a:rPr sz="900" dirty="0">
                <a:solidFill>
                  <a:srgbClr val="000000"/>
                </a:solidFill>
                <a:latin typeface="GE Inspira" pitchFamily="34" charset="0"/>
              </a:rPr>
              <a:t>FAN</a:t>
            </a:r>
            <a:endParaRPr sz="900" dirty="0">
              <a:solidFill>
                <a:srgbClr val="000000"/>
              </a:solidFill>
              <a:latin typeface="GE Inspira" pitchFamily="34" charset="0"/>
            </a:endParaRPr>
          </a:p>
          <a:p>
            <a:r>
              <a:rPr sz="900" dirty="0">
                <a:solidFill>
                  <a:srgbClr val="000000"/>
                </a:solidFill>
                <a:latin typeface="GE Inspira" pitchFamily="34" charset="0"/>
              </a:rPr>
              <a:t>SPEED</a:t>
            </a:r>
            <a:endParaRPr sz="900" dirty="0">
              <a:solidFill>
                <a:srgbClr val="000000"/>
              </a:solidFill>
              <a:latin typeface="GE Inspira" pitchFamily="34" charset="0"/>
            </a:endParaRPr>
          </a:p>
        </p:txBody>
      </p:sp>
      <p:sp>
        <p:nvSpPr>
          <p:cNvPr id="23615" name="Text Box 2"/>
          <p:cNvSpPr txBox="1"/>
          <p:nvPr/>
        </p:nvSpPr>
        <p:spPr>
          <a:xfrm>
            <a:off x="1276350" y="2638425"/>
            <a:ext cx="673100" cy="461963"/>
          </a:xfrm>
          <a:prstGeom prst="rect">
            <a:avLst/>
          </a:prstGeom>
          <a:noFill/>
          <a:ln w="9525">
            <a:noFill/>
          </a:ln>
        </p:spPr>
        <p:txBody>
          <a:bodyPr>
            <a:spAutoFit/>
          </a:bodyPr>
          <a:p>
            <a:r>
              <a:rPr sz="800" dirty="0">
                <a:solidFill>
                  <a:srgbClr val="000000"/>
                </a:solidFill>
                <a:latin typeface="GE Inspira" pitchFamily="34" charset="0"/>
              </a:rPr>
              <a:t>Fan</a:t>
            </a:r>
            <a:endParaRPr sz="800" dirty="0">
              <a:solidFill>
                <a:srgbClr val="000000"/>
              </a:solidFill>
              <a:latin typeface="GE Inspira" pitchFamily="34" charset="0"/>
            </a:endParaRPr>
          </a:p>
          <a:p>
            <a:r>
              <a:rPr sz="800" dirty="0">
                <a:solidFill>
                  <a:srgbClr val="000000"/>
                </a:solidFill>
                <a:latin typeface="GE Inspira" pitchFamily="34" charset="0"/>
              </a:rPr>
              <a:t>Speed</a:t>
            </a:r>
            <a:endParaRPr sz="800" dirty="0">
              <a:solidFill>
                <a:srgbClr val="000000"/>
              </a:solidFill>
              <a:latin typeface="GE Inspira" pitchFamily="34" charset="0"/>
            </a:endParaRPr>
          </a:p>
          <a:p>
            <a:r>
              <a:rPr sz="800" dirty="0">
                <a:solidFill>
                  <a:srgbClr val="000000"/>
                </a:solidFill>
                <a:latin typeface="GE Inspira" pitchFamily="34" charset="0"/>
              </a:rPr>
              <a:t>Error</a:t>
            </a:r>
            <a:endParaRPr sz="800" dirty="0">
              <a:solidFill>
                <a:srgbClr val="000000"/>
              </a:solidFill>
              <a:latin typeface="GE Inspira" pitchFamily="34" charset="0"/>
            </a:endParaRPr>
          </a:p>
        </p:txBody>
      </p:sp>
      <p:cxnSp>
        <p:nvCxnSpPr>
          <p:cNvPr id="23616" name="Straight Connector 97"/>
          <p:cNvCxnSpPr/>
          <p:nvPr/>
        </p:nvCxnSpPr>
        <p:spPr>
          <a:xfrm>
            <a:off x="2419350" y="3381375"/>
            <a:ext cx="238125" cy="0"/>
          </a:xfrm>
          <a:prstGeom prst="line">
            <a:avLst/>
          </a:prstGeom>
          <a:ln w="12700" cap="flat" cmpd="sng">
            <a:solidFill>
              <a:srgbClr val="040404"/>
            </a:solidFill>
            <a:prstDash val="solid"/>
            <a:headEnd type="none" w="med" len="med"/>
            <a:tailEnd type="none" w="med" len="med"/>
          </a:ln>
        </p:spPr>
      </p:cxnSp>
      <p:cxnSp>
        <p:nvCxnSpPr>
          <p:cNvPr id="23617" name="Straight Connector 102"/>
          <p:cNvCxnSpPr/>
          <p:nvPr/>
        </p:nvCxnSpPr>
        <p:spPr>
          <a:xfrm rot="-5400000" flipH="1">
            <a:off x="2341563" y="3611563"/>
            <a:ext cx="427037" cy="4762"/>
          </a:xfrm>
          <a:prstGeom prst="line">
            <a:avLst/>
          </a:prstGeom>
          <a:ln w="12700" cap="flat" cmpd="sng">
            <a:solidFill>
              <a:srgbClr val="040404"/>
            </a:solidFill>
            <a:prstDash val="solid"/>
            <a:headEnd type="none" w="med" len="med"/>
            <a:tailEnd type="none" w="med" len="med"/>
          </a:ln>
        </p:spPr>
      </p:cxnSp>
      <p:cxnSp>
        <p:nvCxnSpPr>
          <p:cNvPr id="23618" name="Straight Connector 103"/>
          <p:cNvCxnSpPr/>
          <p:nvPr/>
        </p:nvCxnSpPr>
        <p:spPr>
          <a:xfrm rot="5400000">
            <a:off x="2390775" y="2819400"/>
            <a:ext cx="285750" cy="0"/>
          </a:xfrm>
          <a:prstGeom prst="line">
            <a:avLst/>
          </a:prstGeom>
          <a:ln w="12700" cap="flat" cmpd="sng">
            <a:solidFill>
              <a:srgbClr val="040404"/>
            </a:solidFill>
            <a:prstDash val="solid"/>
            <a:headEnd type="none" w="med" len="med"/>
            <a:tailEnd type="none" w="med" len="med"/>
          </a:ln>
        </p:spPr>
      </p:cxnSp>
      <p:cxnSp>
        <p:nvCxnSpPr>
          <p:cNvPr id="23619" name="Straight Connector 108"/>
          <p:cNvCxnSpPr/>
          <p:nvPr/>
        </p:nvCxnSpPr>
        <p:spPr>
          <a:xfrm>
            <a:off x="2381250" y="2667000"/>
            <a:ext cx="133350" cy="0"/>
          </a:xfrm>
          <a:prstGeom prst="line">
            <a:avLst/>
          </a:prstGeom>
          <a:ln w="12700" cap="flat" cmpd="sng">
            <a:solidFill>
              <a:srgbClr val="040404"/>
            </a:solidFill>
            <a:prstDash val="solid"/>
            <a:headEnd type="none" w="med" len="med"/>
            <a:tailEnd type="none" w="med" len="med"/>
          </a:ln>
        </p:spPr>
      </p:cxnSp>
      <p:cxnSp>
        <p:nvCxnSpPr>
          <p:cNvPr id="23620" name="Straight Connector 111"/>
          <p:cNvCxnSpPr/>
          <p:nvPr/>
        </p:nvCxnSpPr>
        <p:spPr>
          <a:xfrm>
            <a:off x="2438400" y="3848100"/>
            <a:ext cx="104775" cy="0"/>
          </a:xfrm>
          <a:prstGeom prst="line">
            <a:avLst/>
          </a:prstGeom>
          <a:ln w="12700" cap="flat" cmpd="sng">
            <a:solidFill>
              <a:srgbClr val="040404"/>
            </a:solidFill>
            <a:prstDash val="solid"/>
            <a:headEnd type="none" w="med" len="med"/>
            <a:tailEnd type="none" w="med" len="med"/>
          </a:ln>
        </p:spPr>
      </p:cxnSp>
      <p:sp>
        <p:nvSpPr>
          <p:cNvPr id="23621" name="Text Box 2"/>
          <p:cNvSpPr txBox="1"/>
          <p:nvPr/>
        </p:nvSpPr>
        <p:spPr>
          <a:xfrm>
            <a:off x="1828800" y="2514600"/>
            <a:ext cx="723900" cy="215900"/>
          </a:xfrm>
          <a:prstGeom prst="rect">
            <a:avLst/>
          </a:prstGeom>
          <a:noFill/>
          <a:ln w="9525">
            <a:noFill/>
          </a:ln>
        </p:spPr>
        <p:txBody>
          <a:bodyPr>
            <a:spAutoFit/>
          </a:bodyPr>
          <a:p>
            <a:r>
              <a:rPr sz="800" dirty="0">
                <a:solidFill>
                  <a:srgbClr val="000000"/>
                </a:solidFill>
                <a:latin typeface="GE Inspira" pitchFamily="34" charset="0"/>
              </a:rPr>
              <a:t>WFACCEL</a:t>
            </a:r>
            <a:endParaRPr sz="800" dirty="0">
              <a:solidFill>
                <a:srgbClr val="000000"/>
              </a:solidFill>
              <a:latin typeface="GE Inspira" pitchFamily="34" charset="0"/>
            </a:endParaRPr>
          </a:p>
        </p:txBody>
      </p:sp>
      <p:sp>
        <p:nvSpPr>
          <p:cNvPr id="23622" name="Text Box 2"/>
          <p:cNvSpPr txBox="1"/>
          <p:nvPr/>
        </p:nvSpPr>
        <p:spPr>
          <a:xfrm>
            <a:off x="1781175" y="3724275"/>
            <a:ext cx="723900" cy="215900"/>
          </a:xfrm>
          <a:prstGeom prst="rect">
            <a:avLst/>
          </a:prstGeom>
          <a:noFill/>
          <a:ln w="9525">
            <a:noFill/>
          </a:ln>
        </p:spPr>
        <p:txBody>
          <a:bodyPr>
            <a:spAutoFit/>
          </a:bodyPr>
          <a:p>
            <a:r>
              <a:rPr sz="800" dirty="0">
                <a:solidFill>
                  <a:srgbClr val="000000"/>
                </a:solidFill>
                <a:latin typeface="GE Inspira" pitchFamily="34" charset="0"/>
              </a:rPr>
              <a:t>WFDECEL</a:t>
            </a:r>
            <a:endParaRPr sz="800" dirty="0">
              <a:solidFill>
                <a:srgbClr val="000000"/>
              </a:solidFill>
              <a:latin typeface="GE Inspira" pitchFamily="34" charset="0"/>
            </a:endParaRPr>
          </a:p>
        </p:txBody>
      </p:sp>
      <p:sp>
        <p:nvSpPr>
          <p:cNvPr id="23623" name="Text Box 2"/>
          <p:cNvSpPr txBox="1"/>
          <p:nvPr/>
        </p:nvSpPr>
        <p:spPr>
          <a:xfrm>
            <a:off x="2209800" y="2990850"/>
            <a:ext cx="673100" cy="338138"/>
          </a:xfrm>
          <a:prstGeom prst="rect">
            <a:avLst/>
          </a:prstGeom>
          <a:noFill/>
          <a:ln w="9525">
            <a:noFill/>
          </a:ln>
        </p:spPr>
        <p:txBody>
          <a:bodyPr>
            <a:spAutoFit/>
          </a:bodyPr>
          <a:p>
            <a:r>
              <a:rPr sz="800" dirty="0">
                <a:solidFill>
                  <a:srgbClr val="000000"/>
                </a:solidFill>
                <a:latin typeface="GE Inspira" pitchFamily="34" charset="0"/>
              </a:rPr>
              <a:t>FMV</a:t>
            </a:r>
            <a:endParaRPr sz="800" dirty="0">
              <a:solidFill>
                <a:srgbClr val="000000"/>
              </a:solidFill>
              <a:latin typeface="GE Inspira" pitchFamily="34" charset="0"/>
            </a:endParaRPr>
          </a:p>
          <a:p>
            <a:r>
              <a:rPr sz="800" dirty="0">
                <a:solidFill>
                  <a:srgbClr val="000000"/>
                </a:solidFill>
                <a:latin typeface="GE Inspira" pitchFamily="34" charset="0"/>
              </a:rPr>
              <a:t>DEMAND</a:t>
            </a:r>
            <a:endParaRPr sz="800" dirty="0">
              <a:solidFill>
                <a:srgbClr val="000000"/>
              </a:solidFill>
              <a:latin typeface="GE Inspira" pitchFamily="34" charset="0"/>
            </a:endParaRPr>
          </a:p>
        </p:txBody>
      </p:sp>
      <p:sp>
        <p:nvSpPr>
          <p:cNvPr id="23624" name="Text Box 2"/>
          <p:cNvSpPr txBox="1"/>
          <p:nvPr/>
        </p:nvSpPr>
        <p:spPr>
          <a:xfrm>
            <a:off x="774700" y="2813050"/>
            <a:ext cx="266700" cy="307975"/>
          </a:xfrm>
          <a:prstGeom prst="rect">
            <a:avLst/>
          </a:prstGeom>
          <a:noFill/>
          <a:ln w="9525">
            <a:noFill/>
          </a:ln>
        </p:spPr>
        <p:txBody>
          <a:bodyPr>
            <a:spAutoFit/>
          </a:bodyPr>
          <a:p>
            <a:r>
              <a:rPr sz="1400" b="1" dirty="0">
                <a:solidFill>
                  <a:srgbClr val="000000"/>
                </a:solidFill>
                <a:latin typeface="GE Inspira" pitchFamily="34" charset="0"/>
              </a:rPr>
              <a:t>+</a:t>
            </a:r>
            <a:endParaRPr sz="1400" b="1" dirty="0">
              <a:solidFill>
                <a:srgbClr val="000000"/>
              </a:solidFill>
              <a:latin typeface="GE Inspira" pitchFamily="34" charset="0"/>
            </a:endParaRPr>
          </a:p>
        </p:txBody>
      </p:sp>
      <p:sp>
        <p:nvSpPr>
          <p:cNvPr id="23625" name="Text Box 2"/>
          <p:cNvSpPr txBox="1"/>
          <p:nvPr/>
        </p:nvSpPr>
        <p:spPr>
          <a:xfrm>
            <a:off x="876300" y="3270250"/>
            <a:ext cx="342900" cy="400050"/>
          </a:xfrm>
          <a:prstGeom prst="rect">
            <a:avLst/>
          </a:prstGeom>
          <a:noFill/>
          <a:ln w="9525">
            <a:noFill/>
          </a:ln>
        </p:spPr>
        <p:txBody>
          <a:bodyPr>
            <a:spAutoFit/>
          </a:bodyPr>
          <a:p>
            <a:r>
              <a:rPr sz="2000" b="1" dirty="0">
                <a:solidFill>
                  <a:srgbClr val="000000"/>
                </a:solidFill>
                <a:latin typeface="GE Inspira" pitchFamily="34" charset="0"/>
              </a:rPr>
              <a:t>-</a:t>
            </a:r>
            <a:endParaRPr sz="2000" b="1" dirty="0">
              <a:solidFill>
                <a:srgbClr val="000000"/>
              </a:solidFill>
              <a:latin typeface="GE Inspira" pitchFamily="34" charset="0"/>
            </a:endParaRPr>
          </a:p>
        </p:txBody>
      </p:sp>
      <p:sp>
        <p:nvSpPr>
          <p:cNvPr id="23626" name="Rectangle 73"/>
          <p:cNvSpPr/>
          <p:nvPr/>
        </p:nvSpPr>
        <p:spPr>
          <a:xfrm>
            <a:off x="3576638" y="5694363"/>
            <a:ext cx="1236662" cy="882650"/>
          </a:xfrm>
          <a:prstGeom prst="rect">
            <a:avLst/>
          </a:prstGeom>
          <a:noFill/>
          <a:ln w="12700"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cxnSp>
        <p:nvCxnSpPr>
          <p:cNvPr id="23627" name="Straight Connector 56"/>
          <p:cNvCxnSpPr/>
          <p:nvPr/>
        </p:nvCxnSpPr>
        <p:spPr>
          <a:xfrm flipV="1">
            <a:off x="4829175" y="6162675"/>
            <a:ext cx="4076700" cy="14288"/>
          </a:xfrm>
          <a:prstGeom prst="line">
            <a:avLst/>
          </a:prstGeom>
          <a:ln w="12700" cap="flat" cmpd="sng">
            <a:solidFill>
              <a:srgbClr val="040404"/>
            </a:solidFill>
            <a:prstDash val="solid"/>
            <a:headEnd type="none" w="med" len="med"/>
            <a:tailEnd type="none" w="med" len="med"/>
          </a:ln>
        </p:spPr>
      </p:cxnSp>
      <p:sp>
        <p:nvSpPr>
          <p:cNvPr id="23628" name="Text Box 13"/>
          <p:cNvSpPr txBox="1"/>
          <p:nvPr/>
        </p:nvSpPr>
        <p:spPr>
          <a:xfrm>
            <a:off x="3536950" y="5715000"/>
            <a:ext cx="1317625" cy="830263"/>
          </a:xfrm>
          <a:prstGeom prst="rect">
            <a:avLst/>
          </a:prstGeom>
          <a:noFill/>
          <a:ln w="9525">
            <a:noFill/>
          </a:ln>
        </p:spPr>
        <p:txBody>
          <a:bodyPr>
            <a:spAutoFit/>
          </a:bodyPr>
          <a:p>
            <a:pPr algn="ctr"/>
            <a:r>
              <a:rPr sz="1600" b="1" dirty="0">
                <a:solidFill>
                  <a:srgbClr val="000000"/>
                </a:solidFill>
                <a:latin typeface="GE Inspira" pitchFamily="34" charset="0"/>
              </a:rPr>
              <a:t>FAN SPEED</a:t>
            </a:r>
            <a:endParaRPr sz="1600" b="1" dirty="0">
              <a:solidFill>
                <a:srgbClr val="000000"/>
              </a:solidFill>
              <a:latin typeface="GE Inspira" pitchFamily="34" charset="0"/>
            </a:endParaRPr>
          </a:p>
          <a:p>
            <a:pPr algn="ctr"/>
            <a:r>
              <a:rPr sz="1600" b="1" dirty="0">
                <a:solidFill>
                  <a:srgbClr val="000000"/>
                </a:solidFill>
                <a:latin typeface="GE Inspira" pitchFamily="34" charset="0"/>
              </a:rPr>
              <a:t>SENSOR</a:t>
            </a:r>
            <a:endParaRPr sz="1600" b="1" baseline="-25000" dirty="0">
              <a:solidFill>
                <a:srgbClr val="000000"/>
              </a:solidFill>
              <a:latin typeface="GE Inspir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9218" name="Rectangle 18"/>
          <p:cNvSpPr>
            <a:spLocks noChangeArrowheads="1"/>
          </p:cNvSpPr>
          <p:nvPr/>
        </p:nvSpPr>
        <p:spPr bwMode="auto">
          <a:xfrm>
            <a:off x="768350" y="2297113"/>
            <a:ext cx="3060700" cy="1770063"/>
          </a:xfrm>
          <a:prstGeom prst="rect">
            <a:avLst/>
          </a:prstGeom>
          <a:solidFill>
            <a:schemeClr val="bg1"/>
          </a:solidFill>
          <a:ln w="28575">
            <a:solidFill>
              <a:srgbClr val="000000"/>
            </a:solidFill>
            <a:miter lim="800000"/>
          </a:ln>
          <a:effectLst>
            <a:outerShdw dist="114300" dir="18900000" algn="ctr" rotWithShape="0">
              <a:schemeClr val="bg2">
                <a:lumMod val="50000"/>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79" name="Text Box 2"/>
          <p:cNvSpPr txBox="1"/>
          <p:nvPr/>
        </p:nvSpPr>
        <p:spPr>
          <a:xfrm>
            <a:off x="1433513" y="298450"/>
            <a:ext cx="6275387" cy="457200"/>
          </a:xfrm>
          <a:prstGeom prst="rect">
            <a:avLst/>
          </a:prstGeom>
          <a:noFill/>
          <a:ln w="9525">
            <a:noFill/>
          </a:ln>
        </p:spPr>
        <p:txBody>
          <a:bodyPr>
            <a:spAutoFit/>
          </a:bodyPr>
          <a:p>
            <a:pPr algn="ctr"/>
            <a:r>
              <a:rPr sz="2400" dirty="0">
                <a:solidFill>
                  <a:srgbClr val="000000"/>
                </a:solidFill>
                <a:latin typeface="GE Inspira" pitchFamily="34" charset="0"/>
              </a:rPr>
              <a:t>10.    Engine Speed Control Loop</a:t>
            </a:r>
            <a:endParaRPr sz="2400" dirty="0">
              <a:solidFill>
                <a:srgbClr val="000000"/>
              </a:solidFill>
              <a:latin typeface="GE Inspira" pitchFamily="34" charset="0"/>
            </a:endParaRPr>
          </a:p>
        </p:txBody>
      </p:sp>
      <p:sp>
        <p:nvSpPr>
          <p:cNvPr id="24580" name="Text Box 3"/>
          <p:cNvSpPr txBox="1"/>
          <p:nvPr/>
        </p:nvSpPr>
        <p:spPr>
          <a:xfrm>
            <a:off x="1427163" y="719138"/>
            <a:ext cx="6529387" cy="646112"/>
          </a:xfrm>
          <a:prstGeom prst="rect">
            <a:avLst/>
          </a:prstGeom>
          <a:noFill/>
          <a:ln w="9525">
            <a:noFill/>
          </a:ln>
        </p:spPr>
        <p:txBody>
          <a:bodyPr>
            <a:spAutoFit/>
          </a:bodyPr>
          <a:p>
            <a:r>
              <a:rPr sz="1200" b="1" dirty="0">
                <a:solidFill>
                  <a:srgbClr val="000000"/>
                </a:solidFill>
                <a:latin typeface="GE Inspira" pitchFamily="34" charset="0"/>
              </a:rPr>
              <a:t>Outer Loop --- FADEC, FMU, FAN SPEED SENSOR</a:t>
            </a:r>
            <a:endParaRPr sz="1200" b="1" dirty="0">
              <a:solidFill>
                <a:srgbClr val="000000"/>
              </a:solidFill>
              <a:latin typeface="GE Inspira" pitchFamily="34" charset="0"/>
            </a:endParaRPr>
          </a:p>
          <a:p>
            <a:r>
              <a:rPr sz="1200" b="1" dirty="0">
                <a:solidFill>
                  <a:srgbClr val="000000"/>
                </a:solidFill>
                <a:latin typeface="GE Inspira" pitchFamily="34" charset="0"/>
              </a:rPr>
              <a:t>Inner Loop ---  FMV Position Control,, FMV Servo ACTUATOR and Klvdt  SENSOR </a:t>
            </a:r>
            <a:endParaRPr sz="1200" b="1" dirty="0">
              <a:solidFill>
                <a:srgbClr val="000000"/>
              </a:solidFill>
              <a:latin typeface="GE Inspira" pitchFamily="34" charset="0"/>
            </a:endParaRPr>
          </a:p>
          <a:p>
            <a:r>
              <a:rPr sz="1200" b="1" dirty="0">
                <a:solidFill>
                  <a:srgbClr val="000000"/>
                </a:solidFill>
                <a:latin typeface="GE Inspira" pitchFamily="34" charset="0"/>
              </a:rPr>
              <a:t> Inner Loop is FASTER</a:t>
            </a:r>
            <a:endParaRPr sz="1200" b="1" dirty="0">
              <a:solidFill>
                <a:srgbClr val="000000"/>
              </a:solidFill>
              <a:latin typeface="GE Inspira" pitchFamily="34" charset="0"/>
            </a:endParaRPr>
          </a:p>
        </p:txBody>
      </p:sp>
      <p:sp>
        <p:nvSpPr>
          <p:cNvPr id="24581" name="Text Box 4"/>
          <p:cNvSpPr txBox="1"/>
          <p:nvPr/>
        </p:nvSpPr>
        <p:spPr>
          <a:xfrm>
            <a:off x="4210050" y="1292225"/>
            <a:ext cx="1317625" cy="244475"/>
          </a:xfrm>
          <a:prstGeom prst="rect">
            <a:avLst/>
          </a:prstGeom>
          <a:noFill/>
          <a:ln w="9525">
            <a:noFill/>
          </a:ln>
        </p:spPr>
        <p:txBody>
          <a:bodyPr>
            <a:spAutoFit/>
          </a:bodyPr>
          <a:p>
            <a:r>
              <a:rPr sz="1000" b="1" dirty="0">
                <a:solidFill>
                  <a:srgbClr val="000000"/>
                </a:solidFill>
                <a:latin typeface="GE Inspira" pitchFamily="34" charset="0"/>
              </a:rPr>
              <a:t>CLOSED-LOOP</a:t>
            </a:r>
            <a:endParaRPr sz="1000" b="1" dirty="0">
              <a:solidFill>
                <a:srgbClr val="000000"/>
              </a:solidFill>
              <a:latin typeface="GE Inspira" pitchFamily="34" charset="0"/>
            </a:endParaRPr>
          </a:p>
        </p:txBody>
      </p:sp>
      <p:sp>
        <p:nvSpPr>
          <p:cNvPr id="24582" name="Line 5"/>
          <p:cNvSpPr/>
          <p:nvPr/>
        </p:nvSpPr>
        <p:spPr>
          <a:xfrm flipH="1">
            <a:off x="901700" y="1443038"/>
            <a:ext cx="3249613" cy="4762"/>
          </a:xfrm>
          <a:prstGeom prst="line">
            <a:avLst/>
          </a:prstGeom>
          <a:ln w="9525" cap="flat" cmpd="sng">
            <a:solidFill>
              <a:srgbClr val="000000"/>
            </a:solidFill>
            <a:prstDash val="solid"/>
            <a:headEnd type="none" w="med" len="med"/>
            <a:tailEnd type="stealth" w="lg" len="lg"/>
          </a:ln>
        </p:spPr>
      </p:sp>
      <p:sp>
        <p:nvSpPr>
          <p:cNvPr id="24583" name="Line 8"/>
          <p:cNvSpPr/>
          <p:nvPr/>
        </p:nvSpPr>
        <p:spPr>
          <a:xfrm flipV="1">
            <a:off x="5405438" y="1422400"/>
            <a:ext cx="2836862" cy="3175"/>
          </a:xfrm>
          <a:prstGeom prst="line">
            <a:avLst/>
          </a:prstGeom>
          <a:ln w="9525" cap="flat" cmpd="sng">
            <a:solidFill>
              <a:srgbClr val="000000"/>
            </a:solidFill>
            <a:prstDash val="solid"/>
            <a:headEnd type="none" w="med" len="med"/>
            <a:tailEnd type="stealth" w="lg" len="lg"/>
          </a:ln>
        </p:spPr>
      </p:sp>
      <p:sp>
        <p:nvSpPr>
          <p:cNvPr id="24584" name="Line 9"/>
          <p:cNvSpPr/>
          <p:nvPr/>
        </p:nvSpPr>
        <p:spPr>
          <a:xfrm>
            <a:off x="904875" y="1281113"/>
            <a:ext cx="0" cy="403225"/>
          </a:xfrm>
          <a:prstGeom prst="line">
            <a:avLst/>
          </a:prstGeom>
          <a:ln w="9525" cap="flat" cmpd="sng">
            <a:solidFill>
              <a:srgbClr val="000000"/>
            </a:solidFill>
            <a:prstDash val="solid"/>
            <a:headEnd type="none" w="med" len="med"/>
            <a:tailEnd type="none" w="med" len="med"/>
          </a:ln>
        </p:spPr>
      </p:sp>
      <p:sp>
        <p:nvSpPr>
          <p:cNvPr id="24585" name="Text Box 10"/>
          <p:cNvSpPr txBox="1"/>
          <p:nvPr/>
        </p:nvSpPr>
        <p:spPr>
          <a:xfrm>
            <a:off x="171450" y="1201738"/>
            <a:ext cx="1076325" cy="549275"/>
          </a:xfrm>
          <a:prstGeom prst="rect">
            <a:avLst/>
          </a:prstGeom>
          <a:noFill/>
          <a:ln w="9525">
            <a:noFill/>
          </a:ln>
        </p:spPr>
        <p:txBody>
          <a:bodyPr>
            <a:spAutoFit/>
          </a:bodyPr>
          <a:p>
            <a:r>
              <a:rPr sz="1000" b="1" dirty="0">
                <a:solidFill>
                  <a:srgbClr val="000000"/>
                </a:solidFill>
                <a:latin typeface="GE Inspira" pitchFamily="34" charset="0"/>
              </a:rPr>
              <a:t>FAN</a:t>
            </a:r>
            <a:endParaRPr sz="1000" b="1" dirty="0">
              <a:solidFill>
                <a:srgbClr val="000000"/>
              </a:solidFill>
              <a:latin typeface="GE Inspira" pitchFamily="34" charset="0"/>
            </a:endParaRPr>
          </a:p>
          <a:p>
            <a:r>
              <a:rPr sz="1000" b="1" dirty="0">
                <a:solidFill>
                  <a:srgbClr val="000000"/>
                </a:solidFill>
                <a:latin typeface="GE Inspira" pitchFamily="34" charset="0"/>
              </a:rPr>
              <a:t>SPEED</a:t>
            </a:r>
            <a:endParaRPr sz="1000" b="1" dirty="0">
              <a:solidFill>
                <a:srgbClr val="000000"/>
              </a:solidFill>
              <a:latin typeface="GE Inspira" pitchFamily="34" charset="0"/>
            </a:endParaRPr>
          </a:p>
          <a:p>
            <a:r>
              <a:rPr sz="1000" b="1" dirty="0">
                <a:solidFill>
                  <a:srgbClr val="000000"/>
                </a:solidFill>
                <a:latin typeface="GE Inspira" pitchFamily="34" charset="0"/>
              </a:rPr>
              <a:t>DEMAND</a:t>
            </a:r>
            <a:endParaRPr sz="1000" b="1" dirty="0">
              <a:solidFill>
                <a:srgbClr val="000000"/>
              </a:solidFill>
              <a:latin typeface="GE Inspira" pitchFamily="34" charset="0"/>
            </a:endParaRPr>
          </a:p>
        </p:txBody>
      </p:sp>
      <p:sp>
        <p:nvSpPr>
          <p:cNvPr id="24586" name="Text Box 11"/>
          <p:cNvSpPr txBox="1"/>
          <p:nvPr/>
        </p:nvSpPr>
        <p:spPr>
          <a:xfrm>
            <a:off x="8297863" y="1177925"/>
            <a:ext cx="693737" cy="396875"/>
          </a:xfrm>
          <a:prstGeom prst="rect">
            <a:avLst/>
          </a:prstGeom>
          <a:noFill/>
          <a:ln w="9525">
            <a:noFill/>
          </a:ln>
        </p:spPr>
        <p:txBody>
          <a:bodyPr>
            <a:spAutoFit/>
          </a:bodyPr>
          <a:p>
            <a:r>
              <a:rPr sz="1000" b="1" dirty="0">
                <a:solidFill>
                  <a:srgbClr val="000000"/>
                </a:solidFill>
                <a:latin typeface="GE Inspira" pitchFamily="34" charset="0"/>
              </a:rPr>
              <a:t>FAN</a:t>
            </a:r>
            <a:endParaRPr sz="1000" b="1" dirty="0">
              <a:solidFill>
                <a:srgbClr val="000000"/>
              </a:solidFill>
              <a:latin typeface="GE Inspira" pitchFamily="34" charset="0"/>
            </a:endParaRPr>
          </a:p>
          <a:p>
            <a:r>
              <a:rPr sz="1000" b="1" dirty="0">
                <a:solidFill>
                  <a:srgbClr val="000000"/>
                </a:solidFill>
                <a:latin typeface="GE Inspira" pitchFamily="34" charset="0"/>
              </a:rPr>
              <a:t>SPEED</a:t>
            </a:r>
            <a:endParaRPr sz="1000" b="1" dirty="0">
              <a:solidFill>
                <a:srgbClr val="000000"/>
              </a:solidFill>
              <a:latin typeface="GE Inspira" pitchFamily="34" charset="0"/>
            </a:endParaRPr>
          </a:p>
        </p:txBody>
      </p:sp>
      <p:sp>
        <p:nvSpPr>
          <p:cNvPr id="24587" name="Line 12"/>
          <p:cNvSpPr/>
          <p:nvPr/>
        </p:nvSpPr>
        <p:spPr>
          <a:xfrm>
            <a:off x="8228013" y="1270000"/>
            <a:ext cx="0" cy="403225"/>
          </a:xfrm>
          <a:prstGeom prst="line">
            <a:avLst/>
          </a:prstGeom>
          <a:ln w="9525" cap="flat" cmpd="sng">
            <a:solidFill>
              <a:srgbClr val="000000"/>
            </a:solidFill>
            <a:prstDash val="solid"/>
            <a:headEnd type="none" w="med" len="med"/>
            <a:tailEnd type="none" w="med" len="med"/>
          </a:ln>
        </p:spPr>
      </p:sp>
      <p:sp>
        <p:nvSpPr>
          <p:cNvPr id="24588" name="Text Box 13"/>
          <p:cNvSpPr txBox="1"/>
          <p:nvPr/>
        </p:nvSpPr>
        <p:spPr>
          <a:xfrm>
            <a:off x="3525838" y="1612900"/>
            <a:ext cx="1317625" cy="396875"/>
          </a:xfrm>
          <a:prstGeom prst="rect">
            <a:avLst/>
          </a:prstGeom>
          <a:noFill/>
          <a:ln w="9525">
            <a:noFill/>
          </a:ln>
        </p:spPr>
        <p:txBody>
          <a:bodyPr>
            <a:spAutoFit/>
          </a:bodyPr>
          <a:p>
            <a:pPr algn="ctr"/>
            <a:r>
              <a:rPr sz="1000" b="1" dirty="0">
                <a:solidFill>
                  <a:srgbClr val="000000"/>
                </a:solidFill>
                <a:latin typeface="GE Inspira" pitchFamily="34" charset="0"/>
              </a:rPr>
              <a:t>INNER</a:t>
            </a:r>
            <a:endParaRPr sz="1000" b="1" dirty="0">
              <a:solidFill>
                <a:srgbClr val="000000"/>
              </a:solidFill>
              <a:latin typeface="GE Inspira" pitchFamily="34" charset="0"/>
            </a:endParaRPr>
          </a:p>
          <a:p>
            <a:pPr algn="ctr"/>
            <a:r>
              <a:rPr sz="1000" b="1" dirty="0">
                <a:solidFill>
                  <a:srgbClr val="000000"/>
                </a:solidFill>
                <a:latin typeface="GE Inspira" pitchFamily="34" charset="0"/>
              </a:rPr>
              <a:t>CLOSED-LOOP</a:t>
            </a:r>
            <a:endParaRPr sz="1000" b="1" dirty="0">
              <a:solidFill>
                <a:srgbClr val="000000"/>
              </a:solidFill>
              <a:latin typeface="GE Inspira" pitchFamily="34" charset="0"/>
            </a:endParaRPr>
          </a:p>
        </p:txBody>
      </p:sp>
      <p:sp>
        <p:nvSpPr>
          <p:cNvPr id="24589" name="Line 14"/>
          <p:cNvSpPr/>
          <p:nvPr/>
        </p:nvSpPr>
        <p:spPr>
          <a:xfrm flipH="1">
            <a:off x="2717800" y="1814513"/>
            <a:ext cx="977900" cy="0"/>
          </a:xfrm>
          <a:prstGeom prst="line">
            <a:avLst/>
          </a:prstGeom>
          <a:ln w="9525" cap="flat" cmpd="sng">
            <a:solidFill>
              <a:srgbClr val="000000"/>
            </a:solidFill>
            <a:prstDash val="solid"/>
            <a:headEnd type="none" w="med" len="med"/>
            <a:tailEnd type="stealth" w="lg" len="lg"/>
          </a:ln>
        </p:spPr>
      </p:sp>
      <p:sp>
        <p:nvSpPr>
          <p:cNvPr id="24590" name="Line 15"/>
          <p:cNvSpPr/>
          <p:nvPr/>
        </p:nvSpPr>
        <p:spPr>
          <a:xfrm>
            <a:off x="4721225" y="1784350"/>
            <a:ext cx="862013" cy="0"/>
          </a:xfrm>
          <a:prstGeom prst="line">
            <a:avLst/>
          </a:prstGeom>
          <a:ln w="9525" cap="flat" cmpd="sng">
            <a:solidFill>
              <a:srgbClr val="000000"/>
            </a:solidFill>
            <a:prstDash val="solid"/>
            <a:headEnd type="none" w="med" len="med"/>
            <a:tailEnd type="stealth" w="lg" len="lg"/>
          </a:ln>
        </p:spPr>
      </p:sp>
      <p:sp>
        <p:nvSpPr>
          <p:cNvPr id="24591" name="Line 16"/>
          <p:cNvSpPr/>
          <p:nvPr/>
        </p:nvSpPr>
        <p:spPr>
          <a:xfrm>
            <a:off x="2725738" y="1625600"/>
            <a:ext cx="0" cy="403225"/>
          </a:xfrm>
          <a:prstGeom prst="line">
            <a:avLst/>
          </a:prstGeom>
          <a:ln w="9525" cap="flat" cmpd="sng">
            <a:solidFill>
              <a:srgbClr val="000000"/>
            </a:solidFill>
            <a:prstDash val="solid"/>
            <a:headEnd type="none" w="med" len="med"/>
            <a:tailEnd type="none" w="med" len="med"/>
          </a:ln>
        </p:spPr>
      </p:sp>
      <p:sp>
        <p:nvSpPr>
          <p:cNvPr id="24592" name="Line 17"/>
          <p:cNvSpPr/>
          <p:nvPr/>
        </p:nvSpPr>
        <p:spPr>
          <a:xfrm>
            <a:off x="5581650" y="1662113"/>
            <a:ext cx="0" cy="403225"/>
          </a:xfrm>
          <a:prstGeom prst="line">
            <a:avLst/>
          </a:prstGeom>
          <a:ln w="9525" cap="flat" cmpd="sng">
            <a:solidFill>
              <a:srgbClr val="000000"/>
            </a:solidFill>
            <a:prstDash val="solid"/>
            <a:headEnd type="none" w="med" len="med"/>
            <a:tailEnd type="none" w="med" len="med"/>
          </a:ln>
        </p:spPr>
      </p:sp>
      <p:sp>
        <p:nvSpPr>
          <p:cNvPr id="23" name="Rectangle 18"/>
          <p:cNvSpPr>
            <a:spLocks noChangeArrowheads="1"/>
          </p:cNvSpPr>
          <p:nvPr/>
        </p:nvSpPr>
        <p:spPr bwMode="auto">
          <a:xfrm>
            <a:off x="4400550" y="2419350"/>
            <a:ext cx="2105025" cy="1390650"/>
          </a:xfrm>
          <a:prstGeom prst="rect">
            <a:avLst/>
          </a:prstGeom>
          <a:solidFill>
            <a:schemeClr val="bg1"/>
          </a:solidFill>
          <a:ln w="28575">
            <a:solidFill>
              <a:srgbClr val="000000"/>
            </a:solidFill>
            <a:miter lim="800000"/>
          </a:ln>
          <a:effectLst>
            <a:outerShdw dist="107763" dir="18900000" algn="ctr" rotWithShape="0">
              <a:schemeClr val="bg2">
                <a:lumMod val="50000"/>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 name="Rectangle 18"/>
          <p:cNvSpPr>
            <a:spLocks noChangeArrowheads="1"/>
          </p:cNvSpPr>
          <p:nvPr/>
        </p:nvSpPr>
        <p:spPr bwMode="auto">
          <a:xfrm>
            <a:off x="7143750" y="2349500"/>
            <a:ext cx="1209675" cy="1638300"/>
          </a:xfrm>
          <a:prstGeom prst="rect">
            <a:avLst/>
          </a:prstGeom>
          <a:solidFill>
            <a:schemeClr val="bg1"/>
          </a:solidFill>
          <a:ln w="28575">
            <a:solidFill>
              <a:srgbClr val="000000"/>
            </a:solidFill>
            <a:miter lim="800000"/>
          </a:ln>
          <a:effectLst>
            <a:outerShdw dist="107763" dir="18900000" algn="ctr" rotWithShape="0">
              <a:schemeClr val="bg2">
                <a:lumMod val="50000"/>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4595" name="Oval 25"/>
          <p:cNvSpPr/>
          <p:nvPr/>
        </p:nvSpPr>
        <p:spPr>
          <a:xfrm>
            <a:off x="5448300" y="4686300"/>
            <a:ext cx="2790825" cy="1247775"/>
          </a:xfrm>
          <a:prstGeom prst="ellipse">
            <a:avLst/>
          </a:prstGeom>
          <a:noFill/>
          <a:ln w="12700" cap="flat" cmpd="sng">
            <a:solidFill>
              <a:srgbClr val="000000"/>
            </a:solidFill>
            <a:prstDash val="solid"/>
            <a:headEnd type="none" w="med" len="med"/>
            <a:tailEnd type="none" w="med" len="med"/>
          </a:ln>
        </p:spPr>
        <p:txBody>
          <a:bodyPr/>
          <a:p>
            <a:endParaRPr dirty="0">
              <a:latin typeface="Arial" panose="020B0604020202020204" pitchFamily="34" charset="0"/>
            </a:endParaRPr>
          </a:p>
        </p:txBody>
      </p:sp>
      <p:sp>
        <p:nvSpPr>
          <p:cNvPr id="27" name="Text Box 13"/>
          <p:cNvSpPr txBox="1">
            <a:spLocks noChangeArrowheads="1"/>
          </p:cNvSpPr>
          <p:nvPr/>
        </p:nvSpPr>
        <p:spPr bwMode="auto">
          <a:xfrm>
            <a:off x="5561013" y="4819650"/>
            <a:ext cx="2608263" cy="1008063"/>
          </a:xfrm>
          <a:prstGeom prst="rect">
            <a:avLst/>
          </a:prstGeom>
          <a:noFill/>
          <a:ln w="9525">
            <a:noFill/>
            <a:miter lim="800000"/>
          </a:ln>
          <a:effectLst/>
        </p:spPr>
        <p:txBody>
          <a:bodyPr>
            <a:spAutoFit/>
          </a:bodyPr>
          <a:lstStyle/>
          <a:p>
            <a:pPr marR="0" algn="ctr" defTabSz="914400">
              <a:buClrTx/>
              <a:buSzTx/>
              <a:buFontTx/>
              <a:buNone/>
              <a:defRPr/>
            </a:pPr>
            <a:r>
              <a:rPr kumimoji="0" lang="en-US" sz="1050" b="1" kern="1200" cap="none" spc="0" normalizeH="0" baseline="0" noProof="0" dirty="0">
                <a:solidFill>
                  <a:srgbClr val="000000"/>
                </a:solidFill>
                <a:latin typeface="GE Inspira" pitchFamily="34" charset="0"/>
                <a:ea typeface="+mn-ea"/>
                <a:cs typeface="+mn-cs"/>
              </a:rPr>
              <a:t>MANIPULATED VARIABLES</a:t>
            </a:r>
            <a:endParaRPr kumimoji="0" lang="en-US" sz="1050" b="1" kern="1200" cap="none" spc="0" normalizeH="0" baseline="0" noProof="0" dirty="0">
              <a:solidFill>
                <a:srgbClr val="000000"/>
              </a:solidFill>
              <a:latin typeface="GE Inspira" pitchFamily="34" charset="0"/>
              <a:ea typeface="+mn-ea"/>
              <a:cs typeface="+mn-cs"/>
            </a:endParaRPr>
          </a:p>
          <a:p>
            <a:pPr marR="0" algn="ctr" defTabSz="914400">
              <a:buClrTx/>
              <a:buSzTx/>
              <a:buFontTx/>
              <a:buNone/>
              <a:defRPr/>
            </a:pPr>
            <a:r>
              <a:rPr kumimoji="0" lang="en-US" sz="1050" b="1" i="1" kern="1200" cap="none" spc="0" normalizeH="0" baseline="0" noProof="0" dirty="0">
                <a:solidFill>
                  <a:srgbClr val="000000"/>
                </a:solidFill>
                <a:latin typeface="GE Inspira" pitchFamily="34" charset="0"/>
                <a:ea typeface="+mn-ea"/>
                <a:cs typeface="+mn-cs"/>
              </a:rPr>
              <a:t>(Commercial Engines)</a:t>
            </a:r>
            <a:endParaRPr kumimoji="0" lang="en-US" sz="1050" b="1" i="1" kern="1200" cap="none" spc="0" normalizeH="0" baseline="0" noProof="0" dirty="0">
              <a:solidFill>
                <a:srgbClr val="000000"/>
              </a:solidFill>
              <a:latin typeface="GE Inspira" pitchFamily="34" charset="0"/>
              <a:ea typeface="+mn-ea"/>
              <a:cs typeface="+mn-cs"/>
            </a:endParaRPr>
          </a:p>
          <a:p>
            <a:pPr marR="0" algn="ctr" defTabSz="914400">
              <a:buClrTx/>
              <a:buSzTx/>
              <a:buFontTx/>
              <a:buNone/>
              <a:defRPr/>
            </a:pPr>
            <a:endParaRPr kumimoji="0" lang="en-US" sz="1000" b="1" i="1" kern="1200" cap="none" spc="0" normalizeH="0" baseline="0" noProof="0" dirty="0">
              <a:solidFill>
                <a:srgbClr val="000000"/>
              </a:solidFill>
              <a:latin typeface="GE Inspira" pitchFamily="34" charset="0"/>
              <a:ea typeface="+mn-ea"/>
              <a:cs typeface="+mn-cs"/>
            </a:endParaRPr>
          </a:p>
          <a:p>
            <a:pPr marR="0" defTabSz="914400">
              <a:buClrTx/>
              <a:buSzTx/>
              <a:buFontTx/>
              <a:buNone/>
              <a:defRPr/>
            </a:pPr>
            <a:r>
              <a:rPr kumimoji="0" lang="en-US" sz="900" b="1" kern="1200" cap="none" spc="0" normalizeH="0" baseline="0" noProof="0" dirty="0">
                <a:solidFill>
                  <a:srgbClr val="000000"/>
                </a:solidFill>
                <a:latin typeface="GE Inspira" pitchFamily="34" charset="0"/>
                <a:ea typeface="+mn-ea"/>
                <a:cs typeface="+mn-cs"/>
              </a:rPr>
              <a:t>        </a:t>
            </a:r>
            <a:r>
              <a:rPr kumimoji="0" lang="en-US" sz="1050" b="1" kern="1200" cap="none" spc="0" normalizeH="0" baseline="0" noProof="0" dirty="0">
                <a:solidFill>
                  <a:srgbClr val="000000"/>
                </a:solidFill>
                <a:latin typeface="GE Inspira" pitchFamily="34" charset="0"/>
                <a:ea typeface="+mn-ea"/>
                <a:cs typeface="+mn-cs"/>
              </a:rPr>
              <a:t>Fuel Flow (WFM)</a:t>
            </a:r>
            <a:endParaRPr kumimoji="0" lang="en-US" sz="1050" b="1" kern="1200" cap="none" spc="0" normalizeH="0" baseline="0" noProof="0" dirty="0">
              <a:solidFill>
                <a:srgbClr val="000000"/>
              </a:solidFill>
              <a:latin typeface="GE Inspira" pitchFamily="34" charset="0"/>
              <a:ea typeface="+mn-ea"/>
              <a:cs typeface="+mn-cs"/>
            </a:endParaRPr>
          </a:p>
          <a:p>
            <a:pPr marR="0" defTabSz="914400">
              <a:buClrTx/>
              <a:buSzTx/>
              <a:buFontTx/>
              <a:buNone/>
              <a:defRPr/>
            </a:pPr>
            <a:r>
              <a:rPr kumimoji="0" lang="en-US" sz="900" b="1" kern="1200" cap="none" spc="0" normalizeH="0" baseline="0" noProof="0" dirty="0">
                <a:solidFill>
                  <a:srgbClr val="000000"/>
                </a:solidFill>
                <a:latin typeface="GE Inspira" pitchFamily="34" charset="0"/>
                <a:ea typeface="+mn-ea"/>
                <a:cs typeface="+mn-cs"/>
              </a:rPr>
              <a:t>        Variable Stator Vanes (VSVs)</a:t>
            </a:r>
            <a:endParaRPr kumimoji="0" lang="en-US" sz="900" b="1" kern="1200" cap="none" spc="0" normalizeH="0" baseline="0" noProof="0" dirty="0">
              <a:solidFill>
                <a:srgbClr val="000000"/>
              </a:solidFill>
              <a:latin typeface="GE Inspira" pitchFamily="34" charset="0"/>
              <a:ea typeface="+mn-ea"/>
              <a:cs typeface="+mn-cs"/>
            </a:endParaRPr>
          </a:p>
          <a:p>
            <a:pPr marR="0" defTabSz="914400">
              <a:buClrTx/>
              <a:buSzTx/>
              <a:buFontTx/>
              <a:buNone/>
              <a:defRPr/>
            </a:pPr>
            <a:r>
              <a:rPr kumimoji="0" lang="en-US" sz="900" b="1" kern="1200" cap="none" spc="0" normalizeH="0" baseline="0" noProof="0" dirty="0">
                <a:solidFill>
                  <a:srgbClr val="000000"/>
                </a:solidFill>
                <a:latin typeface="GE Inspira" pitchFamily="34" charset="0"/>
                <a:ea typeface="+mn-ea"/>
                <a:cs typeface="+mn-cs"/>
              </a:rPr>
              <a:t>        Variable Bleed Valves (VBVs)</a:t>
            </a:r>
            <a:endParaRPr kumimoji="0" lang="en-US" sz="900" b="1" kern="1200" cap="none" spc="0" normalizeH="0" baseline="0" noProof="0" dirty="0">
              <a:solidFill>
                <a:srgbClr val="000000"/>
              </a:solidFill>
              <a:latin typeface="GE Inspira" pitchFamily="34" charset="0"/>
              <a:ea typeface="+mn-ea"/>
              <a:cs typeface="+mn-cs"/>
            </a:endParaRPr>
          </a:p>
        </p:txBody>
      </p:sp>
      <p:sp>
        <p:nvSpPr>
          <p:cNvPr id="29" name="Rectangle 28"/>
          <p:cNvSpPr/>
          <p:nvPr/>
        </p:nvSpPr>
        <p:spPr bwMode="auto">
          <a:xfrm>
            <a:off x="3584575" y="4581525"/>
            <a:ext cx="1177925" cy="571500"/>
          </a:xfrm>
          <a:prstGeom prst="rect">
            <a:avLst/>
          </a:prstGeom>
          <a:solidFill>
            <a:schemeClr val="bg1"/>
          </a:solidFill>
          <a:ln w="19050" cap="flat" cmpd="sng" algn="ctr">
            <a:solidFill>
              <a:srgbClr val="040404"/>
            </a:solidFill>
            <a:prstDash val="solid"/>
            <a:round/>
            <a:headEnd type="none" w="med" len="med"/>
            <a:tailEnd type="none" w="med" len="med"/>
          </a:ln>
          <a:effectLst>
            <a:outerShdw dist="114300" dir="18900000" algn="bl" rotWithShape="0">
              <a:srgbClr val="000000"/>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598" name="Text Box 2"/>
          <p:cNvSpPr txBox="1"/>
          <p:nvPr/>
        </p:nvSpPr>
        <p:spPr>
          <a:xfrm>
            <a:off x="842963" y="2362200"/>
            <a:ext cx="1055687" cy="400050"/>
          </a:xfrm>
          <a:prstGeom prst="rect">
            <a:avLst/>
          </a:prstGeom>
          <a:noFill/>
          <a:ln w="9525">
            <a:noFill/>
          </a:ln>
        </p:spPr>
        <p:txBody>
          <a:bodyPr>
            <a:spAutoFit/>
          </a:bodyPr>
          <a:p>
            <a:r>
              <a:rPr sz="2000" dirty="0">
                <a:solidFill>
                  <a:srgbClr val="000000"/>
                </a:solidFill>
                <a:latin typeface="GE Inspira" pitchFamily="34" charset="0"/>
              </a:rPr>
              <a:t>FADEC</a:t>
            </a:r>
            <a:endParaRPr sz="2000" dirty="0">
              <a:solidFill>
                <a:srgbClr val="000000"/>
              </a:solidFill>
              <a:latin typeface="GE Inspira" pitchFamily="34" charset="0"/>
            </a:endParaRPr>
          </a:p>
        </p:txBody>
      </p:sp>
      <p:sp>
        <p:nvSpPr>
          <p:cNvPr id="24599" name="Text Box 2"/>
          <p:cNvSpPr txBox="1"/>
          <p:nvPr/>
        </p:nvSpPr>
        <p:spPr>
          <a:xfrm>
            <a:off x="4373563" y="2454275"/>
            <a:ext cx="877887" cy="400050"/>
          </a:xfrm>
          <a:prstGeom prst="rect">
            <a:avLst/>
          </a:prstGeom>
          <a:noFill/>
          <a:ln w="9525">
            <a:noFill/>
          </a:ln>
        </p:spPr>
        <p:txBody>
          <a:bodyPr>
            <a:spAutoFit/>
          </a:bodyPr>
          <a:p>
            <a:r>
              <a:rPr sz="2000" dirty="0">
                <a:solidFill>
                  <a:srgbClr val="000000"/>
                </a:solidFill>
                <a:latin typeface="GE Inspira" pitchFamily="34" charset="0"/>
              </a:rPr>
              <a:t>FMU</a:t>
            </a:r>
            <a:endParaRPr sz="2000" dirty="0">
              <a:solidFill>
                <a:srgbClr val="000000"/>
              </a:solidFill>
              <a:latin typeface="GE Inspira" pitchFamily="34" charset="0"/>
            </a:endParaRPr>
          </a:p>
        </p:txBody>
      </p:sp>
      <p:sp>
        <p:nvSpPr>
          <p:cNvPr id="24600" name="Text Box 2"/>
          <p:cNvSpPr txBox="1"/>
          <p:nvPr/>
        </p:nvSpPr>
        <p:spPr>
          <a:xfrm>
            <a:off x="7097713" y="2406650"/>
            <a:ext cx="1296987" cy="400050"/>
          </a:xfrm>
          <a:prstGeom prst="rect">
            <a:avLst/>
          </a:prstGeom>
          <a:noFill/>
          <a:ln w="9525">
            <a:noFill/>
          </a:ln>
        </p:spPr>
        <p:txBody>
          <a:bodyPr>
            <a:spAutoFit/>
          </a:bodyPr>
          <a:p>
            <a:r>
              <a:rPr sz="2000" dirty="0">
                <a:solidFill>
                  <a:srgbClr val="000000"/>
                </a:solidFill>
                <a:latin typeface="GE Inspira" pitchFamily="34" charset="0"/>
              </a:rPr>
              <a:t>ENGINE</a:t>
            </a:r>
            <a:endParaRPr sz="2000" dirty="0">
              <a:solidFill>
                <a:srgbClr val="000000"/>
              </a:solidFill>
              <a:latin typeface="GE Inspira" pitchFamily="34" charset="0"/>
            </a:endParaRPr>
          </a:p>
        </p:txBody>
      </p:sp>
      <p:sp>
        <p:nvSpPr>
          <p:cNvPr id="24601" name="Text Box 2"/>
          <p:cNvSpPr txBox="1"/>
          <p:nvPr/>
        </p:nvSpPr>
        <p:spPr>
          <a:xfrm>
            <a:off x="7129463" y="2890838"/>
            <a:ext cx="1100137" cy="830262"/>
          </a:xfrm>
          <a:prstGeom prst="rect">
            <a:avLst/>
          </a:prstGeom>
          <a:noFill/>
          <a:ln w="9525">
            <a:noFill/>
          </a:ln>
        </p:spPr>
        <p:txBody>
          <a:bodyPr>
            <a:spAutoFit/>
          </a:bodyPr>
          <a:p>
            <a:r>
              <a:rPr sz="1200" dirty="0">
                <a:solidFill>
                  <a:srgbClr val="000000"/>
                </a:solidFill>
                <a:latin typeface="GE Inspira" pitchFamily="34" charset="0"/>
              </a:rPr>
              <a:t>ENGINE</a:t>
            </a:r>
            <a:endParaRPr sz="1200" dirty="0">
              <a:solidFill>
                <a:srgbClr val="000000"/>
              </a:solidFill>
              <a:latin typeface="GE Inspira" pitchFamily="34" charset="0"/>
            </a:endParaRPr>
          </a:p>
          <a:p>
            <a:r>
              <a:rPr sz="1200" dirty="0">
                <a:solidFill>
                  <a:srgbClr val="000000"/>
                </a:solidFill>
                <a:latin typeface="GE Inspira" pitchFamily="34" charset="0"/>
              </a:rPr>
              <a:t>DYNAMICS</a:t>
            </a:r>
            <a:endParaRPr sz="1200" dirty="0">
              <a:solidFill>
                <a:srgbClr val="000000"/>
              </a:solidFill>
              <a:latin typeface="GE Inspira" pitchFamily="34" charset="0"/>
            </a:endParaRPr>
          </a:p>
          <a:p>
            <a:r>
              <a:rPr sz="1200" dirty="0">
                <a:solidFill>
                  <a:srgbClr val="000000"/>
                </a:solidFill>
                <a:latin typeface="GE Inspira" pitchFamily="34" charset="0"/>
              </a:rPr>
              <a:t>and</a:t>
            </a:r>
            <a:endParaRPr sz="1200" dirty="0">
              <a:solidFill>
                <a:srgbClr val="000000"/>
              </a:solidFill>
              <a:latin typeface="GE Inspira" pitchFamily="34" charset="0"/>
            </a:endParaRPr>
          </a:p>
          <a:p>
            <a:r>
              <a:rPr sz="1200" dirty="0">
                <a:solidFill>
                  <a:srgbClr val="000000"/>
                </a:solidFill>
                <a:latin typeface="GE Inspira" pitchFamily="34" charset="0"/>
              </a:rPr>
              <a:t>SENSOR</a:t>
            </a:r>
            <a:endParaRPr sz="1200" dirty="0">
              <a:solidFill>
                <a:srgbClr val="000000"/>
              </a:solidFill>
              <a:latin typeface="GE Inspira" pitchFamily="34" charset="0"/>
            </a:endParaRPr>
          </a:p>
        </p:txBody>
      </p:sp>
      <p:sp>
        <p:nvSpPr>
          <p:cNvPr id="24602" name="Oval 35"/>
          <p:cNvSpPr/>
          <p:nvPr/>
        </p:nvSpPr>
        <p:spPr>
          <a:xfrm>
            <a:off x="1000125" y="2955925"/>
            <a:ext cx="355600" cy="381000"/>
          </a:xfrm>
          <a:prstGeom prst="ellipse">
            <a:avLst/>
          </a:prstGeom>
          <a:noFill/>
          <a:ln w="19050" cap="flat" cmpd="sng">
            <a:solidFill>
              <a:srgbClr val="040404"/>
            </a:solidFill>
            <a:prstDash val="solid"/>
            <a:headEnd type="none" w="med" len="med"/>
            <a:tailEnd type="none" w="med" len="med"/>
          </a:ln>
        </p:spPr>
        <p:txBody>
          <a:bodyPr/>
          <a:p>
            <a:endParaRPr dirty="0">
              <a:latin typeface="Arial" panose="020B0604020202020204" pitchFamily="34" charset="0"/>
            </a:endParaRPr>
          </a:p>
        </p:txBody>
      </p:sp>
      <p:sp>
        <p:nvSpPr>
          <p:cNvPr id="24603" name="Oval 36"/>
          <p:cNvSpPr/>
          <p:nvPr/>
        </p:nvSpPr>
        <p:spPr>
          <a:xfrm>
            <a:off x="2781300" y="3054350"/>
            <a:ext cx="206375" cy="260350"/>
          </a:xfrm>
          <a:prstGeom prst="ellipse">
            <a:avLst/>
          </a:prstGeom>
          <a:noFill/>
          <a:ln w="19050" cap="flat" cmpd="sng">
            <a:solidFill>
              <a:srgbClr val="040404"/>
            </a:solidFill>
            <a:prstDash val="solid"/>
            <a:headEnd type="none" w="med" len="med"/>
            <a:tailEnd type="none" w="med" len="med"/>
          </a:ln>
        </p:spPr>
        <p:txBody>
          <a:bodyPr/>
          <a:p>
            <a:endParaRPr dirty="0">
              <a:latin typeface="Arial" panose="020B0604020202020204" pitchFamily="34" charset="0"/>
            </a:endParaRPr>
          </a:p>
        </p:txBody>
      </p:sp>
      <p:sp>
        <p:nvSpPr>
          <p:cNvPr id="24604" name="Rectangle 37"/>
          <p:cNvSpPr/>
          <p:nvPr/>
        </p:nvSpPr>
        <p:spPr>
          <a:xfrm>
            <a:off x="1727200" y="2882900"/>
            <a:ext cx="558800" cy="635000"/>
          </a:xfrm>
          <a:prstGeom prst="rect">
            <a:avLst/>
          </a:prstGeom>
          <a:noFill/>
          <a:ln w="19050"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24605" name="Line 15"/>
          <p:cNvSpPr/>
          <p:nvPr/>
        </p:nvSpPr>
        <p:spPr>
          <a:xfrm flipV="1">
            <a:off x="177800" y="2698750"/>
            <a:ext cx="608013" cy="6350"/>
          </a:xfrm>
          <a:prstGeom prst="line">
            <a:avLst/>
          </a:prstGeom>
          <a:ln w="9525" cap="flat" cmpd="sng">
            <a:solidFill>
              <a:srgbClr val="000000"/>
            </a:solidFill>
            <a:prstDash val="solid"/>
            <a:headEnd type="none" w="med" len="med"/>
            <a:tailEnd type="stealth" w="lg" len="lg"/>
          </a:ln>
        </p:spPr>
      </p:sp>
      <p:sp>
        <p:nvSpPr>
          <p:cNvPr id="24606" name="Text Box 2"/>
          <p:cNvSpPr txBox="1"/>
          <p:nvPr/>
        </p:nvSpPr>
        <p:spPr>
          <a:xfrm>
            <a:off x="0" y="2317750"/>
            <a:ext cx="736600" cy="369888"/>
          </a:xfrm>
          <a:prstGeom prst="rect">
            <a:avLst/>
          </a:prstGeom>
          <a:noFill/>
          <a:ln w="9525">
            <a:noFill/>
          </a:ln>
        </p:spPr>
        <p:txBody>
          <a:bodyPr>
            <a:spAutoFit/>
          </a:bodyPr>
          <a:p>
            <a:r>
              <a:rPr sz="1800" dirty="0">
                <a:solidFill>
                  <a:srgbClr val="000000"/>
                </a:solidFill>
                <a:latin typeface="GE Inspira" pitchFamily="34" charset="0"/>
              </a:rPr>
              <a:t>TLA</a:t>
            </a:r>
            <a:endParaRPr sz="1800" dirty="0">
              <a:solidFill>
                <a:srgbClr val="000000"/>
              </a:solidFill>
              <a:latin typeface="GE Inspira" pitchFamily="34" charset="0"/>
            </a:endParaRPr>
          </a:p>
        </p:txBody>
      </p:sp>
      <p:sp>
        <p:nvSpPr>
          <p:cNvPr id="24607" name="Line 15"/>
          <p:cNvSpPr/>
          <p:nvPr/>
        </p:nvSpPr>
        <p:spPr>
          <a:xfrm>
            <a:off x="203200" y="3149600"/>
            <a:ext cx="825500" cy="3175"/>
          </a:xfrm>
          <a:prstGeom prst="line">
            <a:avLst/>
          </a:prstGeom>
          <a:ln w="9525" cap="flat" cmpd="sng">
            <a:solidFill>
              <a:srgbClr val="000000"/>
            </a:solidFill>
            <a:prstDash val="solid"/>
            <a:headEnd type="none" w="med" len="med"/>
            <a:tailEnd type="stealth" w="lg" len="lg"/>
          </a:ln>
        </p:spPr>
      </p:sp>
      <p:sp>
        <p:nvSpPr>
          <p:cNvPr id="24608" name="Text Box 2"/>
          <p:cNvSpPr txBox="1"/>
          <p:nvPr/>
        </p:nvSpPr>
        <p:spPr>
          <a:xfrm>
            <a:off x="0" y="2978150"/>
            <a:ext cx="889000" cy="508000"/>
          </a:xfrm>
          <a:prstGeom prst="rect">
            <a:avLst/>
          </a:prstGeom>
          <a:noFill/>
          <a:ln w="9525">
            <a:noFill/>
          </a:ln>
        </p:spPr>
        <p:txBody>
          <a:bodyPr>
            <a:spAutoFit/>
          </a:bodyPr>
          <a:p>
            <a:r>
              <a:rPr sz="900" dirty="0">
                <a:solidFill>
                  <a:srgbClr val="000000"/>
                </a:solidFill>
                <a:latin typeface="GE Inspira" pitchFamily="34" charset="0"/>
              </a:rPr>
              <a:t>FAN</a:t>
            </a:r>
            <a:endParaRPr sz="900" dirty="0">
              <a:solidFill>
                <a:srgbClr val="000000"/>
              </a:solidFill>
              <a:latin typeface="GE Inspira" pitchFamily="34" charset="0"/>
            </a:endParaRPr>
          </a:p>
          <a:p>
            <a:r>
              <a:rPr sz="900" dirty="0">
                <a:solidFill>
                  <a:srgbClr val="000000"/>
                </a:solidFill>
                <a:latin typeface="GE Inspira" pitchFamily="34" charset="0"/>
              </a:rPr>
              <a:t>SPEED</a:t>
            </a:r>
            <a:endParaRPr sz="900" dirty="0">
              <a:solidFill>
                <a:srgbClr val="000000"/>
              </a:solidFill>
              <a:latin typeface="GE Inspira" pitchFamily="34" charset="0"/>
            </a:endParaRPr>
          </a:p>
          <a:p>
            <a:r>
              <a:rPr sz="900" dirty="0">
                <a:solidFill>
                  <a:srgbClr val="000000"/>
                </a:solidFill>
                <a:latin typeface="GE Inspira" pitchFamily="34" charset="0"/>
              </a:rPr>
              <a:t>DEMAND</a:t>
            </a:r>
            <a:endParaRPr sz="900" dirty="0">
              <a:solidFill>
                <a:srgbClr val="000000"/>
              </a:solidFill>
              <a:latin typeface="GE Inspira" pitchFamily="34" charset="0"/>
            </a:endParaRPr>
          </a:p>
        </p:txBody>
      </p:sp>
      <p:sp>
        <p:nvSpPr>
          <p:cNvPr id="24609" name="Rectangle 42"/>
          <p:cNvSpPr/>
          <p:nvPr/>
        </p:nvSpPr>
        <p:spPr>
          <a:xfrm>
            <a:off x="3111500" y="2806700"/>
            <a:ext cx="609600" cy="749300"/>
          </a:xfrm>
          <a:prstGeom prst="rect">
            <a:avLst/>
          </a:prstGeom>
          <a:noFill/>
          <a:ln w="19050"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24610" name="Line 15"/>
          <p:cNvSpPr/>
          <p:nvPr/>
        </p:nvSpPr>
        <p:spPr>
          <a:xfrm rot="-5400000" flipV="1">
            <a:off x="-282575" y="4752975"/>
            <a:ext cx="2876550" cy="1588"/>
          </a:xfrm>
          <a:prstGeom prst="line">
            <a:avLst/>
          </a:prstGeom>
          <a:ln w="9525" cap="flat" cmpd="sng">
            <a:solidFill>
              <a:srgbClr val="000000"/>
            </a:solidFill>
            <a:prstDash val="solid"/>
            <a:headEnd type="none" w="med" len="med"/>
            <a:tailEnd type="stealth" w="lg" len="lg"/>
          </a:ln>
        </p:spPr>
      </p:sp>
      <p:sp>
        <p:nvSpPr>
          <p:cNvPr id="45" name="Text Box 2"/>
          <p:cNvSpPr txBox="1">
            <a:spLocks noChangeArrowheads="1"/>
          </p:cNvSpPr>
          <p:nvPr/>
        </p:nvSpPr>
        <p:spPr bwMode="auto">
          <a:xfrm>
            <a:off x="3105150" y="2876550"/>
            <a:ext cx="704850" cy="577850"/>
          </a:xfrm>
          <a:prstGeom prst="rect">
            <a:avLst/>
          </a:prstGeom>
          <a:noFill/>
          <a:ln w="9525">
            <a:noFill/>
            <a:miter lim="800000"/>
          </a:ln>
          <a:effectLst/>
        </p:spPr>
        <p:txBody>
          <a:bodyPr>
            <a:spAutoFit/>
          </a:bodyPr>
          <a:lstStyle/>
          <a:p>
            <a:pPr marR="0" defTabSz="914400">
              <a:buClrTx/>
              <a:buSzTx/>
              <a:buFontTx/>
              <a:buNone/>
              <a:defRPr/>
            </a:pPr>
            <a:r>
              <a:rPr kumimoji="0" lang="en-US" sz="1050" kern="1200" cap="none" spc="0" normalizeH="0" baseline="0" noProof="0" dirty="0">
                <a:solidFill>
                  <a:srgbClr val="000000"/>
                </a:solidFill>
                <a:latin typeface="GE Inspira" pitchFamily="34" charset="0"/>
                <a:ea typeface="+mn-ea"/>
                <a:cs typeface="+mn-cs"/>
              </a:rPr>
              <a:t>FMV</a:t>
            </a:r>
            <a:endParaRPr kumimoji="0" lang="en-US" sz="1050" kern="1200" cap="none" spc="0" normalizeH="0" baseline="0" noProof="0" dirty="0">
              <a:solidFill>
                <a:srgbClr val="000000"/>
              </a:solidFill>
              <a:latin typeface="GE Inspira" pitchFamily="34" charset="0"/>
              <a:ea typeface="+mn-ea"/>
              <a:cs typeface="+mn-cs"/>
            </a:endParaRPr>
          </a:p>
          <a:p>
            <a:pPr marR="0" defTabSz="914400">
              <a:buClrTx/>
              <a:buSzTx/>
              <a:buFontTx/>
              <a:buNone/>
              <a:defRPr/>
            </a:pPr>
            <a:r>
              <a:rPr kumimoji="0" lang="en-US" sz="1050" kern="1200" cap="none" spc="0" normalizeH="0" baseline="0" noProof="0" dirty="0">
                <a:solidFill>
                  <a:srgbClr val="000000"/>
                </a:solidFill>
                <a:latin typeface="GE Inspira" pitchFamily="34" charset="0"/>
                <a:ea typeface="+mn-ea"/>
                <a:cs typeface="+mn-cs"/>
              </a:rPr>
              <a:t>Position</a:t>
            </a:r>
            <a:endParaRPr kumimoji="0" lang="en-US" sz="1050" kern="1200" cap="none" spc="0" normalizeH="0" baseline="0" noProof="0" dirty="0">
              <a:solidFill>
                <a:srgbClr val="000000"/>
              </a:solidFill>
              <a:latin typeface="GE Inspira" pitchFamily="34" charset="0"/>
              <a:ea typeface="+mn-ea"/>
              <a:cs typeface="+mn-cs"/>
            </a:endParaRPr>
          </a:p>
          <a:p>
            <a:pPr marR="0" defTabSz="914400">
              <a:buClrTx/>
              <a:buSzTx/>
              <a:buFontTx/>
              <a:buNone/>
              <a:defRPr/>
            </a:pPr>
            <a:r>
              <a:rPr kumimoji="0" lang="en-US" sz="1050" kern="1200" cap="none" spc="0" normalizeH="0" baseline="0" noProof="0" dirty="0">
                <a:solidFill>
                  <a:srgbClr val="000000"/>
                </a:solidFill>
                <a:latin typeface="GE Inspira" pitchFamily="34" charset="0"/>
                <a:ea typeface="+mn-ea"/>
                <a:cs typeface="+mn-cs"/>
              </a:rPr>
              <a:t>Control</a:t>
            </a:r>
            <a:endParaRPr kumimoji="0" lang="en-US" sz="1050" kern="1200" cap="none" spc="0" normalizeH="0" baseline="0" noProof="0" dirty="0">
              <a:solidFill>
                <a:srgbClr val="000000"/>
              </a:solidFill>
              <a:latin typeface="GE Inspira" pitchFamily="34" charset="0"/>
              <a:ea typeface="+mn-ea"/>
              <a:cs typeface="+mn-cs"/>
            </a:endParaRPr>
          </a:p>
        </p:txBody>
      </p:sp>
      <p:sp>
        <p:nvSpPr>
          <p:cNvPr id="24612" name="Text Box 2"/>
          <p:cNvSpPr txBox="1"/>
          <p:nvPr/>
        </p:nvSpPr>
        <p:spPr>
          <a:xfrm>
            <a:off x="1666875" y="2952750"/>
            <a:ext cx="673100" cy="461963"/>
          </a:xfrm>
          <a:prstGeom prst="rect">
            <a:avLst/>
          </a:prstGeom>
          <a:noFill/>
          <a:ln w="9525">
            <a:noFill/>
          </a:ln>
        </p:spPr>
        <p:txBody>
          <a:bodyPr>
            <a:spAutoFit/>
          </a:bodyPr>
          <a:p>
            <a:r>
              <a:rPr sz="800" dirty="0">
                <a:solidFill>
                  <a:srgbClr val="000000"/>
                </a:solidFill>
                <a:latin typeface="GE Inspira" pitchFamily="34" charset="0"/>
              </a:rPr>
              <a:t>Fan</a:t>
            </a:r>
            <a:endParaRPr sz="800" dirty="0">
              <a:solidFill>
                <a:srgbClr val="000000"/>
              </a:solidFill>
              <a:latin typeface="GE Inspira" pitchFamily="34" charset="0"/>
            </a:endParaRPr>
          </a:p>
          <a:p>
            <a:r>
              <a:rPr sz="800" dirty="0">
                <a:solidFill>
                  <a:srgbClr val="000000"/>
                </a:solidFill>
                <a:latin typeface="GE Inspira" pitchFamily="34" charset="0"/>
              </a:rPr>
              <a:t>Speed</a:t>
            </a:r>
            <a:endParaRPr sz="800" dirty="0">
              <a:solidFill>
                <a:srgbClr val="000000"/>
              </a:solidFill>
              <a:latin typeface="GE Inspira" pitchFamily="34" charset="0"/>
            </a:endParaRPr>
          </a:p>
          <a:p>
            <a:r>
              <a:rPr sz="800" dirty="0">
                <a:solidFill>
                  <a:srgbClr val="000000"/>
                </a:solidFill>
                <a:latin typeface="GE Inspira" pitchFamily="34" charset="0"/>
              </a:rPr>
              <a:t>Regulator</a:t>
            </a:r>
            <a:endParaRPr sz="800" dirty="0">
              <a:solidFill>
                <a:srgbClr val="000000"/>
              </a:solidFill>
              <a:latin typeface="GE Inspira" pitchFamily="34" charset="0"/>
            </a:endParaRPr>
          </a:p>
        </p:txBody>
      </p:sp>
      <p:sp>
        <p:nvSpPr>
          <p:cNvPr id="24613" name="Line 15"/>
          <p:cNvSpPr/>
          <p:nvPr/>
        </p:nvSpPr>
        <p:spPr>
          <a:xfrm rot="-5400000" flipV="1">
            <a:off x="2085975" y="4076700"/>
            <a:ext cx="1590675" cy="9525"/>
          </a:xfrm>
          <a:prstGeom prst="line">
            <a:avLst/>
          </a:prstGeom>
          <a:ln w="9525" cap="flat" cmpd="sng">
            <a:solidFill>
              <a:srgbClr val="000000"/>
            </a:solidFill>
            <a:prstDash val="solid"/>
            <a:headEnd type="none" w="med" len="med"/>
            <a:tailEnd type="stealth" w="lg" len="lg"/>
          </a:ln>
        </p:spPr>
      </p:sp>
      <p:sp>
        <p:nvSpPr>
          <p:cNvPr id="24614" name="Line 15"/>
          <p:cNvSpPr/>
          <p:nvPr/>
        </p:nvSpPr>
        <p:spPr>
          <a:xfrm rot="-5400000">
            <a:off x="6040438" y="3922713"/>
            <a:ext cx="1541462" cy="3175"/>
          </a:xfrm>
          <a:prstGeom prst="line">
            <a:avLst/>
          </a:prstGeom>
          <a:ln w="9525" cap="flat" cmpd="sng">
            <a:solidFill>
              <a:srgbClr val="000000"/>
            </a:solidFill>
            <a:prstDash val="solid"/>
            <a:headEnd type="none" w="med" len="med"/>
            <a:tailEnd type="stealth" w="lg" len="lg"/>
          </a:ln>
        </p:spPr>
      </p:sp>
      <p:cxnSp>
        <p:nvCxnSpPr>
          <p:cNvPr id="24615" name="Straight Connector 51"/>
          <p:cNvCxnSpPr>
            <a:stCxn id="24613" idx="0"/>
            <a:endCxn id="29" idx="1"/>
          </p:cNvCxnSpPr>
          <p:nvPr/>
        </p:nvCxnSpPr>
        <p:spPr>
          <a:xfrm rot="-10800000" flipH="1">
            <a:off x="2886075" y="4867275"/>
            <a:ext cx="698500" cy="9525"/>
          </a:xfrm>
          <a:prstGeom prst="line">
            <a:avLst/>
          </a:prstGeom>
          <a:ln w="12700" cap="flat" cmpd="sng">
            <a:solidFill>
              <a:srgbClr val="040404"/>
            </a:solidFill>
            <a:prstDash val="solid"/>
            <a:headEnd type="none" w="med" len="med"/>
            <a:tailEnd type="none" w="med" len="med"/>
          </a:ln>
        </p:spPr>
      </p:cxnSp>
      <p:cxnSp>
        <p:nvCxnSpPr>
          <p:cNvPr id="24616" name="Straight Connector 53"/>
          <p:cNvCxnSpPr/>
          <p:nvPr/>
        </p:nvCxnSpPr>
        <p:spPr>
          <a:xfrm>
            <a:off x="4781550" y="4857750"/>
            <a:ext cx="676275" cy="0"/>
          </a:xfrm>
          <a:prstGeom prst="line">
            <a:avLst/>
          </a:prstGeom>
          <a:ln w="12700" cap="flat" cmpd="sng">
            <a:solidFill>
              <a:srgbClr val="040404"/>
            </a:solidFill>
            <a:prstDash val="solid"/>
            <a:headEnd type="none" w="med" len="med"/>
            <a:tailEnd type="none" w="med" len="med"/>
          </a:ln>
        </p:spPr>
      </p:cxnSp>
      <p:sp>
        <p:nvSpPr>
          <p:cNvPr id="24617" name="Text Box 13"/>
          <p:cNvSpPr txBox="1"/>
          <p:nvPr/>
        </p:nvSpPr>
        <p:spPr>
          <a:xfrm>
            <a:off x="3560763" y="4679950"/>
            <a:ext cx="1317625" cy="396875"/>
          </a:xfrm>
          <a:prstGeom prst="rect">
            <a:avLst/>
          </a:prstGeom>
          <a:noFill/>
          <a:ln w="9525">
            <a:noFill/>
          </a:ln>
        </p:spPr>
        <p:txBody>
          <a:bodyPr>
            <a:spAutoFit/>
          </a:bodyPr>
          <a:p>
            <a:pPr algn="ctr"/>
            <a:r>
              <a:rPr sz="1000" b="1" dirty="0">
                <a:solidFill>
                  <a:srgbClr val="000000"/>
                </a:solidFill>
                <a:latin typeface="GE Inspira" pitchFamily="34" charset="0"/>
              </a:rPr>
              <a:t>SENSOR</a:t>
            </a:r>
            <a:endParaRPr sz="1000" b="1" dirty="0">
              <a:solidFill>
                <a:srgbClr val="000000"/>
              </a:solidFill>
              <a:latin typeface="GE Inspira" pitchFamily="34" charset="0"/>
            </a:endParaRPr>
          </a:p>
          <a:p>
            <a:pPr algn="ctr"/>
            <a:r>
              <a:rPr sz="1000" b="1" dirty="0">
                <a:solidFill>
                  <a:srgbClr val="000000"/>
                </a:solidFill>
                <a:latin typeface="GE Inspira" pitchFamily="34" charset="0"/>
              </a:rPr>
              <a:t>K</a:t>
            </a:r>
            <a:r>
              <a:rPr sz="1000" b="1" baseline="-25000" dirty="0">
                <a:solidFill>
                  <a:srgbClr val="000000"/>
                </a:solidFill>
                <a:latin typeface="GE Inspira" pitchFamily="34" charset="0"/>
              </a:rPr>
              <a:t>LVDT</a:t>
            </a:r>
            <a:endParaRPr sz="1000" b="1" baseline="-25000" dirty="0">
              <a:solidFill>
                <a:srgbClr val="000000"/>
              </a:solidFill>
              <a:latin typeface="GE Inspira" pitchFamily="34" charset="0"/>
            </a:endParaRPr>
          </a:p>
        </p:txBody>
      </p:sp>
      <p:cxnSp>
        <p:nvCxnSpPr>
          <p:cNvPr id="24618" name="Straight Connector 56"/>
          <p:cNvCxnSpPr/>
          <p:nvPr/>
        </p:nvCxnSpPr>
        <p:spPr>
          <a:xfrm flipV="1">
            <a:off x="1171575" y="6192838"/>
            <a:ext cx="2405063" cy="15875"/>
          </a:xfrm>
          <a:prstGeom prst="line">
            <a:avLst/>
          </a:prstGeom>
          <a:ln w="12700" cap="flat" cmpd="sng">
            <a:solidFill>
              <a:srgbClr val="040404"/>
            </a:solidFill>
            <a:prstDash val="solid"/>
            <a:headEnd type="none" w="med" len="med"/>
            <a:tailEnd type="none" w="med" len="med"/>
          </a:ln>
        </p:spPr>
      </p:cxnSp>
      <p:cxnSp>
        <p:nvCxnSpPr>
          <p:cNvPr id="24619" name="Straight Connector 69"/>
          <p:cNvCxnSpPr/>
          <p:nvPr/>
        </p:nvCxnSpPr>
        <p:spPr>
          <a:xfrm>
            <a:off x="2428875" y="2971800"/>
            <a:ext cx="238125" cy="0"/>
          </a:xfrm>
          <a:prstGeom prst="line">
            <a:avLst/>
          </a:prstGeom>
          <a:ln w="12700" cap="flat" cmpd="sng">
            <a:solidFill>
              <a:srgbClr val="040404"/>
            </a:solidFill>
            <a:prstDash val="solid"/>
            <a:headEnd type="none" w="med" len="med"/>
            <a:tailEnd type="none" w="med" len="med"/>
          </a:ln>
        </p:spPr>
      </p:cxnSp>
      <p:sp>
        <p:nvSpPr>
          <p:cNvPr id="24620" name="Line 15"/>
          <p:cNvSpPr/>
          <p:nvPr/>
        </p:nvSpPr>
        <p:spPr>
          <a:xfrm rot="5400000" flipV="1">
            <a:off x="7415213" y="4745038"/>
            <a:ext cx="2847975" cy="31750"/>
          </a:xfrm>
          <a:prstGeom prst="line">
            <a:avLst/>
          </a:prstGeom>
          <a:ln w="9525" cap="flat" cmpd="sng">
            <a:solidFill>
              <a:srgbClr val="000000"/>
            </a:solidFill>
            <a:prstDash val="solid"/>
            <a:headEnd type="none" w="med" len="med"/>
            <a:tailEnd type="stealth" w="lg" len="lg"/>
          </a:ln>
        </p:spPr>
      </p:sp>
      <p:sp>
        <p:nvSpPr>
          <p:cNvPr id="24621" name="Line 15"/>
          <p:cNvSpPr/>
          <p:nvPr/>
        </p:nvSpPr>
        <p:spPr>
          <a:xfrm rot="5400000" flipV="1">
            <a:off x="4618038" y="4002088"/>
            <a:ext cx="1673225" cy="12700"/>
          </a:xfrm>
          <a:prstGeom prst="line">
            <a:avLst/>
          </a:prstGeom>
          <a:ln w="9525" cap="flat" cmpd="sng">
            <a:solidFill>
              <a:srgbClr val="000000"/>
            </a:solidFill>
            <a:prstDash val="solid"/>
            <a:headEnd type="none" w="med" len="med"/>
            <a:tailEnd type="stealth" w="lg" len="lg"/>
          </a:ln>
        </p:spPr>
      </p:sp>
      <p:sp>
        <p:nvSpPr>
          <p:cNvPr id="24622" name="Line 15"/>
          <p:cNvSpPr/>
          <p:nvPr/>
        </p:nvSpPr>
        <p:spPr>
          <a:xfrm flipV="1">
            <a:off x="2327275" y="3162300"/>
            <a:ext cx="406400" cy="3175"/>
          </a:xfrm>
          <a:prstGeom prst="line">
            <a:avLst/>
          </a:prstGeom>
          <a:ln w="9525" cap="flat" cmpd="sng">
            <a:solidFill>
              <a:srgbClr val="000000"/>
            </a:solidFill>
            <a:prstDash val="solid"/>
            <a:headEnd type="none" w="med" len="med"/>
            <a:tailEnd type="stealth" w="lg" len="lg"/>
          </a:ln>
        </p:spPr>
      </p:sp>
      <p:sp>
        <p:nvSpPr>
          <p:cNvPr id="24623" name="Line 15"/>
          <p:cNvSpPr/>
          <p:nvPr/>
        </p:nvSpPr>
        <p:spPr>
          <a:xfrm flipV="1">
            <a:off x="1371600" y="3143250"/>
            <a:ext cx="361950" cy="9525"/>
          </a:xfrm>
          <a:prstGeom prst="line">
            <a:avLst/>
          </a:prstGeom>
          <a:ln w="9525" cap="flat" cmpd="sng">
            <a:solidFill>
              <a:srgbClr val="000000"/>
            </a:solidFill>
            <a:prstDash val="solid"/>
            <a:headEnd type="none" w="med" len="med"/>
            <a:tailEnd type="stealth" w="lg" len="lg"/>
          </a:ln>
        </p:spPr>
      </p:sp>
      <p:sp>
        <p:nvSpPr>
          <p:cNvPr id="24624" name="Line 15"/>
          <p:cNvSpPr/>
          <p:nvPr/>
        </p:nvSpPr>
        <p:spPr>
          <a:xfrm flipV="1">
            <a:off x="2946400" y="3181350"/>
            <a:ext cx="196850" cy="3175"/>
          </a:xfrm>
          <a:prstGeom prst="line">
            <a:avLst/>
          </a:prstGeom>
          <a:ln w="9525" cap="flat" cmpd="sng">
            <a:solidFill>
              <a:srgbClr val="000000"/>
            </a:solidFill>
            <a:prstDash val="solid"/>
            <a:headEnd type="none" w="med" len="med"/>
            <a:tailEnd type="stealth" w="lg" len="lg"/>
          </a:ln>
        </p:spPr>
      </p:sp>
      <p:sp>
        <p:nvSpPr>
          <p:cNvPr id="24625" name="Line 15"/>
          <p:cNvSpPr/>
          <p:nvPr/>
        </p:nvSpPr>
        <p:spPr>
          <a:xfrm flipV="1">
            <a:off x="3756025" y="3190875"/>
            <a:ext cx="939800" cy="3175"/>
          </a:xfrm>
          <a:prstGeom prst="line">
            <a:avLst/>
          </a:prstGeom>
          <a:ln w="9525" cap="flat" cmpd="sng">
            <a:solidFill>
              <a:srgbClr val="000000"/>
            </a:solidFill>
            <a:prstDash val="solid"/>
            <a:headEnd type="none" w="med" len="med"/>
            <a:tailEnd type="stealth" w="lg" len="lg"/>
          </a:ln>
        </p:spPr>
      </p:sp>
      <p:sp>
        <p:nvSpPr>
          <p:cNvPr id="24626" name="Rectangle 80"/>
          <p:cNvSpPr/>
          <p:nvPr/>
        </p:nvSpPr>
        <p:spPr>
          <a:xfrm>
            <a:off x="4679950" y="2882900"/>
            <a:ext cx="654050" cy="635000"/>
          </a:xfrm>
          <a:prstGeom prst="rect">
            <a:avLst/>
          </a:prstGeom>
          <a:noFill/>
          <a:ln w="19050"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24627" name="Text Box 2"/>
          <p:cNvSpPr txBox="1"/>
          <p:nvPr/>
        </p:nvSpPr>
        <p:spPr>
          <a:xfrm>
            <a:off x="4619625" y="2952750"/>
            <a:ext cx="762000" cy="461963"/>
          </a:xfrm>
          <a:prstGeom prst="rect">
            <a:avLst/>
          </a:prstGeom>
          <a:noFill/>
          <a:ln w="9525">
            <a:noFill/>
          </a:ln>
        </p:spPr>
        <p:txBody>
          <a:bodyPr>
            <a:spAutoFit/>
          </a:bodyPr>
          <a:p>
            <a:r>
              <a:rPr sz="800" dirty="0">
                <a:solidFill>
                  <a:srgbClr val="000000"/>
                </a:solidFill>
                <a:latin typeface="GE Inspira" pitchFamily="34" charset="0"/>
              </a:rPr>
              <a:t>FMV</a:t>
            </a:r>
            <a:endParaRPr sz="800" dirty="0">
              <a:solidFill>
                <a:srgbClr val="000000"/>
              </a:solidFill>
              <a:latin typeface="GE Inspira" pitchFamily="34" charset="0"/>
            </a:endParaRPr>
          </a:p>
          <a:p>
            <a:r>
              <a:rPr sz="800" dirty="0">
                <a:solidFill>
                  <a:srgbClr val="000000"/>
                </a:solidFill>
                <a:latin typeface="GE Inspira" pitchFamily="34" charset="0"/>
              </a:rPr>
              <a:t>SERVO-</a:t>
            </a:r>
            <a:endParaRPr sz="800" dirty="0">
              <a:solidFill>
                <a:srgbClr val="000000"/>
              </a:solidFill>
              <a:latin typeface="GE Inspira" pitchFamily="34" charset="0"/>
            </a:endParaRPr>
          </a:p>
          <a:p>
            <a:r>
              <a:rPr sz="800" dirty="0">
                <a:solidFill>
                  <a:srgbClr val="000000"/>
                </a:solidFill>
                <a:latin typeface="GE Inspira" pitchFamily="34" charset="0"/>
              </a:rPr>
              <a:t>ACTUATOR</a:t>
            </a:r>
            <a:endParaRPr sz="800" dirty="0">
              <a:solidFill>
                <a:srgbClr val="000000"/>
              </a:solidFill>
              <a:latin typeface="GE Inspira" pitchFamily="34" charset="0"/>
            </a:endParaRPr>
          </a:p>
        </p:txBody>
      </p:sp>
      <p:sp>
        <p:nvSpPr>
          <p:cNvPr id="24628" name="Rectangle 82"/>
          <p:cNvSpPr/>
          <p:nvPr/>
        </p:nvSpPr>
        <p:spPr>
          <a:xfrm>
            <a:off x="5689600" y="2873375"/>
            <a:ext cx="609600" cy="727075"/>
          </a:xfrm>
          <a:prstGeom prst="rect">
            <a:avLst/>
          </a:prstGeom>
          <a:noFill/>
          <a:ln w="19050"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24629" name="Text Box 2"/>
          <p:cNvSpPr txBox="1"/>
          <p:nvPr/>
        </p:nvSpPr>
        <p:spPr>
          <a:xfrm>
            <a:off x="5638800" y="2924175"/>
            <a:ext cx="742950" cy="708025"/>
          </a:xfrm>
          <a:prstGeom prst="rect">
            <a:avLst/>
          </a:prstGeom>
          <a:noFill/>
          <a:ln w="9525">
            <a:noFill/>
          </a:ln>
        </p:spPr>
        <p:txBody>
          <a:bodyPr>
            <a:spAutoFit/>
          </a:bodyPr>
          <a:p>
            <a:r>
              <a:rPr sz="800" dirty="0">
                <a:solidFill>
                  <a:srgbClr val="000000"/>
                </a:solidFill>
                <a:latin typeface="GE Inspira" pitchFamily="34" charset="0"/>
              </a:rPr>
              <a:t>METERING</a:t>
            </a:r>
            <a:endParaRPr sz="800" dirty="0">
              <a:solidFill>
                <a:srgbClr val="000000"/>
              </a:solidFill>
              <a:latin typeface="GE Inspira" pitchFamily="34" charset="0"/>
            </a:endParaRPr>
          </a:p>
          <a:p>
            <a:r>
              <a:rPr sz="800" dirty="0">
                <a:solidFill>
                  <a:srgbClr val="000000"/>
                </a:solidFill>
                <a:latin typeface="GE Inspira" pitchFamily="34" charset="0"/>
              </a:rPr>
              <a:t>VALVE</a:t>
            </a:r>
            <a:endParaRPr sz="800" dirty="0">
              <a:solidFill>
                <a:srgbClr val="000000"/>
              </a:solidFill>
              <a:latin typeface="GE Inspira" pitchFamily="34" charset="0"/>
            </a:endParaRPr>
          </a:p>
          <a:p>
            <a:r>
              <a:rPr sz="800" dirty="0">
                <a:solidFill>
                  <a:srgbClr val="000000"/>
                </a:solidFill>
                <a:latin typeface="GE Inspira" pitchFamily="34" charset="0"/>
              </a:rPr>
              <a:t>POSITION TO FUEL</a:t>
            </a:r>
            <a:endParaRPr sz="800" dirty="0">
              <a:solidFill>
                <a:srgbClr val="000000"/>
              </a:solidFill>
              <a:latin typeface="GE Inspira" pitchFamily="34" charset="0"/>
            </a:endParaRPr>
          </a:p>
          <a:p>
            <a:r>
              <a:rPr sz="800" dirty="0">
                <a:solidFill>
                  <a:srgbClr val="000000"/>
                </a:solidFill>
                <a:latin typeface="GE Inspira" pitchFamily="34" charset="0"/>
              </a:rPr>
              <a:t>FLOW</a:t>
            </a:r>
            <a:endParaRPr sz="800" dirty="0">
              <a:solidFill>
                <a:srgbClr val="000000"/>
              </a:solidFill>
              <a:latin typeface="GE Inspira" pitchFamily="34" charset="0"/>
            </a:endParaRPr>
          </a:p>
        </p:txBody>
      </p:sp>
      <p:sp>
        <p:nvSpPr>
          <p:cNvPr id="24630" name="Line 15"/>
          <p:cNvSpPr/>
          <p:nvPr/>
        </p:nvSpPr>
        <p:spPr>
          <a:xfrm flipV="1">
            <a:off x="6289675" y="3162300"/>
            <a:ext cx="882650" cy="12700"/>
          </a:xfrm>
          <a:prstGeom prst="line">
            <a:avLst/>
          </a:prstGeom>
          <a:ln w="9525" cap="flat" cmpd="sng">
            <a:solidFill>
              <a:srgbClr val="000000"/>
            </a:solidFill>
            <a:prstDash val="solid"/>
            <a:headEnd type="none" w="med" len="med"/>
            <a:tailEnd type="stealth" w="lg" len="lg"/>
          </a:ln>
        </p:spPr>
      </p:sp>
      <p:sp>
        <p:nvSpPr>
          <p:cNvPr id="24631" name="Line 15"/>
          <p:cNvSpPr/>
          <p:nvPr/>
        </p:nvSpPr>
        <p:spPr>
          <a:xfrm flipV="1">
            <a:off x="8353425" y="3314700"/>
            <a:ext cx="790575" cy="0"/>
          </a:xfrm>
          <a:prstGeom prst="line">
            <a:avLst/>
          </a:prstGeom>
          <a:ln w="9525" cap="flat" cmpd="sng">
            <a:solidFill>
              <a:srgbClr val="000000"/>
            </a:solidFill>
            <a:prstDash val="solid"/>
            <a:headEnd type="none" w="med" len="med"/>
            <a:tailEnd type="stealth" w="lg" len="lg"/>
          </a:ln>
        </p:spPr>
      </p:sp>
      <p:sp>
        <p:nvSpPr>
          <p:cNvPr id="24632" name="Line 15"/>
          <p:cNvSpPr/>
          <p:nvPr/>
        </p:nvSpPr>
        <p:spPr>
          <a:xfrm flipV="1">
            <a:off x="5324475" y="3171825"/>
            <a:ext cx="381000" cy="0"/>
          </a:xfrm>
          <a:prstGeom prst="line">
            <a:avLst/>
          </a:prstGeom>
          <a:ln w="9525" cap="flat" cmpd="sng">
            <a:solidFill>
              <a:srgbClr val="000000"/>
            </a:solidFill>
            <a:prstDash val="solid"/>
            <a:headEnd type="none" w="med" len="med"/>
            <a:tailEnd type="stealth" w="lg" len="lg"/>
          </a:ln>
        </p:spPr>
      </p:sp>
      <p:sp>
        <p:nvSpPr>
          <p:cNvPr id="24633" name="Text Box 2"/>
          <p:cNvSpPr txBox="1"/>
          <p:nvPr/>
        </p:nvSpPr>
        <p:spPr>
          <a:xfrm>
            <a:off x="5172075" y="2457450"/>
            <a:ext cx="762000" cy="461963"/>
          </a:xfrm>
          <a:prstGeom prst="rect">
            <a:avLst/>
          </a:prstGeom>
          <a:noFill/>
          <a:ln w="9525">
            <a:noFill/>
          </a:ln>
        </p:spPr>
        <p:txBody>
          <a:bodyPr>
            <a:spAutoFit/>
          </a:bodyPr>
          <a:p>
            <a:r>
              <a:rPr sz="800" dirty="0">
                <a:solidFill>
                  <a:srgbClr val="000000"/>
                </a:solidFill>
                <a:latin typeface="GE Inspira" pitchFamily="34" charset="0"/>
              </a:rPr>
              <a:t>FMV</a:t>
            </a:r>
            <a:endParaRPr sz="800" dirty="0">
              <a:solidFill>
                <a:srgbClr val="000000"/>
              </a:solidFill>
              <a:latin typeface="GE Inspira" pitchFamily="34" charset="0"/>
            </a:endParaRPr>
          </a:p>
          <a:p>
            <a:r>
              <a:rPr sz="800" dirty="0">
                <a:solidFill>
                  <a:srgbClr val="000000"/>
                </a:solidFill>
                <a:latin typeface="GE Inspira" pitchFamily="34" charset="0"/>
              </a:rPr>
              <a:t>ACTUATOR</a:t>
            </a:r>
            <a:endParaRPr sz="800" dirty="0">
              <a:solidFill>
                <a:srgbClr val="000000"/>
              </a:solidFill>
              <a:latin typeface="GE Inspira" pitchFamily="34" charset="0"/>
            </a:endParaRPr>
          </a:p>
          <a:p>
            <a:r>
              <a:rPr sz="800" dirty="0">
                <a:solidFill>
                  <a:srgbClr val="000000"/>
                </a:solidFill>
                <a:latin typeface="GE Inspira" pitchFamily="34" charset="0"/>
              </a:rPr>
              <a:t>POSITION</a:t>
            </a:r>
            <a:endParaRPr sz="800" dirty="0">
              <a:solidFill>
                <a:srgbClr val="000000"/>
              </a:solidFill>
              <a:latin typeface="GE Inspira" pitchFamily="34" charset="0"/>
            </a:endParaRPr>
          </a:p>
        </p:txBody>
      </p:sp>
      <p:sp>
        <p:nvSpPr>
          <p:cNvPr id="24634" name="Text Box 2"/>
          <p:cNvSpPr txBox="1"/>
          <p:nvPr/>
        </p:nvSpPr>
        <p:spPr>
          <a:xfrm>
            <a:off x="6581775" y="2743200"/>
            <a:ext cx="523875" cy="338138"/>
          </a:xfrm>
          <a:prstGeom prst="rect">
            <a:avLst/>
          </a:prstGeom>
          <a:noFill/>
          <a:ln w="9525">
            <a:noFill/>
          </a:ln>
        </p:spPr>
        <p:txBody>
          <a:bodyPr>
            <a:spAutoFit/>
          </a:bodyPr>
          <a:p>
            <a:r>
              <a:rPr sz="800" dirty="0">
                <a:solidFill>
                  <a:srgbClr val="000000"/>
                </a:solidFill>
                <a:latin typeface="GE Inspira" pitchFamily="34" charset="0"/>
              </a:rPr>
              <a:t>FUEL</a:t>
            </a:r>
            <a:endParaRPr sz="800" dirty="0">
              <a:solidFill>
                <a:srgbClr val="000000"/>
              </a:solidFill>
              <a:latin typeface="GE Inspira" pitchFamily="34" charset="0"/>
            </a:endParaRPr>
          </a:p>
          <a:p>
            <a:r>
              <a:rPr sz="800" dirty="0">
                <a:solidFill>
                  <a:srgbClr val="000000"/>
                </a:solidFill>
                <a:latin typeface="GE Inspira" pitchFamily="34" charset="0"/>
              </a:rPr>
              <a:t>FLOW</a:t>
            </a:r>
            <a:endParaRPr sz="800" dirty="0">
              <a:solidFill>
                <a:srgbClr val="000000"/>
              </a:solidFill>
              <a:latin typeface="GE Inspira" pitchFamily="34" charset="0"/>
            </a:endParaRPr>
          </a:p>
        </p:txBody>
      </p:sp>
      <p:sp>
        <p:nvSpPr>
          <p:cNvPr id="24635" name="Text Box 2"/>
          <p:cNvSpPr txBox="1"/>
          <p:nvPr/>
        </p:nvSpPr>
        <p:spPr>
          <a:xfrm>
            <a:off x="3962400" y="2743200"/>
            <a:ext cx="523875" cy="461963"/>
          </a:xfrm>
          <a:prstGeom prst="rect">
            <a:avLst/>
          </a:prstGeom>
          <a:noFill/>
          <a:ln w="9525">
            <a:noFill/>
          </a:ln>
        </p:spPr>
        <p:txBody>
          <a:bodyPr>
            <a:spAutoFit/>
          </a:bodyPr>
          <a:p>
            <a:r>
              <a:rPr sz="800" dirty="0">
                <a:solidFill>
                  <a:srgbClr val="000000"/>
                </a:solidFill>
                <a:latin typeface="GE Inspira" pitchFamily="34" charset="0"/>
              </a:rPr>
              <a:t>CURRENT</a:t>
            </a:r>
            <a:endParaRPr sz="800" dirty="0">
              <a:solidFill>
                <a:srgbClr val="000000"/>
              </a:solidFill>
              <a:latin typeface="GE Inspira" pitchFamily="34" charset="0"/>
            </a:endParaRPr>
          </a:p>
          <a:p>
            <a:r>
              <a:rPr sz="800" dirty="0">
                <a:solidFill>
                  <a:srgbClr val="000000"/>
                </a:solidFill>
                <a:latin typeface="GE Inspira" pitchFamily="34" charset="0"/>
              </a:rPr>
              <a:t>mA</a:t>
            </a:r>
            <a:endParaRPr sz="800" dirty="0">
              <a:solidFill>
                <a:srgbClr val="000000"/>
              </a:solidFill>
              <a:latin typeface="GE Inspira" pitchFamily="34" charset="0"/>
            </a:endParaRPr>
          </a:p>
        </p:txBody>
      </p:sp>
      <p:sp>
        <p:nvSpPr>
          <p:cNvPr id="24636" name="Line 15"/>
          <p:cNvSpPr/>
          <p:nvPr/>
        </p:nvSpPr>
        <p:spPr>
          <a:xfrm>
            <a:off x="8353425" y="2838450"/>
            <a:ext cx="790575" cy="9525"/>
          </a:xfrm>
          <a:prstGeom prst="line">
            <a:avLst/>
          </a:prstGeom>
          <a:ln w="9525" cap="flat" cmpd="sng">
            <a:solidFill>
              <a:srgbClr val="000000"/>
            </a:solidFill>
            <a:prstDash val="solid"/>
            <a:headEnd type="none" w="med" len="med"/>
            <a:tailEnd type="stealth" w="lg" len="lg"/>
          </a:ln>
        </p:spPr>
      </p:sp>
      <p:sp>
        <p:nvSpPr>
          <p:cNvPr id="24637" name="Text Box 2"/>
          <p:cNvSpPr txBox="1"/>
          <p:nvPr/>
        </p:nvSpPr>
        <p:spPr>
          <a:xfrm>
            <a:off x="8486775" y="2578100"/>
            <a:ext cx="657225" cy="230188"/>
          </a:xfrm>
          <a:prstGeom prst="rect">
            <a:avLst/>
          </a:prstGeom>
          <a:noFill/>
          <a:ln w="9525">
            <a:noFill/>
          </a:ln>
        </p:spPr>
        <p:txBody>
          <a:bodyPr>
            <a:spAutoFit/>
          </a:bodyPr>
          <a:p>
            <a:r>
              <a:rPr sz="900" dirty="0">
                <a:solidFill>
                  <a:srgbClr val="000000"/>
                </a:solidFill>
                <a:latin typeface="GE Inspira" pitchFamily="34" charset="0"/>
              </a:rPr>
              <a:t>THRUST</a:t>
            </a:r>
            <a:endParaRPr sz="900" dirty="0">
              <a:solidFill>
                <a:srgbClr val="000000"/>
              </a:solidFill>
              <a:latin typeface="GE Inspira" pitchFamily="34" charset="0"/>
            </a:endParaRPr>
          </a:p>
        </p:txBody>
      </p:sp>
      <p:sp>
        <p:nvSpPr>
          <p:cNvPr id="24638" name="Text Box 2"/>
          <p:cNvSpPr txBox="1"/>
          <p:nvPr/>
        </p:nvSpPr>
        <p:spPr>
          <a:xfrm>
            <a:off x="8553450" y="2901950"/>
            <a:ext cx="590550" cy="369888"/>
          </a:xfrm>
          <a:prstGeom prst="rect">
            <a:avLst/>
          </a:prstGeom>
          <a:noFill/>
          <a:ln w="9525">
            <a:noFill/>
          </a:ln>
        </p:spPr>
        <p:txBody>
          <a:bodyPr>
            <a:spAutoFit/>
          </a:bodyPr>
          <a:p>
            <a:r>
              <a:rPr sz="900" dirty="0">
                <a:solidFill>
                  <a:srgbClr val="000000"/>
                </a:solidFill>
                <a:latin typeface="GE Inspira" pitchFamily="34" charset="0"/>
              </a:rPr>
              <a:t>FAN</a:t>
            </a:r>
            <a:endParaRPr sz="900" dirty="0">
              <a:solidFill>
                <a:srgbClr val="000000"/>
              </a:solidFill>
              <a:latin typeface="GE Inspira" pitchFamily="34" charset="0"/>
            </a:endParaRPr>
          </a:p>
          <a:p>
            <a:r>
              <a:rPr sz="900" dirty="0">
                <a:solidFill>
                  <a:srgbClr val="000000"/>
                </a:solidFill>
                <a:latin typeface="GE Inspira" pitchFamily="34" charset="0"/>
              </a:rPr>
              <a:t>SPEED</a:t>
            </a:r>
            <a:endParaRPr sz="900" dirty="0">
              <a:solidFill>
                <a:srgbClr val="000000"/>
              </a:solidFill>
              <a:latin typeface="GE Inspira" pitchFamily="34" charset="0"/>
            </a:endParaRPr>
          </a:p>
        </p:txBody>
      </p:sp>
      <p:sp>
        <p:nvSpPr>
          <p:cNvPr id="24639" name="Text Box 2"/>
          <p:cNvSpPr txBox="1"/>
          <p:nvPr/>
        </p:nvSpPr>
        <p:spPr>
          <a:xfrm>
            <a:off x="1276350" y="2638425"/>
            <a:ext cx="673100" cy="461963"/>
          </a:xfrm>
          <a:prstGeom prst="rect">
            <a:avLst/>
          </a:prstGeom>
          <a:noFill/>
          <a:ln w="9525">
            <a:noFill/>
          </a:ln>
        </p:spPr>
        <p:txBody>
          <a:bodyPr>
            <a:spAutoFit/>
          </a:bodyPr>
          <a:p>
            <a:r>
              <a:rPr sz="800" dirty="0">
                <a:solidFill>
                  <a:srgbClr val="000000"/>
                </a:solidFill>
                <a:latin typeface="GE Inspira" pitchFamily="34" charset="0"/>
              </a:rPr>
              <a:t>Fan</a:t>
            </a:r>
            <a:endParaRPr sz="800" dirty="0">
              <a:solidFill>
                <a:srgbClr val="000000"/>
              </a:solidFill>
              <a:latin typeface="GE Inspira" pitchFamily="34" charset="0"/>
            </a:endParaRPr>
          </a:p>
          <a:p>
            <a:r>
              <a:rPr sz="800" dirty="0">
                <a:solidFill>
                  <a:srgbClr val="000000"/>
                </a:solidFill>
                <a:latin typeface="GE Inspira" pitchFamily="34" charset="0"/>
              </a:rPr>
              <a:t>Speed</a:t>
            </a:r>
            <a:endParaRPr sz="800" dirty="0">
              <a:solidFill>
                <a:srgbClr val="000000"/>
              </a:solidFill>
              <a:latin typeface="GE Inspira" pitchFamily="34" charset="0"/>
            </a:endParaRPr>
          </a:p>
          <a:p>
            <a:r>
              <a:rPr sz="800" dirty="0">
                <a:solidFill>
                  <a:srgbClr val="000000"/>
                </a:solidFill>
                <a:latin typeface="GE Inspira" pitchFamily="34" charset="0"/>
              </a:rPr>
              <a:t>Error</a:t>
            </a:r>
            <a:endParaRPr sz="800" dirty="0">
              <a:solidFill>
                <a:srgbClr val="000000"/>
              </a:solidFill>
              <a:latin typeface="GE Inspira" pitchFamily="34" charset="0"/>
            </a:endParaRPr>
          </a:p>
        </p:txBody>
      </p:sp>
      <p:cxnSp>
        <p:nvCxnSpPr>
          <p:cNvPr id="24640" name="Straight Connector 97"/>
          <p:cNvCxnSpPr/>
          <p:nvPr/>
        </p:nvCxnSpPr>
        <p:spPr>
          <a:xfrm>
            <a:off x="2419350" y="3381375"/>
            <a:ext cx="238125" cy="0"/>
          </a:xfrm>
          <a:prstGeom prst="line">
            <a:avLst/>
          </a:prstGeom>
          <a:ln w="12700" cap="flat" cmpd="sng">
            <a:solidFill>
              <a:srgbClr val="040404"/>
            </a:solidFill>
            <a:prstDash val="solid"/>
            <a:headEnd type="none" w="med" len="med"/>
            <a:tailEnd type="none" w="med" len="med"/>
          </a:ln>
        </p:spPr>
      </p:cxnSp>
      <p:cxnSp>
        <p:nvCxnSpPr>
          <p:cNvPr id="24641" name="Straight Connector 102"/>
          <p:cNvCxnSpPr/>
          <p:nvPr/>
        </p:nvCxnSpPr>
        <p:spPr>
          <a:xfrm rot="-5400000" flipH="1">
            <a:off x="2341563" y="3611563"/>
            <a:ext cx="427037" cy="4762"/>
          </a:xfrm>
          <a:prstGeom prst="line">
            <a:avLst/>
          </a:prstGeom>
          <a:ln w="12700" cap="flat" cmpd="sng">
            <a:solidFill>
              <a:srgbClr val="040404"/>
            </a:solidFill>
            <a:prstDash val="solid"/>
            <a:headEnd type="none" w="med" len="med"/>
            <a:tailEnd type="none" w="med" len="med"/>
          </a:ln>
        </p:spPr>
      </p:cxnSp>
      <p:cxnSp>
        <p:nvCxnSpPr>
          <p:cNvPr id="24642" name="Straight Connector 103"/>
          <p:cNvCxnSpPr/>
          <p:nvPr/>
        </p:nvCxnSpPr>
        <p:spPr>
          <a:xfrm rot="5400000">
            <a:off x="2390775" y="2819400"/>
            <a:ext cx="285750" cy="0"/>
          </a:xfrm>
          <a:prstGeom prst="line">
            <a:avLst/>
          </a:prstGeom>
          <a:ln w="12700" cap="flat" cmpd="sng">
            <a:solidFill>
              <a:srgbClr val="040404"/>
            </a:solidFill>
            <a:prstDash val="solid"/>
            <a:headEnd type="none" w="med" len="med"/>
            <a:tailEnd type="none" w="med" len="med"/>
          </a:ln>
        </p:spPr>
      </p:cxnSp>
      <p:cxnSp>
        <p:nvCxnSpPr>
          <p:cNvPr id="24643" name="Straight Connector 108"/>
          <p:cNvCxnSpPr/>
          <p:nvPr/>
        </p:nvCxnSpPr>
        <p:spPr>
          <a:xfrm>
            <a:off x="2381250" y="2667000"/>
            <a:ext cx="133350" cy="0"/>
          </a:xfrm>
          <a:prstGeom prst="line">
            <a:avLst/>
          </a:prstGeom>
          <a:ln w="12700" cap="flat" cmpd="sng">
            <a:solidFill>
              <a:srgbClr val="040404"/>
            </a:solidFill>
            <a:prstDash val="solid"/>
            <a:headEnd type="none" w="med" len="med"/>
            <a:tailEnd type="none" w="med" len="med"/>
          </a:ln>
        </p:spPr>
      </p:cxnSp>
      <p:cxnSp>
        <p:nvCxnSpPr>
          <p:cNvPr id="24644" name="Straight Connector 111"/>
          <p:cNvCxnSpPr/>
          <p:nvPr/>
        </p:nvCxnSpPr>
        <p:spPr>
          <a:xfrm>
            <a:off x="2438400" y="3848100"/>
            <a:ext cx="104775" cy="0"/>
          </a:xfrm>
          <a:prstGeom prst="line">
            <a:avLst/>
          </a:prstGeom>
          <a:ln w="12700" cap="flat" cmpd="sng">
            <a:solidFill>
              <a:srgbClr val="040404"/>
            </a:solidFill>
            <a:prstDash val="solid"/>
            <a:headEnd type="none" w="med" len="med"/>
            <a:tailEnd type="none" w="med" len="med"/>
          </a:ln>
        </p:spPr>
      </p:cxnSp>
      <p:sp>
        <p:nvSpPr>
          <p:cNvPr id="24645" name="Text Box 2"/>
          <p:cNvSpPr txBox="1"/>
          <p:nvPr/>
        </p:nvSpPr>
        <p:spPr>
          <a:xfrm>
            <a:off x="1828800" y="2514600"/>
            <a:ext cx="723900" cy="215900"/>
          </a:xfrm>
          <a:prstGeom prst="rect">
            <a:avLst/>
          </a:prstGeom>
          <a:noFill/>
          <a:ln w="9525">
            <a:noFill/>
          </a:ln>
        </p:spPr>
        <p:txBody>
          <a:bodyPr>
            <a:spAutoFit/>
          </a:bodyPr>
          <a:p>
            <a:r>
              <a:rPr sz="800" dirty="0">
                <a:solidFill>
                  <a:srgbClr val="000000"/>
                </a:solidFill>
                <a:latin typeface="GE Inspira" pitchFamily="34" charset="0"/>
              </a:rPr>
              <a:t>WFACCEL</a:t>
            </a:r>
            <a:endParaRPr sz="800" dirty="0">
              <a:solidFill>
                <a:srgbClr val="000000"/>
              </a:solidFill>
              <a:latin typeface="GE Inspira" pitchFamily="34" charset="0"/>
            </a:endParaRPr>
          </a:p>
        </p:txBody>
      </p:sp>
      <p:sp>
        <p:nvSpPr>
          <p:cNvPr id="24646" name="Text Box 2"/>
          <p:cNvSpPr txBox="1"/>
          <p:nvPr/>
        </p:nvSpPr>
        <p:spPr>
          <a:xfrm>
            <a:off x="1781175" y="3724275"/>
            <a:ext cx="723900" cy="215900"/>
          </a:xfrm>
          <a:prstGeom prst="rect">
            <a:avLst/>
          </a:prstGeom>
          <a:noFill/>
          <a:ln w="9525">
            <a:noFill/>
          </a:ln>
        </p:spPr>
        <p:txBody>
          <a:bodyPr>
            <a:spAutoFit/>
          </a:bodyPr>
          <a:p>
            <a:r>
              <a:rPr sz="800" dirty="0">
                <a:solidFill>
                  <a:srgbClr val="000000"/>
                </a:solidFill>
                <a:latin typeface="GE Inspira" pitchFamily="34" charset="0"/>
              </a:rPr>
              <a:t>WFDECEL</a:t>
            </a:r>
            <a:endParaRPr sz="800" dirty="0">
              <a:solidFill>
                <a:srgbClr val="000000"/>
              </a:solidFill>
              <a:latin typeface="GE Inspira" pitchFamily="34" charset="0"/>
            </a:endParaRPr>
          </a:p>
        </p:txBody>
      </p:sp>
      <p:sp>
        <p:nvSpPr>
          <p:cNvPr id="24647" name="Text Box 2"/>
          <p:cNvSpPr txBox="1"/>
          <p:nvPr/>
        </p:nvSpPr>
        <p:spPr>
          <a:xfrm>
            <a:off x="2209800" y="2990850"/>
            <a:ext cx="673100" cy="338138"/>
          </a:xfrm>
          <a:prstGeom prst="rect">
            <a:avLst/>
          </a:prstGeom>
          <a:noFill/>
          <a:ln w="9525">
            <a:noFill/>
          </a:ln>
        </p:spPr>
        <p:txBody>
          <a:bodyPr>
            <a:spAutoFit/>
          </a:bodyPr>
          <a:p>
            <a:r>
              <a:rPr sz="800" dirty="0">
                <a:solidFill>
                  <a:srgbClr val="000000"/>
                </a:solidFill>
                <a:latin typeface="GE Inspira" pitchFamily="34" charset="0"/>
              </a:rPr>
              <a:t>FMV</a:t>
            </a:r>
            <a:endParaRPr sz="800" dirty="0">
              <a:solidFill>
                <a:srgbClr val="000000"/>
              </a:solidFill>
              <a:latin typeface="GE Inspira" pitchFamily="34" charset="0"/>
            </a:endParaRPr>
          </a:p>
          <a:p>
            <a:r>
              <a:rPr sz="800" dirty="0">
                <a:solidFill>
                  <a:srgbClr val="000000"/>
                </a:solidFill>
                <a:latin typeface="GE Inspira" pitchFamily="34" charset="0"/>
              </a:rPr>
              <a:t>DEMAND</a:t>
            </a:r>
            <a:endParaRPr sz="800" dirty="0">
              <a:solidFill>
                <a:srgbClr val="000000"/>
              </a:solidFill>
              <a:latin typeface="GE Inspira" pitchFamily="34" charset="0"/>
            </a:endParaRPr>
          </a:p>
        </p:txBody>
      </p:sp>
      <p:sp>
        <p:nvSpPr>
          <p:cNvPr id="24648" name="Text Box 2"/>
          <p:cNvSpPr txBox="1"/>
          <p:nvPr/>
        </p:nvSpPr>
        <p:spPr>
          <a:xfrm>
            <a:off x="774700" y="2813050"/>
            <a:ext cx="266700" cy="307975"/>
          </a:xfrm>
          <a:prstGeom prst="rect">
            <a:avLst/>
          </a:prstGeom>
          <a:noFill/>
          <a:ln w="9525">
            <a:noFill/>
          </a:ln>
        </p:spPr>
        <p:txBody>
          <a:bodyPr>
            <a:spAutoFit/>
          </a:bodyPr>
          <a:p>
            <a:r>
              <a:rPr sz="1400" b="1" dirty="0">
                <a:solidFill>
                  <a:srgbClr val="000000"/>
                </a:solidFill>
                <a:latin typeface="GE Inspira" pitchFamily="34" charset="0"/>
              </a:rPr>
              <a:t>+</a:t>
            </a:r>
            <a:endParaRPr sz="1400" b="1" dirty="0">
              <a:solidFill>
                <a:srgbClr val="000000"/>
              </a:solidFill>
              <a:latin typeface="GE Inspira" pitchFamily="34" charset="0"/>
            </a:endParaRPr>
          </a:p>
        </p:txBody>
      </p:sp>
      <p:sp>
        <p:nvSpPr>
          <p:cNvPr id="24649" name="Text Box 2"/>
          <p:cNvSpPr txBox="1"/>
          <p:nvPr/>
        </p:nvSpPr>
        <p:spPr>
          <a:xfrm>
            <a:off x="876300" y="3270250"/>
            <a:ext cx="342900" cy="400050"/>
          </a:xfrm>
          <a:prstGeom prst="rect">
            <a:avLst/>
          </a:prstGeom>
          <a:noFill/>
          <a:ln w="9525">
            <a:noFill/>
          </a:ln>
        </p:spPr>
        <p:txBody>
          <a:bodyPr>
            <a:spAutoFit/>
          </a:bodyPr>
          <a:p>
            <a:r>
              <a:rPr sz="2000" b="1" dirty="0">
                <a:solidFill>
                  <a:srgbClr val="000000"/>
                </a:solidFill>
                <a:latin typeface="GE Inspira" pitchFamily="34" charset="0"/>
              </a:rPr>
              <a:t>-</a:t>
            </a:r>
            <a:endParaRPr sz="2000" b="1" dirty="0">
              <a:solidFill>
                <a:srgbClr val="000000"/>
              </a:solidFill>
              <a:latin typeface="GE Inspira" pitchFamily="34" charset="0"/>
            </a:endParaRPr>
          </a:p>
        </p:txBody>
      </p:sp>
      <p:sp>
        <p:nvSpPr>
          <p:cNvPr id="24650" name="Rectangle 73"/>
          <p:cNvSpPr/>
          <p:nvPr/>
        </p:nvSpPr>
        <p:spPr>
          <a:xfrm>
            <a:off x="3576638" y="5694363"/>
            <a:ext cx="1236662" cy="882650"/>
          </a:xfrm>
          <a:prstGeom prst="rect">
            <a:avLst/>
          </a:prstGeom>
          <a:noFill/>
          <a:ln w="12700"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cxnSp>
        <p:nvCxnSpPr>
          <p:cNvPr id="24651" name="Straight Connector 56"/>
          <p:cNvCxnSpPr/>
          <p:nvPr/>
        </p:nvCxnSpPr>
        <p:spPr>
          <a:xfrm flipV="1">
            <a:off x="4829175" y="6162675"/>
            <a:ext cx="4076700" cy="14288"/>
          </a:xfrm>
          <a:prstGeom prst="line">
            <a:avLst/>
          </a:prstGeom>
          <a:ln w="12700" cap="flat" cmpd="sng">
            <a:solidFill>
              <a:srgbClr val="040404"/>
            </a:solidFill>
            <a:prstDash val="solid"/>
            <a:headEnd type="none" w="med" len="med"/>
            <a:tailEnd type="none" w="med" len="med"/>
          </a:ln>
        </p:spPr>
      </p:cxnSp>
      <p:sp>
        <p:nvSpPr>
          <p:cNvPr id="24652" name="Text Box 13"/>
          <p:cNvSpPr txBox="1"/>
          <p:nvPr/>
        </p:nvSpPr>
        <p:spPr>
          <a:xfrm>
            <a:off x="3536950" y="5715000"/>
            <a:ext cx="1317625" cy="830263"/>
          </a:xfrm>
          <a:prstGeom prst="rect">
            <a:avLst/>
          </a:prstGeom>
          <a:noFill/>
          <a:ln w="9525">
            <a:noFill/>
          </a:ln>
        </p:spPr>
        <p:txBody>
          <a:bodyPr>
            <a:spAutoFit/>
          </a:bodyPr>
          <a:p>
            <a:pPr algn="ctr"/>
            <a:r>
              <a:rPr sz="1600" b="1" dirty="0">
                <a:solidFill>
                  <a:srgbClr val="000000"/>
                </a:solidFill>
                <a:latin typeface="GE Inspira" pitchFamily="34" charset="0"/>
              </a:rPr>
              <a:t>FAN SPEED</a:t>
            </a:r>
            <a:endParaRPr sz="1600" b="1" dirty="0">
              <a:solidFill>
                <a:srgbClr val="000000"/>
              </a:solidFill>
              <a:latin typeface="GE Inspira" pitchFamily="34" charset="0"/>
            </a:endParaRPr>
          </a:p>
          <a:p>
            <a:pPr algn="ctr"/>
            <a:r>
              <a:rPr sz="1600" b="1" dirty="0">
                <a:solidFill>
                  <a:srgbClr val="000000"/>
                </a:solidFill>
                <a:latin typeface="GE Inspira" pitchFamily="34" charset="0"/>
              </a:rPr>
              <a:t>SENSOR</a:t>
            </a:r>
            <a:endParaRPr sz="1600" b="1" baseline="-25000" dirty="0">
              <a:solidFill>
                <a:srgbClr val="000000"/>
              </a:solidFill>
              <a:latin typeface="GE Inspir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3"/>
          <p:cNvSpPr txBox="1"/>
          <p:nvPr/>
        </p:nvSpPr>
        <p:spPr>
          <a:xfrm>
            <a:off x="598488" y="739775"/>
            <a:ext cx="8220075" cy="1200150"/>
          </a:xfrm>
          <a:prstGeom prst="rect">
            <a:avLst/>
          </a:prstGeom>
          <a:noFill/>
          <a:ln w="9525">
            <a:noFill/>
          </a:ln>
        </p:spPr>
        <p:txBody>
          <a:bodyPr>
            <a:spAutoFit/>
          </a:bodyPr>
          <a:p>
            <a:r>
              <a:rPr sz="2400" dirty="0">
                <a:solidFill>
                  <a:srgbClr val="000000"/>
                </a:solidFill>
                <a:latin typeface="Arial" panose="020B0604020202020204" pitchFamily="34" charset="0"/>
              </a:rPr>
              <a:t>11.    What is the fundamental equation for describing</a:t>
            </a:r>
            <a:endParaRPr sz="2400" dirty="0">
              <a:solidFill>
                <a:srgbClr val="000000"/>
              </a:solidFill>
              <a:latin typeface="Arial" panose="020B0604020202020204" pitchFamily="34" charset="0"/>
            </a:endParaRPr>
          </a:p>
          <a:p>
            <a:r>
              <a:rPr sz="2400" dirty="0">
                <a:solidFill>
                  <a:srgbClr val="000000"/>
                </a:solidFill>
                <a:latin typeface="Arial" panose="020B0604020202020204" pitchFamily="34" charset="0"/>
              </a:rPr>
              <a:t>       and adding the transient characteristics to the steady-   state aircraft  engine model?   Fill in the question marks</a:t>
            </a:r>
            <a:endParaRPr sz="2400" dirty="0">
              <a:solidFill>
                <a:srgbClr val="000000"/>
              </a:solidFill>
              <a:latin typeface="Arial" panose="020B0604020202020204" pitchFamily="34" charset="0"/>
            </a:endParaRPr>
          </a:p>
        </p:txBody>
      </p:sp>
      <p:sp>
        <p:nvSpPr>
          <p:cNvPr id="25603" name="Text Box 11"/>
          <p:cNvSpPr txBox="1"/>
          <p:nvPr/>
        </p:nvSpPr>
        <p:spPr>
          <a:xfrm>
            <a:off x="571500" y="2633663"/>
            <a:ext cx="7808913" cy="2185987"/>
          </a:xfrm>
          <a:prstGeom prst="rect">
            <a:avLst/>
          </a:prstGeom>
          <a:noFill/>
          <a:ln w="9525">
            <a:noFill/>
          </a:ln>
        </p:spPr>
        <p:txBody>
          <a:bodyPr wrap="none">
            <a:spAutoFit/>
          </a:bodyPr>
          <a:p>
            <a:pPr>
              <a:buChar char="•"/>
            </a:pPr>
            <a:r>
              <a:rPr sz="2200" dirty="0">
                <a:solidFill>
                  <a:srgbClr val="000000"/>
                </a:solidFill>
                <a:latin typeface="Arial" panose="020B0604020202020204" pitchFamily="34" charset="0"/>
              </a:rPr>
              <a:t>    Governing Equation of Engine Transient Model </a:t>
            </a:r>
            <a:endParaRPr sz="22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a:t>
            </a:r>
            <a:r>
              <a:rPr sz="2400" dirty="0">
                <a:solidFill>
                  <a:srgbClr val="000000"/>
                </a:solidFill>
                <a:latin typeface="Arial" panose="020B0604020202020204" pitchFamily="34" charset="0"/>
              </a:rPr>
              <a:t>T = IK d(  ?  )/dt</a:t>
            </a:r>
            <a:endParaRPr sz="2400" dirty="0">
              <a:solidFill>
                <a:srgbClr val="000000"/>
              </a:solidFill>
              <a:latin typeface="Arial" panose="020B0604020202020204" pitchFamily="34" charset="0"/>
            </a:endParaRPr>
          </a:p>
          <a:p>
            <a:endParaRPr sz="24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where: 	T -  (      ?      ) ---- ft lb</a:t>
            </a:r>
            <a:endParaRPr sz="22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K -  Conversion Factor ---- rad/sec/rpm</a:t>
            </a:r>
            <a:endParaRPr sz="22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I -   (      ?      ) ---- slug ft</a:t>
            </a:r>
            <a:r>
              <a:rPr sz="2200" baseline="30000" dirty="0">
                <a:solidFill>
                  <a:srgbClr val="000000"/>
                </a:solidFill>
                <a:latin typeface="Arial" panose="020B0604020202020204" pitchFamily="34" charset="0"/>
              </a:rPr>
              <a:t>2</a:t>
            </a:r>
            <a:endParaRPr sz="2200" baseline="30000" dirty="0">
              <a:solidFill>
                <a:srgbClr val="000000"/>
              </a:solidFill>
              <a:latin typeface="Arial" panose="020B0604020202020204" pitchFamily="34" charset="0"/>
            </a:endParaRPr>
          </a:p>
        </p:txBody>
      </p:sp>
      <p:sp>
        <p:nvSpPr>
          <p:cNvPr id="25604" name="Text Box 11"/>
          <p:cNvSpPr txBox="1"/>
          <p:nvPr/>
        </p:nvSpPr>
        <p:spPr>
          <a:xfrm>
            <a:off x="1614488" y="5040313"/>
            <a:ext cx="2898775" cy="1446212"/>
          </a:xfrm>
          <a:prstGeom prst="rect">
            <a:avLst/>
          </a:prstGeom>
          <a:noFill/>
          <a:ln w="9525">
            <a:noFill/>
          </a:ln>
        </p:spPr>
        <p:txBody>
          <a:bodyPr wrap="none">
            <a:spAutoFit/>
          </a:bodyPr>
          <a:p>
            <a:r>
              <a:rPr sz="2200" dirty="0">
                <a:solidFill>
                  <a:srgbClr val="000000"/>
                </a:solidFill>
                <a:latin typeface="Arial" panose="020B0604020202020204" pitchFamily="34" charset="0"/>
              </a:rPr>
              <a:t>	Rotor  Inertia, </a:t>
            </a:r>
            <a:endParaRPr sz="22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Rotor  Torque</a:t>
            </a:r>
            <a:endParaRPr sz="22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Rotor  Speed</a:t>
            </a:r>
            <a:endParaRPr sz="22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a:t>
            </a:r>
            <a:endParaRPr sz="2200" baseline="30000" dirty="0">
              <a:solidFill>
                <a:srgbClr val="000000"/>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3"/>
          <p:cNvSpPr txBox="1"/>
          <p:nvPr/>
        </p:nvSpPr>
        <p:spPr>
          <a:xfrm>
            <a:off x="598488" y="739775"/>
            <a:ext cx="8220075" cy="1200150"/>
          </a:xfrm>
          <a:prstGeom prst="rect">
            <a:avLst/>
          </a:prstGeom>
          <a:noFill/>
          <a:ln w="9525">
            <a:noFill/>
          </a:ln>
        </p:spPr>
        <p:txBody>
          <a:bodyPr>
            <a:spAutoFit/>
          </a:bodyPr>
          <a:p>
            <a:r>
              <a:rPr sz="2400" dirty="0">
                <a:solidFill>
                  <a:srgbClr val="000000"/>
                </a:solidFill>
                <a:latin typeface="Arial" panose="020B0604020202020204" pitchFamily="34" charset="0"/>
              </a:rPr>
              <a:t>11.          What is the fundamental equation for describing</a:t>
            </a:r>
            <a:endParaRPr sz="2400" dirty="0">
              <a:solidFill>
                <a:srgbClr val="000000"/>
              </a:solidFill>
              <a:latin typeface="Arial" panose="020B0604020202020204" pitchFamily="34" charset="0"/>
            </a:endParaRPr>
          </a:p>
          <a:p>
            <a:r>
              <a:rPr sz="2400" dirty="0">
                <a:solidFill>
                  <a:srgbClr val="000000"/>
                </a:solidFill>
                <a:latin typeface="Arial" panose="020B0604020202020204" pitchFamily="34" charset="0"/>
              </a:rPr>
              <a:t>      and adding the transient characteristics to the steady-state aircraft  engine model?   Fill in the question marks</a:t>
            </a:r>
            <a:endParaRPr sz="2400" dirty="0">
              <a:solidFill>
                <a:srgbClr val="000000"/>
              </a:solidFill>
              <a:latin typeface="Arial" panose="020B0604020202020204" pitchFamily="34" charset="0"/>
            </a:endParaRPr>
          </a:p>
        </p:txBody>
      </p:sp>
      <p:sp>
        <p:nvSpPr>
          <p:cNvPr id="26627" name="Text Box 11"/>
          <p:cNvSpPr txBox="1"/>
          <p:nvPr/>
        </p:nvSpPr>
        <p:spPr>
          <a:xfrm>
            <a:off x="571500" y="2938463"/>
            <a:ext cx="7734300" cy="2497137"/>
          </a:xfrm>
          <a:prstGeom prst="rect">
            <a:avLst/>
          </a:prstGeom>
          <a:noFill/>
          <a:ln w="9525">
            <a:noFill/>
          </a:ln>
        </p:spPr>
        <p:txBody>
          <a:bodyPr wrap="none">
            <a:spAutoFit/>
          </a:bodyPr>
          <a:p>
            <a:pPr>
              <a:buChar char="•"/>
            </a:pPr>
            <a:r>
              <a:rPr sz="2200" dirty="0">
                <a:solidFill>
                  <a:srgbClr val="000000"/>
                </a:solidFill>
                <a:latin typeface="Arial" panose="020B0604020202020204" pitchFamily="34" charset="0"/>
              </a:rPr>
              <a:t>    Governing Equations in Transient Model </a:t>
            </a:r>
            <a:endParaRPr sz="22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a:t>
            </a:r>
            <a:r>
              <a:rPr sz="2400" dirty="0">
                <a:solidFill>
                  <a:srgbClr val="000000"/>
                </a:solidFill>
                <a:latin typeface="Arial" panose="020B0604020202020204" pitchFamily="34" charset="0"/>
              </a:rPr>
              <a:t>T = IK d(XN)/dt</a:t>
            </a:r>
            <a:endParaRPr sz="2400" dirty="0">
              <a:solidFill>
                <a:srgbClr val="000000"/>
              </a:solidFill>
              <a:latin typeface="Arial" panose="020B0604020202020204" pitchFamily="34" charset="0"/>
            </a:endParaRPr>
          </a:p>
          <a:p>
            <a:endParaRPr sz="24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where: 	T -  Rotor Torque ---- ft lb</a:t>
            </a:r>
            <a:endParaRPr sz="22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K -  Conversion Factor ---- rad/sec/rpm</a:t>
            </a:r>
            <a:endParaRPr sz="22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XN -   Rotor Speed ---- rpm</a:t>
            </a:r>
            <a:endParaRPr sz="2200" dirty="0">
              <a:solidFill>
                <a:srgbClr val="000000"/>
              </a:solidFill>
              <a:latin typeface="Arial" panose="020B0604020202020204" pitchFamily="34" charset="0"/>
            </a:endParaRPr>
          </a:p>
          <a:p>
            <a:r>
              <a:rPr sz="2200" dirty="0">
                <a:solidFill>
                  <a:srgbClr val="000000"/>
                </a:solidFill>
                <a:latin typeface="Arial" panose="020B0604020202020204" pitchFamily="34" charset="0"/>
              </a:rPr>
              <a:t>			 I -   Rotor Inertia ---- slug ft</a:t>
            </a:r>
            <a:r>
              <a:rPr sz="2200" baseline="30000" dirty="0">
                <a:solidFill>
                  <a:srgbClr val="000000"/>
                </a:solidFill>
                <a:latin typeface="Arial" panose="020B0604020202020204" pitchFamily="34" charset="0"/>
              </a:rPr>
              <a:t>2</a:t>
            </a:r>
            <a:endParaRPr sz="2200" baseline="30000" dirty="0">
              <a:solidFill>
                <a:srgbClr val="000000"/>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3"/>
          <p:cNvSpPr txBox="1"/>
          <p:nvPr/>
        </p:nvSpPr>
        <p:spPr>
          <a:xfrm>
            <a:off x="1090613" y="1509713"/>
            <a:ext cx="6462712" cy="738187"/>
          </a:xfrm>
          <a:prstGeom prst="rect">
            <a:avLst/>
          </a:prstGeom>
          <a:noFill/>
          <a:ln w="9525">
            <a:noFill/>
          </a:ln>
        </p:spPr>
        <p:txBody>
          <a:bodyPr>
            <a:spAutoFit/>
          </a:bodyPr>
          <a:p>
            <a:pPr eaLnBrk="1" hangingPunct="1"/>
            <a:r>
              <a:rPr sz="1400" b="1" dirty="0">
                <a:solidFill>
                  <a:srgbClr val="000000"/>
                </a:solidFill>
                <a:latin typeface="Lucida Sans Unicode" panose="020B0602030504020204" pitchFamily="34" charset="0"/>
              </a:rPr>
              <a:t>“JET PROPULSION” A simple guide to the aerodynamic and thermodynamic design and performance of jet engines by Nicholas Cumpsty, University of Cambridge</a:t>
            </a:r>
            <a:endParaRPr sz="1400" b="1" dirty="0">
              <a:solidFill>
                <a:srgbClr val="000000"/>
              </a:solidFill>
              <a:latin typeface="Lucida Sans Unicode" panose="020B0602030504020204" pitchFamily="34" charset="0"/>
            </a:endParaRPr>
          </a:p>
        </p:txBody>
      </p:sp>
      <p:sp>
        <p:nvSpPr>
          <p:cNvPr id="27651" name="Text Box 5"/>
          <p:cNvSpPr txBox="1"/>
          <p:nvPr/>
        </p:nvSpPr>
        <p:spPr>
          <a:xfrm>
            <a:off x="1104900" y="741363"/>
            <a:ext cx="2109788" cy="400050"/>
          </a:xfrm>
          <a:prstGeom prst="rect">
            <a:avLst/>
          </a:prstGeom>
          <a:noFill/>
          <a:ln w="9525">
            <a:noFill/>
          </a:ln>
        </p:spPr>
        <p:txBody>
          <a:bodyPr>
            <a:spAutoFit/>
          </a:bodyPr>
          <a:p>
            <a:pPr eaLnBrk="1" hangingPunct="1"/>
            <a:r>
              <a:rPr sz="2000" dirty="0">
                <a:solidFill>
                  <a:srgbClr val="000000"/>
                </a:solidFill>
                <a:latin typeface="Arial Black" panose="020B0A04020102020204" pitchFamily="34" charset="0"/>
              </a:rPr>
              <a:t>REFERENCES</a:t>
            </a:r>
            <a:endParaRPr sz="2000" dirty="0">
              <a:solidFill>
                <a:srgbClr val="000000"/>
              </a:solidFill>
              <a:latin typeface="Arial Black" panose="020B0A04020102020204" pitchFamily="34" charset="0"/>
            </a:endParaRPr>
          </a:p>
        </p:txBody>
      </p:sp>
      <p:sp>
        <p:nvSpPr>
          <p:cNvPr id="27652" name="Rectangle 3"/>
          <p:cNvSpPr/>
          <p:nvPr/>
        </p:nvSpPr>
        <p:spPr>
          <a:xfrm>
            <a:off x="1195388" y="2389188"/>
            <a:ext cx="5757862" cy="1169987"/>
          </a:xfrm>
          <a:prstGeom prst="rect">
            <a:avLst/>
          </a:prstGeom>
          <a:noFill/>
          <a:ln w="9525">
            <a:noFill/>
          </a:ln>
        </p:spPr>
        <p:txBody>
          <a:bodyPr>
            <a:spAutoFit/>
          </a:bodyPr>
          <a:p>
            <a:pPr eaLnBrk="1" hangingPunct="1"/>
            <a:r>
              <a:rPr sz="1400" b="1" dirty="0">
                <a:solidFill>
                  <a:srgbClr val="000000"/>
                </a:solidFill>
                <a:latin typeface="Lucida Sans Unicode" panose="020B0602030504020204" pitchFamily="34" charset="0"/>
              </a:rPr>
              <a:t>“INTRODUCTION TO FLIGHT”  by John D. Anderson, Curator of Aerodynamics, National Air and Space Museum, Smithsonian </a:t>
            </a:r>
            <a:endParaRPr sz="1400" b="1" dirty="0">
              <a:solidFill>
                <a:srgbClr val="000000"/>
              </a:solidFill>
              <a:latin typeface="Lucida Sans Unicode" panose="020B0602030504020204" pitchFamily="34" charset="0"/>
            </a:endParaRPr>
          </a:p>
          <a:p>
            <a:pPr eaLnBrk="1" hangingPunct="1"/>
            <a:r>
              <a:rPr sz="1400" b="1" dirty="0">
                <a:solidFill>
                  <a:srgbClr val="000000"/>
                </a:solidFill>
                <a:latin typeface="Lucida Sans Unicode" panose="020B0602030504020204" pitchFamily="34" charset="0"/>
              </a:rPr>
              <a:t>Institution and Professor Emeritus,  University of Maryland.</a:t>
            </a:r>
            <a:endParaRPr sz="1400" b="1" dirty="0">
              <a:solidFill>
                <a:srgbClr val="000000"/>
              </a:solidFill>
              <a:latin typeface="Lucida Sans Unicode" panose="020B0602030504020204" pitchFamily="34" charset="0"/>
            </a:endParaRPr>
          </a:p>
          <a:p>
            <a:pPr eaLnBrk="1" hangingPunct="1"/>
            <a:endParaRPr sz="1400" b="1" dirty="0">
              <a:solidFill>
                <a:srgbClr val="000000"/>
              </a:solidFill>
              <a:latin typeface="Lucida Sans Unicode" panose="020B0602030504020204" pitchFamily="34" charset="0"/>
            </a:endParaRPr>
          </a:p>
          <a:p>
            <a:pPr eaLnBrk="1" hangingPunct="1"/>
            <a:endParaRPr sz="1400" b="1" dirty="0">
              <a:solidFill>
                <a:srgbClr val="000000"/>
              </a:solidFill>
              <a:latin typeface="Lucida Sans Unicode" panose="020B0602030504020204" pitchFamily="34" charset="0"/>
            </a:endParaRPr>
          </a:p>
        </p:txBody>
      </p:sp>
      <p:sp>
        <p:nvSpPr>
          <p:cNvPr id="27653" name="Rectangle 4"/>
          <p:cNvSpPr/>
          <p:nvPr/>
        </p:nvSpPr>
        <p:spPr>
          <a:xfrm>
            <a:off x="1119188" y="3325813"/>
            <a:ext cx="5834062" cy="1168400"/>
          </a:xfrm>
          <a:prstGeom prst="rect">
            <a:avLst/>
          </a:prstGeom>
          <a:noFill/>
          <a:ln w="9525">
            <a:noFill/>
          </a:ln>
        </p:spPr>
        <p:txBody>
          <a:bodyPr>
            <a:spAutoFit/>
          </a:bodyPr>
          <a:p>
            <a:pPr eaLnBrk="1" hangingPunct="1"/>
            <a:r>
              <a:rPr sz="1400" b="1" dirty="0">
                <a:solidFill>
                  <a:srgbClr val="000000"/>
                </a:solidFill>
                <a:latin typeface="Lucida Sans Unicode" panose="020B0602030504020204" pitchFamily="34" charset="0"/>
              </a:rPr>
              <a:t>“GAS TURBINE PERFORMANCE”  by Philip P. Walsh,  Chief of Design Technology and Advanced Engineering  Rolls-Royce Industrial and Marine Gas Turbines Ltd and Paul Fletcher, Principal Engineer, Advanced Projects, Rolls-Royce Industrial and Marine Gas Turbines Ltd</a:t>
            </a:r>
            <a:endParaRPr sz="1400" b="1" dirty="0">
              <a:solidFill>
                <a:srgbClr val="000000"/>
              </a:solidFill>
              <a:latin typeface="Lucida Sans Unicode" panose="020B0602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2"/>
          <p:cNvSpPr txBox="1"/>
          <p:nvPr/>
        </p:nvSpPr>
        <p:spPr>
          <a:xfrm>
            <a:off x="1087438" y="406400"/>
            <a:ext cx="6637337" cy="646113"/>
          </a:xfrm>
          <a:prstGeom prst="rect">
            <a:avLst/>
          </a:prstGeom>
          <a:noFill/>
          <a:ln w="9525">
            <a:noFill/>
          </a:ln>
        </p:spPr>
        <p:txBody>
          <a:bodyPr>
            <a:spAutoFit/>
          </a:bodyPr>
          <a:p>
            <a:pPr algn="ctr"/>
            <a:r>
              <a:rPr dirty="0">
                <a:solidFill>
                  <a:srgbClr val="000000"/>
                </a:solidFill>
                <a:latin typeface="Arial" panose="020B0604020202020204" pitchFamily="34" charset="0"/>
              </a:rPr>
              <a:t>Engine</a:t>
            </a:r>
            <a:r>
              <a:rPr sz="3600" dirty="0">
                <a:solidFill>
                  <a:srgbClr val="000000"/>
                </a:solidFill>
                <a:latin typeface="Arial" panose="020B0604020202020204" pitchFamily="34" charset="0"/>
              </a:rPr>
              <a:t> Control System </a:t>
            </a:r>
            <a:r>
              <a:rPr sz="2800" dirty="0">
                <a:solidFill>
                  <a:srgbClr val="000000"/>
                </a:solidFill>
                <a:latin typeface="Arial" panose="020B0604020202020204" pitchFamily="34" charset="0"/>
              </a:rPr>
              <a:t>Design</a:t>
            </a:r>
            <a:endParaRPr sz="2800" dirty="0">
              <a:solidFill>
                <a:srgbClr val="000000"/>
              </a:solidFill>
              <a:latin typeface="Arial" panose="020B0604020202020204" pitchFamily="34" charset="0"/>
            </a:endParaRPr>
          </a:p>
        </p:txBody>
      </p:sp>
      <p:sp>
        <p:nvSpPr>
          <p:cNvPr id="16387" name="Text Box 3"/>
          <p:cNvSpPr txBox="1">
            <a:spLocks noChangeArrowheads="1"/>
          </p:cNvSpPr>
          <p:nvPr/>
        </p:nvSpPr>
        <p:spPr bwMode="auto">
          <a:xfrm>
            <a:off x="373063" y="1182688"/>
            <a:ext cx="8456613" cy="3846513"/>
          </a:xfrm>
          <a:prstGeom prst="rect">
            <a:avLst/>
          </a:prstGeom>
          <a:noFill/>
          <a:ln w="9525">
            <a:noFill/>
            <a:miter lim="800000"/>
          </a:ln>
        </p:spPr>
        <p:txBody>
          <a:bodyPr>
            <a:spAutoFit/>
          </a:bodyPr>
          <a:lstStyle/>
          <a:p>
            <a:pPr marL="457200" marR="0" indent="-457200" defTabSz="914400">
              <a:buClrTx/>
              <a:buSzTx/>
              <a:buFont typeface="+mj-lt"/>
              <a:buAutoNum type="arabicPeriod"/>
              <a:tabLst>
                <a:tab pos="572770" algn="l"/>
              </a:tabLst>
              <a:defRPr/>
            </a:pPr>
            <a:r>
              <a:rPr kumimoji="0" lang="en-US" sz="2400" kern="1200" cap="none" spc="0" normalizeH="0" baseline="0" noProof="0" dirty="0">
                <a:solidFill>
                  <a:srgbClr val="000000"/>
                </a:solidFill>
                <a:latin typeface="Arial" panose="020B0604020202020204" pitchFamily="34" charset="0"/>
                <a:ea typeface="+mn-ea"/>
                <a:cs typeface="+mn-cs"/>
              </a:rPr>
              <a:t>  </a:t>
            </a:r>
            <a:r>
              <a:rPr kumimoji="0" lang="en-US" sz="2000" b="1" kern="1200" cap="none" spc="0" normalizeH="0" baseline="0" noProof="0" dirty="0">
                <a:solidFill>
                  <a:srgbClr val="000000"/>
                </a:solidFill>
                <a:latin typeface="Arial" panose="020B0604020202020204" pitchFamily="34" charset="0"/>
                <a:ea typeface="+mn-ea"/>
                <a:cs typeface="+mn-cs"/>
              </a:rPr>
              <a:t>What is the main purpose of an aircraft engine control system?</a:t>
            </a:r>
            <a:endParaRPr kumimoji="0" lang="en-US" sz="2000" b="1"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The plant is an </a:t>
            </a:r>
            <a:r>
              <a:rPr kumimoji="0" lang="en-US"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Aerothermo</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device</a:t>
            </a: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R="0" defTabSz="914400">
              <a:buClrTx/>
              <a:buSzTx/>
              <a:buFontTx/>
              <a:buNone/>
              <a:tabLst>
                <a:tab pos="5727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     </a:t>
            </a:r>
            <a:endParaRPr kumimoji="0" lang="en-US" sz="2400" b="1" kern="1200" cap="none" spc="0" normalizeH="0" baseline="0" noProof="0" dirty="0">
              <a:solidFill>
                <a:srgbClr val="000000"/>
              </a:solidFill>
              <a:latin typeface="Arial" panose="020B0604020202020204" pitchFamily="34" charset="0"/>
              <a:ea typeface="+mn-ea"/>
              <a:cs typeface="+mn-cs"/>
            </a:endParaRPr>
          </a:p>
          <a:p>
            <a:pPr marR="0" defTabSz="914400">
              <a:buClrTx/>
              <a:buSzTx/>
              <a:buFont typeface="Arial" panose="020B0604020202020204" pitchFamily="34" charset="0"/>
              <a:buChar char="•"/>
              <a:tabLst>
                <a:tab pos="572770" algn="l"/>
              </a:tabLst>
              <a:defRPr/>
            </a:pPr>
            <a:endParaRPr kumimoji="0" lang="en-US" sz="2400" b="1"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400" b="1"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5124" name="Picture 6" descr="scan002"/>
          <p:cNvPicPr>
            <a:picLocks noChangeAspect="1"/>
          </p:cNvPicPr>
          <p:nvPr/>
        </p:nvPicPr>
        <p:blipFill>
          <a:blip r:embed="rId1"/>
          <a:srcRect l="12271" t="5324" r="9108" b="9091"/>
          <a:stretch>
            <a:fillRect/>
          </a:stretch>
        </p:blipFill>
        <p:spPr>
          <a:xfrm>
            <a:off x="1944688" y="1970088"/>
            <a:ext cx="3946525" cy="165893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1087438" y="406400"/>
            <a:ext cx="6637337" cy="646113"/>
          </a:xfrm>
          <a:prstGeom prst="rect">
            <a:avLst/>
          </a:prstGeom>
          <a:noFill/>
          <a:ln w="9525">
            <a:noFill/>
          </a:ln>
        </p:spPr>
        <p:txBody>
          <a:bodyPr>
            <a:spAutoFit/>
          </a:bodyPr>
          <a:p>
            <a:pPr algn="ctr"/>
            <a:r>
              <a:rPr dirty="0">
                <a:solidFill>
                  <a:srgbClr val="000000"/>
                </a:solidFill>
                <a:latin typeface="Arial" panose="020B0604020202020204" pitchFamily="34" charset="0"/>
              </a:rPr>
              <a:t>Engine</a:t>
            </a:r>
            <a:r>
              <a:rPr sz="3600" dirty="0">
                <a:solidFill>
                  <a:srgbClr val="000000"/>
                </a:solidFill>
                <a:latin typeface="Arial" panose="020B0604020202020204" pitchFamily="34" charset="0"/>
              </a:rPr>
              <a:t> Control System </a:t>
            </a:r>
            <a:r>
              <a:rPr sz="2800" dirty="0">
                <a:solidFill>
                  <a:srgbClr val="000000"/>
                </a:solidFill>
                <a:latin typeface="Arial" panose="020B0604020202020204" pitchFamily="34" charset="0"/>
              </a:rPr>
              <a:t>Design</a:t>
            </a:r>
            <a:endParaRPr sz="2800" dirty="0">
              <a:solidFill>
                <a:srgbClr val="000000"/>
              </a:solidFill>
              <a:latin typeface="Arial" panose="020B0604020202020204" pitchFamily="34" charset="0"/>
            </a:endParaRPr>
          </a:p>
        </p:txBody>
      </p:sp>
      <p:sp>
        <p:nvSpPr>
          <p:cNvPr id="16387" name="Text Box 3"/>
          <p:cNvSpPr txBox="1">
            <a:spLocks noChangeArrowheads="1"/>
          </p:cNvSpPr>
          <p:nvPr/>
        </p:nvSpPr>
        <p:spPr bwMode="auto">
          <a:xfrm>
            <a:off x="373063" y="1182688"/>
            <a:ext cx="8456613" cy="3846513"/>
          </a:xfrm>
          <a:prstGeom prst="rect">
            <a:avLst/>
          </a:prstGeom>
          <a:noFill/>
          <a:ln w="9525">
            <a:noFill/>
            <a:miter lim="800000"/>
          </a:ln>
        </p:spPr>
        <p:txBody>
          <a:bodyPr>
            <a:spAutoFit/>
          </a:bodyPr>
          <a:lstStyle/>
          <a:p>
            <a:pPr marL="457200" marR="0" indent="-457200" defTabSz="914400">
              <a:buClrTx/>
              <a:buSzTx/>
              <a:buFont typeface="+mj-lt"/>
              <a:buAutoNum type="arabicPeriod"/>
              <a:tabLst>
                <a:tab pos="572770" algn="l"/>
              </a:tabLst>
              <a:defRPr/>
            </a:pPr>
            <a:r>
              <a:rPr kumimoji="0" lang="en-US" sz="2400" kern="1200" cap="none" spc="0" normalizeH="0" baseline="0" noProof="0" dirty="0">
                <a:solidFill>
                  <a:srgbClr val="000000"/>
                </a:solidFill>
                <a:latin typeface="Arial" panose="020B0604020202020204" pitchFamily="34" charset="0"/>
                <a:ea typeface="+mn-ea"/>
                <a:cs typeface="+mn-cs"/>
              </a:rPr>
              <a:t>  </a:t>
            </a:r>
            <a:r>
              <a:rPr kumimoji="0" lang="en-US" sz="2000" b="1" kern="1200" cap="none" spc="0" normalizeH="0" baseline="0" noProof="0" dirty="0">
                <a:solidFill>
                  <a:srgbClr val="000000"/>
                </a:solidFill>
                <a:latin typeface="Arial" panose="020B0604020202020204" pitchFamily="34" charset="0"/>
                <a:ea typeface="+mn-ea"/>
                <a:cs typeface="+mn-cs"/>
              </a:rPr>
              <a:t>What is the main purpose of an aircraft engine control system?</a:t>
            </a:r>
            <a:endParaRPr kumimoji="0" lang="en-US" sz="2000" b="1"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The plant is an </a:t>
            </a:r>
            <a:r>
              <a:rPr kumimoji="0" lang="en-US"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Aerothermo</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device</a:t>
            </a: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R="0" defTabSz="914400">
              <a:buClrTx/>
              <a:buSzTx/>
              <a:buFontTx/>
              <a:buNone/>
              <a:tabLst>
                <a:tab pos="5727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     </a:t>
            </a:r>
            <a:endParaRPr kumimoji="0" lang="en-US" sz="2400" b="1" kern="1200" cap="none" spc="0" normalizeH="0" baseline="0" noProof="0" dirty="0">
              <a:solidFill>
                <a:srgbClr val="000000"/>
              </a:solidFill>
              <a:latin typeface="Arial" panose="020B0604020202020204" pitchFamily="34" charset="0"/>
              <a:ea typeface="+mn-ea"/>
              <a:cs typeface="+mn-cs"/>
            </a:endParaRPr>
          </a:p>
          <a:p>
            <a:pPr marR="0" defTabSz="914400">
              <a:buClrTx/>
              <a:buSzTx/>
              <a:buFont typeface="Arial" panose="020B0604020202020204" pitchFamily="34" charset="0"/>
              <a:buChar char="•"/>
              <a:tabLst>
                <a:tab pos="572770" algn="l"/>
              </a:tabLst>
              <a:defRPr/>
            </a:pPr>
            <a:endParaRPr kumimoji="0" lang="en-US" sz="2400" b="1"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r>
              <a:rPr kumimoji="0" lang="en-US" sz="2000" b="1" kern="1200" cap="none" spc="0" normalizeH="0" baseline="0" noProof="0" dirty="0">
                <a:solidFill>
                  <a:srgbClr val="000000"/>
                </a:solidFill>
                <a:latin typeface="Arial" panose="020B0604020202020204" pitchFamily="34" charset="0"/>
                <a:ea typeface="+mn-ea"/>
                <a:cs typeface="+mn-cs"/>
              </a:rPr>
              <a:t>Purpose :  inject fuel – get thrust as commanded by the Pilot</a:t>
            </a:r>
            <a:endParaRPr kumimoji="0" lang="en-US" sz="2400" b="1"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6148" name="Picture 6" descr="scan002"/>
          <p:cNvPicPr>
            <a:picLocks noChangeAspect="1"/>
          </p:cNvPicPr>
          <p:nvPr/>
        </p:nvPicPr>
        <p:blipFill>
          <a:blip r:embed="rId1"/>
          <a:srcRect l="12271" t="5324" r="9108" b="9091"/>
          <a:stretch>
            <a:fillRect/>
          </a:stretch>
        </p:blipFill>
        <p:spPr>
          <a:xfrm>
            <a:off x="1944688" y="1970088"/>
            <a:ext cx="3946525" cy="1658937"/>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1087438" y="406400"/>
            <a:ext cx="6637337" cy="646113"/>
          </a:xfrm>
          <a:prstGeom prst="rect">
            <a:avLst/>
          </a:prstGeom>
          <a:noFill/>
          <a:ln w="9525">
            <a:noFill/>
          </a:ln>
        </p:spPr>
        <p:txBody>
          <a:bodyPr>
            <a:spAutoFit/>
          </a:bodyPr>
          <a:p>
            <a:pPr algn="ctr"/>
            <a:r>
              <a:rPr dirty="0">
                <a:solidFill>
                  <a:srgbClr val="000000"/>
                </a:solidFill>
                <a:latin typeface="Arial" panose="020B0604020202020204" pitchFamily="34" charset="0"/>
              </a:rPr>
              <a:t>Engine</a:t>
            </a:r>
            <a:r>
              <a:rPr sz="3600" dirty="0">
                <a:solidFill>
                  <a:srgbClr val="000000"/>
                </a:solidFill>
                <a:latin typeface="Arial" panose="020B0604020202020204" pitchFamily="34" charset="0"/>
              </a:rPr>
              <a:t> Control System </a:t>
            </a:r>
            <a:r>
              <a:rPr sz="2800" dirty="0">
                <a:solidFill>
                  <a:srgbClr val="000000"/>
                </a:solidFill>
                <a:latin typeface="Arial" panose="020B0604020202020204" pitchFamily="34" charset="0"/>
              </a:rPr>
              <a:t>Design</a:t>
            </a:r>
            <a:endParaRPr sz="2800" dirty="0">
              <a:solidFill>
                <a:srgbClr val="000000"/>
              </a:solidFill>
              <a:latin typeface="Arial" panose="020B0604020202020204" pitchFamily="34" charset="0"/>
            </a:endParaRPr>
          </a:p>
        </p:txBody>
      </p:sp>
      <p:sp>
        <p:nvSpPr>
          <p:cNvPr id="16387" name="Text Box 3"/>
          <p:cNvSpPr txBox="1">
            <a:spLocks noChangeArrowheads="1"/>
          </p:cNvSpPr>
          <p:nvPr/>
        </p:nvSpPr>
        <p:spPr bwMode="auto">
          <a:xfrm>
            <a:off x="373063" y="1182688"/>
            <a:ext cx="8456613" cy="4094163"/>
          </a:xfrm>
          <a:prstGeom prst="rect">
            <a:avLst/>
          </a:prstGeom>
          <a:noFill/>
          <a:ln w="9525">
            <a:noFill/>
            <a:miter lim="800000"/>
          </a:ln>
        </p:spPr>
        <p:txBody>
          <a:bodyPr>
            <a:spAutoFit/>
          </a:bodyPr>
          <a:lstStyle/>
          <a:p>
            <a:pPr marL="457200" marR="0" indent="-457200" defTabSz="914400">
              <a:buClrTx/>
              <a:buSzTx/>
              <a:buFontTx/>
              <a:buNone/>
              <a:tabLst>
                <a:tab pos="572770" algn="l"/>
              </a:tabLst>
              <a:defRPr/>
            </a:pPr>
            <a:r>
              <a:rPr kumimoji="0" lang="en-US" sz="2400" kern="1200" cap="none" spc="0" normalizeH="0" baseline="0" noProof="0" dirty="0">
                <a:solidFill>
                  <a:srgbClr val="000000"/>
                </a:solidFill>
                <a:latin typeface="Arial" panose="020B0604020202020204" pitchFamily="34" charset="0"/>
                <a:ea typeface="+mn-ea"/>
                <a:cs typeface="+mn-cs"/>
              </a:rPr>
              <a:t>2.  </a:t>
            </a:r>
            <a:r>
              <a:rPr kumimoji="0" lang="en-US" sz="2000" b="1" kern="1200" cap="none" spc="0" normalizeH="0" baseline="0" noProof="0" dirty="0">
                <a:solidFill>
                  <a:srgbClr val="000000"/>
                </a:solidFill>
                <a:latin typeface="Arial" panose="020B0604020202020204" pitchFamily="34" charset="0"/>
                <a:ea typeface="+mn-ea"/>
                <a:cs typeface="+mn-cs"/>
              </a:rPr>
              <a:t>What are the 4 key engine parameters protected by the control  system?</a:t>
            </a:r>
            <a:endParaRPr kumimoji="0" lang="en-US" sz="2000" b="1"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The plant is an </a:t>
            </a:r>
            <a:r>
              <a:rPr kumimoji="0" lang="en-US"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Aerothermo</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device</a:t>
            </a: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R="0" defTabSz="914400">
              <a:buClrTx/>
              <a:buSzTx/>
              <a:buFontTx/>
              <a:buNone/>
              <a:tabLst>
                <a:tab pos="5727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  </a:t>
            </a:r>
            <a:endParaRPr kumimoji="0" lang="en-US" sz="2400" b="1"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7172" name="Picture 6" descr="scan002"/>
          <p:cNvPicPr>
            <a:picLocks noChangeAspect="1"/>
          </p:cNvPicPr>
          <p:nvPr/>
        </p:nvPicPr>
        <p:blipFill>
          <a:blip r:embed="rId1"/>
          <a:srcRect l="12271" t="5324" r="9108" b="9091"/>
          <a:stretch>
            <a:fillRect/>
          </a:stretch>
        </p:blipFill>
        <p:spPr>
          <a:xfrm>
            <a:off x="1944688" y="1970088"/>
            <a:ext cx="3946525" cy="1658937"/>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2"/>
          <p:cNvSpPr txBox="1"/>
          <p:nvPr/>
        </p:nvSpPr>
        <p:spPr>
          <a:xfrm>
            <a:off x="1087438" y="406400"/>
            <a:ext cx="6637337" cy="646113"/>
          </a:xfrm>
          <a:prstGeom prst="rect">
            <a:avLst/>
          </a:prstGeom>
          <a:noFill/>
          <a:ln w="9525">
            <a:noFill/>
          </a:ln>
        </p:spPr>
        <p:txBody>
          <a:bodyPr>
            <a:spAutoFit/>
          </a:bodyPr>
          <a:p>
            <a:pPr algn="ctr"/>
            <a:r>
              <a:rPr dirty="0">
                <a:solidFill>
                  <a:srgbClr val="000000"/>
                </a:solidFill>
                <a:latin typeface="Arial" panose="020B0604020202020204" pitchFamily="34" charset="0"/>
              </a:rPr>
              <a:t>Engine</a:t>
            </a:r>
            <a:r>
              <a:rPr sz="3600" dirty="0">
                <a:solidFill>
                  <a:srgbClr val="000000"/>
                </a:solidFill>
                <a:latin typeface="Arial" panose="020B0604020202020204" pitchFamily="34" charset="0"/>
              </a:rPr>
              <a:t> Control System </a:t>
            </a:r>
            <a:r>
              <a:rPr sz="2800" dirty="0">
                <a:solidFill>
                  <a:srgbClr val="000000"/>
                </a:solidFill>
                <a:latin typeface="Arial" panose="020B0604020202020204" pitchFamily="34" charset="0"/>
              </a:rPr>
              <a:t>Design</a:t>
            </a:r>
            <a:endParaRPr sz="2800" dirty="0">
              <a:solidFill>
                <a:srgbClr val="000000"/>
              </a:solidFill>
              <a:latin typeface="Arial" panose="020B0604020202020204" pitchFamily="34" charset="0"/>
            </a:endParaRPr>
          </a:p>
        </p:txBody>
      </p:sp>
      <p:sp>
        <p:nvSpPr>
          <p:cNvPr id="16387" name="Text Box 3"/>
          <p:cNvSpPr txBox="1">
            <a:spLocks noChangeArrowheads="1"/>
          </p:cNvSpPr>
          <p:nvPr/>
        </p:nvSpPr>
        <p:spPr bwMode="auto">
          <a:xfrm>
            <a:off x="373063" y="1182688"/>
            <a:ext cx="8456613" cy="4708525"/>
          </a:xfrm>
          <a:prstGeom prst="rect">
            <a:avLst/>
          </a:prstGeom>
          <a:noFill/>
          <a:ln w="9525">
            <a:noFill/>
            <a:miter lim="800000"/>
          </a:ln>
        </p:spPr>
        <p:txBody>
          <a:bodyPr>
            <a:spAutoFit/>
          </a:bodyPr>
          <a:lstStyle/>
          <a:p>
            <a:pPr marL="457200" marR="0" indent="-457200" defTabSz="914400">
              <a:buClrTx/>
              <a:buSzTx/>
              <a:buFontTx/>
              <a:buNone/>
              <a:tabLst>
                <a:tab pos="572770" algn="l"/>
              </a:tabLst>
              <a:defRPr/>
            </a:pPr>
            <a:r>
              <a:rPr kumimoji="0" lang="en-US" sz="2400" kern="1200" cap="none" spc="0" normalizeH="0" baseline="0" noProof="0" dirty="0">
                <a:solidFill>
                  <a:srgbClr val="000000"/>
                </a:solidFill>
                <a:latin typeface="Arial" panose="020B0604020202020204" pitchFamily="34" charset="0"/>
                <a:ea typeface="+mn-ea"/>
                <a:cs typeface="+mn-cs"/>
              </a:rPr>
              <a:t>2.  </a:t>
            </a:r>
            <a:r>
              <a:rPr kumimoji="0" lang="en-US" sz="2000" b="1" kern="1200" cap="none" spc="0" normalizeH="0" baseline="0" noProof="0" dirty="0">
                <a:solidFill>
                  <a:srgbClr val="000000"/>
                </a:solidFill>
                <a:latin typeface="Arial" panose="020B0604020202020204" pitchFamily="34" charset="0"/>
                <a:ea typeface="+mn-ea"/>
                <a:cs typeface="+mn-cs"/>
              </a:rPr>
              <a:t>What are the 4 key engine parameters protected by the control  system?</a:t>
            </a:r>
            <a:endParaRPr kumimoji="0" lang="en-US" sz="2000" b="1"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The plant is an </a:t>
            </a:r>
            <a:r>
              <a:rPr kumimoji="0" lang="en-US"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Aerothermo</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device</a:t>
            </a: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R="0" defTabSz="914400">
              <a:buClrTx/>
              <a:buSzTx/>
              <a:buFontTx/>
              <a:buNone/>
              <a:tabLst>
                <a:tab pos="5727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 typeface="Arial" panose="020B0604020202020204" pitchFamily="34" charset="0"/>
              <a:buChar char="•"/>
              <a:tabLst>
                <a:tab pos="5727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      </a:t>
            </a:r>
            <a:endParaRPr kumimoji="0" lang="en-US" sz="2400" b="1"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stall margin (fan , compressor)</a:t>
            </a: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sz="20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overtemperature</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of (turbine hardware)</a:t>
            </a: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blowout of combustor</a:t>
            </a: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sz="20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overspeed</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(fan, compressor)</a:t>
            </a: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8196" name="Picture 6" descr="scan002"/>
          <p:cNvPicPr>
            <a:picLocks noChangeAspect="1"/>
          </p:cNvPicPr>
          <p:nvPr/>
        </p:nvPicPr>
        <p:blipFill>
          <a:blip r:embed="rId1"/>
          <a:srcRect l="12271" t="5324" r="9108" b="9091"/>
          <a:stretch>
            <a:fillRect/>
          </a:stretch>
        </p:blipFill>
        <p:spPr>
          <a:xfrm>
            <a:off x="1944688" y="1970088"/>
            <a:ext cx="3946525" cy="1658937"/>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2"/>
          <p:cNvSpPr txBox="1"/>
          <p:nvPr/>
        </p:nvSpPr>
        <p:spPr>
          <a:xfrm>
            <a:off x="1087438" y="406400"/>
            <a:ext cx="6637337" cy="646113"/>
          </a:xfrm>
          <a:prstGeom prst="rect">
            <a:avLst/>
          </a:prstGeom>
          <a:noFill/>
          <a:ln w="9525">
            <a:noFill/>
          </a:ln>
        </p:spPr>
        <p:txBody>
          <a:bodyPr>
            <a:spAutoFit/>
          </a:bodyPr>
          <a:p>
            <a:pPr algn="ctr"/>
            <a:r>
              <a:rPr dirty="0">
                <a:solidFill>
                  <a:srgbClr val="000000"/>
                </a:solidFill>
                <a:latin typeface="Arial" panose="020B0604020202020204" pitchFamily="34" charset="0"/>
              </a:rPr>
              <a:t>Engine</a:t>
            </a:r>
            <a:r>
              <a:rPr sz="3600" dirty="0">
                <a:solidFill>
                  <a:srgbClr val="000000"/>
                </a:solidFill>
                <a:latin typeface="Arial" panose="020B0604020202020204" pitchFamily="34" charset="0"/>
              </a:rPr>
              <a:t> Control System </a:t>
            </a:r>
            <a:r>
              <a:rPr sz="2800" dirty="0">
                <a:solidFill>
                  <a:srgbClr val="000000"/>
                </a:solidFill>
                <a:latin typeface="Arial" panose="020B0604020202020204" pitchFamily="34" charset="0"/>
              </a:rPr>
              <a:t>Design</a:t>
            </a:r>
            <a:endParaRPr sz="2800" dirty="0">
              <a:solidFill>
                <a:srgbClr val="000000"/>
              </a:solidFill>
              <a:latin typeface="Arial" panose="020B0604020202020204" pitchFamily="34" charset="0"/>
            </a:endParaRPr>
          </a:p>
        </p:txBody>
      </p:sp>
      <p:sp>
        <p:nvSpPr>
          <p:cNvPr id="16387" name="Text Box 3"/>
          <p:cNvSpPr txBox="1">
            <a:spLocks noChangeArrowheads="1"/>
          </p:cNvSpPr>
          <p:nvPr/>
        </p:nvSpPr>
        <p:spPr bwMode="auto">
          <a:xfrm>
            <a:off x="373063" y="1182688"/>
            <a:ext cx="8456613" cy="3786188"/>
          </a:xfrm>
          <a:prstGeom prst="rect">
            <a:avLst/>
          </a:prstGeom>
          <a:noFill/>
          <a:ln w="9525">
            <a:noFill/>
            <a:miter lim="800000"/>
          </a:ln>
        </p:spPr>
        <p:txBody>
          <a:bodyPr>
            <a:spAutoFit/>
          </a:bodyPr>
          <a:lstStyle/>
          <a:p>
            <a:pPr marL="457200" marR="0" indent="-457200" defTabSz="914400">
              <a:buClrTx/>
              <a:buSzTx/>
              <a:buFontTx/>
              <a:buNone/>
              <a:tabLst>
                <a:tab pos="572770" algn="l"/>
              </a:tabLst>
              <a:defRPr/>
            </a:pPr>
            <a:r>
              <a:rPr kumimoji="0" lang="en-US" sz="2400" kern="1200" cap="none" spc="0" normalizeH="0" baseline="0" noProof="0" dirty="0">
                <a:solidFill>
                  <a:srgbClr val="000000"/>
                </a:solidFill>
                <a:latin typeface="Arial" panose="020B0604020202020204" pitchFamily="34" charset="0"/>
                <a:ea typeface="+mn-ea"/>
                <a:cs typeface="+mn-cs"/>
              </a:rPr>
              <a:t>3.  </a:t>
            </a:r>
            <a:r>
              <a:rPr kumimoji="0" lang="en-US" sz="2000" b="1" kern="1200" cap="none" spc="0" normalizeH="0" baseline="0" noProof="0" dirty="0">
                <a:solidFill>
                  <a:srgbClr val="000000"/>
                </a:solidFill>
                <a:latin typeface="Arial" panose="020B0604020202020204" pitchFamily="34" charset="0"/>
                <a:ea typeface="+mn-ea"/>
                <a:cs typeface="+mn-cs"/>
              </a:rPr>
              <a:t>What is the required </a:t>
            </a:r>
            <a:r>
              <a:rPr kumimoji="0" lang="en-US" sz="2000" b="1" kern="1200" cap="none" spc="0" normalizeH="0" baseline="0" noProof="0" dirty="0" err="1">
                <a:solidFill>
                  <a:srgbClr val="000000"/>
                </a:solidFill>
                <a:latin typeface="Arial" panose="020B0604020202020204" pitchFamily="34" charset="0"/>
                <a:ea typeface="+mn-ea"/>
                <a:cs typeface="+mn-cs"/>
              </a:rPr>
              <a:t>Accel</a:t>
            </a:r>
            <a:r>
              <a:rPr kumimoji="0" lang="en-US" sz="2000" b="1" kern="1200" cap="none" spc="0" normalizeH="0" baseline="0" noProof="0" dirty="0">
                <a:solidFill>
                  <a:srgbClr val="000000"/>
                </a:solidFill>
                <a:latin typeface="Arial" panose="020B0604020202020204" pitchFamily="34" charset="0"/>
                <a:ea typeface="+mn-ea"/>
                <a:cs typeface="+mn-cs"/>
              </a:rPr>
              <a:t> time of an aircraft engine  ?  Who sets this requirement ?</a:t>
            </a:r>
            <a:endParaRPr kumimoji="0" lang="en-US" sz="2000" b="1"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R="0" defTabSz="914400">
              <a:buClrTx/>
              <a:buSzTx/>
              <a:buFontTx/>
              <a:buNone/>
              <a:tabLst>
                <a:tab pos="5727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 </a:t>
            </a:r>
            <a:r>
              <a:rPr kumimoji="0" lang="en-US" sz="2000" b="1" kern="1200" cap="none" spc="0" normalizeH="0" baseline="0" noProof="0" dirty="0">
                <a:solidFill>
                  <a:srgbClr val="000000"/>
                </a:solidFill>
                <a:latin typeface="Arial" panose="020B0604020202020204" pitchFamily="34" charset="0"/>
                <a:ea typeface="+mn-ea"/>
                <a:cs typeface="+mn-cs"/>
              </a:rPr>
              <a:t> </a:t>
            </a:r>
            <a:endParaRPr kumimoji="0" lang="en-US" sz="2000" kern="1200" cap="none" spc="0" normalizeH="0" baseline="0" noProof="0" dirty="0">
              <a:solidFill>
                <a:srgbClr val="000000"/>
              </a:solidFill>
              <a:latin typeface="Arial" panose="020B0604020202020204" pitchFamily="34" charset="0"/>
              <a:ea typeface="+mn-ea"/>
              <a:cs typeface="+mn-cs"/>
            </a:endParaRPr>
          </a:p>
        </p:txBody>
      </p:sp>
      <p:pic>
        <p:nvPicPr>
          <p:cNvPr id="9220" name="Picture 6" descr="scan002"/>
          <p:cNvPicPr>
            <a:picLocks noChangeAspect="1"/>
          </p:cNvPicPr>
          <p:nvPr/>
        </p:nvPicPr>
        <p:blipFill>
          <a:blip r:embed="rId1"/>
          <a:srcRect l="12271" t="5324" r="9108" b="9091"/>
          <a:stretch>
            <a:fillRect/>
          </a:stretch>
        </p:blipFill>
        <p:spPr>
          <a:xfrm>
            <a:off x="2008188" y="2482850"/>
            <a:ext cx="3946525" cy="1658938"/>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2"/>
          <p:cNvSpPr txBox="1"/>
          <p:nvPr/>
        </p:nvSpPr>
        <p:spPr>
          <a:xfrm>
            <a:off x="1087438" y="406400"/>
            <a:ext cx="6637337" cy="646113"/>
          </a:xfrm>
          <a:prstGeom prst="rect">
            <a:avLst/>
          </a:prstGeom>
          <a:noFill/>
          <a:ln w="9525">
            <a:noFill/>
          </a:ln>
        </p:spPr>
        <p:txBody>
          <a:bodyPr>
            <a:spAutoFit/>
          </a:bodyPr>
          <a:p>
            <a:pPr algn="ctr"/>
            <a:r>
              <a:rPr dirty="0">
                <a:solidFill>
                  <a:srgbClr val="000000"/>
                </a:solidFill>
                <a:latin typeface="Arial" panose="020B0604020202020204" pitchFamily="34" charset="0"/>
              </a:rPr>
              <a:t>Engine</a:t>
            </a:r>
            <a:r>
              <a:rPr sz="3600" dirty="0">
                <a:solidFill>
                  <a:srgbClr val="000000"/>
                </a:solidFill>
                <a:latin typeface="Arial" panose="020B0604020202020204" pitchFamily="34" charset="0"/>
              </a:rPr>
              <a:t> Control System </a:t>
            </a:r>
            <a:r>
              <a:rPr sz="2800" dirty="0">
                <a:solidFill>
                  <a:srgbClr val="000000"/>
                </a:solidFill>
                <a:latin typeface="Arial" panose="020B0604020202020204" pitchFamily="34" charset="0"/>
              </a:rPr>
              <a:t>Design</a:t>
            </a:r>
            <a:endParaRPr sz="2800" dirty="0">
              <a:solidFill>
                <a:srgbClr val="000000"/>
              </a:solidFill>
              <a:latin typeface="Arial" panose="020B0604020202020204" pitchFamily="34" charset="0"/>
            </a:endParaRPr>
          </a:p>
        </p:txBody>
      </p:sp>
      <p:sp>
        <p:nvSpPr>
          <p:cNvPr id="16387" name="Text Box 3"/>
          <p:cNvSpPr txBox="1">
            <a:spLocks noChangeArrowheads="1"/>
          </p:cNvSpPr>
          <p:nvPr/>
        </p:nvSpPr>
        <p:spPr bwMode="auto">
          <a:xfrm>
            <a:off x="373063" y="1182688"/>
            <a:ext cx="8456613" cy="5262563"/>
          </a:xfrm>
          <a:prstGeom prst="rect">
            <a:avLst/>
          </a:prstGeom>
          <a:noFill/>
          <a:ln w="9525">
            <a:noFill/>
            <a:miter lim="800000"/>
          </a:ln>
        </p:spPr>
        <p:txBody>
          <a:bodyPr>
            <a:spAutoFit/>
          </a:bodyPr>
          <a:lstStyle/>
          <a:p>
            <a:pPr marL="457200" marR="0" indent="-457200" defTabSz="914400">
              <a:buClrTx/>
              <a:buSzTx/>
              <a:buFontTx/>
              <a:buNone/>
              <a:tabLst>
                <a:tab pos="572770" algn="l"/>
              </a:tabLst>
              <a:defRPr/>
            </a:pPr>
            <a:r>
              <a:rPr kumimoji="0" lang="en-US" sz="2400" kern="1200" cap="none" spc="0" normalizeH="0" baseline="0" noProof="0" dirty="0">
                <a:solidFill>
                  <a:srgbClr val="000000"/>
                </a:solidFill>
                <a:latin typeface="Arial" panose="020B0604020202020204" pitchFamily="34" charset="0"/>
                <a:ea typeface="+mn-ea"/>
                <a:cs typeface="+mn-cs"/>
              </a:rPr>
              <a:t>3.  </a:t>
            </a:r>
            <a:r>
              <a:rPr kumimoji="0" lang="en-US" sz="2000" b="1" kern="1200" cap="none" spc="0" normalizeH="0" baseline="0" noProof="0" dirty="0">
                <a:solidFill>
                  <a:srgbClr val="000000"/>
                </a:solidFill>
                <a:latin typeface="Arial" panose="020B0604020202020204" pitchFamily="34" charset="0"/>
                <a:ea typeface="+mn-ea"/>
                <a:cs typeface="+mn-cs"/>
              </a:rPr>
              <a:t>What is the required </a:t>
            </a:r>
            <a:r>
              <a:rPr kumimoji="0" lang="en-US" sz="2000" b="1" kern="1200" cap="none" spc="0" normalizeH="0" baseline="0" noProof="0" dirty="0" err="1">
                <a:solidFill>
                  <a:srgbClr val="000000"/>
                </a:solidFill>
                <a:latin typeface="Arial" panose="020B0604020202020204" pitchFamily="34" charset="0"/>
                <a:ea typeface="+mn-ea"/>
                <a:cs typeface="+mn-cs"/>
              </a:rPr>
              <a:t>Accel</a:t>
            </a:r>
            <a:r>
              <a:rPr kumimoji="0" lang="en-US" sz="2000" b="1" kern="1200" cap="none" spc="0" normalizeH="0" baseline="0" noProof="0" dirty="0">
                <a:solidFill>
                  <a:srgbClr val="000000"/>
                </a:solidFill>
                <a:latin typeface="Arial" panose="020B0604020202020204" pitchFamily="34" charset="0"/>
                <a:ea typeface="+mn-ea"/>
                <a:cs typeface="+mn-cs"/>
              </a:rPr>
              <a:t> time of an aircraft engine  ?  Who sets this requirement ?</a:t>
            </a:r>
            <a:endParaRPr kumimoji="0" lang="en-US" sz="2000" b="1"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R="0" defTabSz="914400">
              <a:buClrTx/>
              <a:buSzTx/>
              <a:buFontTx/>
              <a:buNone/>
              <a:tabLst>
                <a:tab pos="572770" algn="l"/>
              </a:tabLst>
              <a:defRPr/>
            </a:pPr>
            <a:endParaRPr kumimoji="0" lang="en-US" sz="24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Tx/>
              <a:buNone/>
              <a:tabLst>
                <a:tab pos="572770" algn="l"/>
              </a:tabLst>
              <a:defRPr/>
            </a:pPr>
            <a:endParaRPr kumimoji="0" lang="en-US" sz="2000" kern="1200" cap="none" spc="0" normalizeH="0" baseline="0" noProof="0" dirty="0">
              <a:solidFill>
                <a:srgbClr val="000000"/>
              </a:solidFill>
              <a:latin typeface="Arial" panose="020B0604020202020204" pitchFamily="34" charset="0"/>
              <a:ea typeface="+mn-ea"/>
              <a:cs typeface="+mn-cs"/>
            </a:endParaRPr>
          </a:p>
          <a:p>
            <a:pPr marR="0" defTabSz="914400">
              <a:buClrTx/>
              <a:buSzTx/>
              <a:buFont typeface="Arial" panose="020B0604020202020204" pitchFamily="34" charset="0"/>
              <a:buChar char="•"/>
              <a:tabLst>
                <a:tab pos="572770" algn="l"/>
              </a:tabLst>
              <a:defRPr/>
            </a:pPr>
            <a:r>
              <a:rPr kumimoji="0" lang="en-US" sz="2400" b="1" kern="1200" cap="none" spc="0" normalizeH="0" baseline="0" noProof="0" dirty="0">
                <a:solidFill>
                  <a:srgbClr val="000000"/>
                </a:solidFill>
                <a:latin typeface="Arial" panose="020B0604020202020204" pitchFamily="34" charset="0"/>
                <a:ea typeface="+mn-ea"/>
                <a:cs typeface="+mn-cs"/>
              </a:rPr>
              <a:t>      </a:t>
            </a:r>
            <a:r>
              <a:rPr kumimoji="0" lang="en-US" sz="2000" b="1" kern="1200" cap="none" spc="0" normalizeH="0" baseline="0" noProof="0" dirty="0">
                <a:solidFill>
                  <a:srgbClr val="000000"/>
                </a:solidFill>
                <a:latin typeface="Arial" panose="020B0604020202020204" pitchFamily="34" charset="0"/>
                <a:ea typeface="+mn-ea"/>
                <a:cs typeface="+mn-cs"/>
              </a:rPr>
              <a:t> </a:t>
            </a:r>
            <a:endParaRPr kumimoji="0" lang="en-US" sz="2000" kern="1200" cap="none" spc="0" normalizeH="0" baseline="0" noProof="0" dirty="0">
              <a:solidFill>
                <a:srgbClr val="000000"/>
              </a:solidFill>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572770" algn="l"/>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The time it takes for an engine to go from throttle 	command  to X percent of maximum (dry) thrust.</a:t>
            </a: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tabLst>
                <a:tab pos="572770" algn="l"/>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X may be 85%, 90%, or 95% depending on the </a:t>
            </a:r>
            <a:r>
              <a:rPr kumimoji="0" lang="en-US" sz="20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Airframer</a:t>
            </a: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(Boeing or Airbus)</a:t>
            </a: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tabLst>
                <a:tab pos="572770" algn="l"/>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Using FAA guidelines.  It is about 5 seconds.</a:t>
            </a: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tabLst>
                <a:tab pos="572770" algn="l"/>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10244" name="Picture 6" descr="scan002"/>
          <p:cNvPicPr>
            <a:picLocks noChangeAspect="1"/>
          </p:cNvPicPr>
          <p:nvPr/>
        </p:nvPicPr>
        <p:blipFill>
          <a:blip r:embed="rId1"/>
          <a:srcRect l="12271" t="5324" r="9108" b="9091"/>
          <a:stretch>
            <a:fillRect/>
          </a:stretch>
        </p:blipFill>
        <p:spPr>
          <a:xfrm>
            <a:off x="2008188" y="2482850"/>
            <a:ext cx="3946525" cy="1658938"/>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p:nvPr/>
        </p:nvSpPr>
        <p:spPr>
          <a:xfrm>
            <a:off x="630238" y="957263"/>
            <a:ext cx="7883525" cy="830262"/>
          </a:xfrm>
          <a:prstGeom prst="rect">
            <a:avLst/>
          </a:prstGeom>
          <a:noFill/>
          <a:ln w="9525">
            <a:noFill/>
          </a:ln>
        </p:spPr>
        <p:txBody>
          <a:bodyPr>
            <a:spAutoFit/>
          </a:bodyPr>
          <a:p>
            <a:r>
              <a:rPr sz="2400" dirty="0">
                <a:solidFill>
                  <a:srgbClr val="000000"/>
                </a:solidFill>
                <a:latin typeface="Arial" panose="020B0604020202020204" pitchFamily="34" charset="0"/>
              </a:rPr>
              <a:t>Describe Three Types of Engine Models Used in</a:t>
            </a:r>
            <a:endParaRPr sz="2400" dirty="0">
              <a:solidFill>
                <a:srgbClr val="000000"/>
              </a:solidFill>
              <a:latin typeface="Arial" panose="020B0604020202020204" pitchFamily="34" charset="0"/>
            </a:endParaRPr>
          </a:p>
          <a:p>
            <a:r>
              <a:rPr sz="2400" dirty="0">
                <a:solidFill>
                  <a:srgbClr val="000000"/>
                </a:solidFill>
                <a:latin typeface="Arial" panose="020B0604020202020204" pitchFamily="34" charset="0"/>
              </a:rPr>
              <a:t>Decreasing Level of Detail/Complexity</a:t>
            </a:r>
            <a:endParaRPr sz="2400" dirty="0">
              <a:solidFill>
                <a:srgbClr val="000000"/>
              </a:solidFill>
              <a:latin typeface="Arial" panose="020B0604020202020204" pitchFamily="34" charset="0"/>
            </a:endParaRPr>
          </a:p>
        </p:txBody>
      </p:sp>
      <p:sp>
        <p:nvSpPr>
          <p:cNvPr id="11267" name="Rectangle 3"/>
          <p:cNvSpPr/>
          <p:nvPr/>
        </p:nvSpPr>
        <p:spPr>
          <a:xfrm>
            <a:off x="339725" y="422275"/>
            <a:ext cx="487363" cy="584200"/>
          </a:xfrm>
          <a:prstGeom prst="rect">
            <a:avLst/>
          </a:prstGeom>
          <a:noFill/>
          <a:ln w="9525">
            <a:noFill/>
          </a:ln>
        </p:spPr>
        <p:txBody>
          <a:bodyPr>
            <a:spAutoFit/>
          </a:bodyPr>
          <a:p>
            <a:r>
              <a:rPr dirty="0">
                <a:solidFill>
                  <a:srgbClr val="000000"/>
                </a:solidFill>
                <a:latin typeface="Arial" panose="020B0604020202020204" pitchFamily="34" charset="0"/>
              </a:rPr>
              <a:t>4</a:t>
            </a:r>
            <a:endParaRPr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4157AD"/>
      </a:dk1>
      <a:lt1>
        <a:srgbClr val="FFFFFF"/>
      </a:lt1>
      <a:dk2>
        <a:srgbClr val="7C9DFD"/>
      </a:dk2>
      <a:lt2>
        <a:srgbClr val="808080"/>
      </a:lt2>
      <a:accent1>
        <a:srgbClr val="4157AD"/>
      </a:accent1>
      <a:accent2>
        <a:srgbClr val="B9CAFD"/>
      </a:accent2>
      <a:accent3>
        <a:srgbClr val="FFFFFF"/>
      </a:accent3>
      <a:accent4>
        <a:srgbClr val="364993"/>
      </a:accent4>
      <a:accent5>
        <a:srgbClr val="B0B4D3"/>
      </a:accent5>
      <a:accent6>
        <a:srgbClr val="A7B7E5"/>
      </a:accent6>
      <a:hlink>
        <a:srgbClr val="14187A"/>
      </a:hlink>
      <a:folHlink>
        <a:srgbClr val="7C9EFE"/>
      </a:folHlink>
    </a:clrScheme>
    <a:fontScheme name="Blank Presentation">
      <a:majorFont>
        <a:latin typeface="GE Inspira"/>
        <a:ea typeface=""/>
        <a:cs typeface=""/>
      </a:majorFont>
      <a:minorFont>
        <a:latin typeface="GE Inspi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ank Presentation 1">
        <a:dk1>
          <a:srgbClr val="4157AD"/>
        </a:dk1>
        <a:lt1>
          <a:srgbClr val="FFFFFF"/>
        </a:lt1>
        <a:dk2>
          <a:srgbClr val="7C9DFD"/>
        </a:dk2>
        <a:lt2>
          <a:srgbClr val="808080"/>
        </a:lt2>
        <a:accent1>
          <a:srgbClr val="4157AD"/>
        </a:accent1>
        <a:accent2>
          <a:srgbClr val="B9CAFD"/>
        </a:accent2>
        <a:accent3>
          <a:srgbClr val="FFFFFF"/>
        </a:accent3>
        <a:accent4>
          <a:srgbClr val="364993"/>
        </a:accent4>
        <a:accent5>
          <a:srgbClr val="B0B4D3"/>
        </a:accent5>
        <a:accent6>
          <a:srgbClr val="A7B7E5"/>
        </a:accent6>
        <a:hlink>
          <a:srgbClr val="14187A"/>
        </a:hlink>
        <a:folHlink>
          <a:srgbClr val="7C9E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D:\Documents and Settings\STERIO\Application Data\Microsoft\Templates\Blank Presentation.pot</Template>
  <TotalTime>0</TotalTime>
  <Words>6564</Words>
  <Application>WPS Presentation</Application>
  <PresentationFormat>On-screen Show</PresentationFormat>
  <Paragraphs>431</Paragraphs>
  <Slides>25</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GE Inspira</vt:lpstr>
      <vt:lpstr>Times</vt:lpstr>
      <vt:lpstr>Lucida Sans Unicode</vt:lpstr>
      <vt:lpstr>Arial Black</vt:lpstr>
      <vt:lpstr>Microsoft YaHei</vt:lpstr>
      <vt:lpstr>Arial Unicode MS</vt:lpstr>
      <vt:lpstr>Segoe Print</vt:lpstr>
      <vt:lpstr>Times New Roman</vt:lpstr>
      <vt:lpstr>Blank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Polley Retires March 31 2009</dc:title>
  <dc:creator/>
  <cp:lastModifiedBy>Papa</cp:lastModifiedBy>
  <cp:revision>504</cp:revision>
  <cp:lastPrinted>2003-08-29T14:38:12Z</cp:lastPrinted>
  <dcterms:created xsi:type="dcterms:W3CDTF">2005-03-01T21:45:13Z</dcterms:created>
  <dcterms:modified xsi:type="dcterms:W3CDTF">2019-03-30T18:28:11Z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KSOProductBuildVer">
    <vt:lpwstr>1033-10.2.0.7635</vt:lpwstr>
  </property>
</Properties>
</file>