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31" r:id="rId48"/>
    <p:sldId id="332" r:id="rId49"/>
    <p:sldId id="333" r:id="rId50"/>
    <p:sldId id="334" r:id="rId51"/>
    <p:sldId id="335" r:id="rId52"/>
    <p:sldId id="336" r:id="rId53"/>
    <p:sldId id="337" r:id="rId54"/>
    <p:sldId id="338" r:id="rId55"/>
    <p:sldId id="339" r:id="rId56"/>
    <p:sldId id="340" r:id="rId57"/>
    <p:sldId id="341" r:id="rId58"/>
    <p:sldId id="342" r:id="rId59"/>
    <p:sldId id="343" r:id="rId60"/>
    <p:sldId id="344" r:id="rId61"/>
    <p:sldId id="345" r:id="rId62"/>
    <p:sldId id="346" r:id="rId63"/>
    <p:sldId id="347" r:id="rId64"/>
    <p:sldId id="348" r:id="rId65"/>
    <p:sldId id="349" r:id="rId66"/>
    <p:sldId id="350" r:id="rId67"/>
    <p:sldId id="351" r:id="rId68"/>
    <p:sldId id="352" r:id="rId69"/>
    <p:sldId id="303" r:id="rId70"/>
    <p:sldId id="304" r:id="rId71"/>
    <p:sldId id="305" r:id="rId72"/>
    <p:sldId id="306" r:id="rId73"/>
    <p:sldId id="307" r:id="rId74"/>
    <p:sldId id="322" r:id="rId75"/>
    <p:sldId id="323" r:id="rId76"/>
    <p:sldId id="327" r:id="rId77"/>
    <p:sldId id="328" r:id="rId78"/>
    <p:sldId id="329" r:id="rId79"/>
    <p:sldId id="330" r:id="rId80"/>
    <p:sldId id="321" r:id="rId8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6" d="100"/>
          <a:sy n="56" d="100"/>
        </p:scale>
        <p:origin x="72" y="33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DF50EDE-648C-4B37-85E7-DB466CFE38A0}" type="datetimeFigureOut">
              <a:rPr lang="en-US" smtClean="0"/>
              <a:pPr/>
              <a:t>5/18/2021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8B0B5A-C4AE-4D4E-8738-F309F974ACC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ME 366: HEAT TRANSFER LECTURE #2, 2012			</a:t>
            </a:r>
            <a:fld id="{0BD44C6E-B7DB-4D78-81FE-A05AFB24F1F0}" type="slidenum">
              <a:rPr lang="en-US" b="1" smtClean="0"/>
              <a:pPr/>
              <a:t>1</a:t>
            </a:fld>
            <a:r>
              <a:rPr lang="en-US" b="1" dirty="0"/>
              <a:t>				</a:t>
            </a:r>
          </a:p>
        </p:txBody>
      </p:sp>
      <p:sp>
        <p:nvSpPr>
          <p:cNvPr id="4" name="Slide Number Placeholder 3"/>
          <p:cNvSpPr>
            <a:spLocks noGrp="1"/>
          </p:cNvSpPr>
          <p:nvPr>
            <p:ph type="sldNum" sz="quarter" idx="10"/>
          </p:nvPr>
        </p:nvSpPr>
        <p:spPr/>
        <p:txBody>
          <a:bodyPr/>
          <a:lstStyle/>
          <a:p>
            <a:fld id="{4C8B0B5A-C4AE-4D4E-8738-F309F974ACCC}"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ME 366: HEAT TRANSFER LECTURE #2, 2012			</a:t>
            </a:r>
            <a:fld id="{5D746E0C-C439-4B6B-9D91-0F3E1CC85397}" type="slidenum">
              <a:rPr lang="en-US" b="1" smtClean="0"/>
              <a:pPr/>
              <a:t>10</a:t>
            </a:fld>
            <a:endParaRPr lang="en-US" dirty="0"/>
          </a:p>
        </p:txBody>
      </p:sp>
      <p:sp>
        <p:nvSpPr>
          <p:cNvPr id="4" name="Slide Number Placeholder 3"/>
          <p:cNvSpPr>
            <a:spLocks noGrp="1"/>
          </p:cNvSpPr>
          <p:nvPr>
            <p:ph type="sldNum" sz="quarter" idx="10"/>
          </p:nvPr>
        </p:nvSpPr>
        <p:spPr/>
        <p:txBody>
          <a:bodyPr/>
          <a:lstStyle/>
          <a:p>
            <a:fld id="{4C8B0B5A-C4AE-4D4E-8738-F309F974ACCC}"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ME 366: HEAT TRANSFER LECTURE #2, 2012			</a:t>
            </a:r>
            <a:fld id="{48B7EE27-7A19-4AE1-8EBD-C73F022C2725}" type="slidenum">
              <a:rPr lang="en-US" b="1" smtClean="0"/>
              <a:pPr/>
              <a:t>11</a:t>
            </a:fld>
            <a:endParaRPr lang="en-US" dirty="0"/>
          </a:p>
        </p:txBody>
      </p:sp>
      <p:sp>
        <p:nvSpPr>
          <p:cNvPr id="4" name="Slide Number Placeholder 3"/>
          <p:cNvSpPr>
            <a:spLocks noGrp="1"/>
          </p:cNvSpPr>
          <p:nvPr>
            <p:ph type="sldNum" sz="quarter" idx="10"/>
          </p:nvPr>
        </p:nvSpPr>
        <p:spPr/>
        <p:txBody>
          <a:bodyPr/>
          <a:lstStyle/>
          <a:p>
            <a:fld id="{4C8B0B5A-C4AE-4D4E-8738-F309F974ACCC}"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ME 366: HEAT TRANSFER LECTURE #2, 2012			</a:t>
            </a:r>
            <a:fld id="{C4EE6EB7-DA00-420B-A33F-0F117473FECC}" type="slidenum">
              <a:rPr lang="en-US" b="1" smtClean="0"/>
              <a:pPr/>
              <a:t>12</a:t>
            </a:fld>
            <a:endParaRPr lang="en-US" dirty="0"/>
          </a:p>
        </p:txBody>
      </p:sp>
      <p:sp>
        <p:nvSpPr>
          <p:cNvPr id="4" name="Slide Number Placeholder 3"/>
          <p:cNvSpPr>
            <a:spLocks noGrp="1"/>
          </p:cNvSpPr>
          <p:nvPr>
            <p:ph type="sldNum" sz="quarter" idx="10"/>
          </p:nvPr>
        </p:nvSpPr>
        <p:spPr/>
        <p:txBody>
          <a:bodyPr/>
          <a:lstStyle/>
          <a:p>
            <a:fld id="{4C8B0B5A-C4AE-4D4E-8738-F309F974ACCC}"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ME 366: HEAT TRANSFER LECTURE #2, 2012			</a:t>
            </a:r>
            <a:fld id="{DCB66299-4EC2-4525-AFC8-9571FB83A9B3}" type="slidenum">
              <a:rPr lang="en-US" b="1" smtClean="0"/>
              <a:pPr/>
              <a:t>13</a:t>
            </a:fld>
            <a:endParaRPr lang="en-US" dirty="0"/>
          </a:p>
        </p:txBody>
      </p:sp>
      <p:sp>
        <p:nvSpPr>
          <p:cNvPr id="4" name="Slide Number Placeholder 3"/>
          <p:cNvSpPr>
            <a:spLocks noGrp="1"/>
          </p:cNvSpPr>
          <p:nvPr>
            <p:ph type="sldNum" sz="quarter" idx="10"/>
          </p:nvPr>
        </p:nvSpPr>
        <p:spPr/>
        <p:txBody>
          <a:bodyPr/>
          <a:lstStyle/>
          <a:p>
            <a:fld id="{4C8B0B5A-C4AE-4D4E-8738-F309F974ACCC}"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ME 366: HEAT TRANSFER LECTURE #2, 2012			</a:t>
            </a:r>
            <a:fld id="{53F94E7C-CEF7-4D7C-BE33-B1A83F568920}" type="slidenum">
              <a:rPr lang="en-US" b="1" smtClean="0"/>
              <a:pPr/>
              <a:t>14</a:t>
            </a:fld>
            <a:endParaRPr lang="en-US" dirty="0"/>
          </a:p>
        </p:txBody>
      </p:sp>
      <p:sp>
        <p:nvSpPr>
          <p:cNvPr id="4" name="Slide Number Placeholder 3"/>
          <p:cNvSpPr>
            <a:spLocks noGrp="1"/>
          </p:cNvSpPr>
          <p:nvPr>
            <p:ph type="sldNum" sz="quarter" idx="10"/>
          </p:nvPr>
        </p:nvSpPr>
        <p:spPr/>
        <p:txBody>
          <a:bodyPr/>
          <a:lstStyle/>
          <a:p>
            <a:fld id="{4C8B0B5A-C4AE-4D4E-8738-F309F974ACCC}"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ME 366: HEAT TRANSFER LECTURE #2, 2012			</a:t>
            </a:r>
            <a:fld id="{7BE0BE23-F51A-487D-8B3F-4BADC28C893D}" type="slidenum">
              <a:rPr lang="en-US" b="1" smtClean="0"/>
              <a:pPr/>
              <a:t>15</a:t>
            </a:fld>
            <a:endParaRPr lang="en-US" dirty="0"/>
          </a:p>
        </p:txBody>
      </p:sp>
      <p:sp>
        <p:nvSpPr>
          <p:cNvPr id="4" name="Slide Number Placeholder 3"/>
          <p:cNvSpPr>
            <a:spLocks noGrp="1"/>
          </p:cNvSpPr>
          <p:nvPr>
            <p:ph type="sldNum" sz="quarter" idx="10"/>
          </p:nvPr>
        </p:nvSpPr>
        <p:spPr/>
        <p:txBody>
          <a:bodyPr/>
          <a:lstStyle/>
          <a:p>
            <a:fld id="{4C8B0B5A-C4AE-4D4E-8738-F309F974ACCC}"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ME 366: HEAT TRANSFER LECTURE #2, 2012			</a:t>
            </a:r>
            <a:fld id="{9177A2FA-4A9C-4376-B18F-9E4DECB39F14}" type="slidenum">
              <a:rPr lang="en-US" b="1" smtClean="0"/>
              <a:pPr/>
              <a:t>16</a:t>
            </a:fld>
            <a:r>
              <a:rPr lang="en-US" b="1" dirty="0"/>
              <a:t>			</a:t>
            </a:r>
            <a:endParaRPr lang="en-US" dirty="0"/>
          </a:p>
        </p:txBody>
      </p:sp>
      <p:sp>
        <p:nvSpPr>
          <p:cNvPr id="4" name="Slide Number Placeholder 3"/>
          <p:cNvSpPr>
            <a:spLocks noGrp="1"/>
          </p:cNvSpPr>
          <p:nvPr>
            <p:ph type="sldNum" sz="quarter" idx="10"/>
          </p:nvPr>
        </p:nvSpPr>
        <p:spPr/>
        <p:txBody>
          <a:bodyPr/>
          <a:lstStyle/>
          <a:p>
            <a:fld id="{4C8B0B5A-C4AE-4D4E-8738-F309F974ACCC}"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ME 366: HEAT TRANSFER LECTURE #2, 2012			</a:t>
            </a:r>
            <a:fld id="{F33DACFD-D8CE-490D-8214-97127A8A6A9D}" type="slidenum">
              <a:rPr lang="en-US" b="1" smtClean="0"/>
              <a:pPr/>
              <a:t>17</a:t>
            </a:fld>
            <a:r>
              <a:rPr lang="en-US" b="1" dirty="0"/>
              <a:t>			</a:t>
            </a:r>
            <a:endParaRPr lang="en-US" dirty="0"/>
          </a:p>
        </p:txBody>
      </p:sp>
      <p:sp>
        <p:nvSpPr>
          <p:cNvPr id="4" name="Slide Number Placeholder 3"/>
          <p:cNvSpPr>
            <a:spLocks noGrp="1"/>
          </p:cNvSpPr>
          <p:nvPr>
            <p:ph type="sldNum" sz="quarter" idx="10"/>
          </p:nvPr>
        </p:nvSpPr>
        <p:spPr/>
        <p:txBody>
          <a:bodyPr/>
          <a:lstStyle/>
          <a:p>
            <a:fld id="{4C8B0B5A-C4AE-4D4E-8738-F309F974ACCC}"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ME 366: HEAT TRANSFER LECTURE #2, 2012			</a:t>
            </a:r>
            <a:fld id="{68B96772-99AE-4D37-91E2-D3D657FAC9D6}" type="slidenum">
              <a:rPr lang="en-US" b="1" smtClean="0"/>
              <a:pPr/>
              <a:t>18</a:t>
            </a:fld>
            <a:r>
              <a:rPr lang="en-US" b="1" dirty="0"/>
              <a:t>			</a:t>
            </a:r>
            <a:endParaRPr lang="en-US" dirty="0"/>
          </a:p>
        </p:txBody>
      </p:sp>
      <p:sp>
        <p:nvSpPr>
          <p:cNvPr id="4" name="Slide Number Placeholder 3"/>
          <p:cNvSpPr>
            <a:spLocks noGrp="1"/>
          </p:cNvSpPr>
          <p:nvPr>
            <p:ph type="sldNum" sz="quarter" idx="10"/>
          </p:nvPr>
        </p:nvSpPr>
        <p:spPr/>
        <p:txBody>
          <a:bodyPr/>
          <a:lstStyle/>
          <a:p>
            <a:fld id="{4C8B0B5A-C4AE-4D4E-8738-F309F974ACCC}"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ME 366: HEAT TRANSFER LECTURE #2, 2012			</a:t>
            </a:r>
            <a:fld id="{C02BB5C8-9657-4B94-AF9E-273286225032}" type="slidenum">
              <a:rPr lang="en-US" b="1" smtClean="0"/>
              <a:pPr/>
              <a:t>19</a:t>
            </a:fld>
            <a:r>
              <a:rPr lang="en-US" b="1" dirty="0"/>
              <a:t>			</a:t>
            </a:r>
            <a:endParaRPr lang="en-US" dirty="0"/>
          </a:p>
        </p:txBody>
      </p:sp>
      <p:sp>
        <p:nvSpPr>
          <p:cNvPr id="4" name="Slide Number Placeholder 3"/>
          <p:cNvSpPr>
            <a:spLocks noGrp="1"/>
          </p:cNvSpPr>
          <p:nvPr>
            <p:ph type="sldNum" sz="quarter" idx="10"/>
          </p:nvPr>
        </p:nvSpPr>
        <p:spPr/>
        <p:txBody>
          <a:bodyPr/>
          <a:lstStyle/>
          <a:p>
            <a:fld id="{4C8B0B5A-C4AE-4D4E-8738-F309F974ACCC}"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ME 366: HEAT TRANSFER LECTURE #2, 2012			</a:t>
            </a:r>
            <a:fld id="{805156DA-9763-40FA-8EBA-A832D8B1AE02}" type="slidenum">
              <a:rPr lang="en-US" b="1" smtClean="0"/>
              <a:pPr/>
              <a:t>2</a:t>
            </a:fld>
            <a:endParaRPr lang="en-US" dirty="0"/>
          </a:p>
        </p:txBody>
      </p:sp>
      <p:sp>
        <p:nvSpPr>
          <p:cNvPr id="4" name="Slide Number Placeholder 3"/>
          <p:cNvSpPr>
            <a:spLocks noGrp="1"/>
          </p:cNvSpPr>
          <p:nvPr>
            <p:ph type="sldNum" sz="quarter" idx="10"/>
          </p:nvPr>
        </p:nvSpPr>
        <p:spPr/>
        <p:txBody>
          <a:bodyPr/>
          <a:lstStyle/>
          <a:p>
            <a:fld id="{4C8B0B5A-C4AE-4D4E-8738-F309F974ACCC}"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ME 366: HEAT TRANSFER LECTURE #2, 2012			</a:t>
            </a:r>
            <a:fld id="{FBE01C86-E5C7-4E4B-AFD5-2C58C4559E1F}" type="slidenum">
              <a:rPr lang="en-US" b="1" smtClean="0"/>
              <a:pPr/>
              <a:t>20</a:t>
            </a:fld>
            <a:r>
              <a:rPr lang="en-US" b="1" dirty="0"/>
              <a:t>			</a:t>
            </a:r>
            <a:endParaRPr lang="en-US" dirty="0"/>
          </a:p>
        </p:txBody>
      </p:sp>
      <p:sp>
        <p:nvSpPr>
          <p:cNvPr id="4" name="Slide Number Placeholder 3"/>
          <p:cNvSpPr>
            <a:spLocks noGrp="1"/>
          </p:cNvSpPr>
          <p:nvPr>
            <p:ph type="sldNum" sz="quarter" idx="10"/>
          </p:nvPr>
        </p:nvSpPr>
        <p:spPr/>
        <p:txBody>
          <a:bodyPr/>
          <a:lstStyle/>
          <a:p>
            <a:fld id="{4C8B0B5A-C4AE-4D4E-8738-F309F974ACCC}"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ME 366: HEAT TRANSFER LECTURE #2, 2012			</a:t>
            </a:r>
            <a:fld id="{CD8926EE-187C-4F03-B2F8-B27AE13A2CB2}" type="slidenum">
              <a:rPr lang="en-US" b="1" smtClean="0"/>
              <a:pPr/>
              <a:t>21</a:t>
            </a:fld>
            <a:r>
              <a:rPr lang="en-US" b="1" dirty="0"/>
              <a:t>			</a:t>
            </a:r>
            <a:endParaRPr lang="en-US" dirty="0"/>
          </a:p>
        </p:txBody>
      </p:sp>
      <p:sp>
        <p:nvSpPr>
          <p:cNvPr id="4" name="Slide Number Placeholder 3"/>
          <p:cNvSpPr>
            <a:spLocks noGrp="1"/>
          </p:cNvSpPr>
          <p:nvPr>
            <p:ph type="sldNum" sz="quarter" idx="10"/>
          </p:nvPr>
        </p:nvSpPr>
        <p:spPr/>
        <p:txBody>
          <a:bodyPr/>
          <a:lstStyle/>
          <a:p>
            <a:fld id="{4C8B0B5A-C4AE-4D4E-8738-F309F974ACCC}"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ME 366: HEAT TRANSFER LECTURE #2, 2012			</a:t>
            </a:r>
            <a:fld id="{B696BCF3-A580-456E-9388-2CA1A827DC8F}" type="slidenum">
              <a:rPr lang="en-US" b="1" smtClean="0"/>
              <a:pPr/>
              <a:t>22</a:t>
            </a:fld>
            <a:r>
              <a:rPr lang="en-US" b="1" dirty="0"/>
              <a:t>			</a:t>
            </a:r>
            <a:endParaRPr lang="en-US" dirty="0"/>
          </a:p>
        </p:txBody>
      </p:sp>
      <p:sp>
        <p:nvSpPr>
          <p:cNvPr id="4" name="Slide Number Placeholder 3"/>
          <p:cNvSpPr>
            <a:spLocks noGrp="1"/>
          </p:cNvSpPr>
          <p:nvPr>
            <p:ph type="sldNum" sz="quarter" idx="10"/>
          </p:nvPr>
        </p:nvSpPr>
        <p:spPr/>
        <p:txBody>
          <a:bodyPr/>
          <a:lstStyle/>
          <a:p>
            <a:fld id="{4C8B0B5A-C4AE-4D4E-8738-F309F974ACCC}"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ME 366: HEAT TRANSFER LECTURE #2, 2012			</a:t>
            </a:r>
            <a:fld id="{CA118BD8-6BD6-417D-B0E6-0D18EB283E52}" type="slidenum">
              <a:rPr lang="en-US" b="1" smtClean="0"/>
              <a:pPr/>
              <a:t>23</a:t>
            </a:fld>
            <a:r>
              <a:rPr lang="en-US" b="1" dirty="0"/>
              <a:t>			</a:t>
            </a:r>
            <a:endParaRPr lang="en-US" dirty="0"/>
          </a:p>
        </p:txBody>
      </p:sp>
      <p:sp>
        <p:nvSpPr>
          <p:cNvPr id="4" name="Slide Number Placeholder 3"/>
          <p:cNvSpPr>
            <a:spLocks noGrp="1"/>
          </p:cNvSpPr>
          <p:nvPr>
            <p:ph type="sldNum" sz="quarter" idx="10"/>
          </p:nvPr>
        </p:nvSpPr>
        <p:spPr/>
        <p:txBody>
          <a:bodyPr/>
          <a:lstStyle/>
          <a:p>
            <a:fld id="{4C8B0B5A-C4AE-4D4E-8738-F309F974ACCC}"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ME 366: HEAT TRANSFER LECTURE #2, 2012			</a:t>
            </a:r>
            <a:fld id="{EF8C0C0F-6786-40A5-9388-04F7418D81FB}" type="slidenum">
              <a:rPr lang="en-US" b="1" smtClean="0"/>
              <a:pPr/>
              <a:t>24</a:t>
            </a:fld>
            <a:r>
              <a:rPr lang="en-US" b="1" dirty="0"/>
              <a:t>			</a:t>
            </a:r>
            <a:endParaRPr lang="en-US" dirty="0"/>
          </a:p>
        </p:txBody>
      </p:sp>
      <p:sp>
        <p:nvSpPr>
          <p:cNvPr id="4" name="Slide Number Placeholder 3"/>
          <p:cNvSpPr>
            <a:spLocks noGrp="1"/>
          </p:cNvSpPr>
          <p:nvPr>
            <p:ph type="sldNum" sz="quarter" idx="10"/>
          </p:nvPr>
        </p:nvSpPr>
        <p:spPr/>
        <p:txBody>
          <a:bodyPr/>
          <a:lstStyle/>
          <a:p>
            <a:fld id="{4C8B0B5A-C4AE-4D4E-8738-F309F974ACCC}"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ME 366: HEAT TRANSFER LECTURE #2, 2012			</a:t>
            </a:r>
            <a:fld id="{462C167C-3548-4D37-BD34-58E45A0B379C}" type="slidenum">
              <a:rPr lang="en-US" b="1" smtClean="0"/>
              <a:pPr/>
              <a:t>25</a:t>
            </a:fld>
            <a:r>
              <a:rPr lang="en-US" b="1" dirty="0"/>
              <a:t>			</a:t>
            </a:r>
            <a:endParaRPr lang="en-US" dirty="0"/>
          </a:p>
        </p:txBody>
      </p:sp>
      <p:sp>
        <p:nvSpPr>
          <p:cNvPr id="4" name="Slide Number Placeholder 3"/>
          <p:cNvSpPr>
            <a:spLocks noGrp="1"/>
          </p:cNvSpPr>
          <p:nvPr>
            <p:ph type="sldNum" sz="quarter" idx="10"/>
          </p:nvPr>
        </p:nvSpPr>
        <p:spPr/>
        <p:txBody>
          <a:bodyPr/>
          <a:lstStyle/>
          <a:p>
            <a:fld id="{4C8B0B5A-C4AE-4D4E-8738-F309F974ACCC}"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ME 366: HEAT TRANSFER LECTURE #2, 2012			</a:t>
            </a:r>
            <a:fld id="{CBB80267-9FB5-49AF-A428-A7CF11BEA61F}" type="slidenum">
              <a:rPr lang="en-US" b="1" smtClean="0"/>
              <a:pPr/>
              <a:t>26</a:t>
            </a:fld>
            <a:r>
              <a:rPr lang="en-US" b="1" dirty="0"/>
              <a:t>			</a:t>
            </a:r>
            <a:endParaRPr lang="en-US" dirty="0"/>
          </a:p>
        </p:txBody>
      </p:sp>
      <p:sp>
        <p:nvSpPr>
          <p:cNvPr id="4" name="Slide Number Placeholder 3"/>
          <p:cNvSpPr>
            <a:spLocks noGrp="1"/>
          </p:cNvSpPr>
          <p:nvPr>
            <p:ph type="sldNum" sz="quarter" idx="10"/>
          </p:nvPr>
        </p:nvSpPr>
        <p:spPr/>
        <p:txBody>
          <a:bodyPr/>
          <a:lstStyle/>
          <a:p>
            <a:fld id="{4C8B0B5A-C4AE-4D4E-8738-F309F974ACCC}"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ME 366: HEAT TRANSFER LECTURE #2, 2012			</a:t>
            </a:r>
            <a:fld id="{D57214F1-8C1C-4BDB-8233-1804B0AF6C16}" type="slidenum">
              <a:rPr lang="en-US" b="1" smtClean="0"/>
              <a:pPr/>
              <a:t>27</a:t>
            </a:fld>
            <a:r>
              <a:rPr lang="en-US" b="1" dirty="0"/>
              <a:t>			</a:t>
            </a:r>
            <a:endParaRPr lang="en-US" dirty="0"/>
          </a:p>
        </p:txBody>
      </p:sp>
      <p:sp>
        <p:nvSpPr>
          <p:cNvPr id="4" name="Slide Number Placeholder 3"/>
          <p:cNvSpPr>
            <a:spLocks noGrp="1"/>
          </p:cNvSpPr>
          <p:nvPr>
            <p:ph type="sldNum" sz="quarter" idx="10"/>
          </p:nvPr>
        </p:nvSpPr>
        <p:spPr/>
        <p:txBody>
          <a:bodyPr/>
          <a:lstStyle/>
          <a:p>
            <a:fld id="{4C8B0B5A-C4AE-4D4E-8738-F309F974ACCC}"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ME 366: HEAT TRANSFER LECTURE #2, 2012			</a:t>
            </a:r>
            <a:fld id="{407132B1-49FA-4D4B-8315-9745B63CE4E4}" type="slidenum">
              <a:rPr lang="en-US" b="1" smtClean="0"/>
              <a:pPr/>
              <a:t>28</a:t>
            </a:fld>
            <a:r>
              <a:rPr lang="en-US" b="1" dirty="0"/>
              <a:t>			</a:t>
            </a:r>
            <a:endParaRPr lang="en-US" dirty="0"/>
          </a:p>
        </p:txBody>
      </p:sp>
      <p:sp>
        <p:nvSpPr>
          <p:cNvPr id="4" name="Slide Number Placeholder 3"/>
          <p:cNvSpPr>
            <a:spLocks noGrp="1"/>
          </p:cNvSpPr>
          <p:nvPr>
            <p:ph type="sldNum" sz="quarter" idx="10"/>
          </p:nvPr>
        </p:nvSpPr>
        <p:spPr/>
        <p:txBody>
          <a:bodyPr/>
          <a:lstStyle/>
          <a:p>
            <a:fld id="{4C8B0B5A-C4AE-4D4E-8738-F309F974ACCC}"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ME 366: HEAT TRANSFER LECTURE #2, 2012			</a:t>
            </a:r>
            <a:fld id="{5C98BEC5-CF66-4B93-80E7-8A2A750065B9}" type="slidenum">
              <a:rPr lang="en-US" b="1" smtClean="0"/>
              <a:pPr/>
              <a:t>29</a:t>
            </a:fld>
            <a:r>
              <a:rPr lang="en-US" b="1" dirty="0"/>
              <a:t>			</a:t>
            </a:r>
            <a:endParaRPr lang="en-US" dirty="0"/>
          </a:p>
        </p:txBody>
      </p:sp>
      <p:sp>
        <p:nvSpPr>
          <p:cNvPr id="4" name="Slide Number Placeholder 3"/>
          <p:cNvSpPr>
            <a:spLocks noGrp="1"/>
          </p:cNvSpPr>
          <p:nvPr>
            <p:ph type="sldNum" sz="quarter" idx="10"/>
          </p:nvPr>
        </p:nvSpPr>
        <p:spPr/>
        <p:txBody>
          <a:bodyPr/>
          <a:lstStyle/>
          <a:p>
            <a:fld id="{4C8B0B5A-C4AE-4D4E-8738-F309F974ACCC}"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ME 366: HEAT TRANSFER LECTURE #2, 2012			</a:t>
            </a:r>
            <a:fld id="{63AC4F84-7F5E-4BDB-B20F-017F1D2A43B9}" type="slidenum">
              <a:rPr lang="en-US" b="1" smtClean="0"/>
              <a:pPr/>
              <a:t>3</a:t>
            </a:fld>
            <a:endParaRPr lang="en-US" dirty="0"/>
          </a:p>
        </p:txBody>
      </p:sp>
      <p:sp>
        <p:nvSpPr>
          <p:cNvPr id="4" name="Slide Number Placeholder 3"/>
          <p:cNvSpPr>
            <a:spLocks noGrp="1"/>
          </p:cNvSpPr>
          <p:nvPr>
            <p:ph type="sldNum" sz="quarter" idx="10"/>
          </p:nvPr>
        </p:nvSpPr>
        <p:spPr/>
        <p:txBody>
          <a:bodyPr/>
          <a:lstStyle/>
          <a:p>
            <a:fld id="{4C8B0B5A-C4AE-4D4E-8738-F309F974ACCC}"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ME 366: HEAT TRANSFER LECTURE #2, 2012			</a:t>
            </a:r>
            <a:fld id="{986DB7B6-51E2-4077-BFED-96E35125F089}" type="slidenum">
              <a:rPr lang="en-US" b="1" smtClean="0"/>
              <a:pPr/>
              <a:t>30</a:t>
            </a:fld>
            <a:r>
              <a:rPr lang="en-US" b="1" dirty="0"/>
              <a:t>			</a:t>
            </a:r>
            <a:endParaRPr lang="en-US" dirty="0"/>
          </a:p>
        </p:txBody>
      </p:sp>
      <p:sp>
        <p:nvSpPr>
          <p:cNvPr id="4" name="Slide Number Placeholder 3"/>
          <p:cNvSpPr>
            <a:spLocks noGrp="1"/>
          </p:cNvSpPr>
          <p:nvPr>
            <p:ph type="sldNum" sz="quarter" idx="10"/>
          </p:nvPr>
        </p:nvSpPr>
        <p:spPr/>
        <p:txBody>
          <a:bodyPr/>
          <a:lstStyle/>
          <a:p>
            <a:fld id="{4C8B0B5A-C4AE-4D4E-8738-F309F974ACCC}"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ME 366: HEAT TRANSFER LECTURE #2, 2012			</a:t>
            </a:r>
            <a:fld id="{B381D5A8-5F9C-4FCA-82EF-857D14D99535}" type="slidenum">
              <a:rPr lang="en-US" b="1" smtClean="0"/>
              <a:pPr/>
              <a:t>31</a:t>
            </a:fld>
            <a:r>
              <a:rPr lang="en-US" b="1" dirty="0"/>
              <a:t>			</a:t>
            </a:r>
            <a:endParaRPr lang="en-US" dirty="0"/>
          </a:p>
        </p:txBody>
      </p:sp>
      <p:sp>
        <p:nvSpPr>
          <p:cNvPr id="4" name="Slide Number Placeholder 3"/>
          <p:cNvSpPr>
            <a:spLocks noGrp="1"/>
          </p:cNvSpPr>
          <p:nvPr>
            <p:ph type="sldNum" sz="quarter" idx="10"/>
          </p:nvPr>
        </p:nvSpPr>
        <p:spPr/>
        <p:txBody>
          <a:bodyPr/>
          <a:lstStyle/>
          <a:p>
            <a:fld id="{4C8B0B5A-C4AE-4D4E-8738-F309F974ACCC}"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ME 366: HEAT TRANSFER LECTURE #2, 2012			</a:t>
            </a:r>
            <a:fld id="{8D6F5A9E-E0BD-4EA8-9628-F666FCD19F57}" type="slidenum">
              <a:rPr lang="en-US" b="1" smtClean="0"/>
              <a:pPr/>
              <a:t>32</a:t>
            </a:fld>
            <a:endParaRPr lang="en-US" dirty="0"/>
          </a:p>
        </p:txBody>
      </p:sp>
      <p:sp>
        <p:nvSpPr>
          <p:cNvPr id="4" name="Slide Number Placeholder 3"/>
          <p:cNvSpPr>
            <a:spLocks noGrp="1"/>
          </p:cNvSpPr>
          <p:nvPr>
            <p:ph type="sldNum" sz="quarter" idx="10"/>
          </p:nvPr>
        </p:nvSpPr>
        <p:spPr/>
        <p:txBody>
          <a:bodyPr/>
          <a:lstStyle/>
          <a:p>
            <a:fld id="{4C8B0B5A-C4AE-4D4E-8738-F309F974ACCC}" type="slidenum">
              <a:rPr lang="en-US" smtClean="0"/>
              <a:pPr/>
              <a:t>32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ME 366: HEAT TRANSFER LECTURE #2, 2012			</a:t>
            </a:r>
            <a:fld id="{F0DA8780-BD13-4190-8CE6-B91A5B84A4DC}" type="slidenum">
              <a:rPr lang="en-US" b="1" smtClean="0"/>
              <a:pPr/>
              <a:t>4</a:t>
            </a:fld>
            <a:endParaRPr lang="en-US" dirty="0"/>
          </a:p>
        </p:txBody>
      </p:sp>
      <p:sp>
        <p:nvSpPr>
          <p:cNvPr id="4" name="Slide Number Placeholder 3"/>
          <p:cNvSpPr>
            <a:spLocks noGrp="1"/>
          </p:cNvSpPr>
          <p:nvPr>
            <p:ph type="sldNum" sz="quarter" idx="10"/>
          </p:nvPr>
        </p:nvSpPr>
        <p:spPr/>
        <p:txBody>
          <a:bodyPr/>
          <a:lstStyle/>
          <a:p>
            <a:fld id="{4C8B0B5A-C4AE-4D4E-8738-F309F974ACCC}"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ME 366: HEAT TRANSFER LECTURE #2, 2012			</a:t>
            </a:r>
            <a:fld id="{2FF85ACE-95D1-4851-8F8E-5BC324ADC99A}" type="slidenum">
              <a:rPr lang="en-US" b="1" smtClean="0"/>
              <a:pPr/>
              <a:t>5</a:t>
            </a:fld>
            <a:endParaRPr lang="en-US" dirty="0"/>
          </a:p>
        </p:txBody>
      </p:sp>
      <p:sp>
        <p:nvSpPr>
          <p:cNvPr id="4" name="Slide Number Placeholder 3"/>
          <p:cNvSpPr>
            <a:spLocks noGrp="1"/>
          </p:cNvSpPr>
          <p:nvPr>
            <p:ph type="sldNum" sz="quarter" idx="10"/>
          </p:nvPr>
        </p:nvSpPr>
        <p:spPr/>
        <p:txBody>
          <a:bodyPr/>
          <a:lstStyle/>
          <a:p>
            <a:fld id="{4C8B0B5A-C4AE-4D4E-8738-F309F974ACCC}"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ME 366: HEAT TRANSFER LECTURE #2, 2012			</a:t>
            </a:r>
            <a:fld id="{14F82E2C-132E-4E74-81B3-B2680A1E4746}" type="slidenum">
              <a:rPr lang="en-US" b="1" smtClean="0"/>
              <a:pPr/>
              <a:t>6</a:t>
            </a:fld>
            <a:endParaRPr lang="en-US" dirty="0"/>
          </a:p>
        </p:txBody>
      </p:sp>
      <p:sp>
        <p:nvSpPr>
          <p:cNvPr id="4" name="Slide Number Placeholder 3"/>
          <p:cNvSpPr>
            <a:spLocks noGrp="1"/>
          </p:cNvSpPr>
          <p:nvPr>
            <p:ph type="sldNum" sz="quarter" idx="10"/>
          </p:nvPr>
        </p:nvSpPr>
        <p:spPr/>
        <p:txBody>
          <a:bodyPr/>
          <a:lstStyle/>
          <a:p>
            <a:fld id="{4C8B0B5A-C4AE-4D4E-8738-F309F974ACCC}"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ME 366: HEAT TRANSFER LECTURE #2, 2012			</a:t>
            </a:r>
            <a:fld id="{1EB57DF6-E0CB-4A99-9551-78AF879B7C8A}" type="slidenum">
              <a:rPr lang="en-US" b="1" smtClean="0"/>
              <a:pPr/>
              <a:t>7</a:t>
            </a:fld>
            <a:endParaRPr lang="en-US" dirty="0"/>
          </a:p>
        </p:txBody>
      </p:sp>
      <p:sp>
        <p:nvSpPr>
          <p:cNvPr id="4" name="Slide Number Placeholder 3"/>
          <p:cNvSpPr>
            <a:spLocks noGrp="1"/>
          </p:cNvSpPr>
          <p:nvPr>
            <p:ph type="sldNum" sz="quarter" idx="10"/>
          </p:nvPr>
        </p:nvSpPr>
        <p:spPr/>
        <p:txBody>
          <a:bodyPr/>
          <a:lstStyle/>
          <a:p>
            <a:fld id="{4C8B0B5A-C4AE-4D4E-8738-F309F974ACCC}"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ME 366: HEAT TRANSFER LECTURE #2, 2012			</a:t>
            </a:r>
            <a:fld id="{D7493CEC-10D1-4415-AF1D-E053935EB946}" type="slidenum">
              <a:rPr lang="en-US" b="1" smtClean="0"/>
              <a:pPr/>
              <a:t>8</a:t>
            </a:fld>
            <a:endParaRPr lang="en-US" dirty="0"/>
          </a:p>
        </p:txBody>
      </p:sp>
      <p:sp>
        <p:nvSpPr>
          <p:cNvPr id="4" name="Slide Number Placeholder 3"/>
          <p:cNvSpPr>
            <a:spLocks noGrp="1"/>
          </p:cNvSpPr>
          <p:nvPr>
            <p:ph type="sldNum" sz="quarter" idx="10"/>
          </p:nvPr>
        </p:nvSpPr>
        <p:spPr/>
        <p:txBody>
          <a:bodyPr/>
          <a:lstStyle/>
          <a:p>
            <a:fld id="{4C8B0B5A-C4AE-4D4E-8738-F309F974ACCC}"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ME 366: HEAT TRANSFER LECTURE #2, 2012			</a:t>
            </a:r>
            <a:fld id="{D9174556-0501-4369-A3B0-7C6019C30B58}" type="slidenum">
              <a:rPr lang="en-US" b="1" smtClean="0"/>
              <a:pPr/>
              <a:t>9</a:t>
            </a:fld>
            <a:endParaRPr lang="en-US" dirty="0"/>
          </a:p>
        </p:txBody>
      </p:sp>
      <p:sp>
        <p:nvSpPr>
          <p:cNvPr id="4" name="Slide Number Placeholder 3"/>
          <p:cNvSpPr>
            <a:spLocks noGrp="1"/>
          </p:cNvSpPr>
          <p:nvPr>
            <p:ph type="sldNum" sz="quarter" idx="10"/>
          </p:nvPr>
        </p:nvSpPr>
        <p:spPr/>
        <p:txBody>
          <a:bodyPr/>
          <a:lstStyle/>
          <a:p>
            <a:fld id="{4C8B0B5A-C4AE-4D4E-8738-F309F974ACCC}"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89F24DF-2320-49B1-83A7-DD2663DB9D28}" type="datetimeFigureOut">
              <a:rPr lang="en-US" smtClean="0"/>
              <a:pPr/>
              <a:t>5/18/2021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9A161-1FE3-4CB3-887C-10FEE5B1164B}" type="slidenum">
              <a:rPr lang="en-US" smtClean="0"/>
              <a:pPr/>
              <a:t>‹#›</a:t>
            </a:fld>
            <a:endParaRPr lang="en-US"/>
          </a:p>
        </p:txBody>
      </p:sp>
    </p:spTree>
  </p:cSld>
  <p:clrMapOvr>
    <a:masterClrMapping/>
  </p:clrMapOvr>
  <p:transition advTm="24000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9F24DF-2320-49B1-83A7-DD2663DB9D28}" type="datetimeFigureOut">
              <a:rPr lang="en-US" smtClean="0"/>
              <a:pPr/>
              <a:t>5/18/2021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9A161-1FE3-4CB3-887C-10FEE5B1164B}" type="slidenum">
              <a:rPr lang="en-US" smtClean="0"/>
              <a:pPr/>
              <a:t>‹#›</a:t>
            </a:fld>
            <a:endParaRPr lang="en-US"/>
          </a:p>
        </p:txBody>
      </p:sp>
    </p:spTree>
  </p:cSld>
  <p:clrMapOvr>
    <a:masterClrMapping/>
  </p:clrMapOvr>
  <p:transition advTm="24000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9F24DF-2320-49B1-83A7-DD2663DB9D28}" type="datetimeFigureOut">
              <a:rPr lang="en-US" smtClean="0"/>
              <a:pPr/>
              <a:t>5/18/2021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9A161-1FE3-4CB3-887C-10FEE5B1164B}" type="slidenum">
              <a:rPr lang="en-US" smtClean="0"/>
              <a:pPr/>
              <a:t>‹#›</a:t>
            </a:fld>
            <a:endParaRPr lang="en-US"/>
          </a:p>
        </p:txBody>
      </p:sp>
    </p:spTree>
  </p:cSld>
  <p:clrMapOvr>
    <a:masterClrMapping/>
  </p:clrMapOvr>
  <p:transition advTm="24000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9F24DF-2320-49B1-83A7-DD2663DB9D28}" type="datetimeFigureOut">
              <a:rPr lang="en-US" smtClean="0"/>
              <a:pPr/>
              <a:t>5/18/2021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9A161-1FE3-4CB3-887C-10FEE5B1164B}" type="slidenum">
              <a:rPr lang="en-US" smtClean="0"/>
              <a:pPr/>
              <a:t>‹#›</a:t>
            </a:fld>
            <a:endParaRPr lang="en-US"/>
          </a:p>
        </p:txBody>
      </p:sp>
    </p:spTree>
  </p:cSld>
  <p:clrMapOvr>
    <a:masterClrMapping/>
  </p:clrMapOvr>
  <p:transition advTm="24000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9F24DF-2320-49B1-83A7-DD2663DB9D28}" type="datetimeFigureOut">
              <a:rPr lang="en-US" smtClean="0"/>
              <a:pPr/>
              <a:t>5/18/2021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9A161-1FE3-4CB3-887C-10FEE5B1164B}" type="slidenum">
              <a:rPr lang="en-US" smtClean="0"/>
              <a:pPr/>
              <a:t>‹#›</a:t>
            </a:fld>
            <a:endParaRPr lang="en-US"/>
          </a:p>
        </p:txBody>
      </p:sp>
    </p:spTree>
  </p:cSld>
  <p:clrMapOvr>
    <a:masterClrMapping/>
  </p:clrMapOvr>
  <p:transition advTm="24000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89F24DF-2320-49B1-83A7-DD2663DB9D28}" type="datetimeFigureOut">
              <a:rPr lang="en-US" smtClean="0"/>
              <a:pPr/>
              <a:t>5/18/2021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79A161-1FE3-4CB3-887C-10FEE5B1164B}" type="slidenum">
              <a:rPr lang="en-US" smtClean="0"/>
              <a:pPr/>
              <a:t>‹#›</a:t>
            </a:fld>
            <a:endParaRPr lang="en-US"/>
          </a:p>
        </p:txBody>
      </p:sp>
    </p:spTree>
  </p:cSld>
  <p:clrMapOvr>
    <a:masterClrMapping/>
  </p:clrMapOvr>
  <p:transition advTm="24000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89F24DF-2320-49B1-83A7-DD2663DB9D28}" type="datetimeFigureOut">
              <a:rPr lang="en-US" smtClean="0"/>
              <a:pPr/>
              <a:t>5/18/2021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79A161-1FE3-4CB3-887C-10FEE5B1164B}" type="slidenum">
              <a:rPr lang="en-US" smtClean="0"/>
              <a:pPr/>
              <a:t>‹#›</a:t>
            </a:fld>
            <a:endParaRPr lang="en-US"/>
          </a:p>
        </p:txBody>
      </p:sp>
    </p:spTree>
  </p:cSld>
  <p:clrMapOvr>
    <a:masterClrMapping/>
  </p:clrMapOvr>
  <p:transition advTm="24000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89F24DF-2320-49B1-83A7-DD2663DB9D28}" type="datetimeFigureOut">
              <a:rPr lang="en-US" smtClean="0"/>
              <a:pPr/>
              <a:t>5/18/2021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79A161-1FE3-4CB3-887C-10FEE5B1164B}" type="slidenum">
              <a:rPr lang="en-US" smtClean="0"/>
              <a:pPr/>
              <a:t>‹#›</a:t>
            </a:fld>
            <a:endParaRPr lang="en-US"/>
          </a:p>
        </p:txBody>
      </p:sp>
    </p:spTree>
  </p:cSld>
  <p:clrMapOvr>
    <a:masterClrMapping/>
  </p:clrMapOvr>
  <p:transition advTm="24000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9F24DF-2320-49B1-83A7-DD2663DB9D28}" type="datetimeFigureOut">
              <a:rPr lang="en-US" smtClean="0"/>
              <a:pPr/>
              <a:t>5/18/2021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79A161-1FE3-4CB3-887C-10FEE5B1164B}" type="slidenum">
              <a:rPr lang="en-US" smtClean="0"/>
              <a:pPr/>
              <a:t>‹#›</a:t>
            </a:fld>
            <a:endParaRPr lang="en-US"/>
          </a:p>
        </p:txBody>
      </p:sp>
    </p:spTree>
  </p:cSld>
  <p:clrMapOvr>
    <a:masterClrMapping/>
  </p:clrMapOvr>
  <p:transition advTm="24000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9F24DF-2320-49B1-83A7-DD2663DB9D28}" type="datetimeFigureOut">
              <a:rPr lang="en-US" smtClean="0"/>
              <a:pPr/>
              <a:t>5/18/2021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79A161-1FE3-4CB3-887C-10FEE5B1164B}" type="slidenum">
              <a:rPr lang="en-US" smtClean="0"/>
              <a:pPr/>
              <a:t>‹#›</a:t>
            </a:fld>
            <a:endParaRPr lang="en-US"/>
          </a:p>
        </p:txBody>
      </p:sp>
    </p:spTree>
  </p:cSld>
  <p:clrMapOvr>
    <a:masterClrMapping/>
  </p:clrMapOvr>
  <p:transition advTm="24000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9F24DF-2320-49B1-83A7-DD2663DB9D28}" type="datetimeFigureOut">
              <a:rPr lang="en-US" smtClean="0"/>
              <a:pPr/>
              <a:t>5/18/2021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79A161-1FE3-4CB3-887C-10FEE5B1164B}" type="slidenum">
              <a:rPr lang="en-US" smtClean="0"/>
              <a:pPr/>
              <a:t>‹#›</a:t>
            </a:fld>
            <a:endParaRPr lang="en-US"/>
          </a:p>
        </p:txBody>
      </p:sp>
    </p:spTree>
  </p:cSld>
  <p:clrMapOvr>
    <a:masterClrMapping/>
  </p:clrMapOvr>
  <p:transition advTm="24000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9F24DF-2320-49B1-83A7-DD2663DB9D28}" type="datetimeFigureOut">
              <a:rPr lang="en-US" smtClean="0"/>
              <a:pPr/>
              <a:t>5/18/2021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79A161-1FE3-4CB3-887C-10FEE5B1164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advTm="24000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1.wmf"/><Relationship Id="rId13" Type="http://schemas.openxmlformats.org/officeDocument/2006/relationships/oleObject" Target="../embeddings/oleObject19.bin"/><Relationship Id="rId18" Type="http://schemas.openxmlformats.org/officeDocument/2006/relationships/image" Target="../media/image26.wmf"/><Relationship Id="rId3" Type="http://schemas.openxmlformats.org/officeDocument/2006/relationships/oleObject" Target="../embeddings/oleObject14.bin"/><Relationship Id="rId7" Type="http://schemas.openxmlformats.org/officeDocument/2006/relationships/oleObject" Target="../embeddings/oleObject16.bin"/><Relationship Id="rId12" Type="http://schemas.openxmlformats.org/officeDocument/2006/relationships/image" Target="../media/image23.wmf"/><Relationship Id="rId17" Type="http://schemas.openxmlformats.org/officeDocument/2006/relationships/oleObject" Target="../embeddings/oleObject21.bin"/><Relationship Id="rId2" Type="http://schemas.openxmlformats.org/officeDocument/2006/relationships/notesSlide" Target="../notesSlides/notesSlide10.xml"/><Relationship Id="rId16" Type="http://schemas.openxmlformats.org/officeDocument/2006/relationships/image" Target="../media/image25.wmf"/><Relationship Id="rId1" Type="http://schemas.openxmlformats.org/officeDocument/2006/relationships/slideLayout" Target="../slideLayouts/slideLayout2.xml"/><Relationship Id="rId6" Type="http://schemas.openxmlformats.org/officeDocument/2006/relationships/image" Target="../media/image20.wmf"/><Relationship Id="rId11" Type="http://schemas.openxmlformats.org/officeDocument/2006/relationships/oleObject" Target="../embeddings/oleObject18.bin"/><Relationship Id="rId5" Type="http://schemas.openxmlformats.org/officeDocument/2006/relationships/oleObject" Target="../embeddings/oleObject15.bin"/><Relationship Id="rId15" Type="http://schemas.openxmlformats.org/officeDocument/2006/relationships/oleObject" Target="../embeddings/oleObject20.bin"/><Relationship Id="rId10" Type="http://schemas.openxmlformats.org/officeDocument/2006/relationships/image" Target="../media/image22.wmf"/><Relationship Id="rId4" Type="http://schemas.openxmlformats.org/officeDocument/2006/relationships/image" Target="../media/image19.wmf"/><Relationship Id="rId9" Type="http://schemas.openxmlformats.org/officeDocument/2006/relationships/oleObject" Target="../embeddings/oleObject17.bin"/><Relationship Id="rId14" Type="http://schemas.openxmlformats.org/officeDocument/2006/relationships/image" Target="../media/image24.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7.wmf"/></Relationships>
</file>

<file path=ppt/slides/_rels/slide12.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25.bin"/><Relationship Id="rId3" Type="http://schemas.openxmlformats.org/officeDocument/2006/relationships/image" Target="../media/image28.emf"/><Relationship Id="rId7" Type="http://schemas.openxmlformats.org/officeDocument/2006/relationships/image" Target="../media/image30.wmf"/><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oleObject" Target="../embeddings/oleObject24.bin"/><Relationship Id="rId5" Type="http://schemas.openxmlformats.org/officeDocument/2006/relationships/image" Target="../media/image29.wmf"/><Relationship Id="rId4" Type="http://schemas.openxmlformats.org/officeDocument/2006/relationships/oleObject" Target="../embeddings/oleObject23.bin"/><Relationship Id="rId9" Type="http://schemas.openxmlformats.org/officeDocument/2006/relationships/image" Target="../media/image31.wmf"/></Relationships>
</file>

<file path=ppt/slides/_rels/slide14.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oleObject" Target="../embeddings/oleObject26.bin"/><Relationship Id="rId7" Type="http://schemas.openxmlformats.org/officeDocument/2006/relationships/oleObject" Target="../embeddings/oleObject28.bin"/><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3.wmf"/><Relationship Id="rId5" Type="http://schemas.openxmlformats.org/officeDocument/2006/relationships/oleObject" Target="../embeddings/oleObject27.bin"/><Relationship Id="rId4" Type="http://schemas.openxmlformats.org/officeDocument/2006/relationships/image" Target="../media/image32.wmf"/></Relationships>
</file>

<file path=ppt/slides/_rels/slide15.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7.emf"/><Relationship Id="rId4" Type="http://schemas.openxmlformats.org/officeDocument/2006/relationships/image" Target="../media/image36.e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8.emf"/><Relationship Id="rId7" Type="http://schemas.openxmlformats.org/officeDocument/2006/relationships/image" Target="../media/image40.wmf"/><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oleObject" Target="../embeddings/oleObject30.bin"/><Relationship Id="rId5" Type="http://schemas.openxmlformats.org/officeDocument/2006/relationships/image" Target="../media/image39.wmf"/><Relationship Id="rId4" Type="http://schemas.openxmlformats.org/officeDocument/2006/relationships/oleObject" Target="../embeddings/oleObject29.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41.wmf"/></Relationships>
</file>

<file path=ppt/slides/_rels/slide21.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43.wmf"/><Relationship Id="rId4" Type="http://schemas.openxmlformats.org/officeDocument/2006/relationships/oleObject" Target="../embeddings/oleObject32.bin"/></Relationships>
</file>

<file path=ppt/slides/_rels/slide22.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oleObject" Target="../embeddings/oleObject33.bin"/><Relationship Id="rId7" Type="http://schemas.openxmlformats.org/officeDocument/2006/relationships/oleObject" Target="../embeddings/oleObject35.bin"/><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45.wmf"/><Relationship Id="rId5" Type="http://schemas.openxmlformats.org/officeDocument/2006/relationships/oleObject" Target="../embeddings/oleObject34.bin"/><Relationship Id="rId10" Type="http://schemas.openxmlformats.org/officeDocument/2006/relationships/image" Target="../media/image47.wmf"/><Relationship Id="rId4" Type="http://schemas.openxmlformats.org/officeDocument/2006/relationships/image" Target="../media/image44.wmf"/><Relationship Id="rId9" Type="http://schemas.openxmlformats.org/officeDocument/2006/relationships/oleObject" Target="../embeddings/oleObject36.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49.wmf"/><Relationship Id="rId5" Type="http://schemas.openxmlformats.org/officeDocument/2006/relationships/oleObject" Target="../embeddings/oleObject38.bin"/><Relationship Id="rId4" Type="http://schemas.openxmlformats.org/officeDocument/2006/relationships/image" Target="../media/image48.wmf"/></Relationships>
</file>

<file path=ppt/slides/_rels/slide24.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53.wmf"/><Relationship Id="rId3" Type="http://schemas.openxmlformats.org/officeDocument/2006/relationships/oleObject" Target="../embeddings/oleObject39.bin"/><Relationship Id="rId7" Type="http://schemas.openxmlformats.org/officeDocument/2006/relationships/oleObject" Target="../embeddings/oleObject41.bin"/><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52.wmf"/><Relationship Id="rId5" Type="http://schemas.openxmlformats.org/officeDocument/2006/relationships/oleObject" Target="../embeddings/oleObject40.bin"/><Relationship Id="rId10" Type="http://schemas.openxmlformats.org/officeDocument/2006/relationships/image" Target="../media/image54.wmf"/><Relationship Id="rId4" Type="http://schemas.openxmlformats.org/officeDocument/2006/relationships/image" Target="../media/image51.wmf"/><Relationship Id="rId9" Type="http://schemas.openxmlformats.org/officeDocument/2006/relationships/oleObject" Target="../embeddings/oleObject42.bin"/></Relationships>
</file>

<file path=ppt/slides/_rels/slide26.xml.rels><?xml version="1.0" encoding="UTF-8" standalone="yes"?>
<Relationships xmlns="http://schemas.openxmlformats.org/package/2006/relationships"><Relationship Id="rId3" Type="http://schemas.openxmlformats.org/officeDocument/2006/relationships/image" Target="../media/image55.emf"/><Relationship Id="rId7" Type="http://schemas.openxmlformats.org/officeDocument/2006/relationships/image" Target="../media/image57.wmf"/><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oleObject" Target="../embeddings/oleObject44.bin"/><Relationship Id="rId5" Type="http://schemas.openxmlformats.org/officeDocument/2006/relationships/image" Target="../media/image56.wmf"/><Relationship Id="rId4" Type="http://schemas.openxmlformats.org/officeDocument/2006/relationships/oleObject" Target="../embeddings/oleObject43.bin"/></Relationships>
</file>

<file path=ppt/slides/_rels/slide27.xml.rels><?xml version="1.0" encoding="UTF-8" standalone="yes"?>
<Relationships xmlns="http://schemas.openxmlformats.org/package/2006/relationships"><Relationship Id="rId8" Type="http://schemas.openxmlformats.org/officeDocument/2006/relationships/image" Target="../media/image60.wmf"/><Relationship Id="rId3" Type="http://schemas.openxmlformats.org/officeDocument/2006/relationships/oleObject" Target="../embeddings/oleObject45.bin"/><Relationship Id="rId7" Type="http://schemas.openxmlformats.org/officeDocument/2006/relationships/oleObject" Target="../embeddings/oleObject47.bin"/><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59.wmf"/><Relationship Id="rId5" Type="http://schemas.openxmlformats.org/officeDocument/2006/relationships/oleObject" Target="../embeddings/oleObject46.bin"/><Relationship Id="rId4" Type="http://schemas.openxmlformats.org/officeDocument/2006/relationships/image" Target="../media/image58.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61.wmf"/></Relationships>
</file>

<file path=ppt/slides/_rels/slide29.xml.rels><?xml version="1.0" encoding="UTF-8" standalone="yes"?>
<Relationships xmlns="http://schemas.openxmlformats.org/package/2006/relationships"><Relationship Id="rId3" Type="http://schemas.openxmlformats.org/officeDocument/2006/relationships/image" Target="../media/image62.jpe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63.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4.jpeg"/><Relationship Id="rId7" Type="http://schemas.openxmlformats.org/officeDocument/2006/relationships/image" Target="../media/image66.wmf"/><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oleObject" Target="../embeddings/oleObject50.bin"/><Relationship Id="rId5" Type="http://schemas.openxmlformats.org/officeDocument/2006/relationships/image" Target="../media/image65.wmf"/><Relationship Id="rId4" Type="http://schemas.openxmlformats.org/officeDocument/2006/relationships/oleObject" Target="../embeddings/oleObject49.bin"/></Relationships>
</file>

<file path=ppt/slides/_rels/slide31.xml.rels><?xml version="1.0" encoding="UTF-8" standalone="yes"?>
<Relationships xmlns="http://schemas.openxmlformats.org/package/2006/relationships"><Relationship Id="rId8" Type="http://schemas.openxmlformats.org/officeDocument/2006/relationships/image" Target="../media/image69.wmf"/><Relationship Id="rId13" Type="http://schemas.openxmlformats.org/officeDocument/2006/relationships/oleObject" Target="../embeddings/oleObject56.bin"/><Relationship Id="rId18" Type="http://schemas.openxmlformats.org/officeDocument/2006/relationships/image" Target="../media/image74.wmf"/><Relationship Id="rId3" Type="http://schemas.openxmlformats.org/officeDocument/2006/relationships/oleObject" Target="../embeddings/oleObject51.bin"/><Relationship Id="rId7" Type="http://schemas.openxmlformats.org/officeDocument/2006/relationships/oleObject" Target="../embeddings/oleObject53.bin"/><Relationship Id="rId12" Type="http://schemas.openxmlformats.org/officeDocument/2006/relationships/image" Target="../media/image71.wmf"/><Relationship Id="rId17" Type="http://schemas.openxmlformats.org/officeDocument/2006/relationships/oleObject" Target="../embeddings/oleObject58.bin"/><Relationship Id="rId2" Type="http://schemas.openxmlformats.org/officeDocument/2006/relationships/notesSlide" Target="../notesSlides/notesSlide31.xml"/><Relationship Id="rId16" Type="http://schemas.openxmlformats.org/officeDocument/2006/relationships/image" Target="../media/image73.wmf"/><Relationship Id="rId20" Type="http://schemas.openxmlformats.org/officeDocument/2006/relationships/image" Target="../media/image75.wmf"/><Relationship Id="rId1" Type="http://schemas.openxmlformats.org/officeDocument/2006/relationships/slideLayout" Target="../slideLayouts/slideLayout2.xml"/><Relationship Id="rId6" Type="http://schemas.openxmlformats.org/officeDocument/2006/relationships/image" Target="../media/image68.wmf"/><Relationship Id="rId11" Type="http://schemas.openxmlformats.org/officeDocument/2006/relationships/oleObject" Target="../embeddings/oleObject55.bin"/><Relationship Id="rId5" Type="http://schemas.openxmlformats.org/officeDocument/2006/relationships/oleObject" Target="../embeddings/oleObject52.bin"/><Relationship Id="rId15" Type="http://schemas.openxmlformats.org/officeDocument/2006/relationships/oleObject" Target="../embeddings/oleObject57.bin"/><Relationship Id="rId10" Type="http://schemas.openxmlformats.org/officeDocument/2006/relationships/image" Target="../media/image70.wmf"/><Relationship Id="rId19" Type="http://schemas.openxmlformats.org/officeDocument/2006/relationships/oleObject" Target="../embeddings/oleObject59.bin"/><Relationship Id="rId4" Type="http://schemas.openxmlformats.org/officeDocument/2006/relationships/image" Target="../media/image67.wmf"/><Relationship Id="rId9" Type="http://schemas.openxmlformats.org/officeDocument/2006/relationships/oleObject" Target="../embeddings/oleObject54.bin"/><Relationship Id="rId14" Type="http://schemas.openxmlformats.org/officeDocument/2006/relationships/image" Target="../media/image72.wmf"/></Relationships>
</file>

<file path=ppt/slides/_rels/slide32.xml.rels><?xml version="1.0" encoding="UTF-8" standalone="yes"?>
<Relationships xmlns="http://schemas.openxmlformats.org/package/2006/relationships"><Relationship Id="rId8" Type="http://schemas.openxmlformats.org/officeDocument/2006/relationships/image" Target="../media/image78.wmf"/><Relationship Id="rId3" Type="http://schemas.openxmlformats.org/officeDocument/2006/relationships/oleObject" Target="../embeddings/oleObject60.bin"/><Relationship Id="rId7" Type="http://schemas.openxmlformats.org/officeDocument/2006/relationships/oleObject" Target="../embeddings/oleObject62.bin"/><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77.wmf"/><Relationship Id="rId5" Type="http://schemas.openxmlformats.org/officeDocument/2006/relationships/oleObject" Target="../embeddings/oleObject61.bin"/><Relationship Id="rId4" Type="http://schemas.openxmlformats.org/officeDocument/2006/relationships/image" Target="../media/image76.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80.emf"/><Relationship Id="rId2" Type="http://schemas.openxmlformats.org/officeDocument/2006/relationships/image" Target="../media/image79.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image" Target="../media/image81.emf"/><Relationship Id="rId1" Type="http://schemas.openxmlformats.org/officeDocument/2006/relationships/slideLayout" Target="../slideLayouts/slideLayout2.xml"/><Relationship Id="rId4" Type="http://schemas.openxmlformats.org/officeDocument/2006/relationships/image" Target="../media/image82.wmf"/></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67.bin"/><Relationship Id="rId13" Type="http://schemas.openxmlformats.org/officeDocument/2006/relationships/image" Target="../media/image88.wmf"/><Relationship Id="rId3" Type="http://schemas.openxmlformats.org/officeDocument/2006/relationships/image" Target="../media/image83.wmf"/><Relationship Id="rId7" Type="http://schemas.openxmlformats.org/officeDocument/2006/relationships/image" Target="../media/image85.wmf"/><Relationship Id="rId12" Type="http://schemas.openxmlformats.org/officeDocument/2006/relationships/oleObject" Target="../embeddings/oleObject69.bin"/><Relationship Id="rId2" Type="http://schemas.openxmlformats.org/officeDocument/2006/relationships/oleObject" Target="../embeddings/oleObject64.bin"/><Relationship Id="rId1" Type="http://schemas.openxmlformats.org/officeDocument/2006/relationships/slideLayout" Target="../slideLayouts/slideLayout2.xml"/><Relationship Id="rId6" Type="http://schemas.openxmlformats.org/officeDocument/2006/relationships/oleObject" Target="../embeddings/oleObject66.bin"/><Relationship Id="rId11" Type="http://schemas.openxmlformats.org/officeDocument/2006/relationships/image" Target="../media/image87.wmf"/><Relationship Id="rId5" Type="http://schemas.openxmlformats.org/officeDocument/2006/relationships/image" Target="../media/image84.wmf"/><Relationship Id="rId10" Type="http://schemas.openxmlformats.org/officeDocument/2006/relationships/oleObject" Target="../embeddings/oleObject68.bin"/><Relationship Id="rId4" Type="http://schemas.openxmlformats.org/officeDocument/2006/relationships/oleObject" Target="../embeddings/oleObject65.bin"/><Relationship Id="rId9" Type="http://schemas.openxmlformats.org/officeDocument/2006/relationships/image" Target="../media/image86.wmf"/></Relationships>
</file>

<file path=ppt/slides/_rels/slide37.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oleObject" Target="../embeddings/oleObject75.bin"/><Relationship Id="rId18" Type="http://schemas.openxmlformats.org/officeDocument/2006/relationships/image" Target="../media/image96.wmf"/><Relationship Id="rId3" Type="http://schemas.openxmlformats.org/officeDocument/2006/relationships/image" Target="../media/image89.wmf"/><Relationship Id="rId21" Type="http://schemas.openxmlformats.org/officeDocument/2006/relationships/oleObject" Target="../embeddings/oleObject79.bin"/><Relationship Id="rId7" Type="http://schemas.openxmlformats.org/officeDocument/2006/relationships/image" Target="../media/image91.wmf"/><Relationship Id="rId12" Type="http://schemas.openxmlformats.org/officeDocument/2006/relationships/image" Target="../media/image93.wmf"/><Relationship Id="rId17" Type="http://schemas.openxmlformats.org/officeDocument/2006/relationships/oleObject" Target="../embeddings/oleObject77.bin"/><Relationship Id="rId2" Type="http://schemas.openxmlformats.org/officeDocument/2006/relationships/oleObject" Target="../embeddings/oleObject70.bin"/><Relationship Id="rId16" Type="http://schemas.openxmlformats.org/officeDocument/2006/relationships/image" Target="../media/image95.wmf"/><Relationship Id="rId20" Type="http://schemas.openxmlformats.org/officeDocument/2006/relationships/image" Target="../media/image97.wmf"/><Relationship Id="rId1" Type="http://schemas.openxmlformats.org/officeDocument/2006/relationships/slideLayout" Target="../slideLayouts/slideLayout2.xml"/><Relationship Id="rId6" Type="http://schemas.openxmlformats.org/officeDocument/2006/relationships/oleObject" Target="../embeddings/oleObject72.bin"/><Relationship Id="rId11" Type="http://schemas.openxmlformats.org/officeDocument/2006/relationships/oleObject" Target="../embeddings/oleObject74.bin"/><Relationship Id="rId5" Type="http://schemas.openxmlformats.org/officeDocument/2006/relationships/image" Target="../media/image90.wmf"/><Relationship Id="rId15" Type="http://schemas.openxmlformats.org/officeDocument/2006/relationships/oleObject" Target="../embeddings/oleObject76.bin"/><Relationship Id="rId10" Type="http://schemas.openxmlformats.org/officeDocument/2006/relationships/image" Target="../media/image92.wmf"/><Relationship Id="rId19" Type="http://schemas.openxmlformats.org/officeDocument/2006/relationships/oleObject" Target="../embeddings/oleObject78.bin"/><Relationship Id="rId4" Type="http://schemas.openxmlformats.org/officeDocument/2006/relationships/oleObject" Target="../embeddings/oleObject71.bin"/><Relationship Id="rId9" Type="http://schemas.openxmlformats.org/officeDocument/2006/relationships/oleObject" Target="../embeddings/oleObject73.bin"/><Relationship Id="rId14" Type="http://schemas.openxmlformats.org/officeDocument/2006/relationships/image" Target="../media/image94.wmf"/><Relationship Id="rId22" Type="http://schemas.openxmlformats.org/officeDocument/2006/relationships/image" Target="../media/image98.wmf"/></Relationships>
</file>

<file path=ppt/slides/_rels/slide38.xml.rels><?xml version="1.0" encoding="UTF-8" standalone="yes"?>
<Relationships xmlns="http://schemas.openxmlformats.org/package/2006/relationships"><Relationship Id="rId3" Type="http://schemas.openxmlformats.org/officeDocument/2006/relationships/image" Target="../media/image99.wmf"/><Relationship Id="rId2" Type="http://schemas.openxmlformats.org/officeDocument/2006/relationships/oleObject" Target="../embeddings/oleObject80.bin"/><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91.wmf"/><Relationship Id="rId4" Type="http://schemas.openxmlformats.org/officeDocument/2006/relationships/oleObject" Target="../embeddings/oleObject81.bin"/></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85.bin"/><Relationship Id="rId13" Type="http://schemas.openxmlformats.org/officeDocument/2006/relationships/image" Target="../media/image105.wmf"/><Relationship Id="rId18" Type="http://schemas.openxmlformats.org/officeDocument/2006/relationships/oleObject" Target="../embeddings/oleObject90.bin"/><Relationship Id="rId3" Type="http://schemas.openxmlformats.org/officeDocument/2006/relationships/image" Target="../media/image100.wmf"/><Relationship Id="rId21" Type="http://schemas.openxmlformats.org/officeDocument/2006/relationships/image" Target="../media/image109.wmf"/><Relationship Id="rId7" Type="http://schemas.openxmlformats.org/officeDocument/2006/relationships/image" Target="../media/image102.wmf"/><Relationship Id="rId12" Type="http://schemas.openxmlformats.org/officeDocument/2006/relationships/oleObject" Target="../embeddings/oleObject87.bin"/><Relationship Id="rId17" Type="http://schemas.openxmlformats.org/officeDocument/2006/relationships/image" Target="../media/image107.wmf"/><Relationship Id="rId2" Type="http://schemas.openxmlformats.org/officeDocument/2006/relationships/oleObject" Target="../embeddings/oleObject82.bin"/><Relationship Id="rId16" Type="http://schemas.openxmlformats.org/officeDocument/2006/relationships/oleObject" Target="../embeddings/oleObject89.bin"/><Relationship Id="rId20" Type="http://schemas.openxmlformats.org/officeDocument/2006/relationships/oleObject" Target="../embeddings/oleObject91.bin"/><Relationship Id="rId1" Type="http://schemas.openxmlformats.org/officeDocument/2006/relationships/slideLayout" Target="../slideLayouts/slideLayout2.xml"/><Relationship Id="rId6" Type="http://schemas.openxmlformats.org/officeDocument/2006/relationships/oleObject" Target="../embeddings/oleObject84.bin"/><Relationship Id="rId11" Type="http://schemas.openxmlformats.org/officeDocument/2006/relationships/image" Target="../media/image104.wmf"/><Relationship Id="rId5" Type="http://schemas.openxmlformats.org/officeDocument/2006/relationships/image" Target="../media/image101.wmf"/><Relationship Id="rId15" Type="http://schemas.openxmlformats.org/officeDocument/2006/relationships/image" Target="../media/image106.wmf"/><Relationship Id="rId10" Type="http://schemas.openxmlformats.org/officeDocument/2006/relationships/oleObject" Target="../embeddings/oleObject86.bin"/><Relationship Id="rId19" Type="http://schemas.openxmlformats.org/officeDocument/2006/relationships/image" Target="../media/image108.wmf"/><Relationship Id="rId4" Type="http://schemas.openxmlformats.org/officeDocument/2006/relationships/oleObject" Target="../embeddings/oleObject83.bin"/><Relationship Id="rId9" Type="http://schemas.openxmlformats.org/officeDocument/2006/relationships/image" Target="../media/image103.wmf"/><Relationship Id="rId14" Type="http://schemas.openxmlformats.org/officeDocument/2006/relationships/oleObject" Target="../embeddings/oleObject88.bin"/></Relationships>
</file>

<file path=ppt/slides/_rels/slide4.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image" Target="../media/image1.jpeg"/><Relationship Id="rId7" Type="http://schemas.openxmlformats.org/officeDocument/2006/relationships/oleObject" Target="../embeddings/oleObject1.bin"/><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113.wmf"/><Relationship Id="rId13" Type="http://schemas.openxmlformats.org/officeDocument/2006/relationships/image" Target="../media/image42.png"/><Relationship Id="rId3" Type="http://schemas.openxmlformats.org/officeDocument/2006/relationships/oleObject" Target="../embeddings/oleObject92.bin"/><Relationship Id="rId7" Type="http://schemas.openxmlformats.org/officeDocument/2006/relationships/oleObject" Target="../embeddings/oleObject94.bin"/><Relationship Id="rId12" Type="http://schemas.openxmlformats.org/officeDocument/2006/relationships/image" Target="../media/image115.wmf"/><Relationship Id="rId2" Type="http://schemas.openxmlformats.org/officeDocument/2006/relationships/image" Target="../media/image110.png"/><Relationship Id="rId1" Type="http://schemas.openxmlformats.org/officeDocument/2006/relationships/slideLayout" Target="../slideLayouts/slideLayout2.xml"/><Relationship Id="rId6" Type="http://schemas.openxmlformats.org/officeDocument/2006/relationships/image" Target="../media/image112.wmf"/><Relationship Id="rId11" Type="http://schemas.openxmlformats.org/officeDocument/2006/relationships/oleObject" Target="../embeddings/oleObject96.bin"/><Relationship Id="rId5" Type="http://schemas.openxmlformats.org/officeDocument/2006/relationships/oleObject" Target="../embeddings/oleObject93.bin"/><Relationship Id="rId10" Type="http://schemas.openxmlformats.org/officeDocument/2006/relationships/image" Target="../media/image114.wmf"/><Relationship Id="rId4" Type="http://schemas.openxmlformats.org/officeDocument/2006/relationships/image" Target="../media/image111.wmf"/><Relationship Id="rId9" Type="http://schemas.openxmlformats.org/officeDocument/2006/relationships/oleObject" Target="../embeddings/oleObject95.bin"/></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100.bin"/><Relationship Id="rId13" Type="http://schemas.openxmlformats.org/officeDocument/2006/relationships/image" Target="../media/image121.wmf"/><Relationship Id="rId3" Type="http://schemas.openxmlformats.org/officeDocument/2006/relationships/image" Target="../media/image116.wmf"/><Relationship Id="rId7" Type="http://schemas.openxmlformats.org/officeDocument/2006/relationships/image" Target="../media/image118.wmf"/><Relationship Id="rId12" Type="http://schemas.openxmlformats.org/officeDocument/2006/relationships/oleObject" Target="../embeddings/oleObject102.bin"/><Relationship Id="rId2" Type="http://schemas.openxmlformats.org/officeDocument/2006/relationships/oleObject" Target="../embeddings/oleObject97.bin"/><Relationship Id="rId1" Type="http://schemas.openxmlformats.org/officeDocument/2006/relationships/slideLayout" Target="../slideLayouts/slideLayout2.xml"/><Relationship Id="rId6" Type="http://schemas.openxmlformats.org/officeDocument/2006/relationships/oleObject" Target="../embeddings/oleObject99.bin"/><Relationship Id="rId11" Type="http://schemas.openxmlformats.org/officeDocument/2006/relationships/image" Target="../media/image120.wmf"/><Relationship Id="rId5" Type="http://schemas.openxmlformats.org/officeDocument/2006/relationships/image" Target="../media/image117.wmf"/><Relationship Id="rId10" Type="http://schemas.openxmlformats.org/officeDocument/2006/relationships/oleObject" Target="../embeddings/oleObject101.bin"/><Relationship Id="rId4" Type="http://schemas.openxmlformats.org/officeDocument/2006/relationships/oleObject" Target="../embeddings/oleObject98.bin"/><Relationship Id="rId9" Type="http://schemas.openxmlformats.org/officeDocument/2006/relationships/image" Target="../media/image119.wmf"/></Relationships>
</file>

<file path=ppt/slides/_rels/slide43.xml.rels><?xml version="1.0" encoding="UTF-8" standalone="yes"?>
<Relationships xmlns="http://schemas.openxmlformats.org/package/2006/relationships"><Relationship Id="rId3" Type="http://schemas.openxmlformats.org/officeDocument/2006/relationships/image" Target="../media/image122.wmf"/><Relationship Id="rId2" Type="http://schemas.openxmlformats.org/officeDocument/2006/relationships/oleObject" Target="../embeddings/oleObject103.bin"/><Relationship Id="rId1" Type="http://schemas.openxmlformats.org/officeDocument/2006/relationships/slideLayout" Target="../slideLayouts/slideLayout2.xml"/><Relationship Id="rId5" Type="http://schemas.openxmlformats.org/officeDocument/2006/relationships/image" Target="../media/image123.wmf"/><Relationship Id="rId4" Type="http://schemas.openxmlformats.org/officeDocument/2006/relationships/oleObject" Target="../embeddings/oleObject104.bin"/></Relationships>
</file>

<file path=ppt/slides/_rels/slide44.xml.rels><?xml version="1.0" encoding="UTF-8" standalone="yes"?>
<Relationships xmlns="http://schemas.openxmlformats.org/package/2006/relationships"><Relationship Id="rId3" Type="http://schemas.openxmlformats.org/officeDocument/2006/relationships/image" Target="../media/image124.wmf"/><Relationship Id="rId2" Type="http://schemas.openxmlformats.org/officeDocument/2006/relationships/oleObject" Target="../embeddings/oleObject105.bin"/><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06.bin"/><Relationship Id="rId2" Type="http://schemas.openxmlformats.org/officeDocument/2006/relationships/image" Target="../media/image47.png"/><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125.wmf"/></Relationships>
</file>

<file path=ppt/slides/_rels/slide4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26.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2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2.bin"/><Relationship Id="rId7" Type="http://schemas.openxmlformats.org/officeDocument/2006/relationships/oleObject" Target="../embeddings/oleObject4.bin"/><Relationship Id="rId12" Type="http://schemas.openxmlformats.org/officeDocument/2006/relationships/image" Target="../media/image10.wm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wmf"/><Relationship Id="rId11" Type="http://schemas.openxmlformats.org/officeDocument/2006/relationships/oleObject" Target="../embeddings/oleObject6.bin"/><Relationship Id="rId5" Type="http://schemas.openxmlformats.org/officeDocument/2006/relationships/oleObject" Target="../embeddings/oleObject3.bin"/><Relationship Id="rId10" Type="http://schemas.openxmlformats.org/officeDocument/2006/relationships/image" Target="../media/image9.wmf"/><Relationship Id="rId4" Type="http://schemas.openxmlformats.org/officeDocument/2006/relationships/image" Target="../media/image6.wmf"/><Relationship Id="rId9" Type="http://schemas.openxmlformats.org/officeDocument/2006/relationships/oleObject" Target="../embeddings/oleObject5.bin"/></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28.wmf"/><Relationship Id="rId7" Type="http://schemas.openxmlformats.org/officeDocument/2006/relationships/image" Target="../media/image130.wmf"/><Relationship Id="rId2" Type="http://schemas.openxmlformats.org/officeDocument/2006/relationships/oleObject" Target="../embeddings/oleObject107.bin"/><Relationship Id="rId1" Type="http://schemas.openxmlformats.org/officeDocument/2006/relationships/slideLayout" Target="../slideLayouts/slideLayout2.xml"/><Relationship Id="rId6" Type="http://schemas.openxmlformats.org/officeDocument/2006/relationships/oleObject" Target="../embeddings/oleObject109.bin"/><Relationship Id="rId5" Type="http://schemas.openxmlformats.org/officeDocument/2006/relationships/image" Target="../media/image129.wmf"/><Relationship Id="rId4" Type="http://schemas.openxmlformats.org/officeDocument/2006/relationships/oleObject" Target="../embeddings/oleObject108.bin"/></Relationships>
</file>

<file path=ppt/slides/_rels/slide52.xml.rels><?xml version="1.0" encoding="UTF-8" standalone="yes"?>
<Relationships xmlns="http://schemas.openxmlformats.org/package/2006/relationships"><Relationship Id="rId8" Type="http://schemas.openxmlformats.org/officeDocument/2006/relationships/image" Target="../media/image134.wmf"/><Relationship Id="rId3" Type="http://schemas.openxmlformats.org/officeDocument/2006/relationships/image" Target="../media/image131.wmf"/><Relationship Id="rId7" Type="http://schemas.openxmlformats.org/officeDocument/2006/relationships/oleObject" Target="../embeddings/oleObject112.bin"/><Relationship Id="rId2" Type="http://schemas.openxmlformats.org/officeDocument/2006/relationships/oleObject" Target="../embeddings/oleObject110.bin"/><Relationship Id="rId1" Type="http://schemas.openxmlformats.org/officeDocument/2006/relationships/slideLayout" Target="../slideLayouts/slideLayout2.xml"/><Relationship Id="rId6" Type="http://schemas.openxmlformats.org/officeDocument/2006/relationships/image" Target="../media/image133.jpeg"/><Relationship Id="rId5" Type="http://schemas.openxmlformats.org/officeDocument/2006/relationships/image" Target="../media/image132.wmf"/><Relationship Id="rId4" Type="http://schemas.openxmlformats.org/officeDocument/2006/relationships/oleObject" Target="../embeddings/oleObject111.bin"/></Relationships>
</file>

<file path=ppt/slides/_rels/slide53.xml.rels><?xml version="1.0" encoding="UTF-8" standalone="yes"?>
<Relationships xmlns="http://schemas.openxmlformats.org/package/2006/relationships"><Relationship Id="rId3" Type="http://schemas.openxmlformats.org/officeDocument/2006/relationships/image" Target="../media/image135.wmf"/><Relationship Id="rId2" Type="http://schemas.openxmlformats.org/officeDocument/2006/relationships/oleObject" Target="../embeddings/oleObject113.bin"/><Relationship Id="rId1" Type="http://schemas.openxmlformats.org/officeDocument/2006/relationships/slideLayout" Target="../slideLayouts/slideLayout2.xml"/><Relationship Id="rId5" Type="http://schemas.openxmlformats.org/officeDocument/2006/relationships/image" Target="../media/image136.wmf"/><Relationship Id="rId4" Type="http://schemas.openxmlformats.org/officeDocument/2006/relationships/oleObject" Target="../embeddings/oleObject114.bin"/></Relationships>
</file>

<file path=ppt/slides/_rels/slide54.xml.rels><?xml version="1.0" encoding="UTF-8" standalone="yes"?>
<Relationships xmlns="http://schemas.openxmlformats.org/package/2006/relationships"><Relationship Id="rId3" Type="http://schemas.openxmlformats.org/officeDocument/2006/relationships/image" Target="../media/image137.wmf"/><Relationship Id="rId2" Type="http://schemas.openxmlformats.org/officeDocument/2006/relationships/oleObject" Target="../embeddings/oleObject115.bin"/><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38.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oleObject" Target="../embeddings/oleObject119.bin"/><Relationship Id="rId3" Type="http://schemas.openxmlformats.org/officeDocument/2006/relationships/image" Target="../media/image139.wmf"/><Relationship Id="rId7" Type="http://schemas.openxmlformats.org/officeDocument/2006/relationships/image" Target="../media/image141.wmf"/><Relationship Id="rId2" Type="http://schemas.openxmlformats.org/officeDocument/2006/relationships/oleObject" Target="../embeddings/oleObject116.bin"/><Relationship Id="rId1" Type="http://schemas.openxmlformats.org/officeDocument/2006/relationships/slideLayout" Target="../slideLayouts/slideLayout2.xml"/><Relationship Id="rId6" Type="http://schemas.openxmlformats.org/officeDocument/2006/relationships/oleObject" Target="../embeddings/oleObject118.bin"/><Relationship Id="rId11" Type="http://schemas.openxmlformats.org/officeDocument/2006/relationships/image" Target="../media/image143.wmf"/><Relationship Id="rId5" Type="http://schemas.openxmlformats.org/officeDocument/2006/relationships/image" Target="../media/image140.wmf"/><Relationship Id="rId10" Type="http://schemas.openxmlformats.org/officeDocument/2006/relationships/oleObject" Target="../embeddings/oleObject120.bin"/><Relationship Id="rId4" Type="http://schemas.openxmlformats.org/officeDocument/2006/relationships/oleObject" Target="../embeddings/oleObject117.bin"/><Relationship Id="rId9" Type="http://schemas.openxmlformats.org/officeDocument/2006/relationships/image" Target="../media/image142.wmf"/></Relationships>
</file>

<file path=ppt/slides/_rels/slide58.xml.rels><?xml version="1.0" encoding="UTF-8" standalone="yes"?>
<Relationships xmlns="http://schemas.openxmlformats.org/package/2006/relationships"><Relationship Id="rId8" Type="http://schemas.openxmlformats.org/officeDocument/2006/relationships/oleObject" Target="../embeddings/oleObject124.bin"/><Relationship Id="rId13" Type="http://schemas.openxmlformats.org/officeDocument/2006/relationships/image" Target="../media/image149.wmf"/><Relationship Id="rId3" Type="http://schemas.openxmlformats.org/officeDocument/2006/relationships/image" Target="../media/image144.wmf"/><Relationship Id="rId7" Type="http://schemas.openxmlformats.org/officeDocument/2006/relationships/image" Target="../media/image146.wmf"/><Relationship Id="rId12" Type="http://schemas.openxmlformats.org/officeDocument/2006/relationships/oleObject" Target="../embeddings/oleObject126.bin"/><Relationship Id="rId2" Type="http://schemas.openxmlformats.org/officeDocument/2006/relationships/oleObject" Target="../embeddings/oleObject121.bin"/><Relationship Id="rId1" Type="http://schemas.openxmlformats.org/officeDocument/2006/relationships/slideLayout" Target="../slideLayouts/slideLayout2.xml"/><Relationship Id="rId6" Type="http://schemas.openxmlformats.org/officeDocument/2006/relationships/oleObject" Target="../embeddings/oleObject123.bin"/><Relationship Id="rId11" Type="http://schemas.openxmlformats.org/officeDocument/2006/relationships/image" Target="../media/image148.wmf"/><Relationship Id="rId5" Type="http://schemas.openxmlformats.org/officeDocument/2006/relationships/image" Target="../media/image145.wmf"/><Relationship Id="rId10" Type="http://schemas.openxmlformats.org/officeDocument/2006/relationships/oleObject" Target="../embeddings/oleObject125.bin"/><Relationship Id="rId4" Type="http://schemas.openxmlformats.org/officeDocument/2006/relationships/oleObject" Target="../embeddings/oleObject122.bin"/><Relationship Id="rId9" Type="http://schemas.openxmlformats.org/officeDocument/2006/relationships/image" Target="../media/image147.wmf"/></Relationships>
</file>

<file path=ppt/slides/_rels/slide59.xml.rels><?xml version="1.0" encoding="UTF-8" standalone="yes"?>
<Relationships xmlns="http://schemas.openxmlformats.org/package/2006/relationships"><Relationship Id="rId3" Type="http://schemas.openxmlformats.org/officeDocument/2006/relationships/image" Target="../media/image150.wmf"/><Relationship Id="rId2" Type="http://schemas.openxmlformats.org/officeDocument/2006/relationships/oleObject" Target="../embeddings/oleObject127.bin"/><Relationship Id="rId1" Type="http://schemas.openxmlformats.org/officeDocument/2006/relationships/slideLayout" Target="../slideLayouts/slideLayout2.xml"/><Relationship Id="rId5" Type="http://schemas.openxmlformats.org/officeDocument/2006/relationships/image" Target="../media/image151.wmf"/><Relationship Id="rId4" Type="http://schemas.openxmlformats.org/officeDocument/2006/relationships/oleObject" Target="../embeddings/oleObject128.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52.wmf"/><Relationship Id="rId2" Type="http://schemas.openxmlformats.org/officeDocument/2006/relationships/oleObject" Target="../embeddings/oleObject129.bin"/><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53.wmf"/><Relationship Id="rId2" Type="http://schemas.openxmlformats.org/officeDocument/2006/relationships/oleObject" Target="../embeddings/oleObject130.bin"/><Relationship Id="rId1" Type="http://schemas.openxmlformats.org/officeDocument/2006/relationships/slideLayout" Target="../slideLayouts/slideLayout2.xml"/><Relationship Id="rId5" Type="http://schemas.openxmlformats.org/officeDocument/2006/relationships/image" Target="../media/image154.wmf"/><Relationship Id="rId4" Type="http://schemas.openxmlformats.org/officeDocument/2006/relationships/oleObject" Target="../embeddings/oleObject131.bin"/></Relationships>
</file>

<file path=ppt/slides/_rels/slide62.xml.rels><?xml version="1.0" encoding="UTF-8" standalone="yes"?>
<Relationships xmlns="http://schemas.openxmlformats.org/package/2006/relationships"><Relationship Id="rId3" Type="http://schemas.openxmlformats.org/officeDocument/2006/relationships/image" Target="../media/image155.wmf"/><Relationship Id="rId2" Type="http://schemas.openxmlformats.org/officeDocument/2006/relationships/oleObject" Target="../embeddings/oleObject132.bin"/><Relationship Id="rId1" Type="http://schemas.openxmlformats.org/officeDocument/2006/relationships/slideLayout" Target="../slideLayouts/slideLayout2.xml"/><Relationship Id="rId5" Type="http://schemas.openxmlformats.org/officeDocument/2006/relationships/image" Target="../media/image156.wmf"/><Relationship Id="rId4" Type="http://schemas.openxmlformats.org/officeDocument/2006/relationships/oleObject" Target="../embeddings/oleObject133.bin"/></Relationships>
</file>

<file path=ppt/slides/_rels/slide63.xml.rels><?xml version="1.0" encoding="UTF-8" standalone="yes"?>
<Relationships xmlns="http://schemas.openxmlformats.org/package/2006/relationships"><Relationship Id="rId3" Type="http://schemas.openxmlformats.org/officeDocument/2006/relationships/image" Target="../media/image157.wmf"/><Relationship Id="rId2" Type="http://schemas.openxmlformats.org/officeDocument/2006/relationships/oleObject" Target="../embeddings/oleObject134.bin"/><Relationship Id="rId1" Type="http://schemas.openxmlformats.org/officeDocument/2006/relationships/slideLayout" Target="../slideLayouts/slideLayout2.xml"/><Relationship Id="rId5" Type="http://schemas.openxmlformats.org/officeDocument/2006/relationships/image" Target="../media/image158.wmf"/><Relationship Id="rId4" Type="http://schemas.openxmlformats.org/officeDocument/2006/relationships/oleObject" Target="../embeddings/oleObject135.bin"/></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136.bin"/><Relationship Id="rId2" Type="http://schemas.openxmlformats.org/officeDocument/2006/relationships/image" Target="../media/image159.jpeg"/><Relationship Id="rId1" Type="http://schemas.openxmlformats.org/officeDocument/2006/relationships/slideLayout" Target="../slideLayouts/slideLayout2.xml"/><Relationship Id="rId4" Type="http://schemas.openxmlformats.org/officeDocument/2006/relationships/image" Target="../media/image160.wmf"/></Relationships>
</file>

<file path=ppt/slides/_rels/slide65.xml.rels><?xml version="1.0" encoding="UTF-8" standalone="yes"?>
<Relationships xmlns="http://schemas.openxmlformats.org/package/2006/relationships"><Relationship Id="rId3" Type="http://schemas.openxmlformats.org/officeDocument/2006/relationships/image" Target="../media/image161.wmf"/><Relationship Id="rId2" Type="http://schemas.openxmlformats.org/officeDocument/2006/relationships/oleObject" Target="../embeddings/oleObject137.bin"/><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138.bin"/><Relationship Id="rId2" Type="http://schemas.openxmlformats.org/officeDocument/2006/relationships/image" Target="../media/image162.jpeg"/><Relationship Id="rId1" Type="http://schemas.openxmlformats.org/officeDocument/2006/relationships/slideLayout" Target="../slideLayouts/slideLayout2.xml"/><Relationship Id="rId6" Type="http://schemas.openxmlformats.org/officeDocument/2006/relationships/image" Target="../media/image164.wmf"/><Relationship Id="rId5" Type="http://schemas.openxmlformats.org/officeDocument/2006/relationships/oleObject" Target="../embeddings/oleObject139.bin"/><Relationship Id="rId4" Type="http://schemas.openxmlformats.org/officeDocument/2006/relationships/image" Target="../media/image163.wmf"/></Relationships>
</file>

<file path=ppt/slides/_rels/slide67.xml.rels><?xml version="1.0" encoding="UTF-8" standalone="yes"?>
<Relationships xmlns="http://schemas.openxmlformats.org/package/2006/relationships"><Relationship Id="rId3" Type="http://schemas.openxmlformats.org/officeDocument/2006/relationships/image" Target="../media/image165.wmf"/><Relationship Id="rId2" Type="http://schemas.openxmlformats.org/officeDocument/2006/relationships/oleObject" Target="../embeddings/oleObject140.bin"/><Relationship Id="rId1" Type="http://schemas.openxmlformats.org/officeDocument/2006/relationships/slideLayout" Target="../slideLayouts/slideLayout2.xml"/><Relationship Id="rId5" Type="http://schemas.openxmlformats.org/officeDocument/2006/relationships/image" Target="../media/image166.wmf"/><Relationship Id="rId4" Type="http://schemas.openxmlformats.org/officeDocument/2006/relationships/oleObject" Target="../embeddings/oleObject141.bin"/></Relationships>
</file>

<file path=ppt/slides/_rels/slide68.xml.rels><?xml version="1.0" encoding="UTF-8" standalone="yes"?>
<Relationships xmlns="http://schemas.openxmlformats.org/package/2006/relationships"><Relationship Id="rId8" Type="http://schemas.openxmlformats.org/officeDocument/2006/relationships/oleObject" Target="../embeddings/oleObject145.bin"/><Relationship Id="rId13" Type="http://schemas.openxmlformats.org/officeDocument/2006/relationships/image" Target="../media/image172.wmf"/><Relationship Id="rId3" Type="http://schemas.openxmlformats.org/officeDocument/2006/relationships/image" Target="../media/image167.wmf"/><Relationship Id="rId7" Type="http://schemas.openxmlformats.org/officeDocument/2006/relationships/image" Target="../media/image169.wmf"/><Relationship Id="rId12" Type="http://schemas.openxmlformats.org/officeDocument/2006/relationships/oleObject" Target="../embeddings/oleObject147.bin"/><Relationship Id="rId2" Type="http://schemas.openxmlformats.org/officeDocument/2006/relationships/oleObject" Target="../embeddings/oleObject142.bin"/><Relationship Id="rId1" Type="http://schemas.openxmlformats.org/officeDocument/2006/relationships/slideLayout" Target="../slideLayouts/slideLayout2.xml"/><Relationship Id="rId6" Type="http://schemas.openxmlformats.org/officeDocument/2006/relationships/oleObject" Target="../embeddings/oleObject144.bin"/><Relationship Id="rId11" Type="http://schemas.openxmlformats.org/officeDocument/2006/relationships/image" Target="../media/image171.wmf"/><Relationship Id="rId5" Type="http://schemas.openxmlformats.org/officeDocument/2006/relationships/image" Target="../media/image168.wmf"/><Relationship Id="rId10" Type="http://schemas.openxmlformats.org/officeDocument/2006/relationships/oleObject" Target="../embeddings/oleObject146.bin"/><Relationship Id="rId4" Type="http://schemas.openxmlformats.org/officeDocument/2006/relationships/oleObject" Target="../embeddings/oleObject143.bin"/><Relationship Id="rId9" Type="http://schemas.openxmlformats.org/officeDocument/2006/relationships/image" Target="../media/image170.wmf"/></Relationships>
</file>

<file path=ppt/slides/_rels/slide69.xml.rels><?xml version="1.0" encoding="UTF-8" standalone="yes"?>
<Relationships xmlns="http://schemas.openxmlformats.org/package/2006/relationships"><Relationship Id="rId2" Type="http://schemas.openxmlformats.org/officeDocument/2006/relationships/image" Target="../media/image17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74.wmf"/><Relationship Id="rId2" Type="http://schemas.openxmlformats.org/officeDocument/2006/relationships/oleObject" Target="../embeddings/oleObject148.bin"/><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75.wmf"/><Relationship Id="rId7" Type="http://schemas.openxmlformats.org/officeDocument/2006/relationships/image" Target="../media/image177.wmf"/><Relationship Id="rId2" Type="http://schemas.openxmlformats.org/officeDocument/2006/relationships/oleObject" Target="../embeddings/oleObject149.bin"/><Relationship Id="rId1" Type="http://schemas.openxmlformats.org/officeDocument/2006/relationships/slideLayout" Target="../slideLayouts/slideLayout2.xml"/><Relationship Id="rId6" Type="http://schemas.openxmlformats.org/officeDocument/2006/relationships/oleObject" Target="../embeddings/oleObject151.bin"/><Relationship Id="rId5" Type="http://schemas.openxmlformats.org/officeDocument/2006/relationships/image" Target="../media/image176.wmf"/><Relationship Id="rId4" Type="http://schemas.openxmlformats.org/officeDocument/2006/relationships/oleObject" Target="../embeddings/oleObject150.bin"/></Relationships>
</file>

<file path=ppt/slides/_rels/slide72.xml.rels><?xml version="1.0" encoding="UTF-8" standalone="yes"?>
<Relationships xmlns="http://schemas.openxmlformats.org/package/2006/relationships"><Relationship Id="rId8" Type="http://schemas.openxmlformats.org/officeDocument/2006/relationships/oleObject" Target="../embeddings/oleObject155.bin"/><Relationship Id="rId13" Type="http://schemas.openxmlformats.org/officeDocument/2006/relationships/image" Target="../media/image183.wmf"/><Relationship Id="rId3" Type="http://schemas.openxmlformats.org/officeDocument/2006/relationships/image" Target="../media/image178.wmf"/><Relationship Id="rId7" Type="http://schemas.openxmlformats.org/officeDocument/2006/relationships/image" Target="../media/image180.wmf"/><Relationship Id="rId12" Type="http://schemas.openxmlformats.org/officeDocument/2006/relationships/oleObject" Target="../embeddings/oleObject157.bin"/><Relationship Id="rId17" Type="http://schemas.openxmlformats.org/officeDocument/2006/relationships/image" Target="../media/image185.wmf"/><Relationship Id="rId2" Type="http://schemas.openxmlformats.org/officeDocument/2006/relationships/oleObject" Target="../embeddings/oleObject152.bin"/><Relationship Id="rId16" Type="http://schemas.openxmlformats.org/officeDocument/2006/relationships/oleObject" Target="../embeddings/oleObject159.bin"/><Relationship Id="rId1" Type="http://schemas.openxmlformats.org/officeDocument/2006/relationships/slideLayout" Target="../slideLayouts/slideLayout2.xml"/><Relationship Id="rId6" Type="http://schemas.openxmlformats.org/officeDocument/2006/relationships/oleObject" Target="../embeddings/oleObject154.bin"/><Relationship Id="rId11" Type="http://schemas.openxmlformats.org/officeDocument/2006/relationships/image" Target="../media/image182.wmf"/><Relationship Id="rId5" Type="http://schemas.openxmlformats.org/officeDocument/2006/relationships/image" Target="../media/image179.wmf"/><Relationship Id="rId15" Type="http://schemas.openxmlformats.org/officeDocument/2006/relationships/image" Target="../media/image184.wmf"/><Relationship Id="rId10" Type="http://schemas.openxmlformats.org/officeDocument/2006/relationships/oleObject" Target="../embeddings/oleObject156.bin"/><Relationship Id="rId4" Type="http://schemas.openxmlformats.org/officeDocument/2006/relationships/oleObject" Target="../embeddings/oleObject153.bin"/><Relationship Id="rId9" Type="http://schemas.openxmlformats.org/officeDocument/2006/relationships/image" Target="../media/image181.wmf"/><Relationship Id="rId14" Type="http://schemas.openxmlformats.org/officeDocument/2006/relationships/oleObject" Target="../embeddings/oleObject158.bin"/></Relationships>
</file>

<file path=ppt/slides/_rels/slide73.xml.rels><?xml version="1.0" encoding="UTF-8" standalone="yes"?>
<Relationships xmlns="http://schemas.openxmlformats.org/package/2006/relationships"><Relationship Id="rId3" Type="http://schemas.openxmlformats.org/officeDocument/2006/relationships/image" Target="../media/image186.wmf"/><Relationship Id="rId2" Type="http://schemas.openxmlformats.org/officeDocument/2006/relationships/oleObject" Target="../embeddings/oleObject160.bin"/><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87.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88.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8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wmf"/></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5.wmf"/><Relationship Id="rId13" Type="http://schemas.openxmlformats.org/officeDocument/2006/relationships/oleObject" Target="../embeddings/oleObject13.bin"/><Relationship Id="rId3" Type="http://schemas.openxmlformats.org/officeDocument/2006/relationships/oleObject" Target="../embeddings/oleObject8.bin"/><Relationship Id="rId7" Type="http://schemas.openxmlformats.org/officeDocument/2006/relationships/oleObject" Target="../embeddings/oleObject10.bin"/><Relationship Id="rId12" Type="http://schemas.openxmlformats.org/officeDocument/2006/relationships/image" Target="../media/image17.wmf"/><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4.wmf"/><Relationship Id="rId11" Type="http://schemas.openxmlformats.org/officeDocument/2006/relationships/oleObject" Target="../embeddings/oleObject12.bin"/><Relationship Id="rId5" Type="http://schemas.openxmlformats.org/officeDocument/2006/relationships/oleObject" Target="../embeddings/oleObject9.bin"/><Relationship Id="rId10" Type="http://schemas.openxmlformats.org/officeDocument/2006/relationships/image" Target="../media/image16.wmf"/><Relationship Id="rId4" Type="http://schemas.openxmlformats.org/officeDocument/2006/relationships/image" Target="../media/image13.wmf"/><Relationship Id="rId9" Type="http://schemas.openxmlformats.org/officeDocument/2006/relationships/oleObject" Target="../embeddings/oleObject11.bin"/><Relationship Id="rId14" Type="http://schemas.openxmlformats.org/officeDocument/2006/relationships/image" Target="../media/image18.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
            <a:ext cx="7772400" cy="762000"/>
          </a:xfrm>
        </p:spPr>
        <p:txBody>
          <a:bodyPr>
            <a:normAutofit fontScale="90000"/>
          </a:bodyPr>
          <a:lstStyle/>
          <a:p>
            <a:br>
              <a:rPr lang="en-GB" dirty="0"/>
            </a:br>
            <a:r>
              <a:rPr lang="en-GB" b="1" dirty="0">
                <a:solidFill>
                  <a:srgbClr val="FF0000"/>
                </a:solidFill>
              </a:rPr>
              <a:t>CONDUCTION HEAT TRANSFER</a:t>
            </a:r>
            <a:br>
              <a:rPr lang="en-US" b="1" dirty="0"/>
            </a:br>
            <a:endParaRPr lang="en-US" b="1" dirty="0"/>
          </a:p>
        </p:txBody>
      </p:sp>
      <p:sp>
        <p:nvSpPr>
          <p:cNvPr id="3" name="Subtitle 2"/>
          <p:cNvSpPr>
            <a:spLocks noGrp="1"/>
          </p:cNvSpPr>
          <p:nvPr>
            <p:ph type="subTitle" idx="1"/>
          </p:nvPr>
        </p:nvSpPr>
        <p:spPr>
          <a:xfrm>
            <a:off x="304800" y="609600"/>
            <a:ext cx="8534400" cy="6019800"/>
          </a:xfrm>
        </p:spPr>
        <p:txBody>
          <a:bodyPr>
            <a:normAutofit fontScale="32500" lnSpcReduction="20000"/>
          </a:bodyPr>
          <a:lstStyle/>
          <a:p>
            <a:r>
              <a:rPr lang="en-GB" dirty="0"/>
              <a:t> </a:t>
            </a:r>
            <a:endParaRPr lang="en-US" dirty="0"/>
          </a:p>
          <a:p>
            <a:r>
              <a:rPr lang="en-GB" sz="5200" b="1" dirty="0">
                <a:solidFill>
                  <a:schemeClr val="tx1"/>
                </a:solidFill>
              </a:rPr>
              <a:t>INTRODUCTION </a:t>
            </a:r>
            <a:endParaRPr lang="en-US" sz="5200" b="1" dirty="0">
              <a:solidFill>
                <a:schemeClr val="tx1"/>
              </a:solidFill>
            </a:endParaRPr>
          </a:p>
          <a:p>
            <a:r>
              <a:rPr lang="en-GB" sz="5200" b="1" dirty="0">
                <a:solidFill>
                  <a:schemeClr val="tx1"/>
                </a:solidFill>
              </a:rPr>
              <a:t>In this unit, steady state heat conduction problems involving one-dimensional temperature distribution are treated. The concept of thermal resistance for cases with one-dimensional steady state temperature distribution is introduced and the use of equivalent thermal circuits for analysing problems with multiple layers of different materials. The application of heat transfer to extended surfaces is also discussed. A general heat conduction equation in a three dimensional approach is also derived.</a:t>
            </a:r>
          </a:p>
          <a:p>
            <a:endParaRPr lang="en-GB" sz="5200" b="1" dirty="0">
              <a:solidFill>
                <a:schemeClr val="tx1"/>
              </a:solidFill>
            </a:endParaRPr>
          </a:p>
          <a:p>
            <a:r>
              <a:rPr lang="en-GB" sz="5200" b="1" dirty="0">
                <a:solidFill>
                  <a:schemeClr val="tx1"/>
                </a:solidFill>
              </a:rPr>
              <a:t>LEARNING OBJECTIVES</a:t>
            </a:r>
            <a:endParaRPr lang="en-US" sz="5200" b="1" dirty="0">
              <a:solidFill>
                <a:schemeClr val="tx1"/>
              </a:solidFill>
            </a:endParaRPr>
          </a:p>
          <a:p>
            <a:r>
              <a:rPr lang="en-GB" sz="5200" b="1" dirty="0">
                <a:solidFill>
                  <a:schemeClr val="tx1"/>
                </a:solidFill>
              </a:rPr>
              <a:t>After studying this unit, you should be able to: </a:t>
            </a:r>
            <a:endParaRPr lang="en-US" sz="5200" b="1" dirty="0">
              <a:solidFill>
                <a:schemeClr val="tx1"/>
              </a:solidFill>
            </a:endParaRPr>
          </a:p>
          <a:p>
            <a:pPr lvl="0"/>
            <a:r>
              <a:rPr lang="en-GB" sz="5200" b="1" dirty="0">
                <a:solidFill>
                  <a:schemeClr val="tx1"/>
                </a:solidFill>
              </a:rPr>
              <a:t> </a:t>
            </a:r>
            <a:r>
              <a:rPr lang="en-US" sz="5200" b="1" dirty="0">
                <a:solidFill>
                  <a:schemeClr val="tx1"/>
                </a:solidFill>
              </a:rPr>
              <a:t>Solve steady- state conduction problems involving one-dimensional temperature distribution. </a:t>
            </a:r>
          </a:p>
          <a:p>
            <a:pPr lvl="0"/>
            <a:r>
              <a:rPr lang="en-US" sz="5200" b="1" dirty="0">
                <a:solidFill>
                  <a:schemeClr val="tx1"/>
                </a:solidFill>
              </a:rPr>
              <a:t>Understand the concept of thermal resistance for cases with one-dimensional steady temperature distribution.</a:t>
            </a:r>
          </a:p>
          <a:p>
            <a:pPr lvl="0"/>
            <a:r>
              <a:rPr lang="en-US" sz="5200" b="1" dirty="0">
                <a:solidFill>
                  <a:schemeClr val="tx1"/>
                </a:solidFill>
              </a:rPr>
              <a:t>Demonstrate the use of equivalent thermal circuits for analyzing problems with multiple layers of different materials.</a:t>
            </a:r>
          </a:p>
          <a:p>
            <a:pPr lvl="0"/>
            <a:r>
              <a:rPr lang="en-US" sz="5200" b="1" dirty="0">
                <a:solidFill>
                  <a:schemeClr val="tx1"/>
                </a:solidFill>
              </a:rPr>
              <a:t>Analytically determine heat transfer rates in extended surfaces.</a:t>
            </a:r>
          </a:p>
          <a:p>
            <a:pPr lvl="0"/>
            <a:r>
              <a:rPr lang="en-US" sz="5200" b="1" dirty="0">
                <a:solidFill>
                  <a:schemeClr val="tx1"/>
                </a:solidFill>
              </a:rPr>
              <a:t>Understand the concept of contact thermal resistance in heat transfer analysis.</a:t>
            </a:r>
          </a:p>
          <a:p>
            <a:pPr lvl="0"/>
            <a:r>
              <a:rPr lang="en-US" sz="5200" b="1" dirty="0">
                <a:solidFill>
                  <a:schemeClr val="tx1"/>
                </a:solidFill>
              </a:rPr>
              <a:t>Examine the effect of internal heat generation on temperature distribution and heat transfer.</a:t>
            </a:r>
          </a:p>
          <a:p>
            <a:pPr lvl="0"/>
            <a:r>
              <a:rPr lang="en-US" sz="5200" b="1" dirty="0">
                <a:solidFill>
                  <a:schemeClr val="tx1"/>
                </a:solidFill>
              </a:rPr>
              <a:t>Solve transient problems with uniform temperature distribution.</a:t>
            </a:r>
          </a:p>
          <a:p>
            <a:r>
              <a:rPr lang="en-GB" sz="5200" dirty="0">
                <a:solidFill>
                  <a:schemeClr val="tx1"/>
                </a:solidFill>
              </a:rPr>
              <a:t> </a:t>
            </a:r>
            <a:endParaRPr lang="en-US" sz="5200" dirty="0">
              <a:solidFill>
                <a:schemeClr val="tx1"/>
              </a:solidFill>
            </a:endParaRPr>
          </a:p>
          <a:p>
            <a:fld id="{E5D88EC5-3130-4E8F-9763-F9186F87D7F2}" type="slidenum">
              <a:rPr lang="en-US" smtClean="0">
                <a:solidFill>
                  <a:schemeClr val="tx1"/>
                </a:solidFill>
              </a:rPr>
              <a:pPr/>
              <a:t>1</a:t>
            </a:fld>
            <a:endParaRPr lang="en-US" dirty="0">
              <a:solidFill>
                <a:schemeClr val="tx1"/>
              </a:solidFill>
            </a:endParaRPr>
          </a:p>
        </p:txBody>
      </p:sp>
    </p:spTree>
  </p:cSld>
  <p:clrMapOvr>
    <a:masterClrMapping/>
  </p:clrMapOvr>
  <p:transition advTm="24000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br>
              <a:rPr lang="en-GB" b="1" dirty="0"/>
            </a:br>
            <a:r>
              <a:rPr lang="en-GB" b="1" dirty="0">
                <a:solidFill>
                  <a:srgbClr val="FF0000"/>
                </a:solidFill>
              </a:rPr>
              <a:t>THERMAL RESISTANCE</a:t>
            </a:r>
            <a:br>
              <a:rPr lang="en-US" b="1" i="1" dirty="0">
                <a:solidFill>
                  <a:srgbClr val="FF0000"/>
                </a:solidFill>
              </a:rPr>
            </a:br>
            <a:endParaRPr lang="en-US" dirty="0">
              <a:solidFill>
                <a:srgbClr val="FF0000"/>
              </a:solidFill>
            </a:endParaRPr>
          </a:p>
        </p:txBody>
      </p:sp>
      <p:sp>
        <p:nvSpPr>
          <p:cNvPr id="3" name="Content Placeholder 2"/>
          <p:cNvSpPr>
            <a:spLocks noGrp="1"/>
          </p:cNvSpPr>
          <p:nvPr>
            <p:ph idx="1"/>
          </p:nvPr>
        </p:nvSpPr>
        <p:spPr>
          <a:xfrm>
            <a:off x="304800" y="990600"/>
            <a:ext cx="8839200" cy="5867400"/>
          </a:xfrm>
        </p:spPr>
        <p:txBody>
          <a:bodyPr>
            <a:normAutofit fontScale="32500" lnSpcReduction="20000"/>
          </a:bodyPr>
          <a:lstStyle/>
          <a:p>
            <a:r>
              <a:rPr lang="en-GB" dirty="0"/>
              <a:t>Just as an electrical resistance is associated with the conduction of electricity, a thermal resistance is associated with the conduction of heat. Defining resistance as the ratio of a driving potential difference to the corresponding transfer rate, it follows from Equation 2.4 that the </a:t>
            </a:r>
            <a:r>
              <a:rPr lang="en-GB" i="1" dirty="0"/>
              <a:t>thermal resistance</a:t>
            </a:r>
            <a:r>
              <a:rPr lang="en-GB" dirty="0"/>
              <a:t> for </a:t>
            </a:r>
            <a:r>
              <a:rPr lang="en-GB" i="1" dirty="0"/>
              <a:t>conduction</a:t>
            </a:r>
            <a:r>
              <a:rPr lang="en-GB" dirty="0"/>
              <a:t> is, </a:t>
            </a:r>
            <a:endParaRPr lang="en-US" dirty="0"/>
          </a:p>
          <a:p>
            <a:r>
              <a:rPr lang="en-GB" dirty="0"/>
              <a:t>i.e. ,</a:t>
            </a:r>
            <a:endParaRPr lang="en-US" dirty="0"/>
          </a:p>
          <a:p>
            <a:r>
              <a:rPr lang="en-GB" dirty="0"/>
              <a:t> Hence,</a:t>
            </a:r>
            <a:endParaRPr lang="en-US" dirty="0"/>
          </a:p>
          <a:p>
            <a:r>
              <a:rPr lang="en-GB" dirty="0"/>
              <a:t>	                				                                 		 (2.5)</a:t>
            </a:r>
            <a:endParaRPr lang="en-US" dirty="0"/>
          </a:p>
          <a:p>
            <a:r>
              <a:rPr lang="en-GB" dirty="0"/>
              <a:t>Similarly, for electrical conduction in the same system, Ohm's law provides an electrical resistance of the form</a:t>
            </a:r>
            <a:endParaRPr lang="en-US" dirty="0"/>
          </a:p>
          <a:p>
            <a:r>
              <a:rPr lang="en-GB" dirty="0"/>
              <a:t>	             	                    </a:t>
            </a:r>
          </a:p>
          <a:p>
            <a:endParaRPr lang="en-GB" dirty="0"/>
          </a:p>
          <a:p>
            <a:endParaRPr lang="en-GB" dirty="0"/>
          </a:p>
          <a:p>
            <a:r>
              <a:rPr lang="en-GB" dirty="0"/>
              <a:t>                                                                                                                                                                                                                                        (2.6)</a:t>
            </a:r>
            <a:endParaRPr lang="en-US" dirty="0"/>
          </a:p>
          <a:p>
            <a:r>
              <a:rPr lang="en-GB" dirty="0"/>
              <a:t>Comparing Equations 2.5 &amp; 2.6, the heat flow rate  is analogous to electric current </a:t>
            </a:r>
            <a:r>
              <a:rPr lang="en-GB" i="1" dirty="0"/>
              <a:t>I</a:t>
            </a:r>
            <a:r>
              <a:rPr lang="en-GB" dirty="0"/>
              <a:t>, while the temperature difference (</a:t>
            </a:r>
            <a:r>
              <a:rPr lang="en-GB" i="1" dirty="0"/>
              <a:t>T</a:t>
            </a:r>
            <a:r>
              <a:rPr lang="en-GB" i="1" baseline="-25000" dirty="0"/>
              <a:t>s,1</a:t>
            </a:r>
            <a:r>
              <a:rPr lang="en-GB" dirty="0"/>
              <a:t> – </a:t>
            </a:r>
            <a:r>
              <a:rPr lang="en-GB" i="1" dirty="0"/>
              <a:t>T</a:t>
            </a:r>
            <a:r>
              <a:rPr lang="en-GB" i="1" baseline="-25000" dirty="0"/>
              <a:t>s</a:t>
            </a:r>
            <a:r>
              <a:rPr lang="en-GB" dirty="0"/>
              <a:t>,</a:t>
            </a:r>
            <a:r>
              <a:rPr lang="en-GB" i="1" baseline="-25000" dirty="0"/>
              <a:t>2</a:t>
            </a:r>
            <a:r>
              <a:rPr lang="en-GB" dirty="0"/>
              <a:t>) is analogous to the potential difference </a:t>
            </a:r>
            <a:r>
              <a:rPr lang="en-GB" i="1" dirty="0"/>
              <a:t>E</a:t>
            </a:r>
            <a:r>
              <a:rPr lang="en-GB" baseline="-25000" dirty="0"/>
              <a:t>1</a:t>
            </a:r>
            <a:r>
              <a:rPr lang="en-GB" dirty="0"/>
              <a:t> – </a:t>
            </a:r>
            <a:r>
              <a:rPr lang="en-GB" i="1" dirty="0"/>
              <a:t>E</a:t>
            </a:r>
            <a:r>
              <a:rPr lang="en-GB" baseline="-25000" dirty="0"/>
              <a:t>2</a:t>
            </a:r>
            <a:r>
              <a:rPr lang="en-GB" dirty="0"/>
              <a:t>. We shall now develop expressions for computing the thermal resistance for convection and radiation.</a:t>
            </a:r>
            <a:endParaRPr lang="en-US" dirty="0"/>
          </a:p>
          <a:p>
            <a:r>
              <a:rPr lang="en-GB" dirty="0"/>
              <a:t>A thermal resistance may also be associated with heat transfer by convection at a surface. From Newton’s law of cooling,</a:t>
            </a:r>
            <a:endParaRPr lang="en-US" dirty="0"/>
          </a:p>
          <a:p>
            <a:r>
              <a:rPr lang="en-GB" dirty="0"/>
              <a:t>	 							                              (2.7)</a:t>
            </a:r>
            <a:endParaRPr lang="en-US" dirty="0"/>
          </a:p>
          <a:p>
            <a:r>
              <a:rPr lang="en-GB" dirty="0"/>
              <a:t>The </a:t>
            </a:r>
            <a:r>
              <a:rPr lang="en-GB" i="1" dirty="0"/>
              <a:t>thermal resistance </a:t>
            </a:r>
            <a:r>
              <a:rPr lang="en-GB" dirty="0"/>
              <a:t>for </a:t>
            </a:r>
            <a:r>
              <a:rPr lang="en-GB" i="1" dirty="0"/>
              <a:t>convection</a:t>
            </a:r>
            <a:r>
              <a:rPr lang="en-GB" dirty="0"/>
              <a:t> is then</a:t>
            </a:r>
          </a:p>
          <a:p>
            <a:endParaRPr lang="en-US" dirty="0"/>
          </a:p>
          <a:p>
            <a:r>
              <a:rPr lang="en-GB" dirty="0"/>
              <a:t>	  						                      (2.8)</a:t>
            </a:r>
            <a:endParaRPr lang="en-US" dirty="0"/>
          </a:p>
          <a:p>
            <a:r>
              <a:rPr lang="en-GB" dirty="0"/>
              <a:t>The </a:t>
            </a:r>
            <a:r>
              <a:rPr lang="en-GB" i="1" dirty="0"/>
              <a:t>equivalent thermal circuit</a:t>
            </a:r>
            <a:r>
              <a:rPr lang="en-GB" dirty="0"/>
              <a:t> for the plane wall with convection surface conditions is shown in Figure 6b. The heat transfer rate may be determined from separate considerations of each element in the network. Since  is constant throughout the network, it follows that</a:t>
            </a:r>
            <a:endParaRPr lang="en-US" dirty="0"/>
          </a:p>
          <a:p>
            <a:r>
              <a:rPr lang="en-GB" dirty="0"/>
              <a:t>	  				                   </a:t>
            </a:r>
          </a:p>
          <a:p>
            <a:endParaRPr lang="en-GB" dirty="0"/>
          </a:p>
          <a:p>
            <a:endParaRPr lang="en-GB" dirty="0"/>
          </a:p>
          <a:p>
            <a:endParaRPr lang="en-GB" dirty="0"/>
          </a:p>
          <a:p>
            <a:r>
              <a:rPr lang="en-GB" dirty="0"/>
              <a:t>                                                                                                                                                    			   (2.9)</a:t>
            </a:r>
            <a:endParaRPr lang="en-US" dirty="0"/>
          </a:p>
          <a:p>
            <a:r>
              <a:rPr lang="en-GB" dirty="0"/>
              <a:t>In terms of the </a:t>
            </a:r>
            <a:r>
              <a:rPr lang="en-GB" i="1" dirty="0"/>
              <a:t>overall temperature difference</a:t>
            </a:r>
            <a:r>
              <a:rPr lang="en-GB" dirty="0"/>
              <a:t>, , and the </a:t>
            </a:r>
            <a:r>
              <a:rPr lang="en-GB" i="1" dirty="0"/>
              <a:t>total thermal resistance</a:t>
            </a:r>
            <a:r>
              <a:rPr lang="en-GB" dirty="0"/>
              <a:t>, , the heat transfer rate may also be expressed as</a:t>
            </a:r>
          </a:p>
          <a:p>
            <a:endParaRPr lang="en-GB" dirty="0"/>
          </a:p>
          <a:p>
            <a:endParaRPr lang="en-GB" dirty="0"/>
          </a:p>
          <a:p>
            <a:endParaRPr lang="en-GB" dirty="0"/>
          </a:p>
          <a:p>
            <a:endParaRPr lang="en-US" dirty="0"/>
          </a:p>
          <a:p>
            <a:r>
              <a:rPr lang="en-GB" dirty="0"/>
              <a:t>	  							                    (2.10)</a:t>
            </a:r>
            <a:endParaRPr lang="en-US" dirty="0"/>
          </a:p>
          <a:p>
            <a:r>
              <a:rPr lang="en-GB" dirty="0"/>
              <a:t>Because the conduction and convection resistances are in series and may be summed, it follows that </a:t>
            </a:r>
          </a:p>
          <a:p>
            <a:endParaRPr lang="en-GB" dirty="0"/>
          </a:p>
          <a:p>
            <a:endParaRPr lang="en-GB" dirty="0"/>
          </a:p>
          <a:p>
            <a:endParaRPr lang="en-GB" dirty="0"/>
          </a:p>
          <a:p>
            <a:endParaRPr lang="en-US" dirty="0"/>
          </a:p>
          <a:p>
            <a:r>
              <a:rPr lang="en-GB" dirty="0"/>
              <a:t>		  					                    (2.11)</a:t>
            </a:r>
            <a:endParaRPr lang="en-US" dirty="0"/>
          </a:p>
          <a:p>
            <a:endParaRPr lang="en-US" dirty="0"/>
          </a:p>
        </p:txBody>
      </p:sp>
      <p:sp>
        <p:nvSpPr>
          <p:cNvPr id="2253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2529" name="Object 1"/>
          <p:cNvGraphicFramePr>
            <a:graphicFrameLocks noChangeAspect="1"/>
          </p:cNvGraphicFramePr>
          <p:nvPr/>
        </p:nvGraphicFramePr>
        <p:xfrm>
          <a:off x="4038600" y="1272674"/>
          <a:ext cx="1981200" cy="556126"/>
        </p:xfrm>
        <a:graphic>
          <a:graphicData uri="http://schemas.openxmlformats.org/presentationml/2006/ole">
            <mc:AlternateContent xmlns:mc="http://schemas.openxmlformats.org/markup-compatibility/2006">
              <mc:Choice xmlns:v="urn:schemas-microsoft-com:vml" Requires="v">
                <p:oleObj spid="_x0000_s22529" name="Equation" r:id="rId3" imgW="1625600" imgH="457200" progId="Equation.3">
                  <p:embed/>
                </p:oleObj>
              </mc:Choice>
              <mc:Fallback>
                <p:oleObj name="Equation" r:id="rId3" imgW="1625600" imgH="457200"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1272674"/>
                        <a:ext cx="1981200" cy="5561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53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2531" name="Object 3"/>
          <p:cNvGraphicFramePr>
            <a:graphicFrameLocks noChangeAspect="1"/>
          </p:cNvGraphicFramePr>
          <p:nvPr/>
        </p:nvGraphicFramePr>
        <p:xfrm>
          <a:off x="1447800" y="1295400"/>
          <a:ext cx="2343150" cy="485775"/>
        </p:xfrm>
        <a:graphic>
          <a:graphicData uri="http://schemas.openxmlformats.org/presentationml/2006/ole">
            <mc:AlternateContent xmlns:mc="http://schemas.openxmlformats.org/markup-compatibility/2006">
              <mc:Choice xmlns:v="urn:schemas-microsoft-com:vml" Requires="v">
                <p:oleObj spid="_x0000_s22531" name="Equation" r:id="rId5" imgW="2349500" imgH="482600" progId="Equation.3">
                  <p:embed/>
                </p:oleObj>
              </mc:Choice>
              <mc:Fallback>
                <p:oleObj name="Equation" r:id="rId5" imgW="2349500" imgH="4826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7800" y="1295400"/>
                        <a:ext cx="2343150"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533" name="Rectangle 5"/>
          <p:cNvSpPr>
            <a:spLocks noChangeArrowheads="1"/>
          </p:cNvSpPr>
          <p:nvPr/>
        </p:nvSpPr>
        <p:spPr bwMode="auto">
          <a:xfrm>
            <a:off x="0" y="4857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35"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2534" name="Object 6"/>
          <p:cNvGraphicFramePr>
            <a:graphicFrameLocks noChangeAspect="1"/>
          </p:cNvGraphicFramePr>
          <p:nvPr/>
        </p:nvGraphicFramePr>
        <p:xfrm>
          <a:off x="1600200" y="2133600"/>
          <a:ext cx="3571875" cy="400050"/>
        </p:xfrm>
        <a:graphic>
          <a:graphicData uri="http://schemas.openxmlformats.org/presentationml/2006/ole">
            <mc:AlternateContent xmlns:mc="http://schemas.openxmlformats.org/markup-compatibility/2006">
              <mc:Choice xmlns:v="urn:schemas-microsoft-com:vml" Requires="v">
                <p:oleObj spid="_x0000_s22534" name="Equation" r:id="rId7" imgW="3568700" imgH="406400" progId="Equation.3">
                  <p:embed/>
                </p:oleObj>
              </mc:Choice>
              <mc:Fallback>
                <p:oleObj name="Equation" r:id="rId7" imgW="3568700" imgH="406400" progId="Equation.3">
                  <p:embed/>
                  <p:pic>
                    <p:nvPicPr>
                      <p:cNvPr id="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0200" y="2133600"/>
                        <a:ext cx="3571875" cy="400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537"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2536" name="Object 8"/>
          <p:cNvGraphicFramePr>
            <a:graphicFrameLocks noChangeAspect="1"/>
          </p:cNvGraphicFramePr>
          <p:nvPr/>
        </p:nvGraphicFramePr>
        <p:xfrm>
          <a:off x="7086600" y="2743200"/>
          <a:ext cx="1432413" cy="323850"/>
        </p:xfrm>
        <a:graphic>
          <a:graphicData uri="http://schemas.openxmlformats.org/presentationml/2006/ole">
            <mc:AlternateContent xmlns:mc="http://schemas.openxmlformats.org/markup-compatibility/2006">
              <mc:Choice xmlns:v="urn:schemas-microsoft-com:vml" Requires="v">
                <p:oleObj spid="_x0000_s22536" name="Equation" r:id="rId9" imgW="1091726" imgH="241195" progId="Equation.3">
                  <p:embed/>
                </p:oleObj>
              </mc:Choice>
              <mc:Fallback>
                <p:oleObj name="Equation" r:id="rId9" imgW="1091726" imgH="241195" progId="Equation.3">
                  <p:embed/>
                  <p:pic>
                    <p:nvPicPr>
                      <p:cNvPr id="0" name="Picture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86600" y="2743200"/>
                        <a:ext cx="1432413"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53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2538" name="Object 10"/>
          <p:cNvGraphicFramePr>
            <a:graphicFrameLocks noChangeAspect="1"/>
          </p:cNvGraphicFramePr>
          <p:nvPr/>
        </p:nvGraphicFramePr>
        <p:xfrm>
          <a:off x="5257800" y="2971800"/>
          <a:ext cx="1752600" cy="545511"/>
        </p:xfrm>
        <a:graphic>
          <a:graphicData uri="http://schemas.openxmlformats.org/presentationml/2006/ole">
            <mc:AlternateContent xmlns:mc="http://schemas.openxmlformats.org/markup-compatibility/2006">
              <mc:Choice xmlns:v="urn:schemas-microsoft-com:vml" Requires="v">
                <p:oleObj spid="_x0000_s22538" name="Equation" r:id="rId11" imgW="1435100" imgH="444500" progId="Equation.3">
                  <p:embed/>
                </p:oleObj>
              </mc:Choice>
              <mc:Fallback>
                <p:oleObj name="Equation" r:id="rId11" imgW="1435100" imgH="444500" progId="Equation.3">
                  <p:embed/>
                  <p:pic>
                    <p:nvPicPr>
                      <p:cNvPr id="0" name="Picture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57800" y="2971800"/>
                        <a:ext cx="1752600" cy="5455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541"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2540" name="Object 12"/>
          <p:cNvGraphicFramePr>
            <a:graphicFrameLocks noChangeAspect="1"/>
          </p:cNvGraphicFramePr>
          <p:nvPr/>
        </p:nvGraphicFramePr>
        <p:xfrm>
          <a:off x="1905000" y="3886200"/>
          <a:ext cx="4127500" cy="762000"/>
        </p:xfrm>
        <a:graphic>
          <a:graphicData uri="http://schemas.openxmlformats.org/presentationml/2006/ole">
            <mc:AlternateContent xmlns:mc="http://schemas.openxmlformats.org/markup-compatibility/2006">
              <mc:Choice xmlns:v="urn:schemas-microsoft-com:vml" Requires="v">
                <p:oleObj spid="_x0000_s22540" name="Equation" r:id="rId13" imgW="2476500" imgH="457200" progId="Equation.3">
                  <p:embed/>
                </p:oleObj>
              </mc:Choice>
              <mc:Fallback>
                <p:oleObj name="Equation" r:id="rId13" imgW="2476500" imgH="457200" progId="Equation.3">
                  <p:embed/>
                  <p:pic>
                    <p:nvPicPr>
                      <p:cNvPr id="0" name="Picture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05000" y="3886200"/>
                        <a:ext cx="4127500"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543"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45"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2544" name="Object 16"/>
          <p:cNvGraphicFramePr>
            <a:graphicFrameLocks noChangeAspect="1"/>
          </p:cNvGraphicFramePr>
          <p:nvPr/>
        </p:nvGraphicFramePr>
        <p:xfrm>
          <a:off x="2895600" y="4865298"/>
          <a:ext cx="1371600" cy="621102"/>
        </p:xfrm>
        <a:graphic>
          <a:graphicData uri="http://schemas.openxmlformats.org/presentationml/2006/ole">
            <mc:AlternateContent xmlns:mc="http://schemas.openxmlformats.org/markup-compatibility/2006">
              <mc:Choice xmlns:v="urn:schemas-microsoft-com:vml" Requires="v">
                <p:oleObj spid="_x0000_s22544" name="Equation" r:id="rId15" imgW="1002865" imgH="457002" progId="Equation.3">
                  <p:embed/>
                </p:oleObj>
              </mc:Choice>
              <mc:Fallback>
                <p:oleObj name="Equation" r:id="rId15" imgW="1002865" imgH="457002" progId="Equation.3">
                  <p:embed/>
                  <p:pic>
                    <p:nvPicPr>
                      <p:cNvPr id="0" name="Picture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95600" y="4865298"/>
                        <a:ext cx="1371600" cy="6211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547"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2546" name="Object 18"/>
          <p:cNvGraphicFramePr>
            <a:graphicFrameLocks noChangeAspect="1"/>
          </p:cNvGraphicFramePr>
          <p:nvPr/>
        </p:nvGraphicFramePr>
        <p:xfrm>
          <a:off x="3048000" y="5867400"/>
          <a:ext cx="1949662" cy="581025"/>
        </p:xfrm>
        <a:graphic>
          <a:graphicData uri="http://schemas.openxmlformats.org/presentationml/2006/ole">
            <mc:AlternateContent xmlns:mc="http://schemas.openxmlformats.org/markup-compatibility/2006">
              <mc:Choice xmlns:v="urn:schemas-microsoft-com:vml" Requires="v">
                <p:oleObj spid="_x0000_s22546" name="Equation" r:id="rId17" imgW="1435100" imgH="431800" progId="Equation.3">
                  <p:embed/>
                </p:oleObj>
              </mc:Choice>
              <mc:Fallback>
                <p:oleObj name="Equation" r:id="rId17" imgW="1435100" imgH="431800" progId="Equation.3">
                  <p:embed/>
                  <p:pic>
                    <p:nvPicPr>
                      <p:cNvPr id="0" name="Picture 1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048000" y="5867400"/>
                        <a:ext cx="1949662" cy="581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advTm="24000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rPr>
              <a:t>Thermal resistance for radiation effect</a:t>
            </a:r>
          </a:p>
        </p:txBody>
      </p:sp>
      <p:sp>
        <p:nvSpPr>
          <p:cNvPr id="3" name="Content Placeholder 2"/>
          <p:cNvSpPr>
            <a:spLocks noGrp="1"/>
          </p:cNvSpPr>
          <p:nvPr>
            <p:ph idx="1"/>
          </p:nvPr>
        </p:nvSpPr>
        <p:spPr/>
        <p:txBody>
          <a:bodyPr>
            <a:normAutofit lnSpcReduction="10000"/>
          </a:bodyPr>
          <a:lstStyle/>
          <a:p>
            <a:r>
              <a:rPr lang="en-GB" dirty="0"/>
              <a:t>Another resistance may be pertinent if a surface is separated from </a:t>
            </a:r>
            <a:r>
              <a:rPr lang="en-GB" i="1" dirty="0"/>
              <a:t>large surroundings</a:t>
            </a:r>
            <a:r>
              <a:rPr lang="en-GB" dirty="0"/>
              <a:t> by a gas. In particular, the radiation exchange between the surface and its surroundings may be required, and the rate is determined from equation (1.7).   </a:t>
            </a:r>
            <a:r>
              <a:rPr lang="en-GB" dirty="0" err="1"/>
              <a:t>lt</a:t>
            </a:r>
            <a:r>
              <a:rPr lang="en-GB" dirty="0"/>
              <a:t> follows that a thermal resistance for radiation may be defined as: </a:t>
            </a:r>
          </a:p>
          <a:p>
            <a:endParaRPr lang="en-GB" dirty="0"/>
          </a:p>
          <a:p>
            <a:r>
              <a:rPr lang="en-GB" dirty="0"/>
              <a:t>                                                      (2.12)</a:t>
            </a:r>
            <a:endParaRPr lang="en-US" dirty="0"/>
          </a:p>
          <a:p>
            <a:endParaRPr lang="en-US" dirty="0"/>
          </a:p>
        </p:txBody>
      </p:sp>
      <p:sp>
        <p:nvSpPr>
          <p:cNvPr id="235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3553" name="Object 1"/>
          <p:cNvGraphicFramePr>
            <a:graphicFrameLocks noChangeAspect="1"/>
          </p:cNvGraphicFramePr>
          <p:nvPr/>
        </p:nvGraphicFramePr>
        <p:xfrm>
          <a:off x="2971800" y="5181600"/>
          <a:ext cx="2497577" cy="752475"/>
        </p:xfrm>
        <a:graphic>
          <a:graphicData uri="http://schemas.openxmlformats.org/presentationml/2006/ole">
            <mc:AlternateContent xmlns:mc="http://schemas.openxmlformats.org/markup-compatibility/2006">
              <mc:Choice xmlns:v="urn:schemas-microsoft-com:vml" Requires="v">
                <p:oleObj spid="_x0000_s23553" name="Equation" r:id="rId3" imgW="1485255" imgH="444307" progId="Equation.3">
                  <p:embed/>
                </p:oleObj>
              </mc:Choice>
              <mc:Fallback>
                <p:oleObj name="Equation" r:id="rId3" imgW="1485255" imgH="444307"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5181600"/>
                        <a:ext cx="2497577" cy="752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advTm="24000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noAutofit/>
          </a:bodyPr>
          <a:lstStyle/>
          <a:p>
            <a:pPr algn="l"/>
            <a:br>
              <a:rPr lang="en-GB" sz="4800" b="1" dirty="0"/>
            </a:br>
            <a:r>
              <a:rPr lang="en-GB" sz="4000" b="1" dirty="0">
                <a:solidFill>
                  <a:srgbClr val="FF0000"/>
                </a:solidFill>
              </a:rPr>
              <a:t>HEAT CONDUCTION IN A COMPOSITE WALL.</a:t>
            </a:r>
            <a:br>
              <a:rPr lang="en-US" sz="4000" b="1" i="1" dirty="0"/>
            </a:br>
            <a:endParaRPr lang="en-US" sz="4000" dirty="0"/>
          </a:p>
        </p:txBody>
      </p:sp>
      <p:sp>
        <p:nvSpPr>
          <p:cNvPr id="3" name="Content Placeholder 2"/>
          <p:cNvSpPr>
            <a:spLocks noGrp="1"/>
          </p:cNvSpPr>
          <p:nvPr>
            <p:ph idx="1"/>
          </p:nvPr>
        </p:nvSpPr>
        <p:spPr>
          <a:xfrm>
            <a:off x="0" y="1219200"/>
            <a:ext cx="8686800" cy="4906963"/>
          </a:xfrm>
        </p:spPr>
        <p:txBody>
          <a:bodyPr>
            <a:normAutofit/>
          </a:bodyPr>
          <a:lstStyle/>
          <a:p>
            <a:r>
              <a:rPr lang="en-GB" sz="2800" b="1" dirty="0"/>
              <a:t>Equivalent thermal circuits may also be used for more complex systems, such as composite walls. Such walls may involve any number of series and parallel thermal resistances due to layers of different materials. Consider the series composite wall below. The one-dimensional heat transfer rate for this system may be expressed as </a:t>
            </a:r>
            <a:endParaRPr lang="en-US" sz="2800" b="1" dirty="0"/>
          </a:p>
        </p:txBody>
      </p:sp>
      <p:pic>
        <p:nvPicPr>
          <p:cNvPr id="24578" name="Picture 873"/>
          <p:cNvPicPr>
            <a:picLocks noChangeAspect="1" noChangeArrowheads="1"/>
          </p:cNvPicPr>
          <p:nvPr/>
        </p:nvPicPr>
        <p:blipFill>
          <a:blip r:embed="rId3" cstate="print">
            <a:lum bright="-20000" contrast="40000"/>
          </a:blip>
          <a:srcRect/>
          <a:stretch>
            <a:fillRect/>
          </a:stretch>
        </p:blipFill>
        <p:spPr bwMode="auto">
          <a:xfrm>
            <a:off x="3352800" y="3962400"/>
            <a:ext cx="2943225" cy="2390916"/>
          </a:xfrm>
          <a:prstGeom prst="rect">
            <a:avLst/>
          </a:prstGeom>
          <a:noFill/>
          <a:ln w="9525">
            <a:noFill/>
            <a:miter lim="800000"/>
            <a:headEnd/>
            <a:tailEnd/>
          </a:ln>
        </p:spPr>
      </p:pic>
    </p:spTree>
  </p:cSld>
  <p:clrMapOvr>
    <a:masterClrMapping/>
  </p:clrMapOvr>
  <p:transition advTm="24000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COMPOSITE WALL</a:t>
            </a:r>
          </a:p>
        </p:txBody>
      </p:sp>
      <p:sp>
        <p:nvSpPr>
          <p:cNvPr id="3" name="Content Placeholder 2"/>
          <p:cNvSpPr>
            <a:spLocks noGrp="1"/>
          </p:cNvSpPr>
          <p:nvPr>
            <p:ph idx="1"/>
          </p:nvPr>
        </p:nvSpPr>
        <p:spPr/>
        <p:txBody>
          <a:bodyPr>
            <a:normAutofit/>
          </a:bodyPr>
          <a:lstStyle/>
          <a:p>
            <a:r>
              <a:rPr lang="en-US" sz="2400" dirty="0"/>
              <a:t>The heat transfer through the composite wall is given by </a:t>
            </a:r>
          </a:p>
        </p:txBody>
      </p:sp>
      <p:pic>
        <p:nvPicPr>
          <p:cNvPr id="25602" name="Picture 873"/>
          <p:cNvPicPr>
            <a:picLocks noChangeAspect="1" noChangeArrowheads="1"/>
          </p:cNvPicPr>
          <p:nvPr/>
        </p:nvPicPr>
        <p:blipFill>
          <a:blip r:embed="rId3" cstate="print">
            <a:lum bright="-20000" contrast="40000"/>
          </a:blip>
          <a:srcRect/>
          <a:stretch>
            <a:fillRect/>
          </a:stretch>
        </p:blipFill>
        <p:spPr bwMode="auto">
          <a:xfrm>
            <a:off x="1219200" y="2133600"/>
            <a:ext cx="3857625" cy="3133725"/>
          </a:xfrm>
          <a:prstGeom prst="rect">
            <a:avLst/>
          </a:prstGeom>
          <a:noFill/>
          <a:ln w="9525">
            <a:noFill/>
            <a:miter lim="800000"/>
            <a:headEnd/>
            <a:tailEnd/>
          </a:ln>
        </p:spPr>
      </p:pic>
      <p:sp>
        <p:nvSpPr>
          <p:cNvPr id="256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5603" name="Object 3"/>
          <p:cNvGraphicFramePr>
            <a:graphicFrameLocks noChangeAspect="1"/>
          </p:cNvGraphicFramePr>
          <p:nvPr/>
        </p:nvGraphicFramePr>
        <p:xfrm>
          <a:off x="5867400" y="2133600"/>
          <a:ext cx="1712751" cy="847725"/>
        </p:xfrm>
        <a:graphic>
          <a:graphicData uri="http://schemas.openxmlformats.org/presentationml/2006/ole">
            <mc:AlternateContent xmlns:mc="http://schemas.openxmlformats.org/markup-compatibility/2006">
              <mc:Choice xmlns:v="urn:schemas-microsoft-com:vml" Requires="v">
                <p:oleObj spid="_x0000_s25603" name="Equation" r:id="rId4" imgW="939800" imgH="469900" progId="Equation.3">
                  <p:embed/>
                </p:oleObj>
              </mc:Choice>
              <mc:Fallback>
                <p:oleObj name="Equation" r:id="rId4" imgW="939800" imgH="469900"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7400" y="2133600"/>
                        <a:ext cx="1712751" cy="847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0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5605" name="Object 5"/>
          <p:cNvGraphicFramePr>
            <a:graphicFrameLocks noChangeAspect="1"/>
          </p:cNvGraphicFramePr>
          <p:nvPr/>
        </p:nvGraphicFramePr>
        <p:xfrm>
          <a:off x="4876800" y="3276600"/>
          <a:ext cx="3800475" cy="457200"/>
        </p:xfrm>
        <a:graphic>
          <a:graphicData uri="http://schemas.openxmlformats.org/presentationml/2006/ole">
            <mc:AlternateContent xmlns:mc="http://schemas.openxmlformats.org/markup-compatibility/2006">
              <mc:Choice xmlns:v="urn:schemas-microsoft-com:vml" Requires="v">
                <p:oleObj spid="_x0000_s25605" name="Equation" r:id="rId6" imgW="3797300" imgH="457200" progId="Equation.3">
                  <p:embed/>
                </p:oleObj>
              </mc:Choice>
              <mc:Fallback>
                <p:oleObj name="Equation" r:id="rId6" imgW="3797300" imgH="457200" progId="Equation.3">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76800" y="3276600"/>
                        <a:ext cx="380047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0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5607" name="Object 7"/>
          <p:cNvGraphicFramePr>
            <a:graphicFrameLocks noChangeAspect="1"/>
          </p:cNvGraphicFramePr>
          <p:nvPr/>
        </p:nvGraphicFramePr>
        <p:xfrm>
          <a:off x="5486400" y="4648200"/>
          <a:ext cx="2781300" cy="457200"/>
        </p:xfrm>
        <a:graphic>
          <a:graphicData uri="http://schemas.openxmlformats.org/presentationml/2006/ole">
            <mc:AlternateContent xmlns:mc="http://schemas.openxmlformats.org/markup-compatibility/2006">
              <mc:Choice xmlns:v="urn:schemas-microsoft-com:vml" Requires="v">
                <p:oleObj spid="_x0000_s25607" name="Equation" r:id="rId8" imgW="2781300" imgH="457200" progId="Equation.3">
                  <p:embed/>
                </p:oleObj>
              </mc:Choice>
              <mc:Fallback>
                <p:oleObj name="Equation" r:id="rId8" imgW="2781300" imgH="457200" progId="Equation.3">
                  <p:embed/>
                  <p:pic>
                    <p:nvPicPr>
                      <p:cNvPr id="0"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86400" y="4648200"/>
                        <a:ext cx="27813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advTm="24000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Overall heat transfer coefficient, U</a:t>
            </a:r>
          </a:p>
        </p:txBody>
      </p:sp>
      <p:sp>
        <p:nvSpPr>
          <p:cNvPr id="3" name="Content Placeholder 2"/>
          <p:cNvSpPr>
            <a:spLocks noGrp="1"/>
          </p:cNvSpPr>
          <p:nvPr>
            <p:ph idx="1"/>
          </p:nvPr>
        </p:nvSpPr>
        <p:spPr>
          <a:xfrm>
            <a:off x="228600" y="1219200"/>
            <a:ext cx="8458200" cy="4906963"/>
          </a:xfrm>
        </p:spPr>
        <p:txBody>
          <a:bodyPr>
            <a:normAutofit fontScale="85000" lnSpcReduction="10000"/>
          </a:bodyPr>
          <a:lstStyle/>
          <a:p>
            <a:r>
              <a:rPr lang="en-GB" dirty="0"/>
              <a:t>With composite system it is convenient to work with an overall heat transfer coefficient, U, which is defined by an expression analogous to Newton’s law of cooling.</a:t>
            </a:r>
            <a:endParaRPr lang="en-US" dirty="0"/>
          </a:p>
          <a:p>
            <a:r>
              <a:rPr lang="en-GB" dirty="0"/>
              <a:t>Accordingly,                          (2.16)</a:t>
            </a:r>
            <a:endParaRPr lang="en-US" dirty="0"/>
          </a:p>
          <a:p>
            <a:r>
              <a:rPr lang="en-GB" dirty="0"/>
              <a:t>                          					                                            where  U  is the overall temperature difference. The overall heat transfer coefficient is related to the total thermal resistance, and from Equations (2.13) and (2.16) we see that . Hence, for the composite wall of Figure 7,</a:t>
            </a:r>
            <a:endParaRPr lang="en-US" dirty="0"/>
          </a:p>
          <a:p>
            <a:r>
              <a:rPr lang="en-GB" dirty="0"/>
              <a:t>	 		                                                          (2.17)</a:t>
            </a:r>
            <a:endParaRPr lang="en-US" dirty="0"/>
          </a:p>
          <a:p>
            <a:r>
              <a:rPr lang="en-GB" dirty="0"/>
              <a:t>In general, we may write 						                                                                                    (2.18)</a:t>
            </a:r>
            <a:endParaRPr lang="en-US" dirty="0"/>
          </a:p>
          <a:p>
            <a:endParaRPr lang="en-US" dirty="0"/>
          </a:p>
        </p:txBody>
      </p:sp>
      <p:sp>
        <p:nvSpPr>
          <p:cNvPr id="266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6625" name="Object 1"/>
          <p:cNvGraphicFramePr>
            <a:graphicFrameLocks noChangeAspect="1"/>
          </p:cNvGraphicFramePr>
          <p:nvPr/>
        </p:nvGraphicFramePr>
        <p:xfrm>
          <a:off x="2667000" y="2362200"/>
          <a:ext cx="1381125" cy="381000"/>
        </p:xfrm>
        <a:graphic>
          <a:graphicData uri="http://schemas.openxmlformats.org/presentationml/2006/ole">
            <mc:AlternateContent xmlns:mc="http://schemas.openxmlformats.org/markup-compatibility/2006">
              <mc:Choice xmlns:v="urn:schemas-microsoft-com:vml" Requires="v">
                <p:oleObj spid="_x0000_s26625" name="Equation" r:id="rId3" imgW="825500" imgH="228600" progId="Equation.3">
                  <p:embed/>
                </p:oleObj>
              </mc:Choice>
              <mc:Fallback>
                <p:oleObj name="Equation" r:id="rId3" imgW="825500" imgH="228600"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2362200"/>
                        <a:ext cx="138112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6627" name="Object 3"/>
          <p:cNvGraphicFramePr>
            <a:graphicFrameLocks noChangeAspect="1"/>
          </p:cNvGraphicFramePr>
          <p:nvPr/>
        </p:nvGraphicFramePr>
        <p:xfrm>
          <a:off x="1828800" y="4648200"/>
          <a:ext cx="5203402" cy="581025"/>
        </p:xfrm>
        <a:graphic>
          <a:graphicData uri="http://schemas.openxmlformats.org/presentationml/2006/ole">
            <mc:AlternateContent xmlns:mc="http://schemas.openxmlformats.org/markup-compatibility/2006">
              <mc:Choice xmlns:v="urn:schemas-microsoft-com:vml" Requires="v">
                <p:oleObj spid="_x0000_s26627" name="Equation" r:id="rId5" imgW="3835400" imgH="431800" progId="Equation.3">
                  <p:embed/>
                </p:oleObj>
              </mc:Choice>
              <mc:Fallback>
                <p:oleObj name="Equation" r:id="rId5" imgW="3835400" imgH="4318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8800" y="4648200"/>
                        <a:ext cx="5203402" cy="581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6629" name="Object 5"/>
          <p:cNvGraphicFramePr>
            <a:graphicFrameLocks noChangeAspect="1"/>
          </p:cNvGraphicFramePr>
          <p:nvPr/>
        </p:nvGraphicFramePr>
        <p:xfrm>
          <a:off x="4114800" y="5257800"/>
          <a:ext cx="3129915" cy="885825"/>
        </p:xfrm>
        <a:graphic>
          <a:graphicData uri="http://schemas.openxmlformats.org/presentationml/2006/ole">
            <mc:AlternateContent xmlns:mc="http://schemas.openxmlformats.org/markup-compatibility/2006">
              <mc:Choice xmlns:v="urn:schemas-microsoft-com:vml" Requires="v">
                <p:oleObj spid="_x0000_s26629" name="Equation" r:id="rId7" imgW="1511300" imgH="431800" progId="Equation.3">
                  <p:embed/>
                </p:oleObj>
              </mc:Choice>
              <mc:Fallback>
                <p:oleObj name="Equation" r:id="rId7" imgW="1511300" imgH="431800" progId="Equation.3">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14800" y="5257800"/>
                        <a:ext cx="3129915" cy="885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advTm="24000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rPr>
              <a:t>Possible representation of series-parallel composite wall configurations</a:t>
            </a:r>
          </a:p>
        </p:txBody>
      </p:sp>
      <p:sp>
        <p:nvSpPr>
          <p:cNvPr id="3" name="Content Placeholder 2"/>
          <p:cNvSpPr>
            <a:spLocks noGrp="1"/>
          </p:cNvSpPr>
          <p:nvPr>
            <p:ph idx="1"/>
          </p:nvPr>
        </p:nvSpPr>
        <p:spPr/>
        <p:txBody>
          <a:bodyPr/>
          <a:lstStyle/>
          <a:p>
            <a:endParaRPr lang="en-US" dirty="0"/>
          </a:p>
          <a:p>
            <a:r>
              <a:rPr lang="en-GB" dirty="0"/>
              <a:t>Composite walls may also be characterised by series-parallel configurations, such as that shown in Figure 8.</a:t>
            </a:r>
            <a:r>
              <a:rPr lang="en-US" dirty="0"/>
              <a:t> </a:t>
            </a:r>
          </a:p>
        </p:txBody>
      </p:sp>
      <p:pic>
        <p:nvPicPr>
          <p:cNvPr id="27650" name="Picture 911"/>
          <p:cNvPicPr>
            <a:picLocks noChangeAspect="1" noChangeArrowheads="1"/>
          </p:cNvPicPr>
          <p:nvPr/>
        </p:nvPicPr>
        <p:blipFill>
          <a:blip r:embed="rId3" cstate="print">
            <a:lum bright="-20000" contrast="40000"/>
          </a:blip>
          <a:srcRect/>
          <a:stretch>
            <a:fillRect/>
          </a:stretch>
        </p:blipFill>
        <p:spPr bwMode="auto">
          <a:xfrm>
            <a:off x="533400" y="4114800"/>
            <a:ext cx="3009900" cy="1304925"/>
          </a:xfrm>
          <a:prstGeom prst="rect">
            <a:avLst/>
          </a:prstGeom>
          <a:noFill/>
          <a:ln w="9525">
            <a:noFill/>
            <a:miter lim="800000"/>
            <a:headEnd/>
            <a:tailEnd/>
          </a:ln>
        </p:spPr>
      </p:pic>
      <p:pic>
        <p:nvPicPr>
          <p:cNvPr id="27651" name="Picture 912"/>
          <p:cNvPicPr>
            <a:picLocks noChangeAspect="1" noChangeArrowheads="1"/>
          </p:cNvPicPr>
          <p:nvPr/>
        </p:nvPicPr>
        <p:blipFill>
          <a:blip r:embed="rId4" cstate="print">
            <a:lum bright="-20000" contrast="40000"/>
          </a:blip>
          <a:srcRect/>
          <a:stretch>
            <a:fillRect/>
          </a:stretch>
        </p:blipFill>
        <p:spPr bwMode="auto">
          <a:xfrm>
            <a:off x="4648200" y="3505200"/>
            <a:ext cx="2543175" cy="1047750"/>
          </a:xfrm>
          <a:prstGeom prst="rect">
            <a:avLst/>
          </a:prstGeom>
          <a:noFill/>
          <a:ln w="9525">
            <a:noFill/>
            <a:miter lim="800000"/>
            <a:headEnd/>
            <a:tailEnd/>
          </a:ln>
        </p:spPr>
      </p:pic>
      <p:pic>
        <p:nvPicPr>
          <p:cNvPr id="27652" name="Picture 913"/>
          <p:cNvPicPr>
            <a:picLocks noChangeAspect="1" noChangeArrowheads="1"/>
          </p:cNvPicPr>
          <p:nvPr/>
        </p:nvPicPr>
        <p:blipFill>
          <a:blip r:embed="rId5" cstate="print">
            <a:lum bright="-20000" contrast="40000"/>
          </a:blip>
          <a:srcRect/>
          <a:stretch>
            <a:fillRect/>
          </a:stretch>
        </p:blipFill>
        <p:spPr bwMode="auto">
          <a:xfrm>
            <a:off x="4876800" y="5181600"/>
            <a:ext cx="2486025" cy="1171575"/>
          </a:xfrm>
          <a:prstGeom prst="rect">
            <a:avLst/>
          </a:prstGeom>
          <a:noFill/>
          <a:ln w="9525">
            <a:noFill/>
            <a:miter lim="800000"/>
            <a:headEnd/>
            <a:tailEnd/>
          </a:ln>
        </p:spPr>
      </p:pic>
    </p:spTree>
  </p:cSld>
  <p:clrMapOvr>
    <a:masterClrMapping/>
  </p:clrMapOvr>
  <p:transition advTm="24000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solidFill>
                  <a:srgbClr val="FF0000"/>
                </a:solidFill>
              </a:rPr>
              <a:t>Contact Resistance</a:t>
            </a:r>
            <a:br>
              <a:rPr lang="en-US" b="1" i="1" dirty="0">
                <a:solidFill>
                  <a:srgbClr val="FF0000"/>
                </a:solidFill>
              </a:rPr>
            </a:b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GB" dirty="0"/>
              <a:t>It has been noted and documented composite systems, the temperature drop across the interface between materials may be appreciable. This temperature change may be attributed to what is known as the thermal contact resistance, </a:t>
            </a:r>
            <a:r>
              <a:rPr lang="en-GB" i="1" dirty="0" err="1"/>
              <a:t>R</a:t>
            </a:r>
            <a:r>
              <a:rPr lang="en-GB" i="1" baseline="-25000" dirty="0" err="1"/>
              <a:t>t,c</a:t>
            </a:r>
            <a:r>
              <a:rPr lang="en-GB" dirty="0"/>
              <a:t>. The effect is shown in Figure 10, and for a unit area of the surface, the resistance is defined as</a:t>
            </a:r>
            <a:endParaRPr lang="en-US" dirty="0"/>
          </a:p>
          <a:p>
            <a:endParaRPr lang="en-US" dirty="0"/>
          </a:p>
        </p:txBody>
      </p:sp>
    </p:spTree>
  </p:cSld>
  <p:clrMapOvr>
    <a:masterClrMapping/>
  </p:clrMapOvr>
  <p:transition advTm="240000"/>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a:solidFill>
                  <a:srgbClr val="FF0000"/>
                </a:solidFill>
              </a:rPr>
              <a:t>Thermal contact resistance</a:t>
            </a:r>
          </a:p>
        </p:txBody>
      </p:sp>
      <p:sp>
        <p:nvSpPr>
          <p:cNvPr id="3" name="Content Placeholder 2"/>
          <p:cNvSpPr>
            <a:spLocks noGrp="1"/>
          </p:cNvSpPr>
          <p:nvPr>
            <p:ph idx="1"/>
          </p:nvPr>
        </p:nvSpPr>
        <p:spPr>
          <a:xfrm>
            <a:off x="457200" y="1066800"/>
            <a:ext cx="8458200" cy="5791200"/>
          </a:xfrm>
        </p:spPr>
        <p:txBody>
          <a:bodyPr>
            <a:normAutofit lnSpcReduction="10000"/>
          </a:bodyPr>
          <a:lstStyle/>
          <a:p>
            <a:r>
              <a:rPr lang="en-US" dirty="0"/>
              <a:t>The contact resistance for the system shown is given by</a:t>
            </a:r>
          </a:p>
          <a:p>
            <a:endParaRPr lang="en-US" dirty="0"/>
          </a:p>
          <a:p>
            <a:endParaRPr lang="en-US" dirty="0"/>
          </a:p>
          <a:p>
            <a:endParaRPr lang="en-US" dirty="0"/>
          </a:p>
          <a:p>
            <a:endParaRPr lang="en-GB" dirty="0"/>
          </a:p>
          <a:p>
            <a:endParaRPr lang="en-GB" dirty="0"/>
          </a:p>
          <a:p>
            <a:r>
              <a:rPr lang="en-GB" dirty="0"/>
              <a:t>The heat transfer through the interface is the sum of the heat transfers through the solid contact spots and the gaps in the non-contact areas and can be expressed as:</a:t>
            </a:r>
            <a:endParaRPr lang="en-US" dirty="0"/>
          </a:p>
        </p:txBody>
      </p:sp>
      <p:pic>
        <p:nvPicPr>
          <p:cNvPr id="41986" name="Picture 917"/>
          <p:cNvPicPr>
            <a:picLocks noChangeAspect="1" noChangeArrowheads="1"/>
          </p:cNvPicPr>
          <p:nvPr/>
        </p:nvPicPr>
        <p:blipFill>
          <a:blip r:embed="rId3" cstate="print">
            <a:lum bright="-20000" contrast="40000"/>
          </a:blip>
          <a:srcRect/>
          <a:stretch>
            <a:fillRect/>
          </a:stretch>
        </p:blipFill>
        <p:spPr bwMode="auto">
          <a:xfrm>
            <a:off x="4572000" y="2438400"/>
            <a:ext cx="3692199" cy="2371725"/>
          </a:xfrm>
          <a:prstGeom prst="rect">
            <a:avLst/>
          </a:prstGeom>
          <a:noFill/>
          <a:ln w="9525">
            <a:noFill/>
            <a:miter lim="800000"/>
            <a:headEnd/>
            <a:tailEnd/>
          </a:ln>
        </p:spPr>
      </p:pic>
      <p:sp>
        <p:nvSpPr>
          <p:cNvPr id="4198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1987" name="Object 3"/>
          <p:cNvGraphicFramePr>
            <a:graphicFrameLocks noChangeAspect="1"/>
          </p:cNvGraphicFramePr>
          <p:nvPr/>
        </p:nvGraphicFramePr>
        <p:xfrm>
          <a:off x="2514600" y="2209800"/>
          <a:ext cx="1752600" cy="788670"/>
        </p:xfrm>
        <a:graphic>
          <a:graphicData uri="http://schemas.openxmlformats.org/presentationml/2006/ole">
            <mc:AlternateContent xmlns:mc="http://schemas.openxmlformats.org/markup-compatibility/2006">
              <mc:Choice xmlns:v="urn:schemas-microsoft-com:vml" Requires="v">
                <p:oleObj spid="_x0000_s41987" name="Equation" r:id="rId4" imgW="952087" imgH="431613" progId="Equation.3">
                  <p:embed/>
                </p:oleObj>
              </mc:Choice>
              <mc:Fallback>
                <p:oleObj name="Equation" r:id="rId4" imgW="952087" imgH="431613"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4600" y="2209800"/>
                        <a:ext cx="1752600" cy="7886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99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1989" name="Object 5"/>
          <p:cNvGraphicFramePr>
            <a:graphicFrameLocks noChangeAspect="1"/>
          </p:cNvGraphicFramePr>
          <p:nvPr/>
        </p:nvGraphicFramePr>
        <p:xfrm>
          <a:off x="6096000" y="6248400"/>
          <a:ext cx="2690446" cy="323850"/>
        </p:xfrm>
        <a:graphic>
          <a:graphicData uri="http://schemas.openxmlformats.org/presentationml/2006/ole">
            <mc:AlternateContent xmlns:mc="http://schemas.openxmlformats.org/markup-compatibility/2006">
              <mc:Choice xmlns:v="urn:schemas-microsoft-com:vml" Requires="v">
                <p:oleObj spid="_x0000_s41989" name="Equation" r:id="rId6" imgW="2057400" imgH="254000" progId="Equation.3">
                  <p:embed/>
                </p:oleObj>
              </mc:Choice>
              <mc:Fallback>
                <p:oleObj name="Equation" r:id="rId6" imgW="2057400" imgH="254000" progId="Equation.3">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0" y="6248400"/>
                        <a:ext cx="2690446"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advTm="24000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rPr>
              <a:t>Factors affecting contact resistance</a:t>
            </a:r>
          </a:p>
        </p:txBody>
      </p:sp>
      <p:sp>
        <p:nvSpPr>
          <p:cNvPr id="3" name="Content Placeholder 2"/>
          <p:cNvSpPr>
            <a:spLocks noGrp="1"/>
          </p:cNvSpPr>
          <p:nvPr>
            <p:ph idx="1"/>
          </p:nvPr>
        </p:nvSpPr>
        <p:spPr/>
        <p:txBody>
          <a:bodyPr>
            <a:normAutofit fontScale="92500" lnSpcReduction="20000"/>
          </a:bodyPr>
          <a:lstStyle/>
          <a:p>
            <a:pPr algn="just"/>
            <a:r>
              <a:rPr lang="en-GB" dirty="0"/>
              <a:t>The value of thermal contact resistance depends on the </a:t>
            </a:r>
            <a:r>
              <a:rPr lang="en-GB" i="1" dirty="0"/>
              <a:t>surface roughness</a:t>
            </a:r>
            <a:r>
              <a:rPr lang="en-GB" dirty="0"/>
              <a:t> and the </a:t>
            </a:r>
            <a:r>
              <a:rPr lang="en-GB" i="1" dirty="0"/>
              <a:t>material properties</a:t>
            </a:r>
            <a:r>
              <a:rPr lang="en-GB" dirty="0"/>
              <a:t> as well as the </a:t>
            </a:r>
            <a:r>
              <a:rPr lang="en-GB" i="1" dirty="0"/>
              <a:t>temperature</a:t>
            </a:r>
            <a:r>
              <a:rPr lang="en-GB" dirty="0"/>
              <a:t> and </a:t>
            </a:r>
            <a:r>
              <a:rPr lang="en-GB" i="1" dirty="0"/>
              <a:t>pressure</a:t>
            </a:r>
            <a:r>
              <a:rPr lang="en-GB" dirty="0"/>
              <a:t> at the interface and type of fluid trapped at the interface. </a:t>
            </a:r>
          </a:p>
          <a:p>
            <a:pPr algn="just"/>
            <a:r>
              <a:rPr lang="en-GB" dirty="0"/>
              <a:t>Thermal contact resistance is observed to </a:t>
            </a:r>
            <a:r>
              <a:rPr lang="en-GB" i="1" dirty="0"/>
              <a:t>decrease</a:t>
            </a:r>
            <a:r>
              <a:rPr lang="en-GB" dirty="0"/>
              <a:t> with </a:t>
            </a:r>
            <a:r>
              <a:rPr lang="en-GB" i="1" dirty="0"/>
              <a:t>decreasing surface roughness</a:t>
            </a:r>
            <a:r>
              <a:rPr lang="en-GB" dirty="0"/>
              <a:t> and </a:t>
            </a:r>
            <a:r>
              <a:rPr lang="en-GB" i="1" dirty="0"/>
              <a:t>increasing interface pressure</a:t>
            </a:r>
            <a:r>
              <a:rPr lang="en-GB" dirty="0"/>
              <a:t>. </a:t>
            </a:r>
          </a:p>
          <a:p>
            <a:pPr algn="just"/>
            <a:r>
              <a:rPr lang="en-GB" dirty="0"/>
              <a:t>Thermal contact resistance can be minimised by applying thermal conducting liquid called </a:t>
            </a:r>
            <a:r>
              <a:rPr lang="en-GB" i="1" dirty="0"/>
              <a:t>thermal grease</a:t>
            </a:r>
            <a:r>
              <a:rPr lang="en-GB" dirty="0"/>
              <a:t> such as silicon oil.</a:t>
            </a:r>
            <a:endParaRPr lang="en-US" dirty="0"/>
          </a:p>
        </p:txBody>
      </p:sp>
    </p:spTree>
  </p:cSld>
  <p:clrMapOvr>
    <a:masterClrMapping/>
  </p:clrMapOvr>
  <p:transition advTm="24000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br>
              <a:rPr lang="en-US" sz="4800" b="1" dirty="0"/>
            </a:br>
            <a:r>
              <a:rPr lang="en-US" sz="4800" b="1" dirty="0">
                <a:solidFill>
                  <a:srgbClr val="FF0000"/>
                </a:solidFill>
              </a:rPr>
              <a:t>RADIAL SYSTEMS</a:t>
            </a:r>
            <a:br>
              <a:rPr lang="en-US" sz="4800" b="1" dirty="0">
                <a:solidFill>
                  <a:srgbClr val="FF0000"/>
                </a:solidFill>
              </a:rPr>
            </a:br>
            <a:endParaRPr lang="en-US" sz="4800"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pPr algn="just"/>
            <a:r>
              <a:rPr lang="en-GB" dirty="0"/>
              <a:t>Cylindrical and spherical systems often experience temperature gradients in the radial direction only and therefore may be treated as one-dimensional. </a:t>
            </a:r>
          </a:p>
          <a:p>
            <a:pPr algn="just"/>
            <a:r>
              <a:rPr lang="en-GB" dirty="0"/>
              <a:t>Under steady state conditions with no heat generation, such systems may be analysed by using the standard method, which begins with the appropriate form of heat equation, or the alternative method, which begins with the appropriate form of Fourier's law.</a:t>
            </a:r>
            <a:endParaRPr lang="en-US" dirty="0"/>
          </a:p>
          <a:p>
            <a:endParaRPr lang="en-US" dirty="0"/>
          </a:p>
        </p:txBody>
      </p:sp>
    </p:spTree>
  </p:cSld>
  <p:clrMapOvr>
    <a:masterClrMapping/>
  </p:clrMapOvr>
  <p:transition advTm="24000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sz="5300" b="1" dirty="0">
                <a:solidFill>
                  <a:srgbClr val="FF0000"/>
                </a:solidFill>
              </a:rPr>
              <a:t>DEFINITION OF CONDUCTION HEAT TRANSFER</a:t>
            </a:r>
            <a:br>
              <a:rPr lang="en-US" sz="5300" b="1" i="1" dirty="0"/>
            </a:br>
            <a:endParaRPr lang="en-US" sz="5300" b="1" dirty="0"/>
          </a:p>
        </p:txBody>
      </p:sp>
      <p:sp>
        <p:nvSpPr>
          <p:cNvPr id="3" name="Content Placeholder 2"/>
          <p:cNvSpPr>
            <a:spLocks noGrp="1"/>
          </p:cNvSpPr>
          <p:nvPr>
            <p:ph idx="1"/>
          </p:nvPr>
        </p:nvSpPr>
        <p:spPr/>
        <p:txBody>
          <a:bodyPr>
            <a:normAutofit fontScale="77500" lnSpcReduction="20000"/>
          </a:bodyPr>
          <a:lstStyle/>
          <a:p>
            <a:r>
              <a:rPr lang="en-GB" b="1" dirty="0"/>
              <a:t>Heat conduction is that mode of energy transfer between solids brought into </a:t>
            </a:r>
            <a:r>
              <a:rPr lang="en-GB" b="1" u="sng" dirty="0"/>
              <a:t>direct contact having different temperatures </a:t>
            </a:r>
            <a:r>
              <a:rPr lang="en-GB" b="1" dirty="0"/>
              <a:t>or </a:t>
            </a:r>
            <a:r>
              <a:rPr lang="en-GB" b="1" i="1" dirty="0"/>
              <a:t>within solids as a result of temperature   difference or with liquids or gases as a result of temperature difference without an appreciable movement of matter</a:t>
            </a:r>
            <a:r>
              <a:rPr lang="en-GB" b="1" dirty="0"/>
              <a:t>. This takes places as a result of kinetic motion or direct impact of molecules, as in the case of fluid at rest, and by the drift of electrons as in the case of metals. In a solid, which is a good electric conductor a large number of free electrons move about in the lattice; hence materials that are good electric conductors are generally good heat conductors (e.g. copper, silver etc)</a:t>
            </a:r>
          </a:p>
          <a:p>
            <a:pPr lvl="8"/>
            <a:endParaRPr lang="en-GB" b="1" dirty="0"/>
          </a:p>
          <a:p>
            <a:pPr lvl="8"/>
            <a:endParaRPr lang="en-GB" b="1" dirty="0"/>
          </a:p>
          <a:p>
            <a:pPr lvl="8"/>
            <a:fld id="{A46D0B99-D35E-4918-9BB5-0B06F3749474}" type="slidenum">
              <a:rPr lang="en-GB" b="1" smtClean="0"/>
              <a:pPr lvl="8"/>
              <a:t>2</a:t>
            </a:fld>
            <a:endParaRPr lang="en-US" b="1" dirty="0"/>
          </a:p>
        </p:txBody>
      </p:sp>
    </p:spTree>
  </p:cSld>
  <p:clrMapOvr>
    <a:masterClrMapping/>
  </p:clrMapOvr>
  <p:transition advTm="24000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solidFill>
                  <a:srgbClr val="FF0000"/>
                </a:solidFill>
              </a:rPr>
              <a:t>The cylinder</a:t>
            </a:r>
            <a:br>
              <a:rPr lang="en-US" b="1" dirty="0">
                <a:solidFill>
                  <a:srgbClr val="FF0000"/>
                </a:solidFill>
              </a:rPr>
            </a:br>
            <a:endParaRPr lang="en-US" dirty="0">
              <a:solidFill>
                <a:srgbClr val="FF0000"/>
              </a:solidFill>
            </a:endParaRPr>
          </a:p>
        </p:txBody>
      </p:sp>
      <p:sp>
        <p:nvSpPr>
          <p:cNvPr id="3" name="Content Placeholder 2"/>
          <p:cNvSpPr>
            <a:spLocks noGrp="1"/>
          </p:cNvSpPr>
          <p:nvPr>
            <p:ph idx="1"/>
          </p:nvPr>
        </p:nvSpPr>
        <p:spPr/>
        <p:txBody>
          <a:bodyPr/>
          <a:lstStyle/>
          <a:p>
            <a:r>
              <a:rPr lang="en-GB" dirty="0"/>
              <a:t>A common example is the hollow cylinder whose inner and outer surfaces are exposed to fluids at different temperatures (Figure 11). For steady state conditions with no heat generation, the appropriate form of the one-dimensional heat conduction equation in cylindrical coordinates is:</a:t>
            </a:r>
          </a:p>
          <a:p>
            <a:r>
              <a:rPr lang="en-GB" dirty="0"/>
              <a:t>                                                               (2.20)</a:t>
            </a:r>
            <a:endParaRPr lang="en-US" dirty="0"/>
          </a:p>
          <a:p>
            <a:endParaRPr lang="en-US" dirty="0"/>
          </a:p>
        </p:txBody>
      </p:sp>
      <p:sp>
        <p:nvSpPr>
          <p:cNvPr id="471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7105" name="Object 1"/>
          <p:cNvGraphicFramePr>
            <a:graphicFrameLocks noChangeAspect="1"/>
          </p:cNvGraphicFramePr>
          <p:nvPr/>
        </p:nvGraphicFramePr>
        <p:xfrm>
          <a:off x="5029200" y="5029200"/>
          <a:ext cx="1484842" cy="581025"/>
        </p:xfrm>
        <a:graphic>
          <a:graphicData uri="http://schemas.openxmlformats.org/presentationml/2006/ole">
            <mc:AlternateContent xmlns:mc="http://schemas.openxmlformats.org/markup-compatibility/2006">
              <mc:Choice xmlns:v="urn:schemas-microsoft-com:vml" Requires="v">
                <p:oleObj spid="_x0000_s47105" name="Equation" r:id="rId3" imgW="1091726" imgH="431613" progId="Equation.3">
                  <p:embed/>
                </p:oleObj>
              </mc:Choice>
              <mc:Fallback>
                <p:oleObj name="Equation" r:id="rId3" imgW="1091726" imgH="431613"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5029200"/>
                        <a:ext cx="1484842" cy="581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advTm="240000"/>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rPr>
              <a:t>Fourier’s Law in Cylindrical coordinates</a:t>
            </a:r>
          </a:p>
        </p:txBody>
      </p:sp>
      <p:sp>
        <p:nvSpPr>
          <p:cNvPr id="3" name="Content Placeholder 2"/>
          <p:cNvSpPr>
            <a:spLocks noGrp="1"/>
          </p:cNvSpPr>
          <p:nvPr>
            <p:ph idx="1"/>
          </p:nvPr>
        </p:nvSpPr>
        <p:spPr/>
        <p:txBody>
          <a:bodyPr/>
          <a:lstStyle/>
          <a:p>
            <a:r>
              <a:rPr lang="en-GB" dirty="0"/>
              <a:t>From the Fourier's law, the rate at which energy is conducted across any cylindrical surface in the solid may be expressed as: </a:t>
            </a:r>
            <a:endParaRPr lang="en-US" dirty="0"/>
          </a:p>
          <a:p>
            <a:endParaRPr lang="en-US" dirty="0"/>
          </a:p>
        </p:txBody>
      </p:sp>
      <p:pic>
        <p:nvPicPr>
          <p:cNvPr id="50178" name="Picture 937"/>
          <p:cNvPicPr>
            <a:picLocks noChangeAspect="1" noChangeArrowheads="1"/>
          </p:cNvPicPr>
          <p:nvPr/>
        </p:nvPicPr>
        <p:blipFill>
          <a:blip r:embed="rId3" cstate="print">
            <a:lum bright="-26000" contrast="44000"/>
          </a:blip>
          <a:srcRect/>
          <a:stretch>
            <a:fillRect/>
          </a:stretch>
        </p:blipFill>
        <p:spPr bwMode="auto">
          <a:xfrm>
            <a:off x="4038600" y="4657725"/>
            <a:ext cx="3667125" cy="2200275"/>
          </a:xfrm>
          <a:prstGeom prst="rect">
            <a:avLst/>
          </a:prstGeom>
          <a:noFill/>
          <a:ln w="9525">
            <a:noFill/>
            <a:miter lim="800000"/>
            <a:headEnd/>
            <a:tailEnd/>
          </a:ln>
        </p:spPr>
      </p:pic>
      <p:sp>
        <p:nvSpPr>
          <p:cNvPr id="5018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0179" name="Object 3"/>
          <p:cNvGraphicFramePr>
            <a:graphicFrameLocks noChangeAspect="1"/>
          </p:cNvGraphicFramePr>
          <p:nvPr/>
        </p:nvGraphicFramePr>
        <p:xfrm>
          <a:off x="1752600" y="3505200"/>
          <a:ext cx="2974820" cy="619125"/>
        </p:xfrm>
        <a:graphic>
          <a:graphicData uri="http://schemas.openxmlformats.org/presentationml/2006/ole">
            <mc:AlternateContent xmlns:mc="http://schemas.openxmlformats.org/markup-compatibility/2006">
              <mc:Choice xmlns:v="urn:schemas-microsoft-com:vml" Requires="v">
                <p:oleObj spid="_x0000_s50179" name="Equation" r:id="rId4" imgW="1879600" imgH="393700" progId="Equation.3">
                  <p:embed/>
                </p:oleObj>
              </mc:Choice>
              <mc:Fallback>
                <p:oleObj name="Equation" r:id="rId4" imgW="1879600" imgH="393700"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3505200"/>
                        <a:ext cx="2974820" cy="619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advTm="240000"/>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Solution of Equation (2.20)</a:t>
            </a:r>
          </a:p>
        </p:txBody>
      </p:sp>
      <p:sp>
        <p:nvSpPr>
          <p:cNvPr id="3" name="Content Placeholder 2"/>
          <p:cNvSpPr>
            <a:spLocks noGrp="1"/>
          </p:cNvSpPr>
          <p:nvPr>
            <p:ph idx="1"/>
          </p:nvPr>
        </p:nvSpPr>
        <p:spPr>
          <a:xfrm>
            <a:off x="228600" y="1600200"/>
            <a:ext cx="8458200" cy="5105400"/>
          </a:xfrm>
        </p:spPr>
        <p:txBody>
          <a:bodyPr/>
          <a:lstStyle/>
          <a:p>
            <a:r>
              <a:rPr lang="en-GB" dirty="0"/>
              <a:t>Assuming the value of  to be constant, Equation 2.20 may be integrated twice to obtain the general solution</a:t>
            </a:r>
          </a:p>
          <a:p>
            <a:endParaRPr lang="en-GB" dirty="0"/>
          </a:p>
          <a:p>
            <a:endParaRPr lang="en-GB" dirty="0"/>
          </a:p>
          <a:p>
            <a:r>
              <a:rPr lang="en-GB" dirty="0"/>
              <a:t>To evaluate the constants we introduce the boundary conditions:                 and  </a:t>
            </a:r>
            <a:endParaRPr lang="en-US" dirty="0"/>
          </a:p>
          <a:p>
            <a:endParaRPr lang="en-US" dirty="0"/>
          </a:p>
          <a:p>
            <a:r>
              <a:rPr lang="en-US" dirty="0"/>
              <a:t>                                                            (2.23)</a:t>
            </a:r>
          </a:p>
        </p:txBody>
      </p:sp>
      <p:sp>
        <p:nvSpPr>
          <p:cNvPr id="512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1201" name="Object 1"/>
          <p:cNvGraphicFramePr>
            <a:graphicFrameLocks noChangeAspect="1"/>
          </p:cNvGraphicFramePr>
          <p:nvPr/>
        </p:nvGraphicFramePr>
        <p:xfrm>
          <a:off x="2743200" y="3581400"/>
          <a:ext cx="3261277" cy="600075"/>
        </p:xfrm>
        <a:graphic>
          <a:graphicData uri="http://schemas.openxmlformats.org/presentationml/2006/ole">
            <mc:AlternateContent xmlns:mc="http://schemas.openxmlformats.org/markup-compatibility/2006">
              <mc:Choice xmlns:v="urn:schemas-microsoft-com:vml" Requires="v">
                <p:oleObj spid="_x0000_s51201" name="Equation" r:id="rId3" imgW="1193800" imgH="215900" progId="Equation.3">
                  <p:embed/>
                </p:oleObj>
              </mc:Choice>
              <mc:Fallback>
                <p:oleObj name="Equation" r:id="rId3" imgW="1193800" imgH="215900"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3581400"/>
                        <a:ext cx="3261277" cy="600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1203" name="Object 3"/>
          <p:cNvGraphicFramePr>
            <a:graphicFrameLocks noChangeAspect="1"/>
          </p:cNvGraphicFramePr>
          <p:nvPr/>
        </p:nvGraphicFramePr>
        <p:xfrm>
          <a:off x="2590800" y="5867400"/>
          <a:ext cx="2838824" cy="762000"/>
        </p:xfrm>
        <a:graphic>
          <a:graphicData uri="http://schemas.openxmlformats.org/presentationml/2006/ole">
            <mc:AlternateContent xmlns:mc="http://schemas.openxmlformats.org/markup-compatibility/2006">
              <mc:Choice xmlns:v="urn:schemas-microsoft-com:vml" Requires="v">
                <p:oleObj spid="_x0000_s51203" name="Equation" r:id="rId5" imgW="1816100" imgH="482600" progId="Equation.3">
                  <p:embed/>
                </p:oleObj>
              </mc:Choice>
              <mc:Fallback>
                <p:oleObj name="Equation" r:id="rId5" imgW="1816100" imgH="4826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0800" y="5867400"/>
                        <a:ext cx="2838824"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0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1205" name="Object 5"/>
          <p:cNvGraphicFramePr>
            <a:graphicFrameLocks noChangeAspect="1"/>
          </p:cNvGraphicFramePr>
          <p:nvPr/>
        </p:nvGraphicFramePr>
        <p:xfrm>
          <a:off x="4267200" y="4953000"/>
          <a:ext cx="1306830" cy="466725"/>
        </p:xfrm>
        <a:graphic>
          <a:graphicData uri="http://schemas.openxmlformats.org/presentationml/2006/ole">
            <mc:AlternateContent xmlns:mc="http://schemas.openxmlformats.org/markup-compatibility/2006">
              <mc:Choice xmlns:v="urn:schemas-microsoft-com:vml" Requires="v">
                <p:oleObj spid="_x0000_s51205" name="Equation" r:id="rId7" imgW="660113" imgH="241195" progId="Equation.3">
                  <p:embed/>
                </p:oleObj>
              </mc:Choice>
              <mc:Fallback>
                <p:oleObj name="Equation" r:id="rId7" imgW="660113" imgH="241195" progId="Equation.3">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67200" y="4953000"/>
                        <a:ext cx="1306830" cy="46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0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1207" name="Object 7"/>
          <p:cNvGraphicFramePr>
            <a:graphicFrameLocks noChangeAspect="1"/>
          </p:cNvGraphicFramePr>
          <p:nvPr/>
        </p:nvGraphicFramePr>
        <p:xfrm>
          <a:off x="6781800" y="4876800"/>
          <a:ext cx="1362837" cy="466725"/>
        </p:xfrm>
        <a:graphic>
          <a:graphicData uri="http://schemas.openxmlformats.org/presentationml/2006/ole">
            <mc:AlternateContent xmlns:mc="http://schemas.openxmlformats.org/markup-compatibility/2006">
              <mc:Choice xmlns:v="urn:schemas-microsoft-com:vml" Requires="v">
                <p:oleObj spid="_x0000_s51207" name="Equation" r:id="rId9" imgW="698500" imgH="241300" progId="Equation.3">
                  <p:embed/>
                </p:oleObj>
              </mc:Choice>
              <mc:Fallback>
                <p:oleObj name="Equation" r:id="rId9" imgW="698500" imgH="241300" progId="Equation.3">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81800" y="4876800"/>
                        <a:ext cx="1362837" cy="46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advTm="240000"/>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rPr>
              <a:t>Heat transfer rate in a cylindrical shell</a:t>
            </a:r>
          </a:p>
        </p:txBody>
      </p:sp>
      <p:sp>
        <p:nvSpPr>
          <p:cNvPr id="3" name="Content Placeholder 2"/>
          <p:cNvSpPr>
            <a:spLocks noGrp="1"/>
          </p:cNvSpPr>
          <p:nvPr>
            <p:ph idx="1"/>
          </p:nvPr>
        </p:nvSpPr>
        <p:spPr/>
        <p:txBody>
          <a:bodyPr/>
          <a:lstStyle/>
          <a:p>
            <a:r>
              <a:rPr lang="en-GB" dirty="0"/>
              <a:t>If the temperature distribution, Equation 2.23, is now used with Fourier’s law, Equation 2.21, we obtain the following for the heat transfer rate:</a:t>
            </a:r>
          </a:p>
          <a:p>
            <a:endParaRPr lang="en-GB" dirty="0"/>
          </a:p>
          <a:p>
            <a:r>
              <a:rPr lang="en-GB" dirty="0"/>
              <a:t> the thermal resistance developed in comparison with the ohm’s law is of the form:</a:t>
            </a:r>
            <a:endParaRPr lang="en-US" dirty="0"/>
          </a:p>
          <a:p>
            <a:r>
              <a:rPr lang="en-GB" dirty="0"/>
              <a:t>	 </a:t>
            </a:r>
            <a:endParaRPr lang="en-US" dirty="0"/>
          </a:p>
          <a:p>
            <a:endParaRPr lang="en-US" dirty="0"/>
          </a:p>
        </p:txBody>
      </p:sp>
      <p:sp>
        <p:nvSpPr>
          <p:cNvPr id="522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2225" name="Object 1"/>
          <p:cNvGraphicFramePr>
            <a:graphicFrameLocks noChangeAspect="1"/>
          </p:cNvGraphicFramePr>
          <p:nvPr/>
        </p:nvGraphicFramePr>
        <p:xfrm>
          <a:off x="2362200" y="3352800"/>
          <a:ext cx="2514600" cy="838200"/>
        </p:xfrm>
        <a:graphic>
          <a:graphicData uri="http://schemas.openxmlformats.org/presentationml/2006/ole">
            <mc:AlternateContent xmlns:mc="http://schemas.openxmlformats.org/markup-compatibility/2006">
              <mc:Choice xmlns:v="urn:schemas-microsoft-com:vml" Requires="v">
                <p:oleObj spid="_x0000_s52225" name="Equation" r:id="rId3" imgW="1371600" imgH="457200" progId="Equation.3">
                  <p:embed/>
                </p:oleObj>
              </mc:Choice>
              <mc:Fallback>
                <p:oleObj name="Equation" r:id="rId3" imgW="1371600" imgH="457200"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3352800"/>
                        <a:ext cx="25146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2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2227" name="Object 3"/>
          <p:cNvGraphicFramePr>
            <a:graphicFrameLocks noChangeAspect="1"/>
          </p:cNvGraphicFramePr>
          <p:nvPr/>
        </p:nvGraphicFramePr>
        <p:xfrm>
          <a:off x="3048000" y="5334000"/>
          <a:ext cx="1727200" cy="609600"/>
        </p:xfrm>
        <a:graphic>
          <a:graphicData uri="http://schemas.openxmlformats.org/presentationml/2006/ole">
            <mc:AlternateContent xmlns:mc="http://schemas.openxmlformats.org/markup-compatibility/2006">
              <mc:Choice xmlns:v="urn:schemas-microsoft-com:vml" Requires="v">
                <p:oleObj spid="_x0000_s52227" name="Equation" r:id="rId5" imgW="1129810" imgH="406224" progId="Equation.3">
                  <p:embed/>
                </p:oleObj>
              </mc:Choice>
              <mc:Fallback>
                <p:oleObj name="Equation" r:id="rId5" imgW="1129810" imgH="406224"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0" y="5334000"/>
                        <a:ext cx="17272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advTm="240000"/>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a:solidFill>
                  <a:srgbClr val="FF0000"/>
                </a:solidFill>
              </a:rPr>
              <a:t>Composite cylindrical wall</a:t>
            </a:r>
          </a:p>
        </p:txBody>
      </p:sp>
      <p:sp>
        <p:nvSpPr>
          <p:cNvPr id="3" name="Content Placeholder 2"/>
          <p:cNvSpPr>
            <a:spLocks noGrp="1"/>
          </p:cNvSpPr>
          <p:nvPr>
            <p:ph idx="1"/>
          </p:nvPr>
        </p:nvSpPr>
        <p:spPr>
          <a:xfrm>
            <a:off x="457200" y="990600"/>
            <a:ext cx="8229600" cy="5135563"/>
          </a:xfrm>
        </p:spPr>
        <p:txBody>
          <a:bodyPr>
            <a:normAutofit/>
          </a:bodyPr>
          <a:lstStyle/>
          <a:p>
            <a:r>
              <a:rPr lang="en-US" sz="2400" dirty="0"/>
              <a:t>Composite cylindrical wall is treated as follows:</a:t>
            </a:r>
          </a:p>
        </p:txBody>
      </p:sp>
      <p:pic>
        <p:nvPicPr>
          <p:cNvPr id="53250" name="Picture 944"/>
          <p:cNvPicPr>
            <a:picLocks noChangeAspect="1" noChangeArrowheads="1"/>
          </p:cNvPicPr>
          <p:nvPr/>
        </p:nvPicPr>
        <p:blipFill>
          <a:blip r:embed="rId3" cstate="print">
            <a:lum bright="-26000" contrast="44000"/>
          </a:blip>
          <a:srcRect/>
          <a:stretch>
            <a:fillRect/>
          </a:stretch>
        </p:blipFill>
        <p:spPr bwMode="auto">
          <a:xfrm>
            <a:off x="1447800" y="1371600"/>
            <a:ext cx="6290713" cy="4648200"/>
          </a:xfrm>
          <a:prstGeom prst="rect">
            <a:avLst/>
          </a:prstGeom>
          <a:noFill/>
          <a:ln w="9525">
            <a:noFill/>
            <a:miter lim="800000"/>
            <a:headEnd/>
            <a:tailEnd/>
          </a:ln>
        </p:spPr>
      </p:pic>
    </p:spTree>
  </p:cSld>
  <p:clrMapOvr>
    <a:masterClrMapping/>
  </p:clrMapOvr>
  <p:transition advTm="240000"/>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rPr>
              <a:t>Heat transfer rate in composite cylindrical wall </a:t>
            </a:r>
          </a:p>
        </p:txBody>
      </p:sp>
      <p:sp>
        <p:nvSpPr>
          <p:cNvPr id="3" name="Content Placeholder 2"/>
          <p:cNvSpPr>
            <a:spLocks noGrp="1"/>
          </p:cNvSpPr>
          <p:nvPr>
            <p:ph idx="1"/>
          </p:nvPr>
        </p:nvSpPr>
        <p:spPr/>
        <p:txBody>
          <a:bodyPr/>
          <a:lstStyle/>
          <a:p>
            <a:r>
              <a:rPr lang="en-US" dirty="0"/>
              <a:t>Rate of heat transfer is evaluated as:</a:t>
            </a:r>
          </a:p>
        </p:txBody>
      </p:sp>
      <p:sp>
        <p:nvSpPr>
          <p:cNvPr id="542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4273" name="Object 1"/>
          <p:cNvGraphicFramePr>
            <a:graphicFrameLocks noChangeAspect="1"/>
          </p:cNvGraphicFramePr>
          <p:nvPr/>
        </p:nvGraphicFramePr>
        <p:xfrm>
          <a:off x="2971800" y="2362200"/>
          <a:ext cx="5536504" cy="990600"/>
        </p:xfrm>
        <a:graphic>
          <a:graphicData uri="http://schemas.openxmlformats.org/presentationml/2006/ole">
            <mc:AlternateContent xmlns:mc="http://schemas.openxmlformats.org/markup-compatibility/2006">
              <mc:Choice xmlns:v="urn:schemas-microsoft-com:vml" Requires="v">
                <p:oleObj spid="_x0000_s54273" name="Equation" r:id="rId3" imgW="3886200" imgH="698500" progId="Equation.3">
                  <p:embed/>
                </p:oleObj>
              </mc:Choice>
              <mc:Fallback>
                <p:oleObj name="Equation" r:id="rId3" imgW="3886200" imgH="698500"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2362200"/>
                        <a:ext cx="5536504"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27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4275" name="Object 3"/>
          <p:cNvGraphicFramePr>
            <a:graphicFrameLocks noChangeAspect="1"/>
          </p:cNvGraphicFramePr>
          <p:nvPr/>
        </p:nvGraphicFramePr>
        <p:xfrm>
          <a:off x="2209800" y="3657600"/>
          <a:ext cx="5194300" cy="609600"/>
        </p:xfrm>
        <a:graphic>
          <a:graphicData uri="http://schemas.openxmlformats.org/presentationml/2006/ole">
            <mc:AlternateContent xmlns:mc="http://schemas.openxmlformats.org/markup-compatibility/2006">
              <mc:Choice xmlns:v="urn:schemas-microsoft-com:vml" Requires="v">
                <p:oleObj spid="_x0000_s54275" name="Equation" r:id="rId5" imgW="3898900" imgH="457200" progId="Equation.3">
                  <p:embed/>
                </p:oleObj>
              </mc:Choice>
              <mc:Fallback>
                <p:oleObj name="Equation" r:id="rId5" imgW="3898900" imgH="4572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9800" y="3657600"/>
                        <a:ext cx="51943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27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4277" name="Object 5"/>
          <p:cNvGraphicFramePr>
            <a:graphicFrameLocks noChangeAspect="1"/>
          </p:cNvGraphicFramePr>
          <p:nvPr/>
        </p:nvGraphicFramePr>
        <p:xfrm>
          <a:off x="2590800" y="4419600"/>
          <a:ext cx="4353636" cy="914400"/>
        </p:xfrm>
        <a:graphic>
          <a:graphicData uri="http://schemas.openxmlformats.org/presentationml/2006/ole">
            <mc:AlternateContent xmlns:mc="http://schemas.openxmlformats.org/markup-compatibility/2006">
              <mc:Choice xmlns:v="urn:schemas-microsoft-com:vml" Requires="v">
                <p:oleObj spid="_x0000_s54277" name="Equation" r:id="rId7" imgW="3035300" imgH="635000" progId="Equation.3">
                  <p:embed/>
                </p:oleObj>
              </mc:Choice>
              <mc:Fallback>
                <p:oleObj name="Equation" r:id="rId7" imgW="3035300" imgH="635000" progId="Equation.3">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90800" y="4419600"/>
                        <a:ext cx="4353636"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280"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42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4281" name="Object 9"/>
          <p:cNvGraphicFramePr>
            <a:graphicFrameLocks noChangeAspect="1"/>
          </p:cNvGraphicFramePr>
          <p:nvPr/>
        </p:nvGraphicFramePr>
        <p:xfrm>
          <a:off x="3048000" y="5715000"/>
          <a:ext cx="3463047" cy="609600"/>
        </p:xfrm>
        <a:graphic>
          <a:graphicData uri="http://schemas.openxmlformats.org/presentationml/2006/ole">
            <mc:AlternateContent xmlns:mc="http://schemas.openxmlformats.org/markup-compatibility/2006">
              <mc:Choice xmlns:v="urn:schemas-microsoft-com:vml" Requires="v">
                <p:oleObj spid="_x0000_s54281" name="Equation" r:id="rId9" imgW="2540000" imgH="444500" progId="Equation.3">
                  <p:embed/>
                </p:oleObj>
              </mc:Choice>
              <mc:Fallback>
                <p:oleObj name="Equation" r:id="rId9" imgW="2540000" imgH="444500" progId="Equation.3">
                  <p:embed/>
                  <p:pic>
                    <p:nvPicPr>
                      <p:cNvPr id="0" name="Picture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48000" y="5715000"/>
                        <a:ext cx="3463047"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advTm="240000"/>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Spherical Shells</a:t>
            </a:r>
            <a:endParaRPr lang="en-US" b="1" dirty="0">
              <a:solidFill>
                <a:srgbClr val="FF0000"/>
              </a:solidFill>
            </a:endParaRPr>
          </a:p>
        </p:txBody>
      </p:sp>
      <p:sp>
        <p:nvSpPr>
          <p:cNvPr id="3" name="Content Placeholder 2"/>
          <p:cNvSpPr>
            <a:spLocks noGrp="1"/>
          </p:cNvSpPr>
          <p:nvPr>
            <p:ph idx="1"/>
          </p:nvPr>
        </p:nvSpPr>
        <p:spPr>
          <a:xfrm>
            <a:off x="457200" y="1600200"/>
            <a:ext cx="8229600" cy="5029200"/>
          </a:xfrm>
        </p:spPr>
        <p:txBody>
          <a:bodyPr/>
          <a:lstStyle/>
          <a:p>
            <a:r>
              <a:rPr lang="en-GB" dirty="0"/>
              <a:t>For the differential control volume, energy conservation requires that                .For steady-state, one-dimensional conditions with no heat generation, the appropriate form of the heat conduction equation in spherical coordinates is:</a:t>
            </a:r>
            <a:endParaRPr lang="en-US" dirty="0"/>
          </a:p>
          <a:p>
            <a:r>
              <a:rPr lang="en-GB" dirty="0"/>
              <a:t> </a:t>
            </a:r>
            <a:endParaRPr lang="en-US" dirty="0"/>
          </a:p>
        </p:txBody>
      </p:sp>
      <p:pic>
        <p:nvPicPr>
          <p:cNvPr id="55298" name="Picture 961"/>
          <p:cNvPicPr>
            <a:picLocks noChangeAspect="1" noChangeArrowheads="1"/>
          </p:cNvPicPr>
          <p:nvPr/>
        </p:nvPicPr>
        <p:blipFill>
          <a:blip r:embed="rId3" cstate="print">
            <a:lum bright="-20000" contrast="40000"/>
          </a:blip>
          <a:srcRect/>
          <a:stretch>
            <a:fillRect/>
          </a:stretch>
        </p:blipFill>
        <p:spPr bwMode="auto">
          <a:xfrm>
            <a:off x="1219200" y="4876800"/>
            <a:ext cx="3133725" cy="1571625"/>
          </a:xfrm>
          <a:prstGeom prst="rect">
            <a:avLst/>
          </a:prstGeom>
          <a:noFill/>
          <a:ln w="9525">
            <a:noFill/>
            <a:miter lim="800000"/>
            <a:headEnd/>
            <a:tailEnd/>
          </a:ln>
        </p:spPr>
      </p:pic>
      <p:sp>
        <p:nvSpPr>
          <p:cNvPr id="5530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5299" name="Object 3"/>
          <p:cNvGraphicFramePr>
            <a:graphicFrameLocks noChangeAspect="1"/>
          </p:cNvGraphicFramePr>
          <p:nvPr/>
        </p:nvGraphicFramePr>
        <p:xfrm>
          <a:off x="3581400" y="4191000"/>
          <a:ext cx="2141034" cy="685800"/>
        </p:xfrm>
        <a:graphic>
          <a:graphicData uri="http://schemas.openxmlformats.org/presentationml/2006/ole">
            <mc:AlternateContent xmlns:mc="http://schemas.openxmlformats.org/markup-compatibility/2006">
              <mc:Choice xmlns:v="urn:schemas-microsoft-com:vml" Requires="v">
                <p:oleObj spid="_x0000_s55299" name="Equation" r:id="rId4" imgW="1218671" imgH="393529" progId="Equation.3">
                  <p:embed/>
                </p:oleObj>
              </mc:Choice>
              <mc:Fallback>
                <p:oleObj name="Equation" r:id="rId4" imgW="1218671" imgH="393529"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1400" y="4191000"/>
                        <a:ext cx="2141034"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530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5301" name="Object 5"/>
          <p:cNvGraphicFramePr>
            <a:graphicFrameLocks noChangeAspect="1"/>
          </p:cNvGraphicFramePr>
          <p:nvPr/>
        </p:nvGraphicFramePr>
        <p:xfrm>
          <a:off x="5486400" y="2209800"/>
          <a:ext cx="1238250" cy="457200"/>
        </p:xfrm>
        <a:graphic>
          <a:graphicData uri="http://schemas.openxmlformats.org/presentationml/2006/ole">
            <mc:AlternateContent xmlns:mc="http://schemas.openxmlformats.org/markup-compatibility/2006">
              <mc:Choice xmlns:v="urn:schemas-microsoft-com:vml" Requires="v">
                <p:oleObj spid="_x0000_s55301" name="Equation" r:id="rId6" imgW="622030" imgH="228501" progId="Equation.3">
                  <p:embed/>
                </p:oleObj>
              </mc:Choice>
              <mc:Fallback>
                <p:oleObj name="Equation" r:id="rId6" imgW="622030" imgH="228501" progId="Equation.3">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86400" y="2209800"/>
                        <a:ext cx="12382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advTm="240000"/>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rPr>
              <a:t>Thermal resistance for spherical shell</a:t>
            </a:r>
          </a:p>
        </p:txBody>
      </p:sp>
      <p:sp>
        <p:nvSpPr>
          <p:cNvPr id="3" name="Content Placeholder 2"/>
          <p:cNvSpPr>
            <a:spLocks noGrp="1"/>
          </p:cNvSpPr>
          <p:nvPr>
            <p:ph idx="1"/>
          </p:nvPr>
        </p:nvSpPr>
        <p:spPr>
          <a:xfrm>
            <a:off x="457200" y="1600200"/>
            <a:ext cx="8229600" cy="5105400"/>
          </a:xfrm>
        </p:spPr>
        <p:txBody>
          <a:bodyPr>
            <a:normAutofit/>
          </a:bodyPr>
          <a:lstStyle/>
          <a:p>
            <a:r>
              <a:rPr lang="en-US" dirty="0"/>
              <a:t>From Fourier’s law we can write:</a:t>
            </a:r>
          </a:p>
          <a:p>
            <a:endParaRPr lang="en-US" dirty="0"/>
          </a:p>
          <a:p>
            <a:r>
              <a:rPr lang="en-US" dirty="0"/>
              <a:t>Which is integrated yielding:</a:t>
            </a:r>
          </a:p>
          <a:p>
            <a:endParaRPr lang="en-US" dirty="0"/>
          </a:p>
          <a:p>
            <a:endParaRPr lang="en-US" dirty="0"/>
          </a:p>
          <a:p>
            <a:endParaRPr lang="en-US" dirty="0"/>
          </a:p>
          <a:p>
            <a:r>
              <a:rPr lang="en-US" dirty="0"/>
              <a:t>The thermal resistance for a spherical shell is given as:</a:t>
            </a:r>
          </a:p>
          <a:p>
            <a:endParaRPr lang="en-US" dirty="0"/>
          </a:p>
          <a:p>
            <a:endParaRPr lang="en-US" dirty="0"/>
          </a:p>
        </p:txBody>
      </p:sp>
      <p:sp>
        <p:nvSpPr>
          <p:cNvPr id="563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6321" name="Object 1"/>
          <p:cNvGraphicFramePr>
            <a:graphicFrameLocks noChangeAspect="1"/>
          </p:cNvGraphicFramePr>
          <p:nvPr/>
        </p:nvGraphicFramePr>
        <p:xfrm>
          <a:off x="6553200" y="1752600"/>
          <a:ext cx="1895475" cy="390525"/>
        </p:xfrm>
        <a:graphic>
          <a:graphicData uri="http://schemas.openxmlformats.org/presentationml/2006/ole">
            <mc:AlternateContent xmlns:mc="http://schemas.openxmlformats.org/markup-compatibility/2006">
              <mc:Choice xmlns:v="urn:schemas-microsoft-com:vml" Requires="v">
                <p:oleObj spid="_x0000_s56321" name="Equation" r:id="rId3" imgW="1892300" imgH="393700" progId="Equation.3">
                  <p:embed/>
                </p:oleObj>
              </mc:Choice>
              <mc:Fallback>
                <p:oleObj name="Equation" r:id="rId3" imgW="1892300" imgH="393700"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3200" y="1752600"/>
                        <a:ext cx="1895475"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3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6323" name="Object 3"/>
          <p:cNvGraphicFramePr>
            <a:graphicFrameLocks noChangeAspect="1"/>
          </p:cNvGraphicFramePr>
          <p:nvPr/>
        </p:nvGraphicFramePr>
        <p:xfrm>
          <a:off x="3505200" y="3657600"/>
          <a:ext cx="3892615" cy="847725"/>
        </p:xfrm>
        <a:graphic>
          <a:graphicData uri="http://schemas.openxmlformats.org/presentationml/2006/ole">
            <mc:AlternateContent xmlns:mc="http://schemas.openxmlformats.org/markup-compatibility/2006">
              <mc:Choice xmlns:v="urn:schemas-microsoft-com:vml" Requires="v">
                <p:oleObj spid="_x0000_s56323" name="Equation" r:id="rId5" imgW="2146300" imgH="469900" progId="Equation.3">
                  <p:embed/>
                </p:oleObj>
              </mc:Choice>
              <mc:Fallback>
                <p:oleObj name="Equation" r:id="rId5" imgW="2146300" imgH="4699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5200" y="3657600"/>
                        <a:ext cx="3892615" cy="847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3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6325" name="Object 5"/>
          <p:cNvGraphicFramePr>
            <a:graphicFrameLocks noChangeAspect="1"/>
          </p:cNvGraphicFramePr>
          <p:nvPr/>
        </p:nvGraphicFramePr>
        <p:xfrm>
          <a:off x="2743200" y="5715000"/>
          <a:ext cx="3429000" cy="763806"/>
        </p:xfrm>
        <a:graphic>
          <a:graphicData uri="http://schemas.openxmlformats.org/presentationml/2006/ole">
            <mc:AlternateContent xmlns:mc="http://schemas.openxmlformats.org/markup-compatibility/2006">
              <mc:Choice xmlns:v="urn:schemas-microsoft-com:vml" Requires="v">
                <p:oleObj spid="_x0000_s56325" name="Equation" r:id="rId7" imgW="2005729" imgH="444307" progId="Equation.3">
                  <p:embed/>
                </p:oleObj>
              </mc:Choice>
              <mc:Fallback>
                <p:oleObj name="Equation" r:id="rId7" imgW="2005729" imgH="444307" progId="Equation.3">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43200" y="5715000"/>
                        <a:ext cx="3429000" cy="7638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advTm="240000"/>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1143000"/>
          </a:xfrm>
        </p:spPr>
        <p:txBody>
          <a:bodyPr/>
          <a:lstStyle/>
          <a:p>
            <a:r>
              <a:rPr lang="en-US" b="1" dirty="0">
                <a:solidFill>
                  <a:srgbClr val="FF0000"/>
                </a:solidFill>
              </a:rPr>
              <a:t>Critical Radius of Insulation</a:t>
            </a:r>
          </a:p>
        </p:txBody>
      </p:sp>
      <p:sp>
        <p:nvSpPr>
          <p:cNvPr id="3" name="Content Placeholder 2"/>
          <p:cNvSpPr>
            <a:spLocks noGrp="1"/>
          </p:cNvSpPr>
          <p:nvPr>
            <p:ph idx="1"/>
          </p:nvPr>
        </p:nvSpPr>
        <p:spPr>
          <a:xfrm>
            <a:off x="228600" y="1219200"/>
            <a:ext cx="8763000" cy="5638800"/>
          </a:xfrm>
        </p:spPr>
        <p:txBody>
          <a:bodyPr>
            <a:normAutofit/>
          </a:bodyPr>
          <a:lstStyle/>
          <a:p>
            <a:pPr algn="just"/>
            <a:r>
              <a:rPr lang="en-GB" sz="2400" dirty="0"/>
              <a:t>Consider a cylindrical pipe of outer radius  whose outer surface temperature  is maintained constant. </a:t>
            </a:r>
          </a:p>
          <a:p>
            <a:pPr algn="just"/>
            <a:r>
              <a:rPr lang="en-GB" sz="2400" dirty="0"/>
              <a:t>The pipe is now insulated with a material whose thermal conductivity is  and outer radius is , Heat is lost from the pipe to the surrounding medium at temperature , with a convection heat transfer coefficient . </a:t>
            </a:r>
          </a:p>
          <a:p>
            <a:pPr algn="just"/>
            <a:r>
              <a:rPr lang="en-GB" sz="2400" dirty="0"/>
              <a:t>The rate of heat transfer from the insulated pipe to the surrounding air can be expressed as</a:t>
            </a:r>
            <a:endParaRPr lang="en-US" sz="2400" dirty="0"/>
          </a:p>
          <a:p>
            <a:endParaRPr lang="en-US" dirty="0"/>
          </a:p>
        </p:txBody>
      </p:sp>
      <p:sp>
        <p:nvSpPr>
          <p:cNvPr id="5734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7345" name="Object 1"/>
          <p:cNvGraphicFramePr>
            <a:graphicFrameLocks noChangeAspect="1"/>
          </p:cNvGraphicFramePr>
          <p:nvPr/>
        </p:nvGraphicFramePr>
        <p:xfrm>
          <a:off x="1828800" y="4572000"/>
          <a:ext cx="6071346" cy="1600200"/>
        </p:xfrm>
        <a:graphic>
          <a:graphicData uri="http://schemas.openxmlformats.org/presentationml/2006/ole">
            <mc:AlternateContent xmlns:mc="http://schemas.openxmlformats.org/markup-compatibility/2006">
              <mc:Choice xmlns:v="urn:schemas-microsoft-com:vml" Requires="v">
                <p:oleObj spid="_x0000_s57345" name="Equation" r:id="rId3" imgW="2463800" imgH="647700" progId="Equation.3">
                  <p:embed/>
                </p:oleObj>
              </mc:Choice>
              <mc:Fallback>
                <p:oleObj name="Equation" r:id="rId3" imgW="2463800" imgH="647700"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4572000"/>
                        <a:ext cx="6071346" cy="160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advTm="240000"/>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rPr>
              <a:t>Variation of thermal resistance with  cylinder radius</a:t>
            </a:r>
          </a:p>
        </p:txBody>
      </p:sp>
      <p:sp>
        <p:nvSpPr>
          <p:cNvPr id="3" name="Content Placeholder 2"/>
          <p:cNvSpPr>
            <a:spLocks noGrp="1"/>
          </p:cNvSpPr>
          <p:nvPr>
            <p:ph idx="1"/>
          </p:nvPr>
        </p:nvSpPr>
        <p:spPr/>
        <p:txBody>
          <a:bodyPr>
            <a:normAutofit/>
          </a:bodyPr>
          <a:lstStyle/>
          <a:p>
            <a:pPr algn="just"/>
            <a:r>
              <a:rPr lang="en-GB" sz="2000" b="1" dirty="0"/>
              <a:t>The variation of  heat transfer with the outer radius of insulation  is plotted in Figure 15. The variation of thermal resistance with radius is shown alongside.  At the critical radius the thermal resistance is a minimum resulting in maximum heat transfer from the system .</a:t>
            </a:r>
            <a:endParaRPr lang="en-US" sz="2000" b="1" dirty="0"/>
          </a:p>
        </p:txBody>
      </p:sp>
      <p:pic>
        <p:nvPicPr>
          <p:cNvPr id="58370" name="Picture 2" descr="critical radius.jpg"/>
          <p:cNvPicPr>
            <a:picLocks noChangeAspect="1" noChangeArrowheads="1"/>
          </p:cNvPicPr>
          <p:nvPr/>
        </p:nvPicPr>
        <p:blipFill>
          <a:blip r:embed="rId3" cstate="print">
            <a:lum bright="-26000" contrast="44000"/>
          </a:blip>
          <a:srcRect/>
          <a:stretch>
            <a:fillRect/>
          </a:stretch>
        </p:blipFill>
        <p:spPr bwMode="auto">
          <a:xfrm>
            <a:off x="914400" y="2895600"/>
            <a:ext cx="3200400" cy="3632082"/>
          </a:xfrm>
          <a:prstGeom prst="rect">
            <a:avLst/>
          </a:prstGeom>
          <a:noFill/>
          <a:ln w="9525">
            <a:noFill/>
            <a:miter lim="800000"/>
            <a:headEnd/>
            <a:tailEnd/>
          </a:ln>
        </p:spPr>
      </p:pic>
      <p:pic>
        <p:nvPicPr>
          <p:cNvPr id="58371" name="Picture 1" descr="scan0006.jpg"/>
          <p:cNvPicPr>
            <a:picLocks noChangeAspect="1" noChangeArrowheads="1"/>
          </p:cNvPicPr>
          <p:nvPr/>
        </p:nvPicPr>
        <p:blipFill>
          <a:blip r:embed="rId4" cstate="print">
            <a:lum bright="-20000" contrast="40000"/>
          </a:blip>
          <a:srcRect l="42076" t="5669" r="1822" b="8502"/>
          <a:stretch>
            <a:fillRect/>
          </a:stretch>
        </p:blipFill>
        <p:spPr bwMode="auto">
          <a:xfrm>
            <a:off x="4191000" y="2971800"/>
            <a:ext cx="4756818" cy="3276600"/>
          </a:xfrm>
          <a:prstGeom prst="rect">
            <a:avLst/>
          </a:prstGeom>
          <a:noFill/>
          <a:ln w="9525">
            <a:noFill/>
            <a:miter lim="800000"/>
            <a:headEnd/>
            <a:tailEnd/>
          </a:ln>
        </p:spPr>
      </p:pic>
    </p:spTree>
  </p:cSld>
  <p:clrMapOvr>
    <a:masterClrMapping/>
  </p:clrMapOvr>
  <p:transition advTm="24000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b="1" dirty="0"/>
            </a:br>
            <a:r>
              <a:rPr lang="en-GB" b="1" dirty="0">
                <a:solidFill>
                  <a:srgbClr val="FF0000"/>
                </a:solidFill>
              </a:rPr>
              <a:t>ONE DIMENSIONAL STEADY STATE CONDUCTION</a:t>
            </a:r>
            <a:br>
              <a:rPr lang="en-US" b="1" dirty="0"/>
            </a:br>
            <a:endParaRPr lang="en-US" dirty="0"/>
          </a:p>
        </p:txBody>
      </p:sp>
      <p:sp>
        <p:nvSpPr>
          <p:cNvPr id="3" name="Content Placeholder 2"/>
          <p:cNvSpPr>
            <a:spLocks noGrp="1"/>
          </p:cNvSpPr>
          <p:nvPr>
            <p:ph idx="1"/>
          </p:nvPr>
        </p:nvSpPr>
        <p:spPr>
          <a:xfrm>
            <a:off x="228600" y="1371600"/>
            <a:ext cx="8686800" cy="4754563"/>
          </a:xfrm>
        </p:spPr>
        <p:txBody>
          <a:bodyPr>
            <a:normAutofit fontScale="62500" lnSpcReduction="20000"/>
          </a:bodyPr>
          <a:lstStyle/>
          <a:p>
            <a:r>
              <a:rPr lang="en-GB" b="1" dirty="0"/>
              <a:t>The term one-dimensional refers to the fact that only one co-ordinate is needed to describe the spatial variation of the dependent variables. </a:t>
            </a:r>
          </a:p>
          <a:p>
            <a:r>
              <a:rPr lang="en-GB" b="1" dirty="0"/>
              <a:t>Hence, in a one-dimensional system, temperature gradients exist along only a single space coordinate direction, and heat transfer occurs exclusively in that direction. </a:t>
            </a:r>
          </a:p>
          <a:p>
            <a:r>
              <a:rPr lang="en-GB" b="1" dirty="0"/>
              <a:t>The system is characterised by steady state conditions if the temperature at each point is independent of time. </a:t>
            </a:r>
            <a:endParaRPr lang="en-US" b="1" dirty="0"/>
          </a:p>
          <a:p>
            <a:r>
              <a:rPr lang="en-GB" b="1" dirty="0"/>
              <a:t>We begin our consideration of one-dimensional, steady state conduction by discussing heat transfer with no internal generation in common geometries. The concept of thermal resistance (analogous to electrical resistance) is introduced as an aid to solving conduction heat transfer problems. The effect of internal heat generation on the temperature distribution and heat rate is then treated. The general heat conduction equation is introduced. Finally, conduction analysis is used to describe the performance of extended surfaces or fins, wherein the role of convection at the external boundary must be considered.</a:t>
            </a:r>
          </a:p>
          <a:p>
            <a:pPr lvl="8"/>
            <a:fld id="{D3B2261B-F196-4BC8-A8E3-0E145BC79CB6}" type="slidenum">
              <a:rPr lang="en-US" b="1" smtClean="0"/>
              <a:pPr lvl="8"/>
              <a:t>3</a:t>
            </a:fld>
            <a:endParaRPr lang="en-US" b="1" dirty="0"/>
          </a:p>
        </p:txBody>
      </p:sp>
    </p:spTree>
  </p:cSld>
  <p:clrMapOvr>
    <a:masterClrMapping/>
  </p:clrMapOvr>
  <p:transition advTm="240000"/>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rPr>
              <a:t>Conduction with thermal energy generation</a:t>
            </a:r>
          </a:p>
        </p:txBody>
      </p:sp>
      <p:sp>
        <p:nvSpPr>
          <p:cNvPr id="3" name="Content Placeholder 2"/>
          <p:cNvSpPr>
            <a:spLocks noGrp="1"/>
          </p:cNvSpPr>
          <p:nvPr>
            <p:ph idx="1"/>
          </p:nvPr>
        </p:nvSpPr>
        <p:spPr>
          <a:xfrm>
            <a:off x="457200" y="1600200"/>
            <a:ext cx="8229600" cy="5029200"/>
          </a:xfrm>
        </p:spPr>
        <p:txBody>
          <a:bodyPr/>
          <a:lstStyle/>
          <a:p>
            <a:r>
              <a:rPr lang="en-GB" dirty="0"/>
              <a:t>Considering the infinitesimal volume of length </a:t>
            </a:r>
            <a:r>
              <a:rPr lang="en-GB" i="1" dirty="0" err="1"/>
              <a:t>dx</a:t>
            </a:r>
            <a:r>
              <a:rPr lang="en-GB" dirty="0"/>
              <a:t>,  Energy balance yield:</a:t>
            </a:r>
            <a:endParaRPr lang="en-US" dirty="0"/>
          </a:p>
          <a:p>
            <a:endParaRPr lang="en-US" dirty="0"/>
          </a:p>
          <a:p>
            <a:endParaRPr lang="en-US" dirty="0"/>
          </a:p>
          <a:p>
            <a:endParaRPr lang="en-US" dirty="0"/>
          </a:p>
          <a:p>
            <a:endParaRPr lang="en-US" dirty="0"/>
          </a:p>
          <a:p>
            <a:r>
              <a:rPr lang="en-US" dirty="0"/>
              <a:t>Taylor’s series expansion is invoked as:</a:t>
            </a:r>
          </a:p>
          <a:p>
            <a:endParaRPr lang="en-US" dirty="0"/>
          </a:p>
          <a:p>
            <a:endParaRPr lang="en-US" dirty="0"/>
          </a:p>
        </p:txBody>
      </p:sp>
      <p:pic>
        <p:nvPicPr>
          <p:cNvPr id="59394" name="Picture 65" descr="scan0002"/>
          <p:cNvPicPr>
            <a:picLocks noChangeAspect="1" noChangeArrowheads="1"/>
          </p:cNvPicPr>
          <p:nvPr/>
        </p:nvPicPr>
        <p:blipFill>
          <a:blip r:embed="rId3" cstate="print">
            <a:clrChange>
              <a:clrFrom>
                <a:srgbClr val="FFFFFF"/>
              </a:clrFrom>
              <a:clrTo>
                <a:srgbClr val="FFFFFF">
                  <a:alpha val="0"/>
                </a:srgbClr>
              </a:clrTo>
            </a:clrChange>
            <a:lum bright="-42000"/>
          </a:blip>
          <a:srcRect/>
          <a:stretch>
            <a:fillRect/>
          </a:stretch>
        </p:blipFill>
        <p:spPr bwMode="auto">
          <a:xfrm>
            <a:off x="2133600" y="2743200"/>
            <a:ext cx="3762375" cy="1998663"/>
          </a:xfrm>
          <a:prstGeom prst="rect">
            <a:avLst/>
          </a:prstGeom>
          <a:noFill/>
          <a:ln w="9525">
            <a:noFill/>
            <a:miter lim="800000"/>
            <a:headEnd/>
            <a:tailEnd/>
          </a:ln>
        </p:spPr>
      </p:pic>
      <p:sp>
        <p:nvSpPr>
          <p:cNvPr id="593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9395" name="Object 3"/>
          <p:cNvGraphicFramePr>
            <a:graphicFrameLocks noChangeAspect="1"/>
          </p:cNvGraphicFramePr>
          <p:nvPr/>
        </p:nvGraphicFramePr>
        <p:xfrm>
          <a:off x="5181600" y="2362200"/>
          <a:ext cx="1228725" cy="247650"/>
        </p:xfrm>
        <a:graphic>
          <a:graphicData uri="http://schemas.openxmlformats.org/presentationml/2006/ole">
            <mc:AlternateContent xmlns:mc="http://schemas.openxmlformats.org/markup-compatibility/2006">
              <mc:Choice xmlns:v="urn:schemas-microsoft-com:vml" Requires="v">
                <p:oleObj spid="_x0000_s59395" name="Equation" r:id="rId4" imgW="1231366" imgH="253890" progId="Equation.3">
                  <p:embed/>
                </p:oleObj>
              </mc:Choice>
              <mc:Fallback>
                <p:oleObj name="Equation" r:id="rId4" imgW="1231366" imgH="253890"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1600" y="2362200"/>
                        <a:ext cx="1228725" cy="247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39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9397" name="Object 5"/>
          <p:cNvGraphicFramePr>
            <a:graphicFrameLocks noChangeAspect="1"/>
          </p:cNvGraphicFramePr>
          <p:nvPr/>
        </p:nvGraphicFramePr>
        <p:xfrm>
          <a:off x="1447800" y="5638800"/>
          <a:ext cx="3077737" cy="609600"/>
        </p:xfrm>
        <a:graphic>
          <a:graphicData uri="http://schemas.openxmlformats.org/presentationml/2006/ole">
            <mc:AlternateContent xmlns:mc="http://schemas.openxmlformats.org/markup-compatibility/2006">
              <mc:Choice xmlns:v="urn:schemas-microsoft-com:vml" Requires="v">
                <p:oleObj spid="_x0000_s59397" name="Equation" r:id="rId6" imgW="1968500" imgH="393700" progId="Equation.3">
                  <p:embed/>
                </p:oleObj>
              </mc:Choice>
              <mc:Fallback>
                <p:oleObj name="Equation" r:id="rId6" imgW="1968500" imgH="393700" progId="Equation.3">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7800" y="5638800"/>
                        <a:ext cx="3077737"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advTm="240000"/>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normAutofit fontScale="90000"/>
          </a:bodyPr>
          <a:lstStyle/>
          <a:p>
            <a:r>
              <a:rPr lang="en-US" b="1" dirty="0">
                <a:solidFill>
                  <a:srgbClr val="FF0000"/>
                </a:solidFill>
              </a:rPr>
              <a:t>Temperature distribution for a slab with internal heat generation</a:t>
            </a:r>
          </a:p>
        </p:txBody>
      </p:sp>
      <p:sp>
        <p:nvSpPr>
          <p:cNvPr id="3" name="Content Placeholder 2"/>
          <p:cNvSpPr>
            <a:spLocks noGrp="1"/>
          </p:cNvSpPr>
          <p:nvPr>
            <p:ph idx="1"/>
          </p:nvPr>
        </p:nvSpPr>
        <p:spPr>
          <a:xfrm>
            <a:off x="152400" y="1143000"/>
            <a:ext cx="8534400" cy="5715000"/>
          </a:xfrm>
        </p:spPr>
        <p:txBody>
          <a:bodyPr>
            <a:normAutofit/>
          </a:bodyPr>
          <a:lstStyle/>
          <a:p>
            <a:r>
              <a:rPr lang="en-GB" dirty="0"/>
              <a:t>According to Fourier’s Law,</a:t>
            </a:r>
            <a:endParaRPr lang="en-US" dirty="0"/>
          </a:p>
          <a:p>
            <a:endParaRPr lang="en-US" dirty="0"/>
          </a:p>
          <a:p>
            <a:endParaRPr lang="en-US" dirty="0"/>
          </a:p>
          <a:p>
            <a:r>
              <a:rPr lang="en-US" dirty="0"/>
              <a:t>                                                        </a:t>
            </a:r>
            <a:r>
              <a:rPr lang="en-US" sz="2000" dirty="0"/>
              <a:t>if                   = constant</a:t>
            </a:r>
            <a:endParaRPr lang="en-US" dirty="0"/>
          </a:p>
          <a:p>
            <a:endParaRPr lang="en-US" dirty="0"/>
          </a:p>
          <a:p>
            <a:r>
              <a:rPr lang="en-US" sz="2400" dirty="0"/>
              <a:t>Integrating we obtain:</a:t>
            </a:r>
          </a:p>
          <a:p>
            <a:r>
              <a:rPr lang="en-US" sz="2400" dirty="0"/>
              <a:t>Substituting the boundary conditions we obtain:</a:t>
            </a:r>
          </a:p>
          <a:p>
            <a:pPr>
              <a:buNone/>
            </a:pPr>
            <a:r>
              <a:rPr lang="en-US" sz="2400" dirty="0"/>
              <a:t> and                            </a:t>
            </a:r>
          </a:p>
          <a:p>
            <a:r>
              <a:rPr lang="en-US" sz="2400" dirty="0"/>
              <a:t>Hence,                 </a:t>
            </a:r>
          </a:p>
        </p:txBody>
      </p:sp>
      <p:graphicFrame>
        <p:nvGraphicFramePr>
          <p:cNvPr id="60418" name="Object 2"/>
          <p:cNvGraphicFramePr>
            <a:graphicFrameLocks noChangeAspect="1"/>
          </p:cNvGraphicFramePr>
          <p:nvPr/>
        </p:nvGraphicFramePr>
        <p:xfrm>
          <a:off x="5257800" y="1371600"/>
          <a:ext cx="954088" cy="393700"/>
        </p:xfrm>
        <a:graphic>
          <a:graphicData uri="http://schemas.openxmlformats.org/presentationml/2006/ole">
            <mc:AlternateContent xmlns:mc="http://schemas.openxmlformats.org/markup-compatibility/2006">
              <mc:Choice xmlns:v="urn:schemas-microsoft-com:vml" Requires="v">
                <p:oleObj spid="_x0000_s60418" name="Equation" r:id="rId3" imgW="1041120" imgH="444240" progId="Equation.3">
                  <p:embed/>
                </p:oleObj>
              </mc:Choice>
              <mc:Fallback>
                <p:oleObj name="Equation" r:id="rId3" imgW="1041120" imgH="4442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0" y="1371600"/>
                        <a:ext cx="954088"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42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0419" name="Object 3"/>
          <p:cNvGraphicFramePr>
            <a:graphicFrameLocks noChangeAspect="1"/>
          </p:cNvGraphicFramePr>
          <p:nvPr/>
        </p:nvGraphicFramePr>
        <p:xfrm>
          <a:off x="762000" y="1905000"/>
          <a:ext cx="4610911" cy="685800"/>
        </p:xfrm>
        <a:graphic>
          <a:graphicData uri="http://schemas.openxmlformats.org/presentationml/2006/ole">
            <mc:AlternateContent xmlns:mc="http://schemas.openxmlformats.org/markup-compatibility/2006">
              <mc:Choice xmlns:v="urn:schemas-microsoft-com:vml" Requires="v">
                <p:oleObj spid="_x0000_s60419" name="Equation" r:id="rId5" imgW="3009900" imgH="444500" progId="Equation.3">
                  <p:embed/>
                </p:oleObj>
              </mc:Choice>
              <mc:Fallback>
                <p:oleObj name="Equation" r:id="rId5" imgW="3009900" imgH="4445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1905000"/>
                        <a:ext cx="4610911"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421" name="Object 5"/>
          <p:cNvGraphicFramePr>
            <a:graphicFrameLocks noChangeAspect="1"/>
          </p:cNvGraphicFramePr>
          <p:nvPr/>
        </p:nvGraphicFramePr>
        <p:xfrm>
          <a:off x="5943600" y="3048000"/>
          <a:ext cx="609600" cy="390769"/>
        </p:xfrm>
        <a:graphic>
          <a:graphicData uri="http://schemas.openxmlformats.org/presentationml/2006/ole">
            <mc:AlternateContent xmlns:mc="http://schemas.openxmlformats.org/markup-compatibility/2006">
              <mc:Choice xmlns:v="urn:schemas-microsoft-com:vml" Requires="v">
                <p:oleObj spid="_x0000_s60421" name="Equation" r:id="rId7" imgW="368300" imgH="228600" progId="Equation.3">
                  <p:embed/>
                </p:oleObj>
              </mc:Choice>
              <mc:Fallback>
                <p:oleObj name="Equation" r:id="rId7" imgW="368300" imgH="228600" progId="Equation.3">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43600" y="3048000"/>
                        <a:ext cx="609600" cy="3907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425"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0424" name="Object 8"/>
          <p:cNvGraphicFramePr>
            <a:graphicFrameLocks noChangeAspect="1"/>
          </p:cNvGraphicFramePr>
          <p:nvPr/>
        </p:nvGraphicFramePr>
        <p:xfrm>
          <a:off x="1066800" y="2819400"/>
          <a:ext cx="2013239" cy="571500"/>
        </p:xfrm>
        <a:graphic>
          <a:graphicData uri="http://schemas.openxmlformats.org/presentationml/2006/ole">
            <mc:AlternateContent xmlns:mc="http://schemas.openxmlformats.org/markup-compatibility/2006">
              <mc:Choice xmlns:v="urn:schemas-microsoft-com:vml" Requires="v">
                <p:oleObj spid="_x0000_s60424" name="Equation" r:id="rId9" imgW="1473200" imgH="419100" progId="Equation.3">
                  <p:embed/>
                </p:oleObj>
              </mc:Choice>
              <mc:Fallback>
                <p:oleObj name="Equation" r:id="rId9" imgW="1473200" imgH="419100" progId="Equation.3">
                  <p:embed/>
                  <p:pic>
                    <p:nvPicPr>
                      <p:cNvPr id="0" name="Picture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66800" y="2819400"/>
                        <a:ext cx="2013239"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427"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0426" name="Object 10"/>
          <p:cNvGraphicFramePr>
            <a:graphicFrameLocks noChangeAspect="1"/>
          </p:cNvGraphicFramePr>
          <p:nvPr/>
        </p:nvGraphicFramePr>
        <p:xfrm>
          <a:off x="3429000" y="3276600"/>
          <a:ext cx="1633105" cy="876300"/>
        </p:xfrm>
        <a:graphic>
          <a:graphicData uri="http://schemas.openxmlformats.org/presentationml/2006/ole">
            <mc:AlternateContent xmlns:mc="http://schemas.openxmlformats.org/markup-compatibility/2006">
              <mc:Choice xmlns:v="urn:schemas-microsoft-com:vml" Requires="v">
                <p:oleObj spid="_x0000_s60426" name="Equation" r:id="rId11" imgW="774364" imgH="418918" progId="Equation.3">
                  <p:embed/>
                </p:oleObj>
              </mc:Choice>
              <mc:Fallback>
                <p:oleObj name="Equation" r:id="rId11" imgW="774364" imgH="418918" progId="Equation.3">
                  <p:embed/>
                  <p:pic>
                    <p:nvPicPr>
                      <p:cNvPr id="0" name="Picture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29000" y="3276600"/>
                        <a:ext cx="1633105" cy="876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429"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0428" name="Object 12"/>
          <p:cNvGraphicFramePr>
            <a:graphicFrameLocks noChangeAspect="1"/>
          </p:cNvGraphicFramePr>
          <p:nvPr/>
        </p:nvGraphicFramePr>
        <p:xfrm>
          <a:off x="3505200" y="4114800"/>
          <a:ext cx="2060864" cy="533400"/>
        </p:xfrm>
        <a:graphic>
          <a:graphicData uri="http://schemas.openxmlformats.org/presentationml/2006/ole">
            <mc:AlternateContent xmlns:mc="http://schemas.openxmlformats.org/markup-compatibility/2006">
              <mc:Choice xmlns:v="urn:schemas-microsoft-com:vml" Requires="v">
                <p:oleObj spid="_x0000_s60428" name="Equation" r:id="rId13" imgW="1612900" imgH="419100" progId="Equation.3">
                  <p:embed/>
                </p:oleObj>
              </mc:Choice>
              <mc:Fallback>
                <p:oleObj name="Equation" r:id="rId13" imgW="1612900" imgH="419100" progId="Equation.3">
                  <p:embed/>
                  <p:pic>
                    <p:nvPicPr>
                      <p:cNvPr id="0" name="Picture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05200" y="4114800"/>
                        <a:ext cx="2060864"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431"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0430" name="Object 14"/>
          <p:cNvGraphicFramePr>
            <a:graphicFrameLocks noChangeAspect="1"/>
          </p:cNvGraphicFramePr>
          <p:nvPr/>
        </p:nvGraphicFramePr>
        <p:xfrm>
          <a:off x="6705600" y="4495800"/>
          <a:ext cx="1285875" cy="571500"/>
        </p:xfrm>
        <a:graphic>
          <a:graphicData uri="http://schemas.openxmlformats.org/presentationml/2006/ole">
            <mc:AlternateContent xmlns:mc="http://schemas.openxmlformats.org/markup-compatibility/2006">
              <mc:Choice xmlns:v="urn:schemas-microsoft-com:vml" Requires="v">
                <p:oleObj spid="_x0000_s60430" name="Equation" r:id="rId15" imgW="939800" imgH="419100" progId="Equation.3">
                  <p:embed/>
                </p:oleObj>
              </mc:Choice>
              <mc:Fallback>
                <p:oleObj name="Equation" r:id="rId15" imgW="939800" imgH="419100" progId="Equation.3">
                  <p:embed/>
                  <p:pic>
                    <p:nvPicPr>
                      <p:cNvPr id="0" name="Picture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705600" y="4495800"/>
                        <a:ext cx="1285875"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433"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0432" name="Object 16"/>
          <p:cNvGraphicFramePr>
            <a:graphicFrameLocks noChangeAspect="1"/>
          </p:cNvGraphicFramePr>
          <p:nvPr/>
        </p:nvGraphicFramePr>
        <p:xfrm>
          <a:off x="990600" y="4876800"/>
          <a:ext cx="1828800" cy="519143"/>
        </p:xfrm>
        <a:graphic>
          <a:graphicData uri="http://schemas.openxmlformats.org/presentationml/2006/ole">
            <mc:AlternateContent xmlns:mc="http://schemas.openxmlformats.org/markup-compatibility/2006">
              <mc:Choice xmlns:v="urn:schemas-microsoft-com:vml" Requires="v">
                <p:oleObj spid="_x0000_s60432" name="Equation" r:id="rId17" imgW="1473200" imgH="419100" progId="Equation.3">
                  <p:embed/>
                </p:oleObj>
              </mc:Choice>
              <mc:Fallback>
                <p:oleObj name="Equation" r:id="rId17" imgW="1473200" imgH="419100" progId="Equation.3">
                  <p:embed/>
                  <p:pic>
                    <p:nvPicPr>
                      <p:cNvPr id="0" name="Picture 1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90600" y="4876800"/>
                        <a:ext cx="1828800" cy="5191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435"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0434" name="Object 18"/>
          <p:cNvGraphicFramePr>
            <a:graphicFrameLocks noChangeAspect="1"/>
          </p:cNvGraphicFramePr>
          <p:nvPr/>
        </p:nvGraphicFramePr>
        <p:xfrm>
          <a:off x="1752600" y="5486400"/>
          <a:ext cx="4130386" cy="685800"/>
        </p:xfrm>
        <a:graphic>
          <a:graphicData uri="http://schemas.openxmlformats.org/presentationml/2006/ole">
            <mc:AlternateContent xmlns:mc="http://schemas.openxmlformats.org/markup-compatibility/2006">
              <mc:Choice xmlns:v="urn:schemas-microsoft-com:vml" Requires="v">
                <p:oleObj spid="_x0000_s60434" name="Equation" r:id="rId19" imgW="2527300" imgH="419100" progId="Equation.3">
                  <p:embed/>
                </p:oleObj>
              </mc:Choice>
              <mc:Fallback>
                <p:oleObj name="Equation" r:id="rId19" imgW="2527300" imgH="419100" progId="Equation.3">
                  <p:embed/>
                  <p:pic>
                    <p:nvPicPr>
                      <p:cNvPr id="0" name="Picture 1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752600" y="5486400"/>
                        <a:ext cx="4130386"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advTm="240000"/>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rPr>
              <a:t>Temperature distribution in a slab  with heat-generation</a:t>
            </a:r>
          </a:p>
        </p:txBody>
      </p:sp>
      <p:sp>
        <p:nvSpPr>
          <p:cNvPr id="3" name="Content Placeholder 2"/>
          <p:cNvSpPr>
            <a:spLocks noGrp="1"/>
          </p:cNvSpPr>
          <p:nvPr>
            <p:ph idx="1"/>
          </p:nvPr>
        </p:nvSpPr>
        <p:spPr>
          <a:xfrm>
            <a:off x="457200" y="1600200"/>
            <a:ext cx="8229600" cy="4876800"/>
          </a:xfrm>
        </p:spPr>
        <p:txBody>
          <a:bodyPr>
            <a:normAutofit fontScale="92500"/>
          </a:bodyPr>
          <a:lstStyle/>
          <a:p>
            <a:r>
              <a:rPr lang="en-GB" dirty="0"/>
              <a:t>Note, however; that with generation the heat flux is no longer independent of </a:t>
            </a:r>
            <a:r>
              <a:rPr lang="en-GB" i="1" dirty="0"/>
              <a:t>x</a:t>
            </a:r>
            <a:r>
              <a:rPr lang="en-GB" dirty="0"/>
              <a:t>.</a:t>
            </a:r>
            <a:endParaRPr lang="en-US" dirty="0"/>
          </a:p>
          <a:p>
            <a:r>
              <a:rPr lang="en-GB" dirty="0"/>
              <a:t>The preceding simplifies when both are maintained at a common temperature, such that </a:t>
            </a:r>
            <a:r>
              <a:rPr lang="en-GB" i="1" dirty="0"/>
              <a:t>T</a:t>
            </a:r>
            <a:r>
              <a:rPr lang="en-GB" baseline="-25000" dirty="0"/>
              <a:t>s1 </a:t>
            </a:r>
            <a:r>
              <a:rPr lang="en-GB" dirty="0"/>
              <a:t>= </a:t>
            </a:r>
            <a:r>
              <a:rPr lang="en-GB" i="1" dirty="0"/>
              <a:t>T</a:t>
            </a:r>
            <a:r>
              <a:rPr lang="en-GB" baseline="-25000" dirty="0"/>
              <a:t>s2 </a:t>
            </a:r>
            <a:r>
              <a:rPr lang="en-GB" dirty="0"/>
              <a:t>= </a:t>
            </a:r>
            <a:r>
              <a:rPr lang="en-GB" i="1" dirty="0"/>
              <a:t>T</a:t>
            </a:r>
            <a:r>
              <a:rPr lang="en-GB" baseline="-25000" dirty="0"/>
              <a:t>s</a:t>
            </a:r>
            <a:r>
              <a:rPr lang="en-GB" dirty="0"/>
              <a:t>. The temperature distribution is then </a:t>
            </a:r>
            <a:r>
              <a:rPr lang="en-GB" i="1" dirty="0"/>
              <a:t>symmetrical</a:t>
            </a:r>
            <a:r>
              <a:rPr lang="en-GB" dirty="0"/>
              <a:t> about the mid-plane as in </a:t>
            </a:r>
            <a:r>
              <a:rPr lang="en-GB"/>
              <a:t>page 38 .</a:t>
            </a:r>
            <a:endParaRPr lang="en-GB" dirty="0"/>
          </a:p>
          <a:p>
            <a:endParaRPr lang="en-GB" dirty="0"/>
          </a:p>
          <a:p>
            <a:endParaRPr lang="en-GB" dirty="0"/>
          </a:p>
          <a:p>
            <a:r>
              <a:rPr lang="en-GB" sz="2600" b="1" i="1" dirty="0"/>
              <a:t>Note: A material having a thermal heat generation cannot be represented by a thermal circuit.</a:t>
            </a:r>
            <a:endParaRPr lang="en-US" sz="2600" b="1" dirty="0"/>
          </a:p>
          <a:p>
            <a:endParaRPr lang="en-US" dirty="0"/>
          </a:p>
          <a:p>
            <a:endParaRPr lang="en-US" dirty="0"/>
          </a:p>
        </p:txBody>
      </p:sp>
      <p:sp>
        <p:nvSpPr>
          <p:cNvPr id="614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1441" name="Object 1"/>
          <p:cNvGraphicFramePr>
            <a:graphicFrameLocks noChangeAspect="1"/>
          </p:cNvGraphicFramePr>
          <p:nvPr/>
        </p:nvGraphicFramePr>
        <p:xfrm>
          <a:off x="3657600" y="4572000"/>
          <a:ext cx="2215662" cy="685800"/>
        </p:xfrm>
        <a:graphic>
          <a:graphicData uri="http://schemas.openxmlformats.org/presentationml/2006/ole">
            <mc:AlternateContent xmlns:mc="http://schemas.openxmlformats.org/markup-compatibility/2006">
              <mc:Choice xmlns:v="urn:schemas-microsoft-com:vml" Requires="v">
                <p:oleObj spid="_x0000_s61441" name="Equation" r:id="rId3" imgW="1600200" imgH="495300" progId="Equation.3">
                  <p:embed/>
                </p:oleObj>
              </mc:Choice>
              <mc:Fallback>
                <p:oleObj name="Equation" r:id="rId3" imgW="1600200" imgH="495300"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4572000"/>
                        <a:ext cx="2215662"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44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1443" name="Object 3"/>
          <p:cNvGraphicFramePr>
            <a:graphicFrameLocks noChangeAspect="1"/>
          </p:cNvGraphicFramePr>
          <p:nvPr/>
        </p:nvGraphicFramePr>
        <p:xfrm>
          <a:off x="1828800" y="5105400"/>
          <a:ext cx="1285875" cy="419100"/>
        </p:xfrm>
        <a:graphic>
          <a:graphicData uri="http://schemas.openxmlformats.org/presentationml/2006/ole">
            <mc:AlternateContent xmlns:mc="http://schemas.openxmlformats.org/markup-compatibility/2006">
              <mc:Choice xmlns:v="urn:schemas-microsoft-com:vml" Requires="v">
                <p:oleObj spid="_x0000_s61443" name="Equation" r:id="rId5" imgW="1282700" imgH="419100" progId="Equation.3">
                  <p:embed/>
                </p:oleObj>
              </mc:Choice>
              <mc:Fallback>
                <p:oleObj name="Equation" r:id="rId5" imgW="1282700" imgH="4191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8800" y="5105400"/>
                        <a:ext cx="1285875"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44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1445" name="Object 5"/>
          <p:cNvGraphicFramePr>
            <a:graphicFrameLocks noChangeAspect="1"/>
          </p:cNvGraphicFramePr>
          <p:nvPr/>
        </p:nvGraphicFramePr>
        <p:xfrm>
          <a:off x="6172200" y="4648200"/>
          <a:ext cx="1688353" cy="762000"/>
        </p:xfrm>
        <a:graphic>
          <a:graphicData uri="http://schemas.openxmlformats.org/presentationml/2006/ole">
            <mc:AlternateContent xmlns:mc="http://schemas.openxmlformats.org/markup-compatibility/2006">
              <mc:Choice xmlns:v="urn:schemas-microsoft-com:vml" Requires="v">
                <p:oleObj spid="_x0000_s61445" name="Equation" r:id="rId7" imgW="1079032" imgH="482391" progId="Equation.3">
                  <p:embed/>
                </p:oleObj>
              </mc:Choice>
              <mc:Fallback>
                <p:oleObj name="Equation" r:id="rId7" imgW="1079032" imgH="482391" progId="Equation.3">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72200" y="4648200"/>
                        <a:ext cx="1688353"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advTm="240000"/>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06375"/>
            <a:ext cx="7772400" cy="1470025"/>
          </a:xfrm>
        </p:spPr>
        <p:txBody>
          <a:bodyPr>
            <a:normAutofit fontScale="90000"/>
          </a:bodyPr>
          <a:lstStyle/>
          <a:p>
            <a:br>
              <a:rPr lang="en-US" b="1" dirty="0"/>
            </a:br>
            <a:r>
              <a:rPr lang="en-US" sz="3600" b="1" dirty="0">
                <a:solidFill>
                  <a:srgbClr val="FF0000"/>
                </a:solidFill>
              </a:rPr>
              <a:t>HEAT TRANSFER FROM EXTENDED SURFACES </a:t>
            </a:r>
            <a:br>
              <a:rPr lang="en-US" sz="3600" b="1" dirty="0">
                <a:solidFill>
                  <a:srgbClr val="FF0000"/>
                </a:solidFill>
              </a:rPr>
            </a:br>
            <a:r>
              <a:rPr lang="en-US" sz="3600" b="1" dirty="0">
                <a:solidFill>
                  <a:srgbClr val="FF0000"/>
                </a:solidFill>
              </a:rPr>
              <a:t>(CONDUCTION-CONVECTION SYSTEMS)</a:t>
            </a:r>
            <a:br>
              <a:rPr lang="en-US" sz="3600" b="1" i="1" dirty="0">
                <a:solidFill>
                  <a:srgbClr val="FF0000"/>
                </a:solidFill>
              </a:rPr>
            </a:br>
            <a:endParaRPr lang="en-US" sz="3600" dirty="0">
              <a:solidFill>
                <a:srgbClr val="FF0000"/>
              </a:solidFill>
            </a:endParaRPr>
          </a:p>
        </p:txBody>
      </p:sp>
      <p:sp>
        <p:nvSpPr>
          <p:cNvPr id="3" name="Subtitle 2"/>
          <p:cNvSpPr>
            <a:spLocks noGrp="1"/>
          </p:cNvSpPr>
          <p:nvPr>
            <p:ph type="subTitle" idx="1"/>
          </p:nvPr>
        </p:nvSpPr>
        <p:spPr>
          <a:xfrm>
            <a:off x="381000" y="1828800"/>
            <a:ext cx="8382000" cy="4191000"/>
          </a:xfrm>
        </p:spPr>
        <p:txBody>
          <a:bodyPr>
            <a:noAutofit/>
          </a:bodyPr>
          <a:lstStyle/>
          <a:p>
            <a:pPr algn="just">
              <a:buFont typeface="Wingdings" pitchFamily="2" charset="2"/>
              <a:buChar char="§"/>
            </a:pPr>
            <a:r>
              <a:rPr lang="en-GB" sz="2400" b="1" dirty="0">
                <a:solidFill>
                  <a:schemeClr val="tx1"/>
                </a:solidFill>
              </a:rPr>
              <a:t>The term </a:t>
            </a:r>
            <a:r>
              <a:rPr lang="en-GB" sz="2400" b="1" i="1" dirty="0">
                <a:solidFill>
                  <a:schemeClr val="tx1"/>
                </a:solidFill>
              </a:rPr>
              <a:t>extended surface</a:t>
            </a:r>
            <a:r>
              <a:rPr lang="en-GB" sz="2400" b="1" dirty="0">
                <a:solidFill>
                  <a:schemeClr val="tx1"/>
                </a:solidFill>
              </a:rPr>
              <a:t> is commonly used in reference to a solid that experiences energy transfer by conduction within its boundaries, as well as energy transfer by convection (and/or radiation) between its boundaries and the surroundings. </a:t>
            </a:r>
          </a:p>
          <a:p>
            <a:pPr algn="just">
              <a:buFont typeface="Wingdings" pitchFamily="2" charset="2"/>
              <a:buChar char="§"/>
            </a:pPr>
            <a:r>
              <a:rPr lang="en-GB" sz="2400" b="1" dirty="0">
                <a:solidFill>
                  <a:schemeClr val="tx1"/>
                </a:solidFill>
              </a:rPr>
              <a:t>Although there are many different situations that involve combined conduction-convection effects, the most frequent application is one in which an extended surface is used specifically to </a:t>
            </a:r>
            <a:r>
              <a:rPr lang="en-GB" sz="2400" b="1" i="1" dirty="0">
                <a:solidFill>
                  <a:schemeClr val="tx1"/>
                </a:solidFill>
              </a:rPr>
              <a:t>enhance</a:t>
            </a:r>
            <a:r>
              <a:rPr lang="en-GB" sz="2400" b="1" dirty="0">
                <a:solidFill>
                  <a:schemeClr val="tx1"/>
                </a:solidFill>
              </a:rPr>
              <a:t> the heat transfer rate between a solid and an adjoining fluid. Such an extended surface is termed a </a:t>
            </a:r>
            <a:r>
              <a:rPr lang="en-GB" sz="2400" b="1" i="1" dirty="0">
                <a:solidFill>
                  <a:schemeClr val="tx1"/>
                </a:solidFill>
              </a:rPr>
              <a:t>fin</a:t>
            </a:r>
            <a:r>
              <a:rPr lang="en-GB" sz="2400" b="1" dirty="0">
                <a:solidFill>
                  <a:schemeClr val="tx1"/>
                </a:solidFill>
              </a:rPr>
              <a:t>.</a:t>
            </a:r>
            <a:endParaRPr lang="en-US" sz="2400" b="1" dirty="0">
              <a:solidFill>
                <a:schemeClr val="tx1"/>
              </a:solidFill>
            </a:endParaRPr>
          </a:p>
          <a:p>
            <a:endParaRPr lang="en-US" sz="2000" dirty="0"/>
          </a:p>
        </p:txBody>
      </p:sp>
    </p:spTree>
  </p:cSld>
  <p:clrMapOvr>
    <a:masterClrMapping/>
  </p:clrMapOvr>
  <p:transition advTm="240000"/>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685800"/>
          </a:xfrm>
        </p:spPr>
        <p:txBody>
          <a:bodyPr>
            <a:normAutofit fontScale="90000"/>
          </a:bodyPr>
          <a:lstStyle/>
          <a:p>
            <a:r>
              <a:rPr lang="en-US" dirty="0">
                <a:solidFill>
                  <a:srgbClr val="FF0000"/>
                </a:solidFill>
                <a:latin typeface="Arial Black" pitchFamily="34" charset="0"/>
              </a:rPr>
              <a:t>FIN ANALYSIS</a:t>
            </a:r>
          </a:p>
        </p:txBody>
      </p:sp>
      <p:sp>
        <p:nvSpPr>
          <p:cNvPr id="3" name="Content Placeholder 2"/>
          <p:cNvSpPr>
            <a:spLocks noGrp="1"/>
          </p:cNvSpPr>
          <p:nvPr>
            <p:ph idx="1"/>
          </p:nvPr>
        </p:nvSpPr>
        <p:spPr>
          <a:xfrm>
            <a:off x="228600" y="838200"/>
            <a:ext cx="8763000" cy="5105400"/>
          </a:xfrm>
        </p:spPr>
        <p:txBody>
          <a:bodyPr>
            <a:normAutofit/>
          </a:bodyPr>
          <a:lstStyle/>
          <a:p>
            <a:pPr>
              <a:buNone/>
            </a:pPr>
            <a:r>
              <a:rPr lang="en-US" sz="2800" b="1" dirty="0"/>
              <a:t>Fin of rectangular cross section</a:t>
            </a:r>
          </a:p>
        </p:txBody>
      </p:sp>
      <p:pic>
        <p:nvPicPr>
          <p:cNvPr id="1026" name="Picture 314"/>
          <p:cNvPicPr>
            <a:picLocks noChangeAspect="1" noChangeArrowheads="1"/>
          </p:cNvPicPr>
          <p:nvPr/>
        </p:nvPicPr>
        <p:blipFill>
          <a:blip r:embed="rId2" cstate="print">
            <a:lum bright="-26000" contrast="44000"/>
          </a:blip>
          <a:srcRect/>
          <a:stretch>
            <a:fillRect/>
          </a:stretch>
        </p:blipFill>
        <p:spPr bwMode="auto">
          <a:xfrm>
            <a:off x="381000" y="1524001"/>
            <a:ext cx="3429000" cy="3469480"/>
          </a:xfrm>
          <a:prstGeom prst="rect">
            <a:avLst/>
          </a:prstGeom>
          <a:noFill/>
          <a:ln w="9525">
            <a:noFill/>
            <a:miter lim="800000"/>
            <a:headEnd/>
            <a:tailEnd/>
          </a:ln>
        </p:spPr>
      </p:pic>
      <p:pic>
        <p:nvPicPr>
          <p:cNvPr id="1027" name="Picture 315"/>
          <p:cNvPicPr>
            <a:picLocks noChangeAspect="1" noChangeArrowheads="1"/>
          </p:cNvPicPr>
          <p:nvPr/>
        </p:nvPicPr>
        <p:blipFill>
          <a:blip r:embed="rId3" cstate="print">
            <a:lum bright="-26000" contrast="44000"/>
          </a:blip>
          <a:srcRect/>
          <a:stretch>
            <a:fillRect/>
          </a:stretch>
        </p:blipFill>
        <p:spPr bwMode="auto">
          <a:xfrm>
            <a:off x="3886200" y="1524000"/>
            <a:ext cx="4732421" cy="3505200"/>
          </a:xfrm>
          <a:prstGeom prst="rect">
            <a:avLst/>
          </a:prstGeom>
          <a:noFill/>
          <a:ln w="9525">
            <a:noFill/>
            <a:miter lim="800000"/>
            <a:headEnd/>
            <a:tailEnd/>
          </a:ln>
        </p:spPr>
      </p:pic>
    </p:spTree>
  </p:cSld>
  <p:clrMapOvr>
    <a:masterClrMapping/>
  </p:clrMapOvr>
  <p:transition advTm="240000"/>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09600"/>
            <a:ext cx="8382000" cy="808038"/>
          </a:xfrm>
        </p:spPr>
        <p:txBody>
          <a:bodyPr>
            <a:normAutofit/>
          </a:bodyPr>
          <a:lstStyle/>
          <a:p>
            <a:r>
              <a:rPr lang="en-US" sz="2800" b="1" dirty="0">
                <a:solidFill>
                  <a:srgbClr val="FF0000"/>
                </a:solidFill>
                <a:latin typeface="Arial Black" pitchFamily="34" charset="0"/>
              </a:rPr>
              <a:t>Energy balance on differential element</a:t>
            </a:r>
          </a:p>
        </p:txBody>
      </p:sp>
      <p:sp>
        <p:nvSpPr>
          <p:cNvPr id="3" name="Content Placeholder 2"/>
          <p:cNvSpPr>
            <a:spLocks noGrp="1"/>
          </p:cNvSpPr>
          <p:nvPr>
            <p:ph idx="1"/>
          </p:nvPr>
        </p:nvSpPr>
        <p:spPr>
          <a:xfrm>
            <a:off x="228600" y="1371600"/>
            <a:ext cx="8686800" cy="5257800"/>
          </a:xfrm>
        </p:spPr>
        <p:txBody>
          <a:bodyPr/>
          <a:lstStyle/>
          <a:p>
            <a:r>
              <a:rPr lang="en-US" sz="2000" b="1" dirty="0"/>
              <a:t>Applying the conservation energy requirement to a differential element of Figure 20, we obtain</a:t>
            </a:r>
          </a:p>
          <a:p>
            <a:endParaRPr lang="en-US" dirty="0"/>
          </a:p>
        </p:txBody>
      </p:sp>
      <p:pic>
        <p:nvPicPr>
          <p:cNvPr id="2050" name="Picture 319"/>
          <p:cNvPicPr>
            <a:picLocks noChangeAspect="1" noChangeArrowheads="1"/>
          </p:cNvPicPr>
          <p:nvPr/>
        </p:nvPicPr>
        <p:blipFill>
          <a:blip r:embed="rId2" cstate="print">
            <a:lum bright="-26000" contrast="44000"/>
          </a:blip>
          <a:srcRect/>
          <a:stretch>
            <a:fillRect/>
          </a:stretch>
        </p:blipFill>
        <p:spPr bwMode="auto">
          <a:xfrm>
            <a:off x="597072" y="2819400"/>
            <a:ext cx="7861128" cy="3352800"/>
          </a:xfrm>
          <a:prstGeom prst="rect">
            <a:avLst/>
          </a:prstGeom>
          <a:noFill/>
          <a:ln w="9525">
            <a:noFill/>
            <a:miter lim="800000"/>
            <a:headEnd/>
            <a:tailEnd/>
          </a:ln>
        </p:spPr>
      </p:pic>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051" name="Object 3"/>
          <p:cNvGraphicFramePr>
            <a:graphicFrameLocks noChangeAspect="1"/>
          </p:cNvGraphicFramePr>
          <p:nvPr/>
        </p:nvGraphicFramePr>
        <p:xfrm>
          <a:off x="1752600" y="2133600"/>
          <a:ext cx="3587261" cy="609600"/>
        </p:xfrm>
        <a:graphic>
          <a:graphicData uri="http://schemas.openxmlformats.org/presentationml/2006/ole">
            <mc:AlternateContent xmlns:mc="http://schemas.openxmlformats.org/markup-compatibility/2006">
              <mc:Choice xmlns:v="urn:schemas-microsoft-com:vml" Requires="v">
                <p:oleObj name="Equation" r:id="rId3" imgW="1459866" imgH="253890" progId="Equation.3">
                  <p:embed/>
                </p:oleObj>
              </mc:Choice>
              <mc:Fallback>
                <p:oleObj name="Equation" r:id="rId3" imgW="1459866" imgH="253890" progId="Equation.3">
                  <p:embed/>
                  <p:pic>
                    <p:nvPicPr>
                      <p:cNvPr id="2051"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2133600"/>
                        <a:ext cx="3587261"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advTm="240000"/>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2800" b="1" dirty="0">
                <a:solidFill>
                  <a:srgbClr val="FF0000"/>
                </a:solidFill>
                <a:latin typeface="Arial Black" pitchFamily="34" charset="0"/>
              </a:rPr>
              <a:t>Derivation of the general differential equation</a:t>
            </a:r>
          </a:p>
        </p:txBody>
      </p:sp>
      <p:sp>
        <p:nvSpPr>
          <p:cNvPr id="3" name="Content Placeholder 2"/>
          <p:cNvSpPr>
            <a:spLocks noGrp="1"/>
          </p:cNvSpPr>
          <p:nvPr>
            <p:ph idx="1"/>
          </p:nvPr>
        </p:nvSpPr>
        <p:spPr>
          <a:xfrm>
            <a:off x="457200" y="1143000"/>
            <a:ext cx="8229600" cy="4983163"/>
          </a:xfrm>
        </p:spPr>
        <p:txBody>
          <a:bodyPr>
            <a:normAutofit/>
          </a:bodyPr>
          <a:lstStyle/>
          <a:p>
            <a:r>
              <a:rPr lang="en-GB" dirty="0"/>
              <a:t>From Fourier’s law, we know that</a:t>
            </a:r>
          </a:p>
          <a:p>
            <a:r>
              <a:rPr lang="en-GB" dirty="0"/>
              <a:t>From Taylor’s series expansion we write:</a:t>
            </a:r>
          </a:p>
          <a:p>
            <a:pPr>
              <a:buNone/>
            </a:pPr>
            <a:endParaRPr lang="en-GB" dirty="0"/>
          </a:p>
          <a:p>
            <a:endParaRPr lang="en-GB" dirty="0"/>
          </a:p>
          <a:p>
            <a:pPr>
              <a:buNone/>
            </a:pPr>
            <a:r>
              <a:rPr lang="en-GB" dirty="0"/>
              <a:t>                                                 </a:t>
            </a:r>
          </a:p>
          <a:p>
            <a:pPr>
              <a:buNone/>
            </a:pPr>
            <a:r>
              <a:rPr lang="en-GB" sz="1800" b="1" dirty="0"/>
              <a:t>Substituting the foregoing rates into the energy balance, we obtain</a:t>
            </a:r>
          </a:p>
          <a:p>
            <a:r>
              <a:rPr lang="en-US" dirty="0"/>
              <a:t>                            </a:t>
            </a:r>
            <a:r>
              <a:rPr lang="en-US" sz="2000" dirty="0"/>
              <a:t>or</a:t>
            </a:r>
            <a:r>
              <a:rPr lang="en-US" dirty="0"/>
              <a:t> </a:t>
            </a:r>
          </a:p>
        </p:txBody>
      </p:sp>
      <p:sp>
        <p:nvSpPr>
          <p:cNvPr id="1638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6385" name="Object 1"/>
          <p:cNvGraphicFramePr>
            <a:graphicFrameLocks noChangeAspect="1"/>
          </p:cNvGraphicFramePr>
          <p:nvPr/>
        </p:nvGraphicFramePr>
        <p:xfrm>
          <a:off x="6553200" y="990600"/>
          <a:ext cx="1983058" cy="838200"/>
        </p:xfrm>
        <a:graphic>
          <a:graphicData uri="http://schemas.openxmlformats.org/presentationml/2006/ole">
            <mc:AlternateContent xmlns:mc="http://schemas.openxmlformats.org/markup-compatibility/2006">
              <mc:Choice xmlns:v="urn:schemas-microsoft-com:vml" Requires="v">
                <p:oleObj name="Equation" r:id="rId2" imgW="926698" imgH="393529" progId="Equation.3">
                  <p:embed/>
                </p:oleObj>
              </mc:Choice>
              <mc:Fallback>
                <p:oleObj name="Equation" r:id="rId2" imgW="926698" imgH="393529" progId="Equation.3">
                  <p:embed/>
                  <p:pic>
                    <p:nvPicPr>
                      <p:cNvPr id="16385"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200" y="990600"/>
                        <a:ext cx="1983058"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6387" name="Object 3"/>
          <p:cNvGraphicFramePr>
            <a:graphicFrameLocks noChangeAspect="1"/>
          </p:cNvGraphicFramePr>
          <p:nvPr/>
        </p:nvGraphicFramePr>
        <p:xfrm>
          <a:off x="381000" y="2286000"/>
          <a:ext cx="3156097" cy="990600"/>
        </p:xfrm>
        <a:graphic>
          <a:graphicData uri="http://schemas.openxmlformats.org/presentationml/2006/ole">
            <mc:AlternateContent xmlns:mc="http://schemas.openxmlformats.org/markup-compatibility/2006">
              <mc:Choice xmlns:v="urn:schemas-microsoft-com:vml" Requires="v">
                <p:oleObj name="Equation" r:id="rId4" imgW="1295400" imgH="419100" progId="Equation.3">
                  <p:embed/>
                </p:oleObj>
              </mc:Choice>
              <mc:Fallback>
                <p:oleObj name="Equation" r:id="rId4" imgW="1295400" imgH="419100" progId="Equation.3">
                  <p:embed/>
                  <p:pic>
                    <p:nvPicPr>
                      <p:cNvPr id="16387"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2286000"/>
                        <a:ext cx="3156097"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9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6389" name="Object 5"/>
          <p:cNvGraphicFramePr>
            <a:graphicFrameLocks noChangeAspect="1"/>
          </p:cNvGraphicFramePr>
          <p:nvPr/>
        </p:nvGraphicFramePr>
        <p:xfrm>
          <a:off x="3810000" y="2362200"/>
          <a:ext cx="4714240" cy="914400"/>
        </p:xfrm>
        <a:graphic>
          <a:graphicData uri="http://schemas.openxmlformats.org/presentationml/2006/ole">
            <mc:AlternateContent xmlns:mc="http://schemas.openxmlformats.org/markup-compatibility/2006">
              <mc:Choice xmlns:v="urn:schemas-microsoft-com:vml" Requires="v">
                <p:oleObj name="Equation" r:id="rId6" imgW="2209800" imgH="431800" progId="Equation.3">
                  <p:embed/>
                </p:oleObj>
              </mc:Choice>
              <mc:Fallback>
                <p:oleObj name="Equation" r:id="rId6" imgW="2209800" imgH="431800" progId="Equation.3">
                  <p:embed/>
                  <p:pic>
                    <p:nvPicPr>
                      <p:cNvPr id="16389"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0000" y="2362200"/>
                        <a:ext cx="471424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9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6391" name="Object 7"/>
          <p:cNvGraphicFramePr>
            <a:graphicFrameLocks noChangeAspect="1"/>
          </p:cNvGraphicFramePr>
          <p:nvPr/>
        </p:nvGraphicFramePr>
        <p:xfrm>
          <a:off x="609600" y="3429000"/>
          <a:ext cx="3352800" cy="574110"/>
        </p:xfrm>
        <a:graphic>
          <a:graphicData uri="http://schemas.openxmlformats.org/presentationml/2006/ole">
            <mc:AlternateContent xmlns:mc="http://schemas.openxmlformats.org/markup-compatibility/2006">
              <mc:Choice xmlns:v="urn:schemas-microsoft-com:vml" Requires="v">
                <p:oleObj name="Equation" r:id="rId8" imgW="1384300" imgH="241300" progId="Equation.3">
                  <p:embed/>
                </p:oleObj>
              </mc:Choice>
              <mc:Fallback>
                <p:oleObj name="Equation" r:id="rId8" imgW="1384300" imgH="241300" progId="Equation.3">
                  <p:embed/>
                  <p:pic>
                    <p:nvPicPr>
                      <p:cNvPr id="16391"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9600" y="3429000"/>
                        <a:ext cx="3352800" cy="5741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9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6393" name="Object 9"/>
          <p:cNvGraphicFramePr>
            <a:graphicFrameLocks noChangeAspect="1"/>
          </p:cNvGraphicFramePr>
          <p:nvPr/>
        </p:nvGraphicFramePr>
        <p:xfrm>
          <a:off x="838200" y="4572000"/>
          <a:ext cx="2501053" cy="533400"/>
        </p:xfrm>
        <a:graphic>
          <a:graphicData uri="http://schemas.openxmlformats.org/presentationml/2006/ole">
            <mc:AlternateContent xmlns:mc="http://schemas.openxmlformats.org/markup-compatibility/2006">
              <mc:Choice xmlns:v="urn:schemas-microsoft-com:vml" Requires="v">
                <p:oleObj name="Equation" r:id="rId10" imgW="2006600" imgH="431800" progId="Equation.3">
                  <p:embed/>
                </p:oleObj>
              </mc:Choice>
              <mc:Fallback>
                <p:oleObj name="Equation" r:id="rId10" imgW="2006600" imgH="431800" progId="Equation.3">
                  <p:embed/>
                  <p:pic>
                    <p:nvPicPr>
                      <p:cNvPr id="16393"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38200" y="4572000"/>
                        <a:ext cx="2501053"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9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6395" name="Object 11"/>
          <p:cNvGraphicFramePr>
            <a:graphicFrameLocks noChangeAspect="1"/>
          </p:cNvGraphicFramePr>
          <p:nvPr/>
        </p:nvGraphicFramePr>
        <p:xfrm>
          <a:off x="4114800" y="4572000"/>
          <a:ext cx="4249271" cy="685800"/>
        </p:xfrm>
        <a:graphic>
          <a:graphicData uri="http://schemas.openxmlformats.org/presentationml/2006/ole">
            <mc:AlternateContent xmlns:mc="http://schemas.openxmlformats.org/markup-compatibility/2006">
              <mc:Choice xmlns:v="urn:schemas-microsoft-com:vml" Requires="v">
                <p:oleObj name="Equation" r:id="rId12" imgW="3009900" imgH="482600" progId="Equation.3">
                  <p:embed/>
                </p:oleObj>
              </mc:Choice>
              <mc:Fallback>
                <p:oleObj name="Equation" r:id="rId12" imgW="3009900" imgH="482600" progId="Equation.3">
                  <p:embed/>
                  <p:pic>
                    <p:nvPicPr>
                      <p:cNvPr id="16395" name="Object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114800" y="4572000"/>
                        <a:ext cx="4249271"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advTm="240000"/>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838200"/>
          </a:xfrm>
        </p:spPr>
        <p:txBody>
          <a:bodyPr>
            <a:normAutofit fontScale="90000"/>
          </a:bodyPr>
          <a:lstStyle/>
          <a:p>
            <a:r>
              <a:rPr lang="en-US" b="1" dirty="0">
                <a:solidFill>
                  <a:srgbClr val="FF0000"/>
                </a:solidFill>
              </a:rPr>
              <a:t>Fins of uniform constant cross-section</a:t>
            </a:r>
          </a:p>
        </p:txBody>
      </p:sp>
      <p:sp>
        <p:nvSpPr>
          <p:cNvPr id="3" name="Content Placeholder 2"/>
          <p:cNvSpPr>
            <a:spLocks noGrp="1"/>
          </p:cNvSpPr>
          <p:nvPr>
            <p:ph idx="1"/>
          </p:nvPr>
        </p:nvSpPr>
        <p:spPr>
          <a:xfrm>
            <a:off x="152400" y="1143000"/>
            <a:ext cx="8839200" cy="5334000"/>
          </a:xfrm>
        </p:spPr>
        <p:txBody>
          <a:bodyPr/>
          <a:lstStyle/>
          <a:p>
            <a:r>
              <a:rPr lang="en-GB" dirty="0"/>
              <a:t>We consider straight rectangular and pin fins of uniform cross section (Figure 20). Each fin is attached to a base surface of temperature         and extends into a fluid of temperature       . For the prescribed fins,        is a constant and                     is the surface area measured from the base to </a:t>
            </a:r>
            <a:r>
              <a:rPr lang="en-GB" i="1" dirty="0"/>
              <a:t>x</a:t>
            </a:r>
            <a:r>
              <a:rPr lang="en-GB" dirty="0"/>
              <a:t> and </a:t>
            </a:r>
            <a:r>
              <a:rPr lang="en-GB" i="1" dirty="0"/>
              <a:t>P</a:t>
            </a:r>
            <a:r>
              <a:rPr lang="en-GB" dirty="0"/>
              <a:t> is the fin perimeter. Accordingly, with      and               , Equation 2.45 reduces to:</a:t>
            </a:r>
          </a:p>
          <a:p>
            <a:r>
              <a:rPr lang="en-GB" dirty="0"/>
              <a:t>                 defining an </a:t>
            </a:r>
            <a:r>
              <a:rPr lang="en-GB" i="1" dirty="0"/>
              <a:t>excess temperature</a:t>
            </a:r>
            <a:r>
              <a:rPr lang="en-GB" dirty="0"/>
              <a:t>  as </a:t>
            </a:r>
          </a:p>
          <a:p>
            <a:r>
              <a:rPr lang="en-US" dirty="0"/>
              <a:t>                                         and</a:t>
            </a:r>
          </a:p>
        </p:txBody>
      </p:sp>
      <p:sp>
        <p:nvSpPr>
          <p:cNvPr id="174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7409" name="Object 1"/>
          <p:cNvGraphicFramePr>
            <a:graphicFrameLocks noChangeAspect="1"/>
          </p:cNvGraphicFramePr>
          <p:nvPr/>
        </p:nvGraphicFramePr>
        <p:xfrm>
          <a:off x="533400" y="5334000"/>
          <a:ext cx="1381125" cy="419100"/>
        </p:xfrm>
        <a:graphic>
          <a:graphicData uri="http://schemas.openxmlformats.org/presentationml/2006/ole">
            <mc:AlternateContent xmlns:mc="http://schemas.openxmlformats.org/markup-compatibility/2006">
              <mc:Choice xmlns:v="urn:schemas-microsoft-com:vml" Requires="v">
                <p:oleObj name="Equation" r:id="rId2" imgW="1384300" imgH="419100" progId="Equation.3">
                  <p:embed/>
                </p:oleObj>
              </mc:Choice>
              <mc:Fallback>
                <p:oleObj name="Equation" r:id="rId2" imgW="1384300" imgH="419100" progId="Equation.3">
                  <p:embed/>
                  <p:pic>
                    <p:nvPicPr>
                      <p:cNvPr id="17409"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5334000"/>
                        <a:ext cx="1381125"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7411" name="Object 3"/>
          <p:cNvGraphicFramePr>
            <a:graphicFrameLocks noChangeAspect="1"/>
          </p:cNvGraphicFramePr>
          <p:nvPr/>
        </p:nvGraphicFramePr>
        <p:xfrm>
          <a:off x="609600" y="5791200"/>
          <a:ext cx="1524000" cy="554182"/>
        </p:xfrm>
        <a:graphic>
          <a:graphicData uri="http://schemas.openxmlformats.org/presentationml/2006/ole">
            <mc:AlternateContent xmlns:mc="http://schemas.openxmlformats.org/markup-compatibility/2006">
              <mc:Choice xmlns:v="urn:schemas-microsoft-com:vml" Requires="v">
                <p:oleObj name="Equation" r:id="rId4" imgW="1002865" imgH="215806" progId="Equation.3">
                  <p:embed/>
                </p:oleObj>
              </mc:Choice>
              <mc:Fallback>
                <p:oleObj name="Equation" r:id="rId4" imgW="1002865" imgH="215806" progId="Equation.3">
                  <p:embed/>
                  <p:pic>
                    <p:nvPicPr>
                      <p:cNvPr id="17411"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5791200"/>
                        <a:ext cx="1524000" cy="5541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1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7413" name="Object 5"/>
          <p:cNvGraphicFramePr>
            <a:graphicFrameLocks noChangeAspect="1"/>
          </p:cNvGraphicFramePr>
          <p:nvPr/>
        </p:nvGraphicFramePr>
        <p:xfrm>
          <a:off x="2743200" y="5715000"/>
          <a:ext cx="1589809" cy="685800"/>
        </p:xfrm>
        <a:graphic>
          <a:graphicData uri="http://schemas.openxmlformats.org/presentationml/2006/ole">
            <mc:AlternateContent xmlns:mc="http://schemas.openxmlformats.org/markup-compatibility/2006">
              <mc:Choice xmlns:v="urn:schemas-microsoft-com:vml" Requires="v">
                <p:oleObj name="Equation" r:id="rId6" imgW="965200" imgH="419100" progId="Equation.3">
                  <p:embed/>
                </p:oleObj>
              </mc:Choice>
              <mc:Fallback>
                <p:oleObj name="Equation" r:id="rId6" imgW="965200" imgH="419100" progId="Equation.3">
                  <p:embed/>
                  <p:pic>
                    <p:nvPicPr>
                      <p:cNvPr id="17413"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43200" y="5715000"/>
                        <a:ext cx="1589809"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16"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sp>
            <p:nvSpPr>
              <p:cNvPr id="17415" name="Object 7"/>
              <p:cNvSpPr txBox="1"/>
              <p:nvPr/>
            </p:nvSpPr>
            <p:spPr bwMode="auto">
              <a:xfrm>
                <a:off x="5410200" y="5791200"/>
                <a:ext cx="1143000" cy="70485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sSup>
                        <m:sSupPr>
                          <m:ctrlPr>
                            <a:rPr lang="en-US" i="1">
                              <a:solidFill>
                                <a:srgbClr val="000000"/>
                              </a:solidFill>
                              <a:latin typeface="Cambria Math" panose="02040503050406030204" pitchFamily="18" charset="0"/>
                            </a:rPr>
                          </m:ctrlPr>
                        </m:sSupPr>
                        <m:e>
                          <m:r>
                            <m:rPr>
                              <m:sty m:val="p"/>
                            </m:rPr>
                            <a:rPr lang="en-US" i="0">
                              <a:solidFill>
                                <a:srgbClr val="000000"/>
                              </a:solidFill>
                              <a:latin typeface="Cambria Math" panose="02040503050406030204" pitchFamily="18" charset="0"/>
                            </a:rPr>
                            <m:t>m</m:t>
                          </m:r>
                        </m:e>
                        <m:sup>
                          <m:r>
                            <a:rPr lang="en-US" i="0">
                              <a:solidFill>
                                <a:srgbClr val="000000"/>
                              </a:solidFill>
                              <a:latin typeface="Cambria Math" panose="02040503050406030204" pitchFamily="18" charset="0"/>
                            </a:rPr>
                            <m:t>2</m:t>
                          </m:r>
                        </m:sup>
                      </m:sSup>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m:rPr>
                              <m:nor/>
                            </m:rPr>
                            <a:rPr lang="en-US" b="0" i="0" smtClean="0">
                              <a:solidFill>
                                <a:srgbClr val="000000"/>
                              </a:solidFill>
                              <a:latin typeface="Cambria Math" panose="02040503050406030204" pitchFamily="18" charset="0"/>
                            </a:rPr>
                            <m:t>h</m:t>
                          </m:r>
                          <m:r>
                            <m:rPr>
                              <m:nor/>
                            </m:rPr>
                            <a:rPr lang="en-US" i="0">
                              <a:solidFill>
                                <a:srgbClr val="000000"/>
                              </a:solidFill>
                              <a:latin typeface="Cambria Math" panose="02040503050406030204" pitchFamily="18" charset="0"/>
                            </a:rPr>
                            <m:t>P</m:t>
                          </m:r>
                        </m:num>
                        <m:den>
                          <m:r>
                            <m:rPr>
                              <m:nor/>
                            </m:rPr>
                            <a:rPr lang="en-US" b="0" i="0" smtClean="0">
                              <a:solidFill>
                                <a:srgbClr val="000000"/>
                              </a:solidFill>
                              <a:latin typeface="Cambria Math" panose="02040503050406030204" pitchFamily="18" charset="0"/>
                            </a:rPr>
                            <m:t>k</m:t>
                          </m:r>
                          <m:sSub>
                            <m:sSubPr>
                              <m:ctrlPr>
                                <a:rPr lang="en-US" i="1">
                                  <a:solidFill>
                                    <a:srgbClr val="000000"/>
                                  </a:solidFill>
                                  <a:latin typeface="Cambria Math" panose="02040503050406030204" pitchFamily="18" charset="0"/>
                                </a:rPr>
                              </m:ctrlPr>
                            </m:sSubPr>
                            <m:e>
                              <m:r>
                                <m:rPr>
                                  <m:nor/>
                                </m:rPr>
                                <a:rPr lang="en-US" i="0">
                                  <a:solidFill>
                                    <a:srgbClr val="000000"/>
                                  </a:solidFill>
                                  <a:latin typeface="Cambria Math" panose="02040503050406030204" pitchFamily="18" charset="0"/>
                                </a:rPr>
                                <m:t>A</m:t>
                              </m:r>
                            </m:e>
                            <m:sub>
                              <m:r>
                                <m:rPr>
                                  <m:sty m:val="p"/>
                                </m:rPr>
                                <a:rPr lang="en-US" i="0">
                                  <a:solidFill>
                                    <a:srgbClr val="000000"/>
                                  </a:solidFill>
                                  <a:latin typeface="Cambria Math" panose="02040503050406030204" pitchFamily="18" charset="0"/>
                                </a:rPr>
                                <m:t>c</m:t>
                              </m:r>
                            </m:sub>
                          </m:sSub>
                        </m:den>
                      </m:f>
                    </m:oMath>
                  </m:oMathPara>
                </a14:m>
                <a:endParaRPr lang="en-US" dirty="0"/>
              </a:p>
            </p:txBody>
          </p:sp>
        </mc:Choice>
        <mc:Fallback xmlns="">
          <p:sp>
            <p:nvSpPr>
              <p:cNvPr id="17415" name="Object 7"/>
              <p:cNvSpPr txBox="1">
                <a:spLocks noRot="1" noChangeAspect="1" noMove="1" noResize="1" noEditPoints="1" noAdjustHandles="1" noChangeArrowheads="1" noChangeShapeType="1" noTextEdit="1"/>
              </p:cNvSpPr>
              <p:nvPr/>
            </p:nvSpPr>
            <p:spPr bwMode="auto">
              <a:xfrm>
                <a:off x="5410200" y="5791200"/>
                <a:ext cx="1143000" cy="704850"/>
              </a:xfrm>
              <a:prstGeom prst="rect">
                <a:avLst/>
              </a:prstGeom>
              <a:blipFill>
                <a:blip r:embed="rId8"/>
                <a:stretch>
                  <a:fillRect/>
                </a:stretch>
              </a:blipFill>
            </p:spPr>
            <p:txBody>
              <a:bodyPr/>
              <a:lstStyle/>
              <a:p>
                <a:r>
                  <a:rPr lang="en-US">
                    <a:noFill/>
                  </a:rPr>
                  <a:t> </a:t>
                </a:r>
              </a:p>
            </p:txBody>
          </p:sp>
        </mc:Fallback>
      </mc:AlternateContent>
      <p:sp>
        <p:nvSpPr>
          <p:cNvPr id="17418"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7417" name="Object 9"/>
          <p:cNvGraphicFramePr>
            <a:graphicFrameLocks noChangeAspect="1"/>
          </p:cNvGraphicFramePr>
          <p:nvPr/>
        </p:nvGraphicFramePr>
        <p:xfrm>
          <a:off x="7162800" y="2491740"/>
          <a:ext cx="533400" cy="613410"/>
        </p:xfrm>
        <a:graphic>
          <a:graphicData uri="http://schemas.openxmlformats.org/presentationml/2006/ole">
            <mc:AlternateContent xmlns:mc="http://schemas.openxmlformats.org/markup-compatibility/2006">
              <mc:Choice xmlns:v="urn:schemas-microsoft-com:vml" Requires="v">
                <p:oleObj name="Equation" r:id="rId9" imgW="190335" imgH="215713" progId="Equation.3">
                  <p:embed/>
                </p:oleObj>
              </mc:Choice>
              <mc:Fallback>
                <p:oleObj name="Equation" r:id="rId9" imgW="190335" imgH="215713" progId="Equation.3">
                  <p:embed/>
                  <p:pic>
                    <p:nvPicPr>
                      <p:cNvPr id="17417"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62800" y="2491740"/>
                        <a:ext cx="533400" cy="6134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20"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7419" name="Object 11"/>
          <p:cNvGraphicFramePr>
            <a:graphicFrameLocks noChangeAspect="1"/>
          </p:cNvGraphicFramePr>
          <p:nvPr/>
        </p:nvGraphicFramePr>
        <p:xfrm>
          <a:off x="7772400" y="2133600"/>
          <a:ext cx="968375" cy="381000"/>
        </p:xfrm>
        <a:graphic>
          <a:graphicData uri="http://schemas.openxmlformats.org/presentationml/2006/ole">
            <mc:AlternateContent xmlns:mc="http://schemas.openxmlformats.org/markup-compatibility/2006">
              <mc:Choice xmlns:v="urn:schemas-microsoft-com:vml" Requires="v">
                <p:oleObj name="Equation" r:id="rId11" imgW="583947" imgH="228501" progId="Equation.3">
                  <p:embed/>
                </p:oleObj>
              </mc:Choice>
              <mc:Fallback>
                <p:oleObj name="Equation" r:id="rId11" imgW="583947" imgH="228501" progId="Equation.3">
                  <p:embed/>
                  <p:pic>
                    <p:nvPicPr>
                      <p:cNvPr id="17419"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772400" y="2133600"/>
                        <a:ext cx="96837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22"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7421" name="Object 13"/>
          <p:cNvGraphicFramePr>
            <a:graphicFrameLocks noChangeAspect="1"/>
          </p:cNvGraphicFramePr>
          <p:nvPr/>
        </p:nvGraphicFramePr>
        <p:xfrm>
          <a:off x="3962400" y="3104322"/>
          <a:ext cx="457200" cy="477078"/>
        </p:xfrm>
        <a:graphic>
          <a:graphicData uri="http://schemas.openxmlformats.org/presentationml/2006/ole">
            <mc:AlternateContent xmlns:mc="http://schemas.openxmlformats.org/markup-compatibility/2006">
              <mc:Choice xmlns:v="urn:schemas-microsoft-com:vml" Requires="v">
                <p:oleObj name="Equation" r:id="rId13" imgW="215806" imgH="228501" progId="Equation.3">
                  <p:embed/>
                </p:oleObj>
              </mc:Choice>
              <mc:Fallback>
                <p:oleObj name="Equation" r:id="rId13" imgW="215806" imgH="228501" progId="Equation.3">
                  <p:embed/>
                  <p:pic>
                    <p:nvPicPr>
                      <p:cNvPr id="17421"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62400" y="3104322"/>
                        <a:ext cx="457200" cy="4770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24"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7423" name="Object 15"/>
          <p:cNvGraphicFramePr>
            <a:graphicFrameLocks noChangeAspect="1"/>
          </p:cNvGraphicFramePr>
          <p:nvPr/>
        </p:nvGraphicFramePr>
        <p:xfrm>
          <a:off x="7239000" y="3276600"/>
          <a:ext cx="1027043" cy="381000"/>
        </p:xfrm>
        <a:graphic>
          <a:graphicData uri="http://schemas.openxmlformats.org/presentationml/2006/ole">
            <mc:AlternateContent xmlns:mc="http://schemas.openxmlformats.org/markup-compatibility/2006">
              <mc:Choice xmlns:v="urn:schemas-microsoft-com:vml" Requires="v">
                <p:oleObj name="Equation" r:id="rId15" imgW="583947" imgH="228501" progId="Equation.3">
                  <p:embed/>
                </p:oleObj>
              </mc:Choice>
              <mc:Fallback>
                <p:oleObj name="Equation" r:id="rId15" imgW="583947" imgH="228501" progId="Equation.3">
                  <p:embed/>
                  <p:pic>
                    <p:nvPicPr>
                      <p:cNvPr id="17423" name="Object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239000" y="3276600"/>
                        <a:ext cx="1027043"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26"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7425" name="Object 17"/>
          <p:cNvGraphicFramePr>
            <a:graphicFrameLocks noChangeAspect="1"/>
          </p:cNvGraphicFramePr>
          <p:nvPr/>
        </p:nvGraphicFramePr>
        <p:xfrm>
          <a:off x="228600" y="3690257"/>
          <a:ext cx="304800" cy="348343"/>
        </p:xfrm>
        <a:graphic>
          <a:graphicData uri="http://schemas.openxmlformats.org/presentationml/2006/ole">
            <mc:AlternateContent xmlns:mc="http://schemas.openxmlformats.org/markup-compatibility/2006">
              <mc:Choice xmlns:v="urn:schemas-microsoft-com:vml" Requires="v">
                <p:oleObj name="Equation" r:id="rId17" imgW="203112" imgH="228501" progId="Equation.3">
                  <p:embed/>
                </p:oleObj>
              </mc:Choice>
              <mc:Fallback>
                <p:oleObj name="Equation" r:id="rId17" imgW="203112" imgH="228501" progId="Equation.3">
                  <p:embed/>
                  <p:pic>
                    <p:nvPicPr>
                      <p:cNvPr id="17425" name="Object 1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28600" y="3690257"/>
                        <a:ext cx="304800" cy="3483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28" name="Rectangle 2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7427" name="Object 19"/>
          <p:cNvGraphicFramePr>
            <a:graphicFrameLocks noChangeAspect="1"/>
          </p:cNvGraphicFramePr>
          <p:nvPr/>
        </p:nvGraphicFramePr>
        <p:xfrm>
          <a:off x="7772400" y="4114800"/>
          <a:ext cx="1222375" cy="381000"/>
        </p:xfrm>
        <a:graphic>
          <a:graphicData uri="http://schemas.openxmlformats.org/presentationml/2006/ole">
            <mc:AlternateContent xmlns:mc="http://schemas.openxmlformats.org/markup-compatibility/2006">
              <mc:Choice xmlns:v="urn:schemas-microsoft-com:vml" Requires="v">
                <p:oleObj name="Equation" r:id="rId19" imgW="736600" imgH="228600" progId="Equation.3">
                  <p:embed/>
                </p:oleObj>
              </mc:Choice>
              <mc:Fallback>
                <p:oleObj name="Equation" r:id="rId19" imgW="736600" imgH="228600" progId="Equation.3">
                  <p:embed/>
                  <p:pic>
                    <p:nvPicPr>
                      <p:cNvPr id="17427" name="Object 1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772400" y="4114800"/>
                        <a:ext cx="122237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30" name="Rectangle 2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7429" name="Object 21"/>
          <p:cNvGraphicFramePr>
            <a:graphicFrameLocks noChangeAspect="1"/>
          </p:cNvGraphicFramePr>
          <p:nvPr/>
        </p:nvGraphicFramePr>
        <p:xfrm>
          <a:off x="1295400" y="4640580"/>
          <a:ext cx="1295400" cy="388620"/>
        </p:xfrm>
        <a:graphic>
          <a:graphicData uri="http://schemas.openxmlformats.org/presentationml/2006/ole">
            <mc:AlternateContent xmlns:mc="http://schemas.openxmlformats.org/markup-compatibility/2006">
              <mc:Choice xmlns:v="urn:schemas-microsoft-com:vml" Requires="v">
                <p:oleObj name="Equation" r:id="rId21" imgW="761669" imgH="228501" progId="Equation.3">
                  <p:embed/>
                </p:oleObj>
              </mc:Choice>
              <mc:Fallback>
                <p:oleObj name="Equation" r:id="rId21" imgW="761669" imgH="228501" progId="Equation.3">
                  <p:embed/>
                  <p:pic>
                    <p:nvPicPr>
                      <p:cNvPr id="17429" name="Object 2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295400" y="4640580"/>
                        <a:ext cx="1295400" cy="3886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advTm="240000"/>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t>Solving the constitutive fin differential  equation                         --------(2.48)      </a:t>
            </a:r>
          </a:p>
        </p:txBody>
      </p:sp>
      <p:sp>
        <p:nvSpPr>
          <p:cNvPr id="3" name="Content Placeholder 2"/>
          <p:cNvSpPr>
            <a:spLocks noGrp="1"/>
          </p:cNvSpPr>
          <p:nvPr>
            <p:ph idx="1"/>
          </p:nvPr>
        </p:nvSpPr>
        <p:spPr/>
        <p:txBody>
          <a:bodyPr>
            <a:normAutofit fontScale="70000" lnSpcReduction="20000"/>
          </a:bodyPr>
          <a:lstStyle/>
          <a:p>
            <a:pPr marL="0" indent="0">
              <a:buNone/>
            </a:pPr>
            <a:endParaRPr lang="en-US" dirty="0"/>
          </a:p>
          <a:p>
            <a:endParaRPr lang="en-US" dirty="0"/>
          </a:p>
          <a:p>
            <a:r>
              <a:rPr lang="en-US" dirty="0"/>
              <a:t>Equation 2.48 is a linear, homogeneous, second-order differential equation with constant coefficients. Its general solution is of the form:</a:t>
            </a:r>
          </a:p>
          <a:p>
            <a:endParaRPr lang="en-US" dirty="0"/>
          </a:p>
          <a:p>
            <a:r>
              <a:rPr lang="en-US" dirty="0"/>
              <a:t>	                                            ---------------(2.49a)</a:t>
            </a:r>
          </a:p>
          <a:p>
            <a:endParaRPr lang="en-US" dirty="0"/>
          </a:p>
          <a:p>
            <a:r>
              <a:rPr lang="en-US" dirty="0"/>
              <a:t>We seek to equation 2.49a for the following three boundary conditions:</a:t>
            </a:r>
          </a:p>
          <a:p>
            <a:pPr marL="0" indent="0">
              <a:buNone/>
            </a:pPr>
            <a:r>
              <a:rPr lang="en-US" b="1" u="sng" dirty="0"/>
              <a:t>Boundary conditions</a:t>
            </a:r>
            <a:endParaRPr lang="en-US" u="sng" dirty="0"/>
          </a:p>
          <a:p>
            <a:pPr marL="514350" lvl="0" indent="-514350">
              <a:buFont typeface="+mj-lt"/>
              <a:buAutoNum type="arabicPeriod"/>
            </a:pPr>
            <a:r>
              <a:rPr lang="en-US" dirty="0"/>
              <a:t>The fin is infinitely long (Case 1)</a:t>
            </a:r>
          </a:p>
          <a:p>
            <a:pPr marL="514350" lvl="0" indent="-514350">
              <a:buFont typeface="+mj-lt"/>
              <a:buAutoNum type="arabicPeriod"/>
            </a:pPr>
            <a:r>
              <a:rPr lang="en-US" dirty="0"/>
              <a:t>Insulated at the end (Case 2)</a:t>
            </a:r>
          </a:p>
          <a:p>
            <a:pPr marL="514350" lvl="0" indent="-514350">
              <a:buFont typeface="+mj-lt"/>
              <a:buAutoNum type="arabicPeriod"/>
            </a:pPr>
            <a:r>
              <a:rPr lang="en-US" dirty="0"/>
              <a:t>Convection at the end (Case 3)</a:t>
            </a:r>
          </a:p>
          <a:p>
            <a:endParaRPr lang="en-US" dirty="0"/>
          </a:p>
        </p:txBody>
      </p:sp>
      <p:sp>
        <p:nvSpPr>
          <p:cNvPr id="4403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4033" name="Object 1"/>
          <p:cNvGraphicFramePr>
            <a:graphicFrameLocks noChangeAspect="1"/>
          </p:cNvGraphicFramePr>
          <p:nvPr/>
        </p:nvGraphicFramePr>
        <p:xfrm>
          <a:off x="838200" y="3326015"/>
          <a:ext cx="3155950" cy="533400"/>
        </p:xfrm>
        <a:graphic>
          <a:graphicData uri="http://schemas.openxmlformats.org/presentationml/2006/ole">
            <mc:AlternateContent xmlns:mc="http://schemas.openxmlformats.org/markup-compatibility/2006">
              <mc:Choice xmlns:v="urn:schemas-microsoft-com:vml" Requires="v">
                <p:oleObj name="Equation" r:id="rId2" imgW="1358900" imgH="228600" progId="Equation.3">
                  <p:embed/>
                </p:oleObj>
              </mc:Choice>
              <mc:Fallback>
                <p:oleObj name="Equation" r:id="rId2" imgW="1358900" imgH="228600" progId="Equation.3">
                  <p:embed/>
                  <p:pic>
                    <p:nvPicPr>
                      <p:cNvPr id="44033"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326015"/>
                        <a:ext cx="315595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03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4035" name="Object 3"/>
          <p:cNvGraphicFramePr>
            <a:graphicFrameLocks noChangeAspect="1"/>
          </p:cNvGraphicFramePr>
          <p:nvPr/>
        </p:nvGraphicFramePr>
        <p:xfrm>
          <a:off x="3581400" y="838200"/>
          <a:ext cx="1600200" cy="690282"/>
        </p:xfrm>
        <a:graphic>
          <a:graphicData uri="http://schemas.openxmlformats.org/presentationml/2006/ole">
            <mc:AlternateContent xmlns:mc="http://schemas.openxmlformats.org/markup-compatibility/2006">
              <mc:Choice xmlns:v="urn:schemas-microsoft-com:vml" Requires="v">
                <p:oleObj name="Equation" r:id="rId4" imgW="965200" imgH="419100" progId="Equation.3">
                  <p:embed/>
                </p:oleObj>
              </mc:Choice>
              <mc:Fallback>
                <p:oleObj name="Equation" r:id="rId4" imgW="965200" imgH="419100" progId="Equation.3">
                  <p:embed/>
                  <p:pic>
                    <p:nvPicPr>
                      <p:cNvPr id="44035"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1400" y="838200"/>
                        <a:ext cx="1600200" cy="690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8" name="Object 7">
                <a:extLst>
                  <a:ext uri="{FF2B5EF4-FFF2-40B4-BE49-F238E27FC236}">
                    <a16:creationId xmlns:a16="http://schemas.microsoft.com/office/drawing/2014/main" id="{3965B154-48DB-45F9-9524-44CEB198492C}"/>
                  </a:ext>
                </a:extLst>
              </p:cNvPr>
              <p:cNvSpPr txBox="1"/>
              <p:nvPr/>
            </p:nvSpPr>
            <p:spPr bwMode="auto">
              <a:xfrm>
                <a:off x="990600" y="1456531"/>
                <a:ext cx="1143000" cy="70485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sSup>
                        <m:sSupPr>
                          <m:ctrlPr>
                            <a:rPr lang="en-US" i="1">
                              <a:solidFill>
                                <a:srgbClr val="000000"/>
                              </a:solidFill>
                              <a:latin typeface="Cambria Math" panose="02040503050406030204" pitchFamily="18" charset="0"/>
                            </a:rPr>
                          </m:ctrlPr>
                        </m:sSupPr>
                        <m:e>
                          <m:r>
                            <m:rPr>
                              <m:sty m:val="p"/>
                            </m:rPr>
                            <a:rPr lang="en-US" i="0">
                              <a:solidFill>
                                <a:srgbClr val="000000"/>
                              </a:solidFill>
                              <a:latin typeface="Cambria Math" panose="02040503050406030204" pitchFamily="18" charset="0"/>
                            </a:rPr>
                            <m:t>m</m:t>
                          </m:r>
                        </m:e>
                        <m:sup>
                          <m:r>
                            <a:rPr lang="en-US" i="0">
                              <a:solidFill>
                                <a:srgbClr val="000000"/>
                              </a:solidFill>
                              <a:latin typeface="Cambria Math" panose="02040503050406030204" pitchFamily="18" charset="0"/>
                            </a:rPr>
                            <m:t>2</m:t>
                          </m:r>
                        </m:sup>
                      </m:sSup>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m:rPr>
                              <m:nor/>
                            </m:rPr>
                            <a:rPr lang="en-US" b="0" i="0" smtClean="0">
                              <a:solidFill>
                                <a:srgbClr val="000000"/>
                              </a:solidFill>
                              <a:latin typeface="Cambria Math" panose="02040503050406030204" pitchFamily="18" charset="0"/>
                            </a:rPr>
                            <m:t>h</m:t>
                          </m:r>
                          <m:r>
                            <m:rPr>
                              <m:nor/>
                            </m:rPr>
                            <a:rPr lang="en-US" i="0">
                              <a:solidFill>
                                <a:srgbClr val="000000"/>
                              </a:solidFill>
                              <a:latin typeface="Cambria Math" panose="02040503050406030204" pitchFamily="18" charset="0"/>
                            </a:rPr>
                            <m:t>P</m:t>
                          </m:r>
                        </m:num>
                        <m:den>
                          <m:r>
                            <m:rPr>
                              <m:nor/>
                            </m:rPr>
                            <a:rPr lang="en-US" b="0" i="0" smtClean="0">
                              <a:solidFill>
                                <a:srgbClr val="000000"/>
                              </a:solidFill>
                              <a:latin typeface="Cambria Math" panose="02040503050406030204" pitchFamily="18" charset="0"/>
                            </a:rPr>
                            <m:t>k</m:t>
                          </m:r>
                          <m:sSub>
                            <m:sSubPr>
                              <m:ctrlPr>
                                <a:rPr lang="en-US" i="1">
                                  <a:solidFill>
                                    <a:srgbClr val="000000"/>
                                  </a:solidFill>
                                  <a:latin typeface="Cambria Math" panose="02040503050406030204" pitchFamily="18" charset="0"/>
                                </a:rPr>
                              </m:ctrlPr>
                            </m:sSubPr>
                            <m:e>
                              <m:r>
                                <m:rPr>
                                  <m:nor/>
                                </m:rPr>
                                <a:rPr lang="en-US" i="0">
                                  <a:solidFill>
                                    <a:srgbClr val="000000"/>
                                  </a:solidFill>
                                  <a:latin typeface="Cambria Math" panose="02040503050406030204" pitchFamily="18" charset="0"/>
                                </a:rPr>
                                <m:t>A</m:t>
                              </m:r>
                            </m:e>
                            <m:sub>
                              <m:r>
                                <m:rPr>
                                  <m:sty m:val="p"/>
                                </m:rPr>
                                <a:rPr lang="en-US" i="0">
                                  <a:solidFill>
                                    <a:srgbClr val="000000"/>
                                  </a:solidFill>
                                  <a:latin typeface="Cambria Math" panose="02040503050406030204" pitchFamily="18" charset="0"/>
                                </a:rPr>
                                <m:t>c</m:t>
                              </m:r>
                            </m:sub>
                          </m:sSub>
                        </m:den>
                      </m:f>
                    </m:oMath>
                  </m:oMathPara>
                </a14:m>
                <a:endParaRPr lang="en-US" dirty="0"/>
              </a:p>
            </p:txBody>
          </p:sp>
        </mc:Choice>
        <mc:Fallback xmlns="">
          <p:sp>
            <p:nvSpPr>
              <p:cNvPr id="8" name="Object 7">
                <a:extLst>
                  <a:ext uri="{FF2B5EF4-FFF2-40B4-BE49-F238E27FC236}">
                    <a16:creationId xmlns:a16="http://schemas.microsoft.com/office/drawing/2014/main" id="{3965B154-48DB-45F9-9524-44CEB198492C}"/>
                  </a:ext>
                </a:extLst>
              </p:cNvPr>
              <p:cNvSpPr txBox="1">
                <a:spLocks noRot="1" noChangeAspect="1" noMove="1" noResize="1" noEditPoints="1" noAdjustHandles="1" noChangeArrowheads="1" noChangeShapeType="1" noTextEdit="1"/>
              </p:cNvSpPr>
              <p:nvPr/>
            </p:nvSpPr>
            <p:spPr bwMode="auto">
              <a:xfrm>
                <a:off x="990600" y="1456531"/>
                <a:ext cx="1143000" cy="704850"/>
              </a:xfrm>
              <a:prstGeom prst="rect">
                <a:avLst/>
              </a:prstGeom>
              <a:blipFill>
                <a:blip r:embed="rId6"/>
                <a:stretch>
                  <a:fillRect/>
                </a:stretch>
              </a:blipFill>
            </p:spPr>
            <p:txBody>
              <a:bodyPr/>
              <a:lstStyle/>
              <a:p>
                <a:r>
                  <a:rPr lang="en-US">
                    <a:noFill/>
                  </a:rPr>
                  <a:t> </a:t>
                </a:r>
              </a:p>
            </p:txBody>
          </p:sp>
        </mc:Fallback>
      </mc:AlternateContent>
    </p:spTree>
  </p:cSld>
  <p:clrMapOvr>
    <a:masterClrMapping/>
  </p:clrMapOvr>
  <p:transition advTm="240000"/>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sz="4000" dirty="0">
                <a:solidFill>
                  <a:srgbClr val="FF0000"/>
                </a:solidFill>
                <a:latin typeface="Arial Black" pitchFamily="34" charset="0"/>
              </a:rPr>
              <a:t>CASE 1: INFINITELY LONG FIN</a:t>
            </a:r>
          </a:p>
        </p:txBody>
      </p:sp>
      <p:sp>
        <p:nvSpPr>
          <p:cNvPr id="3" name="Content Placeholder 2"/>
          <p:cNvSpPr>
            <a:spLocks noGrp="1"/>
          </p:cNvSpPr>
          <p:nvPr>
            <p:ph idx="1"/>
          </p:nvPr>
        </p:nvSpPr>
        <p:spPr>
          <a:xfrm>
            <a:off x="152400" y="1600200"/>
            <a:ext cx="8839200" cy="5029200"/>
          </a:xfrm>
        </p:spPr>
        <p:txBody>
          <a:bodyPr>
            <a:normAutofit lnSpcReduction="10000"/>
          </a:bodyPr>
          <a:lstStyle/>
          <a:p>
            <a:r>
              <a:rPr lang="en-US" b="1" dirty="0"/>
              <a:t>Case 1: (Infinitely long fin, </a:t>
            </a:r>
            <a:r>
              <a:rPr lang="en-US" i="1" dirty="0"/>
              <a:t>L</a:t>
            </a:r>
            <a:r>
              <a:rPr lang="en-US" b="1" dirty="0"/>
              <a:t> = </a:t>
            </a:r>
            <a:r>
              <a:rPr lang="en-US" dirty="0"/>
              <a:t>x </a:t>
            </a:r>
            <a:r>
              <a:rPr lang="en-US" b="1" dirty="0"/>
              <a:t>= ∞)</a:t>
            </a:r>
            <a:endParaRPr lang="en-US" dirty="0"/>
          </a:p>
          <a:p>
            <a:r>
              <a:rPr lang="en-US" dirty="0"/>
              <a:t>	 </a:t>
            </a:r>
          </a:p>
          <a:p>
            <a:r>
              <a:rPr lang="en-US" dirty="0"/>
              <a:t> </a:t>
            </a:r>
          </a:p>
          <a:p>
            <a:endParaRPr lang="en-US" dirty="0"/>
          </a:p>
          <a:p>
            <a:r>
              <a:rPr lang="en-US" dirty="0"/>
              <a:t>θ = 0 @ </a:t>
            </a:r>
            <a:r>
              <a:rPr lang="en-US" i="1" dirty="0"/>
              <a:t>x </a:t>
            </a:r>
            <a:r>
              <a:rPr lang="en-US" dirty="0"/>
              <a:t>= ∞</a:t>
            </a:r>
          </a:p>
          <a:p>
            <a:r>
              <a:rPr lang="en-GB" dirty="0"/>
              <a:t>. Note that this condition will be satisfied by        but not by the other prospective solution function</a:t>
            </a:r>
          </a:p>
          <a:p>
            <a:r>
              <a:rPr lang="en-GB" dirty="0"/>
              <a:t>Since it turns to infinity as x gets larger. </a:t>
            </a:r>
          </a:p>
          <a:p>
            <a:r>
              <a:rPr lang="en-US" dirty="0"/>
              <a:t> </a:t>
            </a:r>
            <a:r>
              <a:rPr lang="en-GB" i="1" dirty="0">
                <a:latin typeface="Times New Roman" pitchFamily="18" charset="0"/>
                <a:ea typeface="Calibri" pitchFamily="34" charset="0"/>
                <a:cs typeface="Times New Roman" pitchFamily="18" charset="0"/>
              </a:rPr>
              <a:t>C</a:t>
            </a:r>
            <a:r>
              <a:rPr lang="en-GB" i="1" baseline="-30000" dirty="0">
                <a:latin typeface="Times New Roman" pitchFamily="18" charset="0"/>
                <a:ea typeface="Calibri" pitchFamily="34" charset="0"/>
                <a:cs typeface="Times New Roman" pitchFamily="18" charset="0"/>
              </a:rPr>
              <a:t>1</a:t>
            </a:r>
            <a:r>
              <a:rPr lang="en-GB" baseline="-30000" dirty="0">
                <a:latin typeface="Times New Roman" pitchFamily="18" charset="0"/>
                <a:ea typeface="Calibri" pitchFamily="34" charset="0"/>
                <a:cs typeface="Times New Roman" pitchFamily="18" charset="0"/>
              </a:rPr>
              <a:t> </a:t>
            </a:r>
            <a:r>
              <a:rPr lang="en-GB" dirty="0">
                <a:latin typeface="Times New Roman" pitchFamily="18" charset="0"/>
                <a:ea typeface="Calibri" pitchFamily="34" charset="0"/>
                <a:cs typeface="Times New Roman" pitchFamily="18" charset="0"/>
              </a:rPr>
              <a:t>= 0 and </a:t>
            </a:r>
            <a:r>
              <a:rPr lang="en-GB" i="1" dirty="0">
                <a:latin typeface="Times New Roman" pitchFamily="18" charset="0"/>
                <a:ea typeface="Calibri" pitchFamily="34" charset="0"/>
                <a:cs typeface="Times New Roman" pitchFamily="18" charset="0"/>
              </a:rPr>
              <a:t>C</a:t>
            </a:r>
            <a:r>
              <a:rPr lang="en-GB" i="1" baseline="-30000" dirty="0">
                <a:latin typeface="Times New Roman" pitchFamily="18" charset="0"/>
                <a:ea typeface="Calibri" pitchFamily="34" charset="0"/>
                <a:cs typeface="Times New Roman" pitchFamily="18" charset="0"/>
              </a:rPr>
              <a:t>2</a:t>
            </a:r>
            <a:r>
              <a:rPr lang="en-GB" dirty="0">
                <a:latin typeface="Times New Roman" pitchFamily="18" charset="0"/>
                <a:ea typeface="Calibri" pitchFamily="34" charset="0"/>
                <a:cs typeface="Times New Roman" pitchFamily="18" charset="0"/>
              </a:rPr>
              <a:t> = </a:t>
            </a:r>
            <a:r>
              <a:rPr lang="en-GB" i="1" dirty="0" err="1">
                <a:latin typeface="Times New Roman" pitchFamily="18" charset="0"/>
                <a:ea typeface="Calibri" pitchFamily="34" charset="0"/>
                <a:cs typeface="Times New Roman" pitchFamily="18" charset="0"/>
              </a:rPr>
              <a:t>θ</a:t>
            </a:r>
            <a:r>
              <a:rPr lang="en-GB" i="1" baseline="-30000" dirty="0" err="1">
                <a:latin typeface="Times New Roman" pitchFamily="18" charset="0"/>
                <a:ea typeface="Calibri" pitchFamily="34" charset="0"/>
                <a:cs typeface="Times New Roman" pitchFamily="18" charset="0"/>
              </a:rPr>
              <a:t>b</a:t>
            </a:r>
            <a:endParaRPr lang="en-US" dirty="0"/>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3009" name="Object 1"/>
          <p:cNvGraphicFramePr>
            <a:graphicFrameLocks noChangeAspect="1"/>
          </p:cNvGraphicFramePr>
          <p:nvPr/>
        </p:nvGraphicFramePr>
        <p:xfrm>
          <a:off x="1828800" y="2133600"/>
          <a:ext cx="2270125" cy="381000"/>
        </p:xfrm>
        <a:graphic>
          <a:graphicData uri="http://schemas.openxmlformats.org/presentationml/2006/ole">
            <mc:AlternateContent xmlns:mc="http://schemas.openxmlformats.org/markup-compatibility/2006">
              <mc:Choice xmlns:v="urn:schemas-microsoft-com:vml" Requires="v">
                <p:oleObj name="Equation" r:id="rId2" imgW="1358900" imgH="228600" progId="Equation.3">
                  <p:embed/>
                </p:oleObj>
              </mc:Choice>
              <mc:Fallback>
                <p:oleObj name="Equation" r:id="rId2" imgW="1358900" imgH="228600" progId="Equation.3">
                  <p:embed/>
                  <p:pic>
                    <p:nvPicPr>
                      <p:cNvPr id="43009"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133600"/>
                        <a:ext cx="227012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0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3011" name="Object 3"/>
          <p:cNvGraphicFramePr>
            <a:graphicFrameLocks noChangeAspect="1"/>
          </p:cNvGraphicFramePr>
          <p:nvPr/>
        </p:nvGraphicFramePr>
        <p:xfrm>
          <a:off x="838200" y="2590800"/>
          <a:ext cx="2381250" cy="457200"/>
        </p:xfrm>
        <a:graphic>
          <a:graphicData uri="http://schemas.openxmlformats.org/presentationml/2006/ole">
            <mc:AlternateContent xmlns:mc="http://schemas.openxmlformats.org/markup-compatibility/2006">
              <mc:Choice xmlns:v="urn:schemas-microsoft-com:vml" Requires="v">
                <p:oleObj name="Equation" r:id="rId4" imgW="1193800" imgH="228600" progId="Equation.3">
                  <p:embed/>
                </p:oleObj>
              </mc:Choice>
              <mc:Fallback>
                <p:oleObj name="Equation" r:id="rId4" imgW="1193800" imgH="228600" progId="Equation.3">
                  <p:embed/>
                  <p:pic>
                    <p:nvPicPr>
                      <p:cNvPr id="43011"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2590800"/>
                        <a:ext cx="23812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01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3013" name="Object 5"/>
          <p:cNvGraphicFramePr>
            <a:graphicFrameLocks noChangeAspect="1"/>
          </p:cNvGraphicFramePr>
          <p:nvPr/>
        </p:nvGraphicFramePr>
        <p:xfrm>
          <a:off x="3276600" y="2590800"/>
          <a:ext cx="2968371" cy="466725"/>
        </p:xfrm>
        <a:graphic>
          <a:graphicData uri="http://schemas.openxmlformats.org/presentationml/2006/ole">
            <mc:AlternateContent xmlns:mc="http://schemas.openxmlformats.org/markup-compatibility/2006">
              <mc:Choice xmlns:v="urn:schemas-microsoft-com:vml" Requires="v">
                <p:oleObj name="Equation" r:id="rId6" imgW="1511300" imgH="241300" progId="Equation.3">
                  <p:embed/>
                </p:oleObj>
              </mc:Choice>
              <mc:Fallback>
                <p:oleObj name="Equation" r:id="rId6" imgW="1511300" imgH="241300" progId="Equation.3">
                  <p:embed/>
                  <p:pic>
                    <p:nvPicPr>
                      <p:cNvPr id="43013"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6600" y="2590800"/>
                        <a:ext cx="2968371" cy="46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016"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3015" name="Object 7"/>
          <p:cNvGraphicFramePr>
            <a:graphicFrameLocks noChangeAspect="1"/>
          </p:cNvGraphicFramePr>
          <p:nvPr/>
        </p:nvGraphicFramePr>
        <p:xfrm>
          <a:off x="1828800" y="3200400"/>
          <a:ext cx="2724150" cy="457200"/>
        </p:xfrm>
        <a:graphic>
          <a:graphicData uri="http://schemas.openxmlformats.org/presentationml/2006/ole">
            <mc:AlternateContent xmlns:mc="http://schemas.openxmlformats.org/markup-compatibility/2006">
              <mc:Choice xmlns:v="urn:schemas-microsoft-com:vml" Requires="v">
                <p:oleObj name="Equation" r:id="rId8" imgW="1358900" imgH="228600" progId="Equation.3">
                  <p:embed/>
                </p:oleObj>
              </mc:Choice>
              <mc:Fallback>
                <p:oleObj name="Equation" r:id="rId8" imgW="1358900" imgH="228600" progId="Equation.3">
                  <p:embed/>
                  <p:pic>
                    <p:nvPicPr>
                      <p:cNvPr id="43015"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28800" y="3200400"/>
                        <a:ext cx="27241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018"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3017" name="Object 9"/>
          <p:cNvGraphicFramePr>
            <a:graphicFrameLocks noChangeAspect="1"/>
          </p:cNvGraphicFramePr>
          <p:nvPr/>
        </p:nvGraphicFramePr>
        <p:xfrm>
          <a:off x="3352800" y="3657600"/>
          <a:ext cx="3022600" cy="533400"/>
        </p:xfrm>
        <a:graphic>
          <a:graphicData uri="http://schemas.openxmlformats.org/presentationml/2006/ole">
            <mc:AlternateContent xmlns:mc="http://schemas.openxmlformats.org/markup-compatibility/2006">
              <mc:Choice xmlns:v="urn:schemas-microsoft-com:vml" Requires="v">
                <p:oleObj name="Equation" r:id="rId10" imgW="1295400" imgH="228600" progId="Equation.3">
                  <p:embed/>
                </p:oleObj>
              </mc:Choice>
              <mc:Fallback>
                <p:oleObj name="Equation" r:id="rId10" imgW="1295400" imgH="228600" progId="Equation.3">
                  <p:embed/>
                  <p:pic>
                    <p:nvPicPr>
                      <p:cNvPr id="43017"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52800" y="3657600"/>
                        <a:ext cx="30226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020"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3019" name="Object 11"/>
          <p:cNvGraphicFramePr>
            <a:graphicFrameLocks noChangeAspect="1"/>
          </p:cNvGraphicFramePr>
          <p:nvPr/>
        </p:nvGraphicFramePr>
        <p:xfrm>
          <a:off x="7772400" y="4343400"/>
          <a:ext cx="510020" cy="361950"/>
        </p:xfrm>
        <a:graphic>
          <a:graphicData uri="http://schemas.openxmlformats.org/presentationml/2006/ole">
            <mc:AlternateContent xmlns:mc="http://schemas.openxmlformats.org/markup-compatibility/2006">
              <mc:Choice xmlns:v="urn:schemas-microsoft-com:vml" Requires="v">
                <p:oleObj name="Equation" r:id="rId12" imgW="291973" imgH="203112" progId="Equation.3">
                  <p:embed/>
                </p:oleObj>
              </mc:Choice>
              <mc:Fallback>
                <p:oleObj name="Equation" r:id="rId12" imgW="291973" imgH="203112" progId="Equation.3">
                  <p:embed/>
                  <p:pic>
                    <p:nvPicPr>
                      <p:cNvPr id="43019" name="Object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772400" y="4343400"/>
                        <a:ext cx="510020" cy="361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022"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3021" name="Object 13"/>
          <p:cNvGraphicFramePr>
            <a:graphicFrameLocks noChangeAspect="1"/>
          </p:cNvGraphicFramePr>
          <p:nvPr/>
        </p:nvGraphicFramePr>
        <p:xfrm>
          <a:off x="8763000" y="4800600"/>
          <a:ext cx="381000" cy="349250"/>
        </p:xfrm>
        <a:graphic>
          <a:graphicData uri="http://schemas.openxmlformats.org/presentationml/2006/ole">
            <mc:AlternateContent xmlns:mc="http://schemas.openxmlformats.org/markup-compatibility/2006">
              <mc:Choice xmlns:v="urn:schemas-microsoft-com:vml" Requires="v">
                <p:oleObj name="Equation" r:id="rId14" imgW="228501" imgH="203112" progId="Equation.3">
                  <p:embed/>
                </p:oleObj>
              </mc:Choice>
              <mc:Fallback>
                <p:oleObj name="Equation" r:id="rId14" imgW="228501" imgH="203112" progId="Equation.3">
                  <p:embed/>
                  <p:pic>
                    <p:nvPicPr>
                      <p:cNvPr id="43021" name="Object 1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763000" y="4800600"/>
                        <a:ext cx="381000" cy="349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024" name="Object 16"/>
          <p:cNvGraphicFramePr>
            <a:graphicFrameLocks noChangeAspect="1"/>
          </p:cNvGraphicFramePr>
          <p:nvPr/>
        </p:nvGraphicFramePr>
        <p:xfrm>
          <a:off x="1066800" y="6172200"/>
          <a:ext cx="190500" cy="152400"/>
        </p:xfrm>
        <a:graphic>
          <a:graphicData uri="http://schemas.openxmlformats.org/presentationml/2006/ole">
            <mc:AlternateContent xmlns:mc="http://schemas.openxmlformats.org/markup-compatibility/2006">
              <mc:Choice xmlns:v="urn:schemas-microsoft-com:vml" Requires="v">
                <p:oleObj name="Equation" r:id="rId16" imgW="190417" imgH="152334" progId="Equation.3">
                  <p:embed/>
                </p:oleObj>
              </mc:Choice>
              <mc:Fallback>
                <p:oleObj name="Equation" r:id="rId16" imgW="190417" imgH="152334" progId="Equation.3">
                  <p:embed/>
                  <p:pic>
                    <p:nvPicPr>
                      <p:cNvPr id="43024" name="Object 1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066800" y="6172200"/>
                        <a:ext cx="190500" cy="152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023" name="Object 15"/>
          <p:cNvGraphicFramePr>
            <a:graphicFrameLocks noChangeAspect="1"/>
          </p:cNvGraphicFramePr>
          <p:nvPr/>
        </p:nvGraphicFramePr>
        <p:xfrm>
          <a:off x="0" y="609600"/>
          <a:ext cx="142875" cy="123825"/>
        </p:xfrm>
        <a:graphic>
          <a:graphicData uri="http://schemas.openxmlformats.org/presentationml/2006/ole">
            <mc:AlternateContent xmlns:mc="http://schemas.openxmlformats.org/markup-compatibility/2006">
              <mc:Choice xmlns:v="urn:schemas-microsoft-com:vml" Requires="v">
                <p:oleObj name="Equation" r:id="rId18" imgW="139518" imgH="126835" progId="Equation.3">
                  <p:embed/>
                </p:oleObj>
              </mc:Choice>
              <mc:Fallback>
                <p:oleObj name="Equation" r:id="rId18" imgW="139518" imgH="126835" progId="Equation.3">
                  <p:embed/>
                  <p:pic>
                    <p:nvPicPr>
                      <p:cNvPr id="43023" name="Object 1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0" y="609600"/>
                        <a:ext cx="142875" cy="123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025"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26" name="Rectangle 18"/>
          <p:cNvSpPr>
            <a:spLocks noChangeArrowheads="1"/>
          </p:cNvSpPr>
          <p:nvPr/>
        </p:nvSpPr>
        <p:spPr bwMode="auto">
          <a:xfrm>
            <a:off x="0" y="242500"/>
            <a:ext cx="223138" cy="27699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GB" sz="1800" b="0" i="0" u="none" strike="noStrike" cap="none" normalizeH="0" baseline="0" dirty="0">
              <a:ln>
                <a:noFill/>
              </a:ln>
              <a:solidFill>
                <a:schemeClr val="tx1"/>
              </a:solidFill>
              <a:effectLst/>
              <a:latin typeface="Arial" pitchFamily="34" charset="0"/>
              <a:cs typeface="Arial" pitchFamily="34" charset="0"/>
            </a:endParaRPr>
          </a:p>
        </p:txBody>
      </p:sp>
      <p:sp>
        <p:nvSpPr>
          <p:cNvPr id="43027" name="Rectangle 19"/>
          <p:cNvSpPr>
            <a:spLocks noChangeArrowheads="1"/>
          </p:cNvSpPr>
          <p:nvPr/>
        </p:nvSpPr>
        <p:spPr bwMode="auto">
          <a:xfrm>
            <a:off x="0" y="846609"/>
            <a:ext cx="216726" cy="2308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solidFill>
                <a:effectLst/>
                <a:latin typeface="Arial" pitchFamily="34"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43029"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3028" name="Object 20"/>
          <p:cNvGraphicFramePr>
            <a:graphicFrameLocks noChangeAspect="1"/>
          </p:cNvGraphicFramePr>
          <p:nvPr/>
        </p:nvGraphicFramePr>
        <p:xfrm>
          <a:off x="4495800" y="5715000"/>
          <a:ext cx="4348480" cy="914400"/>
        </p:xfrm>
        <a:graphic>
          <a:graphicData uri="http://schemas.openxmlformats.org/presentationml/2006/ole">
            <mc:AlternateContent xmlns:mc="http://schemas.openxmlformats.org/markup-compatibility/2006">
              <mc:Choice xmlns:v="urn:schemas-microsoft-com:vml" Requires="v">
                <p:oleObj name="Equation" r:id="rId20" imgW="2032000" imgH="431800" progId="Equation.3">
                  <p:embed/>
                </p:oleObj>
              </mc:Choice>
              <mc:Fallback>
                <p:oleObj name="Equation" r:id="rId20" imgW="2032000" imgH="431800" progId="Equation.3">
                  <p:embed/>
                  <p:pic>
                    <p:nvPicPr>
                      <p:cNvPr id="43028" name="Object 2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495800" y="5715000"/>
                        <a:ext cx="434848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advTm="24000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br>
            <a:br>
              <a:rPr lang="en-US" b="1" dirty="0"/>
            </a:br>
            <a:r>
              <a:rPr lang="en-US" sz="4000" b="1" dirty="0">
                <a:solidFill>
                  <a:srgbClr val="FF0000"/>
                </a:solidFill>
              </a:rPr>
              <a:t>DIRECTION OF HEAT FLOW IN RESPONSE TO A TEMPERATURE GRADIENT</a:t>
            </a:r>
            <a:br>
              <a:rPr lang="en-US" sz="4000" b="1" dirty="0"/>
            </a:br>
            <a:endParaRPr lang="en-US" sz="4000" dirty="0"/>
          </a:p>
        </p:txBody>
      </p:sp>
      <p:sp>
        <p:nvSpPr>
          <p:cNvPr id="3" name="Content Placeholder 2"/>
          <p:cNvSpPr>
            <a:spLocks noGrp="1"/>
          </p:cNvSpPr>
          <p:nvPr>
            <p:ph idx="1"/>
          </p:nvPr>
        </p:nvSpPr>
        <p:spPr>
          <a:xfrm>
            <a:off x="457200" y="1600200"/>
            <a:ext cx="8229600" cy="5105400"/>
          </a:xfrm>
        </p:spPr>
        <p:txBody>
          <a:bodyPr>
            <a:normAutofit lnSpcReduction="10000"/>
          </a:bodyPr>
          <a:lstStyle/>
          <a:p>
            <a:r>
              <a:rPr lang="en-GB" dirty="0"/>
              <a:t>Figure 5 illustrates the direction of heat flow,  in a one-dimensional coordinate system when the gradient, </a:t>
            </a:r>
            <a:r>
              <a:rPr lang="en-GB" i="1" dirty="0" err="1"/>
              <a:t>dT</a:t>
            </a:r>
            <a:r>
              <a:rPr lang="en-GB" i="1" dirty="0"/>
              <a:t>/</a:t>
            </a:r>
            <a:r>
              <a:rPr lang="en-GB" i="1" dirty="0" err="1"/>
              <a:t>dx</a:t>
            </a:r>
            <a:r>
              <a:rPr lang="en-GB" dirty="0"/>
              <a:t>, is positive or negative. Note that conduction heat transfer is determined using Fourier’s Law</a:t>
            </a:r>
          </a:p>
          <a:p>
            <a:endParaRPr lang="en-GB" dirty="0"/>
          </a:p>
          <a:p>
            <a:endParaRPr lang="en-GB" dirty="0"/>
          </a:p>
          <a:p>
            <a:endParaRPr lang="en-GB" dirty="0"/>
          </a:p>
          <a:p>
            <a:endParaRPr lang="en-GB" dirty="0"/>
          </a:p>
          <a:p>
            <a:pPr lvl="8"/>
            <a:fld id="{8FC357E8-B8D3-4524-8244-8FD0A8A1A617}" type="slidenum">
              <a:rPr lang="en-GB" smtClean="0"/>
              <a:pPr lvl="8"/>
              <a:t>4</a:t>
            </a:fld>
            <a:endParaRPr lang="en-US" dirty="0"/>
          </a:p>
        </p:txBody>
      </p:sp>
      <p:pic>
        <p:nvPicPr>
          <p:cNvPr id="1026" name="Picture 0" descr="scan0001 (A).jpg"/>
          <p:cNvPicPr>
            <a:picLocks noChangeAspect="1" noChangeArrowheads="1"/>
          </p:cNvPicPr>
          <p:nvPr/>
        </p:nvPicPr>
        <p:blipFill>
          <a:blip r:embed="rId3" cstate="print">
            <a:lum bright="-26000" contrast="44000"/>
          </a:blip>
          <a:srcRect/>
          <a:stretch>
            <a:fillRect/>
          </a:stretch>
        </p:blipFill>
        <p:spPr bwMode="auto">
          <a:xfrm>
            <a:off x="914400" y="4038600"/>
            <a:ext cx="1171575" cy="1504950"/>
          </a:xfrm>
          <a:prstGeom prst="rect">
            <a:avLst/>
          </a:prstGeom>
          <a:noFill/>
          <a:ln w="9525">
            <a:noFill/>
            <a:miter lim="800000"/>
            <a:headEnd/>
            <a:tailEnd/>
          </a:ln>
        </p:spPr>
      </p:pic>
      <p:pic>
        <p:nvPicPr>
          <p:cNvPr id="1027" name="Picture 1" descr="scan0001 (B).jpg"/>
          <p:cNvPicPr>
            <a:picLocks noChangeAspect="1" noChangeArrowheads="1"/>
          </p:cNvPicPr>
          <p:nvPr/>
        </p:nvPicPr>
        <p:blipFill>
          <a:blip r:embed="rId4" cstate="print">
            <a:lum bright="-26000" contrast="44000"/>
          </a:blip>
          <a:srcRect/>
          <a:stretch>
            <a:fillRect/>
          </a:stretch>
        </p:blipFill>
        <p:spPr bwMode="auto">
          <a:xfrm>
            <a:off x="2209800" y="4191000"/>
            <a:ext cx="1238250" cy="1438275"/>
          </a:xfrm>
          <a:prstGeom prst="rect">
            <a:avLst/>
          </a:prstGeom>
          <a:noFill/>
          <a:ln w="9525">
            <a:noFill/>
            <a:miter lim="800000"/>
            <a:headEnd/>
            <a:tailEnd/>
          </a:ln>
        </p:spPr>
      </p:pic>
      <p:pic>
        <p:nvPicPr>
          <p:cNvPr id="1028" name="Picture 3" descr="scan0001 (C).jpg"/>
          <p:cNvPicPr>
            <a:picLocks noChangeAspect="1" noChangeArrowheads="1"/>
          </p:cNvPicPr>
          <p:nvPr/>
        </p:nvPicPr>
        <p:blipFill>
          <a:blip r:embed="rId5" cstate="print">
            <a:lum bright="-26000" contrast="44000"/>
          </a:blip>
          <a:srcRect/>
          <a:stretch>
            <a:fillRect/>
          </a:stretch>
        </p:blipFill>
        <p:spPr bwMode="auto">
          <a:xfrm>
            <a:off x="3657600" y="4114800"/>
            <a:ext cx="1171575" cy="1438275"/>
          </a:xfrm>
          <a:prstGeom prst="rect">
            <a:avLst/>
          </a:prstGeom>
          <a:noFill/>
          <a:ln w="9525">
            <a:noFill/>
            <a:miter lim="800000"/>
            <a:headEnd/>
            <a:tailEnd/>
          </a:ln>
        </p:spPr>
      </p:pic>
      <p:pic>
        <p:nvPicPr>
          <p:cNvPr id="1029" name="Picture 2" descr="scan0001 (D).jpg"/>
          <p:cNvPicPr>
            <a:picLocks noChangeAspect="1" noChangeArrowheads="1"/>
          </p:cNvPicPr>
          <p:nvPr/>
        </p:nvPicPr>
        <p:blipFill>
          <a:blip r:embed="rId6" cstate="print">
            <a:lum bright="-26000" contrast="44000"/>
          </a:blip>
          <a:srcRect/>
          <a:stretch>
            <a:fillRect/>
          </a:stretch>
        </p:blipFill>
        <p:spPr bwMode="auto">
          <a:xfrm>
            <a:off x="5029200" y="4114800"/>
            <a:ext cx="1238250" cy="1438275"/>
          </a:xfrm>
          <a:prstGeom prst="rect">
            <a:avLst/>
          </a:prstGeom>
          <a:noFill/>
          <a:ln w="9525">
            <a:noFill/>
            <a:miter lim="800000"/>
            <a:headEnd/>
            <a:tailEnd/>
          </a:ln>
        </p:spPr>
      </p:pic>
      <p:sp>
        <p:nvSpPr>
          <p:cNvPr id="1031"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30" name="Object 6"/>
          <p:cNvGraphicFramePr>
            <a:graphicFrameLocks noChangeAspect="1"/>
          </p:cNvGraphicFramePr>
          <p:nvPr/>
        </p:nvGraphicFramePr>
        <p:xfrm>
          <a:off x="6629400" y="3524250"/>
          <a:ext cx="1600200" cy="628650"/>
        </p:xfrm>
        <a:graphic>
          <a:graphicData uri="http://schemas.openxmlformats.org/presentationml/2006/ole">
            <mc:AlternateContent xmlns:mc="http://schemas.openxmlformats.org/markup-compatibility/2006">
              <mc:Choice xmlns:v="urn:schemas-microsoft-com:vml" Requires="v">
                <p:oleObj spid="_x0000_s1030" name="Equation" r:id="rId7" imgW="1066800" imgH="419100" progId="Equation.3">
                  <p:embed/>
                </p:oleObj>
              </mc:Choice>
              <mc:Fallback>
                <p:oleObj name="Equation" r:id="rId7" imgW="1066800" imgH="419100" progId="Equation.3">
                  <p:embed/>
                  <p:pic>
                    <p:nvPicPr>
                      <p:cNvPr id="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29400" y="3524250"/>
                        <a:ext cx="1600200" cy="628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advTm="240000"/>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762000"/>
          </a:xfrm>
        </p:spPr>
        <p:txBody>
          <a:bodyPr>
            <a:normAutofit/>
          </a:bodyPr>
          <a:lstStyle/>
          <a:p>
            <a:r>
              <a:rPr lang="en-US" sz="4000" b="1" dirty="0">
                <a:solidFill>
                  <a:srgbClr val="FF0000"/>
                </a:solidFill>
                <a:latin typeface="Arial Black" pitchFamily="34" charset="0"/>
              </a:rPr>
              <a:t>CASE 1 CONCLUDED</a:t>
            </a:r>
          </a:p>
        </p:txBody>
      </p:sp>
      <p:sp>
        <p:nvSpPr>
          <p:cNvPr id="3" name="Content Placeholder 2"/>
          <p:cNvSpPr>
            <a:spLocks noGrp="1"/>
          </p:cNvSpPr>
          <p:nvPr>
            <p:ph idx="1"/>
          </p:nvPr>
        </p:nvSpPr>
        <p:spPr>
          <a:xfrm>
            <a:off x="152400" y="914400"/>
            <a:ext cx="8534400" cy="5211763"/>
          </a:xfrm>
        </p:spPr>
        <p:txBody>
          <a:bodyPr/>
          <a:lstStyle/>
          <a:p>
            <a:r>
              <a:rPr lang="en-US" dirty="0"/>
              <a:t>The temperature variation along the fin from the base is given below. The heat transfer  rate for the infinitely long fin is found from Fourier’s law as provided below:</a:t>
            </a:r>
          </a:p>
        </p:txBody>
      </p:sp>
      <p:sp>
        <p:nvSpPr>
          <p:cNvPr id="4198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sp>
            <p:nvSpPr>
              <p:cNvPr id="41985" name="Object 1"/>
              <p:cNvSpPr txBox="1"/>
              <p:nvPr/>
            </p:nvSpPr>
            <p:spPr bwMode="auto">
              <a:xfrm>
                <a:off x="492369" y="3396175"/>
                <a:ext cx="8346831" cy="68580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n-US" sz="2800" b="0" i="1" smtClean="0">
                          <a:solidFill>
                            <a:srgbClr val="000000"/>
                          </a:solidFill>
                          <a:latin typeface="Cambria Math" panose="02040503050406030204" pitchFamily="18" charset="0"/>
                        </a:rPr>
                        <m:t>𝑇</m:t>
                      </m:r>
                      <m:r>
                        <a:rPr lang="en-US" sz="2800" b="0" i="1" smtClean="0">
                          <a:solidFill>
                            <a:srgbClr val="000000"/>
                          </a:solidFill>
                          <a:latin typeface="Cambria Math" panose="02040503050406030204" pitchFamily="18" charset="0"/>
                        </a:rPr>
                        <m:t>(</m:t>
                      </m:r>
                      <m:r>
                        <a:rPr lang="en-US" sz="2800" b="0" i="1" smtClean="0">
                          <a:solidFill>
                            <a:srgbClr val="000000"/>
                          </a:solidFill>
                          <a:latin typeface="Cambria Math" panose="02040503050406030204" pitchFamily="18" charset="0"/>
                        </a:rPr>
                        <m:t>𝑥</m:t>
                      </m:r>
                      <m:r>
                        <a:rPr lang="en-US" sz="2800" b="0" i="1" smtClean="0">
                          <a:solidFill>
                            <a:srgbClr val="000000"/>
                          </a:solidFill>
                          <a:latin typeface="Cambria Math" panose="02040503050406030204" pitchFamily="18" charset="0"/>
                        </a:rPr>
                        <m:t>)−</m:t>
                      </m:r>
                      <m:sSub>
                        <m:sSubPr>
                          <m:ctrlPr>
                            <a:rPr lang="en-US" sz="2800" i="1">
                              <a:solidFill>
                                <a:srgbClr val="000000"/>
                              </a:solidFill>
                              <a:latin typeface="Cambria Math" panose="02040503050406030204" pitchFamily="18" charset="0"/>
                            </a:rPr>
                          </m:ctrlPr>
                        </m:sSubPr>
                        <m:e>
                          <m:r>
                            <a:rPr lang="en-US" sz="2800" b="0" i="1">
                              <a:solidFill>
                                <a:srgbClr val="000000"/>
                              </a:solidFill>
                              <a:latin typeface="Cambria Math" panose="02040503050406030204" pitchFamily="18" charset="0"/>
                            </a:rPr>
                            <m:t>𝑇</m:t>
                          </m:r>
                        </m:e>
                        <m:sub>
                          <m:r>
                            <a:rPr lang="en-US" sz="2800" b="0" i="1">
                              <a:solidFill>
                                <a:srgbClr val="000000"/>
                              </a:solidFill>
                              <a:latin typeface="Cambria Math" panose="02040503050406030204" pitchFamily="18" charset="0"/>
                            </a:rPr>
                            <m:t>∞</m:t>
                          </m:r>
                        </m:sub>
                      </m:sSub>
                      <m:r>
                        <a:rPr lang="en-US" sz="2800" b="0" i="1">
                          <a:solidFill>
                            <a:srgbClr val="000000"/>
                          </a:solidFill>
                          <a:latin typeface="Cambria Math" panose="02040503050406030204" pitchFamily="18" charset="0"/>
                        </a:rPr>
                        <m:t>=(</m:t>
                      </m:r>
                      <m:sSub>
                        <m:sSubPr>
                          <m:ctrlPr>
                            <a:rPr lang="en-US" sz="2800" i="1">
                              <a:solidFill>
                                <a:srgbClr val="000000"/>
                              </a:solidFill>
                              <a:latin typeface="Cambria Math" panose="02040503050406030204" pitchFamily="18" charset="0"/>
                            </a:rPr>
                          </m:ctrlPr>
                        </m:sSubPr>
                        <m:e>
                          <m:r>
                            <a:rPr lang="en-US" sz="2800" b="0" i="1">
                              <a:solidFill>
                                <a:srgbClr val="000000"/>
                              </a:solidFill>
                              <a:latin typeface="Cambria Math" panose="02040503050406030204" pitchFamily="18" charset="0"/>
                            </a:rPr>
                            <m:t>𝑇</m:t>
                          </m:r>
                        </m:e>
                        <m:sub>
                          <m:r>
                            <a:rPr lang="en-US" sz="2800" b="0" i="1">
                              <a:solidFill>
                                <a:srgbClr val="000000"/>
                              </a:solidFill>
                              <a:latin typeface="Cambria Math" panose="02040503050406030204" pitchFamily="18" charset="0"/>
                            </a:rPr>
                            <m:t>𝑏</m:t>
                          </m:r>
                        </m:sub>
                      </m:sSub>
                      <m:r>
                        <a:rPr lang="en-US" sz="2800" b="0" i="1">
                          <a:solidFill>
                            <a:srgbClr val="000000"/>
                          </a:solidFill>
                          <a:latin typeface="Cambria Math" panose="02040503050406030204" pitchFamily="18" charset="0"/>
                        </a:rPr>
                        <m:t>−</m:t>
                      </m:r>
                      <m:sSub>
                        <m:sSubPr>
                          <m:ctrlPr>
                            <a:rPr lang="en-US" sz="2800" i="1">
                              <a:solidFill>
                                <a:srgbClr val="000000"/>
                              </a:solidFill>
                              <a:latin typeface="Cambria Math" panose="02040503050406030204" pitchFamily="18" charset="0"/>
                            </a:rPr>
                          </m:ctrlPr>
                        </m:sSubPr>
                        <m:e>
                          <m:r>
                            <a:rPr lang="en-US" sz="2800" b="0" i="1">
                              <a:solidFill>
                                <a:srgbClr val="000000"/>
                              </a:solidFill>
                              <a:latin typeface="Cambria Math" panose="02040503050406030204" pitchFamily="18" charset="0"/>
                            </a:rPr>
                            <m:t>𝑇</m:t>
                          </m:r>
                        </m:e>
                        <m:sub>
                          <m:r>
                            <a:rPr lang="en-US" sz="2800" b="0" i="1">
                              <a:solidFill>
                                <a:srgbClr val="000000"/>
                              </a:solidFill>
                              <a:latin typeface="Cambria Math" panose="02040503050406030204" pitchFamily="18" charset="0"/>
                            </a:rPr>
                            <m:t>∞</m:t>
                          </m:r>
                        </m:sub>
                      </m:sSub>
                      <m:r>
                        <a:rPr lang="en-US" sz="2800" b="0" i="1">
                          <a:solidFill>
                            <a:srgbClr val="000000"/>
                          </a:solidFill>
                          <a:latin typeface="Cambria Math" panose="02040503050406030204" pitchFamily="18" charset="0"/>
                        </a:rPr>
                        <m:t>)</m:t>
                      </m:r>
                      <m:sSup>
                        <m:sSupPr>
                          <m:ctrlPr>
                            <a:rPr lang="en-US" sz="2800" i="1">
                              <a:solidFill>
                                <a:srgbClr val="000000"/>
                              </a:solidFill>
                              <a:latin typeface="Cambria Math" panose="02040503050406030204" pitchFamily="18" charset="0"/>
                            </a:rPr>
                          </m:ctrlPr>
                        </m:sSupPr>
                        <m:e>
                          <m:r>
                            <a:rPr lang="en-US" sz="2800" b="0" i="1">
                              <a:solidFill>
                                <a:srgbClr val="000000"/>
                              </a:solidFill>
                              <a:latin typeface="Cambria Math" panose="02040503050406030204" pitchFamily="18" charset="0"/>
                            </a:rPr>
                            <m:t>𝑒</m:t>
                          </m:r>
                        </m:e>
                        <m:sup>
                          <m:r>
                            <a:rPr lang="en-US" sz="2800" b="0" i="1">
                              <a:solidFill>
                                <a:srgbClr val="000000"/>
                              </a:solidFill>
                              <a:latin typeface="Cambria Math" panose="02040503050406030204" pitchFamily="18" charset="0"/>
                            </a:rPr>
                            <m:t>−</m:t>
                          </m:r>
                          <m:r>
                            <a:rPr lang="en-US" sz="2800" b="0" i="1">
                              <a:solidFill>
                                <a:srgbClr val="000000"/>
                              </a:solidFill>
                              <a:latin typeface="Cambria Math" panose="02040503050406030204" pitchFamily="18" charset="0"/>
                            </a:rPr>
                            <m:t>𝑚𝑥</m:t>
                          </m:r>
                        </m:sup>
                      </m:sSup>
                      <m:r>
                        <a:rPr lang="en-US" sz="2800" b="0" i="1">
                          <a:solidFill>
                            <a:srgbClr val="000000"/>
                          </a:solidFill>
                          <a:latin typeface="Cambria Math" panose="02040503050406030204" pitchFamily="18" charset="0"/>
                        </a:rPr>
                        <m:t>=</m:t>
                      </m:r>
                      <m:sSup>
                        <m:sSupPr>
                          <m:ctrlPr>
                            <a:rPr lang="en-US" sz="2800" i="1">
                              <a:solidFill>
                                <a:srgbClr val="000000"/>
                              </a:solidFill>
                              <a:latin typeface="Cambria Math" panose="02040503050406030204" pitchFamily="18" charset="0"/>
                            </a:rPr>
                          </m:ctrlPr>
                        </m:sSupPr>
                        <m:e>
                          <m:r>
                            <a:rPr lang="en-US" sz="2800" b="0" i="1">
                              <a:solidFill>
                                <a:srgbClr val="000000"/>
                              </a:solidFill>
                              <a:latin typeface="Cambria Math" panose="02040503050406030204" pitchFamily="18" charset="0"/>
                            </a:rPr>
                            <m:t>𝑒</m:t>
                          </m:r>
                        </m:e>
                        <m:sup>
                          <m:r>
                            <a:rPr lang="en-US" sz="2800" b="0" i="1">
                              <a:solidFill>
                                <a:srgbClr val="000000"/>
                              </a:solidFill>
                              <a:latin typeface="Cambria Math" panose="02040503050406030204" pitchFamily="18" charset="0"/>
                            </a:rPr>
                            <m:t>−</m:t>
                          </m:r>
                          <m:r>
                            <a:rPr lang="en-US" sz="2800" b="0" i="1">
                              <a:solidFill>
                                <a:srgbClr val="000000"/>
                              </a:solidFill>
                              <a:latin typeface="Cambria Math" panose="02040503050406030204" pitchFamily="18" charset="0"/>
                            </a:rPr>
                            <m:t>𝑥</m:t>
                          </m:r>
                          <m:rad>
                            <m:radPr>
                              <m:degHide m:val="on"/>
                              <m:ctrlPr>
                                <a:rPr lang="en-US" sz="2800" i="1">
                                  <a:solidFill>
                                    <a:srgbClr val="000000"/>
                                  </a:solidFill>
                                  <a:latin typeface="Cambria Math" panose="02040503050406030204" pitchFamily="18" charset="0"/>
                                </a:rPr>
                              </m:ctrlPr>
                            </m:radPr>
                            <m:deg/>
                            <m:e>
                              <m:r>
                                <a:rPr lang="en-US" sz="2800" b="0" i="1" smtClean="0">
                                  <a:solidFill>
                                    <a:srgbClr val="000000"/>
                                  </a:solidFill>
                                  <a:latin typeface="Cambria Math" panose="02040503050406030204" pitchFamily="18" charset="0"/>
                                </a:rPr>
                                <m:t>h</m:t>
                              </m:r>
                              <m:r>
                                <a:rPr lang="en-US" sz="2800" b="0" i="1">
                                  <a:solidFill>
                                    <a:srgbClr val="000000"/>
                                  </a:solidFill>
                                  <a:latin typeface="Cambria Math" panose="02040503050406030204" pitchFamily="18" charset="0"/>
                                </a:rPr>
                                <m:t>𝑃</m:t>
                              </m:r>
                              <m:r>
                                <a:rPr lang="en-US" sz="2800" b="0" i="1">
                                  <a:solidFill>
                                    <a:srgbClr val="000000"/>
                                  </a:solidFill>
                                  <a:latin typeface="Cambria Math" panose="02040503050406030204" pitchFamily="18" charset="0"/>
                                </a:rPr>
                                <m:t>/</m:t>
                              </m:r>
                              <m:r>
                                <a:rPr lang="en-US" sz="2800" b="0" i="1" smtClean="0">
                                  <a:solidFill>
                                    <a:srgbClr val="000000"/>
                                  </a:solidFill>
                                  <a:latin typeface="Cambria Math" panose="02040503050406030204" pitchFamily="18" charset="0"/>
                                </a:rPr>
                                <m:t>𝑘</m:t>
                              </m:r>
                              <m:sSub>
                                <m:sSubPr>
                                  <m:ctrlPr>
                                    <a:rPr lang="en-US" sz="2800" i="1">
                                      <a:solidFill>
                                        <a:srgbClr val="000000"/>
                                      </a:solidFill>
                                      <a:latin typeface="Cambria Math" panose="02040503050406030204" pitchFamily="18" charset="0"/>
                                    </a:rPr>
                                  </m:ctrlPr>
                                </m:sSubPr>
                                <m:e>
                                  <m:r>
                                    <a:rPr lang="en-US" sz="2800" b="0" i="1">
                                      <a:solidFill>
                                        <a:srgbClr val="000000"/>
                                      </a:solidFill>
                                      <a:latin typeface="Cambria Math" panose="02040503050406030204" pitchFamily="18" charset="0"/>
                                    </a:rPr>
                                    <m:t>𝐴</m:t>
                                  </m:r>
                                </m:e>
                                <m:sub>
                                  <m:r>
                                    <a:rPr lang="en-US" sz="2800" b="0" i="1">
                                      <a:solidFill>
                                        <a:srgbClr val="000000"/>
                                      </a:solidFill>
                                      <a:latin typeface="Cambria Math" panose="02040503050406030204" pitchFamily="18" charset="0"/>
                                    </a:rPr>
                                    <m:t>𝑐</m:t>
                                  </m:r>
                                </m:sub>
                              </m:sSub>
                            </m:e>
                          </m:rad>
                        </m:sup>
                      </m:sSup>
                      <m:r>
                        <a:rPr lang="en-US" sz="2800" b="0" i="1">
                          <a:solidFill>
                            <a:srgbClr val="000000"/>
                          </a:solidFill>
                          <a:latin typeface="Cambria Math" panose="02040503050406030204" pitchFamily="18" charset="0"/>
                        </a:rPr>
                        <m:t>(</m:t>
                      </m:r>
                      <m:sSub>
                        <m:sSubPr>
                          <m:ctrlPr>
                            <a:rPr lang="en-US" sz="2800" i="1">
                              <a:solidFill>
                                <a:srgbClr val="000000"/>
                              </a:solidFill>
                              <a:latin typeface="Cambria Math" panose="02040503050406030204" pitchFamily="18" charset="0"/>
                            </a:rPr>
                          </m:ctrlPr>
                        </m:sSubPr>
                        <m:e>
                          <m:r>
                            <a:rPr lang="en-US" sz="2800" b="0" i="1">
                              <a:solidFill>
                                <a:srgbClr val="000000"/>
                              </a:solidFill>
                              <a:latin typeface="Cambria Math" panose="02040503050406030204" pitchFamily="18" charset="0"/>
                            </a:rPr>
                            <m:t>𝑇</m:t>
                          </m:r>
                        </m:e>
                        <m:sub>
                          <m:r>
                            <a:rPr lang="en-US" sz="2800" b="0" i="1">
                              <a:solidFill>
                                <a:srgbClr val="000000"/>
                              </a:solidFill>
                              <a:latin typeface="Cambria Math" panose="02040503050406030204" pitchFamily="18" charset="0"/>
                            </a:rPr>
                            <m:t>𝑏</m:t>
                          </m:r>
                        </m:sub>
                      </m:sSub>
                      <m:r>
                        <a:rPr lang="en-US" sz="2800" b="0" i="1">
                          <a:solidFill>
                            <a:srgbClr val="000000"/>
                          </a:solidFill>
                          <a:latin typeface="Cambria Math" panose="02040503050406030204" pitchFamily="18" charset="0"/>
                        </a:rPr>
                        <m:t>−</m:t>
                      </m:r>
                      <m:sSub>
                        <m:sSubPr>
                          <m:ctrlPr>
                            <a:rPr lang="en-US" sz="2800" i="1">
                              <a:solidFill>
                                <a:srgbClr val="000000"/>
                              </a:solidFill>
                              <a:latin typeface="Cambria Math" panose="02040503050406030204" pitchFamily="18" charset="0"/>
                            </a:rPr>
                          </m:ctrlPr>
                        </m:sSubPr>
                        <m:e>
                          <m:r>
                            <a:rPr lang="en-US" sz="2800" b="0" i="1">
                              <a:solidFill>
                                <a:srgbClr val="000000"/>
                              </a:solidFill>
                              <a:latin typeface="Cambria Math" panose="02040503050406030204" pitchFamily="18" charset="0"/>
                            </a:rPr>
                            <m:t>𝑇</m:t>
                          </m:r>
                        </m:e>
                        <m:sub>
                          <m:r>
                            <a:rPr lang="en-US" sz="2800" b="0" i="1">
                              <a:solidFill>
                                <a:srgbClr val="000000"/>
                              </a:solidFill>
                              <a:latin typeface="Cambria Math" panose="02040503050406030204" pitchFamily="18" charset="0"/>
                            </a:rPr>
                            <m:t>∞</m:t>
                          </m:r>
                        </m:sub>
                      </m:sSub>
                      <m:r>
                        <a:rPr lang="en-US" sz="2800" b="0" i="1">
                          <a:solidFill>
                            <a:srgbClr val="000000"/>
                          </a:solidFill>
                          <a:latin typeface="Cambria Math" panose="02040503050406030204" pitchFamily="18" charset="0"/>
                        </a:rPr>
                        <m:t>)</m:t>
                      </m:r>
                    </m:oMath>
                  </m:oMathPara>
                </a14:m>
                <a:endParaRPr lang="en-US" sz="2800" dirty="0"/>
              </a:p>
            </p:txBody>
          </p:sp>
        </mc:Choice>
        <mc:Fallback xmlns="">
          <p:sp>
            <p:nvSpPr>
              <p:cNvPr id="41985" name="Object 1"/>
              <p:cNvSpPr txBox="1">
                <a:spLocks noRot="1" noChangeAspect="1" noMove="1" noResize="1" noEditPoints="1" noAdjustHandles="1" noChangeArrowheads="1" noChangeShapeType="1" noTextEdit="1"/>
              </p:cNvSpPr>
              <p:nvPr/>
            </p:nvSpPr>
            <p:spPr bwMode="auto">
              <a:xfrm>
                <a:off x="492369" y="3396175"/>
                <a:ext cx="8346831" cy="685800"/>
              </a:xfrm>
              <a:prstGeom prst="rect">
                <a:avLst/>
              </a:prstGeom>
              <a:blipFill>
                <a:blip r:embed="rId2"/>
                <a:stretch>
                  <a:fillRect/>
                </a:stretch>
              </a:blipFill>
            </p:spPr>
            <p:txBody>
              <a:bodyPr/>
              <a:lstStyle/>
              <a:p>
                <a:r>
                  <a:rPr lang="en-US">
                    <a:noFill/>
                  </a:rPr>
                  <a:t> </a:t>
                </a:r>
              </a:p>
            </p:txBody>
          </p:sp>
        </mc:Fallback>
      </mc:AlternateContent>
      <p:sp>
        <p:nvSpPr>
          <p:cNvPr id="4198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sp>
            <p:nvSpPr>
              <p:cNvPr id="41987" name="Object 3"/>
              <p:cNvSpPr txBox="1"/>
              <p:nvPr/>
            </p:nvSpPr>
            <p:spPr bwMode="auto">
              <a:xfrm>
                <a:off x="838200" y="5029200"/>
                <a:ext cx="7696200" cy="1096963"/>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sSub>
                        <m:sSubPr>
                          <m:ctrlPr>
                            <a:rPr lang="en-US" sz="2800" i="1" smtClean="0">
                              <a:solidFill>
                                <a:srgbClr val="000000"/>
                              </a:solidFill>
                              <a:latin typeface="Cambria Math" panose="02040503050406030204" pitchFamily="18" charset="0"/>
                            </a:rPr>
                          </m:ctrlPr>
                        </m:sSubPr>
                        <m:e>
                          <m:acc>
                            <m:accPr>
                              <m:chr m:val="̇"/>
                              <m:ctrlPr>
                                <a:rPr lang="en-US" sz="2800" i="1">
                                  <a:solidFill>
                                    <a:srgbClr val="000000"/>
                                  </a:solidFill>
                                  <a:latin typeface="Cambria Math" panose="02040503050406030204" pitchFamily="18" charset="0"/>
                                </a:rPr>
                              </m:ctrlPr>
                            </m:accPr>
                            <m:e>
                              <m:r>
                                <a:rPr lang="en-US" sz="2800" i="1">
                                  <a:solidFill>
                                    <a:srgbClr val="000000"/>
                                  </a:solidFill>
                                  <a:latin typeface="Cambria Math" panose="02040503050406030204" pitchFamily="18" charset="0"/>
                                </a:rPr>
                                <m:t>𝑄</m:t>
                              </m:r>
                            </m:e>
                          </m:acc>
                        </m:e>
                        <m:sub>
                          <m:r>
                            <m:rPr>
                              <m:nor/>
                            </m:rPr>
                            <a:rPr lang="en-US" sz="2800" i="0">
                              <a:solidFill>
                                <a:srgbClr val="000000"/>
                              </a:solidFill>
                              <a:latin typeface="Cambria Math" panose="02040503050406030204" pitchFamily="18" charset="0"/>
                            </a:rPr>
                            <m:t>long</m:t>
                          </m:r>
                          <m:r>
                            <m:rPr>
                              <m:nor/>
                            </m:rPr>
                            <a:rPr lang="en-US" sz="2800" i="0">
                              <a:solidFill>
                                <a:srgbClr val="000000"/>
                              </a:solidFill>
                              <a:latin typeface="Cambria Math" panose="02040503050406030204" pitchFamily="18" charset="0"/>
                            </a:rPr>
                            <m:t>  </m:t>
                          </m:r>
                          <m:r>
                            <m:rPr>
                              <m:nor/>
                            </m:rPr>
                            <a:rPr lang="en-US" sz="2800" i="0">
                              <a:solidFill>
                                <a:srgbClr val="000000"/>
                              </a:solidFill>
                              <a:latin typeface="Cambria Math" panose="02040503050406030204" pitchFamily="18" charset="0"/>
                            </a:rPr>
                            <m:t>fin</m:t>
                          </m:r>
                        </m:sub>
                      </m:sSub>
                      <m:r>
                        <a:rPr lang="en-US" sz="2800" i="1">
                          <a:solidFill>
                            <a:srgbClr val="000000"/>
                          </a:solidFill>
                          <a:latin typeface="Cambria Math" panose="02040503050406030204" pitchFamily="18" charset="0"/>
                        </a:rPr>
                        <m:t>=−</m:t>
                      </m:r>
                      <m:r>
                        <a:rPr lang="en-US" sz="2800" b="0" i="1" smtClean="0">
                          <a:solidFill>
                            <a:srgbClr val="000000"/>
                          </a:solidFill>
                          <a:latin typeface="Cambria Math" panose="02040503050406030204" pitchFamily="18" charset="0"/>
                        </a:rPr>
                        <m:t>𝑘</m:t>
                      </m:r>
                      <m:sSub>
                        <m:sSubPr>
                          <m:ctrlPr>
                            <a:rPr lang="en-US" sz="2800" i="1">
                              <a:solidFill>
                                <a:srgbClr val="000000"/>
                              </a:solidFill>
                              <a:latin typeface="Cambria Math" panose="02040503050406030204" pitchFamily="18" charset="0"/>
                            </a:rPr>
                          </m:ctrlPr>
                        </m:sSubPr>
                        <m:e>
                          <m:r>
                            <a:rPr lang="en-US" sz="2800" i="1">
                              <a:solidFill>
                                <a:srgbClr val="000000"/>
                              </a:solidFill>
                              <a:latin typeface="Cambria Math" panose="02040503050406030204" pitchFamily="18" charset="0"/>
                            </a:rPr>
                            <m:t>𝐴</m:t>
                          </m:r>
                        </m:e>
                        <m:sub>
                          <m:r>
                            <a:rPr lang="en-US" sz="2800" i="1">
                              <a:solidFill>
                                <a:srgbClr val="000000"/>
                              </a:solidFill>
                              <a:latin typeface="Cambria Math" panose="02040503050406030204" pitchFamily="18" charset="0"/>
                            </a:rPr>
                            <m:t>𝑐</m:t>
                          </m:r>
                        </m:sub>
                      </m:sSub>
                      <m:sSub>
                        <m:sSubPr>
                          <m:ctrlPr>
                            <a:rPr lang="en-US" sz="2800" i="1">
                              <a:solidFill>
                                <a:srgbClr val="000000"/>
                              </a:solidFill>
                              <a:latin typeface="Cambria Math" panose="02040503050406030204" pitchFamily="18" charset="0"/>
                            </a:rPr>
                          </m:ctrlPr>
                        </m:sSubPr>
                        <m:e>
                          <m:d>
                            <m:dPr>
                              <m:begChr m:val=""/>
                              <m:endChr m:val="|"/>
                              <m:ctrlPr>
                                <a:rPr lang="en-US" sz="2800" i="1">
                                  <a:solidFill>
                                    <a:srgbClr val="000000"/>
                                  </a:solidFill>
                                  <a:latin typeface="Cambria Math" panose="02040503050406030204" pitchFamily="18" charset="0"/>
                                </a:rPr>
                              </m:ctrlPr>
                            </m:dPr>
                            <m:e>
                              <m:f>
                                <m:fPr>
                                  <m:ctrlPr>
                                    <a:rPr lang="en-US" sz="2800" i="1">
                                      <a:solidFill>
                                        <a:srgbClr val="000000"/>
                                      </a:solidFill>
                                      <a:latin typeface="Cambria Math" panose="02040503050406030204" pitchFamily="18" charset="0"/>
                                    </a:rPr>
                                  </m:ctrlPr>
                                </m:fPr>
                                <m:num>
                                  <m:r>
                                    <a:rPr lang="en-US" sz="2800" i="1">
                                      <a:solidFill>
                                        <a:srgbClr val="000000"/>
                                      </a:solidFill>
                                      <a:latin typeface="Cambria Math" panose="02040503050406030204" pitchFamily="18" charset="0"/>
                                    </a:rPr>
                                    <m:t>𝑑𝑇</m:t>
                                  </m:r>
                                </m:num>
                                <m:den>
                                  <m:r>
                                    <a:rPr lang="en-US" sz="2800" i="1">
                                      <a:solidFill>
                                        <a:srgbClr val="000000"/>
                                      </a:solidFill>
                                      <a:latin typeface="Cambria Math" panose="02040503050406030204" pitchFamily="18" charset="0"/>
                                    </a:rPr>
                                    <m:t>𝑑𝑥</m:t>
                                  </m:r>
                                </m:den>
                              </m:f>
                            </m:e>
                          </m:d>
                        </m:e>
                        <m:sub>
                          <m:r>
                            <a:rPr lang="en-US" sz="2800" i="1">
                              <a:solidFill>
                                <a:srgbClr val="000000"/>
                              </a:solidFill>
                              <a:latin typeface="Cambria Math" panose="02040503050406030204" pitchFamily="18" charset="0"/>
                            </a:rPr>
                            <m:t>𝑥</m:t>
                          </m:r>
                          <m:r>
                            <a:rPr lang="en-US" sz="2800" i="1">
                              <a:solidFill>
                                <a:srgbClr val="000000"/>
                              </a:solidFill>
                              <a:latin typeface="Cambria Math" panose="02040503050406030204" pitchFamily="18" charset="0"/>
                            </a:rPr>
                            <m:t>=0</m:t>
                          </m:r>
                        </m:sub>
                      </m:sSub>
                      <m:r>
                        <a:rPr lang="en-US" sz="2800" i="1">
                          <a:solidFill>
                            <a:srgbClr val="000000"/>
                          </a:solidFill>
                          <a:latin typeface="Cambria Math" panose="02040503050406030204" pitchFamily="18" charset="0"/>
                        </a:rPr>
                        <m:t>=</m:t>
                      </m:r>
                      <m:rad>
                        <m:radPr>
                          <m:degHide m:val="on"/>
                          <m:ctrlPr>
                            <a:rPr lang="en-US" sz="2800" i="1">
                              <a:solidFill>
                                <a:srgbClr val="000000"/>
                              </a:solidFill>
                              <a:latin typeface="Cambria Math" panose="02040503050406030204" pitchFamily="18" charset="0"/>
                            </a:rPr>
                          </m:ctrlPr>
                        </m:radPr>
                        <m:deg/>
                        <m:e>
                          <m:r>
                            <a:rPr lang="en-US" sz="2800" b="0" i="1" smtClean="0">
                              <a:solidFill>
                                <a:srgbClr val="000000"/>
                              </a:solidFill>
                              <a:latin typeface="Cambria Math" panose="02040503050406030204" pitchFamily="18" charset="0"/>
                            </a:rPr>
                            <m:t>h</m:t>
                          </m:r>
                          <m:r>
                            <a:rPr lang="en-US" sz="2800" i="1">
                              <a:solidFill>
                                <a:srgbClr val="000000"/>
                              </a:solidFill>
                              <a:latin typeface="Cambria Math" panose="02040503050406030204" pitchFamily="18" charset="0"/>
                            </a:rPr>
                            <m:t>𝑃</m:t>
                          </m:r>
                          <m:r>
                            <a:rPr lang="en-US" sz="2800" b="0" i="1" smtClean="0">
                              <a:solidFill>
                                <a:srgbClr val="000000"/>
                              </a:solidFill>
                              <a:latin typeface="Cambria Math" panose="02040503050406030204" pitchFamily="18" charset="0"/>
                            </a:rPr>
                            <m:t>/</m:t>
                          </m:r>
                          <m:r>
                            <a:rPr lang="en-US" sz="2800" b="0" i="1" smtClean="0">
                              <a:solidFill>
                                <a:srgbClr val="000000"/>
                              </a:solidFill>
                              <a:latin typeface="Cambria Math" panose="02040503050406030204" pitchFamily="18" charset="0"/>
                            </a:rPr>
                            <m:t>𝑘</m:t>
                          </m:r>
                          <m:sSub>
                            <m:sSubPr>
                              <m:ctrlPr>
                                <a:rPr lang="en-US" sz="2800" i="1">
                                  <a:solidFill>
                                    <a:srgbClr val="000000"/>
                                  </a:solidFill>
                                  <a:latin typeface="Cambria Math" panose="02040503050406030204" pitchFamily="18" charset="0"/>
                                </a:rPr>
                              </m:ctrlPr>
                            </m:sSubPr>
                            <m:e>
                              <m:r>
                                <a:rPr lang="en-US" sz="2800" i="1">
                                  <a:solidFill>
                                    <a:srgbClr val="000000"/>
                                  </a:solidFill>
                                  <a:latin typeface="Cambria Math" panose="02040503050406030204" pitchFamily="18" charset="0"/>
                                </a:rPr>
                                <m:t>𝐴</m:t>
                              </m:r>
                            </m:e>
                            <m:sub>
                              <m:r>
                                <a:rPr lang="en-US" sz="2800" i="1">
                                  <a:solidFill>
                                    <a:srgbClr val="000000"/>
                                  </a:solidFill>
                                  <a:latin typeface="Cambria Math" panose="02040503050406030204" pitchFamily="18" charset="0"/>
                                </a:rPr>
                                <m:t>𝑐</m:t>
                              </m:r>
                            </m:sub>
                          </m:sSub>
                        </m:e>
                      </m:rad>
                      <m:d>
                        <m:dPr>
                          <m:ctrlPr>
                            <a:rPr lang="en-US" sz="2800" i="1">
                              <a:solidFill>
                                <a:srgbClr val="000000"/>
                              </a:solidFill>
                              <a:latin typeface="Cambria Math" panose="02040503050406030204" pitchFamily="18" charset="0"/>
                            </a:rPr>
                          </m:ctrlPr>
                        </m:dPr>
                        <m:e>
                          <m:sSub>
                            <m:sSubPr>
                              <m:ctrlPr>
                                <a:rPr lang="en-US" sz="2800" i="1">
                                  <a:solidFill>
                                    <a:srgbClr val="000000"/>
                                  </a:solidFill>
                                  <a:latin typeface="Cambria Math" panose="02040503050406030204" pitchFamily="18" charset="0"/>
                                </a:rPr>
                              </m:ctrlPr>
                            </m:sSubPr>
                            <m:e>
                              <m:r>
                                <a:rPr lang="en-US" sz="2800" i="1">
                                  <a:solidFill>
                                    <a:srgbClr val="000000"/>
                                  </a:solidFill>
                                  <a:latin typeface="Cambria Math" panose="02040503050406030204" pitchFamily="18" charset="0"/>
                                </a:rPr>
                                <m:t>𝑇</m:t>
                              </m:r>
                            </m:e>
                            <m:sub>
                              <m:r>
                                <a:rPr lang="en-US" sz="2800" i="1">
                                  <a:solidFill>
                                    <a:srgbClr val="000000"/>
                                  </a:solidFill>
                                  <a:latin typeface="Cambria Math" panose="02040503050406030204" pitchFamily="18" charset="0"/>
                                </a:rPr>
                                <m:t>𝑏</m:t>
                              </m:r>
                            </m:sub>
                          </m:sSub>
                          <m:r>
                            <a:rPr lang="en-US" sz="2800" i="1">
                              <a:solidFill>
                                <a:srgbClr val="000000"/>
                              </a:solidFill>
                              <a:latin typeface="Cambria Math" panose="02040503050406030204" pitchFamily="18" charset="0"/>
                            </a:rPr>
                            <m:t>−</m:t>
                          </m:r>
                          <m:sSub>
                            <m:sSubPr>
                              <m:ctrlPr>
                                <a:rPr lang="en-US" sz="2800" i="1">
                                  <a:solidFill>
                                    <a:srgbClr val="000000"/>
                                  </a:solidFill>
                                  <a:latin typeface="Cambria Math" panose="02040503050406030204" pitchFamily="18" charset="0"/>
                                </a:rPr>
                              </m:ctrlPr>
                            </m:sSubPr>
                            <m:e>
                              <m:r>
                                <a:rPr lang="en-US" sz="2800" i="1">
                                  <a:solidFill>
                                    <a:srgbClr val="000000"/>
                                  </a:solidFill>
                                  <a:latin typeface="Cambria Math" panose="02040503050406030204" pitchFamily="18" charset="0"/>
                                </a:rPr>
                                <m:t>𝑇</m:t>
                              </m:r>
                            </m:e>
                            <m:sub>
                              <m:r>
                                <a:rPr lang="en-US" sz="2800" i="1">
                                  <a:solidFill>
                                    <a:srgbClr val="000000"/>
                                  </a:solidFill>
                                  <a:latin typeface="Cambria Math" panose="02040503050406030204" pitchFamily="18" charset="0"/>
                                </a:rPr>
                                <m:t>∞</m:t>
                              </m:r>
                            </m:sub>
                          </m:sSub>
                        </m:e>
                      </m:d>
                    </m:oMath>
                  </m:oMathPara>
                </a14:m>
                <a:endParaRPr lang="en-US" sz="2800" dirty="0"/>
              </a:p>
            </p:txBody>
          </p:sp>
        </mc:Choice>
        <mc:Fallback xmlns="">
          <p:sp>
            <p:nvSpPr>
              <p:cNvPr id="41987" name="Object 3"/>
              <p:cNvSpPr txBox="1">
                <a:spLocks noRot="1" noChangeAspect="1" noMove="1" noResize="1" noEditPoints="1" noAdjustHandles="1" noChangeArrowheads="1" noChangeShapeType="1" noTextEdit="1"/>
              </p:cNvSpPr>
              <p:nvPr/>
            </p:nvSpPr>
            <p:spPr bwMode="auto">
              <a:xfrm>
                <a:off x="838200" y="5029200"/>
                <a:ext cx="7696200" cy="1096963"/>
              </a:xfrm>
              <a:prstGeom prst="rect">
                <a:avLst/>
              </a:prstGeom>
              <a:blipFill>
                <a:blip r:embed="rId3"/>
                <a:stretch>
                  <a:fillRect/>
                </a:stretch>
              </a:blipFill>
            </p:spPr>
            <p:txBody>
              <a:bodyPr/>
              <a:lstStyle/>
              <a:p>
                <a:r>
                  <a:rPr lang="en-US">
                    <a:noFill/>
                  </a:rPr>
                  <a:t> </a:t>
                </a:r>
              </a:p>
            </p:txBody>
          </p:sp>
        </mc:Fallback>
      </mc:AlternateContent>
    </p:spTree>
  </p:cSld>
  <p:clrMapOvr>
    <a:masterClrMapping/>
  </p:clrMapOvr>
  <p:transition advTm="240000"/>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4000" b="1" dirty="0">
                <a:solidFill>
                  <a:srgbClr val="FF0000"/>
                </a:solidFill>
              </a:rPr>
              <a:t>CASE 2 INSULATED FIN TIP</a:t>
            </a:r>
          </a:p>
        </p:txBody>
      </p:sp>
      <p:sp>
        <p:nvSpPr>
          <p:cNvPr id="3" name="Content Placeholder 2"/>
          <p:cNvSpPr>
            <a:spLocks noGrp="1"/>
          </p:cNvSpPr>
          <p:nvPr>
            <p:ph idx="1"/>
          </p:nvPr>
        </p:nvSpPr>
        <p:spPr>
          <a:xfrm>
            <a:off x="457200" y="1600200"/>
            <a:ext cx="8229600" cy="5257800"/>
          </a:xfrm>
        </p:spPr>
        <p:txBody>
          <a:bodyPr>
            <a:normAutofit/>
          </a:bodyPr>
          <a:lstStyle/>
          <a:p>
            <a:r>
              <a:rPr lang="en-US" b="1" dirty="0"/>
              <a:t>Negligible heat loss from fin tip (Insulated fin tip, (</a:t>
            </a:r>
            <a:r>
              <a:rPr lang="en-US" dirty="0"/>
              <a:t>                  )</a:t>
            </a:r>
          </a:p>
          <a:p>
            <a:r>
              <a:rPr lang="en-US" dirty="0"/>
              <a:t>                     that is </a:t>
            </a:r>
          </a:p>
          <a:p>
            <a:endParaRPr lang="en-US" dirty="0"/>
          </a:p>
          <a:p>
            <a:endParaRPr lang="en-US" dirty="0"/>
          </a:p>
          <a:p>
            <a:endParaRPr lang="en-US" dirty="0"/>
          </a:p>
          <a:p>
            <a:r>
              <a:rPr lang="en-US" sz="2400" dirty="0"/>
              <a:t>From which  we obtain            		             hence the heat transfer rate is:</a:t>
            </a:r>
          </a:p>
        </p:txBody>
      </p:sp>
      <p:sp>
        <p:nvSpPr>
          <p:cNvPr id="409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40961"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981200" y="2286000"/>
            <a:ext cx="733425" cy="209550"/>
          </a:xfrm>
          <a:prstGeom prst="rect">
            <a:avLst/>
          </a:prstGeom>
          <a:noFill/>
        </p:spPr>
      </p:pic>
      <p:sp>
        <p:nvSpPr>
          <p:cNvPr id="4096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0963" name="Object 3"/>
          <p:cNvGraphicFramePr>
            <a:graphicFrameLocks noChangeAspect="1"/>
          </p:cNvGraphicFramePr>
          <p:nvPr/>
        </p:nvGraphicFramePr>
        <p:xfrm>
          <a:off x="1066800" y="2819400"/>
          <a:ext cx="1444625" cy="381000"/>
        </p:xfrm>
        <a:graphic>
          <a:graphicData uri="http://schemas.openxmlformats.org/presentationml/2006/ole">
            <mc:AlternateContent xmlns:mc="http://schemas.openxmlformats.org/markup-compatibility/2006">
              <mc:Choice xmlns:v="urn:schemas-microsoft-com:vml" Requires="v">
                <p:oleObj name="Equation" r:id="rId3" imgW="863225" imgH="228501" progId="Equation.3">
                  <p:embed/>
                </p:oleObj>
              </mc:Choice>
              <mc:Fallback>
                <p:oleObj name="Equation" r:id="rId3" imgW="863225" imgH="228501" progId="Equation.3">
                  <p:embed/>
                  <p:pic>
                    <p:nvPicPr>
                      <p:cNvPr id="40963"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2819400"/>
                        <a:ext cx="144462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96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0965" name="Object 5"/>
          <p:cNvGraphicFramePr>
            <a:graphicFrameLocks noChangeAspect="1"/>
          </p:cNvGraphicFramePr>
          <p:nvPr/>
        </p:nvGraphicFramePr>
        <p:xfrm>
          <a:off x="990600" y="3657600"/>
          <a:ext cx="1301884" cy="838200"/>
        </p:xfrm>
        <a:graphic>
          <a:graphicData uri="http://schemas.openxmlformats.org/presentationml/2006/ole">
            <mc:AlternateContent xmlns:mc="http://schemas.openxmlformats.org/markup-compatibility/2006">
              <mc:Choice xmlns:v="urn:schemas-microsoft-com:vml" Requires="v">
                <p:oleObj name="Equation" r:id="rId5" imgW="698197" imgH="444307" progId="Equation.3">
                  <p:embed/>
                </p:oleObj>
              </mc:Choice>
              <mc:Fallback>
                <p:oleObj name="Equation" r:id="rId5" imgW="698197" imgH="444307" progId="Equation.3">
                  <p:embed/>
                  <p:pic>
                    <p:nvPicPr>
                      <p:cNvPr id="40965"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3657600"/>
                        <a:ext cx="1301884"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96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0967" name="Object 7"/>
          <p:cNvGraphicFramePr>
            <a:graphicFrameLocks noChangeAspect="1"/>
          </p:cNvGraphicFramePr>
          <p:nvPr/>
        </p:nvGraphicFramePr>
        <p:xfrm>
          <a:off x="3886200" y="2667000"/>
          <a:ext cx="2489200" cy="533400"/>
        </p:xfrm>
        <a:graphic>
          <a:graphicData uri="http://schemas.openxmlformats.org/presentationml/2006/ole">
            <mc:AlternateContent xmlns:mc="http://schemas.openxmlformats.org/markup-compatibility/2006">
              <mc:Choice xmlns:v="urn:schemas-microsoft-com:vml" Requires="v">
                <p:oleObj name="Equation" r:id="rId7" imgW="1066800" imgH="228600" progId="Equation.3">
                  <p:embed/>
                </p:oleObj>
              </mc:Choice>
              <mc:Fallback>
                <p:oleObj name="Equation" r:id="rId7" imgW="1066800" imgH="228600" progId="Equation.3">
                  <p:embed/>
                  <p:pic>
                    <p:nvPicPr>
                      <p:cNvPr id="40967"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86200" y="2667000"/>
                        <a:ext cx="24892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970"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0969" name="Object 9"/>
          <p:cNvGraphicFramePr>
            <a:graphicFrameLocks noChangeAspect="1"/>
          </p:cNvGraphicFramePr>
          <p:nvPr/>
        </p:nvGraphicFramePr>
        <p:xfrm>
          <a:off x="3962400" y="3733800"/>
          <a:ext cx="3276600" cy="609600"/>
        </p:xfrm>
        <a:graphic>
          <a:graphicData uri="http://schemas.openxmlformats.org/presentationml/2006/ole">
            <mc:AlternateContent xmlns:mc="http://schemas.openxmlformats.org/markup-compatibility/2006">
              <mc:Choice xmlns:v="urn:schemas-microsoft-com:vml" Requires="v">
                <p:oleObj name="Equation" r:id="rId9" imgW="1231366" imgH="228501" progId="Equation.3">
                  <p:embed/>
                </p:oleObj>
              </mc:Choice>
              <mc:Fallback>
                <p:oleObj name="Equation" r:id="rId9" imgW="1231366" imgH="228501" progId="Equation.3">
                  <p:embed/>
                  <p:pic>
                    <p:nvPicPr>
                      <p:cNvPr id="40969"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62400" y="3733800"/>
                        <a:ext cx="32766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972"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0971" name="Object 11"/>
          <p:cNvGraphicFramePr>
            <a:graphicFrameLocks noChangeAspect="1"/>
          </p:cNvGraphicFramePr>
          <p:nvPr/>
        </p:nvGraphicFramePr>
        <p:xfrm>
          <a:off x="3862754" y="4929187"/>
          <a:ext cx="3058594" cy="809626"/>
        </p:xfrm>
        <a:graphic>
          <a:graphicData uri="http://schemas.openxmlformats.org/presentationml/2006/ole">
            <mc:AlternateContent xmlns:mc="http://schemas.openxmlformats.org/markup-compatibility/2006">
              <mc:Choice xmlns:v="urn:schemas-microsoft-com:vml" Requires="v">
                <p:oleObj name="Equation" r:id="rId11" imgW="1625600" imgH="431800" progId="Equation.3">
                  <p:embed/>
                </p:oleObj>
              </mc:Choice>
              <mc:Fallback>
                <p:oleObj name="Equation" r:id="rId11" imgW="1625600" imgH="431800" progId="Equation.3">
                  <p:embed/>
                  <p:pic>
                    <p:nvPicPr>
                      <p:cNvPr id="40971"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62754" y="4929187"/>
                        <a:ext cx="3058594" cy="809626"/>
                      </a:xfrm>
                      <a:prstGeom prst="rect">
                        <a:avLst/>
                      </a:prstGeom>
                      <a:noFill/>
                    </p:spPr>
                  </p:pic>
                </p:oleObj>
              </mc:Fallback>
            </mc:AlternateContent>
          </a:graphicData>
        </a:graphic>
      </p:graphicFrame>
      <p:sp>
        <p:nvSpPr>
          <p:cNvPr id="40974"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sp>
            <p:nvSpPr>
              <p:cNvPr id="40973" name="Object 13"/>
              <p:cNvSpPr txBox="1"/>
              <p:nvPr/>
            </p:nvSpPr>
            <p:spPr bwMode="auto">
              <a:xfrm>
                <a:off x="1066800" y="5943600"/>
                <a:ext cx="7239000" cy="91440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sSub>
                        <m:sSubPr>
                          <m:ctrlPr>
                            <a:rPr lang="en-US" i="1" smtClean="0">
                              <a:solidFill>
                                <a:srgbClr val="000000"/>
                              </a:solidFill>
                              <a:latin typeface="Cambria Math" panose="02040503050406030204" pitchFamily="18" charset="0"/>
                            </a:rPr>
                          </m:ctrlPr>
                        </m:sSubPr>
                        <m:e>
                          <m:acc>
                            <m:accPr>
                              <m:chr m:val="̇"/>
                              <m:ctrlPr>
                                <a:rPr lang="en-US" i="1">
                                  <a:solidFill>
                                    <a:srgbClr val="000000"/>
                                  </a:solidFill>
                                  <a:latin typeface="Cambria Math" panose="02040503050406030204" pitchFamily="18" charset="0"/>
                                </a:rPr>
                              </m:ctrlPr>
                            </m:accPr>
                            <m:e>
                              <m:r>
                                <a:rPr lang="en-US" i="1">
                                  <a:solidFill>
                                    <a:srgbClr val="000000"/>
                                  </a:solidFill>
                                  <a:latin typeface="Cambria Math" panose="02040503050406030204" pitchFamily="18" charset="0"/>
                                </a:rPr>
                                <m:t>𝑄</m:t>
                              </m:r>
                            </m:e>
                          </m:acc>
                        </m:e>
                        <m:sub>
                          <m:r>
                            <m:rPr>
                              <m:nor/>
                            </m:rPr>
                            <a:rPr lang="en-US" i="0">
                              <a:solidFill>
                                <a:srgbClr val="000000"/>
                              </a:solidFill>
                              <a:latin typeface="Cambria Math" panose="02040503050406030204" pitchFamily="18" charset="0"/>
                            </a:rPr>
                            <m:t>insulated</m:t>
                          </m:r>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tip</m:t>
                          </m:r>
                        </m:sub>
                      </m:sSub>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𝜆</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𝐴</m:t>
                          </m:r>
                        </m:e>
                        <m:sub>
                          <m:r>
                            <a:rPr lang="en-US" i="1">
                              <a:solidFill>
                                <a:srgbClr val="000000"/>
                              </a:solidFill>
                              <a:latin typeface="Cambria Math" panose="02040503050406030204" pitchFamily="18" charset="0"/>
                            </a:rPr>
                            <m:t>𝑐</m:t>
                          </m:r>
                        </m:sub>
                      </m:sSub>
                      <m:sSub>
                        <m:sSubPr>
                          <m:ctrlPr>
                            <a:rPr lang="en-US" i="1">
                              <a:solidFill>
                                <a:srgbClr val="000000"/>
                              </a:solidFill>
                              <a:latin typeface="Cambria Math" panose="02040503050406030204" pitchFamily="18" charset="0"/>
                            </a:rPr>
                          </m:ctrlPr>
                        </m:sSubPr>
                        <m:e>
                          <m:d>
                            <m:dPr>
                              <m:begChr m:val=""/>
                              <m:endChr m:val="|"/>
                              <m:ctrlPr>
                                <a:rPr lang="en-US" i="1">
                                  <a:solidFill>
                                    <a:srgbClr val="000000"/>
                                  </a:solidFill>
                                  <a:latin typeface="Cambria Math" panose="02040503050406030204" pitchFamily="18" charset="0"/>
                                </a:rPr>
                              </m:ctrlPr>
                            </m:dPr>
                            <m:e>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𝑑𝑇</m:t>
                                  </m:r>
                                </m:num>
                                <m:den>
                                  <m:r>
                                    <a:rPr lang="en-US" i="1">
                                      <a:solidFill>
                                        <a:srgbClr val="000000"/>
                                      </a:solidFill>
                                      <a:latin typeface="Cambria Math" panose="02040503050406030204" pitchFamily="18" charset="0"/>
                                    </a:rPr>
                                    <m:t>𝑑𝑥</m:t>
                                  </m:r>
                                </m:den>
                              </m:f>
                            </m:e>
                          </m:d>
                        </m:e>
                        <m:sub>
                          <m:r>
                            <a:rPr lang="en-US" i="1">
                              <a:solidFill>
                                <a:srgbClr val="000000"/>
                              </a:solidFill>
                              <a:latin typeface="Cambria Math" panose="02040503050406030204" pitchFamily="18" charset="0"/>
                            </a:rPr>
                            <m:t>𝑥</m:t>
                          </m:r>
                          <m:r>
                            <a:rPr lang="en-US" i="1">
                              <a:solidFill>
                                <a:srgbClr val="000000"/>
                              </a:solidFill>
                              <a:latin typeface="Cambria Math" panose="02040503050406030204" pitchFamily="18" charset="0"/>
                            </a:rPr>
                            <m:t>=0</m:t>
                          </m:r>
                        </m:sub>
                      </m:sSub>
                      <m:r>
                        <a:rPr lang="en-US" i="1">
                          <a:solidFill>
                            <a:srgbClr val="000000"/>
                          </a:solidFill>
                          <a:latin typeface="Cambria Math" panose="02040503050406030204" pitchFamily="18" charset="0"/>
                        </a:rPr>
                        <m:t>=</m:t>
                      </m:r>
                      <m:rad>
                        <m:radPr>
                          <m:degHide m:val="on"/>
                          <m:ctrlPr>
                            <a:rPr lang="en-US" i="1">
                              <a:solidFill>
                                <a:srgbClr val="000000"/>
                              </a:solidFill>
                              <a:latin typeface="Cambria Math" panose="02040503050406030204" pitchFamily="18" charset="0"/>
                            </a:rPr>
                          </m:ctrlPr>
                        </m:radPr>
                        <m:deg/>
                        <m:e>
                          <m:r>
                            <a:rPr lang="en-US" b="0" i="1" smtClean="0">
                              <a:solidFill>
                                <a:srgbClr val="000000"/>
                              </a:solidFill>
                              <a:latin typeface="Cambria Math" panose="02040503050406030204" pitchFamily="18" charset="0"/>
                            </a:rPr>
                            <m:t>h</m:t>
                          </m:r>
                          <m:r>
                            <a:rPr lang="en-US" i="1">
                              <a:solidFill>
                                <a:srgbClr val="000000"/>
                              </a:solidFill>
                              <a:latin typeface="Cambria Math" panose="02040503050406030204" pitchFamily="18" charset="0"/>
                            </a:rPr>
                            <m:t>𝑃</m:t>
                          </m:r>
                          <m:r>
                            <a:rPr lang="en-US" b="0" i="1" smtClean="0">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𝑘</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𝐴</m:t>
                              </m:r>
                            </m:e>
                            <m:sub>
                              <m:r>
                                <a:rPr lang="en-US" i="1">
                                  <a:solidFill>
                                    <a:srgbClr val="000000"/>
                                  </a:solidFill>
                                  <a:latin typeface="Cambria Math" panose="02040503050406030204" pitchFamily="18" charset="0"/>
                                </a:rPr>
                                <m:t>𝑐</m:t>
                              </m:r>
                            </m:sub>
                          </m:sSub>
                        </m:e>
                      </m:rad>
                      <m:d>
                        <m:dPr>
                          <m:ctrlPr>
                            <a:rPr lang="en-US" i="1">
                              <a:solidFill>
                                <a:srgbClr val="000000"/>
                              </a:solidFill>
                              <a:latin typeface="Cambria Math" panose="02040503050406030204" pitchFamily="18" charset="0"/>
                            </a:rPr>
                          </m:ctrlPr>
                        </m:dPr>
                        <m:e>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𝑇</m:t>
                              </m:r>
                            </m:e>
                            <m:sub>
                              <m:r>
                                <a:rPr lang="en-US" i="1">
                                  <a:solidFill>
                                    <a:srgbClr val="000000"/>
                                  </a:solidFill>
                                  <a:latin typeface="Cambria Math" panose="02040503050406030204" pitchFamily="18" charset="0"/>
                                </a:rPr>
                                <m:t>𝑏</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𝑇</m:t>
                              </m:r>
                            </m:e>
                            <m:sub>
                              <m:r>
                                <a:rPr lang="en-US" i="1">
                                  <a:solidFill>
                                    <a:srgbClr val="000000"/>
                                  </a:solidFill>
                                  <a:latin typeface="Cambria Math" panose="02040503050406030204" pitchFamily="18" charset="0"/>
                                </a:rPr>
                                <m:t>∞</m:t>
                              </m:r>
                            </m:sub>
                          </m:sSub>
                        </m:e>
                      </m:d>
                      <m:func>
                        <m:funcPr>
                          <m:ctrlPr>
                            <a:rPr lang="en-US" i="1">
                              <a:solidFill>
                                <a:srgbClr val="000000"/>
                              </a:solidFill>
                              <a:latin typeface="Cambria Math" panose="02040503050406030204" pitchFamily="18" charset="0"/>
                            </a:rPr>
                          </m:ctrlPr>
                        </m:funcPr>
                        <m:fName>
                          <m:r>
                            <m:rPr>
                              <m:sty m:val="p"/>
                            </m:rPr>
                            <a:rPr lang="en-US" i="0">
                              <a:solidFill>
                                <a:srgbClr val="000000"/>
                              </a:solidFill>
                              <a:latin typeface="Cambria Math" panose="02040503050406030204" pitchFamily="18" charset="0"/>
                            </a:rPr>
                            <m:t>tanh</m:t>
                          </m:r>
                        </m:fName>
                        <m:e>
                          <m:r>
                            <a:rPr lang="en-US" i="1">
                              <a:solidFill>
                                <a:srgbClr val="000000"/>
                              </a:solidFill>
                              <a:latin typeface="Cambria Math" panose="02040503050406030204" pitchFamily="18" charset="0"/>
                            </a:rPr>
                            <m:t>𝑚</m:t>
                          </m:r>
                        </m:e>
                      </m:func>
                      <m:r>
                        <a:rPr lang="en-US" i="1">
                          <a:solidFill>
                            <a:srgbClr val="000000"/>
                          </a:solidFill>
                          <a:latin typeface="Cambria Math" panose="02040503050406030204" pitchFamily="18" charset="0"/>
                        </a:rPr>
                        <m:t>𝐿</m:t>
                      </m:r>
                    </m:oMath>
                  </m:oMathPara>
                </a14:m>
                <a:endParaRPr lang="en-US" dirty="0"/>
              </a:p>
            </p:txBody>
          </p:sp>
        </mc:Choice>
        <mc:Fallback xmlns="">
          <p:sp>
            <p:nvSpPr>
              <p:cNvPr id="40973" name="Object 13"/>
              <p:cNvSpPr txBox="1">
                <a:spLocks noRot="1" noChangeAspect="1" noMove="1" noResize="1" noEditPoints="1" noAdjustHandles="1" noChangeArrowheads="1" noChangeShapeType="1" noTextEdit="1"/>
              </p:cNvSpPr>
              <p:nvPr/>
            </p:nvSpPr>
            <p:spPr bwMode="auto">
              <a:xfrm>
                <a:off x="1066800" y="5943600"/>
                <a:ext cx="7239000" cy="914400"/>
              </a:xfrm>
              <a:prstGeom prst="rect">
                <a:avLst/>
              </a:prstGeom>
              <a:blipFill>
                <a:blip r:embed="rId13"/>
                <a:stretch>
                  <a:fillRect/>
                </a:stretch>
              </a:blipFill>
            </p:spPr>
            <p:txBody>
              <a:bodyPr/>
              <a:lstStyle/>
              <a:p>
                <a:r>
                  <a:rPr lang="en-US">
                    <a:noFill/>
                  </a:rPr>
                  <a:t> </a:t>
                </a:r>
              </a:p>
            </p:txBody>
          </p:sp>
        </mc:Fallback>
      </mc:AlternateContent>
    </p:spTree>
  </p:cSld>
  <p:clrMapOvr>
    <a:masterClrMapping/>
  </p:clrMapOvr>
  <p:transition advTm="240000"/>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br>
            <a:r>
              <a:rPr lang="en-US" b="1" dirty="0">
                <a:solidFill>
                  <a:srgbClr val="FF0000"/>
                </a:solidFill>
              </a:rPr>
              <a:t>Case 3: Convection at the end (or combined convection and radiation)</a:t>
            </a:r>
            <a:br>
              <a:rPr lang="en-US" dirty="0">
                <a:solidFill>
                  <a:srgbClr val="FF0000"/>
                </a:solidFill>
              </a:rPr>
            </a:br>
            <a:endParaRPr lang="en-US" dirty="0">
              <a:solidFill>
                <a:srgbClr val="FF0000"/>
              </a:solidFill>
            </a:endParaRPr>
          </a:p>
        </p:txBody>
      </p:sp>
      <p:sp>
        <p:nvSpPr>
          <p:cNvPr id="3" name="Content Placeholder 2"/>
          <p:cNvSpPr>
            <a:spLocks noGrp="1"/>
          </p:cNvSpPr>
          <p:nvPr>
            <p:ph idx="1"/>
          </p:nvPr>
        </p:nvSpPr>
        <p:spPr/>
        <p:txBody>
          <a:bodyPr/>
          <a:lstStyle/>
          <a:p>
            <a:r>
              <a:rPr lang="en-US" dirty="0"/>
              <a:t>Invoking the general solution and substituting the boundary conditions we obtain:</a:t>
            </a:r>
          </a:p>
        </p:txBody>
      </p:sp>
      <p:sp>
        <p:nvSpPr>
          <p:cNvPr id="3993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9937" name="Object 1"/>
          <p:cNvGraphicFramePr>
            <a:graphicFrameLocks noChangeAspect="1"/>
          </p:cNvGraphicFramePr>
          <p:nvPr/>
        </p:nvGraphicFramePr>
        <p:xfrm>
          <a:off x="914400" y="2819400"/>
          <a:ext cx="3413125" cy="381000"/>
        </p:xfrm>
        <a:graphic>
          <a:graphicData uri="http://schemas.openxmlformats.org/presentationml/2006/ole">
            <mc:AlternateContent xmlns:mc="http://schemas.openxmlformats.org/markup-compatibility/2006">
              <mc:Choice xmlns:v="urn:schemas-microsoft-com:vml" Requires="v">
                <p:oleObj name="Equation" r:id="rId2" imgW="2044700" imgH="228600" progId="Equation.3">
                  <p:embed/>
                </p:oleObj>
              </mc:Choice>
              <mc:Fallback>
                <p:oleObj name="Equation" r:id="rId2" imgW="2044700" imgH="228600" progId="Equation.3">
                  <p:embed/>
                  <p:pic>
                    <p:nvPicPr>
                      <p:cNvPr id="39937"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819400"/>
                        <a:ext cx="341312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94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9939" name="Object 3"/>
          <p:cNvGraphicFramePr>
            <a:graphicFrameLocks noChangeAspect="1"/>
          </p:cNvGraphicFramePr>
          <p:nvPr/>
        </p:nvGraphicFramePr>
        <p:xfrm>
          <a:off x="5257800" y="2819400"/>
          <a:ext cx="2743200" cy="650123"/>
        </p:xfrm>
        <a:graphic>
          <a:graphicData uri="http://schemas.openxmlformats.org/presentationml/2006/ole">
            <mc:AlternateContent xmlns:mc="http://schemas.openxmlformats.org/markup-compatibility/2006">
              <mc:Choice xmlns:v="urn:schemas-microsoft-com:vml" Requires="v">
                <p:oleObj name="Equation" r:id="rId4" imgW="1651000" imgH="393700" progId="Equation.3">
                  <p:embed/>
                </p:oleObj>
              </mc:Choice>
              <mc:Fallback>
                <p:oleObj name="Equation" r:id="rId4" imgW="1651000" imgH="393700" progId="Equation.3">
                  <p:embed/>
                  <p:pic>
                    <p:nvPicPr>
                      <p:cNvPr id="39939"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57800" y="2819400"/>
                        <a:ext cx="2743200" cy="6501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94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9941" name="Object 5"/>
          <p:cNvGraphicFramePr>
            <a:graphicFrameLocks noChangeAspect="1"/>
          </p:cNvGraphicFramePr>
          <p:nvPr/>
        </p:nvGraphicFramePr>
        <p:xfrm>
          <a:off x="5334000" y="3581400"/>
          <a:ext cx="3603117" cy="466725"/>
        </p:xfrm>
        <a:graphic>
          <a:graphicData uri="http://schemas.openxmlformats.org/presentationml/2006/ole">
            <mc:AlternateContent xmlns:mc="http://schemas.openxmlformats.org/markup-compatibility/2006">
              <mc:Choice xmlns:v="urn:schemas-microsoft-com:vml" Requires="v">
                <p:oleObj name="Equation" r:id="rId6" imgW="1841500" imgH="241300" progId="Equation.3">
                  <p:embed/>
                </p:oleObj>
              </mc:Choice>
              <mc:Fallback>
                <p:oleObj name="Equation" r:id="rId6" imgW="1841500" imgH="241300" progId="Equation.3">
                  <p:embed/>
                  <p:pic>
                    <p:nvPicPr>
                      <p:cNvPr id="39941"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0" y="3581400"/>
                        <a:ext cx="3603117" cy="46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94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9943" name="Object 7"/>
          <p:cNvGraphicFramePr>
            <a:graphicFrameLocks noChangeAspect="1"/>
          </p:cNvGraphicFramePr>
          <p:nvPr/>
        </p:nvGraphicFramePr>
        <p:xfrm>
          <a:off x="3352800" y="4191000"/>
          <a:ext cx="2777044" cy="676275"/>
        </p:xfrm>
        <a:graphic>
          <a:graphicData uri="http://schemas.openxmlformats.org/presentationml/2006/ole">
            <mc:AlternateContent xmlns:mc="http://schemas.openxmlformats.org/markup-compatibility/2006">
              <mc:Choice xmlns:v="urn:schemas-microsoft-com:vml" Requires="v">
                <p:oleObj name="Equation" r:id="rId8" imgW="1841500" imgH="444500" progId="Equation.3">
                  <p:embed/>
                </p:oleObj>
              </mc:Choice>
              <mc:Fallback>
                <p:oleObj name="Equation" r:id="rId8" imgW="1841500" imgH="444500" progId="Equation.3">
                  <p:embed/>
                  <p:pic>
                    <p:nvPicPr>
                      <p:cNvPr id="39943"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52800" y="4191000"/>
                        <a:ext cx="2777044" cy="676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946"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9945" name="Object 9"/>
          <p:cNvGraphicFramePr>
            <a:graphicFrameLocks noChangeAspect="1"/>
          </p:cNvGraphicFramePr>
          <p:nvPr/>
        </p:nvGraphicFramePr>
        <p:xfrm>
          <a:off x="2133600" y="3429000"/>
          <a:ext cx="1841500" cy="381000"/>
        </p:xfrm>
        <a:graphic>
          <a:graphicData uri="http://schemas.openxmlformats.org/presentationml/2006/ole">
            <mc:AlternateContent xmlns:mc="http://schemas.openxmlformats.org/markup-compatibility/2006">
              <mc:Choice xmlns:v="urn:schemas-microsoft-com:vml" Requires="v">
                <p:oleObj name="Equation" r:id="rId10" imgW="1104900" imgH="228600" progId="Equation.3">
                  <p:embed/>
                </p:oleObj>
              </mc:Choice>
              <mc:Fallback>
                <p:oleObj name="Equation" r:id="rId10" imgW="1104900" imgH="228600" progId="Equation.3">
                  <p:embed/>
                  <p:pic>
                    <p:nvPicPr>
                      <p:cNvPr id="39945"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33600" y="3429000"/>
                        <a:ext cx="18415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948"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9947" name="Object 11"/>
          <p:cNvGraphicFramePr>
            <a:graphicFrameLocks noChangeAspect="1"/>
          </p:cNvGraphicFramePr>
          <p:nvPr/>
        </p:nvGraphicFramePr>
        <p:xfrm>
          <a:off x="3733800" y="5105400"/>
          <a:ext cx="1841500" cy="381000"/>
        </p:xfrm>
        <a:graphic>
          <a:graphicData uri="http://schemas.openxmlformats.org/presentationml/2006/ole">
            <mc:AlternateContent xmlns:mc="http://schemas.openxmlformats.org/markup-compatibility/2006">
              <mc:Choice xmlns:v="urn:schemas-microsoft-com:vml" Requires="v">
                <p:oleObj name="Equation" r:id="rId12" imgW="1104900" imgH="228600" progId="Equation.3">
                  <p:embed/>
                </p:oleObj>
              </mc:Choice>
              <mc:Fallback>
                <p:oleObj name="Equation" r:id="rId12" imgW="1104900" imgH="228600" progId="Equation.3">
                  <p:embed/>
                  <p:pic>
                    <p:nvPicPr>
                      <p:cNvPr id="39947" name="Object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33800" y="5105400"/>
                        <a:ext cx="18415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advTm="240000"/>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SOLUTIONS FOR CASE 3</a:t>
            </a:r>
          </a:p>
        </p:txBody>
      </p:sp>
      <p:sp>
        <p:nvSpPr>
          <p:cNvPr id="3" name="Content Placeholder 2"/>
          <p:cNvSpPr>
            <a:spLocks noGrp="1"/>
          </p:cNvSpPr>
          <p:nvPr>
            <p:ph idx="1"/>
          </p:nvPr>
        </p:nvSpPr>
        <p:spPr/>
        <p:txBody>
          <a:bodyPr/>
          <a:lstStyle/>
          <a:p>
            <a:r>
              <a:rPr lang="en-US" dirty="0"/>
              <a:t>The temperature profile and heat transfer rate are given by:</a:t>
            </a:r>
          </a:p>
        </p:txBody>
      </p:sp>
      <p:sp>
        <p:nvSpPr>
          <p:cNvPr id="389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8913" name="Object 1"/>
          <p:cNvGraphicFramePr>
            <a:graphicFrameLocks noChangeAspect="1"/>
          </p:cNvGraphicFramePr>
          <p:nvPr/>
        </p:nvGraphicFramePr>
        <p:xfrm>
          <a:off x="690889" y="3124201"/>
          <a:ext cx="7882472" cy="1266824"/>
        </p:xfrm>
        <a:graphic>
          <a:graphicData uri="http://schemas.openxmlformats.org/presentationml/2006/ole">
            <mc:AlternateContent xmlns:mc="http://schemas.openxmlformats.org/markup-compatibility/2006">
              <mc:Choice xmlns:v="urn:schemas-microsoft-com:vml" Requires="v">
                <p:oleObj name="Equation" r:id="rId2" imgW="2667000" imgH="431800" progId="Equation.3">
                  <p:embed/>
                </p:oleObj>
              </mc:Choice>
              <mc:Fallback>
                <p:oleObj name="Equation" r:id="rId2" imgW="2667000" imgH="431800" progId="Equation.3">
                  <p:embed/>
                  <p:pic>
                    <p:nvPicPr>
                      <p:cNvPr id="38913"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889" y="3124201"/>
                        <a:ext cx="7882472" cy="1266824"/>
                      </a:xfrm>
                      <a:prstGeom prst="rect">
                        <a:avLst/>
                      </a:prstGeom>
                      <a:noFill/>
                    </p:spPr>
                  </p:pic>
                </p:oleObj>
              </mc:Fallback>
            </mc:AlternateContent>
          </a:graphicData>
        </a:graphic>
      </p:graphicFrame>
      <p:sp>
        <p:nvSpPr>
          <p:cNvPr id="3891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8915" name="Object 3"/>
          <p:cNvGraphicFramePr>
            <a:graphicFrameLocks noChangeAspect="1"/>
          </p:cNvGraphicFramePr>
          <p:nvPr/>
        </p:nvGraphicFramePr>
        <p:xfrm>
          <a:off x="317412" y="5257800"/>
          <a:ext cx="8509176" cy="913180"/>
        </p:xfrm>
        <a:graphic>
          <a:graphicData uri="http://schemas.openxmlformats.org/presentationml/2006/ole">
            <mc:AlternateContent xmlns:mc="http://schemas.openxmlformats.org/markup-compatibility/2006">
              <mc:Choice xmlns:v="urn:schemas-microsoft-com:vml" Requires="v">
                <p:oleObj name="Equation" r:id="rId4" imgW="3898900" imgH="419100" progId="Equation.3">
                  <p:embed/>
                </p:oleObj>
              </mc:Choice>
              <mc:Fallback>
                <p:oleObj name="Equation" r:id="rId4" imgW="3898900" imgH="419100" progId="Equation.3">
                  <p:embed/>
                  <p:pic>
                    <p:nvPicPr>
                      <p:cNvPr id="38915"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7412" y="5257800"/>
                        <a:ext cx="8509176" cy="913180"/>
                      </a:xfrm>
                      <a:prstGeom prst="rect">
                        <a:avLst/>
                      </a:prstGeom>
                      <a:noFill/>
                    </p:spPr>
                  </p:pic>
                </p:oleObj>
              </mc:Fallback>
            </mc:AlternateContent>
          </a:graphicData>
        </a:graphic>
      </p:graphicFrame>
    </p:spTree>
  </p:cSld>
  <p:clrMapOvr>
    <a:masterClrMapping/>
  </p:clrMapOvr>
  <p:transition advTm="240000"/>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br>
              <a:rPr lang="en-GB" b="1" dirty="0"/>
            </a:br>
            <a:r>
              <a:rPr lang="en-GB" b="1" dirty="0">
                <a:solidFill>
                  <a:srgbClr val="FF0000"/>
                </a:solidFill>
                <a:latin typeface="Arial Black" pitchFamily="34" charset="0"/>
              </a:rPr>
              <a:t>FIN EFFECTIVENESS</a:t>
            </a:r>
            <a:br>
              <a:rPr lang="en-US" b="1" dirty="0"/>
            </a:br>
            <a:endParaRPr lang="en-US" dirty="0"/>
          </a:p>
        </p:txBody>
      </p:sp>
      <p:sp>
        <p:nvSpPr>
          <p:cNvPr id="3" name="Content Placeholder 2"/>
          <p:cNvSpPr>
            <a:spLocks noGrp="1"/>
          </p:cNvSpPr>
          <p:nvPr>
            <p:ph idx="1"/>
          </p:nvPr>
        </p:nvSpPr>
        <p:spPr>
          <a:xfrm>
            <a:off x="228600" y="838200"/>
            <a:ext cx="8458200" cy="5287963"/>
          </a:xfrm>
        </p:spPr>
        <p:txBody>
          <a:bodyPr>
            <a:normAutofit/>
          </a:bodyPr>
          <a:lstStyle/>
          <a:p>
            <a:pPr algn="just"/>
            <a:r>
              <a:rPr lang="en-US" sz="2600" dirty="0"/>
              <a:t>Fins are used to increase the heat transfer from a surface by increasing the effective surface area. </a:t>
            </a:r>
          </a:p>
          <a:p>
            <a:pPr algn="just"/>
            <a:r>
              <a:rPr lang="en-US" sz="2600" dirty="0"/>
              <a:t>However, a fin itself represents a conduction resistance to heat transfer from the original surface.</a:t>
            </a:r>
          </a:p>
          <a:p>
            <a:pPr algn="just"/>
            <a:r>
              <a:rPr lang="en-US" sz="2600" dirty="0"/>
              <a:t> For this reason, there is no assurance that the heat transfer rate will be increased through the use of fins. An assessment of this matter may be made by evaluating the fin effectiveness </a:t>
            </a:r>
            <a:r>
              <a:rPr lang="en-US" sz="2600" dirty="0" err="1"/>
              <a:t>ε</a:t>
            </a:r>
            <a:r>
              <a:rPr lang="en-US" sz="2600" baseline="-25000" dirty="0" err="1"/>
              <a:t>f</a:t>
            </a:r>
            <a:r>
              <a:rPr lang="en-US" sz="2600" dirty="0"/>
              <a:t>. </a:t>
            </a:r>
          </a:p>
          <a:p>
            <a:pPr algn="just"/>
            <a:r>
              <a:rPr lang="en-US" sz="2600" dirty="0"/>
              <a:t>It is defined as the ratio of the fin heat transfer rate to the heat transfer rate that would exist without the fin.                                             is the fin cross-sectional area</a:t>
            </a:r>
          </a:p>
          <a:p>
            <a:endParaRPr lang="en-US" b="1" dirty="0"/>
          </a:p>
          <a:p>
            <a:endParaRPr lang="en-US" dirty="0"/>
          </a:p>
        </p:txBody>
      </p:sp>
      <p:sp>
        <p:nvSpPr>
          <p:cNvPr id="532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3249" name="Object 1"/>
          <p:cNvGraphicFramePr>
            <a:graphicFrameLocks noChangeAspect="1"/>
          </p:cNvGraphicFramePr>
          <p:nvPr/>
        </p:nvGraphicFramePr>
        <p:xfrm>
          <a:off x="4800600" y="5181599"/>
          <a:ext cx="2438400" cy="847387"/>
        </p:xfrm>
        <a:graphic>
          <a:graphicData uri="http://schemas.openxmlformats.org/presentationml/2006/ole">
            <mc:AlternateContent xmlns:mc="http://schemas.openxmlformats.org/markup-compatibility/2006">
              <mc:Choice xmlns:v="urn:schemas-microsoft-com:vml" Requires="v">
                <p:oleObj name="Equation" r:id="rId2" imgW="1346200" imgH="469900" progId="Equation.3">
                  <p:embed/>
                </p:oleObj>
              </mc:Choice>
              <mc:Fallback>
                <p:oleObj name="Equation" r:id="rId2" imgW="1346200" imgH="469900" progId="Equation.3">
                  <p:embed/>
                  <p:pic>
                    <p:nvPicPr>
                      <p:cNvPr id="53249"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5181599"/>
                        <a:ext cx="2438400" cy="847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2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ransition advTm="240000"/>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a:solidFill>
                  <a:srgbClr val="FF0000"/>
                </a:solidFill>
              </a:rPr>
              <a:t>FIN EFFECTIVENESS</a:t>
            </a:r>
          </a:p>
        </p:txBody>
      </p:sp>
      <p:sp>
        <p:nvSpPr>
          <p:cNvPr id="3" name="Content Placeholder 2"/>
          <p:cNvSpPr>
            <a:spLocks noGrp="1"/>
          </p:cNvSpPr>
          <p:nvPr>
            <p:ph idx="1"/>
          </p:nvPr>
        </p:nvSpPr>
        <p:spPr>
          <a:xfrm>
            <a:off x="540459" y="2525519"/>
            <a:ext cx="8382000" cy="4354756"/>
          </a:xfrm>
        </p:spPr>
        <p:txBody>
          <a:bodyPr>
            <a:noAutofit/>
          </a:bodyPr>
          <a:lstStyle/>
          <a:p>
            <a:pPr marL="0" indent="0">
              <a:buNone/>
            </a:pPr>
            <a:r>
              <a:rPr lang="en-US" sz="1600" b="1" dirty="0"/>
              <a:t>Comments:</a:t>
            </a:r>
          </a:p>
          <a:p>
            <a:pPr lvl="0" algn="just"/>
            <a:r>
              <a:rPr lang="en-US" sz="1600" b="1" i="1" dirty="0"/>
              <a:t>Fin effectiveness is enhanced by the choice of a material of high thermal conductivity.</a:t>
            </a:r>
            <a:r>
              <a:rPr lang="en-US" sz="1600" dirty="0"/>
              <a:t> Aluminium alloys are mostly common. Copper and iron are other options. Although copper is superior from the stand-point of thermal conductivity, aluminium alloys are the more common choice because of additional benefits related to lower cost and weight.</a:t>
            </a:r>
          </a:p>
          <a:p>
            <a:pPr marL="0" indent="0" algn="just">
              <a:buNone/>
            </a:pPr>
            <a:endParaRPr lang="en-US" sz="1600" dirty="0"/>
          </a:p>
          <a:p>
            <a:pPr lvl="0" algn="just"/>
            <a:r>
              <a:rPr lang="en-US" sz="1600" b="1" i="1" dirty="0"/>
              <a:t>Fin effectiveness is also enhanced by increasing the ratio of the perimeter to the cross-sectional area</a:t>
            </a:r>
            <a:r>
              <a:rPr lang="en-US" sz="1600" dirty="0"/>
              <a:t>. For this reason the use of thin plate and slender pin, but closely spaced fins, is preferred, with the proviso that the fin gap must not be reduced to a value for which flow between the fins is severely impeded, thereby reducing the convection coefficient. </a:t>
            </a:r>
          </a:p>
          <a:p>
            <a:pPr marL="0" indent="0" algn="just">
              <a:buNone/>
            </a:pPr>
            <a:endParaRPr lang="en-US" sz="1600" dirty="0"/>
          </a:p>
          <a:p>
            <a:pPr algn="just"/>
            <a:r>
              <a:rPr lang="en-GB" sz="1600" b="1" i="1" dirty="0"/>
              <a:t>The use of fins is most effective in applications involving a low convection heat transfer coefficient</a:t>
            </a:r>
            <a:r>
              <a:rPr lang="en-GB" sz="1600" dirty="0"/>
              <a:t>. Thus, the use of fins is more easily justified when the medium is a gas instead of a liquid and the heat transfer is by natural convection instead of by forced convection </a:t>
            </a:r>
            <a:r>
              <a:rPr lang="en-US" sz="1600" dirty="0"/>
              <a:t> </a:t>
            </a:r>
          </a:p>
        </p:txBody>
      </p:sp>
      <p:sp>
        <p:nvSpPr>
          <p:cNvPr id="522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sp>
            <p:nvSpPr>
              <p:cNvPr id="52225" name="Object 1"/>
              <p:cNvSpPr txBox="1"/>
              <p:nvPr/>
            </p:nvSpPr>
            <p:spPr bwMode="auto">
              <a:xfrm>
                <a:off x="493542" y="1404743"/>
                <a:ext cx="4992858" cy="1120775"/>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sSub>
                        <m:sSubPr>
                          <m:ctrlPr>
                            <a:rPr lang="en-US" i="1" smtClean="0">
                              <a:solidFill>
                                <a:srgbClr val="000000"/>
                              </a:solidFill>
                              <a:latin typeface="Cambria Math" panose="02040503050406030204" pitchFamily="18" charset="0"/>
                            </a:rPr>
                          </m:ctrlPr>
                        </m:sSubPr>
                        <m:e>
                          <m:r>
                            <m:rPr>
                              <m:sty m:val="p"/>
                            </m:rPr>
                            <a:rPr lang="en-US" i="0">
                              <a:solidFill>
                                <a:srgbClr val="000000"/>
                              </a:solidFill>
                              <a:latin typeface="Cambria Math" panose="02040503050406030204" pitchFamily="18" charset="0"/>
                            </a:rPr>
                            <m:t>ε</m:t>
                          </m:r>
                        </m:e>
                        <m:sub>
                          <m:r>
                            <m:rPr>
                              <m:nor/>
                            </m:rPr>
                            <a:rPr lang="en-US" i="0">
                              <a:solidFill>
                                <a:srgbClr val="000000"/>
                              </a:solidFill>
                              <a:latin typeface="Cambria Math" panose="02040503050406030204" pitchFamily="18" charset="0"/>
                            </a:rPr>
                            <m:t>longfin</m:t>
                          </m:r>
                        </m:sub>
                      </m:sSub>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sSub>
                            <m:sSubPr>
                              <m:ctrlPr>
                                <a:rPr lang="en-US" i="1">
                                  <a:solidFill>
                                    <a:srgbClr val="000000"/>
                                  </a:solidFill>
                                  <a:latin typeface="Cambria Math" panose="02040503050406030204" pitchFamily="18" charset="0"/>
                                </a:rPr>
                              </m:ctrlPr>
                            </m:sSubPr>
                            <m:e>
                              <m:acc>
                                <m:accPr>
                                  <m:chr m:val="̇"/>
                                  <m:ctrlPr>
                                    <a:rPr lang="en-US" i="1">
                                      <a:solidFill>
                                        <a:srgbClr val="000000"/>
                                      </a:solidFill>
                                      <a:latin typeface="Cambria Math" panose="02040503050406030204" pitchFamily="18" charset="0"/>
                                    </a:rPr>
                                  </m:ctrlPr>
                                </m:accPr>
                                <m:e>
                                  <m:r>
                                    <m:rPr>
                                      <m:sty m:val="p"/>
                                    </m:rPr>
                                    <a:rPr lang="en-US" i="0">
                                      <a:solidFill>
                                        <a:srgbClr val="000000"/>
                                      </a:solidFill>
                                      <a:latin typeface="Cambria Math" panose="02040503050406030204" pitchFamily="18" charset="0"/>
                                    </a:rPr>
                                    <m:t>Q</m:t>
                                  </m:r>
                                </m:e>
                              </m:acc>
                            </m:e>
                            <m:sub>
                              <m:r>
                                <m:rPr>
                                  <m:nor/>
                                </m:rPr>
                                <a:rPr lang="en-US" i="0">
                                  <a:solidFill>
                                    <a:srgbClr val="000000"/>
                                  </a:solidFill>
                                  <a:latin typeface="Cambria Math" panose="02040503050406030204" pitchFamily="18" charset="0"/>
                                </a:rPr>
                                <m:t>fin</m:t>
                              </m:r>
                            </m:sub>
                          </m:sSub>
                        </m:num>
                        <m:den>
                          <m:sSub>
                            <m:sSubPr>
                              <m:ctrlPr>
                                <a:rPr lang="en-US" i="1">
                                  <a:solidFill>
                                    <a:srgbClr val="000000"/>
                                  </a:solidFill>
                                  <a:latin typeface="Cambria Math" panose="02040503050406030204" pitchFamily="18" charset="0"/>
                                </a:rPr>
                              </m:ctrlPr>
                            </m:sSubPr>
                            <m:e>
                              <m:acc>
                                <m:accPr>
                                  <m:chr m:val="̇"/>
                                  <m:ctrlPr>
                                    <a:rPr lang="en-US" i="1">
                                      <a:solidFill>
                                        <a:srgbClr val="000000"/>
                                      </a:solidFill>
                                      <a:latin typeface="Cambria Math" panose="02040503050406030204" pitchFamily="18" charset="0"/>
                                    </a:rPr>
                                  </m:ctrlPr>
                                </m:accPr>
                                <m:e>
                                  <m:r>
                                    <m:rPr>
                                      <m:sty m:val="p"/>
                                    </m:rPr>
                                    <a:rPr lang="en-US" i="0">
                                      <a:solidFill>
                                        <a:srgbClr val="000000"/>
                                      </a:solidFill>
                                      <a:latin typeface="Cambria Math" panose="02040503050406030204" pitchFamily="18" charset="0"/>
                                    </a:rPr>
                                    <m:t>Q</m:t>
                                  </m:r>
                                </m:e>
                              </m:acc>
                            </m:e>
                            <m:sub>
                              <m:r>
                                <m:rPr>
                                  <m:nor/>
                                </m:rPr>
                                <a:rPr lang="en-US" i="0">
                                  <a:solidFill>
                                    <a:srgbClr val="000000"/>
                                  </a:solidFill>
                                  <a:latin typeface="Cambria Math" panose="02040503050406030204" pitchFamily="18" charset="0"/>
                                </a:rPr>
                                <m:t>nofin</m:t>
                              </m:r>
                            </m:sub>
                          </m:sSub>
                        </m:den>
                      </m:f>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ad>
                            <m:radPr>
                              <m:degHide m:val="on"/>
                              <m:ctrlPr>
                                <a:rPr lang="en-US" i="1">
                                  <a:solidFill>
                                    <a:srgbClr val="000000"/>
                                  </a:solidFill>
                                  <a:latin typeface="Cambria Math" panose="02040503050406030204" pitchFamily="18" charset="0"/>
                                </a:rPr>
                              </m:ctrlPr>
                            </m:radPr>
                            <m:deg/>
                            <m:e>
                              <m:r>
                                <m:rPr>
                                  <m:nor/>
                                </m:rPr>
                                <a:rPr lang="en-US" b="0" i="0" smtClean="0">
                                  <a:solidFill>
                                    <a:srgbClr val="000000"/>
                                  </a:solidFill>
                                  <a:latin typeface="Cambria Math" panose="02040503050406030204" pitchFamily="18" charset="0"/>
                                </a:rPr>
                                <m:t>h</m:t>
                              </m:r>
                              <m:r>
                                <m:rPr>
                                  <m:nor/>
                                </m:rPr>
                                <a:rPr lang="en-US" i="0">
                                  <a:solidFill>
                                    <a:srgbClr val="000000"/>
                                  </a:solidFill>
                                  <a:latin typeface="Cambria Math" panose="02040503050406030204" pitchFamily="18" charset="0"/>
                                </a:rPr>
                                <m:t>P</m:t>
                              </m:r>
                              <m:r>
                                <m:rPr>
                                  <m:nor/>
                                </m:rPr>
                                <a:rPr lang="en-US" b="0" i="0" smtClean="0">
                                  <a:solidFill>
                                    <a:srgbClr val="000000"/>
                                  </a:solidFill>
                                  <a:latin typeface="Cambria Math" panose="02040503050406030204" pitchFamily="18" charset="0"/>
                                </a:rPr>
                                <m:t>k</m:t>
                              </m:r>
                              <m:sSub>
                                <m:sSubPr>
                                  <m:ctrlPr>
                                    <a:rPr lang="en-US" i="1">
                                      <a:solidFill>
                                        <a:srgbClr val="000000"/>
                                      </a:solidFill>
                                      <a:latin typeface="Cambria Math" panose="02040503050406030204" pitchFamily="18" charset="0"/>
                                    </a:rPr>
                                  </m:ctrlPr>
                                </m:sSubPr>
                                <m:e>
                                  <m:r>
                                    <m:rPr>
                                      <m:nor/>
                                    </m:rPr>
                                    <a:rPr lang="en-US" i="0">
                                      <a:solidFill>
                                        <a:srgbClr val="000000"/>
                                      </a:solidFill>
                                      <a:latin typeface="Cambria Math" panose="02040503050406030204" pitchFamily="18" charset="0"/>
                                    </a:rPr>
                                    <m:t>A</m:t>
                                  </m:r>
                                </m:e>
                                <m:sub>
                                  <m:r>
                                    <m:rPr>
                                      <m:sty m:val="p"/>
                                    </m:rPr>
                                    <a:rPr lang="en-US" i="0">
                                      <a:solidFill>
                                        <a:srgbClr val="000000"/>
                                      </a:solidFill>
                                      <a:latin typeface="Cambria Math" panose="02040503050406030204" pitchFamily="18" charset="0"/>
                                    </a:rPr>
                                    <m:t>c</m:t>
                                  </m:r>
                                </m:sub>
                              </m:sSub>
                            </m:e>
                          </m:rad>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m:rPr>
                                  <m:sty m:val="p"/>
                                </m:rPr>
                                <a:rPr lang="en-US" i="0">
                                  <a:solidFill>
                                    <a:srgbClr val="000000"/>
                                  </a:solidFill>
                                  <a:latin typeface="Cambria Math" panose="02040503050406030204" pitchFamily="18" charset="0"/>
                                </a:rPr>
                                <m:t>T</m:t>
                              </m:r>
                            </m:e>
                            <m:sub>
                              <m:r>
                                <m:rPr>
                                  <m:sty m:val="p"/>
                                </m:rPr>
                                <a:rPr lang="en-US" i="0">
                                  <a:solidFill>
                                    <a:srgbClr val="000000"/>
                                  </a:solidFill>
                                  <a:latin typeface="Cambria Math" panose="02040503050406030204" pitchFamily="18" charset="0"/>
                                </a:rPr>
                                <m:t>b</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m:rPr>
                                  <m:sty m:val="p"/>
                                </m:rPr>
                                <a:rPr lang="en-US" i="0">
                                  <a:solidFill>
                                    <a:srgbClr val="000000"/>
                                  </a:solidFill>
                                  <a:latin typeface="Cambria Math" panose="02040503050406030204" pitchFamily="18" charset="0"/>
                                </a:rPr>
                                <m:t>T</m:t>
                              </m:r>
                            </m:e>
                            <m:sub>
                              <m:r>
                                <a:rPr lang="en-US" i="1">
                                  <a:solidFill>
                                    <a:srgbClr val="000000"/>
                                  </a:solidFill>
                                  <a:latin typeface="Cambria Math" panose="02040503050406030204" pitchFamily="18" charset="0"/>
                                </a:rPr>
                                <m:t>∞</m:t>
                              </m:r>
                            </m:sub>
                          </m:sSub>
                          <m:r>
                            <a:rPr lang="en-US" i="1">
                              <a:solidFill>
                                <a:srgbClr val="000000"/>
                              </a:solidFill>
                              <a:latin typeface="Cambria Math" panose="02040503050406030204" pitchFamily="18" charset="0"/>
                            </a:rPr>
                            <m:t>)</m:t>
                          </m:r>
                        </m:num>
                        <m:den>
                          <m:r>
                            <m:rPr>
                              <m:nor/>
                            </m:rPr>
                            <a:rPr lang="en-US" b="0" i="0" smtClean="0">
                              <a:solidFill>
                                <a:srgbClr val="000000"/>
                              </a:solidFill>
                              <a:latin typeface="Cambria Math" panose="02040503050406030204" pitchFamily="18" charset="0"/>
                            </a:rPr>
                            <m:t>h</m:t>
                          </m:r>
                          <m:sSub>
                            <m:sSubPr>
                              <m:ctrlPr>
                                <a:rPr lang="en-US" i="1">
                                  <a:solidFill>
                                    <a:srgbClr val="000000"/>
                                  </a:solidFill>
                                  <a:latin typeface="Cambria Math" panose="02040503050406030204" pitchFamily="18" charset="0"/>
                                </a:rPr>
                              </m:ctrlPr>
                            </m:sSubPr>
                            <m:e>
                              <m:r>
                                <m:rPr>
                                  <m:nor/>
                                </m:rPr>
                                <a:rPr lang="en-US" i="0">
                                  <a:solidFill>
                                    <a:srgbClr val="000000"/>
                                  </a:solidFill>
                                  <a:latin typeface="Cambria Math" panose="02040503050406030204" pitchFamily="18" charset="0"/>
                                </a:rPr>
                                <m:t>A</m:t>
                              </m:r>
                            </m:e>
                            <m:sub>
                              <m:r>
                                <m:rPr>
                                  <m:sty m:val="p"/>
                                </m:rPr>
                                <a:rPr lang="en-US" i="0">
                                  <a:solidFill>
                                    <a:srgbClr val="000000"/>
                                  </a:solidFill>
                                  <a:latin typeface="Cambria Math" panose="02040503050406030204" pitchFamily="18" charset="0"/>
                                </a:rPr>
                                <m:t>c</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m:rPr>
                                  <m:sty m:val="p"/>
                                </m:rPr>
                                <a:rPr lang="en-US" i="0">
                                  <a:solidFill>
                                    <a:srgbClr val="000000"/>
                                  </a:solidFill>
                                  <a:latin typeface="Cambria Math" panose="02040503050406030204" pitchFamily="18" charset="0"/>
                                </a:rPr>
                                <m:t>T</m:t>
                              </m:r>
                            </m:e>
                            <m:sub>
                              <m:r>
                                <m:rPr>
                                  <m:sty m:val="p"/>
                                </m:rPr>
                                <a:rPr lang="en-US" i="0">
                                  <a:solidFill>
                                    <a:srgbClr val="000000"/>
                                  </a:solidFill>
                                  <a:latin typeface="Cambria Math" panose="02040503050406030204" pitchFamily="18" charset="0"/>
                                </a:rPr>
                                <m:t>b</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m:rPr>
                                  <m:sty m:val="p"/>
                                </m:rPr>
                                <a:rPr lang="en-US" i="0">
                                  <a:solidFill>
                                    <a:srgbClr val="000000"/>
                                  </a:solidFill>
                                  <a:latin typeface="Cambria Math" panose="02040503050406030204" pitchFamily="18" charset="0"/>
                                </a:rPr>
                                <m:t>T</m:t>
                              </m:r>
                            </m:e>
                            <m:sub>
                              <m:r>
                                <a:rPr lang="en-US" i="1">
                                  <a:solidFill>
                                    <a:srgbClr val="000000"/>
                                  </a:solidFill>
                                  <a:latin typeface="Cambria Math" panose="02040503050406030204" pitchFamily="18" charset="0"/>
                                </a:rPr>
                                <m:t>∞</m:t>
                              </m:r>
                            </m:sub>
                          </m:sSub>
                          <m:r>
                            <a:rPr lang="en-US" i="1">
                              <a:solidFill>
                                <a:srgbClr val="000000"/>
                              </a:solidFill>
                              <a:latin typeface="Cambria Math" panose="02040503050406030204" pitchFamily="18" charset="0"/>
                            </a:rPr>
                            <m:t>)</m:t>
                          </m:r>
                        </m:den>
                      </m:f>
                      <m:r>
                        <a:rPr lang="en-US" i="1">
                          <a:solidFill>
                            <a:srgbClr val="000000"/>
                          </a:solidFill>
                          <a:latin typeface="Cambria Math" panose="02040503050406030204" pitchFamily="18" charset="0"/>
                        </a:rPr>
                        <m:t>=</m:t>
                      </m:r>
                      <m:rad>
                        <m:radPr>
                          <m:degHide m:val="on"/>
                          <m:ctrlPr>
                            <a:rPr lang="en-US" i="1">
                              <a:solidFill>
                                <a:srgbClr val="000000"/>
                              </a:solidFill>
                              <a:latin typeface="Cambria Math" panose="02040503050406030204" pitchFamily="18" charset="0"/>
                            </a:rPr>
                          </m:ctrlPr>
                        </m:radPr>
                        <m:deg/>
                        <m:e>
                          <m:f>
                            <m:fPr>
                              <m:ctrlPr>
                                <a:rPr lang="en-US" i="1">
                                  <a:solidFill>
                                    <a:srgbClr val="000000"/>
                                  </a:solidFill>
                                  <a:latin typeface="Cambria Math" panose="02040503050406030204" pitchFamily="18" charset="0"/>
                                </a:rPr>
                              </m:ctrlPr>
                            </m:fPr>
                            <m:num>
                              <m:r>
                                <m:rPr>
                                  <m:nor/>
                                </m:rPr>
                                <a:rPr lang="en-US" b="0" i="0" smtClean="0">
                                  <a:solidFill>
                                    <a:srgbClr val="000000"/>
                                  </a:solidFill>
                                  <a:latin typeface="Cambria Math" panose="02040503050406030204" pitchFamily="18" charset="0"/>
                                </a:rPr>
                                <m:t>k</m:t>
                              </m:r>
                              <m:r>
                                <m:rPr>
                                  <m:nor/>
                                </m:rPr>
                                <a:rPr lang="en-US" i="0">
                                  <a:solidFill>
                                    <a:srgbClr val="000000"/>
                                  </a:solidFill>
                                  <a:latin typeface="Cambria Math" panose="02040503050406030204" pitchFamily="18" charset="0"/>
                                </a:rPr>
                                <m:t>P</m:t>
                              </m:r>
                            </m:num>
                            <m:den>
                              <m:r>
                                <a:rPr lang="en-US" b="0" i="1" smtClean="0">
                                  <a:solidFill>
                                    <a:srgbClr val="000000"/>
                                  </a:solidFill>
                                  <a:latin typeface="Cambria Math" panose="02040503050406030204" pitchFamily="18" charset="0"/>
                                </a:rPr>
                                <m:t>h</m:t>
                              </m:r>
                              <m:sSub>
                                <m:sSubPr>
                                  <m:ctrlPr>
                                    <a:rPr lang="en-US" i="1">
                                      <a:solidFill>
                                        <a:srgbClr val="000000"/>
                                      </a:solidFill>
                                      <a:latin typeface="Cambria Math" panose="02040503050406030204" pitchFamily="18" charset="0"/>
                                    </a:rPr>
                                  </m:ctrlPr>
                                </m:sSubPr>
                                <m:e>
                                  <m:r>
                                    <m:rPr>
                                      <m:nor/>
                                    </m:rPr>
                                    <a:rPr lang="en-US" i="0">
                                      <a:solidFill>
                                        <a:srgbClr val="000000"/>
                                      </a:solidFill>
                                      <a:latin typeface="Cambria Math" panose="02040503050406030204" pitchFamily="18" charset="0"/>
                                    </a:rPr>
                                    <m:t>A</m:t>
                                  </m:r>
                                </m:e>
                                <m:sub>
                                  <m:r>
                                    <m:rPr>
                                      <m:sty m:val="p"/>
                                    </m:rPr>
                                    <a:rPr lang="en-US" i="0">
                                      <a:solidFill>
                                        <a:srgbClr val="000000"/>
                                      </a:solidFill>
                                      <a:latin typeface="Cambria Math" panose="02040503050406030204" pitchFamily="18" charset="0"/>
                                    </a:rPr>
                                    <m:t>c</m:t>
                                  </m:r>
                                </m:sub>
                              </m:sSub>
                            </m:den>
                          </m:f>
                        </m:e>
                      </m:rad>
                    </m:oMath>
                  </m:oMathPara>
                </a14:m>
                <a:endParaRPr lang="en-US" dirty="0"/>
              </a:p>
            </p:txBody>
          </p:sp>
        </mc:Choice>
        <mc:Fallback xmlns="">
          <p:sp>
            <p:nvSpPr>
              <p:cNvPr id="52225" name="Object 1"/>
              <p:cNvSpPr txBox="1">
                <a:spLocks noRot="1" noChangeAspect="1" noMove="1" noResize="1" noEditPoints="1" noAdjustHandles="1" noChangeArrowheads="1" noChangeShapeType="1" noTextEdit="1"/>
              </p:cNvSpPr>
              <p:nvPr/>
            </p:nvSpPr>
            <p:spPr bwMode="auto">
              <a:xfrm>
                <a:off x="493542" y="1404743"/>
                <a:ext cx="4992858" cy="1120775"/>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A8EDC22-5A33-4620-A42C-774B42E786F9}"/>
                  </a:ext>
                </a:extLst>
              </p:cNvPr>
              <p:cNvSpPr txBox="1"/>
              <p:nvPr/>
            </p:nvSpPr>
            <p:spPr>
              <a:xfrm>
                <a:off x="5715000" y="1360220"/>
                <a:ext cx="3008142" cy="656013"/>
              </a:xfrm>
              <a:prstGeom prst="rect">
                <a:avLst/>
              </a:prstGeom>
              <a:noFill/>
            </p:spPr>
            <p:txBody>
              <a:bodyPr wrap="square">
                <a:spAutoFit/>
              </a:bodyPr>
              <a:lstStyle/>
              <a:p>
                <a14:m>
                  <m:oMath xmlns:m="http://schemas.openxmlformats.org/officeDocument/2006/math">
                    <m:sSub>
                      <m:sSubPr>
                        <m:ctrlPr>
                          <a:rPr lang="en-US" i="1" smtClean="0">
                            <a:solidFill>
                              <a:srgbClr val="000000"/>
                            </a:solidFill>
                            <a:latin typeface="Cambria Math" panose="02040503050406030204" pitchFamily="18" charset="0"/>
                          </a:rPr>
                        </m:ctrlPr>
                      </m:sSubPr>
                      <m:e>
                        <m:r>
                          <m:rPr>
                            <m:sty m:val="p"/>
                          </m:rPr>
                          <a:rPr lang="en-US">
                            <a:solidFill>
                              <a:srgbClr val="000000"/>
                            </a:solidFill>
                            <a:latin typeface="Cambria Math" panose="02040503050406030204" pitchFamily="18" charset="0"/>
                          </a:rPr>
                          <m:t>ε</m:t>
                        </m:r>
                      </m:e>
                      <m:sub>
                        <m:r>
                          <m:rPr>
                            <m:nor/>
                          </m:rPr>
                          <a:rPr lang="en-US" b="0" i="0" smtClean="0">
                            <a:solidFill>
                              <a:srgbClr val="000000"/>
                            </a:solidFill>
                            <a:latin typeface="Cambria Math" panose="02040503050406030204" pitchFamily="18" charset="0"/>
                          </a:rPr>
                          <m:t>ins</m:t>
                        </m:r>
                        <m:r>
                          <m:rPr>
                            <m:nor/>
                          </m:rPr>
                          <a:rPr lang="en-US" b="0" i="0" smtClean="0">
                            <a:solidFill>
                              <a:srgbClr val="000000"/>
                            </a:solidFill>
                            <a:latin typeface="Cambria Math" panose="02040503050406030204" pitchFamily="18" charset="0"/>
                          </a:rPr>
                          <m:t>, </m:t>
                        </m:r>
                        <m:r>
                          <m:rPr>
                            <m:nor/>
                          </m:rPr>
                          <a:rPr lang="en-US" b="0" i="0" smtClean="0">
                            <a:solidFill>
                              <a:srgbClr val="000000"/>
                            </a:solidFill>
                            <a:latin typeface="Cambria Math" panose="02040503050406030204" pitchFamily="18" charset="0"/>
                          </a:rPr>
                          <m:t>t</m:t>
                        </m:r>
                        <m:r>
                          <a:rPr lang="en-US" b="0" i="1" smtClean="0">
                            <a:solidFill>
                              <a:srgbClr val="000000"/>
                            </a:solidFill>
                            <a:latin typeface="Cambria Math" panose="02040503050406030204" pitchFamily="18" charset="0"/>
                          </a:rPr>
                          <m:t>𝑖𝑝</m:t>
                        </m:r>
                      </m:sub>
                    </m:sSub>
                    <m:r>
                      <a:rPr lang="en-US" b="0" i="1" smtClean="0">
                        <a:solidFill>
                          <a:srgbClr val="000000"/>
                        </a:solidFill>
                        <a:latin typeface="Cambria Math" panose="02040503050406030204" pitchFamily="18" charset="0"/>
                      </a:rPr>
                      <m:t>=</m:t>
                    </m:r>
                    <m:rad>
                      <m:radPr>
                        <m:degHide m:val="on"/>
                        <m:ctrlPr>
                          <a:rPr lang="en-US" i="1" smtClean="0">
                            <a:solidFill>
                              <a:srgbClr val="000000"/>
                            </a:solidFill>
                            <a:latin typeface="Cambria Math" panose="02040503050406030204" pitchFamily="18" charset="0"/>
                          </a:rPr>
                        </m:ctrlPr>
                      </m:radPr>
                      <m:deg/>
                      <m:e>
                        <m:f>
                          <m:fPr>
                            <m:ctrlPr>
                              <a:rPr lang="en-US" i="1">
                                <a:solidFill>
                                  <a:srgbClr val="000000"/>
                                </a:solidFill>
                                <a:latin typeface="Cambria Math" panose="02040503050406030204" pitchFamily="18" charset="0"/>
                              </a:rPr>
                            </m:ctrlPr>
                          </m:fPr>
                          <m:num>
                            <m:r>
                              <m:rPr>
                                <m:nor/>
                              </m:rPr>
                              <a:rPr lang="en-US" b="0" i="0" smtClean="0">
                                <a:solidFill>
                                  <a:srgbClr val="000000"/>
                                </a:solidFill>
                                <a:latin typeface="Cambria Math" panose="02040503050406030204" pitchFamily="18" charset="0"/>
                              </a:rPr>
                              <m:t>k</m:t>
                            </m:r>
                            <m:r>
                              <m:rPr>
                                <m:nor/>
                              </m:rPr>
                              <a:rPr lang="en-US" i="0">
                                <a:solidFill>
                                  <a:srgbClr val="000000"/>
                                </a:solidFill>
                                <a:latin typeface="Cambria Math" panose="02040503050406030204" pitchFamily="18" charset="0"/>
                              </a:rPr>
                              <m:t>P</m:t>
                            </m:r>
                          </m:num>
                          <m:den>
                            <m:r>
                              <a:rPr lang="en-US" b="0" i="1" smtClean="0">
                                <a:solidFill>
                                  <a:srgbClr val="000000"/>
                                </a:solidFill>
                                <a:latin typeface="Cambria Math" panose="02040503050406030204" pitchFamily="18" charset="0"/>
                              </a:rPr>
                              <m:t>h</m:t>
                            </m:r>
                            <m:sSub>
                              <m:sSubPr>
                                <m:ctrlPr>
                                  <a:rPr lang="en-US" i="1">
                                    <a:solidFill>
                                      <a:srgbClr val="000000"/>
                                    </a:solidFill>
                                    <a:latin typeface="Cambria Math" panose="02040503050406030204" pitchFamily="18" charset="0"/>
                                  </a:rPr>
                                </m:ctrlPr>
                              </m:sSubPr>
                              <m:e>
                                <m:r>
                                  <m:rPr>
                                    <m:nor/>
                                  </m:rPr>
                                  <a:rPr lang="en-US" i="0">
                                    <a:solidFill>
                                      <a:srgbClr val="000000"/>
                                    </a:solidFill>
                                    <a:latin typeface="Cambria Math" panose="02040503050406030204" pitchFamily="18" charset="0"/>
                                  </a:rPr>
                                  <m:t>A</m:t>
                                </m:r>
                              </m:e>
                              <m:sub>
                                <m:r>
                                  <m:rPr>
                                    <m:sty m:val="p"/>
                                  </m:rPr>
                                  <a:rPr lang="en-US" i="0">
                                    <a:solidFill>
                                      <a:srgbClr val="000000"/>
                                    </a:solidFill>
                                    <a:latin typeface="Cambria Math" panose="02040503050406030204" pitchFamily="18" charset="0"/>
                                  </a:rPr>
                                  <m:t>c</m:t>
                                </m:r>
                              </m:sub>
                            </m:sSub>
                          </m:den>
                        </m:f>
                      </m:e>
                    </m:rad>
                  </m:oMath>
                </a14:m>
                <a:r>
                  <a:rPr lang="en-US" dirty="0"/>
                  <a:t>  tanh mL</a:t>
                </a:r>
              </a:p>
            </p:txBody>
          </p:sp>
        </mc:Choice>
        <mc:Fallback xmlns="">
          <p:sp>
            <p:nvSpPr>
              <p:cNvPr id="9" name="TextBox 8">
                <a:extLst>
                  <a:ext uri="{FF2B5EF4-FFF2-40B4-BE49-F238E27FC236}">
                    <a16:creationId xmlns:a16="http://schemas.microsoft.com/office/drawing/2014/main" id="{8A8EDC22-5A33-4620-A42C-774B42E786F9}"/>
                  </a:ext>
                </a:extLst>
              </p:cNvPr>
              <p:cNvSpPr txBox="1">
                <a:spLocks noRot="1" noChangeAspect="1" noMove="1" noResize="1" noEditPoints="1" noAdjustHandles="1" noChangeArrowheads="1" noChangeShapeType="1" noTextEdit="1"/>
              </p:cNvSpPr>
              <p:nvPr/>
            </p:nvSpPr>
            <p:spPr>
              <a:xfrm>
                <a:off x="5715000" y="1360220"/>
                <a:ext cx="3008142" cy="656013"/>
              </a:xfrm>
              <a:prstGeom prst="rect">
                <a:avLst/>
              </a:prstGeom>
              <a:blipFill>
                <a:blip r:embed="rId3"/>
                <a:stretch>
                  <a:fillRect/>
                </a:stretch>
              </a:blipFill>
            </p:spPr>
            <p:txBody>
              <a:bodyPr/>
              <a:lstStyle/>
              <a:p>
                <a:r>
                  <a:rPr lang="en-US">
                    <a:noFill/>
                  </a:rPr>
                  <a:t> </a:t>
                </a:r>
              </a:p>
            </p:txBody>
          </p:sp>
        </mc:Fallback>
      </mc:AlternateContent>
    </p:spTree>
  </p:cSld>
  <p:clrMapOvr>
    <a:masterClrMapping/>
  </p:clrMapOvr>
  <p:transition advTm="240000"/>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br>
              <a:rPr lang="en-GB" b="1" dirty="0"/>
            </a:br>
            <a:r>
              <a:rPr lang="en-GB" b="1" dirty="0">
                <a:solidFill>
                  <a:srgbClr val="FF0000"/>
                </a:solidFill>
                <a:latin typeface="Arial Black" pitchFamily="34" charset="0"/>
              </a:rPr>
              <a:t>FIN EFFICIENCY</a:t>
            </a:r>
            <a:br>
              <a:rPr lang="en-US" b="1" dirty="0">
                <a:solidFill>
                  <a:srgbClr val="FF0000"/>
                </a:solidFill>
                <a:latin typeface="Arial Black" pitchFamily="34" charset="0"/>
              </a:rPr>
            </a:br>
            <a:endParaRPr lang="en-US" dirty="0">
              <a:solidFill>
                <a:srgbClr val="FF0000"/>
              </a:solidFill>
              <a:latin typeface="Arial Black"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838200"/>
                <a:ext cx="8229600" cy="5287963"/>
              </a:xfrm>
            </p:spPr>
            <p:txBody>
              <a:bodyPr>
                <a:normAutofit fontScale="92500" lnSpcReduction="10000"/>
              </a:bodyPr>
              <a:lstStyle/>
              <a:p>
                <a:r>
                  <a:rPr lang="en-US" sz="2800" dirty="0"/>
                  <a:t>It is defined as the ratio of the heat transferred from the fin surface to that which would be transferred if the whole of the fin surface were at the temperature of the base surface</a:t>
                </a:r>
              </a:p>
              <a:p>
                <a:r>
                  <a:rPr lang="en-US" sz="2800" dirty="0"/>
                  <a:t>The fin efficiency is defined as </a:t>
                </a:r>
                <a:endParaRPr lang="en-US" sz="2800" i="1" dirty="0">
                  <a:latin typeface="Cambria Math" panose="02040503050406030204" pitchFamily="18" charset="0"/>
                </a:endParaRPr>
              </a:p>
              <a:p>
                <a:endParaRPr lang="en-US" sz="2800" i="1" dirty="0">
                  <a:latin typeface="Cambria Math" panose="02040503050406030204" pitchFamily="18" charset="0"/>
                </a:endParaRPr>
              </a:p>
              <a:p>
                <a:pPr marL="0" indent="0">
                  <a:buNone/>
                </a:pPr>
                <a:endParaRPr lang="en-US" sz="2800" i="1" dirty="0">
                  <a:latin typeface="Cambria Math" panose="02040503050406030204" pitchFamily="18" charset="0"/>
                </a:endParaRPr>
              </a:p>
              <a:p>
                <a:pPr marL="0" indent="0">
                  <a:buNone/>
                </a:pPr>
                <a:endParaRPr lang="en-US" sz="2800" i="1" dirty="0">
                  <a:latin typeface="Cambria Math" panose="02040503050406030204" pitchFamily="18" charset="0"/>
                </a:endParaRPr>
              </a:p>
              <a:p>
                <a:pPr marL="0" indent="0">
                  <a:buNone/>
                </a:pPr>
                <a:r>
                  <a:rPr lang="en-US" sz="2800" dirty="0"/>
                  <a:t>			</a:t>
                </a:r>
                <a14:m>
                  <m:oMath xmlns:m="http://schemas.openxmlformats.org/officeDocument/2006/math">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𝒏</m:t>
                        </m:r>
                      </m:e>
                      <m:sub>
                        <m:r>
                          <a:rPr lang="en-US" sz="2800" b="1" i="1" smtClean="0">
                            <a:latin typeface="Cambria Math" panose="02040503050406030204" pitchFamily="18" charset="0"/>
                          </a:rPr>
                          <m:t>𝒍𝒐𝒏𝒈</m:t>
                        </m:r>
                        <m:r>
                          <a:rPr lang="en-US" sz="2800" b="1" i="1" smtClean="0">
                            <a:latin typeface="Cambria Math" panose="02040503050406030204" pitchFamily="18" charset="0"/>
                          </a:rPr>
                          <m:t> </m:t>
                        </m:r>
                        <m:r>
                          <a:rPr lang="en-US" sz="2800" b="1" i="1" smtClean="0">
                            <a:latin typeface="Cambria Math" panose="02040503050406030204" pitchFamily="18" charset="0"/>
                          </a:rPr>
                          <m:t>𝒇𝒊𝒏</m:t>
                        </m:r>
                      </m:sub>
                    </m:sSub>
                    <m:r>
                      <a:rPr lang="en-US" sz="2800" b="0" i="1" smtClean="0">
                        <a:latin typeface="Cambria Math" panose="02040503050406030204" pitchFamily="18" charset="0"/>
                      </a:rPr>
                      <m:t>= </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𝑚𝐿</m:t>
                        </m:r>
                      </m:den>
                    </m:f>
                    <m:r>
                      <a:rPr lang="en-US" sz="2800" b="0" i="1" smtClean="0">
                        <a:latin typeface="Cambria Math" panose="02040503050406030204" pitchFamily="18" charset="0"/>
                      </a:rPr>
                      <m:t>   </m:t>
                    </m:r>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   </m:t>
                        </m:r>
                        <m:r>
                          <a:rPr lang="en-US" sz="2800" b="1" i="1" smtClean="0">
                            <a:latin typeface="Cambria Math" panose="02040503050406030204" pitchFamily="18" charset="0"/>
                          </a:rPr>
                          <m:t>𝒏</m:t>
                        </m:r>
                      </m:e>
                      <m:sub>
                        <m:r>
                          <a:rPr lang="en-US" sz="2800" b="1" i="1" smtClean="0">
                            <a:latin typeface="Cambria Math" panose="02040503050406030204" pitchFamily="18" charset="0"/>
                          </a:rPr>
                          <m:t>𝒊𝒏𝒔</m:t>
                        </m:r>
                        <m:r>
                          <a:rPr lang="en-US" sz="2800" b="1" i="1" smtClean="0">
                            <a:latin typeface="Cambria Math" panose="02040503050406030204" pitchFamily="18" charset="0"/>
                          </a:rPr>
                          <m:t>, </m:t>
                        </m:r>
                        <m:r>
                          <a:rPr lang="en-US" sz="2800" b="1" i="1" smtClean="0">
                            <a:latin typeface="Cambria Math" panose="02040503050406030204" pitchFamily="18" charset="0"/>
                          </a:rPr>
                          <m:t>𝒕𝒊𝒑</m:t>
                        </m:r>
                      </m:sub>
                    </m:sSub>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tanh</m:t>
                            </m:r>
                          </m:fName>
                          <m:e>
                            <m:r>
                              <a:rPr lang="en-US" sz="2800" b="0" i="1" smtClean="0">
                                <a:latin typeface="Cambria Math" panose="02040503050406030204" pitchFamily="18" charset="0"/>
                              </a:rPr>
                              <m:t>𝑚𝐿</m:t>
                            </m:r>
                          </m:e>
                        </m:func>
                      </m:num>
                      <m:den>
                        <m:r>
                          <a:rPr lang="en-US" sz="2800" b="0" i="1" smtClean="0">
                            <a:latin typeface="Cambria Math" panose="02040503050406030204" pitchFamily="18" charset="0"/>
                          </a:rPr>
                          <m:t>𝑚𝐿</m:t>
                        </m:r>
                      </m:den>
                    </m:f>
                  </m:oMath>
                </a14:m>
                <a:endParaRPr lang="en-US" sz="2800" dirty="0"/>
              </a:p>
              <a:p>
                <a:pPr marL="0" indent="0">
                  <a:buNone/>
                </a:pPr>
                <a:endParaRPr lang="en-US" dirty="0"/>
              </a:p>
              <a:p>
                <a:pPr marL="0" indent="0">
                  <a:buNone/>
                </a:pPr>
                <a:r>
                  <a:rPr lang="en-GB" dirty="0"/>
                  <a:t>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838200"/>
                <a:ext cx="8229600" cy="5287963"/>
              </a:xfrm>
              <a:blipFill>
                <a:blip r:embed="rId2"/>
                <a:stretch>
                  <a:fillRect l="-1111" t="-1845"/>
                </a:stretch>
              </a:blipFill>
            </p:spPr>
            <p:txBody>
              <a:bodyPr/>
              <a:lstStyle/>
              <a:p>
                <a:r>
                  <a:rPr lang="en-US">
                    <a:noFill/>
                  </a:rPr>
                  <a:t> </a:t>
                </a:r>
              </a:p>
            </p:txBody>
          </p:sp>
        </mc:Fallback>
      </mc:AlternateContent>
      <p:sp>
        <p:nvSpPr>
          <p:cNvPr id="512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1201" name="Object 1"/>
          <p:cNvGraphicFramePr>
            <a:graphicFrameLocks noChangeAspect="1"/>
          </p:cNvGraphicFramePr>
          <p:nvPr/>
        </p:nvGraphicFramePr>
        <p:xfrm>
          <a:off x="194059" y="3200400"/>
          <a:ext cx="8755882" cy="762006"/>
        </p:xfrm>
        <a:graphic>
          <a:graphicData uri="http://schemas.openxmlformats.org/presentationml/2006/ole">
            <mc:AlternateContent xmlns:mc="http://schemas.openxmlformats.org/markup-compatibility/2006">
              <mc:Choice xmlns:v="urn:schemas-microsoft-com:vml" Requires="v">
                <p:oleObj name="Equation" r:id="rId3" imgW="6032500" imgH="508000" progId="Equation.3">
                  <p:embed/>
                </p:oleObj>
              </mc:Choice>
              <mc:Fallback>
                <p:oleObj name="Equation" r:id="rId3" imgW="6032500" imgH="508000" progId="Equation.3">
                  <p:embed/>
                  <p:pic>
                    <p:nvPicPr>
                      <p:cNvPr id="51201"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059" y="3200400"/>
                        <a:ext cx="8755882" cy="762006"/>
                      </a:xfrm>
                      <a:prstGeom prst="rect">
                        <a:avLst/>
                      </a:prstGeom>
                      <a:noFill/>
                    </p:spPr>
                  </p:pic>
                </p:oleObj>
              </mc:Fallback>
            </mc:AlternateContent>
          </a:graphicData>
        </a:graphic>
      </p:graphicFrame>
      <p:sp>
        <p:nvSpPr>
          <p:cNvPr id="512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sp>
            <p:nvSpPr>
              <p:cNvPr id="51203" name="Object 3"/>
              <p:cNvSpPr txBox="1"/>
              <p:nvPr/>
            </p:nvSpPr>
            <p:spPr bwMode="auto">
              <a:xfrm>
                <a:off x="194059" y="4063403"/>
                <a:ext cx="3505200" cy="92513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sSub>
                        <m:sSubPr>
                          <m:ctrlPr>
                            <a:rPr lang="en-US" sz="2200" b="1" i="1" smtClean="0">
                              <a:solidFill>
                                <a:srgbClr val="000000"/>
                              </a:solidFill>
                              <a:latin typeface="Cambria Math" panose="02040503050406030204" pitchFamily="18" charset="0"/>
                            </a:rPr>
                          </m:ctrlPr>
                        </m:sSubPr>
                        <m:e>
                          <m:r>
                            <a:rPr lang="en-US" sz="2200" b="1" i="1">
                              <a:solidFill>
                                <a:srgbClr val="000000"/>
                              </a:solidFill>
                              <a:latin typeface="Cambria Math" panose="02040503050406030204" pitchFamily="18" charset="0"/>
                            </a:rPr>
                            <m:t>𝜼</m:t>
                          </m:r>
                        </m:e>
                        <m:sub>
                          <m:r>
                            <a:rPr lang="en-US" sz="2200" b="1" i="1">
                              <a:solidFill>
                                <a:srgbClr val="000000"/>
                              </a:solidFill>
                              <a:latin typeface="Cambria Math" panose="02040503050406030204" pitchFamily="18" charset="0"/>
                            </a:rPr>
                            <m:t>𝒇𝒊𝒏</m:t>
                          </m:r>
                        </m:sub>
                      </m:sSub>
                      <m:r>
                        <a:rPr lang="en-US" sz="2200" i="1">
                          <a:solidFill>
                            <a:srgbClr val="000000"/>
                          </a:solidFill>
                          <a:latin typeface="Cambria Math" panose="02040503050406030204" pitchFamily="18" charset="0"/>
                        </a:rPr>
                        <m:t>=</m:t>
                      </m:r>
                      <m:f>
                        <m:fPr>
                          <m:ctrlPr>
                            <a:rPr lang="en-US" sz="2200" i="1">
                              <a:solidFill>
                                <a:srgbClr val="000000"/>
                              </a:solidFill>
                              <a:latin typeface="Cambria Math" panose="02040503050406030204" pitchFamily="18" charset="0"/>
                            </a:rPr>
                          </m:ctrlPr>
                        </m:fPr>
                        <m:num>
                          <m:sSub>
                            <m:sSubPr>
                              <m:ctrlPr>
                                <a:rPr lang="en-US" sz="2200" i="1">
                                  <a:solidFill>
                                    <a:srgbClr val="000000"/>
                                  </a:solidFill>
                                  <a:latin typeface="Cambria Math" panose="02040503050406030204" pitchFamily="18" charset="0"/>
                                </a:rPr>
                              </m:ctrlPr>
                            </m:sSubPr>
                            <m:e>
                              <m:acc>
                                <m:accPr>
                                  <m:chr m:val="̇"/>
                                  <m:ctrlPr>
                                    <a:rPr lang="en-US" sz="2200" i="1">
                                      <a:solidFill>
                                        <a:srgbClr val="000000"/>
                                      </a:solidFill>
                                      <a:latin typeface="Cambria Math" panose="02040503050406030204" pitchFamily="18" charset="0"/>
                                    </a:rPr>
                                  </m:ctrlPr>
                                </m:accPr>
                                <m:e>
                                  <m:r>
                                    <a:rPr lang="en-US" sz="2200" i="1">
                                      <a:solidFill>
                                        <a:srgbClr val="000000"/>
                                      </a:solidFill>
                                      <a:latin typeface="Cambria Math" panose="02040503050406030204" pitchFamily="18" charset="0"/>
                                    </a:rPr>
                                    <m:t>𝑄</m:t>
                                  </m:r>
                                </m:e>
                              </m:acc>
                            </m:e>
                            <m:sub>
                              <m:r>
                                <a:rPr lang="en-US" sz="2200" i="1">
                                  <a:solidFill>
                                    <a:srgbClr val="000000"/>
                                  </a:solidFill>
                                  <a:latin typeface="Cambria Math" panose="02040503050406030204" pitchFamily="18" charset="0"/>
                                </a:rPr>
                                <m:t>𝑓𝑖𝑛</m:t>
                              </m:r>
                            </m:sub>
                          </m:sSub>
                        </m:num>
                        <m:den>
                          <m:sSub>
                            <m:sSubPr>
                              <m:ctrlPr>
                                <a:rPr lang="en-US" sz="2200" i="1">
                                  <a:solidFill>
                                    <a:srgbClr val="000000"/>
                                  </a:solidFill>
                                  <a:latin typeface="Cambria Math" panose="02040503050406030204" pitchFamily="18" charset="0"/>
                                </a:rPr>
                              </m:ctrlPr>
                            </m:sSubPr>
                            <m:e>
                              <m:r>
                                <a:rPr lang="en-US" sz="2200" b="0" i="1" smtClean="0">
                                  <a:solidFill>
                                    <a:srgbClr val="000000"/>
                                  </a:solidFill>
                                  <a:latin typeface="Cambria Math" panose="02040503050406030204" pitchFamily="18" charset="0"/>
                                </a:rPr>
                                <m:t>h</m:t>
                              </m:r>
                              <m:r>
                                <a:rPr lang="en-US" sz="2200" i="1">
                                  <a:solidFill>
                                    <a:srgbClr val="000000"/>
                                  </a:solidFill>
                                  <a:latin typeface="Cambria Math" panose="02040503050406030204" pitchFamily="18" charset="0"/>
                                </a:rPr>
                                <m:t>𝐴</m:t>
                              </m:r>
                            </m:e>
                            <m:sub>
                              <m:r>
                                <a:rPr lang="en-US" sz="2200" i="1">
                                  <a:solidFill>
                                    <a:srgbClr val="000000"/>
                                  </a:solidFill>
                                  <a:latin typeface="Cambria Math" panose="02040503050406030204" pitchFamily="18" charset="0"/>
                                </a:rPr>
                                <m:t>𝑓𝑖𝑛</m:t>
                              </m:r>
                            </m:sub>
                          </m:sSub>
                          <m:d>
                            <m:dPr>
                              <m:ctrlPr>
                                <a:rPr lang="en-US" sz="2200" i="1">
                                  <a:solidFill>
                                    <a:srgbClr val="000000"/>
                                  </a:solidFill>
                                  <a:latin typeface="Cambria Math" panose="02040503050406030204" pitchFamily="18" charset="0"/>
                                </a:rPr>
                              </m:ctrlPr>
                            </m:dPr>
                            <m:e>
                              <m:sSub>
                                <m:sSubPr>
                                  <m:ctrlPr>
                                    <a:rPr lang="en-US" sz="2200" i="1">
                                      <a:solidFill>
                                        <a:srgbClr val="000000"/>
                                      </a:solidFill>
                                      <a:latin typeface="Cambria Math" panose="02040503050406030204" pitchFamily="18" charset="0"/>
                                    </a:rPr>
                                  </m:ctrlPr>
                                </m:sSubPr>
                                <m:e>
                                  <m:r>
                                    <a:rPr lang="en-US" sz="2200" i="1">
                                      <a:solidFill>
                                        <a:srgbClr val="000000"/>
                                      </a:solidFill>
                                      <a:latin typeface="Cambria Math" panose="02040503050406030204" pitchFamily="18" charset="0"/>
                                    </a:rPr>
                                    <m:t>𝑇</m:t>
                                  </m:r>
                                </m:e>
                                <m:sub>
                                  <m:r>
                                    <a:rPr lang="en-US" sz="2200" i="1">
                                      <a:solidFill>
                                        <a:srgbClr val="000000"/>
                                      </a:solidFill>
                                      <a:latin typeface="Cambria Math" panose="02040503050406030204" pitchFamily="18" charset="0"/>
                                    </a:rPr>
                                    <m:t>𝑏</m:t>
                                  </m:r>
                                </m:sub>
                              </m:sSub>
                              <m:r>
                                <a:rPr lang="en-US" sz="2200" i="1">
                                  <a:solidFill>
                                    <a:srgbClr val="000000"/>
                                  </a:solidFill>
                                  <a:latin typeface="Cambria Math" panose="02040503050406030204" pitchFamily="18" charset="0"/>
                                </a:rPr>
                                <m:t>−</m:t>
                              </m:r>
                              <m:sSub>
                                <m:sSubPr>
                                  <m:ctrlPr>
                                    <a:rPr lang="en-US" sz="2200" i="1">
                                      <a:solidFill>
                                        <a:srgbClr val="000000"/>
                                      </a:solidFill>
                                      <a:latin typeface="Cambria Math" panose="02040503050406030204" pitchFamily="18" charset="0"/>
                                    </a:rPr>
                                  </m:ctrlPr>
                                </m:sSubPr>
                                <m:e>
                                  <m:r>
                                    <a:rPr lang="en-US" sz="2200" i="1">
                                      <a:solidFill>
                                        <a:srgbClr val="000000"/>
                                      </a:solidFill>
                                      <a:latin typeface="Cambria Math" panose="02040503050406030204" pitchFamily="18" charset="0"/>
                                    </a:rPr>
                                    <m:t>𝑇</m:t>
                                  </m:r>
                                </m:e>
                                <m:sub>
                                  <m:r>
                                    <a:rPr lang="en-US" sz="2200" i="1">
                                      <a:solidFill>
                                        <a:srgbClr val="000000"/>
                                      </a:solidFill>
                                      <a:latin typeface="Cambria Math" panose="02040503050406030204" pitchFamily="18" charset="0"/>
                                    </a:rPr>
                                    <m:t>∞</m:t>
                                  </m:r>
                                </m:sub>
                              </m:sSub>
                            </m:e>
                          </m:d>
                        </m:den>
                      </m:f>
                    </m:oMath>
                  </m:oMathPara>
                </a14:m>
                <a:endParaRPr lang="en-US" sz="2200" dirty="0"/>
              </a:p>
            </p:txBody>
          </p:sp>
        </mc:Choice>
        <mc:Fallback xmlns="">
          <p:sp>
            <p:nvSpPr>
              <p:cNvPr id="51203" name="Object 3"/>
              <p:cNvSpPr txBox="1">
                <a:spLocks noRot="1" noChangeAspect="1" noMove="1" noResize="1" noEditPoints="1" noAdjustHandles="1" noChangeArrowheads="1" noChangeShapeType="1" noTextEdit="1"/>
              </p:cNvSpPr>
              <p:nvPr/>
            </p:nvSpPr>
            <p:spPr bwMode="auto">
              <a:xfrm>
                <a:off x="194059" y="4063403"/>
                <a:ext cx="3505200" cy="925130"/>
              </a:xfrm>
              <a:prstGeom prst="rect">
                <a:avLst/>
              </a:prstGeom>
              <a:blipFill>
                <a:blip r:embed="rId5"/>
                <a:stretch>
                  <a:fillRect/>
                </a:stretch>
              </a:blipFill>
            </p:spPr>
            <p:txBody>
              <a:bodyPr/>
              <a:lstStyle/>
              <a:p>
                <a:r>
                  <a:rPr lang="en-US">
                    <a:noFill/>
                  </a:rPr>
                  <a:t> </a:t>
                </a:r>
              </a:p>
            </p:txBody>
          </p:sp>
        </mc:Fallback>
      </mc:AlternateContent>
    </p:spTree>
  </p:cSld>
  <p:clrMapOvr>
    <a:masterClrMapping/>
  </p:clrMapOvr>
  <p:transition advTm="240000"/>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401C2-9004-421D-A33F-40730DFF5F1E}"/>
              </a:ext>
            </a:extLst>
          </p:cNvPr>
          <p:cNvSpPr>
            <a:spLocks noGrp="1"/>
          </p:cNvSpPr>
          <p:nvPr>
            <p:ph type="title"/>
          </p:nvPr>
        </p:nvSpPr>
        <p:spPr/>
        <p:txBody>
          <a:bodyPr>
            <a:normAutofit fontScale="90000"/>
          </a:bodyPr>
          <a:lstStyle/>
          <a:p>
            <a:r>
              <a:rPr lang="en-US" b="1" dirty="0">
                <a:solidFill>
                  <a:srgbClr val="FF0000"/>
                </a:solidFill>
              </a:rPr>
              <a:t>RELATION BETWEEN FIN EFFICIENCY AND EFFECTIVENESS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616D9E3-7405-4777-8AB6-067191DC6B78}"/>
                  </a:ext>
                </a:extLst>
              </p:cNvPr>
              <p:cNvSpPr>
                <a:spLocks noGrp="1"/>
              </p:cNvSpPr>
              <p:nvPr>
                <p:ph idx="1"/>
              </p:nvPr>
            </p:nvSpPr>
            <p:spPr>
              <a:xfrm>
                <a:off x="457200" y="1417638"/>
                <a:ext cx="8229600" cy="5165724"/>
              </a:xfrm>
            </p:spPr>
            <p:txBody>
              <a:bodyPr>
                <a:normAutofit lnSpcReduction="10000"/>
              </a:bodyPr>
              <a:lstStyle/>
              <a:p>
                <a:pPr marL="0" indent="0">
                  <a:buNone/>
                </a:pPr>
                <a14:m>
                  <m:oMathPara xmlns:m="http://schemas.openxmlformats.org/officeDocument/2006/math">
                    <m:oMathParaPr>
                      <m:jc m:val="centerGroup"/>
                    </m:oMathParaPr>
                    <m:oMath xmlns:m="http://schemas.openxmlformats.org/officeDocument/2006/math">
                      <m:sSub>
                        <m:sSubPr>
                          <m:ctrlPr>
                            <a:rPr lang="en-US" sz="4400" b="1" i="1" smtClean="0">
                              <a:latin typeface="Cambria Math" panose="02040503050406030204" pitchFamily="18" charset="0"/>
                            </a:rPr>
                          </m:ctrlPr>
                        </m:sSubPr>
                        <m:e>
                          <m:r>
                            <a:rPr lang="en-US" sz="4400" b="1" i="1" smtClean="0">
                              <a:latin typeface="Cambria Math" panose="02040503050406030204" pitchFamily="18" charset="0"/>
                              <a:ea typeface="Cambria Math" panose="02040503050406030204" pitchFamily="18" charset="0"/>
                            </a:rPr>
                            <m:t>𝜺</m:t>
                          </m:r>
                        </m:e>
                        <m:sub>
                          <m:r>
                            <a:rPr lang="en-US" sz="4400" b="1" i="1" smtClean="0">
                              <a:latin typeface="Cambria Math" panose="02040503050406030204" pitchFamily="18" charset="0"/>
                            </a:rPr>
                            <m:t>𝒇</m:t>
                          </m:r>
                          <m:r>
                            <a:rPr lang="en-US" sz="4400" b="1" i="1" smtClean="0">
                              <a:latin typeface="Cambria Math" panose="02040503050406030204" pitchFamily="18" charset="0"/>
                            </a:rPr>
                            <m:t> </m:t>
                          </m:r>
                        </m:sub>
                      </m:sSub>
                      <m:r>
                        <a:rPr lang="en-US" sz="4400" b="1" i="1" smtClean="0">
                          <a:latin typeface="Cambria Math" panose="02040503050406030204" pitchFamily="18" charset="0"/>
                        </a:rPr>
                        <m:t>= </m:t>
                      </m:r>
                      <m:f>
                        <m:fPr>
                          <m:ctrlPr>
                            <a:rPr lang="en-US" sz="4400" b="1" i="1" smtClean="0">
                              <a:latin typeface="Cambria Math" panose="02040503050406030204" pitchFamily="18" charset="0"/>
                            </a:rPr>
                          </m:ctrlPr>
                        </m:fPr>
                        <m:num>
                          <m:sSub>
                            <m:sSubPr>
                              <m:ctrlPr>
                                <a:rPr lang="en-US" sz="4400" b="1" i="1" smtClean="0">
                                  <a:latin typeface="Cambria Math" panose="02040503050406030204" pitchFamily="18" charset="0"/>
                                </a:rPr>
                              </m:ctrlPr>
                            </m:sSubPr>
                            <m:e>
                              <m:r>
                                <a:rPr lang="en-US" sz="4400" b="1" i="1" smtClean="0">
                                  <a:latin typeface="Cambria Math" panose="02040503050406030204" pitchFamily="18" charset="0"/>
                                </a:rPr>
                                <m:t>𝑨</m:t>
                              </m:r>
                            </m:e>
                            <m:sub>
                              <m:r>
                                <a:rPr lang="en-US" sz="4400" b="1" i="1" smtClean="0">
                                  <a:latin typeface="Cambria Math" panose="02040503050406030204" pitchFamily="18" charset="0"/>
                                </a:rPr>
                                <m:t>𝒇𝒊𝒏</m:t>
                              </m:r>
                            </m:sub>
                          </m:sSub>
                        </m:num>
                        <m:den>
                          <m:sSub>
                            <m:sSubPr>
                              <m:ctrlPr>
                                <a:rPr lang="en-US" sz="4400" b="1" i="1" smtClean="0">
                                  <a:latin typeface="Cambria Math" panose="02040503050406030204" pitchFamily="18" charset="0"/>
                                </a:rPr>
                              </m:ctrlPr>
                            </m:sSubPr>
                            <m:e>
                              <m:r>
                                <a:rPr lang="en-US" sz="4400" b="1" i="1" smtClean="0">
                                  <a:latin typeface="Cambria Math" panose="02040503050406030204" pitchFamily="18" charset="0"/>
                                </a:rPr>
                                <m:t>𝑨</m:t>
                              </m:r>
                            </m:e>
                            <m:sub>
                              <m:r>
                                <a:rPr lang="en-US" sz="4400" b="1" i="1" smtClean="0">
                                  <a:latin typeface="Cambria Math" panose="02040503050406030204" pitchFamily="18" charset="0"/>
                                </a:rPr>
                                <m:t>𝒄</m:t>
                              </m:r>
                              <m:r>
                                <a:rPr lang="en-US" sz="4400" b="1" i="1" smtClean="0">
                                  <a:latin typeface="Cambria Math" panose="02040503050406030204" pitchFamily="18" charset="0"/>
                                </a:rPr>
                                <m:t>, </m:t>
                              </m:r>
                              <m:r>
                                <a:rPr lang="en-US" sz="4400" b="1" i="1" smtClean="0">
                                  <a:latin typeface="Cambria Math" panose="02040503050406030204" pitchFamily="18" charset="0"/>
                                </a:rPr>
                                <m:t>𝒃</m:t>
                              </m:r>
                            </m:sub>
                          </m:sSub>
                        </m:den>
                      </m:f>
                      <m:r>
                        <a:rPr lang="en-US" sz="4400" b="1" i="1" smtClean="0">
                          <a:latin typeface="Cambria Math" panose="02040503050406030204" pitchFamily="18" charset="0"/>
                        </a:rPr>
                        <m:t> </m:t>
                      </m:r>
                      <m:r>
                        <a:rPr lang="en-US" sz="4400" b="1" i="1" smtClean="0">
                          <a:latin typeface="Cambria Math" panose="02040503050406030204" pitchFamily="18" charset="0"/>
                          <a:ea typeface="Cambria Math" panose="02040503050406030204" pitchFamily="18" charset="0"/>
                        </a:rPr>
                        <m:t>× </m:t>
                      </m:r>
                      <m:sSub>
                        <m:sSubPr>
                          <m:ctrlPr>
                            <a:rPr lang="en-US" sz="4400" b="1" i="1" smtClean="0">
                              <a:latin typeface="Cambria Math" panose="02040503050406030204" pitchFamily="18" charset="0"/>
                              <a:ea typeface="Cambria Math" panose="02040503050406030204" pitchFamily="18" charset="0"/>
                            </a:rPr>
                          </m:ctrlPr>
                        </m:sSubPr>
                        <m:e>
                          <m:r>
                            <a:rPr lang="en-US" sz="4400" b="1" i="1" smtClean="0">
                              <a:latin typeface="Cambria Math" panose="02040503050406030204" pitchFamily="18" charset="0"/>
                              <a:ea typeface="Cambria Math" panose="02040503050406030204" pitchFamily="18" charset="0"/>
                            </a:rPr>
                            <m:t>𝜼</m:t>
                          </m:r>
                        </m:e>
                        <m:sub>
                          <m:r>
                            <a:rPr lang="en-US" sz="4400" b="1" i="1" smtClean="0">
                              <a:latin typeface="Cambria Math" panose="02040503050406030204" pitchFamily="18" charset="0"/>
                              <a:ea typeface="Cambria Math" panose="02040503050406030204" pitchFamily="18" charset="0"/>
                            </a:rPr>
                            <m:t>𝒇</m:t>
                          </m:r>
                        </m:sub>
                      </m:sSub>
                    </m:oMath>
                  </m:oMathPara>
                </a14:m>
                <a:endParaRPr lang="en-US" b="1" dirty="0"/>
              </a:p>
              <a:p>
                <a:pPr marL="0" indent="0">
                  <a:buNone/>
                </a:pPr>
                <a14:m>
                  <m:oMath xmlns:m="http://schemas.openxmlformats.org/officeDocument/2006/math">
                    <m:sSub>
                      <m:sSubPr>
                        <m:ctrlPr>
                          <a:rPr lang="en-US" sz="3200" b="1" i="1" smtClean="0">
                            <a:latin typeface="Cambria Math" panose="02040503050406030204" pitchFamily="18" charset="0"/>
                          </a:rPr>
                        </m:ctrlPr>
                      </m:sSubPr>
                      <m:e>
                        <m:r>
                          <a:rPr lang="en-US" sz="3200" b="1" i="1" smtClean="0">
                            <a:latin typeface="Cambria Math" panose="02040503050406030204" pitchFamily="18" charset="0"/>
                          </a:rPr>
                          <m:t>𝑨</m:t>
                        </m:r>
                      </m:e>
                      <m:sub>
                        <m:r>
                          <a:rPr lang="en-US" sz="3200" b="1" i="1" smtClean="0">
                            <a:latin typeface="Cambria Math" panose="02040503050406030204" pitchFamily="18" charset="0"/>
                          </a:rPr>
                          <m:t>𝒇𝒊𝒏</m:t>
                        </m:r>
                      </m:sub>
                    </m:sSub>
                  </m:oMath>
                </a14:m>
                <a:r>
                  <a:rPr lang="en-US" b="1" dirty="0"/>
                  <a:t> = PL</a:t>
                </a:r>
              </a:p>
              <a:p>
                <a:pPr marL="0" indent="0">
                  <a:buNone/>
                </a:pPr>
                <a:r>
                  <a:rPr lang="en-US" dirty="0"/>
                  <a:t>Where P = Perimeter of the fin</a:t>
                </a:r>
              </a:p>
              <a:p>
                <a:pPr marL="0" indent="0">
                  <a:buNone/>
                </a:pPr>
                <a:r>
                  <a:rPr lang="en-US" dirty="0"/>
                  <a:t>	    L = Length of the fin</a:t>
                </a:r>
              </a:p>
              <a:p>
                <a:pPr marL="0" indent="0">
                  <a:buNone/>
                </a:pPr>
                <a:endParaRPr lang="en-US" dirty="0"/>
              </a:p>
              <a:p>
                <a:pPr marL="0" indent="0">
                  <a:buNone/>
                </a:pPr>
                <a:r>
                  <a:rPr lang="en-US" dirty="0"/>
                  <a:t>For fins, if </a:t>
                </a:r>
                <a14:m>
                  <m:oMath xmlns:m="http://schemas.openxmlformats.org/officeDocument/2006/math">
                    <m:r>
                      <a:rPr lang="en-US" b="1" i="1" smtClean="0">
                        <a:latin typeface="Cambria Math" panose="02040503050406030204" pitchFamily="18" charset="0"/>
                      </a:rPr>
                      <m:t>𝑳</m:t>
                    </m:r>
                    <m:r>
                      <a:rPr lang="en-US" b="1" i="1" smtClean="0">
                        <a:latin typeface="Cambria Math" panose="02040503050406030204" pitchFamily="18" charset="0"/>
                      </a:rPr>
                      <m:t> ≥ </m:t>
                    </m:r>
                    <m:f>
                      <m:fPr>
                        <m:ctrlPr>
                          <a:rPr lang="en-US" b="1" i="1" smtClean="0">
                            <a:latin typeface="Cambria Math" panose="02040503050406030204" pitchFamily="18" charset="0"/>
                            <a:ea typeface="Cambria Math" panose="02040503050406030204" pitchFamily="18" charset="0"/>
                          </a:rPr>
                        </m:ctrlPr>
                      </m:fPr>
                      <m:num>
                        <m:r>
                          <a:rPr lang="en-US" b="1" i="1" smtClean="0">
                            <a:latin typeface="Cambria Math" panose="02040503050406030204" pitchFamily="18" charset="0"/>
                            <a:ea typeface="Cambria Math" panose="02040503050406030204" pitchFamily="18" charset="0"/>
                          </a:rPr>
                          <m:t>𝟐</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𝟔𝟓</m:t>
                        </m:r>
                      </m:num>
                      <m:den>
                        <m:r>
                          <a:rPr lang="en-US" b="1" i="1" smtClean="0">
                            <a:latin typeface="Cambria Math" panose="02040503050406030204" pitchFamily="18" charset="0"/>
                            <a:ea typeface="Cambria Math" panose="02040503050406030204" pitchFamily="18" charset="0"/>
                          </a:rPr>
                          <m:t>𝒎</m:t>
                        </m:r>
                      </m:den>
                    </m:f>
                    <m:r>
                      <a:rPr lang="en-US" b="0" i="0" smtClean="0">
                        <a:latin typeface="Cambria Math" panose="02040503050406030204" pitchFamily="18" charset="0"/>
                        <a:ea typeface="Cambria Math" panose="02040503050406030204" pitchFamily="18" charset="0"/>
                      </a:rPr>
                      <m:t>, </m:t>
                    </m:r>
                  </m:oMath>
                </a14:m>
                <a:r>
                  <a:rPr lang="en-US" dirty="0"/>
                  <a:t>then the fin is said to be classified as a long fin</a:t>
                </a:r>
              </a:p>
            </p:txBody>
          </p:sp>
        </mc:Choice>
        <mc:Fallback xmlns="">
          <p:sp>
            <p:nvSpPr>
              <p:cNvPr id="3" name="Content Placeholder 2">
                <a:extLst>
                  <a:ext uri="{FF2B5EF4-FFF2-40B4-BE49-F238E27FC236}">
                    <a16:creationId xmlns:a16="http://schemas.microsoft.com/office/drawing/2014/main" id="{1616D9E3-7405-4777-8AB6-067191DC6B78}"/>
                  </a:ext>
                </a:extLst>
              </p:cNvPr>
              <p:cNvSpPr>
                <a:spLocks noGrp="1" noRot="1" noChangeAspect="1" noMove="1" noResize="1" noEditPoints="1" noAdjustHandles="1" noChangeArrowheads="1" noChangeShapeType="1" noTextEdit="1"/>
              </p:cNvSpPr>
              <p:nvPr>
                <p:ph idx="1"/>
              </p:nvPr>
            </p:nvSpPr>
            <p:spPr>
              <a:xfrm>
                <a:off x="457200" y="1417638"/>
                <a:ext cx="8229600" cy="5165724"/>
              </a:xfrm>
              <a:blipFill>
                <a:blip r:embed="rId2"/>
                <a:stretch>
                  <a:fillRect l="-1852"/>
                </a:stretch>
              </a:blipFill>
            </p:spPr>
            <p:txBody>
              <a:bodyPr/>
              <a:lstStyle/>
              <a:p>
                <a:r>
                  <a:rPr lang="en-US">
                    <a:noFill/>
                  </a:rPr>
                  <a:t> </a:t>
                </a:r>
              </a:p>
            </p:txBody>
          </p:sp>
        </mc:Fallback>
      </mc:AlternateContent>
    </p:spTree>
    <p:extLst>
      <p:ext uri="{BB962C8B-B14F-4D97-AF65-F5344CB8AC3E}">
        <p14:creationId xmlns:p14="http://schemas.microsoft.com/office/powerpoint/2010/main" val="2941551605"/>
      </p:ext>
    </p:extLst>
  </p:cSld>
  <p:clrMapOvr>
    <a:masterClrMapping/>
  </p:clrMapOvr>
  <p:transition advTm="240000"/>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a:bodyPr>
          <a:lstStyle/>
          <a:p>
            <a:r>
              <a:rPr lang="en-US" sz="3600" dirty="0">
                <a:solidFill>
                  <a:srgbClr val="FF0000"/>
                </a:solidFill>
                <a:latin typeface="Arial Black" pitchFamily="34" charset="0"/>
              </a:rPr>
              <a:t>Fin efficiency for straight fins</a:t>
            </a:r>
          </a:p>
        </p:txBody>
      </p:sp>
      <p:sp>
        <p:nvSpPr>
          <p:cNvPr id="3" name="Content Placeholder 2"/>
          <p:cNvSpPr>
            <a:spLocks noGrp="1"/>
          </p:cNvSpPr>
          <p:nvPr>
            <p:ph idx="1"/>
          </p:nvPr>
        </p:nvSpPr>
        <p:spPr/>
        <p:txBody>
          <a:bodyPr/>
          <a:lstStyle/>
          <a:p>
            <a:r>
              <a:rPr lang="en-US" sz="2000" b="1" dirty="0"/>
              <a:t>Rectangular, triangular and parabolic fins</a:t>
            </a:r>
          </a:p>
        </p:txBody>
      </p:sp>
      <p:pic>
        <p:nvPicPr>
          <p:cNvPr id="50177" name="Picture 1" descr="scan0001"/>
          <p:cNvPicPr>
            <a:picLocks noChangeAspect="1" noChangeArrowheads="1"/>
          </p:cNvPicPr>
          <p:nvPr/>
        </p:nvPicPr>
        <p:blipFill>
          <a:blip r:embed="rId2" cstate="print"/>
          <a:srcRect/>
          <a:stretch>
            <a:fillRect/>
          </a:stretch>
        </p:blipFill>
        <p:spPr bwMode="auto">
          <a:xfrm>
            <a:off x="2286000" y="2501388"/>
            <a:ext cx="5358809" cy="3657600"/>
          </a:xfrm>
          <a:prstGeom prst="rect">
            <a:avLst/>
          </a:prstGeom>
          <a:noFill/>
          <a:ln w="9525">
            <a:noFill/>
            <a:miter lim="800000"/>
            <a:headEnd/>
            <a:tailEnd/>
          </a:ln>
        </p:spPr>
      </p:pic>
    </p:spTree>
  </p:cSld>
  <p:clrMapOvr>
    <a:masterClrMapping/>
  </p:clrMapOvr>
  <p:transition advTm="240000"/>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a:solidFill>
                  <a:srgbClr val="FF0000"/>
                </a:solidFill>
                <a:latin typeface="Arial Black" pitchFamily="34" charset="0"/>
              </a:rPr>
              <a:t>Fin efficiency chart for annular fins</a:t>
            </a:r>
          </a:p>
        </p:txBody>
      </p:sp>
      <p:sp>
        <p:nvSpPr>
          <p:cNvPr id="3" name="Content Placeholder 2"/>
          <p:cNvSpPr>
            <a:spLocks noGrp="1"/>
          </p:cNvSpPr>
          <p:nvPr>
            <p:ph idx="1"/>
          </p:nvPr>
        </p:nvSpPr>
        <p:spPr>
          <a:xfrm>
            <a:off x="457200" y="1066800"/>
            <a:ext cx="8229600" cy="5059363"/>
          </a:xfrm>
        </p:spPr>
        <p:txBody>
          <a:bodyPr/>
          <a:lstStyle/>
          <a:p>
            <a:r>
              <a:rPr lang="en-US" dirty="0"/>
              <a:t>Annular fins of rectangular profile</a:t>
            </a:r>
          </a:p>
        </p:txBody>
      </p:sp>
      <p:pic>
        <p:nvPicPr>
          <p:cNvPr id="49153" name="Picture 1" descr="scan0001"/>
          <p:cNvPicPr>
            <a:picLocks noChangeAspect="1" noChangeArrowheads="1"/>
          </p:cNvPicPr>
          <p:nvPr/>
        </p:nvPicPr>
        <p:blipFill>
          <a:blip r:embed="rId2" cstate="print"/>
          <a:srcRect/>
          <a:stretch>
            <a:fillRect/>
          </a:stretch>
        </p:blipFill>
        <p:spPr bwMode="auto">
          <a:xfrm>
            <a:off x="2209799" y="1600200"/>
            <a:ext cx="5545679" cy="3933825"/>
          </a:xfrm>
          <a:prstGeom prst="rect">
            <a:avLst/>
          </a:prstGeom>
          <a:noFill/>
          <a:ln w="9525">
            <a:noFill/>
            <a:miter lim="800000"/>
            <a:headEnd/>
            <a:tailEnd/>
          </a:ln>
        </p:spPr>
      </p:pic>
    </p:spTree>
  </p:cSld>
  <p:clrMapOvr>
    <a:masterClrMapping/>
  </p:clrMapOvr>
  <p:transition advTm="24000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fontScale="90000"/>
          </a:bodyPr>
          <a:lstStyle/>
          <a:p>
            <a:br>
              <a:rPr lang="en-US" b="1" dirty="0"/>
            </a:br>
            <a:r>
              <a:rPr lang="en-US" sz="5300" b="1" dirty="0">
                <a:solidFill>
                  <a:srgbClr val="FF0000"/>
                </a:solidFill>
              </a:rPr>
              <a:t>THERMAL DIFFUSIVITY</a:t>
            </a:r>
            <a:br>
              <a:rPr lang="en-US" sz="5300" b="1" dirty="0">
                <a:solidFill>
                  <a:srgbClr val="FF0000"/>
                </a:solidFill>
              </a:rPr>
            </a:br>
            <a:endParaRPr lang="en-US" sz="5300" dirty="0">
              <a:solidFill>
                <a:srgbClr val="FF0000"/>
              </a:solidFill>
            </a:endParaRPr>
          </a:p>
        </p:txBody>
      </p:sp>
      <p:sp>
        <p:nvSpPr>
          <p:cNvPr id="3" name="Content Placeholder 2"/>
          <p:cNvSpPr>
            <a:spLocks noGrp="1"/>
          </p:cNvSpPr>
          <p:nvPr>
            <p:ph idx="1"/>
          </p:nvPr>
        </p:nvSpPr>
        <p:spPr>
          <a:xfrm>
            <a:off x="152400" y="762000"/>
            <a:ext cx="8686800" cy="5364163"/>
          </a:xfrm>
        </p:spPr>
        <p:txBody>
          <a:bodyPr>
            <a:normAutofit fontScale="62500" lnSpcReduction="20000"/>
          </a:bodyPr>
          <a:lstStyle/>
          <a:p>
            <a:r>
              <a:rPr lang="en-GB" b="1" dirty="0"/>
              <a:t>The product                 called heat capacity is frequently used in heat transfer analysis and it represents the heat storage capacity of the material per unit volume. In heat transfer analysis, the ratio of the thermal conductivity to the heat capacity is an important property termed the </a:t>
            </a:r>
            <a:r>
              <a:rPr lang="en-GB" b="1" i="1" dirty="0"/>
              <a:t>thermal diffusivity</a:t>
            </a:r>
            <a:r>
              <a:rPr lang="en-GB" b="1" dirty="0"/>
              <a:t> , which has units of m</a:t>
            </a:r>
            <a:r>
              <a:rPr lang="en-GB" b="1" baseline="30000" dirty="0"/>
              <a:t>2</a:t>
            </a:r>
            <a:r>
              <a:rPr lang="en-GB" b="1" dirty="0"/>
              <a:t>/s:</a:t>
            </a:r>
          </a:p>
          <a:p>
            <a:endParaRPr lang="en-US" b="1" dirty="0"/>
          </a:p>
          <a:p>
            <a:r>
              <a:rPr lang="en-GB" b="1" dirty="0"/>
              <a:t>  </a:t>
            </a:r>
            <a:endParaRPr lang="en-US" b="1" dirty="0"/>
          </a:p>
          <a:p>
            <a:r>
              <a:rPr lang="en-GB" b="1" dirty="0"/>
              <a:t>The thermal conductivity λ represents how well a material conducts heat, and the heat capacity           represents how much energy a material stores per unit volume. </a:t>
            </a:r>
          </a:p>
          <a:p>
            <a:r>
              <a:rPr lang="en-GB" b="1" dirty="0"/>
              <a:t>The larger the thermal diffusivity, the faster the propagation of heat into the medium. A small value of thermal diffusivity means that heat is mostly absorbed by the material and a small amount of heat will be conducted further. Thermal diffusivity ranges from                                  for water to                for silver. The thermal diffusivities of beef and water are the same, since meat as well as fresh vegetables and fruits are mostly water, and thus they possess the thermal properties of water</a:t>
            </a:r>
          </a:p>
          <a:p>
            <a:endParaRPr lang="en-GB" dirty="0"/>
          </a:p>
          <a:p>
            <a:pPr lvl="8"/>
            <a:fld id="{94678968-5565-4AB6-9D81-90AAE5CCB28B}" type="slidenum">
              <a:rPr lang="en-GB" smtClean="0"/>
              <a:pPr lvl="8"/>
              <a:t>5</a:t>
            </a:fld>
            <a:endParaRPr lang="en-US" dirty="0"/>
          </a:p>
        </p:txBody>
      </p:sp>
      <p:sp>
        <p:nvSpPr>
          <p:cNvPr id="174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7409" name="Object 1"/>
          <p:cNvGraphicFramePr>
            <a:graphicFrameLocks noChangeAspect="1"/>
          </p:cNvGraphicFramePr>
          <p:nvPr/>
        </p:nvGraphicFramePr>
        <p:xfrm>
          <a:off x="3733799" y="1905000"/>
          <a:ext cx="3443592" cy="685800"/>
        </p:xfrm>
        <a:graphic>
          <a:graphicData uri="http://schemas.openxmlformats.org/presentationml/2006/ole">
            <mc:AlternateContent xmlns:mc="http://schemas.openxmlformats.org/markup-compatibility/2006">
              <mc:Choice xmlns:v="urn:schemas-microsoft-com:vml" Requires="v">
                <p:oleObj spid="_x0000_s17409" name="Equation" r:id="rId3" imgW="2247900" imgH="444500" progId="Equation.3">
                  <p:embed/>
                </p:oleObj>
              </mc:Choice>
              <mc:Fallback>
                <p:oleObj name="Equation" r:id="rId3" imgW="2247900" imgH="444500"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799" y="1905000"/>
                        <a:ext cx="3443592"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7411" name="Object 3"/>
          <p:cNvGraphicFramePr>
            <a:graphicFrameLocks noChangeAspect="1"/>
          </p:cNvGraphicFramePr>
          <p:nvPr/>
        </p:nvGraphicFramePr>
        <p:xfrm>
          <a:off x="2895600" y="2895600"/>
          <a:ext cx="426720" cy="381000"/>
        </p:xfrm>
        <a:graphic>
          <a:graphicData uri="http://schemas.openxmlformats.org/presentationml/2006/ole">
            <mc:AlternateContent xmlns:mc="http://schemas.openxmlformats.org/markup-compatibility/2006">
              <mc:Choice xmlns:v="urn:schemas-microsoft-com:vml" Requires="v">
                <p:oleObj spid="_x0000_s17411" name="Equation" r:id="rId5" imgW="266469" imgH="241091" progId="Equation.3">
                  <p:embed/>
                </p:oleObj>
              </mc:Choice>
              <mc:Fallback>
                <p:oleObj name="Equation" r:id="rId5" imgW="266469" imgH="241091"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5600" y="2895600"/>
                        <a:ext cx="42672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1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7413" name="Object 5"/>
          <p:cNvGraphicFramePr>
            <a:graphicFrameLocks noChangeAspect="1"/>
          </p:cNvGraphicFramePr>
          <p:nvPr/>
        </p:nvGraphicFramePr>
        <p:xfrm>
          <a:off x="4800600" y="4114800"/>
          <a:ext cx="1828800" cy="326571"/>
        </p:xfrm>
        <a:graphic>
          <a:graphicData uri="http://schemas.openxmlformats.org/presentationml/2006/ole">
            <mc:AlternateContent xmlns:mc="http://schemas.openxmlformats.org/markup-compatibility/2006">
              <mc:Choice xmlns:v="urn:schemas-microsoft-com:vml" Requires="v">
                <p:oleObj spid="_x0000_s17413" name="Equation" r:id="rId7" imgW="1333500" imgH="241300" progId="Equation.3">
                  <p:embed/>
                </p:oleObj>
              </mc:Choice>
              <mc:Fallback>
                <p:oleObj name="Equation" r:id="rId7" imgW="1333500" imgH="241300" progId="Equation.3">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00600" y="4114800"/>
                        <a:ext cx="1828800" cy="3265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16"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7415" name="Object 7"/>
          <p:cNvGraphicFramePr>
            <a:graphicFrameLocks noChangeAspect="1"/>
          </p:cNvGraphicFramePr>
          <p:nvPr/>
        </p:nvGraphicFramePr>
        <p:xfrm>
          <a:off x="8001000" y="4191000"/>
          <a:ext cx="952500" cy="200025"/>
        </p:xfrm>
        <a:graphic>
          <a:graphicData uri="http://schemas.openxmlformats.org/presentationml/2006/ole">
            <mc:AlternateContent xmlns:mc="http://schemas.openxmlformats.org/markup-compatibility/2006">
              <mc:Choice xmlns:v="urn:schemas-microsoft-com:vml" Requires="v">
                <p:oleObj spid="_x0000_s17415" name="Equation" r:id="rId9" imgW="952087" imgH="203112" progId="Equation.3">
                  <p:embed/>
                </p:oleObj>
              </mc:Choice>
              <mc:Fallback>
                <p:oleObj name="Equation" r:id="rId9" imgW="952087" imgH="203112" progId="Equation.3">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001000" y="4191000"/>
                        <a:ext cx="952500" cy="200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17" name="Object 9"/>
          <p:cNvGraphicFramePr>
            <a:graphicFrameLocks noChangeAspect="1"/>
          </p:cNvGraphicFramePr>
          <p:nvPr/>
        </p:nvGraphicFramePr>
        <p:xfrm>
          <a:off x="2057400" y="609600"/>
          <a:ext cx="609600" cy="543880"/>
        </p:xfrm>
        <a:graphic>
          <a:graphicData uri="http://schemas.openxmlformats.org/presentationml/2006/ole">
            <mc:AlternateContent xmlns:mc="http://schemas.openxmlformats.org/markup-compatibility/2006">
              <mc:Choice xmlns:v="urn:schemas-microsoft-com:vml" Requires="v">
                <p:oleObj spid="_x0000_s17417" name="Equation" r:id="rId11" imgW="266469" imgH="241091" progId="Equation.3">
                  <p:embed/>
                </p:oleObj>
              </mc:Choice>
              <mc:Fallback>
                <p:oleObj name="Equation" r:id="rId11" imgW="266469" imgH="241091" progId="Equation.3">
                  <p:embed/>
                  <p:pic>
                    <p:nvPicPr>
                      <p:cNvPr id="0" name="Picture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57400" y="609600"/>
                        <a:ext cx="609600" cy="5438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advTm="240000"/>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b="1" dirty="0"/>
            </a:br>
            <a:r>
              <a:rPr lang="en-GB" b="1" dirty="0">
                <a:solidFill>
                  <a:srgbClr val="FF0000"/>
                </a:solidFill>
              </a:rPr>
              <a:t>WORKED EXAMPLE 2.1</a:t>
            </a:r>
            <a:br>
              <a:rPr lang="en-US" dirty="0">
                <a:solidFill>
                  <a:srgbClr val="FF0000"/>
                </a:solidFill>
              </a:rPr>
            </a:br>
            <a:endParaRPr lang="en-US"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r>
              <a:rPr lang="en-GB" b="1" dirty="0"/>
              <a:t>Aluminium fins 1.5 cm wide and 1.0 mm thick are placed on 2.5 cm diameter tube to dissipate the heat. The tube surface temperature is 170 °C, and the ambient fluid temperature is 25 °C. Calculate the heat loss per fin for . Assume  for aluminium.</a:t>
            </a:r>
            <a:endParaRPr lang="en-US" b="1" dirty="0"/>
          </a:p>
          <a:p>
            <a:r>
              <a:rPr lang="en-GB" b="1" dirty="0"/>
              <a:t>SOLUTION</a:t>
            </a:r>
            <a:endParaRPr lang="en-US" dirty="0"/>
          </a:p>
          <a:p>
            <a:r>
              <a:rPr lang="en-GB" dirty="0"/>
              <a:t>We compute the heat transfer by using the fin efficiency curves and formulae in Figures 21 and 22 respectively. The parameters needed are</a:t>
            </a:r>
            <a:endParaRPr lang="en-US" dirty="0"/>
          </a:p>
          <a:p>
            <a:endParaRPr lang="en-US" dirty="0"/>
          </a:p>
        </p:txBody>
      </p:sp>
    </p:spTree>
  </p:cSld>
  <p:clrMapOvr>
    <a:masterClrMapping/>
  </p:clrMapOvr>
  <p:transition advTm="240000"/>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33400"/>
          </a:xfrm>
        </p:spPr>
        <p:txBody>
          <a:bodyPr>
            <a:normAutofit fontScale="90000"/>
          </a:bodyPr>
          <a:lstStyle/>
          <a:p>
            <a:r>
              <a:rPr lang="en-US" b="1" dirty="0">
                <a:solidFill>
                  <a:srgbClr val="FF0000"/>
                </a:solidFill>
              </a:rPr>
              <a:t>CONTINUATION OF SOLUTION</a:t>
            </a:r>
          </a:p>
        </p:txBody>
      </p:sp>
      <p:sp>
        <p:nvSpPr>
          <p:cNvPr id="3" name="Content Placeholder 2"/>
          <p:cNvSpPr>
            <a:spLocks noGrp="1"/>
          </p:cNvSpPr>
          <p:nvPr>
            <p:ph idx="1"/>
          </p:nvPr>
        </p:nvSpPr>
        <p:spPr>
          <a:xfrm>
            <a:off x="457200" y="838200"/>
            <a:ext cx="8458200" cy="6019800"/>
          </a:xfrm>
        </p:spPr>
        <p:txBody>
          <a:bodyPr>
            <a:normAutofit/>
          </a:bodyPr>
          <a:lstStyle/>
          <a:p>
            <a:endParaRPr lang="en-US" dirty="0"/>
          </a:p>
          <a:p>
            <a:endParaRPr lang="en-US" dirty="0"/>
          </a:p>
          <a:p>
            <a:endParaRPr lang="en-US" dirty="0"/>
          </a:p>
          <a:p>
            <a:endParaRPr lang="en-US" dirty="0"/>
          </a:p>
          <a:p>
            <a:endParaRPr lang="en-US" dirty="0"/>
          </a:p>
          <a:p>
            <a:r>
              <a:rPr lang="en-GB" sz="2400" dirty="0"/>
              <a:t>From figure 21, the efficiency of the fins, </a:t>
            </a:r>
            <a:r>
              <a:rPr lang="en-GB" sz="2400" dirty="0" err="1"/>
              <a:t>η</a:t>
            </a:r>
            <a:r>
              <a:rPr lang="en-GB" sz="2400" baseline="-25000" dirty="0" err="1"/>
              <a:t>f</a:t>
            </a:r>
            <a:r>
              <a:rPr lang="en-GB" sz="2400" dirty="0"/>
              <a:t> = 82%.</a:t>
            </a:r>
            <a:endParaRPr lang="en-US" sz="2400" dirty="0"/>
          </a:p>
          <a:p>
            <a:r>
              <a:rPr lang="en-GB" sz="2400" dirty="0"/>
              <a:t>The heat transferred if the entire fin were at the base temperature with both sides of the fin exchanging heat is given by </a:t>
            </a:r>
            <a:endParaRPr lang="en-US" sz="2400" dirty="0"/>
          </a:p>
          <a:p>
            <a:r>
              <a:rPr lang="en-GB" sz="2400" dirty="0"/>
              <a:t>Hence the actual heat transfer from the fin surface is</a:t>
            </a:r>
            <a:endParaRPr lang="en-US" sz="2400" dirty="0"/>
          </a:p>
          <a:p>
            <a:endParaRPr lang="en-US" dirty="0"/>
          </a:p>
        </p:txBody>
      </p:sp>
      <p:sp>
        <p:nvSpPr>
          <p:cNvPr id="204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0481" name="Object 1"/>
          <p:cNvGraphicFramePr>
            <a:graphicFrameLocks noChangeAspect="1"/>
          </p:cNvGraphicFramePr>
          <p:nvPr/>
        </p:nvGraphicFramePr>
        <p:xfrm>
          <a:off x="1459992" y="1066800"/>
          <a:ext cx="5227320" cy="2667000"/>
        </p:xfrm>
        <a:graphic>
          <a:graphicData uri="http://schemas.openxmlformats.org/presentationml/2006/ole">
            <mc:AlternateContent xmlns:mc="http://schemas.openxmlformats.org/markup-compatibility/2006">
              <mc:Choice xmlns:v="urn:schemas-microsoft-com:vml" Requires="v">
                <p:oleObj name="Equation" r:id="rId2" imgW="3733800" imgH="1905000" progId="Equation.3">
                  <p:embed/>
                </p:oleObj>
              </mc:Choice>
              <mc:Fallback>
                <p:oleObj name="Equation" r:id="rId2" imgW="3733800" imgH="1905000" progId="Equation.3">
                  <p:embed/>
                  <p:pic>
                    <p:nvPicPr>
                      <p:cNvPr id="20481"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9992" y="1066800"/>
                        <a:ext cx="5227320" cy="2667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48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0483" name="Object 3"/>
          <p:cNvGraphicFramePr>
            <a:graphicFrameLocks noChangeAspect="1"/>
          </p:cNvGraphicFramePr>
          <p:nvPr/>
        </p:nvGraphicFramePr>
        <p:xfrm flipV="1">
          <a:off x="1219200" y="5029200"/>
          <a:ext cx="7772400" cy="306967"/>
        </p:xfrm>
        <a:graphic>
          <a:graphicData uri="http://schemas.openxmlformats.org/presentationml/2006/ole">
            <mc:AlternateContent xmlns:mc="http://schemas.openxmlformats.org/markup-compatibility/2006">
              <mc:Choice xmlns:v="urn:schemas-microsoft-com:vml" Requires="v">
                <p:oleObj name="Equation" r:id="rId4" imgW="6032500" imgH="241300" progId="Equation.3">
                  <p:embed/>
                </p:oleObj>
              </mc:Choice>
              <mc:Fallback>
                <p:oleObj name="Equation" r:id="rId4" imgW="6032500" imgH="241300" progId="Equation.3">
                  <p:embed/>
                  <p:pic>
                    <p:nvPicPr>
                      <p:cNvPr id="20483"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V="1">
                        <a:off x="1219200" y="5029200"/>
                        <a:ext cx="7772400" cy="3069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48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0485" name="Object 5"/>
          <p:cNvGraphicFramePr>
            <a:graphicFrameLocks noChangeAspect="1"/>
          </p:cNvGraphicFramePr>
          <p:nvPr/>
        </p:nvGraphicFramePr>
        <p:xfrm>
          <a:off x="2057400" y="6019800"/>
          <a:ext cx="4134556" cy="381000"/>
        </p:xfrm>
        <a:graphic>
          <a:graphicData uri="http://schemas.openxmlformats.org/presentationml/2006/ole">
            <mc:AlternateContent xmlns:mc="http://schemas.openxmlformats.org/markup-compatibility/2006">
              <mc:Choice xmlns:v="urn:schemas-microsoft-com:vml" Requires="v">
                <p:oleObj name="Equation" r:id="rId6" imgW="2794000" imgH="254000" progId="Equation.3">
                  <p:embed/>
                </p:oleObj>
              </mc:Choice>
              <mc:Fallback>
                <p:oleObj name="Equation" r:id="rId6" imgW="2794000" imgH="254000" progId="Equation.3">
                  <p:embed/>
                  <p:pic>
                    <p:nvPicPr>
                      <p:cNvPr id="20485"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7400" y="6019800"/>
                        <a:ext cx="4134556"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advTm="240000"/>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a:solidFill>
                  <a:srgbClr val="FF0000"/>
                </a:solidFill>
              </a:rPr>
              <a:t>Overall effectiveness- a better measure of performance of finned surfaces</a:t>
            </a:r>
          </a:p>
        </p:txBody>
      </p:sp>
      <p:sp>
        <p:nvSpPr>
          <p:cNvPr id="3" name="Content Placeholder 2"/>
          <p:cNvSpPr>
            <a:spLocks noGrp="1"/>
          </p:cNvSpPr>
          <p:nvPr>
            <p:ph idx="1"/>
          </p:nvPr>
        </p:nvSpPr>
        <p:spPr/>
        <p:txBody>
          <a:bodyPr/>
          <a:lstStyle/>
          <a:p>
            <a:r>
              <a:rPr lang="en-GB" b="1" dirty="0"/>
              <a:t>Total heat transfer from a surface will consider the unfinned portion of the surface as well as the fins</a:t>
            </a:r>
          </a:p>
          <a:p>
            <a:endParaRPr lang="en-GB" dirty="0"/>
          </a:p>
          <a:p>
            <a:endParaRPr lang="en-GB" dirty="0"/>
          </a:p>
          <a:p>
            <a:r>
              <a:rPr lang="en-GB" sz="2400" b="1" dirty="0"/>
              <a:t>Overall effectiveness is defined as:</a:t>
            </a:r>
            <a:endParaRPr lang="en-US" sz="2400" b="1" dirty="0"/>
          </a:p>
        </p:txBody>
      </p:sp>
      <p:sp>
        <p:nvSpPr>
          <p:cNvPr id="6041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0417" name="Object 1"/>
          <p:cNvGraphicFramePr>
            <a:graphicFrameLocks noChangeAspect="1"/>
          </p:cNvGraphicFramePr>
          <p:nvPr/>
        </p:nvGraphicFramePr>
        <p:xfrm>
          <a:off x="4038600" y="2743200"/>
          <a:ext cx="1304925" cy="257175"/>
        </p:xfrm>
        <a:graphic>
          <a:graphicData uri="http://schemas.openxmlformats.org/presentationml/2006/ole">
            <mc:AlternateContent xmlns:mc="http://schemas.openxmlformats.org/markup-compatibility/2006">
              <mc:Choice xmlns:v="urn:schemas-microsoft-com:vml" Requires="v">
                <p:oleObj name="Equation" r:id="rId2" imgW="1307532" imgH="253890" progId="Equation.3">
                  <p:embed/>
                </p:oleObj>
              </mc:Choice>
              <mc:Fallback>
                <p:oleObj name="Equation" r:id="rId2" imgW="1307532" imgH="253890" progId="Equation.3">
                  <p:embed/>
                  <p:pic>
                    <p:nvPicPr>
                      <p:cNvPr id="60417"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2743200"/>
                        <a:ext cx="1304925" cy="257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42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0419" name="Object 3"/>
          <p:cNvGraphicFramePr>
            <a:graphicFrameLocks noChangeAspect="1"/>
          </p:cNvGraphicFramePr>
          <p:nvPr/>
        </p:nvGraphicFramePr>
        <p:xfrm>
          <a:off x="2971800" y="3200400"/>
          <a:ext cx="3267635" cy="685800"/>
        </p:xfrm>
        <a:graphic>
          <a:graphicData uri="http://schemas.openxmlformats.org/presentationml/2006/ole">
            <mc:AlternateContent xmlns:mc="http://schemas.openxmlformats.org/markup-compatibility/2006">
              <mc:Choice xmlns:v="urn:schemas-microsoft-com:vml" Requires="v">
                <p:oleObj name="Equation" r:id="rId4" imgW="2311400" imgH="482600" progId="Equation.3">
                  <p:embed/>
                </p:oleObj>
              </mc:Choice>
              <mc:Fallback>
                <p:oleObj name="Equation" r:id="rId4" imgW="2311400" imgH="482600" progId="Equation.3">
                  <p:embed/>
                  <p:pic>
                    <p:nvPicPr>
                      <p:cNvPr id="60419"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1800" y="3200400"/>
                        <a:ext cx="3267635"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0421" name="Picture 2" descr="overall.jpg"/>
          <p:cNvPicPr>
            <a:picLocks noChangeAspect="1" noChangeArrowheads="1"/>
          </p:cNvPicPr>
          <p:nvPr/>
        </p:nvPicPr>
        <p:blipFill>
          <a:blip r:embed="rId6" cstate="print">
            <a:lum bright="-26000" contrast="44000"/>
          </a:blip>
          <a:srcRect/>
          <a:stretch>
            <a:fillRect/>
          </a:stretch>
        </p:blipFill>
        <p:spPr bwMode="auto">
          <a:xfrm>
            <a:off x="6324600" y="2590800"/>
            <a:ext cx="2586804" cy="3352800"/>
          </a:xfrm>
          <a:prstGeom prst="rect">
            <a:avLst/>
          </a:prstGeom>
          <a:noFill/>
          <a:ln w="9525">
            <a:noFill/>
            <a:miter lim="800000"/>
            <a:headEnd/>
            <a:tailEnd/>
          </a:ln>
        </p:spPr>
      </p:pic>
      <p:sp>
        <p:nvSpPr>
          <p:cNvPr id="60423"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0422" name="Object 6"/>
          <p:cNvGraphicFramePr>
            <a:graphicFrameLocks noChangeAspect="1"/>
          </p:cNvGraphicFramePr>
          <p:nvPr/>
        </p:nvGraphicFramePr>
        <p:xfrm>
          <a:off x="1066800" y="4876800"/>
          <a:ext cx="4687019" cy="762000"/>
        </p:xfrm>
        <a:graphic>
          <a:graphicData uri="http://schemas.openxmlformats.org/presentationml/2006/ole">
            <mc:AlternateContent xmlns:mc="http://schemas.openxmlformats.org/markup-compatibility/2006">
              <mc:Choice xmlns:v="urn:schemas-microsoft-com:vml" Requires="v">
                <p:oleObj name="Equation" r:id="rId7" imgW="3111500" imgH="508000" progId="Equation.3">
                  <p:embed/>
                </p:oleObj>
              </mc:Choice>
              <mc:Fallback>
                <p:oleObj name="Equation" r:id="rId7" imgW="3111500" imgH="508000" progId="Equation.3">
                  <p:embed/>
                  <p:pic>
                    <p:nvPicPr>
                      <p:cNvPr id="60422"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6800" y="4876800"/>
                        <a:ext cx="4687019"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advTm="240000"/>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0000"/>
                </a:solidFill>
              </a:rPr>
              <a:t>Overall surface efficiency</a:t>
            </a:r>
            <a:endParaRPr lang="en-US" b="1" dirty="0"/>
          </a:p>
        </p:txBody>
      </p:sp>
      <p:sp>
        <p:nvSpPr>
          <p:cNvPr id="3" name="Content Placeholder 2"/>
          <p:cNvSpPr>
            <a:spLocks noGrp="1"/>
          </p:cNvSpPr>
          <p:nvPr>
            <p:ph idx="1"/>
          </p:nvPr>
        </p:nvSpPr>
        <p:spPr/>
        <p:txBody>
          <a:bodyPr/>
          <a:lstStyle/>
          <a:p>
            <a:r>
              <a:rPr lang="en-GB" b="1" dirty="0"/>
              <a:t>The overall surface efficiency η</a:t>
            </a:r>
            <a:r>
              <a:rPr lang="en-GB" b="1" baseline="-25000" dirty="0"/>
              <a:t>o</a:t>
            </a:r>
            <a:r>
              <a:rPr lang="en-GB" b="1" dirty="0"/>
              <a:t> characterises an array of fins and the base surface to which they are attached. It is defined as</a:t>
            </a:r>
            <a:endParaRPr lang="en-US" b="1" dirty="0"/>
          </a:p>
        </p:txBody>
      </p:sp>
      <p:sp>
        <p:nvSpPr>
          <p:cNvPr id="706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0657" name="Object 1"/>
          <p:cNvGraphicFramePr>
            <a:graphicFrameLocks noChangeAspect="1"/>
          </p:cNvGraphicFramePr>
          <p:nvPr/>
        </p:nvGraphicFramePr>
        <p:xfrm>
          <a:off x="2971800" y="3200400"/>
          <a:ext cx="2662238" cy="990600"/>
        </p:xfrm>
        <a:graphic>
          <a:graphicData uri="http://schemas.openxmlformats.org/presentationml/2006/ole">
            <mc:AlternateContent xmlns:mc="http://schemas.openxmlformats.org/markup-compatibility/2006">
              <mc:Choice xmlns:v="urn:schemas-microsoft-com:vml" Requires="v">
                <p:oleObj name="Equation" r:id="rId2" imgW="1231900" imgH="457200" progId="Equation.3">
                  <p:embed/>
                </p:oleObj>
              </mc:Choice>
              <mc:Fallback>
                <p:oleObj name="Equation" r:id="rId2" imgW="1231900" imgH="457200" progId="Equation.3">
                  <p:embed/>
                  <p:pic>
                    <p:nvPicPr>
                      <p:cNvPr id="70657"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3200400"/>
                        <a:ext cx="2662238"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066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0659" name="Object 3"/>
          <p:cNvGraphicFramePr>
            <a:graphicFrameLocks noChangeAspect="1"/>
          </p:cNvGraphicFramePr>
          <p:nvPr/>
        </p:nvGraphicFramePr>
        <p:xfrm>
          <a:off x="1828800" y="4495799"/>
          <a:ext cx="1981200" cy="674451"/>
        </p:xfrm>
        <a:graphic>
          <a:graphicData uri="http://schemas.openxmlformats.org/presentationml/2006/ole">
            <mc:AlternateContent xmlns:mc="http://schemas.openxmlformats.org/markup-compatibility/2006">
              <mc:Choice xmlns:v="urn:schemas-microsoft-com:vml" Requires="v">
                <p:oleObj name="Equation" r:id="rId4" imgW="1346200" imgH="457200" progId="Equation.3">
                  <p:embed/>
                </p:oleObj>
              </mc:Choice>
              <mc:Fallback>
                <p:oleObj name="Equation" r:id="rId4" imgW="1346200" imgH="457200" progId="Equation.3">
                  <p:embed/>
                  <p:pic>
                    <p:nvPicPr>
                      <p:cNvPr id="70659"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4495799"/>
                        <a:ext cx="1981200" cy="6744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advTm="240000"/>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latin typeface="Arial Black" pitchFamily="34" charset="0"/>
              </a:rPr>
              <a:t>Pitch</a:t>
            </a:r>
          </a:p>
        </p:txBody>
      </p:sp>
      <p:sp>
        <p:nvSpPr>
          <p:cNvPr id="3" name="Content Placeholder 2"/>
          <p:cNvSpPr>
            <a:spLocks noGrp="1"/>
          </p:cNvSpPr>
          <p:nvPr>
            <p:ph idx="1"/>
          </p:nvPr>
        </p:nvSpPr>
        <p:spPr/>
        <p:txBody>
          <a:bodyPr>
            <a:normAutofit/>
          </a:bodyPr>
          <a:lstStyle/>
          <a:p>
            <a:r>
              <a:rPr lang="en-US" sz="2800" b="1" dirty="0"/>
              <a:t>The pitch, </a:t>
            </a:r>
            <a:r>
              <a:rPr lang="en-US" sz="2800" b="1" i="1" dirty="0"/>
              <a:t>S</a:t>
            </a:r>
            <a:r>
              <a:rPr lang="en-US" sz="2800" b="1" dirty="0"/>
              <a:t>, of an array of regularly spaced fins (Figure 23) is defined as the distance from a point on a fin to the corresponding point on an adjacent fin along a vertical or horizontal line between the two fins. It can be obtained by dividing a given distance by the number of fins within that distance. The pitch is the sum of the fin thickness and the inter-fin spacing and is the unit that is repeated throughout the fin array.</a:t>
            </a:r>
          </a:p>
          <a:p>
            <a:endParaRPr lang="en-US" dirty="0"/>
          </a:p>
        </p:txBody>
      </p:sp>
      <p:sp>
        <p:nvSpPr>
          <p:cNvPr id="686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8609" name="Object 1"/>
          <p:cNvGraphicFramePr>
            <a:graphicFrameLocks noChangeAspect="1"/>
          </p:cNvGraphicFramePr>
          <p:nvPr/>
        </p:nvGraphicFramePr>
        <p:xfrm>
          <a:off x="4648200" y="5257800"/>
          <a:ext cx="4026310" cy="1114425"/>
        </p:xfrm>
        <a:graphic>
          <a:graphicData uri="http://schemas.openxmlformats.org/presentationml/2006/ole">
            <mc:AlternateContent xmlns:mc="http://schemas.openxmlformats.org/markup-compatibility/2006">
              <mc:Choice xmlns:v="urn:schemas-microsoft-com:vml" Requires="v">
                <p:oleObj name="Equation" r:id="rId2" imgW="3200400" imgH="889000" progId="Equation.3">
                  <p:embed/>
                </p:oleObj>
              </mc:Choice>
              <mc:Fallback>
                <p:oleObj name="Equation" r:id="rId2" imgW="3200400" imgH="889000" progId="Equation.3">
                  <p:embed/>
                  <p:pic>
                    <p:nvPicPr>
                      <p:cNvPr id="68609"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5257800"/>
                        <a:ext cx="4026310" cy="1114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8611" name="Rectangle 3"/>
          <p:cNvSpPr>
            <a:spLocks noChangeArrowheads="1"/>
          </p:cNvSpPr>
          <p:nvPr/>
        </p:nvSpPr>
        <p:spPr bwMode="auto">
          <a:xfrm>
            <a:off x="0" y="8858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ransition advTm="240000"/>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br>
            <a:r>
              <a:rPr lang="en-US" b="1" dirty="0">
                <a:solidFill>
                  <a:srgbClr val="FF0000"/>
                </a:solidFill>
              </a:rPr>
              <a:t>COMMENTS (FOR PRACTICAL FIN DESIGN): </a:t>
            </a:r>
            <a:br>
              <a:rPr lang="en-US" dirty="0"/>
            </a:br>
            <a:endParaRPr lang="en-US" dirty="0"/>
          </a:p>
        </p:txBody>
      </p:sp>
      <p:sp>
        <p:nvSpPr>
          <p:cNvPr id="3" name="Content Placeholder 2"/>
          <p:cNvSpPr>
            <a:spLocks noGrp="1"/>
          </p:cNvSpPr>
          <p:nvPr>
            <p:ph idx="1"/>
          </p:nvPr>
        </p:nvSpPr>
        <p:spPr/>
        <p:txBody>
          <a:bodyPr>
            <a:normAutofit fontScale="92500"/>
          </a:bodyPr>
          <a:lstStyle/>
          <a:p>
            <a:r>
              <a:rPr lang="en-US" dirty="0"/>
              <a:t>1.	</a:t>
            </a:r>
            <a:r>
              <a:rPr lang="en-US" b="1" dirty="0"/>
              <a:t>Fin length must be such that mL =1 is an ideal fin length, which is a compromise between heat transfer, performance and fin size. For design purposes, a good guide is to assume that fins should not be used unless , where b is the characteristic thickness of the fin.</a:t>
            </a:r>
          </a:p>
          <a:p>
            <a:r>
              <a:rPr lang="en-US" b="1" dirty="0"/>
              <a:t>2.	Fins should also have a high thermal conductivity and hence would not normally be used on non-metallic surface</a:t>
            </a:r>
            <a:r>
              <a:rPr lang="en-US" dirty="0"/>
              <a:t>.</a:t>
            </a:r>
          </a:p>
          <a:p>
            <a:endParaRPr lang="en-US" dirty="0"/>
          </a:p>
        </p:txBody>
      </p:sp>
    </p:spTree>
  </p:cSld>
  <p:clrMapOvr>
    <a:masterClrMapping/>
  </p:clrMapOvr>
  <p:transition advTm="240000"/>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Autofit/>
          </a:bodyPr>
          <a:lstStyle/>
          <a:p>
            <a:r>
              <a:rPr lang="en-US" sz="3600" b="1" dirty="0">
                <a:solidFill>
                  <a:srgbClr val="FF0000"/>
                </a:solidFill>
              </a:rPr>
              <a:t>THREE DIMENSIONAL HEAT CONDUCTION</a:t>
            </a:r>
          </a:p>
        </p:txBody>
      </p:sp>
      <p:sp>
        <p:nvSpPr>
          <p:cNvPr id="3" name="Content Placeholder 2"/>
          <p:cNvSpPr>
            <a:spLocks noGrp="1"/>
          </p:cNvSpPr>
          <p:nvPr>
            <p:ph idx="1"/>
          </p:nvPr>
        </p:nvSpPr>
        <p:spPr>
          <a:xfrm>
            <a:off x="457200" y="1066800"/>
            <a:ext cx="8229600" cy="5486400"/>
          </a:xfrm>
        </p:spPr>
        <p:txBody>
          <a:bodyPr>
            <a:normAutofit fontScale="92500"/>
          </a:bodyPr>
          <a:lstStyle/>
          <a:p>
            <a:r>
              <a:rPr lang="en-US" dirty="0"/>
              <a:t>Illustration of heat flow in three dimensions</a:t>
            </a:r>
          </a:p>
          <a:p>
            <a:endParaRPr lang="en-US" dirty="0"/>
          </a:p>
          <a:p>
            <a:endParaRPr lang="en-US" dirty="0"/>
          </a:p>
          <a:p>
            <a:endParaRPr lang="en-US" dirty="0"/>
          </a:p>
          <a:p>
            <a:endParaRPr lang="en-US" dirty="0"/>
          </a:p>
          <a:p>
            <a:endParaRPr lang="en-US" dirty="0"/>
          </a:p>
          <a:p>
            <a:endParaRPr lang="en-US" sz="2600" dirty="0"/>
          </a:p>
          <a:p>
            <a:endParaRPr lang="en-US" sz="2600" dirty="0"/>
          </a:p>
          <a:p>
            <a:r>
              <a:rPr lang="en-US" sz="2600" b="1" dirty="0"/>
              <a:t>From energy balance:[Heat conducted into the volume +   Heat generated within the volume] = {heat conducted away from the volume + </a:t>
            </a:r>
            <a:r>
              <a:rPr lang="en-GB" sz="2600" b="1" dirty="0"/>
              <a:t>change in internal energy}</a:t>
            </a:r>
            <a:endParaRPr lang="en-US" sz="2600" b="1" dirty="0"/>
          </a:p>
          <a:p>
            <a:endParaRPr lang="en-US" dirty="0"/>
          </a:p>
          <a:p>
            <a:endParaRPr lang="en-US" dirty="0"/>
          </a:p>
        </p:txBody>
      </p:sp>
      <p:pic>
        <p:nvPicPr>
          <p:cNvPr id="72706" name="Picture 32"/>
          <p:cNvPicPr>
            <a:picLocks noChangeAspect="1" noChangeArrowheads="1"/>
          </p:cNvPicPr>
          <p:nvPr/>
        </p:nvPicPr>
        <p:blipFill>
          <a:blip r:embed="rId2" cstate="print">
            <a:lum bright="-20000" contrast="40000"/>
          </a:blip>
          <a:srcRect/>
          <a:stretch>
            <a:fillRect/>
          </a:stretch>
        </p:blipFill>
        <p:spPr bwMode="auto">
          <a:xfrm>
            <a:off x="2666999" y="2362200"/>
            <a:ext cx="3865229" cy="2790826"/>
          </a:xfrm>
          <a:prstGeom prst="rect">
            <a:avLst/>
          </a:prstGeom>
          <a:noFill/>
          <a:ln w="9525">
            <a:noFill/>
            <a:miter lim="800000"/>
            <a:headEnd/>
            <a:tailEnd/>
          </a:ln>
        </p:spPr>
      </p:pic>
    </p:spTree>
  </p:cSld>
  <p:clrMapOvr>
    <a:masterClrMapping/>
  </p:clrMapOvr>
  <p:transition advTm="240000"/>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r>
              <a:rPr lang="en-US" sz="2400" b="1" dirty="0"/>
              <a:t>Derivation of general heat conduction differential equation</a:t>
            </a:r>
          </a:p>
        </p:txBody>
      </p:sp>
      <p:sp>
        <p:nvSpPr>
          <p:cNvPr id="3" name="Content Placeholder 2"/>
          <p:cNvSpPr>
            <a:spLocks noGrp="1"/>
          </p:cNvSpPr>
          <p:nvPr>
            <p:ph idx="1"/>
          </p:nvPr>
        </p:nvSpPr>
        <p:spPr>
          <a:xfrm>
            <a:off x="228600" y="838200"/>
            <a:ext cx="8763000" cy="5287963"/>
          </a:xfrm>
        </p:spPr>
        <p:txBody>
          <a:bodyPr>
            <a:noAutofit/>
          </a:bodyPr>
          <a:lstStyle/>
          <a:p>
            <a:r>
              <a:rPr lang="en-US" sz="2800" b="1" dirty="0"/>
              <a:t>For unsteady state, change in internal energy is not zero and temperature is a function of time</a:t>
            </a:r>
          </a:p>
          <a:p>
            <a:pPr lvl="0"/>
            <a:r>
              <a:rPr lang="en-US" sz="2800" b="1" dirty="0"/>
              <a:t>Heat conducted into the volume is given by Q and during time </a:t>
            </a:r>
            <a:r>
              <a:rPr lang="en-US" sz="2800" b="1" i="1" dirty="0" err="1"/>
              <a:t>dt</a:t>
            </a:r>
            <a:r>
              <a:rPr lang="en-US" sz="2800" b="1" dirty="0"/>
              <a:t> , total energy is (</a:t>
            </a:r>
            <a:r>
              <a:rPr lang="en-US" sz="2800" b="1" dirty="0" err="1"/>
              <a:t>Q</a:t>
            </a:r>
            <a:r>
              <a:rPr lang="en-US" sz="2800" b="1" i="1" baseline="-25000" dirty="0" err="1"/>
              <a:t>x</a:t>
            </a:r>
            <a:r>
              <a:rPr lang="en-US" sz="2800" b="1" dirty="0"/>
              <a:t> + </a:t>
            </a:r>
            <a:r>
              <a:rPr lang="en-US" sz="2800" b="1" dirty="0" err="1"/>
              <a:t>Q</a:t>
            </a:r>
            <a:r>
              <a:rPr lang="en-US" sz="2800" b="1" i="1" baseline="-25000" dirty="0" err="1"/>
              <a:t>y</a:t>
            </a:r>
            <a:r>
              <a:rPr lang="en-US" sz="2800" b="1" dirty="0"/>
              <a:t> +</a:t>
            </a:r>
            <a:r>
              <a:rPr lang="en-US" sz="2800" b="1" dirty="0" err="1"/>
              <a:t>Q</a:t>
            </a:r>
            <a:r>
              <a:rPr lang="en-US" sz="2800" b="1" baseline="-25000" dirty="0" err="1"/>
              <a:t>z</a:t>
            </a:r>
            <a:r>
              <a:rPr lang="en-US" sz="2800" b="1" dirty="0"/>
              <a:t>)</a:t>
            </a:r>
            <a:r>
              <a:rPr lang="en-US" sz="2800" b="1" dirty="0" err="1"/>
              <a:t>dt</a:t>
            </a:r>
            <a:endParaRPr lang="en-US" sz="2800" b="1" dirty="0"/>
          </a:p>
          <a:p>
            <a:pPr lvl="0"/>
            <a:r>
              <a:rPr lang="en-US" sz="2800" b="1" dirty="0"/>
              <a:t>If     is the rate of generation of heat energy per unit volume</a:t>
            </a:r>
          </a:p>
          <a:p>
            <a:r>
              <a:rPr lang="en-US" sz="2800" b="1" dirty="0"/>
              <a:t> Total energy generated is given by     </a:t>
            </a:r>
            <a:r>
              <a:rPr lang="en-US" sz="2800" b="1" i="1" dirty="0" err="1"/>
              <a:t>dxdydzdt</a:t>
            </a:r>
            <a:endParaRPr lang="en-US" sz="2800" b="1" dirty="0"/>
          </a:p>
          <a:p>
            <a:pPr lvl="0"/>
            <a:r>
              <a:rPr lang="en-US" sz="2800" b="1" dirty="0"/>
              <a:t>Heat conducted away from the volume is</a:t>
            </a:r>
          </a:p>
          <a:p>
            <a:pPr lvl="0"/>
            <a:r>
              <a:rPr lang="en-US" sz="2800" b="1" dirty="0"/>
              <a:t>Change in internal energy </a:t>
            </a:r>
          </a:p>
          <a:p>
            <a:r>
              <a:rPr lang="en-US" sz="2800" b="1" dirty="0"/>
              <a:t>Where, </a:t>
            </a:r>
          </a:p>
          <a:p>
            <a:endParaRPr lang="en-US" sz="2800" b="1" dirty="0"/>
          </a:p>
        </p:txBody>
      </p:sp>
      <p:sp>
        <p:nvSpPr>
          <p:cNvPr id="778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7825" name="Object 1"/>
          <p:cNvGraphicFramePr>
            <a:graphicFrameLocks noChangeAspect="1"/>
          </p:cNvGraphicFramePr>
          <p:nvPr/>
        </p:nvGraphicFramePr>
        <p:xfrm>
          <a:off x="5791200" y="3810000"/>
          <a:ext cx="304800" cy="401053"/>
        </p:xfrm>
        <a:graphic>
          <a:graphicData uri="http://schemas.openxmlformats.org/presentationml/2006/ole">
            <mc:AlternateContent xmlns:mc="http://schemas.openxmlformats.org/markup-compatibility/2006">
              <mc:Choice xmlns:v="urn:schemas-microsoft-com:vml" Requires="v">
                <p:oleObj name="Equation" r:id="rId2" imgW="177646" imgH="241091" progId="Equation.3">
                  <p:embed/>
                </p:oleObj>
              </mc:Choice>
              <mc:Fallback>
                <p:oleObj name="Equation" r:id="rId2" imgW="177646" imgH="241091" progId="Equation.3">
                  <p:embed/>
                  <p:pic>
                    <p:nvPicPr>
                      <p:cNvPr id="77825"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3810000"/>
                        <a:ext cx="304800" cy="4010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7827" name="Object 3"/>
          <p:cNvGraphicFramePr>
            <a:graphicFrameLocks noChangeAspect="1"/>
          </p:cNvGraphicFramePr>
          <p:nvPr/>
        </p:nvGraphicFramePr>
        <p:xfrm>
          <a:off x="914400" y="2743200"/>
          <a:ext cx="304800" cy="402336"/>
        </p:xfrm>
        <a:graphic>
          <a:graphicData uri="http://schemas.openxmlformats.org/presentationml/2006/ole">
            <mc:AlternateContent xmlns:mc="http://schemas.openxmlformats.org/markup-compatibility/2006">
              <mc:Choice xmlns:v="urn:schemas-microsoft-com:vml" Requires="v">
                <p:oleObj name="Equation" r:id="rId4" imgW="177646" imgH="241091" progId="Equation.3">
                  <p:embed/>
                </p:oleObj>
              </mc:Choice>
              <mc:Fallback>
                <p:oleObj name="Equation" r:id="rId4" imgW="177646" imgH="241091" progId="Equation.3">
                  <p:embed/>
                  <p:pic>
                    <p:nvPicPr>
                      <p:cNvPr id="77827"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2743200"/>
                        <a:ext cx="304800" cy="402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782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7828" name="Object 4"/>
          <p:cNvGraphicFramePr>
            <a:graphicFrameLocks noChangeAspect="1"/>
          </p:cNvGraphicFramePr>
          <p:nvPr/>
        </p:nvGraphicFramePr>
        <p:xfrm>
          <a:off x="6781800" y="4343400"/>
          <a:ext cx="1980467" cy="323850"/>
        </p:xfrm>
        <a:graphic>
          <a:graphicData uri="http://schemas.openxmlformats.org/presentationml/2006/ole">
            <mc:AlternateContent xmlns:mc="http://schemas.openxmlformats.org/markup-compatibility/2006">
              <mc:Choice xmlns:v="urn:schemas-microsoft-com:vml" Requires="v">
                <p:oleObj name="Equation" r:id="rId6" imgW="1511300" imgH="254000" progId="Equation.3">
                  <p:embed/>
                </p:oleObj>
              </mc:Choice>
              <mc:Fallback>
                <p:oleObj name="Equation" r:id="rId6" imgW="1511300" imgH="254000" progId="Equation.3">
                  <p:embed/>
                  <p:pic>
                    <p:nvPicPr>
                      <p:cNvPr id="77828"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81800" y="4343400"/>
                        <a:ext cx="1980467"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7831"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7830" name="Object 6"/>
          <p:cNvGraphicFramePr>
            <a:graphicFrameLocks noChangeAspect="1"/>
          </p:cNvGraphicFramePr>
          <p:nvPr/>
        </p:nvGraphicFramePr>
        <p:xfrm>
          <a:off x="4419600" y="4876800"/>
          <a:ext cx="2451652" cy="381000"/>
        </p:xfrm>
        <a:graphic>
          <a:graphicData uri="http://schemas.openxmlformats.org/presentationml/2006/ole">
            <mc:AlternateContent xmlns:mc="http://schemas.openxmlformats.org/markup-compatibility/2006">
              <mc:Choice xmlns:v="urn:schemas-microsoft-com:vml" Requires="v">
                <p:oleObj name="Equation" r:id="rId8" imgW="1409088" imgH="215806" progId="Equation.3">
                  <p:embed/>
                </p:oleObj>
              </mc:Choice>
              <mc:Fallback>
                <p:oleObj name="Equation" r:id="rId8" imgW="1409088" imgH="215806" progId="Equation.3">
                  <p:embed/>
                  <p:pic>
                    <p:nvPicPr>
                      <p:cNvPr id="7783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19600" y="4876800"/>
                        <a:ext cx="2451652"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7833"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7832" name="Object 8"/>
          <p:cNvGraphicFramePr>
            <a:graphicFrameLocks noChangeAspect="1"/>
          </p:cNvGraphicFramePr>
          <p:nvPr/>
        </p:nvGraphicFramePr>
        <p:xfrm>
          <a:off x="1752600" y="5257800"/>
          <a:ext cx="2171700" cy="361950"/>
        </p:xfrm>
        <a:graphic>
          <a:graphicData uri="http://schemas.openxmlformats.org/presentationml/2006/ole">
            <mc:AlternateContent xmlns:mc="http://schemas.openxmlformats.org/markup-compatibility/2006">
              <mc:Choice xmlns:v="urn:schemas-microsoft-com:vml" Requires="v">
                <p:oleObj name="Equation" r:id="rId10" imgW="1256755" imgH="203112" progId="Equation.3">
                  <p:embed/>
                </p:oleObj>
              </mc:Choice>
              <mc:Fallback>
                <p:oleObj name="Equation" r:id="rId10" imgW="1256755" imgH="203112" progId="Equation.3">
                  <p:embed/>
                  <p:pic>
                    <p:nvPicPr>
                      <p:cNvPr id="77832"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52600" y="5257800"/>
                        <a:ext cx="2171700" cy="361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advTm="240000"/>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8229600" cy="411162"/>
          </a:xfrm>
        </p:spPr>
        <p:txBody>
          <a:bodyPr>
            <a:normAutofit fontScale="90000"/>
          </a:bodyPr>
          <a:lstStyle/>
          <a:p>
            <a:r>
              <a:rPr lang="en-US" b="1" dirty="0"/>
              <a:t>General Heat Conduction Equation</a:t>
            </a:r>
          </a:p>
        </p:txBody>
      </p:sp>
      <p:sp>
        <p:nvSpPr>
          <p:cNvPr id="3" name="Content Placeholder 2"/>
          <p:cNvSpPr>
            <a:spLocks noGrp="1"/>
          </p:cNvSpPr>
          <p:nvPr>
            <p:ph idx="1"/>
          </p:nvPr>
        </p:nvSpPr>
        <p:spPr>
          <a:xfrm>
            <a:off x="152400" y="533400"/>
            <a:ext cx="8839200" cy="5943600"/>
          </a:xfrm>
        </p:spPr>
        <p:txBody>
          <a:bodyPr/>
          <a:lstStyle/>
          <a:p>
            <a:r>
              <a:rPr lang="en-US" dirty="0"/>
              <a:t>From the statement of energy balance</a:t>
            </a:r>
          </a:p>
          <a:p>
            <a:r>
              <a:rPr lang="en-US" dirty="0"/>
              <a:t>                                                                                  </a:t>
            </a:r>
            <a:r>
              <a:rPr lang="en-US" sz="2400" dirty="0"/>
              <a:t>(2.58)</a:t>
            </a:r>
          </a:p>
          <a:p>
            <a:r>
              <a:rPr lang="en-US" sz="2800" dirty="0"/>
              <a:t>Now from Taylor’s series expansion</a:t>
            </a:r>
            <a:r>
              <a:rPr lang="en-US" dirty="0"/>
              <a:t>:</a:t>
            </a:r>
          </a:p>
          <a:p>
            <a:pPr>
              <a:buNone/>
            </a:pPr>
            <a:endParaRPr lang="en-US" dirty="0"/>
          </a:p>
          <a:p>
            <a:pPr>
              <a:buNone/>
            </a:pPr>
            <a:r>
              <a:rPr lang="en-US" dirty="0"/>
              <a:t>                                          </a:t>
            </a:r>
          </a:p>
          <a:p>
            <a:r>
              <a:rPr lang="en-US" sz="2000" dirty="0"/>
              <a:t>And Substituting for the area term                     in equation 2.28 we obtain:</a:t>
            </a:r>
          </a:p>
          <a:p>
            <a:endParaRPr lang="en-US" sz="2000" dirty="0"/>
          </a:p>
          <a:p>
            <a:endParaRPr lang="en-US" sz="2000" dirty="0"/>
          </a:p>
          <a:p>
            <a:endParaRPr lang="en-US" sz="2000" dirty="0"/>
          </a:p>
          <a:p>
            <a:endParaRPr lang="en-US" sz="2000" dirty="0"/>
          </a:p>
          <a:p>
            <a:endParaRPr lang="en-US" sz="2000" dirty="0"/>
          </a:p>
          <a:p>
            <a:r>
              <a:rPr lang="en-US" sz="2000" dirty="0"/>
              <a:t>This is only the simplification for the x-component but the same analysis is carried out for the y and z-components</a:t>
            </a:r>
          </a:p>
          <a:p>
            <a:endParaRPr lang="en-US" dirty="0"/>
          </a:p>
          <a:p>
            <a:endParaRPr lang="en-US" dirty="0"/>
          </a:p>
        </p:txBody>
      </p:sp>
      <p:sp>
        <p:nvSpPr>
          <p:cNvPr id="768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68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6803" name="Object 3"/>
          <p:cNvGraphicFramePr>
            <a:graphicFrameLocks noChangeAspect="1"/>
          </p:cNvGraphicFramePr>
          <p:nvPr/>
        </p:nvGraphicFramePr>
        <p:xfrm>
          <a:off x="457200" y="1219200"/>
          <a:ext cx="7539404" cy="400050"/>
        </p:xfrm>
        <a:graphic>
          <a:graphicData uri="http://schemas.openxmlformats.org/presentationml/2006/ole">
            <mc:AlternateContent xmlns:mc="http://schemas.openxmlformats.org/markup-compatibility/2006">
              <mc:Choice xmlns:v="urn:schemas-microsoft-com:vml" Requires="v">
                <p:oleObj name="Equation" r:id="rId2" imgW="4660900" imgH="254000" progId="Equation.3">
                  <p:embed/>
                </p:oleObj>
              </mc:Choice>
              <mc:Fallback>
                <p:oleObj name="Equation" r:id="rId2" imgW="4660900" imgH="254000" progId="Equation.3">
                  <p:embed/>
                  <p:pic>
                    <p:nvPicPr>
                      <p:cNvPr id="76803"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219200"/>
                        <a:ext cx="7539404" cy="400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680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6805" name="Object 5"/>
          <p:cNvGraphicFramePr>
            <a:graphicFrameLocks noChangeAspect="1"/>
          </p:cNvGraphicFramePr>
          <p:nvPr/>
        </p:nvGraphicFramePr>
        <p:xfrm>
          <a:off x="2133599" y="3886200"/>
          <a:ext cx="2884449" cy="609600"/>
        </p:xfrm>
        <a:graphic>
          <a:graphicData uri="http://schemas.openxmlformats.org/presentationml/2006/ole">
            <mc:AlternateContent xmlns:mc="http://schemas.openxmlformats.org/markup-compatibility/2006">
              <mc:Choice xmlns:v="urn:schemas-microsoft-com:vml" Requires="v">
                <p:oleObj name="Equation" r:id="rId4" imgW="1854200" imgH="393700" progId="Equation.3">
                  <p:embed/>
                </p:oleObj>
              </mc:Choice>
              <mc:Fallback>
                <p:oleObj name="Equation" r:id="rId4" imgW="1854200" imgH="393700" progId="Equation.3">
                  <p:embed/>
                  <p:pic>
                    <p:nvPicPr>
                      <p:cNvPr id="76805"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599" y="3886200"/>
                        <a:ext cx="2884449"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680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6807" name="Object 7"/>
          <p:cNvGraphicFramePr>
            <a:graphicFrameLocks noChangeAspect="1"/>
          </p:cNvGraphicFramePr>
          <p:nvPr/>
        </p:nvGraphicFramePr>
        <p:xfrm>
          <a:off x="5105400" y="3810000"/>
          <a:ext cx="2530788" cy="762000"/>
        </p:xfrm>
        <a:graphic>
          <a:graphicData uri="http://schemas.openxmlformats.org/presentationml/2006/ole">
            <mc:AlternateContent xmlns:mc="http://schemas.openxmlformats.org/markup-compatibility/2006">
              <mc:Choice xmlns:v="urn:schemas-microsoft-com:vml" Requires="v">
                <p:oleObj name="Equation" r:id="rId6" imgW="1638000" imgH="495000" progId="Equation.3">
                  <p:embed/>
                </p:oleObj>
              </mc:Choice>
              <mc:Fallback>
                <p:oleObj name="Equation" r:id="rId6" imgW="1638000" imgH="495000" progId="Equation.3">
                  <p:embed/>
                  <p:pic>
                    <p:nvPicPr>
                      <p:cNvPr id="76807"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05400" y="3810000"/>
                        <a:ext cx="2530788"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6810"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6809" name="Object 9"/>
          <p:cNvGraphicFramePr>
            <a:graphicFrameLocks noChangeAspect="1"/>
          </p:cNvGraphicFramePr>
          <p:nvPr/>
        </p:nvGraphicFramePr>
        <p:xfrm>
          <a:off x="2514600" y="4876800"/>
          <a:ext cx="5198532" cy="762000"/>
        </p:xfrm>
        <a:graphic>
          <a:graphicData uri="http://schemas.openxmlformats.org/presentationml/2006/ole">
            <mc:AlternateContent xmlns:mc="http://schemas.openxmlformats.org/markup-compatibility/2006">
              <mc:Choice xmlns:v="urn:schemas-microsoft-com:vml" Requires="v">
                <p:oleObj name="Equation" r:id="rId8" imgW="2921000" imgH="431800" progId="Equation.3">
                  <p:embed/>
                </p:oleObj>
              </mc:Choice>
              <mc:Fallback>
                <p:oleObj name="Equation" r:id="rId8" imgW="2921000" imgH="431800" progId="Equation.3">
                  <p:embed/>
                  <p:pic>
                    <p:nvPicPr>
                      <p:cNvPr id="76809"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14600" y="4876800"/>
                        <a:ext cx="5198532"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6812"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6811" name="Object 11"/>
          <p:cNvGraphicFramePr>
            <a:graphicFrameLocks noChangeAspect="1"/>
          </p:cNvGraphicFramePr>
          <p:nvPr/>
        </p:nvGraphicFramePr>
        <p:xfrm>
          <a:off x="3276599" y="2286000"/>
          <a:ext cx="5003589" cy="733425"/>
        </p:xfrm>
        <a:graphic>
          <a:graphicData uri="http://schemas.openxmlformats.org/presentationml/2006/ole">
            <mc:AlternateContent xmlns:mc="http://schemas.openxmlformats.org/markup-compatibility/2006">
              <mc:Choice xmlns:v="urn:schemas-microsoft-com:vml" Requires="v">
                <p:oleObj name="Equation" r:id="rId10" imgW="2921000" imgH="431800" progId="Equation.3">
                  <p:embed/>
                </p:oleObj>
              </mc:Choice>
              <mc:Fallback>
                <p:oleObj name="Equation" r:id="rId10" imgW="2921000" imgH="431800" progId="Equation.3">
                  <p:embed/>
                  <p:pic>
                    <p:nvPicPr>
                      <p:cNvPr id="76811"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76599" y="2286000"/>
                        <a:ext cx="5003589" cy="733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6814"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6813" name="Object 13"/>
          <p:cNvGraphicFramePr>
            <a:graphicFrameLocks noChangeAspect="1"/>
          </p:cNvGraphicFramePr>
          <p:nvPr/>
        </p:nvGraphicFramePr>
        <p:xfrm>
          <a:off x="4191000" y="3505200"/>
          <a:ext cx="876300" cy="247650"/>
        </p:xfrm>
        <a:graphic>
          <a:graphicData uri="http://schemas.openxmlformats.org/presentationml/2006/ole">
            <mc:AlternateContent xmlns:mc="http://schemas.openxmlformats.org/markup-compatibility/2006">
              <mc:Choice xmlns:v="urn:schemas-microsoft-com:vml" Requires="v">
                <p:oleObj name="Equation" r:id="rId12" imgW="888614" imgH="241195" progId="Equation.3">
                  <p:embed/>
                </p:oleObj>
              </mc:Choice>
              <mc:Fallback>
                <p:oleObj name="Equation" r:id="rId12" imgW="888614" imgH="241195" progId="Equation.3">
                  <p:embed/>
                  <p:pic>
                    <p:nvPicPr>
                      <p:cNvPr id="76813" name="Object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191000" y="3505200"/>
                        <a:ext cx="876300" cy="247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6815" name="Rectangle 15"/>
          <p:cNvSpPr>
            <a:spLocks noChangeArrowheads="1"/>
          </p:cNvSpPr>
          <p:nvPr/>
        </p:nvSpPr>
        <p:spPr bwMode="auto">
          <a:xfrm>
            <a:off x="0" y="2476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ransition advTm="240000"/>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Autofit/>
          </a:bodyPr>
          <a:lstStyle/>
          <a:p>
            <a:r>
              <a:rPr lang="en-US" sz="3600" b="1" dirty="0"/>
              <a:t>General heat conduction equation in three dimensions.</a:t>
            </a:r>
          </a:p>
        </p:txBody>
      </p:sp>
      <p:sp>
        <p:nvSpPr>
          <p:cNvPr id="3" name="Content Placeholder 2"/>
          <p:cNvSpPr>
            <a:spLocks noGrp="1"/>
          </p:cNvSpPr>
          <p:nvPr>
            <p:ph idx="1"/>
          </p:nvPr>
        </p:nvSpPr>
        <p:spPr>
          <a:xfrm>
            <a:off x="457200" y="1143000"/>
            <a:ext cx="8458200" cy="4983163"/>
          </a:xfrm>
        </p:spPr>
        <p:txBody>
          <a:bodyPr/>
          <a:lstStyle/>
          <a:p>
            <a:r>
              <a:rPr lang="en-US" sz="2800" b="1" dirty="0"/>
              <a:t>Simplifying the y and z terms as previously carried out the x-component we finally obtain the equation:</a:t>
            </a:r>
          </a:p>
          <a:p>
            <a:endParaRPr lang="en-US" dirty="0"/>
          </a:p>
          <a:p>
            <a:endParaRPr lang="en-US" dirty="0"/>
          </a:p>
          <a:p>
            <a:r>
              <a:rPr lang="en-US" sz="2400" b="1" dirty="0"/>
              <a:t>And dividing by </a:t>
            </a:r>
            <a:r>
              <a:rPr lang="en-US" sz="2400" b="1" i="1" dirty="0"/>
              <a:t>dvdt</a:t>
            </a:r>
            <a:r>
              <a:rPr lang="en-US" sz="2400" b="1" dirty="0"/>
              <a:t> we obtain the general heat conduction equation before specific simplifications as:</a:t>
            </a:r>
          </a:p>
        </p:txBody>
      </p:sp>
      <p:sp>
        <p:nvSpPr>
          <p:cNvPr id="757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5777" name="Object 1"/>
          <p:cNvGraphicFramePr>
            <a:graphicFrameLocks noChangeAspect="1"/>
          </p:cNvGraphicFramePr>
          <p:nvPr/>
        </p:nvGraphicFramePr>
        <p:xfrm>
          <a:off x="0" y="2133600"/>
          <a:ext cx="8447087" cy="1293812"/>
        </p:xfrm>
        <a:graphic>
          <a:graphicData uri="http://schemas.openxmlformats.org/presentationml/2006/ole">
            <mc:AlternateContent xmlns:mc="http://schemas.openxmlformats.org/markup-compatibility/2006">
              <mc:Choice xmlns:v="urn:schemas-microsoft-com:vml" Requires="v">
                <p:oleObj name="Equation" r:id="rId2" imgW="4419360" imgH="545760" progId="Equation.3">
                  <p:embed/>
                </p:oleObj>
              </mc:Choice>
              <mc:Fallback>
                <p:oleObj name="Equation" r:id="rId2" imgW="4419360" imgH="545760" progId="Equation.3">
                  <p:embed/>
                  <p:pic>
                    <p:nvPicPr>
                      <p:cNvPr id="75777"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133600"/>
                        <a:ext cx="8447087" cy="1293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578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5779" name="Object 3"/>
          <p:cNvGraphicFramePr>
            <a:graphicFrameLocks noChangeAspect="1"/>
          </p:cNvGraphicFramePr>
          <p:nvPr/>
        </p:nvGraphicFramePr>
        <p:xfrm>
          <a:off x="685800" y="4648200"/>
          <a:ext cx="7021286" cy="1143000"/>
        </p:xfrm>
        <a:graphic>
          <a:graphicData uri="http://schemas.openxmlformats.org/presentationml/2006/ole">
            <mc:AlternateContent xmlns:mc="http://schemas.openxmlformats.org/markup-compatibility/2006">
              <mc:Choice xmlns:v="urn:schemas-microsoft-com:vml" Requires="v">
                <p:oleObj name="Equation" r:id="rId4" imgW="3162300" imgH="457200" progId="Equation.3">
                  <p:embed/>
                </p:oleObj>
              </mc:Choice>
              <mc:Fallback>
                <p:oleObj name="Equation" r:id="rId4" imgW="3162300" imgH="457200" progId="Equation.3">
                  <p:embed/>
                  <p:pic>
                    <p:nvPicPr>
                      <p:cNvPr id="75779"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4648200"/>
                        <a:ext cx="7021286"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advTm="24000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fontScale="90000"/>
          </a:bodyPr>
          <a:lstStyle/>
          <a:p>
            <a:br>
              <a:rPr lang="en-US" b="1" dirty="0"/>
            </a:br>
            <a:r>
              <a:rPr lang="en-US" b="1" dirty="0">
                <a:solidFill>
                  <a:srgbClr val="FF0000"/>
                </a:solidFill>
              </a:rPr>
              <a:t>HEAT CONDUCTION IN A PLANE WALL</a:t>
            </a:r>
            <a:br>
              <a:rPr lang="en-US" b="1" dirty="0">
                <a:solidFill>
                  <a:srgbClr val="FF0000"/>
                </a:solidFill>
              </a:rPr>
            </a:br>
            <a:endParaRPr lang="en-US" dirty="0">
              <a:solidFill>
                <a:srgbClr val="FF0000"/>
              </a:solidFill>
            </a:endParaRPr>
          </a:p>
        </p:txBody>
      </p:sp>
      <p:sp>
        <p:nvSpPr>
          <p:cNvPr id="3" name="Content Placeholder 2"/>
          <p:cNvSpPr>
            <a:spLocks noGrp="1"/>
          </p:cNvSpPr>
          <p:nvPr>
            <p:ph idx="1"/>
          </p:nvPr>
        </p:nvSpPr>
        <p:spPr>
          <a:xfrm>
            <a:off x="228600" y="609600"/>
            <a:ext cx="8610600" cy="5516563"/>
          </a:xfrm>
        </p:spPr>
        <p:txBody>
          <a:bodyPr>
            <a:normAutofit/>
          </a:bodyPr>
          <a:lstStyle/>
          <a:p>
            <a:r>
              <a:rPr lang="en-GB" dirty="0"/>
              <a:t>For one-dimensional heat conduction in a plane wall, temperature is a function of the x coordinate only and heat is transferred exclusively in this direction. In Figure 6a, a plane wall separates two fluids of different temperatures. Heat transfer occurs by convection from the hot fluid at  to one surface; of the wall at T</a:t>
            </a:r>
            <a:r>
              <a:rPr lang="en-GB" baseline="-25000" dirty="0"/>
              <a:t>∞1</a:t>
            </a:r>
            <a:r>
              <a:rPr lang="en-GB" dirty="0"/>
              <a:t> , by conduction through the wall, and by convection from the outer surface of the wall at  to the cold fluid at T</a:t>
            </a:r>
            <a:r>
              <a:rPr lang="en-GB" baseline="-25000" dirty="0"/>
              <a:t>∞2</a:t>
            </a:r>
            <a:r>
              <a:rPr lang="en-GB" dirty="0"/>
              <a:t>.</a:t>
            </a:r>
            <a:endParaRPr lang="en-US" dirty="0"/>
          </a:p>
        </p:txBody>
      </p:sp>
    </p:spTree>
  </p:cSld>
  <p:clrMapOvr>
    <a:masterClrMapping/>
  </p:clrMapOvr>
  <p:transition advTm="240000"/>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a:t>Case 1 :</a:t>
            </a:r>
            <a:r>
              <a:rPr lang="en-US" b="1" dirty="0"/>
              <a:t>Fourier-Biot equation</a:t>
            </a:r>
            <a:br>
              <a:rPr lang="en-US" dirty="0"/>
            </a:br>
            <a:r>
              <a:rPr lang="en-US" dirty="0"/>
              <a:t>if only  </a:t>
            </a:r>
            <a:r>
              <a:rPr lang="el-GR" dirty="0"/>
              <a:t>λ</a:t>
            </a:r>
            <a:r>
              <a:rPr lang="en-US" dirty="0"/>
              <a:t> is assumed constant </a:t>
            </a:r>
          </a:p>
        </p:txBody>
      </p:sp>
      <p:sp>
        <p:nvSpPr>
          <p:cNvPr id="3" name="Content Placeholder 2"/>
          <p:cNvSpPr>
            <a:spLocks noGrp="1"/>
          </p:cNvSpPr>
          <p:nvPr>
            <p:ph idx="1"/>
          </p:nvPr>
        </p:nvSpPr>
        <p:spPr>
          <a:xfrm>
            <a:off x="457200" y="1295400"/>
            <a:ext cx="8229600" cy="4830763"/>
          </a:xfrm>
        </p:spPr>
        <p:txBody>
          <a:bodyPr/>
          <a:lstStyle/>
          <a:p>
            <a:r>
              <a:rPr lang="en-US" dirty="0"/>
              <a:t> </a:t>
            </a:r>
            <a:r>
              <a:rPr lang="el-GR" dirty="0"/>
              <a:t>λ</a:t>
            </a:r>
            <a:r>
              <a:rPr lang="en-US" dirty="0"/>
              <a:t> can be taken out and the differential operation carried out resulting in (2.60) as:</a:t>
            </a:r>
          </a:p>
          <a:p>
            <a:endParaRPr lang="en-US" dirty="0"/>
          </a:p>
          <a:p>
            <a:endParaRPr lang="en-US" dirty="0"/>
          </a:p>
          <a:p>
            <a:r>
              <a:rPr lang="en-US" dirty="0"/>
              <a:t> </a:t>
            </a:r>
          </a:p>
        </p:txBody>
      </p:sp>
      <p:sp>
        <p:nvSpPr>
          <p:cNvPr id="747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4753" name="Object 1"/>
          <p:cNvGraphicFramePr>
            <a:graphicFrameLocks noChangeAspect="1"/>
          </p:cNvGraphicFramePr>
          <p:nvPr/>
        </p:nvGraphicFramePr>
        <p:xfrm>
          <a:off x="838200" y="2667000"/>
          <a:ext cx="7234238" cy="1905000"/>
        </p:xfrm>
        <a:graphic>
          <a:graphicData uri="http://schemas.openxmlformats.org/presentationml/2006/ole">
            <mc:AlternateContent xmlns:mc="http://schemas.openxmlformats.org/markup-compatibility/2006">
              <mc:Choice xmlns:v="urn:schemas-microsoft-com:vml" Requires="v">
                <p:oleObj name="Equation" r:id="rId2" imgW="2057400" imgH="457200" progId="Equation.3">
                  <p:embed/>
                </p:oleObj>
              </mc:Choice>
              <mc:Fallback>
                <p:oleObj name="Equation" r:id="rId2" imgW="2057400" imgH="457200" progId="Equation.3">
                  <p:embed/>
                  <p:pic>
                    <p:nvPicPr>
                      <p:cNvPr id="74753"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667000"/>
                        <a:ext cx="7234238" cy="190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advTm="240000"/>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2: If </a:t>
            </a:r>
            <a:r>
              <a:rPr lang="el-GR" dirty="0"/>
              <a:t>λ</a:t>
            </a:r>
            <a:r>
              <a:rPr lang="en-US" dirty="0"/>
              <a:t> is constant and  </a:t>
            </a:r>
          </a:p>
        </p:txBody>
      </p:sp>
      <p:sp>
        <p:nvSpPr>
          <p:cNvPr id="3" name="Content Placeholder 2"/>
          <p:cNvSpPr>
            <a:spLocks noGrp="1"/>
          </p:cNvSpPr>
          <p:nvPr>
            <p:ph idx="1"/>
          </p:nvPr>
        </p:nvSpPr>
        <p:spPr/>
        <p:txBody>
          <a:bodyPr/>
          <a:lstStyle/>
          <a:p>
            <a:r>
              <a:rPr lang="en-US" dirty="0"/>
              <a:t>These conditions result in the </a:t>
            </a:r>
            <a:r>
              <a:rPr lang="en-US" b="1" dirty="0"/>
              <a:t>FOURIER’S</a:t>
            </a:r>
            <a:r>
              <a:rPr lang="en-US" dirty="0"/>
              <a:t> equation (2.61):</a:t>
            </a:r>
          </a:p>
        </p:txBody>
      </p:sp>
      <p:sp>
        <p:nvSpPr>
          <p:cNvPr id="7373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3729" name="Object 1"/>
          <p:cNvGraphicFramePr>
            <a:graphicFrameLocks noChangeAspect="1"/>
          </p:cNvGraphicFramePr>
          <p:nvPr/>
        </p:nvGraphicFramePr>
        <p:xfrm>
          <a:off x="7696200" y="609600"/>
          <a:ext cx="762000" cy="414130"/>
        </p:xfrm>
        <a:graphic>
          <a:graphicData uri="http://schemas.openxmlformats.org/presentationml/2006/ole">
            <mc:AlternateContent xmlns:mc="http://schemas.openxmlformats.org/markup-compatibility/2006">
              <mc:Choice xmlns:v="urn:schemas-microsoft-com:vml" Requires="v">
                <p:oleObj name="Equation" r:id="rId2" imgW="444307" imgH="241195" progId="Equation.3">
                  <p:embed/>
                </p:oleObj>
              </mc:Choice>
              <mc:Fallback>
                <p:oleObj name="Equation" r:id="rId2" imgW="444307" imgH="241195" progId="Equation.3">
                  <p:embed/>
                  <p:pic>
                    <p:nvPicPr>
                      <p:cNvPr id="73729"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6200" y="609600"/>
                        <a:ext cx="762000" cy="4141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373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3731" name="Object 3"/>
          <p:cNvGraphicFramePr>
            <a:graphicFrameLocks noChangeAspect="1"/>
          </p:cNvGraphicFramePr>
          <p:nvPr/>
        </p:nvGraphicFramePr>
        <p:xfrm>
          <a:off x="1295400" y="3048000"/>
          <a:ext cx="6893003" cy="2139950"/>
        </p:xfrm>
        <a:graphic>
          <a:graphicData uri="http://schemas.openxmlformats.org/presentationml/2006/ole">
            <mc:AlternateContent xmlns:mc="http://schemas.openxmlformats.org/markup-compatibility/2006">
              <mc:Choice xmlns:v="urn:schemas-microsoft-com:vml" Requires="v">
                <p:oleObj name="Equation" r:id="rId4" imgW="1955520" imgH="520560" progId="Equation.3">
                  <p:embed/>
                </p:oleObj>
              </mc:Choice>
              <mc:Fallback>
                <p:oleObj name="Equation" r:id="rId4" imgW="1955520" imgH="520560" progId="Equation.3">
                  <p:embed/>
                  <p:pic>
                    <p:nvPicPr>
                      <p:cNvPr id="73731"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3048000"/>
                        <a:ext cx="6893003" cy="2139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advTm="240000"/>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normAutofit fontScale="90000"/>
          </a:bodyPr>
          <a:lstStyle/>
          <a:p>
            <a:r>
              <a:rPr lang="en-US" sz="4000" dirty="0"/>
              <a:t>Case 3: </a:t>
            </a:r>
            <a:r>
              <a:rPr lang="el-GR" sz="4000" dirty="0"/>
              <a:t>λ</a:t>
            </a:r>
            <a:r>
              <a:rPr lang="en-US" sz="4000" dirty="0"/>
              <a:t> assumed constant at steady-state with</a:t>
            </a:r>
          </a:p>
        </p:txBody>
      </p:sp>
      <p:sp>
        <p:nvSpPr>
          <p:cNvPr id="3" name="Content Placeholder 2"/>
          <p:cNvSpPr>
            <a:spLocks noGrp="1"/>
          </p:cNvSpPr>
          <p:nvPr>
            <p:ph idx="1"/>
          </p:nvPr>
        </p:nvSpPr>
        <p:spPr/>
        <p:txBody>
          <a:bodyPr/>
          <a:lstStyle/>
          <a:p>
            <a:r>
              <a:rPr lang="en-US" dirty="0"/>
              <a:t>These conditions result in the </a:t>
            </a:r>
            <a:r>
              <a:rPr lang="en-US" b="1" dirty="0"/>
              <a:t>POISSON</a:t>
            </a:r>
            <a:r>
              <a:rPr lang="en-US" dirty="0"/>
              <a:t> equation (2.62)</a:t>
            </a:r>
          </a:p>
        </p:txBody>
      </p:sp>
      <p:sp>
        <p:nvSpPr>
          <p:cNvPr id="798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9873" name="Object 1"/>
          <p:cNvGraphicFramePr>
            <a:graphicFrameLocks noChangeAspect="1"/>
          </p:cNvGraphicFramePr>
          <p:nvPr/>
        </p:nvGraphicFramePr>
        <p:xfrm>
          <a:off x="5562600" y="609600"/>
          <a:ext cx="762000" cy="414130"/>
        </p:xfrm>
        <a:graphic>
          <a:graphicData uri="http://schemas.openxmlformats.org/presentationml/2006/ole">
            <mc:AlternateContent xmlns:mc="http://schemas.openxmlformats.org/markup-compatibility/2006">
              <mc:Choice xmlns:v="urn:schemas-microsoft-com:vml" Requires="v">
                <p:oleObj name="Equation" r:id="rId2" imgW="444307" imgH="241195" progId="Equation.3">
                  <p:embed/>
                </p:oleObj>
              </mc:Choice>
              <mc:Fallback>
                <p:oleObj name="Equation" r:id="rId2" imgW="444307" imgH="241195" progId="Equation.3">
                  <p:embed/>
                  <p:pic>
                    <p:nvPicPr>
                      <p:cNvPr id="79873"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609600"/>
                        <a:ext cx="762000" cy="4141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987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9875" name="Object 3"/>
          <p:cNvGraphicFramePr>
            <a:graphicFrameLocks noChangeAspect="1"/>
          </p:cNvGraphicFramePr>
          <p:nvPr/>
        </p:nvGraphicFramePr>
        <p:xfrm>
          <a:off x="838200" y="2743200"/>
          <a:ext cx="6819901" cy="2133600"/>
        </p:xfrm>
        <a:graphic>
          <a:graphicData uri="http://schemas.openxmlformats.org/presentationml/2006/ole">
            <mc:AlternateContent xmlns:mc="http://schemas.openxmlformats.org/markup-compatibility/2006">
              <mc:Choice xmlns:v="urn:schemas-microsoft-com:vml" Requires="v">
                <p:oleObj name="Equation" r:id="rId4" imgW="1701800" imgH="457200" progId="Equation.3">
                  <p:embed/>
                </p:oleObj>
              </mc:Choice>
              <mc:Fallback>
                <p:oleObj name="Equation" r:id="rId4" imgW="1701800" imgH="457200" progId="Equation.3">
                  <p:embed/>
                  <p:pic>
                    <p:nvPicPr>
                      <p:cNvPr id="79875"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2743200"/>
                        <a:ext cx="6819901" cy="213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advTm="240000"/>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case 4:  steady state-conditions with </a:t>
            </a:r>
            <a:r>
              <a:rPr lang="el-GR" sz="4000" dirty="0"/>
              <a:t>λ</a:t>
            </a:r>
            <a:r>
              <a:rPr lang="en-US" sz="4000" dirty="0"/>
              <a:t> assumed constant and  </a:t>
            </a:r>
          </a:p>
        </p:txBody>
      </p:sp>
      <p:sp>
        <p:nvSpPr>
          <p:cNvPr id="3" name="Content Placeholder 2"/>
          <p:cNvSpPr>
            <a:spLocks noGrp="1"/>
          </p:cNvSpPr>
          <p:nvPr>
            <p:ph idx="1"/>
          </p:nvPr>
        </p:nvSpPr>
        <p:spPr/>
        <p:txBody>
          <a:bodyPr/>
          <a:lstStyle/>
          <a:p>
            <a:r>
              <a:rPr lang="en-US" dirty="0"/>
              <a:t>These conditions result in the </a:t>
            </a:r>
            <a:r>
              <a:rPr lang="en-US" b="1" dirty="0"/>
              <a:t>LAPLACE</a:t>
            </a:r>
            <a:r>
              <a:rPr lang="en-US" dirty="0"/>
              <a:t> Equation (2.63)</a:t>
            </a:r>
          </a:p>
        </p:txBody>
      </p:sp>
      <p:sp>
        <p:nvSpPr>
          <p:cNvPr id="808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0897" name="Object 1"/>
          <p:cNvGraphicFramePr>
            <a:graphicFrameLocks noChangeAspect="1"/>
          </p:cNvGraphicFramePr>
          <p:nvPr/>
        </p:nvGraphicFramePr>
        <p:xfrm>
          <a:off x="6934200" y="990600"/>
          <a:ext cx="1028334" cy="533400"/>
        </p:xfrm>
        <a:graphic>
          <a:graphicData uri="http://schemas.openxmlformats.org/presentationml/2006/ole">
            <mc:AlternateContent xmlns:mc="http://schemas.openxmlformats.org/markup-compatibility/2006">
              <mc:Choice xmlns:v="urn:schemas-microsoft-com:vml" Requires="v">
                <p:oleObj name="Equation" r:id="rId2" imgW="507960" imgH="266400" progId="Equation.3">
                  <p:embed/>
                </p:oleObj>
              </mc:Choice>
              <mc:Fallback>
                <p:oleObj name="Equation" r:id="rId2" imgW="507960" imgH="266400" progId="Equation.3">
                  <p:embed/>
                  <p:pic>
                    <p:nvPicPr>
                      <p:cNvPr id="80897"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990600"/>
                        <a:ext cx="1028334"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090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0899" name="Object 3"/>
          <p:cNvGraphicFramePr>
            <a:graphicFrameLocks noChangeAspect="1"/>
          </p:cNvGraphicFramePr>
          <p:nvPr/>
        </p:nvGraphicFramePr>
        <p:xfrm>
          <a:off x="1676400" y="2819400"/>
          <a:ext cx="5257800" cy="2286000"/>
        </p:xfrm>
        <a:graphic>
          <a:graphicData uri="http://schemas.openxmlformats.org/presentationml/2006/ole">
            <mc:AlternateContent xmlns:mc="http://schemas.openxmlformats.org/markup-compatibility/2006">
              <mc:Choice xmlns:v="urn:schemas-microsoft-com:vml" Requires="v">
                <p:oleObj name="Equation" r:id="rId4" imgW="1371600" imgH="457200" progId="Equation.3">
                  <p:embed/>
                </p:oleObj>
              </mc:Choice>
              <mc:Fallback>
                <p:oleObj name="Equation" r:id="rId4" imgW="1371600" imgH="457200" progId="Equation.3">
                  <p:embed/>
                  <p:pic>
                    <p:nvPicPr>
                      <p:cNvPr id="80899"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2819400"/>
                        <a:ext cx="5257800" cy="228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advTm="240000"/>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38200"/>
          </a:xfrm>
        </p:spPr>
        <p:txBody>
          <a:bodyPr>
            <a:normAutofit fontScale="90000"/>
          </a:bodyPr>
          <a:lstStyle/>
          <a:p>
            <a:r>
              <a:rPr lang="en-US" sz="3200" b="1" dirty="0"/>
              <a:t>1-dimensional heat equation in cylindrical coordinates</a:t>
            </a:r>
          </a:p>
        </p:txBody>
      </p:sp>
      <p:sp>
        <p:nvSpPr>
          <p:cNvPr id="3" name="Content Placeholder 2"/>
          <p:cNvSpPr>
            <a:spLocks noGrp="1"/>
          </p:cNvSpPr>
          <p:nvPr>
            <p:ph idx="1"/>
          </p:nvPr>
        </p:nvSpPr>
        <p:spPr>
          <a:xfrm>
            <a:off x="457200" y="838200"/>
            <a:ext cx="8229600" cy="5287963"/>
          </a:xfrm>
        </p:spPr>
        <p:txBody>
          <a:bodyPr/>
          <a:lstStyle/>
          <a:p>
            <a:r>
              <a:rPr lang="en-US" dirty="0"/>
              <a:t>Applying the energy balance equation to an element we proceed as follows:</a:t>
            </a:r>
          </a:p>
        </p:txBody>
      </p:sp>
      <p:pic>
        <p:nvPicPr>
          <p:cNvPr id="82946" name="Picture 0" descr="hollow cylinder.jpg"/>
          <p:cNvPicPr>
            <a:picLocks noChangeAspect="1" noChangeArrowheads="1"/>
          </p:cNvPicPr>
          <p:nvPr/>
        </p:nvPicPr>
        <p:blipFill>
          <a:blip r:embed="rId2" cstate="print">
            <a:lum bright="-26000" contrast="44000"/>
          </a:blip>
          <a:srcRect/>
          <a:stretch>
            <a:fillRect/>
          </a:stretch>
        </p:blipFill>
        <p:spPr bwMode="auto">
          <a:xfrm>
            <a:off x="838200" y="2895600"/>
            <a:ext cx="1428750" cy="1495425"/>
          </a:xfrm>
          <a:prstGeom prst="rect">
            <a:avLst/>
          </a:prstGeom>
          <a:noFill/>
          <a:ln w="9525">
            <a:noFill/>
            <a:miter lim="800000"/>
            <a:headEnd/>
            <a:tailEnd/>
          </a:ln>
        </p:spPr>
      </p:pic>
      <p:sp>
        <p:nvSpPr>
          <p:cNvPr id="8294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2947" name="Object 3"/>
          <p:cNvGraphicFramePr>
            <a:graphicFrameLocks noChangeAspect="1"/>
          </p:cNvGraphicFramePr>
          <p:nvPr/>
        </p:nvGraphicFramePr>
        <p:xfrm>
          <a:off x="3200400" y="2057400"/>
          <a:ext cx="4114800" cy="3902181"/>
        </p:xfrm>
        <a:graphic>
          <a:graphicData uri="http://schemas.openxmlformats.org/presentationml/2006/ole">
            <mc:AlternateContent xmlns:mc="http://schemas.openxmlformats.org/markup-compatibility/2006">
              <mc:Choice xmlns:v="urn:schemas-microsoft-com:vml" Requires="v">
                <p:oleObj name="Equation" r:id="rId3" imgW="3136900" imgH="2971800" progId="Equation.3">
                  <p:embed/>
                </p:oleObj>
              </mc:Choice>
              <mc:Fallback>
                <p:oleObj name="Equation" r:id="rId3" imgW="3136900" imgH="2971800" progId="Equation.3">
                  <p:embed/>
                  <p:pic>
                    <p:nvPicPr>
                      <p:cNvPr id="82947"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2057400"/>
                        <a:ext cx="4114800" cy="39021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949" name="Rectangle 5"/>
          <p:cNvSpPr>
            <a:spLocks noChangeArrowheads="1"/>
          </p:cNvSpPr>
          <p:nvPr/>
        </p:nvSpPr>
        <p:spPr bwMode="auto">
          <a:xfrm>
            <a:off x="0" y="29718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ransition advTm="240000"/>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Heat Conduction Equation in cylindrical coordinates</a:t>
            </a:r>
          </a:p>
        </p:txBody>
      </p:sp>
      <p:sp>
        <p:nvSpPr>
          <p:cNvPr id="3" name="Content Placeholder 2"/>
          <p:cNvSpPr>
            <a:spLocks noGrp="1"/>
          </p:cNvSpPr>
          <p:nvPr>
            <p:ph idx="1"/>
          </p:nvPr>
        </p:nvSpPr>
        <p:spPr/>
        <p:txBody>
          <a:bodyPr>
            <a:normAutofit lnSpcReduction="10000"/>
          </a:bodyPr>
          <a:lstStyle/>
          <a:p>
            <a:r>
              <a:rPr lang="en-US" dirty="0"/>
              <a:t>We arrive at equation (2.65) by dividing through the previous equation by </a:t>
            </a:r>
            <a:r>
              <a:rPr lang="el-GR" dirty="0"/>
              <a:t>λ</a:t>
            </a:r>
            <a:r>
              <a:rPr lang="en-US" dirty="0"/>
              <a:t> since it is assumed constant</a:t>
            </a:r>
          </a:p>
          <a:p>
            <a:endParaRPr lang="en-US" dirty="0"/>
          </a:p>
          <a:p>
            <a:endParaRPr lang="en-US" dirty="0"/>
          </a:p>
          <a:p>
            <a:r>
              <a:rPr lang="en-US" dirty="0"/>
              <a:t>Varied forms of this equation are written depending on the problem being solved. These would be considered in more advanced course modules.</a:t>
            </a:r>
          </a:p>
        </p:txBody>
      </p:sp>
      <p:sp>
        <p:nvSpPr>
          <p:cNvPr id="839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3969" name="Object 1"/>
          <p:cNvGraphicFramePr>
            <a:graphicFrameLocks noChangeAspect="1"/>
          </p:cNvGraphicFramePr>
          <p:nvPr/>
        </p:nvGraphicFramePr>
        <p:xfrm>
          <a:off x="2971800" y="3048000"/>
          <a:ext cx="3933825" cy="1219200"/>
        </p:xfrm>
        <a:graphic>
          <a:graphicData uri="http://schemas.openxmlformats.org/presentationml/2006/ole">
            <mc:AlternateContent xmlns:mc="http://schemas.openxmlformats.org/markup-compatibility/2006">
              <mc:Choice xmlns:v="urn:schemas-microsoft-com:vml" Requires="v">
                <p:oleObj name="Equation" r:id="rId2" imgW="1689100" imgH="457200" progId="Equation.3">
                  <p:embed/>
                </p:oleObj>
              </mc:Choice>
              <mc:Fallback>
                <p:oleObj name="Equation" r:id="rId2" imgW="1689100" imgH="457200" progId="Equation.3">
                  <p:embed/>
                  <p:pic>
                    <p:nvPicPr>
                      <p:cNvPr id="83969"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3048000"/>
                        <a:ext cx="3933825" cy="1219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advTm="240000"/>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1-dimensinal heat conduction equation in spherical coordinates with </a:t>
            </a:r>
            <a:r>
              <a:rPr lang="el-GR" sz="3200" b="1" dirty="0"/>
              <a:t>λ</a:t>
            </a:r>
            <a:r>
              <a:rPr lang="en-US" sz="3200" b="1" dirty="0"/>
              <a:t> = constant</a:t>
            </a:r>
          </a:p>
        </p:txBody>
      </p:sp>
      <p:sp>
        <p:nvSpPr>
          <p:cNvPr id="3" name="Content Placeholder 2"/>
          <p:cNvSpPr>
            <a:spLocks noGrp="1"/>
          </p:cNvSpPr>
          <p:nvPr>
            <p:ph idx="1"/>
          </p:nvPr>
        </p:nvSpPr>
        <p:spPr>
          <a:xfrm>
            <a:off x="381000" y="1295400"/>
            <a:ext cx="8229600" cy="4830763"/>
          </a:xfrm>
        </p:spPr>
        <p:txBody>
          <a:bodyPr/>
          <a:lstStyle/>
          <a:p>
            <a:r>
              <a:rPr lang="en-US" sz="2800" b="1" dirty="0"/>
              <a:t>We apply the energy balance on an element and obtain the following:</a:t>
            </a:r>
          </a:p>
          <a:p>
            <a:endParaRPr lang="en-US" dirty="0"/>
          </a:p>
          <a:p>
            <a:endParaRPr lang="en-US" dirty="0"/>
          </a:p>
          <a:p>
            <a:r>
              <a:rPr lang="en-US" dirty="0"/>
              <a:t>              </a:t>
            </a:r>
          </a:p>
          <a:p>
            <a:r>
              <a:rPr lang="en-US" sz="2800" b="1" dirty="0"/>
              <a:t>                Dividing through the above expression by the elemental volume we obtain:</a:t>
            </a:r>
          </a:p>
        </p:txBody>
      </p:sp>
      <p:pic>
        <p:nvPicPr>
          <p:cNvPr id="84994" name="Picture 1" descr="Hollow sphere.jpg"/>
          <p:cNvPicPr>
            <a:picLocks noChangeAspect="1" noChangeArrowheads="1"/>
          </p:cNvPicPr>
          <p:nvPr/>
        </p:nvPicPr>
        <p:blipFill>
          <a:blip r:embed="rId2" cstate="print">
            <a:lum bright="-26000" contrast="44000"/>
          </a:blip>
          <a:srcRect/>
          <a:stretch>
            <a:fillRect/>
          </a:stretch>
        </p:blipFill>
        <p:spPr bwMode="auto">
          <a:xfrm>
            <a:off x="685800" y="3048000"/>
            <a:ext cx="1409700" cy="1514475"/>
          </a:xfrm>
          <a:prstGeom prst="rect">
            <a:avLst/>
          </a:prstGeom>
          <a:noFill/>
          <a:ln w="9525">
            <a:noFill/>
            <a:miter lim="800000"/>
            <a:headEnd/>
            <a:tailEnd/>
          </a:ln>
        </p:spPr>
      </p:pic>
      <p:sp>
        <p:nvSpPr>
          <p:cNvPr id="849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4995" name="Object 3"/>
          <p:cNvGraphicFramePr>
            <a:graphicFrameLocks noChangeAspect="1"/>
          </p:cNvGraphicFramePr>
          <p:nvPr/>
        </p:nvGraphicFramePr>
        <p:xfrm>
          <a:off x="4191000" y="1828800"/>
          <a:ext cx="4279819" cy="2054837"/>
        </p:xfrm>
        <a:graphic>
          <a:graphicData uri="http://schemas.openxmlformats.org/presentationml/2006/ole">
            <mc:AlternateContent xmlns:mc="http://schemas.openxmlformats.org/markup-compatibility/2006">
              <mc:Choice xmlns:v="urn:schemas-microsoft-com:vml" Requires="v">
                <p:oleObj name="Equation" r:id="rId3" imgW="3111500" imgH="1498600" progId="Equation.3">
                  <p:embed/>
                </p:oleObj>
              </mc:Choice>
              <mc:Fallback>
                <p:oleObj name="Equation" r:id="rId3" imgW="3111500" imgH="1498600" progId="Equation.3">
                  <p:embed/>
                  <p:pic>
                    <p:nvPicPr>
                      <p:cNvPr id="84995"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1828800"/>
                        <a:ext cx="4279819" cy="2054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499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4997" name="Object 5"/>
          <p:cNvGraphicFramePr>
            <a:graphicFrameLocks noChangeAspect="1"/>
          </p:cNvGraphicFramePr>
          <p:nvPr/>
        </p:nvGraphicFramePr>
        <p:xfrm>
          <a:off x="2590800" y="5105400"/>
          <a:ext cx="3978729" cy="1295400"/>
        </p:xfrm>
        <a:graphic>
          <a:graphicData uri="http://schemas.openxmlformats.org/presentationml/2006/ole">
            <mc:AlternateContent xmlns:mc="http://schemas.openxmlformats.org/markup-compatibility/2006">
              <mc:Choice xmlns:v="urn:schemas-microsoft-com:vml" Requires="v">
                <p:oleObj name="Equation" r:id="rId5" imgW="1638300" imgH="457200" progId="Equation.3">
                  <p:embed/>
                </p:oleObj>
              </mc:Choice>
              <mc:Fallback>
                <p:oleObj name="Equation" r:id="rId5" imgW="1638300" imgH="457200" progId="Equation.3">
                  <p:embed/>
                  <p:pic>
                    <p:nvPicPr>
                      <p:cNvPr id="84997"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0800" y="5105400"/>
                        <a:ext cx="3978729" cy="1295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advTm="240000"/>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Unsteady heat flow </a:t>
            </a:r>
          </a:p>
        </p:txBody>
      </p:sp>
      <p:sp>
        <p:nvSpPr>
          <p:cNvPr id="3" name="Content Placeholder 2"/>
          <p:cNvSpPr>
            <a:spLocks noGrp="1"/>
          </p:cNvSpPr>
          <p:nvPr>
            <p:ph idx="1"/>
          </p:nvPr>
        </p:nvSpPr>
        <p:spPr>
          <a:xfrm>
            <a:off x="228600" y="838200"/>
            <a:ext cx="8610600" cy="5562600"/>
          </a:xfrm>
        </p:spPr>
        <p:txBody>
          <a:bodyPr>
            <a:normAutofit fontScale="70000" lnSpcReduction="20000"/>
          </a:bodyPr>
          <a:lstStyle/>
          <a:p>
            <a:r>
              <a:rPr lang="en-US" b="1" dirty="0"/>
              <a:t>In heat transfer, bodies are observed to behave like a “lump” whose interior remains essentially uniform at all times during a heat transfer process. The initial temperature of the body in a given environment (α, T</a:t>
            </a:r>
            <a:r>
              <a:rPr lang="en-US" b="1" baseline="-25000" dirty="0"/>
              <a:t>∞</a:t>
            </a:r>
            <a:r>
              <a:rPr lang="en-US" b="1" dirty="0"/>
              <a:t>) is (T</a:t>
            </a:r>
            <a:r>
              <a:rPr lang="en-US" b="1" baseline="-25000" dirty="0"/>
              <a:t>i</a:t>
            </a:r>
            <a:r>
              <a:rPr lang="en-US" b="1" dirty="0"/>
              <a:t>, t = 0) and the temperature of such bodies may be taken to be a function of time only, i.e. T (t). Heat transfer analysis that utilizes this idealization is known as lumped capacitance method of analysis and it provides great simplification to certain classes of heat transfer without much loss of accuracy from exact solutions. The following questions can be answered with this analysis</a:t>
            </a:r>
          </a:p>
          <a:p>
            <a:pPr marL="514350" lvl="0" indent="-514350">
              <a:buFont typeface="+mj-lt"/>
              <a:buAutoNum type="arabicPeriod"/>
            </a:pPr>
            <a:r>
              <a:rPr lang="en-US" b="1" dirty="0"/>
              <a:t>The temperature of the body after a time t.</a:t>
            </a:r>
          </a:p>
          <a:p>
            <a:pPr marL="514350" lvl="0" indent="-514350">
              <a:buFont typeface="+mj-lt"/>
              <a:buAutoNum type="arabicPeriod"/>
            </a:pPr>
            <a:r>
              <a:rPr lang="en-US" b="1" dirty="0"/>
              <a:t>The time taken by the body to attain or reach a defined temperature in a given environment.</a:t>
            </a:r>
          </a:p>
          <a:p>
            <a:pPr marL="514350" lvl="0" indent="-514350">
              <a:buFont typeface="+mj-lt"/>
              <a:buAutoNum type="arabicPeriod"/>
            </a:pPr>
            <a:r>
              <a:rPr lang="en-US" b="1" dirty="0"/>
              <a:t>The rate of heat transfer between the body and the environment at any time t as determined by Newton’s law of cooling as  </a:t>
            </a:r>
          </a:p>
          <a:p>
            <a:pPr marL="514350" lvl="0" indent="-514350">
              <a:buFont typeface="+mj-lt"/>
              <a:buAutoNum type="arabicPeriod"/>
            </a:pPr>
            <a:r>
              <a:rPr lang="en-US" b="1" dirty="0"/>
              <a:t>The total amount of heat transfer between the body and the environment over the time interval (t = 0 to t) is , simply obtained from the rate of change of internal energy of the body.</a:t>
            </a:r>
          </a:p>
          <a:p>
            <a:pPr marL="514350" indent="-514350">
              <a:buFont typeface="+mj-lt"/>
              <a:buAutoNum type="arabicPeriod"/>
            </a:pPr>
            <a:r>
              <a:rPr lang="en-GB" b="1" dirty="0"/>
              <a:t>The upper limit of heat transfer from the body as obtained when the body reaches the temperature of the environment i.e.</a:t>
            </a:r>
            <a:r>
              <a:rPr lang="en-GB" dirty="0"/>
              <a:t> </a:t>
            </a:r>
            <a:endParaRPr lang="en-US" dirty="0"/>
          </a:p>
        </p:txBody>
      </p:sp>
      <p:sp>
        <p:nvSpPr>
          <p:cNvPr id="1054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5473" name="Object 1"/>
          <p:cNvGraphicFramePr>
            <a:graphicFrameLocks noChangeAspect="1"/>
          </p:cNvGraphicFramePr>
          <p:nvPr/>
        </p:nvGraphicFramePr>
        <p:xfrm>
          <a:off x="5791200" y="6324600"/>
          <a:ext cx="1778000" cy="333375"/>
        </p:xfrm>
        <a:graphic>
          <a:graphicData uri="http://schemas.openxmlformats.org/presentationml/2006/ole">
            <mc:AlternateContent xmlns:mc="http://schemas.openxmlformats.org/markup-compatibility/2006">
              <mc:Choice xmlns:v="urn:schemas-microsoft-com:vml" Requires="v">
                <p:oleObj name="Equation" r:id="rId2" imgW="1371600" imgH="254000" progId="Equation.3">
                  <p:embed/>
                </p:oleObj>
              </mc:Choice>
              <mc:Fallback>
                <p:oleObj name="Equation" r:id="rId2" imgW="1371600" imgH="254000" progId="Equation.3">
                  <p:embed/>
                  <p:pic>
                    <p:nvPicPr>
                      <p:cNvPr id="105473"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6324600"/>
                        <a:ext cx="1778000"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547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5475" name="Object 3"/>
          <p:cNvGraphicFramePr>
            <a:graphicFrameLocks noChangeAspect="1"/>
          </p:cNvGraphicFramePr>
          <p:nvPr/>
        </p:nvGraphicFramePr>
        <p:xfrm>
          <a:off x="7239000" y="4572000"/>
          <a:ext cx="1778000" cy="304800"/>
        </p:xfrm>
        <a:graphic>
          <a:graphicData uri="http://schemas.openxmlformats.org/presentationml/2006/ole">
            <mc:AlternateContent xmlns:mc="http://schemas.openxmlformats.org/markup-compatibility/2006">
              <mc:Choice xmlns:v="urn:schemas-microsoft-com:vml" Requires="v">
                <p:oleObj name="Equation" r:id="rId4" imgW="1333500" imgH="228600" progId="Equation.3">
                  <p:embed/>
                </p:oleObj>
              </mc:Choice>
              <mc:Fallback>
                <p:oleObj name="Equation" r:id="rId4" imgW="1333500" imgH="228600" progId="Equation.3">
                  <p:embed/>
                  <p:pic>
                    <p:nvPicPr>
                      <p:cNvPr id="105475"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39000" y="4572000"/>
                        <a:ext cx="177800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advTm="240000"/>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a:t>Criteria for unsteady heat analysis</a:t>
            </a:r>
          </a:p>
        </p:txBody>
      </p:sp>
      <p:sp>
        <p:nvSpPr>
          <p:cNvPr id="3" name="Content Placeholder 2"/>
          <p:cNvSpPr>
            <a:spLocks noGrp="1"/>
          </p:cNvSpPr>
          <p:nvPr>
            <p:ph idx="1"/>
          </p:nvPr>
        </p:nvSpPr>
        <p:spPr>
          <a:xfrm>
            <a:off x="228600" y="838200"/>
            <a:ext cx="8686800" cy="5638800"/>
          </a:xfrm>
        </p:spPr>
        <p:txBody>
          <a:bodyPr>
            <a:normAutofit fontScale="55000" lnSpcReduction="20000"/>
          </a:bodyPr>
          <a:lstStyle/>
          <a:p>
            <a:r>
              <a:rPr lang="en-US" b="1" dirty="0"/>
              <a:t>We develop the criteria for analysis by doing the following:</a:t>
            </a:r>
          </a:p>
          <a:p>
            <a:pPr lvl="0"/>
            <a:r>
              <a:rPr lang="en-US" b="1" dirty="0"/>
              <a:t>Approximating the shape of the body as being (i) a slab (ii) a cylinder and (iii) a sphere</a:t>
            </a:r>
          </a:p>
          <a:p>
            <a:pPr lvl="0"/>
            <a:r>
              <a:rPr lang="en-US" b="1" dirty="0"/>
              <a:t>Determining the characteristic length Lc of the body where </a:t>
            </a:r>
          </a:p>
          <a:p>
            <a:pPr lvl="0"/>
            <a:r>
              <a:rPr lang="en-US" b="1" dirty="0"/>
              <a:t>Determining the governing parameter for lumped capacitance analysis called the Biot Number (B</a:t>
            </a:r>
            <a:r>
              <a:rPr lang="en-US" b="1" baseline="-25000" dirty="0"/>
              <a:t>i</a:t>
            </a:r>
            <a:r>
              <a:rPr lang="en-US" b="1" dirty="0"/>
              <a:t>)</a:t>
            </a:r>
          </a:p>
          <a:p>
            <a:endParaRPr lang="en-US" b="1" dirty="0"/>
          </a:p>
          <a:p>
            <a:endParaRPr lang="en-US" b="1" dirty="0"/>
          </a:p>
          <a:p>
            <a:endParaRPr lang="en-US" b="1" dirty="0"/>
          </a:p>
          <a:p>
            <a:endParaRPr lang="en-US" b="1" dirty="0"/>
          </a:p>
          <a:p>
            <a:r>
              <a:rPr lang="en-US" b="1" dirty="0"/>
              <a:t>Criteria applicable with about 5% loss of accuracy when B</a:t>
            </a:r>
            <a:r>
              <a:rPr lang="en-US" b="1" baseline="-25000" dirty="0"/>
              <a:t>i</a:t>
            </a:r>
            <a:r>
              <a:rPr lang="en-US" b="1" dirty="0"/>
              <a:t> &lt; 0.1. So first step is to evaluate B</a:t>
            </a:r>
            <a:r>
              <a:rPr lang="en-US" b="1" baseline="-25000" dirty="0"/>
              <a:t>i</a:t>
            </a:r>
            <a:r>
              <a:rPr lang="en-US" b="1" dirty="0"/>
              <a:t> and decide whether to use the method. In doing so we define the following;</a:t>
            </a:r>
          </a:p>
          <a:p>
            <a:endParaRPr lang="en-US" b="1" dirty="0"/>
          </a:p>
          <a:p>
            <a:r>
              <a:rPr lang="en-US" b="1" dirty="0"/>
              <a:t>For a slab, </a:t>
            </a:r>
          </a:p>
          <a:p>
            <a:endParaRPr lang="en-US" b="1" dirty="0"/>
          </a:p>
          <a:p>
            <a:r>
              <a:rPr lang="en-US" b="1" dirty="0"/>
              <a:t>For a cylinder, </a:t>
            </a:r>
          </a:p>
          <a:p>
            <a:endParaRPr lang="en-US" b="1" dirty="0"/>
          </a:p>
          <a:p>
            <a:r>
              <a:rPr lang="en-US" b="1" dirty="0"/>
              <a:t>For a sphere, </a:t>
            </a:r>
          </a:p>
          <a:p>
            <a:pPr>
              <a:buNone/>
            </a:pPr>
            <a:r>
              <a:rPr lang="en-US" b="1" dirty="0"/>
              <a:t> </a:t>
            </a:r>
          </a:p>
          <a:p>
            <a:endParaRPr lang="en-US" b="1" dirty="0"/>
          </a:p>
        </p:txBody>
      </p:sp>
      <p:sp>
        <p:nvSpPr>
          <p:cNvPr id="1044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4449" name="Object 1"/>
          <p:cNvGraphicFramePr>
            <a:graphicFrameLocks noChangeAspect="1"/>
          </p:cNvGraphicFramePr>
          <p:nvPr/>
        </p:nvGraphicFramePr>
        <p:xfrm>
          <a:off x="6172200" y="1295400"/>
          <a:ext cx="994144" cy="485775"/>
        </p:xfrm>
        <a:graphic>
          <a:graphicData uri="http://schemas.openxmlformats.org/presentationml/2006/ole">
            <mc:AlternateContent xmlns:mc="http://schemas.openxmlformats.org/markup-compatibility/2006">
              <mc:Choice xmlns:v="urn:schemas-microsoft-com:vml" Requires="v">
                <p:oleObj name="Equation" r:id="rId2" imgW="837836" imgH="406224" progId="Equation.3">
                  <p:embed/>
                </p:oleObj>
              </mc:Choice>
              <mc:Fallback>
                <p:oleObj name="Equation" r:id="rId2" imgW="837836" imgH="406224" progId="Equation.3">
                  <p:embed/>
                  <p:pic>
                    <p:nvPicPr>
                      <p:cNvPr id="104449"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1295400"/>
                        <a:ext cx="994144"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44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4451" name="Object 3"/>
          <p:cNvGraphicFramePr>
            <a:graphicFrameLocks noChangeAspect="1"/>
          </p:cNvGraphicFramePr>
          <p:nvPr/>
        </p:nvGraphicFramePr>
        <p:xfrm>
          <a:off x="1752600" y="2133600"/>
          <a:ext cx="7154334" cy="990600"/>
        </p:xfrm>
        <a:graphic>
          <a:graphicData uri="http://schemas.openxmlformats.org/presentationml/2006/ole">
            <mc:AlternateContent xmlns:mc="http://schemas.openxmlformats.org/markup-compatibility/2006">
              <mc:Choice xmlns:v="urn:schemas-microsoft-com:vml" Requires="v">
                <p:oleObj name="Equation" r:id="rId4" imgW="4953000" imgH="685800" progId="Equation.3">
                  <p:embed/>
                </p:oleObj>
              </mc:Choice>
              <mc:Fallback>
                <p:oleObj name="Equation" r:id="rId4" imgW="4953000" imgH="685800" progId="Equation.3">
                  <p:embed/>
                  <p:pic>
                    <p:nvPicPr>
                      <p:cNvPr id="104451"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2133600"/>
                        <a:ext cx="7154334"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445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4453" name="Object 5"/>
          <p:cNvGraphicFramePr>
            <a:graphicFrameLocks noChangeAspect="1"/>
          </p:cNvGraphicFramePr>
          <p:nvPr/>
        </p:nvGraphicFramePr>
        <p:xfrm>
          <a:off x="4648200" y="4953000"/>
          <a:ext cx="2424545" cy="620233"/>
        </p:xfrm>
        <a:graphic>
          <a:graphicData uri="http://schemas.openxmlformats.org/presentationml/2006/ole">
            <mc:AlternateContent xmlns:mc="http://schemas.openxmlformats.org/markup-compatibility/2006">
              <mc:Choice xmlns:v="urn:schemas-microsoft-com:vml" Requires="v">
                <p:oleObj name="Equation" r:id="rId6" imgW="1638300" imgH="419100" progId="Equation.3">
                  <p:embed/>
                </p:oleObj>
              </mc:Choice>
              <mc:Fallback>
                <p:oleObj name="Equation" r:id="rId6" imgW="1638300" imgH="419100" progId="Equation.3">
                  <p:embed/>
                  <p:pic>
                    <p:nvPicPr>
                      <p:cNvPr id="104453"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8200" y="4953000"/>
                        <a:ext cx="2424545" cy="6202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4456"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4455" name="Object 7"/>
          <p:cNvGraphicFramePr>
            <a:graphicFrameLocks noChangeAspect="1"/>
          </p:cNvGraphicFramePr>
          <p:nvPr/>
        </p:nvGraphicFramePr>
        <p:xfrm>
          <a:off x="1676400" y="3962400"/>
          <a:ext cx="966788" cy="524359"/>
        </p:xfrm>
        <a:graphic>
          <a:graphicData uri="http://schemas.openxmlformats.org/presentationml/2006/ole">
            <mc:AlternateContent xmlns:mc="http://schemas.openxmlformats.org/markup-compatibility/2006">
              <mc:Choice xmlns:v="urn:schemas-microsoft-com:vml" Requires="v">
                <p:oleObj name="Equation" r:id="rId8" imgW="558558" imgH="304668" progId="Equation.3">
                  <p:embed/>
                </p:oleObj>
              </mc:Choice>
              <mc:Fallback>
                <p:oleObj name="Equation" r:id="rId8" imgW="558558" imgH="304668" progId="Equation.3">
                  <p:embed/>
                  <p:pic>
                    <p:nvPicPr>
                      <p:cNvPr id="104455"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76400" y="3962400"/>
                        <a:ext cx="966788" cy="5243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4458"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4457" name="Object 9"/>
          <p:cNvGraphicFramePr>
            <a:graphicFrameLocks noChangeAspect="1"/>
          </p:cNvGraphicFramePr>
          <p:nvPr/>
        </p:nvGraphicFramePr>
        <p:xfrm>
          <a:off x="1981200" y="4572000"/>
          <a:ext cx="1369218" cy="461211"/>
        </p:xfrm>
        <a:graphic>
          <a:graphicData uri="http://schemas.openxmlformats.org/presentationml/2006/ole">
            <mc:AlternateContent xmlns:mc="http://schemas.openxmlformats.org/markup-compatibility/2006">
              <mc:Choice xmlns:v="urn:schemas-microsoft-com:vml" Requires="v">
                <p:oleObj name="Equation" r:id="rId10" imgW="901309" imgH="304668" progId="Equation.3">
                  <p:embed/>
                </p:oleObj>
              </mc:Choice>
              <mc:Fallback>
                <p:oleObj name="Equation" r:id="rId10" imgW="901309" imgH="304668" progId="Equation.3">
                  <p:embed/>
                  <p:pic>
                    <p:nvPicPr>
                      <p:cNvPr id="104457"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81200" y="4572000"/>
                        <a:ext cx="1369218" cy="4612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4460"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4459" name="Object 11"/>
          <p:cNvGraphicFramePr>
            <a:graphicFrameLocks noChangeAspect="1"/>
          </p:cNvGraphicFramePr>
          <p:nvPr/>
        </p:nvGraphicFramePr>
        <p:xfrm>
          <a:off x="2057400" y="5105400"/>
          <a:ext cx="1519238" cy="511743"/>
        </p:xfrm>
        <a:graphic>
          <a:graphicData uri="http://schemas.openxmlformats.org/presentationml/2006/ole">
            <mc:AlternateContent xmlns:mc="http://schemas.openxmlformats.org/markup-compatibility/2006">
              <mc:Choice xmlns:v="urn:schemas-microsoft-com:vml" Requires="v">
                <p:oleObj name="Equation" r:id="rId12" imgW="901309" imgH="304668" progId="Equation.3">
                  <p:embed/>
                </p:oleObj>
              </mc:Choice>
              <mc:Fallback>
                <p:oleObj name="Equation" r:id="rId12" imgW="901309" imgH="304668" progId="Equation.3">
                  <p:embed/>
                  <p:pic>
                    <p:nvPicPr>
                      <p:cNvPr id="104459" name="Object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057400" y="5105400"/>
                        <a:ext cx="1519238" cy="5117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advTm="240000"/>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normAutofit/>
          </a:bodyPr>
          <a:lstStyle/>
          <a:p>
            <a:pPr algn="just"/>
            <a:r>
              <a:rPr lang="en-US" sz="2400" dirty="0"/>
              <a:t>Consider a hot metal forging (Figure 27) that is initially at a uniform temperature T and is quenched by immersing it in a liquid of lower temperature . If the quenching is said to begin at time </a:t>
            </a:r>
            <a:r>
              <a:rPr lang="en-US" sz="2400" i="1" dirty="0"/>
              <a:t>t</a:t>
            </a:r>
            <a:r>
              <a:rPr lang="en-US" sz="2400" dirty="0"/>
              <a:t> = 0, the temperature of the solid will decrease for time </a:t>
            </a:r>
            <a:r>
              <a:rPr lang="en-US" sz="2400" i="1" dirty="0"/>
              <a:t>t</a:t>
            </a:r>
            <a:r>
              <a:rPr lang="en-US" sz="2400" dirty="0"/>
              <a:t> &gt; 0, until it eventually reaches . </a:t>
            </a:r>
          </a:p>
          <a:p>
            <a:pPr algn="just"/>
            <a:r>
              <a:rPr lang="en-US" sz="2400" dirty="0">
                <a:solidFill>
                  <a:srgbClr val="FF0000"/>
                </a:solidFill>
              </a:rPr>
              <a:t>The essence of the lumped capacitance method is the assumption that the temperature of the solid is </a:t>
            </a:r>
            <a:r>
              <a:rPr lang="en-US" sz="2400" i="1" dirty="0">
                <a:solidFill>
                  <a:srgbClr val="FF0000"/>
                </a:solidFill>
              </a:rPr>
              <a:t>spatially uniform</a:t>
            </a:r>
            <a:r>
              <a:rPr lang="en-US" sz="2400" dirty="0">
                <a:solidFill>
                  <a:srgbClr val="FF0000"/>
                </a:solidFill>
              </a:rPr>
              <a:t> at any instant during the transient period</a:t>
            </a:r>
            <a:r>
              <a:rPr lang="en-US" sz="2400" dirty="0"/>
              <a:t>. This assumption implies that temperature gradients within the solid are negligible. </a:t>
            </a:r>
          </a:p>
          <a:p>
            <a:pPr algn="just"/>
            <a:endParaRPr lang="en-US" sz="2400" dirty="0"/>
          </a:p>
        </p:txBody>
      </p:sp>
      <p:pic>
        <p:nvPicPr>
          <p:cNvPr id="103425" name="Picture 683"/>
          <p:cNvPicPr>
            <a:picLocks noChangeAspect="1" noChangeArrowheads="1"/>
          </p:cNvPicPr>
          <p:nvPr/>
        </p:nvPicPr>
        <p:blipFill>
          <a:blip r:embed="rId2" cstate="print">
            <a:lum bright="-26000" contrast="44000"/>
          </a:blip>
          <a:srcRect/>
          <a:stretch>
            <a:fillRect/>
          </a:stretch>
        </p:blipFill>
        <p:spPr bwMode="auto">
          <a:xfrm>
            <a:off x="1981200" y="3733800"/>
            <a:ext cx="5279505" cy="2692104"/>
          </a:xfrm>
          <a:prstGeom prst="rect">
            <a:avLst/>
          </a:prstGeom>
          <a:noFill/>
          <a:ln w="9525">
            <a:noFill/>
            <a:miter lim="800000"/>
            <a:headEnd/>
            <a:tailEnd/>
          </a:ln>
        </p:spPr>
      </p:pic>
    </p:spTree>
  </p:cSld>
  <p:clrMapOvr>
    <a:masterClrMapping/>
  </p:clrMapOvr>
  <p:transition advTm="24000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solidFill>
                  <a:srgbClr val="FF0000"/>
                </a:solidFill>
              </a:rPr>
              <a:t>Figure 6a</a:t>
            </a:r>
          </a:p>
        </p:txBody>
      </p:sp>
      <p:sp>
        <p:nvSpPr>
          <p:cNvPr id="3" name="Content Placeholder 2"/>
          <p:cNvSpPr>
            <a:spLocks noGrp="1"/>
          </p:cNvSpPr>
          <p:nvPr>
            <p:ph idx="1"/>
          </p:nvPr>
        </p:nvSpPr>
        <p:spPr>
          <a:xfrm>
            <a:off x="457200" y="1219200"/>
            <a:ext cx="8229600" cy="4906963"/>
          </a:xfrm>
        </p:spPr>
        <p:txBody>
          <a:bodyPr>
            <a:normAutofit/>
          </a:bodyPr>
          <a:lstStyle/>
          <a:p>
            <a:r>
              <a:rPr lang="en-US" sz="1600" b="1" dirty="0"/>
              <a:t>Heat conduction in a plane wall of thickness L</a:t>
            </a:r>
          </a:p>
        </p:txBody>
      </p:sp>
      <p:pic>
        <p:nvPicPr>
          <p:cNvPr id="18434" name="Picture 872"/>
          <p:cNvPicPr>
            <a:picLocks noChangeAspect="1" noChangeArrowheads="1"/>
          </p:cNvPicPr>
          <p:nvPr/>
        </p:nvPicPr>
        <p:blipFill>
          <a:blip r:embed="rId3" cstate="print">
            <a:lum bright="-20000" contrast="40000"/>
          </a:blip>
          <a:srcRect/>
          <a:stretch>
            <a:fillRect/>
          </a:stretch>
        </p:blipFill>
        <p:spPr bwMode="auto">
          <a:xfrm>
            <a:off x="2819400" y="1905000"/>
            <a:ext cx="3267075" cy="3981450"/>
          </a:xfrm>
          <a:prstGeom prst="rect">
            <a:avLst/>
          </a:prstGeom>
          <a:noFill/>
          <a:ln w="9525">
            <a:noFill/>
            <a:miter lim="800000"/>
            <a:headEnd/>
            <a:tailEnd/>
          </a:ln>
        </p:spPr>
      </p:pic>
    </p:spTree>
  </p:cSld>
  <p:clrMapOvr>
    <a:masterClrMapping/>
  </p:clrMapOvr>
  <p:transition advTm="240000"/>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715962"/>
          </a:xfrm>
        </p:spPr>
        <p:txBody>
          <a:bodyPr>
            <a:normAutofit fontScale="90000"/>
          </a:bodyPr>
          <a:lstStyle/>
          <a:p>
            <a:r>
              <a:rPr lang="en-US" b="1" dirty="0"/>
              <a:t>Transient Energy balance equation</a:t>
            </a:r>
          </a:p>
        </p:txBody>
      </p:sp>
      <p:sp>
        <p:nvSpPr>
          <p:cNvPr id="3" name="Content Placeholder 2"/>
          <p:cNvSpPr>
            <a:spLocks noGrp="1"/>
          </p:cNvSpPr>
          <p:nvPr>
            <p:ph idx="1"/>
          </p:nvPr>
        </p:nvSpPr>
        <p:spPr>
          <a:xfrm>
            <a:off x="152400" y="762000"/>
            <a:ext cx="8763000" cy="5791200"/>
          </a:xfrm>
        </p:spPr>
        <p:txBody>
          <a:bodyPr>
            <a:normAutofit/>
          </a:bodyPr>
          <a:lstStyle/>
          <a:p>
            <a:r>
              <a:rPr lang="en-GB" dirty="0"/>
              <a:t>In neglecting temperature gradients within the solid, we can no longer consider the problem from within the framework of the heat equation. Instead, the transient temperature response is determined by formulating an overall energy balance on the solid. This balance must relate the rate of loss at the surface to the rate of change of the internal energy. Applying Equation 1.10 to the control volume to have </a:t>
            </a:r>
            <a:endParaRPr lang="en-US" dirty="0"/>
          </a:p>
        </p:txBody>
      </p:sp>
      <p:sp>
        <p:nvSpPr>
          <p:cNvPr id="1024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2401" name="Object 1"/>
          <p:cNvGraphicFramePr>
            <a:graphicFrameLocks noChangeAspect="1"/>
          </p:cNvGraphicFramePr>
          <p:nvPr/>
        </p:nvGraphicFramePr>
        <p:xfrm>
          <a:off x="5029201" y="4953000"/>
          <a:ext cx="2529508" cy="1418992"/>
        </p:xfrm>
        <a:graphic>
          <a:graphicData uri="http://schemas.openxmlformats.org/presentationml/2006/ole">
            <mc:AlternateContent xmlns:mc="http://schemas.openxmlformats.org/markup-compatibility/2006">
              <mc:Choice xmlns:v="urn:schemas-microsoft-com:vml" Requires="v">
                <p:oleObj name="Equation" r:id="rId2" imgW="1562100" imgH="876300" progId="Equation.3">
                  <p:embed/>
                </p:oleObj>
              </mc:Choice>
              <mc:Fallback>
                <p:oleObj name="Equation" r:id="rId2" imgW="1562100" imgH="876300" progId="Equation.3">
                  <p:embed/>
                  <p:pic>
                    <p:nvPicPr>
                      <p:cNvPr id="102401"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1" y="4953000"/>
                        <a:ext cx="2529508" cy="14189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advTm="240000"/>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heart of the analysis</a:t>
            </a:r>
          </a:p>
        </p:txBody>
      </p:sp>
      <p:sp>
        <p:nvSpPr>
          <p:cNvPr id="3" name="Content Placeholder 2"/>
          <p:cNvSpPr>
            <a:spLocks noGrp="1"/>
          </p:cNvSpPr>
          <p:nvPr>
            <p:ph idx="1"/>
          </p:nvPr>
        </p:nvSpPr>
        <p:spPr/>
        <p:txBody>
          <a:bodyPr>
            <a:normAutofit lnSpcReduction="10000"/>
          </a:bodyPr>
          <a:lstStyle/>
          <a:p>
            <a:endParaRPr lang="en-US" dirty="0"/>
          </a:p>
          <a:p>
            <a:endParaRPr lang="en-US" dirty="0"/>
          </a:p>
          <a:p>
            <a:pPr lvl="0"/>
            <a:r>
              <a:rPr lang="en-GB" dirty="0">
                <a:latin typeface="Times New Roman" pitchFamily="18" charset="0"/>
                <a:ea typeface="Calibri" pitchFamily="34" charset="0"/>
                <a:cs typeface="Times New Roman" pitchFamily="18" charset="0"/>
              </a:rPr>
              <a:t>The Biot Number is the ratio</a:t>
            </a:r>
          </a:p>
          <a:p>
            <a:pPr lvl="0"/>
            <a:endParaRPr lang="en-GB" sz="1800" dirty="0">
              <a:latin typeface="Times New Roman" pitchFamily="18" charset="0"/>
              <a:cs typeface="Times New Roman" pitchFamily="18" charset="0"/>
            </a:endParaRPr>
          </a:p>
          <a:p>
            <a:pPr lvl="0"/>
            <a:endParaRPr lang="en-GB" sz="1800" dirty="0">
              <a:latin typeface="Times New Roman" pitchFamily="18" charset="0"/>
              <a:cs typeface="Times New Roman" pitchFamily="18" charset="0"/>
            </a:endParaRPr>
          </a:p>
          <a:p>
            <a:pPr lvl="0"/>
            <a:endParaRPr lang="en-GB" sz="1800" dirty="0">
              <a:latin typeface="Times New Roman" pitchFamily="18" charset="0"/>
              <a:cs typeface="Times New Roman" pitchFamily="18" charset="0"/>
            </a:endParaRPr>
          </a:p>
          <a:p>
            <a:pPr lvl="0"/>
            <a:r>
              <a:rPr lang="en-GB" sz="1800" b="1" dirty="0"/>
              <a:t>Where </a:t>
            </a:r>
            <a:r>
              <a:rPr lang="en-GB" sz="1800" b="1" i="1" dirty="0"/>
              <a:t>L</a:t>
            </a:r>
            <a:r>
              <a:rPr lang="en-GB" sz="1800" b="1" i="1" baseline="-25000" dirty="0"/>
              <a:t>c</a:t>
            </a:r>
            <a:r>
              <a:rPr lang="en-GB" sz="1800" b="1" dirty="0"/>
              <a:t> is the characteristic length and defined as (</a:t>
            </a:r>
            <a:r>
              <a:rPr lang="en-GB" sz="1800" b="1" i="1" dirty="0"/>
              <a:t>L</a:t>
            </a:r>
            <a:r>
              <a:rPr lang="en-GB" sz="1800" b="1" i="1" baseline="-25000" dirty="0"/>
              <a:t>c</a:t>
            </a:r>
            <a:r>
              <a:rPr lang="en-GB" sz="1800" b="1" baseline="-25000" dirty="0"/>
              <a:t> </a:t>
            </a:r>
            <a:r>
              <a:rPr lang="en-GB" sz="1800" b="1" dirty="0"/>
              <a:t>= </a:t>
            </a:r>
            <a:r>
              <a:rPr lang="en-GB" sz="1800" b="1" i="1" dirty="0"/>
              <a:t>V/A</a:t>
            </a:r>
            <a:r>
              <a:rPr lang="en-GB" sz="1800" b="1" i="1" baseline="-25000" dirty="0"/>
              <a:t>s</a:t>
            </a:r>
            <a:r>
              <a:rPr lang="en-GB" sz="1800" b="1" dirty="0"/>
              <a:t>), </a:t>
            </a:r>
            <a:r>
              <a:rPr lang="en-GB" sz="1800" b="1" i="1" dirty="0"/>
              <a:t>V</a:t>
            </a:r>
            <a:r>
              <a:rPr lang="en-GB" sz="1800" b="1" dirty="0"/>
              <a:t> is the volume and </a:t>
            </a:r>
            <a:r>
              <a:rPr lang="en-GB" sz="1800" b="1" i="1" dirty="0"/>
              <a:t>A</a:t>
            </a:r>
            <a:r>
              <a:rPr lang="en-GB" sz="1800" b="1" i="1" baseline="-25000" dirty="0"/>
              <a:t>s</a:t>
            </a:r>
            <a:r>
              <a:rPr lang="en-GB" sz="1800" b="1" dirty="0"/>
              <a:t> is the total surface area.</a:t>
            </a:r>
          </a:p>
          <a:p>
            <a:r>
              <a:rPr lang="en-GB" sz="1800" b="1" dirty="0"/>
              <a:t>If the Biot Number ≤ 0.1 it implies that λ is so high that the conduction resistance is very low hence the temperature is uniform. In this case, </a:t>
            </a:r>
            <a:r>
              <a:rPr lang="en-GB" sz="1800" b="1" i="1" dirty="0"/>
              <a:t>T = T(t)</a:t>
            </a:r>
            <a:endParaRPr lang="en-US" sz="1800" b="1" dirty="0"/>
          </a:p>
          <a:p>
            <a:r>
              <a:rPr lang="en-GB" sz="1800" b="1" dirty="0"/>
              <a:t>Since internal energy changes as temperature changes, the internal energy is expressed as </a:t>
            </a:r>
            <a:r>
              <a:rPr lang="en-GB" sz="1800" b="1" i="1" dirty="0"/>
              <a:t>mcdT</a:t>
            </a:r>
            <a:r>
              <a:rPr lang="en-GB" sz="1800" b="1" dirty="0"/>
              <a:t>  = </a:t>
            </a:r>
            <a:r>
              <a:rPr lang="en-GB" sz="1800" b="1" dirty="0" err="1"/>
              <a:t>ρ</a:t>
            </a:r>
            <a:r>
              <a:rPr lang="en-GB" sz="1800" b="1" i="1" dirty="0" err="1"/>
              <a:t>VcdT</a:t>
            </a:r>
            <a:endParaRPr lang="en-US" sz="1800" b="1" dirty="0"/>
          </a:p>
          <a:p>
            <a:pPr lvl="0"/>
            <a:endParaRPr lang="en-US" sz="1800" dirty="0">
              <a:latin typeface="Arial" pitchFamily="34" charset="0"/>
              <a:cs typeface="Arial" pitchFamily="34" charset="0"/>
            </a:endParaRPr>
          </a:p>
          <a:p>
            <a:endParaRPr lang="en-US" dirty="0"/>
          </a:p>
          <a:p>
            <a:endParaRPr lang="en-US" dirty="0"/>
          </a:p>
          <a:p>
            <a:endParaRPr lang="en-US" dirty="0"/>
          </a:p>
        </p:txBody>
      </p:sp>
      <p:sp>
        <p:nvSpPr>
          <p:cNvPr id="1013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1377" name="Object 1"/>
          <p:cNvGraphicFramePr>
            <a:graphicFrameLocks noChangeAspect="1"/>
          </p:cNvGraphicFramePr>
          <p:nvPr/>
        </p:nvGraphicFramePr>
        <p:xfrm>
          <a:off x="1219200" y="2057400"/>
          <a:ext cx="2943860" cy="581025"/>
        </p:xfrm>
        <a:graphic>
          <a:graphicData uri="http://schemas.openxmlformats.org/presentationml/2006/ole">
            <mc:AlternateContent xmlns:mc="http://schemas.openxmlformats.org/markup-compatibility/2006">
              <mc:Choice xmlns:v="urn:schemas-microsoft-com:vml" Requires="v">
                <p:oleObj name="Equation" r:id="rId2" imgW="2171700" imgH="431800" progId="Equation.3">
                  <p:embed/>
                </p:oleObj>
              </mc:Choice>
              <mc:Fallback>
                <p:oleObj name="Equation" r:id="rId2" imgW="2171700" imgH="431800" progId="Equation.3">
                  <p:embed/>
                  <p:pic>
                    <p:nvPicPr>
                      <p:cNvPr id="101377"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057400"/>
                        <a:ext cx="2943860" cy="581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138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1379" name="Object 3"/>
          <p:cNvGraphicFramePr>
            <a:graphicFrameLocks noChangeAspect="1"/>
          </p:cNvGraphicFramePr>
          <p:nvPr/>
        </p:nvGraphicFramePr>
        <p:xfrm>
          <a:off x="4495800" y="2029082"/>
          <a:ext cx="2667000" cy="504568"/>
        </p:xfrm>
        <a:graphic>
          <a:graphicData uri="http://schemas.openxmlformats.org/presentationml/2006/ole">
            <mc:AlternateContent xmlns:mc="http://schemas.openxmlformats.org/markup-compatibility/2006">
              <mc:Choice xmlns:v="urn:schemas-microsoft-com:vml" Requires="v">
                <p:oleObj name="Equation" r:id="rId4" imgW="2108200" imgH="406400" progId="Equation.3">
                  <p:embed/>
                </p:oleObj>
              </mc:Choice>
              <mc:Fallback>
                <p:oleObj name="Equation" r:id="rId4" imgW="2108200" imgH="406400" progId="Equation.3">
                  <p:embed/>
                  <p:pic>
                    <p:nvPicPr>
                      <p:cNvPr id="101379"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5800" y="2029082"/>
                        <a:ext cx="2667000" cy="5045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1381" name="Object 5"/>
          <p:cNvGraphicFramePr>
            <a:graphicFrameLocks noChangeAspect="1"/>
          </p:cNvGraphicFramePr>
          <p:nvPr/>
        </p:nvGraphicFramePr>
        <p:xfrm>
          <a:off x="3657600" y="3505199"/>
          <a:ext cx="1143000" cy="662609"/>
        </p:xfrm>
        <a:graphic>
          <a:graphicData uri="http://schemas.openxmlformats.org/presentationml/2006/ole">
            <mc:AlternateContent xmlns:mc="http://schemas.openxmlformats.org/markup-compatibility/2006">
              <mc:Choice xmlns:v="urn:schemas-microsoft-com:vml" Requires="v">
                <p:oleObj name="Equation" r:id="rId6" imgW="660113" imgH="380835" progId="Equation.3">
                  <p:embed/>
                </p:oleObj>
              </mc:Choice>
              <mc:Fallback>
                <p:oleObj name="Equation" r:id="rId6" imgW="660113" imgH="380835" progId="Equation.3">
                  <p:embed/>
                  <p:pic>
                    <p:nvPicPr>
                      <p:cNvPr id="101381"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57600" y="3505199"/>
                        <a:ext cx="1143000" cy="6626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1382" name="Text Box 6"/>
          <p:cNvSpPr txBox="1">
            <a:spLocks noChangeArrowheads="1"/>
          </p:cNvSpPr>
          <p:nvPr/>
        </p:nvSpPr>
        <p:spPr bwMode="auto">
          <a:xfrm>
            <a:off x="5029200" y="3733800"/>
            <a:ext cx="2486025" cy="24765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which is a dimensionless parameter</a:t>
            </a:r>
            <a:endParaRPr kumimoji="0" lang="en-GB" sz="1800" b="0" i="0" u="none" strike="noStrike" cap="none" normalizeH="0" baseline="0" dirty="0">
              <a:ln>
                <a:noFill/>
              </a:ln>
              <a:solidFill>
                <a:schemeClr val="tx1"/>
              </a:solidFill>
              <a:effectLst/>
              <a:latin typeface="Arial" pitchFamily="34" charset="0"/>
              <a:cs typeface="Arial" pitchFamily="34" charset="0"/>
            </a:endParaRPr>
          </a:p>
        </p:txBody>
      </p:sp>
      <p:sp>
        <p:nvSpPr>
          <p:cNvPr id="101384" name="Rectangle 8"/>
          <p:cNvSpPr>
            <a:spLocks noChangeArrowheads="1"/>
          </p:cNvSpPr>
          <p:nvPr/>
        </p:nvSpPr>
        <p:spPr bwMode="auto">
          <a:xfrm>
            <a:off x="0" y="457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ransition advTm="240000"/>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553200"/>
          </a:xfrm>
        </p:spPr>
        <p:txBody>
          <a:bodyPr/>
          <a:lstStyle/>
          <a:p>
            <a:r>
              <a:rPr lang="en-US" dirty="0"/>
              <a:t>We derive constitutive equation as follows:</a:t>
            </a:r>
          </a:p>
          <a:p>
            <a:endParaRPr lang="en-US" dirty="0"/>
          </a:p>
          <a:p>
            <a:endParaRPr lang="en-US" dirty="0"/>
          </a:p>
          <a:p>
            <a:r>
              <a:rPr lang="en-GB" dirty="0"/>
              <a:t>Initial conditions </a:t>
            </a:r>
            <a:r>
              <a:rPr lang="en-GB" i="1" dirty="0"/>
              <a:t>T = T</a:t>
            </a:r>
            <a:r>
              <a:rPr lang="en-GB" i="1" baseline="-25000" dirty="0"/>
              <a:t>i</a:t>
            </a:r>
            <a:r>
              <a:rPr lang="en-GB" baseline="-25000" dirty="0"/>
              <a:t> </a:t>
            </a:r>
            <a:r>
              <a:rPr lang="en-GB" dirty="0"/>
              <a:t>@ </a:t>
            </a:r>
            <a:r>
              <a:rPr lang="en-GB" i="1" dirty="0"/>
              <a:t>t</a:t>
            </a:r>
            <a:r>
              <a:rPr lang="en-GB" dirty="0"/>
              <a:t> = 0</a:t>
            </a:r>
            <a:endParaRPr lang="en-US" dirty="0"/>
          </a:p>
          <a:p>
            <a:r>
              <a:rPr lang="en-US" dirty="0"/>
              <a:t>Separating variables</a:t>
            </a:r>
          </a:p>
          <a:p>
            <a:r>
              <a:rPr lang="en-US" dirty="0"/>
              <a:t>Let b =           Therefore, </a:t>
            </a:r>
          </a:p>
          <a:p>
            <a:r>
              <a:rPr lang="en-US" dirty="0"/>
              <a:t>Integrating we obtain:</a:t>
            </a:r>
          </a:p>
          <a:p>
            <a:endParaRPr lang="en-US" dirty="0"/>
          </a:p>
          <a:p>
            <a:r>
              <a:rPr lang="en-US" dirty="0"/>
              <a:t>Substituting the boundary conditions we have</a:t>
            </a:r>
          </a:p>
          <a:p>
            <a:endParaRPr lang="en-US" dirty="0"/>
          </a:p>
          <a:p>
            <a:r>
              <a:rPr lang="en-US" dirty="0"/>
              <a:t>                                                 (2.70)</a:t>
            </a:r>
          </a:p>
        </p:txBody>
      </p:sp>
      <p:sp>
        <p:nvSpPr>
          <p:cNvPr id="1003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0353" name="Object 1"/>
          <p:cNvGraphicFramePr>
            <a:graphicFrameLocks noChangeAspect="1"/>
          </p:cNvGraphicFramePr>
          <p:nvPr/>
        </p:nvGraphicFramePr>
        <p:xfrm>
          <a:off x="2667000" y="762000"/>
          <a:ext cx="2117725" cy="657225"/>
        </p:xfrm>
        <a:graphic>
          <a:graphicData uri="http://schemas.openxmlformats.org/presentationml/2006/ole">
            <mc:AlternateContent xmlns:mc="http://schemas.openxmlformats.org/markup-compatibility/2006">
              <mc:Choice xmlns:v="urn:schemas-microsoft-com:vml" Requires="v">
                <p:oleObj name="Equation" r:id="rId2" imgW="1384300" imgH="431800" progId="Equation.3">
                  <p:embed/>
                </p:oleObj>
              </mc:Choice>
              <mc:Fallback>
                <p:oleObj name="Equation" r:id="rId2" imgW="1384300" imgH="431800" progId="Equation.3">
                  <p:embed/>
                  <p:pic>
                    <p:nvPicPr>
                      <p:cNvPr id="100353"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762000"/>
                        <a:ext cx="2117725" cy="657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035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0355" name="Object 3"/>
          <p:cNvGraphicFramePr>
            <a:graphicFrameLocks noChangeAspect="1"/>
          </p:cNvGraphicFramePr>
          <p:nvPr/>
        </p:nvGraphicFramePr>
        <p:xfrm>
          <a:off x="5257800" y="762000"/>
          <a:ext cx="1381953" cy="447675"/>
        </p:xfrm>
        <a:graphic>
          <a:graphicData uri="http://schemas.openxmlformats.org/presentationml/2006/ole">
            <mc:AlternateContent xmlns:mc="http://schemas.openxmlformats.org/markup-compatibility/2006">
              <mc:Choice xmlns:v="urn:schemas-microsoft-com:vml" Requires="v">
                <p:oleObj name="Equation" r:id="rId4" imgW="672808" imgH="215806" progId="Equation.3">
                  <p:embed/>
                </p:oleObj>
              </mc:Choice>
              <mc:Fallback>
                <p:oleObj name="Equation" r:id="rId4" imgW="672808" imgH="215806" progId="Equation.3">
                  <p:embed/>
                  <p:pic>
                    <p:nvPicPr>
                      <p:cNvPr id="100355"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57800" y="762000"/>
                        <a:ext cx="1381953" cy="447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035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0357" name="Object 5"/>
          <p:cNvGraphicFramePr>
            <a:graphicFrameLocks noChangeAspect="1"/>
          </p:cNvGraphicFramePr>
          <p:nvPr/>
        </p:nvGraphicFramePr>
        <p:xfrm>
          <a:off x="6324600" y="2514600"/>
          <a:ext cx="1475105" cy="657225"/>
        </p:xfrm>
        <a:graphic>
          <a:graphicData uri="http://schemas.openxmlformats.org/presentationml/2006/ole">
            <mc:AlternateContent xmlns:mc="http://schemas.openxmlformats.org/markup-compatibility/2006">
              <mc:Choice xmlns:v="urn:schemas-microsoft-com:vml" Requires="v">
                <p:oleObj name="Equation" r:id="rId6" imgW="965200" imgH="431800" progId="Equation.3">
                  <p:embed/>
                </p:oleObj>
              </mc:Choice>
              <mc:Fallback>
                <p:oleObj name="Equation" r:id="rId6" imgW="965200" imgH="431800" progId="Equation.3">
                  <p:embed/>
                  <p:pic>
                    <p:nvPicPr>
                      <p:cNvPr id="100357"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24600" y="2514600"/>
                        <a:ext cx="1475105" cy="657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0360"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0359" name="Object 7"/>
          <p:cNvGraphicFramePr>
            <a:graphicFrameLocks noChangeAspect="1"/>
          </p:cNvGraphicFramePr>
          <p:nvPr/>
        </p:nvGraphicFramePr>
        <p:xfrm>
          <a:off x="4267200" y="2362200"/>
          <a:ext cx="1676400" cy="718457"/>
        </p:xfrm>
        <a:graphic>
          <a:graphicData uri="http://schemas.openxmlformats.org/presentationml/2006/ole">
            <mc:AlternateContent xmlns:mc="http://schemas.openxmlformats.org/markup-compatibility/2006">
              <mc:Choice xmlns:v="urn:schemas-microsoft-com:vml" Requires="v">
                <p:oleObj name="Equation" r:id="rId8" imgW="1002865" imgH="431613" progId="Equation.3">
                  <p:embed/>
                </p:oleObj>
              </mc:Choice>
              <mc:Fallback>
                <p:oleObj name="Equation" r:id="rId8" imgW="1002865" imgH="431613" progId="Equation.3">
                  <p:embed/>
                  <p:pic>
                    <p:nvPicPr>
                      <p:cNvPr id="100359"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67200" y="2362200"/>
                        <a:ext cx="1676400" cy="7184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036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0361" name="Object 9"/>
          <p:cNvGraphicFramePr>
            <a:graphicFrameLocks noChangeAspect="1"/>
          </p:cNvGraphicFramePr>
          <p:nvPr/>
        </p:nvGraphicFramePr>
        <p:xfrm>
          <a:off x="2133600" y="2895600"/>
          <a:ext cx="609600" cy="685800"/>
        </p:xfrm>
        <a:graphic>
          <a:graphicData uri="http://schemas.openxmlformats.org/presentationml/2006/ole">
            <mc:AlternateContent xmlns:mc="http://schemas.openxmlformats.org/markup-compatibility/2006">
              <mc:Choice xmlns:v="urn:schemas-microsoft-com:vml" Requires="v">
                <p:oleObj name="Equation" r:id="rId10" imgW="380835" imgH="431613" progId="Equation.3">
                  <p:embed/>
                </p:oleObj>
              </mc:Choice>
              <mc:Fallback>
                <p:oleObj name="Equation" r:id="rId10" imgW="380835" imgH="431613" progId="Equation.3">
                  <p:embed/>
                  <p:pic>
                    <p:nvPicPr>
                      <p:cNvPr id="100361"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33600" y="2895600"/>
                        <a:ext cx="6096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0364"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0363" name="Object 11"/>
          <p:cNvGraphicFramePr>
            <a:graphicFrameLocks noChangeAspect="1"/>
          </p:cNvGraphicFramePr>
          <p:nvPr/>
        </p:nvGraphicFramePr>
        <p:xfrm>
          <a:off x="4800600" y="3048000"/>
          <a:ext cx="1447800" cy="762414"/>
        </p:xfrm>
        <a:graphic>
          <a:graphicData uri="http://schemas.openxmlformats.org/presentationml/2006/ole">
            <mc:AlternateContent xmlns:mc="http://schemas.openxmlformats.org/markup-compatibility/2006">
              <mc:Choice xmlns:v="urn:schemas-microsoft-com:vml" Requires="v">
                <p:oleObj name="Equation" r:id="rId12" imgW="875920" imgH="393529" progId="Equation.3">
                  <p:embed/>
                </p:oleObj>
              </mc:Choice>
              <mc:Fallback>
                <p:oleObj name="Equation" r:id="rId12" imgW="875920" imgH="393529" progId="Equation.3">
                  <p:embed/>
                  <p:pic>
                    <p:nvPicPr>
                      <p:cNvPr id="100363" name="Object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800600" y="3048000"/>
                        <a:ext cx="1447800" cy="7624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0366"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0365" name="Object 13"/>
          <p:cNvGraphicFramePr>
            <a:graphicFrameLocks noChangeAspect="1"/>
          </p:cNvGraphicFramePr>
          <p:nvPr/>
        </p:nvGraphicFramePr>
        <p:xfrm>
          <a:off x="2286000" y="4267200"/>
          <a:ext cx="2457450" cy="409575"/>
        </p:xfrm>
        <a:graphic>
          <a:graphicData uri="http://schemas.openxmlformats.org/presentationml/2006/ole">
            <mc:AlternateContent xmlns:mc="http://schemas.openxmlformats.org/markup-compatibility/2006">
              <mc:Choice xmlns:v="urn:schemas-microsoft-com:vml" Requires="v">
                <p:oleObj name="Equation" r:id="rId14" imgW="1079032" imgH="177723" progId="Equation.3">
                  <p:embed/>
                </p:oleObj>
              </mc:Choice>
              <mc:Fallback>
                <p:oleObj name="Equation" r:id="rId14" imgW="1079032" imgH="177723" progId="Equation.3">
                  <p:embed/>
                  <p:pic>
                    <p:nvPicPr>
                      <p:cNvPr id="100365" name="Object 1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286000" y="4267200"/>
                        <a:ext cx="2457450" cy="409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0368"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0367" name="Object 15"/>
          <p:cNvGraphicFramePr>
            <a:graphicFrameLocks noChangeAspect="1"/>
          </p:cNvGraphicFramePr>
          <p:nvPr/>
        </p:nvGraphicFramePr>
        <p:xfrm>
          <a:off x="1905000" y="5562600"/>
          <a:ext cx="3000513" cy="990600"/>
        </p:xfrm>
        <a:graphic>
          <a:graphicData uri="http://schemas.openxmlformats.org/presentationml/2006/ole">
            <mc:AlternateContent xmlns:mc="http://schemas.openxmlformats.org/markup-compatibility/2006">
              <mc:Choice xmlns:v="urn:schemas-microsoft-com:vml" Requires="v">
                <p:oleObj name="Equation" r:id="rId16" imgW="1993900" imgH="660400" progId="Equation.3">
                  <p:embed/>
                </p:oleObj>
              </mc:Choice>
              <mc:Fallback>
                <p:oleObj name="Equation" r:id="rId16" imgW="1993900" imgH="660400" progId="Equation.3">
                  <p:embed/>
                  <p:pic>
                    <p:nvPicPr>
                      <p:cNvPr id="100367" name="Object 1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905000" y="5562600"/>
                        <a:ext cx="3000513"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advTm="240000"/>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US" b="1" dirty="0">
                <a:solidFill>
                  <a:srgbClr val="FF0000"/>
                </a:solidFill>
              </a:rPr>
              <a:t>Temperature distribution for a lumped capacitance </a:t>
            </a:r>
          </a:p>
        </p:txBody>
      </p:sp>
      <p:sp>
        <p:nvSpPr>
          <p:cNvPr id="3" name="Content Placeholder 2"/>
          <p:cNvSpPr>
            <a:spLocks noGrp="1"/>
          </p:cNvSpPr>
          <p:nvPr>
            <p:ph idx="1"/>
          </p:nvPr>
        </p:nvSpPr>
        <p:spPr/>
        <p:txBody>
          <a:bodyPr>
            <a:normAutofit fontScale="92500"/>
          </a:bodyPr>
          <a:lstStyle/>
          <a:p>
            <a:r>
              <a:rPr lang="en-GB" dirty="0"/>
              <a:t>Equation 2.70 may be used to determine the time required for the solid to reach some temperature T as:                            (2.71)</a:t>
            </a:r>
          </a:p>
          <a:p>
            <a:endParaRPr lang="en-GB" dirty="0"/>
          </a:p>
          <a:p>
            <a:pPr algn="just"/>
            <a:r>
              <a:rPr lang="en-GB" sz="3000" b="1" dirty="0">
                <a:solidFill>
                  <a:srgbClr val="FF0000"/>
                </a:solidFill>
              </a:rPr>
              <a:t>Equation 2.71 may be used to compute the temperature reached by the solid at some time </a:t>
            </a:r>
            <a:r>
              <a:rPr lang="en-GB" sz="3000" b="1" i="1" dirty="0">
                <a:solidFill>
                  <a:srgbClr val="FF0000"/>
                </a:solidFill>
              </a:rPr>
              <a:t>t</a:t>
            </a:r>
            <a:r>
              <a:rPr lang="en-GB" sz="3000" b="1" dirty="0">
                <a:solidFill>
                  <a:srgbClr val="FF0000"/>
                </a:solidFill>
              </a:rPr>
              <a:t>. </a:t>
            </a:r>
          </a:p>
          <a:p>
            <a:pPr algn="just"/>
            <a:r>
              <a:rPr lang="en-GB" sz="3000" b="1" dirty="0"/>
              <a:t>The foregoing results indicate that the difference between the solid and fluid temperature must decay exponentially to zero as </a:t>
            </a:r>
            <a:r>
              <a:rPr lang="en-GB" sz="3000" b="1" i="1" dirty="0"/>
              <a:t>t</a:t>
            </a:r>
            <a:r>
              <a:rPr lang="en-GB" sz="3000" b="1" dirty="0"/>
              <a:t> approaches infinity.</a:t>
            </a:r>
            <a:endParaRPr lang="en-US" sz="3000" b="1" dirty="0"/>
          </a:p>
          <a:p>
            <a:endParaRPr lang="en-US" dirty="0"/>
          </a:p>
        </p:txBody>
      </p:sp>
      <p:sp>
        <p:nvSpPr>
          <p:cNvPr id="9933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9329" name="Object 1"/>
          <p:cNvGraphicFramePr>
            <a:graphicFrameLocks noChangeAspect="1"/>
          </p:cNvGraphicFramePr>
          <p:nvPr/>
        </p:nvGraphicFramePr>
        <p:xfrm>
          <a:off x="1905000" y="2438400"/>
          <a:ext cx="1676400" cy="875453"/>
        </p:xfrm>
        <a:graphic>
          <a:graphicData uri="http://schemas.openxmlformats.org/presentationml/2006/ole">
            <mc:AlternateContent xmlns:mc="http://schemas.openxmlformats.org/markup-compatibility/2006">
              <mc:Choice xmlns:v="urn:schemas-microsoft-com:vml" Requires="v">
                <p:oleObj name="Equation" r:id="rId2" imgW="863225" imgH="444307" progId="Equation.3">
                  <p:embed/>
                </p:oleObj>
              </mc:Choice>
              <mc:Fallback>
                <p:oleObj name="Equation" r:id="rId2" imgW="863225" imgH="444307" progId="Equation.3">
                  <p:embed/>
                  <p:pic>
                    <p:nvPicPr>
                      <p:cNvPr id="99329"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438400"/>
                        <a:ext cx="1676400" cy="8754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advTm="240000"/>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0D1DA-F31A-4B67-8958-1EDB12122080}"/>
              </a:ext>
            </a:extLst>
          </p:cNvPr>
          <p:cNvSpPr>
            <a:spLocks noGrp="1"/>
          </p:cNvSpPr>
          <p:nvPr>
            <p:ph type="title"/>
          </p:nvPr>
        </p:nvSpPr>
        <p:spPr/>
        <p:txBody>
          <a:bodyPr/>
          <a:lstStyle/>
          <a:p>
            <a:r>
              <a:rPr lang="en-US" dirty="0"/>
              <a:t>TUTORIAL PROBLEMS </a:t>
            </a:r>
          </a:p>
        </p:txBody>
      </p:sp>
      <p:sp>
        <p:nvSpPr>
          <p:cNvPr id="3" name="Content Placeholder 2">
            <a:extLst>
              <a:ext uri="{FF2B5EF4-FFF2-40B4-BE49-F238E27FC236}">
                <a16:creationId xmlns:a16="http://schemas.microsoft.com/office/drawing/2014/main" id="{2A559495-8241-4077-B1EC-0833CF082B2E}"/>
              </a:ext>
            </a:extLst>
          </p:cNvPr>
          <p:cNvSpPr>
            <a:spLocks noGrp="1"/>
          </p:cNvSpPr>
          <p:nvPr>
            <p:ph idx="1"/>
          </p:nvPr>
        </p:nvSpPr>
        <p:spPr/>
        <p:txBody>
          <a:bodyPr/>
          <a:lstStyle/>
          <a:p>
            <a:pPr marL="0" indent="0">
              <a:buNone/>
            </a:pPr>
            <a:r>
              <a:rPr lang="en-US" b="1" dirty="0"/>
              <a:t>PROBLEM 14</a:t>
            </a:r>
          </a:p>
          <a:p>
            <a:r>
              <a:rPr lang="en-US" dirty="0"/>
              <a:t>A </a:t>
            </a:r>
            <a:r>
              <a:rPr lang="en-US" b="1" i="1" dirty="0"/>
              <a:t>very, long</a:t>
            </a:r>
            <a:r>
              <a:rPr lang="en-US" dirty="0"/>
              <a:t> copper rod [k = 372 W/m </a:t>
            </a:r>
            <a:r>
              <a:rPr lang="en-US" baseline="30000" dirty="0" err="1"/>
              <a:t>o</a:t>
            </a:r>
            <a:r>
              <a:rPr lang="en-US" dirty="0" err="1"/>
              <a:t>C</a:t>
            </a:r>
            <a:r>
              <a:rPr lang="en-US" dirty="0"/>
              <a:t>] 2.5 cm in diameter has one end maintained at 90 </a:t>
            </a:r>
            <a:r>
              <a:rPr lang="en-US" baseline="30000" dirty="0" err="1"/>
              <a:t>o</a:t>
            </a:r>
            <a:r>
              <a:rPr lang="en-US" dirty="0" err="1"/>
              <a:t>C.</a:t>
            </a:r>
            <a:r>
              <a:rPr lang="en-US" dirty="0"/>
              <a:t> The rod is exposed to a fluid whose temperature is 40 </a:t>
            </a:r>
            <a:r>
              <a:rPr lang="en-US" baseline="30000" dirty="0" err="1"/>
              <a:t>o</a:t>
            </a:r>
            <a:r>
              <a:rPr lang="en-US" dirty="0" err="1"/>
              <a:t>C.</a:t>
            </a:r>
            <a:r>
              <a:rPr lang="en-US" dirty="0"/>
              <a:t> The heat transfer coefficient is 3.5 W/m2 </a:t>
            </a:r>
            <a:r>
              <a:rPr lang="en-US" baseline="30000" dirty="0" err="1"/>
              <a:t>o</a:t>
            </a:r>
            <a:r>
              <a:rPr lang="en-US" dirty="0" err="1"/>
              <a:t>C.</a:t>
            </a:r>
            <a:r>
              <a:rPr lang="en-US" dirty="0"/>
              <a:t> Calculate the heat given up by the rod. 		</a:t>
            </a:r>
          </a:p>
        </p:txBody>
      </p:sp>
    </p:spTree>
    <p:extLst>
      <p:ext uri="{BB962C8B-B14F-4D97-AF65-F5344CB8AC3E}">
        <p14:creationId xmlns:p14="http://schemas.microsoft.com/office/powerpoint/2010/main" val="2274207140"/>
      </p:ext>
    </p:extLst>
  </p:cSld>
  <p:clrMapOvr>
    <a:masterClrMapping/>
  </p:clrMapOvr>
  <p:transition advTm="240000"/>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FA9AD-50FC-49E6-9A9A-4A8724493057}"/>
              </a:ext>
            </a:extLst>
          </p:cNvPr>
          <p:cNvSpPr>
            <a:spLocks noGrp="1"/>
          </p:cNvSpPr>
          <p:nvPr>
            <p:ph type="title"/>
          </p:nvPr>
        </p:nvSpPr>
        <p:spPr/>
        <p:txBody>
          <a:bodyPr/>
          <a:lstStyle/>
          <a:p>
            <a:r>
              <a:rPr lang="en-US" dirty="0"/>
              <a:t>SOLUTION</a:t>
            </a:r>
          </a:p>
        </p:txBody>
      </p:sp>
      <p:pic>
        <p:nvPicPr>
          <p:cNvPr id="5" name="Content Placeholder 4">
            <a:extLst>
              <a:ext uri="{FF2B5EF4-FFF2-40B4-BE49-F238E27FC236}">
                <a16:creationId xmlns:a16="http://schemas.microsoft.com/office/drawing/2014/main" id="{E4F67213-1298-4607-8A25-EAF6C9EDEEC2}"/>
              </a:ext>
            </a:extLst>
          </p:cNvPr>
          <p:cNvPicPr>
            <a:picLocks noGrp="1" noChangeAspect="1"/>
          </p:cNvPicPr>
          <p:nvPr>
            <p:ph idx="1"/>
          </p:nvPr>
        </p:nvPicPr>
        <p:blipFill>
          <a:blip r:embed="rId2"/>
          <a:stretch>
            <a:fillRect/>
          </a:stretch>
        </p:blipFill>
        <p:spPr>
          <a:xfrm>
            <a:off x="60871" y="1524000"/>
            <a:ext cx="9022258" cy="4297362"/>
          </a:xfrm>
        </p:spPr>
      </p:pic>
    </p:spTree>
    <p:extLst>
      <p:ext uri="{BB962C8B-B14F-4D97-AF65-F5344CB8AC3E}">
        <p14:creationId xmlns:p14="http://schemas.microsoft.com/office/powerpoint/2010/main" val="3507719209"/>
      </p:ext>
    </p:extLst>
  </p:cSld>
  <p:clrMapOvr>
    <a:masterClrMapping/>
  </p:clrMapOvr>
  <p:transition advTm="240000"/>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0D1DA-F31A-4B67-8958-1EDB12122080}"/>
              </a:ext>
            </a:extLst>
          </p:cNvPr>
          <p:cNvSpPr>
            <a:spLocks noGrp="1"/>
          </p:cNvSpPr>
          <p:nvPr>
            <p:ph type="title"/>
          </p:nvPr>
        </p:nvSpPr>
        <p:spPr/>
        <p:txBody>
          <a:bodyPr/>
          <a:lstStyle/>
          <a:p>
            <a:r>
              <a:rPr lang="en-US" dirty="0"/>
              <a:t>TUTORIAL PROBLEMS </a:t>
            </a:r>
          </a:p>
        </p:txBody>
      </p:sp>
      <p:sp>
        <p:nvSpPr>
          <p:cNvPr id="3" name="Content Placeholder 2">
            <a:extLst>
              <a:ext uri="{FF2B5EF4-FFF2-40B4-BE49-F238E27FC236}">
                <a16:creationId xmlns:a16="http://schemas.microsoft.com/office/drawing/2014/main" id="{2A559495-8241-4077-B1EC-0833CF082B2E}"/>
              </a:ext>
            </a:extLst>
          </p:cNvPr>
          <p:cNvSpPr>
            <a:spLocks noGrp="1"/>
          </p:cNvSpPr>
          <p:nvPr>
            <p:ph idx="1"/>
          </p:nvPr>
        </p:nvSpPr>
        <p:spPr/>
        <p:txBody>
          <a:bodyPr/>
          <a:lstStyle/>
          <a:p>
            <a:pPr marL="0" indent="0">
              <a:buNone/>
            </a:pPr>
            <a:r>
              <a:rPr lang="en-US" b="1" dirty="0"/>
              <a:t>PROBLEM 15</a:t>
            </a:r>
          </a:p>
          <a:p>
            <a:pPr marL="0" indent="0">
              <a:buNone/>
            </a:pPr>
            <a:r>
              <a:rPr lang="en-US" dirty="0"/>
              <a:t>A long thin copper [k = 372 W/m </a:t>
            </a:r>
            <a:r>
              <a:rPr lang="en-US" baseline="30000" dirty="0" err="1"/>
              <a:t>o</a:t>
            </a:r>
            <a:r>
              <a:rPr lang="en-US" dirty="0" err="1"/>
              <a:t>C</a:t>
            </a:r>
            <a:r>
              <a:rPr lang="en-US" dirty="0"/>
              <a:t>] 5 mm in diameter is exposed to an environment at 20 </a:t>
            </a:r>
            <a:r>
              <a:rPr lang="en-US" baseline="30000" dirty="0" err="1"/>
              <a:t>o</a:t>
            </a:r>
            <a:r>
              <a:rPr lang="en-US" dirty="0" err="1"/>
              <a:t>C.</a:t>
            </a:r>
            <a:r>
              <a:rPr lang="en-US" dirty="0"/>
              <a:t> The base temperature of the rod is 120 </a:t>
            </a:r>
            <a:r>
              <a:rPr lang="en-US" baseline="30000" dirty="0" err="1"/>
              <a:t>o</a:t>
            </a:r>
            <a:r>
              <a:rPr lang="en-US" dirty="0" err="1"/>
              <a:t>C.</a:t>
            </a:r>
            <a:r>
              <a:rPr lang="en-US" dirty="0"/>
              <a:t> The heat transfer coefficient between the rod and the environment is 20 W/ (m</a:t>
            </a:r>
            <a:r>
              <a:rPr lang="en-US" baseline="30000" dirty="0"/>
              <a:t>2</a:t>
            </a:r>
            <a:r>
              <a:rPr lang="en-US" dirty="0"/>
              <a:t> </a:t>
            </a:r>
            <a:r>
              <a:rPr lang="en-US" baseline="30000" dirty="0" err="1"/>
              <a:t>o</a:t>
            </a:r>
            <a:r>
              <a:rPr lang="en-US" dirty="0" err="1"/>
              <a:t>C</a:t>
            </a:r>
            <a:r>
              <a:rPr lang="en-US" dirty="0"/>
              <a:t>).  Calculate the heat given up by the rod. 		</a:t>
            </a:r>
          </a:p>
        </p:txBody>
      </p:sp>
    </p:spTree>
    <p:extLst>
      <p:ext uri="{BB962C8B-B14F-4D97-AF65-F5344CB8AC3E}">
        <p14:creationId xmlns:p14="http://schemas.microsoft.com/office/powerpoint/2010/main" val="340241926"/>
      </p:ext>
    </p:extLst>
  </p:cSld>
  <p:clrMapOvr>
    <a:masterClrMapping/>
  </p:clrMapOvr>
  <p:transition advTm="240000"/>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FA9AD-50FC-49E6-9A9A-4A8724493057}"/>
              </a:ext>
            </a:extLst>
          </p:cNvPr>
          <p:cNvSpPr>
            <a:spLocks noGrp="1"/>
          </p:cNvSpPr>
          <p:nvPr>
            <p:ph type="title"/>
          </p:nvPr>
        </p:nvSpPr>
        <p:spPr/>
        <p:txBody>
          <a:bodyPr/>
          <a:lstStyle/>
          <a:p>
            <a:r>
              <a:rPr lang="en-US" dirty="0"/>
              <a:t>SOLUTION</a:t>
            </a:r>
          </a:p>
        </p:txBody>
      </p:sp>
      <p:pic>
        <p:nvPicPr>
          <p:cNvPr id="7" name="Content Placeholder 6">
            <a:extLst>
              <a:ext uri="{FF2B5EF4-FFF2-40B4-BE49-F238E27FC236}">
                <a16:creationId xmlns:a16="http://schemas.microsoft.com/office/drawing/2014/main" id="{F564A5B8-05BA-4E15-8010-3855926DA432}"/>
              </a:ext>
            </a:extLst>
          </p:cNvPr>
          <p:cNvPicPr>
            <a:picLocks noGrp="1" noChangeAspect="1"/>
          </p:cNvPicPr>
          <p:nvPr>
            <p:ph idx="1"/>
          </p:nvPr>
        </p:nvPicPr>
        <p:blipFill>
          <a:blip r:embed="rId2"/>
          <a:stretch>
            <a:fillRect/>
          </a:stretch>
        </p:blipFill>
        <p:spPr>
          <a:xfrm>
            <a:off x="201757" y="1752600"/>
            <a:ext cx="8740486" cy="4221162"/>
          </a:xfrm>
        </p:spPr>
      </p:pic>
    </p:spTree>
    <p:extLst>
      <p:ext uri="{BB962C8B-B14F-4D97-AF65-F5344CB8AC3E}">
        <p14:creationId xmlns:p14="http://schemas.microsoft.com/office/powerpoint/2010/main" val="2968752209"/>
      </p:ext>
    </p:extLst>
  </p:cSld>
  <p:clrMapOvr>
    <a:masterClrMapping/>
  </p:clrMapOvr>
  <p:transition advTm="240000"/>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0D1DA-F31A-4B67-8958-1EDB12122080}"/>
              </a:ext>
            </a:extLst>
          </p:cNvPr>
          <p:cNvSpPr>
            <a:spLocks noGrp="1"/>
          </p:cNvSpPr>
          <p:nvPr>
            <p:ph type="title"/>
          </p:nvPr>
        </p:nvSpPr>
        <p:spPr/>
        <p:txBody>
          <a:bodyPr/>
          <a:lstStyle/>
          <a:p>
            <a:r>
              <a:rPr lang="en-US" dirty="0"/>
              <a:t>TUTORIAL PROBLEMS </a:t>
            </a:r>
          </a:p>
        </p:txBody>
      </p:sp>
      <p:sp>
        <p:nvSpPr>
          <p:cNvPr id="3" name="Content Placeholder 2">
            <a:extLst>
              <a:ext uri="{FF2B5EF4-FFF2-40B4-BE49-F238E27FC236}">
                <a16:creationId xmlns:a16="http://schemas.microsoft.com/office/drawing/2014/main" id="{2A559495-8241-4077-B1EC-0833CF082B2E}"/>
              </a:ext>
            </a:extLst>
          </p:cNvPr>
          <p:cNvSpPr>
            <a:spLocks noGrp="1"/>
          </p:cNvSpPr>
          <p:nvPr>
            <p:ph idx="1"/>
          </p:nvPr>
        </p:nvSpPr>
        <p:spPr/>
        <p:txBody>
          <a:bodyPr/>
          <a:lstStyle/>
          <a:p>
            <a:pPr marL="0" indent="0">
              <a:buNone/>
            </a:pPr>
            <a:r>
              <a:rPr lang="en-US" b="1" dirty="0"/>
              <a:t>PROBLEM 16</a:t>
            </a:r>
          </a:p>
          <a:p>
            <a:pPr marL="0" indent="0" algn="just">
              <a:buNone/>
            </a:pPr>
            <a:r>
              <a:rPr lang="en-US" dirty="0"/>
              <a:t>A circumferential fin of rectangular profile having a thickness of 1.0 mm and a length of 2.0 cm is placed on a 2.0-cm-diameter tube. The tube temperature is 150 ◦C, the environment temperature is 20◦C, and h=150 W/(m</a:t>
            </a:r>
            <a:r>
              <a:rPr lang="en-US" baseline="30000" dirty="0"/>
              <a:t>2</a:t>
            </a:r>
            <a:r>
              <a:rPr lang="en-US" dirty="0"/>
              <a:t>◦C). The fin is aluminium.</a:t>
            </a:r>
          </a:p>
          <a:p>
            <a:pPr marL="0" indent="0" algn="just">
              <a:buNone/>
            </a:pPr>
            <a:r>
              <a:rPr lang="en-US" dirty="0"/>
              <a:t>Calculate the heat lost by the fin. 		</a:t>
            </a:r>
          </a:p>
        </p:txBody>
      </p:sp>
    </p:spTree>
    <p:extLst>
      <p:ext uri="{BB962C8B-B14F-4D97-AF65-F5344CB8AC3E}">
        <p14:creationId xmlns:p14="http://schemas.microsoft.com/office/powerpoint/2010/main" val="4184759409"/>
      </p:ext>
    </p:extLst>
  </p:cSld>
  <p:clrMapOvr>
    <a:masterClrMapping/>
  </p:clrMapOvr>
  <p:transition advTm="240000"/>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FA9AD-50FC-49E6-9A9A-4A8724493057}"/>
              </a:ext>
            </a:extLst>
          </p:cNvPr>
          <p:cNvSpPr>
            <a:spLocks noGrp="1"/>
          </p:cNvSpPr>
          <p:nvPr>
            <p:ph type="title"/>
          </p:nvPr>
        </p:nvSpPr>
        <p:spPr/>
        <p:txBody>
          <a:bodyPr/>
          <a:lstStyle/>
          <a:p>
            <a:r>
              <a:rPr lang="en-US" dirty="0"/>
              <a:t>SOLUTION</a:t>
            </a:r>
          </a:p>
        </p:txBody>
      </p:sp>
      <p:pic>
        <p:nvPicPr>
          <p:cNvPr id="7" name="Content Placeholder 6">
            <a:extLst>
              <a:ext uri="{FF2B5EF4-FFF2-40B4-BE49-F238E27FC236}">
                <a16:creationId xmlns:a16="http://schemas.microsoft.com/office/drawing/2014/main" id="{BA1E7570-A7D0-4390-8DA9-07C2CADCA761}"/>
              </a:ext>
            </a:extLst>
          </p:cNvPr>
          <p:cNvPicPr>
            <a:picLocks noGrp="1" noChangeAspect="1"/>
          </p:cNvPicPr>
          <p:nvPr>
            <p:ph idx="1"/>
          </p:nvPr>
        </p:nvPicPr>
        <p:blipFill>
          <a:blip r:embed="rId2"/>
          <a:stretch>
            <a:fillRect/>
          </a:stretch>
        </p:blipFill>
        <p:spPr>
          <a:xfrm>
            <a:off x="188815" y="1265238"/>
            <a:ext cx="8766370" cy="4678362"/>
          </a:xfrm>
        </p:spPr>
      </p:pic>
    </p:spTree>
    <p:extLst>
      <p:ext uri="{BB962C8B-B14F-4D97-AF65-F5344CB8AC3E}">
        <p14:creationId xmlns:p14="http://schemas.microsoft.com/office/powerpoint/2010/main" val="889827503"/>
      </p:ext>
    </p:extLst>
  </p:cSld>
  <p:clrMapOvr>
    <a:masterClrMapping/>
  </p:clrMapOvr>
  <p:transition advTm="24000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rPr>
              <a:t>1-dimensinal steady-state conduction equation </a:t>
            </a:r>
          </a:p>
        </p:txBody>
      </p:sp>
      <p:sp>
        <p:nvSpPr>
          <p:cNvPr id="3" name="Content Placeholder 2"/>
          <p:cNvSpPr>
            <a:spLocks noGrp="1"/>
          </p:cNvSpPr>
          <p:nvPr>
            <p:ph idx="1"/>
          </p:nvPr>
        </p:nvSpPr>
        <p:spPr/>
        <p:txBody>
          <a:bodyPr/>
          <a:lstStyle/>
          <a:p>
            <a:r>
              <a:rPr lang="en-GB" b="1" u="sng" dirty="0"/>
              <a:t>Heat equation for one dimensional heat flow</a:t>
            </a:r>
            <a:endParaRPr lang="en-US" dirty="0"/>
          </a:p>
          <a:p>
            <a:r>
              <a:rPr lang="en-GB" dirty="0"/>
              <a:t>The temperature distribution in the wall can be determined by solving the heat equation with the proper boundary conditions imposed. The heat equation for a plane wall of constant cross-section is: </a:t>
            </a:r>
          </a:p>
          <a:p>
            <a:r>
              <a:rPr lang="en-GB" dirty="0"/>
              <a:t>                                                 (2.1)</a:t>
            </a:r>
            <a:endParaRPr lang="en-US" dirty="0"/>
          </a:p>
          <a:p>
            <a:endParaRPr lang="en-US" dirty="0"/>
          </a:p>
        </p:txBody>
      </p:sp>
      <p:sp>
        <p:nvSpPr>
          <p:cNvPr id="194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9457" name="Object 1"/>
          <p:cNvGraphicFramePr>
            <a:graphicFrameLocks noChangeAspect="1"/>
          </p:cNvGraphicFramePr>
          <p:nvPr/>
        </p:nvGraphicFramePr>
        <p:xfrm>
          <a:off x="3124200" y="4800600"/>
          <a:ext cx="1177925" cy="492125"/>
        </p:xfrm>
        <a:graphic>
          <a:graphicData uri="http://schemas.openxmlformats.org/presentationml/2006/ole">
            <mc:AlternateContent xmlns:mc="http://schemas.openxmlformats.org/markup-compatibility/2006">
              <mc:Choice xmlns:v="urn:schemas-microsoft-com:vml" Requires="v">
                <p:oleObj spid="_x0000_s19457" name="Equation" r:id="rId3" imgW="1180800" imgH="495000" progId="Equation.3">
                  <p:embed/>
                </p:oleObj>
              </mc:Choice>
              <mc:Fallback>
                <p:oleObj name="Equation" r:id="rId3" imgW="1180800" imgH="495000"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4800600"/>
                        <a:ext cx="1177925" cy="492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advTm="240000"/>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600" b="1" dirty="0">
                <a:solidFill>
                  <a:srgbClr val="FF0000"/>
                </a:solidFill>
              </a:rPr>
              <a:t>END OF LECTURES</a:t>
            </a:r>
          </a:p>
        </p:txBody>
      </p:sp>
      <p:sp>
        <p:nvSpPr>
          <p:cNvPr id="3" name="Content Placeholder 2"/>
          <p:cNvSpPr>
            <a:spLocks noGrp="1"/>
          </p:cNvSpPr>
          <p:nvPr>
            <p:ph idx="1"/>
          </p:nvPr>
        </p:nvSpPr>
        <p:spPr/>
        <p:txBody>
          <a:bodyPr>
            <a:normAutofit/>
          </a:bodyPr>
          <a:lstStyle/>
          <a:p>
            <a:r>
              <a:rPr lang="en-US" sz="4700" b="1" dirty="0">
                <a:solidFill>
                  <a:srgbClr val="FF0000"/>
                </a:solidFill>
              </a:rPr>
              <a:t>AS RECORDED IN LUKE 19:13</a:t>
            </a:r>
          </a:p>
          <a:p>
            <a:r>
              <a:rPr lang="en-US" sz="4700" b="1" dirty="0">
                <a:solidFill>
                  <a:srgbClr val="FF0000"/>
                </a:solidFill>
              </a:rPr>
              <a:t>WORK WITH THE MATERIALS PROVIDED AND  “OCCUPY TILL I COME” </a:t>
            </a:r>
          </a:p>
          <a:p>
            <a:pPr algn="ctr"/>
            <a:r>
              <a:rPr lang="en-US" sz="4700" b="1" dirty="0">
                <a:solidFill>
                  <a:srgbClr val="FF0000"/>
                </a:solidFill>
              </a:rPr>
              <a:t>THANK YOU</a:t>
            </a:r>
          </a:p>
        </p:txBody>
      </p:sp>
    </p:spTree>
  </p:cSld>
  <p:clrMapOvr>
    <a:masterClrMapping/>
  </p:clrMapOvr>
  <p:transition advTm="24000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b="1" dirty="0">
                <a:solidFill>
                  <a:srgbClr val="FF0000"/>
                </a:solidFill>
              </a:rPr>
              <a:t>Solving the established differential equation (2.1)</a:t>
            </a:r>
            <a:br>
              <a:rPr lang="en-US" b="1" dirty="0"/>
            </a:br>
            <a:endParaRPr lang="en-US" b="1" dirty="0"/>
          </a:p>
        </p:txBody>
      </p:sp>
      <p:sp>
        <p:nvSpPr>
          <p:cNvPr id="3" name="Content Placeholder 2"/>
          <p:cNvSpPr>
            <a:spLocks noGrp="1"/>
          </p:cNvSpPr>
          <p:nvPr>
            <p:ph idx="1"/>
          </p:nvPr>
        </p:nvSpPr>
        <p:spPr>
          <a:xfrm>
            <a:off x="304800" y="1600200"/>
            <a:ext cx="8610600" cy="4876800"/>
          </a:xfrm>
        </p:spPr>
        <p:txBody>
          <a:bodyPr>
            <a:normAutofit fontScale="55000" lnSpcReduction="20000"/>
          </a:bodyPr>
          <a:lstStyle/>
          <a:p>
            <a:r>
              <a:rPr lang="en-GB" dirty="0"/>
              <a:t>If the thermal conductivity, λ, of the wall material is assumed constant then,</a:t>
            </a:r>
            <a:endParaRPr lang="en-US" dirty="0"/>
          </a:p>
          <a:p>
            <a:r>
              <a:rPr lang="en-GB" dirty="0"/>
              <a:t>	                         		           		                                  (2.2)</a:t>
            </a:r>
            <a:endParaRPr lang="en-US" dirty="0"/>
          </a:p>
          <a:p>
            <a:r>
              <a:rPr lang="en-GB" dirty="0"/>
              <a:t>To find values of the constants we apply the boundary conditions of the first kind at</a:t>
            </a:r>
            <a:endParaRPr lang="en-US" dirty="0"/>
          </a:p>
          <a:p>
            <a:r>
              <a:rPr lang="en-GB" i="1" dirty="0"/>
              <a:t>x</a:t>
            </a:r>
            <a:r>
              <a:rPr lang="en-GB" dirty="0"/>
              <a:t> = 0 and </a:t>
            </a:r>
            <a:r>
              <a:rPr lang="en-GB" i="1" dirty="0"/>
              <a:t>x</a:t>
            </a:r>
            <a:r>
              <a:rPr lang="en-GB" dirty="0"/>
              <a:t> =</a:t>
            </a:r>
            <a:r>
              <a:rPr lang="en-GB" i="1" dirty="0"/>
              <a:t>L</a:t>
            </a:r>
            <a:r>
              <a:rPr lang="en-GB" dirty="0"/>
              <a:t>, in which case</a:t>
            </a:r>
            <a:endParaRPr lang="en-US" dirty="0"/>
          </a:p>
          <a:p>
            <a:r>
              <a:rPr lang="en-GB" dirty="0"/>
              <a:t>		 </a:t>
            </a:r>
            <a:endParaRPr lang="en-US" dirty="0"/>
          </a:p>
          <a:p>
            <a:r>
              <a:rPr lang="en-GB" dirty="0"/>
              <a:t>Applying the conditions to the general solution, we have:</a:t>
            </a:r>
            <a:endParaRPr lang="en-US" dirty="0"/>
          </a:p>
          <a:p>
            <a:r>
              <a:rPr lang="en-GB" dirty="0"/>
              <a:t>		 					                      (2.3)</a:t>
            </a:r>
            <a:endParaRPr lang="en-US" dirty="0"/>
          </a:p>
          <a:p>
            <a:r>
              <a:rPr lang="en-GB" dirty="0"/>
              <a:t>From equation (2.3), it is evident that </a:t>
            </a:r>
            <a:r>
              <a:rPr lang="en-GB" i="1" dirty="0"/>
              <a:t>for one-dimensional, steady state heat conduction in a plane wall with no heat generation and constant thermal conductivity, the temperature varies linearly with x.</a:t>
            </a:r>
            <a:endParaRPr lang="en-US" dirty="0"/>
          </a:p>
          <a:p>
            <a:r>
              <a:rPr lang="en-GB" dirty="0"/>
              <a:t>Now that we have the temperature distribution, we can use the Fourier's law to determine the conduction heat transfer rate. That is,</a:t>
            </a:r>
            <a:endParaRPr lang="en-US" dirty="0"/>
          </a:p>
          <a:p>
            <a:r>
              <a:rPr lang="en-GB" dirty="0"/>
              <a:t>		  				                      (2.4)</a:t>
            </a:r>
            <a:endParaRPr lang="en-US" dirty="0"/>
          </a:p>
          <a:p>
            <a:endParaRPr lang="en-GB" b="1" dirty="0"/>
          </a:p>
          <a:p>
            <a:r>
              <a:rPr lang="en-GB" b="1" dirty="0"/>
              <a:t>Notes:	a. </a:t>
            </a:r>
            <a:r>
              <a:rPr lang="en-GB" b="1" i="1" dirty="0" err="1"/>
              <a:t>A</a:t>
            </a:r>
            <a:r>
              <a:rPr lang="en-GB" b="1" i="1" baseline="-25000" dirty="0" err="1"/>
              <a:t>x</a:t>
            </a:r>
            <a:r>
              <a:rPr lang="en-GB" b="1" dirty="0"/>
              <a:t> is the area of the wall normal to the direction of heat transfer 			and, for  the plane wall, it is a constant independent of </a:t>
            </a:r>
            <a:r>
              <a:rPr lang="en-GB" b="1" i="1" dirty="0"/>
              <a:t>x</a:t>
            </a:r>
            <a:r>
              <a:rPr lang="en-GB" b="1" dirty="0"/>
              <a:t>.</a:t>
            </a:r>
            <a:endParaRPr lang="en-US" b="1" dirty="0"/>
          </a:p>
          <a:p>
            <a:endParaRPr lang="en-GB" sz="2900" b="1" dirty="0"/>
          </a:p>
          <a:p>
            <a:pPr lvl="3">
              <a:buNone/>
            </a:pPr>
            <a:r>
              <a:rPr lang="en-GB" sz="2900" b="1" dirty="0"/>
              <a:t>     b.	</a:t>
            </a:r>
            <a:r>
              <a:rPr lang="en-GB" sz="3300" b="1" dirty="0"/>
              <a:t>The heat flux,        is obtained by dividing           by </a:t>
            </a:r>
            <a:r>
              <a:rPr lang="en-GB" sz="3300" b="1" i="1" dirty="0" err="1"/>
              <a:t>A</a:t>
            </a:r>
            <a:r>
              <a:rPr lang="en-GB" sz="3300" b="1" i="1" baseline="-25000" dirty="0" err="1"/>
              <a:t>x</a:t>
            </a:r>
            <a:endParaRPr lang="en-US" sz="3300" b="1" dirty="0"/>
          </a:p>
          <a:p>
            <a:endParaRPr lang="en-US" dirty="0"/>
          </a:p>
        </p:txBody>
      </p:sp>
      <p:sp>
        <p:nvSpPr>
          <p:cNvPr id="215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1505" name="Object 1"/>
          <p:cNvGraphicFramePr>
            <a:graphicFrameLocks noChangeAspect="1"/>
          </p:cNvGraphicFramePr>
          <p:nvPr/>
        </p:nvGraphicFramePr>
        <p:xfrm>
          <a:off x="3657600" y="1905000"/>
          <a:ext cx="981075" cy="219075"/>
        </p:xfrm>
        <a:graphic>
          <a:graphicData uri="http://schemas.openxmlformats.org/presentationml/2006/ole">
            <mc:AlternateContent xmlns:mc="http://schemas.openxmlformats.org/markup-compatibility/2006">
              <mc:Choice xmlns:v="urn:schemas-microsoft-com:vml" Requires="v">
                <p:oleObj spid="_x0000_s21505" name="Equation" r:id="rId3" imgW="977476" imgH="215806" progId="Equation.3">
                  <p:embed/>
                </p:oleObj>
              </mc:Choice>
              <mc:Fallback>
                <p:oleObj name="Equation" r:id="rId3" imgW="977476" imgH="215806"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1905000"/>
                        <a:ext cx="981075" cy="219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0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1507" name="Object 3"/>
          <p:cNvGraphicFramePr>
            <a:graphicFrameLocks noChangeAspect="1"/>
          </p:cNvGraphicFramePr>
          <p:nvPr/>
        </p:nvGraphicFramePr>
        <p:xfrm>
          <a:off x="3581400" y="2590800"/>
          <a:ext cx="1704975" cy="238125"/>
        </p:xfrm>
        <a:graphic>
          <a:graphicData uri="http://schemas.openxmlformats.org/presentationml/2006/ole">
            <mc:AlternateContent xmlns:mc="http://schemas.openxmlformats.org/markup-compatibility/2006">
              <mc:Choice xmlns:v="urn:schemas-microsoft-com:vml" Requires="v">
                <p:oleObj spid="_x0000_s21507" name="Equation" r:id="rId5" imgW="1701800" imgH="241300" progId="Equation.3">
                  <p:embed/>
                </p:oleObj>
              </mc:Choice>
              <mc:Fallback>
                <p:oleObj name="Equation" r:id="rId5" imgW="1701800" imgH="2413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1400" y="2590800"/>
                        <a:ext cx="1704975" cy="238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1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1509" name="Object 5"/>
          <p:cNvGraphicFramePr>
            <a:graphicFrameLocks noChangeAspect="1"/>
          </p:cNvGraphicFramePr>
          <p:nvPr/>
        </p:nvGraphicFramePr>
        <p:xfrm>
          <a:off x="4191000" y="3200400"/>
          <a:ext cx="1514475" cy="390525"/>
        </p:xfrm>
        <a:graphic>
          <a:graphicData uri="http://schemas.openxmlformats.org/presentationml/2006/ole">
            <mc:AlternateContent xmlns:mc="http://schemas.openxmlformats.org/markup-compatibility/2006">
              <mc:Choice xmlns:v="urn:schemas-microsoft-com:vml" Requires="v">
                <p:oleObj spid="_x0000_s21509" name="Equation" r:id="rId7" imgW="1511300" imgH="393700" progId="Equation.3">
                  <p:embed/>
                </p:oleObj>
              </mc:Choice>
              <mc:Fallback>
                <p:oleObj name="Equation" r:id="rId7" imgW="1511300" imgH="393700" progId="Equation.3">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91000" y="3200400"/>
                        <a:ext cx="1514475"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1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1511" name="Object 7"/>
          <p:cNvGraphicFramePr>
            <a:graphicFrameLocks noChangeAspect="1"/>
          </p:cNvGraphicFramePr>
          <p:nvPr/>
        </p:nvGraphicFramePr>
        <p:xfrm>
          <a:off x="2720975" y="4691063"/>
          <a:ext cx="3095625" cy="601662"/>
        </p:xfrm>
        <a:graphic>
          <a:graphicData uri="http://schemas.openxmlformats.org/presentationml/2006/ole">
            <mc:AlternateContent xmlns:mc="http://schemas.openxmlformats.org/markup-compatibility/2006">
              <mc:Choice xmlns:v="urn:schemas-microsoft-com:vml" Requires="v">
                <p:oleObj spid="_x0000_s21511" name="Equation" r:id="rId9" imgW="2260440" imgH="444240" progId="Equation.3">
                  <p:embed/>
                </p:oleObj>
              </mc:Choice>
              <mc:Fallback>
                <p:oleObj name="Equation" r:id="rId9" imgW="2260440" imgH="444240" progId="Equation.3">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20975" y="4691063"/>
                        <a:ext cx="3095625" cy="601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1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1513" name="Object 9"/>
          <p:cNvGraphicFramePr>
            <a:graphicFrameLocks noChangeAspect="1"/>
          </p:cNvGraphicFramePr>
          <p:nvPr/>
        </p:nvGraphicFramePr>
        <p:xfrm>
          <a:off x="6248400" y="5895068"/>
          <a:ext cx="304800" cy="362857"/>
        </p:xfrm>
        <a:graphic>
          <a:graphicData uri="http://schemas.openxmlformats.org/presentationml/2006/ole">
            <mc:AlternateContent xmlns:mc="http://schemas.openxmlformats.org/markup-compatibility/2006">
              <mc:Choice xmlns:v="urn:schemas-microsoft-com:vml" Requires="v">
                <p:oleObj spid="_x0000_s21513" name="Equation" r:id="rId11" imgW="203112" imgH="241195" progId="Equation.3">
                  <p:embed/>
                </p:oleObj>
              </mc:Choice>
              <mc:Fallback>
                <p:oleObj name="Equation" r:id="rId11" imgW="203112" imgH="241195" progId="Equation.3">
                  <p:embed/>
                  <p:pic>
                    <p:nvPicPr>
                      <p:cNvPr id="0" name="Picture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48400" y="5895068"/>
                        <a:ext cx="304800" cy="3628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1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1515" name="Object 11"/>
          <p:cNvGraphicFramePr>
            <a:graphicFrameLocks noChangeAspect="1"/>
          </p:cNvGraphicFramePr>
          <p:nvPr/>
        </p:nvGraphicFramePr>
        <p:xfrm>
          <a:off x="3581400" y="5939589"/>
          <a:ext cx="304800" cy="385011"/>
        </p:xfrm>
        <a:graphic>
          <a:graphicData uri="http://schemas.openxmlformats.org/presentationml/2006/ole">
            <mc:AlternateContent xmlns:mc="http://schemas.openxmlformats.org/markup-compatibility/2006">
              <mc:Choice xmlns:v="urn:schemas-microsoft-com:vml" Requires="v">
                <p:oleObj spid="_x0000_s21515" name="Equation" r:id="rId13" imgW="177646" imgH="228402" progId="Equation.3">
                  <p:embed/>
                </p:oleObj>
              </mc:Choice>
              <mc:Fallback>
                <p:oleObj name="Equation" r:id="rId13" imgW="177646" imgH="228402" progId="Equation.3">
                  <p:embed/>
                  <p:pic>
                    <p:nvPicPr>
                      <p:cNvPr id="0" name="Picture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81400" y="5939589"/>
                        <a:ext cx="304800" cy="3850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advTm="240000"/>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440</TotalTime>
  <Words>5742</Words>
  <Application>Microsoft Office PowerPoint</Application>
  <PresentationFormat>On-screen Show (4:3)</PresentationFormat>
  <Paragraphs>512</Paragraphs>
  <Slides>80</Slides>
  <Notes>32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80</vt:i4>
      </vt:variant>
    </vt:vector>
  </HeadingPairs>
  <TitlesOfParts>
    <vt:vector size="88" baseType="lpstr">
      <vt:lpstr>Arial</vt:lpstr>
      <vt:lpstr>Arial Black</vt:lpstr>
      <vt:lpstr>Calibri</vt:lpstr>
      <vt:lpstr>Cambria Math</vt:lpstr>
      <vt:lpstr>Times New Roman</vt:lpstr>
      <vt:lpstr>Wingdings</vt:lpstr>
      <vt:lpstr>Office Theme</vt:lpstr>
      <vt:lpstr>Equation</vt:lpstr>
      <vt:lpstr> CONDUCTION HEAT TRANSFER </vt:lpstr>
      <vt:lpstr> DEFINITION OF CONDUCTION HEAT TRANSFER </vt:lpstr>
      <vt:lpstr> ONE DIMENSIONAL STEADY STATE CONDUCTION </vt:lpstr>
      <vt:lpstr>  DIRECTION OF HEAT FLOW IN RESPONSE TO A TEMPERATURE GRADIENT </vt:lpstr>
      <vt:lpstr> THERMAL DIFFUSIVITY </vt:lpstr>
      <vt:lpstr> HEAT CONDUCTION IN A PLANE WALL </vt:lpstr>
      <vt:lpstr>Figure 6a</vt:lpstr>
      <vt:lpstr>1-dimensinal steady-state conduction equation </vt:lpstr>
      <vt:lpstr> Solving the established differential equation (2.1) </vt:lpstr>
      <vt:lpstr> THERMAL RESISTANCE </vt:lpstr>
      <vt:lpstr>Thermal resistance for radiation effect</vt:lpstr>
      <vt:lpstr> HEAT CONDUCTION IN A COMPOSITE WALL. </vt:lpstr>
      <vt:lpstr>COMPOSITE WALL</vt:lpstr>
      <vt:lpstr>Overall heat transfer coefficient, U</vt:lpstr>
      <vt:lpstr>Possible representation of series-parallel composite wall configurations</vt:lpstr>
      <vt:lpstr>Contact Resistance </vt:lpstr>
      <vt:lpstr>Thermal contact resistance</vt:lpstr>
      <vt:lpstr>Factors affecting contact resistance</vt:lpstr>
      <vt:lpstr> RADIAL SYSTEMS </vt:lpstr>
      <vt:lpstr>The cylinder </vt:lpstr>
      <vt:lpstr>Fourier’s Law in Cylindrical coordinates</vt:lpstr>
      <vt:lpstr>Solution of Equation (2.20)</vt:lpstr>
      <vt:lpstr>Heat transfer rate in a cylindrical shell</vt:lpstr>
      <vt:lpstr>Composite cylindrical wall</vt:lpstr>
      <vt:lpstr>Heat transfer rate in composite cylindrical wall </vt:lpstr>
      <vt:lpstr>Spherical Shells</vt:lpstr>
      <vt:lpstr>Thermal resistance for spherical shell</vt:lpstr>
      <vt:lpstr>Critical Radius of Insulation</vt:lpstr>
      <vt:lpstr>Variation of thermal resistance with  cylinder radius</vt:lpstr>
      <vt:lpstr>Conduction with thermal energy generation</vt:lpstr>
      <vt:lpstr>Temperature distribution for a slab with internal heat generation</vt:lpstr>
      <vt:lpstr>Temperature distribution in a slab  with heat-generation</vt:lpstr>
      <vt:lpstr> HEAT TRANSFER FROM EXTENDED SURFACES  (CONDUCTION-CONVECTION SYSTEMS) </vt:lpstr>
      <vt:lpstr>FIN ANALYSIS</vt:lpstr>
      <vt:lpstr>Energy balance on differential element</vt:lpstr>
      <vt:lpstr>Derivation of the general differential equation</vt:lpstr>
      <vt:lpstr>Fins of uniform constant cross-section</vt:lpstr>
      <vt:lpstr>Solving the constitutive fin differential  equation                         --------(2.48)      </vt:lpstr>
      <vt:lpstr>CASE 1: INFINITELY LONG FIN</vt:lpstr>
      <vt:lpstr>CASE 1 CONCLUDED</vt:lpstr>
      <vt:lpstr>CASE 2 INSULATED FIN TIP</vt:lpstr>
      <vt:lpstr> Case 3: Convection at the end (or combined convection and radiation) </vt:lpstr>
      <vt:lpstr>SOLUTIONS FOR CASE 3</vt:lpstr>
      <vt:lpstr> FIN EFFECTIVENESS </vt:lpstr>
      <vt:lpstr>FIN EFFECTIVENESS</vt:lpstr>
      <vt:lpstr> FIN EFFICIENCY </vt:lpstr>
      <vt:lpstr>RELATION BETWEEN FIN EFFICIENCY AND EFFECTIVENESS</vt:lpstr>
      <vt:lpstr>Fin efficiency for straight fins</vt:lpstr>
      <vt:lpstr>Fin efficiency chart for annular fins</vt:lpstr>
      <vt:lpstr> WORKED EXAMPLE 2.1 </vt:lpstr>
      <vt:lpstr>CONTINUATION OF SOLUTION</vt:lpstr>
      <vt:lpstr>Overall effectiveness- a better measure of performance of finned surfaces</vt:lpstr>
      <vt:lpstr>Overall surface efficiency</vt:lpstr>
      <vt:lpstr>Pitch</vt:lpstr>
      <vt:lpstr> COMMENTS (FOR PRACTICAL FIN DESIGN):  </vt:lpstr>
      <vt:lpstr>THREE DIMENSIONAL HEAT CONDUCTION</vt:lpstr>
      <vt:lpstr>Derivation of general heat conduction differential equation</vt:lpstr>
      <vt:lpstr>General Heat Conduction Equation</vt:lpstr>
      <vt:lpstr>General heat conduction equation in three dimensions.</vt:lpstr>
      <vt:lpstr>Case 1 :Fourier-Biot equation if only  λ is assumed constant </vt:lpstr>
      <vt:lpstr>Case 2: If λ is constant and  </vt:lpstr>
      <vt:lpstr>Case 3: λ assumed constant at steady-state with</vt:lpstr>
      <vt:lpstr>case 4:  steady state-conditions with λ assumed constant and  </vt:lpstr>
      <vt:lpstr>1-dimensional heat equation in cylindrical coordinates</vt:lpstr>
      <vt:lpstr>Heat Conduction Equation in cylindrical coordinates</vt:lpstr>
      <vt:lpstr>1-dimensinal heat conduction equation in spherical coordinates with λ = constant</vt:lpstr>
      <vt:lpstr>Unsteady heat flow </vt:lpstr>
      <vt:lpstr>Criteria for unsteady heat analysis</vt:lpstr>
      <vt:lpstr>PowerPoint Presentation</vt:lpstr>
      <vt:lpstr>Transient Energy balance equation</vt:lpstr>
      <vt:lpstr>The heart of the analysis</vt:lpstr>
      <vt:lpstr>PowerPoint Presentation</vt:lpstr>
      <vt:lpstr>Temperature distribution for a lumped capacitance </vt:lpstr>
      <vt:lpstr>TUTORIAL PROBLEMS </vt:lpstr>
      <vt:lpstr>SOLUTION</vt:lpstr>
      <vt:lpstr>TUTORIAL PROBLEMS </vt:lpstr>
      <vt:lpstr>SOLUTION</vt:lpstr>
      <vt:lpstr>TUTORIAL PROBLEMS </vt:lpstr>
      <vt:lpstr>SOLUTION</vt:lpstr>
      <vt:lpstr>END OF LECTURES</vt:lpstr>
    </vt:vector>
  </TitlesOfParts>
  <Company>Sony Electronics,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CONDUCTION HEAT TRANSFER</dc:title>
  <dc:creator>Dr. Forson</dc:creator>
  <cp:lastModifiedBy>Ebenezer T. Ashimolowo</cp:lastModifiedBy>
  <cp:revision>48</cp:revision>
  <dcterms:created xsi:type="dcterms:W3CDTF">2012-01-02T07:35:46Z</dcterms:created>
  <dcterms:modified xsi:type="dcterms:W3CDTF">2021-05-18T16:55:15Z</dcterms:modified>
</cp:coreProperties>
</file>