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766" r:id="rId3"/>
    <p:sldId id="662" r:id="rId4"/>
    <p:sldId id="664" r:id="rId5"/>
    <p:sldId id="846" r:id="rId6"/>
    <p:sldId id="847" r:id="rId7"/>
    <p:sldId id="913" r:id="rId8"/>
    <p:sldId id="665" r:id="rId9"/>
    <p:sldId id="666" r:id="rId10"/>
    <p:sldId id="837" r:id="rId11"/>
    <p:sldId id="668" r:id="rId12"/>
    <p:sldId id="669" r:id="rId13"/>
    <p:sldId id="832" r:id="rId14"/>
    <p:sldId id="833" r:id="rId15"/>
    <p:sldId id="834" r:id="rId16"/>
    <p:sldId id="835" r:id="rId17"/>
    <p:sldId id="836" r:id="rId18"/>
    <p:sldId id="838" r:id="rId19"/>
    <p:sldId id="671" r:id="rId20"/>
    <p:sldId id="797" r:id="rId21"/>
    <p:sldId id="798" r:id="rId22"/>
    <p:sldId id="845" r:id="rId23"/>
    <p:sldId id="799" r:id="rId24"/>
    <p:sldId id="800" r:id="rId25"/>
    <p:sldId id="801" r:id="rId26"/>
    <p:sldId id="802" r:id="rId27"/>
    <p:sldId id="803" r:id="rId28"/>
    <p:sldId id="804" r:id="rId29"/>
    <p:sldId id="805" r:id="rId30"/>
    <p:sldId id="806" r:id="rId31"/>
    <p:sldId id="807" r:id="rId32"/>
    <p:sldId id="808" r:id="rId33"/>
    <p:sldId id="809" r:id="rId34"/>
    <p:sldId id="810" r:id="rId35"/>
    <p:sldId id="811" r:id="rId36"/>
    <p:sldId id="812" r:id="rId37"/>
    <p:sldId id="813" r:id="rId38"/>
    <p:sldId id="814" r:id="rId39"/>
    <p:sldId id="815" r:id="rId40"/>
    <p:sldId id="816" r:id="rId41"/>
    <p:sldId id="817" r:id="rId42"/>
    <p:sldId id="818" r:id="rId43"/>
    <p:sldId id="819" r:id="rId44"/>
    <p:sldId id="820" r:id="rId45"/>
    <p:sldId id="821" r:id="rId46"/>
    <p:sldId id="822" r:id="rId47"/>
    <p:sldId id="840" r:id="rId48"/>
    <p:sldId id="842" r:id="rId49"/>
    <p:sldId id="843" r:id="rId50"/>
    <p:sldId id="844" r:id="rId51"/>
    <p:sldId id="823" r:id="rId52"/>
    <p:sldId id="824" r:id="rId53"/>
    <p:sldId id="673" r:id="rId54"/>
    <p:sldId id="674" r:id="rId55"/>
    <p:sldId id="675" r:id="rId56"/>
    <p:sldId id="676" r:id="rId57"/>
    <p:sldId id="633" r:id="rId58"/>
    <p:sldId id="634" r:id="rId59"/>
    <p:sldId id="635" r:id="rId60"/>
    <p:sldId id="679" r:id="rId61"/>
    <p:sldId id="680" r:id="rId62"/>
    <p:sldId id="681" r:id="rId63"/>
    <p:sldId id="682" r:id="rId64"/>
    <p:sldId id="683" r:id="rId65"/>
    <p:sldId id="684" r:id="rId66"/>
    <p:sldId id="859" r:id="rId67"/>
    <p:sldId id="860" r:id="rId68"/>
    <p:sldId id="861" r:id="rId69"/>
    <p:sldId id="862" r:id="rId70"/>
    <p:sldId id="863" r:id="rId71"/>
    <p:sldId id="864" r:id="rId72"/>
    <p:sldId id="865" r:id="rId73"/>
    <p:sldId id="866" r:id="rId74"/>
    <p:sldId id="867" r:id="rId75"/>
    <p:sldId id="868" r:id="rId76"/>
    <p:sldId id="869" r:id="rId77"/>
    <p:sldId id="872" r:id="rId78"/>
    <p:sldId id="873" r:id="rId79"/>
    <p:sldId id="685" r:id="rId80"/>
    <p:sldId id="686" r:id="rId81"/>
    <p:sldId id="693" r:id="rId82"/>
    <p:sldId id="694" r:id="rId83"/>
    <p:sldId id="695" r:id="rId84"/>
    <p:sldId id="696" r:id="rId85"/>
    <p:sldId id="697" r:id="rId86"/>
    <p:sldId id="849" r:id="rId87"/>
    <p:sldId id="700" r:id="rId88"/>
    <p:sldId id="850" r:id="rId89"/>
    <p:sldId id="851" r:id="rId90"/>
    <p:sldId id="852" r:id="rId91"/>
    <p:sldId id="853" r:id="rId92"/>
    <p:sldId id="854" r:id="rId93"/>
    <p:sldId id="855" r:id="rId94"/>
    <p:sldId id="701" r:id="rId95"/>
    <p:sldId id="830" r:id="rId96"/>
    <p:sldId id="703" r:id="rId97"/>
    <p:sldId id="848" r:id="rId98"/>
    <p:sldId id="704" r:id="rId99"/>
    <p:sldId id="702" r:id="rId100"/>
    <p:sldId id="706" r:id="rId101"/>
    <p:sldId id="707" r:id="rId102"/>
    <p:sldId id="708" r:id="rId103"/>
    <p:sldId id="768" r:id="rId104"/>
    <p:sldId id="914" r:id="rId105"/>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79" d="100"/>
          <a:sy n="79" d="100"/>
        </p:scale>
        <p:origin x="188" y="6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27D6-55CA-4606-852D-FB9C56B478D8}" type="datetimeFigureOut">
              <a:rPr lang="en-GH" smtClean="0"/>
              <a:t>01/21/2021</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8B2B1-D68D-4B8D-B9F9-D921D9120B25}" type="slidenum">
              <a:rPr lang="en-GH" smtClean="0"/>
              <a:t>‹#›</a:t>
            </a:fld>
            <a:endParaRPr lang="en-GH"/>
          </a:p>
        </p:txBody>
      </p:sp>
    </p:spTree>
    <p:extLst>
      <p:ext uri="{BB962C8B-B14F-4D97-AF65-F5344CB8AC3E}">
        <p14:creationId xmlns:p14="http://schemas.microsoft.com/office/powerpoint/2010/main" val="772704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5582F99E-A343-4FC4-935F-F9C2A9C034A8}"/>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1E3943EA-8329-46A3-BEBF-879A19DAE0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H" altLang="en-GH">
              <a:latin typeface="Arial" panose="020B0604020202020204" pitchFamily="34" charset="0"/>
              <a:cs typeface="Arial" panose="020B0604020202020204" pitchFamily="34" charset="0"/>
            </a:endParaRPr>
          </a:p>
        </p:txBody>
      </p:sp>
      <p:sp>
        <p:nvSpPr>
          <p:cNvPr id="120836" name="Slide Number Placeholder 3">
            <a:extLst>
              <a:ext uri="{FF2B5EF4-FFF2-40B4-BE49-F238E27FC236}">
                <a16:creationId xmlns:a16="http://schemas.microsoft.com/office/drawing/2014/main" id="{D9B945C5-3E05-44A9-876B-9CA8B96D2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5EE376B-47A7-48D5-84DD-E9CF0CD9C0F9}" type="slidenum">
              <a:rPr lang="en-GH" altLang="en-GH" smtClean="0">
                <a:latin typeface="Arial" panose="020B0604020202020204" pitchFamily="34" charset="0"/>
              </a:rPr>
              <a:pPr fontAlgn="base">
                <a:spcBef>
                  <a:spcPct val="0"/>
                </a:spcBef>
                <a:spcAft>
                  <a:spcPct val="0"/>
                </a:spcAft>
              </a:pPr>
              <a:t>3</a:t>
            </a:fld>
            <a:endParaRPr lang="en-GH" altLang="en-GH">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9C1638A8-A52F-469F-8D92-750787EA132C}"/>
              </a:ext>
            </a:extLst>
          </p:cNvPr>
          <p:cNvSpPr>
            <a:spLocks noGrp="1" noRot="1" noChangeAspect="1" noChangeArrowheads="1" noTextEdit="1"/>
          </p:cNvSpPr>
          <p:nvPr>
            <p:ph type="sldImg"/>
          </p:nvPr>
        </p:nvSpPr>
        <p:spPr>
          <a:ln/>
        </p:spPr>
      </p:sp>
      <p:sp>
        <p:nvSpPr>
          <p:cNvPr id="154627" name="Notes Placeholder 2">
            <a:extLst>
              <a:ext uri="{FF2B5EF4-FFF2-40B4-BE49-F238E27FC236}">
                <a16:creationId xmlns:a16="http://schemas.microsoft.com/office/drawing/2014/main" id="{463B726D-9380-4150-9E8E-3E55DD2597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They may have acute sense such as vision, smell, hearing</a:t>
            </a:r>
          </a:p>
          <a:p>
            <a:pPr marL="171450" indent="-171450">
              <a:buFontTx/>
              <a:buChar char="•"/>
            </a:pPr>
            <a:r>
              <a:rPr lang="en-GB" altLang="en-GH">
                <a:latin typeface="Arial" panose="020B0604020202020204" pitchFamily="34" charset="0"/>
                <a:cs typeface="Arial" panose="020B0604020202020204" pitchFamily="34" charset="0"/>
              </a:rPr>
              <a:t>To succeed many predators employ several strategies including strength, speed and snares to overpower their prey</a:t>
            </a:r>
            <a:endParaRPr lang="en-US" altLang="en-GH">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a16="http://schemas.microsoft.com/office/drawing/2014/main" id="{8A422F8E-B9F3-47D6-A3A2-D81F7EDC20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54639A2-179C-4629-9258-55738D5BAD75}" type="slidenum">
              <a:rPr lang="en-GB" altLang="en-GH" smtClean="0"/>
              <a:pPr fontAlgn="base">
                <a:spcBef>
                  <a:spcPct val="0"/>
                </a:spcBef>
                <a:spcAft>
                  <a:spcPct val="0"/>
                </a:spcAft>
              </a:pPr>
              <a:t>27</a:t>
            </a:fld>
            <a:endParaRPr lang="en-GB" altLang="en-G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33090377-0BDD-4567-B216-7BF7AD4EA44C}"/>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F5D833D4-BDE7-4F49-936E-B123168C2E21}"/>
              </a:ext>
            </a:extLst>
          </p:cNvPr>
          <p:cNvSpPr>
            <a:spLocks noGrp="1"/>
          </p:cNvSpPr>
          <p:nvPr>
            <p:ph type="body" idx="1"/>
          </p:nvPr>
        </p:nvSpPr>
        <p:spPr/>
        <p:txBody>
          <a:bodyPr/>
          <a:lstStyle/>
          <a:p>
            <a:pPr marL="171450" indent="-171450">
              <a:buFont typeface="Arial" panose="020B0604020202020204" pitchFamily="34" charset="0"/>
              <a:buChar char="•"/>
              <a:defRPr/>
            </a:pPr>
            <a:r>
              <a:rPr lang="en-US" dirty="0"/>
              <a:t>The limited resource may be food, mate, chemical or physical conditions</a:t>
            </a:r>
          </a:p>
          <a:p>
            <a:pPr>
              <a:defRPr/>
            </a:pPr>
            <a:r>
              <a:rPr lang="en-US" dirty="0" err="1"/>
              <a:t>Eg</a:t>
            </a:r>
            <a:r>
              <a:rPr lang="en-US" dirty="0"/>
              <a:t> plants competing with the same soil nutrient</a:t>
            </a:r>
          </a:p>
        </p:txBody>
      </p:sp>
      <p:sp>
        <p:nvSpPr>
          <p:cNvPr id="156676" name="Slide Number Placeholder 3">
            <a:extLst>
              <a:ext uri="{FF2B5EF4-FFF2-40B4-BE49-F238E27FC236}">
                <a16:creationId xmlns:a16="http://schemas.microsoft.com/office/drawing/2014/main" id="{1EA799A7-9190-415D-BADB-4C7B60A771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DFBFCA0-2018-49CA-A848-11C30609687D}" type="slidenum">
              <a:rPr lang="en-GB" altLang="en-GH" smtClean="0">
                <a:latin typeface="Arial" panose="020B0604020202020204" pitchFamily="34" charset="0"/>
                <a:cs typeface="Arial" panose="020B0604020202020204" pitchFamily="34" charset="0"/>
              </a:rPr>
              <a:pPr fontAlgn="base">
                <a:spcBef>
                  <a:spcPct val="0"/>
                </a:spcBef>
                <a:spcAft>
                  <a:spcPct val="0"/>
                </a:spcAft>
              </a:pPr>
              <a:t>28</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640BC602-45D9-4A23-BF14-057388B6E22F}"/>
              </a:ext>
            </a:extLst>
          </p:cNvPr>
          <p:cNvSpPr>
            <a:spLocks noGrp="1" noRot="1" noChangeAspect="1" noChangeArrowheads="1" noTextEdit="1"/>
          </p:cNvSpPr>
          <p:nvPr>
            <p:ph type="sldImg"/>
          </p:nvPr>
        </p:nvSpPr>
        <p:spPr>
          <a:ln/>
        </p:spPr>
      </p:sp>
      <p:sp>
        <p:nvSpPr>
          <p:cNvPr id="158723" name="Notes Placeholder 2">
            <a:extLst>
              <a:ext uri="{FF2B5EF4-FFF2-40B4-BE49-F238E27FC236}">
                <a16:creationId xmlns:a16="http://schemas.microsoft.com/office/drawing/2014/main" id="{AA6AA6C1-C488-46CF-B378-7B81402ED6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 Evolution is a process of gradual change</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It take place over many generations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Organism change their physical characteristics</a:t>
            </a:r>
          </a:p>
        </p:txBody>
      </p:sp>
      <p:sp>
        <p:nvSpPr>
          <p:cNvPr id="158724" name="Slide Number Placeholder 3">
            <a:extLst>
              <a:ext uri="{FF2B5EF4-FFF2-40B4-BE49-F238E27FC236}">
                <a16:creationId xmlns:a16="http://schemas.microsoft.com/office/drawing/2014/main" id="{02F5B719-814E-413E-A9F1-E538253CB6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D8B5228-4A2C-4E1B-91B7-2430A7918358}" type="slidenum">
              <a:rPr lang="en-GB" altLang="en-GH" smtClean="0"/>
              <a:pPr fontAlgn="base">
                <a:spcBef>
                  <a:spcPct val="0"/>
                </a:spcBef>
                <a:spcAft>
                  <a:spcPct val="0"/>
                </a:spcAft>
              </a:pPr>
              <a:t>29</a:t>
            </a:fld>
            <a:endParaRPr lang="en-GB" altLang="en-G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BAD23570-1185-4880-8B9B-B7E0C62FFBAA}"/>
              </a:ext>
            </a:extLst>
          </p:cNvPr>
          <p:cNvSpPr>
            <a:spLocks noGrp="1" noRot="1" noChangeAspect="1" noChangeArrowheads="1" noTextEdit="1"/>
          </p:cNvSpPr>
          <p:nvPr>
            <p:ph type="sldImg"/>
          </p:nvPr>
        </p:nvSpPr>
        <p:spPr>
          <a:ln/>
        </p:spPr>
      </p:sp>
      <p:sp>
        <p:nvSpPr>
          <p:cNvPr id="160771" name="Notes Placeholder 2">
            <a:extLst>
              <a:ext uri="{FF2B5EF4-FFF2-40B4-BE49-F238E27FC236}">
                <a16:creationId xmlns:a16="http://schemas.microsoft.com/office/drawing/2014/main" id="{2A1BDAD6-AC8C-4640-B8B6-24BAAC493D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 competitive Exclusion Principle is also known as Guase’s law of competive exclusion</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Eg. Grey squirrels replacing the red squirrel in Britian</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Disappearance of hazelnuts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Types-interference eg. Plants protecting their food from other organisms or killing them</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Exploitation; plants consuming all nutrient leaving other plants with none</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Eg. Birds with different beak may feed depending on shape and size of beck</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Take smaller seeds , others feed on seeds</a:t>
            </a:r>
          </a:p>
        </p:txBody>
      </p:sp>
      <p:sp>
        <p:nvSpPr>
          <p:cNvPr id="160772" name="Slide Number Placeholder 3">
            <a:extLst>
              <a:ext uri="{FF2B5EF4-FFF2-40B4-BE49-F238E27FC236}">
                <a16:creationId xmlns:a16="http://schemas.microsoft.com/office/drawing/2014/main" id="{F7427209-FDCA-4388-B271-78900ECA5B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8EE0C47-49E1-4F08-A911-0191EBE667DC}" type="slidenum">
              <a:rPr lang="en-GB" altLang="en-GH" smtClean="0">
                <a:latin typeface="Arial" panose="020B0604020202020204" pitchFamily="34" charset="0"/>
                <a:cs typeface="Arial" panose="020B0604020202020204" pitchFamily="34" charset="0"/>
              </a:rPr>
              <a:pPr fontAlgn="base">
                <a:spcBef>
                  <a:spcPct val="0"/>
                </a:spcBef>
                <a:spcAft>
                  <a:spcPct val="0"/>
                </a:spcAft>
              </a:pPr>
              <a:t>30</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FF58ECA3-0E54-4B49-B3E5-8DE63C0AA190}"/>
              </a:ext>
            </a:extLst>
          </p:cNvPr>
          <p:cNvSpPr>
            <a:spLocks noGrp="1" noRot="1" noChangeAspect="1" noChangeArrowheads="1" noTextEdit="1"/>
          </p:cNvSpPr>
          <p:nvPr>
            <p:ph type="sldImg"/>
          </p:nvPr>
        </p:nvSpPr>
        <p:spPr>
          <a:ln/>
        </p:spPr>
      </p:sp>
      <p:sp>
        <p:nvSpPr>
          <p:cNvPr id="162819" name="Notes Placeholder 2">
            <a:extLst>
              <a:ext uri="{FF2B5EF4-FFF2-40B4-BE49-F238E27FC236}">
                <a16:creationId xmlns:a16="http://schemas.microsoft.com/office/drawing/2014/main" id="{E781C201-491C-4BB7-A912-DC4DF3606A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It may occur between plants, animal or fungi</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Both may benefit</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Or 1 benefits and the other harmed</a:t>
            </a:r>
          </a:p>
        </p:txBody>
      </p:sp>
      <p:sp>
        <p:nvSpPr>
          <p:cNvPr id="162820" name="Slide Number Placeholder 3">
            <a:extLst>
              <a:ext uri="{FF2B5EF4-FFF2-40B4-BE49-F238E27FC236}">
                <a16:creationId xmlns:a16="http://schemas.microsoft.com/office/drawing/2014/main" id="{C0F6443A-F6F5-4E85-A4FA-AADAAD2441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F694A28-7BBE-4423-AE81-B4D811D6A4A0}" type="slidenum">
              <a:rPr lang="en-GB" altLang="en-GH" smtClean="0">
                <a:latin typeface="Arial" panose="020B0604020202020204" pitchFamily="34" charset="0"/>
                <a:cs typeface="Arial" panose="020B0604020202020204" pitchFamily="34" charset="0"/>
              </a:rPr>
              <a:pPr fontAlgn="base">
                <a:spcBef>
                  <a:spcPct val="0"/>
                </a:spcBef>
                <a:spcAft>
                  <a:spcPct val="0"/>
                </a:spcAft>
              </a:pPr>
              <a:t>31</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BF7B2F2A-2B79-451C-9FE0-7C4EFA23CAD5}"/>
              </a:ext>
            </a:extLst>
          </p:cNvPr>
          <p:cNvSpPr>
            <a:spLocks noGrp="1" noRot="1" noChangeAspect="1" noChangeArrowheads="1" noTextEdit="1"/>
          </p:cNvSpPr>
          <p:nvPr>
            <p:ph type="sldImg"/>
          </p:nvPr>
        </p:nvSpPr>
        <p:spPr>
          <a:ln/>
        </p:spPr>
      </p:sp>
      <p:sp>
        <p:nvSpPr>
          <p:cNvPr id="164867" name="Notes Placeholder 2">
            <a:extLst>
              <a:ext uri="{FF2B5EF4-FFF2-40B4-BE49-F238E27FC236}">
                <a16:creationId xmlns:a16="http://schemas.microsoft.com/office/drawing/2014/main" id="{5A53FD59-7082-4AA7-B06C-CCC2C4D8D4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Tx/>
              <a:buChar char="•"/>
            </a:pPr>
            <a:r>
              <a:rPr lang="en-GB" altLang="en-GH">
                <a:latin typeface="Arial" panose="020B0604020202020204" pitchFamily="34" charset="0"/>
                <a:cs typeface="Arial" panose="020B0604020202020204" pitchFamily="34" charset="0"/>
              </a:rPr>
              <a:t>The parasites benefit</a:t>
            </a:r>
          </a:p>
          <a:p>
            <a:pPr marL="171450" indent="-171450" eaLnBrk="1" hangingPunct="1">
              <a:buFontTx/>
              <a:buChar char="•"/>
            </a:pPr>
            <a:r>
              <a:rPr lang="en-GB" altLang="en-GH">
                <a:latin typeface="Arial" panose="020B0604020202020204" pitchFamily="34" charset="0"/>
                <a:cs typeface="Arial" panose="020B0604020202020204" pitchFamily="34" charset="0"/>
              </a:rPr>
              <a:t>Parasites are normally smaller than the host.  </a:t>
            </a:r>
          </a:p>
          <a:p>
            <a:pPr marL="171450" indent="-171450" eaLnBrk="1" hangingPunct="1">
              <a:buFontTx/>
              <a:buChar char="•"/>
            </a:pPr>
            <a:r>
              <a:rPr lang="en-GB" altLang="en-GH">
                <a:latin typeface="Arial" panose="020B0604020202020204" pitchFamily="34" charset="0"/>
                <a:cs typeface="Arial" panose="020B0604020202020204" pitchFamily="34" charset="0"/>
              </a:rPr>
              <a:t>The host generally is harmed or suffers</a:t>
            </a:r>
          </a:p>
          <a:p>
            <a:pPr marL="171450" indent="-171450" eaLnBrk="1" hangingPunct="1">
              <a:buFontTx/>
              <a:buChar char="•"/>
            </a:pPr>
            <a:r>
              <a:rPr lang="en-GB" altLang="en-GH">
                <a:latin typeface="Arial" panose="020B0604020202020204" pitchFamily="34" charset="0"/>
                <a:cs typeface="Arial" panose="020B0604020202020204" pitchFamily="34" charset="0"/>
              </a:rPr>
              <a:t> it is  not killed immediately</a:t>
            </a:r>
          </a:p>
          <a:p>
            <a:pPr marL="171450" indent="-171450" eaLnBrk="1" hangingPunct="1">
              <a:buFontTx/>
              <a:buChar char="•"/>
            </a:pPr>
            <a:r>
              <a:rPr lang="en-GB" altLang="en-GH">
                <a:latin typeface="Arial" panose="020B0604020202020204" pitchFamily="34" charset="0"/>
                <a:cs typeface="Arial" panose="020B0604020202020204" pitchFamily="34" charset="0"/>
              </a:rPr>
              <a:t>They are structurally adapted to it way of life</a:t>
            </a:r>
          </a:p>
          <a:p>
            <a:pPr marL="171450" indent="-171450" eaLnBrk="1" hangingPunct="1">
              <a:buFontTx/>
              <a:buChar char="•"/>
            </a:pPr>
            <a:r>
              <a:rPr lang="en-GB" altLang="en-GH">
                <a:latin typeface="Arial" panose="020B0604020202020204" pitchFamily="34" charset="0"/>
                <a:cs typeface="Arial" panose="020B0604020202020204" pitchFamily="34" charset="0"/>
              </a:rPr>
              <a:t>Eg. Tapeworm</a:t>
            </a:r>
          </a:p>
          <a:p>
            <a:pPr marL="171450" indent="-171450" eaLnBrk="1" hangingPunct="1">
              <a:buFontTx/>
              <a:buChar char="•"/>
            </a:pPr>
            <a:r>
              <a:rPr lang="en-GB" altLang="en-GH">
                <a:latin typeface="Arial" panose="020B0604020202020204" pitchFamily="34" charset="0"/>
                <a:cs typeface="Arial" panose="020B0604020202020204" pitchFamily="34" charset="0"/>
              </a:rPr>
              <a:t>Segmented and flat-this enable them to live in the intestine of cattle, cow, humans</a:t>
            </a:r>
          </a:p>
          <a:p>
            <a:pPr marL="171450" indent="-171450" eaLnBrk="1" hangingPunct="1">
              <a:buFontTx/>
              <a:buChar char="•"/>
            </a:pPr>
            <a:r>
              <a:rPr lang="en-GB" altLang="en-GH">
                <a:latin typeface="Arial" panose="020B0604020202020204" pitchFamily="34" charset="0"/>
                <a:cs typeface="Arial" panose="020B0604020202020204" pitchFamily="34" charset="0"/>
              </a:rPr>
              <a:t>Types of endoparasites</a:t>
            </a:r>
          </a:p>
          <a:p>
            <a:pPr marL="171450" indent="-171450" eaLnBrk="1" hangingPunct="1">
              <a:buFontTx/>
              <a:buChar char="•"/>
            </a:pPr>
            <a:r>
              <a:rPr lang="en-GB" altLang="en-GH">
                <a:latin typeface="Arial" panose="020B0604020202020204" pitchFamily="34" charset="0"/>
                <a:cs typeface="Arial" panose="020B0604020202020204" pitchFamily="34" charset="0"/>
              </a:rPr>
              <a:t>Intercellular- inhibits the spaces of the body of the host</a:t>
            </a:r>
          </a:p>
          <a:p>
            <a:pPr marL="171450" indent="-171450" eaLnBrk="1" hangingPunct="1">
              <a:buFontTx/>
              <a:buChar char="•"/>
            </a:pPr>
            <a:r>
              <a:rPr lang="en-GB" altLang="en-GH">
                <a:latin typeface="Arial" panose="020B0604020202020204" pitchFamily="34" charset="0"/>
                <a:cs typeface="Arial" panose="020B0604020202020204" pitchFamily="34" charset="0"/>
              </a:rPr>
              <a:t>Intracellular- lives inside the cell. Eg viruses</a:t>
            </a:r>
          </a:p>
          <a:p>
            <a:pPr marL="171450" indent="-171450" eaLnBrk="1" hangingPunct="1">
              <a:buFont typeface="Wingdings" panose="05000000000000000000" pitchFamily="2" charset="2"/>
              <a:buChar char="Ø"/>
            </a:pPr>
            <a:r>
              <a:rPr lang="en-GB" altLang="en-GH">
                <a:latin typeface="Arial" panose="020B0604020202020204" pitchFamily="34" charset="0"/>
                <a:cs typeface="Arial" panose="020B0604020202020204" pitchFamily="34" charset="0"/>
              </a:rPr>
              <a:t>Ectoparasites live externally on another animal- It does not kill it host</a:t>
            </a:r>
          </a:p>
          <a:p>
            <a:pPr marL="171450" indent="-171450" eaLnBrk="1" hangingPunct="1">
              <a:buFontTx/>
              <a:buChar char="•"/>
            </a:pPr>
            <a:r>
              <a:rPr lang="en-GB" altLang="en-GH">
                <a:latin typeface="Arial" panose="020B0604020202020204" pitchFamily="34" charset="0"/>
                <a:cs typeface="Arial" panose="020B0604020202020204" pitchFamily="34" charset="0"/>
              </a:rPr>
              <a:t>Eg. Bed bugs, head lice, tick</a:t>
            </a:r>
          </a:p>
          <a:p>
            <a:pPr marL="171450" indent="-171450" eaLnBrk="1" hangingPunct="1">
              <a:buFontTx/>
              <a:buChar char="•"/>
            </a:pPr>
            <a:r>
              <a:rPr lang="en-GB" altLang="en-GH">
                <a:latin typeface="Arial" panose="020B0604020202020204" pitchFamily="34" charset="0"/>
                <a:cs typeface="Arial" panose="020B0604020202020204" pitchFamily="34" charset="0"/>
              </a:rPr>
              <a:t>They are usually vectors of pathogens, transmit to host when feeding</a:t>
            </a:r>
          </a:p>
          <a:p>
            <a:pPr marL="171450" indent="-171450" eaLnBrk="1" hangingPunct="1">
              <a:buFontTx/>
              <a:buChar char="•"/>
            </a:pPr>
            <a:r>
              <a:rPr lang="en-GB" altLang="en-GH">
                <a:latin typeface="Arial" panose="020B0604020202020204" pitchFamily="34" charset="0"/>
                <a:cs typeface="Arial" panose="020B0604020202020204" pitchFamily="34" charset="0"/>
              </a:rPr>
              <a:t>Question; can festus or mosquitoes be consider as parasite</a:t>
            </a:r>
            <a:endParaRPr lang="en-US" altLang="en-GH">
              <a:latin typeface="Arial" panose="020B0604020202020204" pitchFamily="34" charset="0"/>
              <a:cs typeface="Arial" panose="020B0604020202020204" pitchFamily="34" charset="0"/>
            </a:endParaRPr>
          </a:p>
        </p:txBody>
      </p:sp>
      <p:sp>
        <p:nvSpPr>
          <p:cNvPr id="164868" name="Slide Number Placeholder 3">
            <a:extLst>
              <a:ext uri="{FF2B5EF4-FFF2-40B4-BE49-F238E27FC236}">
                <a16:creationId xmlns:a16="http://schemas.microsoft.com/office/drawing/2014/main" id="{20CA48D8-D000-4744-9340-D95418C8B9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3B72003-EA57-4DB1-BAB8-F2842955ADBD}" type="slidenum">
              <a:rPr lang="en-GB" altLang="en-GH" smtClean="0">
                <a:latin typeface="Arial" panose="020B0604020202020204" pitchFamily="34" charset="0"/>
                <a:cs typeface="Arial" panose="020B0604020202020204" pitchFamily="34" charset="0"/>
              </a:rPr>
              <a:pPr fontAlgn="base">
                <a:spcBef>
                  <a:spcPct val="0"/>
                </a:spcBef>
                <a:spcAft>
                  <a:spcPct val="0"/>
                </a:spcAft>
              </a:pPr>
              <a:t>32</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D513D24D-5D2E-4435-B5DE-41190E97F606}"/>
              </a:ext>
            </a:extLst>
          </p:cNvPr>
          <p:cNvSpPr>
            <a:spLocks noGrp="1" noRot="1" noChangeAspect="1" noChangeArrowheads="1" noTextEdit="1"/>
          </p:cNvSpPr>
          <p:nvPr>
            <p:ph type="sldImg"/>
          </p:nvPr>
        </p:nvSpPr>
        <p:spPr>
          <a:ln/>
        </p:spPr>
      </p:sp>
      <p:sp>
        <p:nvSpPr>
          <p:cNvPr id="166915" name="Notes Placeholder 2">
            <a:extLst>
              <a:ext uri="{FF2B5EF4-FFF2-40B4-BE49-F238E27FC236}">
                <a16:creationId xmlns:a16="http://schemas.microsoft.com/office/drawing/2014/main" id="{18D682F2-51FF-4E4C-BBCF-2F0DABEDE7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Eg. Remora that rides attached to the sharks and other fish</a:t>
            </a:r>
          </a:p>
          <a:p>
            <a:r>
              <a:rPr lang="en-US" altLang="en-GH">
                <a:latin typeface="Arial" panose="020B0604020202020204" pitchFamily="34" charset="0"/>
                <a:cs typeface="Arial" panose="020B0604020202020204" pitchFamily="34" charset="0"/>
              </a:rPr>
              <a:t>The commensal does not derive it food frm d host directly</a:t>
            </a:r>
          </a:p>
          <a:p>
            <a:r>
              <a:rPr lang="en-US" altLang="en-GH">
                <a:latin typeface="Arial" panose="020B0604020202020204" pitchFamily="34" charset="0"/>
                <a:cs typeface="Arial" panose="020B0604020202020204" pitchFamily="34" charset="0"/>
              </a:rPr>
              <a:t>Eg2. burdock weed</a:t>
            </a:r>
          </a:p>
          <a:p>
            <a:r>
              <a:rPr lang="en-US" altLang="en-GH">
                <a:latin typeface="Arial" panose="020B0604020202020204" pitchFamily="34" charset="0"/>
                <a:cs typeface="Arial" panose="020B0604020202020204" pitchFamily="34" charset="0"/>
              </a:rPr>
              <a:t>They have seeds have long curved spines</a:t>
            </a:r>
          </a:p>
          <a:p>
            <a:r>
              <a:rPr lang="en-US" altLang="en-GH">
                <a:latin typeface="Arial" panose="020B0604020202020204" pitchFamily="34" charset="0"/>
                <a:cs typeface="Arial" panose="020B0604020202020204" pitchFamily="34" charset="0"/>
              </a:rPr>
              <a:t>These easily attached to fur of passing animals</a:t>
            </a:r>
          </a:p>
          <a:p>
            <a:r>
              <a:rPr lang="en-US" altLang="en-GH">
                <a:latin typeface="Arial" panose="020B0604020202020204" pitchFamily="34" charset="0"/>
                <a:cs typeface="Arial" panose="020B0604020202020204" pitchFamily="34" charset="0"/>
              </a:rPr>
              <a:t>They carry drop off to other areas</a:t>
            </a:r>
          </a:p>
          <a:p>
            <a:r>
              <a:rPr lang="en-US" altLang="en-GH">
                <a:latin typeface="Arial" panose="020B0604020202020204" pitchFamily="34" charset="0"/>
                <a:cs typeface="Arial" panose="020B0604020202020204" pitchFamily="34" charset="0"/>
              </a:rPr>
              <a:t>Some benefits are</a:t>
            </a:r>
          </a:p>
          <a:p>
            <a:r>
              <a:rPr lang="en-US" altLang="en-GH">
                <a:latin typeface="Arial" panose="020B0604020202020204" pitchFamily="34" charset="0"/>
                <a:cs typeface="Arial" panose="020B0604020202020204" pitchFamily="34" charset="0"/>
              </a:rPr>
              <a:t>Shelter, protection</a:t>
            </a:r>
          </a:p>
          <a:p>
            <a:r>
              <a:rPr lang="en-US" altLang="en-GH">
                <a:latin typeface="Arial" panose="020B0604020202020204" pitchFamily="34" charset="0"/>
                <a:cs typeface="Arial" panose="020B0604020202020204" pitchFamily="34" charset="0"/>
              </a:rPr>
              <a:t>Question</a:t>
            </a:r>
          </a:p>
          <a:p>
            <a:r>
              <a:rPr lang="en-US" altLang="en-GH">
                <a:latin typeface="Arial" panose="020B0604020202020204" pitchFamily="34" charset="0"/>
                <a:cs typeface="Arial" panose="020B0604020202020204" pitchFamily="34" charset="0"/>
              </a:rPr>
              <a:t>Name as many commensal relationships in different ecosystem</a:t>
            </a:r>
          </a:p>
          <a:p>
            <a:endParaRPr lang="en-US" altLang="en-GH">
              <a:latin typeface="Arial" panose="020B0604020202020204" pitchFamily="34" charset="0"/>
              <a:cs typeface="Arial" panose="020B0604020202020204" pitchFamily="34" charset="0"/>
            </a:endParaRPr>
          </a:p>
          <a:p>
            <a:endParaRPr lang="en-US" altLang="en-GH">
              <a:latin typeface="Arial" panose="020B0604020202020204" pitchFamily="34" charset="0"/>
              <a:cs typeface="Arial" panose="020B0604020202020204" pitchFamily="34" charset="0"/>
            </a:endParaRPr>
          </a:p>
        </p:txBody>
      </p:sp>
      <p:sp>
        <p:nvSpPr>
          <p:cNvPr id="166916" name="Slide Number Placeholder 3">
            <a:extLst>
              <a:ext uri="{FF2B5EF4-FFF2-40B4-BE49-F238E27FC236}">
                <a16:creationId xmlns:a16="http://schemas.microsoft.com/office/drawing/2014/main" id="{850CD37B-65C2-4E06-9769-354C179923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3B220D22-0982-452C-A425-380E196640D8}" type="slidenum">
              <a:rPr lang="en-GB" altLang="en-GH" smtClean="0"/>
              <a:pPr fontAlgn="base">
                <a:spcBef>
                  <a:spcPct val="0"/>
                </a:spcBef>
                <a:spcAft>
                  <a:spcPct val="0"/>
                </a:spcAft>
              </a:pPr>
              <a:t>33</a:t>
            </a:fld>
            <a:endParaRPr lang="en-GB" altLang="en-G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03EEE632-8AD4-4582-B227-BCA0B7EF9D05}"/>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2BCA236B-D387-42F8-AFDB-EA0E8AEF7938}"/>
              </a:ext>
            </a:extLst>
          </p:cNvPr>
          <p:cNvSpPr>
            <a:spLocks noGrp="1"/>
          </p:cNvSpPr>
          <p:nvPr>
            <p:ph type="body" idx="1"/>
          </p:nvPr>
        </p:nvSpPr>
        <p:spPr>
          <a:ln/>
        </p:spPr>
        <p:txBody>
          <a:bodyPr/>
          <a:lstStyle/>
          <a:p>
            <a:pPr>
              <a:defRPr/>
            </a:pPr>
            <a:r>
              <a:rPr lang="en-GB" dirty="0">
                <a:latin typeface="Arial" panose="020B0604020202020204" pitchFamily="34" charset="0"/>
                <a:cs typeface="Arial" panose="020B0604020202020204" pitchFamily="34" charset="0"/>
              </a:rPr>
              <a:t>E.g. Many kinds of plants such as legumes (beans, peanuts, clover </a:t>
            </a:r>
            <a:r>
              <a:rPr lang="en-GB" dirty="0" err="1">
                <a:latin typeface="Arial" panose="020B0604020202020204" pitchFamily="34" charset="0"/>
                <a:cs typeface="Arial" panose="020B0604020202020204" pitchFamily="34" charset="0"/>
              </a:rPr>
              <a:t>etc</a:t>
            </a:r>
            <a:r>
              <a:rPr lang="en-GB" dirty="0">
                <a:latin typeface="Arial" panose="020B0604020202020204" pitchFamily="34" charset="0"/>
                <a:cs typeface="Arial" panose="020B0604020202020204" pitchFamily="34" charset="0"/>
              </a:rPr>
              <a:t>) have bacteria that live in their roots in little nodules. </a:t>
            </a:r>
          </a:p>
          <a:p>
            <a:pPr marL="171450" indent="-171450">
              <a:buFont typeface="Wingdings" panose="05000000000000000000" pitchFamily="2" charset="2"/>
              <a:buChar char="Ø"/>
              <a:defRPr/>
            </a:pPr>
            <a:r>
              <a:rPr lang="en-GB" dirty="0">
                <a:latin typeface="Arial" panose="020B0604020202020204" pitchFamily="34" charset="0"/>
                <a:cs typeface="Arial" panose="020B0604020202020204" pitchFamily="34" charset="0"/>
              </a:rPr>
              <a:t>Is </a:t>
            </a:r>
            <a:r>
              <a:rPr lang="en-GB" dirty="0" err="1">
                <a:latin typeface="Arial" panose="020B0604020202020204" pitchFamily="34" charset="0"/>
                <a:cs typeface="Arial" panose="020B0604020202020204" pitchFamily="34" charset="0"/>
              </a:rPr>
              <a:t>btn</a:t>
            </a:r>
            <a:r>
              <a:rPr lang="en-GB" dirty="0">
                <a:latin typeface="Arial" panose="020B0604020202020204" pitchFamily="34" charset="0"/>
                <a:cs typeface="Arial" panose="020B0604020202020204" pitchFamily="34" charset="0"/>
              </a:rPr>
              <a:t> 2 </a:t>
            </a:r>
            <a:r>
              <a:rPr lang="en-GB" dirty="0" err="1">
                <a:latin typeface="Arial" panose="020B0604020202020204" pitchFamily="34" charset="0"/>
                <a:cs typeface="Arial" panose="020B0604020202020204" pitchFamily="34" charset="0"/>
              </a:rPr>
              <a:t>dft</a:t>
            </a:r>
            <a:r>
              <a:rPr lang="en-GB" dirty="0">
                <a:latin typeface="Arial" panose="020B0604020202020204" pitchFamily="34" charset="0"/>
                <a:cs typeface="Arial" panose="020B0604020202020204" pitchFamily="34" charset="0"/>
              </a:rPr>
              <a:t> species</a:t>
            </a:r>
            <a:endParaRPr lang="en-US"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Facultative mutualism; organism is not so dependent on this relationship</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It can survive without it, but benefits when they come 2geda</a:t>
            </a:r>
          </a:p>
          <a:p>
            <a:pPr marL="171450" indent="-171450">
              <a:buFont typeface="Wingdings" panose="05000000000000000000" pitchFamily="2" charset="2"/>
              <a:buChar char="Ø"/>
              <a:defRPr/>
            </a:pP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Oxpecker</a:t>
            </a:r>
            <a:r>
              <a:rPr lang="en-US" dirty="0">
                <a:latin typeface="Arial" panose="020B0604020202020204" pitchFamily="34" charset="0"/>
                <a:cs typeface="Arial" panose="020B0604020202020204" pitchFamily="34" charset="0"/>
              </a:rPr>
              <a:t> and zebra</a:t>
            </a:r>
          </a:p>
          <a:p>
            <a:pPr marL="171450" indent="-171450">
              <a:buFont typeface="Wingdings" panose="05000000000000000000" pitchFamily="2" charset="2"/>
              <a:buChar char="Ø"/>
              <a:defRPr/>
            </a:pPr>
            <a:r>
              <a:rPr lang="en-US" dirty="0" err="1">
                <a:latin typeface="Arial" panose="020B0604020202020204" pitchFamily="34" charset="0"/>
                <a:cs typeface="Arial" panose="020B0604020202020204" pitchFamily="34" charset="0"/>
              </a:rPr>
              <a:t>Oxpecker</a:t>
            </a:r>
            <a:r>
              <a:rPr lang="en-US" dirty="0">
                <a:latin typeface="Arial" panose="020B0604020202020204" pitchFamily="34" charset="0"/>
                <a:cs typeface="Arial" panose="020B0604020202020204" pitchFamily="34" charset="0"/>
              </a:rPr>
              <a:t> picks food and zebra </a:t>
            </a:r>
            <a:r>
              <a:rPr lang="en-US" dirty="0" err="1">
                <a:latin typeface="Arial" panose="020B0604020202020204" pitchFamily="34" charset="0"/>
                <a:cs typeface="Arial" panose="020B0604020202020204" pitchFamily="34" charset="0"/>
              </a:rPr>
              <a:t>gts</a:t>
            </a:r>
            <a:r>
              <a:rPr lang="en-US" dirty="0">
                <a:latin typeface="Arial" panose="020B0604020202020204" pitchFamily="34" charset="0"/>
                <a:cs typeface="Arial" panose="020B0604020202020204" pitchFamily="34" charset="0"/>
              </a:rPr>
              <a:t> pest control</a:t>
            </a:r>
            <a:endParaRPr lang="en-GB" dirty="0">
              <a:latin typeface="Arial" panose="020B0604020202020204" pitchFamily="34" charset="0"/>
              <a:cs typeface="Arial" panose="020B0604020202020204" pitchFamily="34" charset="0"/>
            </a:endParaRPr>
          </a:p>
        </p:txBody>
      </p:sp>
      <p:sp>
        <p:nvSpPr>
          <p:cNvPr id="168964" name="Slide Number Placeholder 3">
            <a:extLst>
              <a:ext uri="{FF2B5EF4-FFF2-40B4-BE49-F238E27FC236}">
                <a16:creationId xmlns:a16="http://schemas.microsoft.com/office/drawing/2014/main" id="{FFC1B6B6-A6CA-4899-915B-AFCFB8D27D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04A33F6-4568-4D96-B0B8-FABEC0903DFF}" type="slidenum">
              <a:rPr lang="en-GB" altLang="en-GH" smtClean="0">
                <a:latin typeface="Arial" panose="020B0604020202020204" pitchFamily="34" charset="0"/>
                <a:cs typeface="Arial" panose="020B0604020202020204" pitchFamily="34" charset="0"/>
              </a:rPr>
              <a:pPr fontAlgn="base">
                <a:spcBef>
                  <a:spcPct val="0"/>
                </a:spcBef>
                <a:spcAft>
                  <a:spcPct val="0"/>
                </a:spcAft>
              </a:pPr>
              <a:t>34</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a:extLst>
              <a:ext uri="{FF2B5EF4-FFF2-40B4-BE49-F238E27FC236}">
                <a16:creationId xmlns:a16="http://schemas.microsoft.com/office/drawing/2014/main" id="{E0D4F210-5842-4BBF-AB26-A48C96894909}"/>
              </a:ext>
            </a:extLst>
          </p:cNvPr>
          <p:cNvSpPr>
            <a:spLocks noGrp="1" noRot="1" noChangeAspect="1" noChangeArrowheads="1" noTextEdit="1"/>
          </p:cNvSpPr>
          <p:nvPr>
            <p:ph type="sldImg"/>
          </p:nvPr>
        </p:nvSpPr>
        <p:spPr>
          <a:ln/>
        </p:spPr>
      </p:sp>
      <p:sp>
        <p:nvSpPr>
          <p:cNvPr id="88067" name="Notes Placeholder 2">
            <a:extLst>
              <a:ext uri="{FF2B5EF4-FFF2-40B4-BE49-F238E27FC236}">
                <a16:creationId xmlns:a16="http://schemas.microsoft.com/office/drawing/2014/main" id="{A5CDC7A0-95D8-439B-B884-E321A7F3218B}"/>
              </a:ext>
            </a:extLst>
          </p:cNvPr>
          <p:cNvSpPr>
            <a:spLocks noGrp="1"/>
          </p:cNvSpPr>
          <p:nvPr>
            <p:ph type="body" idx="1"/>
          </p:nvPr>
        </p:nvSpPr>
        <p:spPr>
          <a:ln/>
        </p:spPr>
        <p:txBody>
          <a:bodyPr/>
          <a:lstStyle/>
          <a:p>
            <a:pPr>
              <a:defRPr/>
            </a:pPr>
            <a:r>
              <a:rPr lang="en-US" dirty="0">
                <a:latin typeface="Arial" panose="020B0604020202020204" pitchFamily="34" charset="0"/>
                <a:cs typeface="Arial" panose="020B0604020202020204" pitchFamily="34" charset="0"/>
              </a:rPr>
              <a:t>Types</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Facultative; it has a free living stage in its life cycle but adopt a parasitic life when it enters a living cells</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Each organism can survive independently but it benefit both to remain together</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Service-resource – one provides a service and the other a resource.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Honeybee</a:t>
            </a:r>
          </a:p>
          <a:p>
            <a:pPr marL="171450" indent="-171450">
              <a:buFont typeface="Wingdings" panose="05000000000000000000" pitchFamily="2" charset="2"/>
              <a:buChar char="Ø"/>
              <a:defRPr/>
            </a:pPr>
            <a:endParaRPr lang="en-US"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defRPr/>
            </a:pPr>
            <a:r>
              <a:rPr lang="en-US" dirty="0" err="1">
                <a:latin typeface="Arial" panose="020B0604020202020204" pitchFamily="34" charset="0"/>
                <a:cs typeface="Arial" panose="020B0604020202020204" pitchFamily="34" charset="0"/>
              </a:rPr>
              <a:t>Questn</a:t>
            </a:r>
            <a:r>
              <a:rPr lang="en-US" dirty="0">
                <a:latin typeface="Arial" panose="020B0604020202020204" pitchFamily="34" charset="0"/>
                <a:cs typeface="Arial" panose="020B0604020202020204" pitchFamily="34" charset="0"/>
              </a:rPr>
              <a:t>; Animal feeding on plants, is it a type of parasitism</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It depends; does the plant gradually dies off as a result of the feeding or goes extinct(competition)</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Epiphytes</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They derive moisture and nutrient from the air, rain, water and debris accumulating from the bigger plant</a:t>
            </a:r>
          </a:p>
          <a:p>
            <a:pPr marL="171450" indent="-171450">
              <a:buFont typeface="Wingdings" panose="05000000000000000000" pitchFamily="2" charset="2"/>
              <a:buChar char="Ø"/>
              <a:defRPr/>
            </a:pPr>
            <a:endParaRPr lang="en-US" dirty="0">
              <a:latin typeface="Arial" panose="020B0604020202020204" pitchFamily="34" charset="0"/>
              <a:cs typeface="Arial" panose="020B0604020202020204" pitchFamily="34" charset="0"/>
            </a:endParaRPr>
          </a:p>
        </p:txBody>
      </p:sp>
      <p:sp>
        <p:nvSpPr>
          <p:cNvPr id="171012" name="Slide Number Placeholder 3">
            <a:extLst>
              <a:ext uri="{FF2B5EF4-FFF2-40B4-BE49-F238E27FC236}">
                <a16:creationId xmlns:a16="http://schemas.microsoft.com/office/drawing/2014/main" id="{615BCB3E-721E-44FF-984A-2864889462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62A0845A-22DC-4A54-AACF-B7017B6ABC85}" type="slidenum">
              <a:rPr lang="en-GB" altLang="en-GH" smtClean="0"/>
              <a:pPr fontAlgn="base">
                <a:spcBef>
                  <a:spcPct val="0"/>
                </a:spcBef>
                <a:spcAft>
                  <a:spcPct val="0"/>
                </a:spcAft>
              </a:pPr>
              <a:t>35</a:t>
            </a:fld>
            <a:endParaRPr lang="en-GB" altLang="en-G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D9119C1A-3F74-4022-AA4F-7EE5CCCFFB51}"/>
              </a:ext>
            </a:extLst>
          </p:cNvPr>
          <p:cNvSpPr>
            <a:spLocks noGrp="1" noRot="1" noChangeAspect="1" noChangeArrowheads="1" noTextEdit="1"/>
          </p:cNvSpPr>
          <p:nvPr>
            <p:ph type="sldImg"/>
          </p:nvPr>
        </p:nvSpPr>
        <p:spPr>
          <a:ln/>
        </p:spPr>
      </p:sp>
      <p:sp>
        <p:nvSpPr>
          <p:cNvPr id="173059" name="Notes Placeholder 2">
            <a:extLst>
              <a:ext uri="{FF2B5EF4-FFF2-40B4-BE49-F238E27FC236}">
                <a16:creationId xmlns:a16="http://schemas.microsoft.com/office/drawing/2014/main" id="{90416693-22BD-47EF-87D5-641D94B713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Every ecosystem is made up of 3 component</a:t>
            </a:r>
          </a:p>
          <a:p>
            <a:pPr marL="171450" indent="-171450">
              <a:buFont typeface="Wingdings" panose="05000000000000000000" pitchFamily="2" charset="2"/>
              <a:buChar char="§"/>
            </a:pPr>
            <a:r>
              <a:rPr lang="en-US" altLang="en-GH">
                <a:latin typeface="Arial" panose="020B0604020202020204" pitchFamily="34" charset="0"/>
                <a:cs typeface="Arial" panose="020B0604020202020204" pitchFamily="34" charset="0"/>
              </a:rPr>
              <a:t>Producers</a:t>
            </a:r>
          </a:p>
          <a:p>
            <a:pPr marL="171450" indent="-171450">
              <a:buFont typeface="Wingdings" panose="05000000000000000000" pitchFamily="2" charset="2"/>
              <a:buChar char="§"/>
            </a:pPr>
            <a:r>
              <a:rPr lang="en-US" altLang="en-GH">
                <a:latin typeface="Arial" panose="020B0604020202020204" pitchFamily="34" charset="0"/>
                <a:cs typeface="Arial" panose="020B0604020202020204" pitchFamily="34" charset="0"/>
              </a:rPr>
              <a:t>Consumer</a:t>
            </a:r>
          </a:p>
          <a:p>
            <a:pPr marL="171450" indent="-171450">
              <a:buFont typeface="Wingdings" panose="05000000000000000000" pitchFamily="2" charset="2"/>
              <a:buChar char="§"/>
            </a:pPr>
            <a:r>
              <a:rPr lang="en-US" altLang="en-GH">
                <a:latin typeface="Arial" panose="020B0604020202020204" pitchFamily="34" charset="0"/>
                <a:cs typeface="Arial" panose="020B0604020202020204" pitchFamily="34" charset="0"/>
              </a:rPr>
              <a:t>Decomposers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Producer eg. Plants, algae, lichens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Some inorganic substance .eg water, CO2 and sunlight</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Producer also called autotrophs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Trophic is a term used to describe the level of nouishment</a:t>
            </a:r>
          </a:p>
        </p:txBody>
      </p:sp>
      <p:sp>
        <p:nvSpPr>
          <p:cNvPr id="173060" name="Slide Number Placeholder 3">
            <a:extLst>
              <a:ext uri="{FF2B5EF4-FFF2-40B4-BE49-F238E27FC236}">
                <a16:creationId xmlns:a16="http://schemas.microsoft.com/office/drawing/2014/main" id="{99230C5F-361A-4C19-AB14-897600B09C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B8C6A6D1-4980-44E2-9FC2-372F10EF284D}" type="slidenum">
              <a:rPr lang="en-GB" altLang="en-GH" smtClean="0"/>
              <a:pPr fontAlgn="base">
                <a:spcBef>
                  <a:spcPct val="0"/>
                </a:spcBef>
                <a:spcAft>
                  <a:spcPct val="0"/>
                </a:spcAft>
              </a:pPr>
              <a:t>36</a:t>
            </a:fld>
            <a:endParaRPr lang="en-GB" altLang="en-G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4042F89C-6401-41E5-838D-B460323132D3}"/>
              </a:ext>
            </a:extLst>
          </p:cNvPr>
          <p:cNvSpPr>
            <a:spLocks noGrp="1" noRot="1" noChangeAspect="1" noChangeArrowheads="1" noTextEdit="1"/>
          </p:cNvSpPr>
          <p:nvPr>
            <p:ph type="sldImg"/>
          </p:nvPr>
        </p:nvSpPr>
        <p:spPr>
          <a:ln/>
        </p:spPr>
      </p:sp>
      <p:sp>
        <p:nvSpPr>
          <p:cNvPr id="129027" name="Notes Placeholder 2">
            <a:extLst>
              <a:ext uri="{FF2B5EF4-FFF2-40B4-BE49-F238E27FC236}">
                <a16:creationId xmlns:a16="http://schemas.microsoft.com/office/drawing/2014/main" id="{C93FD729-3944-489F-A48E-95C2EC0391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Energy is used to keep matter in positions</a:t>
            </a:r>
          </a:p>
          <a:p>
            <a:r>
              <a:rPr lang="en-US" altLang="en-GH">
                <a:latin typeface="Arial" panose="020B0604020202020204" pitchFamily="34" charset="0"/>
                <a:cs typeface="Arial" panose="020B0604020202020204" pitchFamily="34" charset="0"/>
              </a:rPr>
              <a:t>To hold things in order</a:t>
            </a:r>
          </a:p>
          <a:p>
            <a:r>
              <a:rPr lang="en-US" altLang="en-GH">
                <a:latin typeface="Arial" panose="020B0604020202020204" pitchFamily="34" charset="0"/>
                <a:cs typeface="Arial" panose="020B0604020202020204" pitchFamily="34" charset="0"/>
              </a:rPr>
              <a:t>To generate power</a:t>
            </a:r>
          </a:p>
        </p:txBody>
      </p:sp>
      <p:sp>
        <p:nvSpPr>
          <p:cNvPr id="129028" name="Slide Number Placeholder 3">
            <a:extLst>
              <a:ext uri="{FF2B5EF4-FFF2-40B4-BE49-F238E27FC236}">
                <a16:creationId xmlns:a16="http://schemas.microsoft.com/office/drawing/2014/main" id="{96775819-7B9C-41D3-818C-F59CD779C2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ADA7A20-BD0B-4897-BA36-E84826CD2049}" type="slidenum">
              <a:rPr lang="en-GB" altLang="en-GH" smtClean="0">
                <a:latin typeface="Arial" panose="020B0604020202020204" pitchFamily="34" charset="0"/>
                <a:cs typeface="Arial" panose="020B0604020202020204" pitchFamily="34" charset="0"/>
              </a:rPr>
              <a:pPr fontAlgn="base">
                <a:spcBef>
                  <a:spcPct val="0"/>
                </a:spcBef>
                <a:spcAft>
                  <a:spcPct val="0"/>
                </a:spcAft>
              </a:pPr>
              <a:t>10</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CE0FAE7E-E70E-4714-AF34-E7E91D856F7C}"/>
              </a:ext>
            </a:extLst>
          </p:cNvPr>
          <p:cNvSpPr>
            <a:spLocks noGrp="1" noRot="1" noChangeAspect="1" noChangeArrowheads="1" noTextEdit="1"/>
          </p:cNvSpPr>
          <p:nvPr>
            <p:ph type="sldImg"/>
          </p:nvPr>
        </p:nvSpPr>
        <p:spPr>
          <a:ln/>
        </p:spPr>
      </p:sp>
      <p:sp>
        <p:nvSpPr>
          <p:cNvPr id="175107" name="Notes Placeholder 2">
            <a:extLst>
              <a:ext uri="{FF2B5EF4-FFF2-40B4-BE49-F238E27FC236}">
                <a16:creationId xmlns:a16="http://schemas.microsoft.com/office/drawing/2014/main" id="{F54921E5-10BA-4AC8-8572-516E9B097D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It occurs deep in the ocean where  no sunlight exist</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They make use of heat</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 heat is decay of radioactive element presence in the earth core</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Heat released in the ocean depths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 heat is used to convert hydrogen sulphide (H2S) and CO2 into organic cpds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Eg. Sulphur bacteria</a:t>
            </a:r>
          </a:p>
        </p:txBody>
      </p:sp>
      <p:sp>
        <p:nvSpPr>
          <p:cNvPr id="175108" name="Slide Number Placeholder 3">
            <a:extLst>
              <a:ext uri="{FF2B5EF4-FFF2-40B4-BE49-F238E27FC236}">
                <a16:creationId xmlns:a16="http://schemas.microsoft.com/office/drawing/2014/main" id="{CD32380A-3289-412B-962F-68EAF278C0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9D5317C-B7F3-4A56-B521-7D1C9AB34D92}" type="slidenum">
              <a:rPr lang="en-GB" altLang="en-GH" smtClean="0">
                <a:latin typeface="Arial" panose="020B0604020202020204" pitchFamily="34" charset="0"/>
                <a:cs typeface="Arial" panose="020B0604020202020204" pitchFamily="34" charset="0"/>
              </a:rPr>
              <a:pPr fontAlgn="base">
                <a:spcBef>
                  <a:spcPct val="0"/>
                </a:spcBef>
                <a:spcAft>
                  <a:spcPct val="0"/>
                </a:spcAft>
              </a:pPr>
              <a:t>37</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8BE670E3-CFD9-400F-96B0-409537DBE0D9}"/>
              </a:ext>
            </a:extLst>
          </p:cNvPr>
          <p:cNvSpPr>
            <a:spLocks noGrp="1" noRot="1" noChangeAspect="1" noChangeArrowheads="1" noTextEdit="1"/>
          </p:cNvSpPr>
          <p:nvPr>
            <p:ph type="sldImg"/>
          </p:nvPr>
        </p:nvSpPr>
        <p:spPr>
          <a:ln/>
        </p:spPr>
      </p:sp>
      <p:sp>
        <p:nvSpPr>
          <p:cNvPr id="177155" name="Notes Placeholder 2">
            <a:extLst>
              <a:ext uri="{FF2B5EF4-FFF2-40B4-BE49-F238E27FC236}">
                <a16:creationId xmlns:a16="http://schemas.microsoft.com/office/drawing/2014/main" id="{AAD1AE71-B1E6-4FAE-8EAD-4FF9984807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They are also knwn as heterotrophs</a:t>
            </a:r>
          </a:p>
          <a:p>
            <a:pPr marL="171450" indent="-171450">
              <a:buFontTx/>
              <a:buChar char="•"/>
            </a:pPr>
            <a:r>
              <a:rPr lang="en-US" altLang="en-GH">
                <a:latin typeface="Arial" panose="020B0604020202020204" pitchFamily="34" charset="0"/>
                <a:cs typeface="Arial" panose="020B0604020202020204" pitchFamily="34" charset="0"/>
              </a:rPr>
              <a:t>The obtain organic matter by feeding on plants or animals or both</a:t>
            </a:r>
          </a:p>
        </p:txBody>
      </p:sp>
      <p:sp>
        <p:nvSpPr>
          <p:cNvPr id="177156" name="Slide Number Placeholder 3">
            <a:extLst>
              <a:ext uri="{FF2B5EF4-FFF2-40B4-BE49-F238E27FC236}">
                <a16:creationId xmlns:a16="http://schemas.microsoft.com/office/drawing/2014/main" id="{0D151AD0-DE31-4CA4-B055-A587CD81D9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7AB8EC5-ECA1-4B6D-A2B1-81EECFC282CE}" type="slidenum">
              <a:rPr lang="en-GB" altLang="en-GH" smtClean="0">
                <a:latin typeface="Arial" panose="020B0604020202020204" pitchFamily="34" charset="0"/>
                <a:cs typeface="Arial" panose="020B0604020202020204" pitchFamily="34" charset="0"/>
              </a:rPr>
              <a:pPr fontAlgn="base">
                <a:spcBef>
                  <a:spcPct val="0"/>
                </a:spcBef>
                <a:spcAft>
                  <a:spcPct val="0"/>
                </a:spcAft>
              </a:pPr>
              <a:t>38</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4FC5834A-AEF5-4BE9-8BB1-6DB5C1CF3E12}"/>
              </a:ext>
            </a:extLst>
          </p:cNvPr>
          <p:cNvSpPr>
            <a:spLocks noGrp="1" noRot="1" noChangeAspect="1" noChangeArrowheads="1" noTextEdit="1"/>
          </p:cNvSpPr>
          <p:nvPr>
            <p:ph type="sldImg"/>
          </p:nvPr>
        </p:nvSpPr>
        <p:spPr>
          <a:ln/>
        </p:spPr>
      </p:sp>
      <p:sp>
        <p:nvSpPr>
          <p:cNvPr id="180227" name="Notes Placeholder 2">
            <a:extLst>
              <a:ext uri="{FF2B5EF4-FFF2-40B4-BE49-F238E27FC236}">
                <a16:creationId xmlns:a16="http://schemas.microsoft.com/office/drawing/2014/main" id="{FE565E8F-A34A-41AC-9F43-01FFDFE4CE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Question; what is the difference btn decomposers and Scavengers</a:t>
            </a:r>
          </a:p>
          <a:p>
            <a:r>
              <a:rPr lang="en-US" altLang="en-GH">
                <a:latin typeface="Arial" panose="020B0604020202020204" pitchFamily="34" charset="0"/>
                <a:cs typeface="Arial" panose="020B0604020202020204" pitchFamily="34" charset="0"/>
              </a:rPr>
              <a:t>Scavengers consume dead plants and animals to break down the organic matter into smaller particles</a:t>
            </a:r>
          </a:p>
          <a:p>
            <a:r>
              <a:rPr lang="en-US" altLang="en-GH">
                <a:latin typeface="Arial" panose="020B0604020202020204" pitchFamily="34" charset="0"/>
                <a:cs typeface="Arial" panose="020B0604020202020204" pitchFamily="34" charset="0"/>
              </a:rPr>
              <a:t>Decomposers consume the small particles produced by the scavengers</a:t>
            </a:r>
          </a:p>
        </p:txBody>
      </p:sp>
      <p:sp>
        <p:nvSpPr>
          <p:cNvPr id="180228" name="Slide Number Placeholder 3">
            <a:extLst>
              <a:ext uri="{FF2B5EF4-FFF2-40B4-BE49-F238E27FC236}">
                <a16:creationId xmlns:a16="http://schemas.microsoft.com/office/drawing/2014/main" id="{57A1A3A0-95A9-4732-BA9D-48E0CB16BA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D8526C4-D5F0-4434-903B-B2D6FD5D86B3}" type="slidenum">
              <a:rPr lang="en-GB" altLang="en-GH" smtClean="0">
                <a:latin typeface="Arial" panose="020B0604020202020204" pitchFamily="34" charset="0"/>
                <a:cs typeface="Arial" panose="020B0604020202020204" pitchFamily="34" charset="0"/>
              </a:rPr>
              <a:pPr fontAlgn="base">
                <a:spcBef>
                  <a:spcPct val="0"/>
                </a:spcBef>
                <a:spcAft>
                  <a:spcPct val="0"/>
                </a:spcAft>
              </a:pPr>
              <a:t>40</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828EFF5D-1359-4B03-9D33-86F26267C8E3}"/>
              </a:ext>
            </a:extLst>
          </p:cNvPr>
          <p:cNvSpPr>
            <a:spLocks noGrp="1" noRot="1" noChangeAspect="1" noChangeArrowheads="1" noTextEdit="1"/>
          </p:cNvSpPr>
          <p:nvPr>
            <p:ph type="sldImg"/>
          </p:nvPr>
        </p:nvSpPr>
        <p:spPr>
          <a:ln/>
        </p:spPr>
      </p:sp>
      <p:sp>
        <p:nvSpPr>
          <p:cNvPr id="182275" name="Notes Placeholder 2">
            <a:extLst>
              <a:ext uri="{FF2B5EF4-FFF2-40B4-BE49-F238E27FC236}">
                <a16:creationId xmlns:a16="http://schemas.microsoft.com/office/drawing/2014/main" id="{5A06920B-3550-4134-ACCB-299AD5EAFB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Eg. Simpler Organic cpd; hydrocarbons</a:t>
            </a:r>
          </a:p>
          <a:p>
            <a:r>
              <a:rPr lang="en-US" altLang="en-GH">
                <a:latin typeface="Arial" panose="020B0604020202020204" pitchFamily="34" charset="0"/>
                <a:cs typeface="Arial" panose="020B0604020202020204" pitchFamily="34" charset="0"/>
              </a:rPr>
              <a:t>Inorganic nutrient do not contain carbon eg water and minerals</a:t>
            </a:r>
          </a:p>
          <a:p>
            <a:r>
              <a:rPr lang="en-US" altLang="en-GH">
                <a:latin typeface="Arial" panose="020B0604020202020204" pitchFamily="34" charset="0"/>
                <a:cs typeface="Arial" panose="020B0604020202020204" pitchFamily="34" charset="0"/>
              </a:rPr>
              <a:t>Organic molecules eg. Carbohydrate, protein, lipids, vitamin</a:t>
            </a:r>
          </a:p>
        </p:txBody>
      </p:sp>
      <p:sp>
        <p:nvSpPr>
          <p:cNvPr id="182276" name="Slide Number Placeholder 3">
            <a:extLst>
              <a:ext uri="{FF2B5EF4-FFF2-40B4-BE49-F238E27FC236}">
                <a16:creationId xmlns:a16="http://schemas.microsoft.com/office/drawing/2014/main" id="{353F468C-C8C1-440E-94DB-4D97649251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B1BB2AC-BEA4-4F73-99C9-1ED08902204F}" type="slidenum">
              <a:rPr lang="en-GB" altLang="en-GH" smtClean="0">
                <a:latin typeface="Arial" panose="020B0604020202020204" pitchFamily="34" charset="0"/>
                <a:cs typeface="Arial" panose="020B0604020202020204" pitchFamily="34" charset="0"/>
              </a:rPr>
              <a:pPr fontAlgn="base">
                <a:spcBef>
                  <a:spcPct val="0"/>
                </a:spcBef>
                <a:spcAft>
                  <a:spcPct val="0"/>
                </a:spcAft>
              </a:pPr>
              <a:t>41</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73404A55-608B-4863-89A5-EB6D128EAAE8}"/>
              </a:ext>
            </a:extLst>
          </p:cNvPr>
          <p:cNvSpPr>
            <a:spLocks noGrp="1" noRot="1" noChangeAspect="1" noChangeArrowheads="1" noTextEdit="1"/>
          </p:cNvSpPr>
          <p:nvPr>
            <p:ph type="sldImg"/>
          </p:nvPr>
        </p:nvSpPr>
        <p:spPr>
          <a:ln/>
        </p:spPr>
      </p:sp>
      <p:sp>
        <p:nvSpPr>
          <p:cNvPr id="184323" name="Notes Placeholder 2">
            <a:extLst>
              <a:ext uri="{FF2B5EF4-FFF2-40B4-BE49-F238E27FC236}">
                <a16:creationId xmlns:a16="http://schemas.microsoft.com/office/drawing/2014/main" id="{282BF8AE-421C-4C79-BBB6-3CD4E26268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Detritus; decomposing plants and animals as well as faeces</a:t>
            </a:r>
          </a:p>
          <a:p>
            <a:pPr marL="171450" indent="-171450">
              <a:buFontTx/>
              <a:buChar char="•"/>
            </a:pPr>
            <a:r>
              <a:rPr lang="en-US" altLang="en-GH">
                <a:latin typeface="Arial" panose="020B0604020202020204" pitchFamily="34" charset="0"/>
                <a:cs typeface="Arial" panose="020B0604020202020204" pitchFamily="34" charset="0"/>
              </a:rPr>
              <a:t>They feed on the remains decomposer leave</a:t>
            </a:r>
          </a:p>
          <a:p>
            <a:pPr marL="171450" indent="-171450">
              <a:buFontTx/>
              <a:buChar char="•"/>
            </a:pPr>
            <a:r>
              <a:rPr lang="en-US" altLang="en-GH">
                <a:latin typeface="Arial" panose="020B0604020202020204" pitchFamily="34" charset="0"/>
                <a:cs typeface="Arial" panose="020B0604020202020204" pitchFamily="34" charset="0"/>
              </a:rPr>
              <a:t>The decomposer break down the organic material from the decaying organism</a:t>
            </a:r>
          </a:p>
          <a:p>
            <a:pPr marL="171450" indent="-171450">
              <a:buFontTx/>
              <a:buChar char="•"/>
            </a:pPr>
            <a:r>
              <a:rPr lang="en-US" altLang="en-GH">
                <a:latin typeface="Arial" panose="020B0604020202020204" pitchFamily="34" charset="0"/>
                <a:cs typeface="Arial" panose="020B0604020202020204" pitchFamily="34" charset="0"/>
              </a:rPr>
              <a:t>The detritivores recycle the decomposing organic material</a:t>
            </a:r>
          </a:p>
          <a:p>
            <a:pPr marL="171450" indent="-171450">
              <a:buFontTx/>
              <a:buChar char="•"/>
            </a:pPr>
            <a:r>
              <a:rPr lang="en-US" altLang="en-GH">
                <a:latin typeface="Arial" panose="020B0604020202020204" pitchFamily="34" charset="0"/>
                <a:cs typeface="Arial" panose="020B0604020202020204" pitchFamily="34" charset="0"/>
              </a:rPr>
              <a:t>All detrivores are decomposers but not all decomposers are detrivores</a:t>
            </a:r>
          </a:p>
          <a:p>
            <a:pPr marL="171450" indent="-171450">
              <a:buFontTx/>
              <a:buChar char="•"/>
            </a:pPr>
            <a:r>
              <a:rPr lang="en-US" altLang="en-GH">
                <a:latin typeface="Arial" panose="020B0604020202020204" pitchFamily="34" charset="0"/>
                <a:cs typeface="Arial" panose="020B0604020202020204" pitchFamily="34" charset="0"/>
              </a:rPr>
              <a:t>Eg. Of decomposer fungi, bacterial</a:t>
            </a:r>
          </a:p>
          <a:p>
            <a:pPr marL="171450" indent="-171450">
              <a:buFontTx/>
              <a:buChar char="•"/>
            </a:pPr>
            <a:r>
              <a:rPr lang="en-US" altLang="en-GH">
                <a:latin typeface="Arial" panose="020B0604020202020204" pitchFamily="34" charset="0"/>
                <a:cs typeface="Arial" panose="020B0604020202020204" pitchFamily="34" charset="0"/>
              </a:rPr>
              <a:t>Saprotroph absorb chemically digested food, digest the food eternally. Eg cheese mold, yeast</a:t>
            </a:r>
          </a:p>
        </p:txBody>
      </p:sp>
      <p:sp>
        <p:nvSpPr>
          <p:cNvPr id="184324" name="Slide Number Placeholder 3">
            <a:extLst>
              <a:ext uri="{FF2B5EF4-FFF2-40B4-BE49-F238E27FC236}">
                <a16:creationId xmlns:a16="http://schemas.microsoft.com/office/drawing/2014/main" id="{AA8AFFF1-232A-409A-923B-000C024F10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3E5C44C-6F75-4EEC-AB4A-A4FC494F40A9}" type="slidenum">
              <a:rPr lang="en-GB" altLang="en-GH" smtClean="0">
                <a:latin typeface="Arial" panose="020B0604020202020204" pitchFamily="34" charset="0"/>
                <a:cs typeface="Arial" panose="020B0604020202020204" pitchFamily="34" charset="0"/>
              </a:rPr>
              <a:pPr fontAlgn="base">
                <a:spcBef>
                  <a:spcPct val="0"/>
                </a:spcBef>
                <a:spcAft>
                  <a:spcPct val="0"/>
                </a:spcAft>
              </a:pPr>
              <a:t>42</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81CAEAB8-4B4F-41B0-B029-06970BB75B6A}"/>
              </a:ext>
            </a:extLst>
          </p:cNvPr>
          <p:cNvSpPr>
            <a:spLocks noGrp="1" noRot="1" noChangeAspect="1" noChangeArrowheads="1" noTextEdit="1"/>
          </p:cNvSpPr>
          <p:nvPr>
            <p:ph type="sldImg"/>
          </p:nvPr>
        </p:nvSpPr>
        <p:spPr>
          <a:ln/>
        </p:spPr>
      </p:sp>
      <p:sp>
        <p:nvSpPr>
          <p:cNvPr id="186371" name="Notes Placeholder 2">
            <a:extLst>
              <a:ext uri="{FF2B5EF4-FFF2-40B4-BE49-F238E27FC236}">
                <a16:creationId xmlns:a16="http://schemas.microsoft.com/office/drawing/2014/main" id="{4346584B-EB56-48D0-B424-D9E56D6BB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Question; diagrammatic represent the trophic levels in an ecosystem and explain</a:t>
            </a:r>
          </a:p>
        </p:txBody>
      </p:sp>
      <p:sp>
        <p:nvSpPr>
          <p:cNvPr id="186372" name="Slide Number Placeholder 3">
            <a:extLst>
              <a:ext uri="{FF2B5EF4-FFF2-40B4-BE49-F238E27FC236}">
                <a16:creationId xmlns:a16="http://schemas.microsoft.com/office/drawing/2014/main" id="{D8BCEC38-3145-4D63-B0E5-BEEDE65B1C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6C8EFAE6-4B04-410E-BCC6-D328E50A613C}" type="slidenum">
              <a:rPr lang="en-GB" altLang="en-GH" smtClean="0"/>
              <a:pPr fontAlgn="base">
                <a:spcBef>
                  <a:spcPct val="0"/>
                </a:spcBef>
                <a:spcAft>
                  <a:spcPct val="0"/>
                </a:spcAft>
              </a:pPr>
              <a:t>43</a:t>
            </a:fld>
            <a:endParaRPr lang="en-GB" altLang="en-G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a:extLst>
              <a:ext uri="{FF2B5EF4-FFF2-40B4-BE49-F238E27FC236}">
                <a16:creationId xmlns:a16="http://schemas.microsoft.com/office/drawing/2014/main" id="{A3854D5B-856C-4E7D-AACF-6684168FF828}"/>
              </a:ext>
            </a:extLst>
          </p:cNvPr>
          <p:cNvSpPr>
            <a:spLocks noGrp="1" noRot="1" noChangeAspect="1" noChangeArrowheads="1" noTextEdit="1"/>
          </p:cNvSpPr>
          <p:nvPr>
            <p:ph type="sldImg"/>
          </p:nvPr>
        </p:nvSpPr>
        <p:spPr>
          <a:ln/>
        </p:spPr>
      </p:sp>
      <p:sp>
        <p:nvSpPr>
          <p:cNvPr id="188419" name="Notes Placeholder 2">
            <a:extLst>
              <a:ext uri="{FF2B5EF4-FFF2-40B4-BE49-F238E27FC236}">
                <a16:creationId xmlns:a16="http://schemas.microsoft.com/office/drawing/2014/main" id="{D771A280-E527-42DB-837C-DDA6443C6C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Q1</a:t>
            </a:r>
          </a:p>
        </p:txBody>
      </p:sp>
      <p:sp>
        <p:nvSpPr>
          <p:cNvPr id="188420" name="Slide Number Placeholder 3">
            <a:extLst>
              <a:ext uri="{FF2B5EF4-FFF2-40B4-BE49-F238E27FC236}">
                <a16:creationId xmlns:a16="http://schemas.microsoft.com/office/drawing/2014/main" id="{2F530729-BB2B-4143-BE1C-FD18FFBBE9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CC0F188-3480-4E12-A497-925C1500C397}" type="slidenum">
              <a:rPr lang="en-GB" altLang="en-GH" smtClean="0">
                <a:latin typeface="Arial" panose="020B0604020202020204" pitchFamily="34" charset="0"/>
                <a:cs typeface="Arial" panose="020B0604020202020204" pitchFamily="34" charset="0"/>
              </a:rPr>
              <a:pPr fontAlgn="base">
                <a:spcBef>
                  <a:spcPct val="0"/>
                </a:spcBef>
                <a:spcAft>
                  <a:spcPct val="0"/>
                </a:spcAft>
              </a:pPr>
              <a:t>44</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3977F1EA-336E-4AD1-B11F-5DE6C1A09C99}"/>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B09EBDE7-DD9E-4FDB-8271-6753E4A2E4F8}"/>
              </a:ext>
            </a:extLst>
          </p:cNvPr>
          <p:cNvSpPr>
            <a:spLocks noGrp="1"/>
          </p:cNvSpPr>
          <p:nvPr>
            <p:ph type="body" idx="1"/>
          </p:nvPr>
        </p:nvSpPr>
        <p:spPr>
          <a:ln/>
        </p:spPr>
        <p:txBody>
          <a:bodyPr/>
          <a:lstStyle/>
          <a:p>
            <a:pPr marL="171450" indent="-171450">
              <a:buFont typeface="Arial" panose="020B0604020202020204" pitchFamily="34" charset="0"/>
              <a:buChar char="•"/>
              <a:defRPr/>
            </a:pPr>
            <a:r>
              <a:rPr lang="en-GB" dirty="0"/>
              <a:t>The biomass is the weight of living material in a trophic level.  </a:t>
            </a:r>
          </a:p>
          <a:p>
            <a:pPr marL="171450" indent="-171450">
              <a:buFont typeface="Arial" panose="020B0604020202020204" pitchFamily="34" charset="0"/>
              <a:buChar char="•"/>
              <a:defRPr/>
            </a:pPr>
            <a:r>
              <a:rPr lang="en-GB" dirty="0"/>
              <a:t>For a simple ecosystem it is often easy to collect and weigh all the producers, herbivores and carnivores.  </a:t>
            </a:r>
          </a:p>
          <a:p>
            <a:pPr marL="171450" indent="-171450">
              <a:buFont typeface="Arial" panose="020B0604020202020204" pitchFamily="34" charset="0"/>
              <a:buChar char="•"/>
              <a:defRPr/>
            </a:pPr>
            <a:r>
              <a:rPr lang="en-GB" dirty="0"/>
              <a:t>The weights often show the same 90% loss from one trophic level to the next as happens with the amount of energy.</a:t>
            </a:r>
          </a:p>
          <a:p>
            <a:pPr>
              <a:defRPr/>
            </a:pPr>
            <a:endParaRPr lang="en-US" dirty="0">
              <a:latin typeface="Arial" panose="020B0604020202020204" pitchFamily="34" charset="0"/>
              <a:cs typeface="Arial" panose="020B0604020202020204" pitchFamily="34" charset="0"/>
            </a:endParaRPr>
          </a:p>
        </p:txBody>
      </p:sp>
      <p:sp>
        <p:nvSpPr>
          <p:cNvPr id="190468" name="Slide Number Placeholder 3">
            <a:extLst>
              <a:ext uri="{FF2B5EF4-FFF2-40B4-BE49-F238E27FC236}">
                <a16:creationId xmlns:a16="http://schemas.microsoft.com/office/drawing/2014/main" id="{F739753F-56CF-4716-B9B5-E9591AB78A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40443923-6F20-43BF-B43C-2E76A28595BA}" type="slidenum">
              <a:rPr lang="en-GB" altLang="en-GH" smtClean="0"/>
              <a:pPr fontAlgn="base">
                <a:spcBef>
                  <a:spcPct val="0"/>
                </a:spcBef>
                <a:spcAft>
                  <a:spcPct val="0"/>
                </a:spcAft>
              </a:pPr>
              <a:t>45</a:t>
            </a:fld>
            <a:endParaRPr lang="en-GB" altLang="en-G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a16="http://schemas.microsoft.com/office/drawing/2014/main" id="{89E114C6-590A-4147-A404-4330FAF2CE5A}"/>
              </a:ext>
            </a:extLst>
          </p:cNvPr>
          <p:cNvSpPr>
            <a:spLocks noGrp="1" noRot="1" noChangeAspect="1" noChangeArrowheads="1" noTextEdit="1"/>
          </p:cNvSpPr>
          <p:nvPr>
            <p:ph type="sldImg"/>
          </p:nvPr>
        </p:nvSpPr>
        <p:spPr>
          <a:ln/>
        </p:spPr>
      </p:sp>
      <p:sp>
        <p:nvSpPr>
          <p:cNvPr id="192515" name="Notes Placeholder 2">
            <a:extLst>
              <a:ext uri="{FF2B5EF4-FFF2-40B4-BE49-F238E27FC236}">
                <a16:creationId xmlns:a16="http://schemas.microsoft.com/office/drawing/2014/main" id="{EEFD205B-27DC-4AAE-8707-F34B365465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192516" name="Slide Number Placeholder 3">
            <a:extLst>
              <a:ext uri="{FF2B5EF4-FFF2-40B4-BE49-F238E27FC236}">
                <a16:creationId xmlns:a16="http://schemas.microsoft.com/office/drawing/2014/main" id="{7BBF7F6E-41CE-45B7-9168-0B8421223A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FB2FE161-BCDB-4003-B8D4-C1C9EACF7296}" type="slidenum">
              <a:rPr lang="en-GB" altLang="en-GH" smtClean="0"/>
              <a:pPr fontAlgn="base">
                <a:spcBef>
                  <a:spcPct val="0"/>
                </a:spcBef>
                <a:spcAft>
                  <a:spcPct val="0"/>
                </a:spcAft>
              </a:pPr>
              <a:t>46</a:t>
            </a:fld>
            <a:endParaRPr lang="en-GB" altLang="en-G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D57FE9AC-AEA6-461B-BD91-94D2314B3F13}"/>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466E2452-892E-43BB-AE9C-7D5FFECF5349}"/>
              </a:ext>
            </a:extLst>
          </p:cNvPr>
          <p:cNvSpPr>
            <a:spLocks noGrp="1"/>
          </p:cNvSpPr>
          <p:nvPr>
            <p:ph type="body" idx="1"/>
          </p:nvPr>
        </p:nvSpPr>
        <p:spPr/>
        <p:txBody>
          <a:bodyPr/>
          <a:lstStyle/>
          <a:p>
            <a:pPr>
              <a:buFont typeface="Arial" panose="020B0604020202020204" pitchFamily="34" charset="0"/>
              <a:buNone/>
              <a:defRPr/>
            </a:pPr>
            <a:r>
              <a:rPr lang="en-US" dirty="0"/>
              <a:t>Consider mass balance.</a:t>
            </a:r>
          </a:p>
          <a:p>
            <a:pPr marL="609600" indent="-609600" eaLnBrk="1" hangingPunct="1">
              <a:buFont typeface="Wingdings" panose="05000000000000000000" pitchFamily="2" charset="2"/>
              <a:buNone/>
              <a:defRPr/>
            </a:pPr>
            <a:endParaRPr lang="en-GB" dirty="0"/>
          </a:p>
          <a:p>
            <a:pPr marL="609600" indent="-609600" eaLnBrk="1" hangingPunct="1">
              <a:buFont typeface="Wingdings" panose="05000000000000000000" pitchFamily="2" charset="2"/>
              <a:buNone/>
              <a:defRPr/>
            </a:pPr>
            <a:endParaRPr lang="en-GB" dirty="0"/>
          </a:p>
          <a:p>
            <a:pPr>
              <a:defRPr/>
            </a:pPr>
            <a:endParaRPr lang="en-US" dirty="0"/>
          </a:p>
        </p:txBody>
      </p:sp>
      <p:sp>
        <p:nvSpPr>
          <p:cNvPr id="199684" name="Slide Number Placeholder 3">
            <a:extLst>
              <a:ext uri="{FF2B5EF4-FFF2-40B4-BE49-F238E27FC236}">
                <a16:creationId xmlns:a16="http://schemas.microsoft.com/office/drawing/2014/main" id="{B38662FD-B71E-4481-82E8-E50BDBADF2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9EBB1B8-C94D-4DA8-A719-97786D287C37}" type="slidenum">
              <a:rPr lang="en-GB" altLang="en-GH" smtClean="0">
                <a:latin typeface="Arial" panose="020B0604020202020204" pitchFamily="34" charset="0"/>
                <a:cs typeface="Arial" panose="020B0604020202020204" pitchFamily="34" charset="0"/>
              </a:rPr>
              <a:pPr fontAlgn="base">
                <a:spcBef>
                  <a:spcPct val="0"/>
                </a:spcBef>
                <a:spcAft>
                  <a:spcPct val="0"/>
                </a:spcAft>
              </a:pPr>
              <a:t>52</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6BAEC6F0-73B1-4A64-BC97-EDE44CFDE13B}"/>
              </a:ext>
            </a:extLst>
          </p:cNvPr>
          <p:cNvSpPr>
            <a:spLocks noGrp="1" noRot="1" noChangeAspect="1" noChangeArrowheads="1" noTextEdit="1"/>
          </p:cNvSpPr>
          <p:nvPr>
            <p:ph type="sldImg"/>
          </p:nvPr>
        </p:nvSpPr>
        <p:spPr>
          <a:ln/>
        </p:spPr>
      </p:sp>
      <p:sp>
        <p:nvSpPr>
          <p:cNvPr id="134147" name="Notes Placeholder 2">
            <a:extLst>
              <a:ext uri="{FF2B5EF4-FFF2-40B4-BE49-F238E27FC236}">
                <a16:creationId xmlns:a16="http://schemas.microsoft.com/office/drawing/2014/main" id="{E9B5FC1A-E5E2-4E2C-BB8A-CED99A62B9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Lack of order = entropy</a:t>
            </a:r>
          </a:p>
          <a:p>
            <a:pPr marL="171450" indent="-171450">
              <a:buFontTx/>
              <a:buChar char="•"/>
            </a:pPr>
            <a:r>
              <a:rPr lang="en-US" altLang="en-GH">
                <a:latin typeface="Arial" panose="020B0604020202020204" pitchFamily="34" charset="0"/>
                <a:cs typeface="Arial" panose="020B0604020202020204" pitchFamily="34" charset="0"/>
              </a:rPr>
              <a:t>1</a:t>
            </a:r>
            <a:r>
              <a:rPr lang="en-US" altLang="en-GH" baseline="30000">
                <a:latin typeface="Arial" panose="020B0604020202020204" pitchFamily="34" charset="0"/>
                <a:cs typeface="Arial" panose="020B0604020202020204" pitchFamily="34" charset="0"/>
              </a:rPr>
              <a:t>st</a:t>
            </a:r>
            <a:r>
              <a:rPr lang="en-US" altLang="en-GH">
                <a:latin typeface="Arial" panose="020B0604020202020204" pitchFamily="34" charset="0"/>
                <a:cs typeface="Arial" panose="020B0604020202020204" pitchFamily="34" charset="0"/>
              </a:rPr>
              <a:t> is also know as the law of conservation of Energy</a:t>
            </a:r>
          </a:p>
          <a:p>
            <a:pPr marL="171450" indent="-171450">
              <a:buFontTx/>
              <a:buChar char="•"/>
            </a:pPr>
            <a:r>
              <a:rPr lang="en-US" altLang="en-GH">
                <a:latin typeface="Arial" panose="020B0604020202020204" pitchFamily="34" charset="0"/>
                <a:cs typeface="Arial" panose="020B0604020202020204" pitchFamily="34" charset="0"/>
              </a:rPr>
              <a:t>Isolated system eg. Thermos or an insulated container</a:t>
            </a:r>
          </a:p>
          <a:p>
            <a:pPr marL="171450" indent="-171450">
              <a:buFontTx/>
              <a:buChar char="•"/>
            </a:pPr>
            <a:r>
              <a:rPr lang="en-US" altLang="en-GH">
                <a:latin typeface="Arial" panose="020B0604020202020204" pitchFamily="34" charset="0"/>
                <a:cs typeface="Arial" panose="020B0604020202020204" pitchFamily="34" charset="0"/>
              </a:rPr>
              <a:t>Entropy is  a measure of disorder or randomness</a:t>
            </a:r>
          </a:p>
        </p:txBody>
      </p:sp>
      <p:sp>
        <p:nvSpPr>
          <p:cNvPr id="134148" name="Slide Number Placeholder 3">
            <a:extLst>
              <a:ext uri="{FF2B5EF4-FFF2-40B4-BE49-F238E27FC236}">
                <a16:creationId xmlns:a16="http://schemas.microsoft.com/office/drawing/2014/main" id="{0481E165-B65D-4929-912C-714818AAC1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8FC70D4-55BE-41CC-B323-67BE99B54844}" type="slidenum">
              <a:rPr lang="en-GB" altLang="en-GH" smtClean="0"/>
              <a:pPr fontAlgn="base">
                <a:spcBef>
                  <a:spcPct val="0"/>
                </a:spcBef>
                <a:spcAft>
                  <a:spcPct val="0"/>
                </a:spcAft>
              </a:pPr>
              <a:t>14</a:t>
            </a:fld>
            <a:endParaRPr lang="en-GB" altLang="en-G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a:extLst>
              <a:ext uri="{FF2B5EF4-FFF2-40B4-BE49-F238E27FC236}">
                <a16:creationId xmlns:a16="http://schemas.microsoft.com/office/drawing/2014/main" id="{C0362F42-290F-4791-B4DB-864E38878D0C}"/>
              </a:ext>
            </a:extLst>
          </p:cNvPr>
          <p:cNvSpPr>
            <a:spLocks noGrp="1" noRot="1" noChangeAspect="1" noChangeArrowheads="1" noTextEdit="1"/>
          </p:cNvSpPr>
          <p:nvPr>
            <p:ph type="sldImg"/>
          </p:nvPr>
        </p:nvSpPr>
        <p:spPr>
          <a:ln/>
        </p:spPr>
      </p:sp>
      <p:sp>
        <p:nvSpPr>
          <p:cNvPr id="215043" name="Notes Placeholder 2">
            <a:extLst>
              <a:ext uri="{FF2B5EF4-FFF2-40B4-BE49-F238E27FC236}">
                <a16:creationId xmlns:a16="http://schemas.microsoft.com/office/drawing/2014/main" id="{A7135FD4-32EF-4243-9924-DC383A2B15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GH">
              <a:latin typeface="Arial" panose="020B0604020202020204" pitchFamily="34" charset="0"/>
              <a:cs typeface="Arial" panose="020B0604020202020204" pitchFamily="34" charset="0"/>
            </a:endParaRPr>
          </a:p>
        </p:txBody>
      </p:sp>
      <p:sp>
        <p:nvSpPr>
          <p:cNvPr id="215044" name="Slide Number Placeholder 3">
            <a:extLst>
              <a:ext uri="{FF2B5EF4-FFF2-40B4-BE49-F238E27FC236}">
                <a16:creationId xmlns:a16="http://schemas.microsoft.com/office/drawing/2014/main" id="{7E327BC9-65A3-4E43-9999-BFBBCBA3E3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0D8D71BD-F4D2-4DB6-85E0-8458E163C783}" type="slidenum">
              <a:rPr lang="en-GB" altLang="en-GH" smtClean="0"/>
              <a:pPr fontAlgn="base">
                <a:spcBef>
                  <a:spcPct val="0"/>
                </a:spcBef>
                <a:spcAft>
                  <a:spcPct val="0"/>
                </a:spcAft>
              </a:pPr>
              <a:t>66</a:t>
            </a:fld>
            <a:endParaRPr lang="en-GB" altLang="en-G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a:extLst>
              <a:ext uri="{FF2B5EF4-FFF2-40B4-BE49-F238E27FC236}">
                <a16:creationId xmlns:a16="http://schemas.microsoft.com/office/drawing/2014/main" id="{142A8D6A-0E71-4CFE-A4EF-A54AB8A4CADB}"/>
              </a:ext>
            </a:extLst>
          </p:cNvPr>
          <p:cNvSpPr>
            <a:spLocks noGrp="1" noRot="1" noChangeAspect="1" noChangeArrowheads="1" noTextEdit="1"/>
          </p:cNvSpPr>
          <p:nvPr>
            <p:ph type="sldImg"/>
          </p:nvPr>
        </p:nvSpPr>
        <p:spPr>
          <a:ln/>
        </p:spPr>
      </p:sp>
      <p:sp>
        <p:nvSpPr>
          <p:cNvPr id="239619" name="Notes Placeholder 2">
            <a:extLst>
              <a:ext uri="{FF2B5EF4-FFF2-40B4-BE49-F238E27FC236}">
                <a16:creationId xmlns:a16="http://schemas.microsoft.com/office/drawing/2014/main" id="{6878AD41-8691-45C2-96BF-EDA03F7443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Essence of biogeochemical cycle</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They transport</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 and store these substance so that </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they can be used by living organisms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They also conserve </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and recycle these chemical substance</a:t>
            </a:r>
          </a:p>
          <a:p>
            <a:pPr marL="171450" indent="-171450">
              <a:buFont typeface="Wingdings" panose="05000000000000000000" pitchFamily="2" charset="2"/>
              <a:buChar char="Ø"/>
            </a:pPr>
            <a:endParaRPr lang="en-US" altLang="en-GH">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endParaRPr lang="en-US" altLang="en-GH">
              <a:latin typeface="Arial" panose="020B0604020202020204" pitchFamily="34" charset="0"/>
              <a:cs typeface="Arial" panose="020B0604020202020204" pitchFamily="34" charset="0"/>
            </a:endParaRPr>
          </a:p>
        </p:txBody>
      </p:sp>
      <p:sp>
        <p:nvSpPr>
          <p:cNvPr id="239620" name="Slide Number Placeholder 3">
            <a:extLst>
              <a:ext uri="{FF2B5EF4-FFF2-40B4-BE49-F238E27FC236}">
                <a16:creationId xmlns:a16="http://schemas.microsoft.com/office/drawing/2014/main" id="{2A5038C4-6235-4E34-B674-4E74A7D8E9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B988F22-7085-4DC3-8938-FC08D78F9500}" type="slidenum">
              <a:rPr lang="en-GB" altLang="en-GH" smtClean="0">
                <a:latin typeface="Arial" panose="020B0604020202020204" pitchFamily="34" charset="0"/>
                <a:cs typeface="Arial" panose="020B0604020202020204" pitchFamily="34" charset="0"/>
              </a:rPr>
              <a:pPr fontAlgn="base">
                <a:spcBef>
                  <a:spcPct val="0"/>
                </a:spcBef>
                <a:spcAft>
                  <a:spcPct val="0"/>
                </a:spcAft>
              </a:pPr>
              <a:t>86</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a:extLst>
              <a:ext uri="{FF2B5EF4-FFF2-40B4-BE49-F238E27FC236}">
                <a16:creationId xmlns:a16="http://schemas.microsoft.com/office/drawing/2014/main" id="{3FD3A08D-7399-473D-9F19-E8AC12F8AFF5}"/>
              </a:ext>
            </a:extLst>
          </p:cNvPr>
          <p:cNvSpPr>
            <a:spLocks noGrp="1" noRot="1" noChangeAspect="1" noChangeArrowheads="1" noTextEdit="1"/>
          </p:cNvSpPr>
          <p:nvPr>
            <p:ph type="sldImg"/>
          </p:nvPr>
        </p:nvSpPr>
        <p:spPr>
          <a:ln/>
        </p:spPr>
      </p:sp>
      <p:sp>
        <p:nvSpPr>
          <p:cNvPr id="241667" name="Notes Placeholder 2">
            <a:extLst>
              <a:ext uri="{FF2B5EF4-FFF2-40B4-BE49-F238E27FC236}">
                <a16:creationId xmlns:a16="http://schemas.microsoft.com/office/drawing/2014/main" id="{F1763794-EB28-4724-81D6-9F29DD383D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Gaseous biogeochemical ; has the atmosphere as it major reservoir for the atoms</a:t>
            </a:r>
          </a:p>
          <a:p>
            <a:pPr marL="171450" indent="-171450">
              <a:buFontTx/>
              <a:buChar char="•"/>
            </a:pPr>
            <a:r>
              <a:rPr lang="en-US" altLang="en-GH">
                <a:latin typeface="Arial" panose="020B0604020202020204" pitchFamily="34" charset="0"/>
                <a:cs typeface="Arial" panose="020B0604020202020204" pitchFamily="34" charset="0"/>
              </a:rPr>
              <a:t>Hydrological hs d ocean as it major resource</a:t>
            </a:r>
          </a:p>
        </p:txBody>
      </p:sp>
      <p:sp>
        <p:nvSpPr>
          <p:cNvPr id="241668" name="Slide Number Placeholder 3">
            <a:extLst>
              <a:ext uri="{FF2B5EF4-FFF2-40B4-BE49-F238E27FC236}">
                <a16:creationId xmlns:a16="http://schemas.microsoft.com/office/drawing/2014/main" id="{4E628882-86B6-41F0-A0B6-4FE4058E4B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41C5B30-84FD-432F-9C03-05ACFD36A09D}" type="slidenum">
              <a:rPr lang="en-GB" altLang="en-GH" smtClean="0">
                <a:latin typeface="Arial" panose="020B0604020202020204" pitchFamily="34" charset="0"/>
                <a:cs typeface="Arial" panose="020B0604020202020204" pitchFamily="34" charset="0"/>
              </a:rPr>
              <a:pPr fontAlgn="base">
                <a:spcBef>
                  <a:spcPct val="0"/>
                </a:spcBef>
                <a:spcAft>
                  <a:spcPct val="0"/>
                </a:spcAft>
              </a:pPr>
              <a:t>88</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a:extLst>
              <a:ext uri="{FF2B5EF4-FFF2-40B4-BE49-F238E27FC236}">
                <a16:creationId xmlns:a16="http://schemas.microsoft.com/office/drawing/2014/main" id="{E85C36CA-4BD0-483A-971E-D764332AE69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2016EFDE-F3E5-444B-A607-41B2D739F538}"/>
              </a:ext>
            </a:extLst>
          </p:cNvPr>
          <p:cNvSpPr>
            <a:spLocks noGrp="1"/>
          </p:cNvSpPr>
          <p:nvPr>
            <p:ph type="body" idx="1"/>
          </p:nvPr>
        </p:nvSpPr>
        <p:spPr/>
        <p:txBody>
          <a:bodyPr/>
          <a:lstStyle/>
          <a:p>
            <a:pPr>
              <a:defRPr/>
            </a:pPr>
            <a:r>
              <a:rPr lang="en-US" dirty="0"/>
              <a:t>Biogeochemical cycles is a pathway by which conserved matter move </a:t>
            </a:r>
            <a:r>
              <a:rPr lang="en-US" dirty="0" err="1"/>
              <a:t>tru</a:t>
            </a:r>
            <a:r>
              <a:rPr lang="en-US" dirty="0"/>
              <a:t> biotic and abiotic component of the ecosystem</a:t>
            </a:r>
          </a:p>
          <a:p>
            <a:pPr>
              <a:defRPr/>
            </a:pPr>
            <a:r>
              <a:rPr lang="en-US" dirty="0"/>
              <a:t>The abiotic can be hydrosphere(water)</a:t>
            </a:r>
          </a:p>
          <a:p>
            <a:pPr>
              <a:defRPr/>
            </a:pPr>
            <a:r>
              <a:rPr lang="en-US" dirty="0"/>
              <a:t>Atmosphere(air)</a:t>
            </a:r>
          </a:p>
          <a:p>
            <a:pPr>
              <a:defRPr/>
            </a:pPr>
            <a:r>
              <a:rPr lang="en-US" dirty="0"/>
              <a:t>Lithosphere(rocks)</a:t>
            </a:r>
          </a:p>
          <a:p>
            <a:pPr>
              <a:defRPr/>
            </a:pPr>
            <a:r>
              <a:rPr lang="en-US" dirty="0"/>
              <a:t>They transport and store these substance so that they can be used by living organisms</a:t>
            </a:r>
          </a:p>
          <a:p>
            <a:pPr>
              <a:defRPr/>
            </a:pPr>
            <a:r>
              <a:rPr lang="en-US" dirty="0"/>
              <a:t>They also conserve and recycle these chemical substance</a:t>
            </a:r>
          </a:p>
          <a:p>
            <a:pPr marL="171450" indent="-171450">
              <a:buFont typeface="Wingdings" panose="05000000000000000000" pitchFamily="2" charset="2"/>
              <a:buChar char="Ø"/>
              <a:defRPr/>
            </a:pPr>
            <a:r>
              <a:rPr lang="en-US" dirty="0"/>
              <a:t>They are 2 types</a:t>
            </a:r>
          </a:p>
          <a:p>
            <a:pPr marL="171450" indent="-171450">
              <a:buFont typeface="Wingdings" panose="05000000000000000000" pitchFamily="2" charset="2"/>
              <a:buChar char="Ø"/>
              <a:defRPr/>
            </a:pPr>
            <a:r>
              <a:rPr lang="en-US" dirty="0"/>
              <a:t>The gaseous and the sedimentary cycle</a:t>
            </a:r>
          </a:p>
          <a:p>
            <a:pPr marL="171450" indent="-171450">
              <a:buFont typeface="Wingdings" panose="05000000000000000000" pitchFamily="2" charset="2"/>
              <a:buChar char="Ø"/>
              <a:defRPr/>
            </a:pPr>
            <a:r>
              <a:rPr lang="en-US" dirty="0"/>
              <a:t>The gaseous passes thru atmosphere and hydrosphere</a:t>
            </a:r>
          </a:p>
          <a:p>
            <a:pPr marL="171450" indent="-171450">
              <a:buFont typeface="Wingdings" panose="05000000000000000000" pitchFamily="2" charset="2"/>
              <a:buChar char="Ø"/>
              <a:defRPr/>
            </a:pPr>
            <a:r>
              <a:rPr lang="en-US" dirty="0"/>
              <a:t>The sedimentary </a:t>
            </a:r>
            <a:r>
              <a:rPr lang="en-US" dirty="0" err="1"/>
              <a:t>hs</a:t>
            </a:r>
            <a:r>
              <a:rPr lang="en-US" dirty="0"/>
              <a:t> the earth crust as it reservoir</a:t>
            </a:r>
          </a:p>
          <a:p>
            <a:pPr marL="171450" indent="-171450">
              <a:buFont typeface="Wingdings" panose="05000000000000000000" pitchFamily="2" charset="2"/>
              <a:buChar char="Ø"/>
              <a:defRPr/>
            </a:pPr>
            <a:r>
              <a:rPr lang="en-US" dirty="0" err="1"/>
              <a:t>Eg</a:t>
            </a:r>
            <a:r>
              <a:rPr lang="en-US" dirty="0"/>
              <a:t>. </a:t>
            </a:r>
            <a:r>
              <a:rPr lang="en-US" dirty="0" err="1"/>
              <a:t>Ca</a:t>
            </a:r>
            <a:r>
              <a:rPr lang="en-US" dirty="0"/>
              <a:t>, S &amp; Fe in the soil</a:t>
            </a:r>
          </a:p>
        </p:txBody>
      </p:sp>
      <p:sp>
        <p:nvSpPr>
          <p:cNvPr id="243716" name="Slide Number Placeholder 3">
            <a:extLst>
              <a:ext uri="{FF2B5EF4-FFF2-40B4-BE49-F238E27FC236}">
                <a16:creationId xmlns:a16="http://schemas.microsoft.com/office/drawing/2014/main" id="{79C58E0D-A277-4D2A-9429-6EE9702D13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AD1B095-F9C6-4B81-B02F-882F1AA7723E}" type="slidenum">
              <a:rPr lang="en-GB" altLang="en-GH" smtClean="0">
                <a:latin typeface="Arial" panose="020B0604020202020204" pitchFamily="34" charset="0"/>
                <a:cs typeface="Arial" panose="020B0604020202020204" pitchFamily="34" charset="0"/>
              </a:rPr>
              <a:pPr fontAlgn="base">
                <a:spcBef>
                  <a:spcPct val="0"/>
                </a:spcBef>
                <a:spcAft>
                  <a:spcPct val="0"/>
                </a:spcAft>
              </a:pPr>
              <a:t>89</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3E90314-3154-4DF3-93E8-F69FE88B5D89}"/>
              </a:ext>
            </a:extLst>
          </p:cNvPr>
          <p:cNvSpPr>
            <a:spLocks noGrp="1" noRot="1" noChangeAspect="1" noChangeArrowheads="1" noTextEdit="1"/>
          </p:cNvSpPr>
          <p:nvPr>
            <p:ph type="sldImg"/>
          </p:nvPr>
        </p:nvSpPr>
        <p:spPr>
          <a:ln/>
        </p:spPr>
      </p:sp>
      <p:sp>
        <p:nvSpPr>
          <p:cNvPr id="246787" name="Notes Placeholder 2">
            <a:extLst>
              <a:ext uri="{FF2B5EF4-FFF2-40B4-BE49-F238E27FC236}">
                <a16:creationId xmlns:a16="http://schemas.microsoft.com/office/drawing/2014/main" id="{A7E04B9B-6737-4135-AEF7-FE086E8C5A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 runoffs flow into streams, lake, rivers , seas and other reservoirs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Those that percolate form the underground water reservoirs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They ground water are not static bt they move in all direction</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Some move up through capillary to the reach of plant roots</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 root absorb water by root pressure and transpirational pull</a:t>
            </a: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They give off water to the atmosphere thru transpiration</a:t>
            </a:r>
          </a:p>
          <a:p>
            <a:pPr marL="171450" indent="-171450">
              <a:buFont typeface="Wingdings" panose="05000000000000000000" pitchFamily="2" charset="2"/>
              <a:buChar char="Ø"/>
            </a:pPr>
            <a:endParaRPr lang="en-US" altLang="en-GH">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altLang="en-GH">
                <a:latin typeface="Arial" panose="020B0604020202020204" pitchFamily="34" charset="0"/>
                <a:cs typeface="Arial" panose="020B0604020202020204" pitchFamily="34" charset="0"/>
              </a:rPr>
              <a:t>They move through rocks, above the rocks</a:t>
            </a:r>
          </a:p>
        </p:txBody>
      </p:sp>
      <p:sp>
        <p:nvSpPr>
          <p:cNvPr id="246788" name="Slide Number Placeholder 3">
            <a:extLst>
              <a:ext uri="{FF2B5EF4-FFF2-40B4-BE49-F238E27FC236}">
                <a16:creationId xmlns:a16="http://schemas.microsoft.com/office/drawing/2014/main" id="{7B215856-D1DC-4A8D-B9DA-7013CA7CDB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509082E-4EE2-40C3-A7D4-8DCFD8A66CD3}" type="slidenum">
              <a:rPr lang="en-GB" altLang="en-GH" smtClean="0">
                <a:latin typeface="Arial" panose="020B0604020202020204" pitchFamily="34" charset="0"/>
                <a:cs typeface="Arial" panose="020B0604020202020204" pitchFamily="34" charset="0"/>
              </a:rPr>
              <a:pPr fontAlgn="base">
                <a:spcBef>
                  <a:spcPct val="0"/>
                </a:spcBef>
                <a:spcAft>
                  <a:spcPct val="0"/>
                </a:spcAft>
              </a:pPr>
              <a:t>91</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a:extLst>
              <a:ext uri="{FF2B5EF4-FFF2-40B4-BE49-F238E27FC236}">
                <a16:creationId xmlns:a16="http://schemas.microsoft.com/office/drawing/2014/main" id="{82CE7CD6-87F2-40D6-900C-A202C2FC17D4}"/>
              </a:ext>
            </a:extLst>
          </p:cNvPr>
          <p:cNvSpPr>
            <a:spLocks noGrp="1" noRot="1" noChangeAspect="1" noChangeArrowheads="1" noTextEdit="1"/>
          </p:cNvSpPr>
          <p:nvPr>
            <p:ph type="sldImg"/>
          </p:nvPr>
        </p:nvSpPr>
        <p:spPr>
          <a:ln/>
        </p:spPr>
      </p:sp>
      <p:sp>
        <p:nvSpPr>
          <p:cNvPr id="248835" name="Notes Placeholder 2">
            <a:extLst>
              <a:ext uri="{FF2B5EF4-FFF2-40B4-BE49-F238E27FC236}">
                <a16:creationId xmlns:a16="http://schemas.microsoft.com/office/drawing/2014/main" id="{6B1AFA27-FF8B-4841-8646-AF17056922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By digging wells and used of pumps</a:t>
            </a:r>
          </a:p>
        </p:txBody>
      </p:sp>
      <p:sp>
        <p:nvSpPr>
          <p:cNvPr id="248836" name="Slide Number Placeholder 3">
            <a:extLst>
              <a:ext uri="{FF2B5EF4-FFF2-40B4-BE49-F238E27FC236}">
                <a16:creationId xmlns:a16="http://schemas.microsoft.com/office/drawing/2014/main" id="{C0C7AA98-DD19-42C8-9E1E-C4EABEB156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331E4B8-FAAA-4722-9659-72019A749200}" type="slidenum">
              <a:rPr lang="en-GB" altLang="en-GH" smtClean="0">
                <a:latin typeface="Arial" panose="020B0604020202020204" pitchFamily="34" charset="0"/>
                <a:cs typeface="Arial" panose="020B0604020202020204" pitchFamily="34" charset="0"/>
              </a:rPr>
              <a:pPr fontAlgn="base">
                <a:spcBef>
                  <a:spcPct val="0"/>
                </a:spcBef>
                <a:spcAft>
                  <a:spcPct val="0"/>
                </a:spcAft>
              </a:pPr>
              <a:t>92</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a:extLst>
              <a:ext uri="{FF2B5EF4-FFF2-40B4-BE49-F238E27FC236}">
                <a16:creationId xmlns:a16="http://schemas.microsoft.com/office/drawing/2014/main" id="{6CA54D8A-E192-43EB-BE67-E1A4DE7C286F}"/>
              </a:ext>
            </a:extLst>
          </p:cNvPr>
          <p:cNvSpPr>
            <a:spLocks noGrp="1" noRot="1" noChangeAspect="1" noChangeArrowheads="1" noTextEdit="1"/>
          </p:cNvSpPr>
          <p:nvPr>
            <p:ph type="sldImg"/>
          </p:nvPr>
        </p:nvSpPr>
        <p:spPr>
          <a:ln/>
        </p:spPr>
      </p:sp>
      <p:sp>
        <p:nvSpPr>
          <p:cNvPr id="256003" name="Notes Placeholder 2">
            <a:extLst>
              <a:ext uri="{FF2B5EF4-FFF2-40B4-BE49-F238E27FC236}">
                <a16:creationId xmlns:a16="http://schemas.microsoft.com/office/drawing/2014/main" id="{A4E3EC3B-CE56-43BF-A6F2-BCC7CBEC69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GH" altLang="en-GH">
              <a:latin typeface="Arial" panose="020B0604020202020204" pitchFamily="34" charset="0"/>
              <a:cs typeface="Arial" panose="020B0604020202020204" pitchFamily="34" charset="0"/>
            </a:endParaRPr>
          </a:p>
        </p:txBody>
      </p:sp>
      <p:sp>
        <p:nvSpPr>
          <p:cNvPr id="256004" name="Slide Number Placeholder 3">
            <a:extLst>
              <a:ext uri="{FF2B5EF4-FFF2-40B4-BE49-F238E27FC236}">
                <a16:creationId xmlns:a16="http://schemas.microsoft.com/office/drawing/2014/main" id="{16C5857E-1ABF-4613-88E6-2E5D9EB6F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1F981D5-7B81-4480-9A73-8E602F3F2BCB}" type="slidenum">
              <a:rPr lang="en-GH" altLang="en-GH" smtClean="0">
                <a:latin typeface="Arial" panose="020B0604020202020204" pitchFamily="34" charset="0"/>
                <a:cs typeface="Arial" panose="020B0604020202020204" pitchFamily="34" charset="0"/>
              </a:rPr>
              <a:pPr fontAlgn="base">
                <a:spcBef>
                  <a:spcPct val="0"/>
                </a:spcBef>
                <a:spcAft>
                  <a:spcPct val="0"/>
                </a:spcAft>
              </a:pPr>
              <a:t>98</a:t>
            </a:fld>
            <a:endParaRPr lang="en-GH" altLang="en-GH">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607A3ADE-2BAE-41CB-B29B-57A4CFDEA656}"/>
              </a:ext>
            </a:extLst>
          </p:cNvPr>
          <p:cNvSpPr>
            <a:spLocks noGrp="1" noRot="1" noChangeAspect="1" noChangeArrowheads="1" noTextEdit="1"/>
          </p:cNvSpPr>
          <p:nvPr>
            <p:ph type="sldImg"/>
          </p:nvPr>
        </p:nvSpPr>
        <p:spPr>
          <a:ln/>
        </p:spPr>
      </p:sp>
      <p:sp>
        <p:nvSpPr>
          <p:cNvPr id="141315" name="Notes Placeholder 2">
            <a:extLst>
              <a:ext uri="{FF2B5EF4-FFF2-40B4-BE49-F238E27FC236}">
                <a16:creationId xmlns:a16="http://schemas.microsoft.com/office/drawing/2014/main" id="{C70394EA-2C2B-47CA-A820-DF496C0096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Ecology interaction btn organisms</a:t>
            </a:r>
          </a:p>
          <a:p>
            <a:pPr marL="171450" indent="-171450">
              <a:buFontTx/>
              <a:buChar char="•"/>
            </a:pPr>
            <a:r>
              <a:rPr lang="en-US" altLang="en-GH" b="1">
                <a:latin typeface="Arial" panose="020B0604020202020204" pitchFamily="34" charset="0"/>
                <a:cs typeface="Arial" panose="020B0604020202020204" pitchFamily="34" charset="0"/>
              </a:rPr>
              <a:t>ecosystem</a:t>
            </a:r>
            <a:r>
              <a:rPr lang="en-US" altLang="en-GH">
                <a:latin typeface="Arial" panose="020B0604020202020204" pitchFamily="34" charset="0"/>
                <a:cs typeface="Arial" panose="020B0604020202020204" pitchFamily="34" charset="0"/>
              </a:rPr>
              <a:t> is a large community of living organisms (plants, animals and microbes) in a particular area</a:t>
            </a:r>
          </a:p>
          <a:p>
            <a:pPr marL="171450" indent="-171450">
              <a:buFontTx/>
              <a:buChar char="•"/>
            </a:pPr>
            <a:r>
              <a:rPr lang="en-US" altLang="en-GH">
                <a:latin typeface="Arial" panose="020B0604020202020204" pitchFamily="34" charset="0"/>
                <a:cs typeface="Arial" panose="020B0604020202020204" pitchFamily="34" charset="0"/>
              </a:rPr>
              <a:t>The living and physical components are linked together through nutrient cycles and energy flows.</a:t>
            </a:r>
          </a:p>
          <a:p>
            <a:pPr marL="171450" indent="-171450">
              <a:buFontTx/>
              <a:buChar char="•"/>
            </a:pPr>
            <a:r>
              <a:rPr lang="en-US" altLang="en-GH">
                <a:latin typeface="Arial" panose="020B0604020202020204" pitchFamily="34" charset="0"/>
                <a:cs typeface="Arial" panose="020B0604020202020204" pitchFamily="34" charset="0"/>
              </a:rPr>
              <a:t> </a:t>
            </a:r>
            <a:r>
              <a:rPr lang="en-US" altLang="en-GH" b="1">
                <a:latin typeface="Arial" panose="020B0604020202020204" pitchFamily="34" charset="0"/>
                <a:cs typeface="Arial" panose="020B0604020202020204" pitchFamily="34" charset="0"/>
              </a:rPr>
              <a:t>Ecosystems</a:t>
            </a:r>
            <a:r>
              <a:rPr lang="en-US" altLang="en-GH">
                <a:latin typeface="Arial" panose="020B0604020202020204" pitchFamily="34" charset="0"/>
                <a:cs typeface="Arial" panose="020B0604020202020204" pitchFamily="34" charset="0"/>
              </a:rPr>
              <a:t> are of any size, but usually they are in particular places.</a:t>
            </a:r>
          </a:p>
          <a:p>
            <a:pPr marL="171450" indent="-171450">
              <a:buFontTx/>
              <a:buChar char="•"/>
            </a:pPr>
            <a:r>
              <a:rPr lang="en-US" altLang="en-GH">
                <a:latin typeface="Arial" panose="020B0604020202020204" pitchFamily="34" charset="0"/>
                <a:cs typeface="Arial" panose="020B0604020202020204" pitchFamily="34" charset="0"/>
              </a:rPr>
              <a:t>Aquatic </a:t>
            </a:r>
            <a:r>
              <a:rPr lang="en-US" altLang="en-GH" b="1">
                <a:latin typeface="Arial" panose="020B0604020202020204" pitchFamily="34" charset="0"/>
                <a:cs typeface="Arial" panose="020B0604020202020204" pitchFamily="34" charset="0"/>
              </a:rPr>
              <a:t>ecosystem</a:t>
            </a:r>
            <a:r>
              <a:rPr lang="en-US" altLang="en-GH">
                <a:latin typeface="Arial" panose="020B0604020202020204" pitchFamily="34" charset="0"/>
                <a:cs typeface="Arial" panose="020B0604020202020204" pitchFamily="34" charset="0"/>
              </a:rPr>
              <a:t>,  desert, forest, human </a:t>
            </a:r>
            <a:r>
              <a:rPr lang="en-US" altLang="en-GH" b="1">
                <a:latin typeface="Arial" panose="020B0604020202020204" pitchFamily="34" charset="0"/>
                <a:cs typeface="Arial" panose="020B0604020202020204" pitchFamily="34" charset="0"/>
              </a:rPr>
              <a:t>ecosystem</a:t>
            </a:r>
            <a:r>
              <a:rPr lang="en-US" altLang="en-GH">
                <a:latin typeface="Arial" panose="020B0604020202020204" pitchFamily="34" charset="0"/>
                <a:cs typeface="Arial" panose="020B0604020202020204" pitchFamily="34" charset="0"/>
              </a:rPr>
              <a:t>, marine </a:t>
            </a:r>
            <a:r>
              <a:rPr lang="en-US" altLang="en-GH" b="1">
                <a:latin typeface="Arial" panose="020B0604020202020204" pitchFamily="34" charset="0"/>
                <a:cs typeface="Arial" panose="020B0604020202020204" pitchFamily="34" charset="0"/>
              </a:rPr>
              <a:t>ecosystem</a:t>
            </a:r>
            <a:r>
              <a:rPr lang="en-US" altLang="en-GH">
                <a:latin typeface="Arial" panose="020B0604020202020204" pitchFamily="34" charset="0"/>
                <a:cs typeface="Arial" panose="020B0604020202020204" pitchFamily="34" charset="0"/>
              </a:rPr>
              <a:t>, rainforest, savanna</a:t>
            </a:r>
          </a:p>
        </p:txBody>
      </p:sp>
      <p:sp>
        <p:nvSpPr>
          <p:cNvPr id="141316" name="Slide Number Placeholder 3">
            <a:extLst>
              <a:ext uri="{FF2B5EF4-FFF2-40B4-BE49-F238E27FC236}">
                <a16:creationId xmlns:a16="http://schemas.microsoft.com/office/drawing/2014/main" id="{B5F7376B-8AA8-4039-860C-EB23B6D948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CB78D2E0-92A6-48BF-9105-81E7FDEB42D6}" type="slidenum">
              <a:rPr lang="en-GB" altLang="en-GH" smtClean="0"/>
              <a:pPr fontAlgn="base">
                <a:spcBef>
                  <a:spcPct val="0"/>
                </a:spcBef>
                <a:spcAft>
                  <a:spcPct val="0"/>
                </a:spcAft>
              </a:pPr>
              <a:t>20</a:t>
            </a:fld>
            <a:endParaRPr lang="en-GB" altLang="en-G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0D046368-E511-4D33-8EDC-FD1D0C416E94}"/>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14ABE65A-470B-4070-88D8-16F1240D647A}"/>
              </a:ext>
            </a:extLst>
          </p:cNvPr>
          <p:cNvSpPr>
            <a:spLocks noGrp="1"/>
          </p:cNvSpPr>
          <p:nvPr>
            <p:ph type="body" idx="1"/>
          </p:nvPr>
        </p:nvSpPr>
        <p:spPr>
          <a:ln/>
        </p:spPr>
        <p:txBody>
          <a:bodyPr/>
          <a:lstStyle/>
          <a:p>
            <a:pPr>
              <a:defRPr/>
            </a:pPr>
            <a:r>
              <a:rPr lang="en-US" dirty="0">
                <a:latin typeface="Arial" panose="020B0604020202020204" pitchFamily="34" charset="0"/>
                <a:cs typeface="Arial" panose="020B0604020202020204" pitchFamily="34" charset="0"/>
              </a:rPr>
              <a:t>Ecosystem</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The main source of energy is the sun</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Producers</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Made up of abiotic and biotic factors interactions</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They are self regulating and sustaining</a:t>
            </a:r>
          </a:p>
          <a:p>
            <a:pPr marL="171450" indent="-171450">
              <a:buFont typeface="Wingdings" panose="05000000000000000000" pitchFamily="2" charset="2"/>
              <a:buChar char="Ø"/>
              <a:defRPr/>
            </a:pPr>
            <a:r>
              <a:rPr lang="en-US" dirty="0">
                <a:latin typeface="Arial" panose="020B0604020202020204" pitchFamily="34" charset="0"/>
                <a:cs typeface="Arial" panose="020B0604020202020204" pitchFamily="34" charset="0"/>
              </a:rPr>
              <a:t>They operate through laws</a:t>
            </a:r>
          </a:p>
        </p:txBody>
      </p:sp>
      <p:sp>
        <p:nvSpPr>
          <p:cNvPr id="143364" name="Slide Number Placeholder 3">
            <a:extLst>
              <a:ext uri="{FF2B5EF4-FFF2-40B4-BE49-F238E27FC236}">
                <a16:creationId xmlns:a16="http://schemas.microsoft.com/office/drawing/2014/main" id="{48ECDDF5-71B1-404C-A384-6E9C431101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FCF9BAC0-1EF0-4BED-8A46-0C7C7730265D}" type="slidenum">
              <a:rPr lang="en-GB" altLang="en-GH" smtClean="0"/>
              <a:pPr fontAlgn="base">
                <a:spcBef>
                  <a:spcPct val="0"/>
                </a:spcBef>
                <a:spcAft>
                  <a:spcPct val="0"/>
                </a:spcAft>
              </a:pPr>
              <a:t>21</a:t>
            </a:fld>
            <a:endParaRPr lang="en-GB" altLang="en-G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A381158C-48CF-48FF-94B6-BC43E146EC9A}"/>
              </a:ext>
            </a:extLst>
          </p:cNvPr>
          <p:cNvSpPr>
            <a:spLocks noGrp="1" noRot="1" noChangeAspect="1" noChangeArrowheads="1" noTextEdit="1"/>
          </p:cNvSpPr>
          <p:nvPr>
            <p:ph type="sldImg"/>
          </p:nvPr>
        </p:nvSpPr>
        <p:spPr>
          <a:ln/>
        </p:spPr>
      </p:sp>
      <p:sp>
        <p:nvSpPr>
          <p:cNvPr id="146435" name="Notes Placeholder 2">
            <a:extLst>
              <a:ext uri="{FF2B5EF4-FFF2-40B4-BE49-F238E27FC236}">
                <a16:creationId xmlns:a16="http://schemas.microsoft.com/office/drawing/2014/main" id="{CBDD0AD8-92E6-4576-809C-2680B4E3B2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Where it may function in its full capacity</a:t>
            </a:r>
          </a:p>
        </p:txBody>
      </p:sp>
      <p:sp>
        <p:nvSpPr>
          <p:cNvPr id="146436" name="Slide Number Placeholder 3">
            <a:extLst>
              <a:ext uri="{FF2B5EF4-FFF2-40B4-BE49-F238E27FC236}">
                <a16:creationId xmlns:a16="http://schemas.microsoft.com/office/drawing/2014/main" id="{E52D495E-4849-4D13-AA39-63102CB8DF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658ADDC-812A-466F-874A-84D09515A7F7}" type="slidenum">
              <a:rPr lang="en-GB" altLang="en-GH" smtClean="0">
                <a:latin typeface="Arial" panose="020B0604020202020204" pitchFamily="34" charset="0"/>
                <a:cs typeface="Arial" panose="020B0604020202020204" pitchFamily="34" charset="0"/>
              </a:rPr>
              <a:pPr fontAlgn="base">
                <a:spcBef>
                  <a:spcPct val="0"/>
                </a:spcBef>
                <a:spcAft>
                  <a:spcPct val="0"/>
                </a:spcAft>
              </a:pPr>
              <a:t>23</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C6988B42-DB6F-4954-AFDC-042DD52DEF30}"/>
              </a:ext>
            </a:extLst>
          </p:cNvPr>
          <p:cNvSpPr>
            <a:spLocks noGrp="1" noRot="1" noChangeAspect="1" noChangeArrowheads="1" noTextEdit="1"/>
          </p:cNvSpPr>
          <p:nvPr>
            <p:ph type="sldImg"/>
          </p:nvPr>
        </p:nvSpPr>
        <p:spPr>
          <a:ln/>
        </p:spPr>
      </p:sp>
      <p:sp>
        <p:nvSpPr>
          <p:cNvPr id="148483" name="Notes Placeholder 2">
            <a:extLst>
              <a:ext uri="{FF2B5EF4-FFF2-40B4-BE49-F238E27FC236}">
                <a16:creationId xmlns:a16="http://schemas.microsoft.com/office/drawing/2014/main" id="{AD611EDB-0C09-41C3-9174-8059A7912C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GH">
                <a:latin typeface="Arial" panose="020B0604020202020204" pitchFamily="34" charset="0"/>
                <a:cs typeface="Arial" panose="020B0604020202020204" pitchFamily="34" charset="0"/>
              </a:rPr>
              <a:t>It profession</a:t>
            </a:r>
          </a:p>
          <a:p>
            <a:pPr marL="171450" indent="-171450">
              <a:buFontTx/>
              <a:buChar char="•"/>
            </a:pPr>
            <a:r>
              <a:rPr lang="en-US" altLang="en-GH">
                <a:latin typeface="Arial" panose="020B0604020202020204" pitchFamily="34" charset="0"/>
                <a:cs typeface="Arial" panose="020B0604020202020204" pitchFamily="34" charset="0"/>
              </a:rPr>
              <a:t>The role or function of an organism or species in an ecosystem. (ecology) </a:t>
            </a:r>
          </a:p>
          <a:p>
            <a:pPr marL="171450" indent="-171450">
              <a:buFontTx/>
              <a:buChar char="•"/>
            </a:pPr>
            <a:r>
              <a:rPr lang="en-US" altLang="en-GH">
                <a:latin typeface="Arial" panose="020B0604020202020204" pitchFamily="34" charset="0"/>
                <a:cs typeface="Arial" panose="020B0604020202020204" pitchFamily="34" charset="0"/>
              </a:rPr>
              <a:t>Eg. tree grows to dominate a forest canopy</a:t>
            </a:r>
          </a:p>
          <a:p>
            <a:pPr marL="171450" indent="-171450">
              <a:buFontTx/>
              <a:buChar char="•"/>
            </a:pPr>
            <a:r>
              <a:rPr lang="en-US" altLang="en-GH">
                <a:latin typeface="Arial" panose="020B0604020202020204" pitchFamily="34" charset="0"/>
                <a:cs typeface="Arial" panose="020B0604020202020204" pitchFamily="34" charset="0"/>
              </a:rPr>
              <a:t>Eg. Microorganism ie fungi feed on organic materials in soil breaking down complex nutrients like protein</a:t>
            </a:r>
          </a:p>
        </p:txBody>
      </p:sp>
      <p:sp>
        <p:nvSpPr>
          <p:cNvPr id="148484" name="Slide Number Placeholder 3">
            <a:extLst>
              <a:ext uri="{FF2B5EF4-FFF2-40B4-BE49-F238E27FC236}">
                <a16:creationId xmlns:a16="http://schemas.microsoft.com/office/drawing/2014/main" id="{84578A63-35B8-4424-A09A-776C1C69A4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0B2DC0D-226C-41A3-A2D7-11AA689018B6}" type="slidenum">
              <a:rPr lang="en-GB" altLang="en-GH" smtClean="0">
                <a:latin typeface="Arial" panose="020B0604020202020204" pitchFamily="34" charset="0"/>
                <a:cs typeface="Arial" panose="020B0604020202020204" pitchFamily="34" charset="0"/>
              </a:rPr>
              <a:pPr fontAlgn="base">
                <a:spcBef>
                  <a:spcPct val="0"/>
                </a:spcBef>
                <a:spcAft>
                  <a:spcPct val="0"/>
                </a:spcAft>
              </a:pPr>
              <a:t>24</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61BF72CA-3D48-4390-8437-F0B1C8FF1ED4}"/>
              </a:ext>
            </a:extLst>
          </p:cNvPr>
          <p:cNvSpPr>
            <a:spLocks noGrp="1" noRot="1" noChangeAspect="1" noChangeArrowheads="1" noTextEdit="1"/>
          </p:cNvSpPr>
          <p:nvPr>
            <p:ph type="sldImg"/>
          </p:nvPr>
        </p:nvSpPr>
        <p:spPr>
          <a:ln/>
        </p:spPr>
      </p:sp>
      <p:sp>
        <p:nvSpPr>
          <p:cNvPr id="150531" name="Notes Placeholder 2">
            <a:extLst>
              <a:ext uri="{FF2B5EF4-FFF2-40B4-BE49-F238E27FC236}">
                <a16:creationId xmlns:a16="http://schemas.microsoft.com/office/drawing/2014/main" id="{EDC21856-CEA8-4073-967B-F9658AD3F7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GH">
                <a:latin typeface="Arial" panose="020B0604020202020204" pitchFamily="34" charset="0"/>
                <a:cs typeface="Arial" panose="020B0604020202020204" pitchFamily="34" charset="0"/>
              </a:rPr>
              <a:t>Chemical factors; O2, CO2, N, P, K, N</a:t>
            </a:r>
          </a:p>
          <a:p>
            <a:r>
              <a:rPr lang="en-US" altLang="en-GH">
                <a:latin typeface="Arial" panose="020B0604020202020204" pitchFamily="34" charset="0"/>
                <a:cs typeface="Arial" panose="020B0604020202020204" pitchFamily="34" charset="0"/>
              </a:rPr>
              <a:t>Physical factors; Temp, precipitation etc</a:t>
            </a:r>
          </a:p>
          <a:p>
            <a:r>
              <a:rPr lang="en-US" altLang="en-GH">
                <a:latin typeface="Arial" panose="020B0604020202020204" pitchFamily="34" charset="0"/>
                <a:cs typeface="Arial" panose="020B0604020202020204" pitchFamily="34" charset="0"/>
              </a:rPr>
              <a:t>Eg. Nutrients</a:t>
            </a:r>
          </a:p>
          <a:p>
            <a:r>
              <a:rPr lang="en-US" altLang="en-GH">
                <a:latin typeface="Arial" panose="020B0604020202020204" pitchFamily="34" charset="0"/>
                <a:cs typeface="Arial" panose="020B0604020202020204" pitchFamily="34" charset="0"/>
              </a:rPr>
              <a:t>Gases such as CO2, O2</a:t>
            </a:r>
          </a:p>
          <a:p>
            <a:r>
              <a:rPr lang="en-US" altLang="en-GH">
                <a:latin typeface="Arial" panose="020B0604020202020204" pitchFamily="34" charset="0"/>
                <a:cs typeface="Arial" panose="020B0604020202020204" pitchFamily="34" charset="0"/>
              </a:rPr>
              <a:t>These factors are reuired in a certain amount</a:t>
            </a:r>
          </a:p>
          <a:p>
            <a:r>
              <a:rPr lang="en-US" altLang="en-GH">
                <a:latin typeface="Arial" panose="020B0604020202020204" pitchFamily="34" charset="0"/>
                <a:cs typeface="Arial" panose="020B0604020202020204" pitchFamily="34" charset="0"/>
              </a:rPr>
              <a:t>Eg wet bread hving fungal growth</a:t>
            </a:r>
          </a:p>
          <a:p>
            <a:r>
              <a:rPr lang="en-US" altLang="en-GH">
                <a:latin typeface="Arial" panose="020B0604020202020204" pitchFamily="34" charset="0"/>
                <a:cs typeface="Arial" panose="020B0604020202020204" pitchFamily="34" charset="0"/>
              </a:rPr>
              <a:t>Migratory birds as aresult of seasonal changes</a:t>
            </a:r>
          </a:p>
        </p:txBody>
      </p:sp>
      <p:sp>
        <p:nvSpPr>
          <p:cNvPr id="150532" name="Slide Number Placeholder 3">
            <a:extLst>
              <a:ext uri="{FF2B5EF4-FFF2-40B4-BE49-F238E27FC236}">
                <a16:creationId xmlns:a16="http://schemas.microsoft.com/office/drawing/2014/main" id="{207C19D5-2920-4F6E-95CF-DB843A685C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A3CABEAD-A5F2-47FE-B305-8A43FDECB13E}" type="slidenum">
              <a:rPr lang="en-GB" altLang="en-GH" smtClean="0"/>
              <a:pPr fontAlgn="base">
                <a:spcBef>
                  <a:spcPct val="0"/>
                </a:spcBef>
                <a:spcAft>
                  <a:spcPct val="0"/>
                </a:spcAft>
              </a:pPr>
              <a:t>25</a:t>
            </a:fld>
            <a:endParaRPr lang="en-GB" altLang="en-G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092A3816-5D2E-48EB-989D-B26E4907EDF7}"/>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0574996D-5E06-4445-9943-10DC196266DC}"/>
              </a:ext>
            </a:extLst>
          </p:cNvPr>
          <p:cNvSpPr>
            <a:spLocks noGrp="1"/>
          </p:cNvSpPr>
          <p:nvPr>
            <p:ph type="body" idx="1"/>
          </p:nvPr>
        </p:nvSpPr>
        <p:spPr/>
        <p:txBody>
          <a:bodyPr/>
          <a:lstStyle/>
          <a:p>
            <a:pPr>
              <a:defRPr/>
            </a:pPr>
            <a:r>
              <a:rPr lang="en-US" dirty="0" err="1"/>
              <a:t>Eg</a:t>
            </a:r>
            <a:r>
              <a:rPr lang="en-US" dirty="0"/>
              <a:t>. Palm fruit grow best in west and East Africa</a:t>
            </a:r>
          </a:p>
          <a:p>
            <a:pPr marL="171450" indent="-171450">
              <a:buFont typeface="Arial" panose="020B0604020202020204" pitchFamily="34" charset="0"/>
              <a:buChar char="•"/>
              <a:defRPr/>
            </a:pPr>
            <a:r>
              <a:rPr lang="en-US" dirty="0"/>
              <a:t>Orange grow best in Ghana, </a:t>
            </a:r>
            <a:r>
              <a:rPr lang="en-US" dirty="0" err="1"/>
              <a:t>florida</a:t>
            </a:r>
            <a:endParaRPr lang="en-US" dirty="0"/>
          </a:p>
          <a:p>
            <a:pPr marL="171450" indent="-171450">
              <a:buFont typeface="Arial" panose="020B0604020202020204" pitchFamily="34" charset="0"/>
              <a:buChar char="•"/>
              <a:defRPr/>
            </a:pPr>
            <a:r>
              <a:rPr lang="en-US" dirty="0"/>
              <a:t>Question; why are there so much variation in these terrestrial bodies</a:t>
            </a:r>
          </a:p>
          <a:p>
            <a:pPr marL="171450" indent="-171450">
              <a:buFont typeface="Arial" panose="020B0604020202020204" pitchFamily="34" charset="0"/>
              <a:buChar char="•"/>
              <a:defRPr/>
            </a:pPr>
            <a:r>
              <a:rPr lang="en-US" dirty="0" err="1"/>
              <a:t>Ans</a:t>
            </a:r>
            <a:r>
              <a:rPr lang="en-US" dirty="0"/>
              <a:t>; limiting factors</a:t>
            </a:r>
          </a:p>
        </p:txBody>
      </p:sp>
      <p:sp>
        <p:nvSpPr>
          <p:cNvPr id="152580" name="Slide Number Placeholder 3">
            <a:extLst>
              <a:ext uri="{FF2B5EF4-FFF2-40B4-BE49-F238E27FC236}">
                <a16:creationId xmlns:a16="http://schemas.microsoft.com/office/drawing/2014/main" id="{FDA0F33B-46C5-4051-98AE-7C55D94425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5753D15-68F8-469A-AC7C-FC9C97646165}" type="slidenum">
              <a:rPr lang="en-GB" altLang="en-GH" smtClean="0">
                <a:latin typeface="Arial" panose="020B0604020202020204" pitchFamily="34" charset="0"/>
                <a:cs typeface="Arial" panose="020B0604020202020204" pitchFamily="34" charset="0"/>
              </a:rPr>
              <a:pPr fontAlgn="base">
                <a:spcBef>
                  <a:spcPct val="0"/>
                </a:spcBef>
                <a:spcAft>
                  <a:spcPct val="0"/>
                </a:spcAft>
              </a:pPr>
              <a:t>26</a:t>
            </a:fld>
            <a:endParaRPr lang="en-GB" altLang="en-GH">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3F72-6826-4C7C-9BE3-B76534423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B36C9E02-D299-4E06-936B-818BDBE7C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D1666AA1-C0C4-4D78-B2E0-66F8D0B5F4EB}"/>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5" name="Footer Placeholder 4">
            <a:extLst>
              <a:ext uri="{FF2B5EF4-FFF2-40B4-BE49-F238E27FC236}">
                <a16:creationId xmlns:a16="http://schemas.microsoft.com/office/drawing/2014/main" id="{00E87442-15A6-4771-92C5-BF39F36902E4}"/>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007CF5DA-29B0-49E9-A256-48030638B98A}"/>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38518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33B9-FA09-4304-8565-7A4A077CD49F}"/>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DC1580EE-455D-434D-BD7E-EFA43DFE4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81ED27B6-37A6-4D85-9FB4-65EE3C2E4956}"/>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5" name="Footer Placeholder 4">
            <a:extLst>
              <a:ext uri="{FF2B5EF4-FFF2-40B4-BE49-F238E27FC236}">
                <a16:creationId xmlns:a16="http://schemas.microsoft.com/office/drawing/2014/main" id="{F3F07C6F-C229-4494-BBF1-195284CACF2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BE3BD9E2-4F91-4D48-A237-3831697B0F27}"/>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246146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8FB97-DD2A-45EA-BA54-C548CF79E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5CAB0AE6-A001-4CAC-81A7-2F58BC29A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6A5EBA2E-00D5-4C9A-AA42-C41600407765}"/>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5" name="Footer Placeholder 4">
            <a:extLst>
              <a:ext uri="{FF2B5EF4-FFF2-40B4-BE49-F238E27FC236}">
                <a16:creationId xmlns:a16="http://schemas.microsoft.com/office/drawing/2014/main" id="{61EA3E8E-78DF-43EF-9383-4D410794C3F2}"/>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AAE4505-595A-4D39-B7BD-29514D03D98D}"/>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1935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24FE160C-A96D-4314-A573-2CCCD65B4DBE}"/>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21131800-52B4-4A89-B0FC-991C5F49B4B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446CA67-AFFC-4D6E-BAFD-DB72FF069C64}"/>
              </a:ext>
            </a:extLst>
          </p:cNvPr>
          <p:cNvSpPr>
            <a:spLocks noGrp="1"/>
          </p:cNvSpPr>
          <p:nvPr>
            <p:ph type="sldNum" sz="quarter" idx="12"/>
          </p:nvPr>
        </p:nvSpPr>
        <p:spPr/>
        <p:txBody>
          <a:bodyPr/>
          <a:lstStyle>
            <a:lvl1pPr>
              <a:defRPr/>
            </a:lvl1pPr>
          </a:lstStyle>
          <a:p>
            <a:pPr>
              <a:defRPr/>
            </a:pPr>
            <a:fld id="{1975ACA7-A7E3-491C-B1EE-AC02844B1CF4}" type="slidenum">
              <a:rPr lang="en-GB" altLang="en-GH"/>
              <a:pPr>
                <a:defRPr/>
              </a:pPr>
              <a:t>‹#›</a:t>
            </a:fld>
            <a:endParaRPr lang="en-GB" altLang="en-GH"/>
          </a:p>
        </p:txBody>
      </p:sp>
    </p:spTree>
    <p:extLst>
      <p:ext uri="{BB962C8B-B14F-4D97-AF65-F5344CB8AC3E}">
        <p14:creationId xmlns:p14="http://schemas.microsoft.com/office/powerpoint/2010/main" val="1573009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GB"/>
          </a:p>
        </p:txBody>
      </p:sp>
      <p:sp>
        <p:nvSpPr>
          <p:cNvPr id="3" name="Table Placeholder 2"/>
          <p:cNvSpPr>
            <a:spLocks noGrp="1"/>
          </p:cNvSpPr>
          <p:nvPr>
            <p:ph type="tbl" idx="1"/>
          </p:nvPr>
        </p:nvSpPr>
        <p:spPr>
          <a:xfrm>
            <a:off x="609600" y="1600201"/>
            <a:ext cx="10972800" cy="4530725"/>
          </a:xfrm>
        </p:spPr>
        <p:txBody>
          <a:bodyPr rtlCol="0">
            <a:normAutofit/>
          </a:bodyPr>
          <a:lstStyle/>
          <a:p>
            <a:pPr lvl="0"/>
            <a:endParaRPr lang="en-GB" noProof="0"/>
          </a:p>
        </p:txBody>
      </p:sp>
      <p:sp>
        <p:nvSpPr>
          <p:cNvPr id="4" name="Date Placeholder 3">
            <a:extLst>
              <a:ext uri="{FF2B5EF4-FFF2-40B4-BE49-F238E27FC236}">
                <a16:creationId xmlns:a16="http://schemas.microsoft.com/office/drawing/2014/main" id="{DEB4F346-735B-46DD-B5A2-99E83A2BE62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1BAE45C5-DD0B-45F8-B5D6-BACC11B64D7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9AE27AC-FE90-4F02-81E4-C208D95C6A05}"/>
              </a:ext>
            </a:extLst>
          </p:cNvPr>
          <p:cNvSpPr>
            <a:spLocks noGrp="1"/>
          </p:cNvSpPr>
          <p:nvPr>
            <p:ph type="sldNum" sz="quarter" idx="12"/>
          </p:nvPr>
        </p:nvSpPr>
        <p:spPr/>
        <p:txBody>
          <a:bodyPr/>
          <a:lstStyle>
            <a:lvl1pPr>
              <a:defRPr/>
            </a:lvl1pPr>
          </a:lstStyle>
          <a:p>
            <a:pPr>
              <a:defRPr/>
            </a:pPr>
            <a:fld id="{BBB5FAD2-0647-44B1-BD86-5B039373C4E8}" type="slidenum">
              <a:rPr lang="en-GB" altLang="en-GH"/>
              <a:pPr>
                <a:defRPr/>
              </a:pPr>
              <a:t>‹#›</a:t>
            </a:fld>
            <a:endParaRPr lang="en-GB" altLang="en-GH"/>
          </a:p>
        </p:txBody>
      </p:sp>
    </p:spTree>
    <p:extLst>
      <p:ext uri="{BB962C8B-B14F-4D97-AF65-F5344CB8AC3E}">
        <p14:creationId xmlns:p14="http://schemas.microsoft.com/office/powerpoint/2010/main" val="148749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EC27-F655-4BB9-9D96-9ECDEB047B0D}"/>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A56E8D0A-9EEC-4350-8AD2-E263BC66F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528836C3-DA91-44A8-8589-CD5932E0C32E}"/>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5" name="Footer Placeholder 4">
            <a:extLst>
              <a:ext uri="{FF2B5EF4-FFF2-40B4-BE49-F238E27FC236}">
                <a16:creationId xmlns:a16="http://schemas.microsoft.com/office/drawing/2014/main" id="{ED6B8AB5-2526-449C-9FDF-FE4FB01F212A}"/>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183D687-9E7D-478A-992A-CE558C5DC2D9}"/>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109661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7AA9-CF8F-4B64-803D-11CFEF3B3C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071CF6CA-2966-4A25-B57D-6EC41C440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7B0E6-618A-46AD-9C2F-5CADCC8F22C0}"/>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5" name="Footer Placeholder 4">
            <a:extLst>
              <a:ext uri="{FF2B5EF4-FFF2-40B4-BE49-F238E27FC236}">
                <a16:creationId xmlns:a16="http://schemas.microsoft.com/office/drawing/2014/main" id="{57E107D7-C409-483F-B09A-9FEEA5D76F9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1BCD94F3-5A44-4845-87DC-D835454E3D38}"/>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82142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52A7-6031-469A-99A0-933C9017828E}"/>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E143FDE9-C78B-4E1A-95B6-3F2A50978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F87C38B4-F7B2-41E7-808A-F91F9D9F6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F216C775-6A8D-40CB-8D9B-7DB7F80560AF}"/>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6" name="Footer Placeholder 5">
            <a:extLst>
              <a:ext uri="{FF2B5EF4-FFF2-40B4-BE49-F238E27FC236}">
                <a16:creationId xmlns:a16="http://schemas.microsoft.com/office/drawing/2014/main" id="{AC2F941D-363B-4BBE-B84A-0517B462E958}"/>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E775DDAD-BC99-4D10-9DF8-B3EF4A1948E1}"/>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259618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EF1E-D566-41F1-8237-169CF3040471}"/>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47024048-4B5E-4649-9246-533BE8454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23A03-BC0E-4A88-BA4F-950A19603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848FA940-3936-4FAC-B0EF-C31C56676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F8B0C3-5452-48FF-87BA-8E7233F7A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6978849D-FF21-40E1-83DB-E9348E541476}"/>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8" name="Footer Placeholder 7">
            <a:extLst>
              <a:ext uri="{FF2B5EF4-FFF2-40B4-BE49-F238E27FC236}">
                <a16:creationId xmlns:a16="http://schemas.microsoft.com/office/drawing/2014/main" id="{24D3184F-56EB-4EBE-9C8B-8135BBD64BB7}"/>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D7693C45-D21E-4989-92FE-8CCDC5BBF8D7}"/>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390321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C8CC-7A57-4ED2-8AD2-8C2816AC67C2}"/>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BBE472DF-60BB-4AE3-8A46-65F5A4007610}"/>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4" name="Footer Placeholder 3">
            <a:extLst>
              <a:ext uri="{FF2B5EF4-FFF2-40B4-BE49-F238E27FC236}">
                <a16:creationId xmlns:a16="http://schemas.microsoft.com/office/drawing/2014/main" id="{1EFA3658-4A01-4701-B7F6-C3FF4992B9C2}"/>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F7A67D7F-60AF-4E9C-9AF6-48D7613EE752}"/>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389801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C4B2B-F844-4E52-9168-29C7FD64BF92}"/>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3" name="Footer Placeholder 2">
            <a:extLst>
              <a:ext uri="{FF2B5EF4-FFF2-40B4-BE49-F238E27FC236}">
                <a16:creationId xmlns:a16="http://schemas.microsoft.com/office/drawing/2014/main" id="{392D3484-F873-44D1-A1C9-7D4F957D511E}"/>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84C4F964-616F-496C-B8FE-C063768B5D9D}"/>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155428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75B8-A519-41A2-A359-697856B8B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5E66FADE-1EA4-462C-90DF-DE84D5225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AD840752-22A6-497A-9BB7-A7A48F4B5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D4BF5-3932-4136-B2DE-DADE5109F10E}"/>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6" name="Footer Placeholder 5">
            <a:extLst>
              <a:ext uri="{FF2B5EF4-FFF2-40B4-BE49-F238E27FC236}">
                <a16:creationId xmlns:a16="http://schemas.microsoft.com/office/drawing/2014/main" id="{4CA3B9AA-0175-48DA-BDBB-5AD8D779F7F0}"/>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31CED8FB-01A7-403D-9CF7-3D1E334ED32E}"/>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204491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7B9B-A15F-48C4-8836-6493B583B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EC5E6546-B12E-4978-A533-D3C736E4F8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3940B082-D7C6-464E-823A-9FB762C69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3EAFC-A249-4B07-A1F6-4E4EB08E1A16}"/>
              </a:ext>
            </a:extLst>
          </p:cNvPr>
          <p:cNvSpPr>
            <a:spLocks noGrp="1"/>
          </p:cNvSpPr>
          <p:nvPr>
            <p:ph type="dt" sz="half" idx="10"/>
          </p:nvPr>
        </p:nvSpPr>
        <p:spPr/>
        <p:txBody>
          <a:bodyPr/>
          <a:lstStyle/>
          <a:p>
            <a:fld id="{A60252C9-7BBB-4CBC-B6F5-3EE9DC4EAFFC}" type="datetimeFigureOut">
              <a:rPr lang="en-GH" smtClean="0"/>
              <a:t>01/21/2021</a:t>
            </a:fld>
            <a:endParaRPr lang="en-GH"/>
          </a:p>
        </p:txBody>
      </p:sp>
      <p:sp>
        <p:nvSpPr>
          <p:cNvPr id="6" name="Footer Placeholder 5">
            <a:extLst>
              <a:ext uri="{FF2B5EF4-FFF2-40B4-BE49-F238E27FC236}">
                <a16:creationId xmlns:a16="http://schemas.microsoft.com/office/drawing/2014/main" id="{A0D6DF2B-8F0B-484C-8C89-7318A505E148}"/>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F27E9AD9-EFFE-46E0-9878-EAB99F77DD8E}"/>
              </a:ext>
            </a:extLst>
          </p:cNvPr>
          <p:cNvSpPr>
            <a:spLocks noGrp="1"/>
          </p:cNvSpPr>
          <p:nvPr>
            <p:ph type="sldNum" sz="quarter" idx="12"/>
          </p:nvPr>
        </p:nvSpPr>
        <p:spPr/>
        <p:txBody>
          <a:bodyPr/>
          <a:lstStyle/>
          <a:p>
            <a:fld id="{C2B95EF1-D48B-4C3D-8C7A-4C861E39E386}" type="slidenum">
              <a:rPr lang="en-GH" smtClean="0"/>
              <a:t>‹#›</a:t>
            </a:fld>
            <a:endParaRPr lang="en-GH"/>
          </a:p>
        </p:txBody>
      </p:sp>
    </p:spTree>
    <p:extLst>
      <p:ext uri="{BB962C8B-B14F-4D97-AF65-F5344CB8AC3E}">
        <p14:creationId xmlns:p14="http://schemas.microsoft.com/office/powerpoint/2010/main" val="260874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1423B-164D-48BF-AC24-2FD190D1F1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A484E431-ABC3-43EB-AA84-50A6B5E9B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9E091251-7BFA-432E-8447-E14236D17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252C9-7BBB-4CBC-B6F5-3EE9DC4EAFFC}" type="datetimeFigureOut">
              <a:rPr lang="en-GH" smtClean="0"/>
              <a:t>01/21/2021</a:t>
            </a:fld>
            <a:endParaRPr lang="en-GH"/>
          </a:p>
        </p:txBody>
      </p:sp>
      <p:sp>
        <p:nvSpPr>
          <p:cNvPr id="5" name="Footer Placeholder 4">
            <a:extLst>
              <a:ext uri="{FF2B5EF4-FFF2-40B4-BE49-F238E27FC236}">
                <a16:creationId xmlns:a16="http://schemas.microsoft.com/office/drawing/2014/main" id="{E5719CEC-B6DE-4F3A-A56E-96B6C632C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A60D5D6C-58C4-4CF4-A0C9-7157D385D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95EF1-D48B-4C3D-8C7A-4C861E39E386}" type="slidenum">
              <a:rPr lang="en-GH" smtClean="0"/>
              <a:t>‹#›</a:t>
            </a:fld>
            <a:endParaRPr lang="en-GH"/>
          </a:p>
        </p:txBody>
      </p:sp>
    </p:spTree>
    <p:extLst>
      <p:ext uri="{BB962C8B-B14F-4D97-AF65-F5344CB8AC3E}">
        <p14:creationId xmlns:p14="http://schemas.microsoft.com/office/powerpoint/2010/main" val="53032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Shrub"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6D07-25E7-42E4-90ED-082400ABEAAE}"/>
              </a:ext>
            </a:extLst>
          </p:cNvPr>
          <p:cNvSpPr>
            <a:spLocks noGrp="1"/>
          </p:cNvSpPr>
          <p:nvPr>
            <p:ph type="ctrTitle"/>
          </p:nvPr>
        </p:nvSpPr>
        <p:spPr/>
        <p:txBody>
          <a:bodyPr/>
          <a:lstStyle/>
          <a:p>
            <a:r>
              <a:rPr lang="en-US" b="1" dirty="0">
                <a:solidFill>
                  <a:srgbClr val="7030A0"/>
                </a:solidFill>
              </a:rPr>
              <a:t>UNIT 2</a:t>
            </a:r>
            <a:endParaRPr lang="en-GH" b="1" dirty="0">
              <a:solidFill>
                <a:srgbClr val="7030A0"/>
              </a:solidFill>
            </a:endParaRPr>
          </a:p>
        </p:txBody>
      </p:sp>
      <p:sp>
        <p:nvSpPr>
          <p:cNvPr id="3" name="Subtitle 2">
            <a:extLst>
              <a:ext uri="{FF2B5EF4-FFF2-40B4-BE49-F238E27FC236}">
                <a16:creationId xmlns:a16="http://schemas.microsoft.com/office/drawing/2014/main" id="{47C60DB1-F3C6-481B-A1FE-4094B084265D}"/>
              </a:ext>
            </a:extLst>
          </p:cNvPr>
          <p:cNvSpPr>
            <a:spLocks noGrp="1"/>
          </p:cNvSpPr>
          <p:nvPr>
            <p:ph type="subTitle" idx="1"/>
          </p:nvPr>
        </p:nvSpPr>
        <p:spPr/>
        <p:txBody>
          <a:bodyPr/>
          <a:lstStyle/>
          <a:p>
            <a:r>
              <a:rPr lang="en-US" b="1" i="1" dirty="0">
                <a:solidFill>
                  <a:srgbClr val="7030A0"/>
                </a:solidFill>
              </a:rPr>
              <a:t>THE ECOSYSTEM IS HIGHLITED HERE BECAUSE IT IS </a:t>
            </a:r>
            <a:r>
              <a:rPr lang="en-US" b="1" i="1">
                <a:solidFill>
                  <a:srgbClr val="7030A0"/>
                </a:solidFill>
              </a:rPr>
              <a:t>BY LEARNING </a:t>
            </a:r>
            <a:r>
              <a:rPr lang="en-US" b="1" i="1" dirty="0">
                <a:solidFill>
                  <a:srgbClr val="7030A0"/>
                </a:solidFill>
              </a:rPr>
              <a:t>HOW IT FUNCTIONS THAT WE CAN ALSO LEARN AND ADAPT FOR THE SURVIVAL </a:t>
            </a:r>
            <a:r>
              <a:rPr lang="en-US" b="1" i="1">
                <a:solidFill>
                  <a:srgbClr val="7030A0"/>
                </a:solidFill>
              </a:rPr>
              <a:t>OF MANKIND ON EARTH</a:t>
            </a:r>
            <a:endParaRPr lang="en-GH" b="1" i="1" dirty="0">
              <a:solidFill>
                <a:srgbClr val="7030A0"/>
              </a:solidFill>
            </a:endParaRPr>
          </a:p>
        </p:txBody>
      </p:sp>
    </p:spTree>
    <p:extLst>
      <p:ext uri="{BB962C8B-B14F-4D97-AF65-F5344CB8AC3E}">
        <p14:creationId xmlns:p14="http://schemas.microsoft.com/office/powerpoint/2010/main" val="28791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497320FA-274A-49C1-9B87-25A91E1670C7}"/>
              </a:ext>
            </a:extLst>
          </p:cNvPr>
          <p:cNvSpPr>
            <a:spLocks noGrp="1" noChangeArrowheads="1"/>
          </p:cNvSpPr>
          <p:nvPr>
            <p:ph type="title"/>
          </p:nvPr>
        </p:nvSpPr>
        <p:spPr/>
        <p:txBody>
          <a:bodyPr/>
          <a:lstStyle/>
          <a:p>
            <a:pPr eaLnBrk="1" hangingPunct="1"/>
            <a:r>
              <a:rPr lang="en-US" altLang="en-GH" sz="4000"/>
              <a:t>Energy principles and laws of  Energy</a:t>
            </a:r>
          </a:p>
        </p:txBody>
      </p:sp>
      <p:sp>
        <p:nvSpPr>
          <p:cNvPr id="128003" name="Content Placeholder 2">
            <a:extLst>
              <a:ext uri="{FF2B5EF4-FFF2-40B4-BE49-F238E27FC236}">
                <a16:creationId xmlns:a16="http://schemas.microsoft.com/office/drawing/2014/main" id="{F8B3F515-77EA-41E4-B52B-AD810ACA4D5B}"/>
              </a:ext>
            </a:extLst>
          </p:cNvPr>
          <p:cNvSpPr>
            <a:spLocks noGrp="1" noChangeArrowheads="1"/>
          </p:cNvSpPr>
          <p:nvPr>
            <p:ph idx="1"/>
          </p:nvPr>
        </p:nvSpPr>
        <p:spPr/>
        <p:txBody>
          <a:bodyPr/>
          <a:lstStyle/>
          <a:p>
            <a:pPr eaLnBrk="1" hangingPunct="1"/>
            <a:r>
              <a:rPr lang="en-US" altLang="en-GH" sz="2400"/>
              <a:t>Matter is anything that has mass and occupies space</a:t>
            </a:r>
          </a:p>
          <a:p>
            <a:pPr eaLnBrk="1" hangingPunct="1"/>
            <a:r>
              <a:rPr lang="en-US" altLang="en-GH" sz="2400"/>
              <a:t>Energy is what is used by all living things to move matter around</a:t>
            </a:r>
          </a:p>
          <a:p>
            <a:pPr eaLnBrk="1" hangingPunct="1"/>
            <a:r>
              <a:rPr lang="en-US" altLang="en-GH" sz="2400"/>
              <a:t>To change matter from one form to the another</a:t>
            </a:r>
          </a:p>
          <a:p>
            <a:pPr eaLnBrk="1" hangingPunct="1"/>
            <a:r>
              <a:rPr lang="en-US" altLang="en-GH" sz="2400"/>
              <a:t>Work involves changing energy from one form to the other </a:t>
            </a:r>
          </a:p>
          <a:p>
            <a:pPr eaLnBrk="1" hangingPunct="1"/>
            <a:r>
              <a:rPr lang="en-US" altLang="en-GH" sz="2400"/>
              <a:t>There are 3 major laws operating in ecosystems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a:extLst>
              <a:ext uri="{FF2B5EF4-FFF2-40B4-BE49-F238E27FC236}">
                <a16:creationId xmlns:a16="http://schemas.microsoft.com/office/drawing/2014/main" id="{4159B759-16F2-4D75-B83C-DB16F1B4E318}"/>
              </a:ext>
            </a:extLst>
          </p:cNvPr>
          <p:cNvSpPr>
            <a:spLocks noGrp="1" noChangeArrowheads="1"/>
          </p:cNvSpPr>
          <p:nvPr>
            <p:ph type="body" idx="1"/>
          </p:nvPr>
        </p:nvSpPr>
        <p:spPr>
          <a:xfrm>
            <a:off x="1981200" y="609600"/>
            <a:ext cx="8229600" cy="5715000"/>
          </a:xfrm>
        </p:spPr>
        <p:txBody>
          <a:bodyPr/>
          <a:lstStyle/>
          <a:p>
            <a:pPr eaLnBrk="1" hangingPunct="1"/>
            <a:r>
              <a:rPr lang="en-GB" altLang="en-GH"/>
              <a:t>Phosphorous is slowly recycled from land to sea and back to the land</a:t>
            </a:r>
            <a:r>
              <a:rPr lang="en-US" altLang="en-GH"/>
              <a:t> </a:t>
            </a:r>
          </a:p>
          <a:p>
            <a:pPr eaLnBrk="1" hangingPunct="1">
              <a:buFont typeface="Wingdings 2" panose="05020102010507070707" pitchFamily="18" charset="2"/>
              <a:buNone/>
            </a:pPr>
            <a:endParaRPr lang="en-US" altLang="en-GH"/>
          </a:p>
          <a:p>
            <a:pPr eaLnBrk="1" hangingPunct="1"/>
            <a:r>
              <a:rPr lang="en-GB" altLang="en-GH"/>
              <a:t>Phosphate is normally reduced by micro-organisms</a:t>
            </a:r>
            <a:r>
              <a:rPr lang="en-US" altLang="en-GH"/>
              <a:t> </a:t>
            </a:r>
          </a:p>
          <a:p>
            <a:pPr eaLnBrk="1" hangingPunct="1">
              <a:buFont typeface="Wingdings 2" panose="05020102010507070707" pitchFamily="18" charset="2"/>
              <a:buNone/>
            </a:pPr>
            <a:endParaRPr lang="en-US" altLang="en-GH"/>
          </a:p>
          <a:p>
            <a:pPr eaLnBrk="1" hangingPunct="1"/>
            <a:r>
              <a:rPr lang="en-GB" altLang="en-GH"/>
              <a:t>The world as a whole will not run out of phosphorous for a long time but local and regional shortages already exists and could be getting worse</a:t>
            </a:r>
            <a:r>
              <a:rPr lang="en-US" altLang="en-GH"/>
              <a: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3">
            <a:extLst>
              <a:ext uri="{FF2B5EF4-FFF2-40B4-BE49-F238E27FC236}">
                <a16:creationId xmlns:a16="http://schemas.microsoft.com/office/drawing/2014/main" id="{237DBB53-F482-417B-9DCE-0B2FA040E35C}"/>
              </a:ext>
            </a:extLst>
          </p:cNvPr>
          <p:cNvSpPr>
            <a:spLocks noGrp="1" noChangeArrowheads="1"/>
          </p:cNvSpPr>
          <p:nvPr>
            <p:ph type="body" idx="1"/>
          </p:nvPr>
        </p:nvSpPr>
        <p:spPr>
          <a:xfrm>
            <a:off x="1981200" y="533400"/>
            <a:ext cx="8229600" cy="6324600"/>
          </a:xfrm>
        </p:spPr>
        <p:txBody>
          <a:bodyPr>
            <a:normAutofit lnSpcReduction="10000"/>
          </a:bodyPr>
          <a:lstStyle/>
          <a:p>
            <a:pPr eaLnBrk="1" hangingPunct="1">
              <a:buFont typeface="Wingdings" panose="05000000000000000000" pitchFamily="2" charset="2"/>
              <a:buChar char="v"/>
            </a:pPr>
            <a:r>
              <a:rPr lang="en-GB" altLang="en-GH" sz="2200">
                <a:solidFill>
                  <a:srgbClr val="FF0000"/>
                </a:solidFill>
              </a:rPr>
              <a:t>Limiting Factors In An Ecosystem</a:t>
            </a:r>
            <a:r>
              <a:rPr lang="en-US" altLang="en-GH" sz="2200">
                <a:solidFill>
                  <a:srgbClr val="FF0000"/>
                </a:solidFill>
              </a:rPr>
              <a:t> </a:t>
            </a:r>
          </a:p>
          <a:p>
            <a:pPr eaLnBrk="1" hangingPunct="1">
              <a:buSzPct val="130000"/>
              <a:buFontTx/>
              <a:buChar char="•"/>
            </a:pPr>
            <a:r>
              <a:rPr lang="en-GB" altLang="en-GH" sz="2400"/>
              <a:t>A limiting resource is the nutrient or substance that is in shortest supply in relation to organisms’ demand for it</a:t>
            </a:r>
            <a:r>
              <a:rPr lang="en-US" altLang="en-GH" sz="2400"/>
              <a:t> </a:t>
            </a:r>
          </a:p>
          <a:p>
            <a:pPr eaLnBrk="1" hangingPunct="1">
              <a:buSzPct val="130000"/>
              <a:buFontTx/>
              <a:buNone/>
            </a:pPr>
            <a:endParaRPr lang="en-US" altLang="en-GH" sz="2400"/>
          </a:p>
          <a:p>
            <a:pPr eaLnBrk="1" hangingPunct="1">
              <a:buSzPct val="130000"/>
              <a:buFontTx/>
              <a:buNone/>
            </a:pPr>
            <a:r>
              <a:rPr lang="en-GB" altLang="en-GH" sz="2400"/>
              <a:t>  An organism’s survival depends on certain chemical factors such as:</a:t>
            </a:r>
          </a:p>
          <a:p>
            <a:pPr eaLnBrk="1" hangingPunct="1">
              <a:buSzPct val="130000"/>
              <a:buFontTx/>
              <a:buChar char="•"/>
            </a:pPr>
            <a:r>
              <a:rPr lang="en-GB" altLang="en-GH" sz="2400"/>
              <a:t> carbon dioxide,</a:t>
            </a:r>
          </a:p>
          <a:p>
            <a:pPr eaLnBrk="1" hangingPunct="1">
              <a:buSzPct val="130000"/>
              <a:buFontTx/>
              <a:buChar char="•"/>
            </a:pPr>
            <a:r>
              <a:rPr lang="en-GB" altLang="en-GH" sz="2400"/>
              <a:t> oxygen, </a:t>
            </a:r>
          </a:p>
          <a:p>
            <a:pPr eaLnBrk="1" hangingPunct="1">
              <a:buSzPct val="130000"/>
              <a:buFontTx/>
              <a:buChar char="•"/>
            </a:pPr>
            <a:r>
              <a:rPr lang="en-GB" altLang="en-GH" sz="2400"/>
              <a:t>Nitrogen etc. and </a:t>
            </a:r>
          </a:p>
          <a:p>
            <a:pPr eaLnBrk="1" hangingPunct="1">
              <a:buSzPct val="130000"/>
              <a:buFontTx/>
              <a:buNone/>
            </a:pPr>
            <a:endParaRPr lang="en-GB" altLang="en-GH" sz="2400"/>
          </a:p>
          <a:p>
            <a:pPr eaLnBrk="1" hangingPunct="1">
              <a:buSzPct val="130000"/>
              <a:buFontTx/>
              <a:buNone/>
            </a:pPr>
            <a:r>
              <a:rPr lang="en-GB" altLang="en-GH" sz="2400"/>
              <a:t>Certain physical factors such as:</a:t>
            </a:r>
          </a:p>
          <a:p>
            <a:pPr eaLnBrk="1" hangingPunct="1">
              <a:buSzPct val="130000"/>
              <a:buFontTx/>
              <a:buChar char="•"/>
            </a:pPr>
            <a:r>
              <a:rPr lang="en-GB" altLang="en-GH" sz="2400"/>
              <a:t> temperature, </a:t>
            </a:r>
          </a:p>
          <a:p>
            <a:pPr eaLnBrk="1" hangingPunct="1">
              <a:buSzPct val="130000"/>
              <a:buFontTx/>
              <a:buChar char="•"/>
            </a:pPr>
            <a:r>
              <a:rPr lang="en-GB" altLang="en-GH" sz="2400"/>
              <a:t>light,</a:t>
            </a:r>
          </a:p>
          <a:p>
            <a:pPr eaLnBrk="1" hangingPunct="1">
              <a:buSzPct val="130000"/>
              <a:buFontTx/>
              <a:buChar char="•"/>
            </a:pPr>
            <a:r>
              <a:rPr lang="en-GB" altLang="en-GH" sz="2400"/>
              <a:t> precipitation and</a:t>
            </a:r>
          </a:p>
          <a:p>
            <a:pPr eaLnBrk="1" hangingPunct="1">
              <a:buSzPct val="130000"/>
              <a:buFontTx/>
              <a:buChar char="•"/>
            </a:pPr>
            <a:r>
              <a:rPr lang="en-GB" altLang="en-GH" sz="2400"/>
              <a:t> humidity</a:t>
            </a:r>
            <a:r>
              <a:rPr lang="en-US" altLang="en-GH" sz="2400"/>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3">
            <a:extLst>
              <a:ext uri="{FF2B5EF4-FFF2-40B4-BE49-F238E27FC236}">
                <a16:creationId xmlns:a16="http://schemas.microsoft.com/office/drawing/2014/main" id="{B0ABD4F0-8156-4E82-97A1-74C673280929}"/>
              </a:ext>
            </a:extLst>
          </p:cNvPr>
          <p:cNvSpPr>
            <a:spLocks noGrp="1" noChangeArrowheads="1"/>
          </p:cNvSpPr>
          <p:nvPr>
            <p:ph type="body" idx="1"/>
          </p:nvPr>
        </p:nvSpPr>
        <p:spPr>
          <a:xfrm>
            <a:off x="1981200" y="609600"/>
            <a:ext cx="8229600" cy="5715000"/>
          </a:xfrm>
        </p:spPr>
        <p:txBody>
          <a:bodyPr/>
          <a:lstStyle/>
          <a:p>
            <a:pPr eaLnBrk="1" hangingPunct="1"/>
            <a:r>
              <a:rPr lang="en-GB" altLang="en-GH"/>
              <a:t>Too much or too little of any single factor may destroy an organism or limit its numbers and distribution</a:t>
            </a:r>
            <a:r>
              <a:rPr lang="en-US" altLang="en-GH"/>
              <a:t> </a:t>
            </a:r>
          </a:p>
          <a:p>
            <a:pPr eaLnBrk="1" hangingPunct="1">
              <a:buFont typeface="Wingdings 2" panose="05020102010507070707" pitchFamily="18" charset="2"/>
              <a:buNone/>
            </a:pPr>
            <a:endParaRPr lang="en-US" altLang="en-GH"/>
          </a:p>
          <a:p>
            <a:pPr eaLnBrk="1" hangingPunct="1">
              <a:buFont typeface="Wingdings" panose="05000000000000000000" pitchFamily="2" charset="2"/>
              <a:buChar char="v"/>
            </a:pPr>
            <a:r>
              <a:rPr lang="en-GB" altLang="en-GH">
                <a:solidFill>
                  <a:srgbClr val="FF0000"/>
                </a:solidFill>
              </a:rPr>
              <a:t>The limiting factor principle</a:t>
            </a:r>
            <a:r>
              <a:rPr lang="en-US" altLang="en-GH"/>
              <a:t> </a:t>
            </a:r>
          </a:p>
          <a:p>
            <a:pPr eaLnBrk="1" hangingPunct="1">
              <a:buSzPct val="130000"/>
              <a:buFontTx/>
              <a:buChar char="•"/>
            </a:pPr>
            <a:r>
              <a:rPr lang="en-GB" altLang="en-GH"/>
              <a:t>Deals with the degree of availability of factors, the distribution and abundance</a:t>
            </a:r>
            <a:r>
              <a:rPr lang="en-US" altLang="en-GH"/>
              <a:t> </a:t>
            </a:r>
            <a:r>
              <a:rPr lang="en-GB" altLang="en-GH"/>
              <a:t>of an organism </a:t>
            </a:r>
          </a:p>
          <a:p>
            <a:pPr eaLnBrk="1" hangingPunct="1">
              <a:buSzPct val="130000"/>
              <a:buFontTx/>
              <a:buNone/>
            </a:pPr>
            <a:endParaRPr lang="en-US" altLang="en-GH"/>
          </a:p>
          <a:p>
            <a:pPr eaLnBrk="1" hangingPunct="1">
              <a:buSzPct val="130000"/>
              <a:buFontTx/>
              <a:buChar char="•"/>
            </a:pPr>
            <a:r>
              <a:rPr lang="en-GB" altLang="en-GH"/>
              <a:t>Determined by whether the levels of one or more limiting factors fall above or below the levels required by the organism</a:t>
            </a:r>
            <a:r>
              <a:rPr lang="en-US" altLang="en-GH"/>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a:extLst>
              <a:ext uri="{FF2B5EF4-FFF2-40B4-BE49-F238E27FC236}">
                <a16:creationId xmlns:a16="http://schemas.microsoft.com/office/drawing/2014/main" id="{61723DD9-70E3-4EA3-A566-B2322EA7CEF0}"/>
              </a:ext>
            </a:extLst>
          </p:cNvPr>
          <p:cNvSpPr>
            <a:spLocks noGrp="1" noChangeArrowheads="1"/>
          </p:cNvSpPr>
          <p:nvPr>
            <p:ph type="title"/>
          </p:nvPr>
        </p:nvSpPr>
        <p:spPr>
          <a:xfrm>
            <a:off x="1981200" y="152401"/>
            <a:ext cx="7239000" cy="593725"/>
          </a:xfrm>
        </p:spPr>
        <p:txBody>
          <a:bodyPr>
            <a:normAutofit fontScale="90000"/>
          </a:bodyPr>
          <a:lstStyle/>
          <a:p>
            <a:pPr algn="ctr" eaLnBrk="1" hangingPunct="1"/>
            <a:r>
              <a:rPr lang="en-US" altLang="en-GH" dirty="0"/>
              <a:t>Assignment 1</a:t>
            </a:r>
          </a:p>
        </p:txBody>
      </p:sp>
      <p:sp>
        <p:nvSpPr>
          <p:cNvPr id="261123" name="Content Placeholder 2">
            <a:extLst>
              <a:ext uri="{FF2B5EF4-FFF2-40B4-BE49-F238E27FC236}">
                <a16:creationId xmlns:a16="http://schemas.microsoft.com/office/drawing/2014/main" id="{1AC73031-A176-470C-9F5E-F4D8B402A01D}"/>
              </a:ext>
            </a:extLst>
          </p:cNvPr>
          <p:cNvSpPr>
            <a:spLocks noGrp="1" noChangeArrowheads="1"/>
          </p:cNvSpPr>
          <p:nvPr>
            <p:ph idx="1"/>
          </p:nvPr>
        </p:nvSpPr>
        <p:spPr>
          <a:xfrm>
            <a:off x="1828800" y="762001"/>
            <a:ext cx="7848600" cy="5618163"/>
          </a:xfrm>
        </p:spPr>
        <p:txBody>
          <a:bodyPr>
            <a:normAutofit lnSpcReduction="10000"/>
          </a:bodyPr>
          <a:lstStyle/>
          <a:p>
            <a:pPr marL="273050" indent="-273050">
              <a:buNone/>
            </a:pPr>
            <a:endParaRPr lang="en-US" altLang="en-GH" dirty="0"/>
          </a:p>
          <a:p>
            <a:pPr marL="273050" indent="-273050">
              <a:buFont typeface="Wingdings 2" panose="05020102010507070707" pitchFamily="18" charset="2"/>
              <a:buChar char=""/>
            </a:pPr>
            <a:r>
              <a:rPr lang="en-GB" altLang="en-GH" i="1" dirty="0"/>
              <a:t>Develop an </a:t>
            </a:r>
            <a:r>
              <a:rPr lang="en-GB" altLang="en-GH" i="1" dirty="0" err="1"/>
              <a:t>Earthmanship</a:t>
            </a:r>
            <a:r>
              <a:rPr lang="en-GB" altLang="en-GH" i="1" dirty="0"/>
              <a:t> City which is based on matter recycling, effective social organization, pollution control, energy conservation co-operation with each other and the environment.</a:t>
            </a:r>
            <a:endParaRPr lang="en-US" altLang="en-GH" dirty="0"/>
          </a:p>
          <a:p>
            <a:pPr marL="273050" indent="-273050">
              <a:buFont typeface="Wingdings 2" panose="05020102010507070707" pitchFamily="18" charset="2"/>
              <a:buChar char=""/>
            </a:pPr>
            <a:r>
              <a:rPr lang="en-GB" altLang="en-GH" i="1" dirty="0"/>
              <a:t>Describe how urban systems and natural ecosystems differ and their similarities. Debate the idea that private landowners have the right to do anything they want on their land. How is land-use decided in your community? What role do citizens have? What type of ethics is practiced? On the whole has this been on behalf of economic interests or ecological interests?  From the discussion what is the future of the environment in Ghana.</a:t>
            </a:r>
            <a:endParaRPr lang="en-US" altLang="en-GH" dirty="0"/>
          </a:p>
          <a:p>
            <a:pPr marL="273050" indent="-273050">
              <a:buFont typeface="Wingdings 2" panose="05020102010507070707" pitchFamily="18" charset="2"/>
              <a:buChar char=""/>
            </a:pPr>
            <a:endParaRPr lang="en-US" altLang="en-GH"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520E-2621-49D8-B8B1-873EC5059197}"/>
              </a:ext>
            </a:extLst>
          </p:cNvPr>
          <p:cNvSpPr>
            <a:spLocks noGrp="1"/>
          </p:cNvSpPr>
          <p:nvPr>
            <p:ph type="title"/>
          </p:nvPr>
        </p:nvSpPr>
        <p:spPr/>
        <p:txBody>
          <a:bodyPr/>
          <a:lstStyle/>
          <a:p>
            <a:r>
              <a:rPr lang="en-US" b="1" i="1" dirty="0">
                <a:solidFill>
                  <a:srgbClr val="FF0000"/>
                </a:solidFill>
              </a:rPr>
              <a:t>Assignment 2</a:t>
            </a:r>
            <a:endParaRPr lang="en-GH" b="1" i="1" dirty="0">
              <a:solidFill>
                <a:srgbClr val="FF0000"/>
              </a:solidFill>
            </a:endParaRPr>
          </a:p>
        </p:txBody>
      </p:sp>
      <p:sp>
        <p:nvSpPr>
          <p:cNvPr id="3" name="Content Placeholder 2">
            <a:extLst>
              <a:ext uri="{FF2B5EF4-FFF2-40B4-BE49-F238E27FC236}">
                <a16:creationId xmlns:a16="http://schemas.microsoft.com/office/drawing/2014/main" id="{54D123D2-8396-43D6-9835-C788C674B630}"/>
              </a:ext>
            </a:extLst>
          </p:cNvPr>
          <p:cNvSpPr>
            <a:spLocks noGrp="1"/>
          </p:cNvSpPr>
          <p:nvPr>
            <p:ph idx="1"/>
          </p:nvPr>
        </p:nvSpPr>
        <p:spPr/>
        <p:txBody>
          <a:bodyPr/>
          <a:lstStyle/>
          <a:p>
            <a:r>
              <a:rPr lang="en-US" dirty="0"/>
              <a:t>1. Describe the functions of the soil to the ecosystem</a:t>
            </a:r>
          </a:p>
          <a:p>
            <a:r>
              <a:rPr lang="en-US" dirty="0"/>
              <a:t>2. What  is a niche in an ecosystem?</a:t>
            </a:r>
          </a:p>
          <a:p>
            <a:r>
              <a:rPr lang="en-US" dirty="0"/>
              <a:t>3. What is your niche in the home?</a:t>
            </a:r>
          </a:p>
          <a:p>
            <a:r>
              <a:rPr lang="en-US" dirty="0"/>
              <a:t>4. If the major reservoir of this element is the a) soil b) atmosphere c)water then what type of cycle is that?</a:t>
            </a:r>
          </a:p>
          <a:p>
            <a:r>
              <a:rPr lang="en-US" dirty="0"/>
              <a:t>5. What is a limiting factor in an ecosystem</a:t>
            </a:r>
          </a:p>
          <a:p>
            <a:r>
              <a:rPr lang="en-US" dirty="0"/>
              <a:t>6. Is the city of Accra an ecosystem? What will happen if there is a total lockdown with no flow of matter from external sources? How long will the human being last without food? </a:t>
            </a:r>
            <a:endParaRPr lang="en-GH" dirty="0"/>
          </a:p>
        </p:txBody>
      </p:sp>
    </p:spTree>
    <p:extLst>
      <p:ext uri="{BB962C8B-B14F-4D97-AF65-F5344CB8AC3E}">
        <p14:creationId xmlns:p14="http://schemas.microsoft.com/office/powerpoint/2010/main" val="276893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E0C3B93E-2F3A-4E15-BDBA-26441CD30DFD}"/>
              </a:ext>
            </a:extLst>
          </p:cNvPr>
          <p:cNvSpPr>
            <a:spLocks noGrp="1"/>
          </p:cNvSpPr>
          <p:nvPr>
            <p:ph idx="1"/>
          </p:nvPr>
        </p:nvSpPr>
        <p:spPr>
          <a:xfrm>
            <a:off x="1981200" y="381001"/>
            <a:ext cx="7239000" cy="6075363"/>
          </a:xfrm>
        </p:spPr>
        <p:txBody>
          <a:bodyPr rtlCol="0">
            <a:normAutofit/>
          </a:bodyPr>
          <a:lstStyle/>
          <a:p>
            <a:pPr>
              <a:defRPr/>
            </a:pPr>
            <a:endParaRPr lang="en-GB" sz="3200" dirty="0"/>
          </a:p>
          <a:p>
            <a:pPr>
              <a:buNone/>
              <a:defRPr/>
            </a:pPr>
            <a:r>
              <a:rPr lang="en-GB" dirty="0">
                <a:solidFill>
                  <a:schemeClr val="accent6"/>
                </a:solidFill>
              </a:rPr>
              <a:t>The Laws of matter and energy </a:t>
            </a:r>
          </a:p>
          <a:p>
            <a:pPr>
              <a:defRPr/>
            </a:pPr>
            <a:endParaRPr lang="en-GB" dirty="0"/>
          </a:p>
          <a:p>
            <a:pPr>
              <a:defRPr/>
            </a:pPr>
            <a:r>
              <a:rPr lang="en-GB" dirty="0"/>
              <a:t>The Law of Conservation of Matter</a:t>
            </a:r>
          </a:p>
          <a:p>
            <a:pPr>
              <a:buNone/>
              <a:defRPr/>
            </a:pPr>
            <a:endParaRPr lang="en-GB" dirty="0"/>
          </a:p>
          <a:p>
            <a:pPr>
              <a:defRPr/>
            </a:pPr>
            <a:r>
              <a:rPr lang="en-GB" dirty="0"/>
              <a:t>The 1</a:t>
            </a:r>
            <a:r>
              <a:rPr lang="en-GB" baseline="30000" dirty="0"/>
              <a:t>st</a:t>
            </a:r>
            <a:r>
              <a:rPr lang="en-GB" dirty="0"/>
              <a:t> Law of Energy or Thermodynamics</a:t>
            </a:r>
          </a:p>
          <a:p>
            <a:pPr>
              <a:buNone/>
              <a:defRPr/>
            </a:pPr>
            <a:endParaRPr lang="en-US" b="1" dirty="0"/>
          </a:p>
          <a:p>
            <a:pPr>
              <a:defRPr/>
            </a:pPr>
            <a:r>
              <a:rPr lang="en-GB" dirty="0"/>
              <a:t>The 2</a:t>
            </a:r>
            <a:r>
              <a:rPr lang="en-GB" baseline="30000" dirty="0"/>
              <a:t>nd</a:t>
            </a:r>
            <a:r>
              <a:rPr lang="en-GB" dirty="0"/>
              <a:t> Law of Energy or Thermodynamics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90F171FD-191B-4523-BA70-7F4BA33CC6F1}"/>
              </a:ext>
            </a:extLst>
          </p:cNvPr>
          <p:cNvSpPr>
            <a:spLocks noGrp="1"/>
          </p:cNvSpPr>
          <p:nvPr>
            <p:ph idx="1"/>
          </p:nvPr>
        </p:nvSpPr>
        <p:spPr>
          <a:xfrm>
            <a:off x="1981200" y="381001"/>
            <a:ext cx="7239000" cy="6075363"/>
          </a:xfrm>
        </p:spPr>
        <p:txBody>
          <a:bodyPr rtlCol="0">
            <a:normAutofit fontScale="92500" lnSpcReduction="20000"/>
          </a:bodyPr>
          <a:lstStyle/>
          <a:p>
            <a:pPr>
              <a:defRPr/>
            </a:pPr>
            <a:endParaRPr lang="en-GB" sz="3200" dirty="0"/>
          </a:p>
          <a:p>
            <a:pPr>
              <a:buNone/>
              <a:defRPr/>
            </a:pPr>
            <a:r>
              <a:rPr lang="en-GB" dirty="0">
                <a:solidFill>
                  <a:schemeClr val="accent6"/>
                </a:solidFill>
              </a:rPr>
              <a:t>The Laws of matter and energy </a:t>
            </a:r>
          </a:p>
          <a:p>
            <a:pPr>
              <a:defRPr/>
            </a:pPr>
            <a:endParaRPr lang="en-GB" dirty="0"/>
          </a:p>
          <a:p>
            <a:pPr>
              <a:defRPr/>
            </a:pPr>
            <a:r>
              <a:rPr lang="en-GB" dirty="0"/>
              <a:t>The Law of Conservation of Matter- In any ordinary physical or chemical change, matter is neither created nor destroyed but merely changed from one form into the other</a:t>
            </a:r>
          </a:p>
          <a:p>
            <a:pPr>
              <a:buNone/>
              <a:defRPr/>
            </a:pPr>
            <a:endParaRPr lang="en-GB" dirty="0"/>
          </a:p>
          <a:p>
            <a:pPr>
              <a:defRPr/>
            </a:pPr>
            <a:r>
              <a:rPr lang="en-GB" dirty="0"/>
              <a:t>The 1</a:t>
            </a:r>
            <a:r>
              <a:rPr lang="en-GB" baseline="30000" dirty="0"/>
              <a:t>st</a:t>
            </a:r>
            <a:r>
              <a:rPr lang="en-GB" dirty="0"/>
              <a:t> Law of Energy or Thermodynamics –In any ordinary physical or chemical change, energy is neither created nor destroyed but merely changed from one form into the other.</a:t>
            </a:r>
          </a:p>
          <a:p>
            <a:pPr>
              <a:buNone/>
              <a:defRPr/>
            </a:pPr>
            <a:endParaRPr lang="en-US" b="1" dirty="0"/>
          </a:p>
          <a:p>
            <a:pPr>
              <a:defRPr/>
            </a:pPr>
            <a:r>
              <a:rPr lang="en-GB" dirty="0"/>
              <a:t>The 2</a:t>
            </a:r>
            <a:r>
              <a:rPr lang="en-GB" baseline="30000" dirty="0"/>
              <a:t>nd</a:t>
            </a:r>
            <a:r>
              <a:rPr lang="en-GB" dirty="0"/>
              <a:t> Law of Energy or Thermodynamics-The quality of energy you put in a systems is always degraded into a low quality of energy usually in the form of heat. The entropy of the universe is always increasing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E3005DE6-6434-4556-AE93-DB26932E05A8}"/>
              </a:ext>
            </a:extLst>
          </p:cNvPr>
          <p:cNvSpPr>
            <a:spLocks noGrp="1" noChangeArrowheads="1"/>
          </p:cNvSpPr>
          <p:nvPr>
            <p:ph type="title"/>
          </p:nvPr>
        </p:nvSpPr>
        <p:spPr/>
        <p:txBody>
          <a:bodyPr/>
          <a:lstStyle/>
          <a:p>
            <a:pPr eaLnBrk="1" hangingPunct="1"/>
            <a:r>
              <a:rPr lang="en-US" altLang="en-GH"/>
              <a:t>The Law of the conservation of matter</a:t>
            </a:r>
            <a:endParaRPr lang="en-GH" altLang="en-GH"/>
          </a:p>
        </p:txBody>
      </p:sp>
      <p:sp>
        <p:nvSpPr>
          <p:cNvPr id="132099" name="Content Placeholder 2">
            <a:extLst>
              <a:ext uri="{FF2B5EF4-FFF2-40B4-BE49-F238E27FC236}">
                <a16:creationId xmlns:a16="http://schemas.microsoft.com/office/drawing/2014/main" id="{564DDA03-C157-4174-B928-DB5031EFD7A4}"/>
              </a:ext>
            </a:extLst>
          </p:cNvPr>
          <p:cNvSpPr>
            <a:spLocks noGrp="1" noChangeArrowheads="1"/>
          </p:cNvSpPr>
          <p:nvPr>
            <p:ph idx="1"/>
          </p:nvPr>
        </p:nvSpPr>
        <p:spPr/>
        <p:txBody>
          <a:bodyPr/>
          <a:lstStyle/>
          <a:p>
            <a:pPr eaLnBrk="1" hangingPunct="1"/>
            <a:r>
              <a:rPr lang="en-US" altLang="en-GH"/>
              <a:t> The law states “In any ordinary physical or chemical or physical or chemical change, matter is neither created nor destroyed but merely changed from one form into another”.</a:t>
            </a:r>
          </a:p>
          <a:p>
            <a:pPr eaLnBrk="1" hangingPunct="1"/>
            <a:r>
              <a:rPr lang="en-US" altLang="en-GH"/>
              <a:t>This means that whatever we think we have thrown away exists with us in one form or the other</a:t>
            </a:r>
            <a:endParaRPr lang="en-GH" altLang="en-GH"/>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760E514-0395-42E5-9044-05884C416CE0}"/>
              </a:ext>
            </a:extLst>
          </p:cNvPr>
          <p:cNvSpPr>
            <a:spLocks noGrp="1" noChangeArrowheads="1"/>
          </p:cNvSpPr>
          <p:nvPr>
            <p:ph type="title"/>
          </p:nvPr>
        </p:nvSpPr>
        <p:spPr>
          <a:xfrm>
            <a:off x="1703389" y="188913"/>
            <a:ext cx="8713787" cy="576262"/>
          </a:xfrm>
        </p:spPr>
        <p:txBody>
          <a:bodyPr/>
          <a:lstStyle/>
          <a:p>
            <a:pPr eaLnBrk="1" hangingPunct="1"/>
            <a:r>
              <a:rPr lang="en-GB" altLang="en-GH" sz="3200"/>
              <a:t>1</a:t>
            </a:r>
            <a:r>
              <a:rPr lang="en-GB" altLang="en-GH" sz="3200" baseline="30000"/>
              <a:t>st</a:t>
            </a:r>
            <a:r>
              <a:rPr lang="en-GB" altLang="en-GH" sz="3200"/>
              <a:t> and 2</a:t>
            </a:r>
            <a:r>
              <a:rPr lang="en-GB" altLang="en-GH" sz="3200" baseline="30000"/>
              <a:t>nd</a:t>
            </a:r>
            <a:r>
              <a:rPr lang="en-GB" altLang="en-GH" sz="3200"/>
              <a:t> Laws of Energy</a:t>
            </a:r>
          </a:p>
        </p:txBody>
      </p:sp>
      <p:sp>
        <p:nvSpPr>
          <p:cNvPr id="224259" name="Rectangle 3">
            <a:extLst>
              <a:ext uri="{FF2B5EF4-FFF2-40B4-BE49-F238E27FC236}">
                <a16:creationId xmlns:a16="http://schemas.microsoft.com/office/drawing/2014/main" id="{A8F89366-6CF4-47CC-8356-04236CE80154}"/>
              </a:ext>
            </a:extLst>
          </p:cNvPr>
          <p:cNvSpPr>
            <a:spLocks noGrp="1" noChangeArrowheads="1"/>
          </p:cNvSpPr>
          <p:nvPr>
            <p:ph idx="1"/>
          </p:nvPr>
        </p:nvSpPr>
        <p:spPr>
          <a:xfrm>
            <a:off x="1703388" y="908050"/>
            <a:ext cx="8964612" cy="5949950"/>
          </a:xfrm>
        </p:spPr>
        <p:txBody>
          <a:bodyPr rtlCol="0">
            <a:normAutofit/>
          </a:bodyPr>
          <a:lstStyle/>
          <a:p>
            <a:pPr marL="609600" indent="-609600">
              <a:buFont typeface="Wingdings" panose="05000000000000000000" pitchFamily="2" charset="2"/>
              <a:buAutoNum type="arabicPeriod"/>
              <a:defRPr/>
            </a:pPr>
            <a:r>
              <a:rPr lang="en-GB" sz="2400" dirty="0"/>
              <a:t>1</a:t>
            </a:r>
            <a:r>
              <a:rPr lang="en-GB" sz="2400" baseline="30000" dirty="0"/>
              <a:t>st</a:t>
            </a:r>
            <a:r>
              <a:rPr lang="en-GB" sz="2400" dirty="0"/>
              <a:t> law states that in any physical or chemical change energy is neither created nor destroyed but merely changed form one form to the other Means we need energy to get energy</a:t>
            </a:r>
          </a:p>
          <a:p>
            <a:pPr marL="609600" indent="-609600">
              <a:buNone/>
              <a:defRPr/>
            </a:pPr>
            <a:endParaRPr lang="en-GB" sz="2400" dirty="0"/>
          </a:p>
          <a:p>
            <a:pPr marL="609600" indent="-609600">
              <a:buFont typeface="Wingdings" panose="05000000000000000000" pitchFamily="2" charset="2"/>
              <a:buAutoNum type="arabicPeriod" startAt="2"/>
              <a:defRPr/>
            </a:pPr>
            <a:r>
              <a:rPr lang="en-GB" sz="2400" dirty="0"/>
              <a:t>2</a:t>
            </a:r>
            <a:r>
              <a:rPr lang="en-GB" sz="2400" baseline="30000" dirty="0"/>
              <a:t>nd</a:t>
            </a:r>
            <a:r>
              <a:rPr lang="en-GB" sz="2400" dirty="0"/>
              <a:t> law</a:t>
            </a:r>
          </a:p>
          <a:p>
            <a:pPr>
              <a:defRPr/>
            </a:pPr>
            <a:r>
              <a:rPr lang="en-GB" sz="2400" dirty="0"/>
              <a:t>This law states that The quality of energy you put in a system is always degraded into a low quality of energy which is mostly in the form of heat</a:t>
            </a:r>
          </a:p>
          <a:p>
            <a:pPr>
              <a:defRPr/>
            </a:pPr>
            <a:r>
              <a:rPr lang="en-GB" sz="2400" dirty="0"/>
              <a:t> </a:t>
            </a:r>
            <a:r>
              <a:rPr lang="en-GB" dirty="0"/>
              <a:t>This energy cannot be used to do useful work and is called entropy</a:t>
            </a:r>
          </a:p>
          <a:p>
            <a:pPr>
              <a:defRPr/>
            </a:pPr>
            <a:r>
              <a:rPr lang="en-GB" dirty="0"/>
              <a:t>Thus, entropy of the universe is thus increasing</a:t>
            </a:r>
          </a:p>
          <a:p>
            <a:pPr marL="609600" indent="-609600">
              <a:buNone/>
              <a:defRPr/>
            </a:pPr>
            <a:endParaRPr lang="en-GB" dirty="0"/>
          </a:p>
          <a:p>
            <a:pPr marL="609600" indent="-609600">
              <a:defRPr/>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A447ADA8-C638-4004-89DE-8B17537A5A96}"/>
              </a:ext>
            </a:extLst>
          </p:cNvPr>
          <p:cNvSpPr>
            <a:spLocks noGrp="1" noChangeArrowheads="1"/>
          </p:cNvSpPr>
          <p:nvPr>
            <p:ph type="title"/>
          </p:nvPr>
        </p:nvSpPr>
        <p:spPr/>
        <p:txBody>
          <a:bodyPr/>
          <a:lstStyle/>
          <a:p>
            <a:pPr eaLnBrk="1" hangingPunct="1"/>
            <a:r>
              <a:rPr lang="en-GB" altLang="en-GH"/>
              <a:t>1</a:t>
            </a:r>
            <a:r>
              <a:rPr lang="en-GB" altLang="en-GH" baseline="30000"/>
              <a:t>st</a:t>
            </a:r>
            <a:r>
              <a:rPr lang="en-GB" altLang="en-GH"/>
              <a:t> and 2</a:t>
            </a:r>
            <a:r>
              <a:rPr lang="en-GB" altLang="en-GH" baseline="30000"/>
              <a:t>nd</a:t>
            </a:r>
            <a:r>
              <a:rPr lang="en-GB" altLang="en-GH"/>
              <a:t> Laws of Energy</a:t>
            </a:r>
            <a:endParaRPr lang="en-US" altLang="en-GH"/>
          </a:p>
        </p:txBody>
      </p:sp>
      <p:sp>
        <p:nvSpPr>
          <p:cNvPr id="135171" name="Content Placeholder 2">
            <a:extLst>
              <a:ext uri="{FF2B5EF4-FFF2-40B4-BE49-F238E27FC236}">
                <a16:creationId xmlns:a16="http://schemas.microsoft.com/office/drawing/2014/main" id="{B4A38EED-7E6A-447E-BB7D-801BD6C6A5FC}"/>
              </a:ext>
            </a:extLst>
          </p:cNvPr>
          <p:cNvSpPr>
            <a:spLocks noGrp="1" noChangeArrowheads="1"/>
          </p:cNvSpPr>
          <p:nvPr>
            <p:ph idx="1"/>
          </p:nvPr>
        </p:nvSpPr>
        <p:spPr/>
        <p:txBody>
          <a:bodyPr/>
          <a:lstStyle/>
          <a:p>
            <a:pPr eaLnBrk="1" hangingPunct="1"/>
            <a:r>
              <a:rPr lang="en-GB" altLang="en-GH"/>
              <a:t>Normally the quality of the energy available for useful work will always be lower in quality than the initial energy. </a:t>
            </a:r>
          </a:p>
          <a:p>
            <a:pPr eaLnBrk="1" hangingPunct="1"/>
            <a:r>
              <a:rPr lang="en-GB" altLang="en-GH"/>
              <a:t>We can recycle matter but  for all practical purposes  now we cannot recycle energy. </a:t>
            </a:r>
            <a:endParaRPr lang="en-US" altLang="en-GH"/>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E2D6EA40-C9B5-4F3A-A0FB-632A25ED6786}"/>
              </a:ext>
            </a:extLst>
          </p:cNvPr>
          <p:cNvSpPr>
            <a:spLocks noGrp="1" noChangeArrowheads="1"/>
          </p:cNvSpPr>
          <p:nvPr>
            <p:ph type="title"/>
          </p:nvPr>
        </p:nvSpPr>
        <p:spPr/>
        <p:txBody>
          <a:bodyPr/>
          <a:lstStyle/>
          <a:p>
            <a:pPr eaLnBrk="1" hangingPunct="1"/>
            <a:r>
              <a:rPr lang="en-GB" altLang="en-GH"/>
              <a:t>1</a:t>
            </a:r>
            <a:r>
              <a:rPr lang="en-GB" altLang="en-GH" baseline="30000"/>
              <a:t>st</a:t>
            </a:r>
            <a:r>
              <a:rPr lang="en-GB" altLang="en-GH"/>
              <a:t> and 2</a:t>
            </a:r>
            <a:r>
              <a:rPr lang="en-GB" altLang="en-GH" baseline="30000"/>
              <a:t>nd</a:t>
            </a:r>
            <a:r>
              <a:rPr lang="en-GB" altLang="en-GH"/>
              <a:t> Laws of Energy</a:t>
            </a:r>
            <a:endParaRPr lang="en-US" altLang="en-GH"/>
          </a:p>
        </p:txBody>
      </p:sp>
      <p:sp>
        <p:nvSpPr>
          <p:cNvPr id="136195" name="Content Placeholder 2">
            <a:extLst>
              <a:ext uri="{FF2B5EF4-FFF2-40B4-BE49-F238E27FC236}">
                <a16:creationId xmlns:a16="http://schemas.microsoft.com/office/drawing/2014/main" id="{7C3047E9-70AC-45D0-B8B2-9A711AACD4A9}"/>
              </a:ext>
            </a:extLst>
          </p:cNvPr>
          <p:cNvSpPr>
            <a:spLocks noGrp="1" noChangeArrowheads="1"/>
          </p:cNvSpPr>
          <p:nvPr>
            <p:ph idx="1"/>
          </p:nvPr>
        </p:nvSpPr>
        <p:spPr/>
        <p:txBody>
          <a:bodyPr/>
          <a:lstStyle/>
          <a:p>
            <a:pPr eaLnBrk="1" hangingPunct="1"/>
            <a:r>
              <a:rPr lang="en-GB" altLang="en-GH" dirty="0"/>
              <a:t>There is an increase in entropy.</a:t>
            </a:r>
          </a:p>
          <a:p>
            <a:pPr eaLnBrk="1" hangingPunct="1"/>
            <a:r>
              <a:rPr lang="en-GB" altLang="en-GH" dirty="0"/>
              <a:t>Eventually, non living objects wear out and living things die and decompose.  </a:t>
            </a:r>
          </a:p>
          <a:p>
            <a:pPr eaLnBrk="1" hangingPunct="1"/>
            <a:r>
              <a:rPr lang="en-GB" altLang="en-GH" dirty="0"/>
              <a:t>This process of becoming more disordered coincides with the constant flow of energy towards a dilute form of heat.  </a:t>
            </a:r>
          </a:p>
          <a:p>
            <a:pPr eaLnBrk="1" hangingPunct="1"/>
            <a:r>
              <a:rPr lang="en-GB" altLang="en-GH" dirty="0"/>
              <a:t>This dissipated, low quality heat has little value to us, since we are unable to use 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79F99D41-17CC-4D7A-BC8C-F1E7B7C83A45}"/>
              </a:ext>
            </a:extLst>
          </p:cNvPr>
          <p:cNvSpPr>
            <a:spLocks noGrp="1" noChangeArrowheads="1"/>
          </p:cNvSpPr>
          <p:nvPr>
            <p:ph type="title"/>
          </p:nvPr>
        </p:nvSpPr>
        <p:spPr>
          <a:xfrm>
            <a:off x="1981200" y="277813"/>
            <a:ext cx="8229600" cy="990600"/>
          </a:xfrm>
        </p:spPr>
        <p:txBody>
          <a:bodyPr/>
          <a:lstStyle/>
          <a:p>
            <a:pPr eaLnBrk="1" hangingPunct="1"/>
            <a:r>
              <a:rPr lang="en-GB" altLang="en-GH"/>
              <a:t>1</a:t>
            </a:r>
            <a:r>
              <a:rPr lang="en-GB" altLang="en-GH" baseline="30000"/>
              <a:t>st</a:t>
            </a:r>
            <a:r>
              <a:rPr lang="en-GB" altLang="en-GH"/>
              <a:t> and 2</a:t>
            </a:r>
            <a:r>
              <a:rPr lang="en-GB" altLang="en-GH" baseline="30000"/>
              <a:t>nd</a:t>
            </a:r>
            <a:r>
              <a:rPr lang="en-GB" altLang="en-GH"/>
              <a:t> Laws of Energy</a:t>
            </a:r>
            <a:endParaRPr lang="en-US" altLang="en-GH"/>
          </a:p>
        </p:txBody>
      </p:sp>
      <p:sp>
        <p:nvSpPr>
          <p:cNvPr id="3" name="Content Placeholder 2">
            <a:extLst>
              <a:ext uri="{FF2B5EF4-FFF2-40B4-BE49-F238E27FC236}">
                <a16:creationId xmlns:a16="http://schemas.microsoft.com/office/drawing/2014/main" id="{AAB5298A-2043-4EAA-B27C-415634F0C99E}"/>
              </a:ext>
            </a:extLst>
          </p:cNvPr>
          <p:cNvSpPr>
            <a:spLocks noGrp="1"/>
          </p:cNvSpPr>
          <p:nvPr>
            <p:ph idx="1"/>
          </p:nvPr>
        </p:nvSpPr>
        <p:spPr>
          <a:xfrm>
            <a:off x="1524001" y="1268413"/>
            <a:ext cx="8964613" cy="5256212"/>
          </a:xfrm>
        </p:spPr>
        <p:txBody>
          <a:bodyPr rtlCol="0">
            <a:normAutofit/>
          </a:bodyPr>
          <a:lstStyle/>
          <a:p>
            <a:pPr>
              <a:defRPr/>
            </a:pPr>
            <a:r>
              <a:rPr lang="en-GB" sz="2400" dirty="0"/>
              <a:t>It is important to understand that energy that is of low quality from our point of view may still have significance to the world in which we live. </a:t>
            </a:r>
          </a:p>
          <a:p>
            <a:pPr>
              <a:defRPr/>
            </a:pPr>
            <a:r>
              <a:rPr lang="en-GB" sz="2400" dirty="0"/>
              <a:t>For example the distribution of heat energy in the ocean tends to moderate the temperature of the coastal climates. </a:t>
            </a:r>
          </a:p>
          <a:p>
            <a:pPr marL="0" indent="0">
              <a:buNone/>
              <a:defRPr/>
            </a:pPr>
            <a:r>
              <a:rPr lang="en-GB" sz="2400" dirty="0"/>
              <a:t> It is unfortunate high usage of resources particularly petroleum products leads to increase in atmospheric temperature because the petroleum is reduced into low quality energy in the form of heat anytime it used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6C60E566-3370-460B-9648-FB321D93E9D3}"/>
              </a:ext>
            </a:extLst>
          </p:cNvPr>
          <p:cNvSpPr>
            <a:spLocks noGrp="1"/>
          </p:cNvSpPr>
          <p:nvPr>
            <p:ph type="title"/>
          </p:nvPr>
        </p:nvSpPr>
        <p:spPr/>
        <p:txBody>
          <a:bodyPr rtlCol="0">
            <a:normAutofit fontScale="90000"/>
          </a:bodyPr>
          <a:lstStyle/>
          <a:p>
            <a:pPr algn="ctr">
              <a:defRPr/>
            </a:pPr>
            <a:r>
              <a:rPr lang="en-GB" altLang="en-GH" sz="2800" b="1">
                <a:solidFill>
                  <a:srgbClr val="FF0000"/>
                </a:solidFill>
              </a:rPr>
              <a:t>Levels Of Organisation Of Matter</a:t>
            </a:r>
            <a:r>
              <a:rPr lang="en-US" altLang="en-GH" sz="2800" b="1"/>
              <a:t> </a:t>
            </a:r>
            <a:br>
              <a:rPr lang="en-US" altLang="en-GH" sz="2800" b="1"/>
            </a:br>
            <a:br>
              <a:rPr lang="en-US" altLang="en-GH" sz="4600"/>
            </a:br>
            <a:endParaRPr lang="en-US" altLang="en-GH" sz="4600"/>
          </a:p>
        </p:txBody>
      </p:sp>
      <p:pic>
        <p:nvPicPr>
          <p:cNvPr id="138243" name="Picture 4" descr="Levels of Organisation of Matter">
            <a:extLst>
              <a:ext uri="{FF2B5EF4-FFF2-40B4-BE49-F238E27FC236}">
                <a16:creationId xmlns:a16="http://schemas.microsoft.com/office/drawing/2014/main" id="{A64AE040-3EA7-4B53-B03D-EA6B611F11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56104"/>
          <a:stretch>
            <a:fillRect/>
          </a:stretch>
        </p:blipFill>
        <p:spPr>
          <a:xfrm>
            <a:off x="3886200" y="457200"/>
            <a:ext cx="3581400" cy="6400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3428-03EC-4045-9B0A-EBBD63E451C2}"/>
              </a:ext>
            </a:extLst>
          </p:cNvPr>
          <p:cNvSpPr>
            <a:spLocks noGrp="1"/>
          </p:cNvSpPr>
          <p:nvPr>
            <p:ph type="ctrTitle"/>
          </p:nvPr>
        </p:nvSpPr>
        <p:spPr>
          <a:xfrm>
            <a:off x="1981201" y="609600"/>
            <a:ext cx="7851775" cy="685800"/>
          </a:xfrm>
          <a:ln>
            <a:miter lim="800000"/>
            <a:headEnd/>
            <a:tailEnd/>
          </a:ln>
        </p:spPr>
        <p:txBody>
          <a:bodyPr rtlCol="0">
            <a:normAutofit/>
          </a:bodyPr>
          <a:lstStyle/>
          <a:p>
            <a:pPr>
              <a:defRPr/>
            </a:pPr>
            <a:r>
              <a:rPr lang="en-GB" sz="2800" dirty="0">
                <a:solidFill>
                  <a:schemeClr val="accent1"/>
                </a:solidFill>
                <a:effectLst>
                  <a:outerShdw blurRad="38100" dist="38100" dir="2700000" algn="tl">
                    <a:srgbClr val="C0C0C0"/>
                  </a:outerShdw>
                </a:effectLst>
              </a:rPr>
              <a:t>ECOSYSTEMS</a:t>
            </a:r>
            <a:endParaRPr lang="en-US" sz="2800" dirty="0">
              <a:solidFill>
                <a:schemeClr val="accent1"/>
              </a:solidFill>
              <a:effectLst>
                <a:outerShdw blurRad="38100" dist="38100" dir="2700000" algn="tl">
                  <a:srgbClr val="C0C0C0"/>
                </a:outerShdw>
              </a:effectLst>
            </a:endParaRPr>
          </a:p>
        </p:txBody>
      </p:sp>
      <p:sp>
        <p:nvSpPr>
          <p:cNvPr id="139267" name="Subtitle 2">
            <a:extLst>
              <a:ext uri="{FF2B5EF4-FFF2-40B4-BE49-F238E27FC236}">
                <a16:creationId xmlns:a16="http://schemas.microsoft.com/office/drawing/2014/main" id="{335E2480-9F3A-46EC-A70A-B8D6F03AD34D}"/>
              </a:ext>
            </a:extLst>
          </p:cNvPr>
          <p:cNvSpPr>
            <a:spLocks noGrp="1" noChangeArrowheads="1"/>
          </p:cNvSpPr>
          <p:nvPr>
            <p:ph type="subTitle" idx="1"/>
          </p:nvPr>
        </p:nvSpPr>
        <p:spPr>
          <a:xfrm>
            <a:off x="2057400" y="1143000"/>
            <a:ext cx="7854950" cy="5486400"/>
          </a:xfrm>
        </p:spPr>
        <p:txBody>
          <a:bodyPr/>
          <a:lstStyle/>
          <a:p>
            <a:pPr algn="l" eaLnBrk="1" hangingPunct="1">
              <a:buFont typeface="Wingdings" panose="05000000000000000000" pitchFamily="2" charset="2"/>
              <a:buChar char="v"/>
            </a:pPr>
            <a:r>
              <a:rPr lang="en-GB" altLang="en-GH">
                <a:solidFill>
                  <a:srgbClr val="FF0000"/>
                </a:solidFill>
              </a:rPr>
              <a:t>THE ECOSYSTEM</a:t>
            </a:r>
          </a:p>
          <a:p>
            <a:pPr algn="l" eaLnBrk="1" hangingPunct="1">
              <a:buSzPct val="130000"/>
              <a:buFontTx/>
              <a:buChar char="•"/>
            </a:pPr>
            <a:r>
              <a:rPr lang="en-GB" altLang="en-GH"/>
              <a:t>A community of organisms and their biotic environment</a:t>
            </a:r>
          </a:p>
          <a:p>
            <a:pPr algn="l" eaLnBrk="1" hangingPunct="1">
              <a:buSzPct val="130000"/>
              <a:buFontTx/>
              <a:buNone/>
            </a:pPr>
            <a:endParaRPr lang="en-GB" altLang="en-GH"/>
          </a:p>
          <a:p>
            <a:pPr algn="l" eaLnBrk="1" hangingPunct="1">
              <a:buSzPct val="130000"/>
              <a:buFontTx/>
              <a:buChar char="•"/>
            </a:pPr>
            <a:r>
              <a:rPr lang="en-GB" altLang="en-GH"/>
              <a:t>Involves the movement of energy and materials through the communities</a:t>
            </a:r>
            <a:r>
              <a:rPr lang="en-US" altLang="en-GH"/>
              <a:t> </a:t>
            </a:r>
          </a:p>
          <a:p>
            <a:pPr algn="l" eaLnBrk="1" hangingPunct="1">
              <a:buSzPct val="130000"/>
              <a:buFontTx/>
              <a:buChar char="•"/>
            </a:pPr>
            <a:endParaRPr lang="en-US" altLang="en-GH"/>
          </a:p>
          <a:p>
            <a:pPr algn="l" eaLnBrk="1" hangingPunct="1">
              <a:buSzPct val="130000"/>
              <a:buFontTx/>
              <a:buChar char="•"/>
            </a:pPr>
            <a:r>
              <a:rPr lang="en-GB" altLang="en-GH"/>
              <a:t>Ecosystems have no definite boundaries</a:t>
            </a:r>
          </a:p>
          <a:p>
            <a:pPr algn="l" eaLnBrk="1" hangingPunct="1">
              <a:buSzPct val="130000"/>
              <a:buFontTx/>
              <a:buNone/>
            </a:pPr>
            <a:endParaRPr lang="en-GB" altLang="en-GH"/>
          </a:p>
          <a:p>
            <a:pPr algn="l" eaLnBrk="1" hangingPunct="1">
              <a:buSzPct val="130000"/>
              <a:buFontTx/>
              <a:buNone/>
            </a:pPr>
            <a:endParaRPr lang="en-GB" altLang="en-GH"/>
          </a:p>
          <a:p>
            <a:pPr algn="l" eaLnBrk="1" hangingPunct="1">
              <a:buSzPct val="130000"/>
              <a:buFontTx/>
              <a:buChar char="•"/>
            </a:pPr>
            <a:r>
              <a:rPr lang="en-GB" altLang="en-GH"/>
              <a:t>Forests, a lake with its biota (Flora and fauna) are also ecosystem</a:t>
            </a:r>
            <a:endParaRPr lang="en-US" altLang="en-GH"/>
          </a:p>
          <a:p>
            <a:pPr algn="l" eaLnBrk="1" hangingPunct="1">
              <a:buSzPct val="130000"/>
              <a:buFontTx/>
              <a:buNone/>
            </a:pPr>
            <a:r>
              <a:rPr lang="en-US" altLang="en-GH"/>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B0BF5243-9F8B-4485-8B01-FDE3FB22388E}"/>
              </a:ext>
            </a:extLst>
          </p:cNvPr>
          <p:cNvSpPr>
            <a:spLocks noGrp="1" noChangeArrowheads="1"/>
          </p:cNvSpPr>
          <p:nvPr>
            <p:ph type="title"/>
          </p:nvPr>
        </p:nvSpPr>
        <p:spPr/>
        <p:txBody>
          <a:bodyPr/>
          <a:lstStyle/>
          <a:p>
            <a:r>
              <a:rPr lang="en-US" altLang="en-GH"/>
              <a:t>UNIT 2</a:t>
            </a:r>
            <a:endParaRPr lang="en-GH" altLang="en-GH"/>
          </a:p>
        </p:txBody>
      </p:sp>
      <p:sp>
        <p:nvSpPr>
          <p:cNvPr id="118787" name="Content Placeholder 2">
            <a:extLst>
              <a:ext uri="{FF2B5EF4-FFF2-40B4-BE49-F238E27FC236}">
                <a16:creationId xmlns:a16="http://schemas.microsoft.com/office/drawing/2014/main" id="{28EA06AA-DDAE-470D-9F3E-4B11E944BCA7}"/>
              </a:ext>
            </a:extLst>
          </p:cNvPr>
          <p:cNvSpPr>
            <a:spLocks noGrp="1" noChangeArrowheads="1"/>
          </p:cNvSpPr>
          <p:nvPr>
            <p:ph idx="1"/>
          </p:nvPr>
        </p:nvSpPr>
        <p:spPr/>
        <p:txBody>
          <a:bodyPr>
            <a:normAutofit/>
          </a:bodyPr>
          <a:lstStyle/>
          <a:p>
            <a:pPr marL="0" indent="0">
              <a:buNone/>
            </a:pPr>
            <a:r>
              <a:rPr lang="en-US" altLang="en-GH" dirty="0"/>
              <a:t> Ecology </a:t>
            </a:r>
          </a:p>
          <a:p>
            <a:pPr marL="0" indent="0">
              <a:buNone/>
            </a:pPr>
            <a:r>
              <a:rPr lang="en-US" altLang="en-GH" dirty="0"/>
              <a:t>Ecosystems</a:t>
            </a:r>
          </a:p>
          <a:p>
            <a:pPr marL="0" indent="0">
              <a:buNone/>
            </a:pPr>
            <a:r>
              <a:rPr lang="en-US" altLang="en-GH" dirty="0"/>
              <a:t>Laws of matter and Energy Law</a:t>
            </a:r>
          </a:p>
          <a:p>
            <a:pPr marL="0" indent="0">
              <a:buNone/>
            </a:pPr>
            <a:r>
              <a:rPr lang="en-US" altLang="en-GH" dirty="0"/>
              <a:t>Biogeochemical  cycles</a:t>
            </a:r>
          </a:p>
          <a:p>
            <a:pPr marL="0" indent="0">
              <a:buNone/>
            </a:pPr>
            <a:r>
              <a:rPr lang="en-US" altLang="en-GH" dirty="0"/>
              <a:t>	Hydrological cycle</a:t>
            </a:r>
          </a:p>
          <a:p>
            <a:pPr marL="0" indent="0">
              <a:buNone/>
            </a:pPr>
            <a:r>
              <a:rPr lang="en-US" altLang="en-GH" dirty="0"/>
              <a:t>	Gaseous cycles</a:t>
            </a:r>
          </a:p>
          <a:p>
            <a:pPr marL="0" indent="0">
              <a:buNone/>
            </a:pPr>
            <a:r>
              <a:rPr lang="en-US" altLang="en-GH" dirty="0"/>
              <a:t>	Sedentary cycles</a:t>
            </a:r>
          </a:p>
          <a:p>
            <a:pPr marL="0" indent="0">
              <a:buNone/>
            </a:pPr>
            <a:r>
              <a:rPr lang="en-US" altLang="en-GH" dirty="0"/>
              <a:t>Soil structure and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4209E751-8E12-453D-AC68-5D1DD65E9B58}"/>
              </a:ext>
            </a:extLst>
          </p:cNvPr>
          <p:cNvSpPr>
            <a:spLocks noGrp="1" noChangeArrowheads="1"/>
          </p:cNvSpPr>
          <p:nvPr>
            <p:ph type="title"/>
          </p:nvPr>
        </p:nvSpPr>
        <p:spPr>
          <a:xfrm>
            <a:off x="1703389" y="188913"/>
            <a:ext cx="8713787" cy="576262"/>
          </a:xfrm>
        </p:spPr>
        <p:txBody>
          <a:bodyPr/>
          <a:lstStyle/>
          <a:p>
            <a:pPr eaLnBrk="1" hangingPunct="1"/>
            <a:r>
              <a:rPr lang="en-GB" altLang="en-GH" sz="3200"/>
              <a:t>Ecological Concepts</a:t>
            </a:r>
          </a:p>
        </p:txBody>
      </p:sp>
      <p:sp>
        <p:nvSpPr>
          <p:cNvPr id="140291" name="Rectangle 3">
            <a:extLst>
              <a:ext uri="{FF2B5EF4-FFF2-40B4-BE49-F238E27FC236}">
                <a16:creationId xmlns:a16="http://schemas.microsoft.com/office/drawing/2014/main" id="{A8D476CD-9245-4E99-9F75-AF0482C8CFA4}"/>
              </a:ext>
            </a:extLst>
          </p:cNvPr>
          <p:cNvSpPr>
            <a:spLocks noGrp="1" noChangeArrowheads="1"/>
          </p:cNvSpPr>
          <p:nvPr>
            <p:ph idx="1"/>
          </p:nvPr>
        </p:nvSpPr>
        <p:spPr>
          <a:xfrm>
            <a:off x="1703389" y="908050"/>
            <a:ext cx="8713787" cy="5949950"/>
          </a:xfrm>
        </p:spPr>
        <p:txBody>
          <a:bodyPr/>
          <a:lstStyle/>
          <a:p>
            <a:pPr eaLnBrk="1" hangingPunct="1">
              <a:buFont typeface="Wingdings" panose="05000000000000000000" pitchFamily="2" charset="2"/>
              <a:buNone/>
            </a:pPr>
            <a:r>
              <a:rPr lang="en-GB" altLang="en-GH"/>
              <a:t>Ecology – study of the relationship between </a:t>
            </a:r>
          </a:p>
          <a:p>
            <a:pPr eaLnBrk="1" hangingPunct="1">
              <a:buFont typeface="Wingdings" panose="05000000000000000000" pitchFamily="2" charset="2"/>
              <a:buNone/>
            </a:pPr>
            <a:r>
              <a:rPr lang="en-GB" altLang="en-GH"/>
              <a:t>living organisms and with their environment. </a:t>
            </a:r>
          </a:p>
          <a:p>
            <a:pPr eaLnBrk="1" hangingPunct="1">
              <a:buFont typeface="Wingdings" panose="05000000000000000000" pitchFamily="2" charset="2"/>
              <a:buNone/>
            </a:pPr>
            <a:endParaRPr lang="en-GB" altLang="en-GH" sz="2000"/>
          </a:p>
          <a:p>
            <a:pPr eaLnBrk="1" hangingPunct="1">
              <a:buFont typeface="Wingdings" panose="05000000000000000000" pitchFamily="2" charset="2"/>
              <a:buNone/>
            </a:pPr>
            <a:r>
              <a:rPr lang="en-GB" altLang="en-GH"/>
              <a:t>Ecosystem is a self-sustaining and self</a:t>
            </a:r>
          </a:p>
          <a:p>
            <a:pPr eaLnBrk="1" hangingPunct="1">
              <a:buFont typeface="Wingdings" panose="05000000000000000000" pitchFamily="2" charset="2"/>
              <a:buNone/>
            </a:pPr>
            <a:r>
              <a:rPr lang="en-GB" altLang="en-GH"/>
              <a:t>regulating community of organisms with their</a:t>
            </a:r>
          </a:p>
          <a:p>
            <a:pPr eaLnBrk="1" hangingPunct="1">
              <a:buFont typeface="Wingdings" panose="05000000000000000000" pitchFamily="2" charset="2"/>
              <a:buNone/>
            </a:pPr>
            <a:r>
              <a:rPr lang="en-GB" altLang="en-GH"/>
              <a:t>environment.</a:t>
            </a:r>
          </a:p>
          <a:p>
            <a:pPr eaLnBrk="1" hangingPunct="1">
              <a:buFont typeface="Wingdings" panose="05000000000000000000" pitchFamily="2" charset="2"/>
              <a:buNone/>
            </a:pPr>
            <a:r>
              <a:rPr lang="en-GB" altLang="en-GH"/>
              <a:t>Population is a group of plant or animal of the same species in a given locality at a given time.</a:t>
            </a:r>
          </a:p>
          <a:p>
            <a:pPr eaLnBrk="1" hangingPunct="1">
              <a:buFont typeface="Wingdings" panose="05000000000000000000" pitchFamily="2" charset="2"/>
              <a:buNone/>
            </a:pPr>
            <a:endParaRPr lang="en-GB" altLang="en-GH" sz="2000"/>
          </a:p>
          <a:p>
            <a:pPr eaLnBrk="1" hangingPunct="1">
              <a:buFont typeface="Wingdings" panose="05000000000000000000" pitchFamily="2" charset="2"/>
              <a:buNone/>
            </a:pPr>
            <a:r>
              <a:rPr lang="en-GB" altLang="en-GH"/>
              <a:t>Community is a group of plant and animal</a:t>
            </a:r>
          </a:p>
          <a:p>
            <a:pPr eaLnBrk="1" hangingPunct="1">
              <a:buFont typeface="Wingdings" panose="05000000000000000000" pitchFamily="2" charset="2"/>
              <a:buNone/>
            </a:pPr>
            <a:r>
              <a:rPr lang="en-GB" altLang="en-GH"/>
              <a:t>populations living  and interacting in a given</a:t>
            </a:r>
          </a:p>
          <a:p>
            <a:pPr eaLnBrk="1" hangingPunct="1">
              <a:buFont typeface="Wingdings" panose="05000000000000000000" pitchFamily="2" charset="2"/>
              <a:buNone/>
            </a:pPr>
            <a:r>
              <a:rPr lang="en-GB" altLang="en-GH"/>
              <a:t>locality</a:t>
            </a:r>
          </a:p>
          <a:p>
            <a:pPr eaLnBrk="1" hangingPunct="1">
              <a:buFont typeface="Wingdings" panose="05000000000000000000" pitchFamily="2" charset="2"/>
              <a:buNone/>
            </a:pPr>
            <a:endParaRPr lang="en-GB" altLang="en-GH"/>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509C5974-F43C-4AAB-A9D8-91818EF63A83}"/>
              </a:ext>
            </a:extLst>
          </p:cNvPr>
          <p:cNvSpPr>
            <a:spLocks noGrp="1" noChangeArrowheads="1"/>
          </p:cNvSpPr>
          <p:nvPr>
            <p:ph type="title"/>
          </p:nvPr>
        </p:nvSpPr>
        <p:spPr>
          <a:xfrm>
            <a:off x="1703389" y="188913"/>
            <a:ext cx="8713787" cy="1223962"/>
          </a:xfrm>
        </p:spPr>
        <p:txBody>
          <a:bodyPr/>
          <a:lstStyle/>
          <a:p>
            <a:pPr eaLnBrk="1" hangingPunct="1"/>
            <a:r>
              <a:rPr lang="en-GB" altLang="en-GH" sz="4000" b="1"/>
              <a:t>Ecosystems</a:t>
            </a:r>
          </a:p>
        </p:txBody>
      </p:sp>
      <p:sp>
        <p:nvSpPr>
          <p:cNvPr id="223235" name="Rectangle 3">
            <a:extLst>
              <a:ext uri="{FF2B5EF4-FFF2-40B4-BE49-F238E27FC236}">
                <a16:creationId xmlns:a16="http://schemas.microsoft.com/office/drawing/2014/main" id="{18DAB9C9-145F-4190-82D0-DA45379C88EF}"/>
              </a:ext>
            </a:extLst>
          </p:cNvPr>
          <p:cNvSpPr>
            <a:spLocks noGrp="1" noChangeArrowheads="1"/>
          </p:cNvSpPr>
          <p:nvPr>
            <p:ph idx="1"/>
          </p:nvPr>
        </p:nvSpPr>
        <p:spPr>
          <a:xfrm>
            <a:off x="1919288" y="1412876"/>
            <a:ext cx="7993062" cy="4752975"/>
          </a:xfrm>
        </p:spPr>
        <p:txBody>
          <a:bodyPr rtlCol="0">
            <a:normAutofit/>
          </a:bodyPr>
          <a:lstStyle/>
          <a:p>
            <a:pPr algn="just">
              <a:defRPr/>
            </a:pPr>
            <a:r>
              <a:rPr lang="en-GB" dirty="0"/>
              <a:t>Ecosystem does not only include the community of organisms but also organisms and their biotic environment, which involves the movement of energy and materials through the communities. </a:t>
            </a:r>
          </a:p>
          <a:p>
            <a:pPr algn="just">
              <a:defRPr/>
            </a:pPr>
            <a:r>
              <a:rPr lang="en-GB" dirty="0"/>
              <a:t>They are self regulating and normally have a continuous input of energy to retain its stability. </a:t>
            </a:r>
          </a:p>
          <a:p>
            <a:pPr algn="just">
              <a:defRPr/>
            </a:pPr>
            <a:r>
              <a:rPr lang="en-GB" dirty="0"/>
              <a:t>The only significant source of energy for most ecosystems is sunlight. </a:t>
            </a:r>
          </a:p>
          <a:p>
            <a:pPr marL="0" indent="0" algn="just">
              <a:buNone/>
              <a:defRPr/>
            </a:pPr>
            <a:endParaRPr lang="en-GB" dirty="0"/>
          </a:p>
          <a:p>
            <a:pPr>
              <a:buNone/>
              <a:defRPr/>
            </a:pPr>
            <a:endParaRPr lang="en-GB" dirty="0"/>
          </a:p>
          <a:p>
            <a:pPr>
              <a:buNone/>
              <a:defRPr/>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a:extLst>
              <a:ext uri="{FF2B5EF4-FFF2-40B4-BE49-F238E27FC236}">
                <a16:creationId xmlns:a16="http://schemas.microsoft.com/office/drawing/2014/main" id="{D94E12D9-2DAB-4E85-BC7F-496D85CB9583}"/>
              </a:ext>
            </a:extLst>
          </p:cNvPr>
          <p:cNvSpPr>
            <a:spLocks noGrp="1" noChangeArrowheads="1"/>
          </p:cNvSpPr>
          <p:nvPr>
            <p:ph type="body" sz="half" idx="1"/>
          </p:nvPr>
        </p:nvSpPr>
        <p:spPr>
          <a:xfrm>
            <a:off x="1905000" y="6096000"/>
            <a:ext cx="8153400" cy="457200"/>
          </a:xfrm>
        </p:spPr>
        <p:txBody>
          <a:bodyPr/>
          <a:lstStyle/>
          <a:p>
            <a:pPr eaLnBrk="1" hangingPunct="1">
              <a:buFont typeface="Wingdings 2" panose="05020102010507070707" pitchFamily="18" charset="2"/>
              <a:buNone/>
            </a:pPr>
            <a:r>
              <a:rPr lang="en-GB" altLang="en-GH" sz="2200" b="1"/>
              <a:t>Figure 3: Basic Components of the Ecosystem</a:t>
            </a:r>
            <a:endParaRPr lang="en-US" altLang="en-GH" sz="2200" b="1"/>
          </a:p>
        </p:txBody>
      </p:sp>
      <p:pic>
        <p:nvPicPr>
          <p:cNvPr id="144387" name="Picture 4" descr="BAsic Components of the Ecosystem">
            <a:extLst>
              <a:ext uri="{FF2B5EF4-FFF2-40B4-BE49-F238E27FC236}">
                <a16:creationId xmlns:a16="http://schemas.microsoft.com/office/drawing/2014/main" id="{0CE1C715-C383-4B0E-918F-059CBBDA346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05000" y="609600"/>
            <a:ext cx="8229600" cy="54102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C8E7A03A-462F-4892-A6B7-56DE46810764}"/>
              </a:ext>
            </a:extLst>
          </p:cNvPr>
          <p:cNvSpPr>
            <a:spLocks noGrp="1" noChangeArrowheads="1"/>
          </p:cNvSpPr>
          <p:nvPr>
            <p:ph type="title"/>
          </p:nvPr>
        </p:nvSpPr>
        <p:spPr/>
        <p:txBody>
          <a:bodyPr/>
          <a:lstStyle/>
          <a:p>
            <a:pPr eaLnBrk="1" hangingPunct="1"/>
            <a:r>
              <a:rPr lang="en-GB" altLang="en-GH"/>
              <a:t>HABITAT </a:t>
            </a:r>
            <a:endParaRPr lang="en-US" altLang="en-GH"/>
          </a:p>
        </p:txBody>
      </p:sp>
      <p:sp>
        <p:nvSpPr>
          <p:cNvPr id="145411" name="Content Placeholder 2">
            <a:extLst>
              <a:ext uri="{FF2B5EF4-FFF2-40B4-BE49-F238E27FC236}">
                <a16:creationId xmlns:a16="http://schemas.microsoft.com/office/drawing/2014/main" id="{AF2C073E-91B2-41D7-ADA6-F87309550C2D}"/>
              </a:ext>
            </a:extLst>
          </p:cNvPr>
          <p:cNvSpPr>
            <a:spLocks noGrp="1" noChangeArrowheads="1"/>
          </p:cNvSpPr>
          <p:nvPr>
            <p:ph idx="1"/>
          </p:nvPr>
        </p:nvSpPr>
        <p:spPr/>
        <p:txBody>
          <a:bodyPr/>
          <a:lstStyle/>
          <a:p>
            <a:pPr eaLnBrk="1" hangingPunct="1"/>
            <a:r>
              <a:rPr lang="en-GB" altLang="en-GH"/>
              <a:t>The habitat of an organism is the space that the organism occupies, the place where it lives.</a:t>
            </a:r>
          </a:p>
          <a:p>
            <a:pPr eaLnBrk="1" hangingPunct="1"/>
            <a:r>
              <a:rPr lang="en-GB" altLang="en-GH"/>
              <a:t>It may include influences of biotic and abiotic conditions</a:t>
            </a:r>
          </a:p>
          <a:p>
            <a:pPr eaLnBrk="1" hangingPunct="1"/>
            <a:r>
              <a:rPr lang="en-GB" altLang="en-GH"/>
              <a:t>Where it finds its food, mate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884C0691-33BB-430C-9351-2F7BCFFCD0EE}"/>
              </a:ext>
            </a:extLst>
          </p:cNvPr>
          <p:cNvSpPr>
            <a:spLocks noGrp="1" noChangeArrowheads="1"/>
          </p:cNvSpPr>
          <p:nvPr>
            <p:ph type="title"/>
          </p:nvPr>
        </p:nvSpPr>
        <p:spPr/>
        <p:txBody>
          <a:bodyPr/>
          <a:lstStyle/>
          <a:p>
            <a:pPr eaLnBrk="1" hangingPunct="1"/>
            <a:r>
              <a:rPr lang="en-US" altLang="en-GH"/>
              <a:t>Niche</a:t>
            </a:r>
          </a:p>
        </p:txBody>
      </p:sp>
      <p:sp>
        <p:nvSpPr>
          <p:cNvPr id="3" name="Content Placeholder 2">
            <a:extLst>
              <a:ext uri="{FF2B5EF4-FFF2-40B4-BE49-F238E27FC236}">
                <a16:creationId xmlns:a16="http://schemas.microsoft.com/office/drawing/2014/main" id="{67F303FC-B0DC-4912-BD79-32C0FCD897D9}"/>
              </a:ext>
            </a:extLst>
          </p:cNvPr>
          <p:cNvSpPr>
            <a:spLocks noGrp="1"/>
          </p:cNvSpPr>
          <p:nvPr>
            <p:ph idx="1"/>
          </p:nvPr>
        </p:nvSpPr>
        <p:spPr/>
        <p:txBody>
          <a:bodyPr rtlCol="0">
            <a:normAutofit/>
          </a:bodyPr>
          <a:lstStyle/>
          <a:p>
            <a:pPr>
              <a:defRPr/>
            </a:pPr>
            <a:r>
              <a:rPr lang="en-GB" dirty="0"/>
              <a:t>A species total role and function in its environment</a:t>
            </a:r>
          </a:p>
          <a:p>
            <a:pPr>
              <a:defRPr/>
            </a:pPr>
            <a:r>
              <a:rPr lang="en-GB" dirty="0"/>
              <a:t> Its effects on other organisms with which it interacts</a:t>
            </a:r>
          </a:p>
          <a:p>
            <a:pPr>
              <a:defRPr/>
            </a:pPr>
            <a:r>
              <a:rPr lang="en-GB" dirty="0"/>
              <a:t> It may include where it lives or what it feeds on</a:t>
            </a:r>
          </a:p>
          <a:p>
            <a:pPr marL="609600" indent="-609600">
              <a:buNone/>
              <a:defRPr/>
            </a:pPr>
            <a:endParaRPr lang="en-GB" sz="3600" dirty="0"/>
          </a:p>
          <a:p>
            <a:pPr marL="609600" indent="-609600">
              <a:buNone/>
              <a:defRPr/>
            </a:pPr>
            <a:endParaRPr lang="en-GB" sz="3600" dirty="0"/>
          </a:p>
          <a:p>
            <a:pP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F04241BF-FE04-4651-9944-043DC5F0D080}"/>
              </a:ext>
            </a:extLst>
          </p:cNvPr>
          <p:cNvSpPr>
            <a:spLocks noGrp="1" noChangeArrowheads="1"/>
          </p:cNvSpPr>
          <p:nvPr>
            <p:ph type="title"/>
          </p:nvPr>
        </p:nvSpPr>
        <p:spPr>
          <a:xfrm>
            <a:off x="1703389" y="188913"/>
            <a:ext cx="8713787" cy="1079500"/>
          </a:xfrm>
        </p:spPr>
        <p:txBody>
          <a:bodyPr/>
          <a:lstStyle/>
          <a:p>
            <a:pPr eaLnBrk="1" hangingPunct="1"/>
            <a:r>
              <a:rPr lang="en-GB" altLang="en-GH"/>
              <a:t>Limiting factors</a:t>
            </a:r>
          </a:p>
        </p:txBody>
      </p:sp>
      <p:sp>
        <p:nvSpPr>
          <p:cNvPr id="224259" name="Rectangle 3">
            <a:extLst>
              <a:ext uri="{FF2B5EF4-FFF2-40B4-BE49-F238E27FC236}">
                <a16:creationId xmlns:a16="http://schemas.microsoft.com/office/drawing/2014/main" id="{F49896CC-EC01-4977-96B9-DF255D3BE335}"/>
              </a:ext>
            </a:extLst>
          </p:cNvPr>
          <p:cNvSpPr>
            <a:spLocks noGrp="1" noChangeArrowheads="1"/>
          </p:cNvSpPr>
          <p:nvPr>
            <p:ph idx="1"/>
          </p:nvPr>
        </p:nvSpPr>
        <p:spPr>
          <a:xfrm>
            <a:off x="1703388" y="1484314"/>
            <a:ext cx="8964612" cy="4897437"/>
          </a:xfrm>
        </p:spPr>
        <p:txBody>
          <a:bodyPr rtlCol="0">
            <a:normAutofit/>
          </a:bodyPr>
          <a:lstStyle/>
          <a:p>
            <a:pPr>
              <a:defRPr/>
            </a:pPr>
            <a:r>
              <a:rPr lang="en-GB" dirty="0"/>
              <a:t>Every organism survival depend on chemical and physical factors</a:t>
            </a:r>
          </a:p>
          <a:p>
            <a:pPr>
              <a:defRPr/>
            </a:pPr>
            <a:r>
              <a:rPr lang="en-GB" dirty="0"/>
              <a:t>Organisms are affected by a combined action of these factors</a:t>
            </a:r>
          </a:p>
          <a:p>
            <a:pPr>
              <a:defRPr/>
            </a:pPr>
            <a:r>
              <a:rPr lang="en-GB" dirty="0"/>
              <a:t>A shortage, excess or absence of these factors can affect its number or distribution.  </a:t>
            </a:r>
          </a:p>
          <a:p>
            <a:pPr>
              <a:defRPr/>
            </a:pPr>
            <a:r>
              <a:rPr lang="en-GB" dirty="0"/>
              <a:t>Such factors are known as limiting factors.</a:t>
            </a:r>
          </a:p>
          <a:p>
            <a:pPr>
              <a:buFont typeface="Wingdings" panose="05000000000000000000" pitchFamily="2" charset="2"/>
              <a:buChar char="v"/>
              <a:defRPr/>
            </a:pPr>
            <a:r>
              <a:rPr lang="en-GB" dirty="0"/>
              <a:t>The nutrient or substances that is in shortest supply in relation to the organism demand  </a:t>
            </a:r>
          </a:p>
          <a:p>
            <a:pPr marL="609600" indent="-609600">
              <a:buNone/>
              <a:defRPr/>
            </a:pPr>
            <a:endParaRPr lang="en-GB" dirty="0"/>
          </a:p>
          <a:p>
            <a:pPr marL="609600" indent="-609600">
              <a:defRPr/>
            </a:pP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EB0D0822-FCC5-4494-A7F1-060293CC34C5}"/>
              </a:ext>
            </a:extLst>
          </p:cNvPr>
          <p:cNvSpPr>
            <a:spLocks noGrp="1" noChangeArrowheads="1"/>
          </p:cNvSpPr>
          <p:nvPr>
            <p:ph type="title"/>
          </p:nvPr>
        </p:nvSpPr>
        <p:spPr/>
        <p:txBody>
          <a:bodyPr/>
          <a:lstStyle/>
          <a:p>
            <a:pPr eaLnBrk="1" hangingPunct="1"/>
            <a:r>
              <a:rPr lang="en-US" altLang="en-GH"/>
              <a:t>The limiting fact principle &amp; law</a:t>
            </a:r>
          </a:p>
        </p:txBody>
      </p:sp>
      <p:sp>
        <p:nvSpPr>
          <p:cNvPr id="3" name="Content Placeholder 2">
            <a:extLst>
              <a:ext uri="{FF2B5EF4-FFF2-40B4-BE49-F238E27FC236}">
                <a16:creationId xmlns:a16="http://schemas.microsoft.com/office/drawing/2014/main" id="{CABA4035-1921-4C0F-B4AC-4084F446D01E}"/>
              </a:ext>
            </a:extLst>
          </p:cNvPr>
          <p:cNvSpPr>
            <a:spLocks noGrp="1"/>
          </p:cNvSpPr>
          <p:nvPr>
            <p:ph idx="1"/>
          </p:nvPr>
        </p:nvSpPr>
        <p:spPr/>
        <p:txBody>
          <a:bodyPr rtlCol="0">
            <a:normAutofit/>
          </a:bodyPr>
          <a:lstStyle/>
          <a:p>
            <a:pPr>
              <a:defRPr/>
            </a:pPr>
            <a:r>
              <a:rPr lang="en-US" dirty="0"/>
              <a:t>Principle deals with the degree of availability of factors , the distribution and the abundance</a:t>
            </a:r>
          </a:p>
          <a:p>
            <a:pPr>
              <a:defRPr/>
            </a:pPr>
            <a:r>
              <a:rPr lang="en-US" dirty="0"/>
              <a:t>The law states that the existence, abundance, or distribution of an organism </a:t>
            </a:r>
          </a:p>
          <a:p>
            <a:pPr marL="0" indent="0">
              <a:buNone/>
              <a:defRPr/>
            </a:pPr>
            <a:r>
              <a:rPr lang="en-US" dirty="0"/>
              <a:t> can be determined by whether </a:t>
            </a:r>
          </a:p>
          <a:p>
            <a:pPr>
              <a:defRPr/>
            </a:pPr>
            <a:r>
              <a:rPr lang="en-US" dirty="0"/>
              <a:t>The level of one or more limiting factors fall above or below the levels required by the organism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6E4E736E-B387-4B76-AEFE-AC631F94BAA4}"/>
              </a:ext>
            </a:extLst>
          </p:cNvPr>
          <p:cNvSpPr>
            <a:spLocks noGrp="1" noChangeArrowheads="1"/>
          </p:cNvSpPr>
          <p:nvPr>
            <p:ph type="title"/>
          </p:nvPr>
        </p:nvSpPr>
        <p:spPr>
          <a:xfrm>
            <a:off x="1703389" y="188913"/>
            <a:ext cx="8713787" cy="1079500"/>
          </a:xfrm>
        </p:spPr>
        <p:txBody>
          <a:bodyPr/>
          <a:lstStyle/>
          <a:p>
            <a:pPr eaLnBrk="1" hangingPunct="1"/>
            <a:r>
              <a:rPr lang="en-GB" altLang="en-GH" sz="2800"/>
              <a:t>KINDS OF ORGANISM INTERACTIONS</a:t>
            </a:r>
          </a:p>
        </p:txBody>
      </p:sp>
      <p:sp>
        <p:nvSpPr>
          <p:cNvPr id="224259" name="Rectangle 3">
            <a:extLst>
              <a:ext uri="{FF2B5EF4-FFF2-40B4-BE49-F238E27FC236}">
                <a16:creationId xmlns:a16="http://schemas.microsoft.com/office/drawing/2014/main" id="{7460569E-C3E4-47C4-B2D8-21308639A27B}"/>
              </a:ext>
            </a:extLst>
          </p:cNvPr>
          <p:cNvSpPr>
            <a:spLocks noGrp="1" noChangeArrowheads="1"/>
          </p:cNvSpPr>
          <p:nvPr>
            <p:ph idx="1"/>
          </p:nvPr>
        </p:nvSpPr>
        <p:spPr>
          <a:xfrm>
            <a:off x="1703389" y="1268413"/>
            <a:ext cx="8713787" cy="5256212"/>
          </a:xfrm>
        </p:spPr>
        <p:txBody>
          <a:bodyPr rtlCol="0">
            <a:normAutofit/>
          </a:bodyPr>
          <a:lstStyle/>
          <a:p>
            <a:pPr marL="609600" indent="-609600">
              <a:buNone/>
              <a:defRPr/>
            </a:pPr>
            <a:r>
              <a:rPr lang="en-GB" dirty="0"/>
              <a:t>Predation</a:t>
            </a:r>
          </a:p>
          <a:p>
            <a:pPr>
              <a:defRPr/>
            </a:pPr>
            <a:r>
              <a:rPr lang="en-GB" sz="2200" dirty="0"/>
              <a:t>A type of interaction where one organism (the predator), kills and feed on the other (prey).</a:t>
            </a:r>
          </a:p>
          <a:p>
            <a:pPr>
              <a:defRPr/>
            </a:pPr>
            <a:r>
              <a:rPr lang="en-GB" sz="2200" dirty="0"/>
              <a:t>The predator are adapted and highly specialised for haunting its prey </a:t>
            </a:r>
          </a:p>
          <a:p>
            <a:pPr>
              <a:buFont typeface="Wingdings" panose="05000000000000000000" pitchFamily="2" charset="2"/>
              <a:buChar char="Ø"/>
              <a:defRPr/>
            </a:pPr>
            <a:r>
              <a:rPr lang="en-GB" sz="2200" dirty="0"/>
              <a:t>PREY</a:t>
            </a:r>
          </a:p>
          <a:p>
            <a:pPr>
              <a:defRPr/>
            </a:pPr>
            <a:r>
              <a:rPr lang="en-GB" sz="2200" dirty="0"/>
              <a:t>To prevent going extinct. </a:t>
            </a:r>
          </a:p>
          <a:p>
            <a:pPr>
              <a:defRPr/>
            </a:pPr>
            <a:r>
              <a:rPr lang="en-GB" sz="2200" dirty="0"/>
              <a:t>They breed more </a:t>
            </a:r>
          </a:p>
          <a:p>
            <a:pPr>
              <a:defRPr/>
            </a:pPr>
            <a:r>
              <a:rPr lang="en-GB" sz="2200" dirty="0"/>
              <a:t>Have some adaption that help them survive.. </a:t>
            </a:r>
          </a:p>
          <a:p>
            <a:pPr marL="609600" indent="-609600">
              <a:buNone/>
              <a:defRPr/>
            </a:pPr>
            <a:endParaRPr lang="en-GB" sz="2200" u="sn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7E9863CD-806E-43C2-A2A6-4BFAE3CFF674}"/>
              </a:ext>
            </a:extLst>
          </p:cNvPr>
          <p:cNvSpPr>
            <a:spLocks noGrp="1" noChangeArrowheads="1"/>
          </p:cNvSpPr>
          <p:nvPr>
            <p:ph type="title"/>
          </p:nvPr>
        </p:nvSpPr>
        <p:spPr/>
        <p:txBody>
          <a:bodyPr/>
          <a:lstStyle/>
          <a:p>
            <a:pPr eaLnBrk="1" hangingPunct="1"/>
            <a:r>
              <a:rPr lang="en-GB" altLang="en-GH" sz="3200"/>
              <a:t>KINDS OF ORGANISM INTERACTIONS</a:t>
            </a:r>
            <a:endParaRPr lang="en-US" altLang="en-GH" sz="3200"/>
          </a:p>
        </p:txBody>
      </p:sp>
      <p:sp>
        <p:nvSpPr>
          <p:cNvPr id="3" name="Content Placeholder 2">
            <a:extLst>
              <a:ext uri="{FF2B5EF4-FFF2-40B4-BE49-F238E27FC236}">
                <a16:creationId xmlns:a16="http://schemas.microsoft.com/office/drawing/2014/main" id="{F6A0555D-A256-4037-89CB-7FABA8C5A6A2}"/>
              </a:ext>
            </a:extLst>
          </p:cNvPr>
          <p:cNvSpPr>
            <a:spLocks noGrp="1"/>
          </p:cNvSpPr>
          <p:nvPr>
            <p:ph idx="1"/>
          </p:nvPr>
        </p:nvSpPr>
        <p:spPr>
          <a:xfrm>
            <a:off x="1981200" y="1417639"/>
            <a:ext cx="8229600" cy="4713287"/>
          </a:xfrm>
        </p:spPr>
        <p:txBody>
          <a:bodyPr rtlCol="0">
            <a:normAutofit/>
          </a:bodyPr>
          <a:lstStyle/>
          <a:p>
            <a:pPr marL="609600" indent="-609600">
              <a:buNone/>
              <a:defRPr/>
            </a:pPr>
            <a:r>
              <a:rPr lang="en-GB" sz="2400" u="sng" dirty="0"/>
              <a:t>Competition</a:t>
            </a:r>
            <a:r>
              <a:rPr lang="en-GB" sz="2400" dirty="0"/>
              <a:t>: </a:t>
            </a:r>
          </a:p>
          <a:p>
            <a:pPr>
              <a:defRPr/>
            </a:pPr>
            <a:r>
              <a:rPr lang="en-GB" sz="2400" dirty="0"/>
              <a:t>In this kind of interaction two organisms strive to </a:t>
            </a:r>
          </a:p>
          <a:p>
            <a:pPr marL="609600" indent="-609600">
              <a:buNone/>
              <a:defRPr/>
            </a:pPr>
            <a:r>
              <a:rPr lang="en-GB" sz="2400" dirty="0"/>
              <a:t>obtain the same limited resource.  </a:t>
            </a:r>
          </a:p>
          <a:p>
            <a:pPr>
              <a:defRPr/>
            </a:pPr>
            <a:r>
              <a:rPr lang="en-GB" sz="2400" dirty="0"/>
              <a:t>Two types of competition </a:t>
            </a:r>
          </a:p>
          <a:p>
            <a:pPr>
              <a:defRPr/>
            </a:pPr>
            <a:r>
              <a:rPr lang="en-GB" sz="2400" dirty="0"/>
              <a:t> Intraspecific and Interspecific competition.  </a:t>
            </a:r>
          </a:p>
          <a:p>
            <a:pPr>
              <a:defRPr/>
            </a:pPr>
            <a:r>
              <a:rPr lang="en-GB" sz="2400" dirty="0"/>
              <a:t>Competition among members of the same species is intraspecific </a:t>
            </a:r>
          </a:p>
          <a:p>
            <a:pPr>
              <a:defRPr/>
            </a:pPr>
            <a:r>
              <a:rPr lang="en-GB" sz="2400" dirty="0"/>
              <a:t>Competition between members of different species is referred to interspecific competition</a:t>
            </a:r>
            <a:r>
              <a:rPr lang="en-GB" dirty="0"/>
              <a:t>.</a:t>
            </a:r>
          </a:p>
          <a:p>
            <a:pPr marL="0" indent="0">
              <a:buNone/>
              <a:defRPr/>
            </a:pPr>
            <a:r>
              <a:rPr lang="en-GB"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6E2E6F85-72A6-4777-A974-93B433062A0C}"/>
              </a:ext>
            </a:extLst>
          </p:cNvPr>
          <p:cNvSpPr>
            <a:spLocks noGrp="1" noChangeArrowheads="1"/>
          </p:cNvSpPr>
          <p:nvPr>
            <p:ph type="title"/>
          </p:nvPr>
        </p:nvSpPr>
        <p:spPr>
          <a:xfrm>
            <a:off x="1703389" y="188913"/>
            <a:ext cx="8713787" cy="1008062"/>
          </a:xfrm>
        </p:spPr>
        <p:txBody>
          <a:bodyPr/>
          <a:lstStyle/>
          <a:p>
            <a:pPr eaLnBrk="1" hangingPunct="1"/>
            <a:r>
              <a:rPr lang="en-GB" altLang="en-GH" sz="2800"/>
              <a:t>KINDS OF ORGANISM INTERACTIONS</a:t>
            </a:r>
          </a:p>
        </p:txBody>
      </p:sp>
      <p:sp>
        <p:nvSpPr>
          <p:cNvPr id="224259" name="Rectangle 3">
            <a:extLst>
              <a:ext uri="{FF2B5EF4-FFF2-40B4-BE49-F238E27FC236}">
                <a16:creationId xmlns:a16="http://schemas.microsoft.com/office/drawing/2014/main" id="{DC71B86B-5484-49B7-926E-E53561703DF3}"/>
              </a:ext>
            </a:extLst>
          </p:cNvPr>
          <p:cNvSpPr>
            <a:spLocks noGrp="1" noChangeArrowheads="1"/>
          </p:cNvSpPr>
          <p:nvPr>
            <p:ph idx="1"/>
          </p:nvPr>
        </p:nvSpPr>
        <p:spPr>
          <a:xfrm>
            <a:off x="1774825" y="1484314"/>
            <a:ext cx="8642350" cy="4897437"/>
          </a:xfrm>
        </p:spPr>
        <p:txBody>
          <a:bodyPr rtlCol="0">
            <a:normAutofit/>
          </a:bodyPr>
          <a:lstStyle/>
          <a:p>
            <a:pPr algn="just">
              <a:defRPr/>
            </a:pPr>
            <a:r>
              <a:rPr lang="en-GB" dirty="0"/>
              <a:t>Competition among members of the same spp. is a major force in shaping the evolution of a specie. </a:t>
            </a:r>
          </a:p>
          <a:p>
            <a:pPr algn="just">
              <a:defRPr/>
            </a:pPr>
            <a:r>
              <a:rPr lang="en-GB" dirty="0"/>
              <a:t> Less well –adapted individuals are more likely to die or be denied mating privileges.  </a:t>
            </a:r>
          </a:p>
          <a:p>
            <a:pPr algn="just">
              <a:defRPr/>
            </a:pPr>
            <a:r>
              <a:rPr lang="en-GB" dirty="0"/>
              <a:t>The successful organisms are likely to have larger numbers of offspring.</a:t>
            </a:r>
          </a:p>
          <a:p>
            <a:pPr algn="just">
              <a:defRPr/>
            </a:pPr>
            <a:r>
              <a:rPr lang="en-GB" dirty="0"/>
              <a:t>May possess genetic characteristics that are favourable for survival of the species in that particular environment.  </a:t>
            </a:r>
          </a:p>
          <a:p>
            <a:pPr marL="0" indent="0" algn="just">
              <a:buNone/>
              <a:defRPr/>
            </a:pPr>
            <a:endParaRPr lang="en-GB"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a:extLst>
              <a:ext uri="{FF2B5EF4-FFF2-40B4-BE49-F238E27FC236}">
                <a16:creationId xmlns:a16="http://schemas.microsoft.com/office/drawing/2014/main" id="{6B369D06-6D4D-46FB-9F55-32E663737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988"/>
            <a:ext cx="9144000" cy="683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1" name="Title 1">
            <a:extLst>
              <a:ext uri="{FF2B5EF4-FFF2-40B4-BE49-F238E27FC236}">
                <a16:creationId xmlns:a16="http://schemas.microsoft.com/office/drawing/2014/main" id="{9FB51EDE-92B5-4DD9-9E4F-0B085D065902}"/>
              </a:ext>
            </a:extLst>
          </p:cNvPr>
          <p:cNvSpPr>
            <a:spLocks noGrp="1" noChangeArrowheads="1"/>
          </p:cNvSpPr>
          <p:nvPr>
            <p:ph type="ctrTitle"/>
          </p:nvPr>
        </p:nvSpPr>
        <p:spPr>
          <a:xfrm>
            <a:off x="2362200" y="1447800"/>
            <a:ext cx="6858000" cy="2590800"/>
          </a:xfrm>
        </p:spPr>
        <p:txBody>
          <a:bodyPr/>
          <a:lstStyle/>
          <a:p>
            <a:pPr eaLnBrk="1" hangingPunct="1"/>
            <a:r>
              <a:rPr lang="en-US" altLang="en-GH" sz="6600" dirty="0">
                <a:solidFill>
                  <a:srgbClr val="C00000"/>
                </a:solidFill>
              </a:rPr>
              <a:t>T</a:t>
            </a:r>
            <a:r>
              <a:rPr lang="en-GH" altLang="en-GH" sz="6600" dirty="0">
                <a:solidFill>
                  <a:srgbClr val="C00000"/>
                </a:solidFill>
              </a:rPr>
              <a:t>he ecosystem</a:t>
            </a:r>
            <a:endParaRPr lang="en-US" altLang="en-GH" sz="6600" dirty="0">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ABBDAFEF-20A3-4F33-AB6A-49EE3EBD915C}"/>
              </a:ext>
            </a:extLst>
          </p:cNvPr>
          <p:cNvSpPr>
            <a:spLocks noGrp="1" noChangeArrowheads="1"/>
          </p:cNvSpPr>
          <p:nvPr>
            <p:ph type="title"/>
          </p:nvPr>
        </p:nvSpPr>
        <p:spPr/>
        <p:txBody>
          <a:bodyPr/>
          <a:lstStyle/>
          <a:p>
            <a:pPr eaLnBrk="1" hangingPunct="1"/>
            <a:r>
              <a:rPr lang="en-GB" altLang="en-GH" sz="3200"/>
              <a:t>KINDS OF ORGANISM INTERACTIONS</a:t>
            </a:r>
            <a:endParaRPr lang="en-US" altLang="en-GH" sz="3200"/>
          </a:p>
        </p:txBody>
      </p:sp>
      <p:sp>
        <p:nvSpPr>
          <p:cNvPr id="3" name="Content Placeholder 2">
            <a:extLst>
              <a:ext uri="{FF2B5EF4-FFF2-40B4-BE49-F238E27FC236}">
                <a16:creationId xmlns:a16="http://schemas.microsoft.com/office/drawing/2014/main" id="{97B2603F-AE94-4E63-8D77-87FF41DE5E7E}"/>
              </a:ext>
            </a:extLst>
          </p:cNvPr>
          <p:cNvSpPr>
            <a:spLocks noGrp="1"/>
          </p:cNvSpPr>
          <p:nvPr>
            <p:ph idx="1"/>
          </p:nvPr>
        </p:nvSpPr>
        <p:spPr>
          <a:xfrm>
            <a:off x="1631951" y="1417639"/>
            <a:ext cx="8856663" cy="5106987"/>
          </a:xfrm>
        </p:spPr>
        <p:txBody>
          <a:bodyPr rtlCol="0">
            <a:normAutofit/>
          </a:bodyPr>
          <a:lstStyle/>
          <a:p>
            <a:pPr>
              <a:defRPr/>
            </a:pPr>
            <a:r>
              <a:rPr lang="en-GB" sz="2400" dirty="0"/>
              <a:t>Competitive Exclusion Principle</a:t>
            </a:r>
          </a:p>
          <a:p>
            <a:pPr marL="0" indent="0">
              <a:buNone/>
              <a:defRPr/>
            </a:pPr>
            <a:r>
              <a:rPr lang="en-GB" sz="2400" dirty="0"/>
              <a:t>Is the concept that no two species can occupy the same ecological niche in the same place at the same time.  </a:t>
            </a:r>
          </a:p>
          <a:p>
            <a:pPr>
              <a:defRPr/>
            </a:pPr>
            <a:r>
              <a:rPr lang="en-GB" sz="2400" dirty="0"/>
              <a:t>The more similar two species are, the more intense will be the competition between them</a:t>
            </a:r>
          </a:p>
          <a:p>
            <a:pPr>
              <a:defRPr/>
            </a:pPr>
            <a:r>
              <a:rPr lang="en-GB" sz="2400" dirty="0"/>
              <a:t>If one of the two is better adapted to live in the area than the other.</a:t>
            </a:r>
          </a:p>
          <a:p>
            <a:pPr>
              <a:defRPr/>
            </a:pPr>
            <a:r>
              <a:rPr lang="en-GB" sz="2400" dirty="0"/>
              <a:t>The less –fit species must evolve into a slightly different niche.</a:t>
            </a:r>
          </a:p>
          <a:p>
            <a:pPr>
              <a:defRPr/>
            </a:pPr>
            <a:r>
              <a:rPr lang="en-GB" sz="2400" dirty="0"/>
              <a:t> Migrate to a different geographic area or</a:t>
            </a:r>
          </a:p>
          <a:p>
            <a:pPr>
              <a:defRPr/>
            </a:pPr>
            <a:r>
              <a:rPr lang="en-GB" sz="2400" dirty="0"/>
              <a:t>Become extinct.</a:t>
            </a:r>
          </a:p>
          <a:p>
            <a:pPr>
              <a:defRPr/>
            </a:pPr>
            <a:endParaRPr lang="en-GB" dirty="0"/>
          </a:p>
          <a:p>
            <a:pPr marL="609600" indent="-609600">
              <a:buNone/>
              <a:defRPr/>
            </a:pPr>
            <a:endParaRPr lang="en-GB" sz="4400" dirty="0"/>
          </a:p>
          <a:p>
            <a:pPr marL="609600" indent="-609600">
              <a:buNone/>
              <a:defRPr/>
            </a:pPr>
            <a:endParaRPr lang="en-GB" sz="4400" dirty="0"/>
          </a:p>
          <a:p>
            <a:pP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4602D48F-C45A-4155-BBFE-B3AB489B3560}"/>
              </a:ext>
            </a:extLst>
          </p:cNvPr>
          <p:cNvSpPr>
            <a:spLocks noGrp="1" noChangeArrowheads="1"/>
          </p:cNvSpPr>
          <p:nvPr>
            <p:ph type="title"/>
          </p:nvPr>
        </p:nvSpPr>
        <p:spPr/>
        <p:txBody>
          <a:bodyPr/>
          <a:lstStyle/>
          <a:p>
            <a:pPr eaLnBrk="1" hangingPunct="1"/>
            <a:r>
              <a:rPr lang="en-GB" altLang="en-GH" u="sng"/>
              <a:t>Symbiosis</a:t>
            </a:r>
            <a:endParaRPr lang="en-US" altLang="en-GH"/>
          </a:p>
        </p:txBody>
      </p:sp>
      <p:sp>
        <p:nvSpPr>
          <p:cNvPr id="3" name="Content Placeholder 2">
            <a:extLst>
              <a:ext uri="{FF2B5EF4-FFF2-40B4-BE49-F238E27FC236}">
                <a16:creationId xmlns:a16="http://schemas.microsoft.com/office/drawing/2014/main" id="{6B4F5EB6-0BE0-4A2B-9803-8D24FD5D716E}"/>
              </a:ext>
            </a:extLst>
          </p:cNvPr>
          <p:cNvSpPr>
            <a:spLocks noGrp="1"/>
          </p:cNvSpPr>
          <p:nvPr>
            <p:ph idx="1"/>
          </p:nvPr>
        </p:nvSpPr>
        <p:spPr/>
        <p:txBody>
          <a:bodyPr rtlCol="0">
            <a:normAutofit/>
          </a:bodyPr>
          <a:lstStyle/>
          <a:p>
            <a:pPr marL="609600" indent="-609600">
              <a:buNone/>
              <a:defRPr/>
            </a:pPr>
            <a:r>
              <a:rPr lang="en-GB" sz="2400" dirty="0"/>
              <a:t>Symbiosis </a:t>
            </a:r>
          </a:p>
          <a:p>
            <a:pPr>
              <a:defRPr/>
            </a:pPr>
            <a:r>
              <a:rPr lang="en-GB" sz="2400" dirty="0"/>
              <a:t>Is a close long lasting physical/biological relationship between two different species</a:t>
            </a:r>
          </a:p>
          <a:p>
            <a:pPr>
              <a:defRPr/>
            </a:pPr>
            <a:r>
              <a:rPr lang="en-GB" sz="2400" dirty="0"/>
              <a:t> At least one of them derives some sort of benefits from the contact / interaction. </a:t>
            </a:r>
          </a:p>
          <a:p>
            <a:pPr marL="609600" indent="-609600">
              <a:buNone/>
              <a:defRPr/>
            </a:pPr>
            <a:endParaRPr lang="en-GB" sz="2400" dirty="0"/>
          </a:p>
          <a:p>
            <a:pPr marL="609600" indent="-609600">
              <a:buNone/>
              <a:defRPr/>
            </a:pPr>
            <a:r>
              <a:rPr lang="en-GB" sz="2400" dirty="0"/>
              <a:t>Three types of symbiotic relationships exist: </a:t>
            </a:r>
          </a:p>
          <a:p>
            <a:pPr>
              <a:defRPr/>
            </a:pPr>
            <a:r>
              <a:rPr lang="en-GB" sz="2400" dirty="0"/>
              <a:t>Parasitism</a:t>
            </a:r>
          </a:p>
          <a:p>
            <a:pPr>
              <a:defRPr/>
            </a:pPr>
            <a:r>
              <a:rPr lang="en-GB" sz="2400" dirty="0"/>
              <a:t>Commensalism </a:t>
            </a:r>
          </a:p>
          <a:p>
            <a:pPr>
              <a:defRPr/>
            </a:pPr>
            <a:r>
              <a:rPr lang="en-GB" sz="2400" dirty="0"/>
              <a:t>Mutualism.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DAC945E0-3DC1-4A0C-BD3E-0D983E84D7EE}"/>
              </a:ext>
            </a:extLst>
          </p:cNvPr>
          <p:cNvSpPr>
            <a:spLocks noGrp="1" noChangeArrowheads="1"/>
          </p:cNvSpPr>
          <p:nvPr>
            <p:ph type="title"/>
          </p:nvPr>
        </p:nvSpPr>
        <p:spPr/>
        <p:txBody>
          <a:bodyPr/>
          <a:lstStyle/>
          <a:p>
            <a:pPr eaLnBrk="1" hangingPunct="1"/>
            <a:r>
              <a:rPr lang="en-GB" altLang="en-GH" u="sng"/>
              <a:t>Symbiosis</a:t>
            </a:r>
            <a:endParaRPr lang="en-US" altLang="en-GH"/>
          </a:p>
        </p:txBody>
      </p:sp>
      <p:sp>
        <p:nvSpPr>
          <p:cNvPr id="3" name="Content Placeholder 2">
            <a:extLst>
              <a:ext uri="{FF2B5EF4-FFF2-40B4-BE49-F238E27FC236}">
                <a16:creationId xmlns:a16="http://schemas.microsoft.com/office/drawing/2014/main" id="{27D3AD8C-12ED-4BDA-A63C-CC103B2ADDB0}"/>
              </a:ext>
            </a:extLst>
          </p:cNvPr>
          <p:cNvSpPr>
            <a:spLocks noGrp="1"/>
          </p:cNvSpPr>
          <p:nvPr>
            <p:ph idx="1"/>
          </p:nvPr>
        </p:nvSpPr>
        <p:spPr/>
        <p:txBody>
          <a:bodyPr rtlCol="0">
            <a:normAutofit/>
          </a:bodyPr>
          <a:lstStyle/>
          <a:p>
            <a:pPr marL="609600" indent="-609600">
              <a:buNone/>
              <a:defRPr/>
            </a:pPr>
            <a:r>
              <a:rPr lang="en-GB" sz="2400" dirty="0"/>
              <a:t>Parasitism</a:t>
            </a:r>
          </a:p>
          <a:p>
            <a:pPr>
              <a:defRPr/>
            </a:pPr>
            <a:r>
              <a:rPr lang="en-GB" sz="2400" dirty="0"/>
              <a:t> Relationship in which one organism known as the parasite lives in or on another organism known as the host from which it derives some form of benefit e.g. Nourishment.  </a:t>
            </a:r>
          </a:p>
          <a:p>
            <a:pPr>
              <a:defRPr/>
            </a:pPr>
            <a:r>
              <a:rPr lang="en-GB" sz="2400" dirty="0"/>
              <a:t>Two kinds of parasites occur  </a:t>
            </a:r>
          </a:p>
          <a:p>
            <a:pPr>
              <a:defRPr/>
            </a:pPr>
            <a:r>
              <a:rPr lang="en-GB" sz="2400" dirty="0"/>
              <a:t>Endoparasites </a:t>
            </a:r>
          </a:p>
          <a:p>
            <a:pPr>
              <a:defRPr/>
            </a:pPr>
            <a:r>
              <a:rPr lang="en-GB" sz="2400" dirty="0" err="1"/>
              <a:t>Ectoparasites</a:t>
            </a:r>
            <a:endParaRPr lang="en-GB" sz="2400" dirty="0"/>
          </a:p>
          <a:p>
            <a:pPr>
              <a:defRPr/>
            </a:pPr>
            <a:endParaRPr lang="en-GB" sz="2400" dirty="0"/>
          </a:p>
          <a:p>
            <a:pPr marL="0" indent="0">
              <a:buNone/>
              <a:defRPr/>
            </a:pPr>
            <a:endParaRPr lang="en-GB" sz="2400" dirty="0"/>
          </a:p>
          <a:p>
            <a:pPr marL="0" indent="0">
              <a:buNone/>
              <a:defRP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B895D576-2048-4DC1-B04D-8E5EEBD7ECB4}"/>
              </a:ext>
            </a:extLst>
          </p:cNvPr>
          <p:cNvSpPr>
            <a:spLocks noGrp="1" noChangeArrowheads="1"/>
          </p:cNvSpPr>
          <p:nvPr>
            <p:ph type="title"/>
          </p:nvPr>
        </p:nvSpPr>
        <p:spPr>
          <a:xfrm>
            <a:off x="1703389" y="188914"/>
            <a:ext cx="8713787" cy="935037"/>
          </a:xfrm>
        </p:spPr>
        <p:txBody>
          <a:bodyPr/>
          <a:lstStyle/>
          <a:p>
            <a:pPr eaLnBrk="1" hangingPunct="1"/>
            <a:r>
              <a:rPr lang="en-GB" altLang="en-GH" sz="2800"/>
              <a:t>KINDS OF ORGANISM INTERACTIONS</a:t>
            </a:r>
          </a:p>
        </p:txBody>
      </p:sp>
      <p:sp>
        <p:nvSpPr>
          <p:cNvPr id="224259" name="Rectangle 3">
            <a:extLst>
              <a:ext uri="{FF2B5EF4-FFF2-40B4-BE49-F238E27FC236}">
                <a16:creationId xmlns:a16="http://schemas.microsoft.com/office/drawing/2014/main" id="{692C8073-AC87-49CD-A7BC-F41C8EA04B92}"/>
              </a:ext>
            </a:extLst>
          </p:cNvPr>
          <p:cNvSpPr>
            <a:spLocks noGrp="1" noChangeArrowheads="1"/>
          </p:cNvSpPr>
          <p:nvPr>
            <p:ph idx="1"/>
          </p:nvPr>
        </p:nvSpPr>
        <p:spPr>
          <a:xfrm>
            <a:off x="1919288" y="1268413"/>
            <a:ext cx="8280400" cy="5473700"/>
          </a:xfrm>
        </p:spPr>
        <p:txBody>
          <a:bodyPr rtlCol="0">
            <a:normAutofit/>
          </a:bodyPr>
          <a:lstStyle/>
          <a:p>
            <a:pPr marL="609600" indent="-609600">
              <a:buNone/>
              <a:defRPr/>
            </a:pPr>
            <a:r>
              <a:rPr lang="en-GB" sz="2200" dirty="0"/>
              <a:t>Commensalism</a:t>
            </a:r>
          </a:p>
          <a:p>
            <a:pPr>
              <a:defRPr/>
            </a:pPr>
            <a:r>
              <a:rPr lang="en-GB" sz="2200" dirty="0"/>
              <a:t>Relationship between two organisms in which one organism benefits while the other is neither affected or benefit.</a:t>
            </a:r>
          </a:p>
          <a:p>
            <a:pPr>
              <a:defRPr/>
            </a:pPr>
            <a:r>
              <a:rPr lang="en-GB" sz="2200" dirty="0"/>
              <a:t>May not involve a long-term physical contact.</a:t>
            </a:r>
          </a:p>
          <a:p>
            <a:pPr marL="609600" indent="-609600">
              <a:buNone/>
              <a:defRPr/>
            </a:pPr>
            <a:endParaRPr lang="en-GB"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a:extLst>
              <a:ext uri="{FF2B5EF4-FFF2-40B4-BE49-F238E27FC236}">
                <a16:creationId xmlns:a16="http://schemas.microsoft.com/office/drawing/2014/main" id="{0E220A1E-4362-49C6-9E93-F75B72E81920}"/>
              </a:ext>
            </a:extLst>
          </p:cNvPr>
          <p:cNvSpPr>
            <a:spLocks noGrp="1" noChangeArrowheads="1"/>
          </p:cNvSpPr>
          <p:nvPr>
            <p:ph type="title"/>
          </p:nvPr>
        </p:nvSpPr>
        <p:spPr/>
        <p:txBody>
          <a:bodyPr/>
          <a:lstStyle/>
          <a:p>
            <a:pPr eaLnBrk="1" hangingPunct="1"/>
            <a:r>
              <a:rPr lang="en-GB" altLang="en-GH" sz="3200"/>
              <a:t>KINDS OF ORGANISM INTERACTIONS</a:t>
            </a:r>
            <a:endParaRPr lang="en-US" altLang="en-GH" sz="3200"/>
          </a:p>
        </p:txBody>
      </p:sp>
      <p:sp>
        <p:nvSpPr>
          <p:cNvPr id="3" name="Content Placeholder 2">
            <a:extLst>
              <a:ext uri="{FF2B5EF4-FFF2-40B4-BE49-F238E27FC236}">
                <a16:creationId xmlns:a16="http://schemas.microsoft.com/office/drawing/2014/main" id="{F94A9026-4737-44CC-9454-3F949F74C108}"/>
              </a:ext>
            </a:extLst>
          </p:cNvPr>
          <p:cNvSpPr>
            <a:spLocks noGrp="1"/>
          </p:cNvSpPr>
          <p:nvPr>
            <p:ph idx="1"/>
          </p:nvPr>
        </p:nvSpPr>
        <p:spPr/>
        <p:txBody>
          <a:bodyPr rtlCol="0">
            <a:normAutofit/>
          </a:bodyPr>
          <a:lstStyle/>
          <a:p>
            <a:pPr marL="609600" indent="-609600">
              <a:buNone/>
              <a:tabLst>
                <a:tab pos="3225800" algn="l"/>
              </a:tabLst>
              <a:defRPr/>
            </a:pPr>
            <a:r>
              <a:rPr lang="en-GB" dirty="0"/>
              <a:t>Mutualism</a:t>
            </a:r>
          </a:p>
          <a:p>
            <a:pPr>
              <a:tabLst>
                <a:tab pos="3225800" algn="l"/>
              </a:tabLst>
              <a:defRPr/>
            </a:pPr>
            <a:r>
              <a:rPr lang="en-GB" dirty="0"/>
              <a:t>A relationship that benefits both species involved.</a:t>
            </a:r>
          </a:p>
          <a:p>
            <a:pPr>
              <a:tabLst>
                <a:tab pos="3225800" algn="l"/>
              </a:tabLst>
              <a:defRPr/>
            </a:pPr>
            <a:r>
              <a:rPr lang="en-GB" dirty="0"/>
              <a:t>Obligatory; the species cannot live without each other.  </a:t>
            </a:r>
          </a:p>
          <a:p>
            <a:pPr>
              <a:tabLst>
                <a:tab pos="3225800" algn="l"/>
              </a:tabLst>
              <a:defRPr/>
            </a:pPr>
            <a:r>
              <a:rPr lang="en-GB" dirty="0"/>
              <a:t>In other situations, the species can exist separately but are more successful  when they are involved in a mutualistic relationship</a:t>
            </a:r>
            <a:r>
              <a:rPr lang="en-GB" sz="2000" dirty="0"/>
              <a:t>.</a:t>
            </a:r>
          </a:p>
          <a:p>
            <a:pPr marL="0" indent="0">
              <a:buNone/>
              <a:tabLst>
                <a:tab pos="3225800" algn="l"/>
              </a:tabLst>
              <a:defRPr/>
            </a:pPr>
            <a:r>
              <a:rPr lang="en-GB" sz="20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6C7595B0-0C56-43A5-84B2-197D1E88B151}"/>
              </a:ext>
            </a:extLst>
          </p:cNvPr>
          <p:cNvSpPr>
            <a:spLocks noGrp="1" noChangeArrowheads="1"/>
          </p:cNvSpPr>
          <p:nvPr>
            <p:ph type="title"/>
          </p:nvPr>
        </p:nvSpPr>
        <p:spPr>
          <a:xfrm>
            <a:off x="1703389" y="188913"/>
            <a:ext cx="8713787" cy="1079500"/>
          </a:xfrm>
        </p:spPr>
        <p:txBody>
          <a:bodyPr/>
          <a:lstStyle/>
          <a:p>
            <a:pPr eaLnBrk="1" hangingPunct="1"/>
            <a:r>
              <a:rPr lang="en-GB" altLang="en-GH" sz="3600"/>
              <a:t>KINDS OF ORGANISM INTERACTIONS</a:t>
            </a:r>
          </a:p>
        </p:txBody>
      </p:sp>
      <p:sp>
        <p:nvSpPr>
          <p:cNvPr id="224259" name="Rectangle 3">
            <a:extLst>
              <a:ext uri="{FF2B5EF4-FFF2-40B4-BE49-F238E27FC236}">
                <a16:creationId xmlns:a16="http://schemas.microsoft.com/office/drawing/2014/main" id="{96DE770D-3AFA-4079-99B9-7DA2182B73D8}"/>
              </a:ext>
            </a:extLst>
          </p:cNvPr>
          <p:cNvSpPr>
            <a:spLocks noGrp="1" noChangeArrowheads="1"/>
          </p:cNvSpPr>
          <p:nvPr>
            <p:ph idx="1"/>
          </p:nvPr>
        </p:nvSpPr>
        <p:spPr>
          <a:xfrm>
            <a:off x="1847851" y="1557338"/>
            <a:ext cx="8424863" cy="5111750"/>
          </a:xfrm>
        </p:spPr>
        <p:txBody>
          <a:bodyPr rtlCol="0">
            <a:normAutofit/>
          </a:bodyPr>
          <a:lstStyle/>
          <a:p>
            <a:pPr>
              <a:defRPr/>
            </a:pPr>
            <a:r>
              <a:rPr lang="en-GB" dirty="0"/>
              <a:t>The roots form nodules when they are infected with certain kinds of bacteria.  </a:t>
            </a:r>
          </a:p>
          <a:p>
            <a:pPr>
              <a:defRPr/>
            </a:pPr>
            <a:r>
              <a:rPr lang="en-GB" dirty="0"/>
              <a:t>The bacteria do not cause disease but provide the plants with nitrogen-containing molecules that the plant can use for growth.  </a:t>
            </a:r>
          </a:p>
          <a:p>
            <a:pPr>
              <a:defRPr/>
            </a:pPr>
            <a:r>
              <a:rPr lang="en-GB" dirty="0"/>
              <a:t>Similarly, many kinds of fungi form an association with the roots of plants.  </a:t>
            </a:r>
          </a:p>
          <a:p>
            <a:pPr>
              <a:defRPr/>
            </a:pPr>
            <a:r>
              <a:rPr lang="en-GB" dirty="0"/>
              <a:t>The root-fungus associations are called mycorrhizae.</a:t>
            </a:r>
          </a:p>
          <a:p>
            <a:pPr marL="609600" indent="-609600">
              <a:defRPr/>
            </a:pPr>
            <a:endParaRPr lang="en-GB"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CB600030-6EF8-4DE3-8C62-0C189149DBF4}"/>
              </a:ext>
            </a:extLst>
          </p:cNvPr>
          <p:cNvSpPr>
            <a:spLocks noGrp="1" noChangeArrowheads="1"/>
          </p:cNvSpPr>
          <p:nvPr>
            <p:ph type="title"/>
          </p:nvPr>
        </p:nvSpPr>
        <p:spPr>
          <a:xfrm>
            <a:off x="1703389" y="188913"/>
            <a:ext cx="8713787" cy="1439862"/>
          </a:xfrm>
        </p:spPr>
        <p:txBody>
          <a:bodyPr/>
          <a:lstStyle/>
          <a:p>
            <a:pPr eaLnBrk="1" hangingPunct="1"/>
            <a:r>
              <a:rPr lang="en-GB" altLang="en-GH" sz="2800"/>
              <a:t>ROLES OF ORGANISMS IN ECOSYSTEM</a:t>
            </a:r>
          </a:p>
        </p:txBody>
      </p:sp>
      <p:sp>
        <p:nvSpPr>
          <p:cNvPr id="224259" name="Rectangle 3">
            <a:extLst>
              <a:ext uri="{FF2B5EF4-FFF2-40B4-BE49-F238E27FC236}">
                <a16:creationId xmlns:a16="http://schemas.microsoft.com/office/drawing/2014/main" id="{49012116-77F3-4663-A35B-D973BD6EFBBD}"/>
              </a:ext>
            </a:extLst>
          </p:cNvPr>
          <p:cNvSpPr>
            <a:spLocks noGrp="1" noChangeArrowheads="1"/>
          </p:cNvSpPr>
          <p:nvPr>
            <p:ph idx="1"/>
          </p:nvPr>
        </p:nvSpPr>
        <p:spPr>
          <a:xfrm>
            <a:off x="1847851" y="1196975"/>
            <a:ext cx="8569325" cy="5111750"/>
          </a:xfrm>
        </p:spPr>
        <p:txBody>
          <a:bodyPr rtlCol="0">
            <a:normAutofit/>
          </a:bodyPr>
          <a:lstStyle/>
          <a:p>
            <a:pPr marL="609600" indent="-609600">
              <a:buNone/>
              <a:defRPr/>
            </a:pPr>
            <a:r>
              <a:rPr lang="en-GB" dirty="0"/>
              <a:t>Producers</a:t>
            </a:r>
          </a:p>
          <a:p>
            <a:pPr>
              <a:defRPr/>
            </a:pPr>
            <a:r>
              <a:rPr lang="en-GB" sz="2400" dirty="0"/>
              <a:t>They are mainly green plants</a:t>
            </a:r>
          </a:p>
          <a:p>
            <a:pPr>
              <a:defRPr/>
            </a:pPr>
            <a:r>
              <a:rPr lang="en-GB" sz="2400" dirty="0"/>
              <a:t>They use simple inorganic substances in their environment</a:t>
            </a:r>
          </a:p>
          <a:p>
            <a:pPr>
              <a:defRPr/>
            </a:pPr>
            <a:r>
              <a:rPr lang="en-GB" sz="2400" dirty="0"/>
              <a:t>sunlight </a:t>
            </a:r>
          </a:p>
          <a:p>
            <a:pPr>
              <a:defRPr/>
            </a:pPr>
            <a:r>
              <a:rPr lang="en-GB" sz="2400" dirty="0"/>
              <a:t>Water</a:t>
            </a:r>
          </a:p>
          <a:p>
            <a:pPr>
              <a:defRPr/>
            </a:pPr>
            <a:r>
              <a:rPr lang="en-GB" sz="2400" dirty="0"/>
              <a:t>Carbon dioxide</a:t>
            </a:r>
          </a:p>
          <a:p>
            <a:pPr>
              <a:defRPr/>
            </a:pPr>
            <a:r>
              <a:rPr lang="en-GB" sz="2400" dirty="0"/>
              <a:t>chlorophyll</a:t>
            </a:r>
          </a:p>
          <a:p>
            <a:pPr>
              <a:defRPr/>
            </a:pPr>
            <a:r>
              <a:rPr lang="en-GB" sz="2400" dirty="0"/>
              <a:t>To produce / make complex organic molecules.  </a:t>
            </a:r>
          </a:p>
          <a:p>
            <a:pPr marL="609600" indent="-609600">
              <a:buNone/>
              <a:defRPr/>
            </a:pPr>
            <a:r>
              <a:rPr lang="en-GB" sz="2400" dirty="0"/>
              <a:t>They are also known as photo autotrophs</a:t>
            </a:r>
          </a:p>
          <a:p>
            <a:pPr marL="609600" indent="-609600">
              <a:buNone/>
              <a:defRPr/>
            </a:pP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a:extLst>
              <a:ext uri="{FF2B5EF4-FFF2-40B4-BE49-F238E27FC236}">
                <a16:creationId xmlns:a16="http://schemas.microsoft.com/office/drawing/2014/main" id="{93E6C727-A60F-48FB-A0DA-9E272F193770}"/>
              </a:ext>
            </a:extLst>
          </p:cNvPr>
          <p:cNvSpPr>
            <a:spLocks noGrp="1" noChangeArrowheads="1"/>
          </p:cNvSpPr>
          <p:nvPr>
            <p:ph type="title"/>
          </p:nvPr>
        </p:nvSpPr>
        <p:spPr/>
        <p:txBody>
          <a:bodyPr/>
          <a:lstStyle/>
          <a:p>
            <a:pPr eaLnBrk="1" hangingPunct="1"/>
            <a:r>
              <a:rPr lang="en-GB" altLang="en-GH"/>
              <a:t>ROLES OF ORGANISMS IN ECOSYSTEM</a:t>
            </a:r>
            <a:endParaRPr lang="en-US" altLang="en-GH"/>
          </a:p>
        </p:txBody>
      </p:sp>
      <p:sp>
        <p:nvSpPr>
          <p:cNvPr id="174083" name="Content Placeholder 2">
            <a:extLst>
              <a:ext uri="{FF2B5EF4-FFF2-40B4-BE49-F238E27FC236}">
                <a16:creationId xmlns:a16="http://schemas.microsoft.com/office/drawing/2014/main" id="{97D42834-DCDF-41BF-A966-3608C67256E4}"/>
              </a:ext>
            </a:extLst>
          </p:cNvPr>
          <p:cNvSpPr>
            <a:spLocks noGrp="1" noChangeArrowheads="1"/>
          </p:cNvSpPr>
          <p:nvPr>
            <p:ph idx="1"/>
          </p:nvPr>
        </p:nvSpPr>
        <p:spPr/>
        <p:txBody>
          <a:bodyPr/>
          <a:lstStyle/>
          <a:p>
            <a:pPr eaLnBrk="1" hangingPunct="1"/>
            <a:r>
              <a:rPr lang="en-US" altLang="en-GH"/>
              <a:t>Chemo-autotrophs</a:t>
            </a:r>
          </a:p>
          <a:p>
            <a:pPr lvl="1" eaLnBrk="1" hangingPunct="1"/>
            <a:r>
              <a:rPr lang="en-US" altLang="en-GH"/>
              <a:t>They are  microorganism which can produce organic matter from chemicals</a:t>
            </a:r>
          </a:p>
          <a:p>
            <a:pPr lvl="1" eaLnBrk="1" hangingPunct="1"/>
            <a:r>
              <a:rPr lang="en-US" altLang="en-GH"/>
              <a:t>Through the Oxidation of certain chemicals in the absence of sunlight</a:t>
            </a:r>
          </a:p>
          <a:p>
            <a:pPr lvl="1" eaLnBrk="1" hangingPunct="1"/>
            <a:r>
              <a:rPr lang="en-US" altLang="en-GH"/>
              <a:t>The process is called chemosynthesis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a:extLst>
              <a:ext uri="{FF2B5EF4-FFF2-40B4-BE49-F238E27FC236}">
                <a16:creationId xmlns:a16="http://schemas.microsoft.com/office/drawing/2014/main" id="{B04B32D1-A540-4FF1-8719-17D74162ADB6}"/>
              </a:ext>
            </a:extLst>
          </p:cNvPr>
          <p:cNvSpPr>
            <a:spLocks noGrp="1" noChangeArrowheads="1"/>
          </p:cNvSpPr>
          <p:nvPr>
            <p:ph type="title"/>
          </p:nvPr>
        </p:nvSpPr>
        <p:spPr/>
        <p:txBody>
          <a:bodyPr/>
          <a:lstStyle/>
          <a:p>
            <a:pPr eaLnBrk="1" hangingPunct="1"/>
            <a:r>
              <a:rPr lang="en-GB" altLang="en-GH"/>
              <a:t>Consumers:</a:t>
            </a:r>
            <a:endParaRPr lang="en-US" altLang="en-GH"/>
          </a:p>
        </p:txBody>
      </p:sp>
      <p:sp>
        <p:nvSpPr>
          <p:cNvPr id="3" name="Content Placeholder 2">
            <a:extLst>
              <a:ext uri="{FF2B5EF4-FFF2-40B4-BE49-F238E27FC236}">
                <a16:creationId xmlns:a16="http://schemas.microsoft.com/office/drawing/2014/main" id="{02E22239-9D0D-43C4-B5ED-89DA6F6E3479}"/>
              </a:ext>
            </a:extLst>
          </p:cNvPr>
          <p:cNvSpPr>
            <a:spLocks noGrp="1"/>
          </p:cNvSpPr>
          <p:nvPr>
            <p:ph idx="1"/>
          </p:nvPr>
        </p:nvSpPr>
        <p:spPr>
          <a:xfrm>
            <a:off x="1981200" y="1600200"/>
            <a:ext cx="8229600" cy="4997450"/>
          </a:xfrm>
        </p:spPr>
        <p:txBody>
          <a:bodyPr rtlCol="0">
            <a:normAutofit/>
          </a:bodyPr>
          <a:lstStyle/>
          <a:p>
            <a:pPr>
              <a:defRPr/>
            </a:pPr>
            <a:r>
              <a:rPr lang="en-GB" dirty="0"/>
              <a:t>They are organisms that require organic matter as a source of food.  </a:t>
            </a:r>
          </a:p>
          <a:p>
            <a:pPr>
              <a:defRPr/>
            </a:pPr>
            <a:r>
              <a:rPr lang="en-GB" dirty="0"/>
              <a:t>They consume the organic matter to provide themselves with energy and the organic molecules necessary to build their own bodies.  </a:t>
            </a:r>
          </a:p>
          <a:p>
            <a:pPr>
              <a:defRPr/>
            </a:pPr>
            <a:r>
              <a:rPr lang="en-GB" dirty="0"/>
              <a:t>They break down the organic matter to simple inorganic molecules. </a:t>
            </a:r>
          </a:p>
          <a:p>
            <a:pPr marL="609600" indent="-609600">
              <a:buNone/>
              <a:defRPr/>
            </a:pPr>
            <a:endParaRPr lang="en-GB" dirty="0"/>
          </a:p>
          <a:p>
            <a:pP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a:extLst>
              <a:ext uri="{FF2B5EF4-FFF2-40B4-BE49-F238E27FC236}">
                <a16:creationId xmlns:a16="http://schemas.microsoft.com/office/drawing/2014/main" id="{32C34000-8F0A-48DC-B5EF-B4443560872A}"/>
              </a:ext>
            </a:extLst>
          </p:cNvPr>
          <p:cNvSpPr>
            <a:spLocks noGrp="1" noChangeArrowheads="1"/>
          </p:cNvSpPr>
          <p:nvPr>
            <p:ph type="title"/>
          </p:nvPr>
        </p:nvSpPr>
        <p:spPr/>
        <p:txBody>
          <a:bodyPr/>
          <a:lstStyle/>
          <a:p>
            <a:pPr eaLnBrk="1" hangingPunct="1"/>
            <a:r>
              <a:rPr lang="en-US" altLang="en-GH"/>
              <a:t>Consumers</a:t>
            </a:r>
          </a:p>
        </p:txBody>
      </p:sp>
      <p:sp>
        <p:nvSpPr>
          <p:cNvPr id="3" name="Content Placeholder 2">
            <a:extLst>
              <a:ext uri="{FF2B5EF4-FFF2-40B4-BE49-F238E27FC236}">
                <a16:creationId xmlns:a16="http://schemas.microsoft.com/office/drawing/2014/main" id="{F90BCE83-2F3F-40FB-8C6C-3C7BA7BCCF49}"/>
              </a:ext>
            </a:extLst>
          </p:cNvPr>
          <p:cNvSpPr>
            <a:spLocks noGrp="1"/>
          </p:cNvSpPr>
          <p:nvPr>
            <p:ph idx="1"/>
          </p:nvPr>
        </p:nvSpPr>
        <p:spPr/>
        <p:txBody>
          <a:bodyPr rtlCol="0">
            <a:normAutofit/>
          </a:bodyPr>
          <a:lstStyle/>
          <a:p>
            <a:pPr marL="0" indent="0">
              <a:buNone/>
              <a:defRPr/>
            </a:pPr>
            <a:r>
              <a:rPr lang="en-GB" dirty="0"/>
              <a:t>Based upon the way they obtain their food and the kinds of things they eat consumers can be classified as either </a:t>
            </a:r>
          </a:p>
          <a:p>
            <a:pPr>
              <a:defRPr/>
            </a:pPr>
            <a:r>
              <a:rPr lang="en-GB" dirty="0"/>
              <a:t>Primary consumers or secondary consumers</a:t>
            </a:r>
          </a:p>
          <a:p>
            <a:pPr>
              <a:defRPr/>
            </a:pPr>
            <a:r>
              <a:rPr lang="en-GB" dirty="0"/>
              <a:t>Primary consumers (herbivores) are animals  that eat producers (plants and </a:t>
            </a:r>
            <a:r>
              <a:rPr lang="en-GB" dirty="0" err="1"/>
              <a:t>phytoplanktons</a:t>
            </a:r>
            <a:r>
              <a:rPr lang="en-GB" dirty="0"/>
              <a:t>) as a source of food.</a:t>
            </a:r>
          </a:p>
          <a:p>
            <a:pPr>
              <a:defRPr/>
            </a:pPr>
            <a:r>
              <a:rPr lang="en-GB" dirty="0"/>
              <a:t>Secondary Consumers (carnivore) are animals that eat other animal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3FB5-6A31-49F8-AB60-313D5B0EAB5A}"/>
              </a:ext>
            </a:extLst>
          </p:cNvPr>
          <p:cNvSpPr>
            <a:spLocks noGrp="1"/>
          </p:cNvSpPr>
          <p:nvPr>
            <p:ph type="title"/>
          </p:nvPr>
        </p:nvSpPr>
        <p:spPr>
          <a:xfrm>
            <a:off x="1981200" y="304800"/>
            <a:ext cx="7467600" cy="685800"/>
          </a:xfrm>
        </p:spPr>
        <p:txBody>
          <a:bodyPr rtlCol="0">
            <a:normAutofit fontScale="90000"/>
          </a:bodyPr>
          <a:lstStyle/>
          <a:p>
            <a:pPr algn="ctr">
              <a:defRPr/>
            </a:pPr>
            <a:r>
              <a:rPr lang="en-US" dirty="0">
                <a:solidFill>
                  <a:schemeClr val="accent6">
                    <a:lumMod val="60000"/>
                    <a:lumOff val="40000"/>
                  </a:schemeClr>
                </a:solidFill>
              </a:rPr>
              <a:t>BASIC ECOLOGICAL CONCEPTS</a:t>
            </a:r>
          </a:p>
        </p:txBody>
      </p:sp>
      <p:sp>
        <p:nvSpPr>
          <p:cNvPr id="121859" name="Content Placeholder 2">
            <a:extLst>
              <a:ext uri="{FF2B5EF4-FFF2-40B4-BE49-F238E27FC236}">
                <a16:creationId xmlns:a16="http://schemas.microsoft.com/office/drawing/2014/main" id="{CAAC24C0-CCE7-450E-B342-380C25BB33FC}"/>
              </a:ext>
            </a:extLst>
          </p:cNvPr>
          <p:cNvSpPr>
            <a:spLocks noGrp="1" noChangeArrowheads="1"/>
          </p:cNvSpPr>
          <p:nvPr>
            <p:ph idx="1"/>
          </p:nvPr>
        </p:nvSpPr>
        <p:spPr>
          <a:xfrm>
            <a:off x="1752600" y="914400"/>
            <a:ext cx="8534400" cy="5638800"/>
          </a:xfrm>
        </p:spPr>
        <p:txBody>
          <a:bodyPr>
            <a:normAutofit fontScale="77500" lnSpcReduction="20000"/>
          </a:bodyPr>
          <a:lstStyle/>
          <a:p>
            <a:pPr marL="273050" indent="-273050">
              <a:buFont typeface="Wingdings 2" panose="05020102010507070707" pitchFamily="18" charset="2"/>
              <a:buChar char=""/>
            </a:pPr>
            <a:r>
              <a:rPr lang="en-US" altLang="en-GH"/>
              <a:t>Ecology</a:t>
            </a:r>
            <a:r>
              <a:rPr lang="en-GB" altLang="en-GH"/>
              <a:t>  -The study of the structure and function of nature</a:t>
            </a:r>
          </a:p>
          <a:p>
            <a:pPr marL="273050" indent="-273050">
              <a:buNone/>
            </a:pPr>
            <a:r>
              <a:rPr lang="en-GB" altLang="en-GH"/>
              <a:t> </a:t>
            </a:r>
            <a:endParaRPr lang="en-US" altLang="en-GH"/>
          </a:p>
          <a:p>
            <a:pPr marL="273050" indent="-273050">
              <a:buFont typeface="Wingdings 2" panose="05020102010507070707" pitchFamily="18" charset="2"/>
              <a:buChar char=""/>
            </a:pPr>
            <a:r>
              <a:rPr lang="en-US" altLang="en-GH"/>
              <a:t>Ecosystem – A self sustaining and self regulation of a community of living organisms  living together and interacting with their environment</a:t>
            </a:r>
            <a:endParaRPr lang="en-GB" altLang="en-GH"/>
          </a:p>
          <a:p>
            <a:pPr marL="273050" indent="-273050">
              <a:buNone/>
            </a:pPr>
            <a:r>
              <a:rPr lang="en-US" altLang="en-GH"/>
              <a:t>-</a:t>
            </a:r>
          </a:p>
          <a:p>
            <a:pPr marL="273050" indent="-273050">
              <a:buFont typeface="Wingdings 2" panose="05020102010507070707" pitchFamily="18" charset="2"/>
              <a:buChar char=""/>
            </a:pPr>
            <a:r>
              <a:rPr lang="en-US" altLang="en-GH"/>
              <a:t>Environment- An aggregate of all the external conditions that tends to affect organisms both physical and biological</a:t>
            </a:r>
          </a:p>
          <a:p>
            <a:pPr marL="273050" indent="-273050">
              <a:buFont typeface="Wingdings 2" panose="05020102010507070707" pitchFamily="18" charset="2"/>
              <a:buChar char=""/>
            </a:pPr>
            <a:endParaRPr lang="en-US" altLang="en-GH"/>
          </a:p>
          <a:p>
            <a:pPr marL="273050" indent="-273050">
              <a:buFont typeface="Wingdings 2" panose="05020102010507070707" pitchFamily="18" charset="2"/>
              <a:buChar char=""/>
            </a:pPr>
            <a:r>
              <a:rPr lang="en-US" altLang="en-GH"/>
              <a:t>Population-A community of organisms of the same species</a:t>
            </a:r>
            <a:endParaRPr lang="en-GB" altLang="en-GH"/>
          </a:p>
          <a:p>
            <a:pPr marL="273050" indent="-273050">
              <a:buNone/>
            </a:pPr>
            <a:endParaRPr lang="en-US" altLang="en-GH"/>
          </a:p>
          <a:p>
            <a:pPr marL="273050" indent="-273050">
              <a:buFont typeface="Wingdings 2" panose="05020102010507070707" pitchFamily="18" charset="2"/>
              <a:buChar char=""/>
            </a:pPr>
            <a:r>
              <a:rPr lang="en-US" altLang="en-GH"/>
              <a:t>Community- A community of living organisms living and interating with each other and their environment</a:t>
            </a:r>
          </a:p>
          <a:p>
            <a:pPr marL="273050" indent="-273050">
              <a:buFont typeface="Wingdings 2" panose="05020102010507070707" pitchFamily="18" charset="2"/>
              <a:buChar char=""/>
            </a:pPr>
            <a:endParaRPr lang="en-US" altLang="en-GH"/>
          </a:p>
          <a:p>
            <a:pPr marL="273050" indent="-273050">
              <a:buFont typeface="Wingdings 2" panose="05020102010507070707" pitchFamily="18" charset="2"/>
              <a:buChar char=""/>
            </a:pPr>
            <a:r>
              <a:rPr lang="en-US" altLang="en-GH"/>
              <a:t>Ecosphere/Biosphere</a:t>
            </a:r>
            <a:r>
              <a:rPr lang="en-GB" altLang="en-GH"/>
              <a:t>  - The sum total of all the ecosystems in the world</a:t>
            </a:r>
            <a:endParaRPr lang="en-US" altLang="en-GH"/>
          </a:p>
          <a:p>
            <a:pPr marL="273050" indent="-273050">
              <a:buFont typeface="Wingdings 2" panose="05020102010507070707" pitchFamily="18" charset="2"/>
              <a:buChar char=""/>
            </a:pPr>
            <a:endParaRPr lang="en-US" altLang="en-GH"/>
          </a:p>
          <a:p>
            <a:pPr marL="273050" indent="-273050">
              <a:buFont typeface="Wingdings 2" panose="05020102010507070707" pitchFamily="18" charset="2"/>
              <a:buChar char=""/>
            </a:pPr>
            <a:r>
              <a:rPr lang="en-US" altLang="en-GH"/>
              <a:t>Ecological niche- A species’ total role and function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a:extLst>
              <a:ext uri="{FF2B5EF4-FFF2-40B4-BE49-F238E27FC236}">
                <a16:creationId xmlns:a16="http://schemas.microsoft.com/office/drawing/2014/main" id="{29039010-6E2D-4CBC-A44D-45C1C6EE81B7}"/>
              </a:ext>
            </a:extLst>
          </p:cNvPr>
          <p:cNvSpPr>
            <a:spLocks noGrp="1" noChangeArrowheads="1"/>
          </p:cNvSpPr>
          <p:nvPr>
            <p:ph type="title"/>
          </p:nvPr>
        </p:nvSpPr>
        <p:spPr/>
        <p:txBody>
          <a:bodyPr/>
          <a:lstStyle/>
          <a:p>
            <a:pPr eaLnBrk="1" hangingPunct="1"/>
            <a:r>
              <a:rPr lang="en-US" altLang="en-GH"/>
              <a:t>Consumers</a:t>
            </a:r>
          </a:p>
        </p:txBody>
      </p:sp>
      <p:sp>
        <p:nvSpPr>
          <p:cNvPr id="3" name="Content Placeholder 2">
            <a:extLst>
              <a:ext uri="{FF2B5EF4-FFF2-40B4-BE49-F238E27FC236}">
                <a16:creationId xmlns:a16="http://schemas.microsoft.com/office/drawing/2014/main" id="{FD9E9555-289F-4BE5-B428-00A4662C1083}"/>
              </a:ext>
            </a:extLst>
          </p:cNvPr>
          <p:cNvSpPr>
            <a:spLocks noGrp="1"/>
          </p:cNvSpPr>
          <p:nvPr>
            <p:ph idx="1"/>
          </p:nvPr>
        </p:nvSpPr>
        <p:spPr>
          <a:xfrm>
            <a:off x="1981200" y="1125539"/>
            <a:ext cx="8229600" cy="5616575"/>
          </a:xfrm>
        </p:spPr>
        <p:txBody>
          <a:bodyPr rtlCol="0">
            <a:normAutofit/>
          </a:bodyPr>
          <a:lstStyle/>
          <a:p>
            <a:pPr marL="609600" indent="-609600">
              <a:buNone/>
              <a:defRPr/>
            </a:pPr>
            <a:r>
              <a:rPr lang="en-GB" sz="2400" dirty="0"/>
              <a:t>Omnivores </a:t>
            </a:r>
          </a:p>
          <a:p>
            <a:pPr>
              <a:defRPr/>
            </a:pPr>
            <a:r>
              <a:rPr lang="en-GB" sz="2400" dirty="0"/>
              <a:t>Animals that eat both plants and other animals.</a:t>
            </a:r>
          </a:p>
          <a:p>
            <a:pPr marL="609600" indent="-609600">
              <a:buNone/>
              <a:defRPr/>
            </a:pPr>
            <a:r>
              <a:rPr lang="en-GB" sz="2400" dirty="0"/>
              <a:t>Decomposers</a:t>
            </a:r>
          </a:p>
          <a:p>
            <a:pPr>
              <a:defRPr/>
            </a:pPr>
            <a:r>
              <a:rPr lang="en-GB" sz="2400" dirty="0"/>
              <a:t>Organisms that use non-living organic matter </a:t>
            </a:r>
          </a:p>
          <a:p>
            <a:pPr marL="609600" indent="-609600">
              <a:buNone/>
              <a:defRPr/>
            </a:pPr>
            <a:r>
              <a:rPr lang="en-GB" sz="2400" dirty="0"/>
              <a:t>as a source of energy and raw materials to build their bodies.    </a:t>
            </a:r>
          </a:p>
          <a:p>
            <a:pPr>
              <a:defRPr/>
            </a:pPr>
            <a:r>
              <a:rPr lang="en-GB" sz="2400" dirty="0"/>
              <a:t>Whenever an organism sheds a part of itself, excretes waste products or dies, it provides a source of food for decomposers.  </a:t>
            </a:r>
          </a:p>
          <a:p>
            <a:pPr>
              <a:defRPr/>
            </a:pPr>
            <a:r>
              <a:rPr lang="en-GB" sz="2400" dirty="0"/>
              <a:t>Decomposers are extremely important in breaking down organic matter . </a:t>
            </a:r>
          </a:p>
          <a:p>
            <a:pPr>
              <a:defRPr/>
            </a:pPr>
            <a:r>
              <a:rPr lang="en-GB" sz="2400" dirty="0"/>
              <a:t>Scavengers:- these animals eat carcasses  </a:t>
            </a:r>
            <a:r>
              <a:rPr lang="en-GB" sz="2400" dirty="0" err="1"/>
              <a:t>eg</a:t>
            </a:r>
            <a:r>
              <a:rPr lang="en-GB" sz="2400" dirty="0"/>
              <a:t> vultures </a:t>
            </a:r>
          </a:p>
          <a:p>
            <a:pPr marL="609600" indent="-609600">
              <a:defRPr/>
            </a:pPr>
            <a:endParaRPr lang="en-GB" sz="3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a:extLst>
              <a:ext uri="{FF2B5EF4-FFF2-40B4-BE49-F238E27FC236}">
                <a16:creationId xmlns:a16="http://schemas.microsoft.com/office/drawing/2014/main" id="{E7B19BBB-D09E-4AE4-B0C4-38A9AB0F75F1}"/>
              </a:ext>
            </a:extLst>
          </p:cNvPr>
          <p:cNvSpPr>
            <a:spLocks noGrp="1" noChangeArrowheads="1"/>
          </p:cNvSpPr>
          <p:nvPr>
            <p:ph type="title"/>
          </p:nvPr>
        </p:nvSpPr>
        <p:spPr/>
        <p:txBody>
          <a:bodyPr/>
          <a:lstStyle/>
          <a:p>
            <a:pPr eaLnBrk="1" hangingPunct="1"/>
            <a:r>
              <a:rPr lang="en-US" altLang="en-GH"/>
              <a:t>Decomposers</a:t>
            </a:r>
          </a:p>
        </p:txBody>
      </p:sp>
      <p:sp>
        <p:nvSpPr>
          <p:cNvPr id="181251" name="Content Placeholder 2">
            <a:extLst>
              <a:ext uri="{FF2B5EF4-FFF2-40B4-BE49-F238E27FC236}">
                <a16:creationId xmlns:a16="http://schemas.microsoft.com/office/drawing/2014/main" id="{02F2B55C-A5A5-4A44-AFE7-DB78C3930783}"/>
              </a:ext>
            </a:extLst>
          </p:cNvPr>
          <p:cNvSpPr>
            <a:spLocks noGrp="1" noChangeArrowheads="1"/>
          </p:cNvSpPr>
          <p:nvPr>
            <p:ph idx="1"/>
          </p:nvPr>
        </p:nvSpPr>
        <p:spPr/>
        <p:txBody>
          <a:bodyPr/>
          <a:lstStyle/>
          <a:p>
            <a:pPr eaLnBrk="1" hangingPunct="1"/>
            <a:r>
              <a:rPr lang="en-US" altLang="en-GH"/>
              <a:t>They derive their nutrient by breaking down the complex organic molecules into;</a:t>
            </a:r>
          </a:p>
          <a:p>
            <a:pPr eaLnBrk="1" hangingPunct="1"/>
            <a:r>
              <a:rPr lang="en-US" altLang="en-GH"/>
              <a:t>Inorganic nutrients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id="{C86FA889-D1E7-4B8D-B777-39D2B729EF86}"/>
              </a:ext>
            </a:extLst>
          </p:cNvPr>
          <p:cNvSpPr>
            <a:spLocks noGrp="1" noChangeArrowheads="1"/>
          </p:cNvSpPr>
          <p:nvPr>
            <p:ph type="title"/>
          </p:nvPr>
        </p:nvSpPr>
        <p:spPr/>
        <p:txBody>
          <a:bodyPr/>
          <a:lstStyle/>
          <a:p>
            <a:pPr eaLnBrk="1" hangingPunct="1"/>
            <a:r>
              <a:rPr lang="en-US" altLang="en-GH"/>
              <a:t>Detritivores, saprotrophs</a:t>
            </a:r>
          </a:p>
        </p:txBody>
      </p:sp>
      <p:sp>
        <p:nvSpPr>
          <p:cNvPr id="183299" name="Content Placeholder 2">
            <a:extLst>
              <a:ext uri="{FF2B5EF4-FFF2-40B4-BE49-F238E27FC236}">
                <a16:creationId xmlns:a16="http://schemas.microsoft.com/office/drawing/2014/main" id="{8F647A41-45CD-4333-948C-FF9F9866F250}"/>
              </a:ext>
            </a:extLst>
          </p:cNvPr>
          <p:cNvSpPr>
            <a:spLocks noGrp="1" noChangeArrowheads="1"/>
          </p:cNvSpPr>
          <p:nvPr>
            <p:ph idx="1"/>
          </p:nvPr>
        </p:nvSpPr>
        <p:spPr/>
        <p:txBody>
          <a:bodyPr/>
          <a:lstStyle/>
          <a:p>
            <a:pPr eaLnBrk="1" hangingPunct="1"/>
            <a:r>
              <a:rPr lang="en-US" altLang="en-GH"/>
              <a:t>They feed on dead organisms, wastes of living organisms, cast-offs and partially decomposed matter</a:t>
            </a:r>
          </a:p>
          <a:p>
            <a:pPr eaLnBrk="1" hangingPunct="1"/>
            <a:r>
              <a:rPr lang="en-US" altLang="en-GH"/>
              <a:t>Egs. Ants, earthworms, crabs, vulture etc</a:t>
            </a:r>
          </a:p>
          <a:p>
            <a:pPr eaLnBrk="1" hangingPunct="1"/>
            <a:r>
              <a:rPr lang="en-US" altLang="en-GH"/>
              <a:t>They may be also known as saprotrophs, detrivores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5FB72A7C-18C1-418F-94D3-89245618E6DF}"/>
              </a:ext>
            </a:extLst>
          </p:cNvPr>
          <p:cNvSpPr>
            <a:spLocks noGrp="1" noChangeArrowheads="1"/>
          </p:cNvSpPr>
          <p:nvPr>
            <p:ph type="title"/>
          </p:nvPr>
        </p:nvSpPr>
        <p:spPr>
          <a:xfrm>
            <a:off x="1703389" y="188913"/>
            <a:ext cx="8713787" cy="1223962"/>
          </a:xfrm>
        </p:spPr>
        <p:txBody>
          <a:bodyPr/>
          <a:lstStyle/>
          <a:p>
            <a:pPr eaLnBrk="1" hangingPunct="1"/>
            <a:r>
              <a:rPr lang="en-GB" altLang="en-GH" sz="2800"/>
              <a:t>Trophic Levels and energy flow in Ecosystems</a:t>
            </a:r>
          </a:p>
        </p:txBody>
      </p:sp>
      <p:sp>
        <p:nvSpPr>
          <p:cNvPr id="224259" name="Rectangle 3">
            <a:extLst>
              <a:ext uri="{FF2B5EF4-FFF2-40B4-BE49-F238E27FC236}">
                <a16:creationId xmlns:a16="http://schemas.microsoft.com/office/drawing/2014/main" id="{4DDF828E-77C5-44AB-9125-8EE832B8610A}"/>
              </a:ext>
            </a:extLst>
          </p:cNvPr>
          <p:cNvSpPr>
            <a:spLocks noGrp="1" noChangeArrowheads="1"/>
          </p:cNvSpPr>
          <p:nvPr>
            <p:ph idx="1"/>
          </p:nvPr>
        </p:nvSpPr>
        <p:spPr>
          <a:xfrm>
            <a:off x="1847851" y="1412875"/>
            <a:ext cx="8424863" cy="4679950"/>
          </a:xfrm>
        </p:spPr>
        <p:txBody>
          <a:bodyPr rtlCol="0">
            <a:normAutofit/>
          </a:bodyPr>
          <a:lstStyle/>
          <a:p>
            <a:pPr>
              <a:defRPr/>
            </a:pPr>
            <a:r>
              <a:rPr lang="en-GB" sz="2200" dirty="0"/>
              <a:t>Each step in the flow of energy through an ecosystem is known as a trophic level.  </a:t>
            </a:r>
          </a:p>
          <a:p>
            <a:pPr>
              <a:defRPr/>
            </a:pPr>
            <a:r>
              <a:rPr lang="en-GB" sz="2200" dirty="0"/>
              <a:t>Producers normally constitute the first trophic level</a:t>
            </a:r>
          </a:p>
          <a:p>
            <a:pPr>
              <a:defRPr/>
            </a:pPr>
            <a:r>
              <a:rPr lang="en-GB" sz="2200" dirty="0"/>
              <a:t>Herbivores for the second trophic level.  </a:t>
            </a:r>
          </a:p>
          <a:p>
            <a:pPr>
              <a:defRPr/>
            </a:pPr>
            <a:r>
              <a:rPr lang="en-GB" sz="2200" dirty="0"/>
              <a:t>Carnivores that eat herbivores are the third trophic level </a:t>
            </a:r>
          </a:p>
          <a:p>
            <a:pPr>
              <a:defRPr/>
            </a:pPr>
            <a:r>
              <a:rPr lang="en-GB" sz="2200" dirty="0"/>
              <a:t>Carnivores that eat other carnivores as occupants </a:t>
            </a:r>
          </a:p>
          <a:p>
            <a:pPr marL="609600" indent="-609600">
              <a:buNone/>
              <a:defRPr/>
            </a:pPr>
            <a:r>
              <a:rPr lang="en-GB" sz="2200" dirty="0"/>
              <a:t>of the fourth trophic level. </a:t>
            </a:r>
          </a:p>
          <a:p>
            <a:pPr>
              <a:defRPr/>
            </a:pPr>
            <a:r>
              <a:rPr lang="en-GB" sz="2200" dirty="0"/>
              <a:t>Omnivores, parasites and scavengers occupy different trophic levels depending upon what they happen to be eating at the time.  </a:t>
            </a:r>
          </a:p>
          <a:p>
            <a:pPr marL="609600" indent="-609600">
              <a:buNone/>
              <a:defRPr/>
            </a:pPr>
            <a:endParaRPr lang="en-GB" sz="2200" dirty="0"/>
          </a:p>
          <a:p>
            <a:pPr marL="609600" indent="-609600">
              <a:defRPr/>
            </a:pP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a:extLst>
              <a:ext uri="{FF2B5EF4-FFF2-40B4-BE49-F238E27FC236}">
                <a16:creationId xmlns:a16="http://schemas.microsoft.com/office/drawing/2014/main" id="{C2F7A7B1-2CE6-4FAE-9B2C-A530ED59A2FF}"/>
              </a:ext>
            </a:extLst>
          </p:cNvPr>
          <p:cNvSpPr>
            <a:spLocks noGrp="1" noChangeArrowheads="1"/>
          </p:cNvSpPr>
          <p:nvPr>
            <p:ph type="title"/>
          </p:nvPr>
        </p:nvSpPr>
        <p:spPr/>
        <p:txBody>
          <a:bodyPr/>
          <a:lstStyle/>
          <a:p>
            <a:pPr eaLnBrk="1" hangingPunct="1"/>
            <a:r>
              <a:rPr lang="en-GB" altLang="en-GH" sz="3600"/>
              <a:t>Trophic Levels and energy flow in Ecosystems</a:t>
            </a:r>
            <a:endParaRPr lang="en-US" altLang="en-GH" sz="3600"/>
          </a:p>
        </p:txBody>
      </p:sp>
      <p:sp>
        <p:nvSpPr>
          <p:cNvPr id="3" name="Content Placeholder 2">
            <a:extLst>
              <a:ext uri="{FF2B5EF4-FFF2-40B4-BE49-F238E27FC236}">
                <a16:creationId xmlns:a16="http://schemas.microsoft.com/office/drawing/2014/main" id="{57552B40-0C9A-48B3-8C91-6B1FC85D6A5F}"/>
              </a:ext>
            </a:extLst>
          </p:cNvPr>
          <p:cNvSpPr>
            <a:spLocks noGrp="1"/>
          </p:cNvSpPr>
          <p:nvPr>
            <p:ph idx="1"/>
          </p:nvPr>
        </p:nvSpPr>
        <p:spPr/>
        <p:txBody>
          <a:bodyPr rtlCol="0">
            <a:normAutofit/>
          </a:bodyPr>
          <a:lstStyle/>
          <a:p>
            <a:pPr>
              <a:defRPr/>
            </a:pPr>
            <a:r>
              <a:rPr lang="en-GB" dirty="0"/>
              <a:t>In ecosystems there is always the transfer of energy. </a:t>
            </a:r>
          </a:p>
          <a:p>
            <a:pPr>
              <a:defRPr/>
            </a:pPr>
            <a:r>
              <a:rPr lang="en-GB" dirty="0"/>
              <a:t> The transfer occurs in accordance with the second law of thermodynamics.  </a:t>
            </a:r>
          </a:p>
          <a:p>
            <a:pPr>
              <a:defRPr/>
            </a:pPr>
            <a:r>
              <a:rPr lang="en-GB" dirty="0"/>
              <a:t>As energy flows through an ecosystem</a:t>
            </a:r>
          </a:p>
          <a:p>
            <a:pPr>
              <a:defRPr/>
            </a:pPr>
            <a:r>
              <a:rPr lang="en-GB" dirty="0"/>
              <a:t> It passes through several levels know as trophic levels.  </a:t>
            </a:r>
          </a:p>
          <a:p>
            <a:pPr>
              <a:defRPr/>
            </a:pPr>
            <a:r>
              <a:rPr lang="en-GB" dirty="0"/>
              <a:t>Each trophic level contains a certain amount of energy.  </a:t>
            </a:r>
          </a:p>
          <a:p>
            <a:pPr marL="609600" indent="-609600">
              <a:buNone/>
              <a:defRPr/>
            </a:pPr>
            <a:r>
              <a:rPr lang="en-GB"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226AB018-0BFD-4BE1-9DBC-8B3BB096503B}"/>
              </a:ext>
            </a:extLst>
          </p:cNvPr>
          <p:cNvSpPr>
            <a:spLocks noGrp="1" noChangeArrowheads="1"/>
          </p:cNvSpPr>
          <p:nvPr>
            <p:ph type="title"/>
          </p:nvPr>
        </p:nvSpPr>
        <p:spPr>
          <a:xfrm>
            <a:off x="1703389" y="188913"/>
            <a:ext cx="8713787" cy="792162"/>
          </a:xfrm>
        </p:spPr>
        <p:txBody>
          <a:bodyPr/>
          <a:lstStyle/>
          <a:p>
            <a:pPr eaLnBrk="1" hangingPunct="1"/>
            <a:r>
              <a:rPr lang="en-GB" altLang="en-GH" sz="2800"/>
              <a:t>Trophic Levels and energy flow in Ecosystems</a:t>
            </a:r>
          </a:p>
        </p:txBody>
      </p:sp>
      <p:sp>
        <p:nvSpPr>
          <p:cNvPr id="189443" name="Rectangle 3">
            <a:extLst>
              <a:ext uri="{FF2B5EF4-FFF2-40B4-BE49-F238E27FC236}">
                <a16:creationId xmlns:a16="http://schemas.microsoft.com/office/drawing/2014/main" id="{5579D3F9-155C-4C91-A377-6EB37839D9DE}"/>
              </a:ext>
            </a:extLst>
          </p:cNvPr>
          <p:cNvSpPr>
            <a:spLocks noGrp="1" noChangeArrowheads="1"/>
          </p:cNvSpPr>
          <p:nvPr>
            <p:ph idx="1"/>
          </p:nvPr>
        </p:nvSpPr>
        <p:spPr>
          <a:xfrm>
            <a:off x="1703389" y="1196976"/>
            <a:ext cx="8569325" cy="5400675"/>
          </a:xfrm>
        </p:spPr>
        <p:txBody>
          <a:bodyPr/>
          <a:lstStyle/>
          <a:p>
            <a:pPr eaLnBrk="1" hangingPunct="1"/>
            <a:r>
              <a:rPr lang="en-GB" altLang="en-GH" sz="2400"/>
              <a:t>Each time </a:t>
            </a:r>
            <a:r>
              <a:rPr lang="en-GB" altLang="en-GH" sz="2200"/>
              <a:t>useful energy is lost, usually as heat to the surroundings.  </a:t>
            </a:r>
          </a:p>
          <a:p>
            <a:pPr eaLnBrk="1" hangingPunct="1"/>
            <a:r>
              <a:rPr lang="en-GB" altLang="en-GH" sz="2200"/>
              <a:t>Therefore, in most ecosystems useful energy is lost, usually as heat to the surroundings.  </a:t>
            </a:r>
          </a:p>
          <a:p>
            <a:pPr eaLnBrk="1" hangingPunct="1"/>
            <a:r>
              <a:rPr lang="en-GB" altLang="en-GH" sz="2200"/>
              <a:t>It  is normally difficult to actually measure the amount of energy contained in each trophic level.  </a:t>
            </a:r>
          </a:p>
          <a:p>
            <a:pPr eaLnBrk="1" hangingPunct="1"/>
            <a:r>
              <a:rPr lang="en-GB" altLang="en-GH" sz="2200"/>
              <a:t>One of the ways to estimate the amount of energy is to quantify the biomass.  </a:t>
            </a:r>
            <a:endParaRPr lang="en-GB" altLang="en-GH"/>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D57C8801-755F-4A68-AD3A-4D395AF8EBBF}"/>
              </a:ext>
            </a:extLst>
          </p:cNvPr>
          <p:cNvSpPr>
            <a:spLocks noGrp="1" noChangeArrowheads="1"/>
          </p:cNvSpPr>
          <p:nvPr>
            <p:ph type="title"/>
          </p:nvPr>
        </p:nvSpPr>
        <p:spPr>
          <a:xfrm>
            <a:off x="1703389" y="188913"/>
            <a:ext cx="8713787" cy="576262"/>
          </a:xfrm>
        </p:spPr>
        <p:txBody>
          <a:bodyPr/>
          <a:lstStyle/>
          <a:p>
            <a:pPr eaLnBrk="1" hangingPunct="1"/>
            <a:r>
              <a:rPr lang="en-GB" altLang="en-GH" sz="2800"/>
              <a:t>FOOD CHAINS AND FOOD WEBS</a:t>
            </a:r>
          </a:p>
        </p:txBody>
      </p:sp>
      <p:sp>
        <p:nvSpPr>
          <p:cNvPr id="224259" name="Rectangle 3">
            <a:extLst>
              <a:ext uri="{FF2B5EF4-FFF2-40B4-BE49-F238E27FC236}">
                <a16:creationId xmlns:a16="http://schemas.microsoft.com/office/drawing/2014/main" id="{2D7E898D-46BD-4C7D-95E2-5407471735EF}"/>
              </a:ext>
            </a:extLst>
          </p:cNvPr>
          <p:cNvSpPr>
            <a:spLocks noGrp="1" noChangeArrowheads="1"/>
          </p:cNvSpPr>
          <p:nvPr>
            <p:ph idx="1"/>
          </p:nvPr>
        </p:nvSpPr>
        <p:spPr>
          <a:xfrm>
            <a:off x="1524000" y="692150"/>
            <a:ext cx="9144000" cy="5949950"/>
          </a:xfrm>
        </p:spPr>
        <p:txBody>
          <a:bodyPr rtlCol="0">
            <a:normAutofit/>
          </a:bodyPr>
          <a:lstStyle/>
          <a:p>
            <a:pPr marL="609600" indent="-609600">
              <a:buNone/>
              <a:defRPr/>
            </a:pPr>
            <a:r>
              <a:rPr lang="en-GB" sz="4000" dirty="0"/>
              <a:t>Food Chain</a:t>
            </a:r>
          </a:p>
          <a:p>
            <a:pPr>
              <a:defRPr/>
            </a:pPr>
            <a:r>
              <a:rPr lang="en-GB" sz="2200" dirty="0"/>
              <a:t> </a:t>
            </a:r>
            <a:r>
              <a:rPr lang="en-GB" dirty="0"/>
              <a:t>A series of organisms occupying different trophic levels through which energy passes as a result of one organism consuming another.  </a:t>
            </a:r>
          </a:p>
          <a:p>
            <a:pPr>
              <a:defRPr/>
            </a:pPr>
            <a:r>
              <a:rPr lang="en-GB" dirty="0"/>
              <a:t>Some food chains rely on a constant supply of small pieces of dead organic material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a:extLst>
              <a:ext uri="{FF2B5EF4-FFF2-40B4-BE49-F238E27FC236}">
                <a16:creationId xmlns:a16="http://schemas.microsoft.com/office/drawing/2014/main" id="{F5BE27D6-5AE2-4D48-9219-D590AF253228}"/>
              </a:ext>
            </a:extLst>
          </p:cNvPr>
          <p:cNvSpPr>
            <a:spLocks noGrp="1" noChangeArrowheads="1"/>
          </p:cNvSpPr>
          <p:nvPr>
            <p:ph type="body" idx="1"/>
          </p:nvPr>
        </p:nvSpPr>
        <p:spPr>
          <a:xfrm>
            <a:off x="1981200" y="609600"/>
            <a:ext cx="8229600" cy="5715000"/>
          </a:xfrm>
        </p:spPr>
        <p:txBody>
          <a:bodyPr/>
          <a:lstStyle/>
          <a:p>
            <a:pPr marL="495300" indent="-495300">
              <a:buFont typeface="Wingdings" panose="05000000000000000000" pitchFamily="2" charset="2"/>
              <a:buChar char="v"/>
            </a:pPr>
            <a:r>
              <a:rPr lang="en-GB" altLang="en-GH" b="1">
                <a:solidFill>
                  <a:schemeClr val="accent1"/>
                </a:solidFill>
              </a:rPr>
              <a:t>The Trophic Structure In The Ecosystem</a:t>
            </a:r>
          </a:p>
          <a:p>
            <a:pPr marL="495300" indent="-495300"/>
            <a:r>
              <a:rPr lang="en-US" altLang="en-GH">
                <a:solidFill>
                  <a:srgbClr val="FF0000"/>
                </a:solidFill>
              </a:rPr>
              <a:t> </a:t>
            </a:r>
            <a:r>
              <a:rPr lang="en-GB" altLang="en-GH">
                <a:solidFill>
                  <a:srgbClr val="FF0000"/>
                </a:solidFill>
              </a:rPr>
              <a:t>Autotrophs:</a:t>
            </a:r>
            <a:r>
              <a:rPr lang="en-GB" altLang="en-GH"/>
              <a:t> derive energy from the sun and non-living sources</a:t>
            </a:r>
          </a:p>
          <a:p>
            <a:pPr marL="495300" indent="-495300">
              <a:buNone/>
            </a:pPr>
            <a:endParaRPr lang="en-GB" altLang="en-GH"/>
          </a:p>
          <a:p>
            <a:pPr marL="495300" indent="-495300"/>
            <a:r>
              <a:rPr lang="en-GB" altLang="en-GH">
                <a:solidFill>
                  <a:srgbClr val="FF0000"/>
                </a:solidFill>
              </a:rPr>
              <a:t>Heterotrophs and decomposers:</a:t>
            </a:r>
            <a:r>
              <a:rPr lang="en-GB" altLang="en-GH"/>
              <a:t> feed on preformed organic matter</a:t>
            </a:r>
          </a:p>
          <a:p>
            <a:pPr marL="495300" indent="-495300">
              <a:buFont typeface="Wingdings" panose="05000000000000000000" pitchFamily="2" charset="2"/>
              <a:buChar char="v"/>
            </a:pPr>
            <a:endParaRPr lang="en-GB" altLang="en-GH">
              <a:solidFill>
                <a:srgbClr val="FF0000"/>
              </a:solidFill>
            </a:endParaRPr>
          </a:p>
          <a:p>
            <a:pPr marL="495300" indent="-495300">
              <a:buFont typeface="Wingdings" panose="05000000000000000000" pitchFamily="2" charset="2"/>
              <a:buChar char="v"/>
            </a:pPr>
            <a:r>
              <a:rPr lang="en-GB" altLang="en-GH" sz="3200" b="1">
                <a:solidFill>
                  <a:schemeClr val="accent1"/>
                </a:solidFill>
              </a:rPr>
              <a:t>Food chain/web</a:t>
            </a:r>
            <a:r>
              <a:rPr lang="en-US" altLang="en-GH" b="1">
                <a:solidFill>
                  <a:schemeClr val="accent1"/>
                </a:solidFill>
              </a:rPr>
              <a:t> </a:t>
            </a:r>
          </a:p>
          <a:p>
            <a:pPr marL="495300" indent="-495300">
              <a:buSzPct val="130000"/>
              <a:buFontTx/>
              <a:buChar char="•"/>
            </a:pPr>
            <a:r>
              <a:rPr lang="en-GB" altLang="en-GH" b="1"/>
              <a:t>A food chain is simple and it shows that all life forms and all forms of food begin with sunlight and green plants</a:t>
            </a:r>
            <a:r>
              <a:rPr lang="en-GB" altLang="en-GH"/>
              <a:t> </a:t>
            </a:r>
            <a:endParaRPr lang="en-US" altLang="en-GH"/>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B4778618-172A-4887-BE4D-831B6B59FB7F}"/>
              </a:ext>
            </a:extLst>
          </p:cNvPr>
          <p:cNvSpPr>
            <a:spLocks noGrp="1"/>
          </p:cNvSpPr>
          <p:nvPr>
            <p:ph type="body" sz="half" idx="1"/>
          </p:nvPr>
        </p:nvSpPr>
        <p:spPr>
          <a:xfrm>
            <a:off x="1981200" y="4953000"/>
            <a:ext cx="8458200" cy="1371600"/>
          </a:xfrm>
        </p:spPr>
        <p:txBody>
          <a:bodyPr rtlCol="0">
            <a:normAutofit fontScale="25000" lnSpcReduction="20000"/>
          </a:bodyPr>
          <a:lstStyle/>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endParaRPr lang="en-GB" altLang="en-GH" sz="900" b="1"/>
          </a:p>
          <a:p>
            <a:pPr eaLnBrk="1" hangingPunct="1">
              <a:lnSpc>
                <a:spcPct val="80000"/>
              </a:lnSpc>
              <a:buFont typeface="Wingdings 2" panose="05020102010507070707" pitchFamily="18" charset="2"/>
              <a:buNone/>
              <a:defRPr/>
            </a:pPr>
            <a:r>
              <a:rPr lang="en-GB" altLang="en-GH" sz="1800" b="1"/>
              <a:t>Figure 4: A typical food chain</a:t>
            </a:r>
            <a:endParaRPr lang="en-US" altLang="en-GH" sz="1800" b="1"/>
          </a:p>
        </p:txBody>
      </p:sp>
      <p:pic>
        <p:nvPicPr>
          <p:cNvPr id="194563" name="Picture 4" descr="A typical food chain">
            <a:extLst>
              <a:ext uri="{FF2B5EF4-FFF2-40B4-BE49-F238E27FC236}">
                <a16:creationId xmlns:a16="http://schemas.microsoft.com/office/drawing/2014/main" id="{3F2C3388-F04D-4706-8019-7D9C596BA4B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86000" y="685800"/>
            <a:ext cx="7848600" cy="51816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a:extLst>
              <a:ext uri="{FF2B5EF4-FFF2-40B4-BE49-F238E27FC236}">
                <a16:creationId xmlns:a16="http://schemas.microsoft.com/office/drawing/2014/main" id="{D926A2C2-6C4A-4A2C-B20D-181CE13AB178}"/>
              </a:ext>
            </a:extLst>
          </p:cNvPr>
          <p:cNvSpPr>
            <a:spLocks noGrp="1" noChangeArrowheads="1"/>
          </p:cNvSpPr>
          <p:nvPr>
            <p:ph type="body" sz="half" idx="1"/>
          </p:nvPr>
        </p:nvSpPr>
        <p:spPr>
          <a:xfrm>
            <a:off x="1981200" y="228600"/>
            <a:ext cx="8534400" cy="6096000"/>
          </a:xfrm>
        </p:spPr>
        <p:txBody>
          <a:bodyPr/>
          <a:lstStyle/>
          <a:p>
            <a:pPr eaLnBrk="1" hangingPunct="1">
              <a:buFont typeface="Wingdings 2" panose="05020102010507070707" pitchFamily="18" charset="2"/>
              <a:buNone/>
            </a:pPr>
            <a:r>
              <a:rPr lang="en-GB" altLang="en-GH" sz="3200" b="1">
                <a:solidFill>
                  <a:schemeClr val="accent1"/>
                </a:solidFill>
              </a:rPr>
              <a:t>Common Basis for Comparing Ecosystems</a:t>
            </a:r>
          </a:p>
          <a:p>
            <a:pPr eaLnBrk="1" hangingPunct="1">
              <a:buFont typeface="Wingdings 2" panose="05020102010507070707" pitchFamily="18" charset="2"/>
              <a:buNone/>
            </a:pPr>
            <a:endParaRPr lang="en-GB" altLang="en-GH" b="1">
              <a:solidFill>
                <a:schemeClr val="accent1"/>
              </a:solidFill>
            </a:endParaRPr>
          </a:p>
          <a:p>
            <a:pPr eaLnBrk="1" hangingPunct="1">
              <a:buFont typeface="Wingdings" panose="05000000000000000000" pitchFamily="2" charset="2"/>
              <a:buChar char="v"/>
            </a:pPr>
            <a:r>
              <a:rPr lang="en-GB" altLang="en-GH" b="1">
                <a:solidFill>
                  <a:srgbClr val="FF0000"/>
                </a:solidFill>
              </a:rPr>
              <a:t>Pyramid of Numbers</a:t>
            </a:r>
            <a:r>
              <a:rPr lang="en-US" altLang="en-GH">
                <a:solidFill>
                  <a:srgbClr val="FF0000"/>
                </a:solidFill>
              </a:rPr>
              <a:t> </a:t>
            </a:r>
          </a:p>
          <a:p>
            <a:pPr eaLnBrk="1" hangingPunct="1">
              <a:buSzPct val="130000"/>
              <a:buFontTx/>
              <a:buChar char="•"/>
            </a:pPr>
            <a:r>
              <a:rPr lang="en-GB" altLang="en-GH"/>
              <a:t>The number of organisms in each level is counted</a:t>
            </a:r>
            <a:r>
              <a:rPr lang="en-US" altLang="en-GH"/>
              <a:t> </a:t>
            </a:r>
          </a:p>
          <a:p>
            <a:pPr eaLnBrk="1" hangingPunct="1">
              <a:buSzPct val="130000"/>
              <a:buFontTx/>
              <a:buNone/>
            </a:pPr>
            <a:endParaRPr lang="en-US" altLang="en-GH"/>
          </a:p>
          <a:p>
            <a:pPr eaLnBrk="1" hangingPunct="1">
              <a:buSzPct val="130000"/>
              <a:buFontTx/>
              <a:buChar char="•"/>
            </a:pPr>
            <a:r>
              <a:rPr lang="en-GB" altLang="en-GH"/>
              <a:t>This basis for comparison is not reliable in most cases</a:t>
            </a:r>
            <a:r>
              <a:rPr lang="en-US" altLang="en-GH"/>
              <a:t> </a:t>
            </a:r>
          </a:p>
          <a:p>
            <a:pPr eaLnBrk="1" hangingPunct="1">
              <a:buSzPct val="130000"/>
              <a:buFontTx/>
              <a:buNone/>
            </a:pPr>
            <a:endParaRPr lang="en-US" altLang="en-GH"/>
          </a:p>
          <a:p>
            <a:pPr eaLnBrk="1" hangingPunct="1">
              <a:buSzPct val="130000"/>
              <a:buFontTx/>
              <a:buChar char="•"/>
            </a:pPr>
            <a:r>
              <a:rPr lang="en-GB" altLang="en-GH"/>
              <a:t>The pyramid of biomass seems to solve the ambiguity in the pyramid of numbers</a:t>
            </a:r>
            <a:endParaRPr lang="en-US" altLang="en-GH"/>
          </a:p>
          <a:p>
            <a:pPr eaLnBrk="1" hangingPunct="1">
              <a:buSzPct val="130000"/>
              <a:buFontTx/>
              <a:buChar char="•"/>
            </a:pPr>
            <a:endParaRPr lang="en-US" altLang="en-GH"/>
          </a:p>
          <a:p>
            <a:pPr eaLnBrk="1" hangingPunct="1">
              <a:buSzPct val="130000"/>
              <a:buFontTx/>
              <a:buChar char="•"/>
            </a:pPr>
            <a:endParaRPr lang="en-GB" altLang="en-GH">
              <a:solidFill>
                <a:srgbClr val="FF0000"/>
              </a:solidFill>
            </a:endParaRPr>
          </a:p>
          <a:p>
            <a:pPr eaLnBrk="1" hangingPunct="1">
              <a:buFont typeface="Wingdings 2" panose="05020102010507070707" pitchFamily="18" charset="2"/>
              <a:buNone/>
            </a:pPr>
            <a:endParaRPr lang="en-US" altLang="en-GH">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79129192-19EE-4848-9157-2087BD2D596A}"/>
              </a:ext>
            </a:extLst>
          </p:cNvPr>
          <p:cNvSpPr>
            <a:spLocks noGrp="1" noChangeArrowheads="1"/>
          </p:cNvSpPr>
          <p:nvPr>
            <p:ph type="title"/>
          </p:nvPr>
        </p:nvSpPr>
        <p:spPr/>
        <p:txBody>
          <a:bodyPr/>
          <a:lstStyle/>
          <a:p>
            <a:r>
              <a:rPr lang="en-US" altLang="en-GH"/>
              <a:t>Tropical ecosystem</a:t>
            </a:r>
            <a:endParaRPr lang="en-GH" altLang="en-GH"/>
          </a:p>
        </p:txBody>
      </p:sp>
      <p:pic>
        <p:nvPicPr>
          <p:cNvPr id="122883" name="Content Placeholder 4">
            <a:extLst>
              <a:ext uri="{FF2B5EF4-FFF2-40B4-BE49-F238E27FC236}">
                <a16:creationId xmlns:a16="http://schemas.microsoft.com/office/drawing/2014/main" id="{B5BD0F4F-A493-4CA6-A072-567EE0DFF3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01889" y="1825625"/>
            <a:ext cx="7388225" cy="435133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4E702180-3E77-45E1-94B4-80EE0761061C}"/>
              </a:ext>
            </a:extLst>
          </p:cNvPr>
          <p:cNvSpPr>
            <a:spLocks noGrp="1"/>
          </p:cNvSpPr>
          <p:nvPr>
            <p:ph type="body" sz="half" idx="1"/>
          </p:nvPr>
        </p:nvSpPr>
        <p:spPr>
          <a:xfrm>
            <a:off x="1981200" y="4648200"/>
            <a:ext cx="8458200" cy="1676400"/>
          </a:xfrm>
        </p:spPr>
        <p:txBody>
          <a:bodyPr rtlCol="0">
            <a:normAutofit fontScale="55000" lnSpcReduction="20000"/>
          </a:bodyPr>
          <a:lstStyle/>
          <a:p>
            <a:pPr eaLnBrk="1" hangingPunct="1">
              <a:lnSpc>
                <a:spcPct val="80000"/>
              </a:lnSpc>
              <a:buFont typeface="Wingdings 2" panose="05020102010507070707" pitchFamily="18" charset="2"/>
              <a:buNone/>
              <a:defRPr/>
            </a:pPr>
            <a:endParaRPr lang="en-GB" altLang="en-GH" sz="900"/>
          </a:p>
          <a:p>
            <a:pPr eaLnBrk="1" hangingPunct="1">
              <a:lnSpc>
                <a:spcPct val="80000"/>
              </a:lnSpc>
              <a:buFont typeface="Wingdings 2" panose="05020102010507070707" pitchFamily="18" charset="2"/>
              <a:buNone/>
              <a:defRPr/>
            </a:pPr>
            <a:endParaRPr lang="en-GB" altLang="en-GH" sz="900"/>
          </a:p>
          <a:p>
            <a:pPr eaLnBrk="1" hangingPunct="1">
              <a:lnSpc>
                <a:spcPct val="80000"/>
              </a:lnSpc>
              <a:buFont typeface="Wingdings 2" panose="05020102010507070707" pitchFamily="18" charset="2"/>
              <a:buNone/>
              <a:defRPr/>
            </a:pPr>
            <a:endParaRPr lang="en-GB" altLang="en-GH" sz="900"/>
          </a:p>
          <a:p>
            <a:pPr eaLnBrk="1" hangingPunct="1">
              <a:lnSpc>
                <a:spcPct val="80000"/>
              </a:lnSpc>
              <a:buFont typeface="Wingdings 2" panose="05020102010507070707" pitchFamily="18" charset="2"/>
              <a:buNone/>
              <a:defRPr/>
            </a:pPr>
            <a:endParaRPr lang="en-GB" altLang="en-GH" sz="900"/>
          </a:p>
          <a:p>
            <a:pPr eaLnBrk="1" hangingPunct="1">
              <a:lnSpc>
                <a:spcPct val="80000"/>
              </a:lnSpc>
              <a:buFont typeface="Wingdings 2" panose="05020102010507070707" pitchFamily="18" charset="2"/>
              <a:buNone/>
              <a:defRPr/>
            </a:pPr>
            <a:endParaRPr lang="en-GB" altLang="en-GH" sz="900"/>
          </a:p>
          <a:p>
            <a:pPr eaLnBrk="1" hangingPunct="1">
              <a:lnSpc>
                <a:spcPct val="80000"/>
              </a:lnSpc>
              <a:buFont typeface="Wingdings 2" panose="05020102010507070707" pitchFamily="18" charset="2"/>
              <a:buNone/>
              <a:defRPr/>
            </a:pPr>
            <a:endParaRPr lang="en-GB" altLang="en-GH" sz="900"/>
          </a:p>
          <a:p>
            <a:pPr eaLnBrk="1" hangingPunct="1">
              <a:lnSpc>
                <a:spcPct val="80000"/>
              </a:lnSpc>
              <a:buFont typeface="Wingdings 2" panose="05020102010507070707" pitchFamily="18" charset="2"/>
              <a:buNone/>
              <a:defRPr/>
            </a:pPr>
            <a:endParaRPr lang="en-GB" altLang="en-GH" sz="900"/>
          </a:p>
          <a:p>
            <a:pPr eaLnBrk="1" hangingPunct="1">
              <a:lnSpc>
                <a:spcPct val="80000"/>
              </a:lnSpc>
              <a:buFont typeface="Wingdings 2" panose="05020102010507070707" pitchFamily="18" charset="2"/>
              <a:buNone/>
              <a:defRPr/>
            </a:pPr>
            <a:endParaRPr lang="en-GB" altLang="en-GH" sz="1800"/>
          </a:p>
          <a:p>
            <a:pPr eaLnBrk="1" hangingPunct="1">
              <a:lnSpc>
                <a:spcPct val="80000"/>
              </a:lnSpc>
              <a:buFont typeface="Wingdings 2" panose="05020102010507070707" pitchFamily="18" charset="2"/>
              <a:buNone/>
              <a:defRPr/>
            </a:pPr>
            <a:r>
              <a:rPr lang="en-GB" altLang="en-GH" sz="2400"/>
              <a:t>Figure 5: Pyramid of numbers</a:t>
            </a:r>
            <a:r>
              <a:rPr lang="en-US" altLang="en-GH" sz="900"/>
              <a:t> </a:t>
            </a:r>
          </a:p>
        </p:txBody>
      </p:sp>
      <p:pic>
        <p:nvPicPr>
          <p:cNvPr id="196611" name="Picture 4" descr="Pyramid of numbers">
            <a:extLst>
              <a:ext uri="{FF2B5EF4-FFF2-40B4-BE49-F238E27FC236}">
                <a16:creationId xmlns:a16="http://schemas.microsoft.com/office/drawing/2014/main" id="{6F7FE60B-8EEE-4987-A18E-A8057711FF6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14600" y="1143000"/>
            <a:ext cx="7543800" cy="39624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a:extLst>
              <a:ext uri="{FF2B5EF4-FFF2-40B4-BE49-F238E27FC236}">
                <a16:creationId xmlns:a16="http://schemas.microsoft.com/office/drawing/2014/main" id="{DDF4553A-E157-4AF9-AF4C-15BF0E96DB01}"/>
              </a:ext>
            </a:extLst>
          </p:cNvPr>
          <p:cNvSpPr>
            <a:spLocks noGrp="1" noChangeArrowheads="1"/>
          </p:cNvSpPr>
          <p:nvPr>
            <p:ph type="title"/>
          </p:nvPr>
        </p:nvSpPr>
        <p:spPr/>
        <p:txBody>
          <a:bodyPr/>
          <a:lstStyle/>
          <a:p>
            <a:pPr eaLnBrk="1" hangingPunct="1"/>
            <a:r>
              <a:rPr lang="en-US" altLang="en-GH"/>
              <a:t>Question</a:t>
            </a:r>
          </a:p>
        </p:txBody>
      </p:sp>
      <p:sp>
        <p:nvSpPr>
          <p:cNvPr id="3" name="Content Placeholder 2">
            <a:extLst>
              <a:ext uri="{FF2B5EF4-FFF2-40B4-BE49-F238E27FC236}">
                <a16:creationId xmlns:a16="http://schemas.microsoft.com/office/drawing/2014/main" id="{354251A4-E968-4877-83BD-CF9695085163}"/>
              </a:ext>
            </a:extLst>
          </p:cNvPr>
          <p:cNvSpPr>
            <a:spLocks noGrp="1"/>
          </p:cNvSpPr>
          <p:nvPr>
            <p:ph idx="1"/>
          </p:nvPr>
        </p:nvSpPr>
        <p:spPr/>
        <p:txBody>
          <a:bodyPr rtlCol="0">
            <a:normAutofit/>
          </a:bodyPr>
          <a:lstStyle/>
          <a:p>
            <a:pPr marL="0" indent="0">
              <a:buNone/>
              <a:defRPr/>
            </a:pPr>
            <a:r>
              <a:rPr lang="en-US" sz="2400" dirty="0"/>
              <a:t>A deer eats 25kg of herbaceous material per day. The herbaceous material is approximately 20% dry matter(DM) and has an energy content of 10MJ. (kg DM)ˉ1. Of the total energy ingested per day, 25% is excreted as undigested material. Of the 75% that is digested, 80% is lost to metabolic waste products and heat. The remaining 20% is converted to body tissue. How MJ are converted to body tissue on a daily basis? Calculate the percentage of energy consumed that is converted to body tissue</a:t>
            </a:r>
          </a:p>
          <a:p>
            <a:pPr>
              <a:defRPr/>
            </a:pPr>
            <a:r>
              <a:rPr lang="en-US" sz="2400" dirty="0"/>
              <a:t>Draw a schematic of energy balance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a:extLst>
              <a:ext uri="{FF2B5EF4-FFF2-40B4-BE49-F238E27FC236}">
                <a16:creationId xmlns:a16="http://schemas.microsoft.com/office/drawing/2014/main" id="{02983F63-4AEE-4D4C-B958-A32B09BAF880}"/>
              </a:ext>
            </a:extLst>
          </p:cNvPr>
          <p:cNvSpPr>
            <a:spLocks noGrp="1" noChangeArrowheads="1"/>
          </p:cNvSpPr>
          <p:nvPr>
            <p:ph type="title"/>
          </p:nvPr>
        </p:nvSpPr>
        <p:spPr/>
        <p:txBody>
          <a:bodyPr/>
          <a:lstStyle/>
          <a:p>
            <a:pPr eaLnBrk="1" hangingPunct="1"/>
            <a:r>
              <a:rPr lang="en-US" altLang="en-GH"/>
              <a:t>Question</a:t>
            </a:r>
          </a:p>
        </p:txBody>
      </p:sp>
      <p:sp>
        <p:nvSpPr>
          <p:cNvPr id="198659" name="Content Placeholder 2">
            <a:extLst>
              <a:ext uri="{FF2B5EF4-FFF2-40B4-BE49-F238E27FC236}">
                <a16:creationId xmlns:a16="http://schemas.microsoft.com/office/drawing/2014/main" id="{1976A5EF-33D5-4441-8F39-9933CD75514A}"/>
              </a:ext>
            </a:extLst>
          </p:cNvPr>
          <p:cNvSpPr>
            <a:spLocks noGrp="1" noChangeArrowheads="1"/>
          </p:cNvSpPr>
          <p:nvPr>
            <p:ph idx="1"/>
          </p:nvPr>
        </p:nvSpPr>
        <p:spPr/>
        <p:txBody>
          <a:bodyPr/>
          <a:lstStyle/>
          <a:p>
            <a:pPr eaLnBrk="1" hangingPunct="1"/>
            <a:r>
              <a:rPr lang="en-US" altLang="en-GH"/>
              <a:t>For every megajoule of energy used by the phytoplankton in lake Michigan. How many joules of energy are used in building cell tissue in the lake trout? How many in humans? Use the food chain path</a:t>
            </a:r>
          </a:p>
          <a:p>
            <a:pPr eaLnBrk="1" hangingPunct="1"/>
            <a:r>
              <a:rPr lang="en-US" altLang="en-GH"/>
              <a:t>Phytoplankton	zooplankton		alewife		lake trout		humans</a:t>
            </a:r>
          </a:p>
          <a:p>
            <a:pPr eaLnBrk="1" hangingPunct="1"/>
            <a:r>
              <a:rPr lang="en-US" altLang="en-GH"/>
              <a:t>Given only 10% of energy consumed is converted to biomass</a:t>
            </a:r>
          </a:p>
        </p:txBody>
      </p:sp>
      <p:sp>
        <p:nvSpPr>
          <p:cNvPr id="4" name="Right Arrow 3">
            <a:extLst>
              <a:ext uri="{FF2B5EF4-FFF2-40B4-BE49-F238E27FC236}">
                <a16:creationId xmlns:a16="http://schemas.microsoft.com/office/drawing/2014/main" id="{31FB3A05-4229-48DF-94C8-01AD08E66E8A}"/>
              </a:ext>
            </a:extLst>
          </p:cNvPr>
          <p:cNvSpPr/>
          <p:nvPr/>
        </p:nvSpPr>
        <p:spPr>
          <a:xfrm>
            <a:off x="5121276" y="4005263"/>
            <a:ext cx="360363"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ight Arrow 4">
            <a:extLst>
              <a:ext uri="{FF2B5EF4-FFF2-40B4-BE49-F238E27FC236}">
                <a16:creationId xmlns:a16="http://schemas.microsoft.com/office/drawing/2014/main" id="{69615C22-51AE-4E0F-B569-F95ABB7ED303}"/>
              </a:ext>
            </a:extLst>
          </p:cNvPr>
          <p:cNvSpPr/>
          <p:nvPr/>
        </p:nvSpPr>
        <p:spPr>
          <a:xfrm>
            <a:off x="7751763" y="4443413"/>
            <a:ext cx="4318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Arrow 5">
            <a:extLst>
              <a:ext uri="{FF2B5EF4-FFF2-40B4-BE49-F238E27FC236}">
                <a16:creationId xmlns:a16="http://schemas.microsoft.com/office/drawing/2014/main" id="{52E8235C-0B4B-463D-B89A-AAEC497DA140}"/>
              </a:ext>
            </a:extLst>
          </p:cNvPr>
          <p:cNvSpPr/>
          <p:nvPr/>
        </p:nvSpPr>
        <p:spPr>
          <a:xfrm>
            <a:off x="4703763" y="4440238"/>
            <a:ext cx="576262"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ight Arrow 6">
            <a:extLst>
              <a:ext uri="{FF2B5EF4-FFF2-40B4-BE49-F238E27FC236}">
                <a16:creationId xmlns:a16="http://schemas.microsoft.com/office/drawing/2014/main" id="{B0D46FAB-3923-479D-9D3D-AE0D0E7CBC0C}"/>
              </a:ext>
            </a:extLst>
          </p:cNvPr>
          <p:cNvSpPr/>
          <p:nvPr/>
        </p:nvSpPr>
        <p:spPr>
          <a:xfrm>
            <a:off x="2212975" y="4440238"/>
            <a:ext cx="6477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a:extLst>
              <a:ext uri="{FF2B5EF4-FFF2-40B4-BE49-F238E27FC236}">
                <a16:creationId xmlns:a16="http://schemas.microsoft.com/office/drawing/2014/main" id="{E20BCF85-3A99-43AF-92B3-5C0C8F85E463}"/>
              </a:ext>
            </a:extLst>
          </p:cNvPr>
          <p:cNvSpPr>
            <a:spLocks noGrp="1" noChangeArrowheads="1"/>
          </p:cNvSpPr>
          <p:nvPr>
            <p:ph type="body" idx="1"/>
          </p:nvPr>
        </p:nvSpPr>
        <p:spPr>
          <a:xfrm>
            <a:off x="1981200" y="609600"/>
            <a:ext cx="8229600" cy="5715000"/>
          </a:xfrm>
        </p:spPr>
        <p:txBody>
          <a:bodyPr/>
          <a:lstStyle/>
          <a:p>
            <a:pPr marL="536575" indent="-536575">
              <a:buFont typeface="Wingdings" panose="05000000000000000000" pitchFamily="2" charset="2"/>
              <a:buChar char="v"/>
            </a:pPr>
            <a:r>
              <a:rPr lang="en-GB" altLang="en-GH" sz="3200">
                <a:solidFill>
                  <a:srgbClr val="FF0000"/>
                </a:solidFill>
              </a:rPr>
              <a:t>Ecosystem Structure</a:t>
            </a:r>
          </a:p>
          <a:p>
            <a:pPr marL="536575" indent="-536575">
              <a:buNone/>
            </a:pPr>
            <a:endParaRPr lang="en-GB" altLang="en-GH">
              <a:solidFill>
                <a:srgbClr val="FF0000"/>
              </a:solidFill>
            </a:endParaRPr>
          </a:p>
          <a:p>
            <a:pPr marL="536575" indent="-536575">
              <a:buSzPct val="130000"/>
              <a:buNone/>
            </a:pPr>
            <a:r>
              <a:rPr lang="en-US" altLang="en-GH">
                <a:solidFill>
                  <a:srgbClr val="FF0000"/>
                </a:solidFill>
              </a:rPr>
              <a:t> </a:t>
            </a:r>
            <a:r>
              <a:rPr lang="en-GB" altLang="en-GH"/>
              <a:t>The ecosystem has two major components:</a:t>
            </a:r>
          </a:p>
          <a:p>
            <a:pPr marL="536575" indent="-536575">
              <a:buFont typeface="Wingdings 2" panose="05020102010507070707" pitchFamily="18" charset="2"/>
              <a:buAutoNum type="romanLcPeriod"/>
            </a:pPr>
            <a:r>
              <a:rPr lang="en-GB" altLang="en-GH"/>
              <a:t>The non-living (non biotic) </a:t>
            </a:r>
          </a:p>
          <a:p>
            <a:pPr marL="536575" indent="-536575">
              <a:buFont typeface="Wingdings 2" panose="05020102010507070707" pitchFamily="18" charset="2"/>
              <a:buAutoNum type="romanLcPeriod"/>
            </a:pPr>
            <a:endParaRPr lang="en-GB" altLang="en-GH"/>
          </a:p>
          <a:p>
            <a:pPr marL="536575" indent="-536575">
              <a:buFont typeface="Wingdings 2" panose="05020102010507070707" pitchFamily="18" charset="2"/>
              <a:buAutoNum type="romanLcPeriod" startAt="2"/>
            </a:pPr>
            <a:r>
              <a:rPr lang="en-GB" altLang="en-GH"/>
              <a:t>The living or biotic part</a:t>
            </a:r>
          </a:p>
          <a:p>
            <a:pPr marL="536575" indent="-536575">
              <a:buNone/>
            </a:pPr>
            <a:endParaRPr lang="en-US" altLang="en-GH"/>
          </a:p>
          <a:p>
            <a:pPr marL="536575" indent="-536575"/>
            <a:r>
              <a:rPr lang="en-GB" altLang="en-GH"/>
              <a:t>The structure of the ecosystem is directly related to energy transfer and matter recycling.</a:t>
            </a:r>
            <a:endParaRPr lang="en-US" altLang="en-GH"/>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a:extLst>
              <a:ext uri="{FF2B5EF4-FFF2-40B4-BE49-F238E27FC236}">
                <a16:creationId xmlns:a16="http://schemas.microsoft.com/office/drawing/2014/main" id="{BB89A83B-7BDB-4E12-8B9D-74D0371344A0}"/>
              </a:ext>
            </a:extLst>
          </p:cNvPr>
          <p:cNvSpPr>
            <a:spLocks noGrp="1" noChangeArrowheads="1"/>
          </p:cNvSpPr>
          <p:nvPr>
            <p:ph type="body" idx="1"/>
          </p:nvPr>
        </p:nvSpPr>
        <p:spPr>
          <a:xfrm>
            <a:off x="1981200" y="762000"/>
            <a:ext cx="8229600" cy="5562600"/>
          </a:xfrm>
        </p:spPr>
        <p:txBody>
          <a:bodyPr>
            <a:normAutofit lnSpcReduction="10000"/>
          </a:bodyPr>
          <a:lstStyle/>
          <a:p>
            <a:pPr marL="536575" indent="-536575">
              <a:buFont typeface="Wingdings" panose="05000000000000000000" pitchFamily="2" charset="2"/>
              <a:buChar char="v"/>
            </a:pPr>
            <a:r>
              <a:rPr lang="en-GB" altLang="en-GH">
                <a:solidFill>
                  <a:schemeClr val="accent1"/>
                </a:solidFill>
              </a:rPr>
              <a:t>Non biotic portion</a:t>
            </a:r>
            <a:r>
              <a:rPr lang="en-US" altLang="en-GH">
                <a:solidFill>
                  <a:schemeClr val="accent1"/>
                </a:solidFill>
              </a:rPr>
              <a:t> </a:t>
            </a:r>
          </a:p>
          <a:p>
            <a:pPr marL="536575" indent="-536575">
              <a:buSzPct val="130000"/>
              <a:buFontTx/>
              <a:buAutoNum type="romanLcPeriod"/>
            </a:pPr>
            <a:r>
              <a:rPr lang="en-GB" altLang="en-GH" b="1">
                <a:solidFill>
                  <a:srgbClr val="FF0000"/>
                </a:solidFill>
              </a:rPr>
              <a:t>Energy</a:t>
            </a:r>
            <a:r>
              <a:rPr lang="en-US" altLang="en-GH">
                <a:solidFill>
                  <a:srgbClr val="FF0000"/>
                </a:solidFill>
              </a:rPr>
              <a:t> :</a:t>
            </a:r>
            <a:r>
              <a:rPr lang="en-US" altLang="en-GH"/>
              <a:t> </a:t>
            </a:r>
            <a:r>
              <a:rPr lang="en-GB" altLang="en-GH"/>
              <a:t>Solar energy drives the entire ecosystem by helping to create climate to recycle essential chemicals and to support plant life</a:t>
            </a:r>
            <a:r>
              <a:rPr lang="en-US" altLang="en-GH"/>
              <a:t> </a:t>
            </a:r>
          </a:p>
          <a:p>
            <a:pPr marL="536575" indent="-536575">
              <a:buSzPct val="130000"/>
              <a:buFontTx/>
              <a:buAutoNum type="romanLcPeriod"/>
            </a:pPr>
            <a:endParaRPr lang="en-US" altLang="en-GH"/>
          </a:p>
          <a:p>
            <a:pPr marL="536575" indent="-536575">
              <a:buSzPct val="130000"/>
              <a:buFontTx/>
              <a:buAutoNum type="romanLcPeriod"/>
            </a:pPr>
            <a:r>
              <a:rPr lang="en-GB" altLang="en-GH" b="1">
                <a:solidFill>
                  <a:srgbClr val="FF0000"/>
                </a:solidFill>
              </a:rPr>
              <a:t>Physical factors</a:t>
            </a:r>
            <a:r>
              <a:rPr lang="en-US" altLang="en-GH">
                <a:solidFill>
                  <a:srgbClr val="FF0000"/>
                </a:solidFill>
              </a:rPr>
              <a:t> :</a:t>
            </a:r>
          </a:p>
          <a:p>
            <a:pPr marL="536575" indent="-536575">
              <a:buSzPct val="130000"/>
              <a:buFontTx/>
              <a:buChar char="•"/>
            </a:pPr>
            <a:r>
              <a:rPr lang="en-GB" altLang="en-GH"/>
              <a:t>temperature</a:t>
            </a:r>
          </a:p>
          <a:p>
            <a:pPr marL="536575" indent="-536575">
              <a:buSzPct val="130000"/>
              <a:buFontTx/>
              <a:buChar char="•"/>
            </a:pPr>
            <a:r>
              <a:rPr lang="en-GB" altLang="en-GH"/>
              <a:t> light</a:t>
            </a:r>
          </a:p>
          <a:p>
            <a:pPr marL="536575" indent="-536575">
              <a:buSzPct val="130000"/>
              <a:buFontTx/>
              <a:buChar char="•"/>
            </a:pPr>
            <a:r>
              <a:rPr lang="en-GB" altLang="en-GH"/>
              <a:t> wind</a:t>
            </a:r>
          </a:p>
          <a:p>
            <a:pPr marL="536575" indent="-536575">
              <a:buSzPct val="130000"/>
              <a:buFontTx/>
              <a:buChar char="•"/>
            </a:pPr>
            <a:r>
              <a:rPr lang="en-GB" altLang="en-GH"/>
              <a:t> humidity </a:t>
            </a:r>
          </a:p>
          <a:p>
            <a:pPr marL="536575" indent="-536575">
              <a:buSzPct val="130000"/>
              <a:buFontTx/>
              <a:buChar char="•"/>
            </a:pPr>
            <a:r>
              <a:rPr lang="en-GB" altLang="en-GH"/>
              <a:t>current and</a:t>
            </a:r>
          </a:p>
          <a:p>
            <a:pPr marL="536575" indent="-536575">
              <a:buSzPct val="130000"/>
              <a:buFontTx/>
              <a:buChar char="•"/>
            </a:pPr>
            <a:r>
              <a:rPr lang="en-GB" altLang="en-GH"/>
              <a:t>rainfall</a:t>
            </a:r>
            <a:r>
              <a:rPr lang="en-US" altLang="en-GH"/>
              <a:t> </a:t>
            </a:r>
          </a:p>
          <a:p>
            <a:pPr marL="536575" indent="-536575">
              <a:buSzPct val="130000"/>
              <a:buNone/>
            </a:pPr>
            <a:endParaRPr lang="en-US" altLang="en-GH"/>
          </a:p>
          <a:p>
            <a:pPr marL="536575" indent="-536575">
              <a:buSzPct val="130000"/>
              <a:buNone/>
            </a:pPr>
            <a:endParaRPr lang="en-US" altLang="en-GH"/>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a:extLst>
              <a:ext uri="{FF2B5EF4-FFF2-40B4-BE49-F238E27FC236}">
                <a16:creationId xmlns:a16="http://schemas.microsoft.com/office/drawing/2014/main" id="{CCFBE685-737E-4AC4-943C-23CF96B9997A}"/>
              </a:ext>
            </a:extLst>
          </p:cNvPr>
          <p:cNvSpPr>
            <a:spLocks noGrp="1" noChangeArrowheads="1"/>
          </p:cNvSpPr>
          <p:nvPr>
            <p:ph type="body" idx="1"/>
          </p:nvPr>
        </p:nvSpPr>
        <p:spPr>
          <a:xfrm>
            <a:off x="1981200" y="609600"/>
            <a:ext cx="8229600" cy="5715000"/>
          </a:xfrm>
        </p:spPr>
        <p:txBody>
          <a:bodyPr/>
          <a:lstStyle/>
          <a:p>
            <a:pPr marL="536575" indent="-536575">
              <a:buFont typeface="Wingdings 2" panose="05020102010507070707" pitchFamily="18" charset="2"/>
              <a:buAutoNum type="romanLcPeriod" startAt="3"/>
            </a:pPr>
            <a:r>
              <a:rPr lang="en-GB" altLang="en-GH" b="1">
                <a:solidFill>
                  <a:srgbClr val="FF0000"/>
                </a:solidFill>
              </a:rPr>
              <a:t>Chemical</a:t>
            </a:r>
            <a:r>
              <a:rPr lang="en-US" altLang="en-GH">
                <a:solidFill>
                  <a:srgbClr val="FF0000"/>
                </a:solidFill>
              </a:rPr>
              <a:t> :</a:t>
            </a:r>
          </a:p>
          <a:p>
            <a:pPr marL="536575" indent="-536575">
              <a:buFont typeface="Wingdings 2" panose="05020102010507070707" pitchFamily="18" charset="2"/>
              <a:buChar char=""/>
            </a:pPr>
            <a:r>
              <a:rPr lang="en-GB" altLang="en-GH"/>
              <a:t>Water</a:t>
            </a:r>
          </a:p>
          <a:p>
            <a:pPr marL="536575" indent="-536575">
              <a:buFont typeface="Wingdings 2" panose="05020102010507070707" pitchFamily="18" charset="2"/>
              <a:buChar char=""/>
            </a:pPr>
            <a:r>
              <a:rPr lang="en-GB" altLang="en-GH"/>
              <a:t>Oxygen</a:t>
            </a:r>
          </a:p>
          <a:p>
            <a:pPr marL="536575" indent="-536575">
              <a:buFont typeface="Wingdings 2" panose="05020102010507070707" pitchFamily="18" charset="2"/>
              <a:buChar char=""/>
            </a:pPr>
            <a:r>
              <a:rPr lang="en-GB" altLang="en-GH"/>
              <a:t> Carbon dioxide</a:t>
            </a:r>
          </a:p>
          <a:p>
            <a:pPr marL="536575" indent="-536575">
              <a:buFont typeface="Wingdings 2" panose="05020102010507070707" pitchFamily="18" charset="2"/>
              <a:buChar char=""/>
            </a:pPr>
            <a:r>
              <a:rPr lang="en-GB" altLang="en-GH"/>
              <a:t> Essential minerals and substances (proteins, carbohydrates, lipids, vitamins and other complex chemicals necessary for life)</a:t>
            </a:r>
          </a:p>
          <a:p>
            <a:pPr marL="536575" indent="-536575">
              <a:buNone/>
            </a:pPr>
            <a:endParaRPr lang="en-GB" altLang="en-GH"/>
          </a:p>
          <a:p>
            <a:pPr marL="536575" indent="-536575">
              <a:buFont typeface="Wingdings 2" panose="05020102010507070707" pitchFamily="18" charset="2"/>
              <a:buChar char=""/>
            </a:pPr>
            <a:r>
              <a:rPr lang="en-GB" altLang="en-GH"/>
              <a:t> The critical inorganic and organic chemicals found in air, water and soil must be recycled again several times through the ecosphere</a:t>
            </a:r>
            <a:r>
              <a:rPr lang="en-US" altLang="en-GH"/>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a:extLst>
              <a:ext uri="{FF2B5EF4-FFF2-40B4-BE49-F238E27FC236}">
                <a16:creationId xmlns:a16="http://schemas.microsoft.com/office/drawing/2014/main" id="{2965CCA5-D165-4033-9046-6094AB10000D}"/>
              </a:ext>
            </a:extLst>
          </p:cNvPr>
          <p:cNvSpPr>
            <a:spLocks noGrp="1" noChangeArrowheads="1"/>
          </p:cNvSpPr>
          <p:nvPr>
            <p:ph type="body" idx="1"/>
          </p:nvPr>
        </p:nvSpPr>
        <p:spPr>
          <a:xfrm>
            <a:off x="1981200" y="533400"/>
            <a:ext cx="8229600" cy="5791200"/>
          </a:xfrm>
        </p:spPr>
        <p:txBody>
          <a:bodyPr>
            <a:normAutofit fontScale="92500" lnSpcReduction="10000"/>
          </a:bodyPr>
          <a:lstStyle/>
          <a:p>
            <a:pPr marL="536575" indent="-536575">
              <a:buFont typeface="Wingdings" panose="05000000000000000000" pitchFamily="2" charset="2"/>
              <a:buChar char="v"/>
            </a:pPr>
            <a:r>
              <a:rPr lang="en-GB" altLang="en-GH">
                <a:solidFill>
                  <a:schemeClr val="accent1"/>
                </a:solidFill>
              </a:rPr>
              <a:t>Living biotic portion</a:t>
            </a:r>
            <a:r>
              <a:rPr lang="en-US" altLang="en-GH">
                <a:solidFill>
                  <a:schemeClr val="accent1"/>
                </a:solidFill>
              </a:rPr>
              <a:t> </a:t>
            </a:r>
          </a:p>
          <a:p>
            <a:pPr marL="536575" indent="-536575">
              <a:buFont typeface="Wingdings" panose="05000000000000000000" pitchFamily="2" charset="2"/>
              <a:buAutoNum type="romanLcPeriod"/>
            </a:pPr>
            <a:r>
              <a:rPr lang="en-GB" altLang="en-GH">
                <a:solidFill>
                  <a:srgbClr val="FF0000"/>
                </a:solidFill>
              </a:rPr>
              <a:t>Producers (Plants or autotrophs): </a:t>
            </a:r>
          </a:p>
          <a:p>
            <a:pPr marL="536575" indent="-536575">
              <a:buSzPct val="130000"/>
              <a:buFontTx/>
              <a:buChar char="•"/>
            </a:pPr>
            <a:r>
              <a:rPr lang="en-GB" altLang="en-GH"/>
              <a:t>Plants ranging from tiny floating phytoplankton (algae, diatom etc.) in water ecosystems to giant trees</a:t>
            </a:r>
            <a:r>
              <a:rPr lang="en-US" altLang="en-GH"/>
              <a:t> </a:t>
            </a:r>
          </a:p>
          <a:p>
            <a:pPr marL="536575" indent="-536575">
              <a:buSzPct val="130000"/>
              <a:buNone/>
            </a:pPr>
            <a:endParaRPr lang="en-US" altLang="en-GH"/>
          </a:p>
          <a:p>
            <a:pPr marL="536575" indent="-536575">
              <a:buSzPct val="130000"/>
              <a:buFontTx/>
              <a:buAutoNum type="romanLcPeriod" startAt="2"/>
            </a:pPr>
            <a:r>
              <a:rPr lang="en-GB" altLang="en-GH">
                <a:solidFill>
                  <a:srgbClr val="FF0000"/>
                </a:solidFill>
              </a:rPr>
              <a:t>Macroconsumers (animals or heterotrophs): </a:t>
            </a:r>
            <a:endParaRPr lang="en-US" altLang="en-GH">
              <a:solidFill>
                <a:srgbClr val="FF0000"/>
              </a:solidFill>
            </a:endParaRPr>
          </a:p>
          <a:p>
            <a:pPr marL="536575" indent="-536575">
              <a:buSzPct val="130000"/>
              <a:buFontTx/>
              <a:buChar char="•"/>
            </a:pPr>
            <a:r>
              <a:rPr lang="en-GB" altLang="en-GH"/>
              <a:t>Organisms who cannot manufacture their own food and must consume the preformed food compounds found in plants and animals</a:t>
            </a:r>
            <a:r>
              <a:rPr lang="en-US" altLang="en-GH"/>
              <a:t> </a:t>
            </a:r>
          </a:p>
          <a:p>
            <a:pPr marL="536575" indent="-536575">
              <a:buSzPct val="130000"/>
              <a:buNone/>
            </a:pPr>
            <a:endParaRPr lang="en-US" altLang="en-GH"/>
          </a:p>
          <a:p>
            <a:pPr marL="536575" indent="-536575">
              <a:buSzPct val="130000"/>
              <a:buFontTx/>
              <a:buAutoNum type="romanLcPeriod" startAt="3"/>
            </a:pPr>
            <a:r>
              <a:rPr lang="en-GB" altLang="en-GH">
                <a:solidFill>
                  <a:srgbClr val="FF0000"/>
                </a:solidFill>
              </a:rPr>
              <a:t>Decomposers (micro consumers or saprotrophs):</a:t>
            </a:r>
            <a:r>
              <a:rPr lang="en-US" altLang="en-GH"/>
              <a:t> </a:t>
            </a:r>
          </a:p>
          <a:p>
            <a:pPr marL="536575" indent="-536575">
              <a:buSzPct val="130000"/>
              <a:buFontTx/>
              <a:buChar char="•"/>
            </a:pPr>
            <a:r>
              <a:rPr lang="en-GB" altLang="en-GH"/>
              <a:t>Tiny organisms such as bacteria that break down the bodies and complex compounds in dead animals and plants into smaller substances</a:t>
            </a:r>
            <a:r>
              <a:rPr lang="en-US" altLang="en-GH"/>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a:extLst>
              <a:ext uri="{FF2B5EF4-FFF2-40B4-BE49-F238E27FC236}">
                <a16:creationId xmlns:a16="http://schemas.microsoft.com/office/drawing/2014/main" id="{3A1BC140-2446-408F-90CB-A229921003A3}"/>
              </a:ext>
            </a:extLst>
          </p:cNvPr>
          <p:cNvSpPr>
            <a:spLocks noGrp="1" noChangeArrowheads="1"/>
          </p:cNvSpPr>
          <p:nvPr>
            <p:ph idx="1"/>
          </p:nvPr>
        </p:nvSpPr>
        <p:spPr>
          <a:xfrm>
            <a:off x="1981200" y="533400"/>
            <a:ext cx="8229600" cy="5791200"/>
          </a:xfrm>
        </p:spPr>
        <p:txBody>
          <a:bodyPr/>
          <a:lstStyle/>
          <a:p>
            <a:pPr marL="495300" indent="-495300">
              <a:buNone/>
            </a:pPr>
            <a:r>
              <a:rPr lang="en-GB" altLang="en-GH" sz="3200" b="1">
                <a:solidFill>
                  <a:schemeClr val="accent2"/>
                </a:solidFill>
              </a:rPr>
              <a:t>Population versus resources</a:t>
            </a:r>
            <a:r>
              <a:rPr lang="en-US" altLang="en-GH" sz="3200">
                <a:solidFill>
                  <a:srgbClr val="FF0000"/>
                </a:solidFill>
              </a:rPr>
              <a:t> </a:t>
            </a:r>
          </a:p>
          <a:p>
            <a:pPr marL="495300" indent="-495300">
              <a:buFont typeface="Wingdings 2" panose="05020102010507070707" pitchFamily="18" charset="2"/>
              <a:buAutoNum type="arabicPeriod"/>
            </a:pPr>
            <a:r>
              <a:rPr lang="en-US" altLang="en-GH" sz="2400">
                <a:solidFill>
                  <a:srgbClr val="FF0000"/>
                </a:solidFill>
              </a:rPr>
              <a:t>FACTORS INFLUENCING POPULATION GROWTH:</a:t>
            </a:r>
          </a:p>
          <a:p>
            <a:pPr marL="495300" indent="-495300"/>
            <a:r>
              <a:rPr lang="en-US" altLang="en-GH" sz="2400"/>
              <a:t>Birth</a:t>
            </a:r>
          </a:p>
          <a:p>
            <a:pPr marL="495300" indent="-495300"/>
            <a:r>
              <a:rPr lang="en-US" altLang="en-GH" sz="2400"/>
              <a:t>Immigration</a:t>
            </a:r>
          </a:p>
          <a:p>
            <a:pPr marL="495300" indent="-495300">
              <a:buNone/>
            </a:pPr>
            <a:endParaRPr lang="en-US" altLang="en-GH" sz="2400"/>
          </a:p>
          <a:p>
            <a:pPr marL="495300" indent="-495300">
              <a:buNone/>
            </a:pPr>
            <a:r>
              <a:rPr lang="en-US" altLang="en-GH" sz="2400">
                <a:solidFill>
                  <a:schemeClr val="accent2"/>
                </a:solidFill>
              </a:rPr>
              <a:t>2. </a:t>
            </a:r>
            <a:r>
              <a:rPr lang="en-US" altLang="en-GH" sz="2400">
                <a:solidFill>
                  <a:srgbClr val="FF0000"/>
                </a:solidFill>
              </a:rPr>
              <a:t>FACTORS LIMITING POPULATION GROWTH</a:t>
            </a:r>
          </a:p>
          <a:p>
            <a:pPr marL="495300" indent="-495300"/>
            <a:r>
              <a:rPr lang="en-GB" altLang="en-GH"/>
              <a:t>Emigration</a:t>
            </a:r>
          </a:p>
          <a:p>
            <a:pPr marL="495300" indent="-495300"/>
            <a:r>
              <a:rPr lang="en-GB" altLang="en-GH"/>
              <a:t>Education</a:t>
            </a:r>
            <a:r>
              <a:rPr lang="en-US" altLang="en-GH"/>
              <a:t> </a:t>
            </a:r>
          </a:p>
          <a:p>
            <a:pPr marL="495300" indent="-495300">
              <a:buNone/>
            </a:pPr>
            <a:endParaRPr lang="en-US" altLang="en-GH"/>
          </a:p>
          <a:p>
            <a:pPr marL="495300" indent="-495300">
              <a:buFont typeface="Wingdings" panose="05000000000000000000" pitchFamily="2" charset="2"/>
              <a:buChar char="v"/>
            </a:pPr>
            <a:r>
              <a:rPr lang="en-GB" altLang="en-GH"/>
              <a:t> If resources that support a population are depleted, this population could become extinct.</a:t>
            </a:r>
            <a:endParaRPr lang="en-US" altLang="en-GH"/>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a:extLst>
              <a:ext uri="{FF2B5EF4-FFF2-40B4-BE49-F238E27FC236}">
                <a16:creationId xmlns:a16="http://schemas.microsoft.com/office/drawing/2014/main" id="{A0B62D21-5FC3-47C6-905C-F105E886134F}"/>
              </a:ext>
            </a:extLst>
          </p:cNvPr>
          <p:cNvSpPr>
            <a:spLocks noGrp="1" noChangeArrowheads="1"/>
          </p:cNvSpPr>
          <p:nvPr>
            <p:ph idx="1"/>
          </p:nvPr>
        </p:nvSpPr>
        <p:spPr>
          <a:xfrm>
            <a:off x="1981200" y="457200"/>
            <a:ext cx="8229600" cy="5867400"/>
          </a:xfrm>
        </p:spPr>
        <p:txBody>
          <a:bodyPr>
            <a:normAutofit lnSpcReduction="10000"/>
          </a:bodyPr>
          <a:lstStyle/>
          <a:p>
            <a:pPr eaLnBrk="1" hangingPunct="1">
              <a:buFont typeface="Wingdings 2" panose="05020102010507070707" pitchFamily="18" charset="2"/>
              <a:buNone/>
            </a:pPr>
            <a:r>
              <a:rPr lang="en-GB" altLang="en-GH" b="1">
                <a:solidFill>
                  <a:srgbClr val="FF0000"/>
                </a:solidFill>
              </a:rPr>
              <a:t>What Environmental Engineering Is</a:t>
            </a:r>
          </a:p>
          <a:p>
            <a:pPr eaLnBrk="1" hangingPunct="1"/>
            <a:r>
              <a:rPr lang="en-US" altLang="en-GH"/>
              <a:t> T</a:t>
            </a:r>
            <a:r>
              <a:rPr lang="en-GB" altLang="en-GH"/>
              <a:t>he solution of problems of environmental sanitation,</a:t>
            </a:r>
          </a:p>
          <a:p>
            <a:pPr eaLnBrk="1" hangingPunct="1"/>
            <a:r>
              <a:rPr lang="en-GB" altLang="en-GH"/>
              <a:t> Control of water, </a:t>
            </a:r>
          </a:p>
          <a:p>
            <a:pPr eaLnBrk="1" hangingPunct="1"/>
            <a:r>
              <a:rPr lang="en-GB" altLang="en-GH"/>
              <a:t>Soil, </a:t>
            </a:r>
          </a:p>
          <a:p>
            <a:pPr eaLnBrk="1" hangingPunct="1"/>
            <a:r>
              <a:rPr lang="en-GB" altLang="en-GH"/>
              <a:t>Atmospheric pollution, and </a:t>
            </a:r>
          </a:p>
          <a:p>
            <a:pPr eaLnBrk="1" hangingPunct="1"/>
            <a:r>
              <a:rPr lang="en-GB" altLang="en-GH"/>
              <a:t>Social and environmental impact of these solutions</a:t>
            </a:r>
          </a:p>
          <a:p>
            <a:pPr eaLnBrk="1" hangingPunct="1"/>
            <a:endParaRPr lang="en-GB" altLang="en-GH"/>
          </a:p>
          <a:p>
            <a:pPr eaLnBrk="1" hangingPunct="1">
              <a:buFont typeface="Wingdings 2" panose="05020102010507070707" pitchFamily="18" charset="2"/>
              <a:buNone/>
            </a:pPr>
            <a:r>
              <a:rPr lang="en-GB" altLang="en-GH" b="1">
                <a:solidFill>
                  <a:srgbClr val="FF0000"/>
                </a:solidFill>
              </a:rPr>
              <a:t>Engineering Ethics And The Environment</a:t>
            </a:r>
            <a:r>
              <a:rPr lang="en-US" altLang="en-GH"/>
              <a:t> </a:t>
            </a:r>
          </a:p>
          <a:p>
            <a:pPr eaLnBrk="1" hangingPunct="1">
              <a:buFont typeface="Wingdings" panose="05000000000000000000" pitchFamily="2" charset="2"/>
              <a:buChar char="v"/>
            </a:pPr>
            <a:r>
              <a:rPr lang="en-GB" altLang="en-GH" b="1"/>
              <a:t>Environmental ethics deals with:</a:t>
            </a:r>
          </a:p>
          <a:p>
            <a:pPr eaLnBrk="1" hangingPunct="1"/>
            <a:r>
              <a:rPr lang="en-GB" altLang="en-GH"/>
              <a:t> the attitude of people towards other living things and</a:t>
            </a:r>
          </a:p>
          <a:p>
            <a:pPr eaLnBrk="1" hangingPunct="1"/>
            <a:r>
              <a:rPr lang="en-GB" altLang="en-GH"/>
              <a:t> towards the natural environment</a:t>
            </a:r>
            <a:endParaRPr lang="en-US" altLang="en-GH"/>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a:extLst>
              <a:ext uri="{FF2B5EF4-FFF2-40B4-BE49-F238E27FC236}">
                <a16:creationId xmlns:a16="http://schemas.microsoft.com/office/drawing/2014/main" id="{85D1D0E3-C184-4D86-B01A-15CAD8AFA444}"/>
              </a:ext>
            </a:extLst>
          </p:cNvPr>
          <p:cNvSpPr>
            <a:spLocks noGrp="1" noChangeArrowheads="1"/>
          </p:cNvSpPr>
          <p:nvPr>
            <p:ph idx="1"/>
          </p:nvPr>
        </p:nvSpPr>
        <p:spPr>
          <a:xfrm>
            <a:off x="1981200" y="457200"/>
            <a:ext cx="8229600" cy="5867400"/>
          </a:xfrm>
        </p:spPr>
        <p:txBody>
          <a:bodyPr>
            <a:normAutofit lnSpcReduction="10000"/>
          </a:bodyPr>
          <a:lstStyle/>
          <a:p>
            <a:pPr eaLnBrk="1" hangingPunct="1">
              <a:buFont typeface="Wingdings 2" panose="05020102010507070707" pitchFamily="18" charset="2"/>
              <a:buNone/>
            </a:pPr>
            <a:r>
              <a:rPr lang="en-GB" altLang="en-GH" b="1">
                <a:solidFill>
                  <a:srgbClr val="FF0000"/>
                </a:solidFill>
              </a:rPr>
              <a:t>What Environmental Engineering Is</a:t>
            </a:r>
          </a:p>
          <a:p>
            <a:pPr eaLnBrk="1" hangingPunct="1"/>
            <a:r>
              <a:rPr lang="en-US" altLang="en-GH"/>
              <a:t> T</a:t>
            </a:r>
            <a:r>
              <a:rPr lang="en-GB" altLang="en-GH"/>
              <a:t>he solution of problems of environmental sanitation,</a:t>
            </a:r>
          </a:p>
          <a:p>
            <a:pPr eaLnBrk="1" hangingPunct="1"/>
            <a:r>
              <a:rPr lang="en-GB" altLang="en-GH"/>
              <a:t> Control of water, </a:t>
            </a:r>
          </a:p>
          <a:p>
            <a:pPr eaLnBrk="1" hangingPunct="1"/>
            <a:r>
              <a:rPr lang="en-GB" altLang="en-GH"/>
              <a:t>Soil, </a:t>
            </a:r>
          </a:p>
          <a:p>
            <a:pPr eaLnBrk="1" hangingPunct="1"/>
            <a:r>
              <a:rPr lang="en-GB" altLang="en-GH"/>
              <a:t>Atmospheric pollution, and </a:t>
            </a:r>
          </a:p>
          <a:p>
            <a:pPr eaLnBrk="1" hangingPunct="1"/>
            <a:r>
              <a:rPr lang="en-GB" altLang="en-GH"/>
              <a:t>Social and environmental impact of these solutions</a:t>
            </a:r>
          </a:p>
          <a:p>
            <a:pPr eaLnBrk="1" hangingPunct="1"/>
            <a:endParaRPr lang="en-GB" altLang="en-GH"/>
          </a:p>
          <a:p>
            <a:pPr eaLnBrk="1" hangingPunct="1">
              <a:buFont typeface="Wingdings 2" panose="05020102010507070707" pitchFamily="18" charset="2"/>
              <a:buNone/>
            </a:pPr>
            <a:r>
              <a:rPr lang="en-GB" altLang="en-GH" b="1">
                <a:solidFill>
                  <a:srgbClr val="FF0000"/>
                </a:solidFill>
              </a:rPr>
              <a:t>Engineering Ethics And The Environment</a:t>
            </a:r>
            <a:r>
              <a:rPr lang="en-US" altLang="en-GH"/>
              <a:t> </a:t>
            </a:r>
          </a:p>
          <a:p>
            <a:pPr eaLnBrk="1" hangingPunct="1">
              <a:buFont typeface="Wingdings" panose="05000000000000000000" pitchFamily="2" charset="2"/>
              <a:buChar char="v"/>
            </a:pPr>
            <a:r>
              <a:rPr lang="en-GB" altLang="en-GH" b="1"/>
              <a:t>Environmental ethics deals with:</a:t>
            </a:r>
          </a:p>
          <a:p>
            <a:pPr eaLnBrk="1" hangingPunct="1"/>
            <a:r>
              <a:rPr lang="en-GB" altLang="en-GH"/>
              <a:t> the attitude of people towards other living things and</a:t>
            </a:r>
          </a:p>
          <a:p>
            <a:pPr eaLnBrk="1" hangingPunct="1"/>
            <a:r>
              <a:rPr lang="en-GB" altLang="en-GH"/>
              <a:t> towards the natural environment</a:t>
            </a:r>
            <a:endParaRPr lang="en-US" altLang="en-G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293BB7F4-AD0D-48A3-9BD2-1403112093D2}"/>
              </a:ext>
            </a:extLst>
          </p:cNvPr>
          <p:cNvSpPr>
            <a:spLocks noGrp="1" noChangeArrowheads="1"/>
          </p:cNvSpPr>
          <p:nvPr>
            <p:ph type="title"/>
          </p:nvPr>
        </p:nvSpPr>
        <p:spPr/>
        <p:txBody>
          <a:bodyPr/>
          <a:lstStyle/>
          <a:p>
            <a:r>
              <a:rPr lang="en-US" altLang="en-GH"/>
              <a:t>Tropical ecosystems</a:t>
            </a:r>
            <a:endParaRPr lang="en-GH" altLang="en-GH"/>
          </a:p>
        </p:txBody>
      </p:sp>
      <p:sp>
        <p:nvSpPr>
          <p:cNvPr id="123907" name="Content Placeholder 2">
            <a:extLst>
              <a:ext uri="{FF2B5EF4-FFF2-40B4-BE49-F238E27FC236}">
                <a16:creationId xmlns:a16="http://schemas.microsoft.com/office/drawing/2014/main" id="{FE5E4C30-26F9-4DE4-966A-4993177DBC3C}"/>
              </a:ext>
            </a:extLst>
          </p:cNvPr>
          <p:cNvSpPr>
            <a:spLocks noGrp="1" noChangeArrowheads="1"/>
          </p:cNvSpPr>
          <p:nvPr>
            <p:ph idx="1"/>
          </p:nvPr>
        </p:nvSpPr>
        <p:spPr/>
        <p:txBody>
          <a:bodyPr>
            <a:normAutofit fontScale="92500" lnSpcReduction="10000"/>
          </a:bodyPr>
          <a:lstStyle/>
          <a:p>
            <a:r>
              <a:rPr lang="en-US" altLang="en-GH"/>
              <a:t>Tropical climates are found around the equator Latitude 25 degrees south and 24degrees North and have temperatures with temperatures of 18 degrees or higher</a:t>
            </a:r>
          </a:p>
          <a:p>
            <a:r>
              <a:rPr lang="en-US" altLang="en-GH"/>
              <a:t>The tropics have the characteristics of small temperature changes and long summers. Due to the high temperature and abundant rainfall, some plants can grow throughout the year. High temperature and humidity is the most suitable environment for epiphytes to grow. Plants of all sizes can vegetate under tropical climates. Vegetations grow in layers: </a:t>
            </a:r>
            <a:r>
              <a:rPr lang="en-US" altLang="en-GH">
                <a:hlinkClick r:id="rId2" tooltip="Shrub"/>
              </a:rPr>
              <a:t>shrubs</a:t>
            </a:r>
            <a:r>
              <a:rPr lang="en-US" altLang="en-GH"/>
              <a:t> under tall trees, and bushes under shrubs. Almost every inch of space is being well used. Tropical plants are rich in resources, including coffee, cocoa and oil palm.  Has  a very species diversity index and support several plant and animal species hence the prevalent of several diseases</a:t>
            </a:r>
            <a:endParaRPr lang="en-GH" altLang="en-GH"/>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a:extLst>
              <a:ext uri="{FF2B5EF4-FFF2-40B4-BE49-F238E27FC236}">
                <a16:creationId xmlns:a16="http://schemas.microsoft.com/office/drawing/2014/main" id="{F5651361-711C-4DB5-89CB-DC7A836A3CDB}"/>
              </a:ext>
            </a:extLst>
          </p:cNvPr>
          <p:cNvSpPr>
            <a:spLocks noGrp="1" noChangeArrowheads="1"/>
          </p:cNvSpPr>
          <p:nvPr>
            <p:ph type="body" idx="1"/>
          </p:nvPr>
        </p:nvSpPr>
        <p:spPr>
          <a:xfrm>
            <a:off x="1981200" y="762000"/>
            <a:ext cx="8229600" cy="5562600"/>
          </a:xfrm>
        </p:spPr>
        <p:txBody>
          <a:bodyPr>
            <a:normAutofit lnSpcReduction="10000"/>
          </a:bodyPr>
          <a:lstStyle/>
          <a:p>
            <a:pPr marL="536575" indent="-536575">
              <a:buFont typeface="Wingdings" panose="05000000000000000000" pitchFamily="2" charset="2"/>
              <a:buChar char="v"/>
            </a:pPr>
            <a:r>
              <a:rPr lang="en-GB" altLang="en-GH">
                <a:solidFill>
                  <a:schemeClr val="accent1"/>
                </a:solidFill>
              </a:rPr>
              <a:t>Non biotic portion</a:t>
            </a:r>
            <a:r>
              <a:rPr lang="en-US" altLang="en-GH">
                <a:solidFill>
                  <a:schemeClr val="accent1"/>
                </a:solidFill>
              </a:rPr>
              <a:t> </a:t>
            </a:r>
          </a:p>
          <a:p>
            <a:pPr marL="536575" indent="-536575">
              <a:buSzPct val="130000"/>
              <a:buFontTx/>
              <a:buAutoNum type="romanLcPeriod"/>
            </a:pPr>
            <a:r>
              <a:rPr lang="en-GB" altLang="en-GH" b="1">
                <a:solidFill>
                  <a:srgbClr val="FF0000"/>
                </a:solidFill>
              </a:rPr>
              <a:t>Energy</a:t>
            </a:r>
            <a:r>
              <a:rPr lang="en-US" altLang="en-GH">
                <a:solidFill>
                  <a:srgbClr val="FF0000"/>
                </a:solidFill>
              </a:rPr>
              <a:t> :</a:t>
            </a:r>
            <a:r>
              <a:rPr lang="en-US" altLang="en-GH"/>
              <a:t> </a:t>
            </a:r>
            <a:r>
              <a:rPr lang="en-GB" altLang="en-GH"/>
              <a:t>Solar energy drives the entire ecosystem by helping to create climate to recycle essential chemicals and to support plant life</a:t>
            </a:r>
            <a:r>
              <a:rPr lang="en-US" altLang="en-GH"/>
              <a:t> </a:t>
            </a:r>
          </a:p>
          <a:p>
            <a:pPr marL="536575" indent="-536575">
              <a:buSzPct val="130000"/>
              <a:buFontTx/>
              <a:buAutoNum type="romanLcPeriod"/>
            </a:pPr>
            <a:endParaRPr lang="en-US" altLang="en-GH"/>
          </a:p>
          <a:p>
            <a:pPr marL="536575" indent="-536575">
              <a:buSzPct val="130000"/>
              <a:buFontTx/>
              <a:buAutoNum type="romanLcPeriod"/>
            </a:pPr>
            <a:r>
              <a:rPr lang="en-GB" altLang="en-GH" b="1">
                <a:solidFill>
                  <a:srgbClr val="FF0000"/>
                </a:solidFill>
              </a:rPr>
              <a:t>Physical factors</a:t>
            </a:r>
            <a:r>
              <a:rPr lang="en-US" altLang="en-GH">
                <a:solidFill>
                  <a:srgbClr val="FF0000"/>
                </a:solidFill>
              </a:rPr>
              <a:t> :</a:t>
            </a:r>
          </a:p>
          <a:p>
            <a:pPr marL="536575" indent="-536575">
              <a:buSzPct val="130000"/>
              <a:buFontTx/>
              <a:buChar char="•"/>
            </a:pPr>
            <a:r>
              <a:rPr lang="en-GB" altLang="en-GH"/>
              <a:t>temperature</a:t>
            </a:r>
          </a:p>
          <a:p>
            <a:pPr marL="536575" indent="-536575">
              <a:buSzPct val="130000"/>
              <a:buFontTx/>
              <a:buChar char="•"/>
            </a:pPr>
            <a:r>
              <a:rPr lang="en-GB" altLang="en-GH"/>
              <a:t> light</a:t>
            </a:r>
          </a:p>
          <a:p>
            <a:pPr marL="536575" indent="-536575">
              <a:buSzPct val="130000"/>
              <a:buFontTx/>
              <a:buChar char="•"/>
            </a:pPr>
            <a:r>
              <a:rPr lang="en-GB" altLang="en-GH"/>
              <a:t> wind</a:t>
            </a:r>
          </a:p>
          <a:p>
            <a:pPr marL="536575" indent="-536575">
              <a:buSzPct val="130000"/>
              <a:buFontTx/>
              <a:buChar char="•"/>
            </a:pPr>
            <a:r>
              <a:rPr lang="en-GB" altLang="en-GH"/>
              <a:t> humidity </a:t>
            </a:r>
          </a:p>
          <a:p>
            <a:pPr marL="536575" indent="-536575">
              <a:buSzPct val="130000"/>
              <a:buFontTx/>
              <a:buChar char="•"/>
            </a:pPr>
            <a:r>
              <a:rPr lang="en-GB" altLang="en-GH"/>
              <a:t>current and</a:t>
            </a:r>
          </a:p>
          <a:p>
            <a:pPr marL="536575" indent="-536575">
              <a:buSzPct val="130000"/>
              <a:buFontTx/>
              <a:buChar char="•"/>
            </a:pPr>
            <a:r>
              <a:rPr lang="en-GB" altLang="en-GH"/>
              <a:t>rainfall</a:t>
            </a:r>
            <a:r>
              <a:rPr lang="en-US" altLang="en-GH"/>
              <a:t> </a:t>
            </a:r>
          </a:p>
          <a:p>
            <a:pPr marL="536575" indent="-536575">
              <a:buSzPct val="130000"/>
              <a:buNone/>
            </a:pPr>
            <a:endParaRPr lang="en-US" altLang="en-GH"/>
          </a:p>
          <a:p>
            <a:pPr marL="536575" indent="-536575">
              <a:buSzPct val="130000"/>
              <a:buNone/>
            </a:pPr>
            <a:endParaRPr lang="en-US" altLang="en-GH"/>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a:extLst>
              <a:ext uri="{FF2B5EF4-FFF2-40B4-BE49-F238E27FC236}">
                <a16:creationId xmlns:a16="http://schemas.microsoft.com/office/drawing/2014/main" id="{E03ED515-D9E5-484D-A375-1D21C8AF3547}"/>
              </a:ext>
            </a:extLst>
          </p:cNvPr>
          <p:cNvSpPr>
            <a:spLocks noGrp="1" noChangeArrowheads="1"/>
          </p:cNvSpPr>
          <p:nvPr>
            <p:ph type="body" idx="1"/>
          </p:nvPr>
        </p:nvSpPr>
        <p:spPr>
          <a:xfrm>
            <a:off x="1981200" y="609600"/>
            <a:ext cx="8229600" cy="5715000"/>
          </a:xfrm>
        </p:spPr>
        <p:txBody>
          <a:bodyPr/>
          <a:lstStyle/>
          <a:p>
            <a:pPr marL="536575" indent="-536575">
              <a:buFont typeface="Wingdings 2" panose="05020102010507070707" pitchFamily="18" charset="2"/>
              <a:buAutoNum type="romanLcPeriod" startAt="3"/>
            </a:pPr>
            <a:r>
              <a:rPr lang="en-GB" altLang="en-GH" b="1">
                <a:solidFill>
                  <a:srgbClr val="FF0000"/>
                </a:solidFill>
              </a:rPr>
              <a:t>Chemical</a:t>
            </a:r>
            <a:r>
              <a:rPr lang="en-US" altLang="en-GH">
                <a:solidFill>
                  <a:srgbClr val="FF0000"/>
                </a:solidFill>
              </a:rPr>
              <a:t> :</a:t>
            </a:r>
          </a:p>
          <a:p>
            <a:pPr marL="536575" indent="-536575">
              <a:buFont typeface="Wingdings 2" panose="05020102010507070707" pitchFamily="18" charset="2"/>
              <a:buChar char=""/>
            </a:pPr>
            <a:r>
              <a:rPr lang="en-GB" altLang="en-GH"/>
              <a:t>Water</a:t>
            </a:r>
          </a:p>
          <a:p>
            <a:pPr marL="536575" indent="-536575">
              <a:buFont typeface="Wingdings 2" panose="05020102010507070707" pitchFamily="18" charset="2"/>
              <a:buChar char=""/>
            </a:pPr>
            <a:r>
              <a:rPr lang="en-GB" altLang="en-GH"/>
              <a:t>Oxygen</a:t>
            </a:r>
          </a:p>
          <a:p>
            <a:pPr marL="536575" indent="-536575">
              <a:buFont typeface="Wingdings 2" panose="05020102010507070707" pitchFamily="18" charset="2"/>
              <a:buChar char=""/>
            </a:pPr>
            <a:r>
              <a:rPr lang="en-GB" altLang="en-GH"/>
              <a:t> Carbon dioxide</a:t>
            </a:r>
          </a:p>
          <a:p>
            <a:pPr marL="536575" indent="-536575">
              <a:buFont typeface="Wingdings 2" panose="05020102010507070707" pitchFamily="18" charset="2"/>
              <a:buChar char=""/>
            </a:pPr>
            <a:r>
              <a:rPr lang="en-GB" altLang="en-GH"/>
              <a:t> Essential minerals and substances (proteins, carbohydrates, lipids, vitamins and other complex chemicals necessary for life)</a:t>
            </a:r>
          </a:p>
          <a:p>
            <a:pPr marL="536575" indent="-536575">
              <a:buNone/>
            </a:pPr>
            <a:endParaRPr lang="en-GB" altLang="en-GH"/>
          </a:p>
          <a:p>
            <a:pPr marL="536575" indent="-536575">
              <a:buFont typeface="Wingdings 2" panose="05020102010507070707" pitchFamily="18" charset="2"/>
              <a:buChar char=""/>
            </a:pPr>
            <a:r>
              <a:rPr lang="en-GB" altLang="en-GH"/>
              <a:t> The critical inorganic and organic chemicals found in air, water and soil must be recycled again several times through the ecosphere</a:t>
            </a:r>
            <a:r>
              <a:rPr lang="en-US" altLang="en-GH"/>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a:extLst>
              <a:ext uri="{FF2B5EF4-FFF2-40B4-BE49-F238E27FC236}">
                <a16:creationId xmlns:a16="http://schemas.microsoft.com/office/drawing/2014/main" id="{ECB499C2-A0A3-456D-A1D6-EF4EFBA340A2}"/>
              </a:ext>
            </a:extLst>
          </p:cNvPr>
          <p:cNvSpPr>
            <a:spLocks noGrp="1" noChangeArrowheads="1"/>
          </p:cNvSpPr>
          <p:nvPr>
            <p:ph type="body" idx="1"/>
          </p:nvPr>
        </p:nvSpPr>
        <p:spPr>
          <a:xfrm>
            <a:off x="1981200" y="609600"/>
            <a:ext cx="8229600" cy="5715000"/>
          </a:xfrm>
        </p:spPr>
        <p:txBody>
          <a:bodyPr/>
          <a:lstStyle/>
          <a:p>
            <a:pPr marL="536575" indent="-536575">
              <a:buFont typeface="Wingdings 2" panose="05020102010507070707" pitchFamily="18" charset="2"/>
              <a:buAutoNum type="romanLcPeriod" startAt="3"/>
            </a:pPr>
            <a:r>
              <a:rPr lang="en-GB" altLang="en-GH" b="1">
                <a:solidFill>
                  <a:srgbClr val="FF0000"/>
                </a:solidFill>
              </a:rPr>
              <a:t>Chemical</a:t>
            </a:r>
            <a:r>
              <a:rPr lang="en-US" altLang="en-GH">
                <a:solidFill>
                  <a:srgbClr val="FF0000"/>
                </a:solidFill>
              </a:rPr>
              <a:t> :</a:t>
            </a:r>
          </a:p>
          <a:p>
            <a:pPr marL="536575" indent="-536575">
              <a:buFont typeface="Wingdings 2" panose="05020102010507070707" pitchFamily="18" charset="2"/>
              <a:buChar char=""/>
            </a:pPr>
            <a:r>
              <a:rPr lang="en-GB" altLang="en-GH"/>
              <a:t>Water</a:t>
            </a:r>
          </a:p>
          <a:p>
            <a:pPr marL="536575" indent="-536575">
              <a:buFont typeface="Wingdings 2" panose="05020102010507070707" pitchFamily="18" charset="2"/>
              <a:buChar char=""/>
            </a:pPr>
            <a:r>
              <a:rPr lang="en-GB" altLang="en-GH"/>
              <a:t>Oxygen</a:t>
            </a:r>
          </a:p>
          <a:p>
            <a:pPr marL="536575" indent="-536575">
              <a:buFont typeface="Wingdings 2" panose="05020102010507070707" pitchFamily="18" charset="2"/>
              <a:buChar char=""/>
            </a:pPr>
            <a:r>
              <a:rPr lang="en-GB" altLang="en-GH"/>
              <a:t> Carbon dioxide</a:t>
            </a:r>
          </a:p>
          <a:p>
            <a:pPr marL="536575" indent="-536575">
              <a:buFont typeface="Wingdings 2" panose="05020102010507070707" pitchFamily="18" charset="2"/>
              <a:buChar char=""/>
            </a:pPr>
            <a:r>
              <a:rPr lang="en-GB" altLang="en-GH"/>
              <a:t> Essential minerals and substances (proteins, carbohydrates, lipids, vitamins and other complex chemicals necessary for life)</a:t>
            </a:r>
          </a:p>
          <a:p>
            <a:pPr marL="536575" indent="-536575">
              <a:buNone/>
            </a:pPr>
            <a:endParaRPr lang="en-GB" altLang="en-GH"/>
          </a:p>
          <a:p>
            <a:pPr marL="536575" indent="-536575">
              <a:buFont typeface="Wingdings 2" panose="05020102010507070707" pitchFamily="18" charset="2"/>
              <a:buChar char=""/>
            </a:pPr>
            <a:r>
              <a:rPr lang="en-GB" altLang="en-GH"/>
              <a:t> The critical inorganic and organic chemicals found in air, water and soil must be recycled again several times through the ecosphere</a:t>
            </a:r>
            <a:r>
              <a:rPr lang="en-US" altLang="en-GH"/>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a:extLst>
              <a:ext uri="{FF2B5EF4-FFF2-40B4-BE49-F238E27FC236}">
                <a16:creationId xmlns:a16="http://schemas.microsoft.com/office/drawing/2014/main" id="{2886227C-D561-4BB0-BDE0-17221EAA2A81}"/>
              </a:ext>
            </a:extLst>
          </p:cNvPr>
          <p:cNvSpPr>
            <a:spLocks noGrp="1" noChangeArrowheads="1"/>
          </p:cNvSpPr>
          <p:nvPr>
            <p:ph type="body" idx="1"/>
          </p:nvPr>
        </p:nvSpPr>
        <p:spPr>
          <a:xfrm>
            <a:off x="1981200" y="533400"/>
            <a:ext cx="8229600" cy="5791200"/>
          </a:xfrm>
        </p:spPr>
        <p:txBody>
          <a:bodyPr>
            <a:normAutofit fontScale="92500" lnSpcReduction="10000"/>
          </a:bodyPr>
          <a:lstStyle/>
          <a:p>
            <a:pPr marL="536575" indent="-536575">
              <a:buFont typeface="Wingdings" panose="05000000000000000000" pitchFamily="2" charset="2"/>
              <a:buChar char="v"/>
            </a:pPr>
            <a:r>
              <a:rPr lang="en-GB" altLang="en-GH">
                <a:solidFill>
                  <a:schemeClr val="accent1"/>
                </a:solidFill>
              </a:rPr>
              <a:t>Living biotic portion</a:t>
            </a:r>
            <a:r>
              <a:rPr lang="en-US" altLang="en-GH">
                <a:solidFill>
                  <a:schemeClr val="accent1"/>
                </a:solidFill>
              </a:rPr>
              <a:t> </a:t>
            </a:r>
          </a:p>
          <a:p>
            <a:pPr marL="536575" indent="-536575">
              <a:buFont typeface="Wingdings" panose="05000000000000000000" pitchFamily="2" charset="2"/>
              <a:buAutoNum type="romanLcPeriod"/>
            </a:pPr>
            <a:r>
              <a:rPr lang="en-GB" altLang="en-GH">
                <a:solidFill>
                  <a:srgbClr val="FF0000"/>
                </a:solidFill>
              </a:rPr>
              <a:t>Producers (Plants or autotrophs): </a:t>
            </a:r>
          </a:p>
          <a:p>
            <a:pPr marL="536575" indent="-536575">
              <a:buSzPct val="130000"/>
              <a:buFontTx/>
              <a:buChar char="•"/>
            </a:pPr>
            <a:r>
              <a:rPr lang="en-GB" altLang="en-GH"/>
              <a:t>Plants ranging from tiny floating phytoplankton (algae, diatom etc.) in water ecosystems to giant trees</a:t>
            </a:r>
            <a:r>
              <a:rPr lang="en-US" altLang="en-GH"/>
              <a:t> </a:t>
            </a:r>
          </a:p>
          <a:p>
            <a:pPr marL="536575" indent="-536575">
              <a:buSzPct val="130000"/>
              <a:buNone/>
            </a:pPr>
            <a:endParaRPr lang="en-US" altLang="en-GH"/>
          </a:p>
          <a:p>
            <a:pPr marL="536575" indent="-536575">
              <a:buSzPct val="130000"/>
              <a:buFontTx/>
              <a:buAutoNum type="romanLcPeriod" startAt="2"/>
            </a:pPr>
            <a:r>
              <a:rPr lang="en-GB" altLang="en-GH">
                <a:solidFill>
                  <a:srgbClr val="FF0000"/>
                </a:solidFill>
              </a:rPr>
              <a:t>Macroconsumers (animals or heterotrophs): </a:t>
            </a:r>
            <a:endParaRPr lang="en-US" altLang="en-GH">
              <a:solidFill>
                <a:srgbClr val="FF0000"/>
              </a:solidFill>
            </a:endParaRPr>
          </a:p>
          <a:p>
            <a:pPr marL="536575" indent="-536575">
              <a:buSzPct val="130000"/>
              <a:buFontTx/>
              <a:buChar char="•"/>
            </a:pPr>
            <a:r>
              <a:rPr lang="en-GB" altLang="en-GH"/>
              <a:t>Organisms who cannot manufacture their own food and must consume the preformed food compounds found in plants and animals</a:t>
            </a:r>
            <a:r>
              <a:rPr lang="en-US" altLang="en-GH"/>
              <a:t> </a:t>
            </a:r>
          </a:p>
          <a:p>
            <a:pPr marL="536575" indent="-536575">
              <a:buSzPct val="130000"/>
              <a:buNone/>
            </a:pPr>
            <a:endParaRPr lang="en-US" altLang="en-GH"/>
          </a:p>
          <a:p>
            <a:pPr marL="536575" indent="-536575">
              <a:buSzPct val="130000"/>
              <a:buFontTx/>
              <a:buAutoNum type="romanLcPeriod" startAt="3"/>
            </a:pPr>
            <a:r>
              <a:rPr lang="en-GB" altLang="en-GH">
                <a:solidFill>
                  <a:srgbClr val="FF0000"/>
                </a:solidFill>
              </a:rPr>
              <a:t>Decomposers (micro consumers or saprotrophs):</a:t>
            </a:r>
            <a:r>
              <a:rPr lang="en-US" altLang="en-GH"/>
              <a:t> </a:t>
            </a:r>
          </a:p>
          <a:p>
            <a:pPr marL="536575" indent="-536575">
              <a:buSzPct val="130000"/>
              <a:buFontTx/>
              <a:buChar char="•"/>
            </a:pPr>
            <a:r>
              <a:rPr lang="en-GB" altLang="en-GH"/>
              <a:t>Tiny organisms such as bacteria that break down the bodies and complex compounds in dead animals and plants into smaller substances</a:t>
            </a:r>
            <a:r>
              <a:rPr lang="en-US" altLang="en-GH"/>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a:extLst>
              <a:ext uri="{FF2B5EF4-FFF2-40B4-BE49-F238E27FC236}">
                <a16:creationId xmlns:a16="http://schemas.microsoft.com/office/drawing/2014/main" id="{FD4F8D67-6D47-48E5-8838-44C12A32DEBE}"/>
              </a:ext>
            </a:extLst>
          </p:cNvPr>
          <p:cNvSpPr>
            <a:spLocks noGrp="1" noChangeArrowheads="1"/>
          </p:cNvSpPr>
          <p:nvPr>
            <p:ph type="body" idx="1"/>
          </p:nvPr>
        </p:nvSpPr>
        <p:spPr>
          <a:xfrm>
            <a:off x="1981200" y="533400"/>
            <a:ext cx="8229600" cy="5791200"/>
          </a:xfrm>
        </p:spPr>
        <p:txBody>
          <a:bodyPr/>
          <a:lstStyle/>
          <a:p>
            <a:pPr eaLnBrk="1" hangingPunct="1">
              <a:buFont typeface="Wingdings" panose="05000000000000000000" pitchFamily="2" charset="2"/>
              <a:buChar char="v"/>
            </a:pPr>
            <a:r>
              <a:rPr lang="en-GB" altLang="en-GH" sz="3200">
                <a:solidFill>
                  <a:schemeClr val="accent1"/>
                </a:solidFill>
              </a:rPr>
              <a:t>Climate</a:t>
            </a:r>
            <a:r>
              <a:rPr lang="en-US" altLang="en-GH" sz="3200">
                <a:solidFill>
                  <a:schemeClr val="accent1"/>
                </a:solidFill>
              </a:rPr>
              <a:t> </a:t>
            </a:r>
          </a:p>
          <a:p>
            <a:pPr eaLnBrk="1" hangingPunct="1">
              <a:buSzPct val="130000"/>
              <a:buFontTx/>
              <a:buChar char="•"/>
            </a:pPr>
            <a:r>
              <a:rPr lang="en-GB" altLang="en-GH"/>
              <a:t>The average atmospheric conditions over a long period of time</a:t>
            </a:r>
            <a:r>
              <a:rPr lang="en-US" altLang="en-GH"/>
              <a:t> </a:t>
            </a:r>
          </a:p>
          <a:p>
            <a:pPr eaLnBrk="1" hangingPunct="1">
              <a:buSzPct val="130000"/>
              <a:buFontTx/>
              <a:buNone/>
            </a:pPr>
            <a:endParaRPr lang="en-US" altLang="en-GH"/>
          </a:p>
          <a:p>
            <a:pPr eaLnBrk="1" hangingPunct="1">
              <a:buSzPct val="130000"/>
              <a:buFontTx/>
              <a:buNone/>
            </a:pPr>
            <a:r>
              <a:rPr lang="en-GB" altLang="en-GH">
                <a:solidFill>
                  <a:srgbClr val="FF0000"/>
                </a:solidFill>
              </a:rPr>
              <a:t>Factors that make up climates :</a:t>
            </a:r>
          </a:p>
          <a:p>
            <a:pPr eaLnBrk="1" hangingPunct="1">
              <a:buSzPct val="130000"/>
              <a:buFontTx/>
              <a:buChar char="•"/>
            </a:pPr>
            <a:r>
              <a:rPr lang="en-GB" altLang="en-GH"/>
              <a:t>Light</a:t>
            </a:r>
          </a:p>
          <a:p>
            <a:pPr eaLnBrk="1" hangingPunct="1">
              <a:buSzPct val="130000"/>
              <a:buFontTx/>
              <a:buChar char="•"/>
            </a:pPr>
            <a:r>
              <a:rPr lang="en-GB" altLang="en-GH"/>
              <a:t> temperature,</a:t>
            </a:r>
          </a:p>
          <a:p>
            <a:pPr eaLnBrk="1" hangingPunct="1">
              <a:buSzPct val="130000"/>
              <a:buFontTx/>
              <a:buChar char="•"/>
            </a:pPr>
            <a:r>
              <a:rPr lang="en-GB" altLang="en-GH"/>
              <a:t>precipitation </a:t>
            </a:r>
          </a:p>
          <a:p>
            <a:pPr eaLnBrk="1" hangingPunct="1">
              <a:buSzPct val="130000"/>
              <a:buFontTx/>
              <a:buChar char="•"/>
            </a:pPr>
            <a:r>
              <a:rPr lang="en-GB" altLang="en-GH"/>
              <a:t> humidity</a:t>
            </a:r>
            <a:r>
              <a:rPr lang="en-US" altLang="en-GH"/>
              <a:t> </a:t>
            </a:r>
            <a:endParaRPr lang="en-GB" altLang="en-GH">
              <a:solidFill>
                <a:srgbClr val="FF0000"/>
              </a:solidFill>
            </a:endParaRPr>
          </a:p>
          <a:p>
            <a:pPr eaLnBrk="1" hangingPunct="1">
              <a:buSzPct val="130000"/>
              <a:buFontTx/>
              <a:buChar char="•"/>
            </a:pPr>
            <a:endParaRPr lang="en-US" altLang="en-GH">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a:extLst>
              <a:ext uri="{FF2B5EF4-FFF2-40B4-BE49-F238E27FC236}">
                <a16:creationId xmlns:a16="http://schemas.microsoft.com/office/drawing/2014/main" id="{388A0AA8-B75B-4D45-8B4E-2D46C5B6D2A7}"/>
              </a:ext>
            </a:extLst>
          </p:cNvPr>
          <p:cNvSpPr>
            <a:spLocks noGrp="1" noChangeArrowheads="1"/>
          </p:cNvSpPr>
          <p:nvPr>
            <p:ph type="body" idx="1"/>
          </p:nvPr>
        </p:nvSpPr>
        <p:spPr>
          <a:xfrm>
            <a:off x="1981200" y="609600"/>
            <a:ext cx="8229600" cy="5715000"/>
          </a:xfrm>
        </p:spPr>
        <p:txBody>
          <a:bodyPr/>
          <a:lstStyle/>
          <a:p>
            <a:pPr marL="419100" indent="-419100">
              <a:buFont typeface="Wingdings" panose="05000000000000000000" pitchFamily="2" charset="2"/>
              <a:buChar char="v"/>
            </a:pPr>
            <a:r>
              <a:rPr lang="en-GB" altLang="en-GH">
                <a:solidFill>
                  <a:srgbClr val="FF0000"/>
                </a:solidFill>
              </a:rPr>
              <a:t>The Soil</a:t>
            </a:r>
            <a:r>
              <a:rPr lang="en-US" altLang="en-GH">
                <a:solidFill>
                  <a:srgbClr val="FF0000"/>
                </a:solidFill>
              </a:rPr>
              <a:t> </a:t>
            </a:r>
          </a:p>
          <a:p>
            <a:pPr marL="419100" indent="-419100">
              <a:buSzPct val="130000"/>
              <a:buFontTx/>
              <a:buChar char="•"/>
            </a:pPr>
            <a:r>
              <a:rPr lang="en-GB" altLang="en-GH"/>
              <a:t>The crucial interface between the lithosphere and all living plants that grow on its surface</a:t>
            </a:r>
          </a:p>
          <a:p>
            <a:pPr marL="419100" indent="-419100">
              <a:buSzPct val="130000"/>
              <a:buFontTx/>
              <a:buChar char="•"/>
            </a:pPr>
            <a:endParaRPr lang="en-GB" altLang="en-GH"/>
          </a:p>
          <a:p>
            <a:pPr marL="419100" indent="-419100">
              <a:buNone/>
            </a:pPr>
            <a:r>
              <a:rPr lang="en-GB" altLang="en-GH"/>
              <a:t>The soil is made of three layers known as horizons </a:t>
            </a:r>
          </a:p>
          <a:p>
            <a:pPr marL="419100" indent="-419100">
              <a:buFont typeface="Wingdings 2" panose="05020102010507070707" pitchFamily="18" charset="2"/>
              <a:buAutoNum type="arabicPeriod"/>
            </a:pPr>
            <a:r>
              <a:rPr lang="en-GB" altLang="en-GH">
                <a:solidFill>
                  <a:srgbClr val="FF0000"/>
                </a:solidFill>
              </a:rPr>
              <a:t>The A-Horizon:</a:t>
            </a:r>
            <a:r>
              <a:rPr lang="en-GB" altLang="en-GH"/>
              <a:t> </a:t>
            </a:r>
          </a:p>
          <a:p>
            <a:pPr marL="419100" indent="-419100"/>
            <a:r>
              <a:rPr lang="en-GB" altLang="en-GH"/>
              <a:t>Consists of freshly fallen plant litter and a sub layer of humus made up of decayed matter and some inorganic material, and other sub-layer insoluble minerals</a:t>
            </a:r>
          </a:p>
          <a:p>
            <a:pPr marL="419100" indent="-419100">
              <a:buNone/>
            </a:pPr>
            <a:endParaRPr lang="en-GB" altLang="en-GH"/>
          </a:p>
          <a:p>
            <a:pPr marL="419100" indent="-419100"/>
            <a:r>
              <a:rPr lang="en-GB" altLang="en-GH"/>
              <a:t>Supports life</a:t>
            </a:r>
          </a:p>
          <a:p>
            <a:pPr marL="419100" indent="-419100"/>
            <a:endParaRPr lang="en-GB" altLang="en-GH"/>
          </a:p>
          <a:p>
            <a:pPr marL="419100" indent="-419100"/>
            <a:endParaRPr lang="en-GB" altLang="en-GH"/>
          </a:p>
          <a:p>
            <a:pPr marL="419100" indent="-419100"/>
            <a:endParaRPr lang="en-GB" altLang="en-GH"/>
          </a:p>
          <a:p>
            <a:pPr marL="419100" indent="-419100"/>
            <a:endParaRPr lang="en-US" altLang="en-GH"/>
          </a:p>
          <a:p>
            <a:pPr marL="419100" indent="-419100" algn="just">
              <a:buSzPct val="130000"/>
              <a:buFont typeface="Symbol" panose="05050102010706020507" pitchFamily="18" charset="2"/>
              <a:buChar char=""/>
            </a:pPr>
            <a:endParaRPr lang="en-US" altLang="en-GH"/>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7A87-5EE3-4D28-ABAF-DD09CE8066FD}"/>
              </a:ext>
            </a:extLst>
          </p:cNvPr>
          <p:cNvSpPr>
            <a:spLocks noGrp="1"/>
          </p:cNvSpPr>
          <p:nvPr>
            <p:ph type="title"/>
          </p:nvPr>
        </p:nvSpPr>
        <p:spPr>
          <a:xfrm>
            <a:off x="1919288" y="2924175"/>
            <a:ext cx="8280400" cy="2216150"/>
          </a:xfrm>
        </p:spPr>
        <p:txBody>
          <a:bodyPr rtlCol="0">
            <a:normAutofit fontScale="90000"/>
          </a:bodyPr>
          <a:lstStyle/>
          <a:p>
            <a:pPr>
              <a:defRPr/>
            </a:pPr>
            <a:r>
              <a:rPr lang="en-GB" sz="3200" b="1" dirty="0"/>
              <a:t>SOIL FORMATION, PROPERTIES AND PROFILE</a:t>
            </a:r>
            <a:br>
              <a:rPr lang="en-GB" sz="3200" b="1" dirty="0"/>
            </a:br>
            <a:br>
              <a:rPr lang="en-GB" sz="3200" b="1" dirty="0"/>
            </a:br>
            <a:br>
              <a:rPr lang="en-GB" sz="3200" b="1" dirty="0"/>
            </a:br>
            <a:r>
              <a:rPr lang="en-GB" sz="3200" b="1" dirty="0"/>
              <a:t>OBJECTIVES</a:t>
            </a:r>
            <a:br>
              <a:rPr lang="en-GB" sz="3200" b="1" dirty="0"/>
            </a:br>
            <a:br>
              <a:rPr lang="en-GB" sz="2400" b="1" dirty="0"/>
            </a:br>
            <a:r>
              <a:rPr lang="en-GB" sz="2400" b="1" dirty="0"/>
              <a:t>a.) Geologic process</a:t>
            </a:r>
            <a:br>
              <a:rPr lang="en-GB" sz="2400" b="1" dirty="0"/>
            </a:br>
            <a:r>
              <a:rPr lang="en-GB" sz="2400" b="1" dirty="0"/>
              <a:t>b). physical, chemical and biological factors involved in soil formation</a:t>
            </a:r>
            <a:br>
              <a:rPr lang="en-GB" sz="2400" b="1" dirty="0"/>
            </a:br>
            <a:r>
              <a:rPr lang="en-GB" sz="2400" b="1" dirty="0"/>
              <a:t>c). Soil texture and structure</a:t>
            </a:r>
            <a:br>
              <a:rPr lang="en-GB" sz="2400" b="1" dirty="0"/>
            </a:br>
            <a:r>
              <a:rPr lang="en-GB" sz="2400" b="1" dirty="0"/>
              <a:t>d). Layers in the soil profile</a:t>
            </a:r>
            <a:br>
              <a:rPr lang="en-GB" sz="2400" b="1" dirty="0"/>
            </a:br>
            <a:r>
              <a:rPr lang="en-GB" sz="2400" b="1" dirty="0"/>
              <a:t>e). Human activities and impact on soil </a:t>
            </a:r>
            <a:br>
              <a:rPr lang="en-GB" sz="2400" dirty="0"/>
            </a:br>
            <a:br>
              <a:rPr lang="en-GB" sz="3200" b="1" dirty="0"/>
            </a:br>
            <a:endParaRPr lang="en-GB" sz="32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1">
            <a:extLst>
              <a:ext uri="{FF2B5EF4-FFF2-40B4-BE49-F238E27FC236}">
                <a16:creationId xmlns:a16="http://schemas.microsoft.com/office/drawing/2014/main" id="{E79545EC-3522-4A0C-BB1E-849974DD028D}"/>
              </a:ext>
            </a:extLst>
          </p:cNvPr>
          <p:cNvSpPr>
            <a:spLocks noGrp="1" noChangeArrowheads="1"/>
          </p:cNvSpPr>
          <p:nvPr>
            <p:ph type="title"/>
          </p:nvPr>
        </p:nvSpPr>
        <p:spPr>
          <a:xfrm>
            <a:off x="1981201" y="277814"/>
            <a:ext cx="8435975" cy="4446587"/>
          </a:xfrm>
        </p:spPr>
        <p:txBody>
          <a:bodyPr/>
          <a:lstStyle/>
          <a:p>
            <a:pPr eaLnBrk="1" hangingPunct="1"/>
            <a:r>
              <a:rPr lang="en-GB" altLang="en-GH" sz="2800"/>
              <a:t>The roots of plants growing</a:t>
            </a:r>
            <a:br>
              <a:rPr lang="en-GB" altLang="en-GH" sz="2800"/>
            </a:br>
            <a:br>
              <a:rPr lang="en-GB" altLang="en-GH" sz="2800"/>
            </a:br>
            <a:r>
              <a:rPr lang="en-GB" altLang="en-GH" sz="2800"/>
              <a:t>Wind and moving water</a:t>
            </a:r>
            <a:br>
              <a:rPr lang="en-GB" altLang="en-GH" sz="2800"/>
            </a:br>
            <a:br>
              <a:rPr lang="en-GB" altLang="en-GH" sz="2800"/>
            </a:br>
            <a:r>
              <a:rPr lang="en-GB" altLang="en-GH" sz="2800"/>
              <a:t>Activities of organism like worms and rats burrowing</a:t>
            </a:r>
            <a:br>
              <a:rPr lang="en-GB" altLang="en-GH" sz="2800"/>
            </a:br>
            <a:br>
              <a:rPr lang="en-GB" altLang="en-GH" sz="2800"/>
            </a:br>
            <a:r>
              <a:rPr lang="en-GB" altLang="en-GH" sz="2800"/>
              <a:t>Chemical weathering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a:extLst>
              <a:ext uri="{FF2B5EF4-FFF2-40B4-BE49-F238E27FC236}">
                <a16:creationId xmlns:a16="http://schemas.microsoft.com/office/drawing/2014/main" id="{D47D999C-5813-47AF-BDD3-0D9A222F1881}"/>
              </a:ext>
            </a:extLst>
          </p:cNvPr>
          <p:cNvSpPr>
            <a:spLocks noGrp="1" noChangeArrowheads="1"/>
          </p:cNvSpPr>
          <p:nvPr>
            <p:ph type="title"/>
          </p:nvPr>
        </p:nvSpPr>
        <p:spPr/>
        <p:txBody>
          <a:bodyPr>
            <a:normAutofit/>
          </a:bodyPr>
          <a:lstStyle/>
          <a:p>
            <a:pPr eaLnBrk="1" hangingPunct="1"/>
            <a:r>
              <a:rPr lang="en-GB" altLang="en-GH" sz="3200" b="1" dirty="0">
                <a:solidFill>
                  <a:srgbClr val="7030A0"/>
                </a:solidFill>
              </a:rPr>
              <a:t>Organisms in the soil Application of pesticides destroy the organisms and weedicides destroy the ecology of the soil</a:t>
            </a:r>
          </a:p>
        </p:txBody>
      </p:sp>
      <p:pic>
        <p:nvPicPr>
          <p:cNvPr id="217091" name="Picture 3">
            <a:extLst>
              <a:ext uri="{FF2B5EF4-FFF2-40B4-BE49-F238E27FC236}">
                <a16:creationId xmlns:a16="http://schemas.microsoft.com/office/drawing/2014/main" id="{C95726AC-96B0-4F5B-9EED-6D8C91647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4" y="1809750"/>
            <a:ext cx="8639175" cy="459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a:extLst>
              <a:ext uri="{FF2B5EF4-FFF2-40B4-BE49-F238E27FC236}">
                <a16:creationId xmlns:a16="http://schemas.microsoft.com/office/drawing/2014/main" id="{6D7E4E23-3518-43A4-B3E6-DD9F52E0FD36}"/>
              </a:ext>
            </a:extLst>
          </p:cNvPr>
          <p:cNvSpPr>
            <a:spLocks noGrp="1" noChangeArrowheads="1"/>
          </p:cNvSpPr>
          <p:nvPr>
            <p:ph type="ctrTitle"/>
          </p:nvPr>
        </p:nvSpPr>
        <p:spPr>
          <a:xfrm>
            <a:off x="1524000" y="188913"/>
            <a:ext cx="9144000" cy="1079500"/>
          </a:xfrm>
        </p:spPr>
        <p:txBody>
          <a:bodyPr/>
          <a:lstStyle/>
          <a:p>
            <a:pPr eaLnBrk="1" hangingPunct="1"/>
            <a:r>
              <a:rPr lang="en-GB" altLang="en-GH" sz="3200"/>
              <a:t>Soil Properties</a:t>
            </a:r>
          </a:p>
        </p:txBody>
      </p:sp>
      <p:sp>
        <p:nvSpPr>
          <p:cNvPr id="218115" name="Subtitle 2">
            <a:extLst>
              <a:ext uri="{FF2B5EF4-FFF2-40B4-BE49-F238E27FC236}">
                <a16:creationId xmlns:a16="http://schemas.microsoft.com/office/drawing/2014/main" id="{893B0071-4FA3-4019-AA03-D1ACE7D67A85}"/>
              </a:ext>
            </a:extLst>
          </p:cNvPr>
          <p:cNvSpPr>
            <a:spLocks noGrp="1" noChangeArrowheads="1"/>
          </p:cNvSpPr>
          <p:nvPr>
            <p:ph type="subTitle" idx="1"/>
          </p:nvPr>
        </p:nvSpPr>
        <p:spPr>
          <a:xfrm>
            <a:off x="1524000" y="1412876"/>
            <a:ext cx="9144000" cy="5445125"/>
          </a:xfrm>
        </p:spPr>
        <p:txBody>
          <a:bodyPr/>
          <a:lstStyle/>
          <a:p>
            <a:pPr eaLnBrk="1" hangingPunct="1"/>
            <a:r>
              <a:rPr lang="en-GB" altLang="en-GH"/>
              <a:t>An ideal soil for agriculture use is a loam, which combines the good aeration and drainage properties of large particles with the nutrient – retention and water holding ability of clay particles.</a:t>
            </a:r>
          </a:p>
          <a:p>
            <a:pPr eaLnBrk="1" hangingPunct="1"/>
            <a:r>
              <a:rPr lang="en-GB" altLang="en-GH"/>
              <a:t>Soil structure is different from its texture.  Soil structure refers to the way various soil particles clump together.  The particles in sandy soils do not attach to one another; therefore, sandy soils have a granular structure.  The particles in clay soils tend to stick to one another to form large aggregates.  Other soils that have a mixture of particle sizes tend to form smaller aggregates.  A good soil is friable, which means that it crumbles easily.  The soil structure and its moisture content determine how friable a soil 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D305-673D-47D7-9948-01EDF3DE137E}"/>
              </a:ext>
            </a:extLst>
          </p:cNvPr>
          <p:cNvSpPr>
            <a:spLocks noGrp="1"/>
          </p:cNvSpPr>
          <p:nvPr>
            <p:ph type="title"/>
          </p:nvPr>
        </p:nvSpPr>
        <p:spPr>
          <a:xfrm>
            <a:off x="2057400" y="152400"/>
            <a:ext cx="7239000" cy="685800"/>
          </a:xfrm>
        </p:spPr>
        <p:txBody>
          <a:bodyPr rtlCol="0">
            <a:normAutofit fontScale="90000"/>
          </a:bodyPr>
          <a:lstStyle/>
          <a:p>
            <a:pPr algn="ctr">
              <a:defRPr/>
            </a:pPr>
            <a:r>
              <a:rPr lang="en-GB" dirty="0">
                <a:solidFill>
                  <a:schemeClr val="accent6">
                    <a:lumMod val="60000"/>
                    <a:lumOff val="40000"/>
                  </a:schemeClr>
                </a:solidFill>
              </a:rPr>
              <a:t>The Tropical environments</a:t>
            </a:r>
            <a:endParaRPr lang="en-US" dirty="0">
              <a:solidFill>
                <a:schemeClr val="accent6">
                  <a:lumMod val="60000"/>
                  <a:lumOff val="40000"/>
                </a:schemeClr>
              </a:solidFill>
            </a:endParaRPr>
          </a:p>
        </p:txBody>
      </p:sp>
      <p:sp>
        <p:nvSpPr>
          <p:cNvPr id="124931" name="Content Placeholder 2">
            <a:extLst>
              <a:ext uri="{FF2B5EF4-FFF2-40B4-BE49-F238E27FC236}">
                <a16:creationId xmlns:a16="http://schemas.microsoft.com/office/drawing/2014/main" id="{3CC16D68-3D23-4A09-BAF0-BC59AC6AC44A}"/>
              </a:ext>
            </a:extLst>
          </p:cNvPr>
          <p:cNvSpPr>
            <a:spLocks noGrp="1" noChangeArrowheads="1"/>
          </p:cNvSpPr>
          <p:nvPr>
            <p:ph idx="1"/>
          </p:nvPr>
        </p:nvSpPr>
        <p:spPr>
          <a:xfrm>
            <a:off x="1981200" y="1066801"/>
            <a:ext cx="7239000" cy="5389563"/>
          </a:xfrm>
        </p:spPr>
        <p:txBody>
          <a:bodyPr/>
          <a:lstStyle/>
          <a:p>
            <a:pPr eaLnBrk="1" hangingPunct="1"/>
            <a:r>
              <a:rPr lang="en-GB" altLang="en-GH"/>
              <a:t>Tropical forest of standing trees</a:t>
            </a:r>
          </a:p>
          <a:p>
            <a:pPr eaLnBrk="1" hangingPunct="1">
              <a:buFont typeface="Wingdings 2" panose="05020102010507070707" pitchFamily="18" charset="2"/>
              <a:buNone/>
            </a:pPr>
            <a:endParaRPr lang="en-US" altLang="en-GH"/>
          </a:p>
          <a:p>
            <a:pPr eaLnBrk="1" hangingPunct="1"/>
            <a:r>
              <a:rPr lang="en-GB" altLang="en-GH"/>
              <a:t>Savannah grasslands and woodlots</a:t>
            </a:r>
          </a:p>
          <a:p>
            <a:pPr eaLnBrk="1" hangingPunct="1">
              <a:buFont typeface="Wingdings 2" panose="05020102010507070707" pitchFamily="18" charset="2"/>
              <a:buNone/>
            </a:pPr>
            <a:r>
              <a:rPr lang="en-GB" altLang="en-GH"/>
              <a:t> </a:t>
            </a:r>
          </a:p>
          <a:p>
            <a:pPr eaLnBrk="1" hangingPunct="1"/>
            <a:r>
              <a:rPr lang="en-GB" altLang="en-GH"/>
              <a:t>Deserts</a:t>
            </a:r>
          </a:p>
          <a:p>
            <a:pPr eaLnBrk="1" hangingPunct="1">
              <a:buFont typeface="Wingdings 2" panose="05020102010507070707" pitchFamily="18" charset="2"/>
              <a:buNone/>
            </a:pPr>
            <a:endParaRPr lang="en-GB" altLang="en-GH"/>
          </a:p>
        </p:txBody>
      </p:sp>
      <p:sp>
        <p:nvSpPr>
          <p:cNvPr id="124932" name="Rectangle 3">
            <a:extLst>
              <a:ext uri="{FF2B5EF4-FFF2-40B4-BE49-F238E27FC236}">
                <a16:creationId xmlns:a16="http://schemas.microsoft.com/office/drawing/2014/main" id="{A7A09975-0F4C-4AE8-99DC-5A8991F9B15C}"/>
              </a:ext>
            </a:extLst>
          </p:cNvPr>
          <p:cNvSpPr>
            <a:spLocks noChangeArrowheads="1"/>
          </p:cNvSpPr>
          <p:nvPr/>
        </p:nvSpPr>
        <p:spPr bwMode="auto">
          <a:xfrm>
            <a:off x="2286000" y="3962401"/>
            <a:ext cx="723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GH" sz="2400">
                <a:solidFill>
                  <a:srgbClr val="00B050"/>
                </a:solidFill>
                <a:latin typeface="Trebuchet MS" panose="020B0603020202020204" pitchFamily="34" charset="0"/>
              </a:rPr>
              <a:t>The sun’s rays in the tropics are at right angles whereas it is slanted in the temperate zones.</a:t>
            </a:r>
            <a:endParaRPr lang="en-US" altLang="en-GH" sz="2400">
              <a:solidFill>
                <a:srgbClr val="00B050"/>
              </a:solidFill>
              <a:latin typeface="Trebuchet MS" panose="020B0603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a:extLst>
              <a:ext uri="{FF2B5EF4-FFF2-40B4-BE49-F238E27FC236}">
                <a16:creationId xmlns:a16="http://schemas.microsoft.com/office/drawing/2014/main" id="{8BCCB718-7E45-4F2A-9AB7-2F20B326CFD8}"/>
              </a:ext>
            </a:extLst>
          </p:cNvPr>
          <p:cNvSpPr>
            <a:spLocks noGrp="1" noChangeArrowheads="1"/>
          </p:cNvSpPr>
          <p:nvPr>
            <p:ph type="ctrTitle"/>
          </p:nvPr>
        </p:nvSpPr>
        <p:spPr>
          <a:xfrm>
            <a:off x="1774825" y="0"/>
            <a:ext cx="8497888" cy="692150"/>
          </a:xfrm>
        </p:spPr>
        <p:txBody>
          <a:bodyPr/>
          <a:lstStyle/>
          <a:p>
            <a:pPr eaLnBrk="1" hangingPunct="1"/>
            <a:r>
              <a:rPr lang="en-GB" altLang="en-GH" sz="2800"/>
              <a:t>Soil Profile</a:t>
            </a:r>
          </a:p>
        </p:txBody>
      </p:sp>
      <p:sp>
        <p:nvSpPr>
          <p:cNvPr id="219139" name="Subtitle 2">
            <a:extLst>
              <a:ext uri="{FF2B5EF4-FFF2-40B4-BE49-F238E27FC236}">
                <a16:creationId xmlns:a16="http://schemas.microsoft.com/office/drawing/2014/main" id="{C07770C3-D4A2-4F33-96DF-8BFBCF452B3E}"/>
              </a:ext>
            </a:extLst>
          </p:cNvPr>
          <p:cNvSpPr>
            <a:spLocks noGrp="1" noChangeArrowheads="1"/>
          </p:cNvSpPr>
          <p:nvPr>
            <p:ph type="subTitle" idx="1"/>
          </p:nvPr>
        </p:nvSpPr>
        <p:spPr>
          <a:xfrm>
            <a:off x="1524000" y="765176"/>
            <a:ext cx="9144000" cy="6092825"/>
          </a:xfrm>
        </p:spPr>
        <p:txBody>
          <a:bodyPr/>
          <a:lstStyle/>
          <a:p>
            <a:pPr algn="just" eaLnBrk="1" hangingPunct="1"/>
            <a:r>
              <a:rPr lang="en-GB" altLang="en-GH" sz="2000"/>
              <a:t>The soil profile is a series of horizontal layers in the soil that differ in chemical composition, physical properties, particle size and amount of organic matter.  Each recognizable layer  is known as a horizon.  Several systems exist for describing and classifying the horizons in soils.  The uppermost layer of the soil contains more nutrients and organic matter than do the deeper layers.  The top layer is known as the A horizon and consist of small mineral particles mixed with organic matter.  It’s usually dark in color because of  the high content of organic matter. If  there is a layer of litter (undecomposed or partially decomposed organic matter) on the surface, it is known as the O- horizon. Forest soils typically have an O- horizon.  Many agricultural soils do not, since the soil is worked to incorporate surface crop residue.  As the organic matter decomposes, it becomes incorporated into the A horizon.  The thickness of the A horizon may vary   from less than one cm on steep mountain slopes to over a meter deep.  Most of the living organisms and nutrients are found in the  A – horizon.  As water moves down through the A – horizon, it carries dissolved organic matter and minerals to lower layers in a process called leaching.  Below the A horizon is a lighter coloured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ubtitle 2">
            <a:extLst>
              <a:ext uri="{FF2B5EF4-FFF2-40B4-BE49-F238E27FC236}">
                <a16:creationId xmlns:a16="http://schemas.microsoft.com/office/drawing/2014/main" id="{63FE9CE1-CA5D-4531-B55C-4FD6C21825C4}"/>
              </a:ext>
            </a:extLst>
          </p:cNvPr>
          <p:cNvSpPr>
            <a:spLocks noGrp="1" noChangeArrowheads="1"/>
          </p:cNvSpPr>
          <p:nvPr>
            <p:ph type="subTitle" idx="1"/>
          </p:nvPr>
        </p:nvSpPr>
        <p:spPr>
          <a:xfrm>
            <a:off x="1524001" y="0"/>
            <a:ext cx="8964613" cy="6858000"/>
          </a:xfrm>
        </p:spPr>
        <p:txBody>
          <a:bodyPr/>
          <a:lstStyle/>
          <a:p>
            <a:pPr algn="just" eaLnBrk="1" hangingPunct="1"/>
            <a:r>
              <a:rPr lang="en-GB" altLang="en-GH"/>
              <a:t>Layer known as the B – horizon.  The B-horizon, often called the subsoil contains less organic material and fewer organisms than the A – horizon.  However it contains accumulations of nutrients that were leached from higher  levels.  B – horizon is a valuable source of nutrients for plants and it normally support a well developed root system.  The area below the B-horizon is known as the C-horizon and it consists of weathered parent material.  The chemical composition of the minerals of the C- horizon helps to determine the pH of the soil.  The characteristics of the parent material in the C horizon may also influence the soil’s rate of water absorption and retention.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1">
            <a:extLst>
              <a:ext uri="{FF2B5EF4-FFF2-40B4-BE49-F238E27FC236}">
                <a16:creationId xmlns:a16="http://schemas.microsoft.com/office/drawing/2014/main" id="{A75988F8-06B8-40ED-909A-A3F920BABBCB}"/>
              </a:ext>
            </a:extLst>
          </p:cNvPr>
          <p:cNvSpPr>
            <a:spLocks noGrp="1" noChangeArrowheads="1"/>
          </p:cNvSpPr>
          <p:nvPr>
            <p:ph type="ctrTitle"/>
          </p:nvPr>
        </p:nvSpPr>
        <p:spPr>
          <a:xfrm>
            <a:off x="2208214" y="260351"/>
            <a:ext cx="7704137" cy="792163"/>
          </a:xfrm>
        </p:spPr>
        <p:txBody>
          <a:bodyPr/>
          <a:lstStyle/>
          <a:p>
            <a:pPr eaLnBrk="1" hangingPunct="1"/>
            <a:r>
              <a:rPr lang="en-GB" altLang="en-GH" sz="3200"/>
              <a:t>Chemical weathering</a:t>
            </a:r>
          </a:p>
        </p:txBody>
      </p:sp>
      <p:sp>
        <p:nvSpPr>
          <p:cNvPr id="221187" name="Subtitle 2">
            <a:extLst>
              <a:ext uri="{FF2B5EF4-FFF2-40B4-BE49-F238E27FC236}">
                <a16:creationId xmlns:a16="http://schemas.microsoft.com/office/drawing/2014/main" id="{4DF8AD72-661A-40B9-B82F-AF74BE3D50DF}"/>
              </a:ext>
            </a:extLst>
          </p:cNvPr>
          <p:cNvSpPr>
            <a:spLocks noGrp="1" noChangeArrowheads="1"/>
          </p:cNvSpPr>
          <p:nvPr>
            <p:ph type="subTitle" idx="1"/>
          </p:nvPr>
        </p:nvSpPr>
        <p:spPr>
          <a:xfrm>
            <a:off x="1524000" y="1196976"/>
            <a:ext cx="9144000" cy="5661025"/>
          </a:xfrm>
        </p:spPr>
        <p:txBody>
          <a:bodyPr/>
          <a:lstStyle/>
          <a:p>
            <a:pPr algn="just" eaLnBrk="1" hangingPunct="1"/>
            <a:r>
              <a:rPr lang="en-GB" altLang="en-GH"/>
              <a:t>The  chemical alteration of rock eg when rocks are exposed to the atmosphere they may undergo oxidation or hydrolysis by combining with atmospheric oxygen and/or water (acid rain), in so doing get chemically changed into different compounds.</a:t>
            </a:r>
          </a:p>
          <a:p>
            <a:pPr algn="just" eaLnBrk="1" hangingPunct="1"/>
            <a:r>
              <a:rPr lang="en-GB" altLang="en-GH"/>
              <a:t>A combination of physical, chemical and biological events acting over time is responsible for the formation of soil.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a:extLst>
              <a:ext uri="{FF2B5EF4-FFF2-40B4-BE49-F238E27FC236}">
                <a16:creationId xmlns:a16="http://schemas.microsoft.com/office/drawing/2014/main" id="{BB1DF997-AF55-4C90-A09A-B0EEAE67E478}"/>
              </a:ext>
            </a:extLst>
          </p:cNvPr>
          <p:cNvSpPr>
            <a:spLocks noGrp="1" noChangeArrowheads="1"/>
          </p:cNvSpPr>
          <p:nvPr>
            <p:ph type="title"/>
          </p:nvPr>
        </p:nvSpPr>
        <p:spPr/>
        <p:txBody>
          <a:bodyPr/>
          <a:lstStyle/>
          <a:p>
            <a:pPr eaLnBrk="1" hangingPunct="1"/>
            <a:r>
              <a:rPr lang="en-GB" altLang="en-GH" sz="3200"/>
              <a:t>LAND AND SOIL</a:t>
            </a:r>
          </a:p>
        </p:txBody>
      </p:sp>
      <p:sp>
        <p:nvSpPr>
          <p:cNvPr id="222211" name="Rectangle 3">
            <a:extLst>
              <a:ext uri="{FF2B5EF4-FFF2-40B4-BE49-F238E27FC236}">
                <a16:creationId xmlns:a16="http://schemas.microsoft.com/office/drawing/2014/main" id="{3B646ECE-79B8-4CAE-9A98-57F6F1B158D6}"/>
              </a:ext>
            </a:extLst>
          </p:cNvPr>
          <p:cNvSpPr>
            <a:spLocks noChangeArrowheads="1"/>
          </p:cNvSpPr>
          <p:nvPr/>
        </p:nvSpPr>
        <p:spPr bwMode="auto">
          <a:xfrm>
            <a:off x="1524000" y="1557338"/>
            <a:ext cx="91440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GB" altLang="en-GH">
                <a:latin typeface="Verdana" panose="020B0604030504040204" pitchFamily="34" charset="0"/>
                <a:cs typeface="Arial" panose="020B0604020202020204" pitchFamily="34" charset="0"/>
              </a:rPr>
              <a:t>Land is the part of the world not covered by the oceans.  Soil is the thin covering over the land consisting of a mixture of minerals, organic material, living organisms, air and water  that together support the growth of plant life.  The proportions of the soil components vary with different types of soils, but a typical ‘good’ agricultural soil is about 45% mineral, 25% air, 25% water and 5% organic matter.  This combination provides good drainage,  aeration and organic matter.  The organic material resulting from the decay of plant and animal remains is known as humus.  </a:t>
            </a:r>
          </a:p>
          <a:p>
            <a:pPr algn="just" eaLnBrk="1" hangingPunct="1"/>
            <a:endParaRPr lang="en-GB" altLang="en-GH">
              <a:latin typeface="Verdana" panose="020B0604030504040204" pitchFamily="34" charset="0"/>
              <a:cs typeface="Arial" panose="020B0604020202020204" pitchFamily="34" charset="0"/>
            </a:endParaRPr>
          </a:p>
          <a:p>
            <a:pPr algn="just" eaLnBrk="1" hangingPunct="1"/>
            <a:r>
              <a:rPr lang="en-GB" altLang="en-GH">
                <a:latin typeface="Verdana" panose="020B0604030504040204" pitchFamily="34" charset="0"/>
                <a:cs typeface="Arial" panose="020B0604020202020204" pitchFamily="34" charset="0"/>
              </a:rPr>
              <a:t>Humus accumulates on the surface and ultimately becomes mixed with the top layers of mineral particles.  This material contains nutrients that are taken up by plants from the soil.  Humus also increases the water holding capacity  and the acidity of the soil so that inorganic nutrients which are more soluble under acidic conditions, become available to plants.  Humus  also tends to stick other  soil particles together and helps to create a loose, crumbly soil that allows water to soak in and permits air to be incorporated into the soil.  Compact soils have few pore spaces, so they are poorly aerated and water has difficulty penetrating, so it runs off.</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a:extLst>
              <a:ext uri="{FF2B5EF4-FFF2-40B4-BE49-F238E27FC236}">
                <a16:creationId xmlns:a16="http://schemas.microsoft.com/office/drawing/2014/main" id="{29F25DD9-B8C9-49C0-AB36-4028155D5C6D}"/>
              </a:ext>
            </a:extLst>
          </p:cNvPr>
          <p:cNvSpPr>
            <a:spLocks noGrp="1" noChangeArrowheads="1"/>
          </p:cNvSpPr>
          <p:nvPr>
            <p:ph type="ctrTitle"/>
          </p:nvPr>
        </p:nvSpPr>
        <p:spPr>
          <a:xfrm>
            <a:off x="1703388" y="333376"/>
            <a:ext cx="8964612" cy="792163"/>
          </a:xfrm>
        </p:spPr>
        <p:txBody>
          <a:bodyPr/>
          <a:lstStyle/>
          <a:p>
            <a:pPr eaLnBrk="1" hangingPunct="1"/>
            <a:r>
              <a:rPr lang="en-GB" altLang="en-GH" sz="3200"/>
              <a:t>SOIL PROPERTIES</a:t>
            </a:r>
          </a:p>
        </p:txBody>
      </p:sp>
      <p:sp>
        <p:nvSpPr>
          <p:cNvPr id="223235" name="Subtitle 2">
            <a:extLst>
              <a:ext uri="{FF2B5EF4-FFF2-40B4-BE49-F238E27FC236}">
                <a16:creationId xmlns:a16="http://schemas.microsoft.com/office/drawing/2014/main" id="{1B557037-C9CA-4199-86EB-6EDB9AE87CA7}"/>
              </a:ext>
            </a:extLst>
          </p:cNvPr>
          <p:cNvSpPr>
            <a:spLocks noGrp="1" noChangeArrowheads="1"/>
          </p:cNvSpPr>
          <p:nvPr>
            <p:ph type="subTitle" idx="1"/>
          </p:nvPr>
        </p:nvSpPr>
        <p:spPr>
          <a:xfrm>
            <a:off x="1703388" y="1341438"/>
            <a:ext cx="8964612" cy="5516562"/>
          </a:xfrm>
        </p:spPr>
        <p:txBody>
          <a:bodyPr/>
          <a:lstStyle/>
          <a:p>
            <a:pPr algn="just" eaLnBrk="1" hangingPunct="1"/>
            <a:r>
              <a:rPr lang="en-GB" altLang="en-GH"/>
              <a:t>Soil properties include soil texture, structure, atmosphere, moisture, biotic content and chemical composition.  Soil texture is determined by the size of the mineral particles within the soil. The largest soil particles are gravel, which consists of fragments larger than 2.0 millimeters in diameter.  Particles between 0.05 and 2 mm are classified as sand.  Silt particles range from 0.002 to 0.05mm in diameter adn the smallest particles are clay particles, which are less than 0.002 mm in diameter. Clay particles tend to be flat and are easily packed together to form layers that greatly reduce the movement of water through them.  Such soils are poorly aerated and do not drain well. Clay soils in turn stay moist for longer periods of time and do not easily lose minerals to percolating water.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a:extLst>
              <a:ext uri="{FF2B5EF4-FFF2-40B4-BE49-F238E27FC236}">
                <a16:creationId xmlns:a16="http://schemas.microsoft.com/office/drawing/2014/main" id="{A34590E4-4FD0-47AD-B8E9-577588E32D46}"/>
              </a:ext>
            </a:extLst>
          </p:cNvPr>
          <p:cNvSpPr>
            <a:spLocks noGrp="1" noChangeArrowheads="1"/>
          </p:cNvSpPr>
          <p:nvPr>
            <p:ph type="title"/>
          </p:nvPr>
        </p:nvSpPr>
        <p:spPr/>
        <p:txBody>
          <a:bodyPr/>
          <a:lstStyle/>
          <a:p>
            <a:pPr eaLnBrk="1" hangingPunct="1"/>
            <a:r>
              <a:rPr lang="en-GB" altLang="en-GH" dirty="0"/>
              <a:t>Soil Profile</a:t>
            </a:r>
          </a:p>
        </p:txBody>
      </p:sp>
      <p:pic>
        <p:nvPicPr>
          <p:cNvPr id="224259" name="Picture 3">
            <a:extLst>
              <a:ext uri="{FF2B5EF4-FFF2-40B4-BE49-F238E27FC236}">
                <a16:creationId xmlns:a16="http://schemas.microsoft.com/office/drawing/2014/main" id="{A428A2E8-22CF-4AE3-98E2-37553F0D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690687"/>
            <a:ext cx="7658100"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a:extLst>
              <a:ext uri="{FF2B5EF4-FFF2-40B4-BE49-F238E27FC236}">
                <a16:creationId xmlns:a16="http://schemas.microsoft.com/office/drawing/2014/main" id="{A1C17DAA-3F7E-486A-917E-9180F6EF987E}"/>
              </a:ext>
            </a:extLst>
          </p:cNvPr>
          <p:cNvSpPr>
            <a:spLocks noGrp="1" noChangeArrowheads="1"/>
          </p:cNvSpPr>
          <p:nvPr>
            <p:ph type="title"/>
          </p:nvPr>
        </p:nvSpPr>
        <p:spPr/>
        <p:txBody>
          <a:bodyPr/>
          <a:lstStyle/>
          <a:p>
            <a:pPr eaLnBrk="1" hangingPunct="1"/>
            <a:r>
              <a:rPr lang="en-GB" altLang="en-GH" dirty="0"/>
              <a:t>Different types of soils by ecosystem type</a:t>
            </a:r>
          </a:p>
        </p:txBody>
      </p:sp>
      <p:pic>
        <p:nvPicPr>
          <p:cNvPr id="225283" name="Picture 3">
            <a:extLst>
              <a:ext uri="{FF2B5EF4-FFF2-40B4-BE49-F238E27FC236}">
                <a16:creationId xmlns:a16="http://schemas.microsoft.com/office/drawing/2014/main" id="{8F0DA68D-2E7C-4C8F-8932-084AD6324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64" y="1247774"/>
            <a:ext cx="8434387"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a:extLst>
              <a:ext uri="{FF2B5EF4-FFF2-40B4-BE49-F238E27FC236}">
                <a16:creationId xmlns:a16="http://schemas.microsoft.com/office/drawing/2014/main" id="{F0BC2499-5A04-48A0-9758-4FA81C6A3A7E}"/>
              </a:ext>
            </a:extLst>
          </p:cNvPr>
          <p:cNvSpPr>
            <a:spLocks noGrp="1" noChangeArrowheads="1"/>
          </p:cNvSpPr>
          <p:nvPr>
            <p:ph type="body" idx="1"/>
          </p:nvPr>
        </p:nvSpPr>
        <p:spPr>
          <a:xfrm>
            <a:off x="1981200" y="609600"/>
            <a:ext cx="8229600" cy="5715000"/>
          </a:xfrm>
        </p:spPr>
        <p:txBody>
          <a:bodyPr/>
          <a:lstStyle/>
          <a:p>
            <a:pPr marL="419100" indent="-419100">
              <a:buFont typeface="Wingdings" panose="05000000000000000000" pitchFamily="2" charset="2"/>
              <a:buChar char="v"/>
            </a:pPr>
            <a:r>
              <a:rPr lang="en-GB" altLang="en-GH">
                <a:solidFill>
                  <a:srgbClr val="FF0000"/>
                </a:solidFill>
              </a:rPr>
              <a:t>The Soil</a:t>
            </a:r>
            <a:r>
              <a:rPr lang="en-US" altLang="en-GH">
                <a:solidFill>
                  <a:srgbClr val="FF0000"/>
                </a:solidFill>
              </a:rPr>
              <a:t> </a:t>
            </a:r>
          </a:p>
          <a:p>
            <a:pPr marL="419100" indent="-419100">
              <a:buSzPct val="130000"/>
              <a:buFontTx/>
              <a:buChar char="•"/>
            </a:pPr>
            <a:r>
              <a:rPr lang="en-GB" altLang="en-GH"/>
              <a:t>The crucial interface between the lithosphere and all living plants that grow on its surface</a:t>
            </a:r>
          </a:p>
          <a:p>
            <a:pPr marL="419100" indent="-419100">
              <a:buSzPct val="130000"/>
              <a:buFontTx/>
              <a:buChar char="•"/>
            </a:pPr>
            <a:endParaRPr lang="en-GB" altLang="en-GH"/>
          </a:p>
          <a:p>
            <a:pPr marL="419100" indent="-419100">
              <a:buNone/>
            </a:pPr>
            <a:r>
              <a:rPr lang="en-GB" altLang="en-GH"/>
              <a:t>The soil is made of three layers known as horizons </a:t>
            </a:r>
          </a:p>
          <a:p>
            <a:pPr marL="419100" indent="-419100">
              <a:buFont typeface="Wingdings 2" panose="05020102010507070707" pitchFamily="18" charset="2"/>
              <a:buAutoNum type="arabicPeriod"/>
            </a:pPr>
            <a:r>
              <a:rPr lang="en-GB" altLang="en-GH">
                <a:solidFill>
                  <a:srgbClr val="FF0000"/>
                </a:solidFill>
              </a:rPr>
              <a:t>The O-A Horizon:</a:t>
            </a:r>
            <a:r>
              <a:rPr lang="en-GB" altLang="en-GH"/>
              <a:t> </a:t>
            </a:r>
          </a:p>
          <a:p>
            <a:pPr marL="419100" indent="-419100"/>
            <a:r>
              <a:rPr lang="en-GB" altLang="en-GH"/>
              <a:t>Consists of freshly fallen plant litter and a sub layer of humus made up of decayed matter and some inorganic material, and other sub-layer insoluble minerals</a:t>
            </a:r>
          </a:p>
          <a:p>
            <a:pPr marL="419100" indent="-419100">
              <a:buNone/>
            </a:pPr>
            <a:endParaRPr lang="en-GB" altLang="en-GH"/>
          </a:p>
          <a:p>
            <a:pPr marL="419100" indent="-419100"/>
            <a:r>
              <a:rPr lang="en-GB" altLang="en-GH"/>
              <a:t>Supports life</a:t>
            </a:r>
          </a:p>
          <a:p>
            <a:pPr marL="419100" indent="-419100"/>
            <a:endParaRPr lang="en-GB" altLang="en-GH"/>
          </a:p>
          <a:p>
            <a:pPr marL="419100" indent="-419100"/>
            <a:endParaRPr lang="en-GB" altLang="en-GH"/>
          </a:p>
          <a:p>
            <a:pPr marL="419100" indent="-419100"/>
            <a:endParaRPr lang="en-GB" altLang="en-GH"/>
          </a:p>
          <a:p>
            <a:pPr marL="419100" indent="-419100"/>
            <a:endParaRPr lang="en-US" altLang="en-GH"/>
          </a:p>
          <a:p>
            <a:pPr marL="419100" indent="-419100" algn="just">
              <a:buSzPct val="130000"/>
              <a:buFont typeface="Symbol" panose="05050102010706020507" pitchFamily="18" charset="2"/>
              <a:buChar char=""/>
            </a:pPr>
            <a:endParaRPr lang="en-US" altLang="en-GH"/>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a:extLst>
              <a:ext uri="{FF2B5EF4-FFF2-40B4-BE49-F238E27FC236}">
                <a16:creationId xmlns:a16="http://schemas.microsoft.com/office/drawing/2014/main" id="{F926981B-9AE0-40AC-B339-08E7D9879BEC}"/>
              </a:ext>
            </a:extLst>
          </p:cNvPr>
          <p:cNvSpPr>
            <a:spLocks noGrp="1" noChangeArrowheads="1"/>
          </p:cNvSpPr>
          <p:nvPr>
            <p:ph type="body" idx="1"/>
          </p:nvPr>
        </p:nvSpPr>
        <p:spPr>
          <a:xfrm>
            <a:off x="1981200" y="533400"/>
            <a:ext cx="8229600" cy="5791200"/>
          </a:xfrm>
        </p:spPr>
        <p:txBody>
          <a:bodyPr/>
          <a:lstStyle/>
          <a:p>
            <a:pPr marL="495300" indent="-495300">
              <a:buFont typeface="Wingdings 2" panose="05020102010507070707" pitchFamily="18" charset="2"/>
              <a:buAutoNum type="arabicPeriod" startAt="2"/>
            </a:pPr>
            <a:r>
              <a:rPr lang="en-GB" altLang="en-GH">
                <a:solidFill>
                  <a:srgbClr val="FF0000"/>
                </a:solidFill>
              </a:rPr>
              <a:t>The B-Horizon</a:t>
            </a:r>
          </a:p>
          <a:p>
            <a:pPr marL="495300" indent="-495300">
              <a:buFont typeface="Wingdings 2" panose="05020102010507070707" pitchFamily="18" charset="2"/>
              <a:buChar char=""/>
            </a:pPr>
            <a:r>
              <a:rPr lang="en-GB" altLang="en-GH"/>
              <a:t>Contains fine particles of inorganic materials such as clay and some finely divided minerals from the parent rock below</a:t>
            </a:r>
          </a:p>
          <a:p>
            <a:pPr marL="495300" indent="-495300">
              <a:buNone/>
            </a:pPr>
            <a:endParaRPr lang="en-GB" altLang="en-GH"/>
          </a:p>
          <a:p>
            <a:pPr marL="495300" indent="-495300">
              <a:buFont typeface="Wingdings 2" panose="05020102010507070707" pitchFamily="18" charset="2"/>
              <a:buChar char=""/>
            </a:pPr>
            <a:r>
              <a:rPr lang="en-GB" altLang="en-GH"/>
              <a:t>Cannot support life</a:t>
            </a:r>
            <a:endParaRPr lang="en-GB" altLang="en-GH">
              <a:solidFill>
                <a:srgbClr val="FF0000"/>
              </a:solidFill>
            </a:endParaRPr>
          </a:p>
          <a:p>
            <a:pPr marL="495300" indent="-495300">
              <a:buFont typeface="Wingdings 2" panose="05020102010507070707" pitchFamily="18" charset="2"/>
              <a:buAutoNum type="arabicPeriod" startAt="2"/>
            </a:pPr>
            <a:endParaRPr lang="en-GB" altLang="en-GH">
              <a:solidFill>
                <a:srgbClr val="FF0000"/>
              </a:solidFill>
            </a:endParaRPr>
          </a:p>
          <a:p>
            <a:pPr marL="495300" indent="-495300">
              <a:buFont typeface="Wingdings 2" panose="05020102010507070707" pitchFamily="18" charset="2"/>
              <a:buAutoNum type="arabicPeriod" startAt="3"/>
            </a:pPr>
            <a:r>
              <a:rPr lang="en-GB" altLang="en-GH">
                <a:solidFill>
                  <a:srgbClr val="FF0000"/>
                </a:solidFill>
              </a:rPr>
              <a:t>The C-Horizon:</a:t>
            </a:r>
          </a:p>
          <a:p>
            <a:pPr marL="495300" indent="-495300">
              <a:buFont typeface="Wingdings 2" panose="05020102010507070707" pitchFamily="18" charset="2"/>
              <a:buChar char=""/>
            </a:pPr>
            <a:r>
              <a:rPr lang="en-GB" altLang="en-GH"/>
              <a:t>Contains the pieces of rocks broken down from the parent rock</a:t>
            </a:r>
            <a:r>
              <a:rPr lang="en-US" altLang="en-GH"/>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a:extLst>
              <a:ext uri="{FF2B5EF4-FFF2-40B4-BE49-F238E27FC236}">
                <a16:creationId xmlns:a16="http://schemas.microsoft.com/office/drawing/2014/main" id="{EAD3CB82-95DD-4B00-9AE0-32A45D6EADE7}"/>
              </a:ext>
            </a:extLst>
          </p:cNvPr>
          <p:cNvSpPr>
            <a:spLocks noGrp="1" noChangeArrowheads="1"/>
          </p:cNvSpPr>
          <p:nvPr>
            <p:ph type="body" idx="1"/>
          </p:nvPr>
        </p:nvSpPr>
        <p:spPr>
          <a:xfrm>
            <a:off x="1981200" y="533400"/>
            <a:ext cx="8229600" cy="5791200"/>
          </a:xfrm>
        </p:spPr>
        <p:txBody>
          <a:bodyPr/>
          <a:lstStyle/>
          <a:p>
            <a:pPr marL="495300" indent="-495300">
              <a:buFont typeface="Wingdings 2" panose="05020102010507070707" pitchFamily="18" charset="2"/>
              <a:buAutoNum type="arabicPeriod" startAt="2"/>
            </a:pPr>
            <a:r>
              <a:rPr lang="en-GB" altLang="en-GH">
                <a:solidFill>
                  <a:srgbClr val="FF0000"/>
                </a:solidFill>
              </a:rPr>
              <a:t>The B-Horizon</a:t>
            </a:r>
          </a:p>
          <a:p>
            <a:pPr marL="495300" indent="-495300">
              <a:buFont typeface="Wingdings 2" panose="05020102010507070707" pitchFamily="18" charset="2"/>
              <a:buChar char=""/>
            </a:pPr>
            <a:r>
              <a:rPr lang="en-GB" altLang="en-GH"/>
              <a:t>Contains fine particles of inorganic materials such as clay and some finely divided minerals from the parent rock below</a:t>
            </a:r>
          </a:p>
          <a:p>
            <a:pPr marL="495300" indent="-495300">
              <a:buNone/>
            </a:pPr>
            <a:endParaRPr lang="en-GB" altLang="en-GH"/>
          </a:p>
          <a:p>
            <a:pPr marL="495300" indent="-495300">
              <a:buFont typeface="Wingdings 2" panose="05020102010507070707" pitchFamily="18" charset="2"/>
              <a:buChar char=""/>
            </a:pPr>
            <a:r>
              <a:rPr lang="en-GB" altLang="en-GH"/>
              <a:t>Cannot support life</a:t>
            </a:r>
            <a:endParaRPr lang="en-GB" altLang="en-GH">
              <a:solidFill>
                <a:srgbClr val="FF0000"/>
              </a:solidFill>
            </a:endParaRPr>
          </a:p>
          <a:p>
            <a:pPr marL="495300" indent="-495300">
              <a:buFont typeface="Wingdings 2" panose="05020102010507070707" pitchFamily="18" charset="2"/>
              <a:buAutoNum type="arabicPeriod" startAt="2"/>
            </a:pPr>
            <a:endParaRPr lang="en-GB" altLang="en-GH">
              <a:solidFill>
                <a:srgbClr val="FF0000"/>
              </a:solidFill>
            </a:endParaRPr>
          </a:p>
          <a:p>
            <a:pPr marL="495300" indent="-495300">
              <a:buFont typeface="Wingdings 2" panose="05020102010507070707" pitchFamily="18" charset="2"/>
              <a:buAutoNum type="arabicPeriod" startAt="3"/>
            </a:pPr>
            <a:r>
              <a:rPr lang="en-GB" altLang="en-GH">
                <a:solidFill>
                  <a:srgbClr val="FF0000"/>
                </a:solidFill>
              </a:rPr>
              <a:t>The C-Horizon:</a:t>
            </a:r>
          </a:p>
          <a:p>
            <a:pPr marL="495300" indent="-495300">
              <a:buFont typeface="Wingdings 2" panose="05020102010507070707" pitchFamily="18" charset="2"/>
              <a:buChar char=""/>
            </a:pPr>
            <a:r>
              <a:rPr lang="en-GB" altLang="en-GH"/>
              <a:t>Contains the pieces of rocks broken down from the parent rock</a:t>
            </a:r>
            <a:r>
              <a:rPr lang="en-US" altLang="en-GH"/>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2">
            <a:extLst>
              <a:ext uri="{FF2B5EF4-FFF2-40B4-BE49-F238E27FC236}">
                <a16:creationId xmlns:a16="http://schemas.microsoft.com/office/drawing/2014/main" id="{6FBEAFC2-8370-4FDA-9B8E-C98CFC4A841B}"/>
              </a:ext>
            </a:extLst>
          </p:cNvPr>
          <p:cNvSpPr>
            <a:spLocks noGrp="1" noChangeArrowheads="1"/>
          </p:cNvSpPr>
          <p:nvPr>
            <p:ph idx="1"/>
          </p:nvPr>
        </p:nvSpPr>
        <p:spPr>
          <a:xfrm>
            <a:off x="1524000" y="0"/>
            <a:ext cx="8153400" cy="6858000"/>
          </a:xfrm>
        </p:spPr>
        <p:txBody>
          <a:bodyPr/>
          <a:lstStyle/>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endParaRPr lang="en-US" altLang="en-GH"/>
          </a:p>
          <a:p>
            <a:pPr eaLnBrk="1" hangingPunct="1">
              <a:buFont typeface="Wingdings 2" panose="05020102010507070707" pitchFamily="18" charset="2"/>
              <a:buNone/>
            </a:pPr>
            <a:endParaRPr lang="en-US" altLang="en-GH"/>
          </a:p>
          <a:p>
            <a:pPr algn="ctr" eaLnBrk="1" hangingPunct="1">
              <a:buFont typeface="Wingdings 2" panose="05020102010507070707" pitchFamily="18" charset="2"/>
              <a:buNone/>
            </a:pPr>
            <a:r>
              <a:rPr lang="en-GB" altLang="en-GH" sz="1400">
                <a:solidFill>
                  <a:srgbClr val="FF0000"/>
                </a:solidFill>
              </a:rPr>
              <a:t>Light Rays from the Sun in the Tropics</a:t>
            </a:r>
            <a:endParaRPr lang="en-US" altLang="en-GH" sz="1400">
              <a:solidFill>
                <a:srgbClr val="FF0000"/>
              </a:solidFill>
            </a:endParaRPr>
          </a:p>
        </p:txBody>
      </p:sp>
      <p:pic>
        <p:nvPicPr>
          <p:cNvPr id="125955" name="Picture 2" descr="Light Rays from the Sun in the Tropics">
            <a:extLst>
              <a:ext uri="{FF2B5EF4-FFF2-40B4-BE49-F238E27FC236}">
                <a16:creationId xmlns:a16="http://schemas.microsoft.com/office/drawing/2014/main" id="{EF6AD51D-CCD4-43CA-BF47-298EE09F9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8600"/>
            <a:ext cx="5105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6" name="Picture 3" descr="light rays from the sun">
            <a:extLst>
              <a:ext uri="{FF2B5EF4-FFF2-40B4-BE49-F238E27FC236}">
                <a16:creationId xmlns:a16="http://schemas.microsoft.com/office/drawing/2014/main" id="{C1D38E1F-5385-40D0-BD8D-294B6754E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24201"/>
            <a:ext cx="53340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Rectangle 4">
            <a:extLst>
              <a:ext uri="{FF2B5EF4-FFF2-40B4-BE49-F238E27FC236}">
                <a16:creationId xmlns:a16="http://schemas.microsoft.com/office/drawing/2014/main" id="{6DC1D41F-8770-496D-B587-AC72E4ADA00A}"/>
              </a:ext>
            </a:extLst>
          </p:cNvPr>
          <p:cNvSpPr>
            <a:spLocks noChangeArrowheads="1"/>
          </p:cNvSpPr>
          <p:nvPr/>
        </p:nvSpPr>
        <p:spPr bwMode="auto">
          <a:xfrm>
            <a:off x="1981200" y="5638801"/>
            <a:ext cx="6553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GB" altLang="en-GH" sz="1200" b="1">
                <a:solidFill>
                  <a:srgbClr val="FF0000"/>
                </a:solidFill>
                <a:latin typeface="Arial" panose="020B0604020202020204" pitchFamily="34" charset="0"/>
                <a:cs typeface="Times New Roman" panose="02020603050405020304" pitchFamily="18" charset="0"/>
              </a:rPr>
              <a:t>Light rays from Sun in Temperate Latitude of Northern and Southern Hemisphere</a:t>
            </a:r>
            <a:endParaRPr lang="en-GB" altLang="en-GH">
              <a:solidFill>
                <a:srgbClr val="FF0000"/>
              </a:solidFill>
              <a:latin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a:extLst>
              <a:ext uri="{FF2B5EF4-FFF2-40B4-BE49-F238E27FC236}">
                <a16:creationId xmlns:a16="http://schemas.microsoft.com/office/drawing/2014/main" id="{A535AE38-84E4-493E-9C58-E43815484B10}"/>
              </a:ext>
            </a:extLst>
          </p:cNvPr>
          <p:cNvSpPr>
            <a:spLocks noGrp="1" noChangeArrowheads="1"/>
          </p:cNvSpPr>
          <p:nvPr>
            <p:ph type="body" idx="1"/>
          </p:nvPr>
        </p:nvSpPr>
        <p:spPr>
          <a:xfrm>
            <a:off x="1981200" y="533400"/>
            <a:ext cx="8229600" cy="5791200"/>
          </a:xfrm>
        </p:spPr>
        <p:txBody>
          <a:bodyPr/>
          <a:lstStyle/>
          <a:p>
            <a:pPr marL="495300" indent="-495300">
              <a:buFont typeface="Wingdings 2" panose="05020102010507070707" pitchFamily="18" charset="2"/>
              <a:buAutoNum type="arabicPeriod" startAt="2"/>
            </a:pPr>
            <a:r>
              <a:rPr lang="en-GB" altLang="en-GH">
                <a:solidFill>
                  <a:srgbClr val="FF0000"/>
                </a:solidFill>
              </a:rPr>
              <a:t>The B-Horizon</a:t>
            </a:r>
          </a:p>
          <a:p>
            <a:pPr marL="495300" indent="-495300">
              <a:buFont typeface="Wingdings 2" panose="05020102010507070707" pitchFamily="18" charset="2"/>
              <a:buChar char=""/>
            </a:pPr>
            <a:r>
              <a:rPr lang="en-GB" altLang="en-GH"/>
              <a:t>Contains fine particles of inorganic materials such as clay and some finely divided minerals from the parent rock below</a:t>
            </a:r>
          </a:p>
          <a:p>
            <a:pPr marL="495300" indent="-495300">
              <a:buNone/>
            </a:pPr>
            <a:endParaRPr lang="en-GB" altLang="en-GH"/>
          </a:p>
          <a:p>
            <a:pPr marL="495300" indent="-495300">
              <a:buFont typeface="Wingdings 2" panose="05020102010507070707" pitchFamily="18" charset="2"/>
              <a:buChar char=""/>
            </a:pPr>
            <a:r>
              <a:rPr lang="en-GB" altLang="en-GH"/>
              <a:t>Cannot support life</a:t>
            </a:r>
            <a:endParaRPr lang="en-GB" altLang="en-GH">
              <a:solidFill>
                <a:srgbClr val="FF0000"/>
              </a:solidFill>
            </a:endParaRPr>
          </a:p>
          <a:p>
            <a:pPr marL="495300" indent="-495300">
              <a:buFont typeface="Wingdings 2" panose="05020102010507070707" pitchFamily="18" charset="2"/>
              <a:buAutoNum type="arabicPeriod" startAt="2"/>
            </a:pPr>
            <a:endParaRPr lang="en-GB" altLang="en-GH">
              <a:solidFill>
                <a:srgbClr val="FF0000"/>
              </a:solidFill>
            </a:endParaRPr>
          </a:p>
          <a:p>
            <a:pPr marL="495300" indent="-495300">
              <a:buFont typeface="Wingdings 2" panose="05020102010507070707" pitchFamily="18" charset="2"/>
              <a:buAutoNum type="arabicPeriod" startAt="3"/>
            </a:pPr>
            <a:r>
              <a:rPr lang="en-GB" altLang="en-GH">
                <a:solidFill>
                  <a:srgbClr val="FF0000"/>
                </a:solidFill>
              </a:rPr>
              <a:t>The C-Horizon:</a:t>
            </a:r>
          </a:p>
          <a:p>
            <a:pPr marL="495300" indent="-495300">
              <a:buFont typeface="Wingdings 2" panose="05020102010507070707" pitchFamily="18" charset="2"/>
              <a:buChar char=""/>
            </a:pPr>
            <a:r>
              <a:rPr lang="en-GB" altLang="en-GH"/>
              <a:t>Contains the pieces of rocks broken down from the parent rock</a:t>
            </a:r>
            <a:r>
              <a:rPr lang="en-US" altLang="en-GH"/>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a:extLst>
              <a:ext uri="{FF2B5EF4-FFF2-40B4-BE49-F238E27FC236}">
                <a16:creationId xmlns:a16="http://schemas.microsoft.com/office/drawing/2014/main" id="{9EE79E09-C4E1-4B4D-B589-D288FA033BFF}"/>
              </a:ext>
            </a:extLst>
          </p:cNvPr>
          <p:cNvSpPr>
            <a:spLocks noGrp="1" noChangeArrowheads="1"/>
          </p:cNvSpPr>
          <p:nvPr>
            <p:ph type="body" idx="1"/>
          </p:nvPr>
        </p:nvSpPr>
        <p:spPr>
          <a:xfrm>
            <a:off x="1981200" y="609600"/>
            <a:ext cx="8229600" cy="5715000"/>
          </a:xfrm>
        </p:spPr>
        <p:txBody>
          <a:bodyPr>
            <a:normAutofit fontScale="92500" lnSpcReduction="10000"/>
          </a:bodyPr>
          <a:lstStyle/>
          <a:p>
            <a:pPr eaLnBrk="1" hangingPunct="1">
              <a:buFont typeface="Wingdings" panose="05000000000000000000" pitchFamily="2" charset="2"/>
              <a:buChar char="v"/>
            </a:pPr>
            <a:r>
              <a:rPr lang="en-GB" altLang="en-GH" b="1">
                <a:solidFill>
                  <a:srgbClr val="FF0000"/>
                </a:solidFill>
              </a:rPr>
              <a:t>Pyramid of the Biomass</a:t>
            </a:r>
            <a:r>
              <a:rPr lang="en-US" altLang="en-GH"/>
              <a:t> </a:t>
            </a:r>
          </a:p>
          <a:p>
            <a:pPr eaLnBrk="1" hangingPunct="1">
              <a:buSzPct val="130000"/>
              <a:buFontTx/>
              <a:buChar char="•"/>
            </a:pPr>
            <a:r>
              <a:rPr lang="en-GB" altLang="en-GH"/>
              <a:t>Biomass measurements are based on dry weights of the organisms</a:t>
            </a:r>
            <a:r>
              <a:rPr lang="en-US" altLang="en-GH"/>
              <a:t> </a:t>
            </a:r>
          </a:p>
          <a:p>
            <a:pPr eaLnBrk="1" hangingPunct="1">
              <a:buSzPct val="130000"/>
              <a:buFontTx/>
              <a:buChar char="•"/>
            </a:pPr>
            <a:r>
              <a:rPr lang="en-GB" altLang="en-GH"/>
              <a:t>Comparing food webs in fresh weights could be deceptive</a:t>
            </a:r>
            <a:r>
              <a:rPr lang="en-US" altLang="en-GH"/>
              <a:t> </a:t>
            </a:r>
          </a:p>
          <a:p>
            <a:pPr eaLnBrk="1" hangingPunct="1">
              <a:buSzPct val="130000"/>
              <a:buFontTx/>
              <a:buChar char="•"/>
            </a:pPr>
            <a:r>
              <a:rPr lang="en-GB" altLang="en-GH"/>
              <a:t>It is usually expressed in g/m2 or in metric tons per hectare</a:t>
            </a:r>
            <a:r>
              <a:rPr lang="en-US" altLang="en-GH"/>
              <a:t> </a:t>
            </a:r>
          </a:p>
          <a:p>
            <a:pPr eaLnBrk="1" hangingPunct="1">
              <a:buSzPct val="130000"/>
              <a:buFontTx/>
              <a:buNone/>
            </a:pPr>
            <a:endParaRPr lang="en-US" altLang="en-GH"/>
          </a:p>
          <a:p>
            <a:pPr eaLnBrk="1" hangingPunct="1">
              <a:buSzPct val="130000"/>
              <a:buFont typeface="Wingdings" panose="05000000000000000000" pitchFamily="2" charset="2"/>
              <a:buChar char="v"/>
            </a:pPr>
            <a:r>
              <a:rPr lang="en-GB" altLang="en-GH">
                <a:solidFill>
                  <a:srgbClr val="FF0000"/>
                </a:solidFill>
              </a:rPr>
              <a:t>Pyramid of Energy</a:t>
            </a:r>
            <a:r>
              <a:rPr lang="en-US" altLang="en-GH">
                <a:solidFill>
                  <a:srgbClr val="FF0000"/>
                </a:solidFill>
              </a:rPr>
              <a:t> </a:t>
            </a:r>
          </a:p>
          <a:p>
            <a:pPr eaLnBrk="1" hangingPunct="1">
              <a:buSzPct val="130000"/>
              <a:buFontTx/>
              <a:buChar char="•"/>
            </a:pPr>
            <a:r>
              <a:rPr lang="en-GB" altLang="en-GH"/>
              <a:t>Energy flow from one trophic level to another is not 100%</a:t>
            </a:r>
          </a:p>
          <a:p>
            <a:pPr eaLnBrk="1" hangingPunct="1">
              <a:buSzPct val="130000"/>
              <a:buFont typeface="Wingdings 2" panose="05020102010507070707" pitchFamily="18" charset="2"/>
              <a:buNone/>
            </a:pPr>
            <a:endParaRPr lang="en-GB" altLang="en-GH"/>
          </a:p>
          <a:p>
            <a:pPr eaLnBrk="1" hangingPunct="1">
              <a:buSzPct val="130000"/>
              <a:buFontTx/>
              <a:buChar char="•"/>
            </a:pPr>
            <a:r>
              <a:rPr lang="en-GB" altLang="en-GH"/>
              <a:t>About 10% of the chemical energy available at one tropical level gets transferred to organisms at the next tropical level</a:t>
            </a:r>
            <a:r>
              <a:rPr lang="en-US" altLang="en-GH"/>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a:extLst>
              <a:ext uri="{FF2B5EF4-FFF2-40B4-BE49-F238E27FC236}">
                <a16:creationId xmlns:a16="http://schemas.microsoft.com/office/drawing/2014/main" id="{32586363-15FD-4B9B-B700-FBB480A67311}"/>
              </a:ext>
            </a:extLst>
          </p:cNvPr>
          <p:cNvSpPr>
            <a:spLocks noGrp="1" noChangeArrowheads="1"/>
          </p:cNvSpPr>
          <p:nvPr>
            <p:ph type="body" idx="1"/>
          </p:nvPr>
        </p:nvSpPr>
        <p:spPr>
          <a:xfrm>
            <a:off x="1981200" y="533400"/>
            <a:ext cx="8229600" cy="5791200"/>
          </a:xfrm>
        </p:spPr>
        <p:txBody>
          <a:bodyPr>
            <a:normAutofit lnSpcReduction="10000"/>
          </a:bodyPr>
          <a:lstStyle/>
          <a:p>
            <a:pPr eaLnBrk="1" hangingPunct="1"/>
            <a:r>
              <a:rPr lang="en-GB" altLang="en-GH"/>
              <a:t>The percentage of useful energy from one trophic level to another is called </a:t>
            </a:r>
            <a:r>
              <a:rPr lang="en-GB" altLang="en-GH" b="1">
                <a:solidFill>
                  <a:schemeClr val="hlink"/>
                </a:solidFill>
              </a:rPr>
              <a:t>ECOLOGICAL EFFICIENCY</a:t>
            </a:r>
            <a:r>
              <a:rPr lang="en-GB" altLang="en-GH"/>
              <a:t> or </a:t>
            </a:r>
            <a:r>
              <a:rPr lang="en-GB" altLang="en-GH" b="1">
                <a:solidFill>
                  <a:schemeClr val="hlink"/>
                </a:solidFill>
              </a:rPr>
              <a:t>FOOD CHAIN EFFICIENCY</a:t>
            </a:r>
            <a:r>
              <a:rPr lang="en-US" altLang="en-GH">
                <a:solidFill>
                  <a:schemeClr val="hlink"/>
                </a:solidFill>
              </a:rPr>
              <a:t> </a:t>
            </a:r>
          </a:p>
          <a:p>
            <a:pPr eaLnBrk="1" hangingPunct="1">
              <a:buFont typeface="Wingdings 2" panose="05020102010507070707" pitchFamily="18" charset="2"/>
              <a:buNone/>
            </a:pPr>
            <a:endParaRPr lang="en-US" altLang="en-GH">
              <a:solidFill>
                <a:schemeClr val="hlink"/>
              </a:solidFill>
            </a:endParaRPr>
          </a:p>
          <a:p>
            <a:pPr eaLnBrk="1" hangingPunct="1"/>
            <a:r>
              <a:rPr lang="en-GB" altLang="en-GH"/>
              <a:t> All the pyramids show the effects of the second law of thermodynamics on the flow of energy through systems</a:t>
            </a:r>
          </a:p>
          <a:p>
            <a:pPr eaLnBrk="1" hangingPunct="1">
              <a:buFont typeface="Wingdings 2" panose="05020102010507070707" pitchFamily="18" charset="2"/>
              <a:buNone/>
            </a:pPr>
            <a:endParaRPr lang="en-US" altLang="en-GH"/>
          </a:p>
          <a:p>
            <a:pPr eaLnBrk="1" hangingPunct="1">
              <a:buFont typeface="Wingdings" panose="05000000000000000000" pitchFamily="2" charset="2"/>
              <a:buChar char="v"/>
            </a:pPr>
            <a:r>
              <a:rPr lang="en-GB" altLang="en-GH">
                <a:solidFill>
                  <a:srgbClr val="FF0000"/>
                </a:solidFill>
              </a:rPr>
              <a:t>How The Ecosystem Functions</a:t>
            </a:r>
            <a:r>
              <a:rPr lang="en-US" altLang="en-GH">
                <a:solidFill>
                  <a:srgbClr val="FF0000"/>
                </a:solidFill>
              </a:rPr>
              <a:t> </a:t>
            </a:r>
          </a:p>
          <a:p>
            <a:pPr eaLnBrk="1" hangingPunct="1">
              <a:buSzPct val="130000"/>
              <a:buFontTx/>
              <a:buChar char="•"/>
            </a:pPr>
            <a:r>
              <a:rPr lang="en-GB" altLang="en-GH"/>
              <a:t>Operates through  recycling of matter in accordance with the law of conservation of matter</a:t>
            </a:r>
          </a:p>
          <a:p>
            <a:pPr eaLnBrk="1" hangingPunct="1">
              <a:buSzPct val="130000"/>
              <a:buFontTx/>
              <a:buChar char="•"/>
            </a:pPr>
            <a:r>
              <a:rPr lang="en-GB" altLang="en-GH"/>
              <a:t>Major cycles of matter which operate in the ecosystems are known as </a:t>
            </a:r>
            <a:r>
              <a:rPr lang="en-GB" altLang="en-GH" b="1">
                <a:solidFill>
                  <a:schemeClr val="hlink"/>
                </a:solidFill>
              </a:rPr>
              <a:t>Biogeochemical Cycles</a:t>
            </a:r>
            <a:r>
              <a:rPr lang="en-US" altLang="en-GH" b="1"/>
              <a:t> </a:t>
            </a:r>
            <a:r>
              <a:rPr lang="en-GB" altLang="en-GH" b="1"/>
              <a:t> </a:t>
            </a:r>
            <a:endParaRPr lang="en-US" altLang="en-GH"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a:extLst>
              <a:ext uri="{FF2B5EF4-FFF2-40B4-BE49-F238E27FC236}">
                <a16:creationId xmlns:a16="http://schemas.microsoft.com/office/drawing/2014/main" id="{D9B5D22F-4147-421C-9250-1EBD7FAC221A}"/>
              </a:ext>
            </a:extLst>
          </p:cNvPr>
          <p:cNvSpPr>
            <a:spLocks noGrp="1" noChangeArrowheads="1"/>
          </p:cNvSpPr>
          <p:nvPr>
            <p:ph type="body" idx="1"/>
          </p:nvPr>
        </p:nvSpPr>
        <p:spPr>
          <a:xfrm>
            <a:off x="1981200" y="533400"/>
            <a:ext cx="8229600" cy="5791200"/>
          </a:xfrm>
        </p:spPr>
        <p:txBody>
          <a:bodyPr>
            <a:normAutofit lnSpcReduction="10000"/>
          </a:bodyPr>
          <a:lstStyle/>
          <a:p>
            <a:pPr eaLnBrk="1" hangingPunct="1"/>
            <a:r>
              <a:rPr lang="en-GB" altLang="en-GH"/>
              <a:t>The percentage of useful energy from one trophic level to another is called </a:t>
            </a:r>
            <a:r>
              <a:rPr lang="en-GB" altLang="en-GH" b="1">
                <a:solidFill>
                  <a:schemeClr val="hlink"/>
                </a:solidFill>
              </a:rPr>
              <a:t>ECOLOGICAL EFFICIENCY</a:t>
            </a:r>
            <a:r>
              <a:rPr lang="en-GB" altLang="en-GH"/>
              <a:t> or </a:t>
            </a:r>
            <a:r>
              <a:rPr lang="en-GB" altLang="en-GH" b="1">
                <a:solidFill>
                  <a:schemeClr val="hlink"/>
                </a:solidFill>
              </a:rPr>
              <a:t>FOOD CHAIN EFFICIENCY</a:t>
            </a:r>
            <a:r>
              <a:rPr lang="en-US" altLang="en-GH">
                <a:solidFill>
                  <a:schemeClr val="hlink"/>
                </a:solidFill>
              </a:rPr>
              <a:t> </a:t>
            </a:r>
          </a:p>
          <a:p>
            <a:pPr eaLnBrk="1" hangingPunct="1">
              <a:buFont typeface="Wingdings 2" panose="05020102010507070707" pitchFamily="18" charset="2"/>
              <a:buNone/>
            </a:pPr>
            <a:endParaRPr lang="en-US" altLang="en-GH">
              <a:solidFill>
                <a:schemeClr val="hlink"/>
              </a:solidFill>
            </a:endParaRPr>
          </a:p>
          <a:p>
            <a:pPr eaLnBrk="1" hangingPunct="1"/>
            <a:r>
              <a:rPr lang="en-GB" altLang="en-GH"/>
              <a:t> All the pyramids show the effects of the second law of thermodynamics on the flow of energy through systems</a:t>
            </a:r>
          </a:p>
          <a:p>
            <a:pPr eaLnBrk="1" hangingPunct="1">
              <a:buFont typeface="Wingdings 2" panose="05020102010507070707" pitchFamily="18" charset="2"/>
              <a:buNone/>
            </a:pPr>
            <a:endParaRPr lang="en-US" altLang="en-GH"/>
          </a:p>
          <a:p>
            <a:pPr eaLnBrk="1" hangingPunct="1">
              <a:buFont typeface="Wingdings" panose="05000000000000000000" pitchFamily="2" charset="2"/>
              <a:buChar char="v"/>
            </a:pPr>
            <a:r>
              <a:rPr lang="en-GB" altLang="en-GH">
                <a:solidFill>
                  <a:srgbClr val="FF0000"/>
                </a:solidFill>
              </a:rPr>
              <a:t>How The Ecosystem Functions</a:t>
            </a:r>
            <a:r>
              <a:rPr lang="en-US" altLang="en-GH">
                <a:solidFill>
                  <a:srgbClr val="FF0000"/>
                </a:solidFill>
              </a:rPr>
              <a:t> </a:t>
            </a:r>
          </a:p>
          <a:p>
            <a:pPr eaLnBrk="1" hangingPunct="1">
              <a:buSzPct val="130000"/>
              <a:buFontTx/>
              <a:buChar char="•"/>
            </a:pPr>
            <a:r>
              <a:rPr lang="en-GB" altLang="en-GH"/>
              <a:t>Operates through  recycling of matter in accordance with the law of conservation of matter</a:t>
            </a:r>
          </a:p>
          <a:p>
            <a:pPr eaLnBrk="1" hangingPunct="1">
              <a:buSzPct val="130000"/>
              <a:buFontTx/>
              <a:buChar char="•"/>
            </a:pPr>
            <a:r>
              <a:rPr lang="en-GB" altLang="en-GH"/>
              <a:t>Major cycles of matter which operate in the ecosystems are known as </a:t>
            </a:r>
            <a:r>
              <a:rPr lang="en-GB" altLang="en-GH" b="1">
                <a:solidFill>
                  <a:schemeClr val="hlink"/>
                </a:solidFill>
              </a:rPr>
              <a:t>Biogeochemical Cycles</a:t>
            </a:r>
            <a:r>
              <a:rPr lang="en-US" altLang="en-GH" b="1"/>
              <a:t> </a:t>
            </a:r>
            <a:r>
              <a:rPr lang="en-GB" altLang="en-GH" b="1"/>
              <a:t> </a:t>
            </a:r>
            <a:endParaRPr lang="en-US" altLang="en-GH"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a:extLst>
              <a:ext uri="{FF2B5EF4-FFF2-40B4-BE49-F238E27FC236}">
                <a16:creationId xmlns:a16="http://schemas.microsoft.com/office/drawing/2014/main" id="{776D540C-A3F4-4CA0-A4D6-BB218167A13D}"/>
              </a:ext>
            </a:extLst>
          </p:cNvPr>
          <p:cNvSpPr>
            <a:spLocks noGrp="1" noChangeArrowheads="1"/>
          </p:cNvSpPr>
          <p:nvPr>
            <p:ph type="body" idx="1"/>
          </p:nvPr>
        </p:nvSpPr>
        <p:spPr>
          <a:xfrm>
            <a:off x="1981200" y="533400"/>
            <a:ext cx="8229600" cy="5791200"/>
          </a:xfrm>
        </p:spPr>
        <p:txBody>
          <a:bodyPr>
            <a:normAutofit lnSpcReduction="10000"/>
          </a:bodyPr>
          <a:lstStyle/>
          <a:p>
            <a:pPr eaLnBrk="1" hangingPunct="1"/>
            <a:r>
              <a:rPr lang="en-GB" altLang="en-GH"/>
              <a:t>The percentage of useful energy from one trophic level to another is called </a:t>
            </a:r>
            <a:r>
              <a:rPr lang="en-GB" altLang="en-GH" b="1">
                <a:solidFill>
                  <a:schemeClr val="hlink"/>
                </a:solidFill>
              </a:rPr>
              <a:t>ECOLOGICAL EFFICIENCY</a:t>
            </a:r>
            <a:r>
              <a:rPr lang="en-GB" altLang="en-GH"/>
              <a:t> or </a:t>
            </a:r>
            <a:r>
              <a:rPr lang="en-GB" altLang="en-GH" b="1">
                <a:solidFill>
                  <a:schemeClr val="hlink"/>
                </a:solidFill>
              </a:rPr>
              <a:t>FOOD CHAIN EFFICIENCY</a:t>
            </a:r>
            <a:r>
              <a:rPr lang="en-US" altLang="en-GH">
                <a:solidFill>
                  <a:schemeClr val="hlink"/>
                </a:solidFill>
              </a:rPr>
              <a:t> </a:t>
            </a:r>
          </a:p>
          <a:p>
            <a:pPr eaLnBrk="1" hangingPunct="1">
              <a:buFont typeface="Wingdings 2" panose="05020102010507070707" pitchFamily="18" charset="2"/>
              <a:buNone/>
            </a:pPr>
            <a:endParaRPr lang="en-US" altLang="en-GH">
              <a:solidFill>
                <a:schemeClr val="hlink"/>
              </a:solidFill>
            </a:endParaRPr>
          </a:p>
          <a:p>
            <a:pPr eaLnBrk="1" hangingPunct="1"/>
            <a:r>
              <a:rPr lang="en-GB" altLang="en-GH"/>
              <a:t> All the pyramids show the effects of the second law of thermodynamics on the flow of energy through systems</a:t>
            </a:r>
          </a:p>
          <a:p>
            <a:pPr eaLnBrk="1" hangingPunct="1">
              <a:buFont typeface="Wingdings 2" panose="05020102010507070707" pitchFamily="18" charset="2"/>
              <a:buNone/>
            </a:pPr>
            <a:endParaRPr lang="en-US" altLang="en-GH"/>
          </a:p>
          <a:p>
            <a:pPr eaLnBrk="1" hangingPunct="1">
              <a:buFont typeface="Wingdings" panose="05000000000000000000" pitchFamily="2" charset="2"/>
              <a:buChar char="v"/>
            </a:pPr>
            <a:r>
              <a:rPr lang="en-GB" altLang="en-GH">
                <a:solidFill>
                  <a:srgbClr val="FF0000"/>
                </a:solidFill>
              </a:rPr>
              <a:t>How The Ecosystem Functions</a:t>
            </a:r>
            <a:r>
              <a:rPr lang="en-US" altLang="en-GH">
                <a:solidFill>
                  <a:srgbClr val="FF0000"/>
                </a:solidFill>
              </a:rPr>
              <a:t> </a:t>
            </a:r>
          </a:p>
          <a:p>
            <a:pPr eaLnBrk="1" hangingPunct="1">
              <a:buSzPct val="130000"/>
              <a:buFontTx/>
              <a:buChar char="•"/>
            </a:pPr>
            <a:r>
              <a:rPr lang="en-GB" altLang="en-GH"/>
              <a:t>Operates through  recycling of matter in accordance with the law of conservation of matter</a:t>
            </a:r>
          </a:p>
          <a:p>
            <a:pPr eaLnBrk="1" hangingPunct="1">
              <a:buSzPct val="130000"/>
              <a:buFontTx/>
              <a:buChar char="•"/>
            </a:pPr>
            <a:r>
              <a:rPr lang="en-GB" altLang="en-GH"/>
              <a:t>Major cycles of matter which operate in the ecosystems are known as </a:t>
            </a:r>
            <a:r>
              <a:rPr lang="en-GB" altLang="en-GH" b="1">
                <a:solidFill>
                  <a:schemeClr val="hlink"/>
                </a:solidFill>
              </a:rPr>
              <a:t>Biogeochemical Cycles</a:t>
            </a:r>
            <a:r>
              <a:rPr lang="en-US" altLang="en-GH" b="1"/>
              <a:t> </a:t>
            </a:r>
            <a:r>
              <a:rPr lang="en-GB" altLang="en-GH" b="1"/>
              <a:t> </a:t>
            </a:r>
            <a:endParaRPr lang="en-US" altLang="en-GH"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a:extLst>
              <a:ext uri="{FF2B5EF4-FFF2-40B4-BE49-F238E27FC236}">
                <a16:creationId xmlns:a16="http://schemas.microsoft.com/office/drawing/2014/main" id="{21E3C497-FD5E-4911-9BB6-5C222CAB20E8}"/>
              </a:ext>
            </a:extLst>
          </p:cNvPr>
          <p:cNvSpPr>
            <a:spLocks noGrp="1" noChangeArrowheads="1"/>
          </p:cNvSpPr>
          <p:nvPr>
            <p:ph type="body" idx="1"/>
          </p:nvPr>
        </p:nvSpPr>
        <p:spPr>
          <a:xfrm>
            <a:off x="1981200" y="533400"/>
            <a:ext cx="8229600" cy="5791200"/>
          </a:xfrm>
        </p:spPr>
        <p:txBody>
          <a:bodyPr>
            <a:normAutofit lnSpcReduction="10000"/>
          </a:bodyPr>
          <a:lstStyle/>
          <a:p>
            <a:pPr eaLnBrk="1" hangingPunct="1"/>
            <a:r>
              <a:rPr lang="en-GB" altLang="en-GH"/>
              <a:t>The percentage of useful energy from one trophic level to another is called </a:t>
            </a:r>
            <a:r>
              <a:rPr lang="en-GB" altLang="en-GH" b="1">
                <a:solidFill>
                  <a:schemeClr val="hlink"/>
                </a:solidFill>
              </a:rPr>
              <a:t>ECOLOGICAL EFFICIENCY</a:t>
            </a:r>
            <a:r>
              <a:rPr lang="en-GB" altLang="en-GH"/>
              <a:t> or </a:t>
            </a:r>
            <a:r>
              <a:rPr lang="en-GB" altLang="en-GH" b="1">
                <a:solidFill>
                  <a:schemeClr val="hlink"/>
                </a:solidFill>
              </a:rPr>
              <a:t>FOOD CHAIN EFFICIENCY</a:t>
            </a:r>
            <a:r>
              <a:rPr lang="en-US" altLang="en-GH">
                <a:solidFill>
                  <a:schemeClr val="hlink"/>
                </a:solidFill>
              </a:rPr>
              <a:t> </a:t>
            </a:r>
          </a:p>
          <a:p>
            <a:pPr eaLnBrk="1" hangingPunct="1">
              <a:buFont typeface="Wingdings 2" panose="05020102010507070707" pitchFamily="18" charset="2"/>
              <a:buNone/>
            </a:pPr>
            <a:endParaRPr lang="en-US" altLang="en-GH">
              <a:solidFill>
                <a:schemeClr val="hlink"/>
              </a:solidFill>
            </a:endParaRPr>
          </a:p>
          <a:p>
            <a:pPr eaLnBrk="1" hangingPunct="1"/>
            <a:r>
              <a:rPr lang="en-GB" altLang="en-GH"/>
              <a:t> All the pyramids show the effects of the second law of thermodynamics on the flow of energy through systems</a:t>
            </a:r>
          </a:p>
          <a:p>
            <a:pPr eaLnBrk="1" hangingPunct="1">
              <a:buFont typeface="Wingdings 2" panose="05020102010507070707" pitchFamily="18" charset="2"/>
              <a:buNone/>
            </a:pPr>
            <a:endParaRPr lang="en-US" altLang="en-GH"/>
          </a:p>
          <a:p>
            <a:pPr eaLnBrk="1" hangingPunct="1">
              <a:buFont typeface="Wingdings" panose="05000000000000000000" pitchFamily="2" charset="2"/>
              <a:buChar char="v"/>
            </a:pPr>
            <a:r>
              <a:rPr lang="en-GB" altLang="en-GH">
                <a:solidFill>
                  <a:srgbClr val="FF0000"/>
                </a:solidFill>
              </a:rPr>
              <a:t>How The Ecosystem Functions</a:t>
            </a:r>
            <a:r>
              <a:rPr lang="en-US" altLang="en-GH">
                <a:solidFill>
                  <a:srgbClr val="FF0000"/>
                </a:solidFill>
              </a:rPr>
              <a:t> </a:t>
            </a:r>
          </a:p>
          <a:p>
            <a:pPr eaLnBrk="1" hangingPunct="1">
              <a:buSzPct val="130000"/>
              <a:buFontTx/>
              <a:buChar char="•"/>
            </a:pPr>
            <a:r>
              <a:rPr lang="en-GB" altLang="en-GH"/>
              <a:t>Operates through  recycling of matter in accordance with the law of conservation of matter</a:t>
            </a:r>
          </a:p>
          <a:p>
            <a:pPr eaLnBrk="1" hangingPunct="1">
              <a:buSzPct val="130000"/>
              <a:buFontTx/>
              <a:buChar char="•"/>
            </a:pPr>
            <a:r>
              <a:rPr lang="en-GB" altLang="en-GH"/>
              <a:t>Major cycles of matter which operate in the ecosystems are known as </a:t>
            </a:r>
            <a:r>
              <a:rPr lang="en-GB" altLang="en-GH" b="1">
                <a:solidFill>
                  <a:schemeClr val="hlink"/>
                </a:solidFill>
              </a:rPr>
              <a:t>Biogeochemical Cycles</a:t>
            </a:r>
            <a:r>
              <a:rPr lang="en-US" altLang="en-GH" b="1"/>
              <a:t> </a:t>
            </a:r>
            <a:r>
              <a:rPr lang="en-GB" altLang="en-GH" b="1"/>
              <a:t> </a:t>
            </a:r>
            <a:endParaRPr lang="en-US" altLang="en-GH"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a:extLst>
              <a:ext uri="{FF2B5EF4-FFF2-40B4-BE49-F238E27FC236}">
                <a16:creationId xmlns:a16="http://schemas.microsoft.com/office/drawing/2014/main" id="{E87E4259-CE6C-41F0-8FA2-04FC05309B57}"/>
              </a:ext>
            </a:extLst>
          </p:cNvPr>
          <p:cNvSpPr>
            <a:spLocks noGrp="1" noChangeArrowheads="1"/>
          </p:cNvSpPr>
          <p:nvPr>
            <p:ph type="title"/>
          </p:nvPr>
        </p:nvSpPr>
        <p:spPr/>
        <p:txBody>
          <a:bodyPr/>
          <a:lstStyle/>
          <a:p>
            <a:pPr eaLnBrk="1" hangingPunct="1"/>
            <a:r>
              <a:rPr lang="en-US" altLang="en-GH"/>
              <a:t>Biogeochemical cycles</a:t>
            </a:r>
          </a:p>
        </p:txBody>
      </p:sp>
      <p:sp>
        <p:nvSpPr>
          <p:cNvPr id="238595" name="Content Placeholder 2">
            <a:extLst>
              <a:ext uri="{FF2B5EF4-FFF2-40B4-BE49-F238E27FC236}">
                <a16:creationId xmlns:a16="http://schemas.microsoft.com/office/drawing/2014/main" id="{9C772F97-737C-4712-BE39-3F3742646E56}"/>
              </a:ext>
            </a:extLst>
          </p:cNvPr>
          <p:cNvSpPr>
            <a:spLocks noGrp="1" noChangeArrowheads="1"/>
          </p:cNvSpPr>
          <p:nvPr>
            <p:ph idx="1"/>
          </p:nvPr>
        </p:nvSpPr>
        <p:spPr>
          <a:xfrm>
            <a:off x="1774826" y="1600201"/>
            <a:ext cx="8435975" cy="5141913"/>
          </a:xfrm>
        </p:spPr>
        <p:txBody>
          <a:bodyPr/>
          <a:lstStyle/>
          <a:p>
            <a:pPr eaLnBrk="1" hangingPunct="1"/>
            <a:r>
              <a:rPr lang="en-US" altLang="en-GH"/>
              <a:t>Is a pathway by which conserved matter move through biotic and abiotic component of the ecosystem through the law of conservation of matter</a:t>
            </a:r>
          </a:p>
          <a:p>
            <a:pPr eaLnBrk="1" hangingPunct="1"/>
            <a:r>
              <a:rPr lang="en-US" altLang="en-GH"/>
              <a:t>The abiotic can be;</a:t>
            </a:r>
          </a:p>
          <a:p>
            <a:pPr eaLnBrk="1" hangingPunct="1"/>
            <a:r>
              <a:rPr lang="en-US" altLang="en-GH"/>
              <a:t> hydrosphere(water)</a:t>
            </a:r>
          </a:p>
          <a:p>
            <a:pPr eaLnBrk="1" hangingPunct="1"/>
            <a:r>
              <a:rPr lang="en-US" altLang="en-GH"/>
              <a:t>Atmosphere(air)</a:t>
            </a:r>
          </a:p>
          <a:p>
            <a:pPr eaLnBrk="1" hangingPunct="1"/>
            <a:r>
              <a:rPr lang="en-US" altLang="en-GH"/>
              <a:t>Lithosphere(rocks)</a:t>
            </a:r>
          </a:p>
          <a:p>
            <a:pPr eaLnBrk="1" hangingPunct="1"/>
            <a:endParaRPr lang="en-US" altLang="en-GH" sz="4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a:extLst>
              <a:ext uri="{FF2B5EF4-FFF2-40B4-BE49-F238E27FC236}">
                <a16:creationId xmlns:a16="http://schemas.microsoft.com/office/drawing/2014/main" id="{9A599D77-D851-490D-B091-AEB39DC1AE95}"/>
              </a:ext>
            </a:extLst>
          </p:cNvPr>
          <p:cNvSpPr>
            <a:spLocks noGrp="1" noChangeArrowheads="1"/>
          </p:cNvSpPr>
          <p:nvPr>
            <p:ph type="body" idx="1"/>
          </p:nvPr>
        </p:nvSpPr>
        <p:spPr>
          <a:xfrm>
            <a:off x="1981200" y="685800"/>
            <a:ext cx="8229600" cy="5791200"/>
          </a:xfrm>
        </p:spPr>
        <p:txBody>
          <a:bodyPr>
            <a:normAutofit fontScale="92500" lnSpcReduction="10000"/>
          </a:bodyPr>
          <a:lstStyle/>
          <a:p>
            <a:pPr marL="495300" indent="-495300">
              <a:buFont typeface="Wingdings" panose="05000000000000000000" pitchFamily="2" charset="2"/>
              <a:buChar char="v"/>
            </a:pPr>
            <a:r>
              <a:rPr lang="en-GB" altLang="en-GH" b="1">
                <a:solidFill>
                  <a:srgbClr val="FF0000"/>
                </a:solidFill>
              </a:rPr>
              <a:t>Biogeochemical Cycles</a:t>
            </a:r>
            <a:r>
              <a:rPr lang="en-US" altLang="en-GH">
                <a:solidFill>
                  <a:srgbClr val="FF0000"/>
                </a:solidFill>
              </a:rPr>
              <a:t> </a:t>
            </a:r>
          </a:p>
          <a:p>
            <a:pPr marL="495300" indent="-495300">
              <a:buSzPct val="130000"/>
              <a:buFontTx/>
              <a:buChar char="•"/>
            </a:pPr>
            <a:r>
              <a:rPr lang="en-GB" altLang="en-GH"/>
              <a:t>Describes the convention and movement of materials by biochemical forces through the ecosphere</a:t>
            </a:r>
          </a:p>
          <a:p>
            <a:pPr marL="495300" indent="-495300">
              <a:buSzPct val="130000"/>
              <a:buNone/>
            </a:pPr>
            <a:endParaRPr lang="en-GB" altLang="en-GH"/>
          </a:p>
          <a:p>
            <a:pPr marL="495300" indent="-495300">
              <a:buSzPct val="130000"/>
              <a:buFontTx/>
              <a:buChar char="•"/>
            </a:pPr>
            <a:r>
              <a:rPr lang="en-US" altLang="en-GH"/>
              <a:t> </a:t>
            </a:r>
            <a:r>
              <a:rPr lang="en-GB" altLang="en-GH"/>
              <a:t>Matter recycling in the ecosystem is carried out by natural cycles</a:t>
            </a:r>
            <a:r>
              <a:rPr lang="en-US" altLang="en-GH"/>
              <a:t> </a:t>
            </a:r>
          </a:p>
          <a:p>
            <a:pPr marL="495300" indent="-495300">
              <a:buSzPct val="130000"/>
              <a:buNone/>
            </a:pPr>
            <a:endParaRPr lang="en-US" altLang="en-GH"/>
          </a:p>
          <a:p>
            <a:pPr marL="495300" indent="-495300">
              <a:buSzPct val="130000"/>
              <a:buNone/>
            </a:pPr>
            <a:r>
              <a:rPr lang="en-GB" altLang="en-GH"/>
              <a:t>There are three main types of biogeochemical cycles in nature;</a:t>
            </a:r>
          </a:p>
          <a:p>
            <a:pPr marL="495300" indent="-495300">
              <a:buSzPct val="130000"/>
              <a:buFontTx/>
              <a:buAutoNum type="arabicPeriod"/>
            </a:pPr>
            <a:r>
              <a:rPr lang="en-GB" altLang="en-GH"/>
              <a:t> </a:t>
            </a:r>
            <a:r>
              <a:rPr lang="en-GB" altLang="en-GH">
                <a:solidFill>
                  <a:srgbClr val="FF0000"/>
                </a:solidFill>
              </a:rPr>
              <a:t>Gaseous Cycles</a:t>
            </a:r>
            <a:r>
              <a:rPr lang="en-US" altLang="en-GH">
                <a:solidFill>
                  <a:srgbClr val="FF0000"/>
                </a:solidFill>
              </a:rPr>
              <a:t> </a:t>
            </a:r>
          </a:p>
          <a:p>
            <a:pPr marL="495300" indent="-495300">
              <a:buSzPct val="130000"/>
              <a:buFontTx/>
              <a:buChar char="•"/>
            </a:pPr>
            <a:r>
              <a:rPr lang="en-GB" altLang="en-GH"/>
              <a:t>Nitrogen,</a:t>
            </a:r>
          </a:p>
          <a:p>
            <a:pPr marL="495300" indent="-495300">
              <a:buSzPct val="130000"/>
              <a:buFontTx/>
              <a:buChar char="•"/>
            </a:pPr>
            <a:r>
              <a:rPr lang="en-GB" altLang="en-GH"/>
              <a:t> Carbon and </a:t>
            </a:r>
          </a:p>
          <a:p>
            <a:pPr marL="495300" indent="-495300">
              <a:buSzPct val="130000"/>
              <a:buFontTx/>
              <a:buChar char="•"/>
            </a:pPr>
            <a:r>
              <a:rPr lang="en-GB" altLang="en-GH"/>
              <a:t>Oxygen cycles</a:t>
            </a:r>
            <a:r>
              <a:rPr lang="en-US" altLang="en-GH"/>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a:extLst>
              <a:ext uri="{FF2B5EF4-FFF2-40B4-BE49-F238E27FC236}">
                <a16:creationId xmlns:a16="http://schemas.microsoft.com/office/drawing/2014/main" id="{53A6D5E1-8C7E-42B7-A21D-1D386E9CA42F}"/>
              </a:ext>
            </a:extLst>
          </p:cNvPr>
          <p:cNvSpPr>
            <a:spLocks noGrp="1" noChangeArrowheads="1"/>
          </p:cNvSpPr>
          <p:nvPr>
            <p:ph type="title"/>
          </p:nvPr>
        </p:nvSpPr>
        <p:spPr/>
        <p:txBody>
          <a:bodyPr/>
          <a:lstStyle/>
          <a:p>
            <a:pPr eaLnBrk="1" hangingPunct="1"/>
            <a:r>
              <a:rPr lang="en-US" altLang="en-GH"/>
              <a:t>Biogeochemical cycles</a:t>
            </a:r>
          </a:p>
        </p:txBody>
      </p:sp>
      <p:sp>
        <p:nvSpPr>
          <p:cNvPr id="3" name="Content Placeholder 2">
            <a:extLst>
              <a:ext uri="{FF2B5EF4-FFF2-40B4-BE49-F238E27FC236}">
                <a16:creationId xmlns:a16="http://schemas.microsoft.com/office/drawing/2014/main" id="{48E2B4AC-A27D-40DF-BCEC-CBB7125AE2CB}"/>
              </a:ext>
            </a:extLst>
          </p:cNvPr>
          <p:cNvSpPr>
            <a:spLocks noGrp="1"/>
          </p:cNvSpPr>
          <p:nvPr>
            <p:ph idx="1"/>
          </p:nvPr>
        </p:nvSpPr>
        <p:spPr/>
        <p:txBody>
          <a:bodyPr rtlCol="0">
            <a:normAutofit/>
          </a:bodyPr>
          <a:lstStyle/>
          <a:p>
            <a:pPr marL="0" indent="0">
              <a:buNone/>
              <a:defRPr/>
            </a:pPr>
            <a:r>
              <a:rPr lang="en-US" sz="4000" dirty="0"/>
              <a:t>They are 3 types;</a:t>
            </a:r>
          </a:p>
          <a:p>
            <a:pPr>
              <a:buFont typeface="Wingdings" panose="05000000000000000000" pitchFamily="2" charset="2"/>
              <a:buChar char="Ø"/>
              <a:defRPr/>
            </a:pPr>
            <a:r>
              <a:rPr lang="en-US" sz="4000" dirty="0"/>
              <a:t>The gaseous. </a:t>
            </a:r>
            <a:r>
              <a:rPr lang="en-US" sz="4000" dirty="0" err="1"/>
              <a:t>Eg</a:t>
            </a:r>
            <a:r>
              <a:rPr lang="en-US" sz="4000" dirty="0"/>
              <a:t>. N, C, O</a:t>
            </a:r>
            <a:r>
              <a:rPr lang="en-US" sz="4000" baseline="-25000" dirty="0"/>
              <a:t>2</a:t>
            </a:r>
            <a:endParaRPr lang="en-US" sz="4000" dirty="0"/>
          </a:p>
          <a:p>
            <a:pPr>
              <a:buFont typeface="Wingdings" panose="05000000000000000000" pitchFamily="2" charset="2"/>
              <a:buChar char="Ø"/>
              <a:defRPr/>
            </a:pPr>
            <a:r>
              <a:rPr lang="en-US" sz="4000" dirty="0"/>
              <a:t>Hydrological. </a:t>
            </a:r>
            <a:r>
              <a:rPr lang="en-US" sz="4000" dirty="0" err="1"/>
              <a:t>Eg</a:t>
            </a:r>
            <a:r>
              <a:rPr lang="en-US" sz="4000" dirty="0"/>
              <a:t>. water</a:t>
            </a:r>
          </a:p>
          <a:p>
            <a:pPr>
              <a:buFont typeface="Wingdings" panose="05000000000000000000" pitchFamily="2" charset="2"/>
              <a:buChar char="Ø"/>
              <a:defRPr/>
            </a:pPr>
            <a:r>
              <a:rPr lang="en-US" sz="4000" dirty="0"/>
              <a:t> sedimentary cycle </a:t>
            </a:r>
            <a:r>
              <a:rPr lang="en-US" sz="4000" dirty="0" err="1"/>
              <a:t>eg</a:t>
            </a:r>
            <a:r>
              <a:rPr lang="en-US" sz="4000" dirty="0"/>
              <a:t>. </a:t>
            </a:r>
            <a:r>
              <a:rPr lang="en-US" sz="4000" dirty="0" err="1"/>
              <a:t>Ca</a:t>
            </a:r>
            <a:r>
              <a:rPr lang="en-US" sz="4000" dirty="0"/>
              <a:t>, P, S, Fe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a:extLst>
              <a:ext uri="{FF2B5EF4-FFF2-40B4-BE49-F238E27FC236}">
                <a16:creationId xmlns:a16="http://schemas.microsoft.com/office/drawing/2014/main" id="{67EF2FA6-451B-4DE4-B736-9ED078B29D6A}"/>
              </a:ext>
            </a:extLst>
          </p:cNvPr>
          <p:cNvSpPr>
            <a:spLocks noGrp="1" noChangeArrowheads="1"/>
          </p:cNvSpPr>
          <p:nvPr>
            <p:ph type="title"/>
          </p:nvPr>
        </p:nvSpPr>
        <p:spPr/>
        <p:txBody>
          <a:bodyPr/>
          <a:lstStyle/>
          <a:p>
            <a:pPr eaLnBrk="1" hangingPunct="1"/>
            <a:r>
              <a:rPr lang="en-US" altLang="en-GH"/>
              <a:t>Hydrological Cycle</a:t>
            </a:r>
          </a:p>
        </p:txBody>
      </p:sp>
      <p:sp>
        <p:nvSpPr>
          <p:cNvPr id="3" name="Content Placeholder 2">
            <a:extLst>
              <a:ext uri="{FF2B5EF4-FFF2-40B4-BE49-F238E27FC236}">
                <a16:creationId xmlns:a16="http://schemas.microsoft.com/office/drawing/2014/main" id="{A176B7E6-263A-4703-9FF8-8AAD7E71D226}"/>
              </a:ext>
            </a:extLst>
          </p:cNvPr>
          <p:cNvSpPr>
            <a:spLocks noGrp="1"/>
          </p:cNvSpPr>
          <p:nvPr>
            <p:ph idx="1"/>
          </p:nvPr>
        </p:nvSpPr>
        <p:spPr/>
        <p:txBody>
          <a:bodyPr rtlCol="0">
            <a:normAutofit/>
          </a:bodyPr>
          <a:lstStyle/>
          <a:p>
            <a:pPr>
              <a:defRPr/>
            </a:pPr>
            <a:r>
              <a:rPr lang="en-US" dirty="0"/>
              <a:t>This cycle helps in exchange of water between air, land, sea, living plants and animals.</a:t>
            </a:r>
          </a:p>
          <a:p>
            <a:pPr>
              <a:defRPr/>
            </a:pPr>
            <a:r>
              <a:rPr lang="en-US" dirty="0"/>
              <a:t>One third of the solar system absorbed by earth is used to drive the hydrological cycle</a:t>
            </a:r>
          </a:p>
          <a:p>
            <a:pPr marL="0" indent="0">
              <a:buNone/>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2344-0501-4612-B3BF-1C3A00B3E94B}"/>
              </a:ext>
            </a:extLst>
          </p:cNvPr>
          <p:cNvSpPr>
            <a:spLocks noGrp="1"/>
          </p:cNvSpPr>
          <p:nvPr>
            <p:ph type="title"/>
          </p:nvPr>
        </p:nvSpPr>
        <p:spPr>
          <a:xfrm>
            <a:off x="2057400" y="228600"/>
            <a:ext cx="7239000" cy="609600"/>
          </a:xfrm>
        </p:spPr>
        <p:txBody>
          <a:bodyPr rtlCol="0">
            <a:normAutofit/>
          </a:bodyPr>
          <a:lstStyle/>
          <a:p>
            <a:pPr>
              <a:defRPr/>
            </a:pPr>
            <a:r>
              <a:rPr lang="en-GB" sz="3200" dirty="0">
                <a:solidFill>
                  <a:schemeClr val="accent6">
                    <a:lumMod val="60000"/>
                    <a:lumOff val="40000"/>
                  </a:schemeClr>
                </a:solidFill>
              </a:rPr>
              <a:t>Uses of the Tropical Ecosystems</a:t>
            </a:r>
            <a:endParaRPr lang="en-US" sz="3200" dirty="0">
              <a:solidFill>
                <a:schemeClr val="accent6">
                  <a:lumMod val="60000"/>
                  <a:lumOff val="40000"/>
                </a:schemeClr>
              </a:solidFill>
            </a:endParaRPr>
          </a:p>
        </p:txBody>
      </p:sp>
      <p:sp>
        <p:nvSpPr>
          <p:cNvPr id="126979" name="Content Placeholder 2">
            <a:extLst>
              <a:ext uri="{FF2B5EF4-FFF2-40B4-BE49-F238E27FC236}">
                <a16:creationId xmlns:a16="http://schemas.microsoft.com/office/drawing/2014/main" id="{21047603-7501-4C6A-950F-A5933928664E}"/>
              </a:ext>
            </a:extLst>
          </p:cNvPr>
          <p:cNvSpPr>
            <a:spLocks noGrp="1" noChangeArrowheads="1"/>
          </p:cNvSpPr>
          <p:nvPr>
            <p:ph idx="1"/>
          </p:nvPr>
        </p:nvSpPr>
        <p:spPr>
          <a:xfrm>
            <a:off x="1981200" y="990601"/>
            <a:ext cx="7239000" cy="5465763"/>
          </a:xfrm>
        </p:spPr>
        <p:txBody>
          <a:bodyPr>
            <a:normAutofit lnSpcReduction="10000"/>
          </a:bodyPr>
          <a:lstStyle/>
          <a:p>
            <a:pPr eaLnBrk="1" hangingPunct="1"/>
            <a:r>
              <a:rPr lang="en-GB" altLang="en-GH"/>
              <a:t>Tropical crops</a:t>
            </a:r>
            <a:endParaRPr lang="en-US" altLang="en-GH"/>
          </a:p>
          <a:p>
            <a:pPr eaLnBrk="1" hangingPunct="1"/>
            <a:r>
              <a:rPr lang="en-GB" altLang="en-GH"/>
              <a:t>Sequesters of carbon dioxide</a:t>
            </a:r>
          </a:p>
          <a:p>
            <a:pPr eaLnBrk="1" hangingPunct="1"/>
            <a:r>
              <a:rPr lang="en-GB" altLang="en-GH"/>
              <a:t>Medicinal use</a:t>
            </a:r>
          </a:p>
          <a:p>
            <a:pPr eaLnBrk="1" hangingPunct="1"/>
            <a:r>
              <a:rPr lang="en-GB" altLang="en-GH"/>
              <a:t>Soil conservation</a:t>
            </a:r>
          </a:p>
          <a:p>
            <a:pPr eaLnBrk="1" hangingPunct="1"/>
            <a:r>
              <a:rPr lang="en-GB" altLang="en-GH"/>
              <a:t>Timber</a:t>
            </a:r>
            <a:endParaRPr lang="en-US" altLang="en-GH"/>
          </a:p>
          <a:p>
            <a:pPr eaLnBrk="1" hangingPunct="1"/>
            <a:r>
              <a:rPr lang="en-GB" altLang="en-GH"/>
              <a:t>Fuel</a:t>
            </a:r>
          </a:p>
          <a:p>
            <a:pPr eaLnBrk="1" hangingPunct="1"/>
            <a:r>
              <a:rPr lang="en-GB" altLang="en-GH"/>
              <a:t>Tourism</a:t>
            </a:r>
          </a:p>
          <a:p>
            <a:pPr eaLnBrk="1" hangingPunct="1"/>
            <a:r>
              <a:rPr lang="en-GB" altLang="en-GH"/>
              <a:t>Transpiration</a:t>
            </a:r>
          </a:p>
          <a:p>
            <a:pPr eaLnBrk="1" hangingPunct="1"/>
            <a:r>
              <a:rPr lang="en-GB" altLang="en-GH"/>
              <a:t>Clothes and  Food</a:t>
            </a:r>
          </a:p>
          <a:p>
            <a:pPr eaLnBrk="1" hangingPunct="1"/>
            <a:r>
              <a:rPr lang="en-GB" altLang="en-GH"/>
              <a:t>Biological diversity</a:t>
            </a:r>
          </a:p>
          <a:p>
            <a:pPr eaLnBrk="1" hangingPunct="1"/>
            <a:r>
              <a:rPr lang="en-GB" altLang="en-GH"/>
              <a:t>Odour absorbing plants</a:t>
            </a:r>
            <a:endParaRPr lang="en-US" altLang="en-GH"/>
          </a:p>
          <a:p>
            <a:pPr eaLnBrk="1" hangingPunct="1"/>
            <a:endParaRPr lang="en-US" altLang="en-GH"/>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a:extLst>
              <a:ext uri="{FF2B5EF4-FFF2-40B4-BE49-F238E27FC236}">
                <a16:creationId xmlns:a16="http://schemas.microsoft.com/office/drawing/2014/main" id="{5979C97A-B1F0-4C36-9603-8DFEB324A2CD}"/>
              </a:ext>
            </a:extLst>
          </p:cNvPr>
          <p:cNvSpPr>
            <a:spLocks noGrp="1" noChangeArrowheads="1"/>
          </p:cNvSpPr>
          <p:nvPr>
            <p:ph type="title"/>
          </p:nvPr>
        </p:nvSpPr>
        <p:spPr/>
        <p:txBody>
          <a:bodyPr/>
          <a:lstStyle/>
          <a:p>
            <a:pPr eaLnBrk="1" hangingPunct="1"/>
            <a:r>
              <a:rPr lang="en-US" altLang="en-GH"/>
              <a:t>Hydrological Cycle</a:t>
            </a:r>
          </a:p>
        </p:txBody>
      </p:sp>
      <p:sp>
        <p:nvSpPr>
          <p:cNvPr id="3" name="Content Placeholder 2">
            <a:extLst>
              <a:ext uri="{FF2B5EF4-FFF2-40B4-BE49-F238E27FC236}">
                <a16:creationId xmlns:a16="http://schemas.microsoft.com/office/drawing/2014/main" id="{622CACD3-DE43-4294-AEE9-C6F70AAD8042}"/>
              </a:ext>
            </a:extLst>
          </p:cNvPr>
          <p:cNvSpPr>
            <a:spLocks noGrp="1"/>
          </p:cNvSpPr>
          <p:nvPr>
            <p:ph idx="1"/>
          </p:nvPr>
        </p:nvSpPr>
        <p:spPr/>
        <p:txBody>
          <a:bodyPr rtlCol="0">
            <a:normAutofit/>
          </a:bodyPr>
          <a:lstStyle/>
          <a:p>
            <a:pPr>
              <a:defRPr/>
            </a:pPr>
            <a:r>
              <a:rPr lang="en-US" dirty="0"/>
              <a:t>It involves;</a:t>
            </a:r>
          </a:p>
          <a:p>
            <a:pPr>
              <a:defRPr/>
            </a:pPr>
            <a:r>
              <a:rPr lang="en-US" dirty="0"/>
              <a:t> Massive evaporation of water from the ocean</a:t>
            </a:r>
          </a:p>
          <a:p>
            <a:pPr>
              <a:defRPr/>
            </a:pPr>
            <a:r>
              <a:rPr lang="en-US" dirty="0"/>
              <a:t>Cloud formation</a:t>
            </a:r>
          </a:p>
          <a:p>
            <a:pPr>
              <a:defRPr/>
            </a:pPr>
            <a:r>
              <a:rPr lang="en-US" dirty="0"/>
              <a:t>Rainfall which gives us our supply and reserves of fresh water</a:t>
            </a:r>
          </a:p>
          <a:p>
            <a:pPr>
              <a:defRPr/>
            </a:pPr>
            <a:r>
              <a:rPr lang="en-US" dirty="0"/>
              <a:t>Depending on the temperature, it may be rain, snow or hail</a:t>
            </a:r>
          </a:p>
          <a:p>
            <a:pPr marL="0" indent="0">
              <a:buNone/>
              <a:defRPr/>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a:extLst>
              <a:ext uri="{FF2B5EF4-FFF2-40B4-BE49-F238E27FC236}">
                <a16:creationId xmlns:a16="http://schemas.microsoft.com/office/drawing/2014/main" id="{6D90C4FB-9E70-4561-AF49-6286ED930710}"/>
              </a:ext>
            </a:extLst>
          </p:cNvPr>
          <p:cNvSpPr>
            <a:spLocks noGrp="1" noChangeArrowheads="1"/>
          </p:cNvSpPr>
          <p:nvPr>
            <p:ph type="title"/>
          </p:nvPr>
        </p:nvSpPr>
        <p:spPr/>
        <p:txBody>
          <a:bodyPr/>
          <a:lstStyle/>
          <a:p>
            <a:pPr eaLnBrk="1" hangingPunct="1"/>
            <a:r>
              <a:rPr lang="en-US" altLang="en-GH" sz="6000"/>
              <a:t>Hydrological Cycle</a:t>
            </a:r>
          </a:p>
        </p:txBody>
      </p:sp>
      <p:sp>
        <p:nvSpPr>
          <p:cNvPr id="245763" name="Content Placeholder 2">
            <a:extLst>
              <a:ext uri="{FF2B5EF4-FFF2-40B4-BE49-F238E27FC236}">
                <a16:creationId xmlns:a16="http://schemas.microsoft.com/office/drawing/2014/main" id="{BC1B8B7B-CF09-4761-829A-E55D87A40CFB}"/>
              </a:ext>
            </a:extLst>
          </p:cNvPr>
          <p:cNvSpPr>
            <a:spLocks noGrp="1" noChangeArrowheads="1"/>
          </p:cNvSpPr>
          <p:nvPr>
            <p:ph idx="1"/>
          </p:nvPr>
        </p:nvSpPr>
        <p:spPr/>
        <p:txBody>
          <a:bodyPr/>
          <a:lstStyle/>
          <a:p>
            <a:pPr eaLnBrk="1" hangingPunct="1"/>
            <a:r>
              <a:rPr lang="en-US" altLang="en-GH" sz="4800" dirty="0"/>
              <a:t>When there is a good rainfall</a:t>
            </a:r>
          </a:p>
          <a:p>
            <a:pPr eaLnBrk="1" hangingPunct="1"/>
            <a:r>
              <a:rPr lang="en-US" altLang="en-GH" sz="4800" dirty="0"/>
              <a:t>some form run-offs</a:t>
            </a:r>
          </a:p>
          <a:p>
            <a:pPr eaLnBrk="1" hangingPunct="1"/>
            <a:r>
              <a:rPr lang="en-US" altLang="en-GH" sz="4800" dirty="0"/>
              <a:t>Some percolate into the soil into underground aquifers</a:t>
            </a:r>
          </a:p>
          <a:p>
            <a:pPr eaLnBrk="1" hangingPunct="1"/>
            <a:endParaRPr lang="en-US" altLang="en-GH" sz="4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a:extLst>
              <a:ext uri="{FF2B5EF4-FFF2-40B4-BE49-F238E27FC236}">
                <a16:creationId xmlns:a16="http://schemas.microsoft.com/office/drawing/2014/main" id="{68425621-67C8-42EE-B777-ED8C3DDE9305}"/>
              </a:ext>
            </a:extLst>
          </p:cNvPr>
          <p:cNvSpPr>
            <a:spLocks noGrp="1" noChangeArrowheads="1"/>
          </p:cNvSpPr>
          <p:nvPr>
            <p:ph type="title"/>
          </p:nvPr>
        </p:nvSpPr>
        <p:spPr/>
        <p:txBody>
          <a:bodyPr/>
          <a:lstStyle/>
          <a:p>
            <a:pPr eaLnBrk="1" hangingPunct="1"/>
            <a:r>
              <a:rPr lang="en-US" altLang="en-GH"/>
              <a:t>Hydrological Cycle</a:t>
            </a:r>
          </a:p>
        </p:txBody>
      </p:sp>
      <p:sp>
        <p:nvSpPr>
          <p:cNvPr id="3" name="Content Placeholder 2">
            <a:extLst>
              <a:ext uri="{FF2B5EF4-FFF2-40B4-BE49-F238E27FC236}">
                <a16:creationId xmlns:a16="http://schemas.microsoft.com/office/drawing/2014/main" id="{B482CEEE-CCAC-4A05-B222-0F5B1E3C322A}"/>
              </a:ext>
            </a:extLst>
          </p:cNvPr>
          <p:cNvSpPr>
            <a:spLocks noGrp="1"/>
          </p:cNvSpPr>
          <p:nvPr>
            <p:ph idx="1"/>
          </p:nvPr>
        </p:nvSpPr>
        <p:spPr/>
        <p:txBody>
          <a:bodyPr rtlCol="0">
            <a:normAutofit/>
          </a:bodyPr>
          <a:lstStyle/>
          <a:p>
            <a:pPr marL="0" indent="0">
              <a:buNone/>
              <a:defRPr/>
            </a:pPr>
            <a:r>
              <a:rPr lang="en-US" sz="4400" dirty="0"/>
              <a:t>Aquifers</a:t>
            </a:r>
          </a:p>
          <a:p>
            <a:pPr>
              <a:defRPr/>
            </a:pPr>
            <a:r>
              <a:rPr lang="en-US" sz="3600" dirty="0"/>
              <a:t>They exist above impermeable rock strata</a:t>
            </a:r>
          </a:p>
          <a:p>
            <a:pPr>
              <a:defRPr/>
            </a:pPr>
            <a:r>
              <a:rPr lang="en-US" sz="3600" dirty="0"/>
              <a:t>Underground reservoirs</a:t>
            </a:r>
          </a:p>
          <a:p>
            <a:pPr>
              <a:defRPr/>
            </a:pPr>
            <a:r>
              <a:rPr lang="en-US" sz="3600" dirty="0"/>
              <a:t>These can be extracted</a:t>
            </a:r>
          </a:p>
          <a:p>
            <a:pPr marL="0" indent="0">
              <a:buNone/>
              <a:defRPr/>
            </a:pPr>
            <a:r>
              <a:rPr lang="en-US" sz="3600" dirty="0"/>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a:extLst>
              <a:ext uri="{FF2B5EF4-FFF2-40B4-BE49-F238E27FC236}">
                <a16:creationId xmlns:a16="http://schemas.microsoft.com/office/drawing/2014/main" id="{F24E96B8-8714-4EA8-B1DA-579E2335ACEE}"/>
              </a:ext>
            </a:extLst>
          </p:cNvPr>
          <p:cNvSpPr>
            <a:spLocks noGrp="1" noChangeArrowheads="1"/>
          </p:cNvSpPr>
          <p:nvPr>
            <p:ph type="title"/>
          </p:nvPr>
        </p:nvSpPr>
        <p:spPr/>
        <p:txBody>
          <a:bodyPr/>
          <a:lstStyle/>
          <a:p>
            <a:pPr eaLnBrk="1" hangingPunct="1"/>
            <a:r>
              <a:rPr lang="en-US" altLang="en-GH"/>
              <a:t>Hydrological Cycle</a:t>
            </a:r>
          </a:p>
        </p:txBody>
      </p:sp>
      <p:sp>
        <p:nvSpPr>
          <p:cNvPr id="249859" name="Content Placeholder 2">
            <a:extLst>
              <a:ext uri="{FF2B5EF4-FFF2-40B4-BE49-F238E27FC236}">
                <a16:creationId xmlns:a16="http://schemas.microsoft.com/office/drawing/2014/main" id="{B2CE6811-D9BD-4053-A4C3-73374EE181B2}"/>
              </a:ext>
            </a:extLst>
          </p:cNvPr>
          <p:cNvSpPr>
            <a:spLocks noGrp="1" noChangeArrowheads="1"/>
          </p:cNvSpPr>
          <p:nvPr>
            <p:ph idx="1"/>
          </p:nvPr>
        </p:nvSpPr>
        <p:spPr>
          <a:xfrm>
            <a:off x="1981200" y="1417639"/>
            <a:ext cx="8229600" cy="5324475"/>
          </a:xfrm>
        </p:spPr>
        <p:txBody>
          <a:bodyPr/>
          <a:lstStyle/>
          <a:p>
            <a:pPr eaLnBrk="1" hangingPunct="1"/>
            <a:r>
              <a:rPr lang="en-US" altLang="en-GH"/>
              <a:t>Normal evaporation from the ocean exceeds precipitation by 10%</a:t>
            </a:r>
          </a:p>
          <a:p>
            <a:pPr eaLnBrk="1" hangingPunct="1"/>
            <a:r>
              <a:rPr lang="en-US" altLang="en-GH"/>
              <a:t>This excess 10% move as water vapour over land surface</a:t>
            </a:r>
          </a:p>
          <a:p>
            <a:pPr eaLnBrk="1" hangingPunct="1"/>
            <a:r>
              <a:rPr lang="en-US" altLang="en-GH"/>
              <a:t>They balance the hydrological cycle</a:t>
            </a:r>
          </a:p>
          <a:p>
            <a:pPr eaLnBrk="1" hangingPunct="1"/>
            <a:r>
              <a:rPr lang="en-US" altLang="en-GH"/>
              <a:t>The cycle consist of a balances constant process of evaporation, transpiration, precipitation, surface run-offs and ground water movement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Content Placeholder 2">
            <a:extLst>
              <a:ext uri="{FF2B5EF4-FFF2-40B4-BE49-F238E27FC236}">
                <a16:creationId xmlns:a16="http://schemas.microsoft.com/office/drawing/2014/main" id="{AE8E5364-EC86-4A6B-BEC9-286F9E9F67BE}"/>
              </a:ext>
            </a:extLst>
          </p:cNvPr>
          <p:cNvSpPr>
            <a:spLocks noGrp="1" noChangeArrowheads="1"/>
          </p:cNvSpPr>
          <p:nvPr>
            <p:ph idx="1"/>
          </p:nvPr>
        </p:nvSpPr>
        <p:spPr/>
        <p:txBody>
          <a:bodyPr/>
          <a:lstStyle/>
          <a:p>
            <a:pPr eaLnBrk="1" hangingPunct="1"/>
            <a:endParaRPr lang="en-GH" altLang="en-GH"/>
          </a:p>
        </p:txBody>
      </p:sp>
      <p:pic>
        <p:nvPicPr>
          <p:cNvPr id="250883" name="Picture 5">
            <a:extLst>
              <a:ext uri="{FF2B5EF4-FFF2-40B4-BE49-F238E27FC236}">
                <a16:creationId xmlns:a16="http://schemas.microsoft.com/office/drawing/2014/main" id="{4E63E0B6-F70E-4D08-A0E0-4C5686020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714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2">
            <a:extLst>
              <a:ext uri="{FF2B5EF4-FFF2-40B4-BE49-F238E27FC236}">
                <a16:creationId xmlns:a16="http://schemas.microsoft.com/office/drawing/2014/main" id="{4D726661-8B02-410E-BA26-3A01860FC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551" y="900113"/>
            <a:ext cx="8526463"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907" name="TextBox 1">
            <a:extLst>
              <a:ext uri="{FF2B5EF4-FFF2-40B4-BE49-F238E27FC236}">
                <a16:creationId xmlns:a16="http://schemas.microsoft.com/office/drawing/2014/main" id="{F3FC4DA8-0D3D-452C-8AAD-EFB50491F3DC}"/>
              </a:ext>
            </a:extLst>
          </p:cNvPr>
          <p:cNvSpPr txBox="1">
            <a:spLocks noChangeArrowheads="1"/>
          </p:cNvSpPr>
          <p:nvPr/>
        </p:nvSpPr>
        <p:spPr bwMode="auto">
          <a:xfrm>
            <a:off x="3143250" y="254001"/>
            <a:ext cx="6337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GH" sz="3600" b="1">
                <a:latin typeface="Verdana" panose="020B0604030504040204" pitchFamily="34" charset="0"/>
                <a:cs typeface="Arial" panose="020B0604020202020204" pitchFamily="34" charset="0"/>
              </a:rPr>
              <a:t>CARBON CYCLE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a:extLst>
              <a:ext uri="{FF2B5EF4-FFF2-40B4-BE49-F238E27FC236}">
                <a16:creationId xmlns:a16="http://schemas.microsoft.com/office/drawing/2014/main" id="{4DB94CB2-1662-4863-A9B9-0C271A3624B6}"/>
              </a:ext>
            </a:extLst>
          </p:cNvPr>
          <p:cNvSpPr>
            <a:spLocks noGrp="1" noChangeArrowheads="1"/>
          </p:cNvSpPr>
          <p:nvPr>
            <p:ph type="title"/>
          </p:nvPr>
        </p:nvSpPr>
        <p:spPr>
          <a:xfrm>
            <a:off x="1905000" y="0"/>
            <a:ext cx="8229600" cy="838200"/>
          </a:xfrm>
        </p:spPr>
        <p:txBody>
          <a:bodyPr/>
          <a:lstStyle/>
          <a:p>
            <a:pPr algn="ctr" eaLnBrk="1" hangingPunct="1"/>
            <a:r>
              <a:rPr lang="en-US" altLang="en-GH"/>
              <a:t>THE OXYGEN CYCLE</a:t>
            </a:r>
          </a:p>
        </p:txBody>
      </p:sp>
      <p:sp>
        <p:nvSpPr>
          <p:cNvPr id="252931" name="Content Placeholder 2">
            <a:extLst>
              <a:ext uri="{FF2B5EF4-FFF2-40B4-BE49-F238E27FC236}">
                <a16:creationId xmlns:a16="http://schemas.microsoft.com/office/drawing/2014/main" id="{27B22E5D-7EB9-465D-A4C6-7BA520E10F89}"/>
              </a:ext>
            </a:extLst>
          </p:cNvPr>
          <p:cNvSpPr>
            <a:spLocks noGrp="1" noChangeArrowheads="1"/>
          </p:cNvSpPr>
          <p:nvPr>
            <p:ph idx="1"/>
          </p:nvPr>
        </p:nvSpPr>
        <p:spPr/>
        <p:txBody>
          <a:bodyPr/>
          <a:lstStyle/>
          <a:p>
            <a:pPr eaLnBrk="1" hangingPunct="1"/>
            <a:endParaRPr lang="en-GH" altLang="en-GH"/>
          </a:p>
        </p:txBody>
      </p:sp>
      <p:pic>
        <p:nvPicPr>
          <p:cNvPr id="252932" name="Picture 2" descr="G:\New Folder (4)\oxygen cycle.gif">
            <a:extLst>
              <a:ext uri="{FF2B5EF4-FFF2-40B4-BE49-F238E27FC236}">
                <a16:creationId xmlns:a16="http://schemas.microsoft.com/office/drawing/2014/main" id="{DB24B459-D460-4596-A4B4-CC783289C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85800"/>
            <a:ext cx="9144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a:extLst>
              <a:ext uri="{FF2B5EF4-FFF2-40B4-BE49-F238E27FC236}">
                <a16:creationId xmlns:a16="http://schemas.microsoft.com/office/drawing/2014/main" id="{F2D23AF6-6C25-4E3C-B28C-B3E6A781A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38" y="517526"/>
            <a:ext cx="8990012"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D59DC-6A17-497F-97A2-6840F48C35AE}"/>
              </a:ext>
            </a:extLst>
          </p:cNvPr>
          <p:cNvSpPr>
            <a:spLocks noGrp="1"/>
          </p:cNvSpPr>
          <p:nvPr>
            <p:ph idx="1"/>
          </p:nvPr>
        </p:nvSpPr>
        <p:spPr>
          <a:xfrm>
            <a:off x="1981200" y="533400"/>
            <a:ext cx="8229600" cy="5791200"/>
          </a:xfrm>
        </p:spPr>
        <p:txBody>
          <a:bodyPr rtlCol="0">
            <a:normAutofit/>
          </a:bodyPr>
          <a:lstStyle/>
          <a:p>
            <a:pPr marL="495300" indent="-495300">
              <a:buFont typeface="Wingdings 2" panose="05020102010507070707" pitchFamily="18" charset="2"/>
              <a:buAutoNum type="arabicPeriod" startAt="3"/>
              <a:defRPr/>
            </a:pPr>
            <a:r>
              <a:rPr lang="en-GB" dirty="0">
                <a:solidFill>
                  <a:srgbClr val="FF0000"/>
                </a:solidFill>
              </a:rPr>
              <a:t>The Sedentary (Phosphorous) Cycle</a:t>
            </a:r>
          </a:p>
          <a:p>
            <a:pPr marL="495300" indent="-495300">
              <a:buFont typeface="Wingdings 2" panose="05020102010507070707" pitchFamily="18" charset="2"/>
              <a:buAutoNum type="arabicPeriod" startAt="3"/>
              <a:defRPr/>
            </a:pPr>
            <a:endParaRPr lang="en-GB" dirty="0">
              <a:solidFill>
                <a:srgbClr val="FF0000"/>
              </a:solidFill>
            </a:endParaRPr>
          </a:p>
          <a:p>
            <a:pPr marL="495300" indent="-495300">
              <a:buNone/>
              <a:defRPr/>
            </a:pPr>
            <a:r>
              <a:rPr lang="en-US" sz="2400" dirty="0">
                <a:solidFill>
                  <a:srgbClr val="FF0000"/>
                </a:solidFill>
              </a:rPr>
              <a:t> Most of elements in the ecosystem follow the concept of the sedentary cycle where the reservoir is the soil or land </a:t>
            </a:r>
            <a:r>
              <a:rPr lang="en-US" sz="2400" dirty="0" err="1">
                <a:solidFill>
                  <a:srgbClr val="FF0000"/>
                </a:solidFill>
              </a:rPr>
              <a:t>eg</a:t>
            </a:r>
            <a:r>
              <a:rPr lang="en-US" sz="2400" dirty="0">
                <a:solidFill>
                  <a:srgbClr val="FF0000"/>
                </a:solidFill>
              </a:rPr>
              <a:t> Calcium, Potassium, </a:t>
            </a:r>
            <a:r>
              <a:rPr lang="en-US" sz="2400" dirty="0" err="1">
                <a:solidFill>
                  <a:srgbClr val="FF0000"/>
                </a:solidFill>
              </a:rPr>
              <a:t>Phosporous</a:t>
            </a:r>
            <a:r>
              <a:rPr lang="en-US" sz="2400" dirty="0">
                <a:solidFill>
                  <a:srgbClr val="FF0000"/>
                </a:solidFill>
              </a:rPr>
              <a:t>, Zinc </a:t>
            </a:r>
            <a:r>
              <a:rPr lang="en-US" sz="2400" dirty="0" err="1">
                <a:solidFill>
                  <a:srgbClr val="FF0000"/>
                </a:solidFill>
              </a:rPr>
              <a:t>etc</a:t>
            </a:r>
            <a:endParaRPr lang="en-US" sz="2400" dirty="0">
              <a:solidFill>
                <a:srgbClr val="FF0000"/>
              </a:solidFill>
            </a:endParaRPr>
          </a:p>
          <a:p>
            <a:pPr marL="495300" indent="-495300">
              <a:buNone/>
              <a:defRPr/>
            </a:pPr>
            <a:r>
              <a:rPr lang="en-US" sz="2400" dirty="0">
                <a:solidFill>
                  <a:srgbClr val="FF0000"/>
                </a:solidFill>
              </a:rPr>
              <a:t>Attention is focused on phosphorous because it is becoming  a limiting factor in the ecosystems</a:t>
            </a:r>
          </a:p>
          <a:p>
            <a:pPr marL="495300" indent="-495300">
              <a:buFont typeface="Wingdings 2" panose="05020102010507070707" pitchFamily="18" charset="2"/>
              <a:buChar char=""/>
              <a:defRPr/>
            </a:pPr>
            <a:r>
              <a:rPr lang="en-GB" sz="2400" dirty="0"/>
              <a:t>Phosphorous is not an abundant component of the ecosphere</a:t>
            </a:r>
            <a:r>
              <a:rPr lang="en-US" sz="2400" dirty="0"/>
              <a:t> </a:t>
            </a:r>
          </a:p>
          <a:p>
            <a:pPr marL="495300" indent="-495300">
              <a:buNone/>
              <a:defRPr/>
            </a:pPr>
            <a:endParaRPr lang="en-US" sz="2400" dirty="0"/>
          </a:p>
          <a:p>
            <a:pPr marL="495300" indent="-495300">
              <a:buFont typeface="Wingdings 2" panose="05020102010507070707" pitchFamily="18" charset="2"/>
              <a:buChar char=""/>
              <a:defRPr/>
            </a:pPr>
            <a:r>
              <a:rPr lang="en-GB" sz="2400" dirty="0"/>
              <a:t>The earth is the major reservoir of phosphorous</a:t>
            </a:r>
            <a:r>
              <a:rPr lang="en-US" sz="2400" dirty="0"/>
              <a:t> </a:t>
            </a:r>
          </a:p>
          <a:p>
            <a:pPr eaLnBrk="1" hangingPunct="1">
              <a:defRPr/>
            </a:pP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a:extLst>
              <a:ext uri="{FF2B5EF4-FFF2-40B4-BE49-F238E27FC236}">
                <a16:creationId xmlns:a16="http://schemas.microsoft.com/office/drawing/2014/main" id="{BEEE4103-A472-4CE2-B5FE-833AEE4FEC14}"/>
              </a:ext>
            </a:extLst>
          </p:cNvPr>
          <p:cNvSpPr>
            <a:spLocks noGrp="1" noChangeArrowheads="1"/>
          </p:cNvSpPr>
          <p:nvPr>
            <p:ph type="title"/>
          </p:nvPr>
        </p:nvSpPr>
        <p:spPr/>
        <p:txBody>
          <a:bodyPr/>
          <a:lstStyle/>
          <a:p>
            <a:pPr eaLnBrk="1" hangingPunct="1"/>
            <a:endParaRPr lang="en-GH" altLang="en-GH"/>
          </a:p>
        </p:txBody>
      </p:sp>
      <p:sp>
        <p:nvSpPr>
          <p:cNvPr id="257027" name="Content Placeholder 2">
            <a:extLst>
              <a:ext uri="{FF2B5EF4-FFF2-40B4-BE49-F238E27FC236}">
                <a16:creationId xmlns:a16="http://schemas.microsoft.com/office/drawing/2014/main" id="{5A9065DD-E671-45C8-A997-6C9B9C83B714}"/>
              </a:ext>
            </a:extLst>
          </p:cNvPr>
          <p:cNvSpPr>
            <a:spLocks noGrp="1" noChangeArrowheads="1"/>
          </p:cNvSpPr>
          <p:nvPr>
            <p:ph idx="1"/>
          </p:nvPr>
        </p:nvSpPr>
        <p:spPr/>
        <p:txBody>
          <a:bodyPr/>
          <a:lstStyle/>
          <a:p>
            <a:pPr eaLnBrk="1" hangingPunct="1"/>
            <a:endParaRPr lang="en-GH" altLang="en-GH"/>
          </a:p>
        </p:txBody>
      </p:sp>
      <p:pic>
        <p:nvPicPr>
          <p:cNvPr id="257028" name="Picture 2" descr="G:\New Folder (4)\36-17-PhosphorusCycle-L.gif">
            <a:extLst>
              <a:ext uri="{FF2B5EF4-FFF2-40B4-BE49-F238E27FC236}">
                <a16:creationId xmlns:a16="http://schemas.microsoft.com/office/drawing/2014/main" id="{4AAADE63-B515-4303-A635-889004E8D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9829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6976</Words>
  <Application>Microsoft Office PowerPoint</Application>
  <PresentationFormat>Widescreen</PresentationFormat>
  <Paragraphs>805</Paragraphs>
  <Slides>104</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104</vt:i4>
      </vt:variant>
    </vt:vector>
  </HeadingPairs>
  <TitlesOfParts>
    <vt:vector size="113" baseType="lpstr">
      <vt:lpstr>Arial</vt:lpstr>
      <vt:lpstr>Calibri</vt:lpstr>
      <vt:lpstr>Calibri Light</vt:lpstr>
      <vt:lpstr>Symbol</vt:lpstr>
      <vt:lpstr>Trebuchet MS</vt:lpstr>
      <vt:lpstr>Verdana</vt:lpstr>
      <vt:lpstr>Wingdings</vt:lpstr>
      <vt:lpstr>Wingdings 2</vt:lpstr>
      <vt:lpstr>Office Theme</vt:lpstr>
      <vt:lpstr>UNIT 2</vt:lpstr>
      <vt:lpstr>UNIT 2</vt:lpstr>
      <vt:lpstr>The ecosystem</vt:lpstr>
      <vt:lpstr>BASIC ECOLOGICAL CONCEPTS</vt:lpstr>
      <vt:lpstr>Tropical ecosystem</vt:lpstr>
      <vt:lpstr>Tropical ecosystems</vt:lpstr>
      <vt:lpstr>The Tropical environments</vt:lpstr>
      <vt:lpstr>PowerPoint Presentation</vt:lpstr>
      <vt:lpstr>Uses of the Tropical Ecosystems</vt:lpstr>
      <vt:lpstr>Energy principles and laws of  Energy</vt:lpstr>
      <vt:lpstr>PowerPoint Presentation</vt:lpstr>
      <vt:lpstr>PowerPoint Presentation</vt:lpstr>
      <vt:lpstr>The Law of the conservation of matter</vt:lpstr>
      <vt:lpstr>1st and 2nd Laws of Energy</vt:lpstr>
      <vt:lpstr>1st and 2nd Laws of Energy</vt:lpstr>
      <vt:lpstr>1st and 2nd Laws of Energy</vt:lpstr>
      <vt:lpstr>1st and 2nd Laws of Energy</vt:lpstr>
      <vt:lpstr>Levels Of Organisation Of Matter   </vt:lpstr>
      <vt:lpstr>ECOSYSTEMS</vt:lpstr>
      <vt:lpstr>Ecological Concepts</vt:lpstr>
      <vt:lpstr>Ecosystems</vt:lpstr>
      <vt:lpstr>PowerPoint Presentation</vt:lpstr>
      <vt:lpstr>HABITAT </vt:lpstr>
      <vt:lpstr>Niche</vt:lpstr>
      <vt:lpstr>Limiting factors</vt:lpstr>
      <vt:lpstr>The limiting fact principle &amp; law</vt:lpstr>
      <vt:lpstr>KINDS OF ORGANISM INTERACTIONS</vt:lpstr>
      <vt:lpstr>KINDS OF ORGANISM INTERACTIONS</vt:lpstr>
      <vt:lpstr>KINDS OF ORGANISM INTERACTIONS</vt:lpstr>
      <vt:lpstr>KINDS OF ORGANISM INTERACTIONS</vt:lpstr>
      <vt:lpstr>Symbiosis</vt:lpstr>
      <vt:lpstr>Symbiosis</vt:lpstr>
      <vt:lpstr>KINDS OF ORGANISM INTERACTIONS</vt:lpstr>
      <vt:lpstr>KINDS OF ORGANISM INTERACTIONS</vt:lpstr>
      <vt:lpstr>KINDS OF ORGANISM INTERACTIONS</vt:lpstr>
      <vt:lpstr>ROLES OF ORGANISMS IN ECOSYSTEM</vt:lpstr>
      <vt:lpstr>ROLES OF ORGANISMS IN ECOSYSTEM</vt:lpstr>
      <vt:lpstr>Consumers:</vt:lpstr>
      <vt:lpstr>Consumers</vt:lpstr>
      <vt:lpstr>Consumers</vt:lpstr>
      <vt:lpstr>Decomposers</vt:lpstr>
      <vt:lpstr>Detritivores, saprotrophs</vt:lpstr>
      <vt:lpstr>Trophic Levels and energy flow in Ecosystems</vt:lpstr>
      <vt:lpstr>Trophic Levels and energy flow in Ecosystems</vt:lpstr>
      <vt:lpstr>Trophic Levels and energy flow in Ecosystems</vt:lpstr>
      <vt:lpstr>FOOD CHAINS AND FOOD WEBS</vt:lpstr>
      <vt:lpstr>PowerPoint Presentation</vt:lpstr>
      <vt:lpstr>PowerPoint Presentation</vt:lpstr>
      <vt:lpstr>PowerPoint Presentation</vt:lpstr>
      <vt:lpstr>PowerPoint Presentation</vt:lpstr>
      <vt:lpstr>Question</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SOIL FORMATION, PROPERTIES AND PROFILE   OBJECTIVES  a.) Geologic process b). physical, chemical and biological factors involved in soil formation c). Soil texture and structure d). Layers in the soil profile e). Human activities and impact on soil   </vt:lpstr>
      <vt:lpstr>The roots of plants growing  Wind and moving water  Activities of organism like worms and rats burrowing  Chemical weathering</vt:lpstr>
      <vt:lpstr>Organisms in the soil Application of pesticides destroy the organisms and weedicides destroy the ecology of the soil</vt:lpstr>
      <vt:lpstr>Soil Properties</vt:lpstr>
      <vt:lpstr>Soil Profile</vt:lpstr>
      <vt:lpstr>PowerPoint Presentation</vt:lpstr>
      <vt:lpstr>Chemical weathering</vt:lpstr>
      <vt:lpstr>LAND AND SOIL</vt:lpstr>
      <vt:lpstr>SOIL PROPERTIES</vt:lpstr>
      <vt:lpstr>Soil Profile</vt:lpstr>
      <vt:lpstr>Different types of soils by ecosystem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Biogeochemical cycles</vt:lpstr>
      <vt:lpstr>PowerPoint Presentation</vt:lpstr>
      <vt:lpstr>Biogeochemical cycles</vt:lpstr>
      <vt:lpstr>Hydrological Cycle</vt:lpstr>
      <vt:lpstr>Hydrological Cycle</vt:lpstr>
      <vt:lpstr>Hydrological Cycle</vt:lpstr>
      <vt:lpstr>Hydrological Cycle</vt:lpstr>
      <vt:lpstr>Hydrological Cycle</vt:lpstr>
      <vt:lpstr>PowerPoint Presentation</vt:lpstr>
      <vt:lpstr>PowerPoint Presentation</vt:lpstr>
      <vt:lpstr>THE OXYGEN CYCLE</vt:lpstr>
      <vt:lpstr>PowerPoint Presentation</vt:lpstr>
      <vt:lpstr>PowerPoint Presentation</vt:lpstr>
      <vt:lpstr>PowerPoint Presentation</vt:lpstr>
      <vt:lpstr>PowerPoint Presentation</vt:lpstr>
      <vt:lpstr>PowerPoint Presentation</vt:lpstr>
      <vt:lpstr>PowerPoint Presentation</vt:lpstr>
      <vt:lpstr>Assignment 1</vt:lpstr>
      <vt:lpstr>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Esi Awuah</dc:creator>
  <cp:lastModifiedBy>Loretta</cp:lastModifiedBy>
  <cp:revision>8</cp:revision>
  <dcterms:created xsi:type="dcterms:W3CDTF">2020-05-04T12:56:03Z</dcterms:created>
  <dcterms:modified xsi:type="dcterms:W3CDTF">2021-01-21T17:41:14Z</dcterms:modified>
</cp:coreProperties>
</file>