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98" r:id="rId32"/>
    <p:sldId id="286" r:id="rId33"/>
    <p:sldId id="287" r:id="rId34"/>
    <p:sldId id="315" r:id="rId35"/>
    <p:sldId id="316" r:id="rId36"/>
    <p:sldId id="317" r:id="rId37"/>
    <p:sldId id="318" r:id="rId38"/>
    <p:sldId id="319" r:id="rId39"/>
    <p:sldId id="320" r:id="rId40"/>
    <p:sldId id="288" r:id="rId41"/>
    <p:sldId id="312" r:id="rId42"/>
    <p:sldId id="313" r:id="rId43"/>
    <p:sldId id="311" r:id="rId44"/>
    <p:sldId id="314" r:id="rId45"/>
    <p:sldId id="289" r:id="rId46"/>
    <p:sldId id="290" r:id="rId47"/>
    <p:sldId id="292" r:id="rId48"/>
    <p:sldId id="299" r:id="rId49"/>
    <p:sldId id="300" r:id="rId50"/>
    <p:sldId id="294" r:id="rId51"/>
    <p:sldId id="291" r:id="rId52"/>
    <p:sldId id="301" r:id="rId53"/>
    <p:sldId id="302" r:id="rId54"/>
    <p:sldId id="303" r:id="rId55"/>
    <p:sldId id="295" r:id="rId56"/>
    <p:sldId id="297" r:id="rId57"/>
    <p:sldId id="304" r:id="rId58"/>
    <p:sldId id="321" r:id="rId59"/>
    <p:sldId id="306" r:id="rId60"/>
    <p:sldId id="307" r:id="rId61"/>
    <p:sldId id="308" r:id="rId62"/>
    <p:sldId id="309" r:id="rId63"/>
    <p:sldId id="310"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9" autoAdjust="0"/>
    <p:restoredTop sz="94322" autoAdjust="0"/>
  </p:normalViewPr>
  <p:slideViewPr>
    <p:cSldViewPr snapToGrid="0">
      <p:cViewPr varScale="1">
        <p:scale>
          <a:sx n="115" d="100"/>
          <a:sy n="115" d="100"/>
        </p:scale>
        <p:origin x="3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7E1E05-783B-4CB8-8349-F9DBC49B507D}" type="datetimeFigureOut">
              <a:rPr lang="en-US" smtClean="0"/>
              <a:t>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300B6-F3F6-478D-BDF6-1F541D6BB5E1}" type="slidenum">
              <a:rPr lang="en-US" smtClean="0"/>
              <a:t>‹#›</a:t>
            </a:fld>
            <a:endParaRPr lang="en-US"/>
          </a:p>
        </p:txBody>
      </p:sp>
    </p:spTree>
    <p:extLst>
      <p:ext uri="{BB962C8B-B14F-4D97-AF65-F5344CB8AC3E}">
        <p14:creationId xmlns:p14="http://schemas.microsoft.com/office/powerpoint/2010/main" val="1789111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111772-1A80-49A6-8E94-D237C70C24BE}"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F7E66-CAB9-4AF8-A5C8-9B21FA4F4FAA}" type="slidenum">
              <a:rPr lang="en-US" smtClean="0"/>
              <a:t>‹#›</a:t>
            </a:fld>
            <a:endParaRPr lang="en-US"/>
          </a:p>
        </p:txBody>
      </p:sp>
    </p:spTree>
    <p:extLst>
      <p:ext uri="{BB962C8B-B14F-4D97-AF65-F5344CB8AC3E}">
        <p14:creationId xmlns:p14="http://schemas.microsoft.com/office/powerpoint/2010/main" val="2744601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111772-1A80-49A6-8E94-D237C70C24BE}"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F7E66-CAB9-4AF8-A5C8-9B21FA4F4FAA}" type="slidenum">
              <a:rPr lang="en-US" smtClean="0"/>
              <a:t>‹#›</a:t>
            </a:fld>
            <a:endParaRPr lang="en-US"/>
          </a:p>
        </p:txBody>
      </p:sp>
    </p:spTree>
    <p:extLst>
      <p:ext uri="{BB962C8B-B14F-4D97-AF65-F5344CB8AC3E}">
        <p14:creationId xmlns:p14="http://schemas.microsoft.com/office/powerpoint/2010/main" val="896833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111772-1A80-49A6-8E94-D237C70C24BE}"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F7E66-CAB9-4AF8-A5C8-9B21FA4F4FAA}" type="slidenum">
              <a:rPr lang="en-US" smtClean="0"/>
              <a:t>‹#›</a:t>
            </a:fld>
            <a:endParaRPr lang="en-US"/>
          </a:p>
        </p:txBody>
      </p:sp>
    </p:spTree>
    <p:extLst>
      <p:ext uri="{BB962C8B-B14F-4D97-AF65-F5344CB8AC3E}">
        <p14:creationId xmlns:p14="http://schemas.microsoft.com/office/powerpoint/2010/main" val="1391000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111772-1A80-49A6-8E94-D237C70C24BE}"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F7E66-CAB9-4AF8-A5C8-9B21FA4F4FAA}" type="slidenum">
              <a:rPr lang="en-US" smtClean="0"/>
              <a:t>‹#›</a:t>
            </a:fld>
            <a:endParaRPr lang="en-US"/>
          </a:p>
        </p:txBody>
      </p:sp>
    </p:spTree>
    <p:extLst>
      <p:ext uri="{BB962C8B-B14F-4D97-AF65-F5344CB8AC3E}">
        <p14:creationId xmlns:p14="http://schemas.microsoft.com/office/powerpoint/2010/main" val="1231995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111772-1A80-49A6-8E94-D237C70C24BE}"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F7E66-CAB9-4AF8-A5C8-9B21FA4F4FAA}" type="slidenum">
              <a:rPr lang="en-US" smtClean="0"/>
              <a:t>‹#›</a:t>
            </a:fld>
            <a:endParaRPr lang="en-US"/>
          </a:p>
        </p:txBody>
      </p:sp>
    </p:spTree>
    <p:extLst>
      <p:ext uri="{BB962C8B-B14F-4D97-AF65-F5344CB8AC3E}">
        <p14:creationId xmlns:p14="http://schemas.microsoft.com/office/powerpoint/2010/main" val="210433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111772-1A80-49A6-8E94-D237C70C24BE}"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F7E66-CAB9-4AF8-A5C8-9B21FA4F4FAA}" type="slidenum">
              <a:rPr lang="en-US" smtClean="0"/>
              <a:t>‹#›</a:t>
            </a:fld>
            <a:endParaRPr lang="en-US"/>
          </a:p>
        </p:txBody>
      </p:sp>
    </p:spTree>
    <p:extLst>
      <p:ext uri="{BB962C8B-B14F-4D97-AF65-F5344CB8AC3E}">
        <p14:creationId xmlns:p14="http://schemas.microsoft.com/office/powerpoint/2010/main" val="352296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111772-1A80-49A6-8E94-D237C70C24BE}" type="datetimeFigureOut">
              <a:rPr lang="en-US" smtClean="0"/>
              <a:t>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F7E66-CAB9-4AF8-A5C8-9B21FA4F4FAA}" type="slidenum">
              <a:rPr lang="en-US" smtClean="0"/>
              <a:t>‹#›</a:t>
            </a:fld>
            <a:endParaRPr lang="en-US"/>
          </a:p>
        </p:txBody>
      </p:sp>
    </p:spTree>
    <p:extLst>
      <p:ext uri="{BB962C8B-B14F-4D97-AF65-F5344CB8AC3E}">
        <p14:creationId xmlns:p14="http://schemas.microsoft.com/office/powerpoint/2010/main" val="3705565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111772-1A80-49A6-8E94-D237C70C24BE}" type="datetimeFigureOut">
              <a:rPr lang="en-US" smtClean="0"/>
              <a:t>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F7E66-CAB9-4AF8-A5C8-9B21FA4F4FAA}" type="slidenum">
              <a:rPr lang="en-US" smtClean="0"/>
              <a:t>‹#›</a:t>
            </a:fld>
            <a:endParaRPr lang="en-US"/>
          </a:p>
        </p:txBody>
      </p:sp>
    </p:spTree>
    <p:extLst>
      <p:ext uri="{BB962C8B-B14F-4D97-AF65-F5344CB8AC3E}">
        <p14:creationId xmlns:p14="http://schemas.microsoft.com/office/powerpoint/2010/main" val="318233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111772-1A80-49A6-8E94-D237C70C24BE}" type="datetimeFigureOut">
              <a:rPr lang="en-US" smtClean="0"/>
              <a:t>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F7E66-CAB9-4AF8-A5C8-9B21FA4F4FAA}" type="slidenum">
              <a:rPr lang="en-US" smtClean="0"/>
              <a:t>‹#›</a:t>
            </a:fld>
            <a:endParaRPr lang="en-US"/>
          </a:p>
        </p:txBody>
      </p:sp>
    </p:spTree>
    <p:extLst>
      <p:ext uri="{BB962C8B-B14F-4D97-AF65-F5344CB8AC3E}">
        <p14:creationId xmlns:p14="http://schemas.microsoft.com/office/powerpoint/2010/main" val="265105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111772-1A80-49A6-8E94-D237C70C24BE}"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F7E66-CAB9-4AF8-A5C8-9B21FA4F4FAA}" type="slidenum">
              <a:rPr lang="en-US" smtClean="0"/>
              <a:t>‹#›</a:t>
            </a:fld>
            <a:endParaRPr lang="en-US"/>
          </a:p>
        </p:txBody>
      </p:sp>
    </p:spTree>
    <p:extLst>
      <p:ext uri="{BB962C8B-B14F-4D97-AF65-F5344CB8AC3E}">
        <p14:creationId xmlns:p14="http://schemas.microsoft.com/office/powerpoint/2010/main" val="2461640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111772-1A80-49A6-8E94-D237C70C24BE}"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F7E66-CAB9-4AF8-A5C8-9B21FA4F4FAA}" type="slidenum">
              <a:rPr lang="en-US" smtClean="0"/>
              <a:t>‹#›</a:t>
            </a:fld>
            <a:endParaRPr lang="en-US"/>
          </a:p>
        </p:txBody>
      </p:sp>
    </p:spTree>
    <p:extLst>
      <p:ext uri="{BB962C8B-B14F-4D97-AF65-F5344CB8AC3E}">
        <p14:creationId xmlns:p14="http://schemas.microsoft.com/office/powerpoint/2010/main" val="3350037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11772-1A80-49A6-8E94-D237C70C24BE}" type="datetimeFigureOut">
              <a:rPr lang="en-US" smtClean="0"/>
              <a:t>2/19/2021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AF7E66-CAB9-4AF8-A5C8-9B21FA4F4FAA}" type="slidenum">
              <a:rPr lang="en-US" smtClean="0"/>
              <a:t>‹#›</a:t>
            </a:fld>
            <a:endParaRPr lang="en-US"/>
          </a:p>
        </p:txBody>
      </p:sp>
    </p:spTree>
    <p:extLst>
      <p:ext uri="{BB962C8B-B14F-4D97-AF65-F5344CB8AC3E}">
        <p14:creationId xmlns:p14="http://schemas.microsoft.com/office/powerpoint/2010/main" val="4217572198"/>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ebopedia.com/TERM/C/command.htmlhttps:/www.webopedia.com/TERM/C/command.html" TargetMode="External"/><Relationship Id="rId2" Type="http://schemas.openxmlformats.org/officeDocument/2006/relationships/hyperlink" Target="https://www.webopedia.com/TERM/D/document.html" TargetMode="External"/><Relationship Id="rId1" Type="http://schemas.openxmlformats.org/officeDocument/2006/relationships/slideLayout" Target="../slideLayouts/slideLayout2.xml"/><Relationship Id="rId4" Type="http://schemas.openxmlformats.org/officeDocument/2006/relationships/hyperlink" Target="https://www.webopedia.com/TERM/C/cloud_service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WORD PROCESSING</a:t>
            </a:r>
            <a:endParaRPr lang="en-US" dirty="0"/>
          </a:p>
        </p:txBody>
      </p:sp>
    </p:spTree>
    <p:extLst>
      <p:ext uri="{BB962C8B-B14F-4D97-AF65-F5344CB8AC3E}">
        <p14:creationId xmlns:p14="http://schemas.microsoft.com/office/powerpoint/2010/main" val="1525423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FILE TAB</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en-US" b="1" dirty="0"/>
              <a:t>Print: </a:t>
            </a:r>
            <a:r>
              <a:rPr lang="en-US" dirty="0"/>
              <a:t>Prints the current </a:t>
            </a:r>
            <a:r>
              <a:rPr lang="en-US" dirty="0" smtClean="0"/>
              <a:t>file.</a:t>
            </a:r>
          </a:p>
          <a:p>
            <a:pPr>
              <a:buFont typeface="Wingdings" panose="05000000000000000000" pitchFamily="2" charset="2"/>
              <a:buChar char="§"/>
            </a:pPr>
            <a:r>
              <a:rPr lang="en-US" b="1" dirty="0" smtClean="0"/>
              <a:t>Share</a:t>
            </a:r>
            <a:r>
              <a:rPr lang="en-US" b="1" dirty="0"/>
              <a:t>: </a:t>
            </a:r>
            <a:r>
              <a:rPr lang="en-US" dirty="0"/>
              <a:t>Sends a file as an email attachment or posts it </a:t>
            </a:r>
            <a:r>
              <a:rPr lang="en-US" dirty="0" smtClean="0"/>
              <a:t>online.</a:t>
            </a:r>
          </a:p>
          <a:p>
            <a:pPr>
              <a:buFont typeface="Wingdings" panose="05000000000000000000" pitchFamily="2" charset="2"/>
              <a:buChar char="§"/>
            </a:pPr>
            <a:r>
              <a:rPr lang="en-US" b="1" dirty="0" smtClean="0"/>
              <a:t>Export</a:t>
            </a:r>
            <a:r>
              <a:rPr lang="en-US" b="1" dirty="0"/>
              <a:t>: </a:t>
            </a:r>
            <a:r>
              <a:rPr lang="en-US" dirty="0"/>
              <a:t>Saves the current file in a different file </a:t>
            </a:r>
            <a:r>
              <a:rPr lang="en-US" dirty="0" smtClean="0"/>
              <a:t>format.</a:t>
            </a:r>
          </a:p>
          <a:p>
            <a:pPr>
              <a:buFont typeface="Wingdings" panose="05000000000000000000" pitchFamily="2" charset="2"/>
              <a:buChar char="§"/>
            </a:pPr>
            <a:r>
              <a:rPr lang="en-US" b="1" dirty="0" smtClean="0"/>
              <a:t>Close</a:t>
            </a:r>
            <a:r>
              <a:rPr lang="en-US" b="1" dirty="0"/>
              <a:t>: </a:t>
            </a:r>
            <a:r>
              <a:rPr lang="en-US" dirty="0"/>
              <a:t>Closes an open file but keeps the </a:t>
            </a:r>
            <a:r>
              <a:rPr lang="en-US" dirty="0" smtClean="0"/>
              <a:t>Office </a:t>
            </a:r>
            <a:r>
              <a:rPr lang="en-US" dirty="0"/>
              <a:t>program </a:t>
            </a:r>
            <a:r>
              <a:rPr lang="en-US" dirty="0" smtClean="0"/>
              <a:t>running.</a:t>
            </a:r>
          </a:p>
          <a:p>
            <a:pPr>
              <a:buFont typeface="Wingdings" panose="05000000000000000000" pitchFamily="2" charset="2"/>
              <a:buChar char="§"/>
            </a:pPr>
            <a:r>
              <a:rPr lang="en-US" b="1" dirty="0" smtClean="0"/>
              <a:t>Account</a:t>
            </a:r>
            <a:r>
              <a:rPr lang="en-US" b="1" dirty="0"/>
              <a:t>: </a:t>
            </a:r>
            <a:r>
              <a:rPr lang="en-US" dirty="0"/>
              <a:t>Displays information about </a:t>
            </a:r>
            <a:r>
              <a:rPr lang="en-US" dirty="0" smtClean="0"/>
              <a:t>a user’s </a:t>
            </a:r>
            <a:r>
              <a:rPr lang="en-US" dirty="0"/>
              <a:t>OneDrive </a:t>
            </a:r>
            <a:r>
              <a:rPr lang="en-US" dirty="0" smtClean="0"/>
              <a:t>account.    OneDrive </a:t>
            </a:r>
            <a:r>
              <a:rPr lang="en-US" dirty="0"/>
              <a:t>is Microsoft’s cloud computing service that lets you store files </a:t>
            </a:r>
            <a:r>
              <a:rPr lang="en-US" dirty="0" smtClean="0"/>
              <a:t>online so </a:t>
            </a:r>
            <a:r>
              <a:rPr lang="en-US" dirty="0"/>
              <a:t>you can access them from other devices, such as a smartphone, a tablet, </a:t>
            </a:r>
            <a:r>
              <a:rPr lang="en-US" dirty="0" smtClean="0"/>
              <a:t>or another computer</a:t>
            </a:r>
            <a:r>
              <a:rPr lang="en-US" i="1" dirty="0" smtClean="0"/>
              <a:t>.</a:t>
            </a:r>
          </a:p>
          <a:p>
            <a:pPr>
              <a:buFont typeface="Wingdings" panose="05000000000000000000" pitchFamily="2" charset="2"/>
              <a:buChar char="§"/>
            </a:pPr>
            <a:r>
              <a:rPr lang="en-US" b="1" dirty="0" smtClean="0"/>
              <a:t>Options</a:t>
            </a:r>
            <a:r>
              <a:rPr lang="en-US" b="1" dirty="0"/>
              <a:t>: </a:t>
            </a:r>
            <a:r>
              <a:rPr lang="en-US" dirty="0"/>
              <a:t>Displays various options for customizing the way each Office 2019</a:t>
            </a:r>
            <a:br>
              <a:rPr lang="en-US" dirty="0"/>
            </a:br>
            <a:r>
              <a:rPr lang="en-US" dirty="0" smtClean="0"/>
              <a:t>program behaves. </a:t>
            </a:r>
            <a:br>
              <a:rPr lang="en-US" dirty="0" smtClean="0"/>
            </a:br>
            <a:endParaRPr lang="en-US" dirty="0"/>
          </a:p>
        </p:txBody>
      </p:sp>
    </p:spTree>
    <p:extLst>
      <p:ext uri="{BB962C8B-B14F-4D97-AF65-F5344CB8AC3E}">
        <p14:creationId xmlns:p14="http://schemas.microsoft.com/office/powerpoint/2010/main" val="3120473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FILE</a:t>
            </a:r>
            <a:endParaRPr lang="en-US" dirty="0"/>
          </a:p>
        </p:txBody>
      </p:sp>
      <p:sp>
        <p:nvSpPr>
          <p:cNvPr id="3" name="Content Placeholder 2"/>
          <p:cNvSpPr>
            <a:spLocks noGrp="1"/>
          </p:cNvSpPr>
          <p:nvPr>
            <p:ph idx="1"/>
          </p:nvPr>
        </p:nvSpPr>
        <p:spPr/>
        <p:txBody>
          <a:bodyPr>
            <a:normAutofit lnSpcReduction="10000"/>
          </a:bodyPr>
          <a:lstStyle/>
          <a:p>
            <a:r>
              <a:rPr lang="en-US" dirty="0"/>
              <a:t>In Word, a file is called a </a:t>
            </a:r>
            <a:r>
              <a:rPr lang="en-US" i="1" dirty="0"/>
              <a:t>document. </a:t>
            </a:r>
            <a:endParaRPr lang="en-US" i="1" dirty="0" smtClean="0"/>
          </a:p>
          <a:p>
            <a:r>
              <a:rPr lang="en-US" dirty="0" smtClean="0"/>
              <a:t>In </a:t>
            </a:r>
            <a:r>
              <a:rPr lang="en-US" dirty="0"/>
              <a:t>Excel, a file is called a </a:t>
            </a:r>
            <a:r>
              <a:rPr lang="en-US" i="1" dirty="0"/>
              <a:t>workbook. </a:t>
            </a:r>
            <a:endParaRPr lang="en-US" i="1" dirty="0" smtClean="0"/>
          </a:p>
          <a:p>
            <a:r>
              <a:rPr lang="en-US" dirty="0" smtClean="0"/>
              <a:t>In </a:t>
            </a:r>
            <a:r>
              <a:rPr lang="en-US" dirty="0"/>
              <a:t>PowerPoint, a file is called a </a:t>
            </a:r>
            <a:r>
              <a:rPr lang="en-US" i="1" dirty="0"/>
              <a:t>presentation. </a:t>
            </a:r>
            <a:endParaRPr lang="en-US" i="1" dirty="0" smtClean="0"/>
          </a:p>
          <a:p>
            <a:r>
              <a:rPr lang="en-US" dirty="0" smtClean="0"/>
              <a:t>In </a:t>
            </a:r>
            <a:r>
              <a:rPr lang="en-US" dirty="0"/>
              <a:t>Access, a file is called a </a:t>
            </a:r>
            <a:r>
              <a:rPr lang="en-US" i="1" dirty="0" smtClean="0"/>
              <a:t>database.</a:t>
            </a:r>
            <a:r>
              <a:rPr lang="en-US" dirty="0" smtClean="0"/>
              <a:t> </a:t>
            </a:r>
          </a:p>
          <a:p>
            <a:r>
              <a:rPr lang="en-US" dirty="0"/>
              <a:t>Each time you create a file, you have the option of choosing different types </a:t>
            </a:r>
            <a:r>
              <a:rPr lang="en-US" dirty="0" smtClean="0"/>
              <a:t>of templates </a:t>
            </a:r>
            <a:r>
              <a:rPr lang="en-US" dirty="0"/>
              <a:t>that are already formatted and designed for specific </a:t>
            </a:r>
            <a:r>
              <a:rPr lang="en-US" dirty="0" smtClean="0"/>
              <a:t>purposes, such as a </a:t>
            </a:r>
            <a:r>
              <a:rPr lang="en-US" dirty="0"/>
              <a:t>calendar, newsletter, sales report, or corporate slideshow </a:t>
            </a:r>
            <a:r>
              <a:rPr lang="en-US" dirty="0" smtClean="0"/>
              <a:t>presentation.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46907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89914" y="1916459"/>
            <a:ext cx="6391275" cy="3581400"/>
          </a:xfrm>
          <a:prstGeom prst="rect">
            <a:avLst/>
          </a:prstGeom>
        </p:spPr>
      </p:pic>
      <p:sp>
        <p:nvSpPr>
          <p:cNvPr id="2" name="TextBox 1"/>
          <p:cNvSpPr txBox="1"/>
          <p:nvPr/>
        </p:nvSpPr>
        <p:spPr>
          <a:xfrm>
            <a:off x="2089914" y="5644342"/>
            <a:ext cx="2515337" cy="369332"/>
          </a:xfrm>
          <a:prstGeom prst="rect">
            <a:avLst/>
          </a:prstGeom>
          <a:noFill/>
        </p:spPr>
        <p:txBody>
          <a:bodyPr wrap="square" rtlCol="0">
            <a:spAutoFit/>
          </a:bodyPr>
          <a:lstStyle/>
          <a:p>
            <a:r>
              <a:rPr lang="en-US" dirty="0" smtClean="0"/>
              <a:t>Figure 5: File tab options </a:t>
            </a:r>
            <a:endParaRPr lang="en-US" dirty="0"/>
          </a:p>
        </p:txBody>
      </p:sp>
    </p:spTree>
    <p:extLst>
      <p:ext uri="{BB962C8B-B14F-4D97-AF65-F5344CB8AC3E}">
        <p14:creationId xmlns:p14="http://schemas.microsoft.com/office/powerpoint/2010/main" val="2001608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FILE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To create a file, follow these </a:t>
            </a:r>
            <a:r>
              <a:rPr lang="en-US" dirty="0" smtClean="0"/>
              <a:t>steps:</a:t>
            </a:r>
          </a:p>
          <a:p>
            <a:pPr>
              <a:buFont typeface="Wingdings" panose="05000000000000000000" pitchFamily="2" charset="2"/>
              <a:buChar char="§"/>
            </a:pPr>
            <a:r>
              <a:rPr lang="en-US" dirty="0" smtClean="0"/>
              <a:t>Click </a:t>
            </a:r>
            <a:r>
              <a:rPr lang="en-US" dirty="0"/>
              <a:t>the File </a:t>
            </a:r>
            <a:r>
              <a:rPr lang="en-US" dirty="0" smtClean="0"/>
              <a:t>tab</a:t>
            </a:r>
            <a:r>
              <a:rPr lang="en-US" b="1" dirty="0" smtClean="0"/>
              <a:t>.</a:t>
            </a:r>
          </a:p>
          <a:p>
            <a:pPr>
              <a:buFont typeface="Wingdings" panose="05000000000000000000" pitchFamily="2" charset="2"/>
              <a:buChar char="§"/>
            </a:pPr>
            <a:r>
              <a:rPr lang="en-US" dirty="0" smtClean="0"/>
              <a:t>Click </a:t>
            </a:r>
            <a:r>
              <a:rPr lang="en-US" dirty="0"/>
              <a:t>New</a:t>
            </a:r>
            <a:r>
              <a:rPr lang="en-US" b="1" dirty="0"/>
              <a:t>.</a:t>
            </a:r>
            <a:br>
              <a:rPr lang="en-US" b="1" dirty="0"/>
            </a:br>
            <a:r>
              <a:rPr lang="en-US" dirty="0"/>
              <a:t>A list of templates </a:t>
            </a:r>
            <a:r>
              <a:rPr lang="en-US" dirty="0" smtClean="0"/>
              <a:t>appears</a:t>
            </a:r>
          </a:p>
          <a:p>
            <a:pPr>
              <a:buFont typeface="Wingdings" panose="05000000000000000000" pitchFamily="2" charset="2"/>
              <a:buChar char="§"/>
            </a:pPr>
            <a:r>
              <a:rPr lang="en-US" dirty="0" smtClean="0"/>
              <a:t>Double-click </a:t>
            </a:r>
            <a:r>
              <a:rPr lang="en-US" dirty="0"/>
              <a:t>the template you want to use</a:t>
            </a:r>
            <a:r>
              <a:rPr lang="en-US" b="1" dirty="0"/>
              <a:t>.</a:t>
            </a:r>
            <a:br>
              <a:rPr lang="en-US" b="1" dirty="0"/>
            </a:br>
            <a:r>
              <a:rPr lang="en-US" dirty="0" smtClean="0"/>
              <a:t>Office </a:t>
            </a:r>
            <a:r>
              <a:rPr lang="en-US" dirty="0"/>
              <a:t>creates a file based on your chosen template. Some </a:t>
            </a:r>
            <a:r>
              <a:rPr lang="en-US" dirty="0" smtClean="0"/>
              <a:t>templates must </a:t>
            </a:r>
            <a:r>
              <a:rPr lang="en-US" dirty="0"/>
              <a:t>be downloaded from Microsoft’s website, requiring access </a:t>
            </a:r>
            <a:r>
              <a:rPr lang="en-US" dirty="0" smtClean="0"/>
              <a:t>to the Internet.</a:t>
            </a:r>
          </a:p>
          <a:p>
            <a:pPr marL="0" indent="0">
              <a:buNone/>
            </a:pPr>
            <a:r>
              <a:rPr lang="en-US" dirty="0" smtClean="0"/>
              <a:t>Pressing Ctrl + N </a:t>
            </a:r>
            <a:r>
              <a:rPr lang="en-US" dirty="0"/>
              <a:t>is a keystroke shortcut for creating a file</a:t>
            </a:r>
            <a:r>
              <a:rPr lang="en-US" i="1" dirty="0"/>
              <a:t>.</a:t>
            </a:r>
            <a:r>
              <a:rPr lang="en-US" dirty="0" smtClean="0"/>
              <a:t> </a:t>
            </a:r>
            <a:br>
              <a:rPr lang="en-US" dirty="0" smtClean="0"/>
            </a:br>
            <a:endParaRPr lang="en-US" dirty="0"/>
          </a:p>
        </p:txBody>
      </p:sp>
    </p:spTree>
    <p:extLst>
      <p:ext uri="{BB962C8B-B14F-4D97-AF65-F5344CB8AC3E}">
        <p14:creationId xmlns:p14="http://schemas.microsoft.com/office/powerpoint/2010/main" val="1225910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Opening an existing file</a:t>
            </a:r>
            <a:r>
              <a:rPr lang="en-US" dirty="0" smtClean="0"/>
              <a:t> </a:t>
            </a:r>
            <a:br>
              <a:rPr lang="en-US" dirty="0" smtClean="0"/>
            </a:br>
            <a:endParaRPr lang="en-US" dirty="0"/>
          </a:p>
        </p:txBody>
      </p:sp>
      <p:sp>
        <p:nvSpPr>
          <p:cNvPr id="3" name="Content Placeholder 2"/>
          <p:cNvSpPr>
            <a:spLocks noGrp="1"/>
          </p:cNvSpPr>
          <p:nvPr>
            <p:ph idx="1"/>
          </p:nvPr>
        </p:nvSpPr>
        <p:spPr>
          <a:xfrm>
            <a:off x="838200" y="1825624"/>
            <a:ext cx="10515600" cy="5032375"/>
          </a:xfrm>
        </p:spPr>
        <p:txBody>
          <a:bodyPr>
            <a:normAutofit fontScale="92500" lnSpcReduction="20000"/>
          </a:bodyPr>
          <a:lstStyle/>
          <a:p>
            <a:pPr marL="0" indent="0">
              <a:buNone/>
            </a:pPr>
            <a:r>
              <a:rPr lang="en-US" dirty="0"/>
              <a:t>To open a file, follow these </a:t>
            </a:r>
            <a:r>
              <a:rPr lang="en-US" dirty="0" smtClean="0"/>
              <a:t>steps:</a:t>
            </a:r>
          </a:p>
          <a:p>
            <a:pPr>
              <a:buFont typeface="Wingdings" panose="05000000000000000000" pitchFamily="2" charset="2"/>
              <a:buChar char="§"/>
            </a:pPr>
            <a:r>
              <a:rPr lang="en-US" b="1" dirty="0" smtClean="0"/>
              <a:t>Click </a:t>
            </a:r>
            <a:r>
              <a:rPr lang="en-US" b="1" dirty="0"/>
              <a:t>the File </a:t>
            </a:r>
            <a:r>
              <a:rPr lang="en-US" b="1" dirty="0" smtClean="0"/>
              <a:t>tab.</a:t>
            </a:r>
          </a:p>
          <a:p>
            <a:pPr>
              <a:buFont typeface="Wingdings" panose="05000000000000000000" pitchFamily="2" charset="2"/>
              <a:buChar char="§"/>
            </a:pPr>
            <a:r>
              <a:rPr lang="en-US" b="1" dirty="0" smtClean="0"/>
              <a:t>Click </a:t>
            </a:r>
            <a:r>
              <a:rPr lang="en-US" b="1" dirty="0"/>
              <a:t>Open</a:t>
            </a:r>
            <a:r>
              <a:rPr lang="en-US" b="1" dirty="0" smtClean="0"/>
              <a:t>.</a:t>
            </a:r>
          </a:p>
          <a:p>
            <a:pPr marL="0" indent="0">
              <a:buNone/>
            </a:pPr>
            <a:endParaRPr lang="en-US" b="1" dirty="0" smtClean="0"/>
          </a:p>
          <a:p>
            <a:pPr marL="0" indent="0">
              <a:buNone/>
            </a:pPr>
            <a:r>
              <a:rPr lang="en-US" dirty="0" smtClean="0"/>
              <a:t>An </a:t>
            </a:r>
            <a:r>
              <a:rPr lang="en-US" dirty="0"/>
              <a:t>Open pane </a:t>
            </a:r>
            <a:r>
              <a:rPr lang="en-US" dirty="0" smtClean="0"/>
              <a:t>appears.</a:t>
            </a:r>
          </a:p>
          <a:p>
            <a:pPr marL="0" indent="0">
              <a:buNone/>
            </a:pPr>
            <a:r>
              <a:rPr lang="en-US" dirty="0" smtClean="0"/>
              <a:t>Pressing Ctrl + O </a:t>
            </a:r>
            <a:r>
              <a:rPr lang="en-US" dirty="0"/>
              <a:t>is a keystroke shortcut for displaying the Open pane</a:t>
            </a:r>
            <a:r>
              <a:rPr lang="en-US" i="1" dirty="0" smtClean="0"/>
              <a:t>.</a:t>
            </a:r>
          </a:p>
          <a:p>
            <a:pPr>
              <a:buFont typeface="Wingdings" panose="05000000000000000000" pitchFamily="2" charset="2"/>
              <a:buChar char="§"/>
            </a:pPr>
            <a:r>
              <a:rPr lang="en-US" b="1" dirty="0"/>
              <a:t>Choose an option such as Recent or This </a:t>
            </a:r>
            <a:r>
              <a:rPr lang="en-US" b="1" dirty="0" smtClean="0"/>
              <a:t>PC.</a:t>
            </a:r>
          </a:p>
          <a:p>
            <a:pPr>
              <a:buFont typeface="Wingdings" panose="05000000000000000000" pitchFamily="2" charset="2"/>
              <a:buChar char="§"/>
            </a:pPr>
            <a:r>
              <a:rPr lang="en-US" b="1" dirty="0" smtClean="0"/>
              <a:t>If </a:t>
            </a:r>
            <a:r>
              <a:rPr lang="en-US" b="1" dirty="0"/>
              <a:t>necessary, click the Browse button to access a different </a:t>
            </a:r>
            <a:r>
              <a:rPr lang="en-US" b="1" dirty="0" smtClean="0"/>
              <a:t>folder.</a:t>
            </a:r>
          </a:p>
          <a:p>
            <a:pPr>
              <a:buFont typeface="Wingdings" panose="05000000000000000000" pitchFamily="2" charset="2"/>
              <a:buChar char="§"/>
            </a:pPr>
            <a:r>
              <a:rPr lang="en-US" b="1" dirty="0" smtClean="0"/>
              <a:t>Click </a:t>
            </a:r>
            <a:r>
              <a:rPr lang="en-US" b="1" dirty="0"/>
              <a:t>the file you want to </a:t>
            </a:r>
            <a:r>
              <a:rPr lang="en-US" b="1" dirty="0" smtClean="0"/>
              <a:t>open.</a:t>
            </a:r>
          </a:p>
          <a:p>
            <a:pPr marL="0" indent="0">
              <a:buNone/>
            </a:pPr>
            <a:endParaRPr lang="en-US" dirty="0" smtClean="0"/>
          </a:p>
          <a:p>
            <a:pPr marL="0" indent="0">
              <a:buNone/>
            </a:pPr>
            <a:r>
              <a:rPr lang="en-US" dirty="0" smtClean="0"/>
              <a:t>Your </a:t>
            </a:r>
            <a:r>
              <a:rPr lang="en-US" dirty="0"/>
              <a:t>chosen file appears.</a:t>
            </a:r>
            <a:r>
              <a:rPr lang="en-US" dirty="0" smtClean="0"/>
              <a:t> </a:t>
            </a:r>
            <a:br>
              <a:rPr lang="en-US" dirty="0" smtClean="0"/>
            </a:br>
            <a:r>
              <a:rPr lang="en-US" dirty="0" smtClean="0"/>
              <a:t> </a:t>
            </a:r>
            <a:br>
              <a:rPr lang="en-US" dirty="0" smtClean="0"/>
            </a:br>
            <a:endParaRPr lang="en-US" dirty="0"/>
          </a:p>
        </p:txBody>
      </p:sp>
    </p:spTree>
    <p:extLst>
      <p:ext uri="{BB962C8B-B14F-4D97-AF65-F5344CB8AC3E}">
        <p14:creationId xmlns:p14="http://schemas.microsoft.com/office/powerpoint/2010/main" val="43495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900362" y="2210594"/>
            <a:ext cx="6391275" cy="3581400"/>
          </a:xfrm>
          <a:prstGeom prst="rect">
            <a:avLst/>
          </a:prstGeom>
        </p:spPr>
      </p:pic>
      <p:sp>
        <p:nvSpPr>
          <p:cNvPr id="2" name="TextBox 1"/>
          <p:cNvSpPr txBox="1"/>
          <p:nvPr/>
        </p:nvSpPr>
        <p:spPr>
          <a:xfrm>
            <a:off x="2688431" y="6251171"/>
            <a:ext cx="2764718" cy="369332"/>
          </a:xfrm>
          <a:prstGeom prst="rect">
            <a:avLst/>
          </a:prstGeom>
          <a:noFill/>
        </p:spPr>
        <p:txBody>
          <a:bodyPr wrap="square" rtlCol="0">
            <a:spAutoFit/>
          </a:bodyPr>
          <a:lstStyle/>
          <a:p>
            <a:r>
              <a:rPr lang="en-US" dirty="0" smtClean="0"/>
              <a:t>Figure 6: Open tab options </a:t>
            </a:r>
            <a:endParaRPr lang="en-US" dirty="0"/>
          </a:p>
        </p:txBody>
      </p:sp>
    </p:spTree>
    <p:extLst>
      <p:ext uri="{BB962C8B-B14F-4D97-AF65-F5344CB8AC3E}">
        <p14:creationId xmlns:p14="http://schemas.microsoft.com/office/powerpoint/2010/main" val="3295610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 FILE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The first time you save a file, </a:t>
            </a:r>
            <a:r>
              <a:rPr lang="en-US" dirty="0" smtClean="0"/>
              <a:t>you need </a:t>
            </a:r>
            <a:r>
              <a:rPr lang="en-US" dirty="0"/>
              <a:t>to specify three </a:t>
            </a:r>
            <a:r>
              <a:rPr lang="en-US" dirty="0" smtClean="0"/>
              <a:t>items:</a:t>
            </a:r>
          </a:p>
          <a:p>
            <a:pPr>
              <a:buFont typeface="Wingdings" panose="05000000000000000000" pitchFamily="2" charset="2"/>
              <a:buChar char="§"/>
            </a:pPr>
            <a:r>
              <a:rPr lang="en-US" dirty="0" smtClean="0"/>
              <a:t>The </a:t>
            </a:r>
            <a:r>
              <a:rPr lang="en-US" dirty="0"/>
              <a:t>location where you want to store your </a:t>
            </a:r>
            <a:r>
              <a:rPr lang="en-US" dirty="0" smtClean="0"/>
              <a:t>file.</a:t>
            </a:r>
          </a:p>
          <a:p>
            <a:pPr>
              <a:buFont typeface="Wingdings" panose="05000000000000000000" pitchFamily="2" charset="2"/>
              <a:buChar char="§"/>
            </a:pPr>
            <a:r>
              <a:rPr lang="en-US" dirty="0" smtClean="0"/>
              <a:t>The </a:t>
            </a:r>
            <a:r>
              <a:rPr lang="en-US" dirty="0"/>
              <a:t>name of your </a:t>
            </a:r>
            <a:r>
              <a:rPr lang="en-US" dirty="0" smtClean="0"/>
              <a:t>file.</a:t>
            </a:r>
          </a:p>
          <a:p>
            <a:pPr>
              <a:buFont typeface="Wingdings" panose="05000000000000000000" pitchFamily="2" charset="2"/>
              <a:buChar char="§"/>
            </a:pPr>
            <a:r>
              <a:rPr lang="en-US" dirty="0" smtClean="0"/>
              <a:t>The </a:t>
            </a:r>
            <a:r>
              <a:rPr lang="en-US" dirty="0"/>
              <a:t>format in which to save your </a:t>
            </a:r>
            <a:r>
              <a:rPr lang="en-US" dirty="0" smtClean="0"/>
              <a:t>file. </a:t>
            </a:r>
            <a:br>
              <a:rPr lang="en-US" dirty="0" smtClean="0"/>
            </a:br>
            <a:endParaRPr lang="en-US" dirty="0"/>
          </a:p>
        </p:txBody>
      </p:sp>
    </p:spTree>
    <p:extLst>
      <p:ext uri="{BB962C8B-B14F-4D97-AF65-F5344CB8AC3E}">
        <p14:creationId xmlns:p14="http://schemas.microsoft.com/office/powerpoint/2010/main" val="28788344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 FILE</a:t>
            </a:r>
            <a:endParaRPr lang="en-US" dirty="0"/>
          </a:p>
        </p:txBody>
      </p:sp>
      <p:pic>
        <p:nvPicPr>
          <p:cNvPr id="4" name="Content Placeholder 3"/>
          <p:cNvPicPr>
            <a:picLocks noGrp="1" noChangeAspect="1"/>
          </p:cNvPicPr>
          <p:nvPr>
            <p:ph idx="1"/>
          </p:nvPr>
        </p:nvPicPr>
        <p:blipFill>
          <a:blip r:embed="rId2"/>
          <a:stretch>
            <a:fillRect/>
          </a:stretch>
        </p:blipFill>
        <p:spPr>
          <a:xfrm>
            <a:off x="1024128" y="2084832"/>
            <a:ext cx="7895428" cy="3950208"/>
          </a:xfrm>
          <a:prstGeom prst="rect">
            <a:avLst/>
          </a:prstGeom>
        </p:spPr>
      </p:pic>
      <p:sp>
        <p:nvSpPr>
          <p:cNvPr id="3" name="TextBox 2"/>
          <p:cNvSpPr txBox="1"/>
          <p:nvPr/>
        </p:nvSpPr>
        <p:spPr>
          <a:xfrm>
            <a:off x="1024128" y="6234545"/>
            <a:ext cx="4171327" cy="369332"/>
          </a:xfrm>
          <a:prstGeom prst="rect">
            <a:avLst/>
          </a:prstGeom>
          <a:noFill/>
        </p:spPr>
        <p:txBody>
          <a:bodyPr wrap="square" rtlCol="0">
            <a:spAutoFit/>
          </a:bodyPr>
          <a:lstStyle/>
          <a:p>
            <a:r>
              <a:rPr lang="en-US" dirty="0" smtClean="0"/>
              <a:t>Figure 7: Extensions For Office Applications</a:t>
            </a:r>
            <a:endParaRPr lang="en-US" dirty="0"/>
          </a:p>
        </p:txBody>
      </p:sp>
    </p:spTree>
    <p:extLst>
      <p:ext uri="{BB962C8B-B14F-4D97-AF65-F5344CB8AC3E}">
        <p14:creationId xmlns:p14="http://schemas.microsoft.com/office/powerpoint/2010/main" val="2576096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1264" y="359037"/>
            <a:ext cx="9144000" cy="2387600"/>
          </a:xfrm>
        </p:spPr>
        <p:txBody>
          <a:bodyPr/>
          <a:lstStyle/>
          <a:p>
            <a:r>
              <a:rPr lang="en-US" dirty="0" smtClean="0"/>
              <a:t>WORD PROCESSING</a:t>
            </a:r>
            <a:endParaRPr lang="en-US" dirty="0"/>
          </a:p>
        </p:txBody>
      </p:sp>
      <p:sp>
        <p:nvSpPr>
          <p:cNvPr id="3" name="Subtitle 2"/>
          <p:cNvSpPr>
            <a:spLocks noGrp="1"/>
          </p:cNvSpPr>
          <p:nvPr>
            <p:ph type="subTitle" idx="1"/>
          </p:nvPr>
        </p:nvSpPr>
        <p:spPr/>
        <p:txBody>
          <a:bodyPr/>
          <a:lstStyle/>
          <a:p>
            <a:pPr algn="r"/>
            <a:r>
              <a:rPr lang="en-US" dirty="0" smtClean="0"/>
              <a:t>INTRODUCTION TO MICROSOFT WORD</a:t>
            </a:r>
            <a:endParaRPr lang="en-US" dirty="0"/>
          </a:p>
        </p:txBody>
      </p:sp>
    </p:spTree>
    <p:extLst>
      <p:ext uri="{BB962C8B-B14F-4D97-AF65-F5344CB8AC3E}">
        <p14:creationId xmlns:p14="http://schemas.microsoft.com/office/powerpoint/2010/main" val="223490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Microsoft word as the name implies is </a:t>
            </a:r>
            <a:r>
              <a:rPr lang="en-US" dirty="0"/>
              <a:t>a word </a:t>
            </a:r>
            <a:r>
              <a:rPr lang="en-US" dirty="0" smtClean="0"/>
              <a:t>processing application used </a:t>
            </a:r>
            <a:r>
              <a:rPr lang="en-US" dirty="0"/>
              <a:t>to “process”— format, manipulate, save, print, share — a text-based document</a:t>
            </a:r>
            <a:r>
              <a:rPr lang="en-US" dirty="0" smtClean="0"/>
              <a:t>.</a:t>
            </a:r>
          </a:p>
          <a:p>
            <a:r>
              <a:rPr lang="en-US" dirty="0" smtClean="0"/>
              <a:t>It is presented in </a:t>
            </a:r>
            <a:r>
              <a:rPr lang="en-US" dirty="0"/>
              <a:t>an editable format that allows a user to edit the text by using a number of features. </a:t>
            </a:r>
            <a:r>
              <a:rPr lang="en-US" dirty="0" smtClean="0"/>
              <a:t>The </a:t>
            </a:r>
            <a:r>
              <a:rPr lang="en-US" dirty="0"/>
              <a:t>application </a:t>
            </a:r>
            <a:r>
              <a:rPr lang="en-US" dirty="0" smtClean="0"/>
              <a:t>was first </a:t>
            </a:r>
            <a:r>
              <a:rPr lang="en-US" dirty="0"/>
              <a:t>released in 1983 as Multi-Tool Word.</a:t>
            </a:r>
            <a:br>
              <a:rPr lang="en-US" dirty="0"/>
            </a:br>
            <a:endParaRPr lang="en-US" dirty="0" smtClean="0"/>
          </a:p>
          <a:p>
            <a:r>
              <a:rPr lang="en-US" dirty="0"/>
              <a:t>T</a:t>
            </a:r>
            <a:r>
              <a:rPr lang="en-US" dirty="0" smtClean="0"/>
              <a:t>he </a:t>
            </a:r>
            <a:r>
              <a:rPr lang="en-US" dirty="0"/>
              <a:t>first step in using Microsoft Word is finding how to enter text in </a:t>
            </a:r>
            <a:r>
              <a:rPr lang="en-US" dirty="0" smtClean="0"/>
              <a:t>a Word file.</a:t>
            </a:r>
          </a:p>
          <a:p>
            <a:r>
              <a:rPr lang="en-US" dirty="0" smtClean="0"/>
              <a:t>The name of the non-executable file created using Microsoft word is called a document.</a:t>
            </a:r>
          </a:p>
          <a:p>
            <a:endParaRPr lang="en-US" dirty="0" smtClean="0"/>
          </a:p>
          <a:p>
            <a:pPr marL="0" indent="0">
              <a:buNone/>
            </a:pPr>
            <a:r>
              <a:rPr lang="en-US" dirty="0"/>
              <a:t/>
            </a:r>
            <a:br>
              <a:rPr lang="en-US" dirty="0"/>
            </a:br>
            <a:r>
              <a:rPr lang="en-US" dirty="0"/>
              <a:t> </a:t>
            </a:r>
            <a:br>
              <a:rPr lang="en-US" dirty="0"/>
            </a:br>
            <a:r>
              <a:rPr lang="en-US" dirty="0"/>
              <a:t> </a:t>
            </a:r>
          </a:p>
        </p:txBody>
      </p:sp>
    </p:spTree>
    <p:extLst>
      <p:ext uri="{BB962C8B-B14F-4D97-AF65-F5344CB8AC3E}">
        <p14:creationId xmlns:p14="http://schemas.microsoft.com/office/powerpoint/2010/main" val="539529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processing</a:t>
            </a:r>
            <a:endParaRPr lang="en-US" dirty="0"/>
          </a:p>
        </p:txBody>
      </p:sp>
      <p:sp>
        <p:nvSpPr>
          <p:cNvPr id="3" name="Content Placeholder 2"/>
          <p:cNvSpPr>
            <a:spLocks noGrp="1"/>
          </p:cNvSpPr>
          <p:nvPr>
            <p:ph idx="1"/>
          </p:nvPr>
        </p:nvSpPr>
        <p:spPr/>
        <p:txBody>
          <a:bodyPr>
            <a:normAutofit/>
          </a:bodyPr>
          <a:lstStyle/>
          <a:p>
            <a:pPr fontAlgn="base"/>
            <a:r>
              <a:rPr lang="en-US" dirty="0" smtClean="0"/>
              <a:t>A word processor is a software or a device that allows users to create, edit and print </a:t>
            </a:r>
            <a:r>
              <a:rPr lang="en-US" dirty="0" smtClean="0">
                <a:hlinkClick r:id="rId2"/>
              </a:rPr>
              <a:t>documents</a:t>
            </a:r>
            <a:r>
              <a:rPr lang="en-US" dirty="0" smtClean="0"/>
              <a:t>.</a:t>
            </a:r>
          </a:p>
          <a:p>
            <a:pPr fontAlgn="base"/>
            <a:r>
              <a:rPr lang="en-US" dirty="0" smtClean="0"/>
              <a:t> It enables users to write text, store it electronically, display it on a screen, modify it by entering </a:t>
            </a:r>
            <a:r>
              <a:rPr lang="en-US" dirty="0" smtClean="0">
                <a:hlinkClick r:id="rId3"/>
              </a:rPr>
              <a:t>commands</a:t>
            </a:r>
            <a:r>
              <a:rPr lang="en-US" dirty="0" smtClean="0"/>
              <a:t> and characters from the keyboard and print it.</a:t>
            </a:r>
          </a:p>
          <a:p>
            <a:pPr fontAlgn="base"/>
            <a:r>
              <a:rPr lang="en-US" dirty="0" smtClean="0"/>
              <a:t>Of all computer applications, word processing is the most common. Today, most word processors are delivered either as a </a:t>
            </a:r>
            <a:r>
              <a:rPr lang="en-US" dirty="0" smtClean="0">
                <a:hlinkClick r:id="rId4"/>
              </a:rPr>
              <a:t>cloud service</a:t>
            </a:r>
            <a:r>
              <a:rPr lang="en-US" dirty="0" smtClean="0"/>
              <a:t> or as software that users can install on a PC or other device.</a:t>
            </a:r>
          </a:p>
          <a:p>
            <a:endParaRPr lang="en-US" dirty="0"/>
          </a:p>
        </p:txBody>
      </p:sp>
    </p:spTree>
    <p:extLst>
      <p:ext uri="{BB962C8B-B14F-4D97-AF65-F5344CB8AC3E}">
        <p14:creationId xmlns:p14="http://schemas.microsoft.com/office/powerpoint/2010/main" val="161599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WINDOW</a:t>
            </a:r>
            <a:endParaRPr lang="en-US" dirty="0"/>
          </a:p>
        </p:txBody>
      </p:sp>
      <p:sp>
        <p:nvSpPr>
          <p:cNvPr id="3" name="Content Placeholder 2"/>
          <p:cNvSpPr>
            <a:spLocks noGrp="1"/>
          </p:cNvSpPr>
          <p:nvPr>
            <p:ph idx="1"/>
          </p:nvPr>
        </p:nvSpPr>
        <p:spPr/>
        <p:txBody>
          <a:bodyPr>
            <a:normAutofit/>
          </a:bodyPr>
          <a:lstStyle/>
          <a:p>
            <a:r>
              <a:rPr lang="en-US" dirty="0" smtClean="0"/>
              <a:t>In modern Microsoft word releases, upon opening the word application, the initial screen or the application window shows three main sections.</a:t>
            </a:r>
          </a:p>
          <a:p>
            <a:r>
              <a:rPr lang="en-US" dirty="0" smtClean="0"/>
              <a:t>A pane that shows recent documents or documents previously created.</a:t>
            </a:r>
          </a:p>
          <a:p>
            <a:r>
              <a:rPr lang="en-US" dirty="0" smtClean="0"/>
              <a:t>A learning section where users can sign in to office and learn more. </a:t>
            </a:r>
          </a:p>
          <a:p>
            <a:r>
              <a:rPr lang="en-US" dirty="0"/>
              <a:t>A</a:t>
            </a:r>
            <a:r>
              <a:rPr lang="en-US" dirty="0" smtClean="0"/>
              <a:t> template section that allows a user to choose from a host of templates. This includes just a blank document which is the basic template or other features such as options for flyers, cards resumes, etc.  </a:t>
            </a:r>
          </a:p>
          <a:p>
            <a:endParaRPr lang="en-US" dirty="0"/>
          </a:p>
        </p:txBody>
      </p:sp>
    </p:spTree>
    <p:extLst>
      <p:ext uri="{BB962C8B-B14F-4D97-AF65-F5344CB8AC3E}">
        <p14:creationId xmlns:p14="http://schemas.microsoft.com/office/powerpoint/2010/main" val="2034794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Basic (blank)Document</a:t>
            </a:r>
            <a:endParaRPr lang="en-US" dirty="0"/>
          </a:p>
        </p:txBody>
      </p:sp>
      <p:sp>
        <p:nvSpPr>
          <p:cNvPr id="3" name="Content Placeholder 2"/>
          <p:cNvSpPr>
            <a:spLocks noGrp="1"/>
          </p:cNvSpPr>
          <p:nvPr>
            <p:ph idx="1"/>
          </p:nvPr>
        </p:nvSpPr>
        <p:spPr/>
        <p:txBody>
          <a:bodyPr/>
          <a:lstStyle/>
          <a:p>
            <a:r>
              <a:rPr lang="en-US" dirty="0" smtClean="0"/>
              <a:t>Clicking on the blank document template opens up the default word working area.</a:t>
            </a:r>
          </a:p>
          <a:p>
            <a:r>
              <a:rPr lang="en-US" dirty="0" smtClean="0"/>
              <a:t>This area displays the various standard tool bars in every specific document processing application.</a:t>
            </a:r>
          </a:p>
          <a:p>
            <a:r>
              <a:rPr lang="en-US" dirty="0" smtClean="0"/>
              <a:t>The title bar, menu bar, ribbon, quick access toolbar, status bar, document area are some parts of the word application window.</a:t>
            </a:r>
            <a:endParaRPr lang="en-US" dirty="0"/>
          </a:p>
        </p:txBody>
      </p:sp>
    </p:spTree>
    <p:extLst>
      <p:ext uri="{BB962C8B-B14F-4D97-AF65-F5344CB8AC3E}">
        <p14:creationId xmlns:p14="http://schemas.microsoft.com/office/powerpoint/2010/main" val="27206602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PROCESSING WINDOW</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499496"/>
            <a:ext cx="7374775" cy="4161472"/>
          </a:xfrm>
        </p:spPr>
      </p:pic>
      <p:sp>
        <p:nvSpPr>
          <p:cNvPr id="3" name="TextBox 2"/>
          <p:cNvSpPr txBox="1"/>
          <p:nvPr/>
        </p:nvSpPr>
        <p:spPr>
          <a:xfrm>
            <a:off x="838199" y="5810596"/>
            <a:ext cx="3592485" cy="369332"/>
          </a:xfrm>
          <a:prstGeom prst="rect">
            <a:avLst/>
          </a:prstGeom>
          <a:noFill/>
        </p:spPr>
        <p:txBody>
          <a:bodyPr wrap="square" rtlCol="0">
            <a:spAutoFit/>
          </a:bodyPr>
          <a:lstStyle/>
          <a:p>
            <a:r>
              <a:rPr lang="en-US" dirty="0" smtClean="0"/>
              <a:t>Figure 8: Word Application Window</a:t>
            </a:r>
            <a:endParaRPr lang="en-US" dirty="0"/>
          </a:p>
        </p:txBody>
      </p:sp>
    </p:spTree>
    <p:extLst>
      <p:ext uri="{BB962C8B-B14F-4D97-AF65-F5344CB8AC3E}">
        <p14:creationId xmlns:p14="http://schemas.microsoft.com/office/powerpoint/2010/main" val="16860763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HOME TAB</a:t>
            </a:r>
            <a:endParaRPr lang="en-US" dirty="0"/>
          </a:p>
        </p:txBody>
      </p:sp>
      <p:sp>
        <p:nvSpPr>
          <p:cNvPr id="3" name="Content Placeholder 2"/>
          <p:cNvSpPr>
            <a:spLocks noGrp="1"/>
          </p:cNvSpPr>
          <p:nvPr>
            <p:ph idx="1"/>
          </p:nvPr>
        </p:nvSpPr>
        <p:spPr/>
        <p:txBody>
          <a:bodyPr/>
          <a:lstStyle/>
          <a:p>
            <a:r>
              <a:rPr lang="en-US" dirty="0" smtClean="0"/>
              <a:t>The home tab is located next to the file tab on the menu bar.</a:t>
            </a:r>
          </a:p>
          <a:p>
            <a:r>
              <a:rPr lang="en-US" dirty="0" smtClean="0"/>
              <a:t>It contains tools for formatting a word document.</a:t>
            </a:r>
          </a:p>
          <a:p>
            <a:r>
              <a:rPr lang="en-US" dirty="0" smtClean="0"/>
              <a:t>The tools are arranged in panels; that is tools that perform similar functions are arranged in a place.</a:t>
            </a:r>
          </a:p>
          <a:p>
            <a:r>
              <a:rPr lang="en-US" dirty="0" smtClean="0"/>
              <a:t>Tools are arranged under clipboard, font, paragraph, styles and editing sections.</a:t>
            </a:r>
            <a:endParaRPr lang="en-US" dirty="0"/>
          </a:p>
        </p:txBody>
      </p:sp>
    </p:spTree>
    <p:extLst>
      <p:ext uri="{BB962C8B-B14F-4D97-AF65-F5344CB8AC3E}">
        <p14:creationId xmlns:p14="http://schemas.microsoft.com/office/powerpoint/2010/main" val="13834175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HOME TAB</a:t>
            </a:r>
            <a:br>
              <a:rPr lang="en-US" dirty="0" smtClean="0"/>
            </a:br>
            <a:r>
              <a:rPr lang="en-US" dirty="0" smtClean="0"/>
              <a:t>                                                CLIPBOARD PANEL</a:t>
            </a:r>
            <a:endParaRPr lang="en-US" dirty="0"/>
          </a:p>
        </p:txBody>
      </p:sp>
      <p:sp>
        <p:nvSpPr>
          <p:cNvPr id="3" name="Content Placeholder 2"/>
          <p:cNvSpPr>
            <a:spLocks noGrp="1"/>
          </p:cNvSpPr>
          <p:nvPr>
            <p:ph idx="1"/>
          </p:nvPr>
        </p:nvSpPr>
        <p:spPr>
          <a:xfrm>
            <a:off x="838200" y="1998259"/>
            <a:ext cx="10515600" cy="5032375"/>
          </a:xfrm>
        </p:spPr>
        <p:txBody>
          <a:bodyPr>
            <a:normAutofit fontScale="92500" lnSpcReduction="20000"/>
          </a:bodyPr>
          <a:lstStyle/>
          <a:p>
            <a:r>
              <a:rPr lang="en-US" dirty="0" smtClean="0"/>
              <a:t>The clipboard of a word processing application stores copied data temporarily. It can hold texts, images and they can be pasted into a document.</a:t>
            </a:r>
          </a:p>
          <a:p>
            <a:r>
              <a:rPr lang="en-US" dirty="0" smtClean="0"/>
              <a:t>The cut tool allows a user to remove a selected data from its original position.</a:t>
            </a:r>
          </a:p>
          <a:p>
            <a:r>
              <a:rPr lang="en-US" dirty="0" smtClean="0"/>
              <a:t>The copy tool however creates a duplicate of a selected text from its original.</a:t>
            </a:r>
          </a:p>
          <a:p>
            <a:r>
              <a:rPr lang="en-US" dirty="0" smtClean="0"/>
              <a:t>Once a user cuts or copies, the item copied goes to the clipboard and it stays there until the next restart or until it is overwritten by another data.</a:t>
            </a:r>
          </a:p>
          <a:p>
            <a:r>
              <a:rPr lang="en-US" dirty="0" smtClean="0"/>
              <a:t>The paste tool retrieves the cut or copied item from the clipboard and places it at a user defined area.</a:t>
            </a:r>
          </a:p>
          <a:p>
            <a:r>
              <a:rPr lang="en-US" dirty="0" smtClean="0"/>
              <a:t>The paste special option gives a user more control of how a content is displayed after pasting. It may retain its original formatting or change. </a:t>
            </a:r>
          </a:p>
          <a:p>
            <a:r>
              <a:rPr lang="en-US" dirty="0" smtClean="0"/>
              <a:t>The format painter option copies the formatting of the document and applies it to another.</a:t>
            </a:r>
            <a:endParaRPr lang="en-US" dirty="0"/>
          </a:p>
        </p:txBody>
      </p:sp>
    </p:spTree>
    <p:extLst>
      <p:ext uri="{BB962C8B-B14F-4D97-AF65-F5344CB8AC3E}">
        <p14:creationId xmlns:p14="http://schemas.microsoft.com/office/powerpoint/2010/main" val="16655556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HOME </a:t>
            </a:r>
            <a:r>
              <a:rPr lang="en-US" dirty="0" smtClean="0"/>
              <a:t>TAB</a:t>
            </a:r>
            <a:br>
              <a:rPr lang="en-US" dirty="0" smtClean="0"/>
            </a:br>
            <a:r>
              <a:rPr lang="en-US" dirty="0" smtClean="0"/>
              <a:t>                                                          FONT PANEL</a:t>
            </a:r>
            <a:endParaRPr lang="en-US" dirty="0"/>
          </a:p>
        </p:txBody>
      </p:sp>
      <p:sp>
        <p:nvSpPr>
          <p:cNvPr id="3" name="Content Placeholder 2"/>
          <p:cNvSpPr>
            <a:spLocks noGrp="1"/>
          </p:cNvSpPr>
          <p:nvPr>
            <p:ph idx="1"/>
          </p:nvPr>
        </p:nvSpPr>
        <p:spPr/>
        <p:txBody>
          <a:bodyPr/>
          <a:lstStyle/>
          <a:p>
            <a:r>
              <a:rPr lang="en-US" dirty="0" smtClean="0"/>
              <a:t>This option contains tools for editing a font such as changing the font type, font size, changing letter case, bold, italic and underline.</a:t>
            </a:r>
          </a:p>
          <a:p>
            <a:r>
              <a:rPr lang="en-US" dirty="0" smtClean="0"/>
              <a:t>It also includes options for striking through, subscript and superscript, adding text effects, color highlighting, font color and the ability to clear all formatting.</a:t>
            </a:r>
          </a:p>
        </p:txBody>
      </p:sp>
    </p:spTree>
    <p:extLst>
      <p:ext uri="{BB962C8B-B14F-4D97-AF65-F5344CB8AC3E}">
        <p14:creationId xmlns:p14="http://schemas.microsoft.com/office/powerpoint/2010/main" val="23874395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HOME TAB</a:t>
            </a:r>
            <a:br>
              <a:rPr lang="en-US" dirty="0"/>
            </a:br>
            <a:r>
              <a:rPr lang="en-US" dirty="0" smtClean="0"/>
              <a:t>                                                PARAGRAPH </a:t>
            </a:r>
            <a:r>
              <a:rPr lang="en-US" dirty="0" smtClean="0"/>
              <a:t>PANEL</a:t>
            </a:r>
            <a:endParaRPr lang="en-US" dirty="0"/>
          </a:p>
        </p:txBody>
      </p:sp>
      <p:sp>
        <p:nvSpPr>
          <p:cNvPr id="3" name="Content Placeholder 2"/>
          <p:cNvSpPr>
            <a:spLocks noGrp="1"/>
          </p:cNvSpPr>
          <p:nvPr>
            <p:ph idx="1"/>
          </p:nvPr>
        </p:nvSpPr>
        <p:spPr/>
        <p:txBody>
          <a:bodyPr>
            <a:normAutofit/>
          </a:bodyPr>
          <a:lstStyle/>
          <a:p>
            <a:r>
              <a:rPr lang="en-US" dirty="0" smtClean="0"/>
              <a:t>This contains tools for bulleting and numbering, aligning a document, spacing between lines, indenting documents, sorting, shading and bordering.</a:t>
            </a:r>
          </a:p>
          <a:p>
            <a:r>
              <a:rPr lang="en-US" dirty="0" smtClean="0"/>
              <a:t>The multilevel creates an organized items or create outlines. Place the cursor before a line and press tab to switch point to a sub point. Pressing shift + tab reverses the operation.</a:t>
            </a:r>
          </a:p>
          <a:p>
            <a:r>
              <a:rPr lang="en-US" dirty="0" smtClean="0"/>
              <a:t>Indenting involves moving a paragraph.</a:t>
            </a:r>
          </a:p>
          <a:p>
            <a:r>
              <a:rPr lang="en-US" dirty="0" smtClean="0"/>
              <a:t>Shading changes the background color of a selected text.</a:t>
            </a:r>
          </a:p>
          <a:p>
            <a:r>
              <a:rPr lang="en-US" dirty="0" smtClean="0"/>
              <a:t>Borders add boundaries around a selected text.</a:t>
            </a:r>
            <a:endParaRPr lang="en-US" dirty="0"/>
          </a:p>
        </p:txBody>
      </p:sp>
    </p:spTree>
    <p:extLst>
      <p:ext uri="{BB962C8B-B14F-4D97-AF65-F5344CB8AC3E}">
        <p14:creationId xmlns:p14="http://schemas.microsoft.com/office/powerpoint/2010/main" val="3803790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HOME TAB</a:t>
            </a:r>
            <a:br>
              <a:rPr lang="en-US" dirty="0"/>
            </a:br>
            <a:r>
              <a:rPr lang="en-US" dirty="0" smtClean="0"/>
              <a:t>                                                                   STYLES</a:t>
            </a:r>
            <a:endParaRPr lang="en-US" dirty="0"/>
          </a:p>
        </p:txBody>
      </p:sp>
      <p:sp>
        <p:nvSpPr>
          <p:cNvPr id="3" name="Content Placeholder 2"/>
          <p:cNvSpPr>
            <a:spLocks noGrp="1"/>
          </p:cNvSpPr>
          <p:nvPr>
            <p:ph idx="1"/>
          </p:nvPr>
        </p:nvSpPr>
        <p:spPr/>
        <p:txBody>
          <a:bodyPr/>
          <a:lstStyle/>
          <a:p>
            <a:r>
              <a:rPr lang="en-US" dirty="0" smtClean="0"/>
              <a:t>Styles are used to quickly apply </a:t>
            </a:r>
            <a:r>
              <a:rPr lang="en-US" dirty="0"/>
              <a:t>a</a:t>
            </a:r>
            <a:r>
              <a:rPr lang="en-US" dirty="0" smtClean="0"/>
              <a:t> set of formatting choices consistently throughout a document.</a:t>
            </a:r>
          </a:p>
          <a:p>
            <a:r>
              <a:rPr lang="en-US" dirty="0" smtClean="0"/>
              <a:t>These formatting already include pre selected combo of formatting features including font size, color and indentation.</a:t>
            </a:r>
          </a:p>
          <a:p>
            <a:r>
              <a:rPr lang="en-US" dirty="0" smtClean="0"/>
              <a:t>Once applied to a selected text, these styles are applied to the text.</a:t>
            </a:r>
            <a:endParaRPr lang="en-US" dirty="0"/>
          </a:p>
        </p:txBody>
      </p:sp>
    </p:spTree>
    <p:extLst>
      <p:ext uri="{BB962C8B-B14F-4D97-AF65-F5344CB8AC3E}">
        <p14:creationId xmlns:p14="http://schemas.microsoft.com/office/powerpoint/2010/main" val="2255170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HOME TAB</a:t>
            </a:r>
            <a:br>
              <a:rPr lang="en-US" dirty="0"/>
            </a:br>
            <a:r>
              <a:rPr lang="en-US" dirty="0" smtClean="0"/>
              <a:t>                                                                EDITTING</a:t>
            </a:r>
            <a:endParaRPr lang="en-US" dirty="0"/>
          </a:p>
        </p:txBody>
      </p:sp>
      <p:sp>
        <p:nvSpPr>
          <p:cNvPr id="3" name="Content Placeholder 2"/>
          <p:cNvSpPr>
            <a:spLocks noGrp="1"/>
          </p:cNvSpPr>
          <p:nvPr>
            <p:ph idx="1"/>
          </p:nvPr>
        </p:nvSpPr>
        <p:spPr/>
        <p:txBody>
          <a:bodyPr/>
          <a:lstStyle/>
          <a:p>
            <a:r>
              <a:rPr lang="en-US" dirty="0" smtClean="0"/>
              <a:t>The editing panel includes find, replace and select.</a:t>
            </a:r>
          </a:p>
          <a:p>
            <a:r>
              <a:rPr lang="en-US" dirty="0" smtClean="0"/>
              <a:t>The find tool allows a user to search for words in the document by typing a keyword.</a:t>
            </a:r>
          </a:p>
          <a:p>
            <a:r>
              <a:rPr lang="en-US" dirty="0" smtClean="0"/>
              <a:t>Replace allows a user to replace a highlighted word with new word.</a:t>
            </a:r>
          </a:p>
          <a:p>
            <a:r>
              <a:rPr lang="en-US" dirty="0" smtClean="0"/>
              <a:t>The select gives options to select words in the window. </a:t>
            </a:r>
            <a:endParaRPr lang="en-US" dirty="0"/>
          </a:p>
        </p:txBody>
      </p:sp>
    </p:spTree>
    <p:extLst>
      <p:ext uri="{BB962C8B-B14F-4D97-AF65-F5344CB8AC3E}">
        <p14:creationId xmlns:p14="http://schemas.microsoft.com/office/powerpoint/2010/main" val="88526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INSERT TAB</a:t>
            </a:r>
            <a:endParaRPr lang="en-US" dirty="0"/>
          </a:p>
        </p:txBody>
      </p:sp>
      <p:sp>
        <p:nvSpPr>
          <p:cNvPr id="3" name="Content Placeholder 2"/>
          <p:cNvSpPr>
            <a:spLocks noGrp="1"/>
          </p:cNvSpPr>
          <p:nvPr>
            <p:ph idx="1"/>
          </p:nvPr>
        </p:nvSpPr>
        <p:spPr/>
        <p:txBody>
          <a:bodyPr/>
          <a:lstStyle/>
          <a:p>
            <a:r>
              <a:rPr lang="en-US" dirty="0" smtClean="0"/>
              <a:t>Next to the home tab is the insert tab.</a:t>
            </a:r>
          </a:p>
          <a:p>
            <a:r>
              <a:rPr lang="en-US" dirty="0" smtClean="0"/>
              <a:t>This also includes about 10 panels of similar tools.</a:t>
            </a:r>
          </a:p>
          <a:p>
            <a:r>
              <a:rPr lang="en-US" dirty="0" smtClean="0"/>
              <a:t>They may include; pages, table, illustrations, add-ins, media, links, comments, header and footer, text</a:t>
            </a:r>
            <a:r>
              <a:rPr lang="en-US" dirty="0"/>
              <a:t> </a:t>
            </a:r>
            <a:r>
              <a:rPr lang="en-US" dirty="0" smtClean="0"/>
              <a:t>and symbols.</a:t>
            </a:r>
            <a:endParaRPr lang="en-US" dirty="0"/>
          </a:p>
        </p:txBody>
      </p:sp>
    </p:spTree>
    <p:extLst>
      <p:ext uri="{BB962C8B-B14F-4D97-AF65-F5344CB8AC3E}">
        <p14:creationId xmlns:p14="http://schemas.microsoft.com/office/powerpoint/2010/main" val="2698894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OF WORD PROCESSING APPLICATION</a:t>
            </a:r>
            <a:endParaRPr lang="en-US" dirty="0"/>
          </a:p>
        </p:txBody>
      </p:sp>
      <p:sp>
        <p:nvSpPr>
          <p:cNvPr id="3" name="Content Placeholder 2"/>
          <p:cNvSpPr>
            <a:spLocks noGrp="1"/>
          </p:cNvSpPr>
          <p:nvPr>
            <p:ph idx="1"/>
          </p:nvPr>
        </p:nvSpPr>
        <p:spPr/>
        <p:txBody>
          <a:bodyPr/>
          <a:lstStyle/>
          <a:p>
            <a:r>
              <a:rPr lang="en-US" dirty="0" smtClean="0"/>
              <a:t>Word processors vary considerably, but all word processors, whether cloud-based or installed on a system, support the following basic features:</a:t>
            </a:r>
          </a:p>
          <a:p>
            <a:endParaRPr lang="en-US" dirty="0"/>
          </a:p>
        </p:txBody>
      </p:sp>
    </p:spTree>
    <p:extLst>
      <p:ext uri="{BB962C8B-B14F-4D97-AF65-F5344CB8AC3E}">
        <p14:creationId xmlns:p14="http://schemas.microsoft.com/office/powerpoint/2010/main" val="4990978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INSERT TAB</a:t>
            </a:r>
            <a:br>
              <a:rPr lang="en-US" dirty="0"/>
            </a:br>
            <a:r>
              <a:rPr lang="en-US" dirty="0" smtClean="0"/>
              <a:t>                                                                      PAGES</a:t>
            </a:r>
            <a:endParaRPr lang="en-US" dirty="0"/>
          </a:p>
        </p:txBody>
      </p:sp>
      <p:sp>
        <p:nvSpPr>
          <p:cNvPr id="3" name="Content Placeholder 2"/>
          <p:cNvSpPr>
            <a:spLocks noGrp="1"/>
          </p:cNvSpPr>
          <p:nvPr>
            <p:ph idx="1"/>
          </p:nvPr>
        </p:nvSpPr>
        <p:spPr/>
        <p:txBody>
          <a:bodyPr>
            <a:normAutofit/>
          </a:bodyPr>
          <a:lstStyle/>
          <a:p>
            <a:r>
              <a:rPr lang="en-US" dirty="0" smtClean="0"/>
              <a:t>This allows a user to assign a cover page, a blank page or create breaks in specific portions of a document’s page.</a:t>
            </a:r>
          </a:p>
          <a:p>
            <a:r>
              <a:rPr lang="en-US" dirty="0" smtClean="0"/>
              <a:t>Microsoft word provides a cover page that are templates where users can pick from each of the templates. More templates can be downloaded from Microsoft’s office once a user signs in.</a:t>
            </a:r>
          </a:p>
          <a:p>
            <a:r>
              <a:rPr lang="en-US" dirty="0" smtClean="0"/>
              <a:t>A blank page is created afterwards where a user places the cursor.</a:t>
            </a:r>
          </a:p>
          <a:p>
            <a:r>
              <a:rPr lang="en-US" dirty="0" smtClean="0"/>
              <a:t>Page breaks also breaks a specific page into two parts . </a:t>
            </a:r>
          </a:p>
        </p:txBody>
      </p:sp>
    </p:spTree>
    <p:extLst>
      <p:ext uri="{BB962C8B-B14F-4D97-AF65-F5344CB8AC3E}">
        <p14:creationId xmlns:p14="http://schemas.microsoft.com/office/powerpoint/2010/main" val="3331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INSERT TAB</a:t>
            </a:r>
            <a:br>
              <a:rPr lang="en-US" dirty="0"/>
            </a:br>
            <a:r>
              <a:rPr lang="en-US" dirty="0" smtClean="0"/>
              <a:t>                                                                     TABLES</a:t>
            </a:r>
            <a:endParaRPr lang="en-US" dirty="0"/>
          </a:p>
        </p:txBody>
      </p:sp>
      <p:sp>
        <p:nvSpPr>
          <p:cNvPr id="3" name="Content Placeholder 2"/>
          <p:cNvSpPr>
            <a:spLocks noGrp="1"/>
          </p:cNvSpPr>
          <p:nvPr>
            <p:ph idx="1"/>
          </p:nvPr>
        </p:nvSpPr>
        <p:spPr/>
        <p:txBody>
          <a:bodyPr/>
          <a:lstStyle/>
          <a:p>
            <a:r>
              <a:rPr lang="en-US" dirty="0" smtClean="0"/>
              <a:t>Tables can be created in word. They can be created automatically or by specifying number of rows and columns.</a:t>
            </a:r>
          </a:p>
          <a:p>
            <a:r>
              <a:rPr lang="en-US" dirty="0" smtClean="0"/>
              <a:t>An excel spreadsheet can be created in word.</a:t>
            </a:r>
            <a:endParaRPr lang="en-US" dirty="0"/>
          </a:p>
        </p:txBody>
      </p:sp>
    </p:spTree>
    <p:extLst>
      <p:ext uri="{BB962C8B-B14F-4D97-AF65-F5344CB8AC3E}">
        <p14:creationId xmlns:p14="http://schemas.microsoft.com/office/powerpoint/2010/main" val="288867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INSERT TAB</a:t>
            </a:r>
            <a:br>
              <a:rPr lang="en-US" dirty="0"/>
            </a:br>
            <a:r>
              <a:rPr lang="en-US" dirty="0" smtClean="0"/>
              <a:t>                                                      ILLUSTRATIONS</a:t>
            </a:r>
            <a:endParaRPr lang="en-US" dirty="0"/>
          </a:p>
        </p:txBody>
      </p:sp>
      <p:sp>
        <p:nvSpPr>
          <p:cNvPr id="3" name="Content Placeholder 2"/>
          <p:cNvSpPr>
            <a:spLocks noGrp="1"/>
          </p:cNvSpPr>
          <p:nvPr>
            <p:ph idx="1"/>
          </p:nvPr>
        </p:nvSpPr>
        <p:spPr/>
        <p:txBody>
          <a:bodyPr/>
          <a:lstStyle/>
          <a:p>
            <a:r>
              <a:rPr lang="en-US" dirty="0" smtClean="0"/>
              <a:t>Illustrations allow users to insert pictures, shapes, smart art and present data in the form of charts.</a:t>
            </a:r>
          </a:p>
          <a:p>
            <a:r>
              <a:rPr lang="en-US" dirty="0" smtClean="0"/>
              <a:t>A smart art graphic is a visual representation of information and ideas. There are templates or layout to choose from.</a:t>
            </a:r>
          </a:p>
          <a:p>
            <a:r>
              <a:rPr lang="en-US" dirty="0" smtClean="0"/>
              <a:t>Charts also present data and information graphically. They include popular ones such as histogram, bar chart, pie chart and scatter diagrams.</a:t>
            </a:r>
          </a:p>
        </p:txBody>
      </p:sp>
    </p:spTree>
    <p:extLst>
      <p:ext uri="{BB962C8B-B14F-4D97-AF65-F5344CB8AC3E}">
        <p14:creationId xmlns:p14="http://schemas.microsoft.com/office/powerpoint/2010/main" val="34174493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dirty="0"/>
              <a:t>THE INSERT TAB</a:t>
            </a:r>
            <a:br>
              <a:rPr lang="en-US" dirty="0"/>
            </a:br>
            <a:r>
              <a:rPr lang="en-US" dirty="0" smtClean="0"/>
              <a:t>                                                                      LINKS</a:t>
            </a:r>
            <a:endParaRPr lang="en-US" dirty="0"/>
          </a:p>
        </p:txBody>
      </p:sp>
      <p:sp>
        <p:nvSpPr>
          <p:cNvPr id="3" name="Content Placeholder 2"/>
          <p:cNvSpPr>
            <a:spLocks noGrp="1"/>
          </p:cNvSpPr>
          <p:nvPr>
            <p:ph idx="1"/>
          </p:nvPr>
        </p:nvSpPr>
        <p:spPr>
          <a:xfrm>
            <a:off x="838200" y="1559617"/>
            <a:ext cx="10515600" cy="5032375"/>
          </a:xfrm>
        </p:spPr>
        <p:txBody>
          <a:bodyPr>
            <a:normAutofit fontScale="85000" lnSpcReduction="10000"/>
          </a:bodyPr>
          <a:lstStyle/>
          <a:p>
            <a:r>
              <a:rPr lang="en-US" dirty="0" smtClean="0"/>
              <a:t>Links allow users to access websites and mail addresses directly from a document.</a:t>
            </a:r>
          </a:p>
          <a:p>
            <a:r>
              <a:rPr lang="en-US" dirty="0" smtClean="0"/>
              <a:t>Links can be created to open local folders on a pc, documents or online websites.</a:t>
            </a:r>
          </a:p>
          <a:p>
            <a:r>
              <a:rPr lang="en-US" dirty="0"/>
              <a:t>A bookmark in Word works like a bookmark you might place in a book: it marks a place that you want to find again easily. You can enter as many bookmarks as you want in your document or Outlook message, and you can give each one a unique name so they’re easy to identify</a:t>
            </a:r>
            <a:r>
              <a:rPr lang="en-US" dirty="0" smtClean="0"/>
              <a:t>.</a:t>
            </a:r>
          </a:p>
          <a:p>
            <a:r>
              <a:rPr lang="en-US" dirty="0"/>
              <a:t>The fastest way to create a basic hyperlink in an Office document is to press ENTER or the SPACEBAR after you type the address of an existing webpage, such as http://</a:t>
            </a:r>
            <a:r>
              <a:rPr lang="en-US" dirty="0" smtClean="0"/>
              <a:t>www.google.com</a:t>
            </a:r>
            <a:r>
              <a:rPr lang="en-US" dirty="0"/>
              <a:t>. Office automatically converts the address into a link</a:t>
            </a:r>
            <a:r>
              <a:rPr lang="en-US" dirty="0" smtClean="0"/>
              <a:t>.</a:t>
            </a:r>
          </a:p>
          <a:p>
            <a:r>
              <a:rPr lang="en-US" dirty="0"/>
              <a:t>A cross-reference allows you to link to other parts of the same document. For example, you might use a cross-reference to link to a chart or graphic that appears elsewhere in the document. The cross-reference appears as a link that takes the reader to the referenced item.</a:t>
            </a:r>
          </a:p>
        </p:txBody>
      </p:sp>
    </p:spTree>
    <p:extLst>
      <p:ext uri="{BB962C8B-B14F-4D97-AF65-F5344CB8AC3E}">
        <p14:creationId xmlns:p14="http://schemas.microsoft.com/office/powerpoint/2010/main" val="37341876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INSERT TAB</a:t>
            </a:r>
            <a:r>
              <a:rPr lang="en-US" dirty="0" smtClean="0"/>
              <a:t/>
            </a:r>
            <a:br>
              <a:rPr lang="en-US" dirty="0" smtClean="0"/>
            </a:br>
            <a:r>
              <a:rPr lang="en-US" dirty="0" smtClean="0"/>
              <a:t>                                          HEADER AND FOOTER</a:t>
            </a:r>
            <a:endParaRPr lang="en-US" dirty="0"/>
          </a:p>
        </p:txBody>
      </p:sp>
      <p:sp>
        <p:nvSpPr>
          <p:cNvPr id="3" name="Content Placeholder 2"/>
          <p:cNvSpPr>
            <a:spLocks noGrp="1"/>
          </p:cNvSpPr>
          <p:nvPr>
            <p:ph idx="1"/>
          </p:nvPr>
        </p:nvSpPr>
        <p:spPr/>
        <p:txBody>
          <a:bodyPr/>
          <a:lstStyle/>
          <a:p>
            <a:r>
              <a:rPr lang="en-US" dirty="0" smtClean="0"/>
              <a:t>Headers help to showcase information such as page number title, author at the top of every page on the document. Word provides templates to pick specific headers from. </a:t>
            </a:r>
          </a:p>
          <a:p>
            <a:r>
              <a:rPr lang="en-US" dirty="0" smtClean="0"/>
              <a:t>Footers perform the same duty as headers except they are placed below every page. They also contain templates and may be used for numbering pages.</a:t>
            </a:r>
          </a:p>
          <a:p>
            <a:r>
              <a:rPr lang="en-US" dirty="0" smtClean="0"/>
              <a:t>Page number allows users to number pages in a word document.</a:t>
            </a:r>
            <a:endParaRPr lang="en-US" dirty="0"/>
          </a:p>
        </p:txBody>
      </p:sp>
    </p:spTree>
    <p:extLst>
      <p:ext uri="{BB962C8B-B14F-4D97-AF65-F5344CB8AC3E}">
        <p14:creationId xmlns:p14="http://schemas.microsoft.com/office/powerpoint/2010/main" val="22405481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INSERT TAB</a:t>
            </a:r>
            <a:r>
              <a:rPr lang="en-US" dirty="0" smtClean="0"/>
              <a:t/>
            </a:r>
            <a:br>
              <a:rPr lang="en-US" dirty="0" smtClean="0"/>
            </a:br>
            <a:r>
              <a:rPr lang="en-US" dirty="0" smtClean="0"/>
              <a:t>                                  SYMBOLS AND EQUATIONS</a:t>
            </a:r>
            <a:endParaRPr lang="en-US" dirty="0"/>
          </a:p>
        </p:txBody>
      </p:sp>
      <p:sp>
        <p:nvSpPr>
          <p:cNvPr id="3" name="Content Placeholder 2"/>
          <p:cNvSpPr>
            <a:spLocks noGrp="1"/>
          </p:cNvSpPr>
          <p:nvPr>
            <p:ph idx="1"/>
          </p:nvPr>
        </p:nvSpPr>
        <p:spPr/>
        <p:txBody>
          <a:bodyPr/>
          <a:lstStyle/>
          <a:p>
            <a:r>
              <a:rPr lang="en-US" dirty="0" smtClean="0"/>
              <a:t>Users can choose from a variety of templates of various equations from the options. When a user preferred equation isn’t found, there is an option beneath the list to create a custom equation.</a:t>
            </a:r>
          </a:p>
          <a:p>
            <a:r>
              <a:rPr lang="en-US" dirty="0" smtClean="0"/>
              <a:t>These symbols may include arithmetic, operational, algebraic or scientific.</a:t>
            </a:r>
          </a:p>
          <a:p>
            <a:r>
              <a:rPr lang="en-US" dirty="0" smtClean="0"/>
              <a:t>Placing the cursor at a point allows the user to insert either an equation or a symbol there. </a:t>
            </a:r>
            <a:endParaRPr lang="en-US" dirty="0"/>
          </a:p>
        </p:txBody>
      </p:sp>
    </p:spTree>
    <p:extLst>
      <p:ext uri="{BB962C8B-B14F-4D97-AF65-F5344CB8AC3E}">
        <p14:creationId xmlns:p14="http://schemas.microsoft.com/office/powerpoint/2010/main" val="14684762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lstStyle/>
          <a:p>
            <a:r>
              <a:rPr lang="en-US" dirty="0" smtClean="0"/>
              <a:t>The design tab includes options for formatting mostly the background for every page in a document.</a:t>
            </a:r>
          </a:p>
          <a:p>
            <a:r>
              <a:rPr lang="en-US" dirty="0" smtClean="0"/>
              <a:t>They may include options for adding themes, watermarks and page. color.</a:t>
            </a:r>
          </a:p>
          <a:p>
            <a:endParaRPr lang="en-US" dirty="0"/>
          </a:p>
        </p:txBody>
      </p:sp>
    </p:spTree>
    <p:extLst>
      <p:ext uri="{BB962C8B-B14F-4D97-AF65-F5344CB8AC3E}">
        <p14:creationId xmlns:p14="http://schemas.microsoft.com/office/powerpoint/2010/main" val="42877124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sp>
        <p:nvSpPr>
          <p:cNvPr id="3" name="Content Placeholder 2"/>
          <p:cNvSpPr>
            <a:spLocks noGrp="1"/>
          </p:cNvSpPr>
          <p:nvPr>
            <p:ph idx="1"/>
          </p:nvPr>
        </p:nvSpPr>
        <p:spPr/>
        <p:txBody>
          <a:bodyPr/>
          <a:lstStyle/>
          <a:p>
            <a:r>
              <a:rPr lang="en-US" dirty="0" smtClean="0"/>
              <a:t>The layout tab allows formatting of a document such as the document </a:t>
            </a:r>
            <a:r>
              <a:rPr lang="en-US" dirty="0"/>
              <a:t>orientation, page size, margins, indentation, line spacing and paragraph settings</a:t>
            </a:r>
            <a:r>
              <a:rPr lang="en-US" dirty="0" smtClean="0"/>
              <a:t>.</a:t>
            </a:r>
          </a:p>
          <a:p>
            <a:r>
              <a:rPr lang="en-US" dirty="0" smtClean="0"/>
              <a:t>It includes the page setup, paragraphing and arrange.</a:t>
            </a:r>
            <a:endParaRPr lang="en-US" dirty="0"/>
          </a:p>
        </p:txBody>
      </p:sp>
    </p:spTree>
    <p:extLst>
      <p:ext uri="{BB962C8B-B14F-4D97-AF65-F5344CB8AC3E}">
        <p14:creationId xmlns:p14="http://schemas.microsoft.com/office/powerpoint/2010/main" val="15438364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LAYOUT</a:t>
            </a:r>
            <a:r>
              <a:rPr lang="en-US" dirty="0" smtClean="0"/>
              <a:t/>
            </a:r>
            <a:br>
              <a:rPr lang="en-US" dirty="0" smtClean="0"/>
            </a:br>
            <a:r>
              <a:rPr lang="en-US" dirty="0" smtClean="0"/>
              <a:t>                                                            PAGE SETUP</a:t>
            </a:r>
            <a:endParaRPr lang="en-US" dirty="0"/>
          </a:p>
        </p:txBody>
      </p:sp>
      <p:sp>
        <p:nvSpPr>
          <p:cNvPr id="3" name="Content Placeholder 2"/>
          <p:cNvSpPr>
            <a:spLocks noGrp="1"/>
          </p:cNvSpPr>
          <p:nvPr>
            <p:ph idx="1"/>
          </p:nvPr>
        </p:nvSpPr>
        <p:spPr/>
        <p:txBody>
          <a:bodyPr>
            <a:normAutofit fontScale="92500"/>
          </a:bodyPr>
          <a:lstStyle/>
          <a:p>
            <a:r>
              <a:rPr lang="en-US" dirty="0" smtClean="0"/>
              <a:t>By default, margins are 1 inch from the edge of a sheet. However, if a  </a:t>
            </a:r>
            <a:r>
              <a:rPr lang="en-US" dirty="0"/>
              <a:t>document requires a different setting for page margins, you can either choose a pre-defined page margin or </a:t>
            </a:r>
            <a:r>
              <a:rPr lang="en-US" dirty="0" smtClean="0"/>
              <a:t>customize </a:t>
            </a:r>
            <a:r>
              <a:rPr lang="en-US" dirty="0"/>
              <a:t>your very own page margin</a:t>
            </a:r>
            <a:r>
              <a:rPr lang="en-US" dirty="0" smtClean="0"/>
              <a:t>.</a:t>
            </a:r>
          </a:p>
          <a:p>
            <a:r>
              <a:rPr lang="en-US" dirty="0" smtClean="0"/>
              <a:t>Orientation positions a page in either portrait or landscape.</a:t>
            </a:r>
          </a:p>
          <a:p>
            <a:r>
              <a:rPr lang="en-US" dirty="0" smtClean="0"/>
              <a:t>Size allows users to choose specific page or paper types such as letter, A4, A3 or letter. These are mostly predefined before starting to type texts.</a:t>
            </a:r>
          </a:p>
          <a:p>
            <a:r>
              <a:rPr lang="en-US" dirty="0" smtClean="0"/>
              <a:t>Columns divide a specific page into 2, 3 or other equal halves.</a:t>
            </a:r>
          </a:p>
          <a:p>
            <a:r>
              <a:rPr lang="en-US" dirty="0" smtClean="0"/>
              <a:t>Hyphenation allows word to place hyphens automatically at the end of words rather than moving them to the next line.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9477411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sp>
        <p:nvSpPr>
          <p:cNvPr id="3" name="Content Placeholder 2"/>
          <p:cNvSpPr>
            <a:spLocks noGrp="1"/>
          </p:cNvSpPr>
          <p:nvPr>
            <p:ph idx="1"/>
          </p:nvPr>
        </p:nvSpPr>
        <p:spPr/>
        <p:txBody>
          <a:bodyPr/>
          <a:lstStyle/>
          <a:p>
            <a:r>
              <a:rPr lang="en-US" dirty="0" smtClean="0"/>
              <a:t>The paragraph panels provides specific distances within which indents should be made.</a:t>
            </a:r>
          </a:p>
          <a:p>
            <a:r>
              <a:rPr lang="en-US" dirty="0" smtClean="0"/>
              <a:t>The arrange panel gives users options as to how to position figures in the midst of texts, whether to place figure in front or backwards amongst the texts. </a:t>
            </a:r>
            <a:endParaRPr lang="en-US" dirty="0"/>
          </a:p>
        </p:txBody>
      </p:sp>
    </p:spTree>
    <p:extLst>
      <p:ext uri="{BB962C8B-B14F-4D97-AF65-F5344CB8AC3E}">
        <p14:creationId xmlns:p14="http://schemas.microsoft.com/office/powerpoint/2010/main" val="3862368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MICROSOFT OFFICE</a:t>
            </a:r>
            <a:endParaRPr lang="en-US" dirty="0"/>
          </a:p>
        </p:txBody>
      </p:sp>
      <p:sp>
        <p:nvSpPr>
          <p:cNvPr id="3" name="Content Placeholder 2"/>
          <p:cNvSpPr>
            <a:spLocks noGrp="1"/>
          </p:cNvSpPr>
          <p:nvPr>
            <p:ph idx="1"/>
          </p:nvPr>
        </p:nvSpPr>
        <p:spPr/>
        <p:txBody>
          <a:bodyPr>
            <a:normAutofit/>
          </a:bodyPr>
          <a:lstStyle/>
          <a:p>
            <a:r>
              <a:rPr lang="en-US" dirty="0" smtClean="0"/>
              <a:t>Microsoft Office </a:t>
            </a:r>
            <a:r>
              <a:rPr lang="en-US" dirty="0"/>
              <a:t>consists of five core programs: Word, </a:t>
            </a:r>
            <a:r>
              <a:rPr lang="en-US" dirty="0" smtClean="0"/>
              <a:t>Excel, PowerPoint</a:t>
            </a:r>
            <a:r>
              <a:rPr lang="en-US" dirty="0"/>
              <a:t>, </a:t>
            </a:r>
            <a:r>
              <a:rPr lang="en-US" dirty="0" smtClean="0"/>
              <a:t>Access </a:t>
            </a:r>
            <a:r>
              <a:rPr lang="en-US" dirty="0"/>
              <a:t>and </a:t>
            </a:r>
            <a:r>
              <a:rPr lang="en-US" dirty="0" smtClean="0"/>
              <a:t>Outlook </a:t>
            </a:r>
            <a:r>
              <a:rPr lang="en-US" dirty="0"/>
              <a:t>and each program specializes in manipulating different data</a:t>
            </a:r>
            <a:r>
              <a:rPr lang="en-US" dirty="0" smtClean="0"/>
              <a:t>.</a:t>
            </a:r>
          </a:p>
          <a:p>
            <a:r>
              <a:rPr lang="en-US" dirty="0" smtClean="0"/>
              <a:t> </a:t>
            </a:r>
            <a:r>
              <a:rPr lang="en-US" dirty="0"/>
              <a:t>Word manipulates text; Excel </a:t>
            </a:r>
            <a:r>
              <a:rPr lang="en-US" dirty="0" smtClean="0"/>
              <a:t>manipulates numbers</a:t>
            </a:r>
            <a:r>
              <a:rPr lang="en-US" dirty="0"/>
              <a:t>; </a:t>
            </a:r>
            <a:r>
              <a:rPr lang="en-US" dirty="0" smtClean="0"/>
              <a:t>PowerPoint, manipulates </a:t>
            </a:r>
            <a:r>
              <a:rPr lang="en-US" dirty="0"/>
              <a:t>text and pictures to create a slide show; </a:t>
            </a:r>
            <a:r>
              <a:rPr lang="en-US" dirty="0" smtClean="0"/>
              <a:t>Access manipulates </a:t>
            </a:r>
            <a:r>
              <a:rPr lang="en-US" dirty="0"/>
              <a:t>organized, repetitive data such as inventories; </a:t>
            </a:r>
            <a:r>
              <a:rPr lang="en-US" dirty="0" smtClean="0"/>
              <a:t>and Outlook </a:t>
            </a:r>
            <a:r>
              <a:rPr lang="en-US" dirty="0"/>
              <a:t>manipulates personal information such as email </a:t>
            </a:r>
            <a:r>
              <a:rPr lang="en-US" dirty="0" smtClean="0"/>
              <a:t>addresses and </a:t>
            </a:r>
            <a:r>
              <a:rPr lang="en-US" dirty="0"/>
              <a:t>phone numbers.</a:t>
            </a:r>
            <a:r>
              <a:rPr lang="en-US" dirty="0" smtClean="0"/>
              <a:t> </a:t>
            </a:r>
            <a:br>
              <a:rPr lang="en-US" dirty="0" smtClean="0"/>
            </a:br>
            <a:endParaRPr lang="en-US" dirty="0"/>
          </a:p>
        </p:txBody>
      </p:sp>
    </p:spTree>
    <p:extLst>
      <p:ext uri="{BB962C8B-B14F-4D97-AF65-F5344CB8AC3E}">
        <p14:creationId xmlns:p14="http://schemas.microsoft.com/office/powerpoint/2010/main" val="22908241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This tab contains everything about creating table of content.</a:t>
            </a:r>
          </a:p>
          <a:p>
            <a:r>
              <a:rPr lang="en-US" dirty="0" smtClean="0"/>
              <a:t>It involves creating footnotes, citations, captioning table of content and indexing.</a:t>
            </a:r>
            <a:endParaRPr lang="en-US" dirty="0"/>
          </a:p>
        </p:txBody>
      </p:sp>
    </p:spTree>
    <p:extLst>
      <p:ext uri="{BB962C8B-B14F-4D97-AF65-F5344CB8AC3E}">
        <p14:creationId xmlns:p14="http://schemas.microsoft.com/office/powerpoint/2010/main" val="8465868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OF A REPORT</a:t>
            </a:r>
            <a:endParaRPr lang="en-US" dirty="0"/>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dirty="0" smtClean="0"/>
              <a:t>Format of a report refers to the way or overall layout in which a report is made.</a:t>
            </a:r>
          </a:p>
          <a:p>
            <a:r>
              <a:rPr lang="en-US" dirty="0" smtClean="0"/>
              <a:t>Cover Page</a:t>
            </a:r>
          </a:p>
          <a:p>
            <a:r>
              <a:rPr lang="en-US" sz="2700" dirty="0" smtClean="0">
                <a:solidFill>
                  <a:prstClr val="black"/>
                </a:solidFill>
              </a:rPr>
              <a:t>Table Of Contents</a:t>
            </a:r>
            <a:endParaRPr lang="en-US" dirty="0" smtClean="0">
              <a:solidFill>
                <a:prstClr val="black"/>
              </a:solidFill>
            </a:endParaRPr>
          </a:p>
          <a:p>
            <a:r>
              <a:rPr lang="en-US" sz="2700" dirty="0" smtClean="0">
                <a:solidFill>
                  <a:prstClr val="black"/>
                </a:solidFill>
              </a:rPr>
              <a:t>Body Of Report</a:t>
            </a:r>
          </a:p>
          <a:p>
            <a:pPr lvl="1">
              <a:lnSpc>
                <a:spcPct val="100000"/>
              </a:lnSpc>
              <a:spcBef>
                <a:spcPct val="20000"/>
              </a:spcBef>
              <a:buFont typeface="Wingdings" panose="05000000000000000000" pitchFamily="2" charset="2"/>
              <a:buChar char="ü"/>
            </a:pPr>
            <a:endParaRPr lang="en-US" dirty="0" smtClean="0">
              <a:solidFill>
                <a:prstClr val="black"/>
              </a:solidFill>
            </a:endParaRPr>
          </a:p>
          <a:p>
            <a:pPr lvl="1">
              <a:lnSpc>
                <a:spcPct val="100000"/>
              </a:lnSpc>
              <a:spcBef>
                <a:spcPct val="20000"/>
              </a:spcBef>
              <a:buFont typeface="Wingdings" panose="05000000000000000000" pitchFamily="2" charset="2"/>
              <a:buChar char="ü"/>
            </a:pPr>
            <a:r>
              <a:rPr lang="en-US" dirty="0" smtClean="0">
                <a:solidFill>
                  <a:prstClr val="black"/>
                </a:solidFill>
              </a:rPr>
              <a:t>BACKGROUND </a:t>
            </a:r>
            <a:r>
              <a:rPr lang="en-US" dirty="0">
                <a:solidFill>
                  <a:prstClr val="black"/>
                </a:solidFill>
              </a:rPr>
              <a:t>/  INTRODUCTION</a:t>
            </a:r>
          </a:p>
          <a:p>
            <a:pPr lvl="1">
              <a:lnSpc>
                <a:spcPct val="100000"/>
              </a:lnSpc>
              <a:spcBef>
                <a:spcPct val="20000"/>
              </a:spcBef>
              <a:buFont typeface="Wingdings" panose="05000000000000000000" pitchFamily="2" charset="2"/>
              <a:buChar char="ü"/>
            </a:pPr>
            <a:r>
              <a:rPr lang="en-US" dirty="0">
                <a:solidFill>
                  <a:prstClr val="black"/>
                </a:solidFill>
              </a:rPr>
              <a:t>AIM / OBJECTIVES</a:t>
            </a:r>
          </a:p>
          <a:p>
            <a:pPr lvl="1">
              <a:lnSpc>
                <a:spcPct val="100000"/>
              </a:lnSpc>
              <a:spcBef>
                <a:spcPct val="20000"/>
              </a:spcBef>
              <a:buFont typeface="Wingdings" panose="05000000000000000000" pitchFamily="2" charset="2"/>
              <a:buChar char="ü"/>
            </a:pPr>
            <a:r>
              <a:rPr lang="en-US" dirty="0">
                <a:solidFill>
                  <a:prstClr val="black"/>
                </a:solidFill>
              </a:rPr>
              <a:t>SPECIFIC OBJECTIVES</a:t>
            </a:r>
          </a:p>
          <a:p>
            <a:pPr lvl="1">
              <a:lnSpc>
                <a:spcPct val="100000"/>
              </a:lnSpc>
              <a:spcBef>
                <a:spcPct val="20000"/>
              </a:spcBef>
              <a:buFont typeface="Wingdings" panose="05000000000000000000" pitchFamily="2" charset="2"/>
              <a:buChar char="ü"/>
            </a:pPr>
            <a:r>
              <a:rPr lang="en-US" dirty="0">
                <a:solidFill>
                  <a:prstClr val="black"/>
                </a:solidFill>
              </a:rPr>
              <a:t>APPARATUS</a:t>
            </a:r>
          </a:p>
          <a:p>
            <a:pPr lvl="1">
              <a:lnSpc>
                <a:spcPct val="100000"/>
              </a:lnSpc>
              <a:spcBef>
                <a:spcPct val="20000"/>
              </a:spcBef>
              <a:buFont typeface="Wingdings" panose="05000000000000000000" pitchFamily="2" charset="2"/>
              <a:buChar char="ü"/>
            </a:pPr>
            <a:r>
              <a:rPr lang="en-US" dirty="0">
                <a:solidFill>
                  <a:prstClr val="black"/>
                </a:solidFill>
              </a:rPr>
              <a:t>THEORY</a:t>
            </a:r>
          </a:p>
          <a:p>
            <a:pPr lvl="1">
              <a:lnSpc>
                <a:spcPct val="100000"/>
              </a:lnSpc>
              <a:spcBef>
                <a:spcPct val="20000"/>
              </a:spcBef>
              <a:buFont typeface="Wingdings" panose="05000000000000000000" pitchFamily="2" charset="2"/>
              <a:buChar char="ü"/>
            </a:pPr>
            <a:r>
              <a:rPr lang="en-US" dirty="0" smtClean="0">
                <a:solidFill>
                  <a:prstClr val="black"/>
                </a:solidFill>
              </a:rPr>
              <a:t>EXPERIMENT</a:t>
            </a:r>
            <a:endParaRPr lang="en-US" dirty="0">
              <a:solidFill>
                <a:prstClr val="black"/>
              </a:solidFill>
            </a:endParaRPr>
          </a:p>
        </p:txBody>
      </p:sp>
    </p:spTree>
    <p:extLst>
      <p:ext uri="{BB962C8B-B14F-4D97-AF65-F5344CB8AC3E}">
        <p14:creationId xmlns:p14="http://schemas.microsoft.com/office/powerpoint/2010/main" val="9246372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OF A REPORT</a:t>
            </a:r>
            <a:endParaRPr lang="en-US" dirty="0"/>
          </a:p>
        </p:txBody>
      </p:sp>
      <p:sp>
        <p:nvSpPr>
          <p:cNvPr id="3" name="Content Placeholder 2"/>
          <p:cNvSpPr>
            <a:spLocks noGrp="1"/>
          </p:cNvSpPr>
          <p:nvPr>
            <p:ph idx="1"/>
          </p:nvPr>
        </p:nvSpPr>
        <p:spPr/>
        <p:txBody>
          <a:bodyPr/>
          <a:lstStyle/>
          <a:p>
            <a:pPr lvl="1">
              <a:buFont typeface="Wingdings" panose="05000000000000000000" pitchFamily="2" charset="2"/>
              <a:buChar char="ü"/>
            </a:pPr>
            <a:r>
              <a:rPr lang="en-US" dirty="0"/>
              <a:t>RESULTS</a:t>
            </a:r>
          </a:p>
          <a:p>
            <a:pPr lvl="1">
              <a:buFont typeface="Wingdings" panose="05000000000000000000" pitchFamily="2" charset="2"/>
              <a:buChar char="ü"/>
            </a:pPr>
            <a:r>
              <a:rPr lang="en-US" dirty="0"/>
              <a:t>ANALYSIS OF RESULTS</a:t>
            </a:r>
          </a:p>
          <a:p>
            <a:pPr lvl="1">
              <a:buFont typeface="Wingdings" panose="05000000000000000000" pitchFamily="2" charset="2"/>
              <a:buChar char="ü"/>
            </a:pPr>
            <a:r>
              <a:rPr lang="en-US" dirty="0"/>
              <a:t>OBSERVATIONS</a:t>
            </a:r>
          </a:p>
          <a:p>
            <a:pPr lvl="1">
              <a:buFont typeface="Wingdings" panose="05000000000000000000" pitchFamily="2" charset="2"/>
              <a:buChar char="ü"/>
            </a:pPr>
            <a:r>
              <a:rPr lang="en-US" dirty="0"/>
              <a:t>DISCUSSIONS</a:t>
            </a:r>
          </a:p>
          <a:p>
            <a:pPr lvl="1">
              <a:buFont typeface="Wingdings" panose="05000000000000000000" pitchFamily="2" charset="2"/>
              <a:buChar char="ü"/>
            </a:pPr>
            <a:r>
              <a:rPr lang="en-US" dirty="0"/>
              <a:t>CONCLUSION</a:t>
            </a:r>
          </a:p>
          <a:p>
            <a:pPr lvl="1">
              <a:buFont typeface="Wingdings" panose="05000000000000000000" pitchFamily="2" charset="2"/>
              <a:buChar char="ü"/>
            </a:pPr>
            <a:r>
              <a:rPr lang="en-US" dirty="0"/>
              <a:t>RECOMMENDATION</a:t>
            </a:r>
          </a:p>
          <a:p>
            <a:pPr lvl="1">
              <a:buFont typeface="Wingdings" panose="05000000000000000000" pitchFamily="2" charset="2"/>
              <a:buChar char="ü"/>
            </a:pPr>
            <a:r>
              <a:rPr lang="en-US" dirty="0"/>
              <a:t>REFERENCES</a:t>
            </a:r>
          </a:p>
          <a:p>
            <a:pPr marL="0" indent="0">
              <a:buNone/>
            </a:pPr>
            <a:endParaRPr lang="en-US" dirty="0"/>
          </a:p>
        </p:txBody>
      </p:sp>
    </p:spTree>
    <p:extLst>
      <p:ext uri="{BB962C8B-B14F-4D97-AF65-F5344CB8AC3E}">
        <p14:creationId xmlns:p14="http://schemas.microsoft.com/office/powerpoint/2010/main" val="444605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698" y="0"/>
            <a:ext cx="10515600" cy="1325563"/>
          </a:xfrm>
        </p:spPr>
        <p:txBody>
          <a:bodyPr/>
          <a:lstStyle/>
          <a:p>
            <a:r>
              <a:rPr lang="en-US" dirty="0" smtClean="0"/>
              <a:t>COVER PAGE</a:t>
            </a:r>
            <a:endParaRPr lang="en-US" dirty="0"/>
          </a:p>
        </p:txBody>
      </p:sp>
      <p:sp>
        <p:nvSpPr>
          <p:cNvPr id="3" name="Content Placeholder 2"/>
          <p:cNvSpPr>
            <a:spLocks noGrp="1"/>
          </p:cNvSpPr>
          <p:nvPr>
            <p:ph idx="1"/>
          </p:nvPr>
        </p:nvSpPr>
        <p:spPr>
          <a:xfrm>
            <a:off x="854826" y="1127356"/>
            <a:ext cx="10515600" cy="5730644"/>
          </a:xfrm>
        </p:spPr>
        <p:txBody>
          <a:bodyPr>
            <a:normAutofit fontScale="85000" lnSpcReduction="10000"/>
          </a:bodyPr>
          <a:lstStyle/>
          <a:p>
            <a:r>
              <a:rPr lang="en-US" dirty="0" smtClean="0"/>
              <a:t>A cover page also referred to as a title page is usually the first page which contains general and basic information such as the topic, name of the author, date of writing report.</a:t>
            </a:r>
          </a:p>
          <a:p>
            <a:r>
              <a:rPr lang="en-US" dirty="0" smtClean="0"/>
              <a:t>It serves the purpose of introducing a work.</a:t>
            </a:r>
          </a:p>
          <a:p>
            <a:r>
              <a:rPr lang="en-US" dirty="0" smtClean="0"/>
              <a:t>For the purpose of this course  being geared towards drafting lab reports, a cover page of a typical lab report must contain;</a:t>
            </a:r>
          </a:p>
          <a:p>
            <a:pPr lvl="1">
              <a:lnSpc>
                <a:spcPct val="100000"/>
              </a:lnSpc>
              <a:spcBef>
                <a:spcPct val="20000"/>
              </a:spcBef>
              <a:buFont typeface="Wingdings" panose="05000000000000000000" pitchFamily="2" charset="2"/>
              <a:buChar char="q"/>
            </a:pPr>
            <a:r>
              <a:rPr lang="en-US" sz="2800" dirty="0" smtClean="0">
                <a:solidFill>
                  <a:prstClr val="black"/>
                </a:solidFill>
              </a:rPr>
              <a:t>University Name</a:t>
            </a:r>
            <a:endParaRPr lang="en-US" sz="2800" dirty="0">
              <a:solidFill>
                <a:prstClr val="black"/>
              </a:solidFill>
            </a:endParaRPr>
          </a:p>
          <a:p>
            <a:pPr lvl="1">
              <a:lnSpc>
                <a:spcPct val="100000"/>
              </a:lnSpc>
              <a:spcBef>
                <a:spcPct val="20000"/>
              </a:spcBef>
              <a:buFont typeface="Wingdings" panose="05000000000000000000" pitchFamily="2" charset="2"/>
              <a:buChar char="q"/>
            </a:pPr>
            <a:r>
              <a:rPr lang="en-US" sz="2800" dirty="0" smtClean="0">
                <a:solidFill>
                  <a:prstClr val="black"/>
                </a:solidFill>
              </a:rPr>
              <a:t>College</a:t>
            </a:r>
          </a:p>
          <a:p>
            <a:pPr lvl="1">
              <a:lnSpc>
                <a:spcPct val="100000"/>
              </a:lnSpc>
              <a:spcBef>
                <a:spcPct val="20000"/>
              </a:spcBef>
              <a:buFont typeface="Wingdings" panose="05000000000000000000" pitchFamily="2" charset="2"/>
              <a:buChar char="q"/>
            </a:pPr>
            <a:r>
              <a:rPr lang="en-US" sz="2800" dirty="0" smtClean="0">
                <a:solidFill>
                  <a:prstClr val="black"/>
                </a:solidFill>
              </a:rPr>
              <a:t>Faculty</a:t>
            </a:r>
            <a:endParaRPr lang="en-US" sz="2800" dirty="0">
              <a:solidFill>
                <a:prstClr val="black"/>
              </a:solidFill>
            </a:endParaRPr>
          </a:p>
          <a:p>
            <a:pPr lvl="1">
              <a:lnSpc>
                <a:spcPct val="100000"/>
              </a:lnSpc>
              <a:spcBef>
                <a:spcPct val="20000"/>
              </a:spcBef>
              <a:buFont typeface="Wingdings" panose="05000000000000000000" pitchFamily="2" charset="2"/>
              <a:buChar char="q"/>
            </a:pPr>
            <a:r>
              <a:rPr lang="en-US" sz="2800" dirty="0">
                <a:solidFill>
                  <a:prstClr val="black"/>
                </a:solidFill>
              </a:rPr>
              <a:t>Department</a:t>
            </a:r>
          </a:p>
          <a:p>
            <a:pPr lvl="1">
              <a:lnSpc>
                <a:spcPct val="100000"/>
              </a:lnSpc>
              <a:spcBef>
                <a:spcPct val="20000"/>
              </a:spcBef>
              <a:buFont typeface="Wingdings" panose="05000000000000000000" pitchFamily="2" charset="2"/>
              <a:buChar char="q"/>
            </a:pPr>
            <a:r>
              <a:rPr lang="en-US" sz="2800" dirty="0">
                <a:solidFill>
                  <a:prstClr val="black"/>
                </a:solidFill>
              </a:rPr>
              <a:t>Programme</a:t>
            </a:r>
          </a:p>
          <a:p>
            <a:pPr lvl="1">
              <a:lnSpc>
                <a:spcPct val="100000"/>
              </a:lnSpc>
              <a:spcBef>
                <a:spcPct val="20000"/>
              </a:spcBef>
              <a:buFont typeface="Wingdings" panose="05000000000000000000" pitchFamily="2" charset="2"/>
              <a:buChar char="q"/>
            </a:pPr>
            <a:r>
              <a:rPr lang="en-US" sz="2800" dirty="0">
                <a:solidFill>
                  <a:prstClr val="black"/>
                </a:solidFill>
              </a:rPr>
              <a:t>Topic</a:t>
            </a:r>
          </a:p>
          <a:p>
            <a:pPr lvl="1">
              <a:lnSpc>
                <a:spcPct val="100000"/>
              </a:lnSpc>
              <a:spcBef>
                <a:spcPct val="20000"/>
              </a:spcBef>
              <a:buFont typeface="Wingdings" panose="05000000000000000000" pitchFamily="2" charset="2"/>
              <a:buChar char="q"/>
            </a:pPr>
            <a:r>
              <a:rPr lang="en-US" sz="2800" dirty="0">
                <a:solidFill>
                  <a:prstClr val="black"/>
                </a:solidFill>
              </a:rPr>
              <a:t>Author</a:t>
            </a:r>
          </a:p>
          <a:p>
            <a:pPr lvl="1">
              <a:lnSpc>
                <a:spcPct val="100000"/>
              </a:lnSpc>
              <a:spcBef>
                <a:spcPct val="20000"/>
              </a:spcBef>
              <a:buFont typeface="Wingdings" panose="05000000000000000000" pitchFamily="2" charset="2"/>
              <a:buChar char="q"/>
            </a:pPr>
            <a:r>
              <a:rPr lang="en-US" sz="2800" dirty="0" smtClean="0">
                <a:solidFill>
                  <a:prstClr val="black"/>
                </a:solidFill>
              </a:rPr>
              <a:t>Date</a:t>
            </a:r>
          </a:p>
          <a:p>
            <a:pPr lvl="1">
              <a:lnSpc>
                <a:spcPct val="100000"/>
              </a:lnSpc>
              <a:spcBef>
                <a:spcPct val="20000"/>
              </a:spcBef>
              <a:buFont typeface="Wingdings" panose="05000000000000000000" pitchFamily="2" charset="2"/>
              <a:buChar char="q"/>
            </a:pPr>
            <a:r>
              <a:rPr lang="en-US" sz="2800" dirty="0" smtClean="0">
                <a:solidFill>
                  <a:prstClr val="black"/>
                </a:solidFill>
              </a:rPr>
              <a:t>Signature(optional and may only be appended after a hard copy print out.</a:t>
            </a:r>
            <a:endParaRPr lang="en-US" sz="2800" dirty="0">
              <a:solidFill>
                <a:prstClr val="black"/>
              </a:solidFill>
            </a:endParaRPr>
          </a:p>
          <a:p>
            <a:endParaRPr lang="en-US" dirty="0" smtClean="0"/>
          </a:p>
          <a:p>
            <a:endParaRPr lang="en-US" dirty="0"/>
          </a:p>
        </p:txBody>
      </p:sp>
    </p:spTree>
    <p:extLst>
      <p:ext uri="{BB962C8B-B14F-4D97-AF65-F5344CB8AC3E}">
        <p14:creationId xmlns:p14="http://schemas.microsoft.com/office/powerpoint/2010/main" val="25292233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277302498"/>
              </p:ext>
            </p:extLst>
          </p:nvPr>
        </p:nvGraphicFramePr>
        <p:xfrm>
          <a:off x="3305175" y="407988"/>
          <a:ext cx="4146550" cy="5502275"/>
        </p:xfrm>
        <a:graphic>
          <a:graphicData uri="http://schemas.openxmlformats.org/presentationml/2006/ole">
            <mc:AlternateContent xmlns:mc="http://schemas.openxmlformats.org/markup-compatibility/2006">
              <mc:Choice xmlns:v="urn:schemas-microsoft-com:vml" Requires="v">
                <p:oleObj spid="_x0000_s1111" name="Документ" r:id="rId3" imgW="5968480" imgH="7920900" progId="Word.Document.12">
                  <p:embed/>
                </p:oleObj>
              </mc:Choice>
              <mc:Fallback>
                <p:oleObj name="Документ" r:id="rId3" imgW="5968480" imgH="7920900" progId="Word.Document.12">
                  <p:embed/>
                  <p:pic>
                    <p:nvPicPr>
                      <p:cNvPr id="0" name=""/>
                      <p:cNvPicPr/>
                      <p:nvPr/>
                    </p:nvPicPr>
                    <p:blipFill>
                      <a:blip r:embed="rId4"/>
                      <a:stretch>
                        <a:fillRect/>
                      </a:stretch>
                    </p:blipFill>
                    <p:spPr>
                      <a:xfrm>
                        <a:off x="3305175" y="407988"/>
                        <a:ext cx="4146550" cy="5502275"/>
                      </a:xfrm>
                      <a:prstGeom prst="rect">
                        <a:avLst/>
                      </a:prstGeom>
                    </p:spPr>
                  </p:pic>
                </p:oleObj>
              </mc:Fallback>
            </mc:AlternateContent>
          </a:graphicData>
        </a:graphic>
      </p:graphicFrame>
      <p:sp>
        <p:nvSpPr>
          <p:cNvPr id="5" name="TextBox 4"/>
          <p:cNvSpPr txBox="1"/>
          <p:nvPr/>
        </p:nvSpPr>
        <p:spPr>
          <a:xfrm>
            <a:off x="2527068" y="5993476"/>
            <a:ext cx="3291841" cy="369332"/>
          </a:xfrm>
          <a:prstGeom prst="rect">
            <a:avLst/>
          </a:prstGeom>
          <a:noFill/>
        </p:spPr>
        <p:txBody>
          <a:bodyPr wrap="square" rtlCol="0">
            <a:spAutoFit/>
          </a:bodyPr>
          <a:lstStyle/>
          <a:p>
            <a:r>
              <a:rPr lang="en-US" dirty="0" smtClean="0"/>
              <a:t>Figure 9: Sample Cover Page</a:t>
            </a:r>
            <a:endParaRPr lang="en-US" dirty="0"/>
          </a:p>
        </p:txBody>
      </p:sp>
    </p:spTree>
    <p:extLst>
      <p:ext uri="{BB962C8B-B14F-4D97-AF65-F5344CB8AC3E}">
        <p14:creationId xmlns:p14="http://schemas.microsoft.com/office/powerpoint/2010/main" val="14125739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701"/>
            <a:ext cx="10515600" cy="1325563"/>
          </a:xfrm>
        </p:spPr>
        <p:txBody>
          <a:bodyPr/>
          <a:lstStyle/>
          <a:p>
            <a:r>
              <a:rPr lang="en-US" dirty="0" smtClean="0"/>
              <a:t>CREATING TABLE OF CONTENT</a:t>
            </a:r>
            <a:endParaRPr lang="en-US" dirty="0"/>
          </a:p>
        </p:txBody>
      </p:sp>
      <p:sp>
        <p:nvSpPr>
          <p:cNvPr id="3" name="Content Placeholder 2"/>
          <p:cNvSpPr>
            <a:spLocks noGrp="1"/>
          </p:cNvSpPr>
          <p:nvPr>
            <p:ph idx="1"/>
          </p:nvPr>
        </p:nvSpPr>
        <p:spPr>
          <a:xfrm>
            <a:off x="838200" y="1385050"/>
            <a:ext cx="10515600" cy="5032375"/>
          </a:xfrm>
        </p:spPr>
        <p:txBody>
          <a:bodyPr>
            <a:normAutofit fontScale="92500"/>
          </a:bodyPr>
          <a:lstStyle/>
          <a:p>
            <a:r>
              <a:rPr lang="en-US" dirty="0" smtClean="0"/>
              <a:t>A table of content is an organized listing of a document’s chapters, sections and often figures clearly labelled by page number.</a:t>
            </a:r>
          </a:p>
          <a:p>
            <a:r>
              <a:rPr lang="en-US" dirty="0" smtClean="0"/>
              <a:t>Readers should be able to look at a table of content and understand immediately how a paper is organized.</a:t>
            </a:r>
          </a:p>
          <a:p>
            <a:r>
              <a:rPr lang="en-US" dirty="0" smtClean="0"/>
              <a:t>This enables them to skip to any relevant section or sub-section.</a:t>
            </a:r>
          </a:p>
          <a:p>
            <a:r>
              <a:rPr lang="en-US" dirty="0" smtClean="0"/>
              <a:t>A proper table of content must list all front matter, main content and back matter, including the headings and page numbers of all chapters and the bibliography.</a:t>
            </a:r>
          </a:p>
          <a:p>
            <a:r>
              <a:rPr lang="en-US" dirty="0" smtClean="0"/>
              <a:t>Although a user can create a table of content manually, Microsoft Word enables users to format a table of content automatically. </a:t>
            </a:r>
          </a:p>
          <a:p>
            <a:r>
              <a:rPr lang="en-US" dirty="0" smtClean="0"/>
              <a:t>It is found on a page at the beginning of an academic report. It comes after the title page and ‘’acknowledgement’’ just before the introductory page.</a:t>
            </a:r>
            <a:endParaRPr lang="en-US" dirty="0"/>
          </a:p>
        </p:txBody>
      </p:sp>
    </p:spTree>
    <p:extLst>
      <p:ext uri="{BB962C8B-B14F-4D97-AF65-F5344CB8AC3E}">
        <p14:creationId xmlns:p14="http://schemas.microsoft.com/office/powerpoint/2010/main" val="8091457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ITEMS INCLUDED IN TABLE OF CONTENT </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smtClean="0"/>
              <a:t>A table of content includes the title of the paper at the top, followed by the chapter names and subtitles in chronological order.</a:t>
            </a:r>
          </a:p>
          <a:p>
            <a:r>
              <a:rPr lang="en-US" dirty="0" smtClean="0"/>
              <a:t>At the end of each line is the page number of the corresponding headings.</a:t>
            </a:r>
          </a:p>
          <a:p>
            <a:r>
              <a:rPr lang="en-US" dirty="0" smtClean="0"/>
              <a:t>Decide before hand the type and size of the font for each level of the headings. </a:t>
            </a:r>
            <a:r>
              <a:rPr lang="en-US" dirty="0">
                <a:solidFill>
                  <a:srgbClr val="000000"/>
                </a:solidFill>
                <a:latin typeface="Calibri" panose="020F0502020204030204" pitchFamily="34" charset="0"/>
              </a:rPr>
              <a:t>You might </a:t>
            </a:r>
            <a:r>
              <a:rPr lang="en-US" dirty="0" smtClean="0">
                <a:solidFill>
                  <a:srgbClr val="000000"/>
                </a:solidFill>
                <a:latin typeface="Calibri" panose="020F0502020204030204" pitchFamily="34" charset="0"/>
              </a:rPr>
              <a:t>want each </a:t>
            </a:r>
            <a:r>
              <a:rPr lang="en-US" dirty="0">
                <a:solidFill>
                  <a:srgbClr val="000000"/>
                </a:solidFill>
                <a:latin typeface="Calibri" panose="020F0502020204030204" pitchFamily="34" charset="0"/>
              </a:rPr>
              <a:t>level to be different or you might want all of the headings to look the same</a:t>
            </a:r>
            <a:r>
              <a:rPr lang="en-US" dirty="0" smtClean="0">
                <a:solidFill>
                  <a:srgbClr val="000000"/>
                </a:solidFill>
                <a:latin typeface="Calibri" panose="020F0502020204030204" pitchFamily="34" charset="0"/>
              </a:rPr>
              <a:t>. </a:t>
            </a:r>
          </a:p>
          <a:p>
            <a:pPr marL="0" indent="0">
              <a:buNone/>
            </a:pPr>
            <a:r>
              <a:rPr lang="en-US" dirty="0" smtClean="0"/>
              <a:t> </a:t>
            </a:r>
            <a:r>
              <a:rPr lang="en-US" dirty="0"/>
              <a:t/>
            </a:r>
            <a:br>
              <a:rPr lang="en-US" dirty="0"/>
            </a:br>
            <a:endParaRPr lang="en-US" dirty="0" smtClean="0"/>
          </a:p>
        </p:txBody>
      </p:sp>
      <p:pic>
        <p:nvPicPr>
          <p:cNvPr id="4" name="Picture 3"/>
          <p:cNvPicPr>
            <a:picLocks noChangeAspect="1"/>
          </p:cNvPicPr>
          <p:nvPr/>
        </p:nvPicPr>
        <p:blipFill>
          <a:blip r:embed="rId2"/>
          <a:stretch>
            <a:fillRect/>
          </a:stretch>
        </p:blipFill>
        <p:spPr>
          <a:xfrm>
            <a:off x="964276" y="4850735"/>
            <a:ext cx="10507288" cy="1628775"/>
          </a:xfrm>
          <a:prstGeom prst="rect">
            <a:avLst/>
          </a:prstGeom>
        </p:spPr>
      </p:pic>
    </p:spTree>
    <p:extLst>
      <p:ext uri="{BB962C8B-B14F-4D97-AF65-F5344CB8AC3E}">
        <p14:creationId xmlns:p14="http://schemas.microsoft.com/office/powerpoint/2010/main" val="25045645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ITEMS INCLUDED IN TABLE OF CONTENT </a:t>
            </a:r>
          </a:p>
        </p:txBody>
      </p:sp>
      <p:sp>
        <p:nvSpPr>
          <p:cNvPr id="3" name="Content Placeholder 2"/>
          <p:cNvSpPr>
            <a:spLocks noGrp="1"/>
          </p:cNvSpPr>
          <p:nvPr>
            <p:ph idx="1"/>
          </p:nvPr>
        </p:nvSpPr>
        <p:spPr/>
        <p:txBody>
          <a:bodyPr/>
          <a:lstStyle/>
          <a:p>
            <a:r>
              <a:rPr lang="en-US" dirty="0"/>
              <a:t>Decide how you want to number the Headings (Titles and sub-titles). Example: 1, 1.1, 1.1.1 </a:t>
            </a:r>
            <a:r>
              <a:rPr lang="en-US" dirty="0" smtClean="0"/>
              <a:t>and so </a:t>
            </a:r>
            <a:r>
              <a:rPr lang="en-US" dirty="0"/>
              <a:t>on. Or 1, 1a, 1.a.1 and so on; Or I, I.1, I.1.1; Or A, A.a A.b and son on; Or A, A.1, A.2, A.2.1 </a:t>
            </a:r>
            <a:r>
              <a:rPr lang="en-US" dirty="0" smtClean="0"/>
              <a:t>and so </a:t>
            </a:r>
            <a:r>
              <a:rPr lang="en-US" dirty="0"/>
              <a:t>on or any other numbering style</a:t>
            </a:r>
          </a:p>
        </p:txBody>
      </p:sp>
    </p:spTree>
    <p:extLst>
      <p:ext uri="{BB962C8B-B14F-4D97-AF65-F5344CB8AC3E}">
        <p14:creationId xmlns:p14="http://schemas.microsoft.com/office/powerpoint/2010/main" val="29770026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5265"/>
            <a:ext cx="10515600" cy="5611698"/>
          </a:xfrm>
        </p:spPr>
        <p:txBody>
          <a:bodyPr>
            <a:normAutofit/>
          </a:bodyPr>
          <a:lstStyle/>
          <a:p>
            <a:pPr algn="just">
              <a:buFont typeface="Wingdings" panose="05000000000000000000" pitchFamily="2" charset="2"/>
              <a:buChar char="Ø"/>
            </a:pPr>
            <a:r>
              <a:rPr lang="en-US" sz="4400" dirty="0"/>
              <a:t>CREATING AN AUTOMATIC TABLE OF </a:t>
            </a:r>
            <a:r>
              <a:rPr lang="en-US" sz="4400" dirty="0" smtClean="0"/>
              <a:t>CONTENT</a:t>
            </a:r>
            <a:endParaRPr lang="en-US" sz="4400" dirty="0" smtClean="0"/>
          </a:p>
          <a:p>
            <a:pPr marL="0" indent="0" algn="just">
              <a:buNone/>
            </a:pPr>
            <a:endParaRPr lang="en-US" sz="4400" dirty="0"/>
          </a:p>
          <a:p>
            <a:pPr algn="just">
              <a:buFont typeface="Wingdings" panose="05000000000000000000" pitchFamily="2" charset="2"/>
              <a:buChar char="Ø"/>
            </a:pPr>
            <a:r>
              <a:rPr lang="en-US" sz="4400" dirty="0"/>
              <a:t>CREATING AUTOMATIC LISTS OF FIGURES, TABLES AND </a:t>
            </a:r>
            <a:r>
              <a:rPr lang="en-US" sz="4400" dirty="0" smtClean="0"/>
              <a:t>EQUATIONS</a:t>
            </a:r>
          </a:p>
          <a:p>
            <a:pPr marL="0" indent="0" algn="just">
              <a:buNone/>
            </a:pPr>
            <a:endParaRPr lang="en-US" sz="4400" dirty="0"/>
          </a:p>
          <a:p>
            <a:pPr algn="just">
              <a:buFont typeface="Wingdings" panose="05000000000000000000" pitchFamily="2" charset="2"/>
              <a:buChar char="Ø"/>
            </a:pPr>
            <a:r>
              <a:rPr lang="en-US" sz="4400" dirty="0" smtClean="0"/>
              <a:t>CREATING REFERENCES AND CITATIONS</a:t>
            </a:r>
            <a:endParaRPr lang="en-US" sz="4400" dirty="0"/>
          </a:p>
          <a:p>
            <a:pPr algn="just"/>
            <a:endParaRPr lang="en-US" sz="4400" dirty="0"/>
          </a:p>
        </p:txBody>
      </p:sp>
    </p:spTree>
    <p:extLst>
      <p:ext uri="{BB962C8B-B14F-4D97-AF65-F5344CB8AC3E}">
        <p14:creationId xmlns:p14="http://schemas.microsoft.com/office/powerpoint/2010/main" val="21816387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TABLE OF CONTENTS</a:t>
            </a:r>
            <a:endParaRPr lang="en-US" dirty="0"/>
          </a:p>
        </p:txBody>
      </p:sp>
      <p:sp>
        <p:nvSpPr>
          <p:cNvPr id="3" name="Content Placeholder 2"/>
          <p:cNvSpPr>
            <a:spLocks noGrp="1"/>
          </p:cNvSpPr>
          <p:nvPr>
            <p:ph idx="1"/>
          </p:nvPr>
        </p:nvSpPr>
        <p:spPr/>
        <p:txBody>
          <a:bodyPr>
            <a:normAutofit lnSpcReduction="10000"/>
          </a:bodyPr>
          <a:lstStyle/>
          <a:p>
            <a:r>
              <a:rPr lang="en-US" dirty="0"/>
              <a:t>An automatic Table of Contents uses Styles to keep track of page numbers and section titles for you automatically. </a:t>
            </a:r>
            <a:endParaRPr lang="en-US" dirty="0" smtClean="0"/>
          </a:p>
          <a:p>
            <a:r>
              <a:rPr lang="en-US" dirty="0" smtClean="0"/>
              <a:t>Microsoft </a:t>
            </a:r>
            <a:r>
              <a:rPr lang="en-US" dirty="0"/>
              <a:t>Word can scan your document and find everything in the Heading 1 style and put that on the first level of your table of contents, put any Heading 2’s on the second level of your table of contents, and so on</a:t>
            </a:r>
            <a:r>
              <a:rPr lang="en-US" dirty="0" smtClean="0"/>
              <a:t>.</a:t>
            </a:r>
          </a:p>
          <a:p>
            <a:r>
              <a:rPr lang="en-US" dirty="0" smtClean="0"/>
              <a:t>For </a:t>
            </a:r>
            <a:r>
              <a:rPr lang="en-US" dirty="0"/>
              <a:t>an automatic table of contents you need apply the Heading 1 style to all of your chapter titles and front matter headings (e.g. “Dedication” and “Acknowledgements</a:t>
            </a:r>
            <a:r>
              <a:rPr lang="en-US" dirty="0" smtClean="0"/>
              <a:t>”).</a:t>
            </a:r>
          </a:p>
          <a:p>
            <a:r>
              <a:rPr lang="en-US" dirty="0" smtClean="0"/>
              <a:t>All </a:t>
            </a:r>
            <a:r>
              <a:rPr lang="en-US" dirty="0"/>
              <a:t>major headings within </a:t>
            </a:r>
            <a:r>
              <a:rPr lang="en-US" dirty="0" smtClean="0"/>
              <a:t>the </a:t>
            </a:r>
            <a:r>
              <a:rPr lang="en-US" dirty="0"/>
              <a:t>chapters should be use the Heading 2 style.  All subheadings should use Heading 3, and so on.</a:t>
            </a:r>
          </a:p>
          <a:p>
            <a:endParaRPr lang="en-US" dirty="0"/>
          </a:p>
          <a:p>
            <a:endParaRPr lang="en-US" dirty="0"/>
          </a:p>
        </p:txBody>
      </p:sp>
    </p:spTree>
    <p:extLst>
      <p:ext uri="{BB962C8B-B14F-4D97-AF65-F5344CB8AC3E}">
        <p14:creationId xmlns:p14="http://schemas.microsoft.com/office/powerpoint/2010/main" val="913575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Introducing the Microsoft Office </a:t>
            </a:r>
            <a:r>
              <a:rPr lang="en-US" b="1" dirty="0" smtClean="0"/>
              <a:t>Ribbons</a:t>
            </a: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a:t>The basic idea behind the Ribbon interface in Microsoft Office is to store </a:t>
            </a:r>
            <a:r>
              <a:rPr lang="en-US" dirty="0" smtClean="0"/>
              <a:t>groups of related </a:t>
            </a:r>
            <a:r>
              <a:rPr lang="en-US" dirty="0"/>
              <a:t>and commonly used commands (or their icons) under separate </a:t>
            </a:r>
            <a:r>
              <a:rPr lang="en-US" dirty="0" smtClean="0"/>
              <a:t>tabs.</a:t>
            </a:r>
          </a:p>
          <a:p>
            <a:r>
              <a:rPr lang="en-US" dirty="0" smtClean="0"/>
              <a:t>Although </a:t>
            </a:r>
            <a:r>
              <a:rPr lang="en-US" dirty="0"/>
              <a:t>each </a:t>
            </a:r>
            <a:r>
              <a:rPr lang="en-US" dirty="0" smtClean="0"/>
              <a:t>Office program </a:t>
            </a:r>
            <a:r>
              <a:rPr lang="en-US" dirty="0"/>
              <a:t>displays different tabs, the four most common</a:t>
            </a:r>
            <a:br>
              <a:rPr lang="en-US" dirty="0"/>
            </a:br>
            <a:r>
              <a:rPr lang="en-US" dirty="0"/>
              <a:t>ones are the File tab, the Home tab, the Insert tab, and the Draw </a:t>
            </a:r>
            <a:r>
              <a:rPr lang="en-US" dirty="0" smtClean="0"/>
              <a:t>tab.</a:t>
            </a:r>
          </a:p>
          <a:p>
            <a:r>
              <a:rPr lang="en-US" dirty="0" smtClean="0"/>
              <a:t>The </a:t>
            </a:r>
            <a:r>
              <a:rPr lang="en-US" dirty="0"/>
              <a:t>File tab lets you open, save, and print your files. In addition, the File tab also</a:t>
            </a:r>
            <a:br>
              <a:rPr lang="en-US" dirty="0"/>
            </a:br>
            <a:r>
              <a:rPr lang="en-US" dirty="0"/>
              <a:t>lets you close a document or customize an </a:t>
            </a:r>
            <a:r>
              <a:rPr lang="en-US" dirty="0" smtClean="0"/>
              <a:t>Office </a:t>
            </a:r>
            <a:r>
              <a:rPr lang="en-US" dirty="0"/>
              <a:t>program through the</a:t>
            </a:r>
            <a:br>
              <a:rPr lang="en-US" dirty="0"/>
            </a:br>
            <a:r>
              <a:rPr lang="en-US" dirty="0"/>
              <a:t>Options </a:t>
            </a:r>
            <a:r>
              <a:rPr lang="en-US" dirty="0" smtClean="0"/>
              <a:t>command.</a:t>
            </a:r>
          </a:p>
          <a:p>
            <a:r>
              <a:rPr lang="en-US" dirty="0" smtClean="0"/>
              <a:t>The </a:t>
            </a:r>
            <a:r>
              <a:rPr lang="en-US" dirty="0"/>
              <a:t>Home tab displays icons that represent the most common commands for that</a:t>
            </a:r>
            <a:br>
              <a:rPr lang="en-US" dirty="0"/>
            </a:br>
            <a:r>
              <a:rPr lang="en-US" dirty="0"/>
              <a:t>particular </a:t>
            </a:r>
            <a:r>
              <a:rPr lang="en-US" dirty="0" smtClean="0"/>
              <a:t>Office </a:t>
            </a:r>
            <a:r>
              <a:rPr lang="en-US" dirty="0"/>
              <a:t>program, such as formatting </a:t>
            </a:r>
            <a:r>
              <a:rPr lang="en-US" dirty="0" smtClean="0"/>
              <a:t>commands.</a:t>
            </a:r>
            <a:endParaRPr lang="en-US" dirty="0"/>
          </a:p>
          <a:p>
            <a:r>
              <a:rPr lang="en-US" dirty="0" smtClean="0"/>
              <a:t>The </a:t>
            </a:r>
            <a:r>
              <a:rPr lang="en-US" dirty="0"/>
              <a:t>Insert tab displays icons that represent common commands for adding items</a:t>
            </a:r>
            <a:br>
              <a:rPr lang="en-US" dirty="0"/>
            </a:br>
            <a:r>
              <a:rPr lang="en-US" dirty="0"/>
              <a:t>such as pictures and tables to a </a:t>
            </a:r>
            <a:r>
              <a:rPr lang="en-US" dirty="0" smtClean="0"/>
              <a:t>file. </a:t>
            </a:r>
            <a:br>
              <a:rPr lang="en-US" dirty="0" smtClean="0"/>
            </a:br>
            <a:endParaRPr lang="en-US" dirty="0"/>
          </a:p>
        </p:txBody>
      </p:sp>
    </p:spTree>
    <p:extLst>
      <p:ext uri="{BB962C8B-B14F-4D97-AF65-F5344CB8AC3E}">
        <p14:creationId xmlns:p14="http://schemas.microsoft.com/office/powerpoint/2010/main" val="16007306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a:xfrm>
            <a:off x="796636" y="2084832"/>
            <a:ext cx="10515600" cy="6162907"/>
          </a:xfrm>
        </p:spPr>
        <p:txBody>
          <a:bodyPr>
            <a:normAutofit fontScale="40000" lnSpcReduction="20000"/>
          </a:bodyPr>
          <a:lstStyle/>
          <a:p>
            <a:r>
              <a:rPr lang="en-US" sz="3600" dirty="0"/>
              <a:t>Once you have completed the digitization of your document </a:t>
            </a:r>
            <a:r>
              <a:rPr lang="en-US" sz="3600" dirty="0" smtClean="0"/>
              <a:t>making the </a:t>
            </a:r>
            <a:r>
              <a:rPr lang="en-US" sz="3600" dirty="0"/>
              <a:t>decisions suggested </a:t>
            </a:r>
            <a:r>
              <a:rPr lang="en-US" sz="3600" dirty="0" smtClean="0"/>
              <a:t>above (Font </a:t>
            </a:r>
            <a:r>
              <a:rPr lang="en-US" sz="3600" dirty="0"/>
              <a:t>style, size, and Heading style</a:t>
            </a:r>
            <a:r>
              <a:rPr lang="en-US" sz="3600" dirty="0" smtClean="0"/>
              <a:t>), follow </a:t>
            </a:r>
            <a:r>
              <a:rPr lang="en-US" sz="3600" dirty="0"/>
              <a:t>the following easy steps</a:t>
            </a:r>
            <a:r>
              <a:rPr lang="en-US" dirty="0" smtClean="0"/>
              <a:t>:</a:t>
            </a:r>
          </a:p>
          <a:p>
            <a:pPr marL="0" indent="0">
              <a:buNone/>
            </a:pPr>
            <a:endParaRPr lang="en-US" dirty="0" smtClean="0"/>
          </a:p>
          <a:p>
            <a:pPr>
              <a:buFont typeface="Wingdings" panose="05000000000000000000" pitchFamily="2" charset="2"/>
              <a:buChar char="v"/>
            </a:pPr>
            <a:r>
              <a:rPr lang="en-US" sz="3600" dirty="0"/>
              <a:t>Highlight the first Level 1 Heading on the </a:t>
            </a:r>
            <a:r>
              <a:rPr lang="en-US" sz="3600" dirty="0" smtClean="0"/>
              <a:t>document.</a:t>
            </a:r>
          </a:p>
          <a:p>
            <a:pPr marL="0" indent="0">
              <a:buNone/>
            </a:pPr>
            <a:endParaRPr lang="en-US" sz="3600" dirty="0" smtClean="0"/>
          </a:p>
          <a:p>
            <a:pPr>
              <a:buFont typeface="Wingdings" panose="05000000000000000000" pitchFamily="2" charset="2"/>
              <a:buChar char="v"/>
            </a:pPr>
            <a:r>
              <a:rPr lang="en-US" sz="3600" dirty="0"/>
              <a:t>At the “Home” tab, go to the “Styles” Section and click on the “Heading 1” bottom</a:t>
            </a:r>
            <a:r>
              <a:rPr lang="en-US" sz="3600" dirty="0" smtClean="0"/>
              <a:t>.</a:t>
            </a:r>
          </a:p>
          <a:p>
            <a:pPr marL="0" indent="0">
              <a:buNone/>
            </a:pPr>
            <a:endParaRPr lang="en-US" sz="3600" dirty="0" smtClean="0"/>
          </a:p>
          <a:p>
            <a:pPr>
              <a:buFont typeface="Wingdings" panose="05000000000000000000" pitchFamily="2" charset="2"/>
              <a:buChar char="v"/>
            </a:pPr>
            <a:r>
              <a:rPr lang="en-US" sz="3600" dirty="0"/>
              <a:t>Repeat these steps for each heading, indicating its level at </a:t>
            </a:r>
            <a:r>
              <a:rPr lang="en-US" sz="3600" dirty="0" smtClean="0"/>
              <a:t>the “Styles</a:t>
            </a:r>
            <a:r>
              <a:rPr lang="en-US" sz="3600" dirty="0"/>
              <a:t>” Section under the “</a:t>
            </a:r>
            <a:r>
              <a:rPr lang="en-US" sz="3600" dirty="0" smtClean="0"/>
              <a:t>Home” tab that </a:t>
            </a:r>
            <a:r>
              <a:rPr lang="en-US" sz="3600" dirty="0"/>
              <a:t>is, Heading 1 </a:t>
            </a:r>
            <a:r>
              <a:rPr lang="en-US" sz="3600" dirty="0" smtClean="0"/>
              <a:t>button</a:t>
            </a:r>
            <a:r>
              <a:rPr lang="en-US" sz="3600" dirty="0"/>
              <a:t>, or Heading 2 or Heading 3 and so </a:t>
            </a:r>
            <a:r>
              <a:rPr lang="en-US" sz="3600" dirty="0" smtClean="0"/>
              <a:t>on.</a:t>
            </a:r>
          </a:p>
          <a:p>
            <a:pPr marL="0" indent="0">
              <a:buNone/>
            </a:pPr>
            <a:endParaRPr lang="en-US" sz="3600" dirty="0" smtClean="0"/>
          </a:p>
          <a:p>
            <a:pPr>
              <a:buFont typeface="Wingdings" panose="05000000000000000000" pitchFamily="2" charset="2"/>
              <a:buChar char="v"/>
            </a:pPr>
            <a:r>
              <a:rPr lang="en-US" sz="3600" dirty="0"/>
              <a:t>Place the cursor at the beginning of the </a:t>
            </a:r>
            <a:r>
              <a:rPr lang="en-US" sz="3600" dirty="0" smtClean="0"/>
              <a:t>document.</a:t>
            </a:r>
          </a:p>
          <a:p>
            <a:pPr marL="0" indent="0">
              <a:buNone/>
            </a:pPr>
            <a:endParaRPr lang="en-US" sz="3600" dirty="0" smtClean="0"/>
          </a:p>
          <a:p>
            <a:pPr>
              <a:buFont typeface="Wingdings" panose="05000000000000000000" pitchFamily="2" charset="2"/>
              <a:buChar char="v"/>
            </a:pPr>
            <a:r>
              <a:rPr lang="en-US" sz="3600" dirty="0"/>
              <a:t>Click on the “References” </a:t>
            </a:r>
            <a:r>
              <a:rPr lang="en-US" sz="3600" dirty="0" smtClean="0"/>
              <a:t>tab.</a:t>
            </a:r>
          </a:p>
          <a:p>
            <a:pPr marL="0" indent="0">
              <a:buNone/>
            </a:pPr>
            <a:endParaRPr lang="en-US" sz="3600" dirty="0" smtClean="0"/>
          </a:p>
          <a:p>
            <a:pPr>
              <a:buFont typeface="Wingdings" panose="05000000000000000000" pitchFamily="2" charset="2"/>
              <a:buChar char="v"/>
            </a:pPr>
            <a:r>
              <a:rPr lang="en-US" sz="3600" dirty="0"/>
              <a:t>At the “Table of Contents” Section under the “References” tab, click on the “Table of </a:t>
            </a:r>
            <a:r>
              <a:rPr lang="en-US" sz="3600" dirty="0" smtClean="0"/>
              <a:t>Contents” drop down arrow.</a:t>
            </a:r>
          </a:p>
          <a:p>
            <a:pPr marL="0" indent="0">
              <a:buNone/>
            </a:pPr>
            <a:endParaRPr lang="en-US" sz="3600" dirty="0" smtClean="0"/>
          </a:p>
          <a:p>
            <a:pPr>
              <a:buFont typeface="Wingdings" panose="05000000000000000000" pitchFamily="2" charset="2"/>
              <a:buChar char="v"/>
            </a:pPr>
            <a:r>
              <a:rPr lang="en-US" sz="3600" dirty="0"/>
              <a:t>Choose the preferred </a:t>
            </a:r>
            <a:r>
              <a:rPr lang="en-US" sz="3600" dirty="0" smtClean="0"/>
              <a:t>style.</a:t>
            </a:r>
          </a:p>
          <a:p>
            <a:pPr marL="0" indent="0">
              <a:buNone/>
            </a:pPr>
            <a:endParaRPr lang="en-US" sz="3600" dirty="0"/>
          </a:p>
          <a:p>
            <a:pPr marL="0" indent="0">
              <a:buNone/>
            </a:pPr>
            <a:r>
              <a:rPr lang="en-US" dirty="0" smtClean="0"/>
              <a:t> </a:t>
            </a:r>
            <a:r>
              <a:rPr lang="en-US" dirty="0"/>
              <a:t/>
            </a:r>
            <a:br>
              <a:rPr lang="en-US" dirty="0"/>
            </a:br>
            <a:r>
              <a:rPr lang="en-US" dirty="0"/>
              <a:t> </a:t>
            </a:r>
            <a:br>
              <a:rPr lang="en-US" dirty="0"/>
            </a:br>
            <a:r>
              <a:rPr lang="en-US" dirty="0"/>
              <a:t> </a:t>
            </a:r>
            <a:br>
              <a:rPr lang="en-US" dirty="0"/>
            </a:br>
            <a:r>
              <a:rPr lang="en-US" dirty="0"/>
              <a:t> </a:t>
            </a:r>
            <a:br>
              <a:rPr lang="en-US" dirty="0"/>
            </a:br>
            <a:r>
              <a:rPr lang="en-US" dirty="0"/>
              <a:t> </a:t>
            </a:r>
            <a:br>
              <a:rPr lang="en-US" dirty="0"/>
            </a:br>
            <a:r>
              <a:rPr lang="en-US" dirty="0"/>
              <a:t> </a:t>
            </a:r>
            <a:br>
              <a:rPr lang="en-US" dirty="0"/>
            </a:br>
            <a:r>
              <a:rPr lang="en-US" dirty="0"/>
              <a:t> </a:t>
            </a:r>
            <a:br>
              <a:rPr lang="en-US" dirty="0"/>
            </a:br>
            <a:endParaRPr lang="en-US" dirty="0"/>
          </a:p>
        </p:txBody>
      </p:sp>
    </p:spTree>
    <p:extLst>
      <p:ext uri="{BB962C8B-B14F-4D97-AF65-F5344CB8AC3E}">
        <p14:creationId xmlns:p14="http://schemas.microsoft.com/office/powerpoint/2010/main" val="26808258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TABLE OF CONTENTS</a:t>
            </a:r>
            <a:endParaRPr lang="en-US" dirty="0"/>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ea typeface="SimSun" panose="02010600030101010101" pitchFamily="2" charset="-122"/>
                <a:cs typeface="Times New Roman" panose="02020603050405020304" pitchFamily="18" charset="0"/>
              </a:rPr>
              <a:t>The table of contents is a snapshot of the headings and page numbers in your document, and does not automatically update itself as you make changes. </a:t>
            </a:r>
            <a:endParaRPr lang="en-US" dirty="0" smtClean="0">
              <a:latin typeface="Calibri" panose="020F0502020204030204" pitchFamily="34" charset="0"/>
              <a:ea typeface="SimSun" panose="02010600030101010101" pitchFamily="2" charset="-122"/>
              <a:cs typeface="Times New Roman" panose="02020603050405020304" pitchFamily="18" charset="0"/>
            </a:endParaRPr>
          </a:p>
          <a:p>
            <a:r>
              <a:rPr lang="en-US" dirty="0" smtClean="0">
                <a:latin typeface="Calibri" panose="020F0502020204030204" pitchFamily="34" charset="0"/>
                <a:ea typeface="SimSun" panose="02010600030101010101" pitchFamily="2" charset="-122"/>
                <a:cs typeface="Times New Roman" panose="02020603050405020304" pitchFamily="18" charset="0"/>
              </a:rPr>
              <a:t>At </a:t>
            </a:r>
            <a:r>
              <a:rPr lang="en-US" dirty="0">
                <a:latin typeface="Calibri" panose="020F0502020204030204" pitchFamily="34" charset="0"/>
                <a:ea typeface="SimSun" panose="02010600030101010101" pitchFamily="2" charset="-122"/>
                <a:cs typeface="Times New Roman" panose="02020603050405020304" pitchFamily="18" charset="0"/>
              </a:rPr>
              <a:t>any time, you can update it by right-clicking on it and selecting Update field.  </a:t>
            </a:r>
            <a:endParaRPr lang="en-US" dirty="0" smtClean="0">
              <a:latin typeface="Calibri" panose="020F0502020204030204" pitchFamily="34" charset="0"/>
              <a:ea typeface="SimSun" panose="02010600030101010101" pitchFamily="2" charset="-122"/>
              <a:cs typeface="Times New Roman" panose="02020603050405020304" pitchFamily="18" charset="0"/>
            </a:endParaRPr>
          </a:p>
          <a:p>
            <a:r>
              <a:rPr lang="en-US" dirty="0" smtClean="0">
                <a:latin typeface="Calibri" panose="020F0502020204030204" pitchFamily="34" charset="0"/>
                <a:ea typeface="SimSun" panose="02010600030101010101" pitchFamily="2" charset="-122"/>
                <a:cs typeface="Times New Roman" panose="02020603050405020304" pitchFamily="18" charset="0"/>
              </a:rPr>
              <a:t>Notice </a:t>
            </a:r>
            <a:r>
              <a:rPr lang="en-US" dirty="0">
                <a:latin typeface="Calibri" panose="020F0502020204030204" pitchFamily="34" charset="0"/>
                <a:ea typeface="SimSun" panose="02010600030101010101" pitchFamily="2" charset="-122"/>
                <a:cs typeface="Times New Roman" panose="02020603050405020304" pitchFamily="18" charset="0"/>
              </a:rPr>
              <a:t>that once the table of contents is in your document, it will turn gray if you click on it. </a:t>
            </a:r>
            <a:endParaRPr lang="en-US" dirty="0" smtClean="0">
              <a:latin typeface="Calibri" panose="020F0502020204030204" pitchFamily="34" charset="0"/>
              <a:ea typeface="SimSun" panose="02010600030101010101" pitchFamily="2" charset="-122"/>
              <a:cs typeface="Times New Roman" panose="02020603050405020304" pitchFamily="18" charset="0"/>
            </a:endParaRPr>
          </a:p>
          <a:p>
            <a:r>
              <a:rPr lang="en-US" dirty="0" smtClean="0">
                <a:latin typeface="Calibri" panose="020F0502020204030204" pitchFamily="34" charset="0"/>
                <a:ea typeface="SimSun" panose="02010600030101010101" pitchFamily="2" charset="-122"/>
                <a:cs typeface="Times New Roman" panose="02020603050405020304" pitchFamily="18" charset="0"/>
              </a:rPr>
              <a:t>This </a:t>
            </a:r>
            <a:r>
              <a:rPr lang="en-US" dirty="0">
                <a:latin typeface="Calibri" panose="020F0502020204030204" pitchFamily="34" charset="0"/>
                <a:ea typeface="SimSun" panose="02010600030101010101" pitchFamily="2" charset="-122"/>
                <a:cs typeface="Times New Roman" panose="02020603050405020304" pitchFamily="18" charset="0"/>
              </a:rPr>
              <a:t>indicates that it is getting information from </a:t>
            </a:r>
            <a:r>
              <a:rPr lang="en-US">
                <a:latin typeface="Calibri" panose="020F0502020204030204" pitchFamily="34" charset="0"/>
                <a:ea typeface="SimSun" panose="02010600030101010101" pitchFamily="2" charset="-122"/>
                <a:cs typeface="Times New Roman" panose="02020603050405020304" pitchFamily="18" charset="0"/>
              </a:rPr>
              <a:t>somewhere </a:t>
            </a:r>
            <a:r>
              <a:rPr lang="en-US" smtClean="0">
                <a:latin typeface="Calibri" panose="020F0502020204030204" pitchFamily="34" charset="0"/>
                <a:ea typeface="SimSun" panose="02010600030101010101" pitchFamily="2" charset="-122"/>
                <a:cs typeface="Times New Roman" panose="02020603050405020304" pitchFamily="18" charset="0"/>
              </a:rPr>
              <a:t>else.</a:t>
            </a:r>
            <a:endParaRPr lang="en-US" dirty="0"/>
          </a:p>
        </p:txBody>
      </p:sp>
    </p:spTree>
    <p:extLst>
      <p:ext uri="{BB962C8B-B14F-4D97-AF65-F5344CB8AC3E}">
        <p14:creationId xmlns:p14="http://schemas.microsoft.com/office/powerpoint/2010/main" val="2375420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CAPTIONS</a:t>
            </a:r>
            <a:endParaRPr lang="en-US" dirty="0"/>
          </a:p>
        </p:txBody>
      </p:sp>
      <p:sp>
        <p:nvSpPr>
          <p:cNvPr id="3" name="Content Placeholder 2"/>
          <p:cNvSpPr>
            <a:spLocks noGrp="1"/>
          </p:cNvSpPr>
          <p:nvPr>
            <p:ph idx="1"/>
          </p:nvPr>
        </p:nvSpPr>
        <p:spPr/>
        <p:txBody>
          <a:bodyPr/>
          <a:lstStyle/>
          <a:p>
            <a:r>
              <a:rPr lang="en-US" dirty="0" smtClean="0"/>
              <a:t>A caption is a numbered label, such as ‘’Figure 1’’, that you can add to a figure, a table, an equation or another object. It is comprised of customized text followed by an ordered number or letter(1, 2, 3… or a, b, c, d…). </a:t>
            </a:r>
          </a:p>
          <a:p>
            <a:r>
              <a:rPr lang="en-US" dirty="0" smtClean="0"/>
              <a:t>It can be optionally followed by some additional, descriptive, text.</a:t>
            </a:r>
          </a:p>
          <a:p>
            <a:endParaRPr lang="en-US" dirty="0"/>
          </a:p>
        </p:txBody>
      </p:sp>
    </p:spTree>
    <p:extLst>
      <p:ext uri="{BB962C8B-B14F-4D97-AF65-F5344CB8AC3E}">
        <p14:creationId xmlns:p14="http://schemas.microsoft.com/office/powerpoint/2010/main" val="1302030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CAPTIONS</a:t>
            </a:r>
            <a:endParaRPr lang="en-US" dirty="0"/>
          </a:p>
        </p:txBody>
      </p:sp>
      <p:sp>
        <p:nvSpPr>
          <p:cNvPr id="3" name="Content Placeholder 2"/>
          <p:cNvSpPr>
            <a:spLocks noGrp="1"/>
          </p:cNvSpPr>
          <p:nvPr>
            <p:ph idx="1"/>
          </p:nvPr>
        </p:nvSpPr>
        <p:spPr/>
        <p:txBody>
          <a:bodyPr>
            <a:normAutofit/>
          </a:bodyPr>
          <a:lstStyle/>
          <a:p>
            <a:r>
              <a:rPr lang="en-US" dirty="0" smtClean="0"/>
              <a:t>Select the object(table, equation, figure or another object) that you want to add a caption to.</a:t>
            </a:r>
          </a:p>
          <a:p>
            <a:r>
              <a:rPr lang="en-US" dirty="0" smtClean="0"/>
              <a:t>On the reference tab, in the captions group, click Insert Caption.</a:t>
            </a:r>
          </a:p>
          <a:p>
            <a:r>
              <a:rPr lang="en-US" dirty="0" smtClean="0"/>
              <a:t>In the label list, select the label that best describes the object, such as a figure or equation. If the list doesn’t provide the label you want, click New Label, type the new label in the label box, then click OK.</a:t>
            </a:r>
          </a:p>
          <a:p>
            <a:r>
              <a:rPr lang="en-US" dirty="0" smtClean="0"/>
              <a:t>Type any text, including punctuation, that you want to appear after the label.</a:t>
            </a:r>
          </a:p>
          <a:p>
            <a:r>
              <a:rPr lang="en-US" dirty="0" smtClean="0"/>
              <a:t>Click OK.</a:t>
            </a:r>
            <a:endParaRPr lang="en-US" dirty="0"/>
          </a:p>
        </p:txBody>
      </p:sp>
    </p:spTree>
    <p:extLst>
      <p:ext uri="{BB962C8B-B14F-4D97-AF65-F5344CB8AC3E}">
        <p14:creationId xmlns:p14="http://schemas.microsoft.com/office/powerpoint/2010/main" val="41274619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ADDING CAPTION TO FLOATING OBJECT</a:t>
            </a:r>
            <a:endParaRPr lang="en-US" dirty="0"/>
          </a:p>
        </p:txBody>
      </p:sp>
      <p:sp>
        <p:nvSpPr>
          <p:cNvPr id="3" name="Content Placeholder 2"/>
          <p:cNvSpPr>
            <a:spLocks noGrp="1"/>
          </p:cNvSpPr>
          <p:nvPr>
            <p:ph idx="1"/>
          </p:nvPr>
        </p:nvSpPr>
        <p:spPr/>
        <p:txBody>
          <a:bodyPr/>
          <a:lstStyle/>
          <a:p>
            <a:r>
              <a:rPr lang="en-US" dirty="0" smtClean="0"/>
              <a:t>Insert a figure</a:t>
            </a:r>
          </a:p>
          <a:p>
            <a:r>
              <a:rPr lang="en-US" dirty="0" smtClean="0"/>
              <a:t>Choose layout options and select one of the With Text Wrapping choices.</a:t>
            </a:r>
          </a:p>
          <a:p>
            <a:r>
              <a:rPr lang="en-US" dirty="0" smtClean="0"/>
              <a:t>Add your caption using the steps listed in ‘’add captions’’ above.</a:t>
            </a:r>
          </a:p>
          <a:p>
            <a:r>
              <a:rPr lang="en-US" dirty="0" smtClean="0"/>
              <a:t>Select your caption then hold down the shift key and select your figure.</a:t>
            </a:r>
          </a:p>
          <a:p>
            <a:r>
              <a:rPr lang="en-US" dirty="0" smtClean="0"/>
              <a:t>Right-click on either item and choose Group and select Group.</a:t>
            </a:r>
            <a:endParaRPr lang="en-US" dirty="0"/>
          </a:p>
        </p:txBody>
      </p:sp>
    </p:spTree>
    <p:extLst>
      <p:ext uri="{BB962C8B-B14F-4D97-AF65-F5344CB8AC3E}">
        <p14:creationId xmlns:p14="http://schemas.microsoft.com/office/powerpoint/2010/main" val="26102840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AUTOMATIC LISTS OF FIGURES, TABLES AND EQUATIONS</a:t>
            </a:r>
            <a:br>
              <a:rPr lang="en-US" dirty="0" smtClean="0"/>
            </a:br>
            <a:endParaRPr lang="en-US" dirty="0"/>
          </a:p>
        </p:txBody>
      </p:sp>
      <p:sp>
        <p:nvSpPr>
          <p:cNvPr id="3" name="Content Placeholder 2"/>
          <p:cNvSpPr>
            <a:spLocks noGrp="1"/>
          </p:cNvSpPr>
          <p:nvPr>
            <p:ph idx="1"/>
          </p:nvPr>
        </p:nvSpPr>
        <p:spPr>
          <a:xfrm>
            <a:off x="838200" y="1825624"/>
            <a:ext cx="10515600" cy="5032375"/>
          </a:xfrm>
        </p:spPr>
        <p:txBody>
          <a:bodyPr>
            <a:normAutofit fontScale="85000" lnSpcReduction="20000"/>
          </a:bodyPr>
          <a:lstStyle/>
          <a:p>
            <a:pPr marL="0" marR="0">
              <a:lnSpc>
                <a:spcPct val="115000"/>
              </a:lnSpc>
              <a:spcBef>
                <a:spcPts val="0"/>
              </a:spcBef>
              <a:spcAft>
                <a:spcPts val="1000"/>
              </a:spcAft>
            </a:pPr>
            <a:r>
              <a:rPr lang="en-US" dirty="0">
                <a:latin typeface="Calibri" panose="020F0502020204030204" pitchFamily="34" charset="0"/>
                <a:ea typeface="SimSun" panose="02010600030101010101" pitchFamily="2" charset="-122"/>
                <a:cs typeface="Times New Roman" panose="02020603050405020304" pitchFamily="18" charset="0"/>
              </a:rPr>
              <a:t>If you have captioned your figures, tables, and equations using Word’s captioning </a:t>
            </a:r>
            <a:r>
              <a:rPr lang="en-US" dirty="0" smtClean="0">
                <a:latin typeface="Calibri" panose="020F0502020204030204" pitchFamily="34" charset="0"/>
                <a:ea typeface="SimSun" panose="02010600030101010101" pitchFamily="2" charset="-122"/>
                <a:cs typeface="Times New Roman" panose="02020603050405020304" pitchFamily="18" charset="0"/>
              </a:rPr>
              <a:t>feature, </a:t>
            </a:r>
            <a:r>
              <a:rPr lang="en-US" dirty="0">
                <a:latin typeface="Calibri" panose="020F0502020204030204" pitchFamily="34" charset="0"/>
                <a:ea typeface="SimSun" panose="02010600030101010101" pitchFamily="2" charset="-122"/>
                <a:cs typeface="Times New Roman" panose="02020603050405020304" pitchFamily="18" charset="0"/>
              </a:rPr>
              <a:t>you can have Word generate your lists for you automatically</a:t>
            </a:r>
            <a:r>
              <a:rPr lang="en-US" dirty="0" smtClean="0">
                <a:latin typeface="Calibri" panose="020F0502020204030204" pitchFamily="34" charset="0"/>
                <a:ea typeface="SimSun" panose="02010600030101010101" pitchFamily="2" charset="-122"/>
                <a:cs typeface="Times New Roman" panose="02020603050405020304" pitchFamily="18" charset="0"/>
              </a:rPr>
              <a:t>.</a:t>
            </a:r>
          </a:p>
          <a:p>
            <a:pPr marL="0">
              <a:lnSpc>
                <a:spcPct val="115000"/>
              </a:lnSpc>
              <a:spcBef>
                <a:spcPts val="0"/>
              </a:spcBef>
              <a:spcAft>
                <a:spcPts val="1000"/>
              </a:spcAft>
            </a:pPr>
            <a:r>
              <a:rPr lang="en-US" dirty="0"/>
              <a:t>Place your cursor where you want your list to be.</a:t>
            </a:r>
          </a:p>
          <a:p>
            <a:pPr marL="0">
              <a:lnSpc>
                <a:spcPct val="115000"/>
              </a:lnSpc>
              <a:spcBef>
                <a:spcPts val="0"/>
              </a:spcBef>
              <a:spcAft>
                <a:spcPts val="1000"/>
              </a:spcAft>
            </a:pPr>
            <a:r>
              <a:rPr lang="en-US" dirty="0"/>
              <a:t>On the References Ribbon, in the Captions Group, click the Insert Table of Figures icon (even for lists of tables and equations).</a:t>
            </a:r>
          </a:p>
          <a:p>
            <a:pPr marL="0">
              <a:lnSpc>
                <a:spcPct val="115000"/>
              </a:lnSpc>
              <a:spcBef>
                <a:spcPts val="0"/>
              </a:spcBef>
              <a:spcAft>
                <a:spcPts val="1000"/>
              </a:spcAft>
            </a:pPr>
            <a:r>
              <a:rPr lang="en-US" dirty="0"/>
              <a:t>In the Table of Figures dialog box, select the label for which you want to make a list from the Caption Label pull down (such as "Equation", "Figure", or "Table</a:t>
            </a:r>
            <a:r>
              <a:rPr lang="en-US" dirty="0" smtClean="0"/>
              <a:t>").</a:t>
            </a:r>
          </a:p>
          <a:p>
            <a:pPr marL="0" marR="0">
              <a:lnSpc>
                <a:spcPct val="115000"/>
              </a:lnSpc>
              <a:spcBef>
                <a:spcPts val="0"/>
              </a:spcBef>
              <a:spcAft>
                <a:spcPts val="1000"/>
              </a:spcAft>
            </a:pPr>
            <a:r>
              <a:rPr lang="en-US" dirty="0">
                <a:latin typeface="Calibri" panose="020F0502020204030204" pitchFamily="34" charset="0"/>
                <a:ea typeface="SimSun" panose="02010600030101010101" pitchFamily="2" charset="-122"/>
                <a:cs typeface="Times New Roman" panose="02020603050405020304" pitchFamily="18" charset="0"/>
              </a:rPr>
              <a:t>If you want to change the style of your table of contents (e.g. you want more space between each item in the list), click on the Modify button, select the Table of Figures style, then click the Modify button to do so. Click OK when you are done.</a:t>
            </a:r>
          </a:p>
          <a:p>
            <a:pPr marL="0">
              <a:lnSpc>
                <a:spcPct val="115000"/>
              </a:lnSpc>
              <a:spcBef>
                <a:spcPts val="0"/>
              </a:spcBef>
              <a:spcAft>
                <a:spcPts val="1000"/>
              </a:spcAft>
            </a:pPr>
            <a:r>
              <a:rPr lang="en-US" dirty="0"/>
              <a:t>Click OK to insert your table of contents</a:t>
            </a:r>
            <a:endParaRPr lang="en-US" dirty="0" smtClean="0"/>
          </a:p>
          <a:p>
            <a:pPr marL="0">
              <a:lnSpc>
                <a:spcPct val="115000"/>
              </a:lnSpc>
              <a:spcBef>
                <a:spcPts val="0"/>
              </a:spcBef>
              <a:spcAft>
                <a:spcPts val="1000"/>
              </a:spcAft>
            </a:pPr>
            <a:endParaRPr lang="en-US" dirty="0" smtClean="0"/>
          </a:p>
          <a:p>
            <a:pPr marL="0">
              <a:lnSpc>
                <a:spcPct val="115000"/>
              </a:lnSpc>
              <a:spcBef>
                <a:spcPts val="0"/>
              </a:spcBef>
              <a:spcAft>
                <a:spcPts val="1000"/>
              </a:spcAft>
            </a:pPr>
            <a:endParaRPr lang="en-US" dirty="0"/>
          </a:p>
          <a:p>
            <a:pPr marL="0" marR="0">
              <a:lnSpc>
                <a:spcPct val="115000"/>
              </a:lnSpc>
              <a:spcBef>
                <a:spcPts val="0"/>
              </a:spcBef>
              <a:spcAft>
                <a:spcPts val="1000"/>
              </a:spcAft>
            </a:pPr>
            <a:endParaRPr lang="en-US" dirty="0">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6366846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 AND REFERENCING</a:t>
            </a:r>
            <a:endParaRPr lang="en-US" dirty="0"/>
          </a:p>
        </p:txBody>
      </p:sp>
      <p:sp>
        <p:nvSpPr>
          <p:cNvPr id="3" name="Content Placeholder 2"/>
          <p:cNvSpPr>
            <a:spLocks noGrp="1"/>
          </p:cNvSpPr>
          <p:nvPr>
            <p:ph idx="1"/>
          </p:nvPr>
        </p:nvSpPr>
        <p:spPr>
          <a:xfrm>
            <a:off x="838200" y="1443240"/>
            <a:ext cx="10515600" cy="4666616"/>
          </a:xfrm>
        </p:spPr>
        <p:txBody>
          <a:bodyPr>
            <a:noAutofit/>
          </a:bodyPr>
          <a:lstStyle/>
          <a:p>
            <a:r>
              <a:rPr lang="en-US" sz="1600" dirty="0" smtClean="0"/>
              <a:t>Whenever you use information from one source, you’ll need to give them credit by citing them.</a:t>
            </a:r>
          </a:p>
          <a:p>
            <a:pPr marL="0" indent="0">
              <a:buNone/>
            </a:pPr>
            <a:endParaRPr lang="en-US" sz="1600" dirty="0" smtClean="0"/>
          </a:p>
          <a:p>
            <a:r>
              <a:rPr lang="en-US" sz="1600" dirty="0">
                <a:solidFill>
                  <a:srgbClr val="000000"/>
                </a:solidFill>
                <a:latin typeface="Calibri" panose="020F0502020204030204" pitchFamily="34" charset="0"/>
              </a:rPr>
              <a:t>Click on the </a:t>
            </a:r>
            <a:r>
              <a:rPr lang="en-US" sz="1600" b="1" dirty="0">
                <a:solidFill>
                  <a:srgbClr val="000000"/>
                </a:solidFill>
                <a:latin typeface="Calibri-Bold"/>
              </a:rPr>
              <a:t>References </a:t>
            </a:r>
            <a:r>
              <a:rPr lang="en-US" sz="1600" dirty="0">
                <a:solidFill>
                  <a:srgbClr val="000000"/>
                </a:solidFill>
                <a:latin typeface="Calibri" panose="020F0502020204030204" pitchFamily="34" charset="0"/>
              </a:rPr>
              <a:t>tab on the top menu. The tool you will </a:t>
            </a:r>
            <a:r>
              <a:rPr lang="en-US" sz="1600" dirty="0" smtClean="0">
                <a:solidFill>
                  <a:srgbClr val="000000"/>
                </a:solidFill>
                <a:latin typeface="Calibri" panose="020F0502020204030204" pitchFamily="34" charset="0"/>
              </a:rPr>
              <a:t>be using </a:t>
            </a:r>
            <a:r>
              <a:rPr lang="en-US" sz="1600" dirty="0">
                <a:solidFill>
                  <a:srgbClr val="000000"/>
                </a:solidFill>
                <a:latin typeface="Calibri" panose="020F0502020204030204" pitchFamily="34" charset="0"/>
              </a:rPr>
              <a:t>is </a:t>
            </a:r>
            <a:r>
              <a:rPr lang="en-US" sz="1600" b="1" dirty="0">
                <a:solidFill>
                  <a:srgbClr val="000000"/>
                </a:solidFill>
                <a:latin typeface="Calibri-Bold"/>
              </a:rPr>
              <a:t>Citations &amp; </a:t>
            </a:r>
            <a:r>
              <a:rPr lang="en-US" sz="1600" b="1" dirty="0" smtClean="0">
                <a:solidFill>
                  <a:srgbClr val="000000"/>
                </a:solidFill>
                <a:latin typeface="Calibri-Bold"/>
              </a:rPr>
              <a:t>Bibliography.</a:t>
            </a:r>
          </a:p>
          <a:p>
            <a:pPr marL="0" indent="0">
              <a:buNone/>
            </a:pPr>
            <a:endParaRPr lang="en-US" sz="1600" b="1" dirty="0" smtClean="0">
              <a:solidFill>
                <a:srgbClr val="000000"/>
              </a:solidFill>
              <a:latin typeface="Calibri-Bold"/>
            </a:endParaRPr>
          </a:p>
          <a:p>
            <a:r>
              <a:rPr lang="en-US" sz="1600" dirty="0" smtClean="0">
                <a:solidFill>
                  <a:srgbClr val="000000"/>
                </a:solidFill>
                <a:latin typeface="Calibri" panose="020F0502020204030204" pitchFamily="34" charset="0"/>
              </a:rPr>
              <a:t>The </a:t>
            </a:r>
            <a:r>
              <a:rPr lang="en-US" sz="1600" dirty="0">
                <a:solidFill>
                  <a:srgbClr val="000000"/>
                </a:solidFill>
                <a:latin typeface="Calibri" panose="020F0502020204030204" pitchFamily="34" charset="0"/>
              </a:rPr>
              <a:t>first thing you need to do is set the </a:t>
            </a:r>
            <a:r>
              <a:rPr lang="en-US" sz="1600" b="1" dirty="0">
                <a:solidFill>
                  <a:srgbClr val="000000"/>
                </a:solidFill>
                <a:latin typeface="Calibri-Bold"/>
              </a:rPr>
              <a:t>Style </a:t>
            </a:r>
            <a:r>
              <a:rPr lang="en-US" sz="1600" dirty="0">
                <a:solidFill>
                  <a:srgbClr val="000000"/>
                </a:solidFill>
                <a:latin typeface="Calibri" panose="020F0502020204030204" pitchFamily="34" charset="0"/>
              </a:rPr>
              <a:t>to </a:t>
            </a:r>
            <a:r>
              <a:rPr lang="en-US" sz="1600" b="1" dirty="0" smtClean="0">
                <a:solidFill>
                  <a:srgbClr val="000000"/>
                </a:solidFill>
                <a:latin typeface="Calibri-Bold"/>
              </a:rPr>
              <a:t>Harvard.</a:t>
            </a:r>
          </a:p>
          <a:p>
            <a:pPr marL="0" indent="0">
              <a:buNone/>
            </a:pPr>
            <a:endParaRPr lang="en-US" sz="1600" b="1" dirty="0" smtClean="0">
              <a:solidFill>
                <a:srgbClr val="000000"/>
              </a:solidFill>
              <a:latin typeface="Calibri-Bold"/>
            </a:endParaRPr>
          </a:p>
          <a:p>
            <a:r>
              <a:rPr lang="en-US" sz="1600" dirty="0" smtClean="0">
                <a:solidFill>
                  <a:srgbClr val="000000"/>
                </a:solidFill>
                <a:latin typeface="Calibri" panose="020F0502020204030204" pitchFamily="34" charset="0"/>
              </a:rPr>
              <a:t>Click </a:t>
            </a:r>
            <a:r>
              <a:rPr lang="en-US" sz="1600" dirty="0">
                <a:solidFill>
                  <a:srgbClr val="000000"/>
                </a:solidFill>
                <a:latin typeface="Calibri" panose="020F0502020204030204" pitchFamily="34" charset="0"/>
              </a:rPr>
              <a:t>on the button to the right of </a:t>
            </a:r>
            <a:r>
              <a:rPr lang="en-US" sz="1600" b="1" dirty="0" smtClean="0">
                <a:solidFill>
                  <a:srgbClr val="000000"/>
                </a:solidFill>
                <a:latin typeface="Calibri-Bold"/>
              </a:rPr>
              <a:t>Style.</a:t>
            </a:r>
          </a:p>
          <a:p>
            <a:pPr marL="0" indent="0">
              <a:buNone/>
            </a:pPr>
            <a:endParaRPr lang="en-US" sz="1600" b="1" dirty="0" smtClean="0">
              <a:solidFill>
                <a:srgbClr val="000000"/>
              </a:solidFill>
              <a:latin typeface="Calibri-Bold"/>
            </a:endParaRPr>
          </a:p>
          <a:p>
            <a:r>
              <a:rPr lang="en-US" sz="1600" dirty="0" smtClean="0">
                <a:solidFill>
                  <a:srgbClr val="000000"/>
                </a:solidFill>
                <a:latin typeface="Calibri" panose="020F0502020204030204" pitchFamily="34" charset="0"/>
              </a:rPr>
              <a:t>Select </a:t>
            </a:r>
            <a:r>
              <a:rPr lang="en-US" sz="1600" b="1" dirty="0" smtClean="0">
                <a:solidFill>
                  <a:srgbClr val="000000"/>
                </a:solidFill>
                <a:latin typeface="Calibri-Bold"/>
              </a:rPr>
              <a:t>Harvard.</a:t>
            </a:r>
          </a:p>
          <a:p>
            <a:pPr marL="0" indent="0">
              <a:buNone/>
            </a:pPr>
            <a:endParaRPr lang="en-US" sz="1600" b="1" dirty="0" smtClean="0">
              <a:solidFill>
                <a:srgbClr val="000000"/>
              </a:solidFill>
              <a:latin typeface="Calibri-Bold"/>
            </a:endParaRPr>
          </a:p>
          <a:p>
            <a:r>
              <a:rPr lang="en-US" sz="1600" dirty="0" smtClean="0">
                <a:solidFill>
                  <a:srgbClr val="000000"/>
                </a:solidFill>
                <a:latin typeface="Calibri" panose="020F0502020204030204" pitchFamily="34" charset="0"/>
              </a:rPr>
              <a:t>Point </a:t>
            </a:r>
            <a:r>
              <a:rPr lang="en-US" sz="1600" dirty="0">
                <a:solidFill>
                  <a:srgbClr val="000000"/>
                </a:solidFill>
                <a:latin typeface="Calibri" panose="020F0502020204030204" pitchFamily="34" charset="0"/>
              </a:rPr>
              <a:t>the cursor at the point in the document (essay, report or </a:t>
            </a:r>
            <a:r>
              <a:rPr lang="en-US" sz="1600" dirty="0" smtClean="0">
                <a:solidFill>
                  <a:srgbClr val="000000"/>
                </a:solidFill>
                <a:latin typeface="Calibri" panose="020F0502020204030204" pitchFamily="34" charset="0"/>
              </a:rPr>
              <a:t>dissertation) where </a:t>
            </a:r>
            <a:r>
              <a:rPr lang="en-US" sz="1600" dirty="0">
                <a:solidFill>
                  <a:srgbClr val="000000"/>
                </a:solidFill>
                <a:latin typeface="Calibri" panose="020F0502020204030204" pitchFamily="34" charset="0"/>
              </a:rPr>
              <a:t>you want </a:t>
            </a:r>
            <a:r>
              <a:rPr lang="en-US" sz="1600" dirty="0" smtClean="0">
                <a:solidFill>
                  <a:srgbClr val="000000"/>
                </a:solidFill>
                <a:latin typeface="Calibri" panose="020F0502020204030204" pitchFamily="34" charset="0"/>
              </a:rPr>
              <a:t>to add </a:t>
            </a:r>
            <a:r>
              <a:rPr lang="en-US" sz="1600" dirty="0">
                <a:solidFill>
                  <a:srgbClr val="000000"/>
                </a:solidFill>
                <a:latin typeface="Calibri" panose="020F0502020204030204" pitchFamily="34" charset="0"/>
              </a:rPr>
              <a:t>a </a:t>
            </a:r>
            <a:r>
              <a:rPr lang="en-US" sz="1600" dirty="0" smtClean="0">
                <a:solidFill>
                  <a:srgbClr val="000000"/>
                </a:solidFill>
                <a:latin typeface="Calibri" panose="020F0502020204030204" pitchFamily="34" charset="0"/>
              </a:rPr>
              <a:t>citation.</a:t>
            </a:r>
          </a:p>
          <a:p>
            <a:endParaRPr lang="en-US" sz="1600" dirty="0" smtClean="0">
              <a:solidFill>
                <a:srgbClr val="000000"/>
              </a:solidFill>
              <a:latin typeface="Calibri" panose="020F0502020204030204" pitchFamily="34" charset="0"/>
            </a:endParaRPr>
          </a:p>
          <a:p>
            <a:r>
              <a:rPr lang="en-US" sz="1600" dirty="0" smtClean="0">
                <a:solidFill>
                  <a:srgbClr val="000000"/>
                </a:solidFill>
                <a:latin typeface="Calibri" panose="020F0502020204030204" pitchFamily="34" charset="0"/>
              </a:rPr>
              <a:t>Click </a:t>
            </a:r>
            <a:r>
              <a:rPr lang="en-US" sz="1600" b="1" dirty="0">
                <a:solidFill>
                  <a:srgbClr val="000000"/>
                </a:solidFill>
                <a:latin typeface="Calibri-Bold"/>
              </a:rPr>
              <a:t>Insert </a:t>
            </a:r>
            <a:r>
              <a:rPr lang="en-US" sz="1600" b="1" dirty="0" smtClean="0">
                <a:solidFill>
                  <a:srgbClr val="000000"/>
                </a:solidFill>
                <a:latin typeface="Calibri-Bold"/>
              </a:rPr>
              <a:t>Citation.</a:t>
            </a:r>
            <a:endParaRPr lang="en-US" sz="1600" dirty="0"/>
          </a:p>
          <a:p>
            <a:endParaRPr lang="en-US" sz="1600" dirty="0" smtClean="0">
              <a:solidFill>
                <a:srgbClr val="000000"/>
              </a:solidFill>
              <a:latin typeface="Calibri" panose="020F0502020204030204" pitchFamily="34" charset="0"/>
            </a:endParaRPr>
          </a:p>
          <a:p>
            <a:r>
              <a:rPr lang="en-US" sz="1600" dirty="0" smtClean="0">
                <a:solidFill>
                  <a:srgbClr val="000000"/>
                </a:solidFill>
                <a:latin typeface="Calibri" panose="020F0502020204030204" pitchFamily="34" charset="0"/>
              </a:rPr>
              <a:t>Click </a:t>
            </a:r>
            <a:r>
              <a:rPr lang="en-US" sz="1600" b="1" dirty="0">
                <a:solidFill>
                  <a:srgbClr val="000000"/>
                </a:solidFill>
                <a:latin typeface="Calibri-Bold"/>
              </a:rPr>
              <a:t>Add New </a:t>
            </a:r>
            <a:r>
              <a:rPr lang="en-US" sz="1600" b="1" dirty="0" smtClean="0">
                <a:solidFill>
                  <a:srgbClr val="000000"/>
                </a:solidFill>
                <a:latin typeface="Calibri-Bold"/>
              </a:rPr>
              <a:t>Source.</a:t>
            </a:r>
          </a:p>
          <a:p>
            <a:endParaRPr lang="en-US" sz="1600" dirty="0" smtClean="0">
              <a:solidFill>
                <a:srgbClr val="000000"/>
              </a:solidFill>
              <a:latin typeface="Calibri" panose="020F0502020204030204" pitchFamily="34" charset="0"/>
            </a:endParaRPr>
          </a:p>
          <a:p>
            <a:r>
              <a:rPr lang="en-US" sz="1600" dirty="0" smtClean="0">
                <a:solidFill>
                  <a:srgbClr val="000000"/>
                </a:solidFill>
                <a:latin typeface="Calibri" panose="020F0502020204030204" pitchFamily="34" charset="0"/>
              </a:rPr>
              <a:t>This </a:t>
            </a:r>
            <a:r>
              <a:rPr lang="en-US" sz="1600" dirty="0">
                <a:solidFill>
                  <a:srgbClr val="000000"/>
                </a:solidFill>
                <a:latin typeface="Calibri" panose="020F0502020204030204" pitchFamily="34" charset="0"/>
              </a:rPr>
              <a:t>opens a </a:t>
            </a:r>
            <a:r>
              <a:rPr lang="en-US" sz="1600" b="1" dirty="0">
                <a:solidFill>
                  <a:srgbClr val="000000"/>
                </a:solidFill>
                <a:latin typeface="Calibri-Bold"/>
              </a:rPr>
              <a:t>Create Source </a:t>
            </a:r>
            <a:r>
              <a:rPr lang="en-US" sz="1600" dirty="0">
                <a:solidFill>
                  <a:srgbClr val="000000"/>
                </a:solidFill>
                <a:latin typeface="Calibri" panose="020F0502020204030204" pitchFamily="34" charset="0"/>
              </a:rPr>
              <a:t>form where you can enter the details of your </a:t>
            </a:r>
            <a:r>
              <a:rPr lang="en-US" sz="1600" dirty="0" smtClean="0">
                <a:solidFill>
                  <a:srgbClr val="000000"/>
                </a:solidFill>
                <a:latin typeface="Calibri" panose="020F0502020204030204" pitchFamily="34" charset="0"/>
              </a:rPr>
              <a:t>source.</a:t>
            </a:r>
          </a:p>
          <a:p>
            <a:pPr marL="0" indent="0">
              <a:buNone/>
            </a:pPr>
            <a:r>
              <a:rPr lang="en-US" sz="1600" dirty="0"/>
              <a:t/>
            </a:r>
            <a:br>
              <a:rPr lang="en-US" sz="1600" dirty="0"/>
            </a:br>
            <a:r>
              <a:rPr lang="en-US" sz="1600" dirty="0"/>
              <a:t/>
            </a:r>
            <a:br>
              <a:rPr lang="en-US" sz="1600" dirty="0"/>
            </a:br>
            <a:r>
              <a:rPr lang="en-US" sz="1600" dirty="0"/>
              <a:t/>
            </a:r>
            <a:br>
              <a:rPr lang="en-US" sz="1600" dirty="0"/>
            </a:br>
            <a:endParaRPr lang="en-US" sz="1600" dirty="0"/>
          </a:p>
        </p:txBody>
      </p:sp>
    </p:spTree>
    <p:extLst>
      <p:ext uri="{BB962C8B-B14F-4D97-AF65-F5344CB8AC3E}">
        <p14:creationId xmlns:p14="http://schemas.microsoft.com/office/powerpoint/2010/main" val="16463471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REFERENCE LIST</a:t>
            </a:r>
            <a:endParaRPr lang="en-US" dirty="0"/>
          </a:p>
        </p:txBody>
      </p:sp>
      <p:sp>
        <p:nvSpPr>
          <p:cNvPr id="3" name="Content Placeholder 2"/>
          <p:cNvSpPr>
            <a:spLocks noGrp="1"/>
          </p:cNvSpPr>
          <p:nvPr>
            <p:ph idx="1"/>
          </p:nvPr>
        </p:nvSpPr>
        <p:spPr/>
        <p:txBody>
          <a:bodyPr>
            <a:normAutofit fontScale="92500"/>
          </a:bodyPr>
          <a:lstStyle/>
          <a:p>
            <a:r>
              <a:rPr lang="en-US" dirty="0">
                <a:solidFill>
                  <a:srgbClr val="000000"/>
                </a:solidFill>
                <a:latin typeface="Calibri" panose="020F0502020204030204" pitchFamily="34" charset="0"/>
              </a:rPr>
              <a:t>Start by choosing the </a:t>
            </a:r>
            <a:r>
              <a:rPr lang="en-US" b="1" dirty="0">
                <a:solidFill>
                  <a:srgbClr val="000000"/>
                </a:solidFill>
                <a:latin typeface="Calibri-Bold"/>
              </a:rPr>
              <a:t>Type of Source </a:t>
            </a:r>
            <a:r>
              <a:rPr lang="en-US" dirty="0">
                <a:solidFill>
                  <a:srgbClr val="000000"/>
                </a:solidFill>
                <a:latin typeface="Calibri" panose="020F0502020204030204" pitchFamily="34" charset="0"/>
              </a:rPr>
              <a:t>from the drop-down box  </a:t>
            </a:r>
            <a:r>
              <a:rPr lang="en-US" dirty="0" smtClean="0">
                <a:solidFill>
                  <a:srgbClr val="000000"/>
                </a:solidFill>
                <a:latin typeface="Calibri" panose="020F0502020204030204" pitchFamily="34" charset="0"/>
              </a:rPr>
              <a:t>book</a:t>
            </a:r>
            <a:r>
              <a:rPr lang="en-US" dirty="0">
                <a:solidFill>
                  <a:srgbClr val="000000"/>
                </a:solidFill>
                <a:latin typeface="Calibri" panose="020F0502020204030204" pitchFamily="34" charset="0"/>
              </a:rPr>
              <a:t>, journal, website </a:t>
            </a:r>
            <a:r>
              <a:rPr lang="en-US" dirty="0" smtClean="0">
                <a:solidFill>
                  <a:srgbClr val="000000"/>
                </a:solidFill>
                <a:latin typeface="Calibri" panose="020F0502020204030204" pitchFamily="34" charset="0"/>
              </a:rPr>
              <a:t>etc.</a:t>
            </a:r>
          </a:p>
          <a:p>
            <a:r>
              <a:rPr lang="en-US" dirty="0" smtClean="0">
                <a:solidFill>
                  <a:srgbClr val="000000"/>
                </a:solidFill>
                <a:latin typeface="Calibri" panose="020F0502020204030204" pitchFamily="34" charset="0"/>
              </a:rPr>
              <a:t>Fill </a:t>
            </a:r>
            <a:r>
              <a:rPr lang="en-US" dirty="0">
                <a:solidFill>
                  <a:srgbClr val="000000"/>
                </a:solidFill>
                <a:latin typeface="Calibri" panose="020F0502020204030204" pitchFamily="34" charset="0"/>
              </a:rPr>
              <a:t>in the relevant details in each of the other boxes and click </a:t>
            </a:r>
            <a:r>
              <a:rPr lang="en-US" b="1" dirty="0" smtClean="0">
                <a:solidFill>
                  <a:srgbClr val="000000"/>
                </a:solidFill>
                <a:latin typeface="Calibri-Bold"/>
              </a:rPr>
              <a:t>OK.</a:t>
            </a:r>
          </a:p>
          <a:p>
            <a:r>
              <a:rPr lang="en-US" dirty="0" smtClean="0"/>
              <a:t> </a:t>
            </a:r>
            <a:r>
              <a:rPr lang="en-US" dirty="0">
                <a:solidFill>
                  <a:srgbClr val="000000"/>
                </a:solidFill>
                <a:latin typeface="Calibri" panose="020F0502020204030204" pitchFamily="34" charset="0"/>
              </a:rPr>
              <a:t>When you have a list of the sources you wish to include in your </a:t>
            </a:r>
            <a:r>
              <a:rPr lang="en-US" dirty="0" smtClean="0">
                <a:solidFill>
                  <a:srgbClr val="000000"/>
                </a:solidFill>
                <a:latin typeface="Calibri" panose="020F0502020204030204" pitchFamily="34" charset="0"/>
              </a:rPr>
              <a:t>work, you </a:t>
            </a:r>
            <a:r>
              <a:rPr lang="en-US" dirty="0">
                <a:solidFill>
                  <a:srgbClr val="000000"/>
                </a:solidFill>
                <a:latin typeface="Calibri" panose="020F0502020204030204" pitchFamily="34" charset="0"/>
              </a:rPr>
              <a:t>can use the </a:t>
            </a:r>
            <a:r>
              <a:rPr lang="en-US" dirty="0" smtClean="0">
                <a:solidFill>
                  <a:srgbClr val="000000"/>
                </a:solidFill>
                <a:latin typeface="Calibri" panose="020F0502020204030204" pitchFamily="34" charset="0"/>
              </a:rPr>
              <a:t>referencing tool </a:t>
            </a:r>
            <a:r>
              <a:rPr lang="en-US" dirty="0">
                <a:solidFill>
                  <a:srgbClr val="000000"/>
                </a:solidFill>
                <a:latin typeface="Calibri" panose="020F0502020204030204" pitchFamily="34" charset="0"/>
              </a:rPr>
              <a:t>to automatically generate </a:t>
            </a:r>
            <a:r>
              <a:rPr lang="en-US" dirty="0" smtClean="0">
                <a:solidFill>
                  <a:srgbClr val="000000"/>
                </a:solidFill>
                <a:latin typeface="Calibri" panose="020F0502020204030204" pitchFamily="34" charset="0"/>
              </a:rPr>
              <a:t>a </a:t>
            </a:r>
            <a:r>
              <a:rPr lang="en-US" b="1" dirty="0" smtClean="0">
                <a:solidFill>
                  <a:srgbClr val="000000"/>
                </a:solidFill>
                <a:latin typeface="Calibri-Bold"/>
              </a:rPr>
              <a:t>Reference List.</a:t>
            </a:r>
          </a:p>
          <a:p>
            <a:r>
              <a:rPr lang="en-US" dirty="0" smtClean="0">
                <a:solidFill>
                  <a:srgbClr val="000000"/>
                </a:solidFill>
                <a:latin typeface="Calibri" panose="020F0502020204030204" pitchFamily="34" charset="0"/>
              </a:rPr>
              <a:t>On </a:t>
            </a:r>
            <a:r>
              <a:rPr lang="en-US" dirty="0">
                <a:solidFill>
                  <a:srgbClr val="000000"/>
                </a:solidFill>
                <a:latin typeface="Calibri" panose="020F0502020204030204" pitchFamily="34" charset="0"/>
              </a:rPr>
              <a:t>the </a:t>
            </a:r>
            <a:r>
              <a:rPr lang="en-US" b="1" dirty="0">
                <a:solidFill>
                  <a:srgbClr val="000000"/>
                </a:solidFill>
                <a:latin typeface="Calibri-Bold"/>
              </a:rPr>
              <a:t>References </a:t>
            </a:r>
            <a:r>
              <a:rPr lang="en-US" dirty="0">
                <a:solidFill>
                  <a:srgbClr val="000000"/>
                </a:solidFill>
                <a:latin typeface="Calibri" panose="020F0502020204030204" pitchFamily="34" charset="0"/>
              </a:rPr>
              <a:t>tab click </a:t>
            </a:r>
            <a:r>
              <a:rPr lang="en-US" b="1" dirty="0" smtClean="0">
                <a:solidFill>
                  <a:srgbClr val="000000"/>
                </a:solidFill>
                <a:latin typeface="Calibri-Bold"/>
              </a:rPr>
              <a:t>Bibliography.</a:t>
            </a:r>
          </a:p>
          <a:p>
            <a:r>
              <a:rPr lang="en-US" dirty="0" smtClean="0">
                <a:solidFill>
                  <a:srgbClr val="000000"/>
                </a:solidFill>
                <a:latin typeface="Calibri" panose="020F0502020204030204" pitchFamily="34" charset="0"/>
              </a:rPr>
              <a:t>Click </a:t>
            </a:r>
            <a:r>
              <a:rPr lang="en-US" dirty="0">
                <a:solidFill>
                  <a:srgbClr val="000000"/>
                </a:solidFill>
                <a:latin typeface="Calibri" panose="020F0502020204030204" pitchFamily="34" charset="0"/>
              </a:rPr>
              <a:t>on a preferred template and Word will automatically generate </a:t>
            </a:r>
            <a:r>
              <a:rPr lang="en-US" dirty="0" smtClean="0">
                <a:solidFill>
                  <a:srgbClr val="000000"/>
                </a:solidFill>
                <a:latin typeface="Calibri" panose="020F0502020204030204" pitchFamily="34" charset="0"/>
              </a:rPr>
              <a:t>a </a:t>
            </a:r>
            <a:r>
              <a:rPr lang="en-US" b="1" dirty="0" smtClean="0">
                <a:solidFill>
                  <a:srgbClr val="000000"/>
                </a:solidFill>
                <a:latin typeface="Calibri-Bold"/>
              </a:rPr>
              <a:t>Bibliography </a:t>
            </a:r>
            <a:r>
              <a:rPr lang="en-US" dirty="0">
                <a:solidFill>
                  <a:srgbClr val="000000"/>
                </a:solidFill>
                <a:latin typeface="Calibri" panose="020F0502020204030204" pitchFamily="34" charset="0"/>
              </a:rPr>
              <a:t>for </a:t>
            </a:r>
            <a:r>
              <a:rPr lang="en-US" dirty="0" smtClean="0">
                <a:solidFill>
                  <a:srgbClr val="000000"/>
                </a:solidFill>
                <a:latin typeface="Calibri" panose="020F0502020204030204" pitchFamily="34" charset="0"/>
              </a:rPr>
              <a:t>you.</a:t>
            </a:r>
            <a:r>
              <a:rPr lang="en-US" dirty="0" smtClean="0"/>
              <a:t> </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6564350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1264" y="359037"/>
            <a:ext cx="9144000" cy="2387600"/>
          </a:xfrm>
        </p:spPr>
        <p:txBody>
          <a:bodyPr/>
          <a:lstStyle/>
          <a:p>
            <a:r>
              <a:rPr lang="en-US" dirty="0" smtClean="0"/>
              <a:t>WORD PROCESSING</a:t>
            </a:r>
            <a:endParaRPr lang="en-US" dirty="0"/>
          </a:p>
        </p:txBody>
      </p:sp>
      <p:sp>
        <p:nvSpPr>
          <p:cNvPr id="3" name="Subtitle 2"/>
          <p:cNvSpPr>
            <a:spLocks noGrp="1"/>
          </p:cNvSpPr>
          <p:nvPr>
            <p:ph type="subTitle" idx="1"/>
          </p:nvPr>
        </p:nvSpPr>
        <p:spPr/>
        <p:txBody>
          <a:bodyPr/>
          <a:lstStyle/>
          <a:p>
            <a:pPr algn="r"/>
            <a:r>
              <a:rPr lang="en-US" dirty="0" smtClean="0"/>
              <a:t>INTRODUCTION TO MICROSOFT </a:t>
            </a:r>
            <a:r>
              <a:rPr lang="en-US" dirty="0" smtClean="0"/>
              <a:t>POWERPOINT</a:t>
            </a:r>
            <a:endParaRPr lang="en-US" dirty="0"/>
          </a:p>
        </p:txBody>
      </p:sp>
    </p:spTree>
    <p:extLst>
      <p:ext uri="{BB962C8B-B14F-4D97-AF65-F5344CB8AC3E}">
        <p14:creationId xmlns:p14="http://schemas.microsoft.com/office/powerpoint/2010/main" val="25221817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0067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86075" y="2315369"/>
            <a:ext cx="6419850" cy="3371850"/>
          </a:xfrm>
          <a:prstGeom prst="rect">
            <a:avLst/>
          </a:prstGeom>
        </p:spPr>
      </p:pic>
      <p:sp>
        <p:nvSpPr>
          <p:cNvPr id="5" name="TextBox 4"/>
          <p:cNvSpPr txBox="1"/>
          <p:nvPr/>
        </p:nvSpPr>
        <p:spPr>
          <a:xfrm>
            <a:off x="838200" y="5884607"/>
            <a:ext cx="5252884" cy="369332"/>
          </a:xfrm>
          <a:prstGeom prst="rect">
            <a:avLst/>
          </a:prstGeom>
          <a:noFill/>
        </p:spPr>
        <p:txBody>
          <a:bodyPr wrap="square" rtlCol="0">
            <a:spAutoFit/>
          </a:bodyPr>
          <a:lstStyle/>
          <a:p>
            <a:r>
              <a:rPr lang="en-US" dirty="0" smtClean="0"/>
              <a:t>Figure 1: File Tab Options</a:t>
            </a:r>
            <a:endParaRPr lang="en-US" dirty="0"/>
          </a:p>
        </p:txBody>
      </p:sp>
    </p:spTree>
    <p:extLst>
      <p:ext uri="{BB962C8B-B14F-4D97-AF65-F5344CB8AC3E}">
        <p14:creationId xmlns:p14="http://schemas.microsoft.com/office/powerpoint/2010/main" val="28184001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848237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02513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613169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1527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29595" y="363333"/>
            <a:ext cx="10515599" cy="3333135"/>
          </a:xfrm>
          <a:prstGeom prst="rect">
            <a:avLst/>
          </a:prstGeom>
        </p:spPr>
      </p:pic>
      <p:sp>
        <p:nvSpPr>
          <p:cNvPr id="5" name="TextBox 4"/>
          <p:cNvSpPr txBox="1"/>
          <p:nvPr/>
        </p:nvSpPr>
        <p:spPr>
          <a:xfrm>
            <a:off x="829595" y="1661190"/>
            <a:ext cx="3674806" cy="368710"/>
          </a:xfrm>
          <a:prstGeom prst="rect">
            <a:avLst/>
          </a:prstGeom>
          <a:noFill/>
        </p:spPr>
        <p:txBody>
          <a:bodyPr wrap="square" rtlCol="0">
            <a:spAutoFit/>
          </a:bodyPr>
          <a:lstStyle/>
          <a:p>
            <a:r>
              <a:rPr lang="en-US" dirty="0" smtClean="0"/>
              <a:t>Figure 2: Options for Home Tab</a:t>
            </a:r>
            <a:endParaRPr lang="en-US" dirty="0"/>
          </a:p>
        </p:txBody>
      </p:sp>
      <p:sp>
        <p:nvSpPr>
          <p:cNvPr id="6" name="TextBox 5"/>
          <p:cNvSpPr txBox="1"/>
          <p:nvPr/>
        </p:nvSpPr>
        <p:spPr>
          <a:xfrm>
            <a:off x="829595" y="3975754"/>
            <a:ext cx="3217606" cy="369332"/>
          </a:xfrm>
          <a:prstGeom prst="rect">
            <a:avLst/>
          </a:prstGeom>
          <a:noFill/>
        </p:spPr>
        <p:txBody>
          <a:bodyPr wrap="square" rtlCol="0">
            <a:spAutoFit/>
          </a:bodyPr>
          <a:lstStyle/>
          <a:p>
            <a:r>
              <a:rPr lang="en-US" dirty="0" smtClean="0"/>
              <a:t>Figure 3: Options for Insert Tab</a:t>
            </a:r>
            <a:endParaRPr lang="en-US" dirty="0"/>
          </a:p>
        </p:txBody>
      </p:sp>
      <p:pic>
        <p:nvPicPr>
          <p:cNvPr id="7" name="Picture 6"/>
          <p:cNvPicPr>
            <a:picLocks noChangeAspect="1"/>
          </p:cNvPicPr>
          <p:nvPr/>
        </p:nvPicPr>
        <p:blipFill>
          <a:blip r:embed="rId3"/>
          <a:stretch>
            <a:fillRect/>
          </a:stretch>
        </p:blipFill>
        <p:spPr>
          <a:xfrm>
            <a:off x="829595" y="4624372"/>
            <a:ext cx="10515599" cy="1289731"/>
          </a:xfrm>
          <a:prstGeom prst="rect">
            <a:avLst/>
          </a:prstGeom>
        </p:spPr>
      </p:pic>
      <p:sp>
        <p:nvSpPr>
          <p:cNvPr id="8" name="TextBox 7"/>
          <p:cNvSpPr txBox="1"/>
          <p:nvPr/>
        </p:nvSpPr>
        <p:spPr>
          <a:xfrm>
            <a:off x="829595" y="6179574"/>
            <a:ext cx="3078728" cy="368710"/>
          </a:xfrm>
          <a:prstGeom prst="rect">
            <a:avLst/>
          </a:prstGeom>
          <a:noFill/>
        </p:spPr>
        <p:txBody>
          <a:bodyPr wrap="square" rtlCol="0">
            <a:spAutoFit/>
          </a:bodyPr>
          <a:lstStyle/>
          <a:p>
            <a:r>
              <a:rPr lang="en-US" dirty="0" smtClean="0"/>
              <a:t>Figure 4: Options for Draw Tab</a:t>
            </a:r>
            <a:endParaRPr lang="en-US" dirty="0"/>
          </a:p>
        </p:txBody>
      </p:sp>
    </p:spTree>
    <p:extLst>
      <p:ext uri="{BB962C8B-B14F-4D97-AF65-F5344CB8AC3E}">
        <p14:creationId xmlns:p14="http://schemas.microsoft.com/office/powerpoint/2010/main" val="2139529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Introducing the Microsoft Office Ribbons</a:t>
            </a:r>
            <a:endParaRPr lang="en-US" dirty="0"/>
          </a:p>
        </p:txBody>
      </p:sp>
      <p:sp>
        <p:nvSpPr>
          <p:cNvPr id="3" name="Content Placeholder 2"/>
          <p:cNvSpPr>
            <a:spLocks noGrp="1"/>
          </p:cNvSpPr>
          <p:nvPr>
            <p:ph idx="1"/>
          </p:nvPr>
        </p:nvSpPr>
        <p:spPr/>
        <p:txBody>
          <a:bodyPr/>
          <a:lstStyle/>
          <a:p>
            <a:r>
              <a:rPr lang="en-US" dirty="0"/>
              <a:t>In addition to the File, Home, Insert, and Draw tabs, every </a:t>
            </a:r>
            <a:r>
              <a:rPr lang="en-US" dirty="0" smtClean="0"/>
              <a:t>Office program also </a:t>
            </a:r>
            <a:r>
              <a:rPr lang="en-US" dirty="0"/>
              <a:t>includes tabs that contain commands specific to </a:t>
            </a:r>
            <a:r>
              <a:rPr lang="en-US" dirty="0" smtClean="0"/>
              <a:t>that particular </a:t>
            </a:r>
            <a:r>
              <a:rPr lang="en-US" dirty="0"/>
              <a:t>program</a:t>
            </a:r>
            <a:r>
              <a:rPr lang="en-US" dirty="0" smtClean="0"/>
              <a:t>.</a:t>
            </a:r>
          </a:p>
          <a:p>
            <a:r>
              <a:rPr lang="en-US" dirty="0" smtClean="0"/>
              <a:t>For example</a:t>
            </a:r>
            <a:r>
              <a:rPr lang="en-US" dirty="0"/>
              <a:t>, Excel contains a Formulas tab that contains </a:t>
            </a:r>
            <a:r>
              <a:rPr lang="en-US" dirty="0" smtClean="0"/>
              <a:t>commands for </a:t>
            </a:r>
            <a:r>
              <a:rPr lang="en-US" dirty="0"/>
              <a:t>creating </a:t>
            </a:r>
            <a:r>
              <a:rPr lang="en-US" dirty="0" smtClean="0"/>
              <a:t>a formula </a:t>
            </a:r>
            <a:r>
              <a:rPr lang="en-US" dirty="0"/>
              <a:t>in a spreadsheet and PowerPoint contains </a:t>
            </a:r>
            <a:r>
              <a:rPr lang="en-US" dirty="0" smtClean="0"/>
              <a:t>a Transitions </a:t>
            </a:r>
            <a:r>
              <a:rPr lang="en-US" dirty="0"/>
              <a:t>tab for </a:t>
            </a:r>
            <a:r>
              <a:rPr lang="en-US" dirty="0" smtClean="0"/>
              <a:t>adding transitions </a:t>
            </a:r>
            <a:r>
              <a:rPr lang="en-US" dirty="0"/>
              <a:t>to your presentation slide shows.</a:t>
            </a:r>
            <a:r>
              <a:rPr lang="en-US" dirty="0" smtClean="0"/>
              <a:t> </a:t>
            </a:r>
            <a:br>
              <a:rPr lang="en-US" dirty="0" smtClean="0"/>
            </a:br>
            <a:endParaRPr lang="en-US" dirty="0"/>
          </a:p>
        </p:txBody>
      </p:sp>
    </p:spTree>
    <p:extLst>
      <p:ext uri="{BB962C8B-B14F-4D97-AF65-F5344CB8AC3E}">
        <p14:creationId xmlns:p14="http://schemas.microsoft.com/office/powerpoint/2010/main" val="2004090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FILE TAB</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q"/>
            </a:pPr>
            <a:r>
              <a:rPr lang="en-US" dirty="0"/>
              <a:t>Some of the various commands available on the File tab follow:</a:t>
            </a:r>
            <a:r>
              <a:rPr lang="en-US" dirty="0" smtClean="0"/>
              <a:t> </a:t>
            </a:r>
          </a:p>
          <a:p>
            <a:pPr>
              <a:buFont typeface="Wingdings" panose="05000000000000000000" pitchFamily="2" charset="2"/>
              <a:buChar char="§"/>
            </a:pPr>
            <a:r>
              <a:rPr lang="en-US" b="1" dirty="0"/>
              <a:t>Info: </a:t>
            </a:r>
            <a:r>
              <a:rPr lang="en-US" dirty="0"/>
              <a:t>Protects your file from changes, inspects a file for </a:t>
            </a:r>
            <a:r>
              <a:rPr lang="en-US" dirty="0" smtClean="0"/>
              <a:t>compatibility issues with older programs, and manages different versions of your file. The Info command also lets you view the details of your file, such as the file’s size and the date you created it.</a:t>
            </a:r>
          </a:p>
          <a:p>
            <a:pPr>
              <a:buFont typeface="Wingdings" panose="05000000000000000000" pitchFamily="2" charset="2"/>
              <a:buChar char="§"/>
            </a:pPr>
            <a:r>
              <a:rPr lang="en-US" b="1" dirty="0"/>
              <a:t>New: </a:t>
            </a:r>
            <a:r>
              <a:rPr lang="en-US" dirty="0"/>
              <a:t>Creates a </a:t>
            </a:r>
            <a:r>
              <a:rPr lang="en-US" dirty="0" smtClean="0"/>
              <a:t>file.</a:t>
            </a:r>
          </a:p>
          <a:p>
            <a:pPr>
              <a:buFont typeface="Wingdings" panose="05000000000000000000" pitchFamily="2" charset="2"/>
              <a:buChar char="§"/>
            </a:pPr>
            <a:r>
              <a:rPr lang="en-US" b="1" dirty="0" smtClean="0"/>
              <a:t>Open</a:t>
            </a:r>
            <a:r>
              <a:rPr lang="en-US" b="1" dirty="0"/>
              <a:t>: </a:t>
            </a:r>
            <a:r>
              <a:rPr lang="en-US" dirty="0"/>
              <a:t>Loads an existing </a:t>
            </a:r>
            <a:r>
              <a:rPr lang="en-US" dirty="0" smtClean="0"/>
              <a:t>file.</a:t>
            </a:r>
          </a:p>
          <a:p>
            <a:pPr>
              <a:buFont typeface="Wingdings" panose="05000000000000000000" pitchFamily="2" charset="2"/>
              <a:buChar char="§"/>
            </a:pPr>
            <a:r>
              <a:rPr lang="en-US" b="1" dirty="0" smtClean="0"/>
              <a:t>Save</a:t>
            </a:r>
            <a:r>
              <a:rPr lang="en-US" b="1" dirty="0"/>
              <a:t>: </a:t>
            </a:r>
            <a:r>
              <a:rPr lang="en-US" dirty="0"/>
              <a:t>Saves your file. If you haven’t named your file yet, the Save command </a:t>
            </a:r>
            <a:r>
              <a:rPr lang="en-US" dirty="0" smtClean="0"/>
              <a:t>is equivalent </a:t>
            </a:r>
            <a:r>
              <a:rPr lang="en-US" dirty="0"/>
              <a:t>to the Save As </a:t>
            </a:r>
            <a:r>
              <a:rPr lang="en-US" dirty="0" smtClean="0"/>
              <a:t>command.</a:t>
            </a:r>
          </a:p>
          <a:p>
            <a:pPr>
              <a:buFont typeface="Wingdings" panose="05000000000000000000" pitchFamily="2" charset="2"/>
              <a:buChar char="§"/>
            </a:pPr>
            <a:r>
              <a:rPr lang="en-US" b="1" dirty="0" smtClean="0"/>
              <a:t>Save </a:t>
            </a:r>
            <a:r>
              <a:rPr lang="en-US" b="1" dirty="0"/>
              <a:t>As: </a:t>
            </a:r>
            <a:r>
              <a:rPr lang="en-US" dirty="0"/>
              <a:t>Saves the current file under a new name, or in a different </a:t>
            </a:r>
            <a:r>
              <a:rPr lang="en-US" dirty="0" smtClean="0"/>
              <a:t>location such </a:t>
            </a:r>
            <a:r>
              <a:rPr lang="en-US" dirty="0"/>
              <a:t>as a different folder, or computer, or both.</a:t>
            </a:r>
            <a:r>
              <a:rPr lang="en-US" dirty="0" smtClean="0"/>
              <a:t>  </a:t>
            </a:r>
            <a:br>
              <a:rPr lang="en-US" dirty="0" smtClean="0"/>
            </a:br>
            <a:r>
              <a:rPr lang="en-US" dirty="0" smtClean="0"/>
              <a:t/>
            </a:r>
            <a:br>
              <a:rPr lang="en-US" dirty="0" smtClean="0"/>
            </a:br>
            <a:r>
              <a:rPr lang="en-US" dirty="0" smtClean="0"/>
              <a:t> </a:t>
            </a:r>
            <a:br>
              <a:rPr lang="en-US" dirty="0" smtClean="0"/>
            </a:br>
            <a:endParaRPr lang="en-US" dirty="0"/>
          </a:p>
        </p:txBody>
      </p:sp>
    </p:spTree>
    <p:extLst>
      <p:ext uri="{BB962C8B-B14F-4D97-AF65-F5344CB8AC3E}">
        <p14:creationId xmlns:p14="http://schemas.microsoft.com/office/powerpoint/2010/main" val="93299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1285</TotalTime>
  <Words>3729</Words>
  <Application>Microsoft Office PowerPoint</Application>
  <PresentationFormat>Widescreen</PresentationFormat>
  <Paragraphs>301</Paragraphs>
  <Slides>63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2" baseType="lpstr">
      <vt:lpstr>SimSun</vt:lpstr>
      <vt:lpstr>Arial</vt:lpstr>
      <vt:lpstr>Calibri</vt:lpstr>
      <vt:lpstr>Calibri Light</vt:lpstr>
      <vt:lpstr>Calibri-Bold</vt:lpstr>
      <vt:lpstr>Times New Roman</vt:lpstr>
      <vt:lpstr>Wingdings</vt:lpstr>
      <vt:lpstr>Office Theme</vt:lpstr>
      <vt:lpstr>Документ</vt:lpstr>
      <vt:lpstr>WORD PROCESSING</vt:lpstr>
      <vt:lpstr>Word processing</vt:lpstr>
      <vt:lpstr>FEATURES OF WORD PROCESSING APPLICATION</vt:lpstr>
      <vt:lpstr>INTRODUCTION TO MICROSOFT OFFICE</vt:lpstr>
      <vt:lpstr>Introducing the Microsoft Office Ribbons  </vt:lpstr>
      <vt:lpstr>PowerPoint Presentation</vt:lpstr>
      <vt:lpstr>PowerPoint Presentation</vt:lpstr>
      <vt:lpstr>Introducing the Microsoft Office Ribbons</vt:lpstr>
      <vt:lpstr>THE FILE TAB</vt:lpstr>
      <vt:lpstr>THE FILE TAB</vt:lpstr>
      <vt:lpstr>CREATING A FILE</vt:lpstr>
      <vt:lpstr>PowerPoint Presentation</vt:lpstr>
      <vt:lpstr>CREATING A FILE</vt:lpstr>
      <vt:lpstr>Opening an existing file  </vt:lpstr>
      <vt:lpstr>PowerPoint Presentation</vt:lpstr>
      <vt:lpstr>SAVING A FILE</vt:lpstr>
      <vt:lpstr>SAVING A FILE</vt:lpstr>
      <vt:lpstr>WORD PROCESSING</vt:lpstr>
      <vt:lpstr>INTRODUCTION</vt:lpstr>
      <vt:lpstr>INTRO WINDOW</vt:lpstr>
      <vt:lpstr>Using the Basic (blank)Document</vt:lpstr>
      <vt:lpstr>WORD PROCESSING WINDOW</vt:lpstr>
      <vt:lpstr>THE HOME TAB</vt:lpstr>
      <vt:lpstr>THE HOME TAB                                                 CLIPBOARD PANEL</vt:lpstr>
      <vt:lpstr>THE HOME TAB                                                           FONT PANEL</vt:lpstr>
      <vt:lpstr>THE HOME TAB                                                 PARAGRAPH PANEL</vt:lpstr>
      <vt:lpstr>THE HOME TAB                                                                    STYLES</vt:lpstr>
      <vt:lpstr>THE HOME TAB                                                                 EDITTING</vt:lpstr>
      <vt:lpstr>THE INSERT TAB</vt:lpstr>
      <vt:lpstr>THE INSERT TAB                                                                       PAGES</vt:lpstr>
      <vt:lpstr>THE INSERT TAB                                                                      TABLES</vt:lpstr>
      <vt:lpstr>THE INSERT TAB                                                       ILLUSTRATIONS</vt:lpstr>
      <vt:lpstr>THE INSERT TAB                                                                       LINKS</vt:lpstr>
      <vt:lpstr>THE INSERT TAB                                           HEADER AND FOOTER</vt:lpstr>
      <vt:lpstr>THE INSERT TAB                                   SYMBOLS AND EQUATIONS</vt:lpstr>
      <vt:lpstr>DESIGN</vt:lpstr>
      <vt:lpstr>LAYOUT</vt:lpstr>
      <vt:lpstr>LAYOUT                                                             PAGE SETUP</vt:lpstr>
      <vt:lpstr>LAYOUT</vt:lpstr>
      <vt:lpstr>REFERENCES</vt:lpstr>
      <vt:lpstr>FORMAT OF A REPORT</vt:lpstr>
      <vt:lpstr>FORMAT OF A REPORT</vt:lpstr>
      <vt:lpstr>COVER PAGE</vt:lpstr>
      <vt:lpstr>PowerPoint Presentation</vt:lpstr>
      <vt:lpstr>CREATING TABLE OF CONTENT</vt:lpstr>
      <vt:lpstr>ITEMS INCLUDED IN TABLE OF CONTENT </vt:lpstr>
      <vt:lpstr>ITEMS INCLUDED IN TABLE OF CONTENT </vt:lpstr>
      <vt:lpstr>PowerPoint Presentation</vt:lpstr>
      <vt:lpstr>AUTOMATIC TABLE OF CONTENTS</vt:lpstr>
      <vt:lpstr>STEPS</vt:lpstr>
      <vt:lpstr>AUTOMATIC TABLE OF CONTENTS</vt:lpstr>
      <vt:lpstr>CAPTIONS</vt:lpstr>
      <vt:lpstr>ADDING CAPTIONS</vt:lpstr>
      <vt:lpstr>ADDING CAPTION TO FLOATING OBJECT</vt:lpstr>
      <vt:lpstr> AUTOMATIC LISTS OF FIGURES, TABLES AND EQUATIONS </vt:lpstr>
      <vt:lpstr>CITATION AND REFERENCING</vt:lpstr>
      <vt:lpstr>ADDING REFERENCE LIST</vt:lpstr>
      <vt:lpstr>WORD PROCESSING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PROCESSING</dc:title>
  <dc:creator>Benjamin</dc:creator>
  <cp:lastModifiedBy>Benjamin</cp:lastModifiedBy>
  <cp:revision>254</cp:revision>
  <dcterms:created xsi:type="dcterms:W3CDTF">2021-02-07T14:00:21Z</dcterms:created>
  <dcterms:modified xsi:type="dcterms:W3CDTF">2021-02-19T11:27:28Z</dcterms:modified>
</cp:coreProperties>
</file>