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74" r:id="rId41"/>
    <p:sldId id="295" r:id="rId42"/>
    <p:sldId id="296" r:id="rId43"/>
    <p:sldId id="299" r:id="rId44"/>
    <p:sldId id="297" r:id="rId45"/>
    <p:sldId id="298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tableStyles" Target="tableStyle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28C6-C7B8-4F5A-8801-9A20B34796D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2BE3-D59D-46F3-A3D7-67A1E14CC23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PROCESSING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Subtitle 4"/>
          <p:cNvSpPr>
            <a:spLocks noGrp="1"/>
          </p:cNvSpPr>
          <p:nvPr>
            <p:ph type="subTitle" idx="1"/>
          </p:nvPr>
        </p:nvSpPr>
        <p:spPr>
          <a:xfrm>
            <a:off x="2205643" y="4774132"/>
            <a:ext cx="9144000" cy="1655762"/>
          </a:xfrm>
        </p:spPr>
        <p:txBody>
          <a:bodyPr/>
          <a:p>
            <a:pPr algn="r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MICROSOFT EXCEL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FORMATTING WITH COLOUR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6429" lnSpcReduction="10000"/>
          </a:bodyPr>
          <a:p>
            <a:r>
              <a:rPr dirty="0" lang="en-US"/>
              <a:t>The font color defines </a:t>
            </a:r>
            <a:r>
              <a:rPr dirty="0" lang="en-US" smtClean="0"/>
              <a:t>the color </a:t>
            </a:r>
            <a:r>
              <a:rPr dirty="0" lang="en-US"/>
              <a:t>of the numbers and letters </a:t>
            </a:r>
            <a:r>
              <a:rPr dirty="0" lang="en-US" smtClean="0"/>
              <a:t>that appear </a:t>
            </a:r>
            <a:r>
              <a:rPr dirty="0" lang="en-US"/>
              <a:t>inside a cell. (The default font </a:t>
            </a:r>
            <a:r>
              <a:rPr dirty="0" lang="en-US" smtClean="0"/>
              <a:t>color is black).</a:t>
            </a:r>
          </a:p>
          <a:p>
            <a:r>
              <a:rPr dirty="0" lang="en-US"/>
              <a:t> The fill color defines the color that fills the background of the cell. (</a:t>
            </a:r>
            <a:r>
              <a:rPr dirty="0" lang="en-US" smtClean="0"/>
              <a:t>The default </a:t>
            </a:r>
            <a:r>
              <a:rPr dirty="0" lang="en-US"/>
              <a:t>fill color is </a:t>
            </a:r>
            <a:r>
              <a:rPr dirty="0" lang="en-US" smtClean="0"/>
              <a:t>white).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Select the cell or cells that you want to color.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Home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downward-pointing arrow that appears to the right of </a:t>
            </a:r>
            <a:r>
              <a:rPr dirty="0" lang="en-US" smtClean="0"/>
              <a:t>the Font  color </a:t>
            </a:r>
            <a:r>
              <a:rPr dirty="0" lang="en-US"/>
              <a:t>icon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color you want to use for your text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downward-pointing arrow to the right of the Fill Color icon.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a color to use to fill the background of your cell.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NAMING CELLS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p>
            <a:r>
              <a:rPr dirty="0" lang="en-US" smtClean="0"/>
              <a:t>Users can give cells a more descriptive name rather than referring to them by their alphanumeric combination.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Select the cell or cells that you want to name.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in the Name box, which appears directly above the A </a:t>
            </a:r>
            <a:r>
              <a:rPr dirty="0" lang="en-US" smtClean="0"/>
              <a:t>column  heading.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Type </a:t>
            </a:r>
            <a:r>
              <a:rPr dirty="0" lang="en-US"/>
              <a:t>a descriptive name without any spaces and then press </a:t>
            </a:r>
            <a:r>
              <a:rPr dirty="0" lang="en-US" smtClean="0"/>
              <a:t>Enter.</a:t>
            </a:r>
          </a:p>
          <a:p>
            <a:r>
              <a:rPr dirty="0" lang="en-US" smtClean="0"/>
              <a:t>You can move to the named cell by following the procedure below;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downward-pointing arrow to the right of the Name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the named cell you want to view.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EDITTING OR DELETING A CELL NAME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Click the Formulas tab.</a:t>
            </a:r>
          </a:p>
          <a:p>
            <a:r>
              <a:rPr dirty="0" lang="en-US" smtClean="0"/>
              <a:t>Click </a:t>
            </a:r>
            <a:r>
              <a:rPr dirty="0" lang="en-US"/>
              <a:t>the Name Manager icon in the Defined Names group.</a:t>
            </a:r>
          </a:p>
          <a:p>
            <a:r>
              <a:rPr dirty="0" lang="en-US" smtClean="0"/>
              <a:t>Edit </a:t>
            </a:r>
            <a:r>
              <a:rPr dirty="0" lang="en-US"/>
              <a:t>or delete the named cell as 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To </a:t>
            </a:r>
            <a:r>
              <a:rPr dirty="0" lang="en-US"/>
              <a:t>edit the name, click the cell name you want to edit and then click the </a:t>
            </a:r>
            <a:r>
              <a:rPr dirty="0" lang="en-US" smtClean="0"/>
              <a:t>Edit button</a:t>
            </a:r>
            <a:r>
              <a:rPr dirty="0" lang="en-US"/>
              <a:t>. Change the name or the cell reference in the Edit Name dialog box </a:t>
            </a:r>
            <a:r>
              <a:rPr dirty="0" lang="en-US" smtClean="0"/>
              <a:t>that appears.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To </a:t>
            </a:r>
            <a:r>
              <a:rPr dirty="0" lang="en-US"/>
              <a:t>delete the name, click the cell name you want to delete and then click </a:t>
            </a:r>
            <a:r>
              <a:rPr dirty="0" lang="en-US" smtClean="0"/>
              <a:t>the Delete </a:t>
            </a:r>
            <a:r>
              <a:rPr dirty="0" lang="en-US"/>
              <a:t>button.</a:t>
            </a:r>
          </a:p>
          <a:p>
            <a:r>
              <a:rPr dirty="0" lang="en-US" smtClean="0"/>
              <a:t>Click </a:t>
            </a:r>
            <a:r>
              <a:rPr dirty="0" lang="en-US"/>
              <a:t>Close.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TYPING IN SEQUENCES WITH AUTOFILL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838200" y="1484803"/>
            <a:ext cx="10515600" cy="4974186"/>
          </a:xfrm>
        </p:spPr>
        <p:txBody>
          <a:bodyPr>
            <a:normAutofit fontScale="96429" lnSpcReduction="10000"/>
          </a:bodyPr>
          <a:p>
            <a:r>
              <a:rPr dirty="0" lang="en-US" smtClean="0"/>
              <a:t>If you need to input data that has a definite succession or pattern, excel has the ability to predict the rest and fills them for you.</a:t>
            </a:r>
          </a:p>
          <a:p>
            <a:r>
              <a:rPr dirty="0" lang="en-US"/>
              <a:t>I</a:t>
            </a:r>
            <a:r>
              <a:rPr dirty="0" lang="en-US" smtClean="0"/>
              <a:t>t may be a label such as months of the year or numbers such as 1,2,3.</a:t>
            </a:r>
          </a:p>
          <a:p>
            <a:r>
              <a:rPr dirty="0" lang="en-US" smtClean="0"/>
              <a:t>You only type the first or second inputs and excel fills out the rest.</a:t>
            </a:r>
          </a:p>
          <a:p>
            <a:r>
              <a:rPr dirty="0" lang="en-US"/>
              <a:t> To use this shortcut, follow these </a:t>
            </a:r>
            <a:r>
              <a:rPr dirty="0" lang="en-US" smtClean="0"/>
              <a:t>steps;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a cell and type a month (such as January or just Jan) or a </a:t>
            </a:r>
            <a:r>
              <a:rPr dirty="0" lang="en-US" smtClean="0"/>
              <a:t>day (such </a:t>
            </a:r>
            <a:r>
              <a:rPr dirty="0" lang="en-US"/>
              <a:t>as Monday or just Mon</a:t>
            </a:r>
            <a:r>
              <a:rPr dirty="0" lang="en-US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N</a:t>
            </a:r>
            <a:r>
              <a:rPr dirty="0" lang="en-US" smtClean="0"/>
              <a:t>ow place your cursor at the bottom right corner of that active cell such that the cursor turns into a black crosshair.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Now hold down the lmb and drag across the other cells such that it fills in the rest of the data.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NUMBERS</a:t>
            </a:r>
            <a:br>
              <a:rPr dirty="0" lang="en-US" smtClean="0"/>
            </a:br>
            <a:r>
              <a:rPr dirty="0" lang="en-US" smtClean="0"/>
              <a:t>                                     FORMATTING NUMBERS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Select one or more cells using the keyboard or the mouse.</a:t>
            </a:r>
          </a:p>
          <a:p>
            <a:r>
              <a:rPr dirty="0" lang="en-US"/>
              <a:t>Click the Home tab.</a:t>
            </a:r>
          </a:p>
          <a:p>
            <a:r>
              <a:rPr dirty="0" lang="en-US" smtClean="0"/>
              <a:t>Click </a:t>
            </a:r>
            <a:r>
              <a:rPr dirty="0" lang="en-US"/>
              <a:t>the Number Format list box in the Number group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The Number group also displays three icons that let you format </a:t>
            </a:r>
            <a:r>
              <a:rPr dirty="0" lang="en-US" smtClean="0"/>
              <a:t> numbers as currency</a:t>
            </a:r>
            <a:r>
              <a:rPr dirty="0" lang="en-US"/>
              <a:t>, </a:t>
            </a:r>
            <a:r>
              <a:rPr dirty="0" lang="en-US" smtClean="0"/>
              <a:t>percentage </a:t>
            </a:r>
            <a:r>
              <a:rPr dirty="0" lang="en-US"/>
              <a:t>or with commas in one </a:t>
            </a:r>
            <a:r>
              <a:rPr dirty="0" lang="en-US" smtClean="0"/>
              <a:t>click.</a:t>
            </a:r>
          </a:p>
          <a:p>
            <a:r>
              <a:rPr dirty="0" lang="en-US"/>
              <a:t>Click a number format style, such as Percentage or Scientific.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NUMBERS</a:t>
            </a:r>
            <a:br>
              <a:rPr dirty="0" lang="en-US" smtClean="0"/>
            </a:br>
            <a:r>
              <a:rPr dirty="0" lang="en-US" smtClean="0"/>
              <a:t>                       DISPLAYING NEGATIVE NUMBERS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838200" y="1617806"/>
            <a:ext cx="10515600" cy="5240194"/>
          </a:xfrm>
        </p:spPr>
        <p:txBody>
          <a:bodyPr>
            <a:normAutofit/>
          </a:bodyPr>
          <a:p>
            <a:r>
              <a:rPr dirty="0" lang="en-US"/>
              <a:t>Excel can </a:t>
            </a:r>
            <a:r>
              <a:rPr dirty="0" lang="en-US" smtClean="0"/>
              <a:t>display negative </a:t>
            </a:r>
            <a:r>
              <a:rPr dirty="0" lang="en-US"/>
              <a:t>numbers in parentheses </a:t>
            </a:r>
            <a:r>
              <a:rPr dirty="0" lang="en-US" smtClean="0"/>
              <a:t>(–</a:t>
            </a:r>
            <a:r>
              <a:rPr dirty="0" lang="en-US"/>
              <a:t>5</a:t>
            </a:r>
            <a:r>
              <a:rPr dirty="0" lang="en-US" smtClean="0"/>
              <a:t>) </a:t>
            </a:r>
            <a:r>
              <a:rPr dirty="0" lang="en-US"/>
              <a:t>or in red so you can’t miss </a:t>
            </a:r>
            <a:r>
              <a:rPr dirty="0" lang="en-US" smtClean="0"/>
              <a:t>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Select the cell or range of cells that you want to modify.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the Home tab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Format icon in the Cells group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</a:t>
            </a:r>
            <a:r>
              <a:rPr dirty="0" lang="en-US" smtClean="0"/>
              <a:t>hoose format cells.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In the Category list, choose Currency or </a:t>
            </a:r>
            <a:r>
              <a:rPr dirty="0" lang="en-US" smtClean="0"/>
              <a:t>Number.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dirty="0" sz="2800" lang="en-US"/>
              <a:t>You can choose how to format negative numbers only if you format </a:t>
            </a:r>
            <a:r>
              <a:rPr dirty="0" sz="2800" lang="en-US" smtClean="0"/>
              <a:t>your numbers </a:t>
            </a:r>
            <a:r>
              <a:rPr dirty="0" sz="2800" lang="en-US"/>
              <a:t>by using the Currency or Number </a:t>
            </a:r>
            <a:r>
              <a:rPr dirty="0" sz="2800" lang="en-US" smtClean="0"/>
              <a:t>category.</a:t>
            </a:r>
            <a:endParaRPr dirty="0" sz="280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a negative number format and then click </a:t>
            </a:r>
            <a:r>
              <a:rPr dirty="0" lang="en-US" smtClean="0"/>
              <a:t>OK.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NUMBERS</a:t>
            </a:r>
            <a:br>
              <a:rPr dirty="0" lang="en-US" smtClean="0"/>
            </a:br>
            <a:r>
              <a:rPr dirty="0" lang="en-US" smtClean="0"/>
              <a:t>                     FORMATTING DECIMAL NUMBERS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If you format cells to display numbers with decimal places, such as </a:t>
            </a:r>
            <a:r>
              <a:rPr dirty="0" lang="en-US" smtClean="0"/>
              <a:t>15.29 or 15.29014, </a:t>
            </a:r>
            <a:r>
              <a:rPr dirty="0" lang="en-US"/>
              <a:t>you can modify how many decimal places appear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Select the cell or cells that contain the numbers you want to 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the Home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in the Number Format list </a:t>
            </a:r>
            <a:r>
              <a:rPr dirty="0" lang="en-US" smtClean="0"/>
              <a:t>box </a:t>
            </a:r>
            <a:r>
              <a:rPr dirty="0" lang="en-US"/>
              <a:t>and choose </a:t>
            </a:r>
            <a:r>
              <a:rPr dirty="0" lang="en-US" smtClean="0"/>
              <a:t>a format </a:t>
            </a:r>
            <a:r>
              <a:rPr dirty="0" lang="en-US"/>
              <a:t>that displays decimal places, such as Number or Percentage.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SEARCHING A SPREADSHEET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Excel lets you search for the following;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Specific text or </a:t>
            </a:r>
            <a:r>
              <a:rPr dirty="0" lang="en-US" smtClean="0"/>
              <a:t>numbers.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All cells that contain </a:t>
            </a:r>
            <a:r>
              <a:rPr dirty="0" lang="en-US" smtClean="0"/>
              <a:t>formulas.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All cells that contain conditional </a:t>
            </a:r>
            <a:r>
              <a:rPr dirty="0" lang="en-US" smtClean="0"/>
              <a:t>formatting.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SEARCHING FOR A TEXT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Click the home tab</a:t>
            </a:r>
          </a:p>
          <a:p>
            <a:r>
              <a:rPr dirty="0" lang="en-US" smtClean="0"/>
              <a:t>Click the find and select icon in the editing group.</a:t>
            </a:r>
          </a:p>
          <a:p>
            <a:r>
              <a:rPr dirty="0" lang="en-US" smtClean="0"/>
              <a:t>Click find from the pull-down menu.</a:t>
            </a:r>
          </a:p>
          <a:p>
            <a:r>
              <a:rPr dirty="0" lang="en-US" smtClean="0"/>
              <a:t>Click in the Find What text box and type the text or number you want to find.</a:t>
            </a:r>
          </a:p>
          <a:p>
            <a:r>
              <a:rPr dirty="0" lang="en-US" smtClean="0"/>
              <a:t>Click close to make the box go away.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EDITING A SPREADSHEET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means changing the displayed data such as the labels, numbers and formulas that make up a spreadsheet.</a:t>
            </a:r>
          </a:p>
          <a:p>
            <a:r>
              <a:rPr dirty="0" lang="en-US" smtClean="0"/>
              <a:t>To edit data in a cell, double-click the cell that contains the data. A cursor is displayed in the cell and this allows you to either delete or type in new data.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Numbers provide the data, and formulas calculate that data </a:t>
            </a:r>
            <a:r>
              <a:rPr dirty="0" lang="en-US" smtClean="0"/>
              <a:t>to produce </a:t>
            </a:r>
            <a:r>
              <a:rPr dirty="0" lang="en-US"/>
              <a:t>a </a:t>
            </a:r>
            <a:r>
              <a:rPr dirty="0" lang="en-US" smtClean="0"/>
              <a:t>useful result.</a:t>
            </a:r>
          </a:p>
          <a:p>
            <a:r>
              <a:rPr dirty="0" lang="en-US" smtClean="0"/>
              <a:t>Labels </a:t>
            </a:r>
            <a:r>
              <a:rPr dirty="0" lang="en-US"/>
              <a:t>simply identify what numbers </a:t>
            </a:r>
            <a:r>
              <a:rPr dirty="0" lang="en-US" smtClean="0"/>
              <a:t>represent.</a:t>
            </a:r>
          </a:p>
          <a:p>
            <a:r>
              <a:rPr dirty="0" lang="en-US"/>
              <a:t>Besides calculating numbers, spreadsheets can also store lists of data organized </a:t>
            </a:r>
            <a:r>
              <a:rPr dirty="0" lang="en-US" smtClean="0"/>
              <a:t>in rows </a:t>
            </a:r>
            <a:r>
              <a:rPr dirty="0" lang="en-US"/>
              <a:t>and columns.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RESIZING ROWS AND COLUMNS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838200" y="1387929"/>
            <a:ext cx="10515600" cy="5649686"/>
          </a:xfrm>
        </p:spPr>
        <p:txBody>
          <a:bodyPr>
            <a:normAutofit fontScale="96429" lnSpcReduction="10000"/>
          </a:bodyPr>
          <a:p>
            <a:r>
              <a:rPr dirty="0" lang="en-US" smtClean="0"/>
              <a:t>Place the mouse pointer over the bottom line of a row heading, such as between the number 1 and 2 or over the line of a column heading such as between A and B.</a:t>
            </a:r>
          </a:p>
          <a:p>
            <a:r>
              <a:rPr dirty="0" lang="en-US" smtClean="0"/>
              <a:t>The cursor should turn into a two-way pointing arrow.</a:t>
            </a:r>
          </a:p>
          <a:p>
            <a:r>
              <a:rPr dirty="0" lang="en-US" smtClean="0"/>
              <a:t>Hold down the lmb and drag to either increase or decrease the size of that row or column.</a:t>
            </a:r>
          </a:p>
          <a:p>
            <a:r>
              <a:rPr dirty="0" lang="en-US" smtClean="0"/>
              <a:t>Resizing can also be done precisely and this involves typing specific </a:t>
            </a:r>
            <a:r>
              <a:rPr dirty="0" lang="en-US"/>
              <a:t>v</a:t>
            </a:r>
            <a:r>
              <a:rPr dirty="0" lang="en-US" smtClean="0"/>
              <a:t>alues in a row and column height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on the alphabet corresponding to the specific column to select the entire column or the number to select an entire row.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Click the format icon in the cells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Click row or column height depending on which one you’d want resized, type a value and press OK.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ADDING AND DELETING ROWS AND COLUMNS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Click on the heading of the row or column you want to insert another next to.</a:t>
            </a:r>
          </a:p>
          <a:p>
            <a:r>
              <a:rPr dirty="0" lang="en-US" smtClean="0"/>
              <a:t>In the cells group on the home tab, click on the arrow next to the insert icon.</a:t>
            </a:r>
          </a:p>
          <a:p>
            <a:r>
              <a:rPr dirty="0" lang="en-US" smtClean="0"/>
              <a:t>Choose insert sheet rows or insert sheet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E</a:t>
            </a:r>
            <a:r>
              <a:rPr dirty="0" lang="en-US" smtClean="0"/>
              <a:t>xcel inserts a column to the left of the selected columns or a row above the selected row.</a:t>
            </a:r>
          </a:p>
          <a:p>
            <a:r>
              <a:rPr dirty="0" lang="en-US" smtClean="0"/>
              <a:t>Deleting a columns or row follows the same procedure (NB: deleting a column or row deletes its content as well).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ADDING, RENAMING, REARRANGING AND DELETING SHEETS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p>
            <a:r>
              <a:rPr dirty="0" lang="en-US" smtClean="0"/>
              <a:t>Excel lets you create multiple sheets that allows you to save in a single workbook (file). Shift+F11 creates a new sheet or click on the </a:t>
            </a:r>
            <a:r>
              <a:rPr b="1" dirty="0" sz="3200" lang="en-US" smtClean="0"/>
              <a:t>+ </a:t>
            </a:r>
            <a:r>
              <a:rPr dirty="0" lang="en-US" smtClean="0"/>
              <a:t>icon next to the current sheet name to create a new sheet.</a:t>
            </a:r>
          </a:p>
          <a:p>
            <a:r>
              <a:rPr dirty="0" lang="en-US" smtClean="0"/>
              <a:t>Default sheets are named sheet#. For a descriptive name, double-click on the name of the sheet to edit the name or right click on it and select rename to type a new name.</a:t>
            </a:r>
          </a:p>
          <a:p>
            <a:r>
              <a:rPr dirty="0" lang="en-US" smtClean="0"/>
              <a:t>Hold down the lmb on the sheet name and drag across other sheets to place them at a preferred location.</a:t>
            </a:r>
          </a:p>
          <a:p>
            <a:r>
              <a:rPr dirty="0" lang="en-US" smtClean="0"/>
              <a:t>To delete a sheet, right click on the name of the sheet and select delete from the list. (NB: deleting an  entire sheet deletes its content as well.)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PRINTING OUT A WORKBOOK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857" lnSpcReduction="10000"/>
          </a:bodyPr>
          <a:p>
            <a:r>
              <a:rPr dirty="0" lang="en-US" smtClean="0"/>
              <a:t>To print out a copy of a spreadsheet, certain details should be taken into consideration. This would help avoid printing out unnecessarily large sheet with data distorted. Some parameters may include;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 </a:t>
            </a:r>
            <a:r>
              <a:rPr dirty="0" lang="en-US" smtClean="0"/>
              <a:t>page layout 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Defining a print 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Defining paper orientation and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Defining printing margins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Defining page break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Printing row and column headings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Adding header or footer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Printing gridlines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PAGE LAYOUT VIEWS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dirty="0" lang="en-US" smtClean="0"/>
              <a:t>Page layout views are very important especially when you want to print out an excel sheet.</a:t>
            </a:r>
          </a:p>
          <a:p>
            <a:r>
              <a:rPr dirty="0" lang="en-US" smtClean="0"/>
              <a:t>Excel displays sheets in 3 ways; Normal, Page </a:t>
            </a:r>
            <a:r>
              <a:rPr dirty="0" lang="en-US"/>
              <a:t>B</a:t>
            </a:r>
            <a:r>
              <a:rPr dirty="0" lang="en-US" smtClean="0"/>
              <a:t>reak and Page </a:t>
            </a:r>
            <a:r>
              <a:rPr dirty="0" lang="en-US"/>
              <a:t>L</a:t>
            </a:r>
            <a:r>
              <a:rPr dirty="0" lang="en-US" smtClean="0"/>
              <a:t>ayout views.</a:t>
            </a:r>
          </a:p>
          <a:p>
            <a:r>
              <a:rPr dirty="0" lang="en-US" smtClean="0"/>
              <a:t>The normal view is the default view.</a:t>
            </a:r>
          </a:p>
          <a:p>
            <a:r>
              <a:rPr dirty="0" lang="en-US" smtClean="0"/>
              <a:t>The Page Break Preview displays the boundaries of each page so users know how each page would like once printed.</a:t>
            </a:r>
          </a:p>
          <a:p>
            <a:r>
              <a:rPr dirty="0" lang="en-US" smtClean="0"/>
              <a:t>The Page Layout view displays the spreadsheet in a way as if it were printed.</a:t>
            </a:r>
          </a:p>
          <a:p>
            <a:r>
              <a:rPr dirty="0" lang="en-US" smtClean="0"/>
              <a:t>The 3 views can be found at the bottom right corner of the excel window.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ADDING A HEADER OR FOOTER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 header appears at the top of the sheet and may explain the information in the spreadsheet such as 2020/2021 Students Class List.</a:t>
            </a:r>
          </a:p>
          <a:p>
            <a:r>
              <a:rPr dirty="0" lang="en-US" smtClean="0"/>
              <a:t>A footer may display just a page number or other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O</a:t>
            </a:r>
            <a:r>
              <a:rPr dirty="0" lang="en-US" smtClean="0"/>
              <a:t>n the insert tab, click the text icon.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on the header and footer icon.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Type your header text in the header text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the Go To footer icon in the navigation box and type your footer text there as well.</a:t>
            </a:r>
          </a:p>
          <a:p>
            <a:pPr>
              <a:buFont typeface="Wingdings" panose="05000000000000000000" pitchFamily="2" charset="2"/>
              <a:buChar char="q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PRINTING GRIDLINES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Users can choose to omit gridlines when printing out their worksheet.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Page Layout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To </a:t>
            </a:r>
            <a:r>
              <a:rPr dirty="0" lang="en-US"/>
              <a:t>print gridlines, select the Print check box under the Gridlines </a:t>
            </a:r>
            <a:r>
              <a:rPr dirty="0" lang="en-US" smtClean="0"/>
              <a:t>category</a:t>
            </a:r>
            <a:r>
              <a:rPr dirty="0" lang="en-US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To </a:t>
            </a:r>
            <a:r>
              <a:rPr dirty="0" lang="en-US"/>
              <a:t>print row and column headings, select the Print check box </a:t>
            </a:r>
            <a:r>
              <a:rPr dirty="0" lang="en-US" smtClean="0"/>
              <a:t>under the Heading </a:t>
            </a:r>
            <a:r>
              <a:rPr dirty="0" lang="en-US"/>
              <a:t>category.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DEFINING A PRINT AREA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A user may decide to print only a certain portion of the entire spreadsheet.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Select the cells that you want to print.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Page Layout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Print Area icon in the Page Setup group</a:t>
            </a:r>
            <a:r>
              <a:rPr dirty="0" lang="en-US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Choose Set Print Area.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File tab and then click Print.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Print.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INSERTING PAGE BREAKS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Move the cursor to the cell that defines where the vertical and </a:t>
            </a:r>
            <a:r>
              <a:rPr dirty="0" lang="en-US" smtClean="0"/>
              <a:t>horizontal page </a:t>
            </a:r>
            <a:r>
              <a:rPr dirty="0" lang="en-US"/>
              <a:t>breaks should </a:t>
            </a:r>
            <a:r>
              <a:rPr dirty="0" lang="en-US" smtClean="0"/>
              <a:t>appear.</a:t>
            </a:r>
          </a:p>
          <a:p>
            <a:r>
              <a:rPr dirty="0" lang="en-US" smtClean="0"/>
              <a:t>Click </a:t>
            </a:r>
            <a:r>
              <a:rPr dirty="0" lang="en-US"/>
              <a:t>the Page Layout tab.</a:t>
            </a:r>
          </a:p>
          <a:p>
            <a:r>
              <a:rPr dirty="0" lang="en-US" smtClean="0"/>
              <a:t>Click </a:t>
            </a:r>
            <a:r>
              <a:rPr dirty="0" lang="en-US"/>
              <a:t>the Breaks icon in the Page Setup group.</a:t>
            </a:r>
          </a:p>
          <a:p>
            <a:r>
              <a:rPr dirty="0" lang="en-US" smtClean="0"/>
              <a:t>Choose </a:t>
            </a:r>
            <a:r>
              <a:rPr dirty="0" lang="en-US"/>
              <a:t>Insert Page Break.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DEFINING PRINTING MARGINS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Users can define a specific margin so they may be able to either squeeze or expand their spreadsheet to fill a page.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Page Layout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the Margins icon in the Page Setup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Choose </a:t>
            </a:r>
            <a:r>
              <a:rPr dirty="0" lang="en-US"/>
              <a:t>a page margin style you want to use.</a:t>
            </a:r>
          </a:p>
          <a:p>
            <a:pPr indent="0" marL="0">
              <a:buNone/>
            </a:pPr>
            <a:endParaRPr dirty="0" lang="en-US" smtClean="0"/>
          </a:p>
          <a:p>
            <a:r>
              <a:rPr dirty="0" lang="en-US" smtClean="0"/>
              <a:t>If </a:t>
            </a:r>
            <a:r>
              <a:rPr dirty="0" lang="en-US"/>
              <a:t>you choose Custom Margins in Step 3, you can define your own margins for </a:t>
            </a:r>
            <a:r>
              <a:rPr dirty="0" lang="en-US" smtClean="0"/>
              <a:t>a printed </a:t>
            </a:r>
            <a:r>
              <a:rPr dirty="0" lang="en-US"/>
              <a:t>page.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CELL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 cell is the intersection of a row and a column</a:t>
            </a:r>
            <a:r>
              <a:rPr dirty="0" lang="en-US" smtClean="0"/>
              <a:t>. It is the basic unit of a worksheet.</a:t>
            </a:r>
          </a:p>
          <a:p>
            <a:r>
              <a:rPr dirty="0" lang="en-US"/>
              <a:t>Each cell has its own name—or cell address—based on its column and row</a:t>
            </a:r>
            <a:r>
              <a:rPr dirty="0" lang="en-US" smtClean="0"/>
              <a:t>.</a:t>
            </a:r>
          </a:p>
          <a:p>
            <a:r>
              <a:rPr dirty="0" lang="en-US" smtClean="0"/>
              <a:t>In </a:t>
            </a:r>
            <a:r>
              <a:rPr dirty="0" lang="en-US"/>
              <a:t>this example, the selected cell intersects column </a:t>
            </a:r>
            <a:r>
              <a:rPr dirty="0" lang="en-US" smtClean="0"/>
              <a:t>                                 C </a:t>
            </a:r>
            <a:r>
              <a:rPr dirty="0" lang="en-US"/>
              <a:t>and row 5, so the cell address is C5. </a:t>
            </a:r>
            <a:endParaRPr dirty="0" lang="en-US" smtClean="0"/>
          </a:p>
          <a:p>
            <a:r>
              <a:rPr dirty="0" lang="en-US" smtClean="0"/>
              <a:t>The </a:t>
            </a:r>
            <a:r>
              <a:rPr dirty="0" lang="en-US"/>
              <a:t>cell address will also appear in the Name box. </a:t>
            </a:r>
            <a:endParaRPr dirty="0" lang="en-US" smtClean="0"/>
          </a:p>
          <a:p>
            <a:r>
              <a:rPr dirty="0" lang="en-US" smtClean="0"/>
              <a:t>Note </a:t>
            </a:r>
            <a:r>
              <a:rPr dirty="0" lang="en-US"/>
              <a:t>that a cell's column and row headings are </a:t>
            </a: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   highlighted </a:t>
            </a:r>
            <a:r>
              <a:rPr dirty="0" lang="en-US"/>
              <a:t>when the cell is selected.</a:t>
            </a:r>
          </a:p>
          <a:p>
            <a:endParaRPr dirty="0" lang="en-US" smtClean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680574" y="3672201"/>
            <a:ext cx="2838095" cy="250476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DEFINING PAPER ORIENTATION AND SIZE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Paper sizes define the physical dimensions of the page. They may be in landscape or portrait mode.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Page Layout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Orientation icon in the Page Setup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Choose Portrait or Landscape.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Size icon in the Page Setup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Select </a:t>
            </a:r>
            <a:r>
              <a:rPr dirty="0" lang="en-US"/>
              <a:t>a paper size.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PRINTING IN EXCEL</a:t>
            </a:r>
            <a:endParaRPr dirty="0"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Click the File tab.</a:t>
            </a:r>
          </a:p>
          <a:p>
            <a:r>
              <a:rPr dirty="0" lang="en-US" smtClean="0"/>
              <a:t>Click </a:t>
            </a:r>
            <a:r>
              <a:rPr dirty="0" lang="en-US"/>
              <a:t>Print.</a:t>
            </a:r>
          </a:p>
          <a:p>
            <a:r>
              <a:rPr dirty="0" lang="en-US" smtClean="0"/>
              <a:t>(</a:t>
            </a:r>
            <a:r>
              <a:rPr dirty="0" lang="en-US"/>
              <a:t>Optional) Select any options, such as changing the number of copies </a:t>
            </a:r>
            <a:r>
              <a:rPr dirty="0" lang="en-US" smtClean="0"/>
              <a:t>to print </a:t>
            </a:r>
            <a:r>
              <a:rPr dirty="0" lang="en-US"/>
              <a:t>or choosing a different page size or orientation.</a:t>
            </a:r>
          </a:p>
          <a:p>
            <a:r>
              <a:rPr dirty="0" lang="en-US" smtClean="0"/>
              <a:t>Click </a:t>
            </a:r>
            <a:r>
              <a:rPr dirty="0" lang="en-US"/>
              <a:t>the Print icon near the top of the middle pane.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FORMULAS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p>
            <a:r>
              <a:rPr dirty="0" lang="en-US"/>
              <a:t> </a:t>
            </a:r>
            <a:r>
              <a:rPr dirty="0" lang="en-US" smtClean="0"/>
              <a:t>A </a:t>
            </a:r>
            <a:r>
              <a:rPr dirty="0" lang="en-US"/>
              <a:t>formula is an expression that operates on values in a range of cells or a cell</a:t>
            </a:r>
            <a:r>
              <a:rPr dirty="0" lang="en-US" smtClean="0"/>
              <a:t>.</a:t>
            </a:r>
          </a:p>
          <a:p>
            <a:r>
              <a:rPr dirty="0" lang="en-US"/>
              <a:t> Formulas can be as simple as adding two or more numbers or as complicated as calculating data from other formulas so that </a:t>
            </a:r>
            <a:r>
              <a:rPr dirty="0" lang="en-US" smtClean="0"/>
              <a:t>changes in </a:t>
            </a:r>
            <a:r>
              <a:rPr dirty="0" lang="en-US"/>
              <a:t>a single cell can ripple throughout an entire </a:t>
            </a:r>
            <a:r>
              <a:rPr dirty="0" lang="en-US" smtClean="0"/>
              <a:t>spreadsheet.</a:t>
            </a:r>
          </a:p>
          <a:p>
            <a:r>
              <a:rPr dirty="0" lang="en-US"/>
              <a:t>Formulas consist of three crucial bits of information: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An equal sign </a:t>
            </a:r>
            <a:r>
              <a:rPr dirty="0" lang="en-US" smtClean="0"/>
              <a:t>(=)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One </a:t>
            </a:r>
            <a:r>
              <a:rPr dirty="0" lang="en-US"/>
              <a:t>or more cell </a:t>
            </a:r>
            <a:r>
              <a:rPr dirty="0" lang="en-US" smtClean="0"/>
              <a:t>references.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The </a:t>
            </a:r>
            <a:r>
              <a:rPr dirty="0" lang="en-US"/>
              <a:t>type of calculation to do on the data (addition, subtraction, and so on</a:t>
            </a:r>
            <a:r>
              <a:rPr dirty="0" lang="en-US" smtClean="0"/>
              <a:t>).</a:t>
            </a:r>
          </a:p>
          <a:p>
            <a:pPr indent="0" marL="0">
              <a:buNone/>
            </a:pP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CREATING FORMULAS IN EXCEL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equal sign (=) simply tells Excel not to treat the formula as text but as instructions for calculating something</a:t>
            </a:r>
            <a:r>
              <a:rPr dirty="0" lang="en-US" smtClean="0"/>
              <a:t>.</a:t>
            </a:r>
          </a:p>
          <a:p>
            <a:r>
              <a:rPr dirty="0" lang="en-US"/>
              <a:t>A cell reference is simply the unique row and column heading that identifies </a:t>
            </a:r>
            <a:r>
              <a:rPr dirty="0" lang="en-US" smtClean="0"/>
              <a:t>a single </a:t>
            </a:r>
            <a:r>
              <a:rPr dirty="0" lang="en-US"/>
              <a:t>cell, such as </a:t>
            </a:r>
            <a:r>
              <a:rPr dirty="0" lang="en-US" smtClean="0"/>
              <a:t>A3 </a:t>
            </a:r>
            <a:r>
              <a:rPr dirty="0" lang="en-US"/>
              <a:t>or </a:t>
            </a:r>
            <a:r>
              <a:rPr dirty="0" lang="en-US" smtClean="0"/>
              <a:t>J6.</a:t>
            </a:r>
          </a:p>
          <a:p>
            <a:r>
              <a:rPr dirty="0" lang="en-US" smtClean="0"/>
              <a:t>The mathematical operator tells excel what operation should be performed on the data found in the specified cell reference.</a:t>
            </a:r>
          </a:p>
          <a:p>
            <a:r>
              <a:rPr dirty="0" lang="en-US" smtClean="0"/>
              <a:t>The most common operators are </a:t>
            </a:r>
            <a:r>
              <a:rPr dirty="0" lang="en-US"/>
              <a:t>+, -, * and </a:t>
            </a:r>
            <a:r>
              <a:rPr dirty="0" lang="en-US" smtClean="0"/>
              <a:t>/ although there are several other operators.</a:t>
            </a:r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208314" y="115510"/>
          <a:ext cx="10042072" cy="597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518"/>
                <a:gridCol w="2510518"/>
                <a:gridCol w="2510518"/>
                <a:gridCol w="2510518"/>
              </a:tblGrid>
              <a:tr h="426789">
                <a:tc>
                  <a:txBody>
                    <a:bodyPr/>
                    <a:p>
                      <a:r>
                        <a:rPr dirty="0" lang="en-US" smtClean="0"/>
                        <a:t>operator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function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example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Result</a:t>
                      </a:r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+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Addition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-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Subtraction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*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Multiplication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/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Division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%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Percentage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^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Exponentiation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=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Equal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=5=4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False</a:t>
                      </a:r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&gt;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Greater than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=7&gt;3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True</a:t>
                      </a:r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&lt;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Less</a:t>
                      </a:r>
                      <a:r>
                        <a:rPr baseline="0" dirty="0" lang="en-US" smtClean="0"/>
                        <a:t> than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&gt;=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Greater than or equal to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=23&gt;=14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True</a:t>
                      </a:r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&lt;=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Less than or equal to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&lt;&gt;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Not equal to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=10&lt;&gt;23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True</a:t>
                      </a:r>
                      <a:endParaRPr dirty="0" lang="en-US"/>
                    </a:p>
                  </a:txBody>
                </a:tc>
              </a:tr>
              <a:tr h="426789">
                <a:tc>
                  <a:txBody>
                    <a:bodyPr/>
                    <a:p>
                      <a:r>
                        <a:rPr dirty="0" lang="en-US" smtClean="0"/>
                        <a:t>&amp;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Text concatenation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=“Hello my “&amp; “dear”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Hello my dear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TYPING A FORMULA IN EXCEL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857" lnSpcReduction="10000"/>
          </a:bodyPr>
          <a:p>
            <a:r>
              <a:rPr dirty="0" lang="en-US" smtClean="0"/>
              <a:t>To type a formula;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select the cell you want to place your formula.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type the equal sign to tell excel you’re creating a formula instead of ordinary numbers or labels.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create a formula using any of the cell references or address by combining them with a mathematical operator. For example; if cell E8 has value 12 and cell B6 has value 6, then a user can add the content of the two cells by typing;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=E8+B6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After typing press enter to display the result.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Alternatively, users can click on the cells directly without typing their references and the same result would still appear.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ORGANIZING FORMULAS WITH PARENTHESES</a:t>
            </a:r>
            <a:endParaRPr dirty="0"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Some formulas may be simple to type and understand whiles others may be very cumbersome to comprehend.</a:t>
            </a:r>
          </a:p>
          <a:p>
            <a:r>
              <a:rPr dirty="0" lang="en-US" smtClean="0"/>
              <a:t>Combining several mathematical operators in one formula may render the formula harder to read and understand.</a:t>
            </a:r>
          </a:p>
          <a:p>
            <a:r>
              <a:rPr dirty="0" lang="en-US" smtClean="0"/>
              <a:t>Excel performs calculations based on precedence, that is where several cell references are been manipulated using 2 or more mathematical operators in a formula, precedence tells excel which operators to calculate first.</a:t>
            </a:r>
          </a:p>
          <a:p>
            <a:r>
              <a:rPr dirty="0" lang="en-US" smtClean="0"/>
              <a:t>For example for a formula such as =A3+B5-C3/G2, excel calculates      –C3/G2 first before A3+B5 then </a:t>
            </a:r>
            <a:r>
              <a:rPr lang="en-US" smtClean="0"/>
              <a:t>manipulates the two parts.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2032000" y="719666"/>
          <a:ext cx="8128000" cy="543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93137">
                <a:tc>
                  <a:txBody>
                    <a:bodyPr/>
                    <a:p>
                      <a:r>
                        <a:rPr dirty="0" lang="en-US" smtClean="0"/>
                        <a:t>Mathematical operator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Description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: (colon),  (single space), ,(coma)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Reference operators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-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Negation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%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Percent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^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Exponentiation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* </a:t>
                      </a:r>
                    </a:p>
                    <a:p>
                      <a:r>
                        <a:rPr dirty="0" lang="en-US" smtClean="0"/>
                        <a:t>/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Multiplication and division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+</a:t>
                      </a:r>
                    </a:p>
                    <a:p>
                      <a:r>
                        <a:rPr dirty="0" lang="en-US" smtClean="0"/>
                        <a:t>-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Addition and subtraction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&amp;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Text</a:t>
                      </a:r>
                      <a:r>
                        <a:rPr baseline="0" dirty="0" lang="en-US" smtClean="0"/>
                        <a:t> concatenation</a:t>
                      </a:r>
                      <a:endParaRPr dirty="0" lang="en-US"/>
                    </a:p>
                  </a:txBody>
                </a:tc>
              </a:tr>
              <a:tr h="593137">
                <a:tc>
                  <a:txBody>
                    <a:bodyPr/>
                    <a:p>
                      <a:r>
                        <a:rPr dirty="0" lang="en-US" smtClean="0"/>
                        <a:t>= &lt; &gt;   </a:t>
                      </a:r>
                      <a:r>
                        <a:rPr dirty="0" lang="en-US" smtClean="0">
                          <a:sym typeface="Wingdings" panose="05000000000000000000" pitchFamily="2" charset="2"/>
                        </a:rPr>
                        <a:t>&lt; = &gt; =  &lt;&gt;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comparison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COPYING AND REPEATING FORMULAS</a:t>
            </a:r>
            <a:endParaRPr dirty="0"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 user may want to repeat formulas but with different cell addresses for each case.</a:t>
            </a:r>
          </a:p>
          <a:p>
            <a:r>
              <a:rPr dirty="0" lang="en-US" smtClean="0"/>
              <a:t>For instance  a user may want to add the same number of cells in adjacent columns.</a:t>
            </a:r>
          </a:p>
          <a:p>
            <a:r>
              <a:rPr dirty="0" lang="en-US" smtClean="0"/>
              <a:t>Typing the cell addresses in each case may be very tedious. </a:t>
            </a:r>
          </a:p>
          <a:p>
            <a:r>
              <a:rPr dirty="0" lang="en-US" smtClean="0"/>
              <a:t>Hence, excel allows users to copy and paste formulas such that once pasted, excel automatically adds the data in that column.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SEARCHING FOR FORMULAS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can be difficult knowing which cells contain numbers and formula because formulas display numbers in a cell.</a:t>
            </a:r>
          </a:p>
          <a:p>
            <a:r>
              <a:rPr dirty="0" lang="en-US" smtClean="0"/>
              <a:t>Excel can highlight all cells containing formulas by following these steps;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the home tab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Click the find and select icon in the editing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Click formulas from the pull-down menu.</a:t>
            </a:r>
          </a:p>
          <a:p>
            <a:r>
              <a:rPr dirty="0" lang="en-US" smtClean="0"/>
              <a:t>Excel highlights all cells that contain formulas.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CELL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 group of cells is known as a cell range. </a:t>
            </a:r>
            <a:endParaRPr dirty="0" lang="en-US" smtClean="0"/>
          </a:p>
          <a:p>
            <a:r>
              <a:rPr dirty="0" lang="en-US"/>
              <a:t>Rather than a single cell address, you will refer to a cell range using the cell addresses of the first and last cells in the cell range, separated by a colon. </a:t>
            </a:r>
            <a:endParaRPr dirty="0" lang="en-US" smtClean="0"/>
          </a:p>
          <a:p>
            <a:r>
              <a:rPr dirty="0" lang="en-US" smtClean="0"/>
              <a:t>For </a:t>
            </a:r>
            <a:r>
              <a:rPr dirty="0" lang="en-US"/>
              <a:t>example, a cell range that included cells A1, A2, A3, A4, </a:t>
            </a:r>
            <a:r>
              <a:rPr dirty="0" lang="en-US" smtClean="0"/>
              <a:t>A5, A6, A7 and A8 </a:t>
            </a:r>
            <a:r>
              <a:rPr dirty="0" lang="en-US"/>
              <a:t>would be written as </a:t>
            </a:r>
            <a:r>
              <a:rPr dirty="0" lang="en-US" smtClean="0"/>
              <a:t>A1:A8.</a:t>
            </a:r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625275" y="4039984"/>
            <a:ext cx="2488841" cy="263513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CONDITIONAL FORMATTING</a:t>
            </a:r>
            <a:endParaRPr dirty="0"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838200" y="1601562"/>
            <a:ext cx="10515600" cy="5256438"/>
          </a:xfrm>
        </p:spPr>
        <p:txBody>
          <a:bodyPr>
            <a:normAutofit fontScale="96429" lnSpcReduction="10000"/>
          </a:bodyPr>
          <a:p>
            <a:r>
              <a:rPr dirty="0" lang="en-US" smtClean="0"/>
              <a:t>Conditional formatting allows a formula to display output depending on the data received. </a:t>
            </a:r>
            <a:endParaRPr dirty="0" lang="en-US"/>
          </a:p>
          <a:p>
            <a:r>
              <a:rPr dirty="0" lang="en-US" smtClean="0"/>
              <a:t>For example suppose you have a formula that calculates the sum of numbers in cells in a column, you could format the formula to display the output in red if the sum is less than 100 or display in blue if its more than 100.</a:t>
            </a:r>
          </a:p>
          <a:p>
            <a:r>
              <a:rPr dirty="0" lang="en-US"/>
              <a:t>Excel offers three types of conditional formatting for identifying </a:t>
            </a:r>
            <a:r>
              <a:rPr dirty="0" lang="en-US" smtClean="0"/>
              <a:t>values</a:t>
            </a:r>
            <a:r>
              <a:rPr dirty="0" lang="en-US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Data </a:t>
            </a:r>
            <a:r>
              <a:rPr dirty="0" lang="en-US"/>
              <a:t>bars: Higher values display more color while lower values </a:t>
            </a:r>
            <a:r>
              <a:rPr dirty="0" lang="en-US" smtClean="0"/>
              <a:t>display less </a:t>
            </a:r>
            <a:r>
              <a:rPr dirty="0" lang="en-US"/>
              <a:t>color.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Color </a:t>
            </a:r>
            <a:r>
              <a:rPr dirty="0" lang="en-US"/>
              <a:t>scales: Different colors identify different ranges of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Icon </a:t>
            </a:r>
            <a:r>
              <a:rPr dirty="0" lang="en-US"/>
              <a:t>sets: Different icons identify different ranges of values.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COMPARING DATA VALUES IN CONDITIONAL FORMATTING</a:t>
            </a:r>
            <a:endParaRPr dirty="0" lang="en-US"/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p>
            <a:r>
              <a:rPr dirty="0" lang="en-US" smtClean="0"/>
              <a:t>To apply conditional formatting;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Select the cells to which you want to apply conditional formatting.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the Home tab and then click the Conditional Formatting icon </a:t>
            </a:r>
            <a:r>
              <a:rPr dirty="0" lang="en-US" smtClean="0"/>
              <a:t>in the Styles </a:t>
            </a:r>
            <a:r>
              <a:rPr dirty="0" lang="en-US"/>
              <a:t>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Move the mouse over Data Bars, Color Scales, or Icon </a:t>
            </a:r>
            <a:r>
              <a:rPr dirty="0" lang="en-US" smtClean="0"/>
              <a:t>Sets in the  menu.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the type of conditional formatting you want.</a:t>
            </a:r>
          </a:p>
        </p:txBody>
      </p:sp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EDITING A FORMULA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typing a formula, excel allows you to edit the formula later on. It can be done either in the formula bar of in the cell itself.</a:t>
            </a:r>
          </a:p>
          <a:p>
            <a:r>
              <a:rPr dirty="0" lang="en-US" smtClean="0"/>
              <a:t>To edit a formula in the formula bar;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in the cell containing the formula so the formula displays in the formula bar.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in the bar to edit the formula.</a:t>
            </a:r>
          </a:p>
          <a:p>
            <a:r>
              <a:rPr dirty="0" lang="en-US" smtClean="0"/>
              <a:t>To edit a formula in the cell itself;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double-click in the cell containing the formula.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the formula appears allowing you to edit it.</a:t>
            </a:r>
            <a:endParaRPr dirty="0" lang="en-US"/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GOAL SEEKING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10000"/>
          </a:bodyPr>
          <a:p>
            <a:r>
              <a:rPr dirty="0" lang="en-US" smtClean="0"/>
              <a:t>The goal seek allows users to submit data so excel predicts the outcome.</a:t>
            </a:r>
          </a:p>
          <a:p>
            <a:r>
              <a:rPr dirty="0" lang="en-US" smtClean="0"/>
              <a:t>You submit a goal or target to achieve, an initial condition and the equation to check and excel calculates for the initial condition given the set goal.</a:t>
            </a:r>
          </a:p>
          <a:p>
            <a:r>
              <a:rPr dirty="0" lang="en-US" smtClean="0"/>
              <a:t>The goal seek is used to calculate for the value of certain variables in a polynomial function.</a:t>
            </a:r>
          </a:p>
          <a:p>
            <a:r>
              <a:rPr dirty="0" lang="en-US" smtClean="0"/>
              <a:t>For an equation 3x^</a:t>
            </a:r>
            <a:r>
              <a:rPr dirty="0" sz="2400" lang="en-US" smtClean="0"/>
              <a:t>2</a:t>
            </a:r>
            <a:r>
              <a:rPr dirty="0" lang="en-US" smtClean="0"/>
              <a:t> – 6x + 5 = 10; the goal is 10 and we are looking for a value x when inserted into the equation gives you the goal 10.</a:t>
            </a:r>
          </a:p>
          <a:p>
            <a:r>
              <a:rPr dirty="0" lang="en-US" smtClean="0"/>
              <a:t>We first set x to 0 such that excel will iterate over several values in an attempt to find a new value x that satisfies the equation.</a:t>
            </a:r>
          </a:p>
          <a:p>
            <a:r>
              <a:rPr dirty="0" lang="en-US" smtClean="0"/>
              <a:t>The equation is first typed into a cell as a formula, where x is replaced with 0. </a:t>
            </a:r>
            <a:endParaRPr dirty="0" lang="en-US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On the data tab, in the forecast section, click on the what-if analysis and then click on goal seek tool.</a:t>
            </a:r>
          </a:p>
          <a:p>
            <a:r>
              <a:rPr dirty="0" lang="en-US" smtClean="0"/>
              <a:t>The goal seek box appears requiring the user to make some 3 inputs.</a:t>
            </a:r>
          </a:p>
          <a:p>
            <a:r>
              <a:rPr dirty="0" lang="en-US" smtClean="0"/>
              <a:t>The set cell asks a user to define the cell address of the cell in which the formula or equation was typed.</a:t>
            </a:r>
          </a:p>
          <a:p>
            <a:r>
              <a:rPr dirty="0" lang="en-US" smtClean="0"/>
              <a:t>The ‘to value’ asks the user to input the goal and the ‘by changing cell’ asks for the cell address of the initial condition which is 0.</a:t>
            </a:r>
          </a:p>
          <a:p>
            <a:r>
              <a:rPr dirty="0" lang="en-US" smtClean="0"/>
              <a:t>Click on okay to view the new value of x.</a:t>
            </a:r>
            <a:endParaRPr dirty="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FUNCTIONS</a:t>
            </a:r>
            <a:endParaRPr dirty="0" lang="en-US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9286" lnSpcReduction="10000"/>
          </a:bodyPr>
          <a:p>
            <a:r>
              <a:rPr dirty="0" lang="en-US" smtClean="0"/>
              <a:t>Functions in excel are complex formula.</a:t>
            </a:r>
            <a:endParaRPr dirty="0" lang="en-US"/>
          </a:p>
          <a:p>
            <a:r>
              <a:rPr dirty="0" lang="en-US" smtClean="0"/>
              <a:t>They are prebuilt or inbuilt formulas just like any other programming languages.</a:t>
            </a:r>
          </a:p>
          <a:p>
            <a:r>
              <a:rPr dirty="0" lang="en-US" smtClean="0"/>
              <a:t>For instance, suppose a user has over 30 cells containing data in a column of references A1 to A30. Typing A1+A2+A3+A4+…. All the way to A30 in order to add them could be very tedious.</a:t>
            </a:r>
          </a:p>
          <a:p>
            <a:r>
              <a:rPr dirty="0" lang="en-US" smtClean="0"/>
              <a:t>Hence, excel gives an inbuilt function called ‘sum’ for adding all the values at go.</a:t>
            </a:r>
          </a:p>
          <a:p>
            <a:r>
              <a:rPr dirty="0" lang="en-US" smtClean="0"/>
              <a:t>The user just has to type ‘’=SUM(A1:A30)’’ that is type the first and last cell references  separated by a ‘:’ and excel adds all the data in the cells.</a:t>
            </a:r>
          </a:p>
          <a:p>
            <a:r>
              <a:rPr dirty="0" lang="en-US" smtClean="0"/>
              <a:t>The colon tells excel to add up all the values in between both references.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FUNCTIONS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A typical function uses one or more cell references such 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Single cell references such as </a:t>
            </a:r>
            <a:r>
              <a:rPr dirty="0" lang="en-US" smtClean="0"/>
              <a:t>‘=ROUND(C8,3)’, </a:t>
            </a:r>
            <a:r>
              <a:rPr dirty="0" lang="en-US"/>
              <a:t>which rounds the </a:t>
            </a:r>
            <a:r>
              <a:rPr dirty="0" lang="en-US" smtClean="0"/>
              <a:t>number found </a:t>
            </a:r>
            <a:r>
              <a:rPr dirty="0" lang="en-US"/>
              <a:t>in cell </a:t>
            </a:r>
            <a:r>
              <a:rPr dirty="0" lang="en-US" smtClean="0"/>
              <a:t>C8 </a:t>
            </a:r>
            <a:r>
              <a:rPr dirty="0" lang="en-US"/>
              <a:t>to </a:t>
            </a:r>
            <a:r>
              <a:rPr dirty="0" lang="en-US" smtClean="0"/>
              <a:t>three </a:t>
            </a:r>
            <a:r>
              <a:rPr dirty="0" lang="en-US"/>
              <a:t>decimal </a:t>
            </a:r>
            <a:r>
              <a:rPr dirty="0" lang="en-US" smtClean="0"/>
              <a:t>places.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Contiguous </a:t>
            </a:r>
            <a:r>
              <a:rPr dirty="0" lang="en-US"/>
              <a:t>(adjacent) cell ranges such as </a:t>
            </a:r>
            <a:r>
              <a:rPr dirty="0" lang="en-US" smtClean="0"/>
              <a:t>‘=SUM(B4:B25)’, </a:t>
            </a:r>
            <a:r>
              <a:rPr dirty="0" lang="en-US"/>
              <a:t>which </a:t>
            </a:r>
            <a:r>
              <a:rPr dirty="0" lang="en-US" smtClean="0"/>
              <a:t>adds all the numbers </a:t>
            </a:r>
            <a:r>
              <a:rPr dirty="0" lang="en-US"/>
              <a:t>found in cells </a:t>
            </a:r>
            <a:r>
              <a:rPr dirty="0" lang="en-US" smtClean="0"/>
              <a:t>B4</a:t>
            </a:r>
            <a:r>
              <a:rPr dirty="0" lang="en-US"/>
              <a:t>, </a:t>
            </a:r>
            <a:r>
              <a:rPr dirty="0" lang="en-US" smtClean="0"/>
              <a:t>B5</a:t>
            </a:r>
            <a:r>
              <a:rPr dirty="0" lang="en-US"/>
              <a:t>, </a:t>
            </a:r>
            <a:r>
              <a:rPr dirty="0" lang="en-US" smtClean="0"/>
              <a:t>B6</a:t>
            </a:r>
            <a:r>
              <a:rPr dirty="0" lang="en-US"/>
              <a:t>, </a:t>
            </a:r>
            <a:r>
              <a:rPr dirty="0" lang="en-US" smtClean="0"/>
              <a:t>B7</a:t>
            </a:r>
            <a:r>
              <a:rPr dirty="0" lang="en-US"/>
              <a:t>, </a:t>
            </a:r>
            <a:r>
              <a:rPr dirty="0" lang="en-US" smtClean="0"/>
              <a:t>B8 all to B25.</a:t>
            </a:r>
            <a:endParaRPr dirty="0" lang="en-US"/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Noncontiguous cell ranges such as =SUM(A4,B7,C11), which adds </a:t>
            </a:r>
            <a:r>
              <a:rPr dirty="0" lang="en-US" smtClean="0"/>
              <a:t>all the numbers </a:t>
            </a:r>
            <a:r>
              <a:rPr dirty="0" lang="en-US"/>
              <a:t>found in cells A4, B7, and </a:t>
            </a:r>
            <a:r>
              <a:rPr dirty="0" lang="en-US" smtClean="0"/>
              <a:t>C11.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FUNCTION</a:t>
            </a:r>
            <a:endParaRPr dirty="0" lang="en-US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dirty="0" lang="en-US" smtClean="0"/>
              <a:t>To use a function;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in the cell where you want to create a formula by using </a:t>
            </a:r>
            <a:r>
              <a:rPr dirty="0" lang="en-US" smtClean="0"/>
              <a:t>a function</a:t>
            </a:r>
            <a:r>
              <a:rPr dirty="0" lang="en-US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</a:t>
            </a:r>
            <a:r>
              <a:rPr dirty="0" lang="en-US"/>
              <a:t>the Formulas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Click on any of the function </a:t>
            </a:r>
            <a:r>
              <a:rPr dirty="0" lang="en-US"/>
              <a:t>icons in the Function Library </a:t>
            </a:r>
            <a:r>
              <a:rPr dirty="0" lang="en-US" smtClean="0"/>
              <a:t>panel to reveal a list of categories under the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</a:t>
            </a:r>
            <a:r>
              <a:rPr dirty="0" lang="en-US" smtClean="0"/>
              <a:t>lick on a function to reveal the function arguments dialog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Click the cell references you want to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Repeat </a:t>
            </a:r>
            <a:r>
              <a:rPr dirty="0" lang="en-US"/>
              <a:t>Step </a:t>
            </a:r>
            <a:r>
              <a:rPr dirty="0" lang="en-US" smtClean="0"/>
              <a:t>5 </a:t>
            </a:r>
            <a:r>
              <a:rPr dirty="0" lang="en-US"/>
              <a:t>as many times as necessary.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Click OK.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CHARTING AND ANALYZING DATA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Excel can convert data into a variety of charts such as pie charts, bar </a:t>
            </a:r>
            <a:r>
              <a:rPr dirty="0" lang="en-US" smtClean="0"/>
              <a:t>charts and </a:t>
            </a:r>
            <a:r>
              <a:rPr dirty="0" lang="en-US"/>
              <a:t>line </a:t>
            </a:r>
            <a:r>
              <a:rPr dirty="0" lang="en-US" smtClean="0"/>
              <a:t>charts.</a:t>
            </a:r>
          </a:p>
          <a:p>
            <a:r>
              <a:rPr dirty="0" lang="en-US" smtClean="0"/>
              <a:t>By </a:t>
            </a:r>
            <a:r>
              <a:rPr dirty="0" lang="en-US"/>
              <a:t>letting you visualize your data, Excel helps you quickly understand what your data means so you can spot trends and patterns.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PARTS OF A CHART IN EXCEL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Data series: The numeric data that Excel uses to create the chart</a:t>
            </a:r>
          </a:p>
          <a:p>
            <a:r>
              <a:rPr dirty="0" lang="en-US" smtClean="0"/>
              <a:t>X-axis</a:t>
            </a:r>
            <a:r>
              <a:rPr dirty="0" lang="en-US"/>
              <a:t>: The width of a </a:t>
            </a:r>
            <a:r>
              <a:rPr dirty="0" lang="en-US" smtClean="0"/>
              <a:t>chart.</a:t>
            </a:r>
          </a:p>
          <a:p>
            <a:r>
              <a:rPr dirty="0" lang="en-US"/>
              <a:t>Y-axis: The height of a </a:t>
            </a:r>
            <a:r>
              <a:rPr dirty="0" lang="en-US" smtClean="0"/>
              <a:t>chart.</a:t>
            </a:r>
            <a:endParaRPr dirty="0" lang="en-US"/>
          </a:p>
          <a:p>
            <a:r>
              <a:rPr dirty="0" lang="en-US" smtClean="0"/>
              <a:t>Legend</a:t>
            </a:r>
            <a:r>
              <a:rPr dirty="0" lang="en-US"/>
              <a:t>: Text to explain what each visual part of a chart </a:t>
            </a:r>
            <a:r>
              <a:rPr dirty="0" lang="en-US" smtClean="0"/>
              <a:t>means.</a:t>
            </a:r>
            <a:endParaRPr dirty="0" lang="en-US"/>
          </a:p>
          <a:p>
            <a:r>
              <a:rPr dirty="0" lang="en-US" smtClean="0"/>
              <a:t>Chart </a:t>
            </a:r>
            <a:r>
              <a:rPr dirty="0" lang="en-US"/>
              <a:t>title: The purpose of the entire </a:t>
            </a:r>
            <a:r>
              <a:rPr dirty="0" lang="en-US" smtClean="0"/>
              <a:t>chart.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TYPING DATA INTO A CELL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To type data in a single cell, follow these steps</a:t>
            </a:r>
            <a:r>
              <a:rPr dirty="0" lang="en-US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C</a:t>
            </a:r>
            <a:r>
              <a:rPr dirty="0" lang="en-US" smtClean="0"/>
              <a:t>lick </a:t>
            </a:r>
            <a:r>
              <a:rPr dirty="0" lang="en-US"/>
              <a:t>a cell or Press the up, down, right, or left arrow key to highlight a cell</a:t>
            </a:r>
            <a:r>
              <a:rPr dirty="0" lang="en-US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 lang="en-US"/>
              <a:t> T</a:t>
            </a:r>
            <a:r>
              <a:rPr dirty="0" lang="en-US" smtClean="0"/>
              <a:t>he highlighted cell is known as an active cell and its address would show in the name box.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This cell is hence ready to receive data.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Type a number (such </a:t>
            </a:r>
            <a:r>
              <a:rPr dirty="0" lang="en-US" smtClean="0"/>
              <a:t>as 15 or 25.5) or a </a:t>
            </a:r>
            <a:r>
              <a:rPr dirty="0" lang="en-US"/>
              <a:t>label (such as s</a:t>
            </a:r>
            <a:r>
              <a:rPr dirty="0" lang="en-US" smtClean="0"/>
              <a:t>tudents).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CHART TYPES IN EXCEL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6429" lnSpcReduction="10000"/>
          </a:bodyPr>
          <a:p>
            <a:r>
              <a:rPr dirty="0" lang="en-US"/>
              <a:t>Column chart: Displays quantities as vertical columns that grow </a:t>
            </a:r>
            <a:r>
              <a:rPr dirty="0" lang="en-US" smtClean="0"/>
              <a:t>upward. Useful </a:t>
            </a:r>
            <a:r>
              <a:rPr dirty="0" lang="en-US"/>
              <a:t>for creating charts that compare two items, such as sales per month </a:t>
            </a:r>
            <a:r>
              <a:rPr dirty="0" lang="en-US" smtClean="0"/>
              <a:t>or sales </a:t>
            </a:r>
            <a:r>
              <a:rPr dirty="0" lang="en-US"/>
              <a:t>per salesperson.</a:t>
            </a:r>
          </a:p>
          <a:p>
            <a:r>
              <a:rPr dirty="0" lang="en-US" smtClean="0"/>
              <a:t>Line </a:t>
            </a:r>
            <a:r>
              <a:rPr dirty="0" lang="en-US"/>
              <a:t>chart: Displays quantities as lines. Essentially shows the tops of </a:t>
            </a:r>
            <a:r>
              <a:rPr dirty="0" lang="en-US" smtClean="0"/>
              <a:t>a column </a:t>
            </a:r>
            <a:r>
              <a:rPr dirty="0" lang="en-US"/>
              <a:t>chart.</a:t>
            </a:r>
          </a:p>
          <a:p>
            <a:r>
              <a:rPr dirty="0" lang="en-US" smtClean="0"/>
              <a:t>Area </a:t>
            </a:r>
            <a:r>
              <a:rPr dirty="0" lang="en-US"/>
              <a:t>chart: Identical to a line chart except that it shades the area below </a:t>
            </a:r>
            <a:r>
              <a:rPr dirty="0" lang="en-US" smtClean="0"/>
              <a:t>each line</a:t>
            </a:r>
            <a:r>
              <a:rPr dirty="0" lang="en-US"/>
              <a:t>.</a:t>
            </a:r>
          </a:p>
          <a:p>
            <a:r>
              <a:rPr dirty="0" lang="en-US" smtClean="0"/>
              <a:t>Bar </a:t>
            </a:r>
            <a:r>
              <a:rPr dirty="0" lang="en-US"/>
              <a:t>chart: Essentially a column chart turned on its side where bars </a:t>
            </a:r>
            <a:r>
              <a:rPr dirty="0" lang="en-US" smtClean="0"/>
              <a:t>grow from left </a:t>
            </a:r>
            <a:r>
              <a:rPr dirty="0" lang="en-US"/>
              <a:t>to right.</a:t>
            </a:r>
          </a:p>
          <a:p>
            <a:r>
              <a:rPr dirty="0" lang="en-US" smtClean="0"/>
              <a:t>Pie </a:t>
            </a:r>
            <a:r>
              <a:rPr dirty="0" lang="en-US"/>
              <a:t>chart: Compares multiple items in relation to a whole, such as </a:t>
            </a:r>
            <a:r>
              <a:rPr dirty="0" lang="en-US" smtClean="0"/>
              <a:t>which product </a:t>
            </a:r>
            <a:r>
              <a:rPr dirty="0" lang="en-US"/>
              <a:t>sales make up a percentage of a company’s overall profits.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CREATING A CHART IN EXCEL</a:t>
            </a:r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10000"/>
          </a:bodyPr>
          <a:p>
            <a:r>
              <a:rPr dirty="0" lang="en-US" smtClean="0"/>
              <a:t>Click </a:t>
            </a:r>
            <a:r>
              <a:rPr dirty="0" lang="en-US"/>
              <a:t>the Insert </a:t>
            </a:r>
            <a:r>
              <a:rPr dirty="0" lang="en-US" smtClean="0"/>
              <a:t>tab.</a:t>
            </a:r>
            <a:endParaRPr dirty="0" lang="en-US"/>
          </a:p>
          <a:p>
            <a:r>
              <a:rPr dirty="0" lang="en-US" smtClean="0"/>
              <a:t>Click </a:t>
            </a:r>
            <a:r>
              <a:rPr dirty="0" lang="en-US"/>
              <a:t>a chart icon in the Charts group, such as the Pie or Line icon</a:t>
            </a:r>
            <a:r>
              <a:rPr dirty="0" lang="en-US" smtClean="0"/>
              <a:t>.</a:t>
            </a:r>
          </a:p>
          <a:p>
            <a:r>
              <a:rPr dirty="0" lang="en-US" smtClean="0"/>
              <a:t>Click a chart type.</a:t>
            </a:r>
          </a:p>
          <a:p>
            <a:r>
              <a:rPr dirty="0" lang="en-US" smtClean="0"/>
              <a:t>An empty chart area appears as no data has been selected for plotting.</a:t>
            </a:r>
          </a:p>
          <a:p>
            <a:r>
              <a:rPr dirty="0" lang="en-US" smtClean="0"/>
              <a:t>Right click in the empty area and click on select data.</a:t>
            </a:r>
          </a:p>
          <a:p>
            <a:r>
              <a:rPr dirty="0" lang="en-US" smtClean="0"/>
              <a:t>The select data source box appears with two entry points; legend entries box and horizontal axis label box.</a:t>
            </a:r>
          </a:p>
          <a:p>
            <a:r>
              <a:rPr dirty="0" lang="en-US" smtClean="0"/>
              <a:t>The legend entry box allows to select data series on for the vertical axis and the horizontal axis for the horizontal axis.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Click on add under the legend entry to reveal the edit series box. There, type in the series name the title for your values for the y axis.</a:t>
            </a:r>
          </a:p>
          <a:p>
            <a:r>
              <a:rPr dirty="0" lang="en-US" smtClean="0"/>
              <a:t>In the series values section, erase the ={1} and type the cell address for the range of values for your y-axis and click ok.</a:t>
            </a:r>
          </a:p>
          <a:p>
            <a:r>
              <a:rPr dirty="0" lang="en-US" smtClean="0"/>
              <a:t>Now click on edit under the horizontal axis labels section.</a:t>
            </a:r>
          </a:p>
          <a:p>
            <a:r>
              <a:rPr dirty="0" lang="en-US" smtClean="0"/>
              <a:t>Do the same for the horizontal by selecting the range of cells containing your data points. Click ok to view your plot.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Once a chart has been created, certain chart elements such as the chart title, axis titles, data tables and legends all can be added to the chart.</a:t>
            </a:r>
          </a:p>
          <a:p>
            <a:r>
              <a:rPr dirty="0" lang="en-US" smtClean="0"/>
              <a:t>Clicking on the newly created chart reveals the design tab on the menu bar.</a:t>
            </a:r>
          </a:p>
          <a:p>
            <a:r>
              <a:rPr dirty="0" lang="en-US" smtClean="0"/>
              <a:t>On this tab, the first tool, chart elements allow users to insert several features such as gridlines, axis names, chart title, legend, etc.</a:t>
            </a:r>
          </a:p>
          <a:p>
            <a:r>
              <a:rPr dirty="0" lang="en-US" smtClean="0"/>
              <a:t>Users can also change the type of chart and move chart from the tools under the design tab.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TYPING DATA INTO MULTIPLE CELLS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838200" y="1534678"/>
            <a:ext cx="10515600" cy="5323322"/>
          </a:xfrm>
        </p:spPr>
        <p:txBody>
          <a:bodyPr>
            <a:normAutofit/>
          </a:bodyPr>
          <a:p>
            <a:r>
              <a:rPr dirty="0" lang="en-US"/>
              <a:t>P</a:t>
            </a:r>
            <a:r>
              <a:rPr dirty="0" lang="en-US" smtClean="0"/>
              <a:t>ressing </a:t>
            </a:r>
            <a:r>
              <a:rPr dirty="0" lang="en-US"/>
              <a:t>one of the following four keystrokes </a:t>
            </a:r>
            <a:r>
              <a:rPr dirty="0" lang="en-US" smtClean="0"/>
              <a:t>will select </a:t>
            </a:r>
            <a:r>
              <a:rPr dirty="0" lang="en-US"/>
              <a:t>a different </a:t>
            </a:r>
            <a:r>
              <a:rPr dirty="0" lang="en-US" smtClean="0"/>
              <a:t>cell;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Enter: Select a cell below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Tab: Select the cell to the right in the same row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</a:t>
            </a:r>
            <a:r>
              <a:rPr dirty="0" lang="en-US" smtClean="0"/>
              <a:t>Shift + Enter</a:t>
            </a:r>
            <a:r>
              <a:rPr dirty="0" lang="en-US"/>
              <a:t>: Select the cell above in the same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Shift + Tab</a:t>
            </a:r>
            <a:r>
              <a:rPr dirty="0" lang="en-US"/>
              <a:t>: Select the cell to the left in the same </a:t>
            </a:r>
            <a:r>
              <a:rPr dirty="0" lang="en-US" smtClean="0"/>
              <a:t>row</a:t>
            </a:r>
          </a:p>
          <a:p>
            <a:r>
              <a:rPr dirty="0" lang="en-US"/>
              <a:t>To select multiple cells for typing data in, follow these </a:t>
            </a:r>
            <a:r>
              <a:rPr dirty="0" lang="en-US" smtClean="0"/>
              <a:t>steps;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H</a:t>
            </a:r>
            <a:r>
              <a:rPr dirty="0" lang="en-US" smtClean="0"/>
              <a:t>ighlight multiple cells by holding down the left mouse button and dragging across such cells.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Now type a number or a label in the highlighted cells.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FORMATTING CELLS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10000"/>
          </a:bodyPr>
          <a:p>
            <a:r>
              <a:rPr dirty="0" lang="en-US"/>
              <a:t> Excel can format the appearance of cells to </a:t>
            </a:r>
            <a:r>
              <a:rPr dirty="0" lang="en-US" smtClean="0"/>
              <a:t>change the </a:t>
            </a:r>
            <a:r>
              <a:rPr dirty="0" lang="en-US"/>
              <a:t>font, background color, text </a:t>
            </a:r>
            <a:r>
              <a:rPr dirty="0" lang="en-US" smtClean="0"/>
              <a:t>color </a:t>
            </a:r>
            <a:r>
              <a:rPr dirty="0" lang="en-US"/>
              <a:t>or font size</a:t>
            </a:r>
            <a:r>
              <a:rPr dirty="0" lang="en-US" smtClean="0"/>
              <a:t>.</a:t>
            </a:r>
          </a:p>
          <a:p>
            <a:r>
              <a:rPr dirty="0" lang="en-US"/>
              <a:t> Some of </a:t>
            </a:r>
            <a:r>
              <a:rPr dirty="0" lang="en-US" smtClean="0"/>
              <a:t>the individual </a:t>
            </a:r>
            <a:r>
              <a:rPr dirty="0" lang="en-US"/>
              <a:t>formatting styles you can choose </a:t>
            </a:r>
            <a:r>
              <a:rPr dirty="0" lang="en-US" smtClean="0"/>
              <a:t>follow;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/>
              <a:t> Font and font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Text styles (underlining, italic, and bold)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Text and background color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Borders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Alignment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lang="en-US"/>
              <a:t>Text wrapping and orientation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FORMATTING CELLS WITH BUILT-IN STYLES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Select the cell or cells that you want to format with a built-in style.</a:t>
            </a:r>
          </a:p>
          <a:p>
            <a:r>
              <a:rPr dirty="0" lang="en-US" smtClean="0"/>
              <a:t>Click </a:t>
            </a:r>
            <a:r>
              <a:rPr dirty="0" lang="en-US"/>
              <a:t>the Home tab.</a:t>
            </a:r>
          </a:p>
          <a:p>
            <a:r>
              <a:rPr dirty="0" lang="en-US" smtClean="0"/>
              <a:t>Click </a:t>
            </a:r>
            <a:r>
              <a:rPr dirty="0" lang="en-US"/>
              <a:t>the Cell Styles icon in the Styles group</a:t>
            </a:r>
            <a:r>
              <a:rPr dirty="0" lang="en-US" smtClean="0"/>
              <a:t>.</a:t>
            </a:r>
          </a:p>
          <a:p>
            <a:r>
              <a:rPr dirty="0" lang="en-US"/>
              <a:t>Move the mouse pointer over a style</a:t>
            </a:r>
            <a:r>
              <a:rPr dirty="0" lang="en-US" smtClean="0"/>
              <a:t>.</a:t>
            </a:r>
          </a:p>
          <a:p>
            <a:r>
              <a:rPr dirty="0" lang="en-US" smtClean="0"/>
              <a:t>Click the style you want.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FORMATTING FONTS AND TEXT STYLES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Select the cell or cells whose font or font size you want to change.</a:t>
            </a:r>
          </a:p>
          <a:p>
            <a:r>
              <a:rPr dirty="0" lang="en-US" smtClean="0"/>
              <a:t>Click </a:t>
            </a:r>
            <a:r>
              <a:rPr dirty="0" lang="en-US"/>
              <a:t>the Home tab.</a:t>
            </a:r>
          </a:p>
          <a:p>
            <a:r>
              <a:rPr dirty="0" lang="en-US" smtClean="0"/>
              <a:t>Click </a:t>
            </a:r>
            <a:r>
              <a:rPr dirty="0" lang="en-US"/>
              <a:t>the Font list box</a:t>
            </a:r>
            <a:r>
              <a:rPr dirty="0" lang="en-US" smtClean="0"/>
              <a:t>.</a:t>
            </a:r>
            <a:endParaRPr dirty="0" lang="en-US"/>
          </a:p>
          <a:p>
            <a:r>
              <a:rPr dirty="0" lang="en-US" smtClean="0"/>
              <a:t>Click </a:t>
            </a:r>
            <a:r>
              <a:rPr dirty="0" lang="en-US"/>
              <a:t>the font you want to use.</a:t>
            </a:r>
          </a:p>
          <a:p>
            <a:r>
              <a:rPr dirty="0" lang="en-US" smtClean="0"/>
              <a:t>To </a:t>
            </a:r>
            <a:r>
              <a:rPr dirty="0" lang="en-US"/>
              <a:t>change the font </a:t>
            </a:r>
            <a:r>
              <a:rPr dirty="0" lang="en-US" smtClean="0"/>
              <a:t>size, click on a specific value or type in the value or click the increase or decrease font size icon.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WORD PROCESSING</dc:title>
  <dc:creator>Benjamin</dc:creator>
  <cp:lastModifiedBy>Benjamin</cp:lastModifiedBy>
  <dcterms:created xsi:type="dcterms:W3CDTF">2021-04-05T15:27:12Z</dcterms:created>
  <dcterms:modified xsi:type="dcterms:W3CDTF">2021-04-05T16:37:57Z</dcterms:modified>
</cp:coreProperties>
</file>