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5" r:id="rId32"/>
    <p:sldId id="289" r:id="rId33"/>
    <p:sldId id="288" r:id="rId34"/>
    <p:sldId id="286" r:id="rId35"/>
    <p:sldId id="293" r:id="rId36"/>
    <p:sldId id="290" r:id="rId37"/>
    <p:sldId id="297" r:id="rId38"/>
    <p:sldId id="295" r:id="rId39"/>
    <p:sldId id="294" r:id="rId40"/>
    <p:sldId id="291" r:id="rId41"/>
    <p:sldId id="296" r:id="rId42"/>
    <p:sldId id="292" r:id="rId43"/>
    <p:sldId id="299" r:id="rId44"/>
    <p:sldId id="298" r:id="rId45"/>
    <p:sldId id="301" r:id="rId46"/>
    <p:sldId id="300" r:id="rId47"/>
    <p:sldId id="302" r:id="rId48"/>
    <p:sldId id="310" r:id="rId49"/>
    <p:sldId id="311" r:id="rId50"/>
    <p:sldId id="303" r:id="rId51"/>
    <p:sldId id="304" r:id="rId52"/>
    <p:sldId id="305" r:id="rId53"/>
    <p:sldId id="306" r:id="rId54"/>
    <p:sldId id="307" r:id="rId55"/>
    <p:sldId id="308" r:id="rId56"/>
    <p:sldId id="309" r:id="rId57"/>
    <p:sldId id="312" r:id="rId58"/>
    <p:sldId id="313" r:id="rId59"/>
    <p:sldId id="314" r:id="rId60"/>
    <p:sldId id="31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473EDD-F1C6-41B8-AA5F-2A75ECE6F1F7}" type="datetimeFigureOut">
              <a:rPr lang="en-GB" smtClean="0"/>
              <a:t>18/02/2021</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D6822A-E7F3-49E3-BE62-873A74BB209C}" type="slidenum">
              <a:rPr lang="en-GB" smtClean="0"/>
              <a:t>‹#›</a:t>
            </a:fld>
            <a:endParaRPr lang="en-GB" dirty="0"/>
          </a:p>
        </p:txBody>
      </p:sp>
    </p:spTree>
    <p:extLst>
      <p:ext uri="{BB962C8B-B14F-4D97-AF65-F5344CB8AC3E}">
        <p14:creationId xmlns:p14="http://schemas.microsoft.com/office/powerpoint/2010/main" val="3576055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6822A-E7F3-49E3-BE62-873A74BB209C}" type="slidenum">
              <a:rPr lang="en-GB" smtClean="0"/>
              <a:t>1</a:t>
            </a:fld>
            <a:endParaRPr lang="en-GB" dirty="0"/>
          </a:p>
        </p:txBody>
      </p:sp>
    </p:spTree>
    <p:extLst>
      <p:ext uri="{BB962C8B-B14F-4D97-AF65-F5344CB8AC3E}">
        <p14:creationId xmlns:p14="http://schemas.microsoft.com/office/powerpoint/2010/main" val="107231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4D6822A-E7F3-49E3-BE62-873A74BB209C}" type="slidenum">
              <a:rPr lang="en-GB" smtClean="0"/>
              <a:t>14</a:t>
            </a:fld>
            <a:endParaRPr lang="en-GB" dirty="0"/>
          </a:p>
        </p:txBody>
      </p:sp>
    </p:spTree>
    <p:extLst>
      <p:ext uri="{BB962C8B-B14F-4D97-AF65-F5344CB8AC3E}">
        <p14:creationId xmlns:p14="http://schemas.microsoft.com/office/powerpoint/2010/main" val="2492083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6822A-E7F3-49E3-BE62-873A74BB209C}" type="slidenum">
              <a:rPr lang="en-GB" smtClean="0"/>
              <a:t>15</a:t>
            </a:fld>
            <a:endParaRPr lang="en-GB" dirty="0"/>
          </a:p>
        </p:txBody>
      </p:sp>
    </p:spTree>
    <p:extLst>
      <p:ext uri="{BB962C8B-B14F-4D97-AF65-F5344CB8AC3E}">
        <p14:creationId xmlns:p14="http://schemas.microsoft.com/office/powerpoint/2010/main" val="2956918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IS USED WHEN A NEW FILE IS BEING CREATED; OPEN WHEN A FILE ALREADY EXIST</a:t>
            </a:r>
          </a:p>
          <a:p>
            <a:r>
              <a:rPr lang="en-US" dirty="0"/>
              <a:t>** SAVE AS ALLOWS YOU TO PROVIDE A NAME OF YOUR CHOICE ; SAVE  DOES NOT GIVE YOU THE CHANCE TO PROVIDE A NAME; THE TWO 	COMMANDS WORK SIMILARLL WHEN A NEW FILE IS BEEN CREATED.</a:t>
            </a:r>
            <a:endParaRPr lang="en-GB" dirty="0"/>
          </a:p>
        </p:txBody>
      </p:sp>
      <p:sp>
        <p:nvSpPr>
          <p:cNvPr id="4" name="Slide Number Placeholder 3"/>
          <p:cNvSpPr>
            <a:spLocks noGrp="1"/>
          </p:cNvSpPr>
          <p:nvPr>
            <p:ph type="sldNum" sz="quarter" idx="10"/>
          </p:nvPr>
        </p:nvSpPr>
        <p:spPr/>
        <p:txBody>
          <a:bodyPr/>
          <a:lstStyle/>
          <a:p>
            <a:fld id="{14D6822A-E7F3-49E3-BE62-873A74BB209C}" type="slidenum">
              <a:rPr lang="en-GB" smtClean="0"/>
              <a:t>28</a:t>
            </a:fld>
            <a:endParaRPr lang="en-GB"/>
          </a:p>
        </p:txBody>
      </p:sp>
    </p:spTree>
    <p:extLst>
      <p:ext uri="{BB962C8B-B14F-4D97-AF65-F5344CB8AC3E}">
        <p14:creationId xmlns:p14="http://schemas.microsoft.com/office/powerpoint/2010/main" val="910602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DIALOGUE  BOX</a:t>
            </a:r>
            <a:endParaRPr lang="en-GB" dirty="0"/>
          </a:p>
        </p:txBody>
      </p:sp>
      <p:sp>
        <p:nvSpPr>
          <p:cNvPr id="4" name="Slide Number Placeholder 3"/>
          <p:cNvSpPr>
            <a:spLocks noGrp="1"/>
          </p:cNvSpPr>
          <p:nvPr>
            <p:ph type="sldNum" sz="quarter" idx="10"/>
          </p:nvPr>
        </p:nvSpPr>
        <p:spPr/>
        <p:txBody>
          <a:bodyPr/>
          <a:lstStyle/>
          <a:p>
            <a:fld id="{14D6822A-E7F3-49E3-BE62-873A74BB209C}" type="slidenum">
              <a:rPr lang="en-GB" smtClean="0"/>
              <a:t>31</a:t>
            </a:fld>
            <a:endParaRPr lang="en-GB" dirty="0"/>
          </a:p>
        </p:txBody>
      </p:sp>
    </p:spTree>
    <p:extLst>
      <p:ext uri="{BB962C8B-B14F-4D97-AF65-F5344CB8AC3E}">
        <p14:creationId xmlns:p14="http://schemas.microsoft.com/office/powerpoint/2010/main" val="184617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6822A-E7F3-49E3-BE62-873A74BB209C}" type="slidenum">
              <a:rPr lang="en-GB" smtClean="0"/>
              <a:t>47</a:t>
            </a:fld>
            <a:endParaRPr lang="en-GB" dirty="0"/>
          </a:p>
        </p:txBody>
      </p:sp>
    </p:spTree>
    <p:extLst>
      <p:ext uri="{BB962C8B-B14F-4D97-AF65-F5344CB8AC3E}">
        <p14:creationId xmlns:p14="http://schemas.microsoft.com/office/powerpoint/2010/main" val="1477379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173C086-2829-4B06-9D08-D180FCE0FDAE}" type="datetimeFigureOut">
              <a:rPr lang="en-GB" smtClean="0"/>
              <a:t>18/02/2021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4251297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173C086-2829-4B06-9D08-D180FCE0FDAE}" type="datetimeFigureOut">
              <a:rPr lang="en-GB" smtClean="0"/>
              <a:t>18/02/2021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190571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173C086-2829-4B06-9D08-D180FCE0FDAE}" type="datetimeFigureOut">
              <a:rPr lang="en-GB" smtClean="0"/>
              <a:t>18/02/2021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14236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173C086-2829-4B06-9D08-D180FCE0FDAE}" type="datetimeFigureOut">
              <a:rPr lang="en-GB" smtClean="0"/>
              <a:t>18/02/2021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138229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73C086-2829-4B06-9D08-D180FCE0FDAE}" type="datetimeFigureOut">
              <a:rPr lang="en-GB" smtClean="0"/>
              <a:t>18/02/2021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22400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173C086-2829-4B06-9D08-D180FCE0FDAE}" type="datetimeFigureOut">
              <a:rPr lang="en-GB" smtClean="0"/>
              <a:t>18/02/2021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54924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173C086-2829-4B06-9D08-D180FCE0FDAE}" type="datetimeFigureOut">
              <a:rPr lang="en-GB" smtClean="0"/>
              <a:t>18/02/2021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36400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173C086-2829-4B06-9D08-D180FCE0FDAE}" type="datetimeFigureOut">
              <a:rPr lang="en-GB" smtClean="0"/>
              <a:t>18/02/2021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364170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73C086-2829-4B06-9D08-D180FCE0FDAE}" type="datetimeFigureOut">
              <a:rPr lang="en-GB" smtClean="0"/>
              <a:t>18/02/2021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220202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73C086-2829-4B06-9D08-D180FCE0FDAE}" type="datetimeFigureOut">
              <a:rPr lang="en-GB" smtClean="0"/>
              <a:t>18/02/2021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346000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73C086-2829-4B06-9D08-D180FCE0FDAE}" type="datetimeFigureOut">
              <a:rPr lang="en-GB" smtClean="0"/>
              <a:t>18/02/2021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CFC0143-7B38-40DC-85B8-1077F99DE310}" type="slidenum">
              <a:rPr lang="en-GB" smtClean="0"/>
              <a:t>‹#›</a:t>
            </a:fld>
            <a:endParaRPr lang="en-GB" dirty="0"/>
          </a:p>
        </p:txBody>
      </p:sp>
    </p:spTree>
    <p:extLst>
      <p:ext uri="{BB962C8B-B14F-4D97-AF65-F5344CB8AC3E}">
        <p14:creationId xmlns:p14="http://schemas.microsoft.com/office/powerpoint/2010/main" val="281556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3C086-2829-4B06-9D08-D180FCE0FDAE}" type="datetimeFigureOut">
              <a:rPr lang="en-GB" smtClean="0"/>
              <a:t>18/02/2021</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C0143-7B38-40DC-85B8-1077F99DE310}" type="slidenum">
              <a:rPr lang="en-GB" smtClean="0"/>
              <a:t>‹#›</a:t>
            </a:fld>
            <a:endParaRPr lang="en-GB" dirty="0"/>
          </a:p>
        </p:txBody>
      </p:sp>
    </p:spTree>
    <p:extLst>
      <p:ext uri="{BB962C8B-B14F-4D97-AF65-F5344CB8AC3E}">
        <p14:creationId xmlns:p14="http://schemas.microsoft.com/office/powerpoint/2010/main" val="2926227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webopedia.com/TERM/C/command.htmlhttps:/www.webopedia.com/TERM/C/command.html" TargetMode="External"/><Relationship Id="rId2" Type="http://schemas.openxmlformats.org/officeDocument/2006/relationships/hyperlink" Target="https://www.webopedia.com/TERM/D/document.html" TargetMode="External"/><Relationship Id="rId1" Type="http://schemas.openxmlformats.org/officeDocument/2006/relationships/slideLayout" Target="../slideLayouts/slideLayout2.xml"/><Relationship Id="rId4" Type="http://schemas.openxmlformats.org/officeDocument/2006/relationships/hyperlink" Target="https://www.webopedia.com/TERM/C/cloud_services.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webopedia.com/TERM/P/paste.html" TargetMode="External"/><Relationship Id="rId2" Type="http://schemas.openxmlformats.org/officeDocument/2006/relationships/hyperlink" Target="https://www.webopedia.com/TERM/C/cut.html" TargetMode="External"/><Relationship Id="rId1" Type="http://schemas.openxmlformats.org/officeDocument/2006/relationships/slideLayout" Target="../slideLayouts/slideLayout2.xml"/><Relationship Id="rId5" Type="http://schemas.openxmlformats.org/officeDocument/2006/relationships/hyperlink" Target="https://www.webopedia.com/TERM/S/search_and_replace.html" TargetMode="External"/><Relationship Id="rId4" Type="http://schemas.openxmlformats.org/officeDocument/2006/relationships/hyperlink" Target="https://www.webopedia.com/TERM/C/copy.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webopedia.com/TERM/M/margins.html" TargetMode="External"/><Relationship Id="rId7" Type="http://schemas.openxmlformats.org/officeDocument/2006/relationships/hyperlink" Target="https://www.webopedia.com/TERM/S/spell_checker.html" TargetMode="External"/><Relationship Id="rId2" Type="http://schemas.openxmlformats.org/officeDocument/2006/relationships/hyperlink" Target="https://www.webopedia.com/TERM/W/word_wrap.html" TargetMode="External"/><Relationship Id="rId1" Type="http://schemas.openxmlformats.org/officeDocument/2006/relationships/slideLayout" Target="../slideLayouts/slideLayout2.xml"/><Relationship Id="rId6" Type="http://schemas.openxmlformats.org/officeDocument/2006/relationships/hyperlink" Target="https://www.webopedia.com/TERM/W/window.html" TargetMode="External"/><Relationship Id="rId5" Type="http://schemas.openxmlformats.org/officeDocument/2006/relationships/hyperlink" Target="https://www.webopedia.com/TERM/F/font.html" TargetMode="External"/><Relationship Id="rId4" Type="http://schemas.openxmlformats.org/officeDocument/2006/relationships/hyperlink" Target="https://www.webopedia.com/TERM/F/file_management_system.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webopedia.com/TERM/G/graphics.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webopedia.com/TERM/C/collaborative_editing.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0"/>
            <a:ext cx="7772400" cy="1905000"/>
          </a:xfrm>
        </p:spPr>
        <p:txBody>
          <a:bodyPr>
            <a:normAutofit fontScale="90000"/>
          </a:bodyPr>
          <a:lstStyle/>
          <a:p>
            <a:r>
              <a:rPr lang="en-US" dirty="0"/>
              <a:t>ME 127  INFORMATION  TECHNOLOGY  I</a:t>
            </a:r>
            <a:br>
              <a:rPr lang="en-US" dirty="0"/>
            </a:br>
            <a:r>
              <a:rPr lang="en-US" dirty="0"/>
              <a:t>(2, 0,2)</a:t>
            </a:r>
            <a:endParaRPr lang="en-GB" dirty="0"/>
          </a:p>
        </p:txBody>
      </p:sp>
      <p:sp>
        <p:nvSpPr>
          <p:cNvPr id="3" name="Subtitle 2"/>
          <p:cNvSpPr>
            <a:spLocks noGrp="1"/>
          </p:cNvSpPr>
          <p:nvPr>
            <p:ph type="subTitle" idx="1"/>
          </p:nvPr>
        </p:nvSpPr>
        <p:spPr/>
        <p:txBody>
          <a:bodyPr>
            <a:normAutofit/>
          </a:bodyPr>
          <a:lstStyle/>
          <a:p>
            <a:r>
              <a:rPr lang="en-US" sz="4400" dirty="0"/>
              <a:t>M. N. SACKEY</a:t>
            </a:r>
            <a:endParaRPr lang="en-GB" sz="4400" dirty="0"/>
          </a:p>
        </p:txBody>
      </p:sp>
    </p:spTree>
    <p:extLst>
      <p:ext uri="{BB962C8B-B14F-4D97-AF65-F5344CB8AC3E}">
        <p14:creationId xmlns:p14="http://schemas.microsoft.com/office/powerpoint/2010/main" val="810394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PROCEDURES</a:t>
            </a:r>
            <a:endParaRPr lang="en-GB" dirty="0"/>
          </a:p>
        </p:txBody>
      </p:sp>
      <p:sp>
        <p:nvSpPr>
          <p:cNvPr id="3" name="Content Placeholder 2"/>
          <p:cNvSpPr>
            <a:spLocks noGrp="1"/>
          </p:cNvSpPr>
          <p:nvPr>
            <p:ph idx="1"/>
          </p:nvPr>
        </p:nvSpPr>
        <p:spPr/>
        <p:txBody>
          <a:bodyPr/>
          <a:lstStyle/>
          <a:p>
            <a:r>
              <a:rPr lang="en-US" dirty="0"/>
              <a:t>PROCEDURES ARE DESCRIPTIONS OF HOW THINGS ARE DONE, STEPS FOR ACCOMPLISHING  A RESULT</a:t>
            </a:r>
          </a:p>
          <a:p>
            <a:pPr lvl="1"/>
            <a:r>
              <a:rPr lang="en-US" dirty="0"/>
              <a:t>WRITTEN  (DOCUMENT IN A MANUAL)</a:t>
            </a:r>
          </a:p>
          <a:p>
            <a:pPr lvl="1"/>
            <a:r>
              <a:rPr lang="en-US" dirty="0"/>
              <a:t>ORAL  ( MOUTH TO EAR)</a:t>
            </a:r>
          </a:p>
          <a:p>
            <a:pPr lvl="1"/>
            <a:r>
              <a:rPr lang="en-US" dirty="0"/>
              <a:t>FROM COLLEAGUES OR INTERACTION WITH THE ENVIRONMENT</a:t>
            </a:r>
          </a:p>
          <a:p>
            <a:pPr lvl="1"/>
            <a:endParaRPr lang="en-GB" dirty="0"/>
          </a:p>
        </p:txBody>
      </p:sp>
    </p:spTree>
    <p:extLst>
      <p:ext uri="{BB962C8B-B14F-4D97-AF65-F5344CB8AC3E}">
        <p14:creationId xmlns:p14="http://schemas.microsoft.com/office/powerpoint/2010/main" val="550555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 INFORMATION</a:t>
            </a:r>
            <a:endParaRPr lang="en-GB" dirty="0"/>
          </a:p>
        </p:txBody>
      </p:sp>
      <p:sp>
        <p:nvSpPr>
          <p:cNvPr id="3" name="Content Placeholder 2"/>
          <p:cNvSpPr>
            <a:spLocks noGrp="1"/>
          </p:cNvSpPr>
          <p:nvPr>
            <p:ph idx="1"/>
          </p:nvPr>
        </p:nvSpPr>
        <p:spPr>
          <a:xfrm>
            <a:off x="762000" y="1752600"/>
            <a:ext cx="8229600" cy="4525963"/>
          </a:xfrm>
        </p:spPr>
        <p:txBody>
          <a:bodyPr>
            <a:normAutofit fontScale="92500" lnSpcReduction="20000"/>
          </a:bodyPr>
          <a:lstStyle/>
          <a:p>
            <a:r>
              <a:rPr lang="en-US" dirty="0"/>
              <a:t>DATA</a:t>
            </a:r>
          </a:p>
          <a:p>
            <a:pPr lvl="1"/>
            <a:r>
              <a:rPr lang="en-US" dirty="0"/>
              <a:t>RAW FACTS AND FIGURES</a:t>
            </a:r>
          </a:p>
          <a:p>
            <a:pPr lvl="1"/>
            <a:r>
              <a:rPr lang="en-US" dirty="0"/>
              <a:t>UNPROCESSED </a:t>
            </a:r>
          </a:p>
          <a:p>
            <a:pPr lvl="1"/>
            <a:r>
              <a:rPr lang="en-US" dirty="0"/>
              <a:t>NOT OF IMMEDIATE USE OR RELEVANCE</a:t>
            </a:r>
          </a:p>
          <a:p>
            <a:r>
              <a:rPr lang="en-US" dirty="0"/>
              <a:t>INFORMATION</a:t>
            </a:r>
          </a:p>
          <a:p>
            <a:pPr lvl="1"/>
            <a:r>
              <a:rPr lang="en-US" dirty="0"/>
              <a:t>PROCESSED DATA</a:t>
            </a:r>
          </a:p>
          <a:p>
            <a:pPr lvl="1"/>
            <a:r>
              <a:rPr lang="en-US" dirty="0"/>
              <a:t>OF IMMEDIATE RELEVANCE</a:t>
            </a:r>
          </a:p>
          <a:p>
            <a:pPr lvl="1"/>
            <a:r>
              <a:rPr lang="en-US" dirty="0"/>
              <a:t>TIMELY</a:t>
            </a:r>
          </a:p>
          <a:p>
            <a:r>
              <a:rPr lang="en-US" dirty="0"/>
              <a:t>NB: SOMEBODIES DATA WILL BE INFORMATION FOR ANOTHER AND VICE VERSA</a:t>
            </a:r>
          </a:p>
          <a:p>
            <a:pPr lvl="1"/>
            <a:endParaRPr lang="en-US" dirty="0"/>
          </a:p>
          <a:p>
            <a:pPr lvl="1"/>
            <a:endParaRPr lang="en-US" dirty="0"/>
          </a:p>
          <a:p>
            <a:pPr marL="0" indent="0">
              <a:buNone/>
            </a:pPr>
            <a:endParaRPr lang="en-GB" dirty="0"/>
          </a:p>
        </p:txBody>
      </p:sp>
    </p:spTree>
    <p:extLst>
      <p:ext uri="{BB962C8B-B14F-4D97-AF65-F5344CB8AC3E}">
        <p14:creationId xmlns:p14="http://schemas.microsoft.com/office/powerpoint/2010/main" val="38292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OF DATA / INFORMATION</a:t>
            </a:r>
            <a:endParaRPr lang="en-GB" dirty="0"/>
          </a:p>
        </p:txBody>
      </p:sp>
      <p:sp>
        <p:nvSpPr>
          <p:cNvPr id="3" name="Content Placeholder 2"/>
          <p:cNvSpPr>
            <a:spLocks noGrp="1"/>
          </p:cNvSpPr>
          <p:nvPr>
            <p:ph idx="1"/>
          </p:nvPr>
        </p:nvSpPr>
        <p:spPr>
          <a:xfrm>
            <a:off x="457200" y="1371600"/>
            <a:ext cx="8229600" cy="5105400"/>
          </a:xfrm>
        </p:spPr>
        <p:txBody>
          <a:bodyPr>
            <a:normAutofit/>
          </a:bodyPr>
          <a:lstStyle/>
          <a:p>
            <a:r>
              <a:rPr lang="en-US" dirty="0"/>
              <a:t>THE 0 AND 1 OF THE DIGITAL SYSTEM IS REFERED TO AS BITS</a:t>
            </a:r>
          </a:p>
          <a:p>
            <a:r>
              <a:rPr lang="en-US" dirty="0"/>
              <a:t>ONE BYTE  (SET OF 8 BITS)</a:t>
            </a:r>
          </a:p>
          <a:p>
            <a:r>
              <a:rPr lang="en-US" dirty="0"/>
              <a:t>DIGITAL  IS BASE 2 (0,1) - BINARY</a:t>
            </a:r>
          </a:p>
          <a:p>
            <a:r>
              <a:rPr lang="en-US" dirty="0"/>
              <a:t>8  = 2^3</a:t>
            </a:r>
          </a:p>
          <a:p>
            <a:r>
              <a:rPr lang="en-US" dirty="0"/>
              <a:t>DERIVED UNITS  KILOBYTES  - 1024 BYTES</a:t>
            </a:r>
          </a:p>
          <a:p>
            <a:pPr lvl="1"/>
            <a:r>
              <a:rPr lang="en-US" dirty="0"/>
              <a:t>MEGABYTES – 1024  * 1024  BYTES</a:t>
            </a:r>
          </a:p>
          <a:p>
            <a:pPr lvl="1"/>
            <a:r>
              <a:rPr lang="en-US" dirty="0"/>
              <a:t>GIGABYTES - 1024  * 1024 * 1024 BYTES</a:t>
            </a:r>
          </a:p>
          <a:p>
            <a:pPr lvl="1"/>
            <a:r>
              <a:rPr lang="en-US" dirty="0"/>
              <a:t>TERABYTES - 1024  * 1024  * 1024  * 1024  BYTES </a:t>
            </a:r>
          </a:p>
          <a:p>
            <a:pPr lvl="1"/>
            <a:endParaRPr lang="en-GB" dirty="0"/>
          </a:p>
        </p:txBody>
      </p:sp>
    </p:spTree>
    <p:extLst>
      <p:ext uri="{BB962C8B-B14F-4D97-AF65-F5344CB8AC3E}">
        <p14:creationId xmlns:p14="http://schemas.microsoft.com/office/powerpoint/2010/main" val="2334700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341" y="304800"/>
            <a:ext cx="8229600" cy="1143000"/>
          </a:xfrm>
        </p:spPr>
        <p:txBody>
          <a:bodyPr/>
          <a:lstStyle/>
          <a:p>
            <a:r>
              <a:rPr lang="en-US" dirty="0"/>
              <a:t>HARDWARE</a:t>
            </a:r>
            <a:endParaRPr lang="en-GB" dirty="0"/>
          </a:p>
        </p:txBody>
      </p:sp>
      <p:sp>
        <p:nvSpPr>
          <p:cNvPr id="3" name="Content Placeholder 2"/>
          <p:cNvSpPr>
            <a:spLocks noGrp="1"/>
          </p:cNvSpPr>
          <p:nvPr>
            <p:ph idx="1"/>
          </p:nvPr>
        </p:nvSpPr>
        <p:spPr/>
        <p:txBody>
          <a:bodyPr>
            <a:normAutofit lnSpcReduction="10000"/>
          </a:bodyPr>
          <a:lstStyle/>
          <a:p>
            <a:r>
              <a:rPr lang="en-US" dirty="0"/>
              <a:t>BASIC OPERATIONS IN USING A COMPUTER  INVOVLES ; INPUT, PROCESS, OUTPUT , STORAGE, SHARE OR COMMUNICATE</a:t>
            </a:r>
          </a:p>
          <a:p>
            <a:r>
              <a:rPr lang="en-US" dirty="0"/>
              <a:t>COMPUTER HARDWARE ARE CLASSIFIED ACCORDING TO THE BASIC COMPUTER OPERATION</a:t>
            </a:r>
          </a:p>
          <a:p>
            <a:r>
              <a:rPr lang="en-US" dirty="0"/>
              <a:t>INPUT HARDWARE – USED TO CAPTURE DATA / INFORMATION INTO THE SYSTEM EG. KEYBOARD, MOUSE, SCANNER, CAMERA </a:t>
            </a:r>
            <a:endParaRPr lang="en-GB" dirty="0"/>
          </a:p>
        </p:txBody>
      </p:sp>
    </p:spTree>
    <p:extLst>
      <p:ext uri="{BB962C8B-B14F-4D97-AF65-F5344CB8AC3E}">
        <p14:creationId xmlns:p14="http://schemas.microsoft.com/office/powerpoint/2010/main" val="129044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CONT’D</a:t>
            </a:r>
            <a:endParaRPr lang="en-GB" dirty="0"/>
          </a:p>
        </p:txBody>
      </p:sp>
      <p:sp>
        <p:nvSpPr>
          <p:cNvPr id="3" name="Content Placeholder 2"/>
          <p:cNvSpPr>
            <a:spLocks noGrp="1"/>
          </p:cNvSpPr>
          <p:nvPr>
            <p:ph idx="1"/>
          </p:nvPr>
        </p:nvSpPr>
        <p:spPr/>
        <p:txBody>
          <a:bodyPr>
            <a:normAutofit fontScale="92500"/>
          </a:bodyPr>
          <a:lstStyle/>
          <a:p>
            <a:r>
              <a:rPr lang="en-US" dirty="0"/>
              <a:t>PROCESSING AND MEMORY HARDWARE</a:t>
            </a:r>
          </a:p>
          <a:p>
            <a:pPr lvl="1"/>
            <a:r>
              <a:rPr lang="en-US" dirty="0"/>
              <a:t>ELECTRICAL  DEVICES  WHICH  MANIPULATE / ANALYZE DATA INTO USEFUL INFORMATION.</a:t>
            </a:r>
          </a:p>
          <a:p>
            <a:pPr lvl="1"/>
            <a:r>
              <a:rPr lang="en-US" dirty="0"/>
              <a:t>CPU – CENTRAL PROCESSING UNIT</a:t>
            </a:r>
          </a:p>
          <a:p>
            <a:pPr lvl="2"/>
            <a:r>
              <a:rPr lang="en-US" dirty="0"/>
              <a:t> PROCESSOR</a:t>
            </a:r>
          </a:p>
          <a:p>
            <a:pPr lvl="2"/>
            <a:r>
              <a:rPr lang="en-US" dirty="0"/>
              <a:t>PRIMARY MEMORY (RANDOM ACCESS MEMORY – RAM)</a:t>
            </a:r>
          </a:p>
          <a:p>
            <a:r>
              <a:rPr lang="en-US" dirty="0"/>
              <a:t>OUTPUT HARDWARE</a:t>
            </a:r>
          </a:p>
          <a:p>
            <a:pPr lvl="1"/>
            <a:r>
              <a:rPr lang="en-US" dirty="0"/>
              <a:t>DISPLAYS  RESULTS OF PROCESSING </a:t>
            </a:r>
            <a:endParaRPr lang="en-GB" dirty="0"/>
          </a:p>
          <a:p>
            <a:pPr lvl="1"/>
            <a:r>
              <a:rPr lang="en-US" dirty="0"/>
              <a:t>MONITOR,  PROJECTORS , PRINTERS , SPEAKERS, ETC</a:t>
            </a:r>
            <a:endParaRPr lang="en-GB" dirty="0"/>
          </a:p>
        </p:txBody>
      </p:sp>
    </p:spTree>
    <p:extLst>
      <p:ext uri="{BB962C8B-B14F-4D97-AF65-F5344CB8AC3E}">
        <p14:creationId xmlns:p14="http://schemas.microsoft.com/office/powerpoint/2010/main" val="405133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CONT’D</a:t>
            </a:r>
            <a:endParaRPr lang="en-GB" dirty="0"/>
          </a:p>
        </p:txBody>
      </p:sp>
      <p:sp>
        <p:nvSpPr>
          <p:cNvPr id="3" name="Content Placeholder 2"/>
          <p:cNvSpPr>
            <a:spLocks noGrp="1"/>
          </p:cNvSpPr>
          <p:nvPr>
            <p:ph idx="1"/>
          </p:nvPr>
        </p:nvSpPr>
        <p:spPr/>
        <p:txBody>
          <a:bodyPr>
            <a:normAutofit lnSpcReduction="10000"/>
          </a:bodyPr>
          <a:lstStyle/>
          <a:p>
            <a:r>
              <a:rPr lang="en-US" dirty="0"/>
              <a:t>STORAGE HARDWARE</a:t>
            </a:r>
          </a:p>
          <a:p>
            <a:pPr marL="0" lvl="2" indent="0">
              <a:buNone/>
            </a:pPr>
            <a:r>
              <a:rPr lang="en-US" dirty="0"/>
              <a:t>	MEMORY – PRIMARY (RAM-RANDOM ACCESS MEMORY) AND</a:t>
            </a:r>
          </a:p>
          <a:p>
            <a:pPr marL="0" lvl="2" indent="0">
              <a:buNone/>
            </a:pPr>
            <a:r>
              <a:rPr lang="en-US" dirty="0"/>
              <a:t>	HARD DISK -  SECONDARY  STORAGE</a:t>
            </a:r>
          </a:p>
          <a:p>
            <a:pPr lvl="2"/>
            <a:r>
              <a:rPr lang="en-US" dirty="0"/>
              <a:t>COMPACT DISK (CD-ROM)</a:t>
            </a:r>
          </a:p>
          <a:p>
            <a:pPr lvl="2"/>
            <a:r>
              <a:rPr lang="en-US" dirty="0"/>
              <a:t>DISKETTE (FLOPPY DISK)</a:t>
            </a:r>
          </a:p>
          <a:p>
            <a:pPr lvl="2"/>
            <a:r>
              <a:rPr lang="en-US" dirty="0"/>
              <a:t>USB DRIVES/ MEDIA</a:t>
            </a:r>
          </a:p>
          <a:p>
            <a:r>
              <a:rPr lang="en-US" dirty="0"/>
              <a:t>COMMUNICATIONS HARDWARE</a:t>
            </a:r>
          </a:p>
          <a:p>
            <a:pPr lvl="1"/>
            <a:r>
              <a:rPr lang="en-US" dirty="0"/>
              <a:t>MODEM</a:t>
            </a:r>
          </a:p>
          <a:p>
            <a:pPr lvl="1"/>
            <a:r>
              <a:rPr lang="en-US" dirty="0"/>
              <a:t>WIFI</a:t>
            </a:r>
            <a:endParaRPr lang="en-GB" dirty="0"/>
          </a:p>
        </p:txBody>
      </p:sp>
    </p:spTree>
    <p:extLst>
      <p:ext uri="{BB962C8B-B14F-4D97-AF65-F5344CB8AC3E}">
        <p14:creationId xmlns:p14="http://schemas.microsoft.com/office/powerpoint/2010/main" val="2331836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endParaRPr lang="en-GB" dirty="0"/>
          </a:p>
        </p:txBody>
      </p:sp>
      <p:sp>
        <p:nvSpPr>
          <p:cNvPr id="3" name="Content Placeholder 2"/>
          <p:cNvSpPr>
            <a:spLocks noGrp="1"/>
          </p:cNvSpPr>
          <p:nvPr>
            <p:ph idx="1"/>
          </p:nvPr>
        </p:nvSpPr>
        <p:spPr/>
        <p:txBody>
          <a:bodyPr>
            <a:normAutofit fontScale="85000" lnSpcReduction="10000"/>
          </a:bodyPr>
          <a:lstStyle/>
          <a:p>
            <a:r>
              <a:rPr lang="en-US" dirty="0"/>
              <a:t>SOFTWARE (PROGRAM) COMPRISES THE STEP BY STEP INSTRUCTIONS  THAT TELL THE COMPUTER WHAT TO DO.</a:t>
            </a:r>
          </a:p>
          <a:p>
            <a:r>
              <a:rPr lang="en-US" dirty="0"/>
              <a:t>TYPES OF SOFTWARE</a:t>
            </a:r>
          </a:p>
          <a:p>
            <a:pPr lvl="1"/>
            <a:r>
              <a:rPr lang="en-US" dirty="0"/>
              <a:t>APPLICATION SOFTWARE</a:t>
            </a:r>
          </a:p>
          <a:p>
            <a:pPr lvl="2"/>
            <a:r>
              <a:rPr lang="en-US" dirty="0"/>
              <a:t>KIND OF SOFTWARE PEOPLE USE TO PERFORM A GENERAL PURPOSE TASK, SUCH AS WORD PROCESSING, SPREADSHEETS, ETC</a:t>
            </a:r>
          </a:p>
          <a:p>
            <a:pPr lvl="2"/>
            <a:r>
              <a:rPr lang="en-US" dirty="0"/>
              <a:t>CUSTOMERIZED  - USED FOR  A SPECIFIC TASK. PROFESSIONAL MAY BE ASKED TO WRITE  IT  FOR THE TASK.</a:t>
            </a:r>
          </a:p>
          <a:p>
            <a:pPr lvl="2"/>
            <a:r>
              <a:rPr lang="en-US" dirty="0"/>
              <a:t>CNC PROGRAM</a:t>
            </a:r>
          </a:p>
          <a:p>
            <a:pPr lvl="2"/>
            <a:r>
              <a:rPr lang="en-US" dirty="0"/>
              <a:t>PACKAGED / OF THE SHELF \ GENERAL PURPOSE APPLICATIONS THAT CAN BE BOUGHT FROM A ST ORE / SHOP.  EG  WORD PROCESSORS  -MS WORD  , MS  OFFICE</a:t>
            </a:r>
            <a:endParaRPr lang="en-GB" dirty="0"/>
          </a:p>
        </p:txBody>
      </p:sp>
    </p:spTree>
    <p:extLst>
      <p:ext uri="{BB962C8B-B14F-4D97-AF65-F5344CB8AC3E}">
        <p14:creationId xmlns:p14="http://schemas.microsoft.com/office/powerpoint/2010/main" val="191601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CONT’D</a:t>
            </a:r>
            <a:endParaRPr lang="en-GB" dirty="0"/>
          </a:p>
        </p:txBody>
      </p:sp>
      <p:sp>
        <p:nvSpPr>
          <p:cNvPr id="3" name="Content Placeholder 2"/>
          <p:cNvSpPr>
            <a:spLocks noGrp="1"/>
          </p:cNvSpPr>
          <p:nvPr>
            <p:ph idx="1"/>
          </p:nvPr>
        </p:nvSpPr>
        <p:spPr>
          <a:xfrm>
            <a:off x="457200" y="1752600"/>
            <a:ext cx="8229600" cy="4876800"/>
          </a:xfrm>
        </p:spPr>
        <p:txBody>
          <a:bodyPr>
            <a:normAutofit lnSpcReduction="10000"/>
          </a:bodyPr>
          <a:lstStyle/>
          <a:p>
            <a:r>
              <a:rPr lang="en-US" dirty="0"/>
              <a:t>SYSTEM SOFTWARE</a:t>
            </a:r>
          </a:p>
          <a:p>
            <a:pPr lvl="1"/>
            <a:r>
              <a:rPr lang="en-US" dirty="0"/>
              <a:t>ENABLES THE APPLICATION SOFTWARE  TO INTERACT  WITH  THE COMPUTER AND MANAGES THE COMPUTER’S INTERNAL RESOURCES.</a:t>
            </a:r>
          </a:p>
          <a:p>
            <a:pPr lvl="1"/>
            <a:r>
              <a:rPr lang="en-US" dirty="0"/>
              <a:t>EXAMPLE IS THE OPERATING SYSTEM ( WINDOWS, UNIX, UBUNTU, MACINTOSH, ETC)</a:t>
            </a:r>
          </a:p>
          <a:p>
            <a:r>
              <a:rPr lang="en-US" dirty="0"/>
              <a:t>TYPES</a:t>
            </a:r>
          </a:p>
          <a:p>
            <a:pPr lvl="1"/>
            <a:r>
              <a:rPr lang="en-US" dirty="0"/>
              <a:t>OPERATING SYSTEMS</a:t>
            </a:r>
          </a:p>
          <a:p>
            <a:pPr lvl="1"/>
            <a:r>
              <a:rPr lang="en-US" dirty="0"/>
              <a:t>UTILITY PROGRAMS </a:t>
            </a:r>
          </a:p>
          <a:p>
            <a:pPr lvl="1"/>
            <a:r>
              <a:rPr lang="en-US" dirty="0"/>
              <a:t>LANGUAGE TRANSLATORS</a:t>
            </a:r>
          </a:p>
          <a:p>
            <a:pPr lvl="1"/>
            <a:endParaRPr lang="en-GB" dirty="0"/>
          </a:p>
        </p:txBody>
      </p:sp>
    </p:spTree>
    <p:extLst>
      <p:ext uri="{BB962C8B-B14F-4D97-AF65-F5344CB8AC3E}">
        <p14:creationId xmlns:p14="http://schemas.microsoft.com/office/powerpoint/2010/main" val="2679518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SYSTEMS</a:t>
            </a:r>
            <a:endParaRPr lang="en-GB" dirty="0"/>
          </a:p>
        </p:txBody>
      </p:sp>
      <p:sp>
        <p:nvSpPr>
          <p:cNvPr id="3" name="Content Placeholder 2"/>
          <p:cNvSpPr>
            <a:spLocks noGrp="1"/>
          </p:cNvSpPr>
          <p:nvPr>
            <p:ph idx="1"/>
          </p:nvPr>
        </p:nvSpPr>
        <p:spPr/>
        <p:txBody>
          <a:bodyPr/>
          <a:lstStyle/>
          <a:p>
            <a:r>
              <a:rPr lang="en-US" dirty="0"/>
              <a:t>EG WINDOWS PROVIDE </a:t>
            </a:r>
          </a:p>
          <a:p>
            <a:pPr lvl="1"/>
            <a:r>
              <a:rPr lang="en-US" dirty="0"/>
              <a:t>BOOT ING</a:t>
            </a:r>
          </a:p>
          <a:p>
            <a:pPr lvl="1"/>
            <a:r>
              <a:rPr lang="en-US" dirty="0"/>
              <a:t>HOUSE KEEPING TASKS</a:t>
            </a:r>
          </a:p>
          <a:p>
            <a:pPr lvl="1"/>
            <a:r>
              <a:rPr lang="en-US" dirty="0"/>
              <a:t>USER INTERFACE (COMMAND DRIVEN, MENU DRIVEN, GRAPHICAL USER INTERFACE)</a:t>
            </a:r>
          </a:p>
          <a:p>
            <a:pPr lvl="1"/>
            <a:r>
              <a:rPr lang="en-US" dirty="0"/>
              <a:t>MANAGING COMPUTER RESOURCES</a:t>
            </a:r>
          </a:p>
          <a:p>
            <a:pPr lvl="1"/>
            <a:r>
              <a:rPr lang="en-US" dirty="0"/>
              <a:t>MANAGING FILES</a:t>
            </a:r>
          </a:p>
          <a:p>
            <a:pPr lvl="1"/>
            <a:r>
              <a:rPr lang="en-US" dirty="0"/>
              <a:t>MANAGING TASKS</a:t>
            </a:r>
            <a:endParaRPr lang="en-GB" dirty="0"/>
          </a:p>
        </p:txBody>
      </p:sp>
    </p:spTree>
    <p:extLst>
      <p:ext uri="{BB962C8B-B14F-4D97-AF65-F5344CB8AC3E}">
        <p14:creationId xmlns:p14="http://schemas.microsoft.com/office/powerpoint/2010/main" val="2708081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26830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CONTENT</a:t>
            </a:r>
            <a:endParaRPr lang="en-GB" dirty="0"/>
          </a:p>
        </p:txBody>
      </p:sp>
      <p:sp>
        <p:nvSpPr>
          <p:cNvPr id="3" name="Content Placeholder 2"/>
          <p:cNvSpPr>
            <a:spLocks noGrp="1"/>
          </p:cNvSpPr>
          <p:nvPr>
            <p:ph idx="1"/>
          </p:nvPr>
        </p:nvSpPr>
        <p:spPr>
          <a:xfrm>
            <a:off x="457200" y="1219200"/>
            <a:ext cx="8229600" cy="5364162"/>
          </a:xfrm>
        </p:spPr>
        <p:txBody>
          <a:bodyPr>
            <a:normAutofit fontScale="92500" lnSpcReduction="10000"/>
          </a:bodyPr>
          <a:lstStyle/>
          <a:p>
            <a:r>
              <a:rPr lang="en-US" dirty="0"/>
              <a:t>INTRODUCTION TO  COMPUTERS:</a:t>
            </a:r>
          </a:p>
          <a:p>
            <a:pPr lvl="1"/>
            <a:r>
              <a:rPr lang="en-US" dirty="0"/>
              <a:t>COMPUTER HARDWARE AND SOFTWARE;</a:t>
            </a:r>
          </a:p>
          <a:p>
            <a:pPr lvl="1"/>
            <a:r>
              <a:rPr lang="en-US" dirty="0"/>
              <a:t>WINDOWS </a:t>
            </a:r>
          </a:p>
          <a:p>
            <a:pPr lvl="1"/>
            <a:r>
              <a:rPr lang="en-US" dirty="0"/>
              <a:t>COMPUTER APPLICATIONS</a:t>
            </a:r>
          </a:p>
          <a:p>
            <a:pPr lvl="2"/>
            <a:r>
              <a:rPr lang="en-US" dirty="0"/>
              <a:t> WORD PROCESSING </a:t>
            </a:r>
          </a:p>
          <a:p>
            <a:pPr lvl="2"/>
            <a:r>
              <a:rPr lang="en-US" dirty="0"/>
              <a:t>SPREADSHEET AND GRAPHIC PRESENTATION</a:t>
            </a:r>
          </a:p>
          <a:p>
            <a:pPr lvl="2"/>
            <a:r>
              <a:rPr lang="en-US" dirty="0"/>
              <a:t>IN</a:t>
            </a:r>
            <a:r>
              <a:rPr lang="en-GB" dirty="0"/>
              <a:t>TERNET FACILITIES AND ELECTRONIC MAIL</a:t>
            </a:r>
          </a:p>
          <a:p>
            <a:pPr lvl="1"/>
            <a:r>
              <a:rPr lang="en-US" dirty="0"/>
              <a:t>INTRODUCTION TO COMPUTER PROGRAMMING USING FORTRAN, C++, OR ANY AVAILABLE PROGRAMMING LANGUAGE</a:t>
            </a:r>
          </a:p>
          <a:p>
            <a:pPr lvl="1">
              <a:buFont typeface="Wingdings" panose="05000000000000000000" pitchFamily="2" charset="2"/>
              <a:buChar char="§"/>
            </a:pPr>
            <a:r>
              <a:rPr lang="en-US" dirty="0"/>
              <a:t>TEXTBOOK :-Using Information Technology: A practical approach to computers- B. K. Williams, Hutchinson,</a:t>
            </a:r>
          </a:p>
          <a:p>
            <a:pPr marL="457200" lvl="1" indent="0">
              <a:buNone/>
            </a:pPr>
            <a:r>
              <a:rPr lang="en-US" dirty="0"/>
              <a:t>2</a:t>
            </a:r>
            <a:r>
              <a:rPr lang="en-US" baseline="30000" dirty="0"/>
              <a:t>nd</a:t>
            </a:r>
            <a:r>
              <a:rPr lang="en-US" dirty="0"/>
              <a:t> edition</a:t>
            </a:r>
          </a:p>
        </p:txBody>
      </p:sp>
    </p:spTree>
    <p:extLst>
      <p:ext uri="{BB962C8B-B14F-4D97-AF65-F5344CB8AC3E}">
        <p14:creationId xmlns:p14="http://schemas.microsoft.com/office/powerpoint/2010/main" val="1444002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TRANSLATORS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036656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a:t>
            </a:r>
            <a:endParaRPr lang="en-GB" dirty="0"/>
          </a:p>
        </p:txBody>
      </p:sp>
      <p:sp>
        <p:nvSpPr>
          <p:cNvPr id="3" name="Content Placeholder 2"/>
          <p:cNvSpPr>
            <a:spLocks noGrp="1"/>
          </p:cNvSpPr>
          <p:nvPr>
            <p:ph idx="1"/>
          </p:nvPr>
        </p:nvSpPr>
        <p:spPr/>
        <p:txBody>
          <a:bodyPr/>
          <a:lstStyle/>
          <a:p>
            <a:r>
              <a:rPr lang="en-US" dirty="0"/>
              <a:t>USED TO EXTEND THE WORK OF COMPUTERS</a:t>
            </a:r>
          </a:p>
          <a:p>
            <a:pPr lvl="1"/>
            <a:r>
              <a:rPr lang="en-US" dirty="0"/>
              <a:t>SHARING</a:t>
            </a:r>
          </a:p>
          <a:p>
            <a:pPr marL="914400" lvl="2" indent="0">
              <a:buNone/>
            </a:pPr>
            <a:r>
              <a:rPr lang="en-US" dirty="0"/>
              <a:t>NETWORKING</a:t>
            </a:r>
          </a:p>
          <a:p>
            <a:pPr marL="914400" lvl="2" indent="0">
              <a:buNone/>
            </a:pPr>
            <a:r>
              <a:rPr lang="en-US" dirty="0"/>
              <a:t> EG MODEM</a:t>
            </a:r>
            <a:endParaRPr lang="en-GB" dirty="0"/>
          </a:p>
        </p:txBody>
      </p:sp>
    </p:spTree>
    <p:extLst>
      <p:ext uri="{BB962C8B-B14F-4D97-AF65-F5344CB8AC3E}">
        <p14:creationId xmlns:p14="http://schemas.microsoft.com/office/powerpoint/2010/main" val="2788410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a:t>
            </a:r>
            <a:endParaRPr lang="en-GB" dirty="0"/>
          </a:p>
        </p:txBody>
      </p:sp>
      <p:sp>
        <p:nvSpPr>
          <p:cNvPr id="3" name="Content Placeholder 2"/>
          <p:cNvSpPr>
            <a:spLocks noGrp="1"/>
          </p:cNvSpPr>
          <p:nvPr>
            <p:ph idx="1"/>
          </p:nvPr>
        </p:nvSpPr>
        <p:spPr/>
        <p:txBody>
          <a:bodyPr>
            <a:normAutofit fontScale="70000" lnSpcReduction="20000"/>
          </a:bodyPr>
          <a:lstStyle/>
          <a:p>
            <a:r>
              <a:rPr lang="en-US" dirty="0"/>
              <a:t>START UP INTERFACE – DESKTOP</a:t>
            </a:r>
          </a:p>
          <a:p>
            <a:r>
              <a:rPr lang="en-US" dirty="0"/>
              <a:t>AREAS OF VARIOUS FRAMES</a:t>
            </a:r>
          </a:p>
          <a:p>
            <a:pPr lvl="1"/>
            <a:r>
              <a:rPr lang="en-US" dirty="0"/>
              <a:t>TITLE BAR</a:t>
            </a:r>
          </a:p>
          <a:p>
            <a:pPr lvl="1"/>
            <a:r>
              <a:rPr lang="en-US" dirty="0"/>
              <a:t>MENU BAR</a:t>
            </a:r>
          </a:p>
          <a:p>
            <a:pPr lvl="1"/>
            <a:r>
              <a:rPr lang="en-US" dirty="0"/>
              <a:t>STANDARD TOOL BAR</a:t>
            </a:r>
          </a:p>
          <a:p>
            <a:pPr lvl="1"/>
            <a:r>
              <a:rPr lang="en-US" dirty="0"/>
              <a:t>APPLICATION SPECIFIC TOOLBARS</a:t>
            </a:r>
          </a:p>
          <a:p>
            <a:pPr lvl="1"/>
            <a:r>
              <a:rPr lang="en-US" dirty="0"/>
              <a:t>RIBBON</a:t>
            </a:r>
          </a:p>
          <a:p>
            <a:pPr lvl="1"/>
            <a:r>
              <a:rPr lang="en-US" dirty="0"/>
              <a:t>BLOCKS</a:t>
            </a:r>
          </a:p>
          <a:p>
            <a:pPr lvl="1"/>
            <a:r>
              <a:rPr lang="en-US" dirty="0"/>
              <a:t>WORKING AREA</a:t>
            </a:r>
          </a:p>
          <a:p>
            <a:pPr lvl="1"/>
            <a:r>
              <a:rPr lang="en-US" dirty="0"/>
              <a:t>EDIT BOXES</a:t>
            </a:r>
          </a:p>
          <a:p>
            <a:pPr lvl="1"/>
            <a:r>
              <a:rPr lang="en-US" dirty="0"/>
              <a:t>DIALOGUE BOXES</a:t>
            </a:r>
          </a:p>
          <a:p>
            <a:pPr lvl="1"/>
            <a:r>
              <a:rPr lang="en-US" dirty="0"/>
              <a:t>PANES</a:t>
            </a:r>
          </a:p>
          <a:p>
            <a:pPr lvl="1"/>
            <a:r>
              <a:rPr lang="en-US" dirty="0"/>
              <a:t>SCROLL BARS</a:t>
            </a:r>
          </a:p>
          <a:p>
            <a:pPr lvl="1"/>
            <a:r>
              <a:rPr lang="en-US" dirty="0"/>
              <a:t>MAXIMIZE, MINIMIZE, CLOSE BUTTONS </a:t>
            </a:r>
          </a:p>
          <a:p>
            <a:pPr lvl="1"/>
            <a:endParaRPr lang="en-GB" dirty="0"/>
          </a:p>
        </p:txBody>
      </p:sp>
    </p:spTree>
    <p:extLst>
      <p:ext uri="{BB962C8B-B14F-4D97-AF65-F5344CB8AC3E}">
        <p14:creationId xmlns:p14="http://schemas.microsoft.com/office/powerpoint/2010/main" val="3108029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DATA / INFORMATION ITEM </a:t>
            </a:r>
            <a:endParaRPr lang="en-GB" dirty="0"/>
          </a:p>
        </p:txBody>
      </p:sp>
      <p:sp>
        <p:nvSpPr>
          <p:cNvPr id="3" name="Content Placeholder 2"/>
          <p:cNvSpPr>
            <a:spLocks noGrp="1"/>
          </p:cNvSpPr>
          <p:nvPr>
            <p:ph idx="1"/>
          </p:nvPr>
        </p:nvSpPr>
        <p:spPr/>
        <p:txBody>
          <a:bodyPr>
            <a:normAutofit fontScale="77500" lnSpcReduction="20000"/>
          </a:bodyPr>
          <a:lstStyle/>
          <a:p>
            <a:r>
              <a:rPr lang="en-US" dirty="0"/>
              <a:t>FILE – A COLLECTION OF RELATED RECORDS</a:t>
            </a:r>
          </a:p>
          <a:p>
            <a:pPr lvl="1"/>
            <a:r>
              <a:rPr lang="en-US" dirty="0"/>
              <a:t>COLLECTION OF DATA /INFORMATION THAT HAS BEEN GIVEN A NAME</a:t>
            </a:r>
            <a:endParaRPr lang="en-GB" dirty="0"/>
          </a:p>
          <a:p>
            <a:pPr lvl="1"/>
            <a:r>
              <a:rPr lang="en-US" dirty="0"/>
              <a:t>TYPES OF FILES</a:t>
            </a:r>
          </a:p>
          <a:p>
            <a:pPr lvl="2"/>
            <a:r>
              <a:rPr lang="en-US" dirty="0"/>
              <a:t>PROGRAM (EXECUTABLE)FILES  -  FILES CONTAINING SOFTWARE INSTRUCTIONS.</a:t>
            </a:r>
          </a:p>
          <a:p>
            <a:pPr lvl="3"/>
            <a:r>
              <a:rPr lang="en-US" sz="2600" dirty="0"/>
              <a:t>SYSTEM GENERATED NAMES</a:t>
            </a:r>
          </a:p>
          <a:p>
            <a:pPr lvl="2"/>
            <a:r>
              <a:rPr lang="en-US" dirty="0"/>
              <a:t>ATTEMPT BY USER TO OPEN AND MANIPULATE RESULTS IN DESTRUCTION OF THE FILE</a:t>
            </a:r>
          </a:p>
          <a:p>
            <a:pPr lvl="1"/>
            <a:r>
              <a:rPr lang="en-US" dirty="0"/>
              <a:t> DATA FILES(NON-EXECUTABLE) FILES  -  CONTAIN DATA</a:t>
            </a:r>
          </a:p>
          <a:p>
            <a:pPr lvl="1"/>
            <a:r>
              <a:rPr lang="en-US" dirty="0"/>
              <a:t>CAN BE OPENED AND MANIPULATED BY THE USER WITHOUT DESTROYING THE FILE.</a:t>
            </a:r>
          </a:p>
          <a:p>
            <a:pPr lvl="1"/>
            <a:r>
              <a:rPr lang="en-US" dirty="0"/>
              <a:t>FILE NAMES ARE USUALLY GENERATED BY THE USER</a:t>
            </a:r>
          </a:p>
          <a:p>
            <a:pPr lvl="1"/>
            <a:r>
              <a:rPr lang="en-US" dirty="0"/>
              <a:t>ALSO REFERED TO AS DOCUMENTS</a:t>
            </a:r>
          </a:p>
        </p:txBody>
      </p:sp>
    </p:spTree>
    <p:extLst>
      <p:ext uri="{BB962C8B-B14F-4D97-AF65-F5344CB8AC3E}">
        <p14:creationId xmlns:p14="http://schemas.microsoft.com/office/powerpoint/2010/main" val="190325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FILENAME</a:t>
            </a:r>
            <a:endParaRPr lang="en-GB" dirty="0"/>
          </a:p>
        </p:txBody>
      </p:sp>
      <p:sp>
        <p:nvSpPr>
          <p:cNvPr id="3" name="Content Placeholder 2"/>
          <p:cNvSpPr>
            <a:spLocks noGrp="1"/>
          </p:cNvSpPr>
          <p:nvPr>
            <p:ph idx="1"/>
          </p:nvPr>
        </p:nvSpPr>
        <p:spPr/>
        <p:txBody>
          <a:bodyPr>
            <a:normAutofit lnSpcReduction="10000"/>
          </a:bodyPr>
          <a:lstStyle/>
          <a:p>
            <a:r>
              <a:rPr lang="en-US" dirty="0"/>
              <a:t>GENERAL FORMAT /COMPONENTS OF A FILENAME:</a:t>
            </a:r>
          </a:p>
          <a:p>
            <a:r>
              <a:rPr lang="en-US" b="1" i="1" dirty="0"/>
              <a:t>Filename -</a:t>
            </a:r>
          </a:p>
          <a:p>
            <a:pPr lvl="2"/>
            <a:r>
              <a:rPr lang="en-US" sz="3600" b="1" i="1" dirty="0"/>
              <a:t>“filename”. extension</a:t>
            </a:r>
          </a:p>
          <a:p>
            <a:endParaRPr lang="en-US" dirty="0"/>
          </a:p>
          <a:p>
            <a:pPr marL="0" indent="0">
              <a:buNone/>
            </a:pPr>
            <a:r>
              <a:rPr lang="en-US" dirty="0"/>
              <a:t>User-defined           software/ application defined</a:t>
            </a:r>
          </a:p>
          <a:p>
            <a:endParaRPr lang="en-US" dirty="0"/>
          </a:p>
          <a:p>
            <a:pPr marL="1828800" lvl="4" indent="0">
              <a:buNone/>
            </a:pPr>
            <a:r>
              <a:rPr lang="en-US" sz="3200" dirty="0"/>
              <a:t>Dot /period / separator</a:t>
            </a:r>
            <a:endParaRPr lang="en-GB" sz="3200" dirty="0"/>
          </a:p>
        </p:txBody>
      </p:sp>
      <p:cxnSp>
        <p:nvCxnSpPr>
          <p:cNvPr id="5" name="Straight Arrow Connector 4"/>
          <p:cNvCxnSpPr/>
          <p:nvPr/>
        </p:nvCxnSpPr>
        <p:spPr>
          <a:xfrm flipH="1">
            <a:off x="1222744" y="3543300"/>
            <a:ext cx="559982" cy="838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200400" y="3549502"/>
            <a:ext cx="609600" cy="1994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00600" y="3549502"/>
            <a:ext cx="838200" cy="83199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613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GUIDELINES FOR CREATING FILENAMES</a:t>
            </a:r>
            <a:endParaRPr lang="en-GB" dirty="0"/>
          </a:p>
        </p:txBody>
      </p:sp>
      <p:sp>
        <p:nvSpPr>
          <p:cNvPr id="3" name="Content Placeholder 2"/>
          <p:cNvSpPr>
            <a:spLocks noGrp="1"/>
          </p:cNvSpPr>
          <p:nvPr>
            <p:ph idx="1"/>
          </p:nvPr>
        </p:nvSpPr>
        <p:spPr>
          <a:xfrm>
            <a:off x="457200" y="1600200"/>
            <a:ext cx="8229600" cy="5105400"/>
          </a:xfrm>
        </p:spPr>
        <p:txBody>
          <a:bodyPr/>
          <a:lstStyle/>
          <a:p>
            <a:r>
              <a:rPr lang="en-US" dirty="0"/>
              <a:t>Must be eight (8) characters in length </a:t>
            </a:r>
          </a:p>
          <a:p>
            <a:r>
              <a:rPr lang="en-US" dirty="0"/>
              <a:t>Must not start with a number or digit</a:t>
            </a:r>
          </a:p>
          <a:p>
            <a:r>
              <a:rPr lang="en-US" dirty="0"/>
              <a:t>Must start with an alphabet</a:t>
            </a:r>
          </a:p>
          <a:p>
            <a:r>
              <a:rPr lang="en-US" dirty="0"/>
              <a:t>Can be alphanumeric</a:t>
            </a:r>
          </a:p>
          <a:p>
            <a:r>
              <a:rPr lang="en-US" dirty="0"/>
              <a:t>Must not contain characters that have special meaning to the computers (operational/ algebraic, punctuation, exclamation , comparative </a:t>
            </a:r>
            <a:r>
              <a:rPr lang="en-US" dirty="0" err="1"/>
              <a:t>etc</a:t>
            </a:r>
            <a:r>
              <a:rPr lang="en-US" dirty="0"/>
              <a:t>)</a:t>
            </a:r>
          </a:p>
          <a:p>
            <a:r>
              <a:rPr lang="en-US" dirty="0"/>
              <a:t>Should remind us of the content or intent.</a:t>
            </a:r>
          </a:p>
          <a:p>
            <a:endParaRPr lang="en-GB" dirty="0"/>
          </a:p>
        </p:txBody>
      </p:sp>
    </p:spTree>
    <p:extLst>
      <p:ext uri="{BB962C8B-B14F-4D97-AF65-F5344CB8AC3E}">
        <p14:creationId xmlns:p14="http://schemas.microsoft.com/office/powerpoint/2010/main" val="699268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GB" dirty="0"/>
          </a:p>
        </p:txBody>
      </p:sp>
      <p:sp>
        <p:nvSpPr>
          <p:cNvPr id="3" name="Content Placeholder 2"/>
          <p:cNvSpPr>
            <a:spLocks noGrp="1"/>
          </p:cNvSpPr>
          <p:nvPr>
            <p:ph idx="1"/>
          </p:nvPr>
        </p:nvSpPr>
        <p:spPr/>
        <p:txBody>
          <a:bodyPr/>
          <a:lstStyle/>
          <a:p>
            <a:r>
              <a:rPr lang="en-US" dirty="0"/>
              <a:t>3 OR 4 CHARACTER LENGTH</a:t>
            </a:r>
          </a:p>
          <a:p>
            <a:r>
              <a:rPr lang="en-US" dirty="0"/>
              <a:t>EXAMPLES - .EXE, .DOC, .DOCX, .PDF, .COM, .JPG, .MPEG, .AVI ETC</a:t>
            </a:r>
          </a:p>
          <a:p>
            <a:r>
              <a:rPr lang="en-US" dirty="0"/>
              <a:t>.EXE, .COM, .DLL – ARE EXECUTABLE FILES AND SHOULD NOT BE OPENED FOR MANIPULATION</a:t>
            </a:r>
          </a:p>
          <a:p>
            <a:r>
              <a:rPr lang="en-US" dirty="0"/>
              <a:t>DEFINED BY APPLICATION </a:t>
            </a:r>
            <a:endParaRPr lang="en-GB" dirty="0"/>
          </a:p>
        </p:txBody>
      </p:sp>
    </p:spTree>
    <p:extLst>
      <p:ext uri="{BB962C8B-B14F-4D97-AF65-F5344CB8AC3E}">
        <p14:creationId xmlns:p14="http://schemas.microsoft.com/office/powerpoint/2010/main" val="3943539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FILES</a:t>
            </a:r>
            <a:endParaRPr lang="en-GB" dirty="0"/>
          </a:p>
        </p:txBody>
      </p:sp>
      <p:sp>
        <p:nvSpPr>
          <p:cNvPr id="3" name="Content Placeholder 2"/>
          <p:cNvSpPr>
            <a:spLocks noGrp="1"/>
          </p:cNvSpPr>
          <p:nvPr>
            <p:ph idx="1"/>
          </p:nvPr>
        </p:nvSpPr>
        <p:spPr/>
        <p:txBody>
          <a:bodyPr/>
          <a:lstStyle/>
          <a:p>
            <a:r>
              <a:rPr lang="en-US" dirty="0"/>
              <a:t>FILES ARE  USED TO STORE DATA.</a:t>
            </a:r>
          </a:p>
          <a:p>
            <a:r>
              <a:rPr lang="en-US" dirty="0"/>
              <a:t>THE PROCESS OF STORING  THE DATA  INVOLES SPECIFYING  A FILENAME.</a:t>
            </a:r>
          </a:p>
          <a:p>
            <a:r>
              <a:rPr lang="en-US" dirty="0"/>
              <a:t>THE PROCESS OF SPECIFYING A FILENAME IS TECHNICALLY REFERED TO AS  SAVING</a:t>
            </a:r>
          </a:p>
          <a:p>
            <a:r>
              <a:rPr lang="en-US"/>
              <a:t>FILES ARE SAVED USING APPLICATION.</a:t>
            </a:r>
            <a:endParaRPr lang="en-GB"/>
          </a:p>
        </p:txBody>
      </p:sp>
    </p:spTree>
    <p:extLst>
      <p:ext uri="{BB962C8B-B14F-4D97-AF65-F5344CB8AC3E}">
        <p14:creationId xmlns:p14="http://schemas.microsoft.com/office/powerpoint/2010/main" val="4138857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PROCEDURE</a:t>
            </a:r>
            <a:endParaRPr lang="en-GB" dirty="0"/>
          </a:p>
        </p:txBody>
      </p:sp>
      <p:sp>
        <p:nvSpPr>
          <p:cNvPr id="3" name="Content Placeholder 2"/>
          <p:cNvSpPr>
            <a:spLocks noGrp="1"/>
          </p:cNvSpPr>
          <p:nvPr>
            <p:ph idx="1"/>
          </p:nvPr>
        </p:nvSpPr>
        <p:spPr/>
        <p:txBody>
          <a:bodyPr>
            <a:normAutofit fontScale="92500" lnSpcReduction="10000"/>
          </a:bodyPr>
          <a:lstStyle/>
          <a:p>
            <a:r>
              <a:rPr lang="en-US" dirty="0"/>
              <a:t> PROCESS OF SAVING DATA IN WINDOWS: </a:t>
            </a:r>
          </a:p>
          <a:p>
            <a:pPr lvl="1"/>
            <a:r>
              <a:rPr lang="en-US" dirty="0"/>
              <a:t>GO TO MENU BAR</a:t>
            </a:r>
          </a:p>
          <a:p>
            <a:pPr lvl="1"/>
            <a:r>
              <a:rPr lang="en-US" dirty="0"/>
              <a:t>SELECT FILE &gt;NEW  /OPEN*</a:t>
            </a:r>
          </a:p>
          <a:p>
            <a:pPr lvl="1"/>
            <a:r>
              <a:rPr lang="en-US" dirty="0"/>
              <a:t>ENTER DATA  OR MODIFY DATA </a:t>
            </a:r>
          </a:p>
          <a:p>
            <a:pPr lvl="1"/>
            <a:r>
              <a:rPr lang="en-US" dirty="0"/>
              <a:t>CHOOSE SAVE AS / SAVE**</a:t>
            </a:r>
          </a:p>
          <a:p>
            <a:pPr lvl="1"/>
            <a:r>
              <a:rPr lang="en-US" dirty="0"/>
              <a:t>CHECK  ADDRESS BAR OF DIALOGUE  BOX TO KNOW YOUR LOCATION</a:t>
            </a:r>
          </a:p>
          <a:p>
            <a:pPr lvl="1"/>
            <a:r>
              <a:rPr lang="en-US" dirty="0"/>
              <a:t>CHANGE FILENAME IN FILE NAME EDIT BOX</a:t>
            </a:r>
          </a:p>
          <a:p>
            <a:pPr lvl="1"/>
            <a:r>
              <a:rPr lang="en-US" dirty="0"/>
              <a:t>ENSURE FILE  OF TYPE IS AS YOU DESIRE</a:t>
            </a:r>
          </a:p>
          <a:p>
            <a:pPr lvl="1"/>
            <a:r>
              <a:rPr lang="en-US" dirty="0"/>
              <a:t>PRESS SAVE OR OK BUTTON</a:t>
            </a:r>
            <a:endParaRPr lang="en-GB" dirty="0"/>
          </a:p>
        </p:txBody>
      </p:sp>
    </p:spTree>
    <p:extLst>
      <p:ext uri="{BB962C8B-B14F-4D97-AF65-F5344CB8AC3E}">
        <p14:creationId xmlns:p14="http://schemas.microsoft.com/office/powerpoint/2010/main" val="760465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LOCATION</a:t>
            </a:r>
            <a:endParaRPr lang="en-GB"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a:t>GENERAL FORMAT / COMPONENTS OF A FILE LOCATION (PATH):</a:t>
            </a:r>
          </a:p>
          <a:p>
            <a:pPr lvl="1"/>
            <a:r>
              <a:rPr lang="en-US" sz="2000" dirty="0"/>
              <a:t>DRIVE OR DEVICE:\DIRECTORY\SUBDIRECTORIES\FILENAME</a:t>
            </a:r>
          </a:p>
          <a:p>
            <a:pPr marL="457200" lvl="1" indent="0">
              <a:buNone/>
            </a:pPr>
            <a:r>
              <a:rPr lang="en-US" sz="2000" dirty="0"/>
              <a:t>		</a:t>
            </a:r>
            <a:r>
              <a:rPr lang="en-US" sz="1200" dirty="0"/>
              <a:t>ROOT DIRECTORY</a:t>
            </a:r>
          </a:p>
          <a:p>
            <a:pPr marL="3657600" lvl="8" indent="0">
              <a:buNone/>
            </a:pPr>
            <a:r>
              <a:rPr lang="en-US" dirty="0"/>
              <a:t>		FILENAME</a:t>
            </a:r>
          </a:p>
          <a:p>
            <a:pPr lvl="1"/>
            <a:r>
              <a:rPr lang="en-US" sz="1400" dirty="0"/>
              <a:t>SECONDARY STORAGE HARDWARE	DIVISIONS OF ROOT DIRECTORY</a:t>
            </a:r>
          </a:p>
          <a:p>
            <a:pPr lvl="1"/>
            <a:endParaRPr lang="en-US" sz="1400" dirty="0"/>
          </a:p>
          <a:p>
            <a:pPr lvl="1"/>
            <a:r>
              <a:rPr lang="en-US" sz="1400" dirty="0"/>
              <a:t>DRIVE OR  DEVICE ARE INDICATED WITH A SINGLE ALPHABET FOLLOWED BY A COLON(:):</a:t>
            </a:r>
          </a:p>
          <a:p>
            <a:pPr lvl="1"/>
            <a:r>
              <a:rPr lang="en-US" sz="1400" dirty="0"/>
              <a:t>EG A:, B: ;C:; ETC</a:t>
            </a:r>
          </a:p>
          <a:p>
            <a:pPr lvl="1"/>
            <a:r>
              <a:rPr lang="en-US" sz="1400" dirty="0"/>
              <a:t>EXAMPLE OF FILE PATH:</a:t>
            </a:r>
          </a:p>
          <a:p>
            <a:pPr marL="457200" lvl="1" indent="0">
              <a:buNone/>
            </a:pPr>
            <a:r>
              <a:rPr lang="en-US" sz="1400" b="1" dirty="0">
                <a:solidFill>
                  <a:srgbClr val="FF0000"/>
                </a:solidFill>
              </a:rPr>
              <a:t>	C:</a:t>
            </a:r>
            <a:r>
              <a:rPr lang="en-US" sz="1400" b="1" dirty="0">
                <a:solidFill>
                  <a:srgbClr val="00B050"/>
                </a:solidFill>
              </a:rPr>
              <a:t>\</a:t>
            </a:r>
            <a:r>
              <a:rPr lang="en-US" sz="1400" dirty="0">
                <a:solidFill>
                  <a:srgbClr val="FFC000"/>
                </a:solidFill>
              </a:rPr>
              <a:t>USERS\MICSAC\DOCUMENTS\</a:t>
            </a:r>
            <a:r>
              <a:rPr lang="en-US" sz="1400" dirty="0">
                <a:solidFill>
                  <a:schemeClr val="accent6"/>
                </a:solidFill>
              </a:rPr>
              <a:t>ME127INFORMTIONTECHNOLOGYI.PPTX</a:t>
            </a:r>
          </a:p>
          <a:p>
            <a:pPr marL="457200" lvl="1" indent="0">
              <a:buNone/>
            </a:pPr>
            <a:endParaRPr lang="en-US" sz="1400" b="1" dirty="0">
              <a:solidFill>
                <a:srgbClr val="FF0000"/>
              </a:solidFill>
            </a:endParaRPr>
          </a:p>
          <a:p>
            <a:pPr marL="457200" lvl="1" indent="0">
              <a:buNone/>
            </a:pPr>
            <a:r>
              <a:rPr lang="en-US" sz="1400" dirty="0"/>
              <a:t>DRIVE OR  DEVICE        SUBDIRECTORIES OR FOLDERS	FILENAME</a:t>
            </a:r>
            <a:endParaRPr lang="en-US" sz="1400" b="1" dirty="0">
              <a:solidFill>
                <a:srgbClr val="FF0000"/>
              </a:solidFill>
            </a:endParaRPr>
          </a:p>
          <a:p>
            <a:pPr marL="457200" lvl="1" indent="0">
              <a:buNone/>
            </a:pPr>
            <a:endParaRPr lang="en-US" sz="1400" b="1" dirty="0">
              <a:solidFill>
                <a:srgbClr val="FF0000"/>
              </a:solidFill>
            </a:endParaRPr>
          </a:p>
          <a:p>
            <a:pPr marL="457200" lvl="1" indent="0">
              <a:buNone/>
            </a:pPr>
            <a:r>
              <a:rPr lang="en-US" sz="1400" b="1" dirty="0">
                <a:solidFill>
                  <a:srgbClr val="FF0000"/>
                </a:solidFill>
              </a:rPr>
              <a:t>ROOT DIRECTORY</a:t>
            </a:r>
          </a:p>
        </p:txBody>
      </p:sp>
      <p:cxnSp>
        <p:nvCxnSpPr>
          <p:cNvPr id="5" name="Straight Arrow Connector 4"/>
          <p:cNvCxnSpPr/>
          <p:nvPr/>
        </p:nvCxnSpPr>
        <p:spPr>
          <a:xfrm flipV="1">
            <a:off x="1752600" y="2895600"/>
            <a:ext cx="0" cy="872448"/>
          </a:xfrm>
          <a:prstGeom prst="straightConnector1">
            <a:avLst/>
          </a:prstGeom>
          <a:ln w="19050">
            <a:solidFill>
              <a:schemeClr val="tx1"/>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7" idx="1"/>
          </p:cNvCxnSpPr>
          <p:nvPr/>
        </p:nvCxnSpPr>
        <p:spPr>
          <a:xfrm flipV="1">
            <a:off x="4609709" y="3276599"/>
            <a:ext cx="190109" cy="491449"/>
          </a:xfrm>
          <a:prstGeom prst="straightConnector1">
            <a:avLst/>
          </a:prstGeom>
          <a:ln w="19050">
            <a:solidFill>
              <a:schemeClr val="tx1"/>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086100" y="2895600"/>
            <a:ext cx="114300" cy="304800"/>
          </a:xfrm>
          <a:prstGeom prst="straightConnector1">
            <a:avLst/>
          </a:prstGeom>
          <a:ln w="19050">
            <a:solidFill>
              <a:schemeClr val="tx1"/>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17" name="Left Brace 16"/>
          <p:cNvSpPr/>
          <p:nvPr/>
        </p:nvSpPr>
        <p:spPr>
          <a:xfrm rot="16200000">
            <a:off x="4680213" y="1551169"/>
            <a:ext cx="321817" cy="3129043"/>
          </a:xfrm>
          <a:prstGeom prst="leftBrace">
            <a:avLst>
              <a:gd name="adj1" fmla="val 56221"/>
              <a:gd name="adj2" fmla="val 4868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21" name="Straight Arrow Connector 20"/>
          <p:cNvCxnSpPr/>
          <p:nvPr/>
        </p:nvCxnSpPr>
        <p:spPr>
          <a:xfrm flipH="1" flipV="1">
            <a:off x="6629400" y="3048000"/>
            <a:ext cx="114300" cy="360024"/>
          </a:xfrm>
          <a:prstGeom prst="straightConnector1">
            <a:avLst/>
          </a:prstGeom>
          <a:ln w="19050">
            <a:solidFill>
              <a:schemeClr val="tx1"/>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166117" y="5181600"/>
            <a:ext cx="304800" cy="436224"/>
          </a:xfrm>
          <a:prstGeom prst="straightConnector1">
            <a:avLst/>
          </a:prstGeom>
          <a:ln w="19050">
            <a:solidFill>
              <a:schemeClr val="tx1"/>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819400" y="5257800"/>
            <a:ext cx="0" cy="360024"/>
          </a:xfrm>
          <a:prstGeom prst="straightConnector1">
            <a:avLst/>
          </a:prstGeom>
          <a:ln w="19050">
            <a:solidFill>
              <a:schemeClr val="tx1"/>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5476126" y="5220770"/>
            <a:ext cx="86474" cy="397054"/>
          </a:xfrm>
          <a:prstGeom prst="straightConnector1">
            <a:avLst/>
          </a:prstGeom>
          <a:ln w="19050">
            <a:solidFill>
              <a:schemeClr val="tx1"/>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1676400" y="5257800"/>
            <a:ext cx="108735" cy="798389"/>
          </a:xfrm>
          <a:prstGeom prst="straightConnector1">
            <a:avLst/>
          </a:prstGeom>
          <a:ln w="19050">
            <a:solidFill>
              <a:schemeClr val="tx1"/>
            </a:solidFill>
            <a:headEnd type="triangle" w="med"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03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GB" dirty="0"/>
          </a:p>
        </p:txBody>
      </p:sp>
      <p:sp>
        <p:nvSpPr>
          <p:cNvPr id="3" name="Content Placeholder 2"/>
          <p:cNvSpPr>
            <a:spLocks noGrp="1"/>
          </p:cNvSpPr>
          <p:nvPr>
            <p:ph idx="1"/>
          </p:nvPr>
        </p:nvSpPr>
        <p:spPr/>
        <p:txBody>
          <a:bodyPr/>
          <a:lstStyle/>
          <a:p>
            <a:pPr marL="0" indent="0">
              <a:buNone/>
            </a:pPr>
            <a:r>
              <a:rPr lang="en-US" dirty="0"/>
              <a:t>TO  :</a:t>
            </a:r>
          </a:p>
          <a:p>
            <a:pPr marL="571500" indent="-571500">
              <a:buFont typeface="+mj-lt"/>
              <a:buAutoNum type="arabicPeriod"/>
            </a:pPr>
            <a:r>
              <a:rPr lang="en-US" dirty="0"/>
              <a:t>IDENTIFY THE VARIOUS COMPONENTS OF A COMPUTER</a:t>
            </a:r>
          </a:p>
          <a:p>
            <a:pPr marL="571500" indent="-571500">
              <a:buFont typeface="+mj-lt"/>
              <a:buAutoNum type="arabicPeriod"/>
            </a:pPr>
            <a:r>
              <a:rPr lang="en-US" dirty="0"/>
              <a:t>USE SOME OF THE TOOLS AVAILABLE IN MICROSOFT OFFICE TO PROCESS DOCUMENTS(WORD, EXCEL, ETC)</a:t>
            </a:r>
          </a:p>
          <a:p>
            <a:endParaRPr lang="en-GB" dirty="0"/>
          </a:p>
        </p:txBody>
      </p:sp>
    </p:spTree>
    <p:extLst>
      <p:ext uri="{BB962C8B-B14F-4D97-AF65-F5344CB8AC3E}">
        <p14:creationId xmlns:p14="http://schemas.microsoft.com/office/powerpoint/2010/main" val="1511960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74EF-9B2C-4F0B-AF9C-72B378E32AA4}"/>
              </a:ext>
            </a:extLst>
          </p:cNvPr>
          <p:cNvSpPr>
            <a:spLocks noGrp="1"/>
          </p:cNvSpPr>
          <p:nvPr>
            <p:ph type="title"/>
          </p:nvPr>
        </p:nvSpPr>
        <p:spPr/>
        <p:txBody>
          <a:bodyPr/>
          <a:lstStyle/>
          <a:p>
            <a:r>
              <a:rPr lang="en-US" dirty="0"/>
              <a:t>CREATING FOLDERS</a:t>
            </a:r>
          </a:p>
        </p:txBody>
      </p:sp>
      <p:sp>
        <p:nvSpPr>
          <p:cNvPr id="3" name="Content Placeholder 2">
            <a:extLst>
              <a:ext uri="{FF2B5EF4-FFF2-40B4-BE49-F238E27FC236}">
                <a16:creationId xmlns:a16="http://schemas.microsoft.com/office/drawing/2014/main" id="{DAF9A1A5-71C0-4613-8E78-E2D618F524C1}"/>
              </a:ext>
            </a:extLst>
          </p:cNvPr>
          <p:cNvSpPr>
            <a:spLocks noGrp="1"/>
          </p:cNvSpPr>
          <p:nvPr>
            <p:ph idx="1"/>
          </p:nvPr>
        </p:nvSpPr>
        <p:spPr/>
        <p:txBody>
          <a:bodyPr>
            <a:normAutofit fontScale="92500" lnSpcReduction="10000"/>
          </a:bodyPr>
          <a:lstStyle/>
          <a:p>
            <a:r>
              <a:rPr lang="en-US" dirty="0"/>
              <a:t>GO TO MENU BAR OR STANDARD TOOLBAR</a:t>
            </a:r>
          </a:p>
          <a:p>
            <a:r>
              <a:rPr lang="en-US" dirty="0"/>
              <a:t>SELECT FILE, NEW,FOLDER</a:t>
            </a:r>
          </a:p>
          <a:p>
            <a:r>
              <a:rPr lang="en-US" dirty="0"/>
              <a:t>USE EDIT BOX TO NAME FOLDER</a:t>
            </a:r>
          </a:p>
          <a:p>
            <a:r>
              <a:rPr lang="en-US" dirty="0"/>
              <a:t>PRESS THE ENTER KEY</a:t>
            </a:r>
          </a:p>
          <a:p>
            <a:r>
              <a:rPr lang="en-US" dirty="0"/>
              <a:t>OR</a:t>
            </a:r>
          </a:p>
          <a:p>
            <a:r>
              <a:rPr lang="en-US" dirty="0"/>
              <a:t>PICK NEW FOLDER ICON OR TEXT ON THE STANDARD TOOLBAR</a:t>
            </a:r>
          </a:p>
          <a:p>
            <a:r>
              <a:rPr lang="en-US" dirty="0"/>
              <a:t>USE EDIT BOX TO NAME FOLDER</a:t>
            </a:r>
          </a:p>
          <a:p>
            <a:r>
              <a:rPr lang="en-US" dirty="0"/>
              <a:t>PRESS THE ENTER KEY</a:t>
            </a:r>
          </a:p>
          <a:p>
            <a:endParaRPr lang="en-US" dirty="0"/>
          </a:p>
        </p:txBody>
      </p:sp>
    </p:spTree>
    <p:extLst>
      <p:ext uri="{BB962C8B-B14F-4D97-AF65-F5344CB8AC3E}">
        <p14:creationId xmlns:p14="http://schemas.microsoft.com/office/powerpoint/2010/main" val="1594683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FILES</a:t>
            </a:r>
            <a:endParaRPr lang="en-GB" dirty="0"/>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r>
              <a:rPr lang="en-US" dirty="0"/>
              <a:t>SEVERAL WAYS BUT MAIN IDEA IS TO TYPE SEARCH WORD IN THE SEARCH EDIT BOX AND PRESS ENTER KEY</a:t>
            </a:r>
          </a:p>
          <a:p>
            <a:r>
              <a:rPr lang="en-US" dirty="0"/>
              <a:t>DESKTOP &gt;WINDOWS START  &gt;  FILE EXPLORER &gt; DIALOGUE BOX &gt; SEARCH EDIT BOX &gt; TYPE WORDS IN EDIT BOX  &gt; ENTER (WINDOWS 7)</a:t>
            </a:r>
          </a:p>
          <a:p>
            <a:pPr lvl="1"/>
            <a:r>
              <a:rPr lang="en-US" dirty="0"/>
              <a:t>THE ADDRESS BAR TELLS CURRENT LOCATION</a:t>
            </a:r>
          </a:p>
          <a:p>
            <a:pPr marL="0" indent="0">
              <a:buNone/>
            </a:pPr>
            <a:r>
              <a:rPr lang="en-US" dirty="0"/>
              <a:t>WINDOWS 10</a:t>
            </a:r>
          </a:p>
          <a:p>
            <a:r>
              <a:rPr lang="en-US" dirty="0"/>
              <a:t>DESKTOP&gt;TASKBAR&gt;SEARCH TOOL&gt; TYPE WORDS IN EDIT BOX  &gt; ENTER</a:t>
            </a:r>
          </a:p>
          <a:p>
            <a:r>
              <a:rPr lang="en-US" dirty="0"/>
              <a:t>DESKTOP&gt;TASKBAR&gt;FILE EXPLORER&gt;SEARCH EDIT BOX&gt;TYPE WORDS IN EDIT BOX  &gt; ENTER</a:t>
            </a:r>
          </a:p>
          <a:p>
            <a:r>
              <a:rPr lang="en-US" dirty="0"/>
              <a:t>DESKTOP&gt;TASKBAR&gt;FILE EXPLORER&gt;SEARCH RIBBON&gt; SEARCH EDIT BOX&gt;TYPE WORDS IN EDIT BOX  &gt; ENTER</a:t>
            </a:r>
          </a:p>
          <a:p>
            <a:endParaRPr lang="en-US" dirty="0"/>
          </a:p>
          <a:p>
            <a:endParaRPr lang="en-US" dirty="0"/>
          </a:p>
          <a:p>
            <a:endParaRPr lang="en-GB" dirty="0"/>
          </a:p>
        </p:txBody>
      </p:sp>
    </p:spTree>
    <p:extLst>
      <p:ext uri="{BB962C8B-B14F-4D97-AF65-F5344CB8AC3E}">
        <p14:creationId xmlns:p14="http://schemas.microsoft.com/office/powerpoint/2010/main" val="1510170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E3835-7209-4893-9992-2027A493C3B4}"/>
              </a:ext>
            </a:extLst>
          </p:cNvPr>
          <p:cNvSpPr>
            <a:spLocks noGrp="1"/>
          </p:cNvSpPr>
          <p:nvPr>
            <p:ph type="title"/>
          </p:nvPr>
        </p:nvSpPr>
        <p:spPr/>
        <p:txBody>
          <a:bodyPr/>
          <a:lstStyle/>
          <a:p>
            <a:r>
              <a:rPr lang="en-US" dirty="0"/>
              <a:t>COMMAND DRIVEN INTERRFACE</a:t>
            </a:r>
          </a:p>
        </p:txBody>
      </p:sp>
      <p:sp>
        <p:nvSpPr>
          <p:cNvPr id="3" name="Content Placeholder 2">
            <a:extLst>
              <a:ext uri="{FF2B5EF4-FFF2-40B4-BE49-F238E27FC236}">
                <a16:creationId xmlns:a16="http://schemas.microsoft.com/office/drawing/2014/main" id="{F83C2B7B-3EDA-4B8A-AB1D-8E15903B94CB}"/>
              </a:ext>
            </a:extLst>
          </p:cNvPr>
          <p:cNvSpPr>
            <a:spLocks noGrp="1"/>
          </p:cNvSpPr>
          <p:nvPr>
            <p:ph idx="1"/>
          </p:nvPr>
        </p:nvSpPr>
        <p:spPr/>
        <p:txBody>
          <a:bodyPr/>
          <a:lstStyle/>
          <a:p>
            <a:pPr marL="0" indent="0">
              <a:buNone/>
            </a:pPr>
            <a:r>
              <a:rPr lang="en-US" dirty="0"/>
              <a:t>INVOKED BY THE”CMD” COMMAND </a:t>
            </a:r>
          </a:p>
          <a:p>
            <a:pPr marL="0" indent="0">
              <a:buNone/>
            </a:pPr>
            <a:r>
              <a:rPr lang="en-US" dirty="0"/>
              <a:t>DESKTOP&gt;TASKBAR&gt;SEARCH TOOL&gt;TYPE CMD&gt;ENTER</a:t>
            </a:r>
          </a:p>
        </p:txBody>
      </p:sp>
    </p:spTree>
    <p:extLst>
      <p:ext uri="{BB962C8B-B14F-4D97-AF65-F5344CB8AC3E}">
        <p14:creationId xmlns:p14="http://schemas.microsoft.com/office/powerpoint/2010/main" val="3711366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7579E-7C68-4A64-A64C-4EDF6E9B69D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6EEEE95-7913-437B-ABBC-26E7369A309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D79360CB-0198-4BE3-8CE2-E59FA71AD31F}"/>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835623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SEARCH USING COMMAND PROMPT</a:t>
            </a:r>
          </a:p>
        </p:txBody>
      </p:sp>
      <p:sp>
        <p:nvSpPr>
          <p:cNvPr id="3" name="Content Placeholder 2"/>
          <p:cNvSpPr>
            <a:spLocks noGrp="1"/>
          </p:cNvSpPr>
          <p:nvPr>
            <p:ph idx="1"/>
          </p:nvPr>
        </p:nvSpPr>
        <p:spPr/>
        <p:txBody>
          <a:bodyPr>
            <a:normAutofit fontScale="85000" lnSpcReduction="20000"/>
          </a:bodyPr>
          <a:lstStyle/>
          <a:p>
            <a:r>
              <a:rPr lang="en-GB" dirty="0"/>
              <a:t>TYPE SEARCH COMMAND AT THE PROMPT</a:t>
            </a:r>
          </a:p>
          <a:p>
            <a:r>
              <a:rPr lang="en-GB" dirty="0"/>
              <a:t>SEARCH COMMAND IS THE </a:t>
            </a:r>
            <a:br>
              <a:rPr lang="en-GB" dirty="0"/>
            </a:br>
            <a:r>
              <a:rPr lang="en-GB" dirty="0"/>
              <a:t>“DIR” COMMAND</a:t>
            </a:r>
          </a:p>
          <a:p>
            <a:r>
              <a:rPr lang="en-GB" dirty="0"/>
              <a:t>C:\&gt; _</a:t>
            </a:r>
          </a:p>
          <a:p>
            <a:r>
              <a:rPr lang="en-GB" dirty="0"/>
              <a:t>C:\&gt; DIR &lt;-!FILE PATH</a:t>
            </a:r>
          </a:p>
          <a:p>
            <a:r>
              <a:rPr lang="en-GB" dirty="0"/>
              <a:t>GENERAL FORMAT</a:t>
            </a:r>
          </a:p>
          <a:p>
            <a:r>
              <a:rPr lang="en-GB" dirty="0"/>
              <a:t>SEARCH COMMAND &gt; FULL FILE PATH &gt; ENTER</a:t>
            </a:r>
          </a:p>
          <a:p>
            <a:r>
              <a:rPr lang="en-GB" dirty="0"/>
              <a:t>WILDCARDS </a:t>
            </a:r>
          </a:p>
          <a:p>
            <a:r>
              <a:rPr lang="en-GB" dirty="0"/>
              <a:t>* - ALL CHARACTERS (USED WHEN YOU HAVE A FAINT IDEA OF FILE NAME)</a:t>
            </a:r>
          </a:p>
          <a:p>
            <a:r>
              <a:rPr lang="en-GB" dirty="0"/>
              <a:t>? – SINGLE CHARACTER</a:t>
            </a:r>
          </a:p>
          <a:p>
            <a:endParaRPr lang="en-GB" dirty="0"/>
          </a:p>
          <a:p>
            <a:endParaRPr lang="en-GB" dirty="0"/>
          </a:p>
          <a:p>
            <a:endParaRPr lang="en-GB" dirty="0"/>
          </a:p>
        </p:txBody>
      </p:sp>
    </p:spTree>
    <p:extLst>
      <p:ext uri="{BB962C8B-B14F-4D97-AF65-F5344CB8AC3E}">
        <p14:creationId xmlns:p14="http://schemas.microsoft.com/office/powerpoint/2010/main" val="140693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70EE-33FE-4BE9-AA27-A839C78BF6D1}"/>
              </a:ext>
            </a:extLst>
          </p:cNvPr>
          <p:cNvSpPr>
            <a:spLocks noGrp="1"/>
          </p:cNvSpPr>
          <p:nvPr>
            <p:ph type="title"/>
          </p:nvPr>
        </p:nvSpPr>
        <p:spPr/>
        <p:txBody>
          <a:bodyPr/>
          <a:lstStyle/>
          <a:p>
            <a:r>
              <a:rPr lang="en-US" dirty="0"/>
              <a:t>Examples of cdi commands(DOS)  </a:t>
            </a:r>
          </a:p>
        </p:txBody>
      </p:sp>
      <p:sp>
        <p:nvSpPr>
          <p:cNvPr id="3" name="Content Placeholder 2">
            <a:extLst>
              <a:ext uri="{FF2B5EF4-FFF2-40B4-BE49-F238E27FC236}">
                <a16:creationId xmlns:a16="http://schemas.microsoft.com/office/drawing/2014/main" id="{791E5487-D0B7-4824-B58A-AA5D9B618D5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49650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265D-B6A8-46D9-9168-554BDCB898BC}"/>
              </a:ext>
            </a:extLst>
          </p:cNvPr>
          <p:cNvSpPr>
            <a:spLocks noGrp="1"/>
          </p:cNvSpPr>
          <p:nvPr>
            <p:ph type="title"/>
          </p:nvPr>
        </p:nvSpPr>
        <p:spPr/>
        <p:txBody>
          <a:bodyPr/>
          <a:lstStyle/>
          <a:p>
            <a:r>
              <a:rPr lang="en-US" dirty="0"/>
              <a:t>WORD Processing</a:t>
            </a:r>
          </a:p>
        </p:txBody>
      </p:sp>
      <p:sp>
        <p:nvSpPr>
          <p:cNvPr id="3" name="Content Placeholder 2">
            <a:extLst>
              <a:ext uri="{FF2B5EF4-FFF2-40B4-BE49-F238E27FC236}">
                <a16:creationId xmlns:a16="http://schemas.microsoft.com/office/drawing/2014/main" id="{95C92ADD-05BD-4997-81AE-1A8E5851E2FF}"/>
              </a:ext>
            </a:extLst>
          </p:cNvPr>
          <p:cNvSpPr>
            <a:spLocks noGrp="1"/>
          </p:cNvSpPr>
          <p:nvPr>
            <p:ph idx="1"/>
          </p:nvPr>
        </p:nvSpPr>
        <p:spPr/>
        <p:txBody>
          <a:bodyPr>
            <a:normAutofit fontScale="92500" lnSpcReduction="20000"/>
          </a:bodyPr>
          <a:lstStyle/>
          <a:p>
            <a:pPr fontAlgn="base"/>
            <a:r>
              <a:rPr lang="en-US" dirty="0"/>
              <a:t>A word processor is software or a device that allows users to create, edit, and print </a:t>
            </a:r>
            <a:r>
              <a:rPr lang="en-US" dirty="0">
                <a:hlinkClick r:id="rId2"/>
              </a:rPr>
              <a:t>documents</a:t>
            </a:r>
            <a:r>
              <a:rPr lang="en-US" dirty="0"/>
              <a:t>.</a:t>
            </a:r>
          </a:p>
          <a:p>
            <a:pPr fontAlgn="base"/>
            <a:r>
              <a:rPr lang="en-US" dirty="0"/>
              <a:t> It enables you to write text, store it electronically, display it on a screen, modify it by entering </a:t>
            </a:r>
            <a:r>
              <a:rPr lang="en-US" dirty="0">
                <a:hlinkClick r:id="rId3"/>
              </a:rPr>
              <a:t>commands</a:t>
            </a:r>
            <a:r>
              <a:rPr lang="en-US" dirty="0"/>
              <a:t> and characters from the keyboard, and print it.</a:t>
            </a:r>
          </a:p>
          <a:p>
            <a:pPr fontAlgn="base"/>
            <a:r>
              <a:rPr lang="en-US" dirty="0"/>
              <a:t>Of all computer applications, word processing is the most common. Today, most word processors are delivered either as a </a:t>
            </a:r>
            <a:r>
              <a:rPr lang="en-US" dirty="0">
                <a:hlinkClick r:id="rId4"/>
              </a:rPr>
              <a:t>cloud service</a:t>
            </a:r>
            <a:r>
              <a:rPr lang="en-US" dirty="0"/>
              <a:t> or as software that users can install on a PC or other device.</a:t>
            </a:r>
          </a:p>
          <a:p>
            <a:endParaRPr lang="en-US" dirty="0"/>
          </a:p>
        </p:txBody>
      </p:sp>
    </p:spTree>
    <p:extLst>
      <p:ext uri="{BB962C8B-B14F-4D97-AF65-F5344CB8AC3E}">
        <p14:creationId xmlns:p14="http://schemas.microsoft.com/office/powerpoint/2010/main" val="1375419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46BA-F058-4573-B14F-A362FF9B6D1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479427D-B7F5-4CB8-835F-7124FC4C3A8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26033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88B0-2DF4-42F4-9A84-9046B2B9428C}"/>
              </a:ext>
            </a:extLst>
          </p:cNvPr>
          <p:cNvSpPr>
            <a:spLocks noGrp="1"/>
          </p:cNvSpPr>
          <p:nvPr>
            <p:ph type="title"/>
          </p:nvPr>
        </p:nvSpPr>
        <p:spPr/>
        <p:txBody>
          <a:bodyPr>
            <a:normAutofit fontScale="90000"/>
          </a:bodyPr>
          <a:lstStyle/>
          <a:p>
            <a:r>
              <a:rPr lang="en-US" b="1" dirty="0"/>
              <a:t>Standard Features of Word Processors</a:t>
            </a:r>
            <a:br>
              <a:rPr lang="en-US" b="1" dirty="0"/>
            </a:br>
            <a:endParaRPr lang="en-US" dirty="0"/>
          </a:p>
        </p:txBody>
      </p:sp>
      <p:sp>
        <p:nvSpPr>
          <p:cNvPr id="3" name="Content Placeholder 2">
            <a:extLst>
              <a:ext uri="{FF2B5EF4-FFF2-40B4-BE49-F238E27FC236}">
                <a16:creationId xmlns:a16="http://schemas.microsoft.com/office/drawing/2014/main" id="{67FD177F-476D-49F0-9B3B-F4F993668F1B}"/>
              </a:ext>
            </a:extLst>
          </p:cNvPr>
          <p:cNvSpPr>
            <a:spLocks noGrp="1"/>
          </p:cNvSpPr>
          <p:nvPr>
            <p:ph idx="1"/>
          </p:nvPr>
        </p:nvSpPr>
        <p:spPr/>
        <p:txBody>
          <a:bodyPr/>
          <a:lstStyle/>
          <a:p>
            <a:r>
              <a:rPr lang="en-US" dirty="0"/>
              <a:t>Word processors vary considerably, but all word processors, whether cloud-based or installed on a system, support the following basic features:</a:t>
            </a:r>
          </a:p>
          <a:p>
            <a:endParaRPr lang="en-US" dirty="0"/>
          </a:p>
        </p:txBody>
      </p:sp>
    </p:spTree>
    <p:extLst>
      <p:ext uri="{BB962C8B-B14F-4D97-AF65-F5344CB8AC3E}">
        <p14:creationId xmlns:p14="http://schemas.microsoft.com/office/powerpoint/2010/main" val="1529559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D795-6CF1-4D64-A3AB-81DEB3420A62}"/>
              </a:ext>
            </a:extLst>
          </p:cNvPr>
          <p:cNvSpPr>
            <a:spLocks noGrp="1"/>
          </p:cNvSpPr>
          <p:nvPr>
            <p:ph type="title"/>
          </p:nvPr>
        </p:nvSpPr>
        <p:spPr/>
        <p:txBody>
          <a:bodyPr>
            <a:normAutofit fontScale="90000"/>
          </a:bodyPr>
          <a:lstStyle/>
          <a:p>
            <a:r>
              <a:rPr lang="en-US" b="1" dirty="0"/>
              <a:t>Standard Features of Word Processors</a:t>
            </a:r>
            <a:br>
              <a:rPr lang="en-US" b="1" dirty="0"/>
            </a:br>
            <a:endParaRPr lang="en-US" dirty="0"/>
          </a:p>
        </p:txBody>
      </p:sp>
      <p:sp>
        <p:nvSpPr>
          <p:cNvPr id="3" name="Content Placeholder 2">
            <a:extLst>
              <a:ext uri="{FF2B5EF4-FFF2-40B4-BE49-F238E27FC236}">
                <a16:creationId xmlns:a16="http://schemas.microsoft.com/office/drawing/2014/main" id="{3277E541-523F-4899-8CA3-C502CEB62313}"/>
              </a:ext>
            </a:extLst>
          </p:cNvPr>
          <p:cNvSpPr>
            <a:spLocks noGrp="1"/>
          </p:cNvSpPr>
          <p:nvPr>
            <p:ph idx="1"/>
          </p:nvPr>
        </p:nvSpPr>
        <p:spPr/>
        <p:txBody>
          <a:bodyPr>
            <a:normAutofit fontScale="70000" lnSpcReduction="20000"/>
          </a:bodyPr>
          <a:lstStyle/>
          <a:p>
            <a:pPr fontAlgn="base"/>
            <a:r>
              <a:rPr lang="en-US" i="1" dirty="0"/>
              <a:t>insert text:</a:t>
            </a:r>
            <a:r>
              <a:rPr lang="en-US" dirty="0"/>
              <a:t> Allows you to insert text anywhere in the document.</a:t>
            </a:r>
          </a:p>
          <a:p>
            <a:pPr fontAlgn="base"/>
            <a:r>
              <a:rPr lang="en-US" i="1" dirty="0"/>
              <a:t>delete text:</a:t>
            </a:r>
            <a:r>
              <a:rPr lang="en-US" dirty="0"/>
              <a:t> Allows you to erase characters, words, lines, or pages.</a:t>
            </a:r>
          </a:p>
          <a:p>
            <a:pPr fontAlgn="base"/>
            <a:r>
              <a:rPr lang="en-US" i="1" dirty="0">
                <a:hlinkClick r:id="rId2"/>
              </a:rPr>
              <a:t>cut</a:t>
            </a:r>
            <a:r>
              <a:rPr lang="en-US" i="1" dirty="0"/>
              <a:t> and </a:t>
            </a:r>
            <a:r>
              <a:rPr lang="en-US" i="1" dirty="0">
                <a:hlinkClick r:id="rId3"/>
              </a:rPr>
              <a:t>paste</a:t>
            </a:r>
            <a:r>
              <a:rPr lang="en-US" i="1" dirty="0"/>
              <a:t>:</a:t>
            </a:r>
            <a:r>
              <a:rPr lang="en-US" dirty="0"/>
              <a:t> Allows you to remove (cut) a section of text from one place in a document and insert (paste) it somewhere else.</a:t>
            </a:r>
          </a:p>
          <a:p>
            <a:pPr fontAlgn="base"/>
            <a:r>
              <a:rPr lang="en-US" i="1" dirty="0">
                <a:hlinkClick r:id="rId4"/>
              </a:rPr>
              <a:t>copy</a:t>
            </a:r>
            <a:r>
              <a:rPr lang="en-US" i="1" dirty="0"/>
              <a:t>:</a:t>
            </a:r>
            <a:r>
              <a:rPr lang="en-US" dirty="0"/>
              <a:t> Allows you to duplicate a section of text.</a:t>
            </a:r>
          </a:p>
          <a:p>
            <a:pPr fontAlgn="base"/>
            <a:r>
              <a:rPr lang="en-US" dirty="0"/>
              <a:t>page size and margins: Allows you to define various page sizes and margins, and the word processor will automatically readjust the text so that it fits.</a:t>
            </a:r>
          </a:p>
          <a:p>
            <a:pPr fontAlgn="base"/>
            <a:r>
              <a:rPr lang="en-US" i="1" dirty="0">
                <a:hlinkClick r:id="rId5"/>
              </a:rPr>
              <a:t>search and replace</a:t>
            </a:r>
            <a:r>
              <a:rPr lang="en-US" i="1" dirty="0"/>
              <a:t>:</a:t>
            </a:r>
            <a:r>
              <a:rPr lang="en-US" dirty="0"/>
              <a:t> Allows you to direct the word processor to search for a particular word or phrase. You can also direct the word processor to replace one group of characters with another everywhere that the first group appears.</a:t>
            </a:r>
          </a:p>
          <a:p>
            <a:endParaRPr lang="en-US" dirty="0"/>
          </a:p>
        </p:txBody>
      </p:sp>
    </p:spTree>
    <p:extLst>
      <p:ext uri="{BB962C8B-B14F-4D97-AF65-F5344CB8AC3E}">
        <p14:creationId xmlns:p14="http://schemas.microsoft.com/office/powerpoint/2010/main" val="144264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t>
            </a:r>
            <a:endParaRPr lang="en-GB" dirty="0"/>
          </a:p>
        </p:txBody>
      </p:sp>
      <p:sp>
        <p:nvSpPr>
          <p:cNvPr id="3" name="Content Placeholder 2"/>
          <p:cNvSpPr>
            <a:spLocks noGrp="1"/>
          </p:cNvSpPr>
          <p:nvPr>
            <p:ph idx="1"/>
          </p:nvPr>
        </p:nvSpPr>
        <p:spPr/>
        <p:txBody>
          <a:bodyPr/>
          <a:lstStyle/>
          <a:p>
            <a:r>
              <a:rPr lang="en-US" dirty="0"/>
              <a:t>INFORMATION TECHNOLOGY  IS TECHNOLOGY THAT MERGES COMPUTERS WITH HIGH-SPEED COMMUNICATION LINKS  CARRYING , DATA, SOUND AND VIDEO.</a:t>
            </a:r>
          </a:p>
          <a:p>
            <a:r>
              <a:rPr lang="en-US" dirty="0"/>
              <a:t>INFORMATION TECHNOLOGY HAS LEAD TO THE FUSION OF SEVERAL IMPORTANT INDUSTRIES IN A PHENOMENON CALLED TECHNOLOGICAL CONVERGENCE</a:t>
            </a:r>
            <a:endParaRPr lang="en-GB" dirty="0"/>
          </a:p>
        </p:txBody>
      </p:sp>
    </p:spTree>
    <p:extLst>
      <p:ext uri="{BB962C8B-B14F-4D97-AF65-F5344CB8AC3E}">
        <p14:creationId xmlns:p14="http://schemas.microsoft.com/office/powerpoint/2010/main" val="387254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A8452-1451-4624-9646-45B4678DDC91}"/>
              </a:ext>
            </a:extLst>
          </p:cNvPr>
          <p:cNvSpPr>
            <a:spLocks noGrp="1"/>
          </p:cNvSpPr>
          <p:nvPr>
            <p:ph type="title"/>
          </p:nvPr>
        </p:nvSpPr>
        <p:spPr/>
        <p:txBody>
          <a:bodyPr/>
          <a:lstStyle/>
          <a:p>
            <a:r>
              <a:rPr lang="en-US" dirty="0"/>
              <a:t>WORD PROCESSING</a:t>
            </a:r>
          </a:p>
        </p:txBody>
      </p:sp>
      <p:sp>
        <p:nvSpPr>
          <p:cNvPr id="3" name="Content Placeholder 2">
            <a:extLst>
              <a:ext uri="{FF2B5EF4-FFF2-40B4-BE49-F238E27FC236}">
                <a16:creationId xmlns:a16="http://schemas.microsoft.com/office/drawing/2014/main" id="{1AFD319C-AFC8-49EE-9167-B2B6DCAB6764}"/>
              </a:ext>
            </a:extLst>
          </p:cNvPr>
          <p:cNvSpPr>
            <a:spLocks noGrp="1"/>
          </p:cNvSpPr>
          <p:nvPr>
            <p:ph idx="1"/>
          </p:nvPr>
        </p:nvSpPr>
        <p:spPr/>
        <p:txBody>
          <a:bodyPr>
            <a:normAutofit fontScale="62500" lnSpcReduction="20000"/>
          </a:bodyPr>
          <a:lstStyle/>
          <a:p>
            <a:pPr fontAlgn="base"/>
            <a:r>
              <a:rPr lang="en-US" i="1" dirty="0">
                <a:hlinkClick r:id="rId2"/>
              </a:rPr>
              <a:t>word wrap</a:t>
            </a:r>
            <a:r>
              <a:rPr lang="en-US" i="1" dirty="0"/>
              <a:t>:</a:t>
            </a:r>
            <a:r>
              <a:rPr lang="en-US" dirty="0"/>
              <a:t> Automatically moves to the next line when you have filled one line with text, and it will readjust text if you change the </a:t>
            </a:r>
            <a:r>
              <a:rPr lang="en-US" dirty="0">
                <a:hlinkClick r:id="rId3"/>
              </a:rPr>
              <a:t>margins</a:t>
            </a:r>
            <a:r>
              <a:rPr lang="en-US" dirty="0"/>
              <a:t>.</a:t>
            </a:r>
          </a:p>
          <a:p>
            <a:pPr fontAlgn="base"/>
            <a:r>
              <a:rPr lang="en-US" i="1" dirty="0"/>
              <a:t>print:</a:t>
            </a:r>
            <a:r>
              <a:rPr lang="en-US" dirty="0"/>
              <a:t> Allows you to send a document to a printer to get hard copy.</a:t>
            </a:r>
          </a:p>
          <a:p>
            <a:pPr fontAlgn="base"/>
            <a:r>
              <a:rPr lang="en-US" i="1" dirty="0">
                <a:hlinkClick r:id="rId4"/>
              </a:rPr>
              <a:t>file management</a:t>
            </a:r>
            <a:r>
              <a:rPr lang="en-US" i="1" dirty="0"/>
              <a:t>:</a:t>
            </a:r>
            <a:r>
              <a:rPr lang="en-US" dirty="0"/>
              <a:t> Provides file management capabilities that allow you to create, delete, move, and search for files.</a:t>
            </a:r>
          </a:p>
          <a:p>
            <a:pPr fontAlgn="base"/>
            <a:r>
              <a:rPr lang="en-US" i="1" dirty="0">
                <a:hlinkClick r:id="rId5"/>
              </a:rPr>
              <a:t>font</a:t>
            </a:r>
            <a:r>
              <a:rPr lang="en-US" i="1" dirty="0"/>
              <a:t> specifications:</a:t>
            </a:r>
            <a:r>
              <a:rPr lang="en-US" dirty="0"/>
              <a:t> Allows you to change fonts within a document. For example, you can specify bold, italics, and underlining. Most word processors also let you change the font size and even the typeface.</a:t>
            </a:r>
          </a:p>
          <a:p>
            <a:pPr fontAlgn="base"/>
            <a:r>
              <a:rPr lang="en-US" i="1" dirty="0">
                <a:hlinkClick r:id="rId6"/>
              </a:rPr>
              <a:t>windows</a:t>
            </a:r>
            <a:r>
              <a:rPr lang="en-US" i="1" dirty="0"/>
              <a:t>:</a:t>
            </a:r>
            <a:r>
              <a:rPr lang="en-US" dirty="0"/>
              <a:t> Allows you to edit two or more documents at the same time. Each document appears in a separate window. This is particularly valuable when working on a large project that consists of several different files.</a:t>
            </a:r>
          </a:p>
          <a:p>
            <a:pPr fontAlgn="base"/>
            <a:r>
              <a:rPr lang="en-US" i="1" dirty="0">
                <a:hlinkClick r:id="rId7"/>
              </a:rPr>
              <a:t>spell checking</a:t>
            </a:r>
            <a:r>
              <a:rPr lang="en-US" i="1" dirty="0"/>
              <a:t>:</a:t>
            </a:r>
            <a:r>
              <a:rPr lang="en-US" dirty="0"/>
              <a:t> Identifies words that don't appear in a standard dictionary.</a:t>
            </a:r>
          </a:p>
          <a:p>
            <a:endParaRPr lang="en-US" dirty="0"/>
          </a:p>
        </p:txBody>
      </p:sp>
    </p:spTree>
    <p:extLst>
      <p:ext uri="{BB962C8B-B14F-4D97-AF65-F5344CB8AC3E}">
        <p14:creationId xmlns:p14="http://schemas.microsoft.com/office/powerpoint/2010/main" val="1206836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D354-0398-43B1-8189-C1274B52E569}"/>
              </a:ext>
            </a:extLst>
          </p:cNvPr>
          <p:cNvSpPr>
            <a:spLocks noGrp="1"/>
          </p:cNvSpPr>
          <p:nvPr>
            <p:ph type="title"/>
          </p:nvPr>
        </p:nvSpPr>
        <p:spPr/>
        <p:txBody>
          <a:bodyPr/>
          <a:lstStyle/>
          <a:p>
            <a:r>
              <a:rPr lang="en-US" dirty="0"/>
              <a:t>WORD PROCESSING</a:t>
            </a:r>
          </a:p>
        </p:txBody>
      </p:sp>
      <p:sp>
        <p:nvSpPr>
          <p:cNvPr id="3" name="Content Placeholder 2">
            <a:extLst>
              <a:ext uri="{FF2B5EF4-FFF2-40B4-BE49-F238E27FC236}">
                <a16:creationId xmlns:a16="http://schemas.microsoft.com/office/drawing/2014/main" id="{DDCDB55F-4D7B-4F4B-8185-A04D14EB6BE1}"/>
              </a:ext>
            </a:extLst>
          </p:cNvPr>
          <p:cNvSpPr>
            <a:spLocks noGrp="1"/>
          </p:cNvSpPr>
          <p:nvPr>
            <p:ph idx="1"/>
          </p:nvPr>
        </p:nvSpPr>
        <p:spPr/>
        <p:txBody>
          <a:bodyPr>
            <a:noAutofit/>
          </a:bodyPr>
          <a:lstStyle/>
          <a:p>
            <a:r>
              <a:rPr lang="en-US" sz="2800" b="1" dirty="0"/>
              <a:t>Full-Featured Word Processors </a:t>
            </a:r>
            <a:r>
              <a:rPr lang="en-US" sz="2800" dirty="0"/>
              <a:t>Most installable modern word processor software supports additional features that enable you to manipulate and format documents in more sophisticated ways. Full-featured word processors usually support the following advanced features, and cloud-based word processors may have some of these features as well:</a:t>
            </a:r>
          </a:p>
          <a:p>
            <a:r>
              <a:rPr lang="en-US" sz="2800" i="1" dirty="0">
                <a:solidFill>
                  <a:srgbClr val="00B0F0"/>
                </a:solidFill>
              </a:rPr>
              <a:t>grammar checking:</a:t>
            </a:r>
            <a:r>
              <a:rPr lang="en-US" sz="2800" dirty="0">
                <a:solidFill>
                  <a:srgbClr val="00B0F0"/>
                </a:solidFill>
              </a:rPr>
              <a:t> </a:t>
            </a:r>
            <a:r>
              <a:rPr lang="en-US" sz="2800" dirty="0"/>
              <a:t>Identifies sentences, paragraphs, and punctuation that doesn't appear to meet commonly recognized rules of grammar.</a:t>
            </a:r>
            <a:br>
              <a:rPr lang="en-US" sz="2800" dirty="0"/>
            </a:br>
            <a:endParaRPr lang="en-US" sz="2800" dirty="0"/>
          </a:p>
        </p:txBody>
      </p:sp>
    </p:spTree>
    <p:extLst>
      <p:ext uri="{BB962C8B-B14F-4D97-AF65-F5344CB8AC3E}">
        <p14:creationId xmlns:p14="http://schemas.microsoft.com/office/powerpoint/2010/main" val="1785329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C6B3-7B0D-4DB7-8369-5684FA831D07}"/>
              </a:ext>
            </a:extLst>
          </p:cNvPr>
          <p:cNvSpPr>
            <a:spLocks noGrp="1"/>
          </p:cNvSpPr>
          <p:nvPr>
            <p:ph type="title"/>
          </p:nvPr>
        </p:nvSpPr>
        <p:spPr/>
        <p:txBody>
          <a:bodyPr>
            <a:normAutofit fontScale="90000"/>
          </a:bodyPr>
          <a:lstStyle/>
          <a:p>
            <a:pPr algn="l" fontAlgn="base"/>
            <a:r>
              <a:rPr lang="en-US" dirty="0"/>
              <a:t/>
            </a:r>
            <a:br>
              <a:rPr lang="en-US" dirty="0"/>
            </a:br>
            <a:r>
              <a:rPr lang="en-US" dirty="0"/>
              <a:t/>
            </a:r>
            <a:br>
              <a:rPr lang="en-US" dirty="0"/>
            </a:br>
            <a:endParaRPr lang="en-US" dirty="0"/>
          </a:p>
        </p:txBody>
      </p:sp>
      <p:sp>
        <p:nvSpPr>
          <p:cNvPr id="3" name="Content Placeholder 2">
            <a:extLst>
              <a:ext uri="{FF2B5EF4-FFF2-40B4-BE49-F238E27FC236}">
                <a16:creationId xmlns:a16="http://schemas.microsoft.com/office/drawing/2014/main" id="{1DF42128-30B9-46D7-AD1D-CAEE8A13EFC5}"/>
              </a:ext>
            </a:extLst>
          </p:cNvPr>
          <p:cNvSpPr>
            <a:spLocks noGrp="1"/>
          </p:cNvSpPr>
          <p:nvPr>
            <p:ph idx="1"/>
          </p:nvPr>
        </p:nvSpPr>
        <p:spPr/>
        <p:txBody>
          <a:bodyPr>
            <a:normAutofit lnSpcReduction="10000"/>
          </a:bodyPr>
          <a:lstStyle/>
          <a:p>
            <a:r>
              <a:rPr lang="en-US" sz="3600" i="1" dirty="0">
                <a:solidFill>
                  <a:srgbClr val="00B0F0"/>
                </a:solidFill>
              </a:rPr>
              <a:t>footnotes and cross-references:</a:t>
            </a:r>
            <a:r>
              <a:rPr lang="en-US" sz="3600" dirty="0">
                <a:solidFill>
                  <a:srgbClr val="00B0F0"/>
                </a:solidFill>
              </a:rPr>
              <a:t> </a:t>
            </a:r>
            <a:r>
              <a:rPr lang="en-US" sz="3600" dirty="0"/>
              <a:t>Automates the numbering and placement of footnotes and enables you to easily cross-reference other sections of the document.</a:t>
            </a:r>
          </a:p>
          <a:p>
            <a:r>
              <a:rPr lang="en-US" sz="3600" i="1" dirty="0">
                <a:solidFill>
                  <a:srgbClr val="00B0F0"/>
                </a:solidFill>
              </a:rPr>
              <a:t>automated lists:</a:t>
            </a:r>
            <a:r>
              <a:rPr lang="en-US" sz="3600" dirty="0">
                <a:solidFill>
                  <a:srgbClr val="00B0F0"/>
                </a:solidFill>
              </a:rPr>
              <a:t> </a:t>
            </a:r>
            <a:r>
              <a:rPr lang="en-US" sz="3600" dirty="0"/>
              <a:t>Automatically creates bulleted or numbered lists, including multi-level outlines.</a:t>
            </a:r>
          </a:p>
        </p:txBody>
      </p:sp>
      <p:sp>
        <p:nvSpPr>
          <p:cNvPr id="5" name="TextBox 4">
            <a:extLst>
              <a:ext uri="{FF2B5EF4-FFF2-40B4-BE49-F238E27FC236}">
                <a16:creationId xmlns:a16="http://schemas.microsoft.com/office/drawing/2014/main" id="{D0612D45-136C-4500-9AC4-4CA970B215E2}"/>
              </a:ext>
            </a:extLst>
          </p:cNvPr>
          <p:cNvSpPr txBox="1"/>
          <p:nvPr/>
        </p:nvSpPr>
        <p:spPr>
          <a:xfrm>
            <a:off x="679938" y="661472"/>
            <a:ext cx="8001000" cy="646331"/>
          </a:xfrm>
          <a:prstGeom prst="rect">
            <a:avLst/>
          </a:prstGeom>
          <a:noFill/>
        </p:spPr>
        <p:txBody>
          <a:bodyPr wrap="square">
            <a:spAutoFit/>
          </a:bodyPr>
          <a:lstStyle/>
          <a:p>
            <a:pPr algn="ctr"/>
            <a:r>
              <a:rPr lang="en-US" sz="3600" dirty="0"/>
              <a:t>WORD PROCESSING</a:t>
            </a:r>
          </a:p>
        </p:txBody>
      </p:sp>
    </p:spTree>
    <p:extLst>
      <p:ext uri="{BB962C8B-B14F-4D97-AF65-F5344CB8AC3E}">
        <p14:creationId xmlns:p14="http://schemas.microsoft.com/office/powerpoint/2010/main" val="2863940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0A03-EFB5-49B3-A5AB-048EA60FDEB0}"/>
              </a:ext>
            </a:extLst>
          </p:cNvPr>
          <p:cNvSpPr>
            <a:spLocks noGrp="1"/>
          </p:cNvSpPr>
          <p:nvPr>
            <p:ph type="title"/>
          </p:nvPr>
        </p:nvSpPr>
        <p:spPr/>
        <p:txBody>
          <a:bodyPr/>
          <a:lstStyle/>
          <a:p>
            <a:r>
              <a:rPr lang="en-US" dirty="0"/>
              <a:t>WORD PROCESSING</a:t>
            </a:r>
          </a:p>
        </p:txBody>
      </p:sp>
      <p:sp>
        <p:nvSpPr>
          <p:cNvPr id="3" name="Content Placeholder 2">
            <a:extLst>
              <a:ext uri="{FF2B5EF4-FFF2-40B4-BE49-F238E27FC236}">
                <a16:creationId xmlns:a16="http://schemas.microsoft.com/office/drawing/2014/main" id="{0D2C0FB9-13D3-4DE0-852B-E97EC5FF119A}"/>
              </a:ext>
            </a:extLst>
          </p:cNvPr>
          <p:cNvSpPr>
            <a:spLocks noGrp="1"/>
          </p:cNvSpPr>
          <p:nvPr>
            <p:ph idx="1"/>
          </p:nvPr>
        </p:nvSpPr>
        <p:spPr/>
        <p:txBody>
          <a:bodyPr/>
          <a:lstStyle/>
          <a:p>
            <a:r>
              <a:rPr lang="en-US" i="1" dirty="0">
                <a:hlinkClick r:id="rId2"/>
              </a:rPr>
              <a:t>graphics</a:t>
            </a:r>
            <a:r>
              <a:rPr lang="en-US" i="1" dirty="0"/>
              <a:t>:</a:t>
            </a:r>
            <a:r>
              <a:rPr lang="en-US" dirty="0"/>
              <a:t> Allows you to embed illustrations, graphs, and possibly even videos into a document. Some word processors let you create the illustrations within the word processor; others let you insert an illustration produced by a different program.</a:t>
            </a:r>
          </a:p>
        </p:txBody>
      </p:sp>
    </p:spTree>
    <p:extLst>
      <p:ext uri="{BB962C8B-B14F-4D97-AF65-F5344CB8AC3E}">
        <p14:creationId xmlns:p14="http://schemas.microsoft.com/office/powerpoint/2010/main" val="2649015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18D8-951A-484C-BDEA-28C1EBCD4CBA}"/>
              </a:ext>
            </a:extLst>
          </p:cNvPr>
          <p:cNvSpPr>
            <a:spLocks noGrp="1"/>
          </p:cNvSpPr>
          <p:nvPr>
            <p:ph type="title"/>
          </p:nvPr>
        </p:nvSpPr>
        <p:spPr/>
        <p:txBody>
          <a:bodyPr/>
          <a:lstStyle/>
          <a:p>
            <a:r>
              <a:rPr lang="en-US" dirty="0"/>
              <a:t>WORD PROCESSING</a:t>
            </a:r>
          </a:p>
        </p:txBody>
      </p:sp>
      <p:sp>
        <p:nvSpPr>
          <p:cNvPr id="3" name="Content Placeholder 2">
            <a:extLst>
              <a:ext uri="{FF2B5EF4-FFF2-40B4-BE49-F238E27FC236}">
                <a16:creationId xmlns:a16="http://schemas.microsoft.com/office/drawing/2014/main" id="{3840563F-0FE7-4469-B331-F458FEB3EAB1}"/>
              </a:ext>
            </a:extLst>
          </p:cNvPr>
          <p:cNvSpPr>
            <a:spLocks noGrp="1"/>
          </p:cNvSpPr>
          <p:nvPr>
            <p:ph idx="1"/>
          </p:nvPr>
        </p:nvSpPr>
        <p:spPr>
          <a:xfrm>
            <a:off x="457200" y="1219200"/>
            <a:ext cx="8229600" cy="5364162"/>
          </a:xfrm>
        </p:spPr>
        <p:txBody>
          <a:bodyPr>
            <a:noAutofit/>
          </a:bodyPr>
          <a:lstStyle/>
          <a:p>
            <a:r>
              <a:rPr lang="en-US" sz="3400" dirty="0">
                <a:solidFill>
                  <a:srgbClr val="00B0F0"/>
                </a:solidFill>
              </a:rPr>
              <a:t>macros:</a:t>
            </a:r>
            <a:r>
              <a:rPr lang="en-US" sz="3400" dirty="0"/>
              <a:t> The ability to define macros allows you to save yourself a lot of time by replacing common combinations of keystrokes.</a:t>
            </a:r>
            <a:br>
              <a:rPr lang="en-US" sz="3400" dirty="0"/>
            </a:br>
            <a:r>
              <a:rPr lang="en-US" sz="3400" i="1" dirty="0">
                <a:solidFill>
                  <a:srgbClr val="00B0F0"/>
                </a:solidFill>
              </a:rPr>
              <a:t>merge:</a:t>
            </a:r>
            <a:r>
              <a:rPr lang="en-US" sz="3400" dirty="0"/>
              <a:t> Allows you to merge text from one file into another file. This is particularly useful for generating many files that have the same format but different data. Generating mailing labels is the classic example of using merges.</a:t>
            </a:r>
            <a:br>
              <a:rPr lang="en-US" sz="3400" dirty="0"/>
            </a:br>
            <a:endParaRPr lang="en-US" sz="3400" dirty="0"/>
          </a:p>
        </p:txBody>
      </p:sp>
    </p:spTree>
    <p:extLst>
      <p:ext uri="{BB962C8B-B14F-4D97-AF65-F5344CB8AC3E}">
        <p14:creationId xmlns:p14="http://schemas.microsoft.com/office/powerpoint/2010/main" val="35825751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617E5-ED06-47E0-B44B-7F44845E1AB0}"/>
              </a:ext>
            </a:extLst>
          </p:cNvPr>
          <p:cNvSpPr>
            <a:spLocks noGrp="1"/>
          </p:cNvSpPr>
          <p:nvPr>
            <p:ph type="title"/>
          </p:nvPr>
        </p:nvSpPr>
        <p:spPr/>
        <p:txBody>
          <a:bodyPr/>
          <a:lstStyle/>
          <a:p>
            <a:r>
              <a:rPr lang="en-US" dirty="0"/>
              <a:t>WORD PROCESSING</a:t>
            </a:r>
          </a:p>
        </p:txBody>
      </p:sp>
      <p:sp>
        <p:nvSpPr>
          <p:cNvPr id="3" name="Content Placeholder 2">
            <a:extLst>
              <a:ext uri="{FF2B5EF4-FFF2-40B4-BE49-F238E27FC236}">
                <a16:creationId xmlns:a16="http://schemas.microsoft.com/office/drawing/2014/main" id="{CE5E2162-E650-47A9-B0BA-B09EBA5F7F57}"/>
              </a:ext>
            </a:extLst>
          </p:cNvPr>
          <p:cNvSpPr>
            <a:spLocks noGrp="1"/>
          </p:cNvSpPr>
          <p:nvPr>
            <p:ph idx="1"/>
          </p:nvPr>
        </p:nvSpPr>
        <p:spPr/>
        <p:txBody>
          <a:bodyPr>
            <a:normAutofit/>
          </a:bodyPr>
          <a:lstStyle/>
          <a:p>
            <a:r>
              <a:rPr lang="en-US" sz="3400" i="1" dirty="0">
                <a:solidFill>
                  <a:srgbClr val="00B0F0"/>
                </a:solidFill>
              </a:rPr>
              <a:t>tables of contents and indexes:</a:t>
            </a:r>
            <a:r>
              <a:rPr lang="en-US" sz="3400" dirty="0">
                <a:solidFill>
                  <a:srgbClr val="00B0F0"/>
                </a:solidFill>
              </a:rPr>
              <a:t> </a:t>
            </a:r>
            <a:r>
              <a:rPr lang="en-US" sz="3400" dirty="0"/>
              <a:t>Allows you to automatically create a table of contents and index based on special codes that you insert in the document.</a:t>
            </a:r>
          </a:p>
          <a:p>
            <a:r>
              <a:rPr lang="en-US" sz="3400" i="1" dirty="0">
                <a:solidFill>
                  <a:srgbClr val="00B0F0"/>
                </a:solidFill>
              </a:rPr>
              <a:t>thesaurus:</a:t>
            </a:r>
            <a:r>
              <a:rPr lang="en-US" sz="3400" dirty="0">
                <a:solidFill>
                  <a:srgbClr val="00B0F0"/>
                </a:solidFill>
              </a:rPr>
              <a:t> </a:t>
            </a:r>
            <a:r>
              <a:rPr lang="en-US" sz="3400" dirty="0"/>
              <a:t>Allows you to search for synonyms without leaving the word processor.</a:t>
            </a:r>
            <a:br>
              <a:rPr lang="en-US" sz="3400" dirty="0"/>
            </a:br>
            <a:endParaRPr lang="en-US" sz="3400" dirty="0"/>
          </a:p>
        </p:txBody>
      </p:sp>
    </p:spTree>
    <p:extLst>
      <p:ext uri="{BB962C8B-B14F-4D97-AF65-F5344CB8AC3E}">
        <p14:creationId xmlns:p14="http://schemas.microsoft.com/office/powerpoint/2010/main" val="10300104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7FB3-5E40-4A5D-BCD8-1CB270C4E838}"/>
              </a:ext>
            </a:extLst>
          </p:cNvPr>
          <p:cNvSpPr>
            <a:spLocks noGrp="1"/>
          </p:cNvSpPr>
          <p:nvPr>
            <p:ph type="title"/>
          </p:nvPr>
        </p:nvSpPr>
        <p:spPr/>
        <p:txBody>
          <a:bodyPr/>
          <a:lstStyle/>
          <a:p>
            <a:r>
              <a:rPr lang="en-US" dirty="0"/>
              <a:t>WORD PROCESSING</a:t>
            </a:r>
          </a:p>
        </p:txBody>
      </p:sp>
      <p:sp>
        <p:nvSpPr>
          <p:cNvPr id="3" name="Content Placeholder 2">
            <a:extLst>
              <a:ext uri="{FF2B5EF4-FFF2-40B4-BE49-F238E27FC236}">
                <a16:creationId xmlns:a16="http://schemas.microsoft.com/office/drawing/2014/main" id="{3EE7F8B6-3F24-4881-8399-D4CF3F6E2E21}"/>
              </a:ext>
            </a:extLst>
          </p:cNvPr>
          <p:cNvSpPr>
            <a:spLocks noGrp="1"/>
          </p:cNvSpPr>
          <p:nvPr>
            <p:ph idx="1"/>
          </p:nvPr>
        </p:nvSpPr>
        <p:spPr>
          <a:xfrm>
            <a:off x="457200" y="1600200"/>
            <a:ext cx="8229600" cy="5257800"/>
          </a:xfrm>
        </p:spPr>
        <p:txBody>
          <a:bodyPr>
            <a:noAutofit/>
          </a:bodyPr>
          <a:lstStyle/>
          <a:p>
            <a:r>
              <a:rPr lang="en-US" i="1" dirty="0">
                <a:hlinkClick r:id="rId2"/>
              </a:rPr>
              <a:t>collaboration</a:t>
            </a:r>
            <a:r>
              <a:rPr lang="en-US" i="1" dirty="0"/>
              <a:t>:</a:t>
            </a:r>
            <a:r>
              <a:rPr lang="en-US" dirty="0"/>
              <a:t> Allows users to track changes to the document when more than one person is editing. Some cloud-based word processors also allow multiple users to edit the same document at the same time.</a:t>
            </a:r>
            <a:br>
              <a:rPr lang="en-US" dirty="0"/>
            </a:br>
            <a:r>
              <a:rPr lang="en-US" i="1" dirty="0">
                <a:solidFill>
                  <a:srgbClr val="00B0F0"/>
                </a:solidFill>
              </a:rPr>
              <a:t>Internet features:</a:t>
            </a:r>
            <a:r>
              <a:rPr lang="en-US" dirty="0">
                <a:solidFill>
                  <a:srgbClr val="00B0F0"/>
                </a:solidFill>
              </a:rPr>
              <a:t> </a:t>
            </a:r>
            <a:r>
              <a:rPr lang="en-US" dirty="0"/>
              <a:t>Allows users to embed Web links into their documents and format their documents for the Web. Some also link to Web services that can help users create their documents.</a:t>
            </a:r>
            <a:br>
              <a:rPr lang="en-US" dirty="0"/>
            </a:br>
            <a:endParaRPr lang="en-US" dirty="0"/>
          </a:p>
        </p:txBody>
      </p:sp>
    </p:spTree>
    <p:extLst>
      <p:ext uri="{BB962C8B-B14F-4D97-AF65-F5344CB8AC3E}">
        <p14:creationId xmlns:p14="http://schemas.microsoft.com/office/powerpoint/2010/main" val="2230801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D9FD-B3A8-459A-BC1B-13A05D3E8C6A}"/>
              </a:ext>
            </a:extLst>
          </p:cNvPr>
          <p:cNvSpPr>
            <a:spLocks noGrp="1"/>
          </p:cNvSpPr>
          <p:nvPr>
            <p:ph type="title"/>
          </p:nvPr>
        </p:nvSpPr>
        <p:spPr/>
        <p:txBody>
          <a:bodyPr/>
          <a:lstStyle/>
          <a:p>
            <a:r>
              <a:rPr lang="en-US" dirty="0"/>
              <a:t>WORD PROCESSING</a:t>
            </a:r>
          </a:p>
        </p:txBody>
      </p:sp>
      <p:sp>
        <p:nvSpPr>
          <p:cNvPr id="3" name="Content Placeholder 2">
            <a:extLst>
              <a:ext uri="{FF2B5EF4-FFF2-40B4-BE49-F238E27FC236}">
                <a16:creationId xmlns:a16="http://schemas.microsoft.com/office/drawing/2014/main" id="{4C130DBC-4028-4A0C-AC60-A2C3B7F0D012}"/>
              </a:ext>
            </a:extLst>
          </p:cNvPr>
          <p:cNvSpPr>
            <a:spLocks noGrp="1"/>
          </p:cNvSpPr>
          <p:nvPr>
            <p:ph idx="1"/>
          </p:nvPr>
        </p:nvSpPr>
        <p:spPr/>
        <p:txBody>
          <a:bodyPr>
            <a:normAutofit lnSpcReduction="10000"/>
          </a:bodyPr>
          <a:lstStyle/>
          <a:p>
            <a:r>
              <a:rPr lang="en-US" sz="3200" i="1" dirty="0">
                <a:solidFill>
                  <a:srgbClr val="00B0F0"/>
                </a:solidFill>
              </a:rPr>
              <a:t>translation and speech:</a:t>
            </a:r>
            <a:r>
              <a:rPr lang="en-US" sz="3200" dirty="0">
                <a:solidFill>
                  <a:srgbClr val="00B0F0"/>
                </a:solidFill>
              </a:rPr>
              <a:t> </a:t>
            </a:r>
            <a:r>
              <a:rPr lang="en-US" sz="3200" dirty="0"/>
              <a:t>As artificial intelligence capabilities become more commonplace, some word processors have gained the ability to read text aloud, to accept voice commands, and to translate text from one language to another.</a:t>
            </a:r>
          </a:p>
          <a:p>
            <a:r>
              <a:rPr lang="en-US" i="1" dirty="0">
                <a:solidFill>
                  <a:srgbClr val="00B0F0"/>
                </a:solidFill>
              </a:rPr>
              <a:t>Mathematical Formulas: </a:t>
            </a:r>
            <a:r>
              <a:rPr lang="en-US" i="1" dirty="0"/>
              <a:t>It is possible to symbolically insert mathematical formulas</a:t>
            </a:r>
            <a:r>
              <a:rPr lang="en-US" sz="3200" dirty="0"/>
              <a:t/>
            </a:r>
            <a:br>
              <a:rPr lang="en-US" sz="3200" dirty="0"/>
            </a:br>
            <a:endParaRPr lang="en-US" dirty="0"/>
          </a:p>
        </p:txBody>
      </p:sp>
    </p:spTree>
    <p:extLst>
      <p:ext uri="{BB962C8B-B14F-4D97-AF65-F5344CB8AC3E}">
        <p14:creationId xmlns:p14="http://schemas.microsoft.com/office/powerpoint/2010/main" val="33579567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E897-F90B-4E6A-8939-6F6DB147CA8B}"/>
              </a:ext>
            </a:extLst>
          </p:cNvPr>
          <p:cNvSpPr>
            <a:spLocks noGrp="1"/>
          </p:cNvSpPr>
          <p:nvPr>
            <p:ph type="title"/>
          </p:nvPr>
        </p:nvSpPr>
        <p:spPr/>
        <p:txBody>
          <a:bodyPr>
            <a:normAutofit fontScale="90000"/>
          </a:bodyPr>
          <a:lstStyle/>
          <a:p>
            <a:r>
              <a:rPr lang="en-US" dirty="0"/>
              <a:t>PRACTICAL APPLICATION OF WORD PROCESSING</a:t>
            </a:r>
          </a:p>
        </p:txBody>
      </p:sp>
      <p:sp>
        <p:nvSpPr>
          <p:cNvPr id="3" name="Content Placeholder 2">
            <a:extLst>
              <a:ext uri="{FF2B5EF4-FFF2-40B4-BE49-F238E27FC236}">
                <a16:creationId xmlns:a16="http://schemas.microsoft.com/office/drawing/2014/main" id="{E9187573-79A7-4DD1-99D7-A93F0FBFE967}"/>
              </a:ext>
            </a:extLst>
          </p:cNvPr>
          <p:cNvSpPr>
            <a:spLocks noGrp="1"/>
          </p:cNvSpPr>
          <p:nvPr>
            <p:ph idx="1"/>
          </p:nvPr>
        </p:nvSpPr>
        <p:spPr/>
        <p:txBody>
          <a:bodyPr/>
          <a:lstStyle/>
          <a:p>
            <a:r>
              <a:rPr lang="en-US" dirty="0"/>
              <a:t>PURPOSE</a:t>
            </a:r>
          </a:p>
          <a:p>
            <a:pPr lvl="1"/>
            <a:r>
              <a:rPr lang="en-US" dirty="0"/>
              <a:t>ABILITY TO BE ABLE TO WORD PROCESS :</a:t>
            </a:r>
          </a:p>
          <a:p>
            <a:pPr lvl="2"/>
            <a:r>
              <a:rPr lang="en-US" dirty="0"/>
              <a:t>LABORATORY REPORTS</a:t>
            </a:r>
          </a:p>
          <a:p>
            <a:pPr lvl="2"/>
            <a:r>
              <a:rPr lang="en-US" dirty="0"/>
              <a:t>ASSIGNMENTS</a:t>
            </a:r>
          </a:p>
          <a:p>
            <a:pPr lvl="2"/>
            <a:r>
              <a:rPr lang="en-US" dirty="0"/>
              <a:t>COURSE NOTES  </a:t>
            </a:r>
          </a:p>
          <a:p>
            <a:pPr lvl="2"/>
            <a:r>
              <a:rPr lang="en-US" dirty="0"/>
              <a:t>COURSE MATERIAL, ETC</a:t>
            </a:r>
          </a:p>
          <a:p>
            <a:pPr lvl="1"/>
            <a:r>
              <a:rPr lang="en-US" dirty="0"/>
              <a:t>SEVERAL TYPES OF WORD PROCESSORS</a:t>
            </a:r>
          </a:p>
          <a:p>
            <a:pPr lvl="2"/>
            <a:r>
              <a:rPr lang="en-US" dirty="0"/>
              <a:t>EXAMPLES – MS WORD, WORDPERFECT, NOTEPAD, WORDPAD, LATEX, VI, ETC</a:t>
            </a:r>
          </a:p>
          <a:p>
            <a:pPr marL="457200" lvl="1" indent="0">
              <a:buNone/>
            </a:pPr>
            <a:endParaRPr lang="en-US" dirty="0"/>
          </a:p>
        </p:txBody>
      </p:sp>
    </p:spTree>
    <p:extLst>
      <p:ext uri="{BB962C8B-B14F-4D97-AF65-F5344CB8AC3E}">
        <p14:creationId xmlns:p14="http://schemas.microsoft.com/office/powerpoint/2010/main" val="1135816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36B2-F1F6-4C1C-AB8E-D18CECF65FCD}"/>
              </a:ext>
            </a:extLst>
          </p:cNvPr>
          <p:cNvSpPr>
            <a:spLocks noGrp="1"/>
          </p:cNvSpPr>
          <p:nvPr>
            <p:ph type="title"/>
          </p:nvPr>
        </p:nvSpPr>
        <p:spPr/>
        <p:txBody>
          <a:bodyPr/>
          <a:lstStyle/>
          <a:p>
            <a:r>
              <a:rPr lang="en-US" dirty="0"/>
              <a:t>CHOSEN WORD PROCESSOR</a:t>
            </a:r>
          </a:p>
        </p:txBody>
      </p:sp>
      <p:sp>
        <p:nvSpPr>
          <p:cNvPr id="3" name="Content Placeholder 2">
            <a:extLst>
              <a:ext uri="{FF2B5EF4-FFF2-40B4-BE49-F238E27FC236}">
                <a16:creationId xmlns:a16="http://schemas.microsoft.com/office/drawing/2014/main" id="{D62FBB58-6A1F-4C3D-969E-5F514741615D}"/>
              </a:ext>
            </a:extLst>
          </p:cNvPr>
          <p:cNvSpPr>
            <a:spLocks noGrp="1"/>
          </p:cNvSpPr>
          <p:nvPr>
            <p:ph idx="1"/>
          </p:nvPr>
        </p:nvSpPr>
        <p:spPr/>
        <p:txBody>
          <a:bodyPr>
            <a:normAutofit fontScale="85000" lnSpcReduction="20000"/>
          </a:bodyPr>
          <a:lstStyle/>
          <a:p>
            <a:r>
              <a:rPr lang="en-US" dirty="0"/>
              <a:t>MICROSOFT WORD HAS BEEN CHOSEN</a:t>
            </a:r>
          </a:p>
          <a:p>
            <a:pPr lvl="1"/>
            <a:r>
              <a:rPr lang="en-US" dirty="0"/>
              <a:t>IT IS READILY AVAILABLE TO MOST PEOPLE</a:t>
            </a:r>
          </a:p>
          <a:p>
            <a:pPr lvl="1"/>
            <a:r>
              <a:rPr lang="en-US" dirty="0"/>
              <a:t>DATA / INFORMATION IN FILES CREATED WITH MS WORD CAN EASILY BE SHARED AND ACCESSED BY A WIDER POPULACE</a:t>
            </a:r>
          </a:p>
          <a:p>
            <a:pPr lvl="1"/>
            <a:r>
              <a:rPr lang="en-US" dirty="0"/>
              <a:t>HAS MOST, IF NOT ALL ,THE CHARACTERISTICS OF AN ADVANCED  WORD PROCESSOR  AS OUTLINED EARLIER.</a:t>
            </a:r>
          </a:p>
          <a:p>
            <a:r>
              <a:rPr lang="en-US" dirty="0"/>
              <a:t>PRINCIPLES AND SKILLS HEREIN LEARNT OR IMPACTED WILL BE APPLICABLE TO OTHER WORD PROCESS</a:t>
            </a:r>
          </a:p>
          <a:p>
            <a:r>
              <a:rPr lang="en-US" dirty="0"/>
              <a:t>PREPARATION OF A </a:t>
            </a:r>
            <a:r>
              <a:rPr lang="en-US" b="1" dirty="0"/>
              <a:t>LABORATORY REPORT </a:t>
            </a:r>
            <a:r>
              <a:rPr lang="en-US" dirty="0"/>
              <a:t>WILL BE USED TO ILLUSTRATE HOW TO USE WORD PROCESSORS.</a:t>
            </a:r>
          </a:p>
          <a:p>
            <a:endParaRPr lang="en-US" dirty="0"/>
          </a:p>
        </p:txBody>
      </p:sp>
    </p:spTree>
    <p:extLst>
      <p:ext uri="{BB962C8B-B14F-4D97-AF65-F5344CB8AC3E}">
        <p14:creationId xmlns:p14="http://schemas.microsoft.com/office/powerpoint/2010/main" val="299657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CONSEQUENCES OF  TECH. CONVERGENCE</a:t>
            </a:r>
            <a:endParaRPr lang="en-GB" dirty="0"/>
          </a:p>
        </p:txBody>
      </p:sp>
      <p:sp>
        <p:nvSpPr>
          <p:cNvPr id="3" name="Content Placeholder 2"/>
          <p:cNvSpPr>
            <a:spLocks noGrp="1"/>
          </p:cNvSpPr>
          <p:nvPr>
            <p:ph idx="1"/>
          </p:nvPr>
        </p:nvSpPr>
        <p:spPr/>
        <p:txBody>
          <a:bodyPr/>
          <a:lstStyle/>
          <a:p>
            <a:r>
              <a:rPr lang="en-US" dirty="0"/>
              <a:t>INCREASED NEED FOR CONTINUOUS LEARNING</a:t>
            </a:r>
          </a:p>
          <a:p>
            <a:r>
              <a:rPr lang="en-US" dirty="0"/>
              <a:t>ADAPTING TO LESS WELL –DEFINED  JOBS SUCH AS AN INFORMATION WORKER</a:t>
            </a:r>
          </a:p>
          <a:p>
            <a:r>
              <a:rPr lang="en-US" dirty="0"/>
              <a:t>STEPPED-UP PACE OF CHANGE</a:t>
            </a:r>
          </a:p>
          <a:p>
            <a:r>
              <a:rPr lang="en-US" dirty="0"/>
              <a:t>EXPOSURE TO RELATIVELY UNREGULATED TECHNICAL  AND SOCIAL INFORMATION FROM OTHER CULTURES</a:t>
            </a:r>
            <a:endParaRPr lang="en-GB" dirty="0"/>
          </a:p>
        </p:txBody>
      </p:sp>
    </p:spTree>
    <p:extLst>
      <p:ext uri="{BB962C8B-B14F-4D97-AF65-F5344CB8AC3E}">
        <p14:creationId xmlns:p14="http://schemas.microsoft.com/office/powerpoint/2010/main" val="6623315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BFC6-3961-4E78-B903-85729B026AA2}"/>
              </a:ext>
            </a:extLst>
          </p:cNvPr>
          <p:cNvSpPr>
            <a:spLocks noGrp="1"/>
          </p:cNvSpPr>
          <p:nvPr>
            <p:ph type="title"/>
          </p:nvPr>
        </p:nvSpPr>
        <p:spPr/>
        <p:txBody>
          <a:bodyPr>
            <a:normAutofit fontScale="90000"/>
          </a:bodyPr>
          <a:lstStyle/>
          <a:p>
            <a:r>
              <a:rPr lang="en-US" dirty="0"/>
              <a:t>INTRODUCTION TO MICRSOFT WORD</a:t>
            </a:r>
          </a:p>
        </p:txBody>
      </p:sp>
      <p:sp>
        <p:nvSpPr>
          <p:cNvPr id="3" name="Content Placeholder 2">
            <a:extLst>
              <a:ext uri="{FF2B5EF4-FFF2-40B4-BE49-F238E27FC236}">
                <a16:creationId xmlns:a16="http://schemas.microsoft.com/office/drawing/2014/main" id="{10CD4B98-6F3C-4E9D-9BDC-2D61490E188D}"/>
              </a:ext>
            </a:extLst>
          </p:cNvPr>
          <p:cNvSpPr>
            <a:spLocks noGrp="1"/>
          </p:cNvSpPr>
          <p:nvPr>
            <p:ph idx="1"/>
          </p:nvPr>
        </p:nvSpPr>
        <p:spPr/>
        <p:txBody>
          <a:bodyPr>
            <a:normAutofit lnSpcReduction="10000"/>
          </a:bodyPr>
          <a:lstStyle/>
          <a:p>
            <a:r>
              <a:rPr lang="en-US" dirty="0"/>
              <a:t>MS WORD IS AN APPLICATION SOFTWARE</a:t>
            </a:r>
          </a:p>
          <a:p>
            <a:r>
              <a:rPr lang="en-US" dirty="0"/>
              <a:t>HENCE A PRODUCTIVITY TOOL / EDUCATION / RESEARCH</a:t>
            </a:r>
          </a:p>
          <a:p>
            <a:r>
              <a:rPr lang="en-US" dirty="0"/>
              <a:t>TO LEARN TO USE A SOFTWARE</a:t>
            </a:r>
          </a:p>
          <a:p>
            <a:pPr lvl="1"/>
            <a:r>
              <a:rPr lang="en-US" dirty="0"/>
              <a:t>NEED TO KNOW THE SET OF COMMANDS AVAILABLE</a:t>
            </a:r>
          </a:p>
          <a:p>
            <a:pPr lvl="1"/>
            <a:r>
              <a:rPr lang="en-US" dirty="0"/>
              <a:t>NEED TO KNOW WHERE TO FIND WHAT AND TO KNOW THEIR CAPABILITIES</a:t>
            </a:r>
          </a:p>
          <a:p>
            <a:r>
              <a:rPr lang="en-US" dirty="0"/>
              <a:t>FAMILIARISATION WITH MS WORD INTERFACE</a:t>
            </a:r>
          </a:p>
        </p:txBody>
      </p:sp>
    </p:spTree>
    <p:extLst>
      <p:ext uri="{BB962C8B-B14F-4D97-AF65-F5344CB8AC3E}">
        <p14:creationId xmlns:p14="http://schemas.microsoft.com/office/powerpoint/2010/main" val="18409847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C9C1-C0F1-46B6-9D84-03B4A9BE6F8C}"/>
              </a:ext>
            </a:extLst>
          </p:cNvPr>
          <p:cNvSpPr>
            <a:spLocks noGrp="1"/>
          </p:cNvSpPr>
          <p:nvPr>
            <p:ph type="title"/>
          </p:nvPr>
        </p:nvSpPr>
        <p:spPr/>
        <p:txBody>
          <a:bodyPr>
            <a:normAutofit fontScale="90000"/>
          </a:bodyPr>
          <a:lstStyle/>
          <a:p>
            <a:r>
              <a:rPr lang="en-US" dirty="0"/>
              <a:t>FAMILIARISATION WITH WORD INTERFACE</a:t>
            </a:r>
          </a:p>
        </p:txBody>
      </p:sp>
      <p:sp>
        <p:nvSpPr>
          <p:cNvPr id="3" name="Content Placeholder 2">
            <a:extLst>
              <a:ext uri="{FF2B5EF4-FFF2-40B4-BE49-F238E27FC236}">
                <a16:creationId xmlns:a16="http://schemas.microsoft.com/office/drawing/2014/main" id="{3C3CF947-0324-411B-89D8-46BCB20DC715}"/>
              </a:ext>
            </a:extLst>
          </p:cNvPr>
          <p:cNvSpPr>
            <a:spLocks noGrp="1"/>
          </p:cNvSpPr>
          <p:nvPr>
            <p:ph idx="1"/>
          </p:nvPr>
        </p:nvSpPr>
        <p:spPr>
          <a:xfrm>
            <a:off x="457200" y="1600200"/>
            <a:ext cx="8458200" cy="4525963"/>
          </a:xfrm>
        </p:spPr>
        <p:txBody>
          <a:bodyPr>
            <a:normAutofit fontScale="85000" lnSpcReduction="20000"/>
          </a:bodyPr>
          <a:lstStyle/>
          <a:p>
            <a:r>
              <a:rPr lang="en-US" dirty="0"/>
              <a:t>RIBBONS</a:t>
            </a:r>
          </a:p>
          <a:p>
            <a:pPr lvl="1"/>
            <a:r>
              <a:rPr lang="en-US" dirty="0"/>
              <a:t>FILE -&gt; INFO/NEW/OPEN/SAVE/SAVE AS/PRINT/CLOSE/ETC.</a:t>
            </a:r>
          </a:p>
          <a:p>
            <a:pPr lvl="1"/>
            <a:r>
              <a:rPr lang="en-US" dirty="0"/>
              <a:t>HOME -&gt; CLIPBOARD/FONT /PARAGRAPH/ STYLES/ EDITING</a:t>
            </a:r>
          </a:p>
          <a:p>
            <a:pPr lvl="1"/>
            <a:r>
              <a:rPr lang="en-US" dirty="0"/>
              <a:t>INSERT  -&gt; PAGES /ILLUSTRATIONS   /TABLES/ HEADER &amp; FOOTERS /TEXT /SYMBOLS /COMMENTS</a:t>
            </a:r>
          </a:p>
          <a:p>
            <a:pPr lvl="1"/>
            <a:r>
              <a:rPr lang="en-US" dirty="0"/>
              <a:t>DESIGN</a:t>
            </a:r>
          </a:p>
          <a:p>
            <a:pPr lvl="1"/>
            <a:r>
              <a:rPr lang="en-US" dirty="0"/>
              <a:t>LAYOUT</a:t>
            </a:r>
          </a:p>
          <a:p>
            <a:pPr lvl="1"/>
            <a:r>
              <a:rPr lang="en-US" dirty="0"/>
              <a:t> REFERENCES</a:t>
            </a:r>
          </a:p>
          <a:p>
            <a:pPr lvl="1"/>
            <a:r>
              <a:rPr lang="en-US" dirty="0"/>
              <a:t>MAILING</a:t>
            </a:r>
          </a:p>
          <a:p>
            <a:pPr lvl="1"/>
            <a:r>
              <a:rPr lang="en-US" dirty="0"/>
              <a:t>REVIEW</a:t>
            </a:r>
          </a:p>
          <a:p>
            <a:pPr lvl="1"/>
            <a:r>
              <a:rPr lang="en-US" dirty="0"/>
              <a:t>VIEW</a:t>
            </a:r>
          </a:p>
          <a:p>
            <a:pPr lvl="1"/>
            <a:r>
              <a:rPr lang="en-US" dirty="0"/>
              <a:t>HELP</a:t>
            </a:r>
          </a:p>
        </p:txBody>
      </p:sp>
    </p:spTree>
    <p:extLst>
      <p:ext uri="{BB962C8B-B14F-4D97-AF65-F5344CB8AC3E}">
        <p14:creationId xmlns:p14="http://schemas.microsoft.com/office/powerpoint/2010/main" val="1757120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5AF7E-03B6-4D53-85D3-D91B3C2D512D}"/>
              </a:ext>
            </a:extLst>
          </p:cNvPr>
          <p:cNvSpPr>
            <a:spLocks noGrp="1"/>
          </p:cNvSpPr>
          <p:nvPr>
            <p:ph type="title"/>
          </p:nvPr>
        </p:nvSpPr>
        <p:spPr/>
        <p:txBody>
          <a:bodyPr/>
          <a:lstStyle/>
          <a:p>
            <a:r>
              <a:rPr lang="en-US" dirty="0"/>
              <a:t>HOME RIBBON</a:t>
            </a:r>
          </a:p>
        </p:txBody>
      </p:sp>
      <p:sp>
        <p:nvSpPr>
          <p:cNvPr id="3" name="Content Placeholder 2">
            <a:extLst>
              <a:ext uri="{FF2B5EF4-FFF2-40B4-BE49-F238E27FC236}">
                <a16:creationId xmlns:a16="http://schemas.microsoft.com/office/drawing/2014/main" id="{1C9504A5-2F91-49B1-BDA1-A7476DFDB3D6}"/>
              </a:ext>
            </a:extLst>
          </p:cNvPr>
          <p:cNvSpPr>
            <a:spLocks noGrp="1"/>
          </p:cNvSpPr>
          <p:nvPr>
            <p:ph idx="1"/>
          </p:nvPr>
        </p:nvSpPr>
        <p:spPr/>
        <p:txBody>
          <a:bodyPr/>
          <a:lstStyle/>
          <a:p>
            <a:r>
              <a:rPr lang="en-US" dirty="0"/>
              <a:t>STARTING POINT FOR WORD PROCESSING</a:t>
            </a:r>
          </a:p>
          <a:p>
            <a:r>
              <a:rPr lang="en-US" dirty="0"/>
              <a:t>BLOCKS</a:t>
            </a:r>
          </a:p>
          <a:p>
            <a:r>
              <a:rPr lang="en-US" dirty="0"/>
              <a:t>HOME</a:t>
            </a:r>
          </a:p>
          <a:p>
            <a:pPr lvl="1"/>
            <a:r>
              <a:rPr lang="en-US" dirty="0"/>
              <a:t>CLIPBOARD</a:t>
            </a:r>
          </a:p>
          <a:p>
            <a:pPr lvl="1"/>
            <a:r>
              <a:rPr lang="en-US" dirty="0"/>
              <a:t>FONT</a:t>
            </a:r>
          </a:p>
          <a:p>
            <a:pPr lvl="1"/>
            <a:r>
              <a:rPr lang="en-US" dirty="0"/>
              <a:t>PARAGRAPH</a:t>
            </a:r>
          </a:p>
          <a:p>
            <a:pPr lvl="1"/>
            <a:r>
              <a:rPr lang="en-US" dirty="0"/>
              <a:t>-STYLES </a:t>
            </a:r>
          </a:p>
          <a:p>
            <a:pPr lvl="1"/>
            <a:r>
              <a:rPr lang="en-US" dirty="0"/>
              <a:t>EDITING</a:t>
            </a:r>
          </a:p>
          <a:p>
            <a:pPr lvl="1"/>
            <a:endParaRPr lang="en-US" dirty="0"/>
          </a:p>
        </p:txBody>
      </p:sp>
    </p:spTree>
    <p:extLst>
      <p:ext uri="{BB962C8B-B14F-4D97-AF65-F5344CB8AC3E}">
        <p14:creationId xmlns:p14="http://schemas.microsoft.com/office/powerpoint/2010/main" val="6501141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DC46-A835-4086-BA7F-B8A6ADA613F0}"/>
              </a:ext>
            </a:extLst>
          </p:cNvPr>
          <p:cNvSpPr>
            <a:spLocks noGrp="1"/>
          </p:cNvSpPr>
          <p:nvPr>
            <p:ph type="title"/>
          </p:nvPr>
        </p:nvSpPr>
        <p:spPr/>
        <p:txBody>
          <a:bodyPr>
            <a:normAutofit/>
          </a:bodyPr>
          <a:lstStyle/>
          <a:p>
            <a:r>
              <a:rPr lang="en-US" dirty="0"/>
              <a:t>GENERAL FORMAT OF A REPORT</a:t>
            </a:r>
          </a:p>
        </p:txBody>
      </p:sp>
      <p:sp>
        <p:nvSpPr>
          <p:cNvPr id="3" name="Content Placeholder 2">
            <a:extLst>
              <a:ext uri="{FF2B5EF4-FFF2-40B4-BE49-F238E27FC236}">
                <a16:creationId xmlns:a16="http://schemas.microsoft.com/office/drawing/2014/main" id="{7EE93164-3961-4FB9-A6E6-9187353BC674}"/>
              </a:ext>
            </a:extLst>
          </p:cNvPr>
          <p:cNvSpPr>
            <a:spLocks noGrp="1"/>
          </p:cNvSpPr>
          <p:nvPr>
            <p:ph idx="1"/>
          </p:nvPr>
        </p:nvSpPr>
        <p:spPr/>
        <p:txBody>
          <a:bodyPr>
            <a:normAutofit/>
          </a:bodyPr>
          <a:lstStyle/>
          <a:p>
            <a:r>
              <a:rPr lang="en-US" dirty="0"/>
              <a:t>CONTENTS OF A TITLE PAGE/COVERPAGE</a:t>
            </a:r>
          </a:p>
          <a:p>
            <a:pPr lvl="1"/>
            <a:r>
              <a:rPr lang="en-US" dirty="0"/>
              <a:t>University</a:t>
            </a:r>
          </a:p>
          <a:p>
            <a:pPr lvl="1"/>
            <a:r>
              <a:rPr lang="en-US" dirty="0"/>
              <a:t>College</a:t>
            </a:r>
          </a:p>
          <a:p>
            <a:pPr lvl="1"/>
            <a:r>
              <a:rPr lang="en-US" dirty="0"/>
              <a:t>Department</a:t>
            </a:r>
          </a:p>
          <a:p>
            <a:pPr lvl="1"/>
            <a:r>
              <a:rPr lang="en-US" dirty="0"/>
              <a:t>Programme</a:t>
            </a:r>
          </a:p>
          <a:p>
            <a:pPr lvl="1"/>
            <a:r>
              <a:rPr lang="en-US" dirty="0"/>
              <a:t>Topic</a:t>
            </a:r>
          </a:p>
          <a:p>
            <a:pPr lvl="1"/>
            <a:r>
              <a:rPr lang="en-US" dirty="0"/>
              <a:t>Author</a:t>
            </a:r>
          </a:p>
          <a:p>
            <a:pPr lvl="1"/>
            <a:r>
              <a:rPr lang="en-US" dirty="0"/>
              <a:t>date</a:t>
            </a:r>
          </a:p>
          <a:p>
            <a:pPr lvl="1"/>
            <a:endParaRPr lang="en-US" dirty="0"/>
          </a:p>
          <a:p>
            <a:endParaRPr lang="en-US" dirty="0"/>
          </a:p>
        </p:txBody>
      </p:sp>
    </p:spTree>
    <p:extLst>
      <p:ext uri="{BB962C8B-B14F-4D97-AF65-F5344CB8AC3E}">
        <p14:creationId xmlns:p14="http://schemas.microsoft.com/office/powerpoint/2010/main" val="3297032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11CC-1DA2-437D-AB38-4D1752EBC1C1}"/>
              </a:ext>
            </a:extLst>
          </p:cNvPr>
          <p:cNvSpPr>
            <a:spLocks noGrp="1"/>
          </p:cNvSpPr>
          <p:nvPr>
            <p:ph type="title"/>
          </p:nvPr>
        </p:nvSpPr>
        <p:spPr/>
        <p:txBody>
          <a:bodyPr>
            <a:normAutofit fontScale="90000"/>
          </a:bodyPr>
          <a:lstStyle/>
          <a:p>
            <a:r>
              <a:rPr lang="en-US" dirty="0"/>
              <a:t>GENERAL FORMAT OF A REPORT(cont’d)</a:t>
            </a:r>
          </a:p>
        </p:txBody>
      </p:sp>
      <p:sp>
        <p:nvSpPr>
          <p:cNvPr id="3" name="Content Placeholder 2">
            <a:extLst>
              <a:ext uri="{FF2B5EF4-FFF2-40B4-BE49-F238E27FC236}">
                <a16:creationId xmlns:a16="http://schemas.microsoft.com/office/drawing/2014/main" id="{E155240B-6AC8-4855-A1C9-108C9E877E80}"/>
              </a:ext>
            </a:extLst>
          </p:cNvPr>
          <p:cNvSpPr>
            <a:spLocks noGrp="1"/>
          </p:cNvSpPr>
          <p:nvPr>
            <p:ph idx="1"/>
          </p:nvPr>
        </p:nvSpPr>
        <p:spPr/>
        <p:txBody>
          <a:bodyPr>
            <a:normAutofit fontScale="85000" lnSpcReduction="20000"/>
          </a:bodyPr>
          <a:lstStyle/>
          <a:p>
            <a:r>
              <a:rPr lang="en-US" dirty="0"/>
              <a:t>TABLE OF CONTENTS</a:t>
            </a:r>
          </a:p>
          <a:p>
            <a:pPr lvl="1"/>
            <a:r>
              <a:rPr lang="en-US" dirty="0"/>
              <a:t>Summary of report content</a:t>
            </a:r>
          </a:p>
          <a:p>
            <a:pPr lvl="2"/>
            <a:r>
              <a:rPr lang="en-US" dirty="0"/>
              <a:t>automatically generated</a:t>
            </a:r>
          </a:p>
          <a:p>
            <a:pPr lvl="2"/>
            <a:r>
              <a:rPr lang="en-US" dirty="0"/>
              <a:t>SAME PRINCIPLES ARE USED TO GENERATION OF LIST OF TABLES AND FIGURES</a:t>
            </a:r>
          </a:p>
          <a:p>
            <a:r>
              <a:rPr lang="en-US" dirty="0"/>
              <a:t>BODY OF REPORT</a:t>
            </a:r>
          </a:p>
          <a:p>
            <a:pPr lvl="1"/>
            <a:r>
              <a:rPr lang="en-US" dirty="0"/>
              <a:t>BACKGROUND /  INTRODUCTION</a:t>
            </a:r>
          </a:p>
          <a:p>
            <a:pPr lvl="1"/>
            <a:r>
              <a:rPr lang="en-US" dirty="0"/>
              <a:t>AIM / OBJECTIVES</a:t>
            </a:r>
          </a:p>
          <a:p>
            <a:pPr lvl="1"/>
            <a:r>
              <a:rPr lang="en-US" dirty="0"/>
              <a:t>SPECIFIC OBJECTIVES</a:t>
            </a:r>
          </a:p>
          <a:p>
            <a:pPr lvl="1"/>
            <a:r>
              <a:rPr lang="en-US" dirty="0"/>
              <a:t>APPARATUS</a:t>
            </a:r>
          </a:p>
          <a:p>
            <a:pPr lvl="1"/>
            <a:r>
              <a:rPr lang="en-US" dirty="0"/>
              <a:t>THEORY</a:t>
            </a:r>
          </a:p>
          <a:p>
            <a:pPr lvl="1"/>
            <a:r>
              <a:rPr lang="en-US" dirty="0"/>
              <a:t>EXPERIMENT</a:t>
            </a:r>
          </a:p>
          <a:p>
            <a:endParaRPr lang="en-US" dirty="0"/>
          </a:p>
        </p:txBody>
      </p:sp>
    </p:spTree>
    <p:extLst>
      <p:ext uri="{BB962C8B-B14F-4D97-AF65-F5344CB8AC3E}">
        <p14:creationId xmlns:p14="http://schemas.microsoft.com/office/powerpoint/2010/main" val="41583338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BDFA-C548-4636-BFB7-165043346F97}"/>
              </a:ext>
            </a:extLst>
          </p:cNvPr>
          <p:cNvSpPr>
            <a:spLocks noGrp="1"/>
          </p:cNvSpPr>
          <p:nvPr>
            <p:ph type="title"/>
          </p:nvPr>
        </p:nvSpPr>
        <p:spPr/>
        <p:txBody>
          <a:bodyPr>
            <a:normAutofit fontScale="90000"/>
          </a:bodyPr>
          <a:lstStyle/>
          <a:p>
            <a:r>
              <a:rPr lang="en-US" dirty="0"/>
              <a:t>GENERAL FORMAT OF A REPORT(cont’d)</a:t>
            </a:r>
          </a:p>
        </p:txBody>
      </p:sp>
      <p:sp>
        <p:nvSpPr>
          <p:cNvPr id="3" name="Content Placeholder 2">
            <a:extLst>
              <a:ext uri="{FF2B5EF4-FFF2-40B4-BE49-F238E27FC236}">
                <a16:creationId xmlns:a16="http://schemas.microsoft.com/office/drawing/2014/main" id="{2A2D4D3B-F3B8-4814-BE53-4609547B4CA0}"/>
              </a:ext>
            </a:extLst>
          </p:cNvPr>
          <p:cNvSpPr>
            <a:spLocks noGrp="1"/>
          </p:cNvSpPr>
          <p:nvPr>
            <p:ph idx="1"/>
          </p:nvPr>
        </p:nvSpPr>
        <p:spPr/>
        <p:txBody>
          <a:bodyPr/>
          <a:lstStyle/>
          <a:p>
            <a:pPr lvl="1"/>
            <a:r>
              <a:rPr lang="en-US" dirty="0"/>
              <a:t>RESULTS</a:t>
            </a:r>
          </a:p>
          <a:p>
            <a:pPr lvl="1"/>
            <a:r>
              <a:rPr lang="en-US" dirty="0"/>
              <a:t>ANALYSIS OF RESULTS</a:t>
            </a:r>
          </a:p>
          <a:p>
            <a:pPr lvl="1"/>
            <a:r>
              <a:rPr lang="en-US" dirty="0"/>
              <a:t>OBSERVATIONS</a:t>
            </a:r>
          </a:p>
          <a:p>
            <a:pPr lvl="1"/>
            <a:r>
              <a:rPr lang="en-US" dirty="0"/>
              <a:t>DISCUSSIONS</a:t>
            </a:r>
          </a:p>
          <a:p>
            <a:pPr lvl="1"/>
            <a:r>
              <a:rPr lang="en-US" dirty="0"/>
              <a:t>CONCLUSION</a:t>
            </a:r>
          </a:p>
          <a:p>
            <a:pPr lvl="1"/>
            <a:r>
              <a:rPr lang="en-US" dirty="0"/>
              <a:t>RECOMMENDATION</a:t>
            </a:r>
          </a:p>
          <a:p>
            <a:pPr lvl="1"/>
            <a:r>
              <a:rPr lang="en-US" dirty="0"/>
              <a:t>REFERENCES</a:t>
            </a:r>
          </a:p>
        </p:txBody>
      </p:sp>
    </p:spTree>
    <p:extLst>
      <p:ext uri="{BB962C8B-B14F-4D97-AF65-F5344CB8AC3E}">
        <p14:creationId xmlns:p14="http://schemas.microsoft.com/office/powerpoint/2010/main" val="2535426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E13A-15EB-49E8-A552-48C14BBB774B}"/>
              </a:ext>
            </a:extLst>
          </p:cNvPr>
          <p:cNvSpPr>
            <a:spLocks noGrp="1"/>
          </p:cNvSpPr>
          <p:nvPr>
            <p:ph type="title"/>
          </p:nvPr>
        </p:nvSpPr>
        <p:spPr/>
        <p:txBody>
          <a:bodyPr>
            <a:normAutofit fontScale="90000"/>
          </a:bodyPr>
          <a:lstStyle/>
          <a:p>
            <a:r>
              <a:rPr lang="en-US" dirty="0"/>
              <a:t>Using Microsoft Word</a:t>
            </a:r>
            <a:br>
              <a:rPr lang="en-US" dirty="0"/>
            </a:br>
            <a:r>
              <a:rPr lang="en-US" dirty="0"/>
              <a:t>(SCHEDULE OF ACTIVITIES)</a:t>
            </a:r>
          </a:p>
        </p:txBody>
      </p:sp>
      <p:sp>
        <p:nvSpPr>
          <p:cNvPr id="3" name="Content Placeholder 2">
            <a:extLst>
              <a:ext uri="{FF2B5EF4-FFF2-40B4-BE49-F238E27FC236}">
                <a16:creationId xmlns:a16="http://schemas.microsoft.com/office/drawing/2014/main" id="{1191788E-6BAE-4A2E-B57A-54A4CC99B4AE}"/>
              </a:ext>
            </a:extLst>
          </p:cNvPr>
          <p:cNvSpPr>
            <a:spLocks noGrp="1"/>
          </p:cNvSpPr>
          <p:nvPr>
            <p:ph idx="1"/>
          </p:nvPr>
        </p:nvSpPr>
        <p:spPr/>
        <p:txBody>
          <a:bodyPr/>
          <a:lstStyle/>
          <a:p>
            <a:pPr>
              <a:buFont typeface="Wingdings" panose="05000000000000000000" pitchFamily="2" charset="2"/>
              <a:buChar char="v"/>
            </a:pPr>
            <a:r>
              <a:rPr lang="en-US" dirty="0"/>
              <a:t>NB: PROVIDE SAMPLE FILE OR FROM SCRATCH</a:t>
            </a:r>
          </a:p>
          <a:p>
            <a:r>
              <a:rPr lang="en-US" dirty="0"/>
              <a:t>CREATION OF TITLE PAGE</a:t>
            </a:r>
          </a:p>
          <a:p>
            <a:r>
              <a:rPr lang="en-US" dirty="0"/>
              <a:t>CREATION OF TABLE OF CONTENT</a:t>
            </a:r>
          </a:p>
          <a:p>
            <a:r>
              <a:rPr lang="en-US" dirty="0"/>
              <a:t>HOW TO FORMAT TEXT, BULLETING, NUMBERING, PARAGRAPHING ETC</a:t>
            </a:r>
          </a:p>
          <a:p>
            <a:r>
              <a:rPr lang="en-US" dirty="0"/>
              <a:t>HOW TO INSERT EQUATIONS, SHAPES, TABLES,</a:t>
            </a:r>
          </a:p>
          <a:p>
            <a:pPr marL="0" indent="0">
              <a:buNone/>
            </a:pPr>
            <a:r>
              <a:rPr lang="en-US" dirty="0"/>
              <a:t>	PAGE NUMBERS, HEADER , FOOTER, 	IMAGES, ETC</a:t>
            </a:r>
          </a:p>
        </p:txBody>
      </p:sp>
    </p:spTree>
    <p:extLst>
      <p:ext uri="{BB962C8B-B14F-4D97-AF65-F5344CB8AC3E}">
        <p14:creationId xmlns:p14="http://schemas.microsoft.com/office/powerpoint/2010/main" val="27745426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3A60-6D3B-41A7-8A0E-9CE662E4B915}"/>
              </a:ext>
            </a:extLst>
          </p:cNvPr>
          <p:cNvSpPr>
            <a:spLocks noGrp="1"/>
          </p:cNvSpPr>
          <p:nvPr>
            <p:ph type="title"/>
          </p:nvPr>
        </p:nvSpPr>
        <p:spPr/>
        <p:txBody>
          <a:bodyPr/>
          <a:lstStyle/>
          <a:p>
            <a:r>
              <a:rPr lang="en-US" dirty="0"/>
              <a:t>CREATION OF TITLE PAGE</a:t>
            </a:r>
          </a:p>
        </p:txBody>
      </p:sp>
      <p:sp>
        <p:nvSpPr>
          <p:cNvPr id="3" name="Content Placeholder 2">
            <a:extLst>
              <a:ext uri="{FF2B5EF4-FFF2-40B4-BE49-F238E27FC236}">
                <a16:creationId xmlns:a16="http://schemas.microsoft.com/office/drawing/2014/main" id="{51939CBB-E3EA-4E91-992B-BEFE161DDC44}"/>
              </a:ext>
            </a:extLst>
          </p:cNvPr>
          <p:cNvSpPr>
            <a:spLocks noGrp="1"/>
          </p:cNvSpPr>
          <p:nvPr>
            <p:ph idx="1"/>
          </p:nvPr>
        </p:nvSpPr>
        <p:spPr/>
        <p:txBody>
          <a:bodyPr>
            <a:normAutofit lnSpcReduction="10000"/>
          </a:bodyPr>
          <a:lstStyle/>
          <a:p>
            <a:r>
              <a:rPr lang="en-US" dirty="0"/>
              <a:t>START MS WORD </a:t>
            </a:r>
            <a:r>
              <a:rPr lang="en-US" dirty="0">
                <a:sym typeface="Wingdings" panose="05000000000000000000" pitchFamily="2" charset="2"/>
              </a:rPr>
              <a:t> NEW OR FILE   NEW  SAVE l SAVE AS :-FOLLOW PROCESS TO CREATE NEW DOCUMENT- </a:t>
            </a:r>
            <a:r>
              <a:rPr lang="en-US" dirty="0" err="1">
                <a:sym typeface="Wingdings" panose="05000000000000000000" pitchFamily="2" charset="2"/>
              </a:rPr>
              <a:t>Eg.</a:t>
            </a:r>
            <a:r>
              <a:rPr lang="en-US" dirty="0">
                <a:sym typeface="Wingdings" panose="05000000000000000000" pitchFamily="2" charset="2"/>
              </a:rPr>
              <a:t> SLBRTM11</a:t>
            </a:r>
          </a:p>
          <a:p>
            <a:r>
              <a:rPr lang="en-US" dirty="0">
                <a:sym typeface="Wingdings" panose="05000000000000000000" pitchFamily="2" charset="2"/>
              </a:rPr>
              <a:t>TITLE PAGE IS THE FIRST PAGE</a:t>
            </a:r>
          </a:p>
          <a:p>
            <a:pPr lvl="1"/>
            <a:r>
              <a:rPr lang="en-US" dirty="0">
                <a:sym typeface="Wingdings" panose="05000000000000000000" pitchFamily="2" charset="2"/>
              </a:rPr>
              <a:t>CENTRE CONTENT</a:t>
            </a:r>
          </a:p>
          <a:p>
            <a:pPr lvl="1"/>
            <a:r>
              <a:rPr lang="en-US" dirty="0">
                <a:sym typeface="Wingdings" panose="05000000000000000000" pitchFamily="2" charset="2"/>
              </a:rPr>
              <a:t>PROVIDE APPROPRATE SPACING AND LET ENTIRE CONTENT OCCUPY  MORE THAN TWO –THIRDS OF THE PAGE</a:t>
            </a:r>
          </a:p>
          <a:p>
            <a:pPr lvl="1"/>
            <a:r>
              <a:rPr lang="en-US" dirty="0">
                <a:sym typeface="Wingdings" panose="05000000000000000000" pitchFamily="2" charset="2"/>
              </a:rPr>
              <a:t>HAS CONTENT AS INDICATED ON SLIDE 53: INSTITUTION, SECTIONS, TITLE , AUTHOR, DATE.</a:t>
            </a:r>
            <a:endParaRPr lang="en-US" dirty="0"/>
          </a:p>
        </p:txBody>
      </p:sp>
    </p:spTree>
    <p:extLst>
      <p:ext uri="{BB962C8B-B14F-4D97-AF65-F5344CB8AC3E}">
        <p14:creationId xmlns:p14="http://schemas.microsoft.com/office/powerpoint/2010/main" val="1228196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63C3-2BFD-4127-9461-F538F59768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021732-3E74-4975-BE74-1AEEF1652C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278785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FFB0-DA7B-40C9-B290-995D64CC6EB8}"/>
              </a:ext>
            </a:extLst>
          </p:cNvPr>
          <p:cNvSpPr>
            <a:spLocks noGrp="1"/>
          </p:cNvSpPr>
          <p:nvPr>
            <p:ph type="title"/>
          </p:nvPr>
        </p:nvSpPr>
        <p:spPr/>
        <p:txBody>
          <a:bodyPr/>
          <a:lstStyle/>
          <a:p>
            <a:r>
              <a:rPr lang="en-US" dirty="0"/>
              <a:t>SAMPLE TITLE PAGE</a:t>
            </a:r>
          </a:p>
        </p:txBody>
      </p:sp>
      <p:sp>
        <p:nvSpPr>
          <p:cNvPr id="3" name="Content Placeholder 2">
            <a:extLst>
              <a:ext uri="{FF2B5EF4-FFF2-40B4-BE49-F238E27FC236}">
                <a16:creationId xmlns:a16="http://schemas.microsoft.com/office/drawing/2014/main" id="{9160D2F1-FB8B-4DC3-9EF1-445FC216768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3061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COMPUTER</a:t>
            </a:r>
            <a:endParaRPr lang="en-GB" dirty="0"/>
          </a:p>
        </p:txBody>
      </p:sp>
      <p:sp>
        <p:nvSpPr>
          <p:cNvPr id="3" name="Content Placeholder 2"/>
          <p:cNvSpPr>
            <a:spLocks noGrp="1"/>
          </p:cNvSpPr>
          <p:nvPr>
            <p:ph idx="1"/>
          </p:nvPr>
        </p:nvSpPr>
        <p:spPr/>
        <p:txBody>
          <a:bodyPr/>
          <a:lstStyle/>
          <a:p>
            <a:r>
              <a:rPr lang="en-US" dirty="0"/>
              <a:t>DEFINITION</a:t>
            </a:r>
            <a:endParaRPr lang="en-GB" dirty="0"/>
          </a:p>
        </p:txBody>
      </p:sp>
      <p:sp>
        <p:nvSpPr>
          <p:cNvPr id="4" name="Rectangle 3">
            <a:extLst>
              <a:ext uri="{FF2B5EF4-FFF2-40B4-BE49-F238E27FC236}">
                <a16:creationId xmlns:a16="http://schemas.microsoft.com/office/drawing/2014/main" id="{BD4B1229-6204-4E14-8FB1-8A94258CD1EB}"/>
              </a:ext>
            </a:extLst>
          </p:cNvPr>
          <p:cNvSpPr/>
          <p:nvPr/>
        </p:nvSpPr>
        <p:spPr>
          <a:xfrm>
            <a:off x="457200" y="2383039"/>
            <a:ext cx="8382000" cy="3438377"/>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 computer</a:t>
            </a: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is a programmable, multiuse machine that accepts data-raw facts and figures-and processes, or manipulates, it into information we can use, such as summaries or totals.</a:t>
            </a: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 Its purpose is to speed up problem solving and increase productivity</a:t>
            </a:r>
            <a:endParaRPr lang="en-US" sz="2800" dirty="0"/>
          </a:p>
        </p:txBody>
      </p:sp>
    </p:spTree>
    <p:extLst>
      <p:ext uri="{BB962C8B-B14F-4D97-AF65-F5344CB8AC3E}">
        <p14:creationId xmlns:p14="http://schemas.microsoft.com/office/powerpoint/2010/main" val="27617426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A692-F3AF-4809-8E4D-376EB52968A6}"/>
              </a:ext>
            </a:extLst>
          </p:cNvPr>
          <p:cNvSpPr>
            <a:spLocks noGrp="1"/>
          </p:cNvSpPr>
          <p:nvPr>
            <p:ph type="title"/>
          </p:nvPr>
        </p:nvSpPr>
        <p:spPr/>
        <p:txBody>
          <a:bodyPr/>
          <a:lstStyle/>
          <a:p>
            <a:r>
              <a:rPr lang="en-US" dirty="0"/>
              <a:t>CREATION OF TABLE OF CONTENT</a:t>
            </a:r>
          </a:p>
        </p:txBody>
      </p:sp>
      <p:sp>
        <p:nvSpPr>
          <p:cNvPr id="3" name="Content Placeholder 2">
            <a:extLst>
              <a:ext uri="{FF2B5EF4-FFF2-40B4-BE49-F238E27FC236}">
                <a16:creationId xmlns:a16="http://schemas.microsoft.com/office/drawing/2014/main" id="{671CC0AA-059E-4473-B0A6-012F47F3A76F}"/>
              </a:ext>
            </a:extLst>
          </p:cNvPr>
          <p:cNvSpPr>
            <a:spLocks noGrp="1"/>
          </p:cNvSpPr>
          <p:nvPr>
            <p:ph idx="1"/>
          </p:nvPr>
        </p:nvSpPr>
        <p:spPr/>
        <p:txBody>
          <a:bodyPr>
            <a:normAutofit fontScale="92500"/>
          </a:bodyPr>
          <a:lstStyle/>
          <a:p>
            <a:r>
              <a:rPr lang="en-US" dirty="0"/>
              <a:t>TABLE OF CONTENT (TOC) IS SUMMARY LIST OF ALL THE SESSIONS OR PARAGRAPHS AND THE PAGES WHERE THEY OCCUR IN THE REPORT.</a:t>
            </a:r>
          </a:p>
          <a:p>
            <a:r>
              <a:rPr lang="en-US" dirty="0"/>
              <a:t>THE LIST CAN BE GENERATED AUTOMATICALLY OR MANUALLY</a:t>
            </a:r>
          </a:p>
          <a:p>
            <a:r>
              <a:rPr lang="en-US" dirty="0"/>
              <a:t>WE WILL CONSIDER AUTOMATIC GENERATION</a:t>
            </a:r>
          </a:p>
          <a:p>
            <a:r>
              <a:rPr lang="en-US"/>
              <a:t>A SPACE IS FIRST RESERVED FOR THE TOC AND LATER GENERATED WHEN THE ENTIRE REPORT IS COMPLETE.</a:t>
            </a:r>
            <a:endParaRPr lang="en-US" dirty="0"/>
          </a:p>
        </p:txBody>
      </p:sp>
    </p:spTree>
    <p:extLst>
      <p:ext uri="{BB962C8B-B14F-4D97-AF65-F5344CB8AC3E}">
        <p14:creationId xmlns:p14="http://schemas.microsoft.com/office/powerpoint/2010/main" val="3284725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BASICS OF COMPUTERS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18887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ELEMENTS OF A COMPUTER  -COMMUNICATIONS SYSTEM</a:t>
            </a:r>
            <a:endParaRPr lang="en-GB" dirty="0"/>
          </a:p>
        </p:txBody>
      </p:sp>
      <p:sp>
        <p:nvSpPr>
          <p:cNvPr id="3" name="Content Placeholder 2"/>
          <p:cNvSpPr>
            <a:spLocks noGrp="1"/>
          </p:cNvSpPr>
          <p:nvPr>
            <p:ph idx="1"/>
          </p:nvPr>
        </p:nvSpPr>
        <p:spPr/>
        <p:txBody>
          <a:bodyPr>
            <a:normAutofit lnSpcReduction="10000"/>
          </a:bodyPr>
          <a:lstStyle/>
          <a:p>
            <a:r>
              <a:rPr lang="en-US" dirty="0"/>
              <a:t>A </a:t>
            </a:r>
            <a:r>
              <a:rPr lang="en-US" b="1" dirty="0"/>
              <a:t>SYSTEM</a:t>
            </a:r>
            <a:r>
              <a:rPr lang="en-US" dirty="0"/>
              <a:t> IS A GROUP OF RELATED COMPONENTS AND OPERATIONS THAT INTERACT TO PERFORM A TASK.</a:t>
            </a:r>
          </a:p>
          <a:p>
            <a:pPr lvl="1"/>
            <a:r>
              <a:rPr lang="en-US" dirty="0"/>
              <a:t>PEOPLE</a:t>
            </a:r>
          </a:p>
          <a:p>
            <a:pPr lvl="1"/>
            <a:r>
              <a:rPr lang="en-US" dirty="0"/>
              <a:t>PROCEDURES</a:t>
            </a:r>
          </a:p>
          <a:p>
            <a:pPr lvl="1"/>
            <a:r>
              <a:rPr lang="en-US" dirty="0"/>
              <a:t>DATA / INFORMATION</a:t>
            </a:r>
          </a:p>
          <a:p>
            <a:pPr lvl="1"/>
            <a:r>
              <a:rPr lang="en-US" dirty="0"/>
              <a:t>HARDWARE</a:t>
            </a:r>
          </a:p>
          <a:p>
            <a:pPr lvl="1"/>
            <a:r>
              <a:rPr lang="en-US" dirty="0"/>
              <a:t>SOFTWARE AND </a:t>
            </a:r>
          </a:p>
          <a:p>
            <a:pPr lvl="1"/>
            <a:r>
              <a:rPr lang="en-US" dirty="0"/>
              <a:t>COMMUNICATIONS</a:t>
            </a:r>
            <a:endParaRPr lang="en-GB" dirty="0"/>
          </a:p>
        </p:txBody>
      </p:sp>
    </p:spTree>
    <p:extLst>
      <p:ext uri="{BB962C8B-B14F-4D97-AF65-F5344CB8AC3E}">
        <p14:creationId xmlns:p14="http://schemas.microsoft.com/office/powerpoint/2010/main" val="21919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TWO TYPES</a:t>
            </a:r>
          </a:p>
          <a:p>
            <a:pPr marL="0" indent="0">
              <a:buNone/>
            </a:pPr>
            <a:endParaRPr lang="en-US" dirty="0"/>
          </a:p>
          <a:p>
            <a:pPr marL="514350" indent="-514350">
              <a:buFont typeface="+mj-lt"/>
              <a:buAutoNum type="arabicPeriod"/>
            </a:pPr>
            <a:r>
              <a:rPr lang="en-US" dirty="0"/>
              <a:t>PROFESSIONALS</a:t>
            </a:r>
          </a:p>
          <a:p>
            <a:pPr marL="914400" lvl="1" indent="-514350">
              <a:buFont typeface="+mj-lt"/>
              <a:buAutoNum type="arabicPeriod"/>
            </a:pPr>
            <a:r>
              <a:rPr lang="en-US" dirty="0"/>
              <a:t>PERSONS WHO HAVE HAD  FORMAL EDUCATION IN TECHNICAL ASPECTS OF USING A COMPUTER-COMMMUNICATION SYSTEM</a:t>
            </a:r>
          </a:p>
          <a:p>
            <a:pPr marL="514350" indent="-514350">
              <a:buFont typeface="+mj-lt"/>
              <a:buAutoNum type="arabicPeriod"/>
            </a:pPr>
            <a:r>
              <a:rPr lang="en-US" dirty="0"/>
              <a:t>END-USERS</a:t>
            </a:r>
          </a:p>
          <a:p>
            <a:pPr marL="400050" lvl="1" indent="0">
              <a:buNone/>
            </a:pPr>
            <a:r>
              <a:rPr lang="en-US" dirty="0"/>
              <a:t>SIMPLY A USER WITHOUT MUCH TECHNICAL KNOWLEDGE OF INFORMATION TECHNOLOGY WHO  USES COMPUTERS FOR ENTERTAINMENT, EDUCATION AND WORK RELATED TASKS. </a:t>
            </a:r>
          </a:p>
          <a:p>
            <a:pPr marL="514350" indent="-514350">
              <a:buFont typeface="+mj-lt"/>
              <a:buAutoNum type="arabicPeriod"/>
            </a:pPr>
            <a:endParaRPr lang="en-US" dirty="0"/>
          </a:p>
          <a:p>
            <a:endParaRPr lang="en-GB" dirty="0"/>
          </a:p>
        </p:txBody>
      </p:sp>
    </p:spTree>
    <p:extLst>
      <p:ext uri="{BB962C8B-B14F-4D97-AF65-F5344CB8AC3E}">
        <p14:creationId xmlns:p14="http://schemas.microsoft.com/office/powerpoint/2010/main" val="3396751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1945</TotalTime>
  <Words>2545</Words>
  <Application>Microsoft Office PowerPoint</Application>
  <PresentationFormat>On-screen Show (4:3)</PresentationFormat>
  <Paragraphs>374</Paragraphs>
  <Slides>60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Times New Roman</vt:lpstr>
      <vt:lpstr>Wingdings</vt:lpstr>
      <vt:lpstr>Office Theme</vt:lpstr>
      <vt:lpstr>ME 127  INFORMATION  TECHNOLOGY  I (2, 0,2)</vt:lpstr>
      <vt:lpstr>COURSE CONTENT</vt:lpstr>
      <vt:lpstr>OBJECTIVES</vt:lpstr>
      <vt:lpstr>DEFINITION </vt:lpstr>
      <vt:lpstr>CONSEQUENCES OF  TECH. CONVERGENCE</vt:lpstr>
      <vt:lpstr>WHAT IS A COMPUTER</vt:lpstr>
      <vt:lpstr>DIGITAL BASICS OF COMPUTERS</vt:lpstr>
      <vt:lpstr>ELEMENTS OF A COMPUTER  -COMMUNICATIONS SYSTEM</vt:lpstr>
      <vt:lpstr>PEOPLE</vt:lpstr>
      <vt:lpstr>PROCEDURES</vt:lpstr>
      <vt:lpstr>DATA / INFORMATION</vt:lpstr>
      <vt:lpstr>STORAGE OF DATA / INFORMATION</vt:lpstr>
      <vt:lpstr>HARDWARE</vt:lpstr>
      <vt:lpstr>HARDWARE CONT’D</vt:lpstr>
      <vt:lpstr>HARDWARE CONT’D</vt:lpstr>
      <vt:lpstr>SOFTWARE </vt:lpstr>
      <vt:lpstr>SOFTWARE CONT’D</vt:lpstr>
      <vt:lpstr>OPERATING SYSTEMS</vt:lpstr>
      <vt:lpstr>UTILITY</vt:lpstr>
      <vt:lpstr>LANGUAGE TRANSLATORS</vt:lpstr>
      <vt:lpstr>COMMUNICATION </vt:lpstr>
      <vt:lpstr>WINDOWS</vt:lpstr>
      <vt:lpstr>BASIC DATA / INFORMATION ITEM </vt:lpstr>
      <vt:lpstr>FILENAME</vt:lpstr>
      <vt:lpstr>GUIDELINES FOR CREATING FILENAMES</vt:lpstr>
      <vt:lpstr>EXTENSIONS</vt:lpstr>
      <vt:lpstr>CREATING FILES</vt:lpstr>
      <vt:lpstr>SAVING PROCEDURE</vt:lpstr>
      <vt:lpstr>FILE LOCATION</vt:lpstr>
      <vt:lpstr>CREATING FOLDERS</vt:lpstr>
      <vt:lpstr>SEARCHING FOR FILES</vt:lpstr>
      <vt:lpstr>COMMAND DRIVEN INTERRFACE</vt:lpstr>
      <vt:lpstr>PowerPoint Presentation</vt:lpstr>
      <vt:lpstr>SEARCH USING COMMAND PROMPT</vt:lpstr>
      <vt:lpstr>Examples of cdi commands(DOS)  </vt:lpstr>
      <vt:lpstr>WORD Processing</vt:lpstr>
      <vt:lpstr>PowerPoint Presentation</vt:lpstr>
      <vt:lpstr>Standard Features of Word Processors </vt:lpstr>
      <vt:lpstr>Standard Features of Word Processors </vt:lpstr>
      <vt:lpstr>WORD PROCESSING</vt:lpstr>
      <vt:lpstr>WORD PROCESSING</vt:lpstr>
      <vt:lpstr>  </vt:lpstr>
      <vt:lpstr>WORD PROCESSING</vt:lpstr>
      <vt:lpstr>WORD PROCESSING</vt:lpstr>
      <vt:lpstr>WORD PROCESSING</vt:lpstr>
      <vt:lpstr>WORD PROCESSING</vt:lpstr>
      <vt:lpstr>WORD PROCESSING</vt:lpstr>
      <vt:lpstr>PRACTICAL APPLICATION OF WORD PROCESSING</vt:lpstr>
      <vt:lpstr>CHOSEN WORD PROCESSOR</vt:lpstr>
      <vt:lpstr>INTRODUCTION TO MICRSOFT WORD</vt:lpstr>
      <vt:lpstr>FAMILIARISATION WITH WORD INTERFACE</vt:lpstr>
      <vt:lpstr>HOME RIBBON</vt:lpstr>
      <vt:lpstr>GENERAL FORMAT OF A REPORT</vt:lpstr>
      <vt:lpstr>GENERAL FORMAT OF A REPORT(cont’d)</vt:lpstr>
      <vt:lpstr>GENERAL FORMAT OF A REPORT(cont’d)</vt:lpstr>
      <vt:lpstr>Using Microsoft Word (SCHEDULE OF ACTIVITIES)</vt:lpstr>
      <vt:lpstr>CREATION OF TITLE PAGE</vt:lpstr>
      <vt:lpstr>PowerPoint Presentation</vt:lpstr>
      <vt:lpstr>SAMPLE TITLE PAGE</vt:lpstr>
      <vt:lpstr>CREATION OF TABLE OF CONTENT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 127  INFORMATION  TECHNOLOGY  I (2, 0,2)</dc:title>
  <dc:creator>micsac</dc:creator>
  <cp:lastModifiedBy>Benjamin</cp:lastModifiedBy>
  <cp:revision>107</cp:revision>
  <dcterms:created xsi:type="dcterms:W3CDTF">2017-06-17T09:42:36Z</dcterms:created>
  <dcterms:modified xsi:type="dcterms:W3CDTF">2021-02-18T21:22:53Z</dcterms:modified>
</cp:coreProperties>
</file>