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9" r:id="rId4"/>
    <p:sldId id="260" r:id="rId5"/>
    <p:sldId id="261" r:id="rId6"/>
    <p:sldId id="262" r:id="rId7"/>
    <p:sldId id="267"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 id="283" r:id="rId27"/>
    <p:sldId id="282" r:id="rId28"/>
    <p:sldId id="285" r:id="rId29"/>
    <p:sldId id="284" r:id="rId30"/>
    <p:sldId id="287"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8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EB8245-8147-8B48-A93A-33424ACBED41}" type="datetimeFigureOut">
              <a:rPr lang="en-US" smtClean="0"/>
              <a:t>04/04/16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819693-7BCA-2642-B7BC-B7C7E4E463AB}" type="slidenum">
              <a:rPr lang="en-US" smtClean="0"/>
              <a:t>‹#›</a:t>
            </a:fld>
            <a:endParaRPr lang="en-US"/>
          </a:p>
        </p:txBody>
      </p:sp>
    </p:spTree>
    <p:extLst>
      <p:ext uri="{BB962C8B-B14F-4D97-AF65-F5344CB8AC3E}">
        <p14:creationId xmlns:p14="http://schemas.microsoft.com/office/powerpoint/2010/main" val="17309109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19693-7BCA-2642-B7BC-B7C7E4E463AB}" type="slidenum">
              <a:rPr lang="en-US" smtClean="0"/>
              <a:t>30</a:t>
            </a:fld>
            <a:endParaRPr lang="en-US"/>
          </a:p>
        </p:txBody>
      </p:sp>
    </p:spTree>
    <p:extLst>
      <p:ext uri="{BB962C8B-B14F-4D97-AF65-F5344CB8AC3E}">
        <p14:creationId xmlns:p14="http://schemas.microsoft.com/office/powerpoint/2010/main" val="61706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F53418-A48D-904C-B49E-DAE4CF5588FC}" type="datetimeFigureOut">
              <a:rPr lang="en-US" smtClean="0"/>
              <a:t>04/04/16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76139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53418-A48D-904C-B49E-DAE4CF5588FC}" type="datetimeFigureOut">
              <a:rPr lang="en-US" smtClean="0"/>
              <a:t>04/04/16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294145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53418-A48D-904C-B49E-DAE4CF5588FC}" type="datetimeFigureOut">
              <a:rPr lang="en-US" smtClean="0"/>
              <a:t>04/04/16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32417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53418-A48D-904C-B49E-DAE4CF5588FC}" type="datetimeFigureOut">
              <a:rPr lang="en-US" smtClean="0"/>
              <a:t>04/04/16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139453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F53418-A48D-904C-B49E-DAE4CF5588FC}" type="datetimeFigureOut">
              <a:rPr lang="en-US" smtClean="0"/>
              <a:t>04/04/16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177137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F53418-A48D-904C-B49E-DAE4CF5588FC}" type="datetimeFigureOut">
              <a:rPr lang="en-US" smtClean="0"/>
              <a:t>04/04/16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40084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F53418-A48D-904C-B49E-DAE4CF5588FC}" type="datetimeFigureOut">
              <a:rPr lang="en-US" smtClean="0"/>
              <a:t>04/04/16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315670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F53418-A48D-904C-B49E-DAE4CF5588FC}" type="datetimeFigureOut">
              <a:rPr lang="en-US" smtClean="0"/>
              <a:t>04/04/16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201833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53418-A48D-904C-B49E-DAE4CF5588FC}" type="datetimeFigureOut">
              <a:rPr lang="en-US" smtClean="0"/>
              <a:t>04/04/16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36554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53418-A48D-904C-B49E-DAE4CF5588FC}" type="datetimeFigureOut">
              <a:rPr lang="en-US" smtClean="0"/>
              <a:t>04/04/16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47312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53418-A48D-904C-B49E-DAE4CF5588FC}" type="datetimeFigureOut">
              <a:rPr lang="en-US" smtClean="0"/>
              <a:t>04/04/16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CE87F-7D59-994A-8E75-F636360661C7}" type="slidenum">
              <a:rPr lang="en-US" smtClean="0"/>
              <a:t>‹#›</a:t>
            </a:fld>
            <a:endParaRPr lang="en-US"/>
          </a:p>
        </p:txBody>
      </p:sp>
    </p:spTree>
    <p:extLst>
      <p:ext uri="{BB962C8B-B14F-4D97-AF65-F5344CB8AC3E}">
        <p14:creationId xmlns:p14="http://schemas.microsoft.com/office/powerpoint/2010/main" val="3306402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53418-A48D-904C-B49E-DAE4CF5588FC}" type="datetimeFigureOut">
              <a:rPr lang="en-US" smtClean="0"/>
              <a:t>04/04/16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CE87F-7D59-994A-8E75-F636360661C7}" type="slidenum">
              <a:rPr lang="en-US" smtClean="0"/>
              <a:t>‹#›</a:t>
            </a:fld>
            <a:endParaRPr lang="en-US"/>
          </a:p>
        </p:txBody>
      </p:sp>
    </p:spTree>
    <p:extLst>
      <p:ext uri="{BB962C8B-B14F-4D97-AF65-F5344CB8AC3E}">
        <p14:creationId xmlns:p14="http://schemas.microsoft.com/office/powerpoint/2010/main" val="290191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oleObject" Target="../embeddings/oleObject2.bin"/><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ja-JP" dirty="0" smtClean="0"/>
              <a:t>Dr.</a:t>
            </a:r>
            <a:r>
              <a:rPr lang="ja-JP" altLang="en-US" dirty="0" smtClean="0"/>
              <a:t> </a:t>
            </a:r>
            <a:r>
              <a:rPr lang="en-US" altLang="ja-JP" dirty="0" smtClean="0"/>
              <a:t>Eric</a:t>
            </a:r>
            <a:r>
              <a:rPr lang="ja-JP" altLang="en-US" dirty="0" smtClean="0"/>
              <a:t> </a:t>
            </a:r>
            <a:r>
              <a:rPr lang="en-US" altLang="ja-JP" dirty="0" smtClean="0"/>
              <a:t>K.</a:t>
            </a:r>
            <a:r>
              <a:rPr lang="ja-JP" altLang="en-US" dirty="0" smtClean="0"/>
              <a:t> </a:t>
            </a:r>
            <a:r>
              <a:rPr lang="en-US" altLang="ja-JP" dirty="0" smtClean="0"/>
              <a:t>K.</a:t>
            </a:r>
            <a:r>
              <a:rPr lang="ja-JP" altLang="en-US" dirty="0" smtClean="0"/>
              <a:t> </a:t>
            </a:r>
            <a:r>
              <a:rPr lang="en-US" altLang="ja-JP" dirty="0" smtClean="0"/>
              <a:t>Abavare</a:t>
            </a:r>
            <a:endParaRPr lang="en-US" dirty="0"/>
          </a:p>
        </p:txBody>
      </p:sp>
      <p:sp>
        <p:nvSpPr>
          <p:cNvPr id="4" name="Title 3"/>
          <p:cNvSpPr>
            <a:spLocks noGrp="1"/>
          </p:cNvSpPr>
          <p:nvPr>
            <p:ph type="ctrTitle"/>
          </p:nvPr>
        </p:nvSpPr>
        <p:spPr/>
        <p:txBody>
          <a:bodyPr/>
          <a:lstStyle/>
          <a:p>
            <a:r>
              <a:rPr lang="en-US" altLang="ja-JP" b="1" dirty="0" smtClean="0"/>
              <a:t>Acoustic</a:t>
            </a:r>
            <a:r>
              <a:rPr lang="ja-JP" altLang="en-US" b="1" dirty="0" smtClean="0"/>
              <a:t> </a:t>
            </a:r>
            <a:r>
              <a:rPr lang="en-US" altLang="ja-JP" b="1" dirty="0" smtClean="0"/>
              <a:t>Waves</a:t>
            </a:r>
            <a:endParaRPr lang="en-US" b="1" dirty="0"/>
          </a:p>
        </p:txBody>
      </p:sp>
    </p:spTree>
    <p:extLst>
      <p:ext uri="{BB962C8B-B14F-4D97-AF65-F5344CB8AC3E}">
        <p14:creationId xmlns:p14="http://schemas.microsoft.com/office/powerpoint/2010/main" val="713361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Digital</a:t>
            </a:r>
            <a:r>
              <a:rPr lang="ja-JP" altLang="en-US" dirty="0" smtClean="0"/>
              <a:t> </a:t>
            </a:r>
            <a:r>
              <a:rPr lang="en-US" altLang="ja-JP" dirty="0" smtClean="0"/>
              <a:t>Recording</a:t>
            </a:r>
            <a:endParaRPr lang="en-US" dirty="0"/>
          </a:p>
        </p:txBody>
      </p:sp>
      <p:sp>
        <p:nvSpPr>
          <p:cNvPr id="3" name="Content Placeholder 2"/>
          <p:cNvSpPr>
            <a:spLocks noGrp="1"/>
          </p:cNvSpPr>
          <p:nvPr>
            <p:ph idx="1"/>
          </p:nvPr>
        </p:nvSpPr>
        <p:spPr/>
        <p:txBody>
          <a:bodyPr>
            <a:normAutofit fontScale="92500" lnSpcReduction="10000"/>
          </a:bodyPr>
          <a:lstStyle/>
          <a:p>
            <a:r>
              <a:rPr lang="en-GB" dirty="0"/>
              <a:t>Digital recording and reproduction converts the </a:t>
            </a:r>
            <a:r>
              <a:rPr lang="en-GB" dirty="0" smtClean="0"/>
              <a:t>analog</a:t>
            </a:r>
            <a:r>
              <a:rPr lang="en-GB" dirty="0" smtClean="0"/>
              <a:t>ue</a:t>
            </a:r>
            <a:r>
              <a:rPr lang="en-GB" dirty="0" smtClean="0"/>
              <a:t> </a:t>
            </a:r>
            <a:r>
              <a:rPr lang="en-GB" dirty="0"/>
              <a:t>sound signal picked up by the microphone to a digital form by a process of digitization, allowing it to be stored and transmitted by a wider variety of media.</a:t>
            </a:r>
            <a:r>
              <a:rPr lang="en-US" dirty="0" smtClean="0">
                <a:effectLst/>
              </a:rPr>
              <a:t> </a:t>
            </a:r>
          </a:p>
          <a:p>
            <a:r>
              <a:rPr lang="en-GB" dirty="0"/>
              <a:t>Digital recording stores audio as </a:t>
            </a:r>
            <a:r>
              <a:rPr lang="en-GB" u="sng" dirty="0"/>
              <a:t>a series of binary numbers</a:t>
            </a:r>
            <a:r>
              <a:rPr lang="en-GB" dirty="0"/>
              <a:t> representing samples of the amplitude of the audio signal at equal time intervals, at a sample rate so fast that the human ear perceives the result as continuous sound</a:t>
            </a:r>
            <a:r>
              <a:rPr lang="en-US" dirty="0" smtClean="0">
                <a:effectLst/>
              </a:rPr>
              <a:t> </a:t>
            </a:r>
            <a:endParaRPr lang="en-US" dirty="0"/>
          </a:p>
        </p:txBody>
      </p:sp>
    </p:spTree>
    <p:extLst>
      <p:ext uri="{BB962C8B-B14F-4D97-AF65-F5344CB8AC3E}">
        <p14:creationId xmlns:p14="http://schemas.microsoft.com/office/powerpoint/2010/main" val="395234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The ear sound recording and reproduction</a:t>
            </a:r>
            <a:r>
              <a:rPr lang="en-US" dirty="0" smtClean="0">
                <a:effectLst/>
              </a:rPr>
              <a:t> </a:t>
            </a:r>
            <a:endParaRPr lang="en-US" dirty="0"/>
          </a:p>
        </p:txBody>
      </p:sp>
      <p:sp>
        <p:nvSpPr>
          <p:cNvPr id="3" name="Content Placeholder 2"/>
          <p:cNvSpPr>
            <a:spLocks noGrp="1"/>
          </p:cNvSpPr>
          <p:nvPr>
            <p:ph idx="1"/>
          </p:nvPr>
        </p:nvSpPr>
        <p:spPr/>
        <p:txBody>
          <a:bodyPr/>
          <a:lstStyle/>
          <a:p>
            <a:r>
              <a:rPr lang="en-GB" dirty="0"/>
              <a:t>Human ear is a natural sound receiver. The human voice and the human ear together form a fundamental and natural sound system</a:t>
            </a:r>
            <a:r>
              <a:rPr lang="en-US" dirty="0" smtClean="0">
                <a:effectLst/>
              </a:rPr>
              <a:t> </a:t>
            </a:r>
          </a:p>
          <a:p>
            <a:r>
              <a:rPr lang="en-GB" dirty="0"/>
              <a:t>The hearing mechanism is a highly sensitive electro-acoustic transducer. The human ear responds to sound waves of a wide range of frequencies waveforms and intensity</a:t>
            </a:r>
            <a:r>
              <a:rPr lang="en-US" dirty="0" smtClean="0">
                <a:effectLst/>
              </a:rPr>
              <a:t> </a:t>
            </a:r>
            <a:endParaRPr lang="en-US" dirty="0"/>
          </a:p>
        </p:txBody>
      </p:sp>
    </p:spTree>
    <p:extLst>
      <p:ext uri="{BB962C8B-B14F-4D97-AF65-F5344CB8AC3E}">
        <p14:creationId xmlns:p14="http://schemas.microsoft.com/office/powerpoint/2010/main" val="336886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170" y="-296862"/>
            <a:ext cx="8229600" cy="1143000"/>
          </a:xfrm>
        </p:spPr>
        <p:txBody>
          <a:bodyPr>
            <a:normAutofit fontScale="90000"/>
          </a:bodyPr>
          <a:lstStyle/>
          <a:p>
            <a:r>
              <a:rPr lang="en-US" altLang="ja-JP" dirty="0" smtClean="0"/>
              <a:t>Ear</a:t>
            </a:r>
            <a:r>
              <a:rPr lang="ja-JP" altLang="en-US" dirty="0" smtClean="0"/>
              <a:t> </a:t>
            </a:r>
            <a:r>
              <a:rPr lang="en-US" altLang="ja-JP" dirty="0" smtClean="0"/>
              <a:t>sound</a:t>
            </a:r>
            <a:r>
              <a:rPr lang="ja-JP" altLang="en-US" dirty="0" smtClean="0"/>
              <a:t> </a:t>
            </a:r>
            <a:r>
              <a:rPr lang="en-US" altLang="ja-JP" dirty="0" smtClean="0"/>
              <a:t>recording</a:t>
            </a:r>
            <a:r>
              <a:rPr lang="ja-JP" altLang="en-US" dirty="0" smtClean="0"/>
              <a:t> </a:t>
            </a:r>
            <a:r>
              <a:rPr lang="en-US" altLang="ja-JP" dirty="0" smtClean="0"/>
              <a:t>and</a:t>
            </a:r>
            <a:r>
              <a:rPr lang="ja-JP" altLang="en-US" dirty="0" smtClean="0"/>
              <a:t> </a:t>
            </a:r>
            <a:r>
              <a:rPr lang="en-US" altLang="ja-JP" dirty="0" smtClean="0"/>
              <a:t>production</a:t>
            </a:r>
            <a:endParaRPr lang="en-US" dirty="0"/>
          </a:p>
        </p:txBody>
      </p:sp>
      <p:sp>
        <p:nvSpPr>
          <p:cNvPr id="3" name="Content Placeholder 2"/>
          <p:cNvSpPr>
            <a:spLocks noGrp="1"/>
          </p:cNvSpPr>
          <p:nvPr>
            <p:ph idx="1"/>
          </p:nvPr>
        </p:nvSpPr>
        <p:spPr>
          <a:xfrm>
            <a:off x="332001" y="705776"/>
            <a:ext cx="8229600" cy="5644638"/>
          </a:xfrm>
        </p:spPr>
        <p:txBody>
          <a:bodyPr>
            <a:normAutofit lnSpcReduction="10000"/>
          </a:bodyPr>
          <a:lstStyle/>
          <a:p>
            <a:r>
              <a:rPr lang="en-GB" dirty="0"/>
              <a:t>The brain converts these pulses into aural sensations </a:t>
            </a:r>
            <a:r>
              <a:rPr lang="en-GB" dirty="0" err="1"/>
              <a:t>viz</a:t>
            </a:r>
            <a:r>
              <a:rPr lang="en-GB" dirty="0"/>
              <a:t> perception of sound. </a:t>
            </a:r>
            <a:endParaRPr lang="en-GB" dirty="0" smtClean="0"/>
          </a:p>
          <a:p>
            <a:r>
              <a:rPr lang="en-GB" dirty="0"/>
              <a:t>The human ear responds to frequencies in the range 20 to 20,000 hertz .The range of sound intensity over which the ear is sensitive is 1 watt/m</a:t>
            </a:r>
            <a:r>
              <a:rPr lang="en-GB" baseline="30000" dirty="0"/>
              <a:t>2</a:t>
            </a:r>
            <a:r>
              <a:rPr lang="en-GB" dirty="0"/>
              <a:t> to 10</a:t>
            </a:r>
            <a:r>
              <a:rPr lang="en-GB" baseline="30000" dirty="0"/>
              <a:t>-12 </a:t>
            </a:r>
            <a:r>
              <a:rPr lang="en-GB" dirty="0"/>
              <a:t>watt/m</a:t>
            </a:r>
            <a:r>
              <a:rPr lang="en-GB" baseline="30000" dirty="0"/>
              <a:t>2</a:t>
            </a:r>
            <a:r>
              <a:rPr lang="en-US" dirty="0" smtClean="0">
                <a:effectLst/>
              </a:rPr>
              <a:t> </a:t>
            </a:r>
          </a:p>
          <a:p>
            <a:r>
              <a:rPr lang="en-GB" dirty="0"/>
              <a:t>The human ear is more sensitive to variations </a:t>
            </a:r>
            <a:r>
              <a:rPr lang="en-GB" dirty="0" smtClean="0"/>
              <a:t>in</a:t>
            </a:r>
            <a:r>
              <a:rPr lang="en-GB" dirty="0" smtClean="0"/>
              <a:t> </a:t>
            </a:r>
            <a:r>
              <a:rPr lang="en-GB" dirty="0" smtClean="0"/>
              <a:t>frequencies </a:t>
            </a:r>
            <a:r>
              <a:rPr lang="en-GB" dirty="0"/>
              <a:t>as compared to variations in sound </a:t>
            </a:r>
            <a:r>
              <a:rPr lang="en-GB" dirty="0" smtClean="0"/>
              <a:t>intensities</a:t>
            </a:r>
            <a:r>
              <a:rPr lang="en-GB" dirty="0" smtClean="0"/>
              <a:t>.</a:t>
            </a:r>
          </a:p>
          <a:p>
            <a:r>
              <a:rPr lang="en-GB" dirty="0"/>
              <a:t>The human ear is comparatively more sensitive to sounds of low intensity.  </a:t>
            </a:r>
            <a:endParaRPr lang="en-US" dirty="0"/>
          </a:p>
          <a:p>
            <a:endParaRPr lang="en-GB" dirty="0" smtClean="0"/>
          </a:p>
          <a:p>
            <a:endParaRPr lang="en-GB" dirty="0" smtClean="0"/>
          </a:p>
          <a:p>
            <a:endParaRPr lang="en-GB" dirty="0" smtClean="0"/>
          </a:p>
          <a:p>
            <a:endParaRPr lang="en-GB" dirty="0" smtClean="0"/>
          </a:p>
          <a:p>
            <a:endParaRPr lang="en-US" dirty="0"/>
          </a:p>
        </p:txBody>
      </p:sp>
    </p:spTree>
    <p:extLst>
      <p:ext uri="{BB962C8B-B14F-4D97-AF65-F5344CB8AC3E}">
        <p14:creationId xmlns:p14="http://schemas.microsoft.com/office/powerpoint/2010/main" val="80169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The loudspeaker sound recording and reproduction </a:t>
            </a:r>
            <a:endParaRPr lang="en-US" dirty="0"/>
          </a:p>
        </p:txBody>
      </p:sp>
      <p:sp>
        <p:nvSpPr>
          <p:cNvPr id="3" name="Content Placeholder 2"/>
          <p:cNvSpPr>
            <a:spLocks noGrp="1"/>
          </p:cNvSpPr>
          <p:nvPr>
            <p:ph idx="1"/>
          </p:nvPr>
        </p:nvSpPr>
        <p:spPr>
          <a:xfrm>
            <a:off x="143085" y="1600200"/>
            <a:ext cx="9000915" cy="4525963"/>
          </a:xfrm>
        </p:spPr>
        <p:txBody>
          <a:bodyPr>
            <a:normAutofit lnSpcReduction="10000"/>
          </a:bodyPr>
          <a:lstStyle/>
          <a:p>
            <a:r>
              <a:rPr lang="en-GB" dirty="0"/>
              <a:t>A loudspeaker also works on the principle that a magnet exerts a force on a current –carrying </a:t>
            </a:r>
            <a:r>
              <a:rPr lang="en-GB" dirty="0" smtClean="0"/>
              <a:t>wire</a:t>
            </a:r>
          </a:p>
          <a:p>
            <a:r>
              <a:rPr lang="en-GB" dirty="0" smtClean="0"/>
              <a:t> </a:t>
            </a:r>
            <a:r>
              <a:rPr lang="en-GB" dirty="0"/>
              <a:t>A permanent magnet is mounted directly in line with the coil of wire </a:t>
            </a:r>
            <a:r>
              <a:rPr lang="en-GB" dirty="0" smtClean="0"/>
              <a:t>.</a:t>
            </a:r>
          </a:p>
          <a:p>
            <a:r>
              <a:rPr lang="en-GB" dirty="0"/>
              <a:t>As the current alternates at the frequency of the audio signal the coil and attached speaker cone move back and forth at the same frequency, causing alternate compression and rarefaction of all adjacent air, and sound waves are produced.</a:t>
            </a:r>
            <a:r>
              <a:rPr lang="en-US" dirty="0" smtClean="0">
                <a:effectLst/>
              </a:rPr>
              <a:t> </a:t>
            </a:r>
            <a:endParaRPr lang="en-US" dirty="0"/>
          </a:p>
        </p:txBody>
      </p:sp>
    </p:spTree>
    <p:extLst>
      <p:ext uri="{BB962C8B-B14F-4D97-AF65-F5344CB8AC3E}">
        <p14:creationId xmlns:p14="http://schemas.microsoft.com/office/powerpoint/2010/main" val="297428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Sound track pitch</a:t>
            </a:r>
            <a:r>
              <a:rPr lang="en-US" dirty="0" smtClean="0">
                <a:effectLst/>
              </a:rPr>
              <a:t> </a:t>
            </a:r>
            <a:endParaRPr lang="en-US" dirty="0"/>
          </a:p>
        </p:txBody>
      </p:sp>
      <p:sp>
        <p:nvSpPr>
          <p:cNvPr id="3" name="Content Placeholder 2"/>
          <p:cNvSpPr>
            <a:spLocks noGrp="1"/>
          </p:cNvSpPr>
          <p:nvPr>
            <p:ph idx="1"/>
          </p:nvPr>
        </p:nvSpPr>
        <p:spPr/>
        <p:txBody>
          <a:bodyPr>
            <a:normAutofit lnSpcReduction="10000"/>
          </a:bodyPr>
          <a:lstStyle/>
          <a:p>
            <a:r>
              <a:rPr lang="en-GB" dirty="0"/>
              <a:t>Pitch represents </a:t>
            </a:r>
            <a:r>
              <a:rPr lang="en-GB" u="sng" dirty="0"/>
              <a:t>the perceived fundamental frequency of a sou</a:t>
            </a:r>
            <a:r>
              <a:rPr lang="en-GB" dirty="0"/>
              <a:t>nd. It is one of the four major auditory attributes of sounds along with loudness, timbre and sound source </a:t>
            </a:r>
            <a:r>
              <a:rPr lang="en-GB" dirty="0" smtClean="0"/>
              <a:t>location</a:t>
            </a:r>
          </a:p>
          <a:p>
            <a:r>
              <a:rPr lang="en-US" dirty="0" smtClean="0">
                <a:effectLst/>
              </a:rPr>
              <a:t> </a:t>
            </a:r>
            <a:r>
              <a:rPr lang="en-GB" dirty="0"/>
              <a:t>When the </a:t>
            </a:r>
            <a:r>
              <a:rPr lang="en-GB" u="sng" dirty="0"/>
              <a:t>actual fundamental </a:t>
            </a:r>
            <a:r>
              <a:rPr lang="en-GB" dirty="0"/>
              <a:t>frequency can be precisely determined through physical measurement, it may differ from the perceived pitch </a:t>
            </a:r>
            <a:r>
              <a:rPr lang="en-GB" dirty="0" smtClean="0"/>
              <a:t>because of </a:t>
            </a:r>
            <a:r>
              <a:rPr lang="en-GB" u="sng" dirty="0" smtClean="0"/>
              <a:t>overtones</a:t>
            </a:r>
            <a:r>
              <a:rPr lang="en-GB" dirty="0" smtClean="0"/>
              <a:t>, </a:t>
            </a:r>
            <a:r>
              <a:rPr lang="en-GB" dirty="0"/>
              <a:t>also known as partials, </a:t>
            </a:r>
            <a:r>
              <a:rPr lang="en-GB" u="sng" dirty="0"/>
              <a:t>harmonic</a:t>
            </a:r>
            <a:r>
              <a:rPr lang="en-GB" dirty="0"/>
              <a:t> </a:t>
            </a:r>
            <a:r>
              <a:rPr lang="en-GB" dirty="0" smtClean="0"/>
              <a:t>or </a:t>
            </a:r>
            <a:r>
              <a:rPr lang="en-GB" dirty="0"/>
              <a:t>otherwise</a:t>
            </a:r>
            <a:r>
              <a:rPr lang="en-US" dirty="0" smtClean="0">
                <a:effectLst/>
              </a:rPr>
              <a:t> </a:t>
            </a:r>
            <a:endParaRPr lang="en-US" dirty="0"/>
          </a:p>
        </p:txBody>
      </p:sp>
    </p:spTree>
    <p:extLst>
      <p:ext uri="{BB962C8B-B14F-4D97-AF65-F5344CB8AC3E}">
        <p14:creationId xmlns:p14="http://schemas.microsoft.com/office/powerpoint/2010/main" val="1669412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Loudness and </a:t>
            </a:r>
            <a:r>
              <a:rPr lang="en-GB" b="1" dirty="0" smtClean="0"/>
              <a:t>Intensity</a:t>
            </a:r>
            <a:endParaRPr lang="en-US" dirty="0"/>
          </a:p>
        </p:txBody>
      </p:sp>
      <p:sp>
        <p:nvSpPr>
          <p:cNvPr id="3" name="Content Placeholder 2"/>
          <p:cNvSpPr>
            <a:spLocks noGrp="1"/>
          </p:cNvSpPr>
          <p:nvPr>
            <p:ph idx="1"/>
          </p:nvPr>
        </p:nvSpPr>
        <p:spPr/>
        <p:txBody>
          <a:bodyPr>
            <a:normAutofit fontScale="92500"/>
          </a:bodyPr>
          <a:lstStyle/>
          <a:p>
            <a:r>
              <a:rPr lang="en-GB" dirty="0"/>
              <a:t>The amount </a:t>
            </a:r>
            <a:r>
              <a:rPr lang="en-GB" u="sng" dirty="0"/>
              <a:t>of energy which is transported past a given area of the medium per unit of time</a:t>
            </a:r>
            <a:r>
              <a:rPr lang="en-GB" dirty="0"/>
              <a:t> is known as the </a:t>
            </a:r>
            <a:r>
              <a:rPr lang="en-GB" u="sng" dirty="0"/>
              <a:t>intensity of the sound wave</a:t>
            </a:r>
            <a:r>
              <a:rPr lang="en-US" u="sng" dirty="0" smtClean="0">
                <a:effectLst/>
              </a:rPr>
              <a:t> </a:t>
            </a:r>
          </a:p>
          <a:p>
            <a:r>
              <a:rPr lang="en-US" dirty="0" smtClean="0">
                <a:effectLst/>
              </a:rPr>
              <a:t>Depends on Amplitude of vibration of the medium</a:t>
            </a:r>
          </a:p>
          <a:p>
            <a:r>
              <a:rPr lang="en-GB" dirty="0"/>
              <a:t>Intensity is the energy/time/area; and since the energy/time ratio is equivalent to the quantity power, intensity is simply the</a:t>
            </a:r>
            <a:r>
              <a:rPr lang="en-GB" u="sng" dirty="0"/>
              <a:t> power/area</a:t>
            </a:r>
            <a:r>
              <a:rPr lang="en-GB" dirty="0"/>
              <a:t>.</a:t>
            </a:r>
            <a:r>
              <a:rPr lang="en-US" dirty="0" smtClean="0">
                <a:effectLst/>
              </a:rPr>
              <a:t> </a:t>
            </a:r>
          </a:p>
          <a:p>
            <a:endParaRPr lang="en-US" dirty="0"/>
          </a:p>
        </p:txBody>
      </p:sp>
    </p:spTree>
    <p:extLst>
      <p:ext uri="{BB962C8B-B14F-4D97-AF65-F5344CB8AC3E}">
        <p14:creationId xmlns:p14="http://schemas.microsoft.com/office/powerpoint/2010/main" val="376162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Loudness and </a:t>
            </a:r>
            <a:r>
              <a:rPr lang="en-US" dirty="0" err="1" smtClean="0"/>
              <a:t>intendsity</a:t>
            </a:r>
            <a:endParaRPr lang="en-US" dirty="0"/>
          </a:p>
        </p:txBody>
      </p:sp>
      <p:sp>
        <p:nvSpPr>
          <p:cNvPr id="3" name="Content Placeholder 2"/>
          <p:cNvSpPr>
            <a:spLocks noGrp="1"/>
          </p:cNvSpPr>
          <p:nvPr>
            <p:ph idx="1"/>
          </p:nvPr>
        </p:nvSpPr>
        <p:spPr/>
        <p:txBody>
          <a:bodyPr>
            <a:normAutofit lnSpcReduction="10000"/>
          </a:bodyPr>
          <a:lstStyle/>
          <a:p>
            <a:r>
              <a:rPr lang="en-GB" u="sng" dirty="0" smtClean="0"/>
              <a:t>Loudness depends upon intensity </a:t>
            </a:r>
            <a:r>
              <a:rPr lang="en-GB" dirty="0" smtClean="0"/>
              <a:t>and also upon the sensitiveness of the ear. </a:t>
            </a:r>
            <a:endParaRPr lang="en-GB" b="1" dirty="0" smtClean="0"/>
          </a:p>
          <a:p>
            <a:r>
              <a:rPr lang="en-GB" b="1" dirty="0" smtClean="0"/>
              <a:t>L </a:t>
            </a:r>
            <a:r>
              <a:rPr lang="en-GB" b="1" dirty="0"/>
              <a:t>α Log I </a:t>
            </a:r>
            <a:endParaRPr lang="en-GB" b="1" dirty="0" smtClean="0"/>
          </a:p>
          <a:p>
            <a:r>
              <a:rPr lang="en-GB" dirty="0" smtClean="0"/>
              <a:t>where </a:t>
            </a:r>
            <a:r>
              <a:rPr lang="en-GB" dirty="0"/>
              <a:t>L represents the sensation of loudness and I, the intensity of sound.  </a:t>
            </a:r>
            <a:endParaRPr lang="en-GB" dirty="0" smtClean="0"/>
          </a:p>
          <a:p>
            <a:r>
              <a:rPr lang="en-GB" dirty="0" smtClean="0"/>
              <a:t> </a:t>
            </a:r>
            <a:r>
              <a:rPr lang="en-GB" dirty="0"/>
              <a:t>Loudness is an attribute of sound that depends primarily on </a:t>
            </a:r>
            <a:r>
              <a:rPr lang="en-GB" b="1" u="sng" dirty="0"/>
              <a:t>the amplitude of the wave</a:t>
            </a:r>
            <a:r>
              <a:rPr lang="en-GB" dirty="0"/>
              <a:t>. The larger the amplitude, the louder the sound.  </a:t>
            </a:r>
            <a:endParaRPr lang="en-US" dirty="0"/>
          </a:p>
          <a:p>
            <a:endParaRPr lang="en-US" dirty="0"/>
          </a:p>
          <a:p>
            <a:endParaRPr lang="en-US" dirty="0"/>
          </a:p>
        </p:txBody>
      </p:sp>
    </p:spTree>
    <p:extLst>
      <p:ext uri="{BB962C8B-B14F-4D97-AF65-F5344CB8AC3E}">
        <p14:creationId xmlns:p14="http://schemas.microsoft.com/office/powerpoint/2010/main" val="70250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err="1" smtClean="0"/>
              <a:t>Bel</a:t>
            </a:r>
            <a:r>
              <a:rPr lang="en-US" b="1" dirty="0" smtClean="0"/>
              <a:t> and decibel</a:t>
            </a:r>
            <a:endParaRPr lang="en-US" b="1" dirty="0"/>
          </a:p>
        </p:txBody>
      </p:sp>
      <p:sp>
        <p:nvSpPr>
          <p:cNvPr id="3" name="Content Placeholder 2"/>
          <p:cNvSpPr>
            <a:spLocks noGrp="1"/>
          </p:cNvSpPr>
          <p:nvPr>
            <p:ph idx="1"/>
          </p:nvPr>
        </p:nvSpPr>
        <p:spPr/>
        <p:txBody>
          <a:bodyPr>
            <a:normAutofit fontScale="92500"/>
          </a:bodyPr>
          <a:lstStyle/>
          <a:p>
            <a:r>
              <a:rPr lang="en-GB" dirty="0"/>
              <a:t>It is a measurement unit used when comparing </a:t>
            </a:r>
            <a:r>
              <a:rPr lang="en-GB" u="sng" dirty="0"/>
              <a:t>two sound intensities</a:t>
            </a:r>
            <a:r>
              <a:rPr lang="en-GB" dirty="0"/>
              <a:t>. Whenever the intensity of sound is increased by a factor of 10, the increase in intensity is said to be 1 </a:t>
            </a:r>
            <a:r>
              <a:rPr lang="en-GB" dirty="0" err="1"/>
              <a:t>bel</a:t>
            </a:r>
            <a:r>
              <a:rPr lang="en-GB" dirty="0"/>
              <a:t>. </a:t>
            </a:r>
            <a:endParaRPr lang="en-GB" dirty="0" smtClean="0"/>
          </a:p>
          <a:p>
            <a:r>
              <a:rPr lang="en-GB" dirty="0" smtClean="0"/>
              <a:t>Therefore </a:t>
            </a:r>
            <a:r>
              <a:rPr lang="en-GB" dirty="0"/>
              <a:t>the dynamic range of audibility of the human ear is 12 </a:t>
            </a:r>
            <a:r>
              <a:rPr lang="en-GB" dirty="0" err="1"/>
              <a:t>bels</a:t>
            </a:r>
            <a:r>
              <a:rPr lang="en-GB" dirty="0"/>
              <a:t> or 120 decibels. The decibel (dB) is used to measure sound level, but it is also widely used in electronics, signals and communication</a:t>
            </a:r>
            <a:r>
              <a:rPr lang="en-US" dirty="0" smtClean="0">
                <a:effectLst/>
              </a:rPr>
              <a:t> </a:t>
            </a:r>
            <a:endParaRPr lang="en-US" dirty="0"/>
          </a:p>
        </p:txBody>
      </p:sp>
    </p:spTree>
    <p:extLst>
      <p:ext uri="{BB962C8B-B14F-4D97-AF65-F5344CB8AC3E}">
        <p14:creationId xmlns:p14="http://schemas.microsoft.com/office/powerpoint/2010/main" val="4152653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decibel</a:t>
            </a:r>
            <a:endParaRPr lang="en-US" b="1" dirty="0"/>
          </a:p>
        </p:txBody>
      </p:sp>
      <p:sp>
        <p:nvSpPr>
          <p:cNvPr id="3" name="Content Placeholder 2"/>
          <p:cNvSpPr>
            <a:spLocks noGrp="1"/>
          </p:cNvSpPr>
          <p:nvPr>
            <p:ph idx="1"/>
          </p:nvPr>
        </p:nvSpPr>
        <p:spPr/>
        <p:txBody>
          <a:bodyPr/>
          <a:lstStyle/>
          <a:p>
            <a:r>
              <a:rPr lang="en-GB" dirty="0"/>
              <a:t>The decibel (dB) is used to measure sound level, but it is also widely used in electronics, signals and </a:t>
            </a:r>
            <a:r>
              <a:rPr lang="en-GB" dirty="0" smtClean="0"/>
              <a:t>communication</a:t>
            </a:r>
            <a:r>
              <a:rPr lang="en-US" dirty="0" smtClean="0"/>
              <a:t>.</a:t>
            </a:r>
          </a:p>
          <a:p>
            <a:r>
              <a:rPr lang="en-GB" dirty="0"/>
              <a:t>The dB is a logarithmic unit used to describe a ratio. The ratio may be </a:t>
            </a:r>
            <a:r>
              <a:rPr lang="en-GB" u="sng" dirty="0"/>
              <a:t>power, sound pressure, voltage or intensity or several other things</a:t>
            </a:r>
            <a:r>
              <a:rPr lang="en-US" u="sng" dirty="0" smtClean="0">
                <a:effectLst/>
              </a:rPr>
              <a:t> </a:t>
            </a:r>
            <a:endParaRPr lang="en-US" u="sng" dirty="0"/>
          </a:p>
        </p:txBody>
      </p:sp>
    </p:spTree>
    <p:extLst>
      <p:ext uri="{BB962C8B-B14F-4D97-AF65-F5344CB8AC3E}">
        <p14:creationId xmlns:p14="http://schemas.microsoft.com/office/powerpoint/2010/main" val="5026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9880"/>
            <a:ext cx="8229600" cy="5555196"/>
          </a:xfrm>
        </p:spPr>
        <p:txBody>
          <a:bodyPr>
            <a:normAutofit fontScale="92500" lnSpcReduction="10000"/>
          </a:bodyPr>
          <a:lstStyle/>
          <a:p>
            <a:r>
              <a:rPr lang="en-GB" dirty="0"/>
              <a:t>For instance, suppose we have </a:t>
            </a:r>
            <a:r>
              <a:rPr lang="en-GB" b="1" u="sng" dirty="0"/>
              <a:t>two loudspeakers</a:t>
            </a:r>
            <a:r>
              <a:rPr lang="en-GB" dirty="0"/>
              <a:t>, the first playing a sound with power </a:t>
            </a:r>
            <a:r>
              <a:rPr lang="en-GB" b="1" dirty="0"/>
              <a:t>P</a:t>
            </a:r>
            <a:r>
              <a:rPr lang="en-GB" b="1" baseline="-25000" dirty="0"/>
              <a:t>1</a:t>
            </a:r>
            <a:r>
              <a:rPr lang="en-GB" dirty="0"/>
              <a:t>, and another playing a louder version of the same sound with power </a:t>
            </a:r>
            <a:r>
              <a:rPr lang="en-GB" b="1" dirty="0"/>
              <a:t>P</a:t>
            </a:r>
            <a:r>
              <a:rPr lang="en-GB" b="1" baseline="-25000" dirty="0"/>
              <a:t>2</a:t>
            </a:r>
            <a:r>
              <a:rPr lang="en-GB" dirty="0"/>
              <a:t>, but everything else (how far away, frequency) kept the same.</a:t>
            </a:r>
            <a:r>
              <a:rPr lang="en-US" dirty="0" smtClean="0">
                <a:effectLst/>
              </a:rPr>
              <a:t> </a:t>
            </a:r>
            <a:endParaRPr lang="en-US" dirty="0"/>
          </a:p>
          <a:p>
            <a:r>
              <a:rPr lang="en-GB" dirty="0"/>
              <a:t>The </a:t>
            </a:r>
            <a:r>
              <a:rPr lang="en-GB" b="1" dirty="0"/>
              <a:t>difference in decibels</a:t>
            </a:r>
            <a:r>
              <a:rPr lang="en-GB" dirty="0"/>
              <a:t> between the two is defined to be </a:t>
            </a:r>
            <a:endParaRPr lang="en-GB" dirty="0" smtClean="0"/>
          </a:p>
          <a:p>
            <a:endParaRPr lang="en-US" dirty="0"/>
          </a:p>
          <a:p>
            <a:pPr marL="0" indent="0">
              <a:buNone/>
            </a:pPr>
            <a:r>
              <a:rPr lang="en-US" b="1" dirty="0" smtClean="0"/>
              <a:t>              </a:t>
            </a:r>
            <a:r>
              <a:rPr lang="en-GB" b="1" dirty="0" smtClean="0"/>
              <a:t>10</a:t>
            </a:r>
            <a:r>
              <a:rPr lang="en-GB" b="1" dirty="0"/>
              <a:t> log (P</a:t>
            </a:r>
            <a:r>
              <a:rPr lang="en-GB" b="1" baseline="-25000" dirty="0"/>
              <a:t>2</a:t>
            </a:r>
            <a:r>
              <a:rPr lang="en-GB" b="1" dirty="0"/>
              <a:t>/P</a:t>
            </a:r>
            <a:r>
              <a:rPr lang="en-GB" b="1" baseline="-25000" dirty="0"/>
              <a:t>1</a:t>
            </a:r>
            <a:r>
              <a:rPr lang="en-GB" b="1" dirty="0"/>
              <a:t>) dB  </a:t>
            </a:r>
            <a:endParaRPr lang="en-GB" b="1" dirty="0" smtClean="0"/>
          </a:p>
          <a:p>
            <a:r>
              <a:rPr lang="en-GB" b="1" dirty="0"/>
              <a:t>      </a:t>
            </a:r>
            <a:endParaRPr lang="en-US" dirty="0"/>
          </a:p>
          <a:p>
            <a:r>
              <a:rPr lang="en-GB" dirty="0"/>
              <a:t>where the log is to base 10.</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400923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Acoustics:</a:t>
            </a:r>
            <a:r>
              <a:rPr lang="ja-JP" altLang="en-US" dirty="0" smtClean="0"/>
              <a:t> </a:t>
            </a:r>
            <a:r>
              <a:rPr lang="en-US" altLang="ja-JP" dirty="0" smtClean="0"/>
              <a:t>introduction</a:t>
            </a:r>
            <a:endParaRPr lang="en-US" dirty="0"/>
          </a:p>
        </p:txBody>
      </p:sp>
      <p:sp>
        <p:nvSpPr>
          <p:cNvPr id="3" name="Content Placeholder 2"/>
          <p:cNvSpPr>
            <a:spLocks noGrp="1"/>
          </p:cNvSpPr>
          <p:nvPr>
            <p:ph idx="1"/>
          </p:nvPr>
        </p:nvSpPr>
        <p:spPr/>
        <p:txBody>
          <a:bodyPr/>
          <a:lstStyle/>
          <a:p>
            <a:r>
              <a:rPr lang="en-US" altLang="ja-JP" dirty="0" smtClean="0"/>
              <a:t>Deals</a:t>
            </a:r>
            <a:r>
              <a:rPr lang="ja-JP" altLang="en-US" dirty="0" smtClean="0"/>
              <a:t> </a:t>
            </a:r>
            <a:r>
              <a:rPr lang="en-US" altLang="ja-JP" dirty="0" smtClean="0"/>
              <a:t>with</a:t>
            </a:r>
            <a:r>
              <a:rPr lang="ja-JP" altLang="en-US" dirty="0" smtClean="0"/>
              <a:t> </a:t>
            </a:r>
            <a:r>
              <a:rPr lang="ja-JP" altLang="ja-JP" dirty="0"/>
              <a:t>g</a:t>
            </a:r>
            <a:r>
              <a:rPr lang="en-US" altLang="ja-JP" dirty="0" err="1" smtClean="0"/>
              <a:t>eneration</a:t>
            </a:r>
            <a:r>
              <a:rPr lang="en-US" altLang="ja-JP" dirty="0" smtClean="0"/>
              <a:t>,</a:t>
            </a:r>
            <a:r>
              <a:rPr lang="ja-JP" altLang="en-US" dirty="0" smtClean="0"/>
              <a:t> </a:t>
            </a:r>
            <a:r>
              <a:rPr lang="en-US" altLang="ja-JP" dirty="0" smtClean="0"/>
              <a:t>reception</a:t>
            </a:r>
            <a:r>
              <a:rPr lang="ja-JP" altLang="en-US" dirty="0" smtClean="0"/>
              <a:t> </a:t>
            </a:r>
            <a:r>
              <a:rPr lang="en-US" altLang="ja-JP" dirty="0" smtClean="0"/>
              <a:t>and</a:t>
            </a:r>
            <a:r>
              <a:rPr lang="ja-JP" altLang="en-US" dirty="0" smtClean="0"/>
              <a:t> </a:t>
            </a:r>
            <a:r>
              <a:rPr lang="en-US" altLang="ja-JP" dirty="0" smtClean="0"/>
              <a:t>propagation</a:t>
            </a:r>
            <a:r>
              <a:rPr lang="ja-JP" altLang="en-US" dirty="0" smtClean="0"/>
              <a:t> </a:t>
            </a:r>
            <a:r>
              <a:rPr lang="en-US" altLang="ja-JP" dirty="0" smtClean="0"/>
              <a:t>of</a:t>
            </a:r>
            <a:r>
              <a:rPr lang="ja-JP" altLang="en-US" dirty="0" smtClean="0"/>
              <a:t>  </a:t>
            </a:r>
            <a:r>
              <a:rPr lang="en-US" altLang="ja-JP" dirty="0" smtClean="0"/>
              <a:t>sounds</a:t>
            </a:r>
          </a:p>
          <a:p>
            <a:r>
              <a:rPr lang="en-US" dirty="0" smtClean="0"/>
              <a:t>Acoustic wave is an oscillation of pressure that travels through a solid, liquid or gas in a wave pattern</a:t>
            </a:r>
          </a:p>
          <a:p>
            <a:r>
              <a:rPr lang="en-GB" dirty="0"/>
              <a:t>It transmits sound by vibrating organs in the ear that produce the sensation of </a:t>
            </a:r>
            <a:r>
              <a:rPr lang="en-GB" dirty="0" smtClean="0"/>
              <a:t>hearing</a:t>
            </a:r>
          </a:p>
          <a:p>
            <a:r>
              <a:rPr lang="en-US" dirty="0" smtClean="0">
                <a:effectLst/>
              </a:rPr>
              <a:t> </a:t>
            </a:r>
          </a:p>
          <a:p>
            <a:endParaRPr lang="en-US" dirty="0" smtClean="0"/>
          </a:p>
        </p:txBody>
      </p:sp>
    </p:spTree>
    <p:extLst>
      <p:ext uri="{BB962C8B-B14F-4D97-AF65-F5344CB8AC3E}">
        <p14:creationId xmlns:p14="http://schemas.microsoft.com/office/powerpoint/2010/main" val="79528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calculation</a:t>
            </a:r>
            <a:endParaRPr lang="en-US" dirty="0"/>
          </a:p>
        </p:txBody>
      </p:sp>
      <p:sp>
        <p:nvSpPr>
          <p:cNvPr id="3" name="Content Placeholder 2"/>
          <p:cNvSpPr>
            <a:spLocks noGrp="1"/>
          </p:cNvSpPr>
          <p:nvPr>
            <p:ph idx="1"/>
          </p:nvPr>
        </p:nvSpPr>
        <p:spPr/>
        <p:txBody>
          <a:bodyPr>
            <a:normAutofit fontScale="92500" lnSpcReduction="10000"/>
          </a:bodyPr>
          <a:lstStyle/>
          <a:p>
            <a:r>
              <a:rPr lang="en-GB" dirty="0"/>
              <a:t>If the second produces twice as much power than the first, the difference in dB is </a:t>
            </a:r>
            <a:endParaRPr lang="nb-NO" dirty="0"/>
          </a:p>
          <a:p>
            <a:r>
              <a:rPr lang="nb-NO" dirty="0" smtClean="0"/>
              <a:t>10</a:t>
            </a:r>
            <a:r>
              <a:rPr lang="nb-NO" dirty="0"/>
              <a:t> log (P</a:t>
            </a:r>
            <a:r>
              <a:rPr lang="nb-NO" baseline="-25000" dirty="0"/>
              <a:t>2</a:t>
            </a:r>
            <a:r>
              <a:rPr lang="nb-NO" dirty="0"/>
              <a:t>/P</a:t>
            </a:r>
            <a:r>
              <a:rPr lang="nb-NO" baseline="-25000" dirty="0"/>
              <a:t>1</a:t>
            </a:r>
            <a:r>
              <a:rPr lang="nb-NO" dirty="0"/>
              <a:t>) = 10 log 2 = 3 </a:t>
            </a:r>
            <a:r>
              <a:rPr lang="nb-NO" dirty="0" smtClean="0"/>
              <a:t>dB</a:t>
            </a:r>
            <a:endParaRPr lang="nb-NO" dirty="0"/>
          </a:p>
          <a:p>
            <a:r>
              <a:rPr lang="en-GB" dirty="0"/>
              <a:t>If the second had 10 times the power of the first, the difference in dB would be </a:t>
            </a:r>
            <a:endParaRPr lang="en-US" dirty="0"/>
          </a:p>
          <a:p>
            <a:r>
              <a:rPr lang="nb-NO" dirty="0"/>
              <a:t>10 log (P</a:t>
            </a:r>
            <a:r>
              <a:rPr lang="nb-NO" baseline="-25000" dirty="0"/>
              <a:t>2</a:t>
            </a:r>
            <a:r>
              <a:rPr lang="nb-NO" dirty="0"/>
              <a:t>/P</a:t>
            </a:r>
            <a:r>
              <a:rPr lang="nb-NO" baseline="-25000" dirty="0"/>
              <a:t>1</a:t>
            </a:r>
            <a:r>
              <a:rPr lang="nb-NO" dirty="0"/>
              <a:t>) = 10 log 10 = 10 dB.</a:t>
            </a:r>
            <a:endParaRPr lang="en-US" dirty="0"/>
          </a:p>
          <a:p>
            <a:r>
              <a:rPr lang="en-GB" dirty="0"/>
              <a:t>they can describe very big ratios using numbers of modest size. But note that the decibel describes a </a:t>
            </a:r>
            <a:r>
              <a:rPr lang="en-GB" i="1" dirty="0"/>
              <a:t>ratio</a:t>
            </a:r>
            <a:r>
              <a:rPr lang="en-US" dirty="0" smtClean="0">
                <a:effectLst/>
              </a:rPr>
              <a:t> </a:t>
            </a:r>
            <a:r>
              <a:rPr lang="en-US" dirty="0" smtClean="0">
                <a:effectLst/>
              </a:rPr>
              <a:t> (</a:t>
            </a:r>
            <a:r>
              <a:rPr lang="en-US" dirty="0" err="1" smtClean="0">
                <a:effectLst/>
              </a:rPr>
              <a:t>dimsionless</a:t>
            </a:r>
            <a:r>
              <a:rPr lang="en-US" dirty="0" smtClean="0">
                <a:effectLst/>
              </a:rPr>
              <a:t> quantity)</a:t>
            </a:r>
            <a:endParaRPr lang="en-US" dirty="0"/>
          </a:p>
          <a:p>
            <a:endParaRPr lang="en-US" dirty="0"/>
          </a:p>
        </p:txBody>
      </p:sp>
    </p:spTree>
    <p:extLst>
      <p:ext uri="{BB962C8B-B14F-4D97-AF65-F5344CB8AC3E}">
        <p14:creationId xmlns:p14="http://schemas.microsoft.com/office/powerpoint/2010/main" val="337267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Intensity levels</a:t>
            </a:r>
            <a:r>
              <a:rPr lang="en-US" dirty="0" smtClean="0">
                <a:effectLst/>
              </a:rPr>
              <a:t> </a:t>
            </a:r>
            <a:endParaRPr lang="en-US" dirty="0"/>
          </a:p>
        </p:txBody>
      </p:sp>
      <p:sp>
        <p:nvSpPr>
          <p:cNvPr id="3" name="Content Placeholder 2"/>
          <p:cNvSpPr>
            <a:spLocks noGrp="1"/>
          </p:cNvSpPr>
          <p:nvPr>
            <p:ph idx="1"/>
          </p:nvPr>
        </p:nvSpPr>
        <p:spPr>
          <a:xfrm>
            <a:off x="457200" y="1260318"/>
            <a:ext cx="8229600" cy="4525963"/>
          </a:xfrm>
        </p:spPr>
        <p:txBody>
          <a:bodyPr>
            <a:normAutofit lnSpcReduction="10000"/>
          </a:bodyPr>
          <a:lstStyle/>
          <a:p>
            <a:r>
              <a:rPr lang="en-GB" dirty="0"/>
              <a:t>Sound intensity level or acoustic intensity level is a logarithmic measure of the sound intensity (measured in W/m</a:t>
            </a:r>
            <a:r>
              <a:rPr lang="en-GB" baseline="30000" dirty="0"/>
              <a:t>2</a:t>
            </a:r>
            <a:r>
              <a:rPr lang="en-GB" dirty="0"/>
              <a:t>), in comparison to the reference level of 10</a:t>
            </a:r>
            <a:r>
              <a:rPr lang="en-GB" baseline="30000" dirty="0"/>
              <a:t>-12</a:t>
            </a:r>
            <a:r>
              <a:rPr lang="en-GB" dirty="0"/>
              <a:t> W/m</a:t>
            </a:r>
            <a:r>
              <a:rPr lang="en-GB" baseline="30000" dirty="0"/>
              <a:t>2</a:t>
            </a:r>
            <a:r>
              <a:rPr lang="en-US" dirty="0" smtClean="0">
                <a:effectLst/>
              </a:rPr>
              <a:t> </a:t>
            </a:r>
          </a:p>
          <a:p>
            <a:r>
              <a:rPr lang="en-GB" dirty="0"/>
              <a:t>The measure of a ratio of two sound intensities </a:t>
            </a:r>
            <a:r>
              <a:rPr lang="en-GB" dirty="0" smtClean="0"/>
              <a:t>is</a:t>
            </a:r>
            <a:endParaRPr lang="en-GB" dirty="0"/>
          </a:p>
          <a:p>
            <a:pPr marL="0" indent="0">
              <a:buNone/>
            </a:pPr>
            <a:r>
              <a:rPr lang="en-GB" dirty="0" smtClean="0"/>
              <a:t>where </a:t>
            </a:r>
            <a:r>
              <a:rPr lang="en-GB" i="1" dirty="0"/>
              <a:t>I</a:t>
            </a:r>
            <a:r>
              <a:rPr lang="en-GB" baseline="-25000" dirty="0"/>
              <a:t>1</a:t>
            </a:r>
            <a:r>
              <a:rPr lang="en-GB" dirty="0"/>
              <a:t> and </a:t>
            </a:r>
            <a:r>
              <a:rPr lang="en-GB" i="1" dirty="0"/>
              <a:t>I</a:t>
            </a:r>
            <a:r>
              <a:rPr lang="en-GB" baseline="-25000" dirty="0"/>
              <a:t>0</a:t>
            </a:r>
            <a:r>
              <a:rPr lang="en-GB" dirty="0"/>
              <a:t> are the intensities</a:t>
            </a:r>
            <a:r>
              <a:rPr lang="en-US" dirty="0" smtClean="0">
                <a:effectLst/>
              </a:rPr>
              <a:t> </a:t>
            </a:r>
          </a:p>
          <a:p>
            <a:pPr marL="0" indent="0">
              <a:buNone/>
            </a:pPr>
            <a:r>
              <a:rPr lang="en-GB" dirty="0"/>
              <a:t>If I</a:t>
            </a:r>
            <a:r>
              <a:rPr lang="en-GB" baseline="-25000" dirty="0"/>
              <a:t>0</a:t>
            </a:r>
            <a:r>
              <a:rPr lang="en-GB" dirty="0"/>
              <a:t> is the standard reference sound intensity, where</a:t>
            </a:r>
            <a:endParaRPr lang="en-US" dirty="0"/>
          </a:p>
          <a:p>
            <a:pPr marL="0" indent="0">
              <a:buNone/>
            </a:pPr>
            <a:endParaRPr lang="en-US" dirty="0"/>
          </a:p>
        </p:txBody>
      </p:sp>
      <p:graphicFrame>
        <p:nvGraphicFramePr>
          <p:cNvPr id="4" name="Object 9"/>
          <p:cNvGraphicFramePr>
            <a:graphicFrameLocks noChangeAspect="1"/>
          </p:cNvGraphicFramePr>
          <p:nvPr>
            <p:extLst>
              <p:ext uri="{D42A27DB-BD31-4B8C-83A1-F6EECF244321}">
                <p14:modId xmlns:p14="http://schemas.microsoft.com/office/powerpoint/2010/main" val="1348056867"/>
              </p:ext>
            </p:extLst>
          </p:nvPr>
        </p:nvGraphicFramePr>
        <p:xfrm>
          <a:off x="5326820" y="3217732"/>
          <a:ext cx="3817180" cy="1535082"/>
        </p:xfrm>
        <a:graphic>
          <a:graphicData uri="http://schemas.openxmlformats.org/presentationml/2006/ole">
            <mc:AlternateContent xmlns:mc="http://schemas.openxmlformats.org/markup-compatibility/2006">
              <mc:Choice xmlns:v="urn:schemas-microsoft-com:vml" Requires="v">
                <p:oleObj spid="_x0000_s2060" name="Equation" r:id="rId3" imgW="1066800" imgH="431800" progId="Equation.DSMT4">
                  <p:embed/>
                </p:oleObj>
              </mc:Choice>
              <mc:Fallback>
                <p:oleObj name="Equation" r:id="rId3" imgW="10668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820" y="3217732"/>
                        <a:ext cx="3817180" cy="1535082"/>
                      </a:xfrm>
                      <a:prstGeom prst="rect">
                        <a:avLst/>
                      </a:prstGeom>
                      <a:noFill/>
                      <a:ln>
                        <a:noFill/>
                      </a:ln>
                      <a:extLst/>
                    </p:spPr>
                  </p:pic>
                </p:oleObj>
              </mc:Fallback>
            </mc:AlternateContent>
          </a:graphicData>
        </a:graphic>
      </p:graphicFrame>
      <p:pic>
        <p:nvPicPr>
          <p:cNvPr id="6" name="Picture 5"/>
          <p:cNvPicPr>
            <a:picLocks noChangeAspect="1"/>
          </p:cNvPicPr>
          <p:nvPr/>
        </p:nvPicPr>
        <p:blipFill>
          <a:blip r:embed="rId5"/>
          <a:stretch>
            <a:fillRect/>
          </a:stretch>
        </p:blipFill>
        <p:spPr>
          <a:xfrm>
            <a:off x="2131085" y="6098464"/>
            <a:ext cx="4150198" cy="624366"/>
          </a:xfrm>
          <a:prstGeom prst="rect">
            <a:avLst/>
          </a:prstGeom>
        </p:spPr>
      </p:pic>
    </p:spTree>
    <p:extLst>
      <p:ext uri="{BB962C8B-B14F-4D97-AF65-F5344CB8AC3E}">
        <p14:creationId xmlns:p14="http://schemas.microsoft.com/office/powerpoint/2010/main" val="2903765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60" y="0"/>
            <a:ext cx="8229600" cy="1143000"/>
          </a:xfrm>
        </p:spPr>
        <p:txBody>
          <a:bodyPr>
            <a:normAutofit fontScale="90000"/>
          </a:bodyPr>
          <a:lstStyle/>
          <a:p>
            <a:r>
              <a:rPr lang="en-GB" b="1" i="1" dirty="0" smtClean="0"/>
              <a:t/>
            </a:r>
            <a:br>
              <a:rPr lang="en-GB" b="1" i="1" dirty="0" smtClean="0"/>
            </a:br>
            <a:r>
              <a:rPr lang="en-GB" b="1" i="1" dirty="0"/>
              <a:t/>
            </a:r>
            <a:br>
              <a:rPr lang="en-GB" b="1" i="1" dirty="0"/>
            </a:br>
            <a:r>
              <a:rPr lang="en-GB" b="1" i="1" dirty="0" smtClean="0"/>
              <a:t>Threshold </a:t>
            </a:r>
            <a:r>
              <a:rPr lang="en-GB" b="1" i="1" dirty="0"/>
              <a:t>of hearing</a:t>
            </a:r>
            <a:r>
              <a:rPr lang="en-US" dirty="0"/>
              <a:t/>
            </a:r>
            <a:br>
              <a:rPr lang="en-US" dirty="0"/>
            </a:br>
            <a:r>
              <a:rPr lang="en-GB" dirty="0"/>
              <a:t> </a:t>
            </a:r>
            <a:r>
              <a:rPr lang="en-US" dirty="0"/>
              <a:t/>
            </a:r>
            <a:br>
              <a:rPr lang="en-US" dirty="0"/>
            </a:br>
            <a:endParaRPr lang="en-US" dirty="0"/>
          </a:p>
        </p:txBody>
      </p:sp>
      <p:sp>
        <p:nvSpPr>
          <p:cNvPr id="3" name="Content Placeholder 2"/>
          <p:cNvSpPr>
            <a:spLocks noGrp="1"/>
          </p:cNvSpPr>
          <p:nvPr>
            <p:ph idx="1"/>
          </p:nvPr>
        </p:nvSpPr>
        <p:spPr>
          <a:xfrm>
            <a:off x="457200" y="1143000"/>
            <a:ext cx="8229600" cy="4525963"/>
          </a:xfrm>
        </p:spPr>
        <p:txBody>
          <a:bodyPr>
            <a:normAutofit fontScale="85000" lnSpcReduction="10000"/>
          </a:bodyPr>
          <a:lstStyle/>
          <a:p>
            <a:r>
              <a:rPr lang="en-GB" dirty="0"/>
              <a:t>Sound level measurements in decibels are generally </a:t>
            </a:r>
            <a:r>
              <a:rPr lang="en-GB" u="sng" dirty="0"/>
              <a:t>referenced to a standard threshold of hearing at 1000 Hz for the human ear </a:t>
            </a:r>
            <a:r>
              <a:rPr lang="en-GB" dirty="0"/>
              <a:t>which can be stated in terms of sound intensity or in terms of sound </a:t>
            </a:r>
            <a:r>
              <a:rPr lang="en-GB" dirty="0" smtClean="0"/>
              <a:t>pressure</a:t>
            </a:r>
          </a:p>
          <a:p>
            <a:r>
              <a:rPr lang="en-GB" dirty="0"/>
              <a:t>It is approximately the quietest sound a young human with undamaged hearing can detect at 1,000 Hz</a:t>
            </a:r>
            <a:r>
              <a:rPr lang="en-US" dirty="0" smtClean="0">
                <a:effectLst/>
              </a:rPr>
              <a:t> </a:t>
            </a:r>
            <a:endParaRPr lang="en-GB" dirty="0" smtClean="0"/>
          </a:p>
          <a:p>
            <a:r>
              <a:rPr lang="en-GB" dirty="0" smtClean="0"/>
              <a:t>The </a:t>
            </a:r>
            <a:r>
              <a:rPr lang="en-GB" dirty="0"/>
              <a:t>absolute threshold of hearing (ATH) is the minimum sound level of a pure tone that an average ear with normal hearing can hear with no other sound present. The absolute threshold relates to the sound that can just be heard by the organism. </a:t>
            </a:r>
            <a:endParaRPr lang="en-US" dirty="0"/>
          </a:p>
          <a:p>
            <a:endParaRPr lang="en-US" dirty="0"/>
          </a:p>
        </p:txBody>
      </p:sp>
    </p:spTree>
    <p:extLst>
      <p:ext uri="{BB962C8B-B14F-4D97-AF65-F5344CB8AC3E}">
        <p14:creationId xmlns:p14="http://schemas.microsoft.com/office/powerpoint/2010/main" val="335957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t>Loudness quality</a:t>
            </a:r>
            <a:r>
              <a:rPr lang="en-US" dirty="0" smtClean="0">
                <a:effectLst/>
              </a:rPr>
              <a:t> </a:t>
            </a:r>
            <a:endParaRPr lang="en-US" dirty="0"/>
          </a:p>
        </p:txBody>
      </p:sp>
      <p:sp>
        <p:nvSpPr>
          <p:cNvPr id="3" name="Content Placeholder 2"/>
          <p:cNvSpPr>
            <a:spLocks noGrp="1"/>
          </p:cNvSpPr>
          <p:nvPr>
            <p:ph idx="1"/>
          </p:nvPr>
        </p:nvSpPr>
        <p:spPr/>
        <p:txBody>
          <a:bodyPr/>
          <a:lstStyle/>
          <a:p>
            <a:r>
              <a:rPr lang="en-GB" dirty="0"/>
              <a:t>It depends on the presence of overtones. The quality of sound enables us to distinguish between two sounds having the same loudness and pitch. Due to the quality of sound, one can recognize his friend from his voice without seeing him.</a:t>
            </a:r>
            <a:endParaRPr lang="en-US" dirty="0"/>
          </a:p>
          <a:p>
            <a:endParaRPr lang="en-US" dirty="0"/>
          </a:p>
        </p:txBody>
      </p:sp>
    </p:spTree>
    <p:extLst>
      <p:ext uri="{BB962C8B-B14F-4D97-AF65-F5344CB8AC3E}">
        <p14:creationId xmlns:p14="http://schemas.microsoft.com/office/powerpoint/2010/main" val="925601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a:t>Acoustic transducers</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An acoustic transducer is an electrical device that coverts sound wave vibrations into mechanical or electrical energy. They have various practical applications, including sound recording and sound playback. A specialized model, called an ultrasonic acoustic transducer, can be used to measure distance to, as well as the mass of, an object.</a:t>
            </a:r>
            <a:endParaRPr lang="en-US" dirty="0"/>
          </a:p>
          <a:p>
            <a:endParaRPr lang="en-US" dirty="0"/>
          </a:p>
        </p:txBody>
      </p:sp>
    </p:spTree>
    <p:extLst>
      <p:ext uri="{BB962C8B-B14F-4D97-AF65-F5344CB8AC3E}">
        <p14:creationId xmlns:p14="http://schemas.microsoft.com/office/powerpoint/2010/main" val="689124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Ultra</a:t>
            </a:r>
            <a:r>
              <a:rPr lang="ja-JP" altLang="en-US" dirty="0"/>
              <a:t>s</a:t>
            </a:r>
            <a:r>
              <a:rPr lang="en-US" altLang="ja-JP" dirty="0" err="1" smtClean="0"/>
              <a:t>onic</a:t>
            </a:r>
            <a:endParaRPr lang="en-US" dirty="0"/>
          </a:p>
        </p:txBody>
      </p:sp>
      <p:sp>
        <p:nvSpPr>
          <p:cNvPr id="3" name="Content Placeholder 2"/>
          <p:cNvSpPr>
            <a:spLocks noGrp="1"/>
          </p:cNvSpPr>
          <p:nvPr>
            <p:ph idx="1"/>
          </p:nvPr>
        </p:nvSpPr>
        <p:spPr/>
        <p:txBody>
          <a:bodyPr/>
          <a:lstStyle/>
          <a:p>
            <a:r>
              <a:rPr lang="en-GB" dirty="0"/>
              <a:t>Sound waves </a:t>
            </a:r>
            <a:r>
              <a:rPr lang="en-GB" b="1" u="sng" dirty="0"/>
              <a:t>of high frequency </a:t>
            </a:r>
            <a:r>
              <a:rPr lang="en-GB" dirty="0"/>
              <a:t>are called </a:t>
            </a:r>
            <a:r>
              <a:rPr lang="en-GB" u="sng" dirty="0" err="1"/>
              <a:t>ultrasonics</a:t>
            </a:r>
            <a:r>
              <a:rPr lang="en-GB" dirty="0"/>
              <a:t>. The frequency of ultrasonic is higher than 20,000 hertz. These frequencies are beyond the audible limit. Their wavelengths are small. The sound waves of </a:t>
            </a:r>
            <a:r>
              <a:rPr lang="en-GB" b="1" u="sng" dirty="0"/>
              <a:t>frequency lower than the audible limit </a:t>
            </a:r>
            <a:r>
              <a:rPr lang="en-GB" dirty="0"/>
              <a:t>are called </a:t>
            </a:r>
            <a:r>
              <a:rPr lang="en-GB" i="1" dirty="0"/>
              <a:t>Infra-Sonics</a:t>
            </a:r>
            <a:r>
              <a:rPr lang="en-GB" dirty="0"/>
              <a:t>.</a:t>
            </a:r>
            <a:endParaRPr lang="en-US" dirty="0"/>
          </a:p>
          <a:p>
            <a:endParaRPr lang="en-US" dirty="0"/>
          </a:p>
        </p:txBody>
      </p:sp>
    </p:spTree>
    <p:extLst>
      <p:ext uri="{BB962C8B-B14F-4D97-AF65-F5344CB8AC3E}">
        <p14:creationId xmlns:p14="http://schemas.microsoft.com/office/powerpoint/2010/main" val="883076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Production of ultrasonic waves </a:t>
            </a:r>
            <a:endParaRPr lang="en-US" dirty="0"/>
          </a:p>
        </p:txBody>
      </p:sp>
      <p:sp>
        <p:nvSpPr>
          <p:cNvPr id="3" name="Content Placeholder 2"/>
          <p:cNvSpPr>
            <a:spLocks noGrp="1"/>
          </p:cNvSpPr>
          <p:nvPr>
            <p:ph idx="1"/>
          </p:nvPr>
        </p:nvSpPr>
        <p:spPr/>
        <p:txBody>
          <a:bodyPr/>
          <a:lstStyle/>
          <a:p>
            <a:r>
              <a:rPr lang="en-GB" dirty="0"/>
              <a:t>Galton whistle works on the principle of organ pipe. It consists of a closed end air column A whose length can be adjusted with the help of a moveable piston.</a:t>
            </a:r>
            <a:r>
              <a:rPr lang="en-US" dirty="0" smtClean="0">
                <a:effectLst/>
              </a:rPr>
              <a:t> </a:t>
            </a:r>
            <a:endParaRPr lang="en-US" dirty="0"/>
          </a:p>
        </p:txBody>
      </p:sp>
    </p:spTree>
    <p:extLst>
      <p:ext uri="{BB962C8B-B14F-4D97-AF65-F5344CB8AC3E}">
        <p14:creationId xmlns:p14="http://schemas.microsoft.com/office/powerpoint/2010/main" val="3935515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2" descr="E:\paint.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00" y="764894"/>
            <a:ext cx="5029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3357" y="764894"/>
            <a:ext cx="6155992" cy="2862322"/>
          </a:xfrm>
          <a:prstGeom prst="rect">
            <a:avLst/>
          </a:prstGeom>
        </p:spPr>
        <p:txBody>
          <a:bodyPr wrap="square">
            <a:spAutoFit/>
          </a:bodyPr>
          <a:lstStyle/>
          <a:p>
            <a:r>
              <a:rPr lang="en-GB" sz="3600" dirty="0"/>
              <a:t>If L is the length of the air column in A, X the end correction, then the wavelength  </a:t>
            </a:r>
            <a:r>
              <a:rPr lang="en-GB" sz="3600" dirty="0" err="1"/>
              <a:t>λ</a:t>
            </a:r>
            <a:r>
              <a:rPr lang="en-GB" sz="3600" dirty="0"/>
              <a:t> = 4(</a:t>
            </a:r>
            <a:r>
              <a:rPr lang="en-GB" sz="3600" i="1" dirty="0" err="1"/>
              <a:t>l</a:t>
            </a:r>
            <a:r>
              <a:rPr lang="en-GB" sz="3600" dirty="0" err="1"/>
              <a:t>+</a:t>
            </a:r>
            <a:r>
              <a:rPr lang="en-GB" sz="3600" i="1" dirty="0" err="1"/>
              <a:t>x</a:t>
            </a:r>
            <a:r>
              <a:rPr lang="en-GB" sz="3600" dirty="0"/>
              <a:t>)</a:t>
            </a:r>
            <a:endParaRPr lang="en-US" sz="3600" dirty="0"/>
          </a:p>
          <a:p>
            <a:r>
              <a:rPr lang="en-US" sz="3600" dirty="0"/>
              <a:t> </a:t>
            </a:r>
          </a:p>
        </p:txBody>
      </p:sp>
      <p:graphicFrame>
        <p:nvGraphicFramePr>
          <p:cNvPr id="5" name="Object 4"/>
          <p:cNvGraphicFramePr>
            <a:graphicFrameLocks noChangeAspect="1"/>
          </p:cNvGraphicFramePr>
          <p:nvPr>
            <p:extLst>
              <p:ext uri="{D42A27DB-BD31-4B8C-83A1-F6EECF244321}">
                <p14:modId xmlns:p14="http://schemas.microsoft.com/office/powerpoint/2010/main" val="1916652134"/>
              </p:ext>
            </p:extLst>
          </p:nvPr>
        </p:nvGraphicFramePr>
        <p:xfrm>
          <a:off x="3043357" y="2910418"/>
          <a:ext cx="3597523" cy="1473684"/>
        </p:xfrm>
        <a:graphic>
          <a:graphicData uri="http://schemas.openxmlformats.org/presentationml/2006/ole">
            <mc:AlternateContent xmlns:mc="http://schemas.openxmlformats.org/markup-compatibility/2006">
              <mc:Choice xmlns:v="urn:schemas-microsoft-com:vml" Requires="v">
                <p:oleObj spid="_x0000_s1031" name="Equation" r:id="rId4" imgW="1054100" imgH="431800" progId="Equation.3">
                  <p:embed/>
                </p:oleObj>
              </mc:Choice>
              <mc:Fallback>
                <p:oleObj name="Equation" r:id="rId4" imgW="1054100" imgH="431800" progId="Equation.3">
                  <p:embed/>
                  <p:pic>
                    <p:nvPicPr>
                      <p:cNvPr id="0" name=""/>
                      <p:cNvPicPr/>
                      <p:nvPr/>
                    </p:nvPicPr>
                    <p:blipFill>
                      <a:blip r:embed="rId5"/>
                      <a:stretch>
                        <a:fillRect/>
                      </a:stretch>
                    </p:blipFill>
                    <p:spPr>
                      <a:xfrm>
                        <a:off x="3043357" y="2910418"/>
                        <a:ext cx="3597523" cy="1473684"/>
                      </a:xfrm>
                      <a:prstGeom prst="rect">
                        <a:avLst/>
                      </a:prstGeom>
                    </p:spPr>
                  </p:pic>
                </p:oleObj>
              </mc:Fallback>
            </mc:AlternateContent>
          </a:graphicData>
        </a:graphic>
      </p:graphicFrame>
    </p:spTree>
    <p:extLst>
      <p:ext uri="{BB962C8B-B14F-4D97-AF65-F5344CB8AC3E}">
        <p14:creationId xmlns:p14="http://schemas.microsoft.com/office/powerpoint/2010/main" val="1090482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Applications of ultrasonic waves</a:t>
            </a:r>
            <a:r>
              <a:rPr lang="en-US" dirty="0" smtClean="0">
                <a:effectLst/>
              </a:rPr>
              <a:t> </a:t>
            </a:r>
            <a:endParaRPr lang="en-US" dirty="0"/>
          </a:p>
        </p:txBody>
      </p:sp>
      <p:sp>
        <p:nvSpPr>
          <p:cNvPr id="3" name="Content Placeholder 2"/>
          <p:cNvSpPr>
            <a:spLocks noGrp="1"/>
          </p:cNvSpPr>
          <p:nvPr>
            <p:ph idx="1"/>
          </p:nvPr>
        </p:nvSpPr>
        <p:spPr>
          <a:xfrm>
            <a:off x="457200" y="1389985"/>
            <a:ext cx="8229600" cy="4525963"/>
          </a:xfrm>
        </p:spPr>
        <p:txBody>
          <a:bodyPr/>
          <a:lstStyle/>
          <a:p>
            <a:r>
              <a:rPr lang="en-GB" b="1" dirty="0"/>
              <a:t>Depth of s</a:t>
            </a:r>
            <a:r>
              <a:rPr lang="en-GB" b="1" u="sng" dirty="0"/>
              <a:t>ea</a:t>
            </a:r>
            <a:r>
              <a:rPr lang="en-US" b="1" dirty="0" smtClean="0">
                <a:effectLst/>
              </a:rPr>
              <a:t> </a:t>
            </a:r>
          </a:p>
          <a:p>
            <a:r>
              <a:rPr lang="en-GB" b="1" i="1" dirty="0" smtClean="0"/>
              <a:t>Heating </a:t>
            </a:r>
            <a:r>
              <a:rPr lang="en-GB" b="1" i="1" dirty="0"/>
              <a:t>effects</a:t>
            </a:r>
            <a:r>
              <a:rPr lang="en-GB" dirty="0"/>
              <a:t> </a:t>
            </a:r>
            <a:endParaRPr lang="en-GB" dirty="0" smtClean="0"/>
          </a:p>
          <a:p>
            <a:r>
              <a:rPr lang="en-GB" b="1" i="1" dirty="0"/>
              <a:t>Mechanical effects</a:t>
            </a:r>
            <a:r>
              <a:rPr lang="en-GB" dirty="0"/>
              <a:t> </a:t>
            </a:r>
            <a:endParaRPr lang="en-GB" dirty="0" smtClean="0"/>
          </a:p>
          <a:p>
            <a:r>
              <a:rPr lang="en-GB" b="1" i="1" dirty="0"/>
              <a:t>Cracks in metals</a:t>
            </a:r>
            <a:r>
              <a:rPr lang="en-GB" dirty="0"/>
              <a:t> </a:t>
            </a:r>
            <a:endParaRPr lang="en-US" dirty="0"/>
          </a:p>
          <a:p>
            <a:endParaRPr lang="en-US" dirty="0"/>
          </a:p>
          <a:p>
            <a:endParaRPr lang="en-US" dirty="0"/>
          </a:p>
        </p:txBody>
      </p:sp>
    </p:spTree>
    <p:extLst>
      <p:ext uri="{BB962C8B-B14F-4D97-AF65-F5344CB8AC3E}">
        <p14:creationId xmlns:p14="http://schemas.microsoft.com/office/powerpoint/2010/main" val="123547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ELECTROMAGNETIC WAVES</a:t>
            </a:r>
            <a:r>
              <a:rPr lang="en-US" dirty="0" smtClean="0">
                <a:effectLst/>
              </a:rPr>
              <a:t> </a:t>
            </a:r>
            <a:endParaRPr lang="en-US" dirty="0"/>
          </a:p>
        </p:txBody>
      </p:sp>
      <p:sp>
        <p:nvSpPr>
          <p:cNvPr id="3" name="Content Placeholder 2"/>
          <p:cNvSpPr>
            <a:spLocks noGrp="1"/>
          </p:cNvSpPr>
          <p:nvPr>
            <p:ph idx="1"/>
          </p:nvPr>
        </p:nvSpPr>
        <p:spPr>
          <a:xfrm>
            <a:off x="457200" y="1417638"/>
            <a:ext cx="8229600" cy="4525963"/>
          </a:xfrm>
        </p:spPr>
        <p:txBody>
          <a:bodyPr/>
          <a:lstStyle/>
          <a:p>
            <a:r>
              <a:rPr lang="en-GB" dirty="0"/>
              <a:t>phenomenon that takes the form of self-propagating waves in a vacuum or in </a:t>
            </a:r>
            <a:r>
              <a:rPr lang="en-GB" dirty="0" smtClean="0"/>
              <a:t>matter. </a:t>
            </a:r>
          </a:p>
          <a:p>
            <a:r>
              <a:rPr lang="en-GB" dirty="0" smtClean="0"/>
              <a:t>It consists of electric and magnetic field components</a:t>
            </a:r>
            <a:r>
              <a:rPr lang="en-GB" dirty="0"/>
              <a:t>, which oscillate in phase perpendicular to each other and perpendicular to the direction of energy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6511458"/>
              </p:ext>
            </p:extLst>
          </p:nvPr>
        </p:nvGraphicFramePr>
        <p:xfrm>
          <a:off x="759050" y="4550385"/>
          <a:ext cx="5765800" cy="2184400"/>
        </p:xfrm>
        <a:graphic>
          <a:graphicData uri="http://schemas.openxmlformats.org/presentationml/2006/ole">
            <mc:AlternateContent xmlns:mc="http://schemas.openxmlformats.org/markup-compatibility/2006">
              <mc:Choice xmlns:v="urn:schemas-microsoft-com:vml" Requires="v">
                <p:oleObj spid="_x0000_s4101" name="Document" r:id="rId3" imgW="5765800" imgH="2184400" progId="Word.Document.12">
                  <p:embed/>
                </p:oleObj>
              </mc:Choice>
              <mc:Fallback>
                <p:oleObj name="Document" r:id="rId3" imgW="5765800" imgH="2184400" progId="Word.Document.12">
                  <p:embed/>
                  <p:pic>
                    <p:nvPicPr>
                      <p:cNvPr id="0" name=""/>
                      <p:cNvPicPr/>
                      <p:nvPr/>
                    </p:nvPicPr>
                    <p:blipFill>
                      <a:blip r:embed="rId4"/>
                      <a:stretch>
                        <a:fillRect/>
                      </a:stretch>
                    </p:blipFill>
                    <p:spPr>
                      <a:xfrm>
                        <a:off x="759050" y="4550385"/>
                        <a:ext cx="5765800" cy="2184400"/>
                      </a:xfrm>
                      <a:prstGeom prst="rect">
                        <a:avLst/>
                      </a:prstGeom>
                    </p:spPr>
                  </p:pic>
                </p:oleObj>
              </mc:Fallback>
            </mc:AlternateContent>
          </a:graphicData>
        </a:graphic>
      </p:graphicFrame>
    </p:spTree>
    <p:extLst>
      <p:ext uri="{BB962C8B-B14F-4D97-AF65-F5344CB8AC3E}">
        <p14:creationId xmlns:p14="http://schemas.microsoft.com/office/powerpoint/2010/main" val="11005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Definition</a:t>
            </a:r>
            <a:r>
              <a:rPr lang="ja-JP" altLang="en-US" dirty="0" smtClean="0"/>
              <a:t> </a:t>
            </a:r>
            <a:r>
              <a:rPr lang="en-US" altLang="ja-JP" dirty="0" smtClean="0"/>
              <a:t>of</a:t>
            </a:r>
            <a:r>
              <a:rPr lang="ja-JP" altLang="en-US" dirty="0" smtClean="0"/>
              <a:t> </a:t>
            </a:r>
            <a:r>
              <a:rPr lang="ja-JP" altLang="ja-JP" dirty="0" smtClean="0"/>
              <a:t>A</a:t>
            </a:r>
            <a:r>
              <a:rPr lang="en-US" altLang="ja-JP" dirty="0" err="1" smtClean="0"/>
              <a:t>coustics</a:t>
            </a:r>
            <a:endParaRPr lang="en-US" dirty="0"/>
          </a:p>
        </p:txBody>
      </p:sp>
      <p:sp>
        <p:nvSpPr>
          <p:cNvPr id="3" name="Content Placeholder 2"/>
          <p:cNvSpPr>
            <a:spLocks noGrp="1"/>
          </p:cNvSpPr>
          <p:nvPr>
            <p:ph idx="1"/>
          </p:nvPr>
        </p:nvSpPr>
        <p:spPr/>
        <p:txBody>
          <a:bodyPr>
            <a:normAutofit lnSpcReduction="10000"/>
          </a:bodyPr>
          <a:lstStyle/>
          <a:p>
            <a:r>
              <a:rPr lang="en-GB" dirty="0"/>
              <a:t>The frequency of a sound wave is the number </a:t>
            </a:r>
            <a:r>
              <a:rPr lang="en-GB" u="sng" dirty="0"/>
              <a:t>of waves that pass a point each second</a:t>
            </a:r>
            <a:r>
              <a:rPr lang="en-US" u="sng" dirty="0" smtClean="0">
                <a:effectLst/>
              </a:rPr>
              <a:t> </a:t>
            </a:r>
          </a:p>
          <a:p>
            <a:r>
              <a:rPr lang="en-GB" dirty="0"/>
              <a:t>Sound waves </a:t>
            </a:r>
            <a:r>
              <a:rPr lang="en-GB" dirty="0" smtClean="0"/>
              <a:t>with </a:t>
            </a:r>
            <a:r>
              <a:rPr lang="en-GB" u="sng" dirty="0" smtClean="0"/>
              <a:t>higher frequencies </a:t>
            </a:r>
            <a:r>
              <a:rPr lang="en-GB" dirty="0" smtClean="0"/>
              <a:t>have </a:t>
            </a:r>
            <a:r>
              <a:rPr lang="en-GB" u="sng" dirty="0"/>
              <a:t>higher pitches </a:t>
            </a:r>
            <a:r>
              <a:rPr lang="en-GB" dirty="0"/>
              <a:t>than </a:t>
            </a:r>
            <a:r>
              <a:rPr lang="en-GB" dirty="0" smtClean="0"/>
              <a:t>sound </a:t>
            </a:r>
            <a:r>
              <a:rPr lang="en-GB" dirty="0"/>
              <a:t>waves with lower frequencies</a:t>
            </a:r>
            <a:r>
              <a:rPr lang="en-US" dirty="0" smtClean="0">
                <a:effectLst/>
              </a:rPr>
              <a:t> </a:t>
            </a:r>
          </a:p>
          <a:p>
            <a:r>
              <a:rPr lang="en-GB" dirty="0"/>
              <a:t>Amplitude is </a:t>
            </a:r>
            <a:r>
              <a:rPr lang="en-GB" u="sng" dirty="0"/>
              <a:t>the measure of energy in a sound </a:t>
            </a:r>
            <a:r>
              <a:rPr lang="en-GB" dirty="0"/>
              <a:t>wave and affects </a:t>
            </a:r>
            <a:r>
              <a:rPr lang="en-GB" dirty="0" smtClean="0"/>
              <a:t>volume</a:t>
            </a:r>
          </a:p>
          <a:p>
            <a:r>
              <a:rPr lang="en-US" dirty="0" smtClean="0">
                <a:effectLst/>
              </a:rPr>
              <a:t> </a:t>
            </a:r>
            <a:r>
              <a:rPr lang="en-GB" dirty="0"/>
              <a:t>The greater the amplitude of an acoustic wave, the </a:t>
            </a:r>
            <a:r>
              <a:rPr lang="en-GB" u="sng" dirty="0"/>
              <a:t>louder</a:t>
            </a:r>
            <a:r>
              <a:rPr lang="en-GB" dirty="0"/>
              <a:t> the sound. </a:t>
            </a:r>
            <a:endParaRPr lang="en-US" dirty="0"/>
          </a:p>
          <a:p>
            <a:endParaRPr lang="en-US" dirty="0" smtClean="0">
              <a:effectLst/>
            </a:endParaRPr>
          </a:p>
          <a:p>
            <a:endParaRPr lang="en-US" dirty="0" smtClean="0">
              <a:effectLst/>
            </a:endParaRPr>
          </a:p>
          <a:p>
            <a:endParaRPr lang="en-US" dirty="0"/>
          </a:p>
        </p:txBody>
      </p:sp>
    </p:spTree>
    <p:extLst>
      <p:ext uri="{BB962C8B-B14F-4D97-AF65-F5344CB8AC3E}">
        <p14:creationId xmlns:p14="http://schemas.microsoft.com/office/powerpoint/2010/main" val="31806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EM</a:t>
            </a:r>
            <a:r>
              <a:rPr lang="ja-JP" altLang="en-US" dirty="0" smtClean="0"/>
              <a:t> </a:t>
            </a:r>
            <a:r>
              <a:rPr lang="en-US" altLang="ja-JP" dirty="0" smtClean="0"/>
              <a:t>waves</a:t>
            </a:r>
            <a:endParaRPr lang="en-US" dirty="0"/>
          </a:p>
        </p:txBody>
      </p:sp>
      <p:sp>
        <p:nvSpPr>
          <p:cNvPr id="3" name="Content Placeholder 2"/>
          <p:cNvSpPr>
            <a:spLocks noGrp="1"/>
          </p:cNvSpPr>
          <p:nvPr>
            <p:ph idx="1"/>
          </p:nvPr>
        </p:nvSpPr>
        <p:spPr/>
        <p:txBody>
          <a:bodyPr>
            <a:normAutofit fontScale="85000" lnSpcReduction="20000"/>
          </a:bodyPr>
          <a:lstStyle/>
          <a:p>
            <a:r>
              <a:rPr lang="en-GB" b="1" dirty="0"/>
              <a:t>Gamma and X-radiation</a:t>
            </a:r>
            <a:r>
              <a:rPr lang="en-US" dirty="0" smtClean="0">
                <a:effectLst/>
              </a:rPr>
              <a:t> </a:t>
            </a:r>
          </a:p>
          <a:p>
            <a:r>
              <a:rPr lang="en-GB" b="1" dirty="0"/>
              <a:t>Ultra violet radiation</a:t>
            </a:r>
            <a:r>
              <a:rPr lang="en-US" dirty="0" smtClean="0">
                <a:effectLst/>
              </a:rPr>
              <a:t> </a:t>
            </a:r>
          </a:p>
          <a:p>
            <a:r>
              <a:rPr lang="en-GB" b="1" dirty="0"/>
              <a:t>Visible </a:t>
            </a:r>
            <a:r>
              <a:rPr lang="en-GB" b="1" dirty="0" smtClean="0"/>
              <a:t>radiation</a:t>
            </a:r>
          </a:p>
          <a:p>
            <a:pPr marL="0" indent="0">
              <a:buNone/>
            </a:pPr>
            <a:r>
              <a:rPr lang="en-US" dirty="0" smtClean="0"/>
              <a:t>400</a:t>
            </a:r>
            <a:r>
              <a:rPr lang="en-US" dirty="0"/>
              <a:t>–440 nm	Violet</a:t>
            </a:r>
          </a:p>
          <a:p>
            <a:pPr marL="0" indent="0">
              <a:buNone/>
            </a:pPr>
            <a:r>
              <a:rPr lang="en-US" dirty="0"/>
              <a:t>440–480 nm	Blue</a:t>
            </a:r>
          </a:p>
          <a:p>
            <a:pPr marL="0" indent="0">
              <a:buNone/>
            </a:pPr>
            <a:r>
              <a:rPr lang="en-US" dirty="0"/>
              <a:t>480–530 nm	Green</a:t>
            </a:r>
          </a:p>
          <a:p>
            <a:pPr marL="0" indent="0">
              <a:buNone/>
            </a:pPr>
            <a:r>
              <a:rPr lang="en-US" dirty="0"/>
              <a:t>530–590 nm	Yellow</a:t>
            </a:r>
          </a:p>
          <a:p>
            <a:pPr marL="0" indent="0">
              <a:buNone/>
            </a:pPr>
            <a:r>
              <a:rPr lang="en-US" dirty="0"/>
              <a:t>590–630 nm	Orange</a:t>
            </a:r>
          </a:p>
          <a:p>
            <a:pPr marL="0" indent="0">
              <a:buNone/>
            </a:pPr>
            <a:r>
              <a:rPr lang="en-US" dirty="0"/>
              <a:t>630–700 nm	Red</a:t>
            </a:r>
          </a:p>
          <a:p>
            <a:r>
              <a:rPr lang="en-GB" b="1" dirty="0"/>
              <a:t>Infrared radiation</a:t>
            </a:r>
            <a:r>
              <a:rPr lang="en-US" dirty="0" smtClean="0">
                <a:effectLst/>
              </a:rPr>
              <a:t> </a:t>
            </a:r>
          </a:p>
          <a:p>
            <a:endParaRPr lang="en-US" dirty="0"/>
          </a:p>
        </p:txBody>
      </p:sp>
    </p:spTree>
    <p:extLst>
      <p:ext uri="{BB962C8B-B14F-4D97-AF65-F5344CB8AC3E}">
        <p14:creationId xmlns:p14="http://schemas.microsoft.com/office/powerpoint/2010/main" val="3184757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 spectrum</a:t>
            </a:r>
            <a:endParaRPr lang="en-US" dirty="0"/>
          </a:p>
        </p:txBody>
      </p:sp>
      <p:pic>
        <p:nvPicPr>
          <p:cNvPr id="6" name="Picture 5"/>
          <p:cNvPicPr>
            <a:picLocks noChangeAspect="1"/>
          </p:cNvPicPr>
          <p:nvPr/>
        </p:nvPicPr>
        <p:blipFill>
          <a:blip r:embed="rId2"/>
          <a:stretch>
            <a:fillRect/>
          </a:stretch>
        </p:blipFill>
        <p:spPr>
          <a:xfrm>
            <a:off x="311694" y="1960292"/>
            <a:ext cx="9608816" cy="4694226"/>
          </a:xfrm>
          <a:prstGeom prst="rect">
            <a:avLst/>
          </a:prstGeom>
        </p:spPr>
      </p:pic>
    </p:spTree>
    <p:extLst>
      <p:ext uri="{BB962C8B-B14F-4D97-AF65-F5344CB8AC3E}">
        <p14:creationId xmlns:p14="http://schemas.microsoft.com/office/powerpoint/2010/main" val="158820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Hearing</a:t>
            </a:r>
            <a:endParaRPr lang="en-US" dirty="0"/>
          </a:p>
        </p:txBody>
      </p:sp>
      <p:sp>
        <p:nvSpPr>
          <p:cNvPr id="3" name="Content Placeholder 2"/>
          <p:cNvSpPr>
            <a:spLocks noGrp="1"/>
          </p:cNvSpPr>
          <p:nvPr>
            <p:ph idx="1"/>
          </p:nvPr>
        </p:nvSpPr>
        <p:spPr/>
        <p:txBody>
          <a:bodyPr>
            <a:normAutofit lnSpcReduction="10000"/>
          </a:bodyPr>
          <a:lstStyle/>
          <a:p>
            <a:r>
              <a:rPr lang="en-GB" dirty="0"/>
              <a:t>An acoustic wave is what makes humans and other animals able to hear</a:t>
            </a:r>
            <a:r>
              <a:rPr lang="en-US" dirty="0" smtClean="0">
                <a:effectLst/>
              </a:rPr>
              <a:t> </a:t>
            </a:r>
          </a:p>
          <a:p>
            <a:r>
              <a:rPr lang="en-GB" dirty="0" smtClean="0"/>
              <a:t>Human </a:t>
            </a:r>
            <a:r>
              <a:rPr lang="en-GB" dirty="0" smtClean="0"/>
              <a:t>ear </a:t>
            </a:r>
            <a:r>
              <a:rPr lang="en-GB" dirty="0"/>
              <a:t>perceives the vibrations of an acoustic wave and interprets it as sound</a:t>
            </a:r>
            <a:r>
              <a:rPr lang="en-US" dirty="0" smtClean="0">
                <a:effectLst/>
              </a:rPr>
              <a:t> </a:t>
            </a:r>
          </a:p>
          <a:p>
            <a:r>
              <a:rPr lang="en-GB" dirty="0"/>
              <a:t>The ear drum starts a chain reaction and sends the vibration through three little bones in the middle ear that amplify sound</a:t>
            </a:r>
            <a:r>
              <a:rPr lang="en-US" dirty="0" smtClean="0">
                <a:effectLst/>
              </a:rPr>
              <a:t> </a:t>
            </a:r>
          </a:p>
          <a:p>
            <a:r>
              <a:rPr lang="en-GB" dirty="0"/>
              <a:t>Those bones are called the </a:t>
            </a:r>
            <a:r>
              <a:rPr lang="en-GB" u="sng" dirty="0"/>
              <a:t>hammer, the anvil and the stirrup. </a:t>
            </a:r>
            <a:endParaRPr lang="en-US" u="sng" dirty="0"/>
          </a:p>
          <a:p>
            <a:endParaRPr lang="en-US" dirty="0"/>
          </a:p>
        </p:txBody>
      </p:sp>
    </p:spTree>
    <p:extLst>
      <p:ext uri="{BB962C8B-B14F-4D97-AF65-F5344CB8AC3E}">
        <p14:creationId xmlns:p14="http://schemas.microsoft.com/office/powerpoint/2010/main" val="278104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Hearing process</a:t>
            </a:r>
            <a:endParaRPr lang="en-US" dirty="0"/>
          </a:p>
        </p:txBody>
      </p:sp>
      <p:sp>
        <p:nvSpPr>
          <p:cNvPr id="3" name="Content Placeholder 2"/>
          <p:cNvSpPr>
            <a:spLocks noGrp="1"/>
          </p:cNvSpPr>
          <p:nvPr>
            <p:ph idx="1"/>
          </p:nvPr>
        </p:nvSpPr>
        <p:spPr/>
        <p:txBody>
          <a:bodyPr>
            <a:normAutofit fontScale="85000" lnSpcReduction="10000"/>
          </a:bodyPr>
          <a:lstStyle/>
          <a:p>
            <a:r>
              <a:rPr lang="en-GB" dirty="0"/>
              <a:t>the vibrations of the sound wave are turned into electrical impulses that the brain can interpret</a:t>
            </a:r>
            <a:r>
              <a:rPr lang="en-US" dirty="0" smtClean="0">
                <a:effectLst/>
              </a:rPr>
              <a:t> </a:t>
            </a:r>
            <a:r>
              <a:rPr lang="en-US" dirty="0" smtClean="0">
                <a:effectLst/>
              </a:rPr>
              <a:t>.</a:t>
            </a:r>
          </a:p>
          <a:p>
            <a:r>
              <a:rPr lang="en-GB" dirty="0"/>
              <a:t>The fluid inside the cochlea moves because of the stirrup bone’s pressure, and in turn, moves a hair-cell-lined membrane buried within the </a:t>
            </a:r>
            <a:r>
              <a:rPr lang="en-GB" dirty="0" smtClean="0"/>
              <a:t>fluid</a:t>
            </a:r>
          </a:p>
          <a:p>
            <a:r>
              <a:rPr lang="en-US" dirty="0" smtClean="0">
                <a:effectLst/>
              </a:rPr>
              <a:t> </a:t>
            </a:r>
            <a:r>
              <a:rPr lang="en-GB" dirty="0"/>
              <a:t>The hair cells move according to the pattern of the acoustic wave, sending signals to nerve cells that carry their interpretation of the wave to the brain. </a:t>
            </a:r>
            <a:endParaRPr lang="en-GB" dirty="0" smtClean="0"/>
          </a:p>
          <a:p>
            <a:r>
              <a:rPr lang="en-GB" dirty="0"/>
              <a:t>The brain interprets the acoustic wave as sound and as a result, we </a:t>
            </a:r>
            <a:r>
              <a:rPr lang="en-GB" dirty="0" smtClean="0"/>
              <a:t>hear</a:t>
            </a:r>
            <a:r>
              <a:rPr lang="en-GB" dirty="0" smtClean="0"/>
              <a:t>.</a:t>
            </a:r>
          </a:p>
          <a:p>
            <a:r>
              <a:rPr lang="en-US" dirty="0" smtClean="0">
                <a:effectLst/>
              </a:rPr>
              <a:t> </a:t>
            </a:r>
            <a:r>
              <a:rPr lang="en-GB" dirty="0"/>
              <a:t>The human brain likes patterns</a:t>
            </a:r>
            <a:r>
              <a:rPr lang="en-US" dirty="0" smtClean="0">
                <a:effectLst/>
              </a:rPr>
              <a:t> </a:t>
            </a:r>
          </a:p>
          <a:p>
            <a:endParaRPr lang="en-US" dirty="0"/>
          </a:p>
          <a:p>
            <a:endParaRPr lang="en-US" dirty="0"/>
          </a:p>
        </p:txBody>
      </p:sp>
    </p:spTree>
    <p:extLst>
      <p:ext uri="{BB962C8B-B14F-4D97-AF65-F5344CB8AC3E}">
        <p14:creationId xmlns:p14="http://schemas.microsoft.com/office/powerpoint/2010/main" val="178433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Sound reception</a:t>
            </a:r>
            <a:r>
              <a:rPr lang="en-US" dirty="0" smtClean="0">
                <a:effectLst/>
              </a:rPr>
              <a:t> </a:t>
            </a:r>
            <a:endParaRPr lang="en-US" dirty="0"/>
          </a:p>
        </p:txBody>
      </p:sp>
      <p:sp>
        <p:nvSpPr>
          <p:cNvPr id="3" name="Content Placeholder 2"/>
          <p:cNvSpPr>
            <a:spLocks noGrp="1"/>
          </p:cNvSpPr>
          <p:nvPr>
            <p:ph idx="1"/>
          </p:nvPr>
        </p:nvSpPr>
        <p:spPr/>
        <p:txBody>
          <a:bodyPr>
            <a:normAutofit fontScale="92500"/>
          </a:bodyPr>
          <a:lstStyle/>
          <a:p>
            <a:r>
              <a:rPr lang="en-GB" dirty="0"/>
              <a:t>In the sonic range of frequencies, the microphone, a device using electrical and mechanical components</a:t>
            </a:r>
            <a:r>
              <a:rPr lang="en-US" dirty="0" smtClean="0">
                <a:effectLst/>
              </a:rPr>
              <a:t> </a:t>
            </a:r>
            <a:r>
              <a:rPr lang="en-US" dirty="0" smtClean="0">
                <a:effectLst/>
              </a:rPr>
              <a:t>, is used to receiving  sound</a:t>
            </a:r>
          </a:p>
          <a:p>
            <a:r>
              <a:rPr lang="en-GB" dirty="0"/>
              <a:t>One simple form is to have a </a:t>
            </a:r>
            <a:r>
              <a:rPr lang="en-GB" u="sng" dirty="0"/>
              <a:t>diaphragm</a:t>
            </a:r>
            <a:r>
              <a:rPr lang="en-GB" dirty="0"/>
              <a:t> as one plate of an electrical condenser</a:t>
            </a:r>
            <a:r>
              <a:rPr lang="en-US" dirty="0" smtClean="0">
                <a:effectLst/>
              </a:rPr>
              <a:t> </a:t>
            </a:r>
          </a:p>
          <a:p>
            <a:r>
              <a:rPr lang="en-GB" dirty="0"/>
              <a:t>When the diaphragm vibrates under the action of a sound wave, the current in the circuit varies due to the varying capacitance of the condenser</a:t>
            </a:r>
            <a:r>
              <a:rPr lang="en-US" dirty="0" smtClean="0">
                <a:effectLst/>
              </a:rPr>
              <a:t> </a:t>
            </a:r>
            <a:endParaRPr lang="en-US" dirty="0"/>
          </a:p>
        </p:txBody>
      </p:sp>
    </p:spTree>
    <p:extLst>
      <p:ext uri="{BB962C8B-B14F-4D97-AF65-F5344CB8AC3E}">
        <p14:creationId xmlns:p14="http://schemas.microsoft.com/office/powerpoint/2010/main" val="78629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Sound</a:t>
            </a:r>
            <a:r>
              <a:rPr lang="ja-JP" altLang="en-US" dirty="0" smtClean="0"/>
              <a:t> </a:t>
            </a:r>
            <a:r>
              <a:rPr lang="en-US" altLang="ja-JP" dirty="0" smtClean="0"/>
              <a:t>reception</a:t>
            </a:r>
            <a:endParaRPr lang="en-US" dirty="0"/>
          </a:p>
        </p:txBody>
      </p:sp>
      <p:sp>
        <p:nvSpPr>
          <p:cNvPr id="3" name="Content Placeholder 2"/>
          <p:cNvSpPr>
            <a:spLocks noGrp="1"/>
          </p:cNvSpPr>
          <p:nvPr>
            <p:ph idx="1"/>
          </p:nvPr>
        </p:nvSpPr>
        <p:spPr/>
        <p:txBody>
          <a:bodyPr/>
          <a:lstStyle/>
          <a:p>
            <a:r>
              <a:rPr lang="en-GB" dirty="0"/>
              <a:t>This varying current can then be used to activate a meter or oscilloscope or, after suitable processing, make an audio tape or some such permanent record.</a:t>
            </a:r>
            <a:endParaRPr lang="en-US" dirty="0"/>
          </a:p>
          <a:p>
            <a:endParaRPr lang="en-US" dirty="0"/>
          </a:p>
        </p:txBody>
      </p:sp>
    </p:spTree>
    <p:extLst>
      <p:ext uri="{BB962C8B-B14F-4D97-AF65-F5344CB8AC3E}">
        <p14:creationId xmlns:p14="http://schemas.microsoft.com/office/powerpoint/2010/main" val="35919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b="1" dirty="0"/>
              <a:t>Sound  production and recording</a:t>
            </a:r>
            <a:r>
              <a:rPr lang="en-US" dirty="0" smtClean="0">
                <a:effectLst/>
              </a:rPr>
              <a:t> </a:t>
            </a:r>
            <a:endParaRPr lang="en-US" dirty="0"/>
          </a:p>
        </p:txBody>
      </p:sp>
      <p:sp>
        <p:nvSpPr>
          <p:cNvPr id="3" name="Content Placeholder 2"/>
          <p:cNvSpPr>
            <a:spLocks noGrp="1"/>
          </p:cNvSpPr>
          <p:nvPr>
            <p:ph idx="1"/>
          </p:nvPr>
        </p:nvSpPr>
        <p:spPr>
          <a:xfrm>
            <a:off x="457200" y="1349761"/>
            <a:ext cx="8229600" cy="4525963"/>
          </a:xfrm>
        </p:spPr>
        <p:txBody>
          <a:bodyPr/>
          <a:lstStyle/>
          <a:p>
            <a:r>
              <a:rPr lang="en-GB" dirty="0"/>
              <a:t>Sound recording and reproduction is an electrical or mechanical inscription and re-creation of sound waves, such as spoken voice, singing, instrumental music or sound effects.</a:t>
            </a:r>
            <a:r>
              <a:rPr lang="en-US" dirty="0" smtClean="0">
                <a:effectLst/>
              </a:rPr>
              <a:t> </a:t>
            </a:r>
          </a:p>
          <a:p>
            <a:r>
              <a:rPr lang="en-GB" dirty="0"/>
              <a:t>The two main classes of sound recording technology are </a:t>
            </a:r>
            <a:r>
              <a:rPr lang="en-GB" dirty="0" smtClean="0"/>
              <a:t>analog</a:t>
            </a:r>
            <a:r>
              <a:rPr lang="en-GB" dirty="0" smtClean="0"/>
              <a:t>ue</a:t>
            </a:r>
            <a:r>
              <a:rPr lang="en-GB" dirty="0" smtClean="0"/>
              <a:t> </a:t>
            </a:r>
            <a:r>
              <a:rPr lang="en-GB" dirty="0"/>
              <a:t>recording and digital recording</a:t>
            </a:r>
            <a:r>
              <a:rPr lang="en-US" dirty="0" smtClean="0">
                <a:effectLst/>
              </a:rPr>
              <a:t> </a:t>
            </a:r>
            <a:endParaRPr lang="en-US" dirty="0"/>
          </a:p>
        </p:txBody>
      </p:sp>
    </p:spTree>
    <p:extLst>
      <p:ext uri="{BB962C8B-B14F-4D97-AF65-F5344CB8AC3E}">
        <p14:creationId xmlns:p14="http://schemas.microsoft.com/office/powerpoint/2010/main" val="242522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Analogue recording</a:t>
            </a:r>
            <a:endParaRPr lang="en-US" dirty="0"/>
          </a:p>
        </p:txBody>
      </p:sp>
      <p:sp>
        <p:nvSpPr>
          <p:cNvPr id="3" name="Content Placeholder 2"/>
          <p:cNvSpPr>
            <a:spLocks noGrp="1"/>
          </p:cNvSpPr>
          <p:nvPr>
            <p:ph idx="1"/>
          </p:nvPr>
        </p:nvSpPr>
        <p:spPr/>
        <p:txBody>
          <a:bodyPr>
            <a:normAutofit fontScale="92500" lnSpcReduction="20000"/>
          </a:bodyPr>
          <a:lstStyle/>
          <a:p>
            <a:r>
              <a:rPr lang="en-GB" dirty="0"/>
              <a:t>Acoustic </a:t>
            </a:r>
            <a:r>
              <a:rPr lang="en-GB" dirty="0" smtClean="0"/>
              <a:t>analog</a:t>
            </a:r>
            <a:r>
              <a:rPr lang="en-GB" dirty="0" smtClean="0"/>
              <a:t>ue</a:t>
            </a:r>
            <a:r>
              <a:rPr lang="en-GB" dirty="0" smtClean="0"/>
              <a:t> </a:t>
            </a:r>
            <a:r>
              <a:rPr lang="en-GB" dirty="0"/>
              <a:t>recording is achieved by a </a:t>
            </a:r>
            <a:r>
              <a:rPr lang="en-GB" u="sng" dirty="0"/>
              <a:t>small microphone diaphragm </a:t>
            </a:r>
            <a:r>
              <a:rPr lang="en-GB" dirty="0"/>
              <a:t>that can detect changes in atmospheric pressure (acoustic sound waves) and record them as a </a:t>
            </a:r>
            <a:r>
              <a:rPr lang="en-GB" u="sng" dirty="0"/>
              <a:t>graphic representation of the sound waves </a:t>
            </a:r>
            <a:r>
              <a:rPr lang="en-GB" dirty="0"/>
              <a:t>on a medium such as a phonograph </a:t>
            </a:r>
            <a:endParaRPr lang="en-GB" dirty="0" smtClean="0"/>
          </a:p>
          <a:p>
            <a:r>
              <a:rPr lang="en-US" altLang="ja-JP" dirty="0" smtClean="0"/>
              <a:t>Magnetic</a:t>
            </a:r>
            <a:r>
              <a:rPr lang="ja-JP" altLang="en-US" dirty="0" smtClean="0"/>
              <a:t> </a:t>
            </a:r>
            <a:r>
              <a:rPr lang="en-US" altLang="ja-JP" dirty="0" smtClean="0"/>
              <a:t>tape</a:t>
            </a:r>
            <a:r>
              <a:rPr lang="ja-JP" altLang="en-US" dirty="0" smtClean="0"/>
              <a:t> </a:t>
            </a:r>
            <a:r>
              <a:rPr lang="en-US" altLang="ja-JP" dirty="0" smtClean="0"/>
              <a:t>recording: </a:t>
            </a:r>
            <a:r>
              <a:rPr lang="en-GB" dirty="0" smtClean="0"/>
              <a:t>the sound waves vibrate the microphone diaphragm and </a:t>
            </a:r>
            <a:r>
              <a:rPr lang="en-GB" dirty="0"/>
              <a:t>are converted into </a:t>
            </a:r>
            <a:r>
              <a:rPr lang="en-GB" u="sng" dirty="0"/>
              <a:t>a varying electric </a:t>
            </a:r>
            <a:r>
              <a:rPr lang="en-GB" dirty="0"/>
              <a:t>current, which is then converted to </a:t>
            </a:r>
            <a:r>
              <a:rPr lang="en-GB" u="sng" dirty="0"/>
              <a:t>a varying magnetic field by an electromagnet</a:t>
            </a:r>
            <a:r>
              <a:rPr lang="en-US" u="sng" dirty="0" smtClean="0">
                <a:effectLst/>
              </a:rPr>
              <a:t> </a:t>
            </a:r>
            <a:endParaRPr lang="en-US" u="sng" dirty="0"/>
          </a:p>
        </p:txBody>
      </p:sp>
    </p:spTree>
    <p:extLst>
      <p:ext uri="{BB962C8B-B14F-4D97-AF65-F5344CB8AC3E}">
        <p14:creationId xmlns:p14="http://schemas.microsoft.com/office/powerpoint/2010/main" val="3326209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TotalTime>
  <Words>1684</Words>
  <Application>Microsoft Macintosh PowerPoint</Application>
  <PresentationFormat>On-screen Show (4:3)</PresentationFormat>
  <Paragraphs>125</Paragraphs>
  <Slides>31</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31</vt:i4>
      </vt:variant>
    </vt:vector>
  </HeadingPairs>
  <TitlesOfParts>
    <vt:vector size="35" baseType="lpstr">
      <vt:lpstr>Office Theme</vt:lpstr>
      <vt:lpstr>MathType 6.0 Equation</vt:lpstr>
      <vt:lpstr>Microsoft Equation</vt:lpstr>
      <vt:lpstr>Microsoft Word Document</vt:lpstr>
      <vt:lpstr>Acoustic Waves</vt:lpstr>
      <vt:lpstr>Acoustics: introduction</vt:lpstr>
      <vt:lpstr>Definition of Acoustics</vt:lpstr>
      <vt:lpstr>Process of Hearing</vt:lpstr>
      <vt:lpstr>Hearing process</vt:lpstr>
      <vt:lpstr>Sound reception </vt:lpstr>
      <vt:lpstr>Sound reception</vt:lpstr>
      <vt:lpstr>Sound  production and recording </vt:lpstr>
      <vt:lpstr>Analogue recording</vt:lpstr>
      <vt:lpstr>Digital Recording</vt:lpstr>
      <vt:lpstr>The ear sound recording and reproduction </vt:lpstr>
      <vt:lpstr>Ear sound recording and production</vt:lpstr>
      <vt:lpstr>The loudspeaker sound recording and reproduction </vt:lpstr>
      <vt:lpstr>Sound track pitch </vt:lpstr>
      <vt:lpstr>Loudness and Intensity</vt:lpstr>
      <vt:lpstr>Loudness and intendsity</vt:lpstr>
      <vt:lpstr>The Bel and decibel</vt:lpstr>
      <vt:lpstr>decibel</vt:lpstr>
      <vt:lpstr>PowerPoint Presentation</vt:lpstr>
      <vt:lpstr>Example calculation</vt:lpstr>
      <vt:lpstr>Intensity levels </vt:lpstr>
      <vt:lpstr>  Threshold of hearing   </vt:lpstr>
      <vt:lpstr>Loudness quality </vt:lpstr>
      <vt:lpstr>Acoustic transducers </vt:lpstr>
      <vt:lpstr>Ultrasonic</vt:lpstr>
      <vt:lpstr>Production of ultrasonic waves </vt:lpstr>
      <vt:lpstr>PowerPoint Presentation</vt:lpstr>
      <vt:lpstr>Applications of ultrasonic waves </vt:lpstr>
      <vt:lpstr>ELECTROMAGNETIC WAVES </vt:lpstr>
      <vt:lpstr>EM waves</vt:lpstr>
      <vt:lpstr>EM spectrum</vt:lpstr>
    </vt:vector>
  </TitlesOfParts>
  <Company>KNUST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Waves</dc:title>
  <dc:creator>Eric KK Abavare</dc:creator>
  <cp:lastModifiedBy>Eric KK Abavare</cp:lastModifiedBy>
  <cp:revision>38</cp:revision>
  <dcterms:created xsi:type="dcterms:W3CDTF">2016-04-04T18:12:36Z</dcterms:created>
  <dcterms:modified xsi:type="dcterms:W3CDTF">2016-04-04T20:34:02Z</dcterms:modified>
</cp:coreProperties>
</file>