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65" r:id="rId13"/>
    <p:sldId id="277" r:id="rId14"/>
    <p:sldId id="266" r:id="rId15"/>
    <p:sldId id="267" r:id="rId16"/>
    <p:sldId id="268" r:id="rId17"/>
    <p:sldId id="269" r:id="rId18"/>
    <p:sldId id="278" r:id="rId19"/>
    <p:sldId id="270" r:id="rId20"/>
    <p:sldId id="271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3" autoAdjust="0"/>
    <p:restoredTop sz="94664" autoAdjust="0"/>
  </p:normalViewPr>
  <p:slideViewPr>
    <p:cSldViewPr>
      <p:cViewPr>
        <p:scale>
          <a:sx n="66" d="100"/>
          <a:sy n="66" d="100"/>
        </p:scale>
        <p:origin x="-12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75557A-685F-4091-8479-EB23A4065A00}" type="datetimeFigureOut">
              <a:rPr lang="en-US" smtClean="0"/>
              <a:pPr/>
              <a:t>11/26/2010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BC1CEAA-54B6-4DDD-B045-84D87A05E6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533400"/>
            <a:ext cx="9677400" cy="1981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Non Hydrocarbon INTERMEDIATES</a:t>
            </a:r>
            <a:br>
              <a:rPr lang="en-US" sz="4000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80048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SYNTHESIS GAS</a:t>
            </a:r>
          </a:p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NAPHTHENIC ACIDS</a:t>
            </a:r>
          </a:p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CRESYLIC ACIDS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ontent Placeholder 4"/>
          <p:cNvGrpSpPr>
            <a:grpSpLocks noGrp="1"/>
          </p:cNvGrpSpPr>
          <p:nvPr>
            <p:ph idx="1"/>
          </p:nvPr>
        </p:nvGrpSpPr>
        <p:grpSpPr>
          <a:xfrm>
            <a:off x="457200" y="304800"/>
            <a:ext cx="8153400" cy="6096000"/>
            <a:chOff x="609600" y="533400"/>
            <a:chExt cx="7696200" cy="6132731"/>
          </a:xfrm>
        </p:grpSpPr>
        <p:grpSp>
          <p:nvGrpSpPr>
            <p:cNvPr id="6" name="Group 16"/>
            <p:cNvGrpSpPr/>
            <p:nvPr/>
          </p:nvGrpSpPr>
          <p:grpSpPr>
            <a:xfrm>
              <a:off x="609600" y="1066800"/>
              <a:ext cx="4572000" cy="5105400"/>
              <a:chOff x="1219200" y="2057400"/>
              <a:chExt cx="3886200" cy="36576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5" name="Rounded Rectangle 34"/>
              <p:cNvSpPr/>
              <p:nvPr/>
            </p:nvSpPr>
            <p:spPr>
              <a:xfrm>
                <a:off x="2667000" y="2057400"/>
                <a:ext cx="1219200" cy="3657600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219200" y="3200400"/>
                <a:ext cx="1447800" cy="158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219200" y="3962400"/>
                <a:ext cx="1447800" cy="158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>
                <a:off x="3886200" y="4494211"/>
                <a:ext cx="1143000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0800000">
                <a:off x="3886200" y="5103811"/>
                <a:ext cx="1219200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438400" y="533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Gasifier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286000" y="1676400"/>
              <a:ext cx="1447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86000" y="5562600"/>
              <a:ext cx="1447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>
              <a:off x="3733800" y="1828800"/>
              <a:ext cx="3124200" cy="9906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hape 10"/>
            <p:cNvCxnSpPr>
              <a:stCxn id="35" idx="2"/>
            </p:cNvCxnSpPr>
            <p:nvPr/>
          </p:nvCxnSpPr>
          <p:spPr>
            <a:xfrm rot="16200000" flipH="1">
              <a:off x="3724835" y="5477435"/>
              <a:ext cx="381000" cy="177052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800600" y="60198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Phenol</a:t>
              </a:r>
              <a:br>
                <a:rPr lang="en-US" dirty="0" smtClean="0"/>
              </a:br>
              <a:r>
                <a:rPr lang="en-US" dirty="0" smtClean="0"/>
                <a:t>Tar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91841" y="2296560"/>
              <a:ext cx="151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Syn gas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7987" y="3063152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CO/H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22860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Coal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4800" y="40386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Oxygen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48768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Steam</a:t>
              </a:r>
              <a:endParaRPr lang="en-US" sz="20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962400" y="1295400"/>
              <a:ext cx="533400" cy="1066800"/>
            </a:xfrm>
            <a:custGeom>
              <a:avLst/>
              <a:gdLst>
                <a:gd name="connsiteX0" fmla="*/ 0 w 762000"/>
                <a:gd name="connsiteY0" fmla="*/ 381000 h 1219200"/>
                <a:gd name="connsiteX1" fmla="*/ 111593 w 762000"/>
                <a:gd name="connsiteY1" fmla="*/ 111592 h 1219200"/>
                <a:gd name="connsiteX2" fmla="*/ 381001 w 762000"/>
                <a:gd name="connsiteY2" fmla="*/ 0 h 1219200"/>
                <a:gd name="connsiteX3" fmla="*/ 381000 w 762000"/>
                <a:gd name="connsiteY3" fmla="*/ 0 h 1219200"/>
                <a:gd name="connsiteX4" fmla="*/ 650408 w 762000"/>
                <a:gd name="connsiteY4" fmla="*/ 111593 h 1219200"/>
                <a:gd name="connsiteX5" fmla="*/ 762000 w 762000"/>
                <a:gd name="connsiteY5" fmla="*/ 381001 h 1219200"/>
                <a:gd name="connsiteX6" fmla="*/ 762000 w 762000"/>
                <a:gd name="connsiteY6" fmla="*/ 838200 h 1219200"/>
                <a:gd name="connsiteX7" fmla="*/ 650408 w 762000"/>
                <a:gd name="connsiteY7" fmla="*/ 1107608 h 1219200"/>
                <a:gd name="connsiteX8" fmla="*/ 381000 w 762000"/>
                <a:gd name="connsiteY8" fmla="*/ 1219200 h 1219200"/>
                <a:gd name="connsiteX9" fmla="*/ 381000 w 762000"/>
                <a:gd name="connsiteY9" fmla="*/ 1219200 h 1219200"/>
                <a:gd name="connsiteX10" fmla="*/ 111592 w 762000"/>
                <a:gd name="connsiteY10" fmla="*/ 1107607 h 1219200"/>
                <a:gd name="connsiteX11" fmla="*/ 0 w 762000"/>
                <a:gd name="connsiteY11" fmla="*/ 838199 h 1219200"/>
                <a:gd name="connsiteX12" fmla="*/ 0 w 762000"/>
                <a:gd name="connsiteY12" fmla="*/ 3810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0" h="1219200">
                  <a:moveTo>
                    <a:pt x="0" y="381000"/>
                  </a:moveTo>
                  <a:cubicBezTo>
                    <a:pt x="0" y="279952"/>
                    <a:pt x="40141" y="183044"/>
                    <a:pt x="111593" y="111592"/>
                  </a:cubicBezTo>
                  <a:cubicBezTo>
                    <a:pt x="183044" y="40141"/>
                    <a:pt x="279953" y="0"/>
                    <a:pt x="381001" y="0"/>
                  </a:cubicBezTo>
                  <a:lnTo>
                    <a:pt x="381000" y="0"/>
                  </a:lnTo>
                  <a:cubicBezTo>
                    <a:pt x="482048" y="0"/>
                    <a:pt x="578956" y="40141"/>
                    <a:pt x="650408" y="111593"/>
                  </a:cubicBezTo>
                  <a:cubicBezTo>
                    <a:pt x="721859" y="183044"/>
                    <a:pt x="762000" y="279953"/>
                    <a:pt x="762000" y="381001"/>
                  </a:cubicBezTo>
                  <a:lnTo>
                    <a:pt x="762000" y="838200"/>
                  </a:lnTo>
                  <a:cubicBezTo>
                    <a:pt x="762000" y="939248"/>
                    <a:pt x="721859" y="1036156"/>
                    <a:pt x="650408" y="1107608"/>
                  </a:cubicBezTo>
                  <a:cubicBezTo>
                    <a:pt x="578957" y="1179059"/>
                    <a:pt x="482048" y="1219200"/>
                    <a:pt x="381000" y="1219200"/>
                  </a:cubicBezTo>
                  <a:lnTo>
                    <a:pt x="381000" y="1219200"/>
                  </a:lnTo>
                  <a:cubicBezTo>
                    <a:pt x="279952" y="1219200"/>
                    <a:pt x="183044" y="1179059"/>
                    <a:pt x="111592" y="1107607"/>
                  </a:cubicBezTo>
                  <a:cubicBezTo>
                    <a:pt x="40141" y="1036156"/>
                    <a:pt x="0" y="939247"/>
                    <a:pt x="0" y="838199"/>
                  </a:cubicBezTo>
                  <a:lnTo>
                    <a:pt x="0" y="38100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" y="32766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Resids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29200" y="2209800"/>
              <a:ext cx="533400" cy="9906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6000" y="21336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Gaseous</a:t>
              </a:r>
            </a:p>
            <a:p>
              <a:r>
                <a:rPr lang="en-US" dirty="0" smtClean="0"/>
                <a:t>constituents 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4191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Solids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>
              <a:off x="2476500" y="5219700"/>
              <a:ext cx="685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2247900" y="5219700"/>
              <a:ext cx="685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3085306" y="5219700"/>
              <a:ext cx="686594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2324894" y="3085306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2934494" y="3085306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2629694" y="3085306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3163094" y="3085306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2780506" y="5219700"/>
              <a:ext cx="686594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553200" y="3657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Sulfur/Sulfuric Acid</a:t>
              </a:r>
              <a:endParaRPr lang="en-US" dirty="0"/>
            </a:p>
          </p:txBody>
        </p:sp>
        <p:cxnSp>
          <p:nvCxnSpPr>
            <p:cNvPr id="32" name="Shape 31"/>
            <p:cNvCxnSpPr>
              <a:stCxn id="20" idx="2"/>
            </p:cNvCxnSpPr>
            <p:nvPr/>
          </p:nvCxnSpPr>
          <p:spPr>
            <a:xfrm rot="16200000" flipH="1">
              <a:off x="5543550" y="2952750"/>
              <a:ext cx="762000" cy="125730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18" idx="3"/>
            </p:cNvCxnSpPr>
            <p:nvPr/>
          </p:nvCxnSpPr>
          <p:spPr>
            <a:xfrm>
              <a:off x="4229100" y="1295400"/>
              <a:ext cx="1714500" cy="15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943600" y="10668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Particulates/</a:t>
              </a:r>
            </a:p>
            <a:p>
              <a:r>
                <a:rPr lang="en-US" dirty="0" smtClean="0"/>
                <a:t>Ash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63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u="sng" dirty="0" smtClean="0">
                <a:solidFill>
                  <a:srgbClr val="FFC000"/>
                </a:solidFill>
              </a:rPr>
              <a:t>USES</a:t>
            </a:r>
            <a:endParaRPr lang="en-US" sz="4000" dirty="0" smtClean="0">
              <a:solidFill>
                <a:srgbClr val="FFC000"/>
              </a:solidFill>
            </a:endParaRPr>
          </a:p>
          <a:p>
            <a:pPr lvl="0"/>
            <a:r>
              <a:rPr lang="en-US" sz="2800" dirty="0" smtClean="0"/>
              <a:t> </a:t>
            </a:r>
            <a:r>
              <a:rPr lang="en-US" sz="2800" dirty="0" smtClean="0"/>
              <a:t>Can be burnt and used as a fuel source.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As </a:t>
            </a:r>
            <a:r>
              <a:rPr lang="en-US" sz="2800" dirty="0" smtClean="0"/>
              <a:t>feed stock for chemical </a:t>
            </a:r>
            <a:r>
              <a:rPr lang="en-US" sz="2800" dirty="0" smtClean="0"/>
              <a:t>synthesis through </a:t>
            </a:r>
            <a:r>
              <a:rPr lang="en-US" sz="2800" dirty="0" smtClean="0"/>
              <a:t>conversion to methanol..</a:t>
            </a: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It can be used to produce synthetic fuels using the Fischer </a:t>
            </a:r>
            <a:r>
              <a:rPr lang="en-US" sz="2800" dirty="0" err="1" smtClean="0"/>
              <a:t>Tropsch</a:t>
            </a:r>
            <a:r>
              <a:rPr lang="en-US" sz="2800" dirty="0" smtClean="0"/>
              <a:t> process.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6888"/>
            <a:ext cx="8382000" cy="819912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solidFill>
                  <a:srgbClr val="FFC000"/>
                </a:solidFill>
              </a:rPr>
              <a:t>NAPHTHENIC ACIDS</a:t>
            </a:r>
            <a:endParaRPr lang="en-US" sz="4400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5" name="Picture 3" descr="C:\Users\Oscar Bedzo\Desktop\naphthenic acids\images\Sell_Naphthenic_aci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5562600" cy="5089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467600" cy="5897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sz="4600" u="sng" dirty="0" smtClean="0">
                <a:solidFill>
                  <a:srgbClr val="FFC000"/>
                </a:solidFill>
              </a:rPr>
              <a:t>INTRODUCTION: </a:t>
            </a:r>
            <a:endParaRPr lang="en-US" sz="4600" u="sng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u="sng" dirty="0" smtClean="0"/>
              <a:t> </a:t>
            </a:r>
            <a:endParaRPr lang="en-US" u="sng" dirty="0" smtClean="0"/>
          </a:p>
          <a:p>
            <a:pPr lvl="0"/>
            <a:r>
              <a:rPr lang="en-US" dirty="0" smtClean="0"/>
              <a:t>Naphthenic acids are a mixture of </a:t>
            </a:r>
            <a:r>
              <a:rPr lang="en-US" dirty="0" err="1" smtClean="0"/>
              <a:t>cyclo-paraffins</a:t>
            </a:r>
            <a:r>
              <a:rPr lang="en-US" dirty="0" smtClean="0"/>
              <a:t> with alkyl side chains ending with a carboxylic group.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low-molecular-weight naphthenic acids (8–12 carbons) have either a </a:t>
            </a:r>
            <a:r>
              <a:rPr lang="en-US" dirty="0" err="1" smtClean="0"/>
              <a:t>cyclopentane</a:t>
            </a:r>
            <a:r>
              <a:rPr lang="en-US" dirty="0" smtClean="0"/>
              <a:t> or a </a:t>
            </a:r>
            <a:r>
              <a:rPr lang="en-US" dirty="0" err="1" smtClean="0"/>
              <a:t>cyclohexane</a:t>
            </a:r>
            <a:r>
              <a:rPr lang="en-US" dirty="0" smtClean="0"/>
              <a:t> ring.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These compounds are normally found in middle distillates.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Naphthenic acids constitute about 50 wt% of the total acidic compounds in crude oils. </a:t>
            </a:r>
          </a:p>
          <a:p>
            <a:endParaRPr lang="en-US" dirty="0" smtClean="0"/>
          </a:p>
          <a:p>
            <a:r>
              <a:rPr lang="en-US" dirty="0" smtClean="0"/>
              <a:t>Crude oils with high naphthenic content have high TAN.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C000"/>
                </a:solidFill>
              </a:rPr>
              <a:t>TYPES:</a:t>
            </a:r>
            <a:r>
              <a:rPr lang="en-US" dirty="0" smtClean="0">
                <a:solidFill>
                  <a:srgbClr val="FFC000"/>
                </a:solidFill>
              </a:rPr>
              <a:t> </a:t>
            </a:r>
            <a:endParaRPr lang="en-US" u="sng" dirty="0" smtClean="0">
              <a:solidFill>
                <a:srgbClr val="FFC000"/>
              </a:solidFill>
            </a:endParaRPr>
          </a:p>
          <a:p>
            <a:r>
              <a:rPr lang="en-US" sz="2400" dirty="0" smtClean="0"/>
              <a:t>TYPE A: Used to produce driers</a:t>
            </a:r>
          </a:p>
          <a:p>
            <a:r>
              <a:rPr lang="en-US" sz="2400" dirty="0" smtClean="0"/>
              <a:t>TYPE B: Used to produce inhibitors and emulsifiers </a:t>
            </a:r>
          </a:p>
          <a:p>
            <a:pPr>
              <a:buNone/>
            </a:pPr>
            <a:r>
              <a:rPr lang="en-US" u="sng" dirty="0" smtClean="0">
                <a:solidFill>
                  <a:srgbClr val="FFC000"/>
                </a:solidFill>
              </a:rPr>
              <a:t>PROPERTIES: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86000"/>
          <a:ext cx="7467600" cy="39623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98260"/>
                <a:gridCol w="2224391"/>
                <a:gridCol w="2144949"/>
              </a:tblGrid>
              <a:tr h="415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TEST</a:t>
                      </a:r>
                      <a:endParaRPr lang="en-US" sz="2000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TYPE A</a:t>
                      </a:r>
                      <a:endParaRPr lang="en-US" sz="2000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TYPE B</a:t>
                      </a:r>
                      <a:endParaRPr lang="en-US" sz="2000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Density (d</a:t>
                      </a:r>
                      <a:r>
                        <a:rPr lang="en-US" sz="2000" baseline="-25000" dirty="0"/>
                        <a:t>4</a:t>
                      </a:r>
                      <a:r>
                        <a:rPr lang="en-US" sz="2000" baseline="30000" dirty="0"/>
                        <a:t>20</a:t>
                      </a:r>
                      <a:r>
                        <a:rPr lang="en-US" sz="2000" dirty="0"/>
                        <a:t>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0.972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0.987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Viscosity SU/210, °F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40.1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159.0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Pour point, °F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-30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40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Refractive index (d</a:t>
                      </a:r>
                      <a:r>
                        <a:rPr lang="en-US" sz="2000" baseline="-25000" dirty="0"/>
                        <a:t>4</a:t>
                      </a:r>
                      <a:r>
                        <a:rPr lang="en-US" sz="2000" baseline="30000" dirty="0"/>
                        <a:t>20</a:t>
                      </a:r>
                      <a:r>
                        <a:rPr lang="en-US" sz="2000" dirty="0"/>
                        <a:t>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1.476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1.503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4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Average molecular weight of deoiled acids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206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330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4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Unsaponifiable matter (wt%)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12.5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6.3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Acid number, mg KOH/g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/>
                        <a:t>235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9525" algn="l"/>
                        </a:tabLst>
                      </a:pPr>
                      <a:r>
                        <a:rPr lang="en-US" sz="2000" dirty="0" smtClean="0"/>
                        <a:t>_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FFC000"/>
                </a:solidFill>
              </a:rPr>
              <a:t>EXTRACTION</a:t>
            </a:r>
            <a:r>
              <a:rPr lang="en-US" u="sng" dirty="0" smtClean="0">
                <a:solidFill>
                  <a:srgbClr val="FFC000"/>
                </a:solidFill>
              </a:rPr>
              <a:t>:</a:t>
            </a:r>
            <a:endParaRPr lang="en-US" u="sng" dirty="0" smtClean="0"/>
          </a:p>
          <a:p>
            <a:pPr lvl="0"/>
            <a:r>
              <a:rPr lang="en-US" dirty="0" smtClean="0"/>
              <a:t>The production of naphthenic acids from middle distillates occurs by extraction with 7–10% caustic solution.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formed sodium salts, which are soluble in the lower aqueous layer, are separated from the hydrocarbon </a:t>
            </a:r>
            <a:r>
              <a:rPr lang="en-US" dirty="0" smtClean="0"/>
              <a:t>layer.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 smtClean="0"/>
              <a:t>free acids are then dried and </a:t>
            </a:r>
            <a:r>
              <a:rPr lang="en-US" dirty="0" smtClean="0"/>
              <a:t>distilled.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760720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C000"/>
                </a:solidFill>
              </a:rPr>
              <a:t>REACTION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 smtClean="0"/>
          </a:p>
        </p:txBody>
      </p:sp>
      <p:sp>
        <p:nvSpPr>
          <p:cNvPr id="5" name="Hexagon 4"/>
          <p:cNvSpPr/>
          <p:nvPr/>
        </p:nvSpPr>
        <p:spPr>
          <a:xfrm>
            <a:off x="5181600" y="2438400"/>
            <a:ext cx="2133600" cy="19050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3276600"/>
            <a:ext cx="1143000" cy="158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57200" y="2057400"/>
            <a:ext cx="2209800" cy="2209800"/>
            <a:chOff x="762000" y="2057400"/>
            <a:chExt cx="2209800" cy="2209800"/>
          </a:xfrm>
        </p:grpSpPr>
        <p:sp>
          <p:nvSpPr>
            <p:cNvPr id="4" name="Hexagon 3"/>
            <p:cNvSpPr/>
            <p:nvPr/>
          </p:nvSpPr>
          <p:spPr>
            <a:xfrm>
              <a:off x="762000" y="2362200"/>
              <a:ext cx="2133600" cy="1905000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4" idx="5"/>
            </p:cNvCxnSpPr>
            <p:nvPr/>
          </p:nvCxnSpPr>
          <p:spPr>
            <a:xfrm rot="5400000" flipH="1" flipV="1">
              <a:off x="2543175" y="1933575"/>
              <a:ext cx="304800" cy="55245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stCxn id="5" idx="5"/>
          </p:cNvCxnSpPr>
          <p:nvPr/>
        </p:nvCxnSpPr>
        <p:spPr>
          <a:xfrm rot="5400000" flipH="1" flipV="1">
            <a:off x="7000875" y="1971675"/>
            <a:ext cx="304800" cy="6286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905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-25000" dirty="0"/>
              <a:t>n</a:t>
            </a:r>
            <a:r>
              <a:rPr lang="en-US" dirty="0"/>
              <a:t>COOH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30480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NaOH  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1400" y="1905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-25000" dirty="0"/>
              <a:t>n</a:t>
            </a:r>
            <a:r>
              <a:rPr lang="en-US" dirty="0"/>
              <a:t>COONa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3124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5029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Naphthenic acid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5029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Sodium naphthenate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sz="5200" u="sng" dirty="0" smtClean="0">
                <a:solidFill>
                  <a:srgbClr val="FFC000"/>
                </a:solidFill>
              </a:rPr>
              <a:t> USES</a:t>
            </a:r>
          </a:p>
          <a:p>
            <a:pPr lvl="0">
              <a:buNone/>
            </a:pPr>
            <a:endParaRPr lang="en-US" u="sng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The sodium salts are emulsifying agents for preparing agricultural insecticide                                                </a:t>
            </a:r>
          </a:p>
          <a:p>
            <a:r>
              <a:rPr lang="en-US" dirty="0" smtClean="0"/>
              <a:t>Calcium </a:t>
            </a:r>
            <a:r>
              <a:rPr lang="en-US" dirty="0" err="1" smtClean="0"/>
              <a:t>naphthenate</a:t>
            </a:r>
            <a:r>
              <a:rPr lang="en-US" dirty="0" smtClean="0"/>
              <a:t> is a lubricating oil additive.                </a:t>
            </a:r>
          </a:p>
          <a:p>
            <a:r>
              <a:rPr lang="en-US" dirty="0" smtClean="0"/>
              <a:t>Zinc </a:t>
            </a:r>
            <a:r>
              <a:rPr lang="en-US" dirty="0" err="1" smtClean="0"/>
              <a:t>naphthenate</a:t>
            </a:r>
            <a:r>
              <a:rPr lang="en-US" dirty="0" smtClean="0"/>
              <a:t> is an antioxidant.                                           </a:t>
            </a:r>
          </a:p>
          <a:p>
            <a:r>
              <a:rPr lang="en-US" dirty="0" smtClean="0"/>
              <a:t>Lead, zinc, and barium </a:t>
            </a:r>
            <a:r>
              <a:rPr lang="en-US" dirty="0" err="1" smtClean="0"/>
              <a:t>naphthenates</a:t>
            </a:r>
            <a:r>
              <a:rPr lang="en-US" dirty="0" smtClean="0"/>
              <a:t> are wetting agents used as dispersion agents for paints.           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oil soluble metal </a:t>
            </a:r>
            <a:r>
              <a:rPr lang="en-US" dirty="0" err="1" smtClean="0"/>
              <a:t>naphthenates</a:t>
            </a:r>
            <a:r>
              <a:rPr lang="en-US" dirty="0" smtClean="0"/>
              <a:t>, such as those of zinc, cobalt, and lead, are used as driers in oil-based paints.</a:t>
            </a:r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SERIES OF NAPHTHENIC ACIDS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4" name="Picture 2" descr="C:\Users\Oscar Bedzo\Desktop\naphthenic acids\images\naphthenic-acid-series-12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400475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Cresylic Acid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Compositions</a:t>
            </a:r>
            <a:r>
              <a:rPr lang="en-US" dirty="0" smtClean="0"/>
              <a:t>: Phenol, cresols, xylenol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FFC000"/>
                </a:solidFill>
              </a:rPr>
              <a:t>PROCESS OF EXTRACTION</a:t>
            </a:r>
          </a:p>
          <a:p>
            <a:r>
              <a:rPr lang="en-US" dirty="0" smtClean="0"/>
              <a:t>Obtained from caustic waste streams from treating light distillate with caustic solution to reduce hydrogen sulphide and mercaptan</a:t>
            </a:r>
          </a:p>
          <a:p>
            <a:r>
              <a:rPr lang="en-US" dirty="0" smtClean="0"/>
              <a:t>Obtained from petroleum fraction : Cracked gasoline and coal liquids</a:t>
            </a:r>
          </a:p>
          <a:p>
            <a:pPr>
              <a:buNone/>
            </a:pPr>
            <a:r>
              <a:rPr lang="en-US" dirty="0" smtClean="0"/>
              <a:t>           Cresols + NaOH              Cresylate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6800" y="5943600"/>
            <a:ext cx="8382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5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Botwe Harriet Nana Ama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Batubo Gogo Henry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Bedzo Oscar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Boakye Daniel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r>
              <a:rPr lang="en-US" dirty="0" smtClean="0"/>
              <a:t>Oxidation of mercaptans</a:t>
            </a:r>
          </a:p>
          <a:p>
            <a:r>
              <a:rPr lang="en-US" dirty="0" smtClean="0"/>
              <a:t>Separation of Cresylate solution by decantation</a:t>
            </a:r>
          </a:p>
          <a:p>
            <a:r>
              <a:rPr lang="en-US" dirty="0" smtClean="0"/>
              <a:t>Free cresylate acid is obtained with dilute sulphuric acid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033" t="48086" b="6079"/>
          <a:stretch>
            <a:fillRect/>
          </a:stretch>
        </p:blipFill>
        <p:spPr>
          <a:xfrm>
            <a:off x="762000" y="990600"/>
            <a:ext cx="7543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C000"/>
                </a:solidFill>
              </a:rPr>
              <a:t>USES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Degreasing agent</a:t>
            </a:r>
          </a:p>
          <a:p>
            <a:r>
              <a:rPr lang="en-US" dirty="0" smtClean="0"/>
              <a:t>Disinfectant</a:t>
            </a:r>
          </a:p>
          <a:p>
            <a:r>
              <a:rPr lang="en-US" dirty="0" smtClean="0"/>
              <a:t>Stabilize emulsion in soap</a:t>
            </a:r>
          </a:p>
          <a:p>
            <a:r>
              <a:rPr lang="en-US" dirty="0" smtClean="0"/>
              <a:t>Wire enamel solvent</a:t>
            </a:r>
          </a:p>
          <a:p>
            <a:r>
              <a:rPr lang="en-US" dirty="0" smtClean="0"/>
              <a:t>Reduction of carbon deposits in combustion chamber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rgbClr val="FFC000"/>
                </a:solidFill>
              </a:rPr>
              <a:t>OVERVIEW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Non hydrocarbon intermediates are the products that occur in natural gases, crude oils and other fossil materials such as coal that are not hydrocarbon compounds.</a:t>
            </a:r>
          </a:p>
          <a:p>
            <a:endParaRPr lang="en-US" sz="2400" dirty="0" smtClean="0"/>
          </a:p>
          <a:p>
            <a:r>
              <a:rPr lang="en-US" sz="2400" dirty="0" smtClean="0"/>
              <a:t>In many cases they have noxious or have harmful effects and must be removed or converted to less harmful compounds during the refining process. 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 of hydrocarbon intermediates include:</a:t>
            </a:r>
          </a:p>
          <a:p>
            <a:pPr>
              <a:buNone/>
            </a:pPr>
            <a:r>
              <a:rPr lang="en-US" sz="2400" dirty="0" smtClean="0"/>
              <a:t>	Synthesis gas</a:t>
            </a:r>
          </a:p>
          <a:p>
            <a:pPr>
              <a:buNone/>
            </a:pPr>
            <a:r>
              <a:rPr lang="en-US" sz="2400" dirty="0" smtClean="0"/>
              <a:t>	Naphthenic acids</a:t>
            </a:r>
          </a:p>
          <a:p>
            <a:pPr>
              <a:buNone/>
            </a:pPr>
            <a:r>
              <a:rPr lang="en-US" sz="2400" dirty="0" smtClean="0"/>
              <a:t>	Cresylic acids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43712"/>
          </a:xfrm>
        </p:spPr>
        <p:txBody>
          <a:bodyPr>
            <a:noAutofit/>
          </a:bodyPr>
          <a:lstStyle/>
          <a:p>
            <a:r>
              <a:rPr lang="en-US" sz="4800" u="sng" dirty="0" smtClean="0">
                <a:solidFill>
                  <a:srgbClr val="FFC000"/>
                </a:solidFill>
              </a:rPr>
              <a:t>SYNTHESIS GAS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98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INTRODUCTION</a:t>
            </a:r>
          </a:p>
          <a:p>
            <a:r>
              <a:rPr lang="en-US" sz="2400" dirty="0" smtClean="0"/>
              <a:t>Synthesis (Syngas) is the name given to gases comprising of carbon monoxide and hydrogen.  </a:t>
            </a:r>
          </a:p>
          <a:p>
            <a:endParaRPr lang="en-US" sz="2400" dirty="0" smtClean="0"/>
          </a:p>
          <a:p>
            <a:r>
              <a:rPr lang="en-US" sz="2400" dirty="0" smtClean="0"/>
              <a:t>Process in many countries have been abandoned due to high cost of production but this process is still under use in South Africa where coal is inexpensive.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r>
              <a:rPr lang="en-US" sz="2400" dirty="0" smtClean="0"/>
              <a:t>Sources for of synthesis gas include methane (natural gas), heavy petroleum residues and coal.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638800"/>
          </a:xfrm>
        </p:spPr>
        <p:txBody>
          <a:bodyPr/>
          <a:lstStyle/>
          <a:p>
            <a:pPr algn="ctr">
              <a:buNone/>
            </a:pPr>
            <a:r>
              <a:rPr lang="en-US" sz="3600" u="sng" dirty="0" smtClean="0">
                <a:solidFill>
                  <a:srgbClr val="FFC000"/>
                </a:solidFill>
              </a:rPr>
              <a:t>PRODUCTION OF SYNTHESIS GAS </a:t>
            </a:r>
            <a:endParaRPr lang="en-US" sz="36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71600" y="1828800"/>
            <a:ext cx="6019800" cy="2895600"/>
            <a:chOff x="914400" y="1448594"/>
            <a:chExt cx="6096000" cy="4267200"/>
          </a:xfrm>
        </p:grpSpPr>
        <p:sp>
          <p:nvSpPr>
            <p:cNvPr id="4" name="Rectangle 3"/>
            <p:cNvSpPr/>
            <p:nvPr/>
          </p:nvSpPr>
          <p:spPr>
            <a:xfrm>
              <a:off x="1981200" y="2362200"/>
              <a:ext cx="4191000" cy="2438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14400" y="3503612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3505200" y="1905000"/>
              <a:ext cx="914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6172200" y="3505200"/>
              <a:ext cx="838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3581400" y="5257800"/>
              <a:ext cx="914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895600" y="1524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smtClean="0"/>
              <a:t>     Coal </a:t>
            </a:r>
            <a:r>
              <a:rPr lang="en-US" dirty="0"/>
              <a:t>Gasification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2895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Synthesis Gas </a:t>
            </a:r>
            <a:endParaRPr lang="en-US" dirty="0" smtClean="0"/>
          </a:p>
          <a:p>
            <a:pPr algn="ctr"/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/>
              <a:t>CO,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mixture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Steam </a:t>
            </a:r>
            <a:r>
              <a:rPr lang="en-US" dirty="0" smtClean="0"/>
              <a:t>reforming </a:t>
            </a:r>
            <a:r>
              <a:rPr lang="en-US" dirty="0"/>
              <a:t>natural gas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26670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Steam  reforming</a:t>
            </a:r>
          </a:p>
          <a:p>
            <a:r>
              <a:rPr lang="en-US" dirty="0"/>
              <a:t>Petroleum products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4724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 oxidation of  natural gas and petroleum products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00200" y="6172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</a:t>
            </a:r>
            <a:r>
              <a:rPr lang="en-US" sz="1600" dirty="0"/>
              <a:t>The different sources and routes to synthesis gas.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 </a:t>
            </a:r>
            <a:r>
              <a:rPr lang="en-US" sz="3800" u="sng" dirty="0" smtClean="0">
                <a:solidFill>
                  <a:srgbClr val="FFC000"/>
                </a:solidFill>
              </a:rPr>
              <a:t>STEAM REFORMING OF NATURAL GAS</a:t>
            </a:r>
            <a:endParaRPr lang="en-US" sz="38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major route for producing synthesis gas is the</a:t>
            </a:r>
          </a:p>
          <a:p>
            <a:pPr>
              <a:buNone/>
            </a:pPr>
            <a:r>
              <a:rPr lang="en-US" dirty="0" smtClean="0"/>
              <a:t>steam reforming of natural gas over a promoted</a:t>
            </a:r>
          </a:p>
          <a:p>
            <a:pPr>
              <a:buNone/>
            </a:pPr>
            <a:r>
              <a:rPr lang="en-US" dirty="0" smtClean="0"/>
              <a:t>nickel catalyst at about 8</a:t>
            </a:r>
            <a:r>
              <a:rPr lang="en-US" sz="3200" dirty="0" smtClean="0"/>
              <a:t>00</a:t>
            </a:r>
            <a:r>
              <a:rPr lang="en-US" dirty="0" smtClean="0"/>
              <a:t>°C: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CH</a:t>
            </a:r>
            <a:r>
              <a:rPr lang="en-US" b="1" baseline="-25000" dirty="0" smtClean="0"/>
              <a:t>4</a:t>
            </a:r>
            <a:r>
              <a:rPr lang="en-US" b="1" dirty="0" smtClean="0"/>
              <a:t>(g) + H</a:t>
            </a:r>
            <a:r>
              <a:rPr lang="en-US" b="1" baseline="-25000" dirty="0" smtClean="0"/>
              <a:t>2</a:t>
            </a:r>
            <a:r>
              <a:rPr lang="en-US" b="1" dirty="0" smtClean="0"/>
              <a:t>O(g)           CO(g) + 3H</a:t>
            </a:r>
            <a:r>
              <a:rPr lang="en-US" b="1" baseline="-25000" dirty="0" smtClean="0"/>
              <a:t>2</a:t>
            </a:r>
            <a:r>
              <a:rPr lang="en-US" b="1" dirty="0" smtClean="0"/>
              <a:t>(g)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route is most favorable when natural gas is</a:t>
            </a:r>
          </a:p>
          <a:p>
            <a:pPr>
              <a:buNone/>
            </a:pPr>
            <a:r>
              <a:rPr lang="en-US" dirty="0" smtClean="0"/>
              <a:t>abundant and inexpensive, hence is mostly used</a:t>
            </a:r>
          </a:p>
          <a:p>
            <a:pPr>
              <a:buNone/>
            </a:pPr>
            <a:r>
              <a:rPr lang="en-US" dirty="0" smtClean="0"/>
              <a:t>in countries like Saudi Arabia and the USA.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57600" y="4038600"/>
            <a:ext cx="838200" cy="15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3500" u="sng" dirty="0" smtClean="0">
                <a:solidFill>
                  <a:srgbClr val="FFC000"/>
                </a:solidFill>
              </a:rPr>
              <a:t>STEAM REFORMING OF PETROLEUM </a:t>
            </a:r>
            <a:r>
              <a:rPr lang="en-US" sz="3500" dirty="0" smtClean="0">
                <a:solidFill>
                  <a:srgbClr val="FFC000"/>
                </a:solidFill>
              </a:rPr>
              <a:t>			</a:t>
            </a:r>
            <a:r>
              <a:rPr lang="en-US" sz="3500" u="sng" dirty="0" smtClean="0">
                <a:solidFill>
                  <a:srgbClr val="FFC000"/>
                </a:solidFill>
              </a:rPr>
              <a:t>PRODUCTS</a:t>
            </a:r>
            <a:endParaRPr lang="en-US" sz="3500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 Synthesis  gas is also produced by steam reforming of naphtha.</a:t>
            </a:r>
          </a:p>
          <a:p>
            <a:pPr>
              <a:buNone/>
            </a:pPr>
            <a:r>
              <a:rPr lang="en-US" dirty="0" smtClean="0"/>
              <a:t>	An example of steam reforming may be represented using n-heptane.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CH</a:t>
            </a:r>
            <a:r>
              <a:rPr lang="en-US" b="1" baseline="-25000" dirty="0" smtClean="0"/>
              <a:t>3</a:t>
            </a:r>
            <a:r>
              <a:rPr lang="en-US" b="1" dirty="0" smtClean="0"/>
              <a:t> (CH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r>
              <a:rPr lang="en-US" baseline="-25000" dirty="0" smtClean="0"/>
              <a:t> 5</a:t>
            </a:r>
            <a:r>
              <a:rPr lang="en-US" b="1" dirty="0" smtClean="0"/>
              <a:t>CH</a:t>
            </a:r>
            <a:r>
              <a:rPr lang="en-US" b="1" baseline="-25000" dirty="0" smtClean="0"/>
              <a:t>3</a:t>
            </a:r>
            <a:r>
              <a:rPr lang="en-US" b="1" dirty="0" smtClean="0"/>
              <a:t>+ 7H</a:t>
            </a:r>
            <a:r>
              <a:rPr lang="en-US" baseline="-25000" dirty="0" smtClean="0"/>
              <a:t>2</a:t>
            </a:r>
            <a:r>
              <a:rPr lang="en-US" b="1" dirty="0" smtClean="0"/>
              <a:t>O(g)         7CO(g) + 15H</a:t>
            </a:r>
            <a:r>
              <a:rPr lang="en-US" b="1" baseline="-25000" dirty="0" smtClean="0"/>
              <a:t>2</a:t>
            </a:r>
            <a:r>
              <a:rPr lang="en-US" b="1" dirty="0" smtClean="0"/>
              <a:t>(g)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the molecular weight of the hydrocarbon increases (lower H/C feed ratio), the H</a:t>
            </a:r>
            <a:r>
              <a:rPr lang="en-US" baseline="-25000" dirty="0" smtClean="0"/>
              <a:t>2</a:t>
            </a:r>
            <a:r>
              <a:rPr lang="en-US" dirty="0" smtClean="0"/>
              <a:t>/CO product ratio decreases. The H</a:t>
            </a:r>
            <a:r>
              <a:rPr lang="en-US" baseline="-25000" dirty="0" smtClean="0"/>
              <a:t>2</a:t>
            </a:r>
            <a:r>
              <a:rPr lang="en-US" dirty="0" smtClean="0"/>
              <a:t>/CO product ratio is approximately 3 for methane, 2.5 for ethane, 2.1 for heptane, and less than 2 for heavier hydrocarbons.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3352800"/>
            <a:ext cx="685800" cy="15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3300" u="sng" dirty="0" smtClean="0">
                <a:solidFill>
                  <a:srgbClr val="FFC000"/>
                </a:solidFill>
              </a:rPr>
              <a:t>PARTIAL OXIDATION OF NATURAL GAS </a:t>
            </a:r>
            <a:r>
              <a:rPr lang="en-US" sz="3300" dirty="0" smtClean="0">
                <a:solidFill>
                  <a:srgbClr val="FFC000"/>
                </a:solidFill>
              </a:rPr>
              <a:t>	</a:t>
            </a:r>
            <a:r>
              <a:rPr lang="en-US" sz="3500" u="sng" dirty="0" smtClean="0">
                <a:solidFill>
                  <a:srgbClr val="FFC000"/>
                </a:solidFill>
              </a:rPr>
              <a:t>AND</a:t>
            </a:r>
            <a:r>
              <a:rPr lang="en-US" sz="3300" u="sng" dirty="0" smtClean="0">
                <a:solidFill>
                  <a:srgbClr val="FFC000"/>
                </a:solidFill>
              </a:rPr>
              <a:t> PETROLEUM PRODUCTS</a:t>
            </a:r>
            <a:endParaRPr lang="en-US" sz="33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Non-catalytic partial oxidation of hydrocarbons is also  produce synthesis gas, but the H</a:t>
            </a:r>
            <a:r>
              <a:rPr lang="en-US" baseline="-25000" dirty="0" smtClean="0"/>
              <a:t>2</a:t>
            </a:r>
            <a:r>
              <a:rPr lang="en-US" dirty="0" smtClean="0"/>
              <a:t>/CO ratio is lower than from steam reforming: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CH</a:t>
            </a:r>
            <a:r>
              <a:rPr lang="en-US" b="1" baseline="-25000" dirty="0" smtClean="0"/>
              <a:t>4</a:t>
            </a:r>
            <a:r>
              <a:rPr lang="en-US" b="1" dirty="0" smtClean="0"/>
              <a:t>(g) + 1/2O</a:t>
            </a:r>
            <a:r>
              <a:rPr lang="en-US" b="1" baseline="-25000" dirty="0" smtClean="0"/>
              <a:t>2</a:t>
            </a:r>
            <a:r>
              <a:rPr lang="en-US" b="1" dirty="0" smtClean="0"/>
              <a:t> (g)                CO (g) + 2H</a:t>
            </a:r>
            <a:r>
              <a:rPr lang="en-US" b="1" baseline="-25000" dirty="0" smtClean="0"/>
              <a:t>2</a:t>
            </a:r>
            <a:r>
              <a:rPr lang="en-US" b="1" dirty="0" smtClean="0"/>
              <a:t> (g)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practice, this ratio is even because part of the methane is oxidized to carbon dioxide and water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7200" y="3429000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-304800"/>
            <a:ext cx="8229600" cy="7162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600" u="sng" dirty="0" smtClean="0">
                <a:solidFill>
                  <a:srgbClr val="FFC000"/>
                </a:solidFill>
              </a:rPr>
              <a:t>GASIFICATION OF COAL</a:t>
            </a:r>
            <a:endParaRPr lang="en-US" sz="4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The gasification process is used to convert any material that has carbon to a ‘syngas’ 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This is inserted to the gasifier in dry or slurry form. In the gasifier, this feedstock reacts in an oxygen starved environment with </a:t>
            </a:r>
            <a:r>
              <a:rPr lang="en-US" dirty="0" smtClean="0"/>
              <a:t>steam </a:t>
            </a:r>
            <a:r>
              <a:rPr lang="en-US" dirty="0" smtClean="0"/>
              <a:t>and oxygen at elevated pressure and temperature. In this way, syngas is manufactured. </a:t>
            </a:r>
          </a:p>
          <a:p>
            <a:r>
              <a:rPr lang="en-US" dirty="0" smtClean="0"/>
              <a:t>The syngas so produced may contain some trace elements of impurities which are removed recovered or redirected to the gasifier.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781</TotalTime>
  <Words>406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Technic</vt:lpstr>
      <vt:lpstr>Non Hydrocarbon INTERMEDIATES  </vt:lpstr>
      <vt:lpstr>Slide 2</vt:lpstr>
      <vt:lpstr>OVERVIEW</vt:lpstr>
      <vt:lpstr>SYNTHESIS GAS</vt:lpstr>
      <vt:lpstr>Slide 5</vt:lpstr>
      <vt:lpstr>Slide 6</vt:lpstr>
      <vt:lpstr>Slide 7</vt:lpstr>
      <vt:lpstr>Slide 8</vt:lpstr>
      <vt:lpstr>Slide 9</vt:lpstr>
      <vt:lpstr>Slide 10</vt:lpstr>
      <vt:lpstr>Slide 11</vt:lpstr>
      <vt:lpstr>NAPHTHENIC ACIDS</vt:lpstr>
      <vt:lpstr>Slide 13</vt:lpstr>
      <vt:lpstr>Slide 14</vt:lpstr>
      <vt:lpstr>Slide 15</vt:lpstr>
      <vt:lpstr>Slide 16</vt:lpstr>
      <vt:lpstr>Slide 17</vt:lpstr>
      <vt:lpstr>SERIES OF NAPHTHENIC ACIDS</vt:lpstr>
      <vt:lpstr>Cresylic Acid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Adievah</dc:creator>
  <cp:lastModifiedBy>MoZarD</cp:lastModifiedBy>
  <cp:revision>38</cp:revision>
  <dcterms:created xsi:type="dcterms:W3CDTF">2010-11-23T13:34:56Z</dcterms:created>
  <dcterms:modified xsi:type="dcterms:W3CDTF">2010-11-25T18:33:55Z</dcterms:modified>
</cp:coreProperties>
</file>