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66" r:id="rId3"/>
    <p:sldId id="257" r:id="rId4"/>
    <p:sldId id="258" r:id="rId5"/>
    <p:sldId id="294" r:id="rId6"/>
    <p:sldId id="295" r:id="rId7"/>
    <p:sldId id="296" r:id="rId8"/>
    <p:sldId id="303" r:id="rId9"/>
    <p:sldId id="259" r:id="rId10"/>
    <p:sldId id="260" r:id="rId11"/>
    <p:sldId id="261" r:id="rId12"/>
    <p:sldId id="262" r:id="rId13"/>
    <p:sldId id="265" r:id="rId14"/>
    <p:sldId id="263" r:id="rId15"/>
    <p:sldId id="267" r:id="rId16"/>
    <p:sldId id="268" r:id="rId17"/>
    <p:sldId id="302" r:id="rId18"/>
    <p:sldId id="287" r:id="rId19"/>
    <p:sldId id="282" r:id="rId20"/>
    <p:sldId id="275" r:id="rId21"/>
    <p:sldId id="276" r:id="rId22"/>
    <p:sldId id="277" r:id="rId23"/>
    <p:sldId id="283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FCDCE-8B02-4CCE-8BBD-F736BC029D44}" type="datetimeFigureOut">
              <a:rPr lang="en-US" smtClean="0"/>
              <a:pPr/>
              <a:t>11/11/2010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71908-AF2F-42A0-81A1-D300944FC4C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7839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71908-AF2F-42A0-81A1-D300944FC4CC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71908-AF2F-42A0-81A1-D300944FC4CC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E95C-C548-4965-BCCA-133E88066DEA}" type="datetimeFigureOut">
              <a:rPr lang="en-US" smtClean="0"/>
              <a:pPr/>
              <a:t>11/11/2010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29FF-38F3-421F-9DEF-508CDF2564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E95C-C548-4965-BCCA-133E88066DEA}" type="datetimeFigureOut">
              <a:rPr lang="en-US" smtClean="0"/>
              <a:pPr/>
              <a:t>11/11/2010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29FF-38F3-421F-9DEF-508CDF2564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E95C-C548-4965-BCCA-133E88066DEA}" type="datetimeFigureOut">
              <a:rPr lang="en-US" smtClean="0"/>
              <a:pPr/>
              <a:t>11/11/2010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29FF-38F3-421F-9DEF-508CDF2564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E95C-C548-4965-BCCA-133E88066DEA}" type="datetimeFigureOut">
              <a:rPr lang="en-US" smtClean="0"/>
              <a:pPr/>
              <a:t>11/11/2010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29FF-38F3-421F-9DEF-508CDF2564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E95C-C548-4965-BCCA-133E88066DEA}" type="datetimeFigureOut">
              <a:rPr lang="en-US" smtClean="0"/>
              <a:pPr/>
              <a:t>11/11/2010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29FF-38F3-421F-9DEF-508CDF2564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E95C-C548-4965-BCCA-133E88066DEA}" type="datetimeFigureOut">
              <a:rPr lang="en-US" smtClean="0"/>
              <a:pPr/>
              <a:t>11/11/2010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29FF-38F3-421F-9DEF-508CDF2564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E95C-C548-4965-BCCA-133E88066DEA}" type="datetimeFigureOut">
              <a:rPr lang="en-US" smtClean="0"/>
              <a:pPr/>
              <a:t>11/11/2010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29FF-38F3-421F-9DEF-508CDF2564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E95C-C548-4965-BCCA-133E88066DEA}" type="datetimeFigureOut">
              <a:rPr lang="en-US" smtClean="0"/>
              <a:pPr/>
              <a:t>11/11/2010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29FF-38F3-421F-9DEF-508CDF2564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E95C-C548-4965-BCCA-133E88066DEA}" type="datetimeFigureOut">
              <a:rPr lang="en-US" smtClean="0"/>
              <a:pPr/>
              <a:t>11/11/2010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29FF-38F3-421F-9DEF-508CDF2564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E95C-C548-4965-BCCA-133E88066DEA}" type="datetimeFigureOut">
              <a:rPr lang="en-US" smtClean="0"/>
              <a:pPr/>
              <a:t>11/11/2010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29FF-38F3-421F-9DEF-508CDF2564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E95C-C548-4965-BCCA-133E88066DEA}" type="datetimeFigureOut">
              <a:rPr lang="en-US" smtClean="0"/>
              <a:pPr/>
              <a:t>11/11/2010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29FF-38F3-421F-9DEF-508CDF2564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E95C-C548-4965-BCCA-133E88066DEA}" type="datetimeFigureOut">
              <a:rPr lang="en-US" smtClean="0"/>
              <a:pPr/>
              <a:t>11/11/2010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29FF-38F3-421F-9DEF-508CDF25640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501122" cy="1470025"/>
          </a:xfrm>
        </p:spPr>
        <p:txBody>
          <a:bodyPr>
            <a:normAutofit/>
          </a:bodyPr>
          <a:lstStyle/>
          <a:p>
            <a:r>
              <a:rPr lang="en-GB" sz="60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PRODUCTION OF UREA</a:t>
            </a:r>
            <a:endParaRPr lang="en-GB" sz="60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GB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Presented by</a:t>
            </a:r>
          </a:p>
          <a:p>
            <a:pPr algn="r"/>
            <a:r>
              <a:rPr lang="en-GB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Mr. George Tani Hooke King</a:t>
            </a:r>
          </a:p>
          <a:p>
            <a:pPr algn="r"/>
            <a:r>
              <a:rPr lang="en-GB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Mr. Kadingdi Forsyth Awedana</a:t>
            </a:r>
          </a:p>
          <a:p>
            <a:pPr algn="r"/>
            <a:r>
              <a:rPr lang="en-GB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Mr. Ousmane Kabo</a:t>
            </a:r>
            <a:endParaRPr lang="en-GB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42910" y="3000372"/>
            <a:ext cx="2786082" cy="321471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>
                <a:solidFill>
                  <a:srgbClr val="00B0F0"/>
                </a:solidFill>
                <a:cs typeface="Times New Roman" pitchFamily="18" charset="0"/>
              </a:rPr>
              <a:t>INDUSTRIAL PRODUCTION OF UREA</a:t>
            </a:r>
            <a:endParaRPr lang="en-GB" dirty="0">
              <a:solidFill>
                <a:srgbClr val="00B0F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GB" dirty="0" smtClean="0">
                <a:latin typeface="+mj-lt"/>
                <a:cs typeface="Times New Roman" pitchFamily="18" charset="0"/>
              </a:rPr>
              <a:t>Urea is synthesized from it raw materials in two steps.</a:t>
            </a:r>
          </a:p>
          <a:p>
            <a:pPr>
              <a:buNone/>
            </a:pPr>
            <a:endParaRPr lang="en-GB" dirty="0" smtClean="0">
              <a:latin typeface="+mj-lt"/>
              <a:cs typeface="Times New Roman" pitchFamily="18" charset="0"/>
            </a:endParaRPr>
          </a:p>
          <a:p>
            <a:r>
              <a:rPr lang="en-GB" dirty="0" smtClean="0">
                <a:latin typeface="+mj-lt"/>
                <a:cs typeface="Times New Roman" pitchFamily="18" charset="0"/>
              </a:rPr>
              <a:t>combination </a:t>
            </a:r>
            <a:r>
              <a:rPr lang="en-GB" dirty="0">
                <a:latin typeface="+mj-lt"/>
                <a:cs typeface="Times New Roman" pitchFamily="18" charset="0"/>
              </a:rPr>
              <a:t>of ammonia and carbon </a:t>
            </a:r>
            <a:r>
              <a:rPr lang="en-GB" dirty="0" smtClean="0">
                <a:latin typeface="+mj-lt"/>
                <a:cs typeface="Times New Roman" pitchFamily="18" charset="0"/>
              </a:rPr>
              <a:t>dioxide at </a:t>
            </a:r>
            <a:r>
              <a:rPr lang="en-GB" dirty="0">
                <a:latin typeface="+mj-lt"/>
                <a:cs typeface="Times New Roman" pitchFamily="18" charset="0"/>
              </a:rPr>
              <a:t>high pressure to form ammonium </a:t>
            </a:r>
            <a:r>
              <a:rPr lang="en-GB" dirty="0" smtClean="0">
                <a:latin typeface="+mj-lt"/>
                <a:cs typeface="Times New Roman" pitchFamily="18" charset="0"/>
              </a:rPr>
              <a:t>Carbamate.</a:t>
            </a:r>
          </a:p>
          <a:p>
            <a:pPr>
              <a:buNone/>
            </a:pPr>
            <a:endParaRPr lang="en-GB" dirty="0" smtClean="0">
              <a:latin typeface="+mj-lt"/>
              <a:cs typeface="Times New Roman" pitchFamily="18" charset="0"/>
            </a:endParaRPr>
          </a:p>
          <a:p>
            <a:r>
              <a:rPr lang="en-GB" dirty="0" smtClean="0">
                <a:latin typeface="+mj-lt"/>
                <a:cs typeface="Times New Roman" pitchFamily="18" charset="0"/>
              </a:rPr>
              <a:t>dehydration </a:t>
            </a:r>
            <a:r>
              <a:rPr lang="en-GB" dirty="0">
                <a:latin typeface="+mj-lt"/>
                <a:cs typeface="Times New Roman" pitchFamily="18" charset="0"/>
              </a:rPr>
              <a:t>by </a:t>
            </a:r>
            <a:r>
              <a:rPr lang="en-GB" dirty="0" smtClean="0">
                <a:latin typeface="+mj-lt"/>
                <a:cs typeface="Times New Roman" pitchFamily="18" charset="0"/>
              </a:rPr>
              <a:t>the application </a:t>
            </a:r>
            <a:r>
              <a:rPr lang="en-GB" dirty="0">
                <a:latin typeface="+mj-lt"/>
                <a:cs typeface="Times New Roman" pitchFamily="18" charset="0"/>
              </a:rPr>
              <a:t>of heat to form urea and water.</a:t>
            </a:r>
            <a:r>
              <a:rPr lang="en-GB" dirty="0" smtClean="0">
                <a:latin typeface="+mj-lt"/>
                <a:cs typeface="Times New Roman" pitchFamily="18" charset="0"/>
              </a:rPr>
              <a:t>  </a:t>
            </a:r>
            <a:endParaRPr lang="en-GB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PROCESS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SELECTION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GB" dirty="0">
                <a:latin typeface="+mj-lt"/>
                <a:cs typeface="Times New Roman" pitchFamily="18" charset="0"/>
              </a:rPr>
              <a:t>Several processes are used to </a:t>
            </a:r>
            <a:r>
              <a:rPr lang="en-GB" dirty="0" smtClean="0">
                <a:latin typeface="+mj-lt"/>
                <a:cs typeface="Times New Roman" pitchFamily="18" charset="0"/>
              </a:rPr>
              <a:t>manufacture urea known as BAT (Best Available Techniques) processes.</a:t>
            </a:r>
          </a:p>
          <a:p>
            <a:pPr algn="just">
              <a:buNone/>
            </a:pPr>
            <a:endParaRPr lang="en-GB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Conventional technologies.</a:t>
            </a:r>
          </a:p>
          <a:p>
            <a:pPr algn="just">
              <a:buNone/>
            </a:pPr>
            <a:endParaRPr lang="en-GB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Modern technologies .</a:t>
            </a:r>
          </a:p>
          <a:p>
            <a:pPr algn="just"/>
            <a:endParaRPr lang="en-GB" dirty="0" smtClean="0">
              <a:latin typeface="+mj-lt"/>
              <a:cs typeface="Times New Roman" pitchFamily="18" charset="0"/>
            </a:endParaRPr>
          </a:p>
          <a:p>
            <a:pPr algn="just">
              <a:buNone/>
            </a:pPr>
            <a:endParaRPr lang="en-GB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PROCESS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SELECTION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GB" dirty="0">
                <a:latin typeface="+mj-lt"/>
                <a:cs typeface="Times New Roman" pitchFamily="18" charset="0"/>
              </a:rPr>
              <a:t> </a:t>
            </a:r>
            <a:r>
              <a:rPr lang="en-GB" dirty="0" smtClean="0">
                <a:latin typeface="+mj-lt"/>
                <a:cs typeface="Times New Roman" pitchFamily="18" charset="0"/>
              </a:rPr>
              <a:t>  </a:t>
            </a:r>
          </a:p>
          <a:p>
            <a:pPr algn="just">
              <a:buNone/>
            </a:pPr>
            <a:r>
              <a:rPr lang="en-GB" dirty="0" smtClean="0">
                <a:latin typeface="+mj-lt"/>
                <a:cs typeface="Times New Roman" pitchFamily="18" charset="0"/>
              </a:rPr>
              <a:t> Some </a:t>
            </a:r>
            <a:r>
              <a:rPr lang="en-GB" dirty="0">
                <a:latin typeface="+mj-lt"/>
                <a:cs typeface="Times New Roman" pitchFamily="18" charset="0"/>
              </a:rPr>
              <a:t>of the widely used </a:t>
            </a:r>
            <a:r>
              <a:rPr lang="en-GB" dirty="0" smtClean="0">
                <a:latin typeface="+mj-lt"/>
                <a:cs typeface="Times New Roman" pitchFamily="18" charset="0"/>
              </a:rPr>
              <a:t>urea production  BAT processes are: </a:t>
            </a:r>
          </a:p>
          <a:p>
            <a:pPr algn="just">
              <a:buNone/>
            </a:pPr>
            <a:r>
              <a:rPr lang="en-GB" dirty="0" smtClean="0">
                <a:latin typeface="+mj-lt"/>
                <a:cs typeface="Times New Roman" pitchFamily="18" charset="0"/>
              </a:rPr>
              <a:t>1</a:t>
            </a:r>
            <a:r>
              <a:rPr lang="en-GB" dirty="0">
                <a:latin typeface="+mj-lt"/>
                <a:cs typeface="Times New Roman" pitchFamily="18" charset="0"/>
              </a:rPr>
              <a:t>. Conventional processes</a:t>
            </a:r>
          </a:p>
          <a:p>
            <a:pPr algn="just">
              <a:buNone/>
            </a:pPr>
            <a:r>
              <a:rPr lang="en-GB" dirty="0">
                <a:latin typeface="+mj-lt"/>
                <a:cs typeface="Times New Roman" pitchFamily="18" charset="0"/>
              </a:rPr>
              <a:t>2. Stamicarbon CO2 – stripping process</a:t>
            </a:r>
          </a:p>
          <a:p>
            <a:pPr algn="just">
              <a:buNone/>
            </a:pPr>
            <a:r>
              <a:rPr lang="en-GB" dirty="0">
                <a:latin typeface="+mj-lt"/>
                <a:cs typeface="Times New Roman" pitchFamily="18" charset="0"/>
              </a:rPr>
              <a:t>3. Snamprogetti Ammonia and self stripping processes</a:t>
            </a:r>
          </a:p>
          <a:p>
            <a:pPr algn="just">
              <a:buNone/>
            </a:pPr>
            <a:r>
              <a:rPr lang="fr-FR" dirty="0">
                <a:latin typeface="+mj-lt"/>
                <a:cs typeface="Times New Roman" pitchFamily="18" charset="0"/>
              </a:rPr>
              <a:t>4. Isobaric double recycle process</a:t>
            </a:r>
          </a:p>
          <a:p>
            <a:pPr algn="just">
              <a:buNone/>
            </a:pPr>
            <a:r>
              <a:rPr lang="en-GB" dirty="0">
                <a:latin typeface="+mj-lt"/>
                <a:cs typeface="Times New Roman" pitchFamily="18" charset="0"/>
              </a:rPr>
              <a:t>5. ACES </a:t>
            </a:r>
            <a:r>
              <a:rPr lang="en-GB" dirty="0" smtClean="0">
                <a:latin typeface="+mj-lt"/>
                <a:cs typeface="Times New Roman" pitchFamily="18" charset="0"/>
              </a:rPr>
              <a:t>(Advance Cost for Energy Savings) process</a:t>
            </a:r>
            <a:endParaRPr lang="en-GB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85786" y="714356"/>
            <a:ext cx="7772400" cy="264320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GB" sz="8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itchFamily="18" charset="0"/>
              </a:rPr>
              <a:t>PROCESS DESCRIPTION AND FLOW SHEETS</a:t>
            </a:r>
          </a:p>
          <a:p>
            <a:pPr algn="ctr"/>
            <a:r>
              <a:rPr lang="en-GB" sz="8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itchFamily="18" charset="0"/>
              </a:rPr>
              <a:t>ACES PROCESS</a:t>
            </a:r>
            <a:endParaRPr lang="en-GB" sz="8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3357562"/>
            <a:ext cx="8358246" cy="32861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ADVANCE COST FOR ENERGY SAVINGS PROCESS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>
                <a:latin typeface="+mj-lt"/>
                <a:cs typeface="Times New Roman" pitchFamily="18" charset="0"/>
              </a:rPr>
              <a:t>ACES process was developed by Tokyo Engineering Corporation.</a:t>
            </a:r>
          </a:p>
          <a:p>
            <a:pPr>
              <a:lnSpc>
                <a:spcPct val="150000"/>
              </a:lnSpc>
            </a:pPr>
            <a:r>
              <a:rPr lang="en-GB" sz="2800" dirty="0" smtClean="0">
                <a:latin typeface="+mj-lt"/>
                <a:cs typeface="Times New Roman" pitchFamily="18" charset="0"/>
              </a:rPr>
              <a:t>Performs better than carbon dioxide stripping, ammonia stripping and all other processes.</a:t>
            </a:r>
          </a:p>
          <a:p>
            <a:pPr>
              <a:lnSpc>
                <a:spcPct val="150000"/>
              </a:lnSpc>
            </a:pPr>
            <a:r>
              <a:rPr lang="en-GB" sz="2800" dirty="0" smtClean="0">
                <a:latin typeface="+mj-lt"/>
                <a:cs typeface="Times New Roman" pitchFamily="18" charset="0"/>
              </a:rPr>
              <a:t>Accepted and used in Europe and America.</a:t>
            </a:r>
          </a:p>
          <a:p>
            <a:pPr>
              <a:lnSpc>
                <a:spcPct val="150000"/>
              </a:lnSpc>
            </a:pPr>
            <a:r>
              <a:rPr lang="en-GB" sz="2800" dirty="0" smtClean="0">
                <a:latin typeface="+mj-lt"/>
                <a:cs typeface="Times New Roman" pitchFamily="18" charset="0"/>
              </a:rPr>
              <a:t>Consist of the reactor, two carbamate condensers, a stripper and a scrubber.</a:t>
            </a:r>
          </a:p>
          <a:p>
            <a:pPr>
              <a:lnSpc>
                <a:spcPct val="150000"/>
              </a:lnSpc>
              <a:buNone/>
            </a:pPr>
            <a:endParaRPr lang="en-GB" sz="28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REASON WHY ACES IS PREFERED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GB" dirty="0" smtClean="0">
                <a:latin typeface="+mj-lt"/>
                <a:cs typeface="Times New Roman" pitchFamily="18" charset="0"/>
              </a:rPr>
              <a:t>ACES process is preferred to all the others for the following reasons:</a:t>
            </a:r>
          </a:p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Less HP piping and construction materials </a:t>
            </a:r>
          </a:p>
          <a:p>
            <a:pPr algn="just">
              <a:buNone/>
            </a:pPr>
            <a:endParaRPr lang="en-GB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Easier erection using commonly available construction equipment and techniques</a:t>
            </a:r>
          </a:p>
          <a:p>
            <a:pPr algn="just">
              <a:buNone/>
            </a:pPr>
            <a:endParaRPr lang="en-GB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Easier operation supported </a:t>
            </a:r>
          </a:p>
          <a:p>
            <a:pPr algn="just">
              <a:buNone/>
            </a:pPr>
            <a:endParaRPr lang="en-GB" dirty="0" smtClean="0">
              <a:latin typeface="+mj-lt"/>
              <a:cs typeface="Times New Roman" pitchFamily="18" charset="0"/>
            </a:endParaRPr>
          </a:p>
          <a:p>
            <a:pPr algn="just"/>
            <a:endParaRPr lang="en-GB" dirty="0" smtClean="0">
              <a:latin typeface="+mj-lt"/>
              <a:cs typeface="Times New Roman" pitchFamily="18" charset="0"/>
            </a:endParaRPr>
          </a:p>
          <a:p>
            <a:pPr algn="just"/>
            <a:endParaRPr lang="en-GB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REASON WHY ACES IS PREFERED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Easier maintenance </a:t>
            </a:r>
          </a:p>
          <a:p>
            <a:pPr algn="just">
              <a:buNone/>
            </a:pPr>
            <a:endParaRPr lang="en-GB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Less energy consumption</a:t>
            </a:r>
          </a:p>
          <a:p>
            <a:pPr algn="just">
              <a:buNone/>
            </a:pPr>
            <a:endParaRPr lang="en-GB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 lower  production cost per metric ton of urea</a:t>
            </a:r>
          </a:p>
          <a:p>
            <a:pPr algn="just">
              <a:buNone/>
            </a:pPr>
            <a:endParaRPr lang="en-GB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Has  high urea yield per and high purity</a:t>
            </a:r>
          </a:p>
          <a:p>
            <a:pPr algn="just"/>
            <a:endParaRPr lang="en-GB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STAGES OF UREA PRODUCTION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There are four main stages in </a:t>
            </a:r>
            <a:r>
              <a:rPr lang="en-US" dirty="0">
                <a:latin typeface="+mj-lt"/>
                <a:cs typeface="Times New Roman" pitchFamily="18" charset="0"/>
              </a:rPr>
              <a:t>t</a:t>
            </a:r>
            <a:r>
              <a:rPr lang="en-US" dirty="0" smtClean="0">
                <a:latin typeface="+mj-lt"/>
                <a:cs typeface="Times New Roman" pitchFamily="18" charset="0"/>
              </a:rPr>
              <a:t>he production of urea namely: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+mj-lt"/>
                <a:cs typeface="Times New Roman" pitchFamily="18" charset="0"/>
              </a:rPr>
              <a:t>Synthesis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+mj-lt"/>
                <a:cs typeface="Times New Roman" pitchFamily="18" charset="0"/>
              </a:rPr>
              <a:t>Purification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+mj-lt"/>
                <a:cs typeface="Times New Roman" pitchFamily="18" charset="0"/>
              </a:rPr>
              <a:t>Concentration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+mj-lt"/>
                <a:cs typeface="Times New Roman" pitchFamily="18" charset="0"/>
              </a:rPr>
              <a:t>Granulation and or Prilling</a:t>
            </a:r>
          </a:p>
          <a:p>
            <a:pPr marL="514350" indent="-514350" algn="just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An auxiliary stage in the production is the </a:t>
            </a:r>
            <a:r>
              <a:rPr lang="en-GB" dirty="0" smtClean="0">
                <a:latin typeface="+mj-lt"/>
                <a:cs typeface="Times New Roman" pitchFamily="18" charset="0"/>
              </a:rPr>
              <a:t>Process Water Sources and Quantities.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0694" y="2143116"/>
            <a:ext cx="3000396" cy="3000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770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SCHEMATICS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 descr="aces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354" y="1285860"/>
            <a:ext cx="5201292" cy="55721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7000" b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496" y="928670"/>
            <a:ext cx="5357818" cy="3643338"/>
          </a:xfrm>
        </p:spPr>
        <p:txBody>
          <a:bodyPr>
            <a:noAutofit/>
          </a:bodyPr>
          <a:lstStyle/>
          <a:p>
            <a:r>
              <a:rPr lang="en-GB" sz="5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INTRODUCTON</a:t>
            </a:r>
            <a:br>
              <a:rPr lang="en-GB" sz="5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</a:br>
            <a:r>
              <a:rPr lang="en-GB" sz="5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AND</a:t>
            </a:r>
            <a:br>
              <a:rPr lang="en-GB" sz="5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</a:br>
            <a:r>
              <a:rPr lang="en-GB" sz="5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PROCESS SELECTION</a:t>
            </a:r>
            <a:endParaRPr lang="en-GB" sz="54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21481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GRANULATION /PRILLING SCHEMATICS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 descr="KING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43050"/>
            <a:ext cx="4038600" cy="4929222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3438" y="1643050"/>
            <a:ext cx="4071966" cy="46434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Main component of the process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 smtClean="0">
                <a:latin typeface="+mj-lt"/>
                <a:cs typeface="Times New Roman" pitchFamily="18" charset="0"/>
              </a:rPr>
              <a:t>Reactor</a:t>
            </a:r>
          </a:p>
          <a:p>
            <a:pPr algn="just">
              <a:buNone/>
            </a:pPr>
            <a:r>
              <a:rPr lang="en-US" sz="2600" dirty="0" smtClean="0">
                <a:latin typeface="+mj-lt"/>
                <a:cs typeface="Times New Roman" pitchFamily="18" charset="0"/>
              </a:rPr>
              <a:t>2NH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3 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+ CO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↔ 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2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COONH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4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+heat            Δ H = - 84 kJ/mol</a:t>
            </a:r>
            <a:endParaRPr lang="en-GB" sz="2600" b="1" dirty="0" smtClean="0">
              <a:latin typeface="+mj-lt"/>
              <a:cs typeface="Times New Roman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+mj-lt"/>
                <a:cs typeface="Times New Roman" pitchFamily="18" charset="0"/>
              </a:rPr>
              <a:t>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600" dirty="0" smtClean="0">
                <a:latin typeface="+mj-lt"/>
                <a:cs typeface="Times New Roman" pitchFamily="18" charset="0"/>
              </a:rPr>
              <a:t>COONH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4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+ heat ↔ 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600" dirty="0" smtClean="0">
                <a:latin typeface="+mj-lt"/>
                <a:cs typeface="Times New Roman" pitchFamily="18" charset="0"/>
              </a:rPr>
              <a:t>CONH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+ 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600" dirty="0" smtClean="0">
                <a:latin typeface="+mj-lt"/>
                <a:cs typeface="Times New Roman" pitchFamily="18" charset="0"/>
              </a:rPr>
              <a:t>O ΔH = +23 kJ/mol</a:t>
            </a:r>
          </a:p>
          <a:p>
            <a:pPr algn="just"/>
            <a:r>
              <a:rPr lang="en-US" sz="2600" b="1" dirty="0" smtClean="0">
                <a:latin typeface="+mj-lt"/>
                <a:cs typeface="Times New Roman" pitchFamily="18" charset="0"/>
              </a:rPr>
              <a:t>Stripper</a:t>
            </a:r>
          </a:p>
          <a:p>
            <a:pPr algn="just">
              <a:buNone/>
            </a:pPr>
            <a:r>
              <a:rPr lang="en-US" sz="26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600" dirty="0" smtClean="0">
                <a:latin typeface="+mj-lt"/>
                <a:cs typeface="Times New Roman" pitchFamily="18" charset="0"/>
              </a:rPr>
              <a:t>COONH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4</a:t>
            </a:r>
            <a:r>
              <a:rPr lang="en-US" sz="2600" dirty="0" smtClean="0">
                <a:latin typeface="+mj-lt"/>
                <a:cs typeface="Times New Roman" pitchFamily="18" charset="0"/>
              </a:rPr>
              <a:t>+ heat ↔ 2NH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3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+ CO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          ΔH = +84 k/mol</a:t>
            </a:r>
          </a:p>
          <a:p>
            <a:pPr algn="just">
              <a:buNone/>
            </a:pPr>
            <a:r>
              <a:rPr lang="en-US" sz="2600" b="1" dirty="0" smtClean="0">
                <a:latin typeface="+mj-lt"/>
                <a:cs typeface="Times New Roman" pitchFamily="18" charset="0"/>
              </a:rPr>
              <a:t> NH</a:t>
            </a:r>
            <a:r>
              <a:rPr lang="en-US" sz="2600" b="1" baseline="-25000" dirty="0" smtClean="0">
                <a:latin typeface="+mj-lt"/>
                <a:cs typeface="Times New Roman" pitchFamily="18" charset="0"/>
              </a:rPr>
              <a:t>3(l)</a:t>
            </a:r>
            <a:r>
              <a:rPr lang="en-US" sz="26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↔ HN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3(g)</a:t>
            </a:r>
          </a:p>
          <a:p>
            <a:pPr algn="just"/>
            <a:r>
              <a:rPr lang="en-US" sz="2600" b="1" dirty="0" smtClean="0">
                <a:latin typeface="+mj-lt"/>
                <a:cs typeface="Times New Roman" pitchFamily="18" charset="0"/>
              </a:rPr>
              <a:t>Carbamate Condenser</a:t>
            </a:r>
          </a:p>
          <a:p>
            <a:pPr algn="just">
              <a:buNone/>
            </a:pPr>
            <a:r>
              <a:rPr lang="en-US" sz="2600" dirty="0" smtClean="0">
                <a:latin typeface="+mj-lt"/>
                <a:cs typeface="Times New Roman" pitchFamily="18" charset="0"/>
              </a:rPr>
              <a:t>2NH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3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+ CO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↔ 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600" dirty="0" smtClean="0">
                <a:latin typeface="+mj-lt"/>
                <a:cs typeface="Times New Roman" pitchFamily="18" charset="0"/>
              </a:rPr>
              <a:t>COONH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4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+ heat    ΔH = -84 kJ/mol</a:t>
            </a:r>
          </a:p>
          <a:p>
            <a:pPr algn="just">
              <a:buNone/>
            </a:pPr>
            <a:r>
              <a:rPr lang="en-US" sz="2600" dirty="0" smtClean="0">
                <a:latin typeface="+mj-lt"/>
                <a:cs typeface="Times New Roman" pitchFamily="18" charset="0"/>
              </a:rPr>
              <a:t>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3</a:t>
            </a:r>
            <a:r>
              <a:rPr lang="en-US" sz="2600" dirty="0" smtClean="0">
                <a:latin typeface="+mj-lt"/>
                <a:cs typeface="Times New Roman" pitchFamily="18" charset="0"/>
              </a:rPr>
              <a:t>(g) → 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3</a:t>
            </a:r>
            <a:r>
              <a:rPr lang="en-US" sz="2600" dirty="0" smtClean="0">
                <a:latin typeface="+mj-lt"/>
                <a:cs typeface="Times New Roman" pitchFamily="18" charset="0"/>
              </a:rPr>
              <a:t>(l)</a:t>
            </a:r>
            <a:endParaRPr lang="en-US" sz="2600" b="1" dirty="0" smtClean="0">
              <a:latin typeface="+mj-lt"/>
              <a:cs typeface="Times New Roman" pitchFamily="18" charset="0"/>
            </a:endParaRPr>
          </a:p>
          <a:p>
            <a:pPr algn="just">
              <a:buNone/>
            </a:pPr>
            <a:endParaRPr lang="en-US" baseline="-25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500042"/>
            <a:ext cx="8229600" cy="6000792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latin typeface="+mj-lt"/>
                <a:cs typeface="Times New Roman" pitchFamily="18" charset="0"/>
              </a:rPr>
              <a:t>Medium Pressure Decomposer</a:t>
            </a:r>
          </a:p>
          <a:p>
            <a:pPr>
              <a:buNone/>
            </a:pPr>
            <a:r>
              <a:rPr lang="en-US" sz="2600" dirty="0" smtClean="0">
                <a:latin typeface="+mj-lt"/>
                <a:cs typeface="Times New Roman" pitchFamily="18" charset="0"/>
              </a:rPr>
              <a:t>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600" dirty="0" smtClean="0">
                <a:latin typeface="+mj-lt"/>
                <a:cs typeface="Times New Roman" pitchFamily="18" charset="0"/>
              </a:rPr>
              <a:t>COONH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4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+ heat ↔ 2NH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3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+ CO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  ΔH = +84 kJ/mol</a:t>
            </a:r>
          </a:p>
          <a:p>
            <a:pPr>
              <a:buNone/>
            </a:pPr>
            <a:r>
              <a:rPr lang="en-US" sz="2600" dirty="0" smtClean="0">
                <a:latin typeface="+mj-lt"/>
                <a:cs typeface="Times New Roman" pitchFamily="18" charset="0"/>
              </a:rPr>
              <a:t>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3(l)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→ 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3(g)</a:t>
            </a:r>
          </a:p>
          <a:p>
            <a:r>
              <a:rPr lang="en-US" sz="2600" b="1" dirty="0" smtClean="0">
                <a:latin typeface="+mj-lt"/>
                <a:cs typeface="Times New Roman" pitchFamily="18" charset="0"/>
              </a:rPr>
              <a:t>Low Pressure Decomposer</a:t>
            </a:r>
          </a:p>
          <a:p>
            <a:pPr>
              <a:buNone/>
            </a:pPr>
            <a:r>
              <a:rPr lang="en-US" sz="2600" dirty="0" smtClean="0">
                <a:latin typeface="+mj-lt"/>
                <a:cs typeface="Times New Roman" pitchFamily="18" charset="0"/>
              </a:rPr>
              <a:t>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600" dirty="0" smtClean="0">
                <a:latin typeface="+mj-lt"/>
                <a:cs typeface="Times New Roman" pitchFamily="18" charset="0"/>
              </a:rPr>
              <a:t>COONH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4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+ heat ↔ 2NH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3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+ CO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2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   ΔH = +84 kJ/mol</a:t>
            </a:r>
          </a:p>
          <a:p>
            <a:pPr>
              <a:buNone/>
            </a:pPr>
            <a:r>
              <a:rPr lang="en-US" sz="2600" dirty="0" smtClean="0">
                <a:latin typeface="+mj-lt"/>
                <a:cs typeface="Times New Roman" pitchFamily="18" charset="0"/>
              </a:rPr>
              <a:t>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3(l)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→ 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3(g)</a:t>
            </a:r>
          </a:p>
          <a:p>
            <a:r>
              <a:rPr lang="en-US" sz="2600" b="1" dirty="0" smtClean="0">
                <a:latin typeface="+mj-lt"/>
                <a:cs typeface="Times New Roman" pitchFamily="18" charset="0"/>
              </a:rPr>
              <a:t> Medium Pressure Absorber</a:t>
            </a:r>
          </a:p>
          <a:p>
            <a:pPr>
              <a:buNone/>
            </a:pPr>
            <a:r>
              <a:rPr lang="en-US" sz="2600" dirty="0" smtClean="0">
                <a:latin typeface="+mj-lt"/>
                <a:cs typeface="Times New Roman" pitchFamily="18" charset="0"/>
              </a:rPr>
              <a:t>2NH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3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+ CO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↔ 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600" dirty="0" smtClean="0">
                <a:latin typeface="+mj-lt"/>
                <a:cs typeface="Times New Roman" pitchFamily="18" charset="0"/>
              </a:rPr>
              <a:t>COONH</a:t>
            </a:r>
            <a:r>
              <a:rPr lang="en-US" sz="2600" baseline="-25000" dirty="0" smtClean="0">
                <a:latin typeface="+mj-lt"/>
                <a:cs typeface="Times New Roman" pitchFamily="18" charset="0"/>
              </a:rPr>
              <a:t>4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+ heat    ΔH = -84 kJ/mol</a:t>
            </a:r>
          </a:p>
          <a:p>
            <a:r>
              <a:rPr lang="en-US" sz="2800" b="1" dirty="0" smtClean="0">
                <a:latin typeface="+mj-lt"/>
                <a:cs typeface="Times New Roman" pitchFamily="18" charset="0"/>
              </a:rPr>
              <a:t>Low Pressure Absorber</a:t>
            </a:r>
          </a:p>
          <a:p>
            <a:pPr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2NH</a:t>
            </a:r>
            <a:r>
              <a:rPr lang="en-US" sz="2800" baseline="-25000" dirty="0" smtClean="0">
                <a:latin typeface="+mj-lt"/>
                <a:cs typeface="Times New Roman" pitchFamily="18" charset="0"/>
              </a:rPr>
              <a:t>3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+ CO</a:t>
            </a:r>
            <a:r>
              <a:rPr lang="en-US" sz="28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↔ NH</a:t>
            </a:r>
            <a:r>
              <a:rPr lang="en-US" sz="28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800" dirty="0" smtClean="0">
                <a:latin typeface="+mj-lt"/>
                <a:cs typeface="Times New Roman" pitchFamily="18" charset="0"/>
              </a:rPr>
              <a:t>COONH</a:t>
            </a:r>
            <a:r>
              <a:rPr lang="en-US" sz="2800" baseline="-25000" dirty="0" smtClean="0">
                <a:latin typeface="+mj-lt"/>
                <a:cs typeface="Times New Roman" pitchFamily="18" charset="0"/>
              </a:rPr>
              <a:t>4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+ heat ΔH = -84 kJ/mol</a:t>
            </a:r>
          </a:p>
          <a:p>
            <a:r>
              <a:rPr lang="en-US" sz="2800" b="1" dirty="0" smtClean="0">
                <a:latin typeface="+mj-lt"/>
                <a:cs typeface="Times New Roman" pitchFamily="18" charset="0"/>
              </a:rPr>
              <a:t>Flash Separator</a:t>
            </a:r>
          </a:p>
          <a:p>
            <a:pPr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H</a:t>
            </a:r>
            <a:r>
              <a:rPr lang="en-US" sz="28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800" dirty="0" smtClean="0">
                <a:latin typeface="+mj-lt"/>
                <a:cs typeface="Times New Roman" pitchFamily="18" charset="0"/>
              </a:rPr>
              <a:t>O</a:t>
            </a:r>
            <a:r>
              <a:rPr lang="en-US" sz="2800" baseline="-25000" dirty="0" smtClean="0">
                <a:latin typeface="+mj-lt"/>
                <a:cs typeface="Times New Roman" pitchFamily="18" charset="0"/>
              </a:rPr>
              <a:t>(l)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→ H</a:t>
            </a:r>
            <a:r>
              <a:rPr lang="en-US" sz="28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800" dirty="0" smtClean="0">
                <a:latin typeface="+mj-lt"/>
                <a:cs typeface="Times New Roman" pitchFamily="18" charset="0"/>
              </a:rPr>
              <a:t>O</a:t>
            </a:r>
            <a:r>
              <a:rPr lang="en-US" sz="2800" baseline="-25000" dirty="0" smtClean="0">
                <a:latin typeface="+mj-lt"/>
                <a:cs typeface="Times New Roman" pitchFamily="18" charset="0"/>
              </a:rPr>
              <a:t>(g)</a:t>
            </a:r>
          </a:p>
          <a:p>
            <a:pPr>
              <a:buNone/>
            </a:pPr>
            <a:endParaRPr lang="en-US" sz="28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+mj-lt"/>
              <a:cs typeface="Times New Roman" pitchFamily="18" charset="0"/>
            </a:endParaRPr>
          </a:p>
          <a:p>
            <a:endParaRPr lang="en-GB" sz="2800" dirty="0" smtClean="0">
              <a:latin typeface="+mj-lt"/>
              <a:cs typeface="Times New Roman" pitchFamily="18" charset="0"/>
            </a:endParaRPr>
          </a:p>
          <a:p>
            <a:endParaRPr lang="en-US" sz="2600" b="1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en-GB" sz="26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7000" b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0"/>
            <a:ext cx="1000132" cy="6858000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lgerian" pitchFamily="82" charset="0"/>
              </a:rPr>
              <a:t>THAN   K YOU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1604" y="0"/>
            <a:ext cx="7572396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</a:rPr>
              <a:t>INTRODUCTION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Urea is an organic compound also known as carbamide</a:t>
            </a:r>
          </a:p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It </a:t>
            </a:r>
            <a:r>
              <a:rPr lang="en-US" dirty="0" smtClean="0">
                <a:latin typeface="+mj-lt"/>
                <a:cs typeface="Times New Roman" pitchFamily="18" charset="0"/>
              </a:rPr>
              <a:t>IUPAC name is Diaminomethanal</a:t>
            </a:r>
            <a:endParaRPr lang="en-GB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Chemical formula: (NH</a:t>
            </a:r>
            <a:r>
              <a:rPr lang="en-GB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GB" dirty="0" smtClean="0">
                <a:latin typeface="+mj-lt"/>
                <a:cs typeface="Times New Roman" pitchFamily="18" charset="0"/>
              </a:rPr>
              <a:t>)</a:t>
            </a:r>
            <a:r>
              <a:rPr lang="en-GB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GB" dirty="0" smtClean="0">
                <a:latin typeface="+mj-lt"/>
                <a:cs typeface="Times New Roman" pitchFamily="18" charset="0"/>
              </a:rPr>
              <a:t>CO</a:t>
            </a:r>
          </a:p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Functional group: amide(-NH</a:t>
            </a:r>
            <a:r>
              <a:rPr lang="en-GB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GB" dirty="0" smtClean="0">
                <a:latin typeface="+mj-lt"/>
                <a:cs typeface="Times New Roman" pitchFamily="18" charset="0"/>
              </a:rPr>
              <a:t> ) and carbonyl (C=O)</a:t>
            </a:r>
          </a:p>
          <a:p>
            <a:pPr algn="just">
              <a:buNone/>
            </a:pPr>
            <a:endParaRPr lang="en-GB" dirty="0"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4414" y="4786298"/>
            <a:ext cx="2286016" cy="207170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786182" y="4357694"/>
            <a:ext cx="2286016" cy="19288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572264" y="4357694"/>
            <a:ext cx="2214578" cy="185738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HISTORY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Urea was </a:t>
            </a:r>
            <a:r>
              <a:rPr lang="en-GB" dirty="0" smtClean="0">
                <a:latin typeface="+mj-lt"/>
                <a:cs typeface="Times New Roman" pitchFamily="18" charset="0"/>
              </a:rPr>
              <a:t>thought </a:t>
            </a:r>
            <a:r>
              <a:rPr lang="en-GB" dirty="0" smtClean="0">
                <a:latin typeface="+mj-lt"/>
                <a:cs typeface="Times New Roman" pitchFamily="18" charset="0"/>
              </a:rPr>
              <a:t>to be an organic compound that can only be synthesized by living organism.</a:t>
            </a:r>
          </a:p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Urea was first discovered in urine in 1773 by the French chemist Hilaire Rouelle.</a:t>
            </a:r>
          </a:p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Urea was first synthesized from inorganic raw materials by a German chemist Friedrich Wöhler obtained urea by treating silver isocyanate with ammonium chloride in 1828.</a:t>
            </a:r>
          </a:p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AgNCO + NH</a:t>
            </a:r>
            <a:r>
              <a:rPr lang="en-GB" baseline="-25000" dirty="0" smtClean="0">
                <a:latin typeface="+mj-lt"/>
                <a:cs typeface="Times New Roman" pitchFamily="18" charset="0"/>
              </a:rPr>
              <a:t>4</a:t>
            </a:r>
            <a:r>
              <a:rPr lang="en-GB" dirty="0" smtClean="0">
                <a:latin typeface="+mj-lt"/>
                <a:cs typeface="Times New Roman" pitchFamily="18" charset="0"/>
              </a:rPr>
              <a:t>Cl → (NH</a:t>
            </a:r>
            <a:r>
              <a:rPr lang="en-GB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GB" dirty="0" smtClean="0">
                <a:latin typeface="+mj-lt"/>
                <a:cs typeface="Times New Roman" pitchFamily="18" charset="0"/>
              </a:rPr>
              <a:t>)</a:t>
            </a:r>
            <a:r>
              <a:rPr lang="en-GB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GB" dirty="0" smtClean="0">
                <a:latin typeface="+mj-lt"/>
                <a:cs typeface="Times New Roman" pitchFamily="18" charset="0"/>
              </a:rPr>
              <a:t>CO + AgCl</a:t>
            </a:r>
            <a:endParaRPr lang="en-GB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25668"/>
          </a:xfrm>
        </p:spPr>
        <p:txBody>
          <a:bodyPr>
            <a:noAutofit/>
          </a:bodyPr>
          <a:lstStyle/>
          <a:p>
            <a:r>
              <a:rPr lang="en-GB" sz="5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PHYSICAL  AND CHEMICAL PROPERTIES </a:t>
            </a:r>
            <a:br>
              <a:rPr lang="en-GB" sz="5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</a:br>
            <a:r>
              <a:rPr lang="en-GB" sz="54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USES OF UREA</a:t>
            </a:r>
            <a:endParaRPr lang="en-GB" sz="54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7" name="Content Placeholder 6" descr="g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71744"/>
            <a:ext cx="9144000" cy="42862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cs typeface="Times New Roman" pitchFamily="18" charset="0"/>
              </a:rPr>
              <a:t>PHYSICAL PROPERTIES OF UREA</a:t>
            </a:r>
            <a:endParaRPr lang="en-US" dirty="0">
              <a:solidFill>
                <a:schemeClr val="accent4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Urea is an odourless solid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28662" y="2357430"/>
          <a:ext cx="7858180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090"/>
                <a:gridCol w="392909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Density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1.33·10³ kg/m³, solid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Melting point	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132.7 °C (406 K) decomposes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Boiling point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latin typeface="+mj-lt"/>
                          <a:cs typeface="Times New Roman" pitchFamily="18" charset="0"/>
                        </a:rPr>
                        <a:t>NA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Solubility in water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nn-NO" sz="2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108 g/100 ml (20 °C)</a:t>
                      </a:r>
                    </a:p>
                    <a:p>
                      <a:pPr algn="just"/>
                      <a:r>
                        <a:rPr lang="nn-NO" sz="2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167 g/100 ml (40 °C)</a:t>
                      </a:r>
                    </a:p>
                    <a:p>
                      <a:pPr algn="just"/>
                      <a:r>
                        <a:rPr lang="nn-NO" sz="2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251 g/100 ml (60 °C)</a:t>
                      </a:r>
                    </a:p>
                    <a:p>
                      <a:pPr algn="just"/>
                      <a:r>
                        <a:rPr lang="nn-NO" sz="2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400 g/100 ml (80 °C)</a:t>
                      </a:r>
                    </a:p>
                    <a:p>
                      <a:pPr algn="just"/>
                      <a:r>
                        <a:rPr lang="nn-NO" sz="2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733 g/100 ml (100 °C)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Vapour pressure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&lt;0.1 hPa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Bulk density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0.8 kg.m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-3</a:t>
                      </a:r>
                      <a:endParaRPr lang="en-US" sz="2400" baseline="30000" dirty="0"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CHEMICAL PROPERTIES OF UREA</a:t>
            </a:r>
            <a:endParaRPr lang="en-US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  <a:cs typeface="Times New Roman" pitchFamily="18" charset="0"/>
              </a:rPr>
              <a:t>Forms hydrogen bonding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  <a:cs typeface="Times New Roman" pitchFamily="18" charset="0"/>
              </a:rPr>
              <a:t>Molecular shape is planar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  <a:cs typeface="Times New Roman" pitchFamily="18" charset="0"/>
              </a:rPr>
              <a:t>Has a molecular weight of 60.07g/mol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  <a:cs typeface="Times New Roman" pitchFamily="18" charset="0"/>
              </a:rPr>
              <a:t>Dipole moment is 4.56p/D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  <a:cs typeface="Times New Roman" pitchFamily="18" charset="0"/>
              </a:rPr>
              <a:t>pH is ( 100g.L</a:t>
            </a:r>
            <a:r>
              <a:rPr lang="en-US" baseline="30000" dirty="0" smtClean="0">
                <a:latin typeface="+mj-lt"/>
                <a:cs typeface="Times New Roman" pitchFamily="18" charset="0"/>
              </a:rPr>
              <a:t>-1</a:t>
            </a:r>
            <a:r>
              <a:rPr lang="en-US" dirty="0" smtClean="0">
                <a:latin typeface="+mj-lt"/>
                <a:cs typeface="Times New Roman" pitchFamily="18" charset="0"/>
              </a:rPr>
              <a:t> in water, 20</a:t>
            </a:r>
            <a:r>
              <a:rPr lang="en-US" baseline="30000" dirty="0" smtClean="0">
                <a:latin typeface="+mj-lt"/>
                <a:cs typeface="Times New Roman" pitchFamily="18" charset="0"/>
              </a:rPr>
              <a:t>o</a:t>
            </a:r>
            <a:r>
              <a:rPr lang="en-US" dirty="0" smtClean="0">
                <a:latin typeface="+mj-lt"/>
                <a:cs typeface="Times New Roman" pitchFamily="18" charset="0"/>
              </a:rPr>
              <a:t>C) ~9</a:t>
            </a:r>
          </a:p>
          <a:p>
            <a:pPr algn="just">
              <a:lnSpc>
                <a:spcPct val="150000"/>
              </a:lnSpc>
              <a:buNone/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USES OF UREA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Agricultural use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Industrial use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Medical use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Textile use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Laboratory use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Commercial use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TYPES OF SYNTHESIS</a:t>
            </a:r>
            <a:endParaRPr lang="en-GB" dirty="0">
              <a:solidFill>
                <a:schemeClr val="bg2">
                  <a:lumMod val="1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86412"/>
          </a:xfrm>
        </p:spPr>
        <p:txBody>
          <a:bodyPr/>
          <a:lstStyle/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Physiological synthesis from amino acids.</a:t>
            </a:r>
          </a:p>
          <a:p>
            <a:pPr algn="just">
              <a:buNone/>
            </a:pPr>
            <a:endParaRPr lang="en-GB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Laboratory synthesis from basic inorganic materials like silver isocyanate and ammonium chloride.</a:t>
            </a:r>
          </a:p>
          <a:p>
            <a:pPr algn="just"/>
            <a:endParaRPr lang="en-GB" dirty="0">
              <a:latin typeface="+mj-lt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+mj-lt"/>
                <a:cs typeface="Times New Roman" pitchFamily="18" charset="0"/>
              </a:rPr>
              <a:t>Industrial Production.</a:t>
            </a:r>
            <a:endParaRPr lang="en-GB" dirty="0"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72264" y="3714752"/>
            <a:ext cx="2000264" cy="235745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786578" y="6072206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Friedrich Wöhler</a:t>
            </a:r>
          </a:p>
          <a:p>
            <a:r>
              <a:rPr lang="en-GB" dirty="0"/>
              <a:t> </a:t>
            </a:r>
            <a:r>
              <a:rPr lang="en-GB" dirty="0" smtClean="0"/>
              <a:t>         1828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715</Words>
  <Application>Microsoft Office PowerPoint</Application>
  <PresentationFormat>On-screen Show (4:3)</PresentationFormat>
  <Paragraphs>136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PRODUCTION OF UREA</vt:lpstr>
      <vt:lpstr>INTRODUCTON AND PROCESS SELECTION</vt:lpstr>
      <vt:lpstr>INTRODUCTION</vt:lpstr>
      <vt:lpstr>HISTORY</vt:lpstr>
      <vt:lpstr>PHYSICAL  AND CHEMICAL PROPERTIES  USES OF UREA</vt:lpstr>
      <vt:lpstr>PHYSICAL PROPERTIES OF UREA</vt:lpstr>
      <vt:lpstr>CHEMICAL PROPERTIES OF UREA</vt:lpstr>
      <vt:lpstr>USES OF UREA</vt:lpstr>
      <vt:lpstr>TYPES OF SYNTHESIS</vt:lpstr>
      <vt:lpstr>INDUSTRIAL PRODUCTION OF UREA</vt:lpstr>
      <vt:lpstr>PROCESS SELECTION</vt:lpstr>
      <vt:lpstr>PROCESS SELECTION</vt:lpstr>
      <vt:lpstr>Slide 13</vt:lpstr>
      <vt:lpstr>ADVANCE COST FOR ENERGY SAVINGS PROCESS</vt:lpstr>
      <vt:lpstr>REASON WHY ACES IS PREFERED</vt:lpstr>
      <vt:lpstr>REASON WHY ACES IS PREFERED</vt:lpstr>
      <vt:lpstr>STAGES OF UREA PRODUCTION</vt:lpstr>
      <vt:lpstr>SCHEMATICS</vt:lpstr>
      <vt:lpstr>Slide 19</vt:lpstr>
      <vt:lpstr>GRANULATION /PRILLING SCHEMATICS</vt:lpstr>
      <vt:lpstr> Main component of the process</vt:lpstr>
      <vt:lpstr>Slide 22</vt:lpstr>
      <vt:lpstr>Slide 23</vt:lpstr>
      <vt:lpstr>THAN   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ELLA</dc:creator>
  <cp:lastModifiedBy>USER</cp:lastModifiedBy>
  <cp:revision>83</cp:revision>
  <dcterms:created xsi:type="dcterms:W3CDTF">2010-11-06T22:34:22Z</dcterms:created>
  <dcterms:modified xsi:type="dcterms:W3CDTF">2010-11-11T14:54:43Z</dcterms:modified>
</cp:coreProperties>
</file>