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7" r:id="rId2"/>
    <p:sldId id="259" r:id="rId3"/>
    <p:sldId id="286" r:id="rId4"/>
    <p:sldId id="287" r:id="rId5"/>
    <p:sldId id="288" r:id="rId6"/>
    <p:sldId id="289" r:id="rId7"/>
    <p:sldId id="290" r:id="rId8"/>
    <p:sldId id="291" r:id="rId9"/>
    <p:sldId id="263" r:id="rId10"/>
    <p:sldId id="285" r:id="rId11"/>
    <p:sldId id="265" r:id="rId12"/>
    <p:sldId id="266" r:id="rId13"/>
    <p:sldId id="280" r:id="rId14"/>
    <p:sldId id="267" r:id="rId15"/>
    <p:sldId id="268" r:id="rId16"/>
    <p:sldId id="281" r:id="rId17"/>
    <p:sldId id="269" r:id="rId18"/>
    <p:sldId id="270" r:id="rId19"/>
    <p:sldId id="283" r:id="rId20"/>
    <p:sldId id="271" r:id="rId21"/>
    <p:sldId id="272" r:id="rId22"/>
    <p:sldId id="273" r:id="rId23"/>
    <p:sldId id="274" r:id="rId24"/>
    <p:sldId id="282" r:id="rId25"/>
    <p:sldId id="275" r:id="rId26"/>
    <p:sldId id="284" r:id="rId27"/>
    <p:sldId id="276" r:id="rId28"/>
    <p:sldId id="277" r:id="rId29"/>
    <p:sldId id="293" r:id="rId30"/>
    <p:sldId id="292" r:id="rId31"/>
    <p:sldId id="27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5CC88-6529-46B0-AA7C-6F4912A055D6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69A2B-FFE1-4D57-B210-B59899069A5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6A4AA-F9CF-4D81-AC51-40FE7C98C1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AE24A8-599E-4463-8A7B-30B365881D2E}" type="datetimeFigureOut">
              <a:rPr lang="en-US" smtClean="0"/>
              <a:pPr/>
              <a:t>11/4/2010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BF0A07-56CF-45F7-ACDB-4A6C5C7302C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957400"/>
          </a:xfrm>
        </p:spPr>
        <p:txBody>
          <a:bodyPr>
            <a:noAutofit/>
          </a:bodyPr>
          <a:lstStyle/>
          <a:p>
            <a:r>
              <a:rPr lang="en-GB" sz="5400" b="1" i="1" dirty="0" smtClean="0">
                <a:solidFill>
                  <a:srgbClr val="FFFF00"/>
                </a:solidFill>
              </a:rPr>
              <a:t>A </a:t>
            </a:r>
            <a:r>
              <a:rPr lang="en-GB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br>
              <a:rPr lang="en-GB" sz="5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FFFF00"/>
                </a:solidFill>
              </a:rPr>
              <a:t> ON THE TOPIC </a:t>
            </a:r>
            <a:br>
              <a:rPr lang="en-GB" sz="5400" b="1" i="1" dirty="0" smtClean="0">
                <a:solidFill>
                  <a:srgbClr val="FFFF00"/>
                </a:solidFill>
              </a:rPr>
            </a:br>
            <a:r>
              <a:rPr lang="en-GB" sz="5400" b="1" i="1" dirty="0" smtClean="0">
                <a:solidFill>
                  <a:srgbClr val="FFFF00"/>
                </a:solidFill>
              </a:rPr>
              <a:t>POLYMERIZATION</a:t>
            </a:r>
            <a:endParaRPr lang="en-GB" sz="5400" b="1" i="1" dirty="0">
              <a:solidFill>
                <a:srgbClr val="FFFF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2714620"/>
            <a:ext cx="6400800" cy="350046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By group 6</a:t>
            </a:r>
          </a:p>
          <a:p>
            <a:r>
              <a:rPr lang="en-GB" dirty="0" smtClean="0"/>
              <a:t>Petrochemical Engineering II</a:t>
            </a:r>
          </a:p>
          <a:p>
            <a:pPr algn="l"/>
            <a:r>
              <a:rPr lang="en-GB" dirty="0" smtClean="0"/>
              <a:t>	Ms. Mac-</a:t>
            </a:r>
            <a:r>
              <a:rPr lang="en-GB" dirty="0" err="1" smtClean="0"/>
              <a:t>Acquaye</a:t>
            </a:r>
            <a:r>
              <a:rPr lang="en-GB" dirty="0" smtClean="0"/>
              <a:t> Victoria</a:t>
            </a:r>
          </a:p>
          <a:p>
            <a:pPr algn="l"/>
            <a:r>
              <a:rPr lang="en-GB" dirty="0" smtClean="0"/>
              <a:t>	Mr. Kugbe Selorm A.</a:t>
            </a:r>
          </a:p>
          <a:p>
            <a:pPr algn="l"/>
            <a:r>
              <a:rPr lang="en-GB" dirty="0" smtClean="0"/>
              <a:t>	Mr. </a:t>
            </a:r>
            <a:r>
              <a:rPr lang="en-GB" dirty="0" err="1" smtClean="0"/>
              <a:t>Ntow</a:t>
            </a:r>
            <a:r>
              <a:rPr lang="en-GB" dirty="0" smtClean="0"/>
              <a:t> Manfred E.</a:t>
            </a:r>
          </a:p>
          <a:p>
            <a:pPr algn="l"/>
            <a:r>
              <a:rPr lang="en-GB" dirty="0" smtClean="0"/>
              <a:t>	Mr. </a:t>
            </a:r>
            <a:r>
              <a:rPr lang="en-GB" dirty="0" err="1" smtClean="0"/>
              <a:t>Ofosu</a:t>
            </a:r>
            <a:r>
              <a:rPr lang="en-GB" dirty="0" smtClean="0"/>
              <a:t> </a:t>
            </a:r>
            <a:r>
              <a:rPr lang="en-GB" dirty="0" err="1" smtClean="0"/>
              <a:t>Bismark</a:t>
            </a:r>
            <a:endParaRPr lang="en-GB" dirty="0" smtClean="0"/>
          </a:p>
          <a:p>
            <a:pPr algn="l"/>
            <a:r>
              <a:rPr lang="en-GB" dirty="0" smtClean="0"/>
              <a:t>	</a:t>
            </a:r>
          </a:p>
          <a:p>
            <a:pPr algn="l"/>
            <a:r>
              <a:rPr lang="en-GB" dirty="0" smtClean="0"/>
              <a:t>LECTURER: Dr. E. G. </a:t>
            </a:r>
            <a:r>
              <a:rPr lang="en-GB" dirty="0" err="1" smtClean="0"/>
              <a:t>Ankudey</a:t>
            </a:r>
            <a:endParaRPr lang="en-GB" dirty="0" smtClean="0"/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lvl="1">
              <a:buNone/>
            </a:pPr>
            <a:r>
              <a:rPr lang="en-GB" b="1" u="sng" dirty="0" smtClean="0">
                <a:solidFill>
                  <a:schemeClr val="bg1"/>
                </a:solidFill>
              </a:rPr>
              <a:t>ADDITION POLYMERIZATION</a:t>
            </a:r>
          </a:p>
          <a:p>
            <a:pPr lvl="1">
              <a:buNone/>
            </a:pPr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GB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None/>
            </a:pPr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None/>
            </a:pPr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addition polymerization, a chain grows simply by adding monomer molecules to a propagating chain.</a:t>
            </a:r>
          </a:p>
          <a:p>
            <a:pPr>
              <a:buClrTx/>
              <a:buNone/>
            </a:pPr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Addition polymerization initiators are free radicals, anions and 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cations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/>
            </a:r>
            <a:br>
              <a:rPr lang="en-GB" sz="2800" dirty="0">
                <a:solidFill>
                  <a:srgbClr val="FFFF00"/>
                </a:solidFill>
              </a:rPr>
            </a:br>
            <a:r>
              <a:rPr lang="en-GB" sz="4800" b="1" dirty="0" smtClean="0">
                <a:solidFill>
                  <a:srgbClr val="FFFF00"/>
                </a:solidFill>
              </a:rPr>
              <a:t>REACTIONS</a:t>
            </a:r>
            <a:r>
              <a:rPr lang="en-GB" sz="2800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285992"/>
            <a:ext cx="709184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85818"/>
          </a:xfrm>
          <a:noFill/>
        </p:spPr>
        <p:txBody>
          <a:bodyPr>
            <a:normAutofit fontScale="90000"/>
          </a:bodyPr>
          <a:lstStyle/>
          <a:p>
            <a:r>
              <a:rPr lang="en-GB" sz="1800" dirty="0"/>
              <a:t/>
            </a:r>
            <a:br>
              <a:rPr lang="en-GB" sz="1800" dirty="0"/>
            </a:br>
            <a:r>
              <a:rPr lang="en-GB" sz="4900" b="1" dirty="0">
                <a:solidFill>
                  <a:srgbClr val="FFFF00"/>
                </a:solidFill>
              </a:rPr>
              <a:t>Free</a:t>
            </a:r>
            <a:r>
              <a:rPr lang="en-GB" sz="3600" b="1" dirty="0">
                <a:solidFill>
                  <a:srgbClr val="FFFF00"/>
                </a:solidFill>
              </a:rPr>
              <a:t> </a:t>
            </a:r>
            <a:r>
              <a:rPr lang="en-GB" sz="4400" b="1" dirty="0">
                <a:solidFill>
                  <a:srgbClr val="FFFF00"/>
                </a:solidFill>
              </a:rPr>
              <a:t>Radical</a:t>
            </a:r>
            <a:r>
              <a:rPr lang="en-GB" sz="3600" b="1" dirty="0">
                <a:solidFill>
                  <a:srgbClr val="FFFF00"/>
                </a:solidFill>
              </a:rPr>
              <a:t> </a:t>
            </a:r>
            <a:r>
              <a:rPr lang="en-GB" sz="4400" b="1" dirty="0">
                <a:solidFill>
                  <a:srgbClr val="FFFF00"/>
                </a:solidFill>
              </a:rPr>
              <a:t>Polymerization</a:t>
            </a:r>
            <a:r>
              <a:rPr lang="en-GB" sz="3600" dirty="0">
                <a:solidFill>
                  <a:srgbClr val="FFFF00"/>
                </a:solidFill>
              </a:rPr>
              <a:t/>
            </a:r>
            <a:br>
              <a:rPr lang="en-GB" sz="3600" dirty="0">
                <a:solidFill>
                  <a:srgbClr val="FFFF00"/>
                </a:solidFill>
              </a:rPr>
            </a:br>
            <a:endParaRPr lang="en-GB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68931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142984"/>
            <a:ext cx="8143932" cy="256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86116" y="2143116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Benzoyl</a:t>
            </a:r>
            <a:r>
              <a:rPr lang="en-GB" dirty="0" smtClean="0"/>
              <a:t> peroxide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00760" y="221455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Benzoylperoxy</a:t>
            </a:r>
            <a:r>
              <a:rPr lang="en-GB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radicals</a:t>
            </a:r>
            <a:endParaRPr lang="en-GB" sz="4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9322" y="335756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Phenyl</a:t>
            </a:r>
            <a:r>
              <a:rPr lang="en-GB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radical</a:t>
            </a:r>
            <a:endParaRPr lang="en-GB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143380"/>
            <a:ext cx="814393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500042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rgbClr val="FFFF00"/>
                </a:solidFill>
              </a:rPr>
              <a:t>Free Radical Polymerization</a:t>
            </a:r>
            <a:endParaRPr lang="en-GB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7543824" cy="45719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034" y="3500438"/>
            <a:ext cx="8072494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alkyl, halide etc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 R=  alkyl, aryl  and R’= free radical and X= halide/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akyl</a:t>
            </a:r>
            <a:endParaRPr lang="en-GB" sz="2400" dirty="0" smtClean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GB" sz="28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800" u="sng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.</a:t>
            </a:r>
            <a:endParaRPr lang="en-GB" sz="2800" u="sng" dirty="0" smtClean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07249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GB" b="1" u="sng" dirty="0" smtClean="0">
                <a:solidFill>
                  <a:schemeClr val="bg1"/>
                </a:solidFill>
                <a:cs typeface="Times New Roman" pitchFamily="18" charset="0"/>
              </a:rPr>
              <a:t>CHAIN TERMINATION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5300" b="1" dirty="0" smtClean="0">
                <a:solidFill>
                  <a:srgbClr val="FFFF00"/>
                </a:solidFill>
              </a:rPr>
              <a:t>Free</a:t>
            </a:r>
            <a:r>
              <a:rPr lang="en-GB" sz="3600" b="1" dirty="0" smtClean="0">
                <a:solidFill>
                  <a:srgbClr val="FFFF00"/>
                </a:solidFill>
              </a:rPr>
              <a:t> </a:t>
            </a:r>
            <a:r>
              <a:rPr lang="en-GB" sz="4900" b="1" dirty="0">
                <a:solidFill>
                  <a:srgbClr val="FFFF00"/>
                </a:solidFill>
              </a:rPr>
              <a:t>Radical</a:t>
            </a:r>
            <a:r>
              <a:rPr lang="en-GB" sz="3600" b="1" dirty="0">
                <a:solidFill>
                  <a:srgbClr val="FFFF00"/>
                </a:solidFill>
              </a:rPr>
              <a:t> </a:t>
            </a:r>
            <a:r>
              <a:rPr lang="en-GB" sz="4900" b="1" dirty="0" smtClean="0">
                <a:solidFill>
                  <a:srgbClr val="FFFF00"/>
                </a:solidFill>
              </a:rPr>
              <a:t>Polymerization</a:t>
            </a:r>
            <a:endParaRPr lang="en-GB" sz="36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214686"/>
            <a:ext cx="8072494" cy="285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57256"/>
          </a:xfrm>
          <a:noFill/>
        </p:spPr>
        <p:txBody>
          <a:bodyPr>
            <a:noAutofit/>
          </a:bodyPr>
          <a:lstStyle/>
          <a:p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4400" dirty="0" smtClean="0">
                <a:solidFill>
                  <a:srgbClr val="FFFF00"/>
                </a:solidFill>
                <a:latin typeface="+mn-lt"/>
              </a:rPr>
              <a:t>Cationic</a:t>
            </a:r>
            <a:r>
              <a:rPr lang="en-GB" sz="3600" b="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en-GB" sz="4400" dirty="0" smtClean="0">
                <a:solidFill>
                  <a:srgbClr val="FFFF00"/>
                </a:solidFill>
                <a:latin typeface="+mn-lt"/>
              </a:rPr>
              <a:t>Polymerization</a:t>
            </a:r>
            <a:endParaRPr lang="en-GB" sz="3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697427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</a:rPr>
              <a:t>Strong </a:t>
            </a:r>
            <a:r>
              <a:rPr lang="en-GB" sz="2400" dirty="0" err="1" smtClean="0">
                <a:solidFill>
                  <a:schemeClr val="bg1"/>
                </a:solidFill>
              </a:rPr>
              <a:t>protonic</a:t>
            </a:r>
            <a:r>
              <a:rPr lang="en-GB" sz="2400" dirty="0" smtClean="0">
                <a:solidFill>
                  <a:schemeClr val="bg1"/>
                </a:solidFill>
              </a:rPr>
              <a:t> acids and Lewis acids, such as BF</a:t>
            </a:r>
            <a:r>
              <a:rPr lang="en-GB" sz="2400" baseline="-25000" dirty="0" smtClean="0">
                <a:solidFill>
                  <a:schemeClr val="bg1"/>
                </a:solidFill>
              </a:rPr>
              <a:t>3</a:t>
            </a:r>
            <a:r>
              <a:rPr lang="en-GB" sz="2400" dirty="0" smtClean="0">
                <a:solidFill>
                  <a:schemeClr val="bg1"/>
                </a:solidFill>
              </a:rPr>
              <a:t>, needed with a trace amount of a proton donor, such as water, is normally required.</a:t>
            </a:r>
          </a:p>
          <a:p>
            <a:pPr>
              <a:buClrTx/>
              <a:buFont typeface="Wingdings" pitchFamily="2" charset="2"/>
              <a:buChar char="§"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</a:rPr>
              <a:t>E.g. water combined with BF</a:t>
            </a:r>
            <a:r>
              <a:rPr lang="en-GB" sz="2400" baseline="-25000" dirty="0" smtClean="0">
                <a:solidFill>
                  <a:schemeClr val="bg1"/>
                </a:solidFill>
              </a:rPr>
              <a:t>3</a:t>
            </a:r>
            <a:r>
              <a:rPr lang="en-GB" sz="2400" dirty="0" smtClean="0">
                <a:solidFill>
                  <a:schemeClr val="bg1"/>
                </a:solidFill>
              </a:rPr>
              <a:t> forms a complex that provides the protons for the polymerization reaction</a:t>
            </a:r>
          </a:p>
          <a:p>
            <a:pPr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5072074"/>
            <a:ext cx="6643734" cy="73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126055"/>
          </a:xfrm>
          <a:solidFill>
            <a:schemeClr val="tx1"/>
          </a:solidFill>
        </p:spPr>
        <p:txBody>
          <a:bodyPr/>
          <a:lstStyle/>
          <a:p>
            <a:pPr marL="594360" indent="-457200">
              <a:buClrTx/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594360" indent="-457200">
              <a:buClrTx/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pPr marL="594360" indent="-457200">
              <a:buClrTx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</a:rPr>
              <a:t>Next step.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714620"/>
            <a:ext cx="685804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28662" y="428604"/>
            <a:ext cx="77867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>
                <a:solidFill>
                  <a:srgbClr val="FFFF00"/>
                </a:solidFill>
                <a:latin typeface="+mj-lt"/>
              </a:rPr>
              <a:t>Cationic Polymerization</a:t>
            </a:r>
            <a:endParaRPr lang="en-GB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14380"/>
          </a:xfrm>
        </p:spPr>
        <p:txBody>
          <a:bodyPr>
            <a:noAutofit/>
          </a:bodyPr>
          <a:lstStyle/>
          <a:p>
            <a:r>
              <a:rPr lang="en-GB" sz="4800" dirty="0" smtClean="0">
                <a:solidFill>
                  <a:srgbClr val="FFFF00"/>
                </a:solidFill>
              </a:rPr>
              <a:t>Cationic</a:t>
            </a:r>
            <a:r>
              <a:rPr lang="en-GB" sz="4800" b="0" dirty="0" smtClean="0">
                <a:solidFill>
                  <a:srgbClr val="FFFF00"/>
                </a:solidFill>
              </a:rPr>
              <a:t> </a:t>
            </a:r>
            <a:r>
              <a:rPr lang="en-GB" sz="4800" dirty="0" smtClean="0">
                <a:solidFill>
                  <a:srgbClr val="FFFF00"/>
                </a:solidFill>
              </a:rPr>
              <a:t>Polymerization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Cationic polymerization can terminate by adding a hydroxyl compound such as water: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857628"/>
            <a:ext cx="6481769" cy="128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00066"/>
          </a:xfrm>
          <a:noFill/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FF00"/>
                </a:solidFill>
              </a:rPr>
              <a:t>Anionic Polymerization</a:t>
            </a:r>
            <a:endParaRPr lang="en-GB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411807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initiators, are alkyl and 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aryllithium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in liquid ammonia.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acrylonitrile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combined with n-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butyllithium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forms a 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carbanion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intermediate: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Chain growth then occurs through a 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nucleophilic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attack of the 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carbanion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on the monomer</a:t>
            </a:r>
            <a:r>
              <a:rPr lang="en-GB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000372"/>
            <a:ext cx="573151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642942"/>
          </a:xfrm>
          <a:noFill/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rgbClr val="FFFF00"/>
                </a:solidFill>
              </a:rPr>
              <a:t>CONDENSATION POLYMERIZATION</a:t>
            </a:r>
            <a:r>
              <a:rPr lang="en-GB" sz="3200" dirty="0" smtClean="0">
                <a:solidFill>
                  <a:srgbClr val="FFFF00"/>
                </a:solidFill>
              </a:rPr>
              <a:t/>
            </a:r>
            <a:br>
              <a:rPr lang="en-GB" sz="3200" dirty="0" smtClean="0">
                <a:solidFill>
                  <a:srgbClr val="FFFF00"/>
                </a:solidFill>
              </a:rPr>
            </a:br>
            <a:r>
              <a:rPr lang="en-GB" sz="3200" b="1" dirty="0" smtClean="0">
                <a:solidFill>
                  <a:srgbClr val="FFFF00"/>
                </a:solidFill>
              </a:rPr>
              <a:t>(Step-Reaction Polymerization)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229600" cy="5054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1.A reaction between two different monomers with a similar functional group. E.g. a reaction of a </a:t>
            </a:r>
            <a:r>
              <a:rPr lang="en-GB" sz="2000" dirty="0" err="1" smtClean="0">
                <a:solidFill>
                  <a:schemeClr val="bg1"/>
                </a:solidFill>
              </a:rPr>
              <a:t>diacid</a:t>
            </a:r>
            <a:r>
              <a:rPr lang="en-GB" sz="2000" dirty="0" smtClean="0">
                <a:solidFill>
                  <a:schemeClr val="bg1"/>
                </a:solidFill>
              </a:rPr>
              <a:t> and </a:t>
            </a:r>
            <a:r>
              <a:rPr lang="en-GB" sz="2000" dirty="0" err="1" smtClean="0">
                <a:solidFill>
                  <a:schemeClr val="bg1"/>
                </a:solidFill>
              </a:rPr>
              <a:t>diol</a:t>
            </a:r>
            <a:r>
              <a:rPr lang="en-GB" sz="2000" dirty="0" smtClean="0">
                <a:solidFill>
                  <a:schemeClr val="bg1"/>
                </a:solidFill>
              </a:rPr>
              <a:t> can produce polyesters.</a:t>
            </a:r>
          </a:p>
          <a:p>
            <a:pPr marL="457200" indent="-45720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457200" indent="-45720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    </a:t>
            </a:r>
          </a:p>
          <a:p>
            <a:pPr marL="457200" indent="-45720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429000"/>
            <a:ext cx="6088700" cy="134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15436" cy="796908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rgbClr val="FFFF00"/>
                </a:solidFill>
              </a:rPr>
              <a:t>CONDENSATION POLYMERIZATION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8062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2.Reactions between </a:t>
            </a:r>
            <a:r>
              <a:rPr lang="en-GB" sz="2400" b="1" dirty="0" smtClean="0">
                <a:solidFill>
                  <a:schemeClr val="bg1"/>
                </a:solidFill>
              </a:rPr>
              <a:t>one </a:t>
            </a:r>
            <a:r>
              <a:rPr lang="en-GB" sz="2400" dirty="0" smtClean="0">
                <a:solidFill>
                  <a:schemeClr val="bg1"/>
                </a:solidFill>
              </a:rPr>
              <a:t>monomer species with </a:t>
            </a:r>
            <a:r>
              <a:rPr lang="en-GB" sz="2400" b="1" dirty="0" smtClean="0">
                <a:solidFill>
                  <a:schemeClr val="bg1"/>
                </a:solidFill>
              </a:rPr>
              <a:t>two</a:t>
            </a:r>
            <a:r>
              <a:rPr lang="en-GB" sz="2400" dirty="0" smtClean="0">
                <a:solidFill>
                  <a:schemeClr val="bg1"/>
                </a:solidFill>
              </a:rPr>
              <a:t> different functional groups. E.g. polymerization of an amino acid starts with condensation of two monomer molecules: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A small molecule (water) results from the condensation reactions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571876"/>
            <a:ext cx="607223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190611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POLYMERIZATION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9624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 overview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Fundamentals</a:t>
            </a:r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sz="1800" dirty="0" smtClean="0">
                <a:solidFill>
                  <a:schemeClr val="bg1"/>
                </a:solidFill>
              </a:rPr>
              <a:t>-Ms. Mac-</a:t>
            </a:r>
            <a:r>
              <a:rPr lang="en-GB" sz="1800" dirty="0" err="1" smtClean="0">
                <a:solidFill>
                  <a:schemeClr val="bg1"/>
                </a:solidFill>
              </a:rPr>
              <a:t>Acquaye</a:t>
            </a:r>
            <a:r>
              <a:rPr lang="en-GB" sz="1800" dirty="0" smtClean="0">
                <a:solidFill>
                  <a:schemeClr val="bg1"/>
                </a:solidFill>
              </a:rPr>
              <a:t> Victoria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Reactions		</a:t>
            </a:r>
            <a:r>
              <a:rPr lang="en-US" sz="1800" dirty="0" smtClean="0">
                <a:solidFill>
                  <a:schemeClr val="bg1"/>
                </a:solidFill>
              </a:rPr>
              <a:t>-</a:t>
            </a:r>
            <a:r>
              <a:rPr lang="en-GB" sz="1800" dirty="0" smtClean="0">
                <a:solidFill>
                  <a:schemeClr val="bg1"/>
                </a:solidFill>
              </a:rPr>
              <a:t> Mr. Kugbe Selorm A.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Techniques	-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Mr. </a:t>
            </a:r>
            <a:r>
              <a:rPr lang="en-GB" sz="1800" dirty="0" err="1" smtClean="0">
                <a:solidFill>
                  <a:schemeClr val="bg1"/>
                </a:solidFill>
              </a:rPr>
              <a:t>Ntow</a:t>
            </a:r>
            <a:r>
              <a:rPr lang="en-GB" sz="1800" dirty="0" smtClean="0">
                <a:solidFill>
                  <a:schemeClr val="bg1"/>
                </a:solidFill>
              </a:rPr>
              <a:t> Manfred E.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Physical properties	</a:t>
            </a:r>
            <a:r>
              <a:rPr lang="en-US" sz="1800" dirty="0" smtClean="0">
                <a:solidFill>
                  <a:schemeClr val="bg1"/>
                </a:solidFill>
              </a:rPr>
              <a:t>-</a:t>
            </a:r>
            <a:r>
              <a:rPr lang="en-GB" sz="1800" dirty="0" smtClean="0">
                <a:solidFill>
                  <a:schemeClr val="bg1"/>
                </a:solidFill>
              </a:rPr>
              <a:t> Mr. </a:t>
            </a:r>
            <a:r>
              <a:rPr lang="en-GB" sz="1800" dirty="0" err="1" smtClean="0">
                <a:solidFill>
                  <a:schemeClr val="bg1"/>
                </a:solidFill>
              </a:rPr>
              <a:t>Ofosu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</a:rPr>
              <a:t>Bismark</a:t>
            </a:r>
            <a:endParaRPr lang="en-GB" sz="18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Classifications	-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Mr. </a:t>
            </a:r>
            <a:r>
              <a:rPr lang="en-GB" sz="1800" dirty="0" err="1" smtClean="0">
                <a:solidFill>
                  <a:schemeClr val="bg1"/>
                </a:solidFill>
              </a:rPr>
              <a:t>Ofosu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</a:rPr>
              <a:t>Bismark</a:t>
            </a:r>
            <a:endParaRPr lang="en-US" sz="1800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654032"/>
          </a:xfrm>
          <a:noFill/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rgbClr val="FFFF00"/>
                </a:solidFill>
              </a:rPr>
              <a:t>RING OPENING POLYMERIZATION</a:t>
            </a:r>
            <a:endParaRPr lang="en-GB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214422"/>
            <a:ext cx="8229600" cy="5411807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produces a small number of synthetic commercial polymers. One important ring opening reaction is that of 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caprolactam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the production of nylon 6:</a:t>
            </a:r>
          </a:p>
          <a:p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857628"/>
            <a:ext cx="621510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928646"/>
          </a:xfrm>
          <a:noFill/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POLYMERIZATION TECHNIQUES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Polymerization reactions can occur in bulk, in solution, in emulsion, in suspension, or in an interfacial process.</a:t>
            </a:r>
          </a:p>
          <a:p>
            <a:pPr>
              <a:buClrTx/>
              <a:buFont typeface="Wingdings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sz="2400" i="1" dirty="0" smtClean="0">
                <a:solidFill>
                  <a:schemeClr val="bg1"/>
                </a:solidFill>
              </a:rPr>
              <a:t>solution polymerization</a:t>
            </a:r>
            <a:r>
              <a:rPr lang="en-GB" i="1" dirty="0" smtClean="0">
                <a:solidFill>
                  <a:schemeClr val="bg1"/>
                </a:solidFill>
              </a:rPr>
              <a:t>, 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organic solvent dissolves the monomer. </a:t>
            </a:r>
          </a:p>
          <a:p>
            <a:pPr>
              <a:buClrTx/>
              <a:buFont typeface="Wingdings" pitchFamily="2" charset="2"/>
              <a:buChar char="§"/>
            </a:pPr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GB" sz="2400" i="1" dirty="0" smtClean="0">
                <a:solidFill>
                  <a:schemeClr val="bg1"/>
                </a:solidFill>
              </a:rPr>
              <a:t>Emulsion polymerization </a:t>
            </a:r>
            <a:r>
              <a:rPr lang="en-GB" sz="2400" dirty="0" smtClean="0">
                <a:solidFill>
                  <a:schemeClr val="bg1"/>
                </a:solidFill>
              </a:rPr>
              <a:t>is widely used to produce polymers in the form of emulsions.</a:t>
            </a:r>
          </a:p>
          <a:p>
            <a:pPr>
              <a:buClrTx/>
              <a:buFont typeface="Wingdings" pitchFamily="2" charset="2"/>
              <a:buChar char="§"/>
            </a:pPr>
            <a:endParaRPr lang="en-GB" sz="2400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</a:rPr>
              <a:t>. </a:t>
            </a:r>
          </a:p>
          <a:p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857256"/>
          </a:xfrm>
          <a:noFill/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rgbClr val="FFFF00"/>
                </a:solidFill>
              </a:rPr>
              <a:t/>
            </a:r>
            <a:br>
              <a:rPr lang="en-GB" sz="3600" b="1" dirty="0" smtClean="0">
                <a:solidFill>
                  <a:srgbClr val="FFFF00"/>
                </a:solidFill>
              </a:rPr>
            </a:br>
            <a:r>
              <a:rPr lang="en-GB" sz="3600" b="1" dirty="0" smtClean="0">
                <a:solidFill>
                  <a:srgbClr val="FFFF00"/>
                </a:solidFill>
              </a:rPr>
              <a:t>POLYMERIZATION TECHNIQUES </a:t>
            </a:r>
            <a:r>
              <a:rPr lang="en-GB" sz="3600" dirty="0" smtClean="0">
                <a:solidFill>
                  <a:srgbClr val="FFFF00"/>
                </a:solidFill>
              </a:rPr>
              <a:t/>
            </a:r>
            <a:br>
              <a:rPr lang="en-GB" sz="3600" dirty="0" smtClean="0">
                <a:solidFill>
                  <a:srgbClr val="FFFF00"/>
                </a:solidFill>
              </a:rPr>
            </a:br>
            <a:endParaRPr lang="en-GB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chemeClr val="bg1"/>
                </a:solidFill>
              </a:rPr>
              <a:t> 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  In </a:t>
            </a:r>
            <a:r>
              <a:rPr lang="en-GB" i="1" dirty="0" smtClean="0">
                <a:solidFill>
                  <a:schemeClr val="bg1"/>
                </a:solidFill>
              </a:rPr>
              <a:t>suspension polymerization, </a:t>
            </a:r>
            <a:r>
              <a:rPr lang="en-GB" dirty="0" smtClean="0">
                <a:solidFill>
                  <a:schemeClr val="bg1"/>
                </a:solidFill>
              </a:rPr>
              <a:t>the monomer gets dispersed in a liquid, such as water</a:t>
            </a:r>
          </a:p>
          <a:p>
            <a:pPr>
              <a:buNone/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GB" sz="2400" i="1" dirty="0" smtClean="0">
                <a:solidFill>
                  <a:schemeClr val="bg1"/>
                </a:solidFill>
              </a:rPr>
              <a:t>Interfacial polymerization</a:t>
            </a:r>
            <a:r>
              <a:rPr lang="en-GB" sz="2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mainly used in </a:t>
            </a:r>
            <a:r>
              <a:rPr lang="en-GB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polycondensation</a:t>
            </a:r>
            <a:r>
              <a:rPr lang="en-GB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reactions with very reactive monomers. </a:t>
            </a:r>
          </a:p>
          <a:p>
            <a:pPr>
              <a:buNone/>
            </a:pPr>
            <a:r>
              <a:rPr lang="en-GB" dirty="0" smtClean="0">
                <a:solidFill>
                  <a:schemeClr val="bg1"/>
                </a:solidFill>
              </a:rPr>
              <a:t> 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noFill/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PHYSICAL PROPERTIES OF POLYMERS</a:t>
            </a:r>
            <a:endParaRPr lang="en-US" sz="4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94938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MELTING POINT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freezing point. </a:t>
            </a:r>
          </a:p>
          <a:p>
            <a:pPr>
              <a:buClrTx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the Glass transition temperature  (</a:t>
            </a:r>
            <a:r>
              <a:rPr lang="en-US" i="1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g).</a:t>
            </a:r>
          </a:p>
          <a:p>
            <a:pPr>
              <a:buClrTx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Crystalline melting point, Tm.</a:t>
            </a:r>
          </a:p>
          <a:p>
            <a:pPr>
              <a:buClr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None/>
            </a:pPr>
            <a:r>
              <a:rPr lang="en-US" dirty="0" smtClean="0">
                <a:solidFill>
                  <a:schemeClr val="bg1"/>
                </a:solidFill>
              </a:rPr>
              <a:t>Examples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Nylon </a:t>
            </a:r>
            <a:r>
              <a:rPr lang="en-US" dirty="0" err="1" smtClean="0">
                <a:solidFill>
                  <a:schemeClr val="bg1"/>
                </a:solidFill>
              </a:rPr>
              <a:t>Tg</a:t>
            </a:r>
            <a:r>
              <a:rPr lang="en-US" dirty="0" smtClean="0">
                <a:solidFill>
                  <a:schemeClr val="bg1"/>
                </a:solidFill>
              </a:rPr>
              <a:t> = 47</a:t>
            </a:r>
            <a:r>
              <a:rPr lang="en-US" dirty="0" smtClean="0">
                <a:solidFill>
                  <a:schemeClr val="bg1"/>
                </a:solidFill>
                <a:latin typeface="Book Antiqua"/>
              </a:rPr>
              <a:t>°C</a:t>
            </a:r>
            <a:r>
              <a:rPr lang="en-US" dirty="0" smtClean="0">
                <a:solidFill>
                  <a:schemeClr val="bg1"/>
                </a:solidFill>
              </a:rPr>
              <a:t> and Tm = 235</a:t>
            </a:r>
            <a:r>
              <a:rPr lang="en-US" dirty="0" smtClean="0">
                <a:solidFill>
                  <a:schemeClr val="bg1"/>
                </a:solidFill>
                <a:latin typeface="Book Antiqua"/>
              </a:rPr>
              <a:t>°C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Polystyrene </a:t>
            </a:r>
            <a:r>
              <a:rPr lang="en-US" dirty="0" err="1" smtClean="0">
                <a:solidFill>
                  <a:schemeClr val="bg1"/>
                </a:solidFill>
              </a:rPr>
              <a:t>Tg</a:t>
            </a:r>
            <a:r>
              <a:rPr lang="en-US" dirty="0" smtClean="0">
                <a:solidFill>
                  <a:schemeClr val="bg1"/>
                </a:solidFill>
              </a:rPr>
              <a:t> = 94°C and Tm = 140°C</a:t>
            </a:r>
          </a:p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Celllulose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Tg</a:t>
            </a:r>
            <a:r>
              <a:rPr lang="en-US" dirty="0" smtClean="0">
                <a:solidFill>
                  <a:schemeClr val="bg1"/>
                </a:solidFill>
              </a:rPr>
              <a:t> = 111°C and Tm = 300°C</a:t>
            </a:r>
          </a:p>
          <a:p>
            <a:pPr lvl="2">
              <a:buClrTx/>
              <a:buNone/>
            </a:pPr>
            <a:endParaRPr lang="en-US" dirty="0" smtClean="0"/>
          </a:p>
          <a:p>
            <a:pPr algn="ctr">
              <a:buClrTx/>
              <a:buFont typeface="Book Antiqua" pitchFamily="18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u="sng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4400" u="sng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400" u="sng" dirty="0" smtClean="0">
                <a:solidFill>
                  <a:srgbClr val="FFFF00"/>
                </a:solidFill>
              </a:rPr>
              <a:t>VISCOSITY</a:t>
            </a:r>
            <a:br>
              <a:rPr lang="en-US" sz="4400" u="sng" dirty="0" smtClean="0">
                <a:solidFill>
                  <a:srgbClr val="FFFF00"/>
                </a:solidFill>
              </a:rPr>
            </a:br>
            <a:endParaRPr lang="en-GB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 polymer with a high melt flow index has a low melt viscosity, a lower molecular weight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457200" y="1214422"/>
            <a:ext cx="8686800" cy="5214974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Two factors govern the tendency of a polymer to crystallize.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chains will pack into a crystal and is the magnitude of the attractive force.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1604" y="500042"/>
            <a:ext cx="5857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400" b="1" u="sng" dirty="0" smtClean="0">
                <a:solidFill>
                  <a:srgbClr val="FFFF00"/>
                </a:solidFill>
              </a:rPr>
              <a:t>CRYSTALLINITY.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Crystalline polymers are opaque.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Amorphous polymers are transparent and glasslike.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Hydrogen bonding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400" b="1" u="sng" dirty="0" smtClean="0">
                <a:solidFill>
                  <a:srgbClr val="FFFF00"/>
                </a:solidFill>
              </a:rPr>
              <a:t>CRYSTALLINITY.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348" y="1357298"/>
            <a:ext cx="7972452" cy="4649993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Elastomers, plastics, fibers, surface coatings, and adhesives.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Plastics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Plastics are relatively tough substances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E.g. poly vinyl chloride ( P V C)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81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670" y="428604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CLASSIFICATION OF POLYMERS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24" y="1428736"/>
            <a:ext cx="7643866" cy="4857784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b="1" u="sng" dirty="0" smtClean="0">
              <a:solidFill>
                <a:srgbClr val="FFFF00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Thermoplastics and thermosets.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Thermoplastics can be resoftened by heat and thermosets cannot be resoftened.</a:t>
            </a:r>
          </a:p>
          <a:p>
            <a:pPr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Examples of thermoplastics; polyethylene and polypropylene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Examples of thermosets;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phenolfomaldehyde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and polyurethanes.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42910" y="500042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CLASSIFICATION OF POLYMERS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85818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>
                <a:solidFill>
                  <a:srgbClr val="FFFF00"/>
                </a:solidFill>
                <a:latin typeface="+mn-lt"/>
              </a:rPr>
              <a:t>CLASSIFICATION OF POLYMERS</a:t>
            </a:r>
            <a:endParaRPr lang="en-US" sz="36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Content Placeholder 3" descr="C:\Users\EVANS\AppData\Local\Microsoft\Windows\Temporary Internet Files\t047332c.bmp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357430"/>
            <a:ext cx="550072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85852" y="1857364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PLASTICS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85728"/>
            <a:ext cx="8286808" cy="857256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POLYMERIZATION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5257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Clr>
                <a:schemeClr val="bg1"/>
              </a:buClr>
              <a:buSzPct val="63000"/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Polymerization is a reaction in which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macromolecules are formed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combining small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molecules.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400" dirty="0"/>
          </a:p>
        </p:txBody>
      </p:sp>
      <p:pic>
        <p:nvPicPr>
          <p:cNvPr id="1027" name="Picture 3" descr="C:\Users\Acer\Downloads\cellulo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000372"/>
            <a:ext cx="6429420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56"/>
            <a:ext cx="8658196" cy="1143000"/>
          </a:xfrm>
        </p:spPr>
        <p:txBody>
          <a:bodyPr>
            <a:noAutofit/>
          </a:bodyPr>
          <a:lstStyle/>
          <a:p>
            <a:pPr algn="l"/>
            <a:r>
              <a:rPr lang="en-US" sz="4000" u="sng" dirty="0" smtClean="0">
                <a:solidFill>
                  <a:srgbClr val="FFFF00"/>
                </a:solidFill>
                <a:latin typeface="+mn-lt"/>
              </a:rPr>
              <a:t>CLASSIFICATION OF POLYMERS </a:t>
            </a:r>
            <a:endParaRPr lang="en-US" sz="48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Synthetic Rubber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Synthetic rubbers (elastomers) have high molecular weight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Example; Polybutadiene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4000504"/>
            <a:ext cx="4714908" cy="232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786" y="1357298"/>
            <a:ext cx="8001056" cy="5286412"/>
          </a:xfrm>
          <a:solidFill>
            <a:schemeClr val="tx1"/>
          </a:solidFill>
        </p:spPr>
        <p:txBody>
          <a:bodyPr/>
          <a:lstStyle/>
          <a:p>
            <a:pPr algn="just"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Synthetic Fibers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Synthetic fibers are long-chain polymers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Example;  nylon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3786190"/>
            <a:ext cx="5357818" cy="285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57224" y="428604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CLASSIFICATION OF POLYMERS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  <a:solidFill>
            <a:schemeClr val="tx1"/>
          </a:solidFill>
        </p:spPr>
        <p:txBody>
          <a:bodyPr/>
          <a:lstStyle/>
          <a:p>
            <a:pPr algn="ctr"/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END OF PRESENTATION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14290"/>
            <a:ext cx="8229600" cy="121444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POLYMERIZATION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428736"/>
            <a:ext cx="8286808" cy="5143536"/>
          </a:xfrm>
          <a:solidFill>
            <a:schemeClr val="tx1"/>
          </a:solidFill>
        </p:spPr>
        <p:txBody>
          <a:bodyPr/>
          <a:lstStyle/>
          <a:p>
            <a:pPr lvl="1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monomer is a reactive molecule that has at least one functional group</a:t>
            </a:r>
            <a:r>
              <a:rPr lang="en-US" sz="2800" dirty="0" smtClean="0">
                <a:solidFill>
                  <a:schemeClr val="bg1"/>
                </a:solidFill>
                <a:latin typeface="Times-Roman"/>
                <a:ea typeface="Calibri"/>
                <a:cs typeface="Times-Roman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(e.g. -OH, -COOH, -NH2, -C=C-). </a:t>
            </a:r>
          </a:p>
          <a:p>
            <a:pPr lvl="1" algn="l"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copolymer,  results from two different monomers by addition polymerization.</a:t>
            </a:r>
          </a:p>
          <a:p>
            <a:pPr lvl="1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643446"/>
            <a:ext cx="807249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030" y="57148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POLYMERIZATION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8072494" cy="5214974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algn="l"/>
            <a:endParaRPr lang="en-US" sz="9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9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 copolymers </a:t>
            </a:r>
            <a:r>
              <a:rPr lang="en-US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formed by reacting two different  </a:t>
            </a:r>
            <a:r>
              <a:rPr lang="en-US" sz="9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prepolymers</a:t>
            </a:r>
            <a:r>
              <a:rPr lang="en-US" sz="9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en-US" sz="9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9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block copolymer made of styrene and butadiene </a:t>
            </a:r>
          </a:p>
          <a:p>
            <a:pPr algn="l">
              <a:buFont typeface="Arial" pitchFamily="34" charset="0"/>
              <a:buChar char="•"/>
            </a:pPr>
            <a:endParaRPr lang="en-US" sz="9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9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9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9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3800" dirty="0" smtClean="0">
              <a:solidFill>
                <a:schemeClr val="bg1"/>
              </a:solidFill>
            </a:endParaRPr>
          </a:p>
          <a:p>
            <a:pPr algn="l"/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lang="en-US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714752"/>
            <a:ext cx="700092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500042"/>
            <a:ext cx="8229600" cy="78581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polymerization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596692"/>
            <a:ext cx="8501122" cy="500066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Alternating copolymers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have the monomers of one type alternating in a regular manner with the monomers of the other.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429000"/>
            <a:ext cx="792961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030" y="285728"/>
            <a:ext cx="8229600" cy="85725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polymerization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715436" cy="5286412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Random copolymers have different monomer molecules distributed randomly along the polymer chain.</a:t>
            </a:r>
          </a:p>
          <a:p>
            <a:pPr algn="l">
              <a:buFont typeface="Arial" pitchFamily="34" charset="0"/>
              <a:buChar char="•"/>
            </a:pPr>
            <a:endParaRPr lang="en-US" sz="3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cer\Downloads\random copolym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14620"/>
            <a:ext cx="8715436" cy="371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14290"/>
            <a:ext cx="8229600" cy="928694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polymerization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357298"/>
            <a:ext cx="8358246" cy="5286412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bg1"/>
                </a:solidFill>
              </a:rPr>
              <a:t>Crosslinked polymers </a:t>
            </a:r>
            <a:r>
              <a:rPr lang="en-US" dirty="0" smtClean="0">
                <a:solidFill>
                  <a:schemeClr val="bg1"/>
                </a:solidFill>
              </a:rPr>
              <a:t>have two or more polymer chains linked together at one or more points other than their ends.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785818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  <a:noFill/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/>
            </a:r>
            <a:br>
              <a:rPr lang="en-GB" sz="2800" dirty="0">
                <a:solidFill>
                  <a:srgbClr val="FFFF00"/>
                </a:solidFill>
              </a:rPr>
            </a:br>
            <a:r>
              <a:rPr lang="en-GB" sz="2800" dirty="0" smtClean="0">
                <a:solidFill>
                  <a:srgbClr val="FFFF00"/>
                </a:solidFill>
              </a:rPr>
              <a:t/>
            </a:r>
            <a:br>
              <a:rPr lang="en-GB" sz="2800" dirty="0" smtClean="0">
                <a:solidFill>
                  <a:srgbClr val="FFFF00"/>
                </a:solidFill>
              </a:rPr>
            </a:br>
            <a:r>
              <a:rPr lang="en-GB" sz="4800" b="0" dirty="0" smtClean="0">
                <a:solidFill>
                  <a:srgbClr val="FFFF00"/>
                </a:solidFill>
              </a:rPr>
              <a:t>REACTIONS</a:t>
            </a:r>
            <a:r>
              <a:rPr lang="en-GB" sz="28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983179"/>
          </a:xfrm>
          <a:solidFill>
            <a:schemeClr val="tx1"/>
          </a:solidFill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endParaRPr lang="en-GB" sz="2400" dirty="0" smtClean="0">
              <a:solidFill>
                <a:schemeClr val="bg1"/>
              </a:solidFill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en-GB" dirty="0" smtClean="0">
              <a:solidFill>
                <a:schemeClr val="bg1"/>
              </a:solidFill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en-GB" sz="2400" dirty="0" smtClean="0">
              <a:solidFill>
                <a:schemeClr val="bg1"/>
              </a:solidFill>
            </a:endParaRPr>
          </a:p>
          <a:p>
            <a:pPr lvl="1">
              <a:buClrTx/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GB" sz="3200" dirty="0" smtClean="0">
                <a:solidFill>
                  <a:schemeClr val="bg1"/>
                </a:solidFill>
              </a:rPr>
              <a:t>Addition polymerizations reactions and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GB" sz="3200" dirty="0" smtClean="0">
                <a:solidFill>
                  <a:schemeClr val="bg1"/>
                </a:solidFill>
              </a:rPr>
              <a:t>Condensation polymerisations.</a:t>
            </a:r>
          </a:p>
          <a:p>
            <a:pPr lvl="1">
              <a:buFont typeface="Wingdings" pitchFamily="2" charset="2"/>
              <a:buChar char="Ø"/>
            </a:pPr>
            <a:endParaRPr lang="en-GB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GB" sz="2400" dirty="0"/>
          </a:p>
          <a:p>
            <a:pPr lvl="1"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429</TotalTime>
  <Words>670</Words>
  <Application>Microsoft Office PowerPoint</Application>
  <PresentationFormat>On-screen Show (4:3)</PresentationFormat>
  <Paragraphs>235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Apex</vt:lpstr>
      <vt:lpstr>A PRESENTATION  ON THE TOPIC  POLYMERIZATION</vt:lpstr>
      <vt:lpstr>POLYMERIZATION</vt:lpstr>
      <vt:lpstr>  POLYMERIZATION</vt:lpstr>
      <vt:lpstr>POLYMERIZATION</vt:lpstr>
      <vt:lpstr>POLYMERIZATION  </vt:lpstr>
      <vt:lpstr>polymerization</vt:lpstr>
      <vt:lpstr>polymerization</vt:lpstr>
      <vt:lpstr>polymerization</vt:lpstr>
      <vt:lpstr>  REACTIONS.</vt:lpstr>
      <vt:lpstr> REACTIONS.</vt:lpstr>
      <vt:lpstr> Free Radical Polymerization </vt:lpstr>
      <vt:lpstr>Free Radical Polymerization</vt:lpstr>
      <vt:lpstr>   Free Radical Polymerization</vt:lpstr>
      <vt:lpstr> Cationic Polymerization</vt:lpstr>
      <vt:lpstr>Slide 15</vt:lpstr>
      <vt:lpstr>Cationic Polymerization</vt:lpstr>
      <vt:lpstr>Anionic Polymerization</vt:lpstr>
      <vt:lpstr>CONDENSATION POLYMERIZATION (Step-Reaction Polymerization)</vt:lpstr>
      <vt:lpstr>CONDENSATION POLYMERIZATION</vt:lpstr>
      <vt:lpstr>RING OPENING POLYMERIZATION</vt:lpstr>
      <vt:lpstr>POLYMERIZATION TECHNIQUES</vt:lpstr>
      <vt:lpstr> POLYMERIZATION TECHNIQUES  </vt:lpstr>
      <vt:lpstr>       PHYSICAL PROPERTIES OF POLYMERS</vt:lpstr>
      <vt:lpstr> VISCOSITY </vt:lpstr>
      <vt:lpstr>Slide 25</vt:lpstr>
      <vt:lpstr>CRYSTALLINITY.</vt:lpstr>
      <vt:lpstr>Slide 27</vt:lpstr>
      <vt:lpstr>Slide 28</vt:lpstr>
      <vt:lpstr>CLASSIFICATION OF POLYMERS</vt:lpstr>
      <vt:lpstr>CLASSIFICATION OF POLYMERS 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PRESANTATION ON THE TOPIC  POLYMERISATION</dc:title>
  <dc:creator>selorm</dc:creator>
  <cp:lastModifiedBy>Acer</cp:lastModifiedBy>
  <cp:revision>52</cp:revision>
  <dcterms:created xsi:type="dcterms:W3CDTF">2010-10-26T13:33:48Z</dcterms:created>
  <dcterms:modified xsi:type="dcterms:W3CDTF">2010-11-04T23:49:29Z</dcterms:modified>
</cp:coreProperties>
</file>