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1" r:id="rId3"/>
    <p:sldId id="336" r:id="rId4"/>
    <p:sldId id="302" r:id="rId5"/>
    <p:sldId id="341" r:id="rId6"/>
    <p:sldId id="337" r:id="rId7"/>
    <p:sldId id="303" r:id="rId8"/>
    <p:sldId id="304" r:id="rId9"/>
    <p:sldId id="338" r:id="rId10"/>
    <p:sldId id="305" r:id="rId11"/>
    <p:sldId id="306" r:id="rId12"/>
    <p:sldId id="334" r:id="rId13"/>
    <p:sldId id="307" r:id="rId14"/>
    <p:sldId id="335" r:id="rId15"/>
    <p:sldId id="339" r:id="rId16"/>
    <p:sldId id="308" r:id="rId17"/>
    <p:sldId id="340" r:id="rId18"/>
    <p:sldId id="309" r:id="rId19"/>
    <p:sldId id="310" r:id="rId20"/>
    <p:sldId id="343" r:id="rId21"/>
    <p:sldId id="311" r:id="rId22"/>
    <p:sldId id="344" r:id="rId23"/>
    <p:sldId id="312" r:id="rId24"/>
    <p:sldId id="345" r:id="rId25"/>
    <p:sldId id="313" r:id="rId26"/>
    <p:sldId id="314" r:id="rId27"/>
    <p:sldId id="346" r:id="rId28"/>
    <p:sldId id="347" r:id="rId29"/>
    <p:sldId id="315" r:id="rId30"/>
    <p:sldId id="316" r:id="rId31"/>
    <p:sldId id="348" r:id="rId32"/>
    <p:sldId id="317" r:id="rId33"/>
    <p:sldId id="318" r:id="rId34"/>
    <p:sldId id="349" r:id="rId35"/>
    <p:sldId id="319" r:id="rId36"/>
    <p:sldId id="350" r:id="rId37"/>
    <p:sldId id="351" r:id="rId38"/>
    <p:sldId id="320" r:id="rId39"/>
    <p:sldId id="321" r:id="rId40"/>
    <p:sldId id="352" r:id="rId41"/>
    <p:sldId id="322" r:id="rId42"/>
    <p:sldId id="323" r:id="rId43"/>
    <p:sldId id="353" r:id="rId44"/>
    <p:sldId id="324" r:id="rId45"/>
    <p:sldId id="354" r:id="rId46"/>
    <p:sldId id="325" r:id="rId47"/>
    <p:sldId id="356" r:id="rId48"/>
    <p:sldId id="326" r:id="rId49"/>
    <p:sldId id="327" r:id="rId50"/>
    <p:sldId id="357" r:id="rId51"/>
    <p:sldId id="328" r:id="rId52"/>
    <p:sldId id="329" r:id="rId53"/>
    <p:sldId id="358" r:id="rId54"/>
    <p:sldId id="330" r:id="rId55"/>
    <p:sldId id="359" r:id="rId56"/>
    <p:sldId id="332" r:id="rId57"/>
    <p:sldId id="360" r:id="rId58"/>
    <p:sldId id="333" r:id="rId59"/>
    <p:sldId id="361" r:id="rId60"/>
    <p:sldId id="362" r:id="rId61"/>
    <p:sldId id="363" r:id="rId62"/>
    <p:sldId id="27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C996-AED0-426A-982E-F78AB376BD3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45D20-47CC-49A6-8922-BF53BD6F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>
                <a:solidFill>
                  <a:prstClr val="black"/>
                </a:solidFill>
              </a:rPr>
              <a:pPr/>
              <a:t>62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2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2631-AFF9-421C-A810-001A5B4A88E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82EA-B031-46C3-81FF-DE8B5560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761"/>
            <a:ext cx="9144000" cy="21170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EE 362: </a:t>
            </a:r>
            <a:b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SUBSTATION &amp; TRANSMISSION LINE DESIGN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828" y="3602038"/>
            <a:ext cx="10292315" cy="2117098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Section 2</a:t>
            </a:r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: </a:t>
            </a: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SYSTEM EARTHING</a:t>
            </a:r>
          </a:p>
          <a:p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Dr. E. K. ANTO</a:t>
            </a:r>
          </a:p>
        </p:txBody>
      </p:sp>
    </p:spTree>
    <p:extLst>
      <p:ext uri="{BB962C8B-B14F-4D97-AF65-F5344CB8AC3E}">
        <p14:creationId xmlns:p14="http://schemas.microsoft.com/office/powerpoint/2010/main" val="163398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2.3: Hazard Voltages (1/5)- 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GB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Touch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Potentials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126" cy="46672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On the occurrence of a fault to earth, the </a:t>
            </a:r>
            <a:r>
              <a:rPr lang="en-US" b="1" dirty="0">
                <a:latin typeface="Century Gothic" panose="020B0502020202020204" pitchFamily="34" charset="0"/>
              </a:rPr>
              <a:t>value of the resultant earth fault current will depend on </a:t>
            </a:r>
            <a:r>
              <a:rPr lang="en-US" dirty="0">
                <a:latin typeface="Century Gothic" panose="020B0502020202020204" pitchFamily="34" charset="0"/>
              </a:rPr>
              <a:t>the following three </a:t>
            </a:r>
            <a:r>
              <a:rPr lang="en-US" b="1" dirty="0">
                <a:latin typeface="Century Gothic" panose="020B0502020202020204" pitchFamily="34" charset="0"/>
              </a:rPr>
              <a:t>factors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</a:p>
          <a:p>
            <a:pPr marL="0" lv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sz="2600" dirty="0">
                <a:latin typeface="Century Gothic" panose="020B0502020202020204" pitchFamily="34" charset="0"/>
              </a:rPr>
              <a:t>1. </a:t>
            </a:r>
            <a:r>
              <a:rPr lang="en-US" sz="2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phase voltage</a:t>
            </a:r>
          </a:p>
          <a:p>
            <a:pPr marL="0" lvl="0" indent="0">
              <a:buNone/>
            </a:pPr>
            <a:r>
              <a:rPr lang="en-US" sz="2600" dirty="0">
                <a:latin typeface="Century Gothic" panose="020B0502020202020204" pitchFamily="34" charset="0"/>
              </a:rPr>
              <a:t>	2. </a:t>
            </a:r>
            <a:r>
              <a:rPr lang="en-US" sz="26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neutral earthing arrangement </a:t>
            </a:r>
            <a:r>
              <a:rPr lang="en-US" sz="2600" dirty="0">
                <a:latin typeface="Century Gothic" panose="020B0502020202020204" pitchFamily="34" charset="0"/>
              </a:rPr>
              <a:t>of the system and </a:t>
            </a:r>
          </a:p>
          <a:p>
            <a:pPr marL="0" lvl="0" indent="0">
              <a:buNone/>
            </a:pPr>
            <a:r>
              <a:rPr lang="en-US" sz="2600" dirty="0">
                <a:latin typeface="Century Gothic" panose="020B0502020202020204" pitchFamily="34" charset="0"/>
              </a:rPr>
              <a:t>	3. </a:t>
            </a:r>
            <a:r>
              <a:rPr lang="en-US" sz="2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local earthing resistance  </a:t>
            </a:r>
            <a:r>
              <a:rPr lang="en-US" sz="2600" dirty="0">
                <a:latin typeface="Century Gothic" panose="020B0502020202020204" pitchFamily="34" charset="0"/>
              </a:rPr>
              <a:t>between the metallic frames and earth.   </a:t>
            </a:r>
          </a:p>
          <a:p>
            <a:pPr marL="0" indent="0">
              <a:buNone/>
            </a:pPr>
            <a:endParaRPr lang="en-GB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flow of the ground fault current results in voltage gradients </a:t>
            </a:r>
            <a:r>
              <a:rPr lang="en-US" dirty="0">
                <a:latin typeface="Century Gothic" panose="020B0502020202020204" pitchFamily="34" charset="0"/>
              </a:rPr>
              <a:t>on the surface of the earth </a:t>
            </a:r>
            <a:r>
              <a:rPr lang="en-US" b="1" u="sng" dirty="0">
                <a:latin typeface="Century Gothic" panose="020B0502020202020204" pitchFamily="34" charset="0"/>
              </a:rPr>
              <a:t>in the vicinity of the grounding system</a:t>
            </a:r>
            <a:r>
              <a:rPr lang="en-US" u="sng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as shown overleaf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It leads to </a:t>
            </a:r>
            <a:r>
              <a:rPr lang="en-GB" b="1" u="sng" dirty="0">
                <a:latin typeface="Century Gothic" panose="020B0502020202020204" pitchFamily="34" charset="0"/>
              </a:rPr>
              <a:t>TWO TYPES </a:t>
            </a:r>
            <a:r>
              <a:rPr lang="en-GB" dirty="0">
                <a:latin typeface="Century Gothic" panose="020B0502020202020204" pitchFamily="34" charset="0"/>
              </a:rPr>
              <a:t>of hazard voltages, namely, </a:t>
            </a:r>
          </a:p>
          <a:p>
            <a:pPr marL="571500" indent="-571500">
              <a:buFont typeface="+mj-lt"/>
              <a:buAutoNum type="romanLcPeriod"/>
            </a:pP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step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entury Gothic" panose="020B0502020202020204" pitchFamily="34" charset="0"/>
              </a:rPr>
              <a:t>potential </a:t>
            </a:r>
            <a:r>
              <a:rPr lang="en-GB" dirty="0">
                <a:latin typeface="Century Gothic" panose="020B0502020202020204" pitchFamily="34" charset="0"/>
              </a:rPr>
              <a:t>and</a:t>
            </a:r>
          </a:p>
          <a:p>
            <a:pPr marL="571500" indent="-571500">
              <a:buFont typeface="+mj-lt"/>
              <a:buAutoNum type="romanLcPeriod"/>
            </a:pPr>
            <a:r>
              <a:rPr lang="en-GB" b="1" dirty="0">
                <a:solidFill>
                  <a:srgbClr val="7030A0"/>
                </a:solidFill>
                <a:latin typeface="Century Gothic" panose="020B0502020202020204" pitchFamily="34" charset="0"/>
              </a:rPr>
              <a:t>touch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>
                <a:solidFill>
                  <a:srgbClr val="7030A0"/>
                </a:solidFill>
                <a:latin typeface="Century Gothic" panose="020B0502020202020204" pitchFamily="34" charset="0"/>
              </a:rPr>
              <a:t>potentials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2.3: Hazard Voltages (2/5)–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GB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Touch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Potentials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3" y="1825624"/>
            <a:ext cx="1001587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6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2.3: Hazard Voltages (3/5)–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GB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Touch Potentials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232F-F45B-4146-82B1-46253C7EB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TOUCH POTENTIAL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29E3C-015C-4AA0-A23A-6DDB9C6E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STEP POTENTIAL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40EEA-37EC-46DD-86E3-B0521C28F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18020"/>
            <a:ext cx="4847705" cy="365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BC285-C79A-46D4-9B45-31610CBA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9" y="2455427"/>
            <a:ext cx="4986251" cy="36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2.3: Hazard Voltages (4/5)–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GB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Touch Potentials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(4)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STEP POTENTIAL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is the voltage that </a:t>
            </a:r>
            <a:r>
              <a:rPr lang="en-US" sz="2400" b="1" dirty="0">
                <a:latin typeface="Century Gothic" panose="020B0502020202020204" pitchFamily="34" charset="0"/>
              </a:rPr>
              <a:t>exists between the two feet of a person as </a:t>
            </a:r>
            <a:r>
              <a:rPr lang="en-US" sz="2400" b="1" u="sng" dirty="0">
                <a:latin typeface="Century Gothic" panose="020B0502020202020204" pitchFamily="34" charset="0"/>
              </a:rPr>
              <a:t>he takes a step </a:t>
            </a:r>
            <a:r>
              <a:rPr lang="en-US" sz="2400" dirty="0">
                <a:latin typeface="Century Gothic" panose="020B0502020202020204" pitchFamily="34" charset="0"/>
              </a:rPr>
              <a:t>around an energized ground object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TOUCH POTENTIAL</a:t>
            </a:r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is the </a:t>
            </a:r>
            <a:r>
              <a:rPr lang="en-US" sz="2400" b="1" dirty="0">
                <a:latin typeface="Century Gothic" panose="020B0502020202020204" pitchFamily="34" charset="0"/>
              </a:rPr>
              <a:t>voltage that exists between the hand and both feet of the person </a:t>
            </a:r>
            <a:r>
              <a:rPr lang="en-US" sz="2400" b="1" u="sng" dirty="0">
                <a:latin typeface="Century Gothic" panose="020B0502020202020204" pitchFamily="34" charset="0"/>
              </a:rPr>
              <a:t>upon touching </a:t>
            </a:r>
            <a:r>
              <a:rPr lang="en-US" sz="2400" dirty="0">
                <a:latin typeface="Century Gothic" panose="020B0502020202020204" pitchFamily="34" charset="0"/>
              </a:rPr>
              <a:t>a faulted energized object.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0190D-7364-4DAE-AB3B-85F1E99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37" y="2636874"/>
            <a:ext cx="4616784" cy="1339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1328F-E5B8-4467-AAFF-5BE60D41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01" y="4828089"/>
            <a:ext cx="4590686" cy="15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2.3: Hazard Voltages (5/5) –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Step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GB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Touch Potentials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(5) –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REDUCTION MEASURES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073"/>
          </a:xfrm>
        </p:spPr>
        <p:txBody>
          <a:bodyPr/>
          <a:lstStyle/>
          <a:p>
            <a:pPr algn="just"/>
            <a:r>
              <a:rPr lang="en-US" sz="2400" b="1" u="sng" dirty="0">
                <a:solidFill>
                  <a:srgbClr val="00B050"/>
                </a:solidFill>
                <a:latin typeface="Century Gothic" panose="020B0502020202020204" pitchFamily="34" charset="0"/>
              </a:rPr>
              <a:t>MEASURES FOR REDUCING THE HAZARD POTENTIALS</a:t>
            </a:r>
            <a:r>
              <a:rPr lang="en-US" sz="2400" u="sng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high insulation layer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between personnel and ground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increasing fault path resistance </a:t>
            </a:r>
            <a:r>
              <a:rPr lang="en-US" sz="2400" dirty="0">
                <a:latin typeface="Century Gothic" panose="020B0502020202020204" pitchFamily="34" charset="0"/>
              </a:rPr>
              <a:t>(wear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special boots</a:t>
            </a:r>
            <a:r>
              <a:rPr lang="en-US" sz="2400" dirty="0">
                <a:latin typeface="Century Gothic" panose="020B0502020202020204" pitchFamily="34" charset="0"/>
              </a:rPr>
              <a:t>, use of high resistance materials like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gravels/stones </a:t>
            </a:r>
            <a:r>
              <a:rPr lang="en-US" sz="2400" dirty="0">
                <a:latin typeface="Century Gothic" panose="020B0502020202020204" pitchFamily="34" charset="0"/>
              </a:rPr>
              <a:t>at site)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>
                <a:latin typeface="Century Gothic" panose="020B0502020202020204" pitchFamily="34" charset="0"/>
              </a:rPr>
              <a:t>The stones/gravels have very high resistivity (about 3,000 ohm-meter)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200" dirty="0">
                <a:latin typeface="Century Gothic" panose="020B0502020202020204" pitchFamily="34" charset="0"/>
              </a:rPr>
              <a:t>Consequently, they help reduce the hazard potentials significantly at the sites   </a:t>
            </a:r>
            <a:r>
              <a:rPr lang="en-US" sz="2200" b="1" dirty="0"/>
              <a:t> </a:t>
            </a:r>
            <a:endParaRPr lang="en-US" sz="2200" dirty="0"/>
          </a:p>
          <a:p>
            <a:pPr marL="457200" lvl="0" indent="-457200">
              <a:buFont typeface="+mj-lt"/>
              <a:buAutoNum type="arabicParenR"/>
            </a:pPr>
            <a:r>
              <a:rPr lang="en-GB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proper placing of earthing/ground conductors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4659F-22C4-4179-9CD3-A6E0BEAF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95" y="4189229"/>
            <a:ext cx="3060405" cy="23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NEUTRAL EARTHING ARRANGEMENTS</a:t>
            </a:r>
          </a:p>
        </p:txBody>
      </p:sp>
    </p:spTree>
    <p:extLst>
      <p:ext uri="{BB962C8B-B14F-4D97-AF65-F5344CB8AC3E}">
        <p14:creationId xmlns:p14="http://schemas.microsoft.com/office/powerpoint/2010/main" val="48526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2.4: Neutral earthing arrangements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100" dirty="0">
                <a:latin typeface="Century Gothic" panose="020B0502020202020204" pitchFamily="34" charset="0"/>
              </a:rPr>
              <a:t>Consider the earthing impedance as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</a:p>
          <a:p>
            <a:pPr marL="109728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109728" indent="0" algn="just">
              <a:buNone/>
            </a:pPr>
            <a:r>
              <a:rPr lang="en-US" sz="3100" b="1" dirty="0">
                <a:latin typeface="Century Gothic" panose="020B0502020202020204" pitchFamily="34" charset="0"/>
              </a:rPr>
              <a:t>FOUR (4)</a:t>
            </a:r>
            <a:r>
              <a:rPr lang="en-US" sz="3100" dirty="0">
                <a:latin typeface="Century Gothic" panose="020B0502020202020204" pitchFamily="34" charset="0"/>
              </a:rPr>
              <a:t> neutral earthing or </a:t>
            </a:r>
            <a:r>
              <a:rPr lang="en-US" sz="3100" b="1" dirty="0">
                <a:latin typeface="Century Gothic" panose="020B0502020202020204" pitchFamily="34" charset="0"/>
              </a:rPr>
              <a:t>GROUNDING ARRANGEMENTS </a:t>
            </a:r>
            <a:r>
              <a:rPr lang="en-US" sz="3100" dirty="0">
                <a:latin typeface="Century Gothic" panose="020B0502020202020204" pitchFamily="34" charset="0"/>
              </a:rPr>
              <a:t>for the neutral points of MV/HV electrical systems:</a:t>
            </a:r>
          </a:p>
          <a:p>
            <a:pPr marL="109728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Isolating the neutral entirely </a:t>
            </a:r>
            <a:r>
              <a:rPr lang="en-US" dirty="0">
                <a:latin typeface="Century Gothic" panose="020B0502020202020204" pitchFamily="34" charset="0"/>
              </a:rPr>
              <a:t>(          ); </a:t>
            </a:r>
            <a:r>
              <a:rPr lang="en-US" b="1" dirty="0">
                <a:latin typeface="Century Gothic" panose="020B0502020202020204" pitchFamily="34" charset="0"/>
              </a:rPr>
              <a:t>no </a:t>
            </a:r>
            <a:r>
              <a:rPr lang="en-US" b="1" u="sng" dirty="0">
                <a:latin typeface="Century Gothic" panose="020B0502020202020204" pitchFamily="34" charset="0"/>
              </a:rPr>
              <a:t>physical connection </a:t>
            </a:r>
            <a:r>
              <a:rPr lang="en-US" b="1" dirty="0">
                <a:latin typeface="Century Gothic" panose="020B0502020202020204" pitchFamily="34" charset="0"/>
              </a:rPr>
              <a:t>to ground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Solidly or direct earthing </a:t>
            </a:r>
            <a:r>
              <a:rPr lang="en-US" dirty="0">
                <a:latin typeface="Century Gothic" panose="020B0502020202020204" pitchFamily="34" charset="0"/>
              </a:rPr>
              <a:t>(           )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Impedance earthing </a:t>
            </a:r>
            <a:r>
              <a:rPr lang="en-US" dirty="0">
                <a:latin typeface="Century Gothic" panose="020B0502020202020204" pitchFamily="34" charset="0"/>
              </a:rPr>
              <a:t>(                  )</a:t>
            </a:r>
          </a:p>
          <a:p>
            <a:pPr marL="0" lv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7030A0"/>
                </a:solidFill>
                <a:latin typeface="Century Gothic" panose="020B0502020202020204" pitchFamily="34" charset="0"/>
              </a:rPr>
              <a:t>Arc suppression or Peterson-coil earthing </a:t>
            </a:r>
            <a:r>
              <a:rPr lang="en-US" dirty="0">
                <a:latin typeface="Century Gothic" panose="020B0502020202020204" pitchFamily="34" charset="0"/>
              </a:rPr>
              <a:t>(            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77" y="1802971"/>
            <a:ext cx="1361867" cy="442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09" y="3481849"/>
            <a:ext cx="737640" cy="45161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10" y="4218777"/>
            <a:ext cx="672293" cy="409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57" y="4947053"/>
            <a:ext cx="1325303" cy="4098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715" y="5654846"/>
            <a:ext cx="1002389" cy="4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0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ISOLATED/UNGROUNDED SYSTEMS</a:t>
            </a:r>
          </a:p>
        </p:txBody>
      </p:sp>
    </p:spTree>
    <p:extLst>
      <p:ext uri="{BB962C8B-B14F-4D97-AF65-F5344CB8AC3E}">
        <p14:creationId xmlns:p14="http://schemas.microsoft.com/office/powerpoint/2010/main" val="408530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2.4.1: ISOLATED/UNGROUNDED Systems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91" y="1825624"/>
            <a:ext cx="10122195" cy="482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84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2.4.1.1: Consider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GROUND FAULT ON SAY, </a:t>
            </a:r>
            <a:r>
              <a:rPr lang="en-US" sz="4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an Isolated System,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(1/3)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433" y="1825626"/>
            <a:ext cx="10426000" cy="463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4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Section 2: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1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DEFINITION, general types and purposes of earthing  </a:t>
            </a:r>
          </a:p>
          <a:p>
            <a:pPr algn="just"/>
            <a:endParaRPr lang="en-GB" sz="3200" b="1" dirty="0">
              <a:latin typeface="Century Gothic" panose="020B0502020202020204" pitchFamily="34" charset="0"/>
            </a:endParaRPr>
          </a:p>
          <a:p>
            <a:pPr algn="just"/>
            <a:r>
              <a:rPr lang="en-GB" sz="32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HAZARD VOLTAGES (step and touch potentials)</a:t>
            </a:r>
            <a:r>
              <a:rPr lang="en-GB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GB" sz="3200" b="1" dirty="0">
              <a:latin typeface="Century Gothic" panose="020B0502020202020204" pitchFamily="34" charset="0"/>
            </a:endParaRPr>
          </a:p>
          <a:p>
            <a:pPr algn="just"/>
            <a:r>
              <a:rPr lang="en-GB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NEUTRAL EARTHING ARRANGEMENTS (isolated/ungrounded, solid, impedance, resonant/arc-suppression/Peterson earthing) </a:t>
            </a:r>
          </a:p>
          <a:p>
            <a:pPr algn="just"/>
            <a:endParaRPr lang="en-GB" sz="3200" b="1" dirty="0">
              <a:latin typeface="Century Gothic" panose="020B0502020202020204" pitchFamily="34" charset="0"/>
            </a:endParaRPr>
          </a:p>
          <a:p>
            <a:pPr algn="just"/>
            <a:r>
              <a:rPr lang="en-GB" sz="3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GROUND ELECTRODE RESISTANCE (effect of ground rod size and depth on resistance; effect of soil resistivity on ground electrode resistance)</a:t>
            </a:r>
          </a:p>
          <a:p>
            <a:pPr algn="just"/>
            <a:endParaRPr lang="en-GB" sz="3200" b="1" dirty="0">
              <a:latin typeface="Century Gothic" panose="020B0502020202020204" pitchFamily="34" charset="0"/>
            </a:endParaRPr>
          </a:p>
          <a:p>
            <a:pPr algn="just"/>
            <a:r>
              <a:rPr lang="en-GB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NEED FOR EARTH/SHIELD/STATIC (ESS) WIRE or overhead earth wire (OHEW)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3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2.4.1.1: Consider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GROUND FAULT ON SAY, </a:t>
            </a:r>
            <a:r>
              <a:rPr lang="en-US" sz="4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an Isolated System,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(2/3)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598622" cy="4639116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During a </a:t>
                </a:r>
                <a:r>
                  <a:rPr lang="en-US" b="1" dirty="0">
                    <a:latin typeface="Century Gothic" panose="020B0502020202020204" pitchFamily="34" charset="0"/>
                  </a:rPr>
                  <a:t>phase-earth fault on say phase B</a:t>
                </a:r>
                <a:r>
                  <a:rPr lang="en-US" dirty="0">
                    <a:latin typeface="Century Gothic" panose="020B0502020202020204" pitchFamily="34" charset="0"/>
                  </a:rPr>
                  <a:t>, </a:t>
                </a:r>
                <a:r>
                  <a:rPr lang="en-US" b="1" dirty="0">
                    <a:latin typeface="Century Gothic" panose="020B0502020202020204" pitchFamily="34" charset="0"/>
                  </a:rPr>
                  <a:t>the faulted phase voltage goes to zero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 phase B earth-fault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goes to ground, and enters the system through the line capacitances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 </a:t>
                </a:r>
                <a:r>
                  <a:rPr lang="en-US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PHASE VOLTAGES</a:t>
                </a:r>
                <a:r>
                  <a:rPr lang="en-US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of the </a:t>
                </a:r>
                <a:r>
                  <a:rPr lang="en-US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UNFAULTED PHASES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𝐴𝑁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𝐶𝑁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across the other two earth capacitance branches </a:t>
                </a:r>
                <a:r>
                  <a:rPr lang="en-US" b="1" dirty="0">
                    <a:latin typeface="Century Gothic" panose="020B0502020202020204" pitchFamily="34" charset="0"/>
                  </a:rPr>
                  <a:t>will </a:t>
                </a:r>
                <a:r>
                  <a:rPr lang="en-US" b="1" i="1" dirty="0">
                    <a:latin typeface="Century Gothic" panose="020B0502020202020204" pitchFamily="34" charset="0"/>
                  </a:rPr>
                  <a:t>increase </a:t>
                </a:r>
                <a:r>
                  <a:rPr lang="en-US" b="1" dirty="0">
                    <a:latin typeface="Century Gothic" panose="020B0502020202020204" pitchFamily="34" charset="0"/>
                  </a:rPr>
                  <a:t>to line-to-line values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𝐴𝐺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𝐶𝐺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respectively with respect to ground. </a:t>
                </a: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These line voltages  are no longer 120</a:t>
                </a:r>
                <a:r>
                  <a:rPr lang="en-US" baseline="30000" dirty="0">
                    <a:latin typeface="Century Gothic" panose="020B0502020202020204" pitchFamily="34" charset="0"/>
                  </a:rPr>
                  <a:t>o</a:t>
                </a:r>
                <a:r>
                  <a:rPr lang="en-US" dirty="0">
                    <a:latin typeface="Century Gothic" panose="020B0502020202020204" pitchFamily="34" charset="0"/>
                  </a:rPr>
                  <a:t> out of phase, but 60</a:t>
                </a:r>
                <a:r>
                  <a:rPr lang="en-US" baseline="30000" dirty="0">
                    <a:latin typeface="Century Gothic" panose="020B0502020202020204" pitchFamily="34" charset="0"/>
                  </a:rPr>
                  <a:t>o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598622" cy="4639116"/>
              </a:xfrm>
              <a:blipFill>
                <a:blip r:embed="rId2"/>
                <a:stretch>
                  <a:fillRect l="-1525" t="-3285" r="-1634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433" y="1825626"/>
            <a:ext cx="5462367" cy="463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79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2.4.1.1: Consider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GROUND FAULT ON SAY, </a:t>
            </a:r>
            <a:r>
              <a:rPr lang="en-US" sz="40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an Isolated System,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(3/3)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918662" y="1825625"/>
                <a:ext cx="5719156" cy="463911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2600" dirty="0">
                    <a:latin typeface="Century Gothic" panose="020B0502020202020204" pitchFamily="34" charset="0"/>
                  </a:rPr>
                  <a:t>The faulty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𝐵𝐺</m:t>
                        </m:r>
                      </m:sub>
                    </m:sSub>
                  </m:oMath>
                </a14:m>
                <a:r>
                  <a:rPr lang="en-US" sz="2600" dirty="0">
                    <a:latin typeface="Century Gothic" panose="020B0502020202020204" pitchFamily="34" charset="0"/>
                  </a:rPr>
                  <a:t> is a vector sum of the currents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𝐴𝐺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𝐶𝐺</m:t>
                        </m:r>
                      </m:sub>
                    </m:sSub>
                  </m:oMath>
                </a14:m>
                <a:r>
                  <a:rPr lang="en-US" sz="2600" dirty="0">
                    <a:latin typeface="Century Gothic" panose="020B0502020202020204" pitchFamily="34" charset="0"/>
                  </a:rPr>
                  <a:t>, and is given as  </a:t>
                </a:r>
              </a:p>
              <a:p>
                <a:endParaRPr lang="en-US" sz="2300" dirty="0">
                  <a:latin typeface="Century Gothic" panose="020B0502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𝐵𝐺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3</m:t>
                        </m:r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𝐴𝐺</m:t>
                        </m:r>
                      </m:sub>
                    </m:sSub>
                  </m:oMath>
                </a14:m>
                <a:r>
                  <a:rPr lang="en-US" sz="2600" dirty="0">
                    <a:latin typeface="Century Gothic" panose="020B0502020202020204" pitchFamily="34" charset="0"/>
                  </a:rPr>
                  <a:t> =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𝐶𝐺</m:t>
                        </m:r>
                      </m:sub>
                    </m:sSub>
                  </m:oMath>
                </a14:m>
                <a:r>
                  <a:rPr lang="en-US" sz="2600" dirty="0">
                    <a:latin typeface="Century Gothic" panose="020B0502020202020204" pitchFamily="34" charset="0"/>
                  </a:rPr>
                  <a:t>. </a:t>
                </a:r>
              </a:p>
              <a:p>
                <a:pPr algn="just"/>
                <a:endParaRPr lang="en-US" sz="23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sz="2600" dirty="0">
                    <a:latin typeface="Century Gothic" panose="020B0502020202020204" pitchFamily="34" charset="0"/>
                  </a:rPr>
                  <a:t>This </a:t>
                </a:r>
                <a:r>
                  <a:rPr lang="en-US" sz="26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fault current being capacitive</a:t>
                </a:r>
                <a:r>
                  <a:rPr lang="en-US" sz="2600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sz="26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leads the original phase to neutral voltage by </a:t>
                </a:r>
                <a:r>
                  <a:rPr lang="en-US" sz="2600" b="1" i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90</a:t>
                </a:r>
                <a:r>
                  <a:rPr lang="en-US" sz="2600" b="1" i="1" baseline="30000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sz="2600" dirty="0">
                    <a:latin typeface="Century Gothic" panose="020B0502020202020204" pitchFamily="34" charset="0"/>
                  </a:rPr>
                  <a:t>, and appears in the neutral, returning to the system through the fault</a:t>
                </a:r>
              </a:p>
              <a:p>
                <a:pPr algn="just"/>
                <a:endParaRPr lang="en-US" sz="23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sz="2600" b="1" u="sng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NOTE:</a:t>
                </a:r>
                <a:r>
                  <a:rPr lang="en-US" sz="2600" dirty="0">
                    <a:latin typeface="Century Gothic" panose="020B0502020202020204" pitchFamily="34" charset="0"/>
                  </a:rPr>
                  <a:t> If the </a:t>
                </a:r>
                <a:r>
                  <a:rPr lang="en-US" sz="26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FAULT CURRENT IS TO BE INTERRUPTED</a:t>
                </a:r>
                <a:r>
                  <a:rPr lang="en-US" sz="2600" dirty="0">
                    <a:latin typeface="Century Gothic" panose="020B0502020202020204" pitchFamily="34" charset="0"/>
                  </a:rPr>
                  <a:t>, it is </a:t>
                </a:r>
                <a:r>
                  <a:rPr lang="en-US" sz="26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MOST LIKELY TO BE DONE AT NEAR CURRENT ZERO</a:t>
                </a:r>
                <a:r>
                  <a:rPr lang="en-US" sz="2600" dirty="0">
                    <a:latin typeface="Century Gothic" panose="020B0502020202020204" pitchFamily="34" charset="0"/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18662" y="1825625"/>
                <a:ext cx="5719156" cy="4639116"/>
              </a:xfrm>
              <a:blipFill>
                <a:blip r:embed="rId2"/>
                <a:stretch>
                  <a:fillRect l="-1493" t="-3285" r="-1599" b="-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434" y="1825625"/>
            <a:ext cx="5211600" cy="463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71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ARCING GROUND PHENOMENON</a:t>
            </a:r>
          </a:p>
        </p:txBody>
      </p:sp>
    </p:spTree>
    <p:extLst>
      <p:ext uri="{BB962C8B-B14F-4D97-AF65-F5344CB8AC3E}">
        <p14:creationId xmlns:p14="http://schemas.microsoft.com/office/powerpoint/2010/main" val="416408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2.4.1.2: Arching Ground phenomenon (1/1)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7460" cy="500424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However,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since the current leads by </a:t>
            </a:r>
            <a:r>
              <a:rPr lang="en-US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90</a:t>
            </a:r>
            <a:r>
              <a:rPr lang="en-US" b="1" i="1" baseline="30000" dirty="0">
                <a:solidFill>
                  <a:srgbClr val="0070C0"/>
                </a:solidFill>
                <a:latin typeface="Century Gothic" panose="020B0502020202020204" pitchFamily="34" charset="0"/>
              </a:rPr>
              <a:t>0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in the capacitive circuit, current zero occurs at the instant of a voltage maximum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en-US" b="1" dirty="0">
              <a:latin typeface="Century Gothic" panose="020B0502020202020204" pitchFamily="34" charset="0"/>
            </a:endParaRPr>
          </a:p>
          <a:p>
            <a:pPr algn="just"/>
            <a:r>
              <a:rPr lang="en-US" sz="2800" dirty="0">
                <a:latin typeface="Century Gothic" panose="020B0502020202020204" pitchFamily="34" charset="0"/>
              </a:rPr>
              <a:t>Thus, in </a:t>
            </a: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an attempt to momentarily clear the capacitive fault current, a</a:t>
            </a:r>
            <a:r>
              <a:rPr lang="en-US" sz="28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high voltage is likely to appears across the fault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and </a:t>
            </a: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a restrike of the fault </a:t>
            </a:r>
            <a:r>
              <a:rPr lang="en-US" sz="2800" dirty="0">
                <a:latin typeface="Century Gothic" panose="020B0502020202020204" pitchFamily="34" charset="0"/>
              </a:rPr>
              <a:t>will probably occur. 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This is the so-called phenomenon of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ARCING GROUNDS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</a:rPr>
              <a:t>Theoretically, the earth-fault current in a phase-earth fault is given as</a:t>
            </a:r>
          </a:p>
          <a:p>
            <a:pPr marL="0" indent="0" algn="just">
              <a:buNone/>
            </a:pPr>
            <a:endParaRPr lang="en-US" b="1" dirty="0">
              <a:latin typeface="Century Gothic" panose="020B0502020202020204" pitchFamily="34" charset="0"/>
            </a:endParaRPr>
          </a:p>
          <a:p>
            <a:pPr algn="just"/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latin typeface="Century Gothic" panose="020B0502020202020204" pitchFamily="34" charset="0"/>
              </a:rPr>
              <a:t>= fault resistance </a:t>
            </a:r>
          </a:p>
          <a:p>
            <a:r>
              <a:rPr lang="en-US" dirty="0">
                <a:latin typeface="Century Gothic" panose="020B0502020202020204" pitchFamily="34" charset="0"/>
              </a:rPr>
              <a:t>	= earth capacitance of one phase</a:t>
            </a:r>
          </a:p>
          <a:p>
            <a:r>
              <a:rPr lang="en-US" dirty="0">
                <a:latin typeface="Century Gothic" panose="020B0502020202020204" pitchFamily="34" charset="0"/>
              </a:rPr>
              <a:t>	= phase-earth voltage before the fault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54" y="5302911"/>
            <a:ext cx="2399581" cy="106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13" y="5532620"/>
            <a:ext cx="452336" cy="528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13" y="5955134"/>
            <a:ext cx="452336" cy="5094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213" y="6329520"/>
            <a:ext cx="452336" cy="4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MERITS AND DEMERITS </a:t>
            </a:r>
          </a:p>
          <a:p>
            <a:pPr marL="0" indent="0" algn="ctr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OF AN </a:t>
            </a:r>
            <a:r>
              <a:rPr lang="en-US" sz="32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ISOLATED</a:t>
            </a:r>
            <a:r>
              <a:rPr lang="en-US" sz="3200" b="1" dirty="0">
                <a:latin typeface="Century Gothic" panose="020B0502020202020204" pitchFamily="34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7416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2.4.1.3: </a:t>
            </a: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Merits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an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Isolated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Operating a system with the neutral isolated 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results in low values of earth-fault current</a:t>
            </a:r>
            <a:r>
              <a:rPr lang="en-US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equal to the system capacitance current. </a:t>
            </a:r>
          </a:p>
          <a:p>
            <a:pPr marL="566928" lvl="0" indent="-457200" algn="just">
              <a:buFont typeface="+mj-lt"/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voltage between faulted equipment and earth is consequently small, which </a:t>
            </a:r>
            <a:r>
              <a:rPr lang="en-US" sz="2400" b="1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improves sa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fety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marL="566928" lvl="0" indent="-457200" algn="just">
              <a:buFont typeface="+mj-lt"/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u="sng" dirty="0">
                <a:solidFill>
                  <a:srgbClr val="00B050"/>
                </a:solidFill>
                <a:latin typeface="Century Gothic" panose="020B0502020202020204" pitchFamily="34" charset="0"/>
              </a:rPr>
              <a:t>voltages of the healthy phases are unaffected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by a ground fault, thus avoiding outages of healthy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1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2.4.1.4: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Demerits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an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Isolated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600" dirty="0">
                <a:latin typeface="Century Gothic" panose="020B0502020202020204" pitchFamily="34" charset="0"/>
              </a:rPr>
              <a:t>(1) There exists the </a:t>
            </a:r>
            <a:r>
              <a:rPr lang="en-US" sz="2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high probability of arc restrike</a:t>
            </a:r>
            <a:r>
              <a:rPr lang="en-US" sz="2600" dirty="0">
                <a:latin typeface="Century Gothic" panose="020B0502020202020204" pitchFamily="34" charset="0"/>
              </a:rPr>
              <a:t> when interrupting the fault current. </a:t>
            </a:r>
          </a:p>
          <a:p>
            <a:pPr marL="0" indent="0" algn="just">
              <a:buNone/>
            </a:pPr>
            <a:endParaRPr lang="en-US" sz="2600" dirty="0">
              <a:latin typeface="Century Gothic" panose="020B0502020202020204" pitchFamily="34" charset="0"/>
            </a:endParaRPr>
          </a:p>
          <a:p>
            <a:pPr algn="just"/>
            <a:r>
              <a:rPr lang="en-US" sz="2600" dirty="0">
                <a:latin typeface="Century Gothic" panose="020B0502020202020204" pitchFamily="34" charset="0"/>
              </a:rPr>
              <a:t>(2) And this can lead to the phenomenon of </a:t>
            </a:r>
            <a:r>
              <a:rPr lang="en-US" sz="2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unsafe buildup of transient </a:t>
            </a:r>
            <a:r>
              <a:rPr lang="en-US" sz="2600" b="1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overvoltages</a:t>
            </a:r>
            <a:r>
              <a:rPr lang="en-US" sz="2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 in the system (arcing grounds),</a:t>
            </a:r>
            <a:r>
              <a:rPr lang="en-US" sz="26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>
                <a:latin typeface="Century Gothic" panose="020B0502020202020204" pitchFamily="34" charset="0"/>
              </a:rPr>
              <a:t>which is very dangerous to both personnel and equipment</a:t>
            </a:r>
            <a:r>
              <a:rPr lang="en-US" dirty="0"/>
              <a:t>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29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SOLIDLY-GROUNDED SYSTEMS</a:t>
            </a:r>
          </a:p>
        </p:txBody>
      </p:sp>
    </p:spTree>
    <p:extLst>
      <p:ext uri="{BB962C8B-B14F-4D97-AF65-F5344CB8AC3E}">
        <p14:creationId xmlns:p14="http://schemas.microsoft.com/office/powerpoint/2010/main" val="260857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2.4.2: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SOLIDLY-GROUNDED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fault,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(1/3)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3" y="1690689"/>
            <a:ext cx="10415367" cy="477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14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2.4.2: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SOLIDLY-GROUNDED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fault,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690688"/>
                <a:ext cx="5631873" cy="4774051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sz="2800" dirty="0">
                    <a:latin typeface="Century Gothic" panose="020B0502020202020204" pitchFamily="34" charset="0"/>
                  </a:rPr>
                  <a:t>Unlike isolated systems, there is a.</a:t>
                </a:r>
                <a:r>
                  <a:rPr lang="en-US" sz="28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DIRECT CONNECTION</a:t>
                </a:r>
                <a:r>
                  <a:rPr lang="en-US" sz="2800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2800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BETWEEN NEUTRAL POINT OF SYSTEM AND GROUND</a:t>
                </a:r>
                <a:endParaRPr lang="en-US" sz="28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sz="2800" dirty="0">
                    <a:latin typeface="Century Gothic" panose="020B0502020202020204" pitchFamily="34" charset="0"/>
                  </a:rPr>
                  <a:t>Thus, besides the earth capacitances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Century Gothic" panose="020B0502020202020204" pitchFamily="34" charset="0"/>
                  </a:rPr>
                  <a:t> there is </a:t>
                </a:r>
                <a:r>
                  <a:rPr lang="en-US" sz="28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ANOTHER PATH FOR THE EARTH FAULT CURRENT</a:t>
                </a:r>
                <a:r>
                  <a:rPr lang="en-US" sz="2800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US" sz="28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through the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SOLID (THEORETICALLY ZERO)</a:t>
                </a:r>
                <a:r>
                  <a:rPr lang="en-US" sz="2800" b="1" dirty="0">
                    <a:latin typeface="Century Gothic" panose="020B0502020202020204" pitchFamily="34" charset="0"/>
                  </a:rPr>
                  <a:t> impedance </a:t>
                </a:r>
              </a:p>
              <a:p>
                <a:pPr algn="just"/>
                <a:r>
                  <a:rPr lang="en-US" sz="2800" dirty="0">
                    <a:latin typeface="Century Gothic" panose="020B0502020202020204" pitchFamily="34" charset="0"/>
                  </a:rPr>
                  <a:t>When a ground fault occurs on phase B, the </a:t>
                </a:r>
                <a:r>
                  <a:rPr lang="en-US" sz="2800" b="1" dirty="0">
                    <a:latin typeface="Century Gothic" panose="020B0502020202020204" pitchFamily="34" charset="0"/>
                  </a:rPr>
                  <a:t>voltage to earth of phase B becomes zero</a:t>
                </a:r>
                <a:r>
                  <a:rPr lang="en-US" sz="2800" dirty="0">
                    <a:latin typeface="Century Gothic" panose="020B0502020202020204" pitchFamily="34" charset="0"/>
                  </a:rPr>
                  <a:t>, and capacitive current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 Gothic" panose="020B0502020202020204" pitchFamily="34" charset="0"/>
                  </a:rPr>
                  <a:t>flows from faulty phase B to earth, and is then divided into two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𝐴𝐺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Century Gothic" panose="020B0502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𝐶𝐺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 Gothic" panose="020B0502020202020204" pitchFamily="34" charset="0"/>
                  </a:rPr>
                  <a:t> .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690688"/>
                <a:ext cx="5631873" cy="4774051"/>
              </a:xfrm>
              <a:blipFill>
                <a:blip r:embed="rId2"/>
                <a:stretch>
                  <a:fillRect l="-1407" t="-3193" r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3" y="1690689"/>
            <a:ext cx="5462367" cy="477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35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DEFINITION OF EARTHING</a:t>
            </a:r>
          </a:p>
        </p:txBody>
      </p:sp>
    </p:spTree>
    <p:extLst>
      <p:ext uri="{BB962C8B-B14F-4D97-AF65-F5344CB8AC3E}">
        <p14:creationId xmlns:p14="http://schemas.microsoft.com/office/powerpoint/2010/main" val="278047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2.4.2: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SOLIDLY-GROUNDED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fault,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(3/3)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690688"/>
                <a:ext cx="5631873" cy="4959494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 </a:t>
                </a:r>
                <a:r>
                  <a:rPr lang="en-US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power source provides a faulty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𝐹𝐵𝐺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through the solid earth conductor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connected between the neutral point and ground.</a:t>
                </a: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 magnitude of this fault current  is determined by use of the symmetrical components from the relation: </a:t>
                </a: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  </a:t>
                </a:r>
              </a:p>
              <a:p>
                <a:pPr algn="just"/>
                <a:endParaRPr lang="en-US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 </a:t>
                </a:r>
                <a:r>
                  <a:rPr lang="en-US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𝑩𝑮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is predominantly capacitive</a:t>
                </a:r>
                <a:r>
                  <a:rPr lang="en-US" dirty="0">
                    <a:latin typeface="Century Gothic" panose="020B0502020202020204" pitchFamily="34" charset="0"/>
                  </a:rPr>
                  <a:t>, whilst the </a:t>
                </a:r>
                <a:r>
                  <a:rPr lang="en-US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𝑭𝑩𝑮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is predominantly inductive</a:t>
                </a:r>
              </a:p>
              <a:p>
                <a:pPr algn="just"/>
                <a:r>
                  <a:rPr lang="en-US" dirty="0">
                    <a:latin typeface="Century Gothic" panose="020B0502020202020204" pitchFamily="34" charset="0"/>
                  </a:rPr>
                  <a:t>They are </a:t>
                </a:r>
                <a:r>
                  <a:rPr lang="en-US" b="1" dirty="0">
                    <a:latin typeface="Century Gothic" panose="020B0502020202020204" pitchFamily="34" charset="0"/>
                  </a:rPr>
                  <a:t>ANTI-PHASE WITH EACH OTHER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690688"/>
                <a:ext cx="5631873" cy="4959494"/>
              </a:xfrm>
              <a:blipFill>
                <a:blip r:embed="rId2"/>
                <a:stretch>
                  <a:fillRect l="-1407" t="-3071" r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3" y="1690689"/>
            <a:ext cx="5462367" cy="477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36" y="3851451"/>
            <a:ext cx="2094807" cy="7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MERITS AND DEMERITS </a:t>
            </a:r>
          </a:p>
          <a:p>
            <a:pPr marL="0" indent="0" algn="ctr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OF A 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SOLIDLY-GROUNDED</a:t>
            </a:r>
            <a:r>
              <a:rPr lang="en-US" sz="3200" b="1" dirty="0">
                <a:latin typeface="Century Gothic" panose="020B0502020202020204" pitchFamily="34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1376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2.4.2.1: </a:t>
            </a: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Merits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a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Solidly-grounded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99618" cy="5136002"/>
          </a:xfrm>
        </p:spPr>
        <p:txBody>
          <a:bodyPr>
            <a:normAutofit fontScale="85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It is </a:t>
            </a:r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simple, inexpensive </a:t>
            </a:r>
            <a:r>
              <a:rPr lang="en-US" sz="2800" dirty="0">
                <a:latin typeface="Century Gothic" panose="020B0502020202020204" pitchFamily="34" charset="0"/>
              </a:rPr>
              <a:t>and requires no extra equipment.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neutral point is held at earth potential under all operating conditions</a:t>
            </a:r>
            <a:r>
              <a:rPr lang="en-US" sz="2800" dirty="0">
                <a:latin typeface="Century Gothic" panose="020B0502020202020204" pitchFamily="34" charset="0"/>
              </a:rPr>
              <a:t>, and hence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phase voltage </a:t>
            </a:r>
            <a:r>
              <a:rPr lang="en-US" sz="2800" dirty="0">
                <a:latin typeface="Century Gothic" panose="020B0502020202020204" pitchFamily="34" charset="0"/>
              </a:rPr>
              <a:t>for the healthy phases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remain unchanged</a:t>
            </a:r>
            <a:r>
              <a:rPr lang="en-US" sz="2800" dirty="0">
                <a:latin typeface="Century Gothic" panose="020B0502020202020204" pitchFamily="34" charset="0"/>
              </a:rPr>
              <a:t>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Because of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the near constancy of the phase voltages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there is no need to over-insulate (since that costs money) </a:t>
            </a:r>
            <a:r>
              <a:rPr lang="en-US" sz="2800" dirty="0">
                <a:latin typeface="Century Gothic" panose="020B0502020202020204" pitchFamily="34" charset="0"/>
              </a:rPr>
              <a:t>as a measure against insulation breakdown in the event of an earth fault.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On HV systems (132 kV and above), </a:t>
            </a:r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additional savings </a:t>
            </a:r>
            <a:r>
              <a:rPr lang="en-US" sz="2800" dirty="0">
                <a:latin typeface="Century Gothic" panose="020B0502020202020204" pitchFamily="34" charset="0"/>
              </a:rPr>
              <a:t>are available, because for instance, transformer windings with graded/normal insulation can be used</a:t>
            </a:r>
            <a:r>
              <a:rPr lang="en-US" sz="2000" dirty="0">
                <a:latin typeface="Century Gothic" panose="020B0502020202020204" pitchFamily="34" charset="0"/>
              </a:rPr>
              <a:t>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There is 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reduction of hazard voltages</a:t>
            </a:r>
            <a:r>
              <a:rPr lang="en-US" sz="2800" b="1" dirty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to acceptable levels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protection of the system is simplified </a:t>
            </a:r>
            <a:r>
              <a:rPr lang="en-US" sz="2800" dirty="0">
                <a:latin typeface="Century Gothic" panose="020B0502020202020204" pitchFamily="34" charset="0"/>
              </a:rPr>
              <a:t>by virtue of the fact that the ground fault current compares in magnitude with inter-phase fault currents. </a:t>
            </a:r>
          </a:p>
          <a:p>
            <a:pPr marL="0" lvl="0" indent="0" algn="just">
              <a:buNone/>
            </a:pP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NOTE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 </a:t>
            </a: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Because of the above reasons, SOLID EARTHING IS MOST SUITED FOR HV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27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2.4.2.2: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Demerits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a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Solidly-grounded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A solidly grounded system produces the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greatest magnitude of fault current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when a ground fault occurs</a:t>
            </a:r>
          </a:p>
          <a:p>
            <a:pPr marL="566928" lvl="0" indent="-457200" algn="just">
              <a:buFont typeface="+mj-lt"/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increased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ground fault current results in </a:t>
            </a:r>
            <a:r>
              <a:rPr lang="en-US" sz="2400" dirty="0">
                <a:latin typeface="Century Gothic" panose="020B0502020202020204" pitchFamily="34" charset="0"/>
              </a:rPr>
              <a:t>greater influence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(interference) on neighboring communication circuits</a:t>
            </a:r>
            <a:r>
              <a:rPr lang="en-US" sz="2400" b="1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The increased</a:t>
            </a:r>
            <a:r>
              <a:rPr lang="en-US" sz="2400" i="1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ground fault current produces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more conductor heating/burning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>
                <a:latin typeface="Century Gothic" panose="020B0502020202020204" pitchFamily="34" charset="0"/>
              </a:rPr>
              <a:t>Any third harmonic currents that may circulate between neutrals tend to be additive and hence excessive, that is, 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excessive neutral current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1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IMPEDANCE-GROUNDED SYSTEMS</a:t>
            </a:r>
          </a:p>
        </p:txBody>
      </p:sp>
    </p:spTree>
    <p:extLst>
      <p:ext uri="{BB962C8B-B14F-4D97-AF65-F5344CB8AC3E}">
        <p14:creationId xmlns:p14="http://schemas.microsoft.com/office/powerpoint/2010/main" val="373876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2.4.3: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IMPEDANCE-GROUNDED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fault, </a:t>
            </a: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6" y="1825625"/>
            <a:ext cx="10813312" cy="47559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Impedance earthing </a:t>
            </a:r>
            <a:r>
              <a:rPr lang="en-US" sz="2400" dirty="0">
                <a:latin typeface="Century Gothic" panose="020B0502020202020204" pitchFamily="34" charset="0"/>
              </a:rPr>
              <a:t>involves connecting an “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impure</a:t>
            </a:r>
            <a:r>
              <a:rPr lang="en-US" sz="2400" dirty="0">
                <a:latin typeface="Century Gothic" panose="020B0502020202020204" pitchFamily="34" charset="0"/>
              </a:rPr>
              <a:t>” resistor or reactor between the system neutral point and earth. 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endParaRPr lang="en-US" sz="42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sz="5000" dirty="0">
              <a:latin typeface="Century Gothic" panose="020B0502020202020204" pitchFamily="34" charset="0"/>
            </a:endParaRPr>
          </a:p>
          <a:p>
            <a:endParaRPr lang="en-US" sz="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44" y="2636595"/>
            <a:ext cx="8760711" cy="35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2.4.3: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IMPEDANCE-GROUNDED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fault, </a:t>
            </a: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CURRENT DISTRIBUTION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78349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DB483D-EB62-46FC-A73C-FE9D2AD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7423" y="1825625"/>
            <a:ext cx="6186377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fault current          can be resolved into two components, 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one           being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 phase </a:t>
            </a:r>
            <a:r>
              <a:rPr lang="en-US" sz="2400" dirty="0">
                <a:latin typeface="Century Gothic" panose="020B0502020202020204" pitchFamily="34" charset="0"/>
              </a:rPr>
              <a:t>with the voltage to neutral of the faulty phase and 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other           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lagging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it by 90 deg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lagging component </a:t>
            </a:r>
            <a:r>
              <a:rPr lang="en-US" sz="2400" dirty="0">
                <a:latin typeface="Century Gothic" panose="020B0502020202020204" pitchFamily="34" charset="0"/>
              </a:rPr>
              <a:t>of the fault current     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will be in direct phase opposition (anti-phase)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to the resultant capacity current    at the fault location.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0E26CEC-18E0-46F5-882F-C6C223F5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73434" cy="453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CC2CE-5144-4EB1-936B-BF70407E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93" y="1836823"/>
            <a:ext cx="1071744" cy="430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36B2E-9B45-4790-BEB5-77F641291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754" y="2657844"/>
            <a:ext cx="1140760" cy="402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36ED16-4B28-4FAF-8F23-B79C5DC4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68" y="3772428"/>
            <a:ext cx="986697" cy="346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82AF2-6A00-4B53-9E60-862113182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641" y="5019404"/>
            <a:ext cx="1072934" cy="377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DC9C79-DFDF-448B-BD37-3B5CC8FCD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587" y="5665637"/>
            <a:ext cx="835773" cy="3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MERITS AND DEMERITS </a:t>
            </a:r>
          </a:p>
          <a:p>
            <a:pPr marL="0" indent="0" algn="ctr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OF AN </a:t>
            </a: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IMPEDANCE-GROUNDED</a:t>
            </a:r>
            <a:r>
              <a:rPr lang="en-US" sz="3200" b="1" dirty="0">
                <a:latin typeface="Century Gothic" panose="020B0502020202020204" pitchFamily="34" charset="0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88065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2.4.3.: </a:t>
            </a:r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Merits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impedance-grounded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011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minimizes the hazard of arcing grounds </a:t>
            </a:r>
            <a:r>
              <a:rPr lang="en-US" sz="2400" dirty="0">
                <a:latin typeface="Century Gothic" panose="020B0502020202020204" pitchFamily="34" charset="0"/>
              </a:rPr>
              <a:t>(only in case of low resistance value)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ground fault currents are reduced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It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improves system stability </a:t>
            </a:r>
            <a:r>
              <a:rPr lang="en-US" sz="2400" dirty="0">
                <a:latin typeface="Century Gothic" panose="020B0502020202020204" pitchFamily="34" charset="0"/>
              </a:rPr>
              <a:t>under ground fault conditions.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reduces momentary line voltage dip </a:t>
            </a:r>
            <a:r>
              <a:rPr lang="en-US" sz="2400" dirty="0">
                <a:latin typeface="Century Gothic" panose="020B0502020202020204" pitchFamily="34" charset="0"/>
              </a:rPr>
              <a:t>by clearing of ground fault.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minimizes stray ground fault currents for personnel safety 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NOTE: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Due to above reasons, IMPEDANCE GROUNDING IS MOST SUITED FOR LV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43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2.4.3.2: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Demerits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impedance-grounded Systems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phase-earth 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voltage of the healthy phase increases</a:t>
            </a:r>
            <a:r>
              <a:rPr lang="en-US" sz="2800" b="1" dirty="0">
                <a:latin typeface="Century Gothic" panose="020B0502020202020204" pitchFamily="34" charset="0"/>
              </a:rPr>
              <a:t>; </a:t>
            </a:r>
            <a:r>
              <a:rPr lang="en-US" sz="2800" dirty="0">
                <a:latin typeface="Century Gothic" panose="020B0502020202020204" pitchFamily="34" charset="0"/>
              </a:rPr>
              <a:t>can reach √</a:t>
            </a:r>
            <a:r>
              <a:rPr lang="en-US" sz="2800" b="1" dirty="0">
                <a:latin typeface="Century Gothic" panose="020B0502020202020204" pitchFamily="34" charset="0"/>
              </a:rPr>
              <a:t>𝟑 times the normal value under earth-fault conditions</a:t>
            </a:r>
            <a:r>
              <a:rPr lang="en-US" sz="2800" dirty="0">
                <a:latin typeface="Century Gothic" panose="020B0502020202020204" pitchFamily="34" charset="0"/>
              </a:rPr>
              <a:t>, and occasionally some 5% higher, depending on the system 𝑅∕X ratios.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It gives rise to system </a:t>
            </a:r>
            <a:r>
              <a:rPr lang="en-US" sz="28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neutral displacement or offset </a:t>
            </a:r>
            <a:r>
              <a:rPr lang="en-US" sz="2800" dirty="0">
                <a:latin typeface="Century Gothic" panose="020B0502020202020204" pitchFamily="34" charset="0"/>
              </a:rPr>
              <a:t>during ground fault,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neutral displacement also leads to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voltage variations (higher or lower values) </a:t>
            </a:r>
            <a:r>
              <a:rPr lang="en-US" sz="2800" dirty="0">
                <a:latin typeface="Century Gothic" panose="020B0502020202020204" pitchFamily="34" charset="0"/>
              </a:rPr>
              <a:t>in the healthy phases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need to provide earth-current limiting device (resistor or reactor) means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extra investment cost </a:t>
            </a:r>
            <a:r>
              <a:rPr lang="en-US" sz="2800" dirty="0">
                <a:latin typeface="Century Gothic" panose="020B0502020202020204" pitchFamily="34" charset="0"/>
              </a:rPr>
              <a:t>in the system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</a:t>
            </a:r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inductive nature of the impedance earthing</a:t>
            </a:r>
            <a:r>
              <a:rPr lang="en-US" sz="2800" b="1" dirty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is of particular disadvantage with overhead lines exposed to lightning, since </a:t>
            </a:r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traveling lightning waves or impulses are subject to positive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wave reflec</a:t>
            </a:r>
            <a:r>
              <a:rPr lang="en-US" sz="2800" b="1" dirty="0">
                <a:solidFill>
                  <a:srgbClr val="7030A0"/>
                </a:solidFill>
              </a:rPr>
              <a:t>tion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3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2.1: Definition of earthing (1/1)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869" cy="46391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DEFINITION of earthing:</a:t>
            </a:r>
          </a:p>
          <a:p>
            <a:pPr marL="0" indent="0" algn="just">
              <a:buNone/>
            </a:pPr>
            <a:endParaRPr lang="en-US" sz="2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method of </a:t>
            </a:r>
            <a:r>
              <a:rPr lang="en-US" sz="2800" b="1" dirty="0">
                <a:latin typeface="Century Gothic" panose="020B0502020202020204" pitchFamily="34" charset="0"/>
              </a:rPr>
              <a:t>connecting the non-current carrying parts </a:t>
            </a:r>
            <a:r>
              <a:rPr lang="en-US" sz="2800" dirty="0">
                <a:latin typeface="Century Gothic" panose="020B0502020202020204" pitchFamily="34" charset="0"/>
              </a:rPr>
              <a:t>/ frame / metallic body of an </a:t>
            </a:r>
            <a:r>
              <a:rPr lang="en-US" sz="2800" b="1" u="sng" dirty="0">
                <a:latin typeface="Century Gothic" panose="020B0502020202020204" pitchFamily="34" charset="0"/>
              </a:rPr>
              <a:t>electrical equipment to earth </a:t>
            </a:r>
            <a:r>
              <a:rPr lang="en-US" sz="2800" b="1" dirty="0">
                <a:latin typeface="Century Gothic" panose="020B0502020202020204" pitchFamily="34" charset="0"/>
              </a:rPr>
              <a:t>or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800" dirty="0">
                <a:latin typeface="Century Gothic" panose="020B0502020202020204" pitchFamily="34" charset="0"/>
              </a:rPr>
              <a:t>the method of </a:t>
            </a:r>
            <a:r>
              <a:rPr lang="en-US" sz="2800" b="1" dirty="0">
                <a:latin typeface="Century Gothic" panose="020B0502020202020204" pitchFamily="34" charset="0"/>
              </a:rPr>
              <a:t>connecting the </a:t>
            </a:r>
            <a:r>
              <a:rPr lang="en-US" sz="2800" b="1" u="sng" dirty="0">
                <a:latin typeface="Century Gothic" panose="020B0502020202020204" pitchFamily="34" charset="0"/>
              </a:rPr>
              <a:t>neutral/star point of the supply system to</a:t>
            </a:r>
            <a:r>
              <a:rPr lang="en-US" sz="2800" u="sng" dirty="0">
                <a:latin typeface="Century Gothic" panose="020B0502020202020204" pitchFamily="34" charset="0"/>
              </a:rPr>
              <a:t> </a:t>
            </a:r>
            <a:r>
              <a:rPr lang="en-US" sz="2800" b="1" u="sng" dirty="0">
                <a:latin typeface="Century Gothic" panose="020B0502020202020204" pitchFamily="34" charset="0"/>
              </a:rPr>
              <a:t>earth </a:t>
            </a:r>
            <a:r>
              <a:rPr lang="en-US" sz="2800" dirty="0">
                <a:latin typeface="Century Gothic" panose="020B0502020202020204" pitchFamily="34" charset="0"/>
              </a:rPr>
              <a:t>through a wire of negligible resistance</a:t>
            </a:r>
          </a:p>
          <a:p>
            <a:pPr marL="0" indent="0">
              <a:buNone/>
            </a:pPr>
            <a:endParaRPr lang="en-US" sz="2000" b="1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endParaRPr lang="en-US" sz="2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36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RESONANCE-GROUNDED/ARC-SUPPRESSION/PETERSON-COIL SYSTEMS</a:t>
            </a:r>
          </a:p>
        </p:txBody>
      </p:sp>
    </p:spTree>
    <p:extLst>
      <p:ext uri="{BB962C8B-B14F-4D97-AF65-F5344CB8AC3E}">
        <p14:creationId xmlns:p14="http://schemas.microsoft.com/office/powerpoint/2010/main" val="966770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7" y="365125"/>
            <a:ext cx="11015330" cy="1325563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2.4.4: </a:t>
            </a:r>
            <a:r>
              <a:rPr lang="en-US" sz="3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Resonant-grounded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/ Arc-Suppression-coil / Peterson-coil Systems: </a:t>
            </a:r>
            <a:r>
              <a:rPr lang="en-US" sz="3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Phase B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earth fault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116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entury Gothic" panose="020B0502020202020204" pitchFamily="34" charset="0"/>
              </a:rPr>
              <a:t>This method uses the </a:t>
            </a:r>
            <a:r>
              <a:rPr lang="en-US" sz="22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ARC-SUPPRESSION-COIL</a:t>
            </a:r>
            <a:r>
              <a:rPr lang="en-US" sz="2200" dirty="0">
                <a:latin typeface="Century Gothic" panose="020B0502020202020204" pitchFamily="34" charset="0"/>
              </a:rPr>
              <a:t>, also called </a:t>
            </a:r>
            <a:r>
              <a:rPr lang="en-US" sz="22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PETERSON COIL</a:t>
            </a:r>
            <a:r>
              <a:rPr lang="en-US" sz="2200" dirty="0">
                <a:latin typeface="Century Gothic" panose="020B0502020202020204" pitchFamily="34" charset="0"/>
              </a:rPr>
              <a:t>, and attempts to </a:t>
            </a:r>
            <a:r>
              <a:rPr lang="en-US" sz="2200" b="1" dirty="0">
                <a:latin typeface="Century Gothic" panose="020B0502020202020204" pitchFamily="34" charset="0"/>
              </a:rPr>
              <a:t>eliminate the fault current that could cause the </a:t>
            </a:r>
            <a:r>
              <a:rPr lang="en-US" sz="2200" b="1" i="1" dirty="0">
                <a:latin typeface="Century Gothic" panose="020B0502020202020204" pitchFamily="34" charset="0"/>
              </a:rPr>
              <a:t>arcing ground</a:t>
            </a:r>
            <a:r>
              <a:rPr lang="en-US" sz="2200" b="1" dirty="0">
                <a:latin typeface="Century Gothic" panose="020B0502020202020204" pitchFamily="34" charset="0"/>
              </a:rPr>
              <a:t> </a:t>
            </a:r>
            <a:r>
              <a:rPr lang="en-US" sz="2200" dirty="0">
                <a:latin typeface="Century Gothic" panose="020B0502020202020204" pitchFamily="34" charset="0"/>
              </a:rPr>
              <a:t>condition</a:t>
            </a: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Because the </a:t>
            </a:r>
            <a:r>
              <a:rPr lang="en-US" sz="2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resultant earth fault current is very small</a:t>
            </a:r>
            <a:r>
              <a:rPr lang="en-US" sz="2200" dirty="0">
                <a:latin typeface="Century Gothic" panose="020B0502020202020204" pitchFamily="34" charset="0"/>
              </a:rPr>
              <a:t>, the associated </a:t>
            </a:r>
            <a:r>
              <a:rPr lang="en-US" sz="2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touch or step voltage is also small</a:t>
            </a:r>
            <a:r>
              <a:rPr lang="en-US" sz="2200" dirty="0">
                <a:latin typeface="Century Gothic" panose="020B0502020202020204" pitchFamily="34" charset="0"/>
              </a:rPr>
              <a:t>, so that most systems could be operated for long periods with a sustained fault until the fault can be cleared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40" y="3423684"/>
            <a:ext cx="9973339" cy="31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0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56" y="365125"/>
            <a:ext cx="10940902" cy="1325563"/>
          </a:xfrm>
        </p:spPr>
        <p:txBody>
          <a:bodyPr>
            <a:no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2.4.4: </a:t>
            </a:r>
            <a:r>
              <a:rPr lang="en-US" sz="3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Resonant-grounded 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/ Arc-Suppression-coil / Peterson-coil Systems: Phase B earth fault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Voltage to earth of the faulty phase at the point of fault becomes zero.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Healthy phases voltages are is increased to      times the normal value.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 resultant capacity current         equal to </a:t>
            </a:r>
            <a:r>
              <a:rPr lang="en-US" b="1" dirty="0">
                <a:latin typeface="Century Gothic" panose="020B0502020202020204" pitchFamily="34" charset="0"/>
              </a:rPr>
              <a:t>three times the normal line to neutral charging current </a:t>
            </a:r>
            <a:r>
              <a:rPr lang="en-US" dirty="0">
                <a:latin typeface="Century Gothic" panose="020B0502020202020204" pitchFamily="34" charset="0"/>
              </a:rPr>
              <a:t>flows through the fault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Voltage of the faulty phase, i.e., phase voltage, is impressed across the arc suppression coil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 fault current        </a:t>
            </a:r>
            <a:r>
              <a:rPr lang="en-US" b="1" dirty="0">
                <a:latin typeface="Century Gothic" panose="020B0502020202020204" pitchFamily="34" charset="0"/>
              </a:rPr>
              <a:t>restricted in magnitude by the impedance of the coil</a:t>
            </a:r>
            <a:r>
              <a:rPr lang="en-US" dirty="0">
                <a:latin typeface="Century Gothic" panose="020B0502020202020204" pitchFamily="34" charset="0"/>
              </a:rPr>
              <a:t>, flows through the faulted conductor, lagging the voltage of the faulty phase by 90 deg.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capacity current</a:t>
            </a:r>
            <a:r>
              <a:rPr lang="en-US" dirty="0">
                <a:latin typeface="Century Gothic" panose="020B0502020202020204" pitchFamily="34" charset="0"/>
              </a:rPr>
              <a:t>       and the </a:t>
            </a:r>
            <a:r>
              <a:rPr lang="en-US" b="1" dirty="0">
                <a:latin typeface="Century Gothic" panose="020B0502020202020204" pitchFamily="34" charset="0"/>
              </a:rPr>
              <a:t>fault current</a:t>
            </a:r>
            <a:r>
              <a:rPr lang="en-US" dirty="0">
                <a:latin typeface="Century Gothic" panose="020B0502020202020204" pitchFamily="34" charset="0"/>
              </a:rPr>
              <a:t>         are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 direct phase opposition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Hence the FAULT CURRENT IS TOTALLY QUENCHED OR SUPPRESSED</a:t>
            </a:r>
            <a:r>
              <a:rPr lang="en-US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27" y="2374497"/>
            <a:ext cx="785888" cy="59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42" y="3040910"/>
            <a:ext cx="912874" cy="423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2" y="4401876"/>
            <a:ext cx="888908" cy="357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11" y="5270755"/>
            <a:ext cx="908383" cy="42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686" y="5290610"/>
            <a:ext cx="8900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3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DETERMINATION OF INDUCTANCE </a:t>
            </a:r>
          </a:p>
          <a:p>
            <a:pPr marL="0" indent="0" algn="ctr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OF PETERSON-COIL</a:t>
            </a:r>
          </a:p>
        </p:txBody>
      </p:sp>
    </p:spTree>
    <p:extLst>
      <p:ext uri="{BB962C8B-B14F-4D97-AF65-F5344CB8AC3E}">
        <p14:creationId xmlns:p14="http://schemas.microsoft.com/office/powerpoint/2010/main" val="4001468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2.4.4.1: Determination of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inductance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of arc-suppression-coil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</a:rPr>
              <a:t>The capacitive current is </a:t>
            </a:r>
            <a:r>
              <a:rPr lang="en-US" b="1" dirty="0">
                <a:latin typeface="Century Gothic" panose="020B0502020202020204" pitchFamily="34" charset="0"/>
              </a:rPr>
              <a:t>three times </a:t>
            </a:r>
            <a:r>
              <a:rPr lang="en-US" dirty="0">
                <a:latin typeface="Century Gothic" panose="020B0502020202020204" pitchFamily="34" charset="0"/>
              </a:rPr>
              <a:t>the normal phase to neutral current.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Thus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And so for resonant grounding,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Thus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INDUCTANCE IS</a:t>
            </a:r>
            <a:r>
              <a:rPr lang="en-US" dirty="0">
                <a:latin typeface="Century Gothic" panose="020B0502020202020204" pitchFamily="34" charset="0"/>
              </a:rPr>
              <a:t>: 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Where       is the capacitance of each sound conductor to earth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6" y="2583723"/>
            <a:ext cx="1190850" cy="787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67" y="3264199"/>
            <a:ext cx="3461056" cy="914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92" y="4382858"/>
            <a:ext cx="1583322" cy="81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117" y="5444985"/>
            <a:ext cx="364492" cy="4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GROUND OR EARTH RESISTANCE</a:t>
            </a:r>
          </a:p>
        </p:txBody>
      </p:sp>
    </p:spTree>
    <p:extLst>
      <p:ext uri="{BB962C8B-B14F-4D97-AF65-F5344CB8AC3E}">
        <p14:creationId xmlns:p14="http://schemas.microsoft.com/office/powerpoint/2010/main" val="243970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2.5: Ground or Earth Resistance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86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term </a:t>
            </a:r>
            <a:r>
              <a:rPr lang="en-US" sz="2400" b="1" dirty="0">
                <a:latin typeface="Century Gothic" panose="020B0502020202020204" pitchFamily="34" charset="0"/>
              </a:rPr>
              <a:t>“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earth or ground</a:t>
            </a:r>
            <a:r>
              <a:rPr lang="en-US" sz="2400" dirty="0">
                <a:latin typeface="Century Gothic" panose="020B0502020202020204" pitchFamily="34" charset="0"/>
              </a:rPr>
              <a:t>” is defined as a conducting connection by which a circuit or equipment is connected to earth.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 “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ground” consists of</a:t>
            </a:r>
            <a:r>
              <a:rPr lang="en-US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a: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Century Gothic" panose="020B0502020202020204" pitchFamily="34" charset="0"/>
              </a:rPr>
              <a:t>grounding conductor,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Century Gothic" panose="020B0502020202020204" pitchFamily="34" charset="0"/>
              </a:rPr>
              <a:t>bonding connector,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Century Gothic" panose="020B0502020202020204" pitchFamily="34" charset="0"/>
              </a:rPr>
              <a:t>its grounding electrode(s)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Century Gothic" panose="020B0502020202020204" pitchFamily="34" charset="0"/>
              </a:rPr>
              <a:t>soil in contact with the electrode.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ED9EE-CE70-463E-A8F5-FB07691C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92" y="3016251"/>
            <a:ext cx="5528930" cy="35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2.5: Ground or Earth Resistance (2/2)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086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Ideally</a:t>
            </a:r>
            <a:r>
              <a:rPr lang="en-US" sz="2400" dirty="0">
                <a:solidFill>
                  <a:srgbClr val="00B05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an earth resistance should be zero</a:t>
            </a:r>
            <a:r>
              <a:rPr lang="en-US" sz="2400" b="1" dirty="0">
                <a:latin typeface="Century Gothic" panose="020B0502020202020204" pitchFamily="34" charset="0"/>
              </a:rPr>
              <a:t>, </a:t>
            </a:r>
            <a:r>
              <a:rPr lang="en-US" sz="2400" dirty="0">
                <a:latin typeface="Century Gothic" panose="020B0502020202020204" pitchFamily="34" charset="0"/>
              </a:rPr>
              <a:t>in order to: 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200" dirty="0">
                <a:latin typeface="Century Gothic" panose="020B0502020202020204" pitchFamily="34" charset="0"/>
              </a:rPr>
              <a:t>maintain a reference potential for instrument safety, 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200" dirty="0">
                <a:latin typeface="Century Gothic" panose="020B0502020202020204" pitchFamily="34" charset="0"/>
              </a:rPr>
              <a:t>protect against static electricity and 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200" dirty="0">
                <a:latin typeface="Century Gothic" panose="020B0502020202020204" pitchFamily="34" charset="0"/>
              </a:rPr>
              <a:t>limit the equipment ground voltage for operator safety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In reality, this value cannot be achieved.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However,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low earth resistance is required by electrical safety codes and standards</a:t>
            </a:r>
            <a:r>
              <a:rPr lang="en-US" sz="2400" dirty="0">
                <a:latin typeface="Century Gothic" panose="020B0502020202020204" pitchFamily="34" charset="0"/>
              </a:rPr>
              <a:t>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ED9EE-CE70-463E-A8F5-FB07691C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84" y="4231758"/>
            <a:ext cx="5306135" cy="22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5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2.5.1: Ground Electrode Resistance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2"/>
          </a:xfrm>
        </p:spPr>
        <p:txBody>
          <a:bodyPr/>
          <a:lstStyle/>
          <a:p>
            <a:r>
              <a:rPr lang="en-US" sz="2200" dirty="0">
                <a:latin typeface="Century Gothic" panose="020B0502020202020204" pitchFamily="34" charset="0"/>
              </a:rPr>
              <a:t>The resistance of the earthing is made up of the following </a:t>
            </a: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components</a:t>
            </a:r>
            <a:r>
              <a:rPr lang="en-US" sz="2200" dirty="0">
                <a:latin typeface="Century Gothic" panose="020B0502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200" dirty="0">
                <a:latin typeface="Century Gothic" panose="020B0502020202020204" pitchFamily="34" charset="0"/>
              </a:rPr>
              <a:t>1. </a:t>
            </a:r>
            <a:r>
              <a:rPr lang="en-US" sz="22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Resistance of the electrode </a:t>
            </a:r>
            <a:r>
              <a:rPr lang="en-US" sz="2200" dirty="0">
                <a:latin typeface="Century Gothic" panose="020B0502020202020204" pitchFamily="34" charset="0"/>
              </a:rPr>
              <a:t>itself and that of the connection to it.</a:t>
            </a:r>
          </a:p>
          <a:p>
            <a:pPr marL="0" indent="0" algn="just">
              <a:buNone/>
            </a:pPr>
            <a:r>
              <a:rPr lang="en-US" sz="2200" dirty="0">
                <a:latin typeface="Century Gothic" panose="020B0502020202020204" pitchFamily="34" charset="0"/>
              </a:rPr>
              <a:t>2. </a:t>
            </a:r>
            <a:r>
              <a:rPr lang="en-US" sz="2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Contact resistance of the surrounding earth</a:t>
            </a:r>
            <a:r>
              <a:rPr lang="en-US" sz="2200" b="1" dirty="0">
                <a:latin typeface="Century Gothic" panose="020B0502020202020204" pitchFamily="34" charset="0"/>
              </a:rPr>
              <a:t> </a:t>
            </a:r>
            <a:r>
              <a:rPr lang="en-US" sz="2200" dirty="0">
                <a:latin typeface="Century Gothic" panose="020B0502020202020204" pitchFamily="34" charset="0"/>
              </a:rPr>
              <a:t>to the electrode.</a:t>
            </a:r>
          </a:p>
          <a:p>
            <a:pPr marL="0" indent="0" algn="just">
              <a:buNone/>
            </a:pPr>
            <a:r>
              <a:rPr lang="en-US" sz="2200" dirty="0">
                <a:latin typeface="Century Gothic" panose="020B0502020202020204" pitchFamily="34" charset="0"/>
              </a:rPr>
              <a:t>3. </a:t>
            </a:r>
            <a:r>
              <a:rPr lang="en-US" sz="2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Resistance of the earth immediately surrounding the grounding electrode </a:t>
            </a:r>
            <a:r>
              <a:rPr lang="en-US" sz="2200" dirty="0">
                <a:latin typeface="Century Gothic" panose="020B0502020202020204" pitchFamily="34" charset="0"/>
              </a:rPr>
              <a:t>or resistivity of earth, which is often the most significant factor.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47" y="3870255"/>
            <a:ext cx="8012023" cy="27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5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2.5.1: Ground Electrode Resistance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electrode can be thought of as being surrounded by </a:t>
            </a:r>
            <a:r>
              <a:rPr lang="en-US" sz="2400" b="1" dirty="0">
                <a:latin typeface="Century Gothic" panose="020B0502020202020204" pitchFamily="34" charset="0"/>
              </a:rPr>
              <a:t>concentric shells of earth or soil</a:t>
            </a:r>
            <a:r>
              <a:rPr lang="en-US" sz="2400" dirty="0">
                <a:latin typeface="Century Gothic" panose="020B0502020202020204" pitchFamily="34" charset="0"/>
              </a:rPr>
              <a:t>, all of the same thickness.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 The </a:t>
            </a:r>
            <a:r>
              <a:rPr lang="en-US" sz="2400" b="1" dirty="0">
                <a:latin typeface="Century Gothic" panose="020B0502020202020204" pitchFamily="34" charset="0"/>
              </a:rPr>
              <a:t>closer the shell to the electrode</a:t>
            </a:r>
            <a:r>
              <a:rPr lang="en-US" sz="2400" dirty="0">
                <a:latin typeface="Century Gothic" panose="020B0502020202020204" pitchFamily="34" charset="0"/>
              </a:rPr>
              <a:t>, the smaller its surface; hence </a:t>
            </a:r>
            <a:r>
              <a:rPr lang="en-US" sz="2400" b="1" dirty="0">
                <a:latin typeface="Century Gothic" panose="020B0502020202020204" pitchFamily="34" charset="0"/>
              </a:rPr>
              <a:t>the greater its resistance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latin typeface="Century Gothic" panose="020B0502020202020204" pitchFamily="34" charset="0"/>
              </a:rPr>
              <a:t>farther away the shells are from the elec</a:t>
            </a:r>
            <a:r>
              <a:rPr lang="en-US" sz="2400" dirty="0">
                <a:latin typeface="Century Gothic" panose="020B0502020202020204" pitchFamily="34" charset="0"/>
              </a:rPr>
              <a:t>trode, the greater the surface of the shell; hence </a:t>
            </a:r>
            <a:r>
              <a:rPr lang="en-US" sz="2400" b="1" dirty="0">
                <a:latin typeface="Century Gothic" panose="020B0502020202020204" pitchFamily="34" charset="0"/>
              </a:rPr>
              <a:t>the lower the resistance.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1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2.1: Definition of earthing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869" cy="4639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Earthing can be achieved by: </a:t>
            </a:r>
            <a:r>
              <a:rPr lang="en-US" sz="2400" b="1" u="sng" dirty="0">
                <a:latin typeface="Century Gothic" panose="020B0502020202020204" pitchFamily="34" charset="0"/>
              </a:rPr>
              <a:t>electrically connecting </a:t>
            </a:r>
            <a:r>
              <a:rPr lang="en-US" sz="2400" dirty="0">
                <a:latin typeface="Century Gothic" panose="020B0502020202020204" pitchFamily="34" charset="0"/>
              </a:rPr>
              <a:t>the respective parts in the installation to an</a:t>
            </a:r>
          </a:p>
          <a:p>
            <a:pPr marL="514350" indent="-514350">
              <a:buAutoNum type="romanLcParenBoth"/>
            </a:pPr>
            <a:r>
              <a:rPr lang="en-US" sz="2400" b="1" dirty="0">
                <a:latin typeface="Century Gothic" panose="020B0502020202020204" pitchFamily="34" charset="0"/>
              </a:rPr>
              <a:t>earth mat </a:t>
            </a:r>
            <a:r>
              <a:rPr lang="en-US" sz="2400" dirty="0">
                <a:latin typeface="Century Gothic" panose="020B0502020202020204" pitchFamily="34" charset="0"/>
              </a:rPr>
              <a:t>(system of copper conductors) </a:t>
            </a:r>
            <a:r>
              <a:rPr lang="en-US" sz="2400" b="1" dirty="0">
                <a:latin typeface="Century Gothic" panose="020B0502020202020204" pitchFamily="34" charset="0"/>
              </a:rPr>
              <a:t>or</a:t>
            </a:r>
          </a:p>
          <a:p>
            <a:pPr marL="514350" indent="-514350">
              <a:buAutoNum type="romanLcParenBoth"/>
            </a:pPr>
            <a:r>
              <a:rPr lang="en-US" sz="2400" b="1" dirty="0">
                <a:latin typeface="Century Gothic" panose="020B0502020202020204" pitchFamily="34" charset="0"/>
              </a:rPr>
              <a:t>electrode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placed near the soil or below the ground level.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55" y="3962302"/>
            <a:ext cx="5954243" cy="23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6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EFFECT OF ROD 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SIZE</a:t>
            </a:r>
            <a:r>
              <a:rPr lang="en-US" sz="3200" b="1" dirty="0">
                <a:latin typeface="Century Gothic" panose="020B0502020202020204" pitchFamily="34" charset="0"/>
              </a:rPr>
              <a:t> AND </a:t>
            </a: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DEPTH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>
                <a:latin typeface="Century Gothic" panose="020B0502020202020204" pitchFamily="34" charset="0"/>
              </a:rPr>
              <a:t>ON RESISTANCE</a:t>
            </a:r>
          </a:p>
        </p:txBody>
      </p:sp>
    </p:spTree>
    <p:extLst>
      <p:ext uri="{BB962C8B-B14F-4D97-AF65-F5344CB8AC3E}">
        <p14:creationId xmlns:p14="http://schemas.microsoft.com/office/powerpoint/2010/main" val="176704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2.5.2: Effect of Ground Rod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Size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Depth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on Resistance (1/3)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053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Effect of rod SIZE</a:t>
            </a:r>
            <a:r>
              <a:rPr lang="en-US" sz="2200" dirty="0">
                <a:latin typeface="Century Gothic" panose="020B0502020202020204" pitchFamily="34" charset="0"/>
              </a:rPr>
              <a:t>: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u="sng" dirty="0">
                <a:latin typeface="Century Gothic" panose="020B0502020202020204" pitchFamily="34" charset="0"/>
              </a:rPr>
              <a:t>INCREASING THE DIAMETER </a:t>
            </a:r>
            <a:r>
              <a:rPr lang="en-US" sz="2400" dirty="0">
                <a:latin typeface="Century Gothic" panose="020B0502020202020204" pitchFamily="34" charset="0"/>
              </a:rPr>
              <a:t>of the rod, </a:t>
            </a:r>
            <a:r>
              <a:rPr lang="en-US" sz="2400" b="1" u="sng" dirty="0">
                <a:latin typeface="Century Gothic" panose="020B0502020202020204" pitchFamily="34" charset="0"/>
              </a:rPr>
              <a:t>DOES NOT MATERIALLY REDUCE ITS RESISTANCE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It’s found out that, </a:t>
            </a:r>
            <a:r>
              <a:rPr lang="en-US" sz="2400" b="1" dirty="0">
                <a:latin typeface="Century Gothic" panose="020B0502020202020204" pitchFamily="34" charset="0"/>
              </a:rPr>
              <a:t>doubling the diameter of the ground rod reduces resistance by less than 10%.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A minimum diameter of 5/8 in (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1.59 cm) is required for steel rods</a:t>
            </a:r>
            <a:r>
              <a:rPr lang="en-US" sz="2400" dirty="0">
                <a:latin typeface="Century Gothic" panose="020B0502020202020204" pitchFamily="34" charset="0"/>
              </a:rPr>
              <a:t>, and 1/2 in </a:t>
            </a:r>
            <a:r>
              <a:rPr lang="en-US" sz="24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(1.27 cm) for copper or copper clad steel rods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u="sng" dirty="0">
                <a:solidFill>
                  <a:srgbClr val="C00000"/>
                </a:solidFill>
                <a:latin typeface="Century Gothic" panose="020B0502020202020204" pitchFamily="34" charset="0"/>
              </a:rPr>
              <a:t>Minimum (STANDARD) PRACTICAL DIAMETERS for driving limitations </a:t>
            </a:r>
            <a:r>
              <a:rPr lang="en-US" sz="2400" dirty="0">
                <a:latin typeface="Century Gothic" panose="020B0502020202020204" pitchFamily="34" charset="0"/>
              </a:rPr>
              <a:t>for 10 ft (3 m) rods are:</a:t>
            </a: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	•</a:t>
            </a:r>
            <a:r>
              <a:rPr lang="en-US" sz="2200" dirty="0">
                <a:latin typeface="Century Gothic" panose="020B0502020202020204" pitchFamily="34" charset="0"/>
              </a:rPr>
              <a:t>1/2 in (1.27 cm) - in average soil</a:t>
            </a:r>
          </a:p>
          <a:p>
            <a:pPr marL="0" indent="0">
              <a:buNone/>
            </a:pPr>
            <a:r>
              <a:rPr lang="en-US" sz="2200" dirty="0">
                <a:latin typeface="Century Gothic" panose="020B0502020202020204" pitchFamily="34" charset="0"/>
              </a:rPr>
              <a:t>	•5/8 in (1.59 cm) - in moist soil</a:t>
            </a:r>
          </a:p>
          <a:p>
            <a:pPr marL="0" indent="0">
              <a:buNone/>
            </a:pPr>
            <a:r>
              <a:rPr lang="en-US" sz="2200" dirty="0">
                <a:latin typeface="Century Gothic" panose="020B0502020202020204" pitchFamily="34" charset="0"/>
              </a:rPr>
              <a:t>	•3/4 in (1.91 cm) - in hard soil or more than 10 ft driving depths</a:t>
            </a:r>
            <a:r>
              <a:rPr lang="en-US" sz="2000" dirty="0">
                <a:latin typeface="Century Gothic" panose="020B0502020202020204" pitchFamily="34" charset="0"/>
              </a:rPr>
              <a:t>.  </a:t>
            </a:r>
            <a:r>
              <a:rPr lang="en-US" sz="2200" dirty="0">
                <a:latin typeface="Century Gothic" panose="020B0502020202020204" pitchFamily="34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56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2.5.2: Effect of Ground Rod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Size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and </a:t>
            </a: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Depth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on Resistance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0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600" b="1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Effect of DEPTH of rod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0" algn="just">
              <a:buNone/>
            </a:pPr>
            <a:r>
              <a:rPr lang="en-US" sz="28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Comments: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As a ground rod is driven deeper into the earth, its resistance is substantially reduced, but only up to point, AND THEN LEVELS OFF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The NEC code requires </a:t>
            </a:r>
            <a:r>
              <a:rPr lang="en-US" sz="2800" b="1" dirty="0">
                <a:latin typeface="Century Gothic" panose="020B0502020202020204" pitchFamily="34" charset="0"/>
              </a:rPr>
              <a:t>a minimum of 8 ft (2.4 m) to be in contact with the soil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The </a:t>
            </a:r>
            <a:r>
              <a:rPr lang="en-US" sz="2800" b="1" dirty="0">
                <a:latin typeface="Century Gothic" panose="020B0502020202020204" pitchFamily="34" charset="0"/>
              </a:rPr>
              <a:t>most common is a 10 ft (3 m) cylindrical rod </a:t>
            </a:r>
            <a:r>
              <a:rPr lang="en-US" sz="2800" dirty="0">
                <a:latin typeface="Century Gothic" panose="020B0502020202020204" pitchFamily="34" charset="0"/>
              </a:rPr>
              <a:t>that meets the requirements of the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3" y="2052084"/>
            <a:ext cx="5346655" cy="2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FACTORS AFFECTING SOIL RESISTIVITY</a:t>
            </a:r>
          </a:p>
        </p:txBody>
      </p:sp>
    </p:spTree>
    <p:extLst>
      <p:ext uri="{BB962C8B-B14F-4D97-AF65-F5344CB8AC3E}">
        <p14:creationId xmlns:p14="http://schemas.microsoft.com/office/powerpoint/2010/main" val="1886569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2.5.2: Effect of Ground Rod Size and Depth on Resistance (3/3) –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FACTORS AFFECTING SOIL RESISTIVITY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Century Gothic" panose="020B0502020202020204" pitchFamily="34" charset="0"/>
              </a:rPr>
              <a:t>Soil resistivity </a:t>
            </a:r>
            <a:r>
              <a:rPr lang="en-US" sz="2400" dirty="0">
                <a:latin typeface="Century Gothic" panose="020B0502020202020204" pitchFamily="34" charset="0"/>
              </a:rPr>
              <a:t>is the </a:t>
            </a:r>
            <a:r>
              <a:rPr lang="en-US" sz="2400" b="1" dirty="0">
                <a:latin typeface="Century Gothic" panose="020B0502020202020204" pitchFamily="34" charset="0"/>
              </a:rPr>
              <a:t>key factor that determines what the resistance of a grounding electrode will be</a:t>
            </a:r>
            <a:r>
              <a:rPr lang="en-US" sz="2400" dirty="0">
                <a:latin typeface="Century Gothic" panose="020B0502020202020204" pitchFamily="34" charset="0"/>
              </a:rPr>
              <a:t>, and to what depth it must be driven to obtain low ground resistance.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Soil resistivity is </a:t>
            </a: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DETERMINED LARGELY BY ITS CONTENT OF ELECTROLYTES</a:t>
            </a:r>
            <a:r>
              <a:rPr lang="en-US" sz="2400" dirty="0">
                <a:latin typeface="Century Gothic" panose="020B0502020202020204" pitchFamily="34" charset="0"/>
              </a:rPr>
              <a:t>, consisting of moisture, minerals and dissolved salts</a:t>
            </a:r>
          </a:p>
          <a:p>
            <a:pPr lvl="1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Century Gothic" panose="020B0502020202020204" pitchFamily="34" charset="0"/>
              </a:rPr>
              <a:t>A </a:t>
            </a:r>
            <a:r>
              <a:rPr lang="en-US" sz="2200" b="1" dirty="0">
                <a:latin typeface="Century Gothic" panose="020B0502020202020204" pitchFamily="34" charset="0"/>
              </a:rPr>
              <a:t>dry soil has high resistivity if it contains no soluble salts</a:t>
            </a:r>
            <a:r>
              <a:rPr lang="en-US" sz="2200" dirty="0">
                <a:latin typeface="Century Gothic" panose="020B0502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dirty="0">
                <a:latin typeface="Century Gothic" panose="020B0502020202020204" pitchFamily="34" charset="0"/>
              </a:rPr>
              <a:t>Soil resistivity is also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INFLUENCED BY TEMPERATURE</a:t>
            </a:r>
            <a:r>
              <a:rPr lang="en-US" sz="2400" dirty="0">
                <a:latin typeface="Century Gothic" panose="020B0502020202020204" pitchFamily="34" charset="0"/>
              </a:rPr>
              <a:t>.  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latin typeface="Century Gothic" panose="020B0502020202020204" pitchFamily="34" charset="0"/>
              </a:rPr>
              <a:t>National Electric Code </a:t>
            </a:r>
            <a:r>
              <a:rPr lang="en-US" sz="2400" dirty="0">
                <a:latin typeface="Century Gothic" panose="020B0502020202020204" pitchFamily="34" charset="0"/>
              </a:rPr>
              <a:t>(NEC) code states that the </a:t>
            </a:r>
            <a:r>
              <a:rPr lang="en-US" sz="2400" b="1" dirty="0">
                <a:latin typeface="Century Gothic" panose="020B0502020202020204" pitchFamily="34" charset="0"/>
              </a:rPr>
              <a:t>resistance to ground shall not exceed 25 ohm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The </a:t>
            </a:r>
            <a:r>
              <a:rPr lang="en-US" sz="2400" b="1" dirty="0">
                <a:latin typeface="Century Gothic" panose="020B0502020202020204" pitchFamily="34" charset="0"/>
              </a:rPr>
              <a:t>lower the ground resistance, the safer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65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TYPICAL GROUNDING RESISTANCE VALUES</a:t>
            </a:r>
          </a:p>
        </p:txBody>
      </p:sp>
    </p:spTree>
    <p:extLst>
      <p:ext uri="{BB962C8B-B14F-4D97-AF65-F5344CB8AC3E}">
        <p14:creationId xmlns:p14="http://schemas.microsoft.com/office/powerpoint/2010/main" val="649314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2.6: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Typical Grounding Resistance Values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Substations for Various Installations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6A15-716B-4374-BE92-68001F56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>
              <a:latin typeface="Century Gothic" panose="020B0502020202020204" pitchFamily="34" charset="0"/>
            </a:endParaRPr>
          </a:p>
          <a:p>
            <a:endParaRPr lang="en-US" sz="2200" dirty="0">
              <a:latin typeface="Century Gothic" panose="020B0502020202020204" pitchFamily="34" charset="0"/>
            </a:endParaRPr>
          </a:p>
          <a:p>
            <a:r>
              <a:rPr lang="en-US" sz="2200" dirty="0">
                <a:latin typeface="Century Gothic" panose="020B0502020202020204" pitchFamily="34" charset="0"/>
              </a:rPr>
              <a:t>Tower footing resistance should not be more than 10 ohm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A100A-39D5-4699-8DDC-4CFB545D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60" y="1967020"/>
            <a:ext cx="10047079" cy="41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7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NEED FOR OVERHEAD EARTH WIRE (OHEW)</a:t>
            </a:r>
          </a:p>
        </p:txBody>
      </p:sp>
    </p:spTree>
    <p:extLst>
      <p:ext uri="{BB962C8B-B14F-4D97-AF65-F5344CB8AC3E}">
        <p14:creationId xmlns:p14="http://schemas.microsoft.com/office/powerpoint/2010/main" val="748733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2.7: Need for earth/shield/static (E/S/S) wire or overhead earth wire (OHEW)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500" dirty="0">
                <a:latin typeface="Century Gothic" panose="020B0502020202020204" pitchFamily="34" charset="0"/>
              </a:rPr>
              <a:t>In places where there is few or lack of lightning, many transmission lines may have no OHEW. </a:t>
            </a:r>
          </a:p>
          <a:p>
            <a:pPr algn="just"/>
            <a:r>
              <a:rPr lang="en-US" sz="3500" dirty="0">
                <a:latin typeface="Century Gothic" panose="020B0502020202020204" pitchFamily="34" charset="0"/>
              </a:rPr>
              <a:t>Lightning may flash insulators and strike directly the line conductor. </a:t>
            </a:r>
          </a:p>
          <a:p>
            <a:pPr algn="just"/>
            <a:r>
              <a:rPr lang="en-US" sz="3500" dirty="0">
                <a:latin typeface="Century Gothic" panose="020B0502020202020204" pitchFamily="34" charset="0"/>
              </a:rPr>
              <a:t>And so the </a:t>
            </a:r>
            <a:r>
              <a:rPr lang="en-US" sz="3500" b="1" dirty="0">
                <a:latin typeface="Century Gothic" panose="020B0502020202020204" pitchFamily="34" charset="0"/>
              </a:rPr>
              <a:t>OHEW offers the following advantages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</a:p>
          <a:p>
            <a:pPr marL="514350" indent="-514350" algn="just">
              <a:buAutoNum type="arabicParenBoth"/>
            </a:pP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Protection</a:t>
            </a:r>
            <a:r>
              <a:rPr lang="en-US" sz="3200" dirty="0">
                <a:latin typeface="Century Gothic" panose="020B0502020202020204" pitchFamily="34" charset="0"/>
              </a:rPr>
              <a:t> for places with massive electrical storms and </a:t>
            </a: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against direct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lightning strikes</a:t>
            </a:r>
            <a:r>
              <a:rPr lang="en-US" sz="3200" dirty="0"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buAutoNum type="arabicParenBoth"/>
            </a:pPr>
            <a:r>
              <a:rPr lang="en-US" sz="3200" dirty="0">
                <a:latin typeface="Century Gothic" panose="020B0502020202020204" pitchFamily="34" charset="0"/>
              </a:rPr>
              <a:t>They </a:t>
            </a:r>
            <a:r>
              <a:rPr lang="en-US" sz="32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provide a superior earth path</a:t>
            </a:r>
            <a:r>
              <a:rPr lang="en-US" sz="3200" dirty="0">
                <a:latin typeface="Century Gothic" panose="020B0502020202020204" pitchFamily="34" charset="0"/>
              </a:rPr>
              <a:t>, in the case of phase to earth faults.</a:t>
            </a:r>
          </a:p>
          <a:p>
            <a:pPr marL="514350" indent="-514350" algn="just">
              <a:buAutoNum type="arabicParenBoth"/>
            </a:pPr>
            <a:r>
              <a:rPr lang="en-US" sz="3200" dirty="0">
                <a:latin typeface="Century Gothic" panose="020B0502020202020204" pitchFamily="34" charset="0"/>
              </a:rPr>
              <a:t>The OHEW also 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helps to even out the earthing systems on structures </a:t>
            </a:r>
            <a:r>
              <a:rPr lang="en-US" sz="3200" b="1" dirty="0">
                <a:latin typeface="Century Gothic" panose="020B0502020202020204" pitchFamily="34" charset="0"/>
              </a:rPr>
              <a:t>and k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eep the average resistance of the structures taken over a max of 3 to below 10 ohms or 5 ohms </a:t>
            </a:r>
            <a:r>
              <a:rPr lang="en-US" sz="3200" dirty="0">
                <a:latin typeface="Century Gothic" panose="020B0502020202020204" pitchFamily="34" charset="0"/>
              </a:rPr>
              <a:t>when within 5 km of a switchyard. </a:t>
            </a:r>
          </a:p>
          <a:p>
            <a:pPr marL="514350" indent="-514350" algn="just">
              <a:buAutoNum type="arabicParenBoth"/>
            </a:pPr>
            <a:r>
              <a:rPr lang="en-US" sz="32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Protection/switchgear operating times can be improved </a:t>
            </a:r>
            <a:r>
              <a:rPr lang="en-US" sz="3200" dirty="0">
                <a:latin typeface="Century Gothic" panose="020B0502020202020204" pitchFamily="34" charset="0"/>
              </a:rPr>
              <a:t>(by reducing damage, improving discrimination and minimizing system instability). </a:t>
            </a:r>
          </a:p>
          <a:p>
            <a:pPr marL="514350" indent="-514350" algn="just">
              <a:buAutoNum type="arabicParenBoth"/>
            </a:pPr>
            <a:r>
              <a:rPr lang="en-US" sz="3200" dirty="0">
                <a:latin typeface="Century Gothic" panose="020B0502020202020204" pitchFamily="34" charset="0"/>
              </a:rPr>
              <a:t>The OHEW affords </a:t>
            </a:r>
            <a:r>
              <a:rPr lang="en-US" sz="3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greater safety to operatives </a:t>
            </a:r>
            <a:r>
              <a:rPr lang="en-US" sz="3200" dirty="0">
                <a:latin typeface="Century Gothic" panose="020B0502020202020204" pitchFamily="34" charset="0"/>
              </a:rPr>
              <a:t>via employment of drain earthing schemes. </a:t>
            </a:r>
          </a:p>
          <a:p>
            <a:pPr marL="514350" indent="-514350" algn="just">
              <a:buAutoNum type="arabicParenBoth"/>
            </a:pPr>
            <a:r>
              <a:rPr lang="en-US" sz="3200" dirty="0">
                <a:latin typeface="Century Gothic" panose="020B0502020202020204" pitchFamily="34" charset="0"/>
              </a:rPr>
              <a:t>If the transmission line can also </a:t>
            </a:r>
            <a:r>
              <a:rPr lang="en-US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provide a valuable route for communication &amp; control of the network</a:t>
            </a:r>
            <a:r>
              <a:rPr lang="en-US" sz="3200" dirty="0">
                <a:latin typeface="Century Gothic" panose="020B0502020202020204" pitchFamily="34" charset="0"/>
              </a:rPr>
              <a:t>, an Optical Ground Wire (OPGW) design is ideal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54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EXERECISES</a:t>
            </a:r>
          </a:p>
        </p:txBody>
      </p:sp>
    </p:spTree>
    <p:extLst>
      <p:ext uri="{BB962C8B-B14F-4D97-AF65-F5344CB8AC3E}">
        <p14:creationId xmlns:p14="http://schemas.microsoft.com/office/powerpoint/2010/main" val="319424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GENERAL TYPES AND PURPOSES OF EARTHING</a:t>
            </a:r>
          </a:p>
        </p:txBody>
      </p:sp>
    </p:spTree>
    <p:extLst>
      <p:ext uri="{BB962C8B-B14F-4D97-AF65-F5344CB8AC3E}">
        <p14:creationId xmlns:p14="http://schemas.microsoft.com/office/powerpoint/2010/main" val="3725469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2.8: EXERCISES (1/2)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501856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Exercise 2.1</a:t>
            </a:r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(a)	With the aid of diagrams, explain the following:</a:t>
            </a:r>
          </a:p>
          <a:p>
            <a:pPr marL="966978" lvl="1" indent="-400050">
              <a:buFont typeface="+mj-lt"/>
              <a:buAutoNum type="romanLcPeriod"/>
            </a:pPr>
            <a:r>
              <a:rPr lang="en-US" sz="1800" dirty="0">
                <a:latin typeface="Century Gothic" panose="020B0502020202020204" pitchFamily="34" charset="0"/>
              </a:rPr>
              <a:t>step voltage</a:t>
            </a:r>
          </a:p>
          <a:p>
            <a:pPr marL="966978" lvl="1" indent="-400050">
              <a:buFont typeface="+mj-lt"/>
              <a:buAutoNum type="romanLcPeriod"/>
            </a:pPr>
            <a:r>
              <a:rPr lang="en-US" sz="1800" dirty="0">
                <a:latin typeface="Century Gothic" panose="020B0502020202020204" pitchFamily="34" charset="0"/>
              </a:rPr>
              <a:t>touch voltage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(b)	With the aid of diagrams, explain the term “resonant grounding</a:t>
            </a:r>
            <a:r>
              <a:rPr lang="en-US" sz="1800" i="1" dirty="0">
                <a:latin typeface="Century Gothic" panose="020B0502020202020204" pitchFamily="34" charset="0"/>
              </a:rPr>
              <a:t>” </a:t>
            </a:r>
            <a:r>
              <a:rPr lang="en-US" sz="1800" dirty="0">
                <a:latin typeface="Century Gothic" panose="020B0502020202020204" pitchFamily="34" charset="0"/>
              </a:rPr>
              <a:t>as applied in systems grounding.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(c)	Give TWO advantages and disadvantages EACH of ungrounded system earthing.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(d)	With the aid of diagrams, show and explain the current distribution when a single phase-earth fault occurs in an “impedance grounded” power system</a:t>
            </a:r>
          </a:p>
          <a:p>
            <a:r>
              <a:rPr lang="en-US" sz="1800" b="1" dirty="0">
                <a:latin typeface="Century Gothic" panose="020B0502020202020204" pitchFamily="34" charset="0"/>
              </a:rPr>
              <a:t>Exercise 2.2</a:t>
            </a:r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(a)	What is earthing? Give any TWO reasons why earthing is employed.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(b)	With the aid of diagrams, show and explain the current distribution when a single phase-earth fault occurs in a “solidly grounded” power system.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(c)	Give 2 advantages and disadvantages each of an “impedance grounding” in a power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71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2.8: EXERCISES (2/2)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501856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Exercise 2.3</a:t>
            </a: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(a) Explain what earthing is. Give any TWO (2) reasons why earthing is employed.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(b)	Explain (without diagrams) the terms step potential and touch potential as applied in earthing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(c)	What do you understand by the term arcing grounds? 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(d)	With the aid of diagrams, show and explain the current distribution when a single phase-earth fault occurs in a solidly grounded power system.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(e)	Give TWO (2) advantages and disadvantages EACH of solid grounding in a power system. 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(f)	Give a sketch relating the soil resistance  and depth of penetration   of the ground electrode, and briefly discuss. 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(g)	Mention any THREE (3) uses of the overhead earth wire (OHEW) in a power transmission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47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614" y="3111579"/>
            <a:ext cx="6858000" cy="93540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End of Section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874" y="1180961"/>
            <a:ext cx="6858000" cy="1228751"/>
          </a:xfrm>
        </p:spPr>
        <p:txBody>
          <a:bodyPr>
            <a:normAutofit/>
          </a:bodyPr>
          <a:lstStyle/>
          <a:p>
            <a:endParaRPr lang="en-GB" sz="21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95318" y="5705805"/>
            <a:ext cx="932864" cy="273844"/>
          </a:xfrm>
        </p:spPr>
        <p:txBody>
          <a:bodyPr/>
          <a:lstStyle/>
          <a:p>
            <a:r>
              <a:rPr lang="en-GB" sz="1050" b="1" dirty="0">
                <a:solidFill>
                  <a:prstClr val="white"/>
                </a:solidFill>
                <a:latin typeface="Century Gothic" panose="020B0502020202020204" pitchFamily="34" charset="0"/>
              </a:rPr>
              <a:t>Jan 2014</a:t>
            </a:r>
          </a:p>
        </p:txBody>
      </p:sp>
    </p:spTree>
    <p:extLst>
      <p:ext uri="{BB962C8B-B14F-4D97-AF65-F5344CB8AC3E}">
        <p14:creationId xmlns:p14="http://schemas.microsoft.com/office/powerpoint/2010/main" val="387577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2.2: General types and purposes of earthing (1/2)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3" y="1825624"/>
            <a:ext cx="10964007" cy="4530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General types of earthing </a:t>
            </a:r>
            <a:r>
              <a:rPr lang="en-US" b="1" dirty="0">
                <a:solidFill>
                  <a:srgbClr val="00B0F0"/>
                </a:solidFill>
                <a:latin typeface="Century Gothic" panose="020B0502020202020204" pitchFamily="34" charset="0"/>
              </a:rPr>
              <a:t>(1)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Equipment Earthing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(2)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System Earthing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3100" b="1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EQUIPMENT EARTHING </a:t>
            </a:r>
            <a:r>
              <a:rPr lang="en-US" sz="3100" b="1" dirty="0">
                <a:solidFill>
                  <a:srgbClr val="055D13"/>
                </a:solidFill>
                <a:latin typeface="Century Gothic" panose="020B0502020202020204" pitchFamily="34" charset="0"/>
              </a:rPr>
              <a:t>–</a:t>
            </a:r>
            <a:r>
              <a:rPr lang="en-US" sz="31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3100" dirty="0">
                <a:latin typeface="Century Gothic" panose="020B0502020202020204" pitchFamily="34" charset="0"/>
              </a:rPr>
              <a:t>It is </a:t>
            </a:r>
            <a:r>
              <a:rPr lang="en-US" sz="31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also called general earthing</a:t>
            </a:r>
            <a:r>
              <a:rPr lang="en-US" sz="3100" dirty="0">
                <a:latin typeface="Century Gothic" panose="020B0502020202020204" pitchFamily="34" charset="0"/>
              </a:rPr>
              <a:t>, and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3100" dirty="0">
                <a:latin typeface="Century Gothic" panose="020B0502020202020204" pitchFamily="34" charset="0"/>
              </a:rPr>
              <a:t>deals with the earthing of non-current carrying parts (frame or metallic body) of the electrical equipment </a:t>
            </a:r>
          </a:p>
          <a:p>
            <a:pPr marL="457200" indent="-457200" algn="just">
              <a:buFont typeface="+mj-lt"/>
              <a:buAutoNum type="alphaLcParenR"/>
            </a:pPr>
            <a:endParaRPr lang="en-US" sz="3100" dirty="0"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US" sz="31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PURPOSES of </a:t>
            </a:r>
            <a:r>
              <a:rPr lang="en-US" sz="31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equipment earthing</a:t>
            </a:r>
            <a:r>
              <a:rPr lang="en-US" sz="3100" dirty="0">
                <a:latin typeface="Century Gothic" panose="020B0502020202020204" pitchFamily="34" charset="0"/>
              </a:rPr>
              <a:t>: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100" dirty="0">
                <a:latin typeface="Century Gothic" panose="020B0502020202020204" pitchFamily="34" charset="0"/>
              </a:rPr>
              <a:t>ensure </a:t>
            </a:r>
            <a:r>
              <a:rPr lang="en-US" sz="3100" b="1" dirty="0">
                <a:latin typeface="Century Gothic" panose="020B0502020202020204" pitchFamily="34" charset="0"/>
              </a:rPr>
              <a:t>safety of personnel </a:t>
            </a:r>
            <a:r>
              <a:rPr lang="en-US" sz="3100" dirty="0">
                <a:latin typeface="Century Gothic" panose="020B0502020202020204" pitchFamily="34" charset="0"/>
              </a:rPr>
              <a:t>from electric shock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3100" b="1" dirty="0">
                <a:latin typeface="Century Gothic" panose="020B0502020202020204" pitchFamily="34" charset="0"/>
              </a:rPr>
              <a:t>protect the equipment </a:t>
            </a:r>
            <a:r>
              <a:rPr lang="en-US" sz="3100" dirty="0">
                <a:latin typeface="Century Gothic" panose="020B0502020202020204" pitchFamily="34" charset="0"/>
              </a:rPr>
              <a:t>from lightning strokes and earth fault conditions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100" b="1" dirty="0">
                <a:latin typeface="Century Gothic" panose="020B0502020202020204" pitchFamily="34" charset="0"/>
              </a:rPr>
              <a:t>provide easy path for the fault or leakage current </a:t>
            </a:r>
            <a:r>
              <a:rPr lang="en-US" sz="3100" dirty="0">
                <a:latin typeface="Century Gothic" panose="020B0502020202020204" pitchFamily="34" charset="0"/>
              </a:rPr>
              <a:t>to flow through it to earth  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7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2.2: General types and purposes of earthing (2/2)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1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SYSTEM EARTHING </a:t>
            </a:r>
            <a:r>
              <a:rPr lang="en-US" sz="2400" dirty="0">
                <a:latin typeface="Century Gothic" panose="020B0502020202020204" pitchFamily="34" charset="0"/>
              </a:rPr>
              <a:t>–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entury Gothic" panose="020B0502020202020204" pitchFamily="34" charset="0"/>
              </a:rPr>
              <a:t>It is </a:t>
            </a:r>
            <a:r>
              <a:rPr lang="en-US" sz="2400" b="1" dirty="0">
                <a:latin typeface="Century Gothic" panose="020B0502020202020204" pitchFamily="34" charset="0"/>
              </a:rPr>
              <a:t>also called 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neutral earthing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>
                <a:latin typeface="Century Gothic" panose="020B0502020202020204" pitchFamily="34" charset="0"/>
              </a:rPr>
              <a:t>It involves the connection of star-connected, 3-phase windings of transformers, motors, generators,…etc., to earth through a low resistance wire.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PURPOSES of </a:t>
            </a:r>
            <a:r>
              <a:rPr lang="en-US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system earthing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b="1" dirty="0">
                <a:latin typeface="Century Gothic" panose="020B0502020202020204" pitchFamily="34" charset="0"/>
              </a:rPr>
              <a:t>provide safety of equipment and personnel</a:t>
            </a:r>
            <a:r>
              <a:rPr lang="en-US" sz="2200" dirty="0">
                <a:latin typeface="Century Gothic" panose="020B0502020202020204" pitchFamily="34" charset="0"/>
              </a:rPr>
              <a:t> against lightning and voltage surges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b="1" dirty="0">
                <a:latin typeface="Century Gothic" panose="020B0502020202020204" pitchFamily="34" charset="0"/>
              </a:rPr>
              <a:t>provide discharge path</a:t>
            </a:r>
            <a:r>
              <a:rPr lang="en-US" sz="2200" dirty="0">
                <a:latin typeface="Century Gothic" panose="020B0502020202020204" pitchFamily="34" charset="0"/>
              </a:rPr>
              <a:t> for surge arrestors, gaps and other similar devices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200" b="1" dirty="0">
                <a:latin typeface="Century Gothic" panose="020B0502020202020204" pitchFamily="34" charset="0"/>
              </a:rPr>
              <a:t>provide means of positively discharging and de-energizing feeders or equipment </a:t>
            </a:r>
            <a:r>
              <a:rPr lang="en-US" sz="2200" dirty="0">
                <a:latin typeface="Century Gothic" panose="020B0502020202020204" pitchFamily="34" charset="0"/>
              </a:rPr>
              <a:t>before undertaking maintenance works on them  </a:t>
            </a:r>
          </a:p>
        </p:txBody>
      </p:sp>
    </p:spTree>
    <p:extLst>
      <p:ext uri="{BB962C8B-B14F-4D97-AF65-F5344CB8AC3E}">
        <p14:creationId xmlns:p14="http://schemas.microsoft.com/office/powerpoint/2010/main" val="156202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C0CA-6A5E-4AD6-AADD-50B21A4D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6C73-9E4C-4947-AAFF-FB24A7AC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HAZARD VOLTAGES</a:t>
            </a:r>
          </a:p>
        </p:txBody>
      </p:sp>
    </p:spTree>
    <p:extLst>
      <p:ext uri="{BB962C8B-B14F-4D97-AF65-F5344CB8AC3E}">
        <p14:creationId xmlns:p14="http://schemas.microsoft.com/office/powerpoint/2010/main" val="322694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3484</Words>
  <Application>Microsoft Office PowerPoint</Application>
  <PresentationFormat>Widescreen</PresentationFormat>
  <Paragraphs>441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Century Gothic</vt:lpstr>
      <vt:lpstr>Gill Sans MT</vt:lpstr>
      <vt:lpstr>Wingdings</vt:lpstr>
      <vt:lpstr>Office Theme</vt:lpstr>
      <vt:lpstr>EE 362:  SUBSTATION &amp; TRANSMISSION LINE DESIGN </vt:lpstr>
      <vt:lpstr>Section 2:  Outline of Presentation</vt:lpstr>
      <vt:lpstr>PowerPoint Presentation</vt:lpstr>
      <vt:lpstr>2.1: Definition of earthing (1/1) </vt:lpstr>
      <vt:lpstr>2.1: Definition of earthing (1/2) </vt:lpstr>
      <vt:lpstr>PowerPoint Presentation</vt:lpstr>
      <vt:lpstr>2.2: General types and purposes of earthing (1/2)</vt:lpstr>
      <vt:lpstr>2.2: General types and purposes of earthing (2/2)</vt:lpstr>
      <vt:lpstr>PowerPoint Presentation</vt:lpstr>
      <vt:lpstr>2.3: Hazard Voltages (1/5)-  Step and Touch Potentials</vt:lpstr>
      <vt:lpstr>2.3: Hazard Voltages (2/5)–  Step and Touch Potentials (2)</vt:lpstr>
      <vt:lpstr>2.3: Hazard Voltages (3/5)–  Step and Touch Potentials (3)</vt:lpstr>
      <vt:lpstr>2.3: Hazard Voltages (4/5)–  Step and Touch Potentials (4)</vt:lpstr>
      <vt:lpstr>2.3: Hazard Voltages (5/5) –  Step and Touch Potentials (5) –  REDUCTION MEASURES</vt:lpstr>
      <vt:lpstr>PowerPoint Presentation</vt:lpstr>
      <vt:lpstr>2.4: Neutral earthing arrangements</vt:lpstr>
      <vt:lpstr>PowerPoint Presentation</vt:lpstr>
      <vt:lpstr>2.4.1: ISOLATED/UNGROUNDED Systems (1/2)</vt:lpstr>
      <vt:lpstr>2.4.1.1: Consider GROUND FAULT ON SAY, PHASE B of an Isolated System, CURRENT DISTRIBUTION (1/3)</vt:lpstr>
      <vt:lpstr>2.4.1.1: Consider GROUND FAULT ON SAY, PHASE B of an Isolated System, CURRENT DISTRIBUTION (2/3)</vt:lpstr>
      <vt:lpstr>2.4.1.1: Consider GROUND FAULT ON SAY, PHASE B of an Isolated System, CURRENT DISTRIBUTION (3/3)</vt:lpstr>
      <vt:lpstr>PowerPoint Presentation</vt:lpstr>
      <vt:lpstr>2.4.1.2: Arching Ground phenomenon (1/1)</vt:lpstr>
      <vt:lpstr>PowerPoint Presentation</vt:lpstr>
      <vt:lpstr>2.4.1.3: Merits of an Isolated System </vt:lpstr>
      <vt:lpstr>2.4.1.4: Demerits of an Isolated System </vt:lpstr>
      <vt:lpstr>PowerPoint Presentation</vt:lpstr>
      <vt:lpstr>2.4.2: SOLIDLY-GROUNDED SYSTEMS: Phase B earth fault, CURRENT DISTRIBUTION (1/3)</vt:lpstr>
      <vt:lpstr>2.4.2: SOLIDLY-GROUNDED SYSTEMS: Phase B earth fault, CURRENT DISTRIBUTION (2/3)</vt:lpstr>
      <vt:lpstr>2.4.2: SOLIDLY-GROUNDED SYSTEMS: Phase B earth fault, CURRENT DISTRIBUTION (3/3)</vt:lpstr>
      <vt:lpstr>PowerPoint Presentation</vt:lpstr>
      <vt:lpstr>2.4.2.1: Merits of a Solidly-grounded System </vt:lpstr>
      <vt:lpstr>2.4.2.2: Demerits of a Solidly-grounded System</vt:lpstr>
      <vt:lpstr>PowerPoint Presentation</vt:lpstr>
      <vt:lpstr>2.4.3: IMPEDANCE-GROUNDED SYSTEMS: Phase B earth fault, CURRENT DISTRIBUTION (1/2)</vt:lpstr>
      <vt:lpstr>2.4.3: IMPEDANCE-GROUNDED SYSTEMS: Phase B earth fault, CURRENT DISTRIBUTION (1/3)</vt:lpstr>
      <vt:lpstr>PowerPoint Presentation</vt:lpstr>
      <vt:lpstr>2.4.3.: Merits of impedance-grounded Systems:</vt:lpstr>
      <vt:lpstr>2.4.3.2: Demerits of impedance-grounded Systems:</vt:lpstr>
      <vt:lpstr>PowerPoint Presentation</vt:lpstr>
      <vt:lpstr>2.4.4: Resonant-grounded / Arc-Suppression-coil / Peterson-coil Systems: Phase B earth fault (1/2)</vt:lpstr>
      <vt:lpstr>2.4.4: Resonant-grounded / Arc-Suppression-coil / Peterson-coil Systems: Phase B earth fault (2/2)</vt:lpstr>
      <vt:lpstr>PowerPoint Presentation</vt:lpstr>
      <vt:lpstr>2.4.4.1: Determination of inductance of arc-suppression-coil</vt:lpstr>
      <vt:lpstr>PowerPoint Presentation</vt:lpstr>
      <vt:lpstr>2.5: Ground or Earth Resistance (1/2) </vt:lpstr>
      <vt:lpstr>2.5: Ground or Earth Resistance (2/2) </vt:lpstr>
      <vt:lpstr>2.5.1: Ground Electrode Resistance (1/2) </vt:lpstr>
      <vt:lpstr>2.5.1: Ground Electrode Resistance (2/2)</vt:lpstr>
      <vt:lpstr>PowerPoint Presentation</vt:lpstr>
      <vt:lpstr>2.5.2: Effect of Ground Rod Size and Depth on Resistance (1/3) </vt:lpstr>
      <vt:lpstr>2.5.2: Effect of Ground Rod Size and Depth on Resistance (2)</vt:lpstr>
      <vt:lpstr>PowerPoint Presentation</vt:lpstr>
      <vt:lpstr>2.5.2: Effect of Ground Rod Size and Depth on Resistance (3/3) – FACTORS AFFECTING SOIL RESISTIVITY</vt:lpstr>
      <vt:lpstr>PowerPoint Presentation</vt:lpstr>
      <vt:lpstr>2.6: Typical Grounding Resistance Values of Substations for Various Installations</vt:lpstr>
      <vt:lpstr>PowerPoint Presentation</vt:lpstr>
      <vt:lpstr>2.7: Need for earth/shield/static (E/S/S) wire or overhead earth wire (OHEW) </vt:lpstr>
      <vt:lpstr>PowerPoint Presentation</vt:lpstr>
      <vt:lpstr>2.8: EXERCISES (1/2) </vt:lpstr>
      <vt:lpstr>2.8: EXERCISES (2/2) </vt:lpstr>
      <vt:lpstr> End of Section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262 SYNCHRONOUS MACHINE (3 CREDITS)</dc:title>
  <dc:creator>Mr Anto</dc:creator>
  <cp:lastModifiedBy>Emmanuel Anto</cp:lastModifiedBy>
  <cp:revision>107</cp:revision>
  <dcterms:created xsi:type="dcterms:W3CDTF">2017-04-01T13:51:06Z</dcterms:created>
  <dcterms:modified xsi:type="dcterms:W3CDTF">2021-05-19T20:45:28Z</dcterms:modified>
</cp:coreProperties>
</file>