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6CE7B2-DF12-4F3D-BC64-4DD8F3D9634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ntitled Section" id="{0051E812-FCB1-4EF2-8764-C9044FFD47A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07FDA-D01A-4C34-AA55-DD6D5E473736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44A4C-17D7-4521-B2A2-2E9BFEBED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92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4513-756C-44F1-AE1D-4065E5819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8FEEB-705E-409A-A019-47C4F74A6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FCE2-AA88-4331-854D-8CDC12F0D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36B6-2FDC-4CD1-A1A9-1565A533D6E3}" type="datetime1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6C814-452A-4567-8517-09CD367F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C7B28-2E6E-425B-9C75-3E25EF65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C8C9-A733-44A1-BF38-D7A065FDF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02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604E-1474-4FA0-A236-F8D31FD7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39465-6AD4-4EAF-B788-BC48DA1E2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908B1-9106-40F5-AFBB-784BAAD0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FB88-E170-47F5-B619-996D373E3C92}" type="datetime1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557E-F871-4CCE-8A7A-CFDE9043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5573D-63AC-4B01-9E2B-5F75D4A3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C8C9-A733-44A1-BF38-D7A065FDF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95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596B3-B954-4470-B73B-1601156E3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1605C-196A-4723-B11F-1850B1083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F0A67-AE73-4D12-BDBD-AF166D8A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FD53-EAD8-4399-90C8-213388EB496E}" type="datetime1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3B3E4-E20D-4586-AB34-953AAEE3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7BC37-6C23-46B1-8497-04897594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C8C9-A733-44A1-BF38-D7A065FDF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1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A480-BBF7-4A78-9BBD-B8E59A8A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48D47-6BCB-4DEB-9773-013F3924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9533C-E601-4B1F-BC3D-B1F32A38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861E-3643-4040-AF4E-93CE6CFF8E8D}" type="datetime1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12BA5-83BA-4A06-9AAB-65D12D86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72A37-EB60-44B1-8127-5D81DC64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C8C9-A733-44A1-BF38-D7A065FDF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24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C904-62F3-4409-B3F5-7812CBC3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939B0-506A-4354-BC55-F9579D6EA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9A72D-9608-4501-ACC0-812FA796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9A18-181A-4144-812D-AE55600EBF3A}" type="datetime1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32617-F843-4E12-A713-1FFD74E9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A44AD-8C78-452B-8487-9EEB25A4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C8C9-A733-44A1-BF38-D7A065FDF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00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2FE8-47E3-4761-A314-AB44EDA1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5DF0-2721-4F62-9C39-484F07F5B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72CDA-BD46-47C5-8984-121B07BF3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4AF76-BB0E-4A5E-8760-62314347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3034-10C7-413B-A173-899411C0E783}" type="datetime1">
              <a:rPr lang="en-GB" smtClean="0"/>
              <a:t>13/12/2019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4C95E-9BF2-4491-9B3E-6E9A7F5A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DCF10-453F-432C-8017-E8B25CDA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C8C9-A733-44A1-BF38-D7A065FDF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61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AC5A-6D66-4E66-8F5D-6ACE64C9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988E5-4998-4DDB-B4A5-4B0F7FDF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7B829-4C3C-4F1F-8E1F-DA082DCC3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2E94C-BAB0-42EF-9951-9ECDE4517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77F69-0EF7-451B-9476-2A460B710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DC523-0A0C-47E9-8490-4EC58AE1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962FA-5DCC-4397-BB2C-7A0271894A62}" type="datetime1">
              <a:rPr lang="en-GB" smtClean="0"/>
              <a:t>13/12/2019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D27B6-FB30-4700-B4DD-05DBD813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07701-4CDC-4542-94EC-506A60B7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C8C9-A733-44A1-BF38-D7A065FDF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84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6CE9B-AE34-4BD3-A413-F0D25D59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BC762-B27F-4817-AA19-72788DAB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369B-53CF-4781-AF37-9812EC00C1FA}" type="datetime1">
              <a:rPr lang="en-GB" smtClean="0"/>
              <a:t>13/12/2019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39F8D-9276-497C-8B91-481E70FF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E6372-619B-4A85-8668-D4765764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C8C9-A733-44A1-BF38-D7A065FDF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01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1CCB9-281B-4A53-840C-E7904C51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A99-CF6C-467A-985E-69139C1DD01E}" type="datetime1">
              <a:rPr lang="en-GB" smtClean="0"/>
              <a:t>13/12/2019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48743-BD75-4C6C-9194-C573B355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DBD1E-1C7C-46C9-A03D-1BC31D03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C8C9-A733-44A1-BF38-D7A065FDF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0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808A-7CDF-4E4A-A757-1FB468B2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CBBE5-008A-4D26-8E89-52CCFD703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78B4F-28CA-471B-81ED-54B66EF2C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DFE62-ED85-4563-9FC0-D866308A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2E80-2CA6-4729-A321-D511ED9617CB}" type="datetime1">
              <a:rPr lang="en-GB" smtClean="0"/>
              <a:t>13/12/2019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480E5-15FF-49AD-9383-AA313A20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0A992-CAC8-4015-9E99-9B6D8567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C8C9-A733-44A1-BF38-D7A065FDF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41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FF55-A708-4E19-8868-516B2C84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E36F6-3925-4F46-B7F1-4AAE31FDA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9C8F1-DFE8-4DC1-84A7-E2AF7C0C3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DD78A-55ED-4BE4-BE88-E1EC028A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8887-0D8C-4AB9-B7F4-563723AD3456}" type="datetime1">
              <a:rPr lang="en-GB" smtClean="0"/>
              <a:t>13/12/2019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CDD3F-7619-4C77-A243-2F1BEF4E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51E03-91C3-46F9-B29D-83BC4CCF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C8C9-A733-44A1-BF38-D7A065FDF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6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30818-012E-4C08-940D-76071AEB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9B18D-E5A4-404B-99C9-CE9B46B77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05BB7-1BA3-47E6-A20C-AAC056147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1B280-B40D-407F-89FE-59041B72CB0C}" type="datetime1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4B320-59AD-4C23-A1BA-EA04582FD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POWERED BY SAMUEL SESAH AND FRIENDS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E9BC0-6E4B-4723-A6E0-E2E58BF6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EC8C9-A733-44A1-BF38-D7A065FDF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08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7AB5-8B1F-4573-A2AB-3EC3917C5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b="1" dirty="0"/>
              <a:t>CONCORD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2390C-5702-4D73-BCE6-1B5B945D0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SUBJECT – VERB AGREEMENT</a:t>
            </a:r>
          </a:p>
          <a:p>
            <a:endParaRPr lang="en-GB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69F7B-C703-4B4D-B00B-E24FC93E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327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89C9-0DF1-4BE1-8842-3B015FCC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74AFF-6B16-4897-819C-BA63E701F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sz="6000" dirty="0"/>
              <a:t>Rice and stew </a:t>
            </a:r>
            <a:r>
              <a:rPr lang="en-GB" sz="6000" b="1" i="1" dirty="0"/>
              <a:t>tastes</a:t>
            </a:r>
            <a:r>
              <a:rPr lang="en-GB" sz="6000" dirty="0"/>
              <a:t> good</a:t>
            </a:r>
          </a:p>
          <a:p>
            <a:pPr marL="514350" indent="-514350">
              <a:buAutoNum type="arabicPeriod"/>
            </a:pPr>
            <a:r>
              <a:rPr lang="en-GB" sz="6000" dirty="0" err="1"/>
              <a:t>Gari</a:t>
            </a:r>
            <a:r>
              <a:rPr lang="en-GB" sz="6000" dirty="0"/>
              <a:t> and beans </a:t>
            </a:r>
            <a:r>
              <a:rPr lang="en-GB" sz="6000" b="1" i="1" dirty="0"/>
              <a:t>is</a:t>
            </a:r>
            <a:r>
              <a:rPr lang="en-GB" sz="6000" dirty="0"/>
              <a:t> my favourite food</a:t>
            </a:r>
          </a:p>
          <a:p>
            <a:pPr marL="514350" indent="-514350">
              <a:buAutoNum type="arabicPeriod"/>
            </a:pPr>
            <a:r>
              <a:rPr lang="en-GB" sz="6000" dirty="0"/>
              <a:t>Bread and butter </a:t>
            </a:r>
            <a:r>
              <a:rPr lang="en-GB" sz="6000" b="1" i="1" dirty="0"/>
              <a:t>is</a:t>
            </a:r>
            <a:r>
              <a:rPr lang="en-GB" sz="6000" dirty="0"/>
              <a:t> delicious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9FF38-7444-4A36-837A-29A5924B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796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9648-0998-46FA-80F4-B56EDF1F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8F319-16CA-4170-AB99-7DBBD136C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6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Mathematical computations may either a singular or plural verb</a:t>
            </a:r>
            <a:r>
              <a:rPr lang="en-GB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DF043-7D81-4694-9079-D9263D0F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611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CF01-EEDF-4035-BABC-2A7A5F3E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6A5CB-BC52-488F-A170-D8668A625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6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One and one </a:t>
            </a:r>
            <a:r>
              <a:rPr lang="en-GB" sz="6000" b="1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makes</a:t>
            </a:r>
            <a:r>
              <a:rPr lang="en-GB" sz="6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two</a:t>
            </a:r>
          </a:p>
          <a:p>
            <a:pPr marL="514350" indent="-514350">
              <a:buAutoNum type="arabicPeriod"/>
            </a:pPr>
            <a:r>
              <a:rPr lang="en-GB" sz="6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One and one </a:t>
            </a:r>
            <a:r>
              <a:rPr lang="en-GB" sz="6000" b="1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make</a:t>
            </a:r>
            <a:r>
              <a:rPr lang="en-GB" sz="6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two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B4BFE-1331-4A89-913A-75109E2E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969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86D7-9672-4861-8A80-E35DEFBB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167CA-19EE-4880-9252-B0F0E46B5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 two or more singular subjects are joined by ‘’or’’, ‘’nor’’ or ‘’but’’, a singular form of the verb is used.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62DC2-561F-4436-BBBB-9F84097D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39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7ED2-4471-477E-BD38-02843A62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CB137-DE4C-4A2B-AE84-A880D2446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514350" indent="-514350">
              <a:buAutoNum type="arabicPeriod"/>
            </a:pPr>
            <a:r>
              <a:rPr lang="en-GB" sz="4800" dirty="0"/>
              <a:t>Mary or Joseph</a:t>
            </a:r>
            <a:r>
              <a:rPr lang="en-GB" sz="4800" b="1" dirty="0"/>
              <a:t> is </a:t>
            </a:r>
            <a:r>
              <a:rPr lang="en-GB" sz="4800" dirty="0"/>
              <a:t>to come</a:t>
            </a:r>
          </a:p>
          <a:p>
            <a:pPr marL="514350" indent="-514350">
              <a:buAutoNum type="arabicPeriod"/>
            </a:pPr>
            <a:r>
              <a:rPr lang="en-GB" sz="4800" dirty="0"/>
              <a:t>Neither </a:t>
            </a:r>
            <a:r>
              <a:rPr lang="en-GB" sz="4800" dirty="0" err="1"/>
              <a:t>Naa</a:t>
            </a:r>
            <a:r>
              <a:rPr lang="en-GB" sz="4800" dirty="0"/>
              <a:t> </a:t>
            </a:r>
            <a:r>
              <a:rPr lang="en-GB" sz="4800" b="1" dirty="0"/>
              <a:t>nor</a:t>
            </a:r>
            <a:r>
              <a:rPr lang="en-GB" sz="4800" dirty="0"/>
              <a:t> </a:t>
            </a:r>
            <a:r>
              <a:rPr lang="en-GB" sz="4800" dirty="0" err="1"/>
              <a:t>Akweley</a:t>
            </a:r>
            <a:r>
              <a:rPr lang="en-GB" sz="4800" dirty="0"/>
              <a:t> was present </a:t>
            </a:r>
          </a:p>
          <a:p>
            <a:pPr marL="514350" indent="-514350">
              <a:buAutoNum type="arabicPeriod"/>
            </a:pPr>
            <a:r>
              <a:rPr lang="en-GB" sz="4800" dirty="0"/>
              <a:t>Not only her husband, </a:t>
            </a:r>
            <a:r>
              <a:rPr lang="en-GB" sz="4800" b="1" dirty="0"/>
              <a:t>but</a:t>
            </a:r>
            <a:r>
              <a:rPr lang="en-GB" sz="4800" dirty="0"/>
              <a:t> even her mother finds her selfish.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433B-BBB3-491C-9D60-9C0CB4EC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768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2665-7241-4A59-93E4-ECCA1817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3048-0469-4AC3-A86C-51AFC1F5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principle of proximity demands that when two subjects are joined by ‘’or’’, ‘’nor’’ or ‘’but’’, the verb agrees with the nearer one.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FC100-BEBE-46D1-9F73-A21290C1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705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5E38-C4C9-41E5-A49E-A8D62D6B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AF23-5470-4670-ADAB-43639AF7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5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Neither </a:t>
            </a:r>
            <a:r>
              <a:rPr lang="en-GB" sz="5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Naa</a:t>
            </a:r>
            <a:r>
              <a:rPr lang="en-GB" sz="5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nor </a:t>
            </a:r>
            <a:r>
              <a:rPr lang="en-GB" sz="5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her friends </a:t>
            </a:r>
            <a:r>
              <a:rPr lang="en-GB" sz="5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were</a:t>
            </a:r>
            <a:r>
              <a:rPr lang="en-GB" sz="5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present</a:t>
            </a:r>
          </a:p>
          <a:p>
            <a:pPr marL="514350" indent="-514350">
              <a:buAutoNum type="arabicPeriod"/>
            </a:pPr>
            <a:r>
              <a:rPr lang="en-GB" sz="5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Neither her friends nor </a:t>
            </a:r>
            <a:r>
              <a:rPr lang="en-GB" sz="54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Naa</a:t>
            </a:r>
            <a:r>
              <a:rPr lang="en-GB" sz="5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5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was</a:t>
            </a:r>
            <a:r>
              <a:rPr lang="en-GB" sz="5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present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3AE34-DFC8-43FF-AB6D-F8B9B772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109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F0E5-8D35-42FF-83D1-DFECF83A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93A92-45DA-4484-8048-95A611BB4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singular subject followed immediately by such constructions as ‘’as well as’’, ‘’together with’’, ‘’in addition to’’, ‘’including’’, ‘’not less than’’ </a:t>
            </a:r>
            <a:r>
              <a:rPr lang="en-GB" sz="48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etc. </a:t>
            </a:r>
            <a:r>
              <a:rPr lang="en-GB" sz="4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requires a singular verb.</a:t>
            </a:r>
            <a:endParaRPr lang="en-GB" sz="4800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5556E-CCB9-4221-ACD4-E17794E4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952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A2AD-79B5-4FF3-9B55-44A56623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21B1F-7BED-4C4F-B19E-7826E8E42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5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man </a:t>
            </a:r>
            <a:r>
              <a:rPr lang="en-GB" sz="5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 well as his wife </a:t>
            </a:r>
            <a:r>
              <a:rPr lang="en-GB" sz="5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</a:t>
            </a:r>
            <a:r>
              <a:rPr lang="en-GB" sz="5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here </a:t>
            </a:r>
          </a:p>
          <a:p>
            <a:pPr marL="514350" indent="-514350">
              <a:buAutoNum type="arabicPeriod"/>
            </a:pPr>
            <a:r>
              <a:rPr lang="en-GB" sz="5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leader </a:t>
            </a:r>
            <a:r>
              <a:rPr lang="en-GB" sz="5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together with the members </a:t>
            </a:r>
            <a:r>
              <a:rPr lang="en-GB" sz="5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</a:t>
            </a:r>
            <a:r>
              <a:rPr lang="en-GB" sz="5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to blame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ADEFB-16B9-427D-9227-20DB79AF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11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5B37-B25A-4024-A8FB-61F4AD21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D507E-9866-4F02-824A-CF601E695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A singular subject followed by a plural modifier requires a singular verb.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5BDED-7B57-4675-A169-CD305658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18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F392E-4B57-4B77-A51D-55E2365E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9A521-4AFF-41AE-A9D1-55452B06C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31" y="196630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term concord or agreement is used grammar to describe the relationship between the inflectional forms of different elements in a sentence.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4CC57-359A-4F70-99B9-78D11BAE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294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F8AD-5421-40E1-9706-E6872E3C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0102-2256-482A-894D-D321644C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4800" dirty="0"/>
              <a:t>A list of students </a:t>
            </a:r>
            <a:r>
              <a:rPr lang="en-GB" sz="4800" b="1" dirty="0"/>
              <a:t>has</a:t>
            </a:r>
            <a:r>
              <a:rPr lang="en-GB" sz="4800" dirty="0"/>
              <a:t> been made available</a:t>
            </a:r>
          </a:p>
          <a:p>
            <a:pPr marL="514350" indent="-514350">
              <a:buAutoNum type="arabicPeriod"/>
            </a:pPr>
            <a:r>
              <a:rPr lang="en-GB" sz="4800" dirty="0"/>
              <a:t>The leader of the rebels </a:t>
            </a:r>
            <a:r>
              <a:rPr lang="en-GB" sz="4800" b="1" dirty="0"/>
              <a:t>was </a:t>
            </a:r>
            <a:r>
              <a:rPr lang="en-GB" sz="4800" dirty="0"/>
              <a:t>arrested </a:t>
            </a:r>
          </a:p>
          <a:p>
            <a:pPr marL="514350" indent="-514350">
              <a:buAutoNum type="arabicPeriod"/>
            </a:pPr>
            <a:r>
              <a:rPr lang="en-GB" sz="4800" dirty="0"/>
              <a:t>One of the students</a:t>
            </a:r>
            <a:r>
              <a:rPr lang="en-GB" sz="4800" b="1" dirty="0"/>
              <a:t> is </a:t>
            </a:r>
            <a:r>
              <a:rPr lang="en-GB" sz="4800" dirty="0"/>
              <a:t>bereaved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E26EE-9B23-4925-87B6-8C135C97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746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5CBF-48F8-46F3-9054-4BF09B8C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C158-E028-4CBB-B5D4-9A4243E8C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4400" dirty="0"/>
              <a:t>The following indefinite pronouns usually take singular verbs.</a:t>
            </a:r>
          </a:p>
          <a:p>
            <a:pPr marL="0" indent="0">
              <a:buNone/>
            </a:pPr>
            <a:r>
              <a:rPr lang="en-GB" sz="4400" dirty="0"/>
              <a:t>Anyone</a:t>
            </a:r>
          </a:p>
          <a:p>
            <a:pPr marL="0" indent="0">
              <a:buNone/>
            </a:pPr>
            <a:r>
              <a:rPr lang="en-GB" sz="4400" dirty="0"/>
              <a:t>Anybody </a:t>
            </a:r>
          </a:p>
          <a:p>
            <a:pPr marL="0" indent="0">
              <a:buNone/>
            </a:pPr>
            <a:r>
              <a:rPr lang="en-GB" sz="4400" dirty="0"/>
              <a:t>Each</a:t>
            </a:r>
          </a:p>
          <a:p>
            <a:pPr marL="0" indent="0">
              <a:buNone/>
            </a:pPr>
            <a:r>
              <a:rPr lang="en-GB" sz="4400" dirty="0"/>
              <a:t>Everybody</a:t>
            </a:r>
          </a:p>
          <a:p>
            <a:pPr marL="0" indent="0">
              <a:buNone/>
            </a:pPr>
            <a:r>
              <a:rPr lang="en-GB" sz="4400" dirty="0"/>
              <a:t>Neither </a:t>
            </a:r>
          </a:p>
          <a:p>
            <a:pPr marL="0" indent="0">
              <a:buNone/>
            </a:pPr>
            <a:r>
              <a:rPr lang="en-GB" sz="4400" dirty="0"/>
              <a:t>No one</a:t>
            </a:r>
          </a:p>
          <a:p>
            <a:pPr marL="0" indent="0">
              <a:buNone/>
            </a:pPr>
            <a:r>
              <a:rPr lang="en-GB" sz="4400" dirty="0"/>
              <a:t>Nobody etc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BB20B-6D8F-4A39-BF20-229E80E1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909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70DD-A3F0-4217-AA93-7A66B653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5D31-6382-484D-9118-24CD1A32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4400" dirty="0"/>
              <a:t>Nobody </a:t>
            </a:r>
            <a:r>
              <a:rPr lang="en-GB" sz="4400" b="1" dirty="0"/>
              <a:t>wants</a:t>
            </a:r>
            <a:r>
              <a:rPr lang="en-GB" sz="4400" dirty="0"/>
              <a:t> to eat the food</a:t>
            </a:r>
          </a:p>
          <a:p>
            <a:pPr marL="514350" indent="-514350">
              <a:buAutoNum type="arabicPeriod"/>
            </a:pPr>
            <a:r>
              <a:rPr lang="en-GB" sz="4400" dirty="0"/>
              <a:t>Each </a:t>
            </a:r>
            <a:r>
              <a:rPr lang="en-GB" sz="4400" b="1" dirty="0"/>
              <a:t>has</a:t>
            </a:r>
            <a:r>
              <a:rPr lang="en-GB" sz="4400" dirty="0"/>
              <a:t> his own bed</a:t>
            </a:r>
          </a:p>
          <a:p>
            <a:pPr marL="514350" indent="-514350">
              <a:buAutoNum type="arabicPeriod"/>
            </a:pPr>
            <a:r>
              <a:rPr lang="en-GB" sz="4400" dirty="0"/>
              <a:t>Somebody </a:t>
            </a:r>
            <a:r>
              <a:rPr lang="en-GB" sz="4400" b="1" dirty="0"/>
              <a:t>has</a:t>
            </a:r>
            <a:r>
              <a:rPr lang="en-GB" sz="4400" dirty="0"/>
              <a:t> been stealing from bag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13821-45C7-4B36-9277-9E4F89E0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314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3F5D-35A0-4D6B-9886-CD3DC3B7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A6766-F586-4132-94C1-5A9545AB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6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pronoun ‘’any’’ or ‘’none’’ takes either the singular or the plural verb.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1EC8B-5E7C-4447-A7DC-45AA185E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551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50CB-BC40-43D3-8489-C45934C2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FE431-EEAA-4B6F-A5E7-7D94E613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5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 any ready?</a:t>
            </a:r>
          </a:p>
          <a:p>
            <a:pPr marL="514350" indent="-514350">
              <a:buAutoNum type="arabicPeriod"/>
            </a:pPr>
            <a:r>
              <a:rPr lang="en-GB" sz="5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None is my friend.</a:t>
            </a:r>
          </a:p>
          <a:p>
            <a:pPr marL="514350" indent="-514350">
              <a:buAutoNum type="arabicPeriod"/>
            </a:pPr>
            <a:r>
              <a:rPr lang="en-GB" sz="5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None are my friends.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A98F1-815E-4BE1-8A96-D7071EEF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479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67B2-43AB-4465-90A2-2FB156EF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AAF8A-E071-4FCC-9EF6-157B91267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A verb in a relative clause agrees with antecedent of the relative pronoun.</a:t>
            </a:r>
          </a:p>
          <a:p>
            <a:r>
              <a:rPr lang="en-GB" sz="4400" dirty="0"/>
              <a:t>An antecedent of a relative pronoun is the noun or the noun phrase which a relative relates to or which a relative clause describes.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76DAD-9634-434E-9319-2A351D86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389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72B2-7ABA-46C9-B48A-B2B23094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FB1DF-FBA9-4424-AA89-FB89012EA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4400" dirty="0"/>
              <a:t>One of the </a:t>
            </a:r>
            <a:r>
              <a:rPr lang="en-GB" sz="4400" b="1" dirty="0"/>
              <a:t>girls</a:t>
            </a:r>
            <a:r>
              <a:rPr lang="en-GB" sz="4400" dirty="0"/>
              <a:t> </a:t>
            </a:r>
            <a:r>
              <a:rPr lang="en-GB" sz="4400"/>
              <a:t>who </a:t>
            </a:r>
            <a:r>
              <a:rPr lang="en-GB" sz="4400" b="1"/>
              <a:t>sing</a:t>
            </a:r>
            <a:r>
              <a:rPr lang="en-GB" sz="4400"/>
              <a:t> </a:t>
            </a:r>
            <a:r>
              <a:rPr lang="en-GB" sz="4400" dirty="0"/>
              <a:t>is sick</a:t>
            </a:r>
          </a:p>
          <a:p>
            <a:pPr marL="514350" indent="-514350">
              <a:buAutoNum type="arabicPeriod"/>
            </a:pPr>
            <a:r>
              <a:rPr lang="en-GB" sz="4400" dirty="0"/>
              <a:t>She is one of the</a:t>
            </a:r>
            <a:r>
              <a:rPr lang="en-GB" sz="4400" b="1" dirty="0"/>
              <a:t> lecturers </a:t>
            </a:r>
            <a:r>
              <a:rPr lang="en-GB" sz="4400" dirty="0"/>
              <a:t>who </a:t>
            </a:r>
            <a:r>
              <a:rPr lang="en-GB" sz="4400" b="1" dirty="0"/>
              <a:t>act</a:t>
            </a:r>
            <a:r>
              <a:rPr lang="en-GB" sz="4400" dirty="0"/>
              <a:t> as counsellors</a:t>
            </a:r>
          </a:p>
          <a:p>
            <a:pPr marL="514350" indent="-514350">
              <a:buAutoNum type="arabicPeriod"/>
            </a:pPr>
            <a:r>
              <a:rPr lang="en-GB" sz="4400" b="1" dirty="0"/>
              <a:t>Students </a:t>
            </a:r>
            <a:r>
              <a:rPr lang="en-GB" sz="4400" dirty="0"/>
              <a:t>who </a:t>
            </a:r>
            <a:r>
              <a:rPr lang="en-GB" sz="4400" b="1" dirty="0"/>
              <a:t>disturb</a:t>
            </a:r>
            <a:r>
              <a:rPr lang="en-GB" sz="4400" dirty="0"/>
              <a:t> in class should be punished</a:t>
            </a:r>
          </a:p>
          <a:p>
            <a:pPr marL="514350" indent="-514350">
              <a:buAutoNum type="arabicPeriod"/>
            </a:pPr>
            <a:r>
              <a:rPr lang="en-GB" sz="4400" dirty="0"/>
              <a:t>A </a:t>
            </a:r>
            <a:r>
              <a:rPr lang="en-GB" sz="4400" b="1" dirty="0"/>
              <a:t>man</a:t>
            </a:r>
            <a:r>
              <a:rPr lang="en-GB" sz="4400" dirty="0"/>
              <a:t> who </a:t>
            </a:r>
            <a:r>
              <a:rPr lang="en-GB" sz="4400" b="1" dirty="0"/>
              <a:t>beats</a:t>
            </a:r>
            <a:r>
              <a:rPr lang="en-GB" sz="4400" dirty="0"/>
              <a:t> his wife is a brute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2534F-466C-48E5-A4EE-338FF0CC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344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4F96-57CE-46E9-8EFA-B7E81FC3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4A07-7DB3-43E9-91DC-DAA82A6EC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A collective noun may either take a singular or plural verb. It takes singular verb when the class it names is regarded as a unit and a plural verb the members of the class are considered individually.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9E0A6-85E1-4F37-925E-5F90DA24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720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13F20-3AC6-4FC8-AF2E-2076E570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9EC89-900E-4484-84F6-B0D6F1C2D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sz="4800" dirty="0"/>
              <a:t>The staff is united</a:t>
            </a:r>
          </a:p>
          <a:p>
            <a:pPr marL="514350" indent="-514350">
              <a:buAutoNum type="arabicPeriod"/>
            </a:pPr>
            <a:r>
              <a:rPr lang="en-GB" sz="4800" dirty="0"/>
              <a:t>The staff are arguing among themselves</a:t>
            </a:r>
          </a:p>
          <a:p>
            <a:pPr marL="514350" indent="-514350">
              <a:buAutoNum type="arabicPeriod"/>
            </a:pPr>
            <a:r>
              <a:rPr lang="en-GB" sz="4800" dirty="0"/>
              <a:t>The audience is happy with the performance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F6EDF-DD9F-4554-9443-ACBC203C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338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A2FE-1142-49D0-A0E1-06A392BB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7946B-5D00-42BE-A3D2-51602AA7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Plural numbers take singular verbs when they are used to indicate a sum or a unit.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E48E8-67F5-4418-B6C5-D7E78173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69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D255-F7FC-4372-AF21-50403947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2E4AF-5D4B-4101-AB08-BD67BEE5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 two or more singular subjects are joined by the conjunctions and the plural form of the verb is required.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2C075-2D0F-4870-9740-6E1F52A1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305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FC48-2850-4EF6-8335-34B3DA74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B5C6-0718-4007-A6AA-ACA1C5F4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4800" dirty="0"/>
              <a:t>Twenty-four hours makes a day</a:t>
            </a:r>
          </a:p>
          <a:p>
            <a:pPr marL="514350" indent="-514350">
              <a:buAutoNum type="arabicPeriod"/>
            </a:pPr>
            <a:r>
              <a:rPr lang="en-GB" sz="4800" dirty="0"/>
              <a:t>Seventy years is unattainable these days</a:t>
            </a:r>
          </a:p>
          <a:p>
            <a:pPr marL="0" indent="0">
              <a:buNone/>
            </a:pPr>
            <a:r>
              <a:rPr lang="en-GB" sz="48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A2D81-1B32-4471-800D-8A390A63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153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9AA7-AF9B-44B4-8538-9AB970A7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505F6-DA6E-4D08-842C-D9A7174B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The tornadoes that tear through this continent every spring ……………. more than just a nuisance.</a:t>
            </a:r>
          </a:p>
          <a:p>
            <a:pPr marL="0" indent="0">
              <a:buNone/>
            </a:pPr>
            <a:r>
              <a:rPr lang="en-GB" dirty="0"/>
              <a:t>  (a) is </a:t>
            </a:r>
          </a:p>
          <a:p>
            <a:pPr marL="0" indent="0">
              <a:buNone/>
            </a:pPr>
            <a:r>
              <a:rPr lang="en-GB" dirty="0"/>
              <a:t>  (b)was</a:t>
            </a:r>
          </a:p>
          <a:p>
            <a:pPr marL="0" indent="0">
              <a:buNone/>
            </a:pPr>
            <a:r>
              <a:rPr lang="en-GB" dirty="0"/>
              <a:t>  (c) were</a:t>
            </a:r>
          </a:p>
          <a:p>
            <a:pPr marL="0" indent="0">
              <a:buNone/>
            </a:pPr>
            <a:r>
              <a:rPr lang="en-GB" dirty="0"/>
              <a:t>   (d) are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FD183-27F8-4E8C-86E0-6266F20D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794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0110-E25F-4E73-89D7-01A765EB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7DAFC-04AB-4B8E-A219-AAD7A5394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2. Not only the students but also their TA …………..been called to the provost’s office </a:t>
            </a:r>
          </a:p>
          <a:p>
            <a:pPr marL="514350" indent="-514350">
              <a:buAutoNum type="alphaLcParenBoth"/>
            </a:pPr>
            <a:r>
              <a:rPr lang="en-GB" dirty="0"/>
              <a:t>Have</a:t>
            </a:r>
          </a:p>
          <a:p>
            <a:pPr marL="514350" indent="-514350">
              <a:buAutoNum type="alphaLcParenBoth"/>
            </a:pPr>
            <a:r>
              <a:rPr lang="en-GB" dirty="0"/>
              <a:t>Have been</a:t>
            </a:r>
          </a:p>
          <a:p>
            <a:pPr marL="514350" indent="-514350">
              <a:buAutoNum type="alphaLcParenBoth"/>
            </a:pPr>
            <a:r>
              <a:rPr lang="en-GB" dirty="0"/>
              <a:t>Has </a:t>
            </a:r>
          </a:p>
          <a:p>
            <a:pPr marL="514350" indent="-514350">
              <a:buAutoNum type="alphaLcParenBoth"/>
            </a:pPr>
            <a:r>
              <a:rPr lang="en-GB" dirty="0"/>
              <a:t>Has been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A8AA6-62A0-4DD0-94C9-D1C22C93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664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1A7E-F681-4A61-BE00-7BD1642C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F0F4A-0D4E-41BF-B900-DD0FCE0D6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3. Most of the milk …………….. gone bad, but ten bottles of milk …………. still in the storeroom. </a:t>
            </a:r>
          </a:p>
          <a:p>
            <a:pPr marL="514350" indent="-514350">
              <a:buAutoNum type="alphaLcParenBoth"/>
            </a:pPr>
            <a:r>
              <a:rPr lang="en-GB" dirty="0"/>
              <a:t>have ………..is</a:t>
            </a:r>
          </a:p>
          <a:p>
            <a:pPr marL="514350" indent="-514350">
              <a:buAutoNum type="alphaLcParenBoth"/>
            </a:pPr>
            <a:r>
              <a:rPr lang="en-GB" dirty="0"/>
              <a:t>have……….. are</a:t>
            </a:r>
          </a:p>
          <a:p>
            <a:pPr marL="514350" indent="-514350">
              <a:buAutoNum type="alphaLcParenBoth"/>
            </a:pPr>
            <a:r>
              <a:rPr lang="en-GB" dirty="0"/>
              <a:t>has ……… is</a:t>
            </a:r>
          </a:p>
          <a:p>
            <a:pPr marL="514350" indent="-514350">
              <a:buAutoNum type="alphaLcParenBoth"/>
            </a:pPr>
            <a:r>
              <a:rPr lang="en-GB" dirty="0"/>
              <a:t>has……….are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FD91C-5F4E-44E7-88FF-CDAA2DB0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73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EF38-78A6-47B0-B166-83ACC012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911D-8D2A-43C1-92B5-990FA0D2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4. Rice and beans …………………. me of my days of hardships on campus.</a:t>
            </a:r>
          </a:p>
          <a:p>
            <a:pPr marL="514350" indent="-514350">
              <a:buAutoNum type="alphaLcParenBoth"/>
            </a:pPr>
            <a:r>
              <a:rPr lang="en-GB" dirty="0"/>
              <a:t>have reminded </a:t>
            </a:r>
          </a:p>
          <a:p>
            <a:pPr marL="514350" indent="-514350">
              <a:buAutoNum type="alphaLcParenBoth"/>
            </a:pPr>
            <a:r>
              <a:rPr lang="en-GB" dirty="0"/>
              <a:t>will reminded</a:t>
            </a:r>
          </a:p>
          <a:p>
            <a:pPr marL="514350" indent="-514350">
              <a:buAutoNum type="alphaLcParenBoth"/>
            </a:pPr>
            <a:r>
              <a:rPr lang="en-GB" dirty="0"/>
              <a:t>reminds</a:t>
            </a:r>
          </a:p>
          <a:p>
            <a:pPr marL="514350" indent="-514350">
              <a:buAutoNum type="alphaLcParenBoth"/>
            </a:pPr>
            <a:r>
              <a:rPr lang="en-GB" dirty="0"/>
              <a:t>remind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E85CE-3654-4FFA-A0B3-131EDB27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355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71D6-609D-4D58-907C-791F5FBB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2D152-FBFC-4F41-8C05-3DBDB980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5. In strict grammar, which of the following is correct?</a:t>
            </a:r>
          </a:p>
          <a:p>
            <a:pPr marL="514350" indent="-514350">
              <a:buAutoNum type="alphaLcParenBoth"/>
            </a:pPr>
            <a:r>
              <a:rPr lang="en-GB" dirty="0"/>
              <a:t>most heaviest</a:t>
            </a:r>
          </a:p>
          <a:p>
            <a:pPr marL="514350" indent="-514350">
              <a:buAutoNum type="alphaLcParenBoth"/>
            </a:pPr>
            <a:r>
              <a:rPr lang="en-GB" dirty="0"/>
              <a:t>more unique</a:t>
            </a:r>
          </a:p>
          <a:p>
            <a:pPr marL="514350" indent="-514350">
              <a:buAutoNum type="alphaLcParenBoth"/>
            </a:pPr>
            <a:r>
              <a:rPr lang="en-GB" dirty="0"/>
              <a:t>more nearly complete</a:t>
            </a:r>
          </a:p>
          <a:p>
            <a:pPr marL="514350" indent="-514350">
              <a:buAutoNum type="alphaLcParenBoth"/>
            </a:pPr>
            <a:r>
              <a:rPr lang="en-GB"/>
              <a:t>most </a:t>
            </a:r>
            <a:r>
              <a:rPr lang="en-GB" dirty="0"/>
              <a:t>fatal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F567F-B597-4C27-8CE8-DABBAE38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14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841F-4DEF-42E9-A09E-77B93069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DE1B-98B8-4BFC-A508-0EB370F98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4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student and the lecturer</a:t>
            </a:r>
            <a:r>
              <a:rPr lang="en-GB" sz="4800" b="1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are </a:t>
            </a:r>
            <a:r>
              <a:rPr lang="en-GB" sz="4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friends.</a:t>
            </a:r>
          </a:p>
          <a:p>
            <a:pPr marL="514350" indent="-514350">
              <a:buAutoNum type="arabicPeriod"/>
            </a:pPr>
            <a:r>
              <a:rPr lang="en-GB" sz="4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Kofi and </a:t>
            </a:r>
            <a:r>
              <a:rPr lang="en-GB" sz="4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Ama</a:t>
            </a:r>
            <a:r>
              <a:rPr lang="en-GB" sz="4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4800" b="1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</a:t>
            </a:r>
            <a:r>
              <a:rPr lang="en-GB" sz="4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lazy.</a:t>
            </a:r>
          </a:p>
          <a:p>
            <a:pPr marL="514350" indent="-514350">
              <a:buAutoNum type="arabicPeriod"/>
            </a:pPr>
            <a:r>
              <a:rPr lang="en-GB" sz="4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dog and the cat </a:t>
            </a:r>
            <a:r>
              <a:rPr lang="en-GB" sz="4800" b="1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were</a:t>
            </a:r>
            <a:r>
              <a:rPr lang="en-GB" sz="4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eating.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54D67-17C0-42B6-9C09-A5500848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20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0476-3C06-4872-BC13-0C14DA04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Exceptions to Rule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67D7D-9222-4402-A6B7-683EBE619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</a:t>
            </a:r>
            <a:r>
              <a:rPr lang="en-GB" sz="7200" dirty="0">
                <a:latin typeface="Arial Narrow" panose="020B0606020202030204" pitchFamily="34" charset="0"/>
              </a:rPr>
              <a:t>. </a:t>
            </a:r>
            <a:r>
              <a:rPr lang="en-GB" sz="6000" dirty="0">
                <a:latin typeface="Arial Narrow" panose="020B0606020202030204" pitchFamily="34" charset="0"/>
              </a:rPr>
              <a:t>Plurals words and phrases are considered singular if they are used as names, quotations, titles, etc.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FA3B3-11A4-465F-838E-54299843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94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2BB8-DBF7-4A61-A832-2CA4FE78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719A0-BC0C-4DAB-8E9E-C9DE287E9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5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‘’Romeo and Juliet’’ </a:t>
            </a:r>
            <a:r>
              <a:rPr lang="en-GB" sz="5400" b="1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</a:t>
            </a:r>
            <a:r>
              <a:rPr lang="en-GB" sz="5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 interesting story.</a:t>
            </a:r>
          </a:p>
          <a:p>
            <a:pPr marL="514350" indent="-514350">
              <a:buAutoNum type="arabicPeriod"/>
            </a:pPr>
            <a:r>
              <a:rPr lang="en-GB" sz="5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‘’Sons and Lovers’’</a:t>
            </a:r>
            <a:r>
              <a:rPr lang="en-GB" sz="5400" b="1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</a:t>
            </a:r>
            <a:r>
              <a:rPr lang="en-GB" sz="5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popular novel.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ED7FD-49A2-4313-BEA8-669A96E4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8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41B4-316B-4FF4-8E16-26FC7CFA0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A4593-098B-4700-B371-E282BE01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>
                <a:latin typeface="Arial Narrow" panose="020B0606020202030204" pitchFamily="34" charset="0"/>
              </a:rPr>
              <a:t>When each of the singular subjects is considered individually, the singular form of the verb is used. </a:t>
            </a:r>
          </a:p>
          <a:p>
            <a:pPr marL="0" indent="0">
              <a:buNone/>
            </a:pPr>
            <a:endParaRPr lang="en-GB" sz="4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GB" sz="4400" dirty="0">
                <a:latin typeface="Arial Narrow" panose="020B0606020202030204" pitchFamily="34" charset="0"/>
              </a:rPr>
              <a:t>This is the choice when the head noun is preceded by ‘’each’’ and ‘’every’’.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9CC2A-E585-46D8-8E9F-27B04A4F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27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5145-6B73-4B75-8020-7F63F3B6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F2620-92D4-44D4-A3CC-EE425B04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5400" dirty="0"/>
              <a:t>1.</a:t>
            </a:r>
            <a:r>
              <a:rPr lang="en-GB" sz="5400" b="1" i="1" dirty="0"/>
              <a:t>Each </a:t>
            </a:r>
            <a:r>
              <a:rPr lang="en-GB" sz="5400" dirty="0"/>
              <a:t>student and worker has a copy</a:t>
            </a:r>
          </a:p>
          <a:p>
            <a:pPr marL="0" indent="0">
              <a:buNone/>
            </a:pPr>
            <a:r>
              <a:rPr lang="en-GB" sz="5400" dirty="0"/>
              <a:t>2.</a:t>
            </a:r>
            <a:r>
              <a:rPr lang="en-GB" sz="5400" b="1" i="1" dirty="0"/>
              <a:t>Each</a:t>
            </a:r>
            <a:r>
              <a:rPr lang="en-GB" sz="5400" dirty="0"/>
              <a:t> boy and girl</a:t>
            </a:r>
            <a:r>
              <a:rPr lang="en-GB" sz="5400" b="1" i="1" dirty="0"/>
              <a:t> is </a:t>
            </a:r>
            <a:r>
              <a:rPr lang="en-GB" sz="5400" dirty="0"/>
              <a:t>separately assigned to a chore.</a:t>
            </a:r>
          </a:p>
          <a:p>
            <a:pPr marL="0" indent="0">
              <a:buNone/>
            </a:pPr>
            <a:r>
              <a:rPr lang="en-GB" sz="5400" dirty="0"/>
              <a:t>3.</a:t>
            </a:r>
            <a:r>
              <a:rPr lang="en-GB" sz="5400" b="1" i="1" dirty="0"/>
              <a:t>Every</a:t>
            </a:r>
            <a:r>
              <a:rPr lang="en-GB" sz="5400" dirty="0"/>
              <a:t> man and woman </a:t>
            </a:r>
            <a:r>
              <a:rPr lang="en-GB" sz="5400" b="1" i="1" dirty="0"/>
              <a:t>has</a:t>
            </a:r>
            <a:r>
              <a:rPr lang="en-GB" sz="5400" dirty="0"/>
              <a:t> his or her ideals.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ED392-8EE2-4720-9D05-8E72C53B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97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762A-D185-4702-96BF-D17BF2A4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867F0-B8DF-48CE-BCAF-9462A2F2F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6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 the two singular subjects refer to one and the same person, thing or entity, the singular verb is used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59F36-2C8B-49A2-996F-837628A4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POWERED BY SAMUEL SESAH AND FRIENDS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13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1048</Words>
  <Application>Microsoft Office PowerPoint</Application>
  <PresentationFormat>Widescreen</PresentationFormat>
  <Paragraphs>157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 Unicode MS</vt:lpstr>
      <vt:lpstr>Arial</vt:lpstr>
      <vt:lpstr>Arial Narrow</vt:lpstr>
      <vt:lpstr>Calibri</vt:lpstr>
      <vt:lpstr>Calibri Light</vt:lpstr>
      <vt:lpstr>Office Theme</vt:lpstr>
      <vt:lpstr>CONCORD</vt:lpstr>
      <vt:lpstr>.</vt:lpstr>
      <vt:lpstr>RULE 1</vt:lpstr>
      <vt:lpstr>Examples</vt:lpstr>
      <vt:lpstr>Exceptions to Rule 1</vt:lpstr>
      <vt:lpstr>Examples </vt:lpstr>
      <vt:lpstr>B. </vt:lpstr>
      <vt:lpstr>Examples </vt:lpstr>
      <vt:lpstr>C.</vt:lpstr>
      <vt:lpstr>Examples </vt:lpstr>
      <vt:lpstr>D.</vt:lpstr>
      <vt:lpstr>Examples </vt:lpstr>
      <vt:lpstr>RULE 2</vt:lpstr>
      <vt:lpstr>Examples </vt:lpstr>
      <vt:lpstr>RULE 3</vt:lpstr>
      <vt:lpstr>Examples </vt:lpstr>
      <vt:lpstr>RULE 4</vt:lpstr>
      <vt:lpstr>Examples </vt:lpstr>
      <vt:lpstr>RULE 5</vt:lpstr>
      <vt:lpstr>Examples </vt:lpstr>
      <vt:lpstr>RULE 6</vt:lpstr>
      <vt:lpstr>Examples </vt:lpstr>
      <vt:lpstr>RULE 7</vt:lpstr>
      <vt:lpstr>Examples </vt:lpstr>
      <vt:lpstr>RULE 8</vt:lpstr>
      <vt:lpstr>Examples </vt:lpstr>
      <vt:lpstr>RULE 9</vt:lpstr>
      <vt:lpstr>Examples </vt:lpstr>
      <vt:lpstr>RULE 10</vt:lpstr>
      <vt:lpstr>Examples </vt:lpstr>
      <vt:lpstr>TRY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CONCORD</dc:title>
  <dc:creator>Henry Adams</dc:creator>
  <cp:lastModifiedBy>Windows User</cp:lastModifiedBy>
  <cp:revision>24</cp:revision>
  <dcterms:created xsi:type="dcterms:W3CDTF">2017-11-16T15:54:05Z</dcterms:created>
  <dcterms:modified xsi:type="dcterms:W3CDTF">2019-12-13T17:24:54Z</dcterms:modified>
</cp:coreProperties>
</file>