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78" r:id="rId4"/>
    <p:sldId id="258" r:id="rId5"/>
    <p:sldId id="279" r:id="rId6"/>
    <p:sldId id="280" r:id="rId7"/>
    <p:sldId id="282" r:id="rId8"/>
    <p:sldId id="281" r:id="rId9"/>
    <p:sldId id="283" r:id="rId10"/>
    <p:sldId id="303" r:id="rId11"/>
    <p:sldId id="304" r:id="rId12"/>
    <p:sldId id="305" r:id="rId13"/>
    <p:sldId id="306"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259" r:id="rId34"/>
    <p:sldId id="307" r:id="rId35"/>
    <p:sldId id="277" r:id="rId3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15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8F71C89-18EF-4961-BE81-5CD593BA08DF}" type="datetimeFigureOut">
              <a:rPr lang="en-US" smtClean="0"/>
              <a:t>5/31/2021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B0F5717-2950-4190-B0FC-7B30A57549A1}" type="slidenum">
              <a:rPr lang="en-US" smtClean="0"/>
              <a:t>‹#›</a:t>
            </a:fld>
            <a:endParaRPr lang="en-US"/>
          </a:p>
        </p:txBody>
      </p:sp>
    </p:spTree>
    <p:extLst>
      <p:ext uri="{BB962C8B-B14F-4D97-AF65-F5344CB8AC3E}">
        <p14:creationId xmlns:p14="http://schemas.microsoft.com/office/powerpoint/2010/main" val="1745441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DA4CD01-CD30-475D-9EB2-9609C5A12E89}" type="datetimeFigureOut">
              <a:rPr lang="en-GB" smtClean="0"/>
              <a:t>31/05/2021</a:t>
            </a:fld>
            <a:endParaRPr lang="en-GB"/>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AD9037C-4632-43AC-992A-A3B3CF6BA552}" type="slidenum">
              <a:rPr lang="en-GB" smtClean="0"/>
              <a:t>‹#›</a:t>
            </a:fld>
            <a:endParaRPr lang="en-GB"/>
          </a:p>
        </p:txBody>
      </p:sp>
    </p:spTree>
    <p:extLst>
      <p:ext uri="{BB962C8B-B14F-4D97-AF65-F5344CB8AC3E}">
        <p14:creationId xmlns:p14="http://schemas.microsoft.com/office/powerpoint/2010/main" val="177798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AD9037C-4632-43AC-992A-A3B3CF6BA552}" type="slidenum">
              <a:rPr lang="en-GB" smtClean="0"/>
              <a:t>20</a:t>
            </a:fld>
            <a:endParaRPr lang="en-GB"/>
          </a:p>
        </p:txBody>
      </p:sp>
    </p:spTree>
    <p:extLst>
      <p:ext uri="{BB962C8B-B14F-4D97-AF65-F5344CB8AC3E}">
        <p14:creationId xmlns:p14="http://schemas.microsoft.com/office/powerpoint/2010/main" val="191317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5/31/2021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5/31/2021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1308756"/>
            <a:ext cx="7772400" cy="1470025"/>
          </a:xfrm>
        </p:spPr>
        <p:txBody>
          <a:bodyPr>
            <a:noAutofit/>
          </a:bodyPr>
          <a:lstStyle/>
          <a:p>
            <a:r>
              <a:rPr lang="en-US" sz="3200" b="1" dirty="0">
                <a:latin typeface="Helvetica"/>
                <a:cs typeface="Helvetica"/>
              </a:rPr>
              <a:t>COMMUNICATION SKILLS II </a:t>
            </a:r>
            <a:br>
              <a:rPr lang="en-US" sz="3200" b="1" dirty="0">
                <a:latin typeface="Helvetica"/>
                <a:cs typeface="Helvetica"/>
              </a:rPr>
            </a:br>
            <a:r>
              <a:rPr lang="en-US" sz="3200" b="1" dirty="0">
                <a:latin typeface="Helvetica"/>
                <a:cs typeface="Helvetica"/>
              </a:rPr>
              <a:t>(ENGL 158)</a:t>
            </a:r>
            <a:br>
              <a:rPr lang="en-US" sz="3200" b="1" dirty="0">
                <a:latin typeface="Helvetica"/>
                <a:cs typeface="Helvetica"/>
              </a:rPr>
            </a:br>
            <a:r>
              <a:rPr lang="en-US" sz="3200" b="1" dirty="0">
                <a:latin typeface="Helvetica"/>
                <a:cs typeface="Helvetica"/>
              </a:rPr>
              <a:t>DEPARTMENT OF ENGLISH</a:t>
            </a:r>
          </a:p>
        </p:txBody>
      </p:sp>
      <p:sp>
        <p:nvSpPr>
          <p:cNvPr id="5" name="Subtitle 2"/>
          <p:cNvSpPr>
            <a:spLocks noGrp="1"/>
          </p:cNvSpPr>
          <p:nvPr>
            <p:ph type="subTitle" idx="1"/>
          </p:nvPr>
        </p:nvSpPr>
        <p:spPr>
          <a:xfrm>
            <a:off x="1371600" y="4412631"/>
            <a:ext cx="6400800" cy="1599330"/>
          </a:xfrm>
        </p:spPr>
        <p:txBody>
          <a:bodyPr>
            <a:normAutofit/>
          </a:bodyPr>
          <a:lstStyle/>
          <a:p>
            <a:pPr algn="ctr"/>
            <a:r>
              <a:rPr lang="en-US" b="1" dirty="0">
                <a:solidFill>
                  <a:schemeClr val="tx1"/>
                </a:solidFill>
                <a:latin typeface="Helvetica"/>
                <a:cs typeface="Helvetica"/>
              </a:rPr>
              <a:t>FORMAL LETTERS</a:t>
            </a:r>
          </a:p>
          <a:p>
            <a:pPr algn="ctr"/>
            <a:r>
              <a:rPr lang="en-US" sz="2400" b="1" dirty="0">
                <a:latin typeface="Helvetica"/>
                <a:cs typeface="Helvetica"/>
              </a:rPr>
              <a:t>STRUCTURE, FEATURES, LANGUAGE &amp; STYLE</a:t>
            </a:r>
          </a:p>
          <a:p>
            <a:pPr algn="ctr"/>
            <a:endParaRPr lang="en-US" sz="2400" b="1" dirty="0">
              <a:latin typeface="Helvetica"/>
              <a:cs typeface="Helvetica"/>
            </a:endParaRPr>
          </a:p>
        </p:txBody>
      </p:sp>
    </p:spTree>
    <p:extLst>
      <p:ext uri="{BB962C8B-B14F-4D97-AF65-F5344CB8AC3E}">
        <p14:creationId xmlns:p14="http://schemas.microsoft.com/office/powerpoint/2010/main" val="152554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13DA-37A1-4C6E-8E67-C9065F245144}"/>
              </a:ext>
            </a:extLst>
          </p:cNvPr>
          <p:cNvSpPr>
            <a:spLocks noGrp="1"/>
          </p:cNvSpPr>
          <p:nvPr>
            <p:ph type="title"/>
          </p:nvPr>
        </p:nvSpPr>
        <p:spPr>
          <a:xfrm>
            <a:off x="457200" y="274638"/>
            <a:ext cx="8229600" cy="870045"/>
          </a:xfrm>
        </p:spPr>
        <p:txBody>
          <a:bodyPr/>
          <a:lstStyle/>
          <a:p>
            <a:pPr algn="l"/>
            <a:r>
              <a:rPr lang="en-US" dirty="0">
                <a:solidFill>
                  <a:srgbClr val="00B050"/>
                </a:solidFill>
              </a:rPr>
              <a:t>Writer’s Address (WA) cont’d</a:t>
            </a:r>
            <a:endParaRPr lang="en-GB" dirty="0"/>
          </a:p>
        </p:txBody>
      </p:sp>
      <p:sp>
        <p:nvSpPr>
          <p:cNvPr id="3" name="TextBox 2">
            <a:extLst>
              <a:ext uri="{FF2B5EF4-FFF2-40B4-BE49-F238E27FC236}">
                <a16:creationId xmlns:a16="http://schemas.microsoft.com/office/drawing/2014/main" id="{A8879C52-34B5-4E2C-8329-6A4F1540C7B8}"/>
              </a:ext>
            </a:extLst>
          </p:cNvPr>
          <p:cNvSpPr txBox="1"/>
          <p:nvPr/>
        </p:nvSpPr>
        <p:spPr>
          <a:xfrm>
            <a:off x="637309" y="1144683"/>
            <a:ext cx="7730835" cy="4416594"/>
          </a:xfrm>
          <a:prstGeom prst="rect">
            <a:avLst/>
          </a:prstGeom>
          <a:noFill/>
        </p:spPr>
        <p:txBody>
          <a:bodyPr wrap="square" rtlCol="0">
            <a:spAutoFit/>
          </a:bodyPr>
          <a:lstStyle/>
          <a:p>
            <a:pPr lvl="0"/>
            <a:r>
              <a:rPr lang="en-US" sz="3200" b="1" dirty="0">
                <a:latin typeface="Helvetica" panose="020B0604020202020204" pitchFamily="34" charset="0"/>
                <a:cs typeface="Helvetica" panose="020B0604020202020204" pitchFamily="34" charset="0"/>
              </a:rPr>
              <a:t>Position of the WA</a:t>
            </a:r>
            <a:endParaRPr lang="en-GB" sz="3200" b="1" dirty="0">
              <a:latin typeface="Helvetica" panose="020B0604020202020204" pitchFamily="34" charset="0"/>
              <a:cs typeface="Helvetica" panose="020B0604020202020204" pitchFamily="34" charset="0"/>
            </a:endParaRPr>
          </a:p>
          <a:p>
            <a:pPr marL="457200" lvl="0" indent="-457200">
              <a:buFont typeface="Arial" panose="020B0604020202020204" pitchFamily="34" charset="0"/>
              <a:buChar char="•"/>
            </a:pPr>
            <a:r>
              <a:rPr lang="en-US" sz="2800" b="1" dirty="0">
                <a:latin typeface="Helvetica" panose="020B0604020202020204" pitchFamily="34" charset="0"/>
                <a:cs typeface="Helvetica" panose="020B0604020202020204" pitchFamily="34" charset="0"/>
              </a:rPr>
              <a:t>“Top-right corner” of the sheet/screen</a:t>
            </a:r>
            <a:r>
              <a:rPr lang="en-US" sz="2800" dirty="0">
                <a:latin typeface="Helvetica" panose="020B0604020202020204" pitchFamily="34" charset="0"/>
                <a:cs typeface="Helvetica" panose="020B0604020202020204" pitchFamily="34" charset="0"/>
              </a:rPr>
              <a:t>: The details of the WA discussed above are written or typed at the said position.</a:t>
            </a:r>
          </a:p>
          <a:p>
            <a:pPr marL="457200" lvl="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a:p>
            <a:pPr lvl="0"/>
            <a:r>
              <a:rPr lang="en-US" sz="2800" b="1" dirty="0">
                <a:latin typeface="Helvetica" panose="020B0604020202020204" pitchFamily="34" charset="0"/>
                <a:cs typeface="Helvetica" panose="020B0604020202020204" pitchFamily="34" charset="0"/>
              </a:rPr>
              <a:t>NB</a:t>
            </a:r>
            <a:r>
              <a:rPr lang="en-US" sz="2800" dirty="0">
                <a:latin typeface="Helvetica" panose="020B0604020202020204" pitchFamily="34" charset="0"/>
                <a:cs typeface="Helvetica" panose="020B0604020202020204" pitchFamily="34" charset="0"/>
              </a:rPr>
              <a:t>: When the WA is written at this end, the subscription must also be written at the “</a:t>
            </a:r>
            <a:r>
              <a:rPr lang="en-US" sz="2800" b="1" dirty="0">
                <a:latin typeface="Helvetica" panose="020B0604020202020204" pitchFamily="34" charset="0"/>
                <a:cs typeface="Helvetica" panose="020B0604020202020204" pitchFamily="34" charset="0"/>
              </a:rPr>
              <a:t>down-right”</a:t>
            </a:r>
            <a:r>
              <a:rPr lang="en-US" sz="2800" dirty="0">
                <a:latin typeface="Helvetica" panose="020B0604020202020204" pitchFamily="34" charset="0"/>
                <a:cs typeface="Helvetica" panose="020B0604020202020204" pitchFamily="34" charset="0"/>
              </a:rPr>
              <a:t> corner of the sheet/screen after the conclusion of the main body.</a:t>
            </a:r>
          </a:p>
          <a:p>
            <a:pPr lvl="0"/>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7870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0BF6-BF2E-4643-8635-AB7C710669FE}"/>
              </a:ext>
            </a:extLst>
          </p:cNvPr>
          <p:cNvSpPr>
            <a:spLocks noGrp="1"/>
          </p:cNvSpPr>
          <p:nvPr>
            <p:ph type="title"/>
          </p:nvPr>
        </p:nvSpPr>
        <p:spPr>
          <a:xfrm>
            <a:off x="457200" y="274638"/>
            <a:ext cx="8229600" cy="944562"/>
          </a:xfrm>
        </p:spPr>
        <p:txBody>
          <a:bodyPr/>
          <a:lstStyle/>
          <a:p>
            <a:pPr algn="l"/>
            <a:r>
              <a:rPr lang="en-US" dirty="0">
                <a:solidFill>
                  <a:srgbClr val="00B050"/>
                </a:solidFill>
              </a:rPr>
              <a:t>Writer’s Address (WA) cont’d</a:t>
            </a:r>
            <a:endParaRPr lang="en-GB" dirty="0"/>
          </a:p>
        </p:txBody>
      </p:sp>
      <p:sp>
        <p:nvSpPr>
          <p:cNvPr id="3" name="TextBox 2">
            <a:extLst>
              <a:ext uri="{FF2B5EF4-FFF2-40B4-BE49-F238E27FC236}">
                <a16:creationId xmlns:a16="http://schemas.microsoft.com/office/drawing/2014/main" id="{A4B0B6A8-876C-48FD-8D29-1A182A6E607D}"/>
              </a:ext>
            </a:extLst>
          </p:cNvPr>
          <p:cNvSpPr txBox="1"/>
          <p:nvPr/>
        </p:nvSpPr>
        <p:spPr>
          <a:xfrm>
            <a:off x="637309" y="1144683"/>
            <a:ext cx="7730835" cy="4416594"/>
          </a:xfrm>
          <a:prstGeom prst="rect">
            <a:avLst/>
          </a:prstGeom>
          <a:noFill/>
        </p:spPr>
        <p:txBody>
          <a:bodyPr wrap="square" rtlCol="0">
            <a:spAutoFit/>
          </a:bodyPr>
          <a:lstStyle/>
          <a:p>
            <a:pPr lvl="0"/>
            <a:r>
              <a:rPr lang="en-US" sz="3200" b="1" dirty="0">
                <a:latin typeface="Helvetica" panose="020B0604020202020204" pitchFamily="34" charset="0"/>
                <a:cs typeface="Helvetica" panose="020B0604020202020204" pitchFamily="34" charset="0"/>
              </a:rPr>
              <a:t>Position of the WA</a:t>
            </a:r>
            <a:endParaRPr lang="en-GB" sz="3200" b="1" dirty="0">
              <a:latin typeface="Helvetica" panose="020B0604020202020204" pitchFamily="34" charset="0"/>
              <a:cs typeface="Helvetica" panose="020B0604020202020204" pitchFamily="34" charset="0"/>
            </a:endParaRPr>
          </a:p>
          <a:p>
            <a:pPr marL="457200" lvl="0" indent="-457200">
              <a:buFont typeface="Arial" panose="020B0604020202020204" pitchFamily="34" charset="0"/>
              <a:buChar char="•"/>
            </a:pPr>
            <a:r>
              <a:rPr lang="en-US" sz="2800" b="1" dirty="0">
                <a:latin typeface="Helvetica" panose="020B0604020202020204" pitchFamily="34" charset="0"/>
                <a:cs typeface="Helvetica" panose="020B0604020202020204" pitchFamily="34" charset="0"/>
              </a:rPr>
              <a:t>“Top-left corner” of the sheet/screen</a:t>
            </a:r>
            <a:r>
              <a:rPr lang="en-US" sz="2800" dirty="0">
                <a:latin typeface="Helvetica" panose="020B0604020202020204" pitchFamily="34" charset="0"/>
                <a:cs typeface="Helvetica" panose="020B0604020202020204" pitchFamily="34" charset="0"/>
              </a:rPr>
              <a:t>: The details of the WA discussed above are written or typed at the said position.</a:t>
            </a:r>
          </a:p>
          <a:p>
            <a:pPr marL="457200" lvl="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a:p>
            <a:pPr lvl="0"/>
            <a:r>
              <a:rPr lang="en-US" sz="2800" b="1" dirty="0">
                <a:latin typeface="Helvetica" panose="020B0604020202020204" pitchFamily="34" charset="0"/>
                <a:cs typeface="Helvetica" panose="020B0604020202020204" pitchFamily="34" charset="0"/>
              </a:rPr>
              <a:t>NB</a:t>
            </a:r>
            <a:r>
              <a:rPr lang="en-US" sz="2800" dirty="0">
                <a:latin typeface="Helvetica" panose="020B0604020202020204" pitchFamily="34" charset="0"/>
                <a:cs typeface="Helvetica" panose="020B0604020202020204" pitchFamily="34" charset="0"/>
              </a:rPr>
              <a:t>: When the WA is written at this end, the subscription must also be written at the “</a:t>
            </a:r>
            <a:r>
              <a:rPr lang="en-US" sz="2800" b="1" dirty="0">
                <a:latin typeface="Helvetica" panose="020B0604020202020204" pitchFamily="34" charset="0"/>
                <a:cs typeface="Helvetica" panose="020B0604020202020204" pitchFamily="34" charset="0"/>
              </a:rPr>
              <a:t>down-left”</a:t>
            </a:r>
            <a:r>
              <a:rPr lang="en-US" sz="2800" dirty="0">
                <a:latin typeface="Helvetica" panose="020B0604020202020204" pitchFamily="34" charset="0"/>
                <a:cs typeface="Helvetica" panose="020B0604020202020204" pitchFamily="34" charset="0"/>
              </a:rPr>
              <a:t> corner of the sheet/screen after the conclusion of the main body.</a:t>
            </a:r>
          </a:p>
          <a:p>
            <a:pPr lvl="0"/>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9576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C7CF-78BC-4EF6-88AF-B043054CD8F3}"/>
              </a:ext>
            </a:extLst>
          </p:cNvPr>
          <p:cNvSpPr>
            <a:spLocks noGrp="1"/>
          </p:cNvSpPr>
          <p:nvPr>
            <p:ph type="title"/>
          </p:nvPr>
        </p:nvSpPr>
        <p:spPr>
          <a:xfrm>
            <a:off x="457200" y="274638"/>
            <a:ext cx="8229600" cy="857476"/>
          </a:xfrm>
        </p:spPr>
        <p:txBody>
          <a:bodyPr/>
          <a:lstStyle/>
          <a:p>
            <a:pPr algn="l"/>
            <a:r>
              <a:rPr lang="en-US" dirty="0">
                <a:solidFill>
                  <a:srgbClr val="00B050"/>
                </a:solidFill>
              </a:rPr>
              <a:t>Writer’s Address (WA) cont’d</a:t>
            </a:r>
            <a:endParaRPr lang="en-GB" dirty="0"/>
          </a:p>
        </p:txBody>
      </p:sp>
      <p:sp>
        <p:nvSpPr>
          <p:cNvPr id="3" name="TextBox 2">
            <a:extLst>
              <a:ext uri="{FF2B5EF4-FFF2-40B4-BE49-F238E27FC236}">
                <a16:creationId xmlns:a16="http://schemas.microsoft.com/office/drawing/2014/main" id="{EACD93CE-95D4-4C97-A9C4-5851C1AB9DDE}"/>
              </a:ext>
            </a:extLst>
          </p:cNvPr>
          <p:cNvSpPr txBox="1"/>
          <p:nvPr/>
        </p:nvSpPr>
        <p:spPr>
          <a:xfrm>
            <a:off x="637309" y="1144683"/>
            <a:ext cx="7730835" cy="4755148"/>
          </a:xfrm>
          <a:prstGeom prst="rect">
            <a:avLst/>
          </a:prstGeom>
          <a:noFill/>
        </p:spPr>
        <p:txBody>
          <a:bodyPr wrap="square" rtlCol="0">
            <a:spAutoFit/>
          </a:bodyPr>
          <a:lstStyle/>
          <a:p>
            <a:pPr lvl="0"/>
            <a:r>
              <a:rPr lang="en-US" sz="2500" b="1" dirty="0">
                <a:latin typeface="Helvetica" panose="020B0604020202020204" pitchFamily="34" charset="0"/>
                <a:cs typeface="Helvetica" panose="020B0604020202020204" pitchFamily="34" charset="0"/>
              </a:rPr>
              <a:t>WA at Top-right corner</a:t>
            </a:r>
          </a:p>
          <a:p>
            <a:pPr lvl="0"/>
            <a:endParaRPr lang="en-GB" sz="2500" b="1" dirty="0">
              <a:latin typeface="Helvetica" panose="020B0604020202020204" pitchFamily="34" charset="0"/>
              <a:cs typeface="Helvetica" panose="020B0604020202020204" pitchFamily="34" charset="0"/>
            </a:endParaRPr>
          </a:p>
          <a:p>
            <a:pPr lvl="0" algn="r"/>
            <a:r>
              <a:rPr lang="en-GB" sz="2300" b="1" dirty="0">
                <a:latin typeface="Helvetica" panose="020B0604020202020204" pitchFamily="34" charset="0"/>
                <a:cs typeface="Helvetica" panose="020B0604020202020204" pitchFamily="34" charset="0"/>
              </a:rPr>
              <a:t>Writer’s</a:t>
            </a:r>
            <a:r>
              <a:rPr lang="en-GB" sz="2300" dirty="0">
                <a:latin typeface="Helvetica" panose="020B0604020202020204" pitchFamily="34" charset="0"/>
                <a:cs typeface="Helvetica" panose="020B0604020202020204" pitchFamily="34" charset="0"/>
              </a:rPr>
              <a:t> </a:t>
            </a:r>
            <a:r>
              <a:rPr lang="en-GB" sz="2300" b="1" dirty="0">
                <a:latin typeface="Helvetica" panose="020B0604020202020204" pitchFamily="34" charset="0"/>
                <a:cs typeface="Helvetica" panose="020B0604020202020204" pitchFamily="34" charset="0"/>
              </a:rPr>
              <a:t>Address</a:t>
            </a:r>
          </a:p>
          <a:p>
            <a:pPr lvl="0" algn="r"/>
            <a:endParaRPr lang="en-GB" sz="2300" b="1" dirty="0">
              <a:latin typeface="Helvetica" panose="020B0604020202020204" pitchFamily="34" charset="0"/>
              <a:cs typeface="Helvetica" panose="020B0604020202020204" pitchFamily="34" charset="0"/>
            </a:endParaRPr>
          </a:p>
          <a:p>
            <a:pPr lvl="0" algn="r"/>
            <a:r>
              <a:rPr lang="en-GB" sz="2300" b="1" dirty="0">
                <a:latin typeface="Helvetica" panose="020B0604020202020204" pitchFamily="34" charset="0"/>
                <a:cs typeface="Helvetica" panose="020B0604020202020204" pitchFamily="34" charset="0"/>
              </a:rPr>
              <a:t>Date</a:t>
            </a:r>
          </a:p>
          <a:p>
            <a:pPr lvl="0"/>
            <a:r>
              <a:rPr lang="en-GB" sz="2300" dirty="0">
                <a:latin typeface="Helvetica" panose="020B0604020202020204" pitchFamily="34" charset="0"/>
                <a:cs typeface="Helvetica" panose="020B0604020202020204" pitchFamily="34" charset="0"/>
              </a:rPr>
              <a:t>Recipient's Address</a:t>
            </a:r>
          </a:p>
          <a:p>
            <a:pPr lvl="0"/>
            <a:endParaRPr lang="en-GB" sz="2300" dirty="0">
              <a:latin typeface="Helvetica" panose="020B0604020202020204" pitchFamily="34" charset="0"/>
              <a:cs typeface="Helvetica" panose="020B0604020202020204" pitchFamily="34" charset="0"/>
            </a:endParaRPr>
          </a:p>
          <a:p>
            <a:pPr lvl="0"/>
            <a:r>
              <a:rPr lang="en-GB" sz="2300" dirty="0">
                <a:latin typeface="Helvetica" panose="020B0604020202020204" pitchFamily="34" charset="0"/>
                <a:cs typeface="Helvetica" panose="020B0604020202020204" pitchFamily="34" charset="0"/>
              </a:rPr>
              <a:t>Salutation</a:t>
            </a:r>
          </a:p>
          <a:p>
            <a:pPr lvl="0" algn="ctr"/>
            <a:r>
              <a:rPr lang="en-GB" sz="2300" dirty="0">
                <a:latin typeface="Helvetica" panose="020B0604020202020204" pitchFamily="34" charset="0"/>
                <a:cs typeface="Helvetica" panose="020B0604020202020204" pitchFamily="34" charset="0"/>
              </a:rPr>
              <a:t>Heading/Topic/Title</a:t>
            </a:r>
          </a:p>
          <a:p>
            <a:pPr lvl="0" algn="ctr"/>
            <a:endParaRPr lang="en-GB" sz="2300" dirty="0">
              <a:latin typeface="Helvetica" panose="020B0604020202020204" pitchFamily="34" charset="0"/>
              <a:cs typeface="Helvetica" panose="020B0604020202020204" pitchFamily="34" charset="0"/>
            </a:endParaRPr>
          </a:p>
          <a:p>
            <a:pPr lvl="0"/>
            <a:r>
              <a:rPr lang="en-GB" sz="2300" dirty="0">
                <a:latin typeface="Helvetica" panose="020B0604020202020204" pitchFamily="34" charset="0"/>
                <a:cs typeface="Helvetica" panose="020B0604020202020204" pitchFamily="34" charset="0"/>
              </a:rPr>
              <a:t>Body of the letter(Introduction, Main body, and conclusion)</a:t>
            </a:r>
          </a:p>
          <a:p>
            <a:pPr lvl="0"/>
            <a:endParaRPr lang="en-GB" sz="2300" dirty="0">
              <a:latin typeface="Helvetica" panose="020B0604020202020204" pitchFamily="34" charset="0"/>
              <a:cs typeface="Helvetica" panose="020B0604020202020204" pitchFamily="34" charset="0"/>
            </a:endParaRPr>
          </a:p>
          <a:p>
            <a:pPr lvl="0" algn="r"/>
            <a:r>
              <a:rPr lang="en-GB" sz="2300" b="1" dirty="0">
                <a:latin typeface="Helvetica" panose="020B0604020202020204" pitchFamily="34" charset="0"/>
                <a:cs typeface="Helvetica" panose="020B0604020202020204" pitchFamily="34" charset="0"/>
              </a:rPr>
              <a:t>Subscription</a:t>
            </a:r>
          </a:p>
        </p:txBody>
      </p:sp>
    </p:spTree>
    <p:extLst>
      <p:ext uri="{BB962C8B-B14F-4D97-AF65-F5344CB8AC3E}">
        <p14:creationId xmlns:p14="http://schemas.microsoft.com/office/powerpoint/2010/main" val="2201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CD73-91E3-4D0B-8F43-C4A1CB4EBB63}"/>
              </a:ext>
            </a:extLst>
          </p:cNvPr>
          <p:cNvSpPr>
            <a:spLocks noGrp="1"/>
          </p:cNvSpPr>
          <p:nvPr>
            <p:ph type="title"/>
          </p:nvPr>
        </p:nvSpPr>
        <p:spPr>
          <a:xfrm>
            <a:off x="457200" y="274638"/>
            <a:ext cx="8229600" cy="690562"/>
          </a:xfrm>
        </p:spPr>
        <p:txBody>
          <a:bodyPr/>
          <a:lstStyle/>
          <a:p>
            <a:pPr algn="l"/>
            <a:r>
              <a:rPr lang="en-US" sz="4000" dirty="0">
                <a:solidFill>
                  <a:srgbClr val="00B050"/>
                </a:solidFill>
              </a:rPr>
              <a:t>Writer’s Address (WA) cont’d</a:t>
            </a:r>
            <a:endParaRPr lang="en-GB" sz="4000" dirty="0"/>
          </a:p>
        </p:txBody>
      </p:sp>
      <p:sp>
        <p:nvSpPr>
          <p:cNvPr id="3" name="TextBox 2">
            <a:extLst>
              <a:ext uri="{FF2B5EF4-FFF2-40B4-BE49-F238E27FC236}">
                <a16:creationId xmlns:a16="http://schemas.microsoft.com/office/drawing/2014/main" id="{01023A12-A0D4-432F-8ACC-04053204F18C}"/>
              </a:ext>
            </a:extLst>
          </p:cNvPr>
          <p:cNvSpPr txBox="1"/>
          <p:nvPr/>
        </p:nvSpPr>
        <p:spPr>
          <a:xfrm>
            <a:off x="637309" y="965200"/>
            <a:ext cx="7730835" cy="5247590"/>
          </a:xfrm>
          <a:prstGeom prst="rect">
            <a:avLst/>
          </a:prstGeom>
          <a:noFill/>
        </p:spPr>
        <p:txBody>
          <a:bodyPr wrap="square" rtlCol="0">
            <a:spAutoFit/>
          </a:bodyPr>
          <a:lstStyle/>
          <a:p>
            <a:pPr lvl="0"/>
            <a:r>
              <a:rPr lang="en-US" sz="2500" b="1" dirty="0">
                <a:latin typeface="Helvetica" panose="020B0604020202020204" pitchFamily="34" charset="0"/>
                <a:cs typeface="Helvetica" panose="020B0604020202020204" pitchFamily="34" charset="0"/>
              </a:rPr>
              <a:t>WA at Top-left corner</a:t>
            </a:r>
            <a:endParaRPr lang="en-GB" sz="2500" b="1" dirty="0">
              <a:latin typeface="Helvetica" panose="020B0604020202020204" pitchFamily="34" charset="0"/>
              <a:cs typeface="Helvetica" panose="020B0604020202020204" pitchFamily="34" charset="0"/>
            </a:endParaRPr>
          </a:p>
          <a:p>
            <a:pPr lvl="0"/>
            <a:endParaRPr lang="en-GB" sz="2500" b="1" dirty="0">
              <a:latin typeface="Helvetica" panose="020B0604020202020204" pitchFamily="34" charset="0"/>
              <a:cs typeface="Helvetica" panose="020B0604020202020204" pitchFamily="34" charset="0"/>
            </a:endParaRPr>
          </a:p>
          <a:p>
            <a:pPr lvl="0"/>
            <a:r>
              <a:rPr lang="en-GB" sz="2300" b="1" dirty="0">
                <a:latin typeface="Helvetica" panose="020B0604020202020204" pitchFamily="34" charset="0"/>
                <a:cs typeface="Helvetica" panose="020B0604020202020204" pitchFamily="34" charset="0"/>
              </a:rPr>
              <a:t>Writer’s</a:t>
            </a:r>
            <a:r>
              <a:rPr lang="en-GB" sz="2300" dirty="0">
                <a:latin typeface="Helvetica" panose="020B0604020202020204" pitchFamily="34" charset="0"/>
                <a:cs typeface="Helvetica" panose="020B0604020202020204" pitchFamily="34" charset="0"/>
              </a:rPr>
              <a:t> </a:t>
            </a:r>
            <a:r>
              <a:rPr lang="en-GB" sz="2300" b="1" dirty="0">
                <a:latin typeface="Helvetica" panose="020B0604020202020204" pitchFamily="34" charset="0"/>
                <a:cs typeface="Helvetica" panose="020B0604020202020204" pitchFamily="34" charset="0"/>
              </a:rPr>
              <a:t>Address</a:t>
            </a:r>
          </a:p>
          <a:p>
            <a:pPr lvl="0"/>
            <a:endParaRPr lang="en-GB" sz="2300" b="1" dirty="0">
              <a:latin typeface="Helvetica" panose="020B0604020202020204" pitchFamily="34" charset="0"/>
              <a:cs typeface="Helvetica" panose="020B0604020202020204" pitchFamily="34" charset="0"/>
            </a:endParaRPr>
          </a:p>
          <a:p>
            <a:pPr lvl="0"/>
            <a:r>
              <a:rPr lang="en-GB" sz="2300" b="1" dirty="0">
                <a:latin typeface="Helvetica" panose="020B0604020202020204" pitchFamily="34" charset="0"/>
                <a:cs typeface="Helvetica" panose="020B0604020202020204" pitchFamily="34" charset="0"/>
              </a:rPr>
              <a:t>Date</a:t>
            </a:r>
          </a:p>
          <a:p>
            <a:pPr lvl="0"/>
            <a:endParaRPr lang="en-GB" sz="2300" b="1" dirty="0">
              <a:latin typeface="Helvetica" panose="020B0604020202020204" pitchFamily="34" charset="0"/>
              <a:cs typeface="Helvetica" panose="020B0604020202020204" pitchFamily="34" charset="0"/>
            </a:endParaRPr>
          </a:p>
          <a:p>
            <a:pPr lvl="0"/>
            <a:r>
              <a:rPr lang="en-GB" sz="2300" dirty="0">
                <a:latin typeface="Helvetica" panose="020B0604020202020204" pitchFamily="34" charset="0"/>
                <a:cs typeface="Helvetica" panose="020B0604020202020204" pitchFamily="34" charset="0"/>
              </a:rPr>
              <a:t>Recipient's Address</a:t>
            </a:r>
          </a:p>
          <a:p>
            <a:pPr lvl="0"/>
            <a:endParaRPr lang="en-GB" sz="2300" dirty="0">
              <a:latin typeface="Helvetica" panose="020B0604020202020204" pitchFamily="34" charset="0"/>
              <a:cs typeface="Helvetica" panose="020B0604020202020204" pitchFamily="34" charset="0"/>
            </a:endParaRPr>
          </a:p>
          <a:p>
            <a:pPr lvl="0"/>
            <a:r>
              <a:rPr lang="en-GB" sz="2300" dirty="0">
                <a:latin typeface="Helvetica" panose="020B0604020202020204" pitchFamily="34" charset="0"/>
                <a:cs typeface="Helvetica" panose="020B0604020202020204" pitchFamily="34" charset="0"/>
              </a:rPr>
              <a:t>Salutation</a:t>
            </a:r>
          </a:p>
          <a:p>
            <a:pPr lvl="0" algn="ctr"/>
            <a:r>
              <a:rPr lang="en-GB" sz="2300" dirty="0">
                <a:latin typeface="Helvetica" panose="020B0604020202020204" pitchFamily="34" charset="0"/>
                <a:cs typeface="Helvetica" panose="020B0604020202020204" pitchFamily="34" charset="0"/>
              </a:rPr>
              <a:t>Heading/Topic/Title</a:t>
            </a:r>
          </a:p>
          <a:p>
            <a:pPr lvl="0" algn="ctr"/>
            <a:endParaRPr lang="en-GB" sz="2300" dirty="0">
              <a:latin typeface="Helvetica" panose="020B0604020202020204" pitchFamily="34" charset="0"/>
              <a:cs typeface="Helvetica" panose="020B0604020202020204" pitchFamily="34" charset="0"/>
            </a:endParaRPr>
          </a:p>
          <a:p>
            <a:pPr lvl="0"/>
            <a:r>
              <a:rPr lang="en-GB" sz="2300" dirty="0">
                <a:latin typeface="Helvetica" panose="020B0604020202020204" pitchFamily="34" charset="0"/>
                <a:cs typeface="Helvetica" panose="020B0604020202020204" pitchFamily="34" charset="0"/>
              </a:rPr>
              <a:t>Body of the letter(Introduction, Main body, and conclusion)</a:t>
            </a:r>
          </a:p>
          <a:p>
            <a:pPr lvl="0"/>
            <a:endParaRPr lang="en-GB" sz="2300" dirty="0">
              <a:latin typeface="Helvetica" panose="020B0604020202020204" pitchFamily="34" charset="0"/>
              <a:cs typeface="Helvetica" panose="020B0604020202020204" pitchFamily="34" charset="0"/>
            </a:endParaRPr>
          </a:p>
          <a:p>
            <a:pPr lvl="0"/>
            <a:r>
              <a:rPr lang="en-GB" sz="2500" b="1" dirty="0">
                <a:latin typeface="Helvetica" panose="020B0604020202020204" pitchFamily="34" charset="0"/>
                <a:cs typeface="Helvetica" panose="020B0604020202020204" pitchFamily="34" charset="0"/>
              </a:rPr>
              <a:t>Subscription</a:t>
            </a:r>
          </a:p>
        </p:txBody>
      </p:sp>
    </p:spTree>
    <p:extLst>
      <p:ext uri="{BB962C8B-B14F-4D97-AF65-F5344CB8AC3E}">
        <p14:creationId xmlns:p14="http://schemas.microsoft.com/office/powerpoint/2010/main" val="17708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2217-4988-49F3-BDB5-4F380ECEFCDD}"/>
              </a:ext>
            </a:extLst>
          </p:cNvPr>
          <p:cNvSpPr>
            <a:spLocks noGrp="1"/>
          </p:cNvSpPr>
          <p:nvPr>
            <p:ph type="title"/>
          </p:nvPr>
        </p:nvSpPr>
        <p:spPr>
          <a:xfrm>
            <a:off x="457200" y="274638"/>
            <a:ext cx="8229600" cy="912717"/>
          </a:xfrm>
        </p:spPr>
        <p:txBody>
          <a:bodyPr/>
          <a:lstStyle/>
          <a:p>
            <a:pPr algn="l"/>
            <a:r>
              <a:rPr lang="en-US" dirty="0">
                <a:solidFill>
                  <a:srgbClr val="00B050"/>
                </a:solidFill>
              </a:rPr>
              <a:t>Date</a:t>
            </a:r>
            <a:endParaRPr lang="en-GB" dirty="0"/>
          </a:p>
        </p:txBody>
      </p:sp>
      <p:sp>
        <p:nvSpPr>
          <p:cNvPr id="4" name="TextBox 3">
            <a:extLst>
              <a:ext uri="{FF2B5EF4-FFF2-40B4-BE49-F238E27FC236}">
                <a16:creationId xmlns:a16="http://schemas.microsoft.com/office/drawing/2014/main" id="{F92B7653-8333-4104-A989-9D8C3CB42079}"/>
              </a:ext>
            </a:extLst>
          </p:cNvPr>
          <p:cNvSpPr txBox="1"/>
          <p:nvPr/>
        </p:nvSpPr>
        <p:spPr>
          <a:xfrm>
            <a:off x="637309" y="1144683"/>
            <a:ext cx="7730835" cy="3924151"/>
          </a:xfrm>
          <a:prstGeom prst="rect">
            <a:avLst/>
          </a:prstGeom>
          <a:noFill/>
        </p:spPr>
        <p:txBody>
          <a:bodyPr wrap="square" rtlCol="0">
            <a:spAutoFit/>
          </a:bodyPr>
          <a:lstStyle/>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This states the day, month and year in which the letter is written. </a:t>
            </a:r>
          </a:p>
          <a:p>
            <a:pPr lvl="0"/>
            <a:endParaRPr lang="en-US" sz="2800" dirty="0">
              <a:latin typeface="Helvetica" panose="020B0604020202020204" pitchFamily="34" charset="0"/>
              <a:cs typeface="Helvetica" panose="020B0604020202020204" pitchFamily="34" charset="0"/>
            </a:endParaRPr>
          </a:p>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It is a separate element from the address.</a:t>
            </a:r>
          </a:p>
          <a:p>
            <a:pPr lvl="0"/>
            <a:endParaRPr lang="en-US" sz="2800" dirty="0">
              <a:latin typeface="Helvetica" panose="020B0604020202020204" pitchFamily="34" charset="0"/>
              <a:cs typeface="Helvetica" panose="020B0604020202020204" pitchFamily="34" charset="0"/>
            </a:endParaRPr>
          </a:p>
          <a:p>
            <a:pPr lvl="0"/>
            <a:r>
              <a:rPr lang="en-US" sz="2800" dirty="0" err="1">
                <a:latin typeface="Helvetica" panose="020B0604020202020204" pitchFamily="34" charset="0"/>
                <a:cs typeface="Helvetica" panose="020B0604020202020204" pitchFamily="34" charset="0"/>
              </a:rPr>
              <a:t>Eg.</a:t>
            </a:r>
            <a:r>
              <a:rPr lang="en-US" sz="2800" dirty="0">
                <a:latin typeface="Helvetica" panose="020B0604020202020204" pitchFamily="34" charset="0"/>
                <a:cs typeface="Helvetica" panose="020B0604020202020204" pitchFamily="34" charset="0"/>
              </a:rPr>
              <a:t> </a:t>
            </a:r>
          </a:p>
          <a:p>
            <a:pPr lvl="0"/>
            <a:r>
              <a:rPr lang="en-US" sz="2800" dirty="0">
                <a:latin typeface="Helvetica" panose="020B0604020202020204" pitchFamily="34" charset="0"/>
                <a:cs typeface="Helvetica" panose="020B0604020202020204" pitchFamily="34" charset="0"/>
              </a:rPr>
              <a:t>		10</a:t>
            </a:r>
            <a:r>
              <a:rPr lang="en-US" sz="2800" baseline="30000" dirty="0">
                <a:latin typeface="Helvetica" panose="020B0604020202020204" pitchFamily="34" charset="0"/>
                <a:cs typeface="Helvetica" panose="020B0604020202020204" pitchFamily="34" charset="0"/>
              </a:rPr>
              <a:t>th</a:t>
            </a:r>
            <a:r>
              <a:rPr lang="en-US" sz="2800" dirty="0">
                <a:latin typeface="Helvetica" panose="020B0604020202020204" pitchFamily="34" charset="0"/>
                <a:cs typeface="Helvetica" panose="020B0604020202020204" pitchFamily="34" charset="0"/>
              </a:rPr>
              <a:t> November, 2020</a:t>
            </a:r>
          </a:p>
          <a:p>
            <a:pPr lvl="0"/>
            <a:r>
              <a:rPr lang="en-US" sz="2800" dirty="0">
                <a:latin typeface="Helvetica" panose="020B0604020202020204" pitchFamily="34" charset="0"/>
                <a:cs typeface="Helvetica" panose="020B0604020202020204" pitchFamily="34" charset="0"/>
              </a:rPr>
              <a:t>		November 10, 2020</a:t>
            </a:r>
          </a:p>
          <a:p>
            <a:pPr lvl="0"/>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1354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C145-C2F6-4EAD-A5FD-858004DFBD64}"/>
              </a:ext>
            </a:extLst>
          </p:cNvPr>
          <p:cNvSpPr>
            <a:spLocks noGrp="1"/>
          </p:cNvSpPr>
          <p:nvPr>
            <p:ph type="title"/>
          </p:nvPr>
        </p:nvSpPr>
        <p:spPr>
          <a:xfrm>
            <a:off x="457200" y="274638"/>
            <a:ext cx="8229600" cy="926365"/>
          </a:xfrm>
        </p:spPr>
        <p:txBody>
          <a:bodyPr/>
          <a:lstStyle/>
          <a:p>
            <a:pPr algn="l"/>
            <a:r>
              <a:rPr lang="en-US" dirty="0">
                <a:solidFill>
                  <a:srgbClr val="00B050"/>
                </a:solidFill>
              </a:rPr>
              <a:t>Recipient’s Address</a:t>
            </a:r>
            <a:endParaRPr lang="en-GB" dirty="0"/>
          </a:p>
        </p:txBody>
      </p:sp>
      <p:sp>
        <p:nvSpPr>
          <p:cNvPr id="4" name="TextBox 3">
            <a:extLst>
              <a:ext uri="{FF2B5EF4-FFF2-40B4-BE49-F238E27FC236}">
                <a16:creationId xmlns:a16="http://schemas.microsoft.com/office/drawing/2014/main" id="{5B0664AA-96B3-4845-9CD2-2EB9943C4151}"/>
              </a:ext>
            </a:extLst>
          </p:cNvPr>
          <p:cNvSpPr txBox="1"/>
          <p:nvPr/>
        </p:nvSpPr>
        <p:spPr>
          <a:xfrm>
            <a:off x="637309" y="1144683"/>
            <a:ext cx="7730835" cy="3493264"/>
          </a:xfrm>
          <a:prstGeom prst="rect">
            <a:avLst/>
          </a:prstGeom>
          <a:noFill/>
        </p:spPr>
        <p:txBody>
          <a:bodyPr wrap="square" rtlCol="0">
            <a:spAutoFit/>
          </a:bodyPr>
          <a:lstStyle/>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This states the person to whom the letter is written. </a:t>
            </a:r>
          </a:p>
          <a:p>
            <a:pPr lvl="0"/>
            <a:endParaRPr lang="en-US" sz="2800" dirty="0">
              <a:latin typeface="Helvetica" panose="020B0604020202020204" pitchFamily="34" charset="0"/>
              <a:cs typeface="Helvetica" panose="020B0604020202020204" pitchFamily="34" charset="0"/>
            </a:endParaRPr>
          </a:p>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This has three parts:</a:t>
            </a:r>
          </a:p>
          <a:p>
            <a:pPr lvl="0"/>
            <a:r>
              <a:rPr lang="en-US" sz="2800" dirty="0">
                <a:latin typeface="Helvetica" panose="020B0604020202020204" pitchFamily="34" charset="0"/>
                <a:cs typeface="Helvetica" panose="020B0604020202020204" pitchFamily="34" charset="0"/>
              </a:rPr>
              <a:t>	1. Recipient’s name or designation</a:t>
            </a:r>
          </a:p>
          <a:p>
            <a:pPr lvl="0"/>
            <a:r>
              <a:rPr lang="en-US" sz="2800" dirty="0">
                <a:latin typeface="Helvetica" panose="020B0604020202020204" pitchFamily="34" charset="0"/>
                <a:cs typeface="Helvetica" panose="020B0604020202020204" pitchFamily="34" charset="0"/>
              </a:rPr>
              <a:t>	2. Institution’s name</a:t>
            </a:r>
          </a:p>
          <a:p>
            <a:pPr lvl="0"/>
            <a:r>
              <a:rPr lang="en-US" sz="2800" dirty="0">
                <a:latin typeface="Helvetica" panose="020B0604020202020204" pitchFamily="34" charset="0"/>
                <a:cs typeface="Helvetica" panose="020B0604020202020204" pitchFamily="34" charset="0"/>
              </a:rPr>
              <a:t>	3. Location</a:t>
            </a:r>
          </a:p>
          <a:p>
            <a:pPr lvl="0"/>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9606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38B8-2C67-4B87-B7CE-7A8BABA9F869}"/>
              </a:ext>
            </a:extLst>
          </p:cNvPr>
          <p:cNvSpPr>
            <a:spLocks noGrp="1"/>
          </p:cNvSpPr>
          <p:nvPr>
            <p:ph type="title"/>
          </p:nvPr>
        </p:nvSpPr>
        <p:spPr>
          <a:xfrm>
            <a:off x="457200" y="274638"/>
            <a:ext cx="8229600" cy="871774"/>
          </a:xfrm>
        </p:spPr>
        <p:txBody>
          <a:bodyPr/>
          <a:lstStyle/>
          <a:p>
            <a:pPr algn="l"/>
            <a:r>
              <a:rPr lang="en-US" dirty="0">
                <a:solidFill>
                  <a:srgbClr val="00B050"/>
                </a:solidFill>
              </a:rPr>
              <a:t>Recipient’s Address cont’d</a:t>
            </a:r>
            <a:endParaRPr lang="en-GB" dirty="0"/>
          </a:p>
        </p:txBody>
      </p:sp>
      <p:sp>
        <p:nvSpPr>
          <p:cNvPr id="4" name="TextBox 3">
            <a:extLst>
              <a:ext uri="{FF2B5EF4-FFF2-40B4-BE49-F238E27FC236}">
                <a16:creationId xmlns:a16="http://schemas.microsoft.com/office/drawing/2014/main" id="{52A5D11A-27A0-41C7-8E6D-863D259F4EE5}"/>
              </a:ext>
            </a:extLst>
          </p:cNvPr>
          <p:cNvSpPr txBox="1"/>
          <p:nvPr/>
        </p:nvSpPr>
        <p:spPr>
          <a:xfrm>
            <a:off x="637309" y="1144683"/>
            <a:ext cx="7730835" cy="4124206"/>
          </a:xfrm>
          <a:prstGeom prst="rect">
            <a:avLst/>
          </a:prstGeom>
          <a:noFill/>
        </p:spPr>
        <p:txBody>
          <a:bodyPr wrap="square" rtlCol="0">
            <a:spAutoFit/>
          </a:bodyPr>
          <a:lstStyle/>
          <a:p>
            <a:pPr lvl="0"/>
            <a:r>
              <a:rPr lang="en-US" sz="2800" b="1" dirty="0">
                <a:latin typeface="Helvetica" panose="020B0604020202020204" pitchFamily="34" charset="0"/>
                <a:cs typeface="Helvetica" panose="020B0604020202020204" pitchFamily="34" charset="0"/>
              </a:rPr>
              <a:t>Recipient’s name or designation</a:t>
            </a:r>
          </a:p>
          <a:p>
            <a:pPr marL="457200" lvl="0" indent="-457200">
              <a:buFont typeface="Arial" panose="020B0604020202020204" pitchFamily="34" charset="0"/>
              <a:buChar char="•"/>
            </a:pPr>
            <a:r>
              <a:rPr lang="en-US" sz="2600" dirty="0">
                <a:latin typeface="Helvetica" panose="020B0604020202020204" pitchFamily="34" charset="0"/>
                <a:cs typeface="Helvetica" panose="020B0604020202020204" pitchFamily="34" charset="0"/>
              </a:rPr>
              <a:t>This specifies the name or the designation of the person to whom the letter is written.</a:t>
            </a:r>
          </a:p>
          <a:p>
            <a:pPr marL="457200" lvl="0" indent="-457200">
              <a:buFont typeface="Arial" panose="020B0604020202020204" pitchFamily="34" charset="0"/>
              <a:buChar char="•"/>
            </a:pPr>
            <a:r>
              <a:rPr lang="en-US" sz="2600" dirty="0">
                <a:latin typeface="Helvetica" panose="020B0604020202020204" pitchFamily="34" charset="0"/>
                <a:cs typeface="Helvetica" panose="020B0604020202020204" pitchFamily="34" charset="0"/>
              </a:rPr>
              <a:t>In using the name, the title (Mr., Mrs., Prof., Dr., Miss </a:t>
            </a:r>
            <a:r>
              <a:rPr lang="en-US" sz="2600" dirty="0" err="1">
                <a:latin typeface="Helvetica" panose="020B0604020202020204" pitchFamily="34" charset="0"/>
                <a:cs typeface="Helvetica" panose="020B0604020202020204" pitchFamily="34" charset="0"/>
              </a:rPr>
              <a:t>etc</a:t>
            </a:r>
            <a:r>
              <a:rPr lang="en-US" sz="2600" dirty="0">
                <a:latin typeface="Helvetica" panose="020B0604020202020204" pitchFamily="34" charset="0"/>
                <a:cs typeface="Helvetica" panose="020B0604020202020204" pitchFamily="34" charset="0"/>
              </a:rPr>
              <a:t>) and full name must be used.</a:t>
            </a:r>
          </a:p>
          <a:p>
            <a:pPr marL="457200" lvl="0" indent="-457200">
              <a:buFont typeface="Arial" panose="020B0604020202020204" pitchFamily="34" charset="0"/>
              <a:buChar char="•"/>
            </a:pPr>
            <a:r>
              <a:rPr lang="en-US" sz="2600" dirty="0">
                <a:latin typeface="Helvetica" panose="020B0604020202020204" pitchFamily="34" charset="0"/>
                <a:cs typeface="Helvetica" panose="020B0604020202020204" pitchFamily="34" charset="0"/>
              </a:rPr>
              <a:t>Letters that carry personal names are considered to be for the exclusive interest of the person addressed.</a:t>
            </a:r>
          </a:p>
          <a:p>
            <a:pPr lvl="0"/>
            <a:endParaRPr lang="en-US" sz="2600" dirty="0">
              <a:latin typeface="Helvetica" panose="020B0604020202020204" pitchFamily="34" charset="0"/>
              <a:cs typeface="Helvetica" panose="020B0604020202020204" pitchFamily="34" charset="0"/>
            </a:endParaRPr>
          </a:p>
          <a:p>
            <a:pPr lvl="0"/>
            <a:r>
              <a:rPr lang="en-US" sz="2600" dirty="0" err="1">
                <a:latin typeface="Helvetica" panose="020B0604020202020204" pitchFamily="34" charset="0"/>
                <a:cs typeface="Helvetica" panose="020B0604020202020204" pitchFamily="34" charset="0"/>
              </a:rPr>
              <a:t>Eg.</a:t>
            </a:r>
            <a:r>
              <a:rPr lang="en-US" sz="2600" dirty="0">
                <a:latin typeface="Helvetica" panose="020B0604020202020204" pitchFamily="34" charset="0"/>
                <a:cs typeface="Helvetica" panose="020B0604020202020204" pitchFamily="34" charset="0"/>
              </a:rPr>
              <a:t> Mr. Kojo </a:t>
            </a:r>
            <a:r>
              <a:rPr lang="en-US" sz="2600" dirty="0" err="1">
                <a:latin typeface="Helvetica" panose="020B0604020202020204" pitchFamily="34" charset="0"/>
                <a:cs typeface="Helvetica" panose="020B0604020202020204" pitchFamily="34" charset="0"/>
              </a:rPr>
              <a:t>Botsio</a:t>
            </a:r>
            <a:endParaRPr lang="en-US" sz="2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5700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E51C-DE38-49A2-B79F-DABC68F6A05B}"/>
              </a:ext>
            </a:extLst>
          </p:cNvPr>
          <p:cNvSpPr>
            <a:spLocks noGrp="1"/>
          </p:cNvSpPr>
          <p:nvPr>
            <p:ph type="title"/>
          </p:nvPr>
        </p:nvSpPr>
        <p:spPr>
          <a:xfrm>
            <a:off x="457200" y="274638"/>
            <a:ext cx="8229600" cy="844478"/>
          </a:xfrm>
        </p:spPr>
        <p:txBody>
          <a:bodyPr/>
          <a:lstStyle/>
          <a:p>
            <a:pPr algn="l"/>
            <a:r>
              <a:rPr lang="en-US" dirty="0">
                <a:solidFill>
                  <a:srgbClr val="00B050"/>
                </a:solidFill>
              </a:rPr>
              <a:t>Recipient’s Address cont’d</a:t>
            </a:r>
            <a:endParaRPr lang="en-GB" dirty="0"/>
          </a:p>
        </p:txBody>
      </p:sp>
      <p:sp>
        <p:nvSpPr>
          <p:cNvPr id="4" name="TextBox 3">
            <a:extLst>
              <a:ext uri="{FF2B5EF4-FFF2-40B4-BE49-F238E27FC236}">
                <a16:creationId xmlns:a16="http://schemas.microsoft.com/office/drawing/2014/main" id="{EBC968B8-129D-4384-A595-DE1DC35744A3}"/>
              </a:ext>
            </a:extLst>
          </p:cNvPr>
          <p:cNvSpPr txBox="1"/>
          <p:nvPr/>
        </p:nvSpPr>
        <p:spPr>
          <a:xfrm>
            <a:off x="637309" y="1144683"/>
            <a:ext cx="7730835" cy="4924425"/>
          </a:xfrm>
          <a:prstGeom prst="rect">
            <a:avLst/>
          </a:prstGeom>
          <a:noFill/>
        </p:spPr>
        <p:txBody>
          <a:bodyPr wrap="square" rtlCol="0">
            <a:spAutoFit/>
          </a:bodyPr>
          <a:lstStyle/>
          <a:p>
            <a:pPr lvl="0"/>
            <a:r>
              <a:rPr lang="en-US" sz="2800" b="1" dirty="0">
                <a:latin typeface="Helvetica" panose="020B0604020202020204" pitchFamily="34" charset="0"/>
                <a:cs typeface="Helvetica" panose="020B0604020202020204" pitchFamily="34" charset="0"/>
              </a:rPr>
              <a:t>Recipient’s name or designation cont’d</a:t>
            </a:r>
          </a:p>
          <a:p>
            <a:pPr marL="457200" lvl="0" indent="-457200">
              <a:buFont typeface="Arial" panose="020B0604020202020204" pitchFamily="34" charset="0"/>
              <a:buChar char="•"/>
            </a:pPr>
            <a:r>
              <a:rPr lang="en-US" sz="2600" dirty="0">
                <a:latin typeface="Helvetica" panose="020B0604020202020204" pitchFamily="34" charset="0"/>
                <a:cs typeface="Helvetica" panose="020B0604020202020204" pitchFamily="34" charset="0"/>
              </a:rPr>
              <a:t>Letters that carry the designation of the individual is deemed the property of the institution. They can be opened by the Secretary.</a:t>
            </a:r>
          </a:p>
          <a:p>
            <a:pPr lvl="0"/>
            <a:r>
              <a:rPr lang="en-US" sz="2600" dirty="0" err="1">
                <a:latin typeface="Helvetica" panose="020B0604020202020204" pitchFamily="34" charset="0"/>
                <a:cs typeface="Helvetica" panose="020B0604020202020204" pitchFamily="34" charset="0"/>
              </a:rPr>
              <a:t>Eg.</a:t>
            </a:r>
            <a:r>
              <a:rPr lang="en-US" sz="2600" dirty="0">
                <a:latin typeface="Helvetica" panose="020B0604020202020204" pitchFamily="34" charset="0"/>
                <a:cs typeface="Helvetica" panose="020B0604020202020204" pitchFamily="34" charset="0"/>
              </a:rPr>
              <a:t>	The Chief Administrative Officer</a:t>
            </a:r>
          </a:p>
          <a:p>
            <a:pPr marL="457200" lvl="0" indent="-457200">
              <a:buFont typeface="Arial" panose="020B0604020202020204" pitchFamily="34" charset="0"/>
              <a:buChar char="•"/>
            </a:pPr>
            <a:r>
              <a:rPr lang="en-US" sz="2600" dirty="0">
                <a:latin typeface="Helvetica" panose="020B0604020202020204" pitchFamily="34" charset="0"/>
                <a:cs typeface="Helvetica" panose="020B0604020202020204" pitchFamily="34" charset="0"/>
              </a:rPr>
              <a:t>Sometimes, the designation is added in parenthesis to the personal name.</a:t>
            </a:r>
          </a:p>
          <a:p>
            <a:pPr marL="457200" lvl="0" indent="-457200">
              <a:buFont typeface="Arial" panose="020B0604020202020204" pitchFamily="34" charset="0"/>
              <a:buChar char="•"/>
            </a:pPr>
            <a:r>
              <a:rPr lang="en-US" sz="2600" dirty="0">
                <a:latin typeface="Helvetica" panose="020B0604020202020204" pitchFamily="34" charset="0"/>
                <a:cs typeface="Helvetica" panose="020B0604020202020204" pitchFamily="34" charset="0"/>
              </a:rPr>
              <a:t>This implies that though the letter is personal, it is associated with the recipient’s position.</a:t>
            </a:r>
          </a:p>
          <a:p>
            <a:pPr lvl="0"/>
            <a:r>
              <a:rPr lang="en-US" sz="2600" dirty="0" err="1">
                <a:latin typeface="Helvetica" panose="020B0604020202020204" pitchFamily="34" charset="0"/>
                <a:cs typeface="Helvetica" panose="020B0604020202020204" pitchFamily="34" charset="0"/>
              </a:rPr>
              <a:t>Eg.</a:t>
            </a:r>
            <a:r>
              <a:rPr lang="en-US" sz="2600" dirty="0">
                <a:latin typeface="Helvetica" panose="020B0604020202020204" pitchFamily="34" charset="0"/>
                <a:cs typeface="Helvetica" panose="020B0604020202020204" pitchFamily="34" charset="0"/>
              </a:rPr>
              <a:t>	Mr. Kojo </a:t>
            </a:r>
            <a:r>
              <a:rPr lang="en-US" sz="2600" dirty="0" err="1">
                <a:latin typeface="Helvetica" panose="020B0604020202020204" pitchFamily="34" charset="0"/>
                <a:cs typeface="Helvetica" panose="020B0604020202020204" pitchFamily="34" charset="0"/>
              </a:rPr>
              <a:t>Botsio</a:t>
            </a:r>
            <a:endParaRPr lang="en-US" sz="2600" dirty="0">
              <a:latin typeface="Helvetica" panose="020B0604020202020204" pitchFamily="34" charset="0"/>
              <a:cs typeface="Helvetica" panose="020B0604020202020204" pitchFamily="34" charset="0"/>
            </a:endParaRPr>
          </a:p>
          <a:p>
            <a:pPr lvl="0"/>
            <a:r>
              <a:rPr lang="en-US" sz="2600" dirty="0">
                <a:latin typeface="Helvetica" panose="020B0604020202020204" pitchFamily="34" charset="0"/>
                <a:cs typeface="Helvetica" panose="020B0604020202020204" pitchFamily="34" charset="0"/>
              </a:rPr>
              <a:t>		(The Chief Administrative Officer)</a:t>
            </a:r>
          </a:p>
        </p:txBody>
      </p:sp>
    </p:spTree>
    <p:extLst>
      <p:ext uri="{BB962C8B-B14F-4D97-AF65-F5344CB8AC3E}">
        <p14:creationId xmlns:p14="http://schemas.microsoft.com/office/powerpoint/2010/main" val="249284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2D28-E6BF-415E-ABBE-91C77D22CDD9}"/>
              </a:ext>
            </a:extLst>
          </p:cNvPr>
          <p:cNvSpPr>
            <a:spLocks noGrp="1"/>
          </p:cNvSpPr>
          <p:nvPr>
            <p:ph type="title"/>
          </p:nvPr>
        </p:nvSpPr>
        <p:spPr>
          <a:xfrm>
            <a:off x="457200" y="274638"/>
            <a:ext cx="8229600" cy="668142"/>
          </a:xfrm>
        </p:spPr>
        <p:txBody>
          <a:bodyPr/>
          <a:lstStyle/>
          <a:p>
            <a:pPr algn="l"/>
            <a:r>
              <a:rPr lang="en-US" dirty="0">
                <a:solidFill>
                  <a:srgbClr val="00B050"/>
                </a:solidFill>
              </a:rPr>
              <a:t>Recipient’s Address cont’d</a:t>
            </a:r>
            <a:endParaRPr lang="en-GB" dirty="0"/>
          </a:p>
        </p:txBody>
      </p:sp>
      <p:sp>
        <p:nvSpPr>
          <p:cNvPr id="4" name="TextBox 3">
            <a:extLst>
              <a:ext uri="{FF2B5EF4-FFF2-40B4-BE49-F238E27FC236}">
                <a16:creationId xmlns:a16="http://schemas.microsoft.com/office/drawing/2014/main" id="{BABE8568-BE0B-4534-B3C1-661808D29FC0}"/>
              </a:ext>
            </a:extLst>
          </p:cNvPr>
          <p:cNvSpPr txBox="1"/>
          <p:nvPr/>
        </p:nvSpPr>
        <p:spPr>
          <a:xfrm>
            <a:off x="637309" y="1144683"/>
            <a:ext cx="7730835" cy="4770537"/>
          </a:xfrm>
          <a:prstGeom prst="rect">
            <a:avLst/>
          </a:prstGeom>
          <a:noFill/>
        </p:spPr>
        <p:txBody>
          <a:bodyPr wrap="square" rtlCol="0">
            <a:spAutoFit/>
          </a:bodyPr>
          <a:lstStyle/>
          <a:p>
            <a:pPr lvl="0"/>
            <a:r>
              <a:rPr lang="en-US" sz="2800" b="1" dirty="0">
                <a:latin typeface="Helvetica" panose="020B0604020202020204" pitchFamily="34" charset="0"/>
                <a:cs typeface="Helvetica" panose="020B0604020202020204" pitchFamily="34" charset="0"/>
              </a:rPr>
              <a:t>The Institution’s name</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This states the name of the institution of the recipient. </a:t>
            </a:r>
          </a:p>
          <a:p>
            <a:pPr lvl="0"/>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The Chief Administrative Officer</a:t>
            </a:r>
          </a:p>
          <a:p>
            <a:pPr lvl="0"/>
            <a:r>
              <a:rPr lang="en-US" sz="2500" dirty="0">
                <a:latin typeface="Helvetica" panose="020B0604020202020204" pitchFamily="34" charset="0"/>
                <a:cs typeface="Helvetica" panose="020B0604020202020204" pitchFamily="34" charset="0"/>
              </a:rPr>
              <a:t>		</a:t>
            </a:r>
            <a:r>
              <a:rPr lang="en-US" sz="2500" u="sng" dirty="0">
                <a:latin typeface="Helvetica" panose="020B0604020202020204" pitchFamily="34" charset="0"/>
                <a:cs typeface="Helvetica" panose="020B0604020202020204" pitchFamily="34" charset="0"/>
              </a:rPr>
              <a:t>Hour of Grace School</a:t>
            </a:r>
            <a:endParaRPr lang="en-US" sz="2600" u="sng" dirty="0">
              <a:latin typeface="Helvetica" panose="020B0604020202020204" pitchFamily="34" charset="0"/>
              <a:cs typeface="Helvetica" panose="020B0604020202020204" pitchFamily="34" charset="0"/>
            </a:endParaRPr>
          </a:p>
          <a:p>
            <a:pPr lvl="0"/>
            <a:r>
              <a:rPr lang="en-US" sz="2600" b="1" dirty="0">
                <a:latin typeface="Helvetica" panose="020B0604020202020204" pitchFamily="34" charset="0"/>
                <a:cs typeface="Helvetica" panose="020B0604020202020204" pitchFamily="34" charset="0"/>
              </a:rPr>
              <a:t>The Location of the institution</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This may not be necessary in the main letter as it is mandatory in addressing the back of an envelope for a recipient.</a:t>
            </a:r>
          </a:p>
          <a:p>
            <a:pPr lvl="0"/>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The Chief Administrative Officer</a:t>
            </a:r>
          </a:p>
          <a:p>
            <a:pPr lvl="0"/>
            <a:r>
              <a:rPr lang="en-US" sz="2500" dirty="0">
                <a:latin typeface="Helvetica" panose="020B0604020202020204" pitchFamily="34" charset="0"/>
                <a:cs typeface="Helvetica" panose="020B0604020202020204" pitchFamily="34" charset="0"/>
              </a:rPr>
              <a:t>		Hour of Grace School</a:t>
            </a:r>
          </a:p>
          <a:p>
            <a:pPr lvl="0"/>
            <a:r>
              <a:rPr lang="en-US" sz="2500" dirty="0">
                <a:latin typeface="Helvetica" panose="020B0604020202020204" pitchFamily="34" charset="0"/>
                <a:cs typeface="Helvetica" panose="020B0604020202020204" pitchFamily="34" charset="0"/>
              </a:rPr>
              <a:t>		</a:t>
            </a:r>
            <a:r>
              <a:rPr lang="en-US" sz="2500" u="sng" dirty="0">
                <a:latin typeface="Helvetica" panose="020B0604020202020204" pitchFamily="34" charset="0"/>
                <a:cs typeface="Helvetica" panose="020B0604020202020204" pitchFamily="34" charset="0"/>
              </a:rPr>
              <a:t>4 Jackson Street, </a:t>
            </a:r>
            <a:r>
              <a:rPr lang="en-US" sz="2500" u="sng" dirty="0" err="1">
                <a:latin typeface="Helvetica" panose="020B0604020202020204" pitchFamily="34" charset="0"/>
                <a:cs typeface="Helvetica" panose="020B0604020202020204" pitchFamily="34" charset="0"/>
              </a:rPr>
              <a:t>Ayeduase</a:t>
            </a:r>
            <a:r>
              <a:rPr lang="en-US" sz="2500" u="sng" dirty="0">
                <a:latin typeface="Helvetica" panose="020B0604020202020204" pitchFamily="34" charset="0"/>
                <a:cs typeface="Helvetica" panose="020B0604020202020204" pitchFamily="34" charset="0"/>
              </a:rPr>
              <a:t> - Kumasi</a:t>
            </a:r>
          </a:p>
        </p:txBody>
      </p:sp>
    </p:spTree>
    <p:extLst>
      <p:ext uri="{BB962C8B-B14F-4D97-AF65-F5344CB8AC3E}">
        <p14:creationId xmlns:p14="http://schemas.microsoft.com/office/powerpoint/2010/main" val="1077985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E127-97EF-4F6C-9021-FBB876C51A89}"/>
              </a:ext>
            </a:extLst>
          </p:cNvPr>
          <p:cNvSpPr>
            <a:spLocks noGrp="1"/>
          </p:cNvSpPr>
          <p:nvPr>
            <p:ph type="title"/>
          </p:nvPr>
        </p:nvSpPr>
        <p:spPr>
          <a:xfrm>
            <a:off x="457200" y="274638"/>
            <a:ext cx="8229600" cy="870045"/>
          </a:xfrm>
        </p:spPr>
        <p:txBody>
          <a:bodyPr/>
          <a:lstStyle/>
          <a:p>
            <a:pPr algn="l"/>
            <a:r>
              <a:rPr lang="en-US" dirty="0">
                <a:solidFill>
                  <a:srgbClr val="00B050"/>
                </a:solidFill>
              </a:rPr>
              <a:t>Recipient’s Address cont’d</a:t>
            </a:r>
            <a:endParaRPr lang="en-GB" dirty="0"/>
          </a:p>
        </p:txBody>
      </p:sp>
      <p:sp>
        <p:nvSpPr>
          <p:cNvPr id="4" name="TextBox 3">
            <a:extLst>
              <a:ext uri="{FF2B5EF4-FFF2-40B4-BE49-F238E27FC236}">
                <a16:creationId xmlns:a16="http://schemas.microsoft.com/office/drawing/2014/main" id="{218923A6-02C6-4D03-8587-A1A7B2ACB7C8}"/>
              </a:ext>
            </a:extLst>
          </p:cNvPr>
          <p:cNvSpPr txBox="1"/>
          <p:nvPr/>
        </p:nvSpPr>
        <p:spPr>
          <a:xfrm>
            <a:off x="637309" y="1144683"/>
            <a:ext cx="7730835" cy="4801314"/>
          </a:xfrm>
          <a:prstGeom prst="rect">
            <a:avLst/>
          </a:prstGeom>
          <a:noFill/>
        </p:spPr>
        <p:txBody>
          <a:bodyPr wrap="square" rtlCol="0">
            <a:spAutoFit/>
          </a:bodyPr>
          <a:lstStyle/>
          <a:p>
            <a:pPr lvl="0"/>
            <a:r>
              <a:rPr lang="en-US" sz="2800" dirty="0">
                <a:latin typeface="Helvetica" panose="020B0604020202020204" pitchFamily="34" charset="0"/>
                <a:cs typeface="Helvetica" panose="020B0604020202020204" pitchFamily="34" charset="0"/>
              </a:rPr>
              <a:t>For the purpose of distribution, the concept of recipient address is broadened into</a:t>
            </a:r>
            <a:r>
              <a:rPr lang="en-US" sz="2800" b="1" dirty="0">
                <a:latin typeface="Helvetica" panose="020B0604020202020204" pitchFamily="34" charset="0"/>
                <a:cs typeface="Helvetica" panose="020B0604020202020204" pitchFamily="34" charset="0"/>
              </a:rPr>
              <a:t>:</a:t>
            </a:r>
          </a:p>
          <a:p>
            <a:pPr marL="457200" lvl="0" indent="-457200">
              <a:buFont typeface="Arial" panose="020B0604020202020204" pitchFamily="34" charset="0"/>
              <a:buChar char="•"/>
            </a:pPr>
            <a:r>
              <a:rPr lang="en-US" sz="2500" b="1" dirty="0">
                <a:latin typeface="Helvetica" panose="020B0604020202020204" pitchFamily="34" charset="0"/>
                <a:cs typeface="Helvetica" panose="020B0604020202020204" pitchFamily="34" charset="0"/>
              </a:rPr>
              <a:t>Direct Recipient</a:t>
            </a:r>
            <a:r>
              <a:rPr lang="en-US" sz="2500" dirty="0">
                <a:latin typeface="Helvetica" panose="020B0604020202020204" pitchFamily="34" charset="0"/>
                <a:cs typeface="Helvetica" panose="020B0604020202020204" pitchFamily="34" charset="0"/>
              </a:rPr>
              <a:t>: This is the person to whom the letter is specifically written to (as explained above).</a:t>
            </a:r>
          </a:p>
          <a:p>
            <a:pPr marL="457200" lvl="0" indent="-457200">
              <a:buFont typeface="Arial" panose="020B0604020202020204" pitchFamily="34" charset="0"/>
              <a:buChar char="•"/>
            </a:pPr>
            <a:r>
              <a:rPr lang="en-US" sz="2500" b="1" dirty="0">
                <a:latin typeface="Helvetica" panose="020B0604020202020204" pitchFamily="34" charset="0"/>
                <a:cs typeface="Helvetica" panose="020B0604020202020204" pitchFamily="34" charset="0"/>
              </a:rPr>
              <a:t>Copy Recipient</a:t>
            </a:r>
            <a:r>
              <a:rPr lang="en-US" sz="2500" dirty="0">
                <a:latin typeface="Helvetica" panose="020B0604020202020204" pitchFamily="34" charset="0"/>
                <a:cs typeface="Helvetica" panose="020B0604020202020204" pitchFamily="34" charset="0"/>
              </a:rPr>
              <a:t>: This is the person who the writer thinks must be informed about the content of the letter. It is written with the caption, CC (Courtesy Copy/Carbon Copy) at the close of the letter.</a:t>
            </a:r>
          </a:p>
          <a:p>
            <a:pPr lvl="0"/>
            <a:endParaRPr lang="en-US" sz="2500" dirty="0">
              <a:latin typeface="Helvetica" panose="020B0604020202020204" pitchFamily="34" charset="0"/>
              <a:cs typeface="Helvetica" panose="020B0604020202020204" pitchFamily="34" charset="0"/>
            </a:endParaRPr>
          </a:p>
          <a:p>
            <a:pPr lvl="0"/>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a:t>
            </a:r>
            <a:r>
              <a:rPr lang="en-US" sz="2500" b="1" dirty="0">
                <a:latin typeface="Helvetica" panose="020B0604020202020204" pitchFamily="34" charset="0"/>
                <a:cs typeface="Helvetica" panose="020B0604020202020204" pitchFamily="34" charset="0"/>
              </a:rPr>
              <a:t>CC</a:t>
            </a:r>
            <a:r>
              <a:rPr lang="en-US" sz="2500" dirty="0">
                <a:latin typeface="Helvetica" panose="020B0604020202020204" pitchFamily="34" charset="0"/>
                <a:cs typeface="Helvetica" panose="020B0604020202020204" pitchFamily="34" charset="0"/>
              </a:rPr>
              <a:t>:	The Human Resource Manager</a:t>
            </a:r>
          </a:p>
          <a:p>
            <a:pPr lvl="0"/>
            <a:r>
              <a:rPr lang="en-US" sz="2500" dirty="0">
                <a:latin typeface="Helvetica" panose="020B0604020202020204" pitchFamily="34" charset="0"/>
                <a:cs typeface="Helvetica" panose="020B0604020202020204" pitchFamily="34" charset="0"/>
              </a:rPr>
              <a:t>				The Finance Officer</a:t>
            </a:r>
          </a:p>
        </p:txBody>
      </p:sp>
    </p:spTree>
    <p:extLst>
      <p:ext uri="{BB962C8B-B14F-4D97-AF65-F5344CB8AC3E}">
        <p14:creationId xmlns:p14="http://schemas.microsoft.com/office/powerpoint/2010/main" val="46035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902998"/>
          </a:xfrm>
        </p:spPr>
        <p:txBody>
          <a:bodyPr/>
          <a:lstStyle/>
          <a:p>
            <a:pPr algn="l"/>
            <a:r>
              <a:rPr lang="en-US" dirty="0">
                <a:solidFill>
                  <a:srgbClr val="008000"/>
                </a:solidFill>
                <a:latin typeface="Helvetica"/>
                <a:cs typeface="Helvetica"/>
              </a:rPr>
              <a:t>FORMAL LETTER (Intro)</a:t>
            </a:r>
            <a:br>
              <a:rPr lang="en-US" dirty="0">
                <a:solidFill>
                  <a:srgbClr val="008000"/>
                </a:solidFill>
                <a:latin typeface="Helvetica"/>
                <a:cs typeface="Helvetica"/>
              </a:rPr>
            </a:br>
            <a:endParaRPr lang="en-US" dirty="0">
              <a:solidFill>
                <a:srgbClr val="008000"/>
              </a:solidFill>
              <a:latin typeface="Helvetica"/>
              <a:cs typeface="Helvetica"/>
            </a:endParaRPr>
          </a:p>
        </p:txBody>
      </p:sp>
      <p:sp>
        <p:nvSpPr>
          <p:cNvPr id="4" name="Content Placeholder 2"/>
          <p:cNvSpPr txBox="1">
            <a:spLocks/>
          </p:cNvSpPr>
          <p:nvPr/>
        </p:nvSpPr>
        <p:spPr>
          <a:xfrm>
            <a:off x="457200" y="1600201"/>
            <a:ext cx="8229600" cy="428470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spcBef>
                <a:spcPts val="0"/>
              </a:spcBef>
              <a:spcAft>
                <a:spcPts val="1800"/>
              </a:spcAft>
              <a:buFont typeface="Wingdings" charset="2"/>
              <a:buChar char="u"/>
            </a:pPr>
            <a:endParaRPr lang="en-US" dirty="0">
              <a:latin typeface="Helvetica"/>
              <a:cs typeface="Helvetica"/>
            </a:endParaRPr>
          </a:p>
        </p:txBody>
      </p:sp>
      <p:sp>
        <p:nvSpPr>
          <p:cNvPr id="2" name="TextBox 1"/>
          <p:cNvSpPr txBox="1"/>
          <p:nvPr/>
        </p:nvSpPr>
        <p:spPr>
          <a:xfrm>
            <a:off x="457200" y="1076465"/>
            <a:ext cx="8229600" cy="4031873"/>
          </a:xfrm>
          <a:prstGeom prst="rect">
            <a:avLst/>
          </a:prstGeom>
          <a:noFill/>
        </p:spPr>
        <p:txBody>
          <a:bodyPr wrap="square" rtlCol="0">
            <a:spAutoFit/>
          </a:bodyPr>
          <a:lstStyle/>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A formal letter is a written form of communication for official or business purposes.</a:t>
            </a:r>
          </a:p>
          <a:p>
            <a:pPr lvl="0"/>
            <a:endParaRPr lang="en-GB" sz="3200" dirty="0">
              <a:latin typeface="Helvetica" panose="020B0604020202020204" pitchFamily="34" charset="0"/>
              <a:cs typeface="Helvetica" panose="020B0604020202020204" pitchFamily="34" charset="0"/>
            </a:endParaRP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Formal letters are those that concern work or employment or those that are written to/by people who hold some offices or positions. </a:t>
            </a:r>
          </a:p>
        </p:txBody>
      </p:sp>
    </p:spTree>
    <p:extLst>
      <p:ext uri="{BB962C8B-B14F-4D97-AF65-F5344CB8AC3E}">
        <p14:creationId xmlns:p14="http://schemas.microsoft.com/office/powerpoint/2010/main" val="3860506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3092-CFB6-40F9-A684-0398CA4ACF79}"/>
              </a:ext>
            </a:extLst>
          </p:cNvPr>
          <p:cNvSpPr>
            <a:spLocks noGrp="1"/>
          </p:cNvSpPr>
          <p:nvPr>
            <p:ph type="title"/>
          </p:nvPr>
        </p:nvSpPr>
        <p:spPr>
          <a:xfrm>
            <a:off x="457200" y="274638"/>
            <a:ext cx="8229600" cy="885422"/>
          </a:xfrm>
        </p:spPr>
        <p:txBody>
          <a:bodyPr/>
          <a:lstStyle/>
          <a:p>
            <a:pPr algn="l"/>
            <a:r>
              <a:rPr lang="en-US" dirty="0">
                <a:solidFill>
                  <a:srgbClr val="00B050"/>
                </a:solidFill>
              </a:rPr>
              <a:t>Recipient’s Address cont’d</a:t>
            </a:r>
            <a:endParaRPr lang="en-GB" dirty="0"/>
          </a:p>
        </p:txBody>
      </p:sp>
      <p:sp>
        <p:nvSpPr>
          <p:cNvPr id="4" name="TextBox 3">
            <a:extLst>
              <a:ext uri="{FF2B5EF4-FFF2-40B4-BE49-F238E27FC236}">
                <a16:creationId xmlns:a16="http://schemas.microsoft.com/office/drawing/2014/main" id="{C5531E09-4555-430F-BB35-FBF5A32F7E45}"/>
              </a:ext>
            </a:extLst>
          </p:cNvPr>
          <p:cNvSpPr txBox="1"/>
          <p:nvPr/>
        </p:nvSpPr>
        <p:spPr>
          <a:xfrm>
            <a:off x="637309" y="1144683"/>
            <a:ext cx="7730835" cy="4708981"/>
          </a:xfrm>
          <a:prstGeom prst="rect">
            <a:avLst/>
          </a:prstGeom>
          <a:noFill/>
        </p:spPr>
        <p:txBody>
          <a:bodyPr wrap="square" rtlCol="0">
            <a:spAutoFit/>
          </a:bodyPr>
          <a:lstStyle/>
          <a:p>
            <a:pPr marL="457200" lvl="0" indent="-457200">
              <a:buFont typeface="Arial" panose="020B0604020202020204" pitchFamily="34" charset="0"/>
              <a:buChar char="•"/>
            </a:pPr>
            <a:r>
              <a:rPr lang="en-US" sz="2500" b="1" dirty="0">
                <a:latin typeface="Helvetica" panose="020B0604020202020204" pitchFamily="34" charset="0"/>
                <a:cs typeface="Helvetica" panose="020B0604020202020204" pitchFamily="34" charset="0"/>
              </a:rPr>
              <a:t>‘Attention’ Recipient</a:t>
            </a:r>
            <a:r>
              <a:rPr lang="en-US" sz="2500" dirty="0">
                <a:latin typeface="Helvetica" panose="020B0604020202020204" pitchFamily="34" charset="0"/>
                <a:cs typeface="Helvetica" panose="020B0604020202020204" pitchFamily="34" charset="0"/>
              </a:rPr>
              <a:t>: The attention recipient is expected to carry out some duties related to the content of a letter. This is written with ‘Attention’ or ‘Attn’ and found at the close of the letter.</a:t>
            </a:r>
          </a:p>
          <a:p>
            <a:pPr lvl="0"/>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a:t>
            </a:r>
            <a:r>
              <a:rPr lang="en-US" sz="2500" b="1" dirty="0">
                <a:latin typeface="Helvetica" panose="020B0604020202020204" pitchFamily="34" charset="0"/>
                <a:cs typeface="Helvetica" panose="020B0604020202020204" pitchFamily="34" charset="0"/>
              </a:rPr>
              <a:t>Attn</a:t>
            </a:r>
            <a:r>
              <a:rPr lang="en-US" sz="2500" dirty="0">
                <a:latin typeface="Helvetica" panose="020B0604020202020204" pitchFamily="34" charset="0"/>
                <a:cs typeface="Helvetica" panose="020B0604020202020204" pitchFamily="34" charset="0"/>
              </a:rPr>
              <a:t>: The Human Resource Manager</a:t>
            </a:r>
          </a:p>
          <a:p>
            <a:pPr lvl="0"/>
            <a:endParaRPr lang="en-US" sz="2500" dirty="0">
              <a:latin typeface="Helvetica" panose="020B0604020202020204" pitchFamily="34" charset="0"/>
              <a:cs typeface="Helvetica" panose="020B0604020202020204" pitchFamily="34" charset="0"/>
            </a:endParaRPr>
          </a:p>
          <a:p>
            <a:pPr marL="457200" lvl="0" indent="-457200">
              <a:buFont typeface="Arial" panose="020B0604020202020204" pitchFamily="34" charset="0"/>
              <a:buChar char="•"/>
            </a:pPr>
            <a:r>
              <a:rPr lang="en-US" sz="2500" b="1" dirty="0">
                <a:latin typeface="Helvetica" panose="020B0604020202020204" pitchFamily="34" charset="0"/>
                <a:cs typeface="Helvetica" panose="020B0604020202020204" pitchFamily="34" charset="0"/>
              </a:rPr>
              <a:t>‘Through’ Recipient</a:t>
            </a:r>
            <a:r>
              <a:rPr lang="en-US" sz="2500" dirty="0">
                <a:latin typeface="Helvetica" panose="020B0604020202020204" pitchFamily="34" charset="0"/>
                <a:cs typeface="Helvetica" panose="020B0604020202020204" pitchFamily="34" charset="0"/>
              </a:rPr>
              <a:t>: ‘Through’ recipient: This is the official who serves as a transit for a letter to get to its direct recipient. They play important roles in the action that is to be taken from the letter. This is written at the position of the recipient address.</a:t>
            </a:r>
          </a:p>
        </p:txBody>
      </p:sp>
    </p:spTree>
    <p:extLst>
      <p:ext uri="{BB962C8B-B14F-4D97-AF65-F5344CB8AC3E}">
        <p14:creationId xmlns:p14="http://schemas.microsoft.com/office/powerpoint/2010/main" val="277080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CD96-A6AC-4440-8D3A-3F954D4CF4FA}"/>
              </a:ext>
            </a:extLst>
          </p:cNvPr>
          <p:cNvSpPr>
            <a:spLocks noGrp="1"/>
          </p:cNvSpPr>
          <p:nvPr>
            <p:ph type="title"/>
          </p:nvPr>
        </p:nvSpPr>
        <p:spPr>
          <a:xfrm>
            <a:off x="457200" y="274638"/>
            <a:ext cx="8229600" cy="667058"/>
          </a:xfrm>
        </p:spPr>
        <p:txBody>
          <a:bodyPr/>
          <a:lstStyle/>
          <a:p>
            <a:pPr algn="l"/>
            <a:r>
              <a:rPr lang="en-US" sz="4000" dirty="0">
                <a:solidFill>
                  <a:srgbClr val="00B050"/>
                </a:solidFill>
              </a:rPr>
              <a:t>Recipient’s Address cont’d</a:t>
            </a:r>
            <a:endParaRPr lang="en-GB" sz="4000" dirty="0"/>
          </a:p>
        </p:txBody>
      </p:sp>
      <p:sp>
        <p:nvSpPr>
          <p:cNvPr id="4" name="TextBox 3">
            <a:extLst>
              <a:ext uri="{FF2B5EF4-FFF2-40B4-BE49-F238E27FC236}">
                <a16:creationId xmlns:a16="http://schemas.microsoft.com/office/drawing/2014/main" id="{6CDF0C01-C35C-4B5C-9AD3-0844FFB78FAB}"/>
              </a:ext>
            </a:extLst>
          </p:cNvPr>
          <p:cNvSpPr txBox="1"/>
          <p:nvPr/>
        </p:nvSpPr>
        <p:spPr>
          <a:xfrm>
            <a:off x="637309" y="941696"/>
            <a:ext cx="7730835" cy="5093702"/>
          </a:xfrm>
          <a:prstGeom prst="rect">
            <a:avLst/>
          </a:prstGeom>
          <a:noFill/>
        </p:spPr>
        <p:txBody>
          <a:bodyPr wrap="square" rtlCol="0">
            <a:spAutoFit/>
          </a:bodyPr>
          <a:lstStyle/>
          <a:p>
            <a:pPr lvl="0"/>
            <a:r>
              <a:rPr lang="en-US" sz="2500" b="1" dirty="0" err="1">
                <a:latin typeface="Helvetica" panose="020B0604020202020204" pitchFamily="34" charset="0"/>
                <a:cs typeface="Helvetica" panose="020B0604020202020204" pitchFamily="34" charset="0"/>
              </a:rPr>
              <a:t>Eg.</a:t>
            </a:r>
            <a:r>
              <a:rPr lang="en-US" sz="2500" b="1" dirty="0">
                <a:latin typeface="Helvetica" panose="020B0604020202020204" pitchFamily="34" charset="0"/>
                <a:cs typeface="Helvetica" panose="020B0604020202020204" pitchFamily="34" charset="0"/>
              </a:rPr>
              <a:t> ‘Through’ Recipient</a:t>
            </a:r>
            <a:r>
              <a:rPr lang="en-US" sz="2500" dirty="0">
                <a:latin typeface="Helvetica" panose="020B0604020202020204" pitchFamily="34" charset="0"/>
                <a:cs typeface="Helvetica" panose="020B0604020202020204" pitchFamily="34" charset="0"/>
              </a:rPr>
              <a:t>:</a:t>
            </a:r>
          </a:p>
          <a:p>
            <a:pPr lvl="0"/>
            <a:r>
              <a:rPr lang="en-US" sz="2000" dirty="0">
                <a:latin typeface="Helvetica" panose="020B0604020202020204" pitchFamily="34" charset="0"/>
                <a:cs typeface="Helvetica" panose="020B0604020202020204" pitchFamily="34" charset="0"/>
              </a:rPr>
              <a:t>The Vice Chancellor</a:t>
            </a:r>
          </a:p>
          <a:p>
            <a:pPr lvl="0"/>
            <a:r>
              <a:rPr lang="en-US" sz="2000" dirty="0">
                <a:latin typeface="Helvetica" panose="020B0604020202020204" pitchFamily="34" charset="0"/>
                <a:cs typeface="Helvetica" panose="020B0604020202020204" pitchFamily="34" charset="0"/>
              </a:rPr>
              <a:t>KNUST</a:t>
            </a:r>
          </a:p>
          <a:p>
            <a:pPr lvl="0"/>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Through:</a:t>
            </a:r>
          </a:p>
          <a:p>
            <a:pPr lvl="0"/>
            <a:r>
              <a:rPr lang="en-US" sz="2000" dirty="0">
                <a:latin typeface="Helvetica" panose="020B0604020202020204" pitchFamily="34" charset="0"/>
                <a:cs typeface="Helvetica" panose="020B0604020202020204" pitchFamily="34" charset="0"/>
              </a:rPr>
              <a:t>	The Provost</a:t>
            </a:r>
          </a:p>
          <a:p>
            <a:pPr lvl="0"/>
            <a:r>
              <a:rPr lang="en-US" sz="2000" dirty="0">
                <a:latin typeface="Helvetica" panose="020B0604020202020204" pitchFamily="34" charset="0"/>
                <a:cs typeface="Helvetica" panose="020B0604020202020204" pitchFamily="34" charset="0"/>
              </a:rPr>
              <a:t>	College of Arts and Humanities</a:t>
            </a:r>
          </a:p>
          <a:p>
            <a:pPr lvl="0"/>
            <a:r>
              <a:rPr lang="en-US" sz="2000" dirty="0">
                <a:latin typeface="Helvetica" panose="020B0604020202020204" pitchFamily="34" charset="0"/>
                <a:cs typeface="Helvetica" panose="020B0604020202020204" pitchFamily="34" charset="0"/>
              </a:rPr>
              <a:t>	KNUST</a:t>
            </a:r>
          </a:p>
          <a:p>
            <a:pPr lvl="0"/>
            <a:r>
              <a:rPr lang="en-US" sz="2000" dirty="0">
                <a:latin typeface="Helvetica" panose="020B0604020202020204" pitchFamily="34" charset="0"/>
                <a:cs typeface="Helvetica" panose="020B0604020202020204" pitchFamily="34" charset="0"/>
              </a:rPr>
              <a:t>Through:</a:t>
            </a:r>
          </a:p>
          <a:p>
            <a:pPr lvl="0"/>
            <a:r>
              <a:rPr lang="en-US" sz="2000" dirty="0">
                <a:latin typeface="Helvetica" panose="020B0604020202020204" pitchFamily="34" charset="0"/>
                <a:cs typeface="Helvetica" panose="020B0604020202020204" pitchFamily="34" charset="0"/>
              </a:rPr>
              <a:t>	The Dean</a:t>
            </a:r>
          </a:p>
          <a:p>
            <a:pPr lvl="0"/>
            <a:r>
              <a:rPr lang="en-US" sz="2000" dirty="0">
                <a:latin typeface="Helvetica" panose="020B0604020202020204" pitchFamily="34" charset="0"/>
                <a:cs typeface="Helvetica" panose="020B0604020202020204" pitchFamily="34" charset="0"/>
              </a:rPr>
              <a:t>	Faculty of Social Sciences</a:t>
            </a:r>
          </a:p>
          <a:p>
            <a:pPr lvl="0"/>
            <a:r>
              <a:rPr lang="en-US" sz="2000" dirty="0">
                <a:latin typeface="Helvetica" panose="020B0604020202020204" pitchFamily="34" charset="0"/>
                <a:cs typeface="Helvetica" panose="020B0604020202020204" pitchFamily="34" charset="0"/>
              </a:rPr>
              <a:t>	KNUST</a:t>
            </a:r>
          </a:p>
          <a:p>
            <a:pPr lvl="0"/>
            <a:r>
              <a:rPr lang="en-US" sz="2000" dirty="0">
                <a:latin typeface="Helvetica" panose="020B0604020202020204" pitchFamily="34" charset="0"/>
                <a:cs typeface="Helvetica" panose="020B0604020202020204" pitchFamily="34" charset="0"/>
              </a:rPr>
              <a:t>Through:</a:t>
            </a:r>
          </a:p>
          <a:p>
            <a:pPr lvl="0"/>
            <a:r>
              <a:rPr lang="en-US" sz="2000" dirty="0">
                <a:latin typeface="Helvetica" panose="020B0604020202020204" pitchFamily="34" charset="0"/>
                <a:cs typeface="Helvetica" panose="020B0604020202020204" pitchFamily="34" charset="0"/>
              </a:rPr>
              <a:t>	The Head</a:t>
            </a:r>
          </a:p>
          <a:p>
            <a:pPr lvl="0"/>
            <a:r>
              <a:rPr lang="en-US" sz="2000" dirty="0">
                <a:latin typeface="Helvetica" panose="020B0604020202020204" pitchFamily="34" charset="0"/>
                <a:cs typeface="Helvetica" panose="020B0604020202020204" pitchFamily="34" charset="0"/>
              </a:rPr>
              <a:t>	Department of English</a:t>
            </a:r>
          </a:p>
          <a:p>
            <a:pPr lvl="0"/>
            <a:r>
              <a:rPr lang="en-US" sz="2000" dirty="0">
                <a:latin typeface="Helvetica" panose="020B0604020202020204" pitchFamily="34" charset="0"/>
                <a:cs typeface="Helvetica" panose="020B0604020202020204" pitchFamily="34" charset="0"/>
              </a:rPr>
              <a:t>	KNUST</a:t>
            </a:r>
          </a:p>
        </p:txBody>
      </p:sp>
    </p:spTree>
    <p:extLst>
      <p:ext uri="{BB962C8B-B14F-4D97-AF65-F5344CB8AC3E}">
        <p14:creationId xmlns:p14="http://schemas.microsoft.com/office/powerpoint/2010/main" val="181629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F13A-34CC-4C09-A7D6-BD86803A67C9}"/>
              </a:ext>
            </a:extLst>
          </p:cNvPr>
          <p:cNvSpPr>
            <a:spLocks noGrp="1"/>
          </p:cNvSpPr>
          <p:nvPr>
            <p:ph type="title"/>
          </p:nvPr>
        </p:nvSpPr>
        <p:spPr>
          <a:xfrm>
            <a:off x="457200" y="274639"/>
            <a:ext cx="8229600" cy="612466"/>
          </a:xfrm>
        </p:spPr>
        <p:txBody>
          <a:bodyPr/>
          <a:lstStyle/>
          <a:p>
            <a:pPr algn="l"/>
            <a:r>
              <a:rPr lang="en-US" sz="4000" dirty="0">
                <a:solidFill>
                  <a:srgbClr val="00B050"/>
                </a:solidFill>
              </a:rPr>
              <a:t>Salutation</a:t>
            </a:r>
            <a:endParaRPr lang="en-GB" sz="4000" dirty="0"/>
          </a:p>
        </p:txBody>
      </p:sp>
      <p:sp>
        <p:nvSpPr>
          <p:cNvPr id="4" name="TextBox 3">
            <a:extLst>
              <a:ext uri="{FF2B5EF4-FFF2-40B4-BE49-F238E27FC236}">
                <a16:creationId xmlns:a16="http://schemas.microsoft.com/office/drawing/2014/main" id="{7434073C-D659-4D7A-8672-BC85C624B71B}"/>
              </a:ext>
            </a:extLst>
          </p:cNvPr>
          <p:cNvSpPr txBox="1"/>
          <p:nvPr/>
        </p:nvSpPr>
        <p:spPr>
          <a:xfrm>
            <a:off x="637309" y="887105"/>
            <a:ext cx="7730835" cy="5093702"/>
          </a:xfrm>
          <a:prstGeom prst="rect">
            <a:avLst/>
          </a:prstGeom>
          <a:noFill/>
        </p:spPr>
        <p:txBody>
          <a:bodyPr wrap="square" rtlCol="0">
            <a:spAutoFit/>
          </a:bodyPr>
          <a:lstStyle/>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This is a form of greeting or call to the recipient for his/her attention</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salutation must show politeness. Some accepted forms are:</a:t>
            </a:r>
          </a:p>
          <a:p>
            <a:pPr lvl="0"/>
            <a:r>
              <a:rPr lang="en-US" sz="2500" dirty="0">
                <a:latin typeface="Helvetica" panose="020B0604020202020204" pitchFamily="34" charset="0"/>
                <a:cs typeface="Helvetica" panose="020B0604020202020204" pitchFamily="34" charset="0"/>
              </a:rPr>
              <a:t>	1. Dear Sir (when the recipient is a male)</a:t>
            </a:r>
          </a:p>
          <a:p>
            <a:pPr lvl="0"/>
            <a:r>
              <a:rPr lang="en-US" sz="2500" dirty="0">
                <a:latin typeface="Helvetica" panose="020B0604020202020204" pitchFamily="34" charset="0"/>
                <a:cs typeface="Helvetica" panose="020B0604020202020204" pitchFamily="34" charset="0"/>
              </a:rPr>
              <a:t>	2. Dear Madam (when the recipient is a female)</a:t>
            </a:r>
          </a:p>
          <a:p>
            <a:pPr lvl="0"/>
            <a:r>
              <a:rPr lang="en-US" sz="2500" dirty="0">
                <a:latin typeface="Helvetica" panose="020B0604020202020204" pitchFamily="34" charset="0"/>
                <a:cs typeface="Helvetica" panose="020B0604020202020204" pitchFamily="34" charset="0"/>
              </a:rPr>
              <a:t>	3. Dear Sir/Madam (when the recipient is not 	known – avoid this if possible)</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designation of the recipient can be used in the salutation. For example: Dear Supervisor, Dear Tutor, Dear Principal</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salutation is written below the recipient address with a mandatory comma (Dear Sir,)</a:t>
            </a:r>
          </a:p>
        </p:txBody>
      </p:sp>
    </p:spTree>
    <p:extLst>
      <p:ext uri="{BB962C8B-B14F-4D97-AF65-F5344CB8AC3E}">
        <p14:creationId xmlns:p14="http://schemas.microsoft.com/office/powerpoint/2010/main" val="398994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1FF9-123A-4EEE-A6B1-0D6220034E4D}"/>
              </a:ext>
            </a:extLst>
          </p:cNvPr>
          <p:cNvSpPr>
            <a:spLocks noGrp="1"/>
          </p:cNvSpPr>
          <p:nvPr>
            <p:ph type="title"/>
          </p:nvPr>
        </p:nvSpPr>
        <p:spPr>
          <a:xfrm>
            <a:off x="457200" y="274638"/>
            <a:ext cx="8229600" cy="612467"/>
          </a:xfrm>
        </p:spPr>
        <p:txBody>
          <a:bodyPr/>
          <a:lstStyle/>
          <a:p>
            <a:pPr algn="l"/>
            <a:r>
              <a:rPr lang="en-US" dirty="0">
                <a:solidFill>
                  <a:srgbClr val="00B050"/>
                </a:solidFill>
              </a:rPr>
              <a:t>Heading</a:t>
            </a:r>
            <a:endParaRPr lang="en-GB" dirty="0"/>
          </a:p>
        </p:txBody>
      </p:sp>
      <p:sp>
        <p:nvSpPr>
          <p:cNvPr id="4" name="TextBox 3">
            <a:extLst>
              <a:ext uri="{FF2B5EF4-FFF2-40B4-BE49-F238E27FC236}">
                <a16:creationId xmlns:a16="http://schemas.microsoft.com/office/drawing/2014/main" id="{5BFE4CC0-4AAF-41ED-9A36-D965CEAFDFDA}"/>
              </a:ext>
            </a:extLst>
          </p:cNvPr>
          <p:cNvSpPr txBox="1"/>
          <p:nvPr/>
        </p:nvSpPr>
        <p:spPr>
          <a:xfrm>
            <a:off x="637309" y="887105"/>
            <a:ext cx="7730835" cy="5093702"/>
          </a:xfrm>
          <a:prstGeom prst="rect">
            <a:avLst/>
          </a:prstGeom>
          <a:noFill/>
        </p:spPr>
        <p:txBody>
          <a:bodyPr wrap="square" rtlCol="0">
            <a:spAutoFit/>
          </a:bodyPr>
          <a:lstStyle/>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This captures the purpose of a letter. </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It must not be written in a sentence form therefore, it must not be punctuated (i.e. end with a full stop).</a:t>
            </a:r>
          </a:p>
          <a:p>
            <a:pPr lvl="0"/>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Offer of Appointment </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name of the writer or any information that identifies the writer must not be written in this section. </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When the letter is being written in response to a letter received earlier, the heading of the previous letter should be copied with the prefix ‘Re:’. </a:t>
            </a:r>
          </a:p>
          <a:p>
            <a:pPr lvl="0"/>
            <a:r>
              <a:rPr lang="en-US" sz="2500" dirty="0">
                <a:latin typeface="Helvetica" panose="020B0604020202020204" pitchFamily="34" charset="0"/>
                <a:cs typeface="Helvetica" panose="020B0604020202020204" pitchFamily="34" charset="0"/>
              </a:rPr>
              <a:t>For example,</a:t>
            </a:r>
          </a:p>
          <a:p>
            <a:pPr lvl="0"/>
            <a:r>
              <a:rPr lang="en-US" sz="2500" dirty="0">
                <a:latin typeface="Helvetica" panose="020B0604020202020204" pitchFamily="34" charset="0"/>
                <a:cs typeface="Helvetica" panose="020B0604020202020204" pitchFamily="34" charset="0"/>
              </a:rPr>
              <a:t>				Re: Offer of Appointment</a:t>
            </a:r>
          </a:p>
        </p:txBody>
      </p:sp>
    </p:spTree>
    <p:extLst>
      <p:ext uri="{BB962C8B-B14F-4D97-AF65-F5344CB8AC3E}">
        <p14:creationId xmlns:p14="http://schemas.microsoft.com/office/powerpoint/2010/main" val="2049310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DEC0-1C08-43F9-A0A7-B3189634B305}"/>
              </a:ext>
            </a:extLst>
          </p:cNvPr>
          <p:cNvSpPr>
            <a:spLocks noGrp="1"/>
          </p:cNvSpPr>
          <p:nvPr>
            <p:ph type="title"/>
          </p:nvPr>
        </p:nvSpPr>
        <p:spPr>
          <a:xfrm>
            <a:off x="457200" y="274638"/>
            <a:ext cx="8229600" cy="612467"/>
          </a:xfrm>
        </p:spPr>
        <p:txBody>
          <a:bodyPr/>
          <a:lstStyle/>
          <a:p>
            <a:pPr algn="l"/>
            <a:r>
              <a:rPr lang="en-US" dirty="0">
                <a:solidFill>
                  <a:srgbClr val="00B050"/>
                </a:solidFill>
              </a:rPr>
              <a:t>Content/Body</a:t>
            </a:r>
            <a:endParaRPr lang="en-GB" dirty="0"/>
          </a:p>
        </p:txBody>
      </p:sp>
      <p:sp>
        <p:nvSpPr>
          <p:cNvPr id="4" name="TextBox 3">
            <a:extLst>
              <a:ext uri="{FF2B5EF4-FFF2-40B4-BE49-F238E27FC236}">
                <a16:creationId xmlns:a16="http://schemas.microsoft.com/office/drawing/2014/main" id="{28F21AD7-75AB-4746-B4EC-ADA346B856A8}"/>
              </a:ext>
            </a:extLst>
          </p:cNvPr>
          <p:cNvSpPr txBox="1"/>
          <p:nvPr/>
        </p:nvSpPr>
        <p:spPr>
          <a:xfrm>
            <a:off x="637309" y="887105"/>
            <a:ext cx="7730835" cy="5093702"/>
          </a:xfrm>
          <a:prstGeom prst="rect">
            <a:avLst/>
          </a:prstGeom>
          <a:noFill/>
        </p:spPr>
        <p:txBody>
          <a:bodyPr wrap="square" rtlCol="0">
            <a:spAutoFit/>
          </a:bodyPr>
          <a:lstStyle/>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This is partitioned into:</a:t>
            </a:r>
          </a:p>
          <a:p>
            <a:pPr lvl="0"/>
            <a:r>
              <a:rPr lang="en-US" sz="2500" dirty="0">
                <a:latin typeface="Helvetica" panose="020B0604020202020204" pitchFamily="34" charset="0"/>
                <a:cs typeface="Helvetica" panose="020B0604020202020204" pitchFamily="34" charset="0"/>
              </a:rPr>
              <a:t>	1. Introduction</a:t>
            </a:r>
          </a:p>
          <a:p>
            <a:pPr lvl="0"/>
            <a:r>
              <a:rPr lang="en-US" sz="2500" dirty="0">
                <a:latin typeface="Helvetica" panose="020B0604020202020204" pitchFamily="34" charset="0"/>
                <a:cs typeface="Helvetica" panose="020B0604020202020204" pitchFamily="34" charset="0"/>
              </a:rPr>
              <a:t>	2. Main body</a:t>
            </a:r>
          </a:p>
          <a:p>
            <a:pPr lvl="0"/>
            <a:r>
              <a:rPr lang="en-US" sz="2500" dirty="0">
                <a:latin typeface="Helvetica" panose="020B0604020202020204" pitchFamily="34" charset="0"/>
                <a:cs typeface="Helvetica" panose="020B0604020202020204" pitchFamily="34" charset="0"/>
              </a:rPr>
              <a:t>	3. Conclusion</a:t>
            </a:r>
          </a:p>
          <a:p>
            <a:pPr lvl="0"/>
            <a:r>
              <a:rPr lang="en-US" sz="2500" b="1" dirty="0">
                <a:latin typeface="Helvetica" panose="020B0604020202020204" pitchFamily="34" charset="0"/>
                <a:cs typeface="Helvetica" panose="020B0604020202020204" pitchFamily="34" charset="0"/>
              </a:rPr>
              <a:t>Introduction</a:t>
            </a:r>
            <a:r>
              <a:rPr lang="en-US" sz="2500" dirty="0">
                <a:latin typeface="Helvetica" panose="020B0604020202020204" pitchFamily="34" charset="0"/>
                <a:cs typeface="Helvetica" panose="020B0604020202020204" pitchFamily="34" charset="0"/>
              </a:rPr>
              <a:t>: </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It gives a gist of the subject matter of the letter.</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It must be noted that the formal letter is written mainly for official or business purposes hence, officials do not have the time for ‘unnecessary’ pleasantries.</a:t>
            </a:r>
          </a:p>
          <a:p>
            <a:pPr lvl="0"/>
            <a:r>
              <a:rPr lang="en-US" sz="2500" dirty="0" err="1">
                <a:latin typeface="Helvetica" panose="020B0604020202020204" pitchFamily="34" charset="0"/>
                <a:cs typeface="Helvetica" panose="020B0604020202020204" pitchFamily="34" charset="0"/>
              </a:rPr>
              <a:t>Eg.</a:t>
            </a:r>
            <a:r>
              <a:rPr lang="en-US" sz="2500" dirty="0">
                <a:latin typeface="Helvetica" panose="020B0604020202020204" pitchFamily="34" charset="0"/>
                <a:cs typeface="Helvetica" panose="020B0604020202020204" pitchFamily="34" charset="0"/>
              </a:rPr>
              <a:t> of Introduction:</a:t>
            </a:r>
          </a:p>
          <a:p>
            <a:pPr lvl="0"/>
            <a:r>
              <a:rPr lang="en-US" sz="2500" i="1" dirty="0">
                <a:latin typeface="Helvetica" panose="020B0604020202020204" pitchFamily="34" charset="0"/>
                <a:cs typeface="Helvetica" panose="020B0604020202020204" pitchFamily="34" charset="0"/>
              </a:rPr>
              <a:t>I respectfully write to your high office to apply for the position of Teaching Assistant</a:t>
            </a:r>
            <a:r>
              <a:rPr lang="en-US" sz="2500" dirty="0">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74678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791E-D746-4E37-9737-F62DC1874302}"/>
              </a:ext>
            </a:extLst>
          </p:cNvPr>
          <p:cNvSpPr>
            <a:spLocks noGrp="1"/>
          </p:cNvSpPr>
          <p:nvPr>
            <p:ph type="title"/>
          </p:nvPr>
        </p:nvSpPr>
        <p:spPr>
          <a:xfrm>
            <a:off x="457200" y="274639"/>
            <a:ext cx="8229600" cy="612466"/>
          </a:xfrm>
        </p:spPr>
        <p:txBody>
          <a:bodyPr/>
          <a:lstStyle/>
          <a:p>
            <a:pPr algn="l"/>
            <a:r>
              <a:rPr lang="en-US" dirty="0">
                <a:solidFill>
                  <a:srgbClr val="00B050"/>
                </a:solidFill>
              </a:rPr>
              <a:t>Content/Body cont’d</a:t>
            </a:r>
            <a:endParaRPr lang="en-GB" dirty="0"/>
          </a:p>
        </p:txBody>
      </p:sp>
      <p:sp>
        <p:nvSpPr>
          <p:cNvPr id="4" name="TextBox 3">
            <a:extLst>
              <a:ext uri="{FF2B5EF4-FFF2-40B4-BE49-F238E27FC236}">
                <a16:creationId xmlns:a16="http://schemas.microsoft.com/office/drawing/2014/main" id="{96266B88-EB8F-4791-8BFC-90D9BE95FAF7}"/>
              </a:ext>
            </a:extLst>
          </p:cNvPr>
          <p:cNvSpPr txBox="1"/>
          <p:nvPr/>
        </p:nvSpPr>
        <p:spPr>
          <a:xfrm>
            <a:off x="637309" y="887105"/>
            <a:ext cx="7730835" cy="5093702"/>
          </a:xfrm>
          <a:prstGeom prst="rect">
            <a:avLst/>
          </a:prstGeom>
          <a:noFill/>
        </p:spPr>
        <p:txBody>
          <a:bodyPr wrap="square" rtlCol="0">
            <a:spAutoFit/>
          </a:bodyPr>
          <a:lstStyle/>
          <a:p>
            <a:pPr lvl="0"/>
            <a:r>
              <a:rPr lang="en-US" sz="2500" b="1" dirty="0">
                <a:latin typeface="Helvetica" panose="020B0604020202020204" pitchFamily="34" charset="0"/>
                <a:cs typeface="Helvetica" panose="020B0604020202020204" pitchFamily="34" charset="0"/>
              </a:rPr>
              <a:t>Main Body</a:t>
            </a:r>
            <a:r>
              <a:rPr lang="en-US" sz="2500" dirty="0">
                <a:latin typeface="Helvetica" panose="020B0604020202020204" pitchFamily="34" charset="0"/>
                <a:cs typeface="Helvetica" panose="020B0604020202020204" pitchFamily="34" charset="0"/>
              </a:rPr>
              <a:t>: </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main body gives details of the subject matter introduced in the introduction.</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For example, in an application for employment letter, the writer must in this section, convince the recipient to be awarded the job. </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writer can concisely write about his/her education, experience, professional skills etc.</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Normally, application letters are submitted with CVs as attachments therefore, elaborate details must be omitted in this part. </a:t>
            </a:r>
          </a:p>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idea of salience or ‘what is important’ must be utilized in the writing of the main body.</a:t>
            </a:r>
          </a:p>
        </p:txBody>
      </p:sp>
    </p:spTree>
    <p:extLst>
      <p:ext uri="{BB962C8B-B14F-4D97-AF65-F5344CB8AC3E}">
        <p14:creationId xmlns:p14="http://schemas.microsoft.com/office/powerpoint/2010/main" val="77228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118E-5214-4FF9-B1AB-1042EAAFA539}"/>
              </a:ext>
            </a:extLst>
          </p:cNvPr>
          <p:cNvSpPr>
            <a:spLocks noGrp="1"/>
          </p:cNvSpPr>
          <p:nvPr>
            <p:ph type="title"/>
          </p:nvPr>
        </p:nvSpPr>
        <p:spPr>
          <a:xfrm>
            <a:off x="457200" y="274638"/>
            <a:ext cx="8229600" cy="612467"/>
          </a:xfrm>
        </p:spPr>
        <p:txBody>
          <a:bodyPr/>
          <a:lstStyle/>
          <a:p>
            <a:pPr algn="l"/>
            <a:r>
              <a:rPr lang="en-US" dirty="0">
                <a:solidFill>
                  <a:srgbClr val="00B050"/>
                </a:solidFill>
              </a:rPr>
              <a:t>Content/Body cont’d</a:t>
            </a:r>
            <a:endParaRPr lang="en-GB" dirty="0"/>
          </a:p>
        </p:txBody>
      </p:sp>
      <p:sp>
        <p:nvSpPr>
          <p:cNvPr id="4" name="TextBox 3">
            <a:extLst>
              <a:ext uri="{FF2B5EF4-FFF2-40B4-BE49-F238E27FC236}">
                <a16:creationId xmlns:a16="http://schemas.microsoft.com/office/drawing/2014/main" id="{9C5111DC-8080-40B7-9A0E-1A08147260EF}"/>
              </a:ext>
            </a:extLst>
          </p:cNvPr>
          <p:cNvSpPr txBox="1"/>
          <p:nvPr/>
        </p:nvSpPr>
        <p:spPr>
          <a:xfrm>
            <a:off x="637309" y="887105"/>
            <a:ext cx="7730835" cy="4893647"/>
          </a:xfrm>
          <a:prstGeom prst="rect">
            <a:avLst/>
          </a:prstGeom>
          <a:noFill/>
        </p:spPr>
        <p:txBody>
          <a:bodyPr wrap="square" rtlCol="0">
            <a:spAutoFit/>
          </a:bodyPr>
          <a:lstStyle/>
          <a:p>
            <a:pPr lvl="0"/>
            <a:r>
              <a:rPr lang="en-US" sz="2400" b="1" dirty="0">
                <a:latin typeface="Helvetica" panose="020B0604020202020204" pitchFamily="34" charset="0"/>
                <a:cs typeface="Helvetica" panose="020B0604020202020204" pitchFamily="34" charset="0"/>
              </a:rPr>
              <a:t>Conclusion</a:t>
            </a:r>
            <a:r>
              <a:rPr lang="en-US" sz="2400" dirty="0">
                <a:latin typeface="Helvetica" panose="020B0604020202020204" pitchFamily="34" charset="0"/>
                <a:cs typeface="Helvetica" panose="020B0604020202020204" pitchFamily="34" charset="0"/>
              </a:rPr>
              <a:t>: </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This is as important as the introduction and main body. </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In application letters of employment, one can end with:</a:t>
            </a:r>
          </a:p>
          <a:p>
            <a:pPr lvl="0"/>
            <a:r>
              <a:rPr lang="en-US" sz="2400" dirty="0">
                <a:latin typeface="Helvetica" panose="020B0604020202020204" pitchFamily="34" charset="0"/>
                <a:cs typeface="Helvetica" panose="020B0604020202020204" pitchFamily="34" charset="0"/>
              </a:rPr>
              <a:t>	1. </a:t>
            </a:r>
            <a:r>
              <a:rPr lang="en-US" sz="2400" b="1" dirty="0">
                <a:latin typeface="Helvetica" panose="020B0604020202020204" pitchFamily="34" charset="0"/>
                <a:cs typeface="Helvetica" panose="020B0604020202020204" pitchFamily="34" charset="0"/>
              </a:rPr>
              <a:t>Statement of Hope</a:t>
            </a:r>
            <a:r>
              <a:rPr lang="en-US" sz="2400" dirty="0">
                <a:latin typeface="Helvetica" panose="020B0604020202020204" pitchFamily="34" charset="0"/>
                <a:cs typeface="Helvetica" panose="020B0604020202020204" pitchFamily="34" charset="0"/>
              </a:rPr>
              <a:t>: This is where the 	individual ends with a statement which shows 	his/her hope to be offered the appointment. </a:t>
            </a:r>
          </a:p>
          <a:p>
            <a:pPr lvl="0"/>
            <a:r>
              <a:rPr lang="en-US" sz="2400" dirty="0">
                <a:latin typeface="Helvetica" panose="020B0604020202020204" pitchFamily="34" charset="0"/>
                <a:cs typeface="Helvetica" panose="020B0604020202020204" pitchFamily="34" charset="0"/>
              </a:rPr>
              <a:t>	Eg. I humbly hope that my application is 	considered.</a:t>
            </a:r>
          </a:p>
          <a:p>
            <a:pPr lvl="0"/>
            <a:r>
              <a:rPr lang="en-US" sz="2400" dirty="0">
                <a:latin typeface="Helvetica" panose="020B0604020202020204" pitchFamily="34" charset="0"/>
                <a:cs typeface="Helvetica" panose="020B0604020202020204" pitchFamily="34" charset="0"/>
              </a:rPr>
              <a:t>	2. </a:t>
            </a:r>
            <a:r>
              <a:rPr lang="en-US" sz="2400" b="1" dirty="0">
                <a:latin typeface="Helvetica" panose="020B0604020202020204" pitchFamily="34" charset="0"/>
                <a:cs typeface="Helvetica" panose="020B0604020202020204" pitchFamily="34" charset="0"/>
              </a:rPr>
              <a:t>Statement</a:t>
            </a:r>
            <a:r>
              <a:rPr lang="en-US" sz="2400" dirty="0">
                <a:latin typeface="Helvetica" panose="020B0604020202020204" pitchFamily="34" charset="0"/>
                <a:cs typeface="Helvetica" panose="020B0604020202020204" pitchFamily="34" charset="0"/>
              </a:rPr>
              <a:t> </a:t>
            </a:r>
            <a:r>
              <a:rPr lang="en-US" sz="2400" b="1" dirty="0">
                <a:latin typeface="Helvetica" panose="020B0604020202020204" pitchFamily="34" charset="0"/>
                <a:cs typeface="Helvetica" panose="020B0604020202020204" pitchFamily="34" charset="0"/>
              </a:rPr>
              <a:t>of</a:t>
            </a:r>
            <a:r>
              <a:rPr lang="en-US" sz="2400" dirty="0">
                <a:latin typeface="Helvetica" panose="020B0604020202020204" pitchFamily="34" charset="0"/>
                <a:cs typeface="Helvetica" panose="020B0604020202020204" pitchFamily="34" charset="0"/>
              </a:rPr>
              <a:t> </a:t>
            </a:r>
            <a:r>
              <a:rPr lang="en-US" sz="2400" b="1" dirty="0">
                <a:latin typeface="Helvetica" panose="020B0604020202020204" pitchFamily="34" charset="0"/>
                <a:cs typeface="Helvetica" panose="020B0604020202020204" pitchFamily="34" charset="0"/>
              </a:rPr>
              <a:t>Attachment</a:t>
            </a:r>
            <a:r>
              <a:rPr lang="en-US" sz="2400" dirty="0">
                <a:latin typeface="Helvetica" panose="020B0604020202020204" pitchFamily="34" charset="0"/>
                <a:cs typeface="Helvetica" panose="020B0604020202020204" pitchFamily="34" charset="0"/>
              </a:rPr>
              <a:t>: This is written when 	supporting documents are attached to the letter.</a:t>
            </a:r>
          </a:p>
          <a:p>
            <a:pPr lvl="0"/>
            <a:r>
              <a:rPr lang="en-US" sz="2400" dirty="0">
                <a:latin typeface="Helvetica" panose="020B0604020202020204" pitchFamily="34" charset="0"/>
                <a:cs typeface="Helvetica" panose="020B0604020202020204" pitchFamily="34" charset="0"/>
              </a:rPr>
              <a:t>	Eg. Attached to this letter are all supporting 	documents to my application.</a:t>
            </a:r>
          </a:p>
        </p:txBody>
      </p:sp>
    </p:spTree>
    <p:extLst>
      <p:ext uri="{BB962C8B-B14F-4D97-AF65-F5344CB8AC3E}">
        <p14:creationId xmlns:p14="http://schemas.microsoft.com/office/powerpoint/2010/main" val="2769450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9E3-3560-46A5-BEC8-64D722988880}"/>
              </a:ext>
            </a:extLst>
          </p:cNvPr>
          <p:cNvSpPr>
            <a:spLocks noGrp="1"/>
          </p:cNvSpPr>
          <p:nvPr>
            <p:ph type="title"/>
          </p:nvPr>
        </p:nvSpPr>
        <p:spPr>
          <a:xfrm>
            <a:off x="457200" y="274638"/>
            <a:ext cx="8229600" cy="748944"/>
          </a:xfrm>
        </p:spPr>
        <p:txBody>
          <a:bodyPr/>
          <a:lstStyle/>
          <a:p>
            <a:pPr algn="l"/>
            <a:r>
              <a:rPr lang="en-US" dirty="0">
                <a:solidFill>
                  <a:srgbClr val="00B050"/>
                </a:solidFill>
              </a:rPr>
              <a:t>Subscription</a:t>
            </a:r>
            <a:endParaRPr lang="en-GB" dirty="0"/>
          </a:p>
        </p:txBody>
      </p:sp>
      <p:sp>
        <p:nvSpPr>
          <p:cNvPr id="4" name="TextBox 3">
            <a:extLst>
              <a:ext uri="{FF2B5EF4-FFF2-40B4-BE49-F238E27FC236}">
                <a16:creationId xmlns:a16="http://schemas.microsoft.com/office/drawing/2014/main" id="{E4D2EEF2-ABCB-46F4-8BD3-5C8289B8D310}"/>
              </a:ext>
            </a:extLst>
          </p:cNvPr>
          <p:cNvSpPr txBox="1"/>
          <p:nvPr/>
        </p:nvSpPr>
        <p:spPr>
          <a:xfrm>
            <a:off x="637309" y="887105"/>
            <a:ext cx="7730835" cy="4893647"/>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This closes the letter and identifies the writer.</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This has four (4) parts:</a:t>
            </a:r>
          </a:p>
          <a:p>
            <a:pPr lvl="0"/>
            <a:r>
              <a:rPr lang="en-US" sz="2400" dirty="0">
                <a:latin typeface="Helvetica" panose="020B0604020202020204" pitchFamily="34" charset="0"/>
                <a:cs typeface="Helvetica" panose="020B0604020202020204" pitchFamily="34" charset="0"/>
              </a:rPr>
              <a:t>	1. Complimentary close/closing</a:t>
            </a:r>
          </a:p>
          <a:p>
            <a:pPr lvl="0"/>
            <a:r>
              <a:rPr lang="en-US" sz="2400" dirty="0">
                <a:latin typeface="Helvetica" panose="020B0604020202020204" pitchFamily="34" charset="0"/>
                <a:cs typeface="Helvetica" panose="020B0604020202020204" pitchFamily="34" charset="0"/>
              </a:rPr>
              <a:t>	2. Signature</a:t>
            </a:r>
          </a:p>
          <a:p>
            <a:pPr lvl="0"/>
            <a:r>
              <a:rPr lang="en-US" sz="2400" dirty="0">
                <a:latin typeface="Helvetica" panose="020B0604020202020204" pitchFamily="34" charset="0"/>
                <a:cs typeface="Helvetica" panose="020B0604020202020204" pitchFamily="34" charset="0"/>
              </a:rPr>
              <a:t>	3. Name</a:t>
            </a:r>
          </a:p>
          <a:p>
            <a:pPr lvl="0"/>
            <a:r>
              <a:rPr lang="en-US" sz="2400" dirty="0">
                <a:latin typeface="Helvetica" panose="020B0604020202020204" pitchFamily="34" charset="0"/>
                <a:cs typeface="Helvetica" panose="020B0604020202020204" pitchFamily="34" charset="0"/>
              </a:rPr>
              <a:t>	4. Designation and identification</a:t>
            </a:r>
          </a:p>
          <a:p>
            <a:pPr lvl="0"/>
            <a:r>
              <a:rPr lang="en-US" sz="2400" b="1" dirty="0">
                <a:latin typeface="Helvetica" panose="020B0604020202020204" pitchFamily="34" charset="0"/>
                <a:cs typeface="Helvetica" panose="020B0604020202020204" pitchFamily="34" charset="0"/>
              </a:rPr>
              <a:t>Complimentary Close/ Closing</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End the letter with ‘Yours faithfully,’ especially in job application letters. </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‘Yours sincerely’ is used when there is some sort of rapport between the writer and the recipient. It can also be used when the name of recipient is written at the recipient address section.</a:t>
            </a:r>
          </a:p>
        </p:txBody>
      </p:sp>
    </p:spTree>
    <p:extLst>
      <p:ext uri="{BB962C8B-B14F-4D97-AF65-F5344CB8AC3E}">
        <p14:creationId xmlns:p14="http://schemas.microsoft.com/office/powerpoint/2010/main" val="969087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74C8-24F6-48AC-8232-D6115F8CAACC}"/>
              </a:ext>
            </a:extLst>
          </p:cNvPr>
          <p:cNvSpPr>
            <a:spLocks noGrp="1"/>
          </p:cNvSpPr>
          <p:nvPr>
            <p:ph type="title"/>
          </p:nvPr>
        </p:nvSpPr>
        <p:spPr>
          <a:xfrm>
            <a:off x="457200" y="274638"/>
            <a:ext cx="8229600" cy="789887"/>
          </a:xfrm>
        </p:spPr>
        <p:txBody>
          <a:bodyPr/>
          <a:lstStyle/>
          <a:p>
            <a:pPr algn="l"/>
            <a:r>
              <a:rPr lang="en-US" dirty="0">
                <a:solidFill>
                  <a:srgbClr val="00B050"/>
                </a:solidFill>
              </a:rPr>
              <a:t>Subscription cont’d</a:t>
            </a:r>
            <a:endParaRPr lang="en-GB" dirty="0"/>
          </a:p>
        </p:txBody>
      </p:sp>
      <p:sp>
        <p:nvSpPr>
          <p:cNvPr id="4" name="TextBox 3">
            <a:extLst>
              <a:ext uri="{FF2B5EF4-FFF2-40B4-BE49-F238E27FC236}">
                <a16:creationId xmlns:a16="http://schemas.microsoft.com/office/drawing/2014/main" id="{889B0491-7AD9-401B-9E2D-80C2D578D04B}"/>
              </a:ext>
            </a:extLst>
          </p:cNvPr>
          <p:cNvSpPr txBox="1"/>
          <p:nvPr/>
        </p:nvSpPr>
        <p:spPr>
          <a:xfrm>
            <a:off x="637309" y="887105"/>
            <a:ext cx="7730835" cy="5201424"/>
          </a:xfrm>
          <a:prstGeom prst="rect">
            <a:avLst/>
          </a:prstGeom>
          <a:noFill/>
        </p:spPr>
        <p:txBody>
          <a:bodyPr wrap="square" rtlCol="0">
            <a:spAutoFit/>
          </a:bodyPr>
          <a:lstStyle/>
          <a:p>
            <a:pPr lvl="0"/>
            <a:r>
              <a:rPr lang="en-US" sz="2800" b="1" dirty="0">
                <a:latin typeface="Helvetica" panose="020B0604020202020204" pitchFamily="34" charset="0"/>
                <a:cs typeface="Helvetica" panose="020B0604020202020204" pitchFamily="34" charset="0"/>
              </a:rPr>
              <a:t>Complimentary Close/ Closing Cont’d</a:t>
            </a:r>
          </a:p>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Mandatorily, the initial letter of ‘Yours’ must be ‘capitalized’ whilst the following adverb, for example ‘faithfully’, must start with a small letter.</a:t>
            </a:r>
          </a:p>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‘Yours’ should be used when an adverb (mainly words ending in ‘-</a:t>
            </a:r>
            <a:r>
              <a:rPr lang="en-US" sz="2800" dirty="0" err="1">
                <a:latin typeface="Helvetica" panose="020B0604020202020204" pitchFamily="34" charset="0"/>
                <a:cs typeface="Helvetica" panose="020B0604020202020204" pitchFamily="34" charset="0"/>
              </a:rPr>
              <a:t>ly</a:t>
            </a:r>
            <a:r>
              <a:rPr lang="en-US" sz="2800" dirty="0">
                <a:latin typeface="Helvetica" panose="020B0604020202020204" pitchFamily="34" charset="0"/>
                <a:cs typeface="Helvetica" panose="020B0604020202020204" pitchFamily="34" charset="0"/>
              </a:rPr>
              <a:t>’) is used in the closing. </a:t>
            </a:r>
          </a:p>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In cases where an adverb is not used, ‘Your’ can be applied. </a:t>
            </a:r>
          </a:p>
          <a:p>
            <a:pPr marL="342900" lvl="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For example, Your Trustee</a:t>
            </a:r>
          </a:p>
          <a:p>
            <a:pPr marL="342900" lvl="0" indent="-342900">
              <a:buFont typeface="Arial" panose="020B0604020202020204" pitchFamily="34" charset="0"/>
              <a:buChar char="•"/>
            </a:pPr>
            <a:endParaRPr lang="en-US"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23005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E83D-68EE-4443-A830-2B2CB3356590}"/>
              </a:ext>
            </a:extLst>
          </p:cNvPr>
          <p:cNvSpPr>
            <a:spLocks noGrp="1"/>
          </p:cNvSpPr>
          <p:nvPr>
            <p:ph type="title"/>
          </p:nvPr>
        </p:nvSpPr>
        <p:spPr>
          <a:xfrm>
            <a:off x="457200" y="262673"/>
            <a:ext cx="8229600" cy="612467"/>
          </a:xfrm>
        </p:spPr>
        <p:txBody>
          <a:bodyPr/>
          <a:lstStyle/>
          <a:p>
            <a:pPr algn="l"/>
            <a:r>
              <a:rPr lang="en-US" dirty="0">
                <a:solidFill>
                  <a:srgbClr val="00B050"/>
                </a:solidFill>
              </a:rPr>
              <a:t>Subscription cont’d</a:t>
            </a:r>
            <a:endParaRPr lang="en-GB" dirty="0"/>
          </a:p>
        </p:txBody>
      </p:sp>
      <p:sp>
        <p:nvSpPr>
          <p:cNvPr id="4" name="TextBox 3">
            <a:extLst>
              <a:ext uri="{FF2B5EF4-FFF2-40B4-BE49-F238E27FC236}">
                <a16:creationId xmlns:a16="http://schemas.microsoft.com/office/drawing/2014/main" id="{0A44E259-53AC-4F17-BD17-EE8D1D43872F}"/>
              </a:ext>
            </a:extLst>
          </p:cNvPr>
          <p:cNvSpPr txBox="1"/>
          <p:nvPr/>
        </p:nvSpPr>
        <p:spPr>
          <a:xfrm>
            <a:off x="637309" y="887105"/>
            <a:ext cx="7730835" cy="5386090"/>
          </a:xfrm>
          <a:prstGeom prst="rect">
            <a:avLst/>
          </a:prstGeom>
          <a:noFill/>
        </p:spPr>
        <p:txBody>
          <a:bodyPr wrap="square" rtlCol="0">
            <a:spAutoFit/>
          </a:bodyPr>
          <a:lstStyle/>
          <a:p>
            <a:pPr lvl="0"/>
            <a:r>
              <a:rPr lang="en-US" sz="2800" b="1" dirty="0">
                <a:latin typeface="Helvetica" panose="020B0604020202020204" pitchFamily="34" charset="0"/>
                <a:cs typeface="Helvetica" panose="020B0604020202020204" pitchFamily="34" charset="0"/>
              </a:rPr>
              <a:t>Signature</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To curb issues of impersonation and for the authenticity of the letter, the writer must append his/her signature. </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There can also be an individual who bears the same name. The signature is therefore important in identifying the writer. This is a legal symbol for an individual.</a:t>
            </a:r>
          </a:p>
          <a:p>
            <a:pPr lvl="0"/>
            <a:r>
              <a:rPr lang="en-US" sz="2800" b="1" dirty="0">
                <a:latin typeface="Helvetica" panose="020B0604020202020204" pitchFamily="34" charset="0"/>
                <a:cs typeface="Helvetica" panose="020B0604020202020204" pitchFamily="34" charset="0"/>
              </a:rPr>
              <a:t>Name</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The name of the writer is written after the signature.</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The name can be followed by one’s social or academic title or credentials. </a:t>
            </a:r>
          </a:p>
          <a:p>
            <a:pPr marL="342900" lvl="0"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For example, Ama Sarpong (Mrs.) or Ama Sarpong (PhD)</a:t>
            </a:r>
          </a:p>
        </p:txBody>
      </p:sp>
    </p:spTree>
    <p:extLst>
      <p:ext uri="{BB962C8B-B14F-4D97-AF65-F5344CB8AC3E}">
        <p14:creationId xmlns:p14="http://schemas.microsoft.com/office/powerpoint/2010/main" val="270946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EDD5-838F-4736-8915-4C3E8A6267CE}"/>
              </a:ext>
            </a:extLst>
          </p:cNvPr>
          <p:cNvSpPr>
            <a:spLocks noGrp="1"/>
          </p:cNvSpPr>
          <p:nvPr>
            <p:ph type="title"/>
          </p:nvPr>
        </p:nvSpPr>
        <p:spPr/>
        <p:txBody>
          <a:bodyPr/>
          <a:lstStyle/>
          <a:p>
            <a:pPr algn="l"/>
            <a:r>
              <a:rPr lang="en-US" dirty="0">
                <a:solidFill>
                  <a:srgbClr val="008000"/>
                </a:solidFill>
                <a:latin typeface="Helvetica"/>
                <a:cs typeface="Helvetica"/>
              </a:rPr>
              <a:t>FORMAL LETTER (Intro) cont’d</a:t>
            </a:r>
            <a:endParaRPr lang="en-GB" dirty="0"/>
          </a:p>
        </p:txBody>
      </p:sp>
      <p:sp>
        <p:nvSpPr>
          <p:cNvPr id="4" name="TextBox 3">
            <a:extLst>
              <a:ext uri="{FF2B5EF4-FFF2-40B4-BE49-F238E27FC236}">
                <a16:creationId xmlns:a16="http://schemas.microsoft.com/office/drawing/2014/main" id="{00BEE344-94EB-4658-86BD-E1AA24D8A812}"/>
              </a:ext>
            </a:extLst>
          </p:cNvPr>
          <p:cNvSpPr txBox="1"/>
          <p:nvPr/>
        </p:nvSpPr>
        <p:spPr>
          <a:xfrm>
            <a:off x="457200" y="1076465"/>
            <a:ext cx="8229600" cy="4524315"/>
          </a:xfrm>
          <a:prstGeom prst="rect">
            <a:avLst/>
          </a:prstGeom>
          <a:noFill/>
        </p:spPr>
        <p:txBody>
          <a:bodyPr wrap="square" rtlCol="0">
            <a:spAutoFit/>
          </a:bodyPr>
          <a:lstStyle/>
          <a:p>
            <a:pPr lvl="0"/>
            <a:r>
              <a:rPr lang="en-GB" sz="3200" dirty="0">
                <a:latin typeface="Helvetica" panose="020B0604020202020204" pitchFamily="34" charset="0"/>
                <a:cs typeface="Helvetica" panose="020B0604020202020204" pitchFamily="34" charset="0"/>
              </a:rPr>
              <a:t>Examples of such letters include:</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Letters of application for employment</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Letters to the press (editors, newspapers etc.)</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Letters to government offices, businesses, organizations</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Query letters</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Dismissal letters</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Appointment letters</a:t>
            </a:r>
          </a:p>
        </p:txBody>
      </p:sp>
    </p:spTree>
    <p:extLst>
      <p:ext uri="{BB962C8B-B14F-4D97-AF65-F5344CB8AC3E}">
        <p14:creationId xmlns:p14="http://schemas.microsoft.com/office/powerpoint/2010/main" val="376630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A7B5-B756-48BC-8190-55AFC79B3174}"/>
              </a:ext>
            </a:extLst>
          </p:cNvPr>
          <p:cNvSpPr>
            <a:spLocks noGrp="1"/>
          </p:cNvSpPr>
          <p:nvPr>
            <p:ph type="title"/>
          </p:nvPr>
        </p:nvSpPr>
        <p:spPr>
          <a:xfrm>
            <a:off x="457200" y="274638"/>
            <a:ext cx="8229600" cy="721649"/>
          </a:xfrm>
        </p:spPr>
        <p:txBody>
          <a:bodyPr/>
          <a:lstStyle/>
          <a:p>
            <a:pPr algn="l"/>
            <a:r>
              <a:rPr lang="en-US" dirty="0">
                <a:solidFill>
                  <a:srgbClr val="00B050"/>
                </a:solidFill>
              </a:rPr>
              <a:t>Subscription cont’d</a:t>
            </a:r>
            <a:endParaRPr lang="en-GB" dirty="0"/>
          </a:p>
        </p:txBody>
      </p:sp>
      <p:sp>
        <p:nvSpPr>
          <p:cNvPr id="4" name="TextBox 3">
            <a:extLst>
              <a:ext uri="{FF2B5EF4-FFF2-40B4-BE49-F238E27FC236}">
                <a16:creationId xmlns:a16="http://schemas.microsoft.com/office/drawing/2014/main" id="{E5E517D4-D091-4EC6-8C8F-EC44D080D488}"/>
              </a:ext>
            </a:extLst>
          </p:cNvPr>
          <p:cNvSpPr txBox="1"/>
          <p:nvPr/>
        </p:nvSpPr>
        <p:spPr>
          <a:xfrm>
            <a:off x="637309" y="900753"/>
            <a:ext cx="7730835" cy="4832092"/>
          </a:xfrm>
          <a:prstGeom prst="rect">
            <a:avLst/>
          </a:prstGeom>
          <a:noFill/>
        </p:spPr>
        <p:txBody>
          <a:bodyPr wrap="square" rtlCol="0">
            <a:spAutoFit/>
          </a:bodyPr>
          <a:lstStyle/>
          <a:p>
            <a:pPr lvl="0"/>
            <a:r>
              <a:rPr lang="en-US" sz="2800" b="1" dirty="0">
                <a:latin typeface="Helvetica" panose="020B0604020202020204" pitchFamily="34" charset="0"/>
                <a:cs typeface="Helvetica" panose="020B0604020202020204" pitchFamily="34" charset="0"/>
              </a:rPr>
              <a:t>Designation and Identification</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This is written after the name of the writer. It may be any information that seeks to further identify the writer. </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For example:</a:t>
            </a:r>
          </a:p>
          <a:p>
            <a:pPr lvl="0"/>
            <a:r>
              <a:rPr lang="en-US" sz="2800" dirty="0">
                <a:latin typeface="Helvetica" panose="020B0604020202020204" pitchFamily="34" charset="0"/>
                <a:cs typeface="Helvetica" panose="020B0604020202020204" pitchFamily="34" charset="0"/>
              </a:rPr>
              <a:t>	Adwoa </a:t>
            </a:r>
            <a:r>
              <a:rPr lang="en-US" sz="2800" dirty="0" err="1">
                <a:latin typeface="Helvetica" panose="020B0604020202020204" pitchFamily="34" charset="0"/>
                <a:cs typeface="Helvetica" panose="020B0604020202020204" pitchFamily="34" charset="0"/>
              </a:rPr>
              <a:t>Antwi</a:t>
            </a:r>
            <a:r>
              <a:rPr lang="en-US" sz="2800" dirty="0">
                <a:latin typeface="Helvetica" panose="020B0604020202020204" pitchFamily="34" charset="0"/>
                <a:cs typeface="Helvetica" panose="020B0604020202020204" pitchFamily="34" charset="0"/>
              </a:rPr>
              <a:t> </a:t>
            </a:r>
            <a:r>
              <a:rPr lang="en-US" sz="2800" dirty="0" err="1">
                <a:latin typeface="Helvetica" panose="020B0604020202020204" pitchFamily="34" charset="0"/>
                <a:cs typeface="Helvetica" panose="020B0604020202020204" pitchFamily="34" charset="0"/>
              </a:rPr>
              <a:t>Bosiako</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	(Purchasing Clerk)</a:t>
            </a:r>
          </a:p>
          <a:p>
            <a:pPr lvl="0"/>
            <a:r>
              <a:rPr lang="en-US" sz="2800" dirty="0">
                <a:latin typeface="Helvetica" panose="020B0604020202020204" pitchFamily="34" charset="0"/>
                <a:cs typeface="Helvetica" panose="020B0604020202020204" pitchFamily="34" charset="0"/>
              </a:rPr>
              <a:t>Or</a:t>
            </a:r>
          </a:p>
          <a:p>
            <a:pPr lvl="0"/>
            <a:r>
              <a:rPr lang="en-US" sz="2800" dirty="0">
                <a:latin typeface="Helvetica" panose="020B0604020202020204" pitchFamily="34" charset="0"/>
                <a:cs typeface="Helvetica" panose="020B0604020202020204" pitchFamily="34" charset="0"/>
              </a:rPr>
              <a:t>	Adwoa </a:t>
            </a:r>
            <a:r>
              <a:rPr lang="en-US" sz="2800" dirty="0" err="1">
                <a:latin typeface="Helvetica" panose="020B0604020202020204" pitchFamily="34" charset="0"/>
                <a:cs typeface="Helvetica" panose="020B0604020202020204" pitchFamily="34" charset="0"/>
              </a:rPr>
              <a:t>Antwi</a:t>
            </a:r>
            <a:r>
              <a:rPr lang="en-US" sz="2800" dirty="0">
                <a:latin typeface="Helvetica" panose="020B0604020202020204" pitchFamily="34" charset="0"/>
                <a:cs typeface="Helvetica" panose="020B0604020202020204" pitchFamily="34" charset="0"/>
              </a:rPr>
              <a:t> </a:t>
            </a:r>
            <a:r>
              <a:rPr lang="en-US" sz="2800" dirty="0" err="1">
                <a:latin typeface="Helvetica" panose="020B0604020202020204" pitchFamily="34" charset="0"/>
                <a:cs typeface="Helvetica" panose="020B0604020202020204" pitchFamily="34" charset="0"/>
              </a:rPr>
              <a:t>Bosiako</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	(Student Number: 20522070) </a:t>
            </a:r>
          </a:p>
          <a:p>
            <a:pPr marL="457200" lvl="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2665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23E0D4-977C-42E9-92FA-CC7C46FC8F38}"/>
              </a:ext>
            </a:extLst>
          </p:cNvPr>
          <p:cNvSpPr>
            <a:spLocks noGrp="1"/>
          </p:cNvSpPr>
          <p:nvPr>
            <p:ph type="title"/>
          </p:nvPr>
        </p:nvSpPr>
        <p:spPr>
          <a:xfrm>
            <a:off x="457200" y="274638"/>
            <a:ext cx="8229600" cy="1021899"/>
          </a:xfrm>
        </p:spPr>
        <p:txBody>
          <a:bodyPr/>
          <a:lstStyle/>
          <a:p>
            <a:pPr algn="l"/>
            <a:r>
              <a:rPr lang="en-US" dirty="0">
                <a:solidFill>
                  <a:srgbClr val="008000"/>
                </a:solidFill>
                <a:latin typeface="Helvetica"/>
                <a:cs typeface="Helvetica"/>
              </a:rPr>
              <a:t>Language and Style</a:t>
            </a:r>
            <a:br>
              <a:rPr lang="en-US" dirty="0">
                <a:solidFill>
                  <a:srgbClr val="008000"/>
                </a:solidFill>
                <a:latin typeface="Helvetica"/>
                <a:cs typeface="Helvetica"/>
              </a:rPr>
            </a:br>
            <a:endParaRPr lang="en-GB" dirty="0"/>
          </a:p>
        </p:txBody>
      </p:sp>
      <p:sp>
        <p:nvSpPr>
          <p:cNvPr id="5" name="TextBox 4">
            <a:extLst>
              <a:ext uri="{FF2B5EF4-FFF2-40B4-BE49-F238E27FC236}">
                <a16:creationId xmlns:a16="http://schemas.microsoft.com/office/drawing/2014/main" id="{3E721772-C875-4458-BE1D-5E4794A4D145}"/>
              </a:ext>
            </a:extLst>
          </p:cNvPr>
          <p:cNvSpPr txBox="1"/>
          <p:nvPr/>
        </p:nvSpPr>
        <p:spPr>
          <a:xfrm>
            <a:off x="637309" y="1146415"/>
            <a:ext cx="7730835" cy="3970318"/>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 language should be precise and should have an unflinching preoccupation with the subject and focus of the interaction.</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There should be a high degree of politeness</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There should be strictness of form.  Nothing should be taken for granted.  </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As much as possible, things are supposed to be stated in their full form.  Do not use contracted forms of words.  </a:t>
            </a:r>
          </a:p>
        </p:txBody>
      </p:sp>
    </p:spTree>
    <p:extLst>
      <p:ext uri="{BB962C8B-B14F-4D97-AF65-F5344CB8AC3E}">
        <p14:creationId xmlns:p14="http://schemas.microsoft.com/office/powerpoint/2010/main" val="3858053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A3F8-9884-4063-A431-DAA02D1AFF9A}"/>
              </a:ext>
            </a:extLst>
          </p:cNvPr>
          <p:cNvSpPr>
            <a:spLocks noGrp="1"/>
          </p:cNvSpPr>
          <p:nvPr>
            <p:ph type="title"/>
          </p:nvPr>
        </p:nvSpPr>
        <p:spPr/>
        <p:txBody>
          <a:bodyPr/>
          <a:lstStyle/>
          <a:p>
            <a:pPr algn="l"/>
            <a:r>
              <a:rPr lang="en-US" dirty="0">
                <a:solidFill>
                  <a:srgbClr val="008000"/>
                </a:solidFill>
                <a:latin typeface="Helvetica"/>
                <a:cs typeface="Helvetica"/>
              </a:rPr>
              <a:t>Language and Style cont’d</a:t>
            </a:r>
            <a:endParaRPr lang="en-GB" dirty="0"/>
          </a:p>
        </p:txBody>
      </p:sp>
      <p:sp>
        <p:nvSpPr>
          <p:cNvPr id="4" name="TextBox 3">
            <a:extLst>
              <a:ext uri="{FF2B5EF4-FFF2-40B4-BE49-F238E27FC236}">
                <a16:creationId xmlns:a16="http://schemas.microsoft.com/office/drawing/2014/main" id="{AC95BB81-E024-4026-A586-1545591DED98}"/>
              </a:ext>
            </a:extLst>
          </p:cNvPr>
          <p:cNvSpPr txBox="1"/>
          <p:nvPr/>
        </p:nvSpPr>
        <p:spPr>
          <a:xfrm>
            <a:off x="637309" y="900753"/>
            <a:ext cx="7730835" cy="5524589"/>
          </a:xfrm>
          <a:prstGeom prst="rect">
            <a:avLst/>
          </a:prstGeom>
          <a:noFill/>
        </p:spPr>
        <p:txBody>
          <a:bodyPr wrap="square" rtlCol="0">
            <a:spAutoFit/>
          </a:bodyPr>
          <a:lstStyle/>
          <a:p>
            <a:pPr marL="342900" lvl="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Never use sentences like: “bye for now” or participial phrases such as “Thanking you in advance”, “Hoping to hear soon from you etc.</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Do not ‘beg’ or sound very religious in your business or application letter.  Use words such as plead or implore instead of “beg”.</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Avoid artificial elegance.  The tendency is for writers to use language in order to merely create artistic beauty.</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It is important to remember that strict adherence to object of communication, and precision of communication are features of the language and style of the formal letter.</a:t>
            </a:r>
          </a:p>
          <a:p>
            <a:pPr marL="457200" lvl="0" indent="-457200">
              <a:buFont typeface="Arial" panose="020B0604020202020204" pitchFamily="34" charset="0"/>
              <a:buChar char="•"/>
            </a:pPr>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6230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9035"/>
          </a:xfrm>
        </p:spPr>
        <p:txBody>
          <a:bodyPr/>
          <a:lstStyle/>
          <a:p>
            <a:pPr algn="l"/>
            <a:r>
              <a:rPr lang="en-US" dirty="0">
                <a:solidFill>
                  <a:srgbClr val="008000"/>
                </a:solidFill>
                <a:latin typeface="Helvetica"/>
                <a:cs typeface="Helvetica"/>
              </a:rPr>
              <a:t>Reading Assignment</a:t>
            </a:r>
            <a:endParaRPr lang="en-US" dirty="0"/>
          </a:p>
        </p:txBody>
      </p:sp>
      <p:sp>
        <p:nvSpPr>
          <p:cNvPr id="3" name="TextBox 2"/>
          <p:cNvSpPr txBox="1"/>
          <p:nvPr/>
        </p:nvSpPr>
        <p:spPr>
          <a:xfrm>
            <a:off x="457200" y="1176727"/>
            <a:ext cx="8104909" cy="3785652"/>
          </a:xfrm>
          <a:prstGeom prst="rect">
            <a:avLst/>
          </a:prstGeom>
          <a:noFill/>
        </p:spPr>
        <p:txBody>
          <a:bodyPr wrap="square" rtlCol="0">
            <a:spAutoFit/>
          </a:bodyPr>
          <a:lstStyle/>
          <a:p>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Please read on the Principle of Formality from </a:t>
            </a:r>
            <a:r>
              <a:rPr lang="en-US" sz="4000" dirty="0" err="1">
                <a:latin typeface="Helvetica" panose="020B0604020202020204" pitchFamily="34" charset="0"/>
                <a:cs typeface="Helvetica" panose="020B0604020202020204" pitchFamily="34" charset="0"/>
              </a:rPr>
              <a:t>Sekyi</a:t>
            </a:r>
            <a:r>
              <a:rPr lang="en-US" sz="4000" dirty="0">
                <a:latin typeface="Helvetica" panose="020B0604020202020204" pitchFamily="34" charset="0"/>
                <a:cs typeface="Helvetica" panose="020B0604020202020204" pitchFamily="34" charset="0"/>
              </a:rPr>
              <a:t>-Baidoo (2003:186) </a:t>
            </a:r>
            <a:r>
              <a:rPr lang="en-US" sz="4000" b="1" dirty="0">
                <a:latin typeface="Helvetica" panose="020B0604020202020204" pitchFamily="34" charset="0"/>
                <a:cs typeface="Helvetica" panose="020B0604020202020204" pitchFamily="34" charset="0"/>
              </a:rPr>
              <a:t>or any other source </a:t>
            </a:r>
            <a:r>
              <a:rPr lang="en-US" sz="4000" dirty="0">
                <a:latin typeface="Helvetica" panose="020B0604020202020204" pitchFamily="34" charset="0"/>
                <a:cs typeface="Helvetica" panose="020B0604020202020204" pitchFamily="34" charset="0"/>
              </a:rPr>
              <a:t>and make your own notes</a:t>
            </a:r>
          </a:p>
          <a:p>
            <a:endParaRPr lang="en-US" sz="4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74845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FF37-CEC0-4E05-9CEE-F55CEE74BEF7}"/>
              </a:ext>
            </a:extLst>
          </p:cNvPr>
          <p:cNvSpPr>
            <a:spLocks noGrp="1"/>
          </p:cNvSpPr>
          <p:nvPr>
            <p:ph type="title"/>
          </p:nvPr>
        </p:nvSpPr>
        <p:spPr/>
        <p:txBody>
          <a:bodyPr/>
          <a:lstStyle/>
          <a:p>
            <a:pPr algn="l"/>
            <a:r>
              <a:rPr lang="en-US" dirty="0">
                <a:solidFill>
                  <a:srgbClr val="008000"/>
                </a:solidFill>
                <a:latin typeface="Helvetica"/>
                <a:cs typeface="Helvetica"/>
              </a:rPr>
              <a:t>Assignment</a:t>
            </a:r>
            <a:endParaRPr lang="en-GB" dirty="0"/>
          </a:p>
        </p:txBody>
      </p:sp>
      <p:sp>
        <p:nvSpPr>
          <p:cNvPr id="3" name="TextBox 2">
            <a:extLst>
              <a:ext uri="{FF2B5EF4-FFF2-40B4-BE49-F238E27FC236}">
                <a16:creationId xmlns:a16="http://schemas.microsoft.com/office/drawing/2014/main" id="{EEBC2421-7FA9-4FD0-B0A0-4666710B927C}"/>
              </a:ext>
            </a:extLst>
          </p:cNvPr>
          <p:cNvSpPr txBox="1"/>
          <p:nvPr/>
        </p:nvSpPr>
        <p:spPr>
          <a:xfrm>
            <a:off x="457200" y="1176727"/>
            <a:ext cx="8104909" cy="5016758"/>
          </a:xfrm>
          <a:prstGeom prst="rect">
            <a:avLst/>
          </a:prstGeom>
          <a:noFill/>
        </p:spPr>
        <p:txBody>
          <a:bodyPr wrap="square" rtlCol="0">
            <a:spAutoFit/>
          </a:bodyPr>
          <a:lstStyle/>
          <a:p>
            <a:endParaRPr lang="en-US" sz="4000" dirty="0">
              <a:latin typeface="Helvetica" panose="020B0604020202020204" pitchFamily="34" charset="0"/>
              <a:cs typeface="Helvetica" panose="020B0604020202020204" pitchFamily="34" charset="0"/>
            </a:endParaRPr>
          </a:p>
          <a:p>
            <a:r>
              <a:rPr lang="en-US" sz="4000" dirty="0">
                <a:latin typeface="Helvetica" panose="020B0604020202020204" pitchFamily="34" charset="0"/>
                <a:cs typeface="Helvetica" panose="020B0604020202020204" pitchFamily="34" charset="0"/>
              </a:rPr>
              <a:t>You have seen a Call for Applications on various vacant positions at a firm or institution. Write a letter to the Managing Director to apply for your prospective position.</a:t>
            </a:r>
          </a:p>
          <a:p>
            <a:endParaRPr lang="en-US" sz="4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6480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C0E7-289E-46FC-9A5C-E38C651FB462}"/>
              </a:ext>
            </a:extLst>
          </p:cNvPr>
          <p:cNvSpPr>
            <a:spLocks noGrp="1"/>
          </p:cNvSpPr>
          <p:nvPr>
            <p:ph type="title"/>
          </p:nvPr>
        </p:nvSpPr>
        <p:spPr>
          <a:xfrm>
            <a:off x="457200" y="274638"/>
            <a:ext cx="8229600" cy="994604"/>
          </a:xfrm>
        </p:spPr>
        <p:txBody>
          <a:bodyPr/>
          <a:lstStyle/>
          <a:p>
            <a:pPr algn="l"/>
            <a:r>
              <a:rPr lang="en-US" dirty="0">
                <a:solidFill>
                  <a:srgbClr val="008000"/>
                </a:solidFill>
                <a:latin typeface="Helvetica"/>
                <a:cs typeface="Helvetica"/>
              </a:rPr>
              <a:t>Works Consulted</a:t>
            </a:r>
            <a:endParaRPr lang="en-GB" dirty="0"/>
          </a:p>
        </p:txBody>
      </p:sp>
      <p:sp>
        <p:nvSpPr>
          <p:cNvPr id="4" name="TextBox 3">
            <a:extLst>
              <a:ext uri="{FF2B5EF4-FFF2-40B4-BE49-F238E27FC236}">
                <a16:creationId xmlns:a16="http://schemas.microsoft.com/office/drawing/2014/main" id="{D9AB0473-D329-45C2-B203-B8630676BC2F}"/>
              </a:ext>
            </a:extLst>
          </p:cNvPr>
          <p:cNvSpPr txBox="1"/>
          <p:nvPr/>
        </p:nvSpPr>
        <p:spPr>
          <a:xfrm>
            <a:off x="457200" y="1260986"/>
            <a:ext cx="7936173" cy="3835794"/>
          </a:xfrm>
          <a:prstGeom prst="rect">
            <a:avLst/>
          </a:prstGeom>
          <a:noFill/>
        </p:spPr>
        <p:txBody>
          <a:bodyPr wrap="square">
            <a:spAutoFit/>
          </a:bodyPr>
          <a:lstStyle/>
          <a:p>
            <a:pPr algn="just">
              <a:spcAft>
                <a:spcPts val="1200"/>
              </a:spcAft>
            </a:pPr>
            <a:r>
              <a:rPr lang="en-US" sz="2800" dirty="0">
                <a:effectLst/>
                <a:latin typeface="Helvetica" panose="020B0604020202020204" pitchFamily="34" charset="0"/>
                <a:ea typeface="Calibri" panose="020F0502020204030204" pitchFamily="34" charset="0"/>
                <a:cs typeface="Helvetica" panose="020B0604020202020204" pitchFamily="34" charset="0"/>
              </a:rPr>
              <a:t>Adolinama, P. P. (2005). </a:t>
            </a:r>
            <a:r>
              <a:rPr lang="en-US" sz="2800" i="1" dirty="0">
                <a:effectLst/>
                <a:latin typeface="Helvetica" panose="020B0604020202020204" pitchFamily="34" charset="0"/>
                <a:ea typeface="Calibri" panose="020F0502020204030204" pitchFamily="34" charset="0"/>
                <a:cs typeface="Helvetica" panose="020B0604020202020204" pitchFamily="34" charset="0"/>
              </a:rPr>
              <a:t>Communication </a:t>
            </a:r>
            <a:r>
              <a:rPr lang="en-US" sz="2800" i="1" dirty="0">
                <a:latin typeface="Helvetica" panose="020B0604020202020204" pitchFamily="34" charset="0"/>
                <a:ea typeface="Calibri" panose="020F0502020204030204" pitchFamily="34" charset="0"/>
                <a:cs typeface="Helvetica" panose="020B0604020202020204" pitchFamily="34" charset="0"/>
              </a:rPr>
              <a:t>S</a:t>
            </a:r>
            <a:r>
              <a:rPr lang="en-US" sz="2800" i="1" dirty="0">
                <a:effectLst/>
                <a:latin typeface="Helvetica" panose="020B0604020202020204" pitchFamily="34" charset="0"/>
                <a:ea typeface="Calibri" panose="020F0502020204030204" pitchFamily="34" charset="0"/>
                <a:cs typeface="Helvetica" panose="020B0604020202020204" pitchFamily="34" charset="0"/>
              </a:rPr>
              <a:t>kills for University </a:t>
            </a:r>
            <a:r>
              <a:rPr lang="en-US" sz="2800" i="1" dirty="0">
                <a:latin typeface="Helvetica" panose="020B0604020202020204" pitchFamily="34" charset="0"/>
                <a:ea typeface="Calibri" panose="020F0502020204030204" pitchFamily="34" charset="0"/>
                <a:cs typeface="Helvetica" panose="020B0604020202020204" pitchFamily="34" charset="0"/>
              </a:rPr>
              <a:t>S</a:t>
            </a:r>
            <a:r>
              <a:rPr lang="en-US" sz="2800" i="1" dirty="0">
                <a:effectLst/>
                <a:latin typeface="Helvetica" panose="020B0604020202020204" pitchFamily="34" charset="0"/>
                <a:ea typeface="Calibri" panose="020F0502020204030204" pitchFamily="34" charset="0"/>
                <a:cs typeface="Helvetica" panose="020B0604020202020204" pitchFamily="34" charset="0"/>
              </a:rPr>
              <a:t>tudents</a:t>
            </a:r>
            <a:r>
              <a:rPr lang="en-US" sz="2800" dirty="0">
                <a:effectLst/>
                <a:latin typeface="Helvetica" panose="020B0604020202020204" pitchFamily="34" charset="0"/>
                <a:ea typeface="Calibri" panose="020F0502020204030204" pitchFamily="34" charset="0"/>
                <a:cs typeface="Helvetica" panose="020B0604020202020204" pitchFamily="34" charset="0"/>
              </a:rPr>
              <a:t>. Accra: ANEST Company Limited </a:t>
            </a:r>
            <a:endParaRPr lang="en-GB" sz="2400" dirty="0">
              <a:effectLst/>
              <a:latin typeface="Helvetica" panose="020B0604020202020204" pitchFamily="34" charset="0"/>
              <a:ea typeface="Times New Roman" panose="02020603050405020304" pitchFamily="18" charset="0"/>
              <a:cs typeface="Helvetica" panose="020B0604020202020204" pitchFamily="34" charset="0"/>
            </a:endParaRPr>
          </a:p>
          <a:p>
            <a:pPr marL="0" marR="0" algn="just">
              <a:spcBef>
                <a:spcPts val="0"/>
              </a:spcBef>
              <a:spcAft>
                <a:spcPts val="1200"/>
              </a:spcAft>
            </a:pPr>
            <a:endParaRPr lang="en-GB" sz="2800" dirty="0">
              <a:effectLst/>
              <a:latin typeface="Helvetica" panose="020B0604020202020204" pitchFamily="34" charset="0"/>
              <a:ea typeface="MS Mincho" panose="02020609040205080304" pitchFamily="49" charset="-128"/>
              <a:cs typeface="Helvetica" panose="020B0604020202020204" pitchFamily="34" charset="0"/>
            </a:endParaRPr>
          </a:p>
          <a:p>
            <a:pPr marL="0" marR="0" algn="just">
              <a:spcBef>
                <a:spcPts val="0"/>
              </a:spcBef>
              <a:spcAft>
                <a:spcPts val="0"/>
              </a:spcAft>
            </a:pPr>
            <a:r>
              <a:rPr lang="en-US" sz="2800" dirty="0">
                <a:effectLst/>
                <a:latin typeface="Helvetica" panose="020B0604020202020204" pitchFamily="34" charset="0"/>
                <a:ea typeface="MS Mincho" panose="02020609040205080304" pitchFamily="49" charset="-128"/>
                <a:cs typeface="Helvetica" panose="020B0604020202020204" pitchFamily="34" charset="0"/>
              </a:rPr>
              <a:t>Sekyi-Baidoo, Y. (2003). </a:t>
            </a:r>
            <a:r>
              <a:rPr lang="en-US" sz="2800" i="1" dirty="0">
                <a:effectLst/>
                <a:latin typeface="Helvetica" panose="020B0604020202020204" pitchFamily="34" charset="0"/>
                <a:ea typeface="MS Mincho" panose="02020609040205080304" pitchFamily="49" charset="-128"/>
                <a:cs typeface="Helvetica" panose="020B0604020202020204" pitchFamily="34" charset="0"/>
              </a:rPr>
              <a:t>Learning and communicating (Second Edition)</a:t>
            </a:r>
            <a:r>
              <a:rPr lang="en-US" sz="2800" dirty="0">
                <a:effectLst/>
                <a:latin typeface="Helvetica" panose="020B0604020202020204" pitchFamily="34" charset="0"/>
                <a:ea typeface="MS Mincho" panose="02020609040205080304" pitchFamily="49" charset="-128"/>
                <a:cs typeface="Helvetica" panose="020B0604020202020204" pitchFamily="34" charset="0"/>
              </a:rPr>
              <a:t>. Accra: Infinity Graphics Ltd.</a:t>
            </a:r>
            <a:endParaRPr lang="en-GB" sz="2800" dirty="0">
              <a:effectLst/>
              <a:latin typeface="Helvetica" panose="020B0604020202020204" pitchFamily="34" charset="0"/>
              <a:ea typeface="MS Mincho" panose="02020609040205080304" pitchFamily="49" charset="-128"/>
              <a:cs typeface="Helvetica" panose="020B0604020202020204" pitchFamily="34" charset="0"/>
            </a:endParaRPr>
          </a:p>
          <a:p>
            <a:pPr marL="0" marR="0" indent="457200" algn="just">
              <a:spcBef>
                <a:spcPts val="0"/>
              </a:spcBef>
              <a:spcAft>
                <a:spcPts val="0"/>
              </a:spcAft>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9898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lstStyle/>
          <a:p>
            <a:pPr algn="l"/>
            <a:r>
              <a:rPr lang="en-US" dirty="0">
                <a:solidFill>
                  <a:srgbClr val="008000"/>
                </a:solidFill>
                <a:latin typeface="Helvetica"/>
                <a:cs typeface="Helvetica"/>
              </a:rPr>
              <a:t>Features of Formal letters</a:t>
            </a:r>
            <a:endParaRPr lang="en-US" dirty="0"/>
          </a:p>
        </p:txBody>
      </p:sp>
      <p:sp>
        <p:nvSpPr>
          <p:cNvPr id="3" name="TextBox 2"/>
          <p:cNvSpPr txBox="1"/>
          <p:nvPr/>
        </p:nvSpPr>
        <p:spPr>
          <a:xfrm>
            <a:off x="3588327" y="1417638"/>
            <a:ext cx="184731" cy="369332"/>
          </a:xfrm>
          <a:prstGeom prst="rect">
            <a:avLst/>
          </a:prstGeom>
          <a:noFill/>
        </p:spPr>
        <p:txBody>
          <a:bodyPr wrap="none" rtlCol="0">
            <a:spAutoFit/>
          </a:bodyPr>
          <a:lstStyle/>
          <a:p>
            <a:endParaRPr lang="en-US" dirty="0"/>
          </a:p>
        </p:txBody>
      </p:sp>
      <p:sp>
        <p:nvSpPr>
          <p:cNvPr id="4" name="TextBox 3"/>
          <p:cNvSpPr txBox="1"/>
          <p:nvPr/>
        </p:nvSpPr>
        <p:spPr>
          <a:xfrm>
            <a:off x="637309" y="1144683"/>
            <a:ext cx="7730835" cy="4524315"/>
          </a:xfrm>
          <a:prstGeom prst="rect">
            <a:avLst/>
          </a:prstGeom>
          <a:noFill/>
        </p:spPr>
        <p:txBody>
          <a:bodyPr wrap="square" rtlCol="0">
            <a:spAutoFit/>
          </a:bodyPr>
          <a:lstStyle/>
          <a:p>
            <a:pPr lvl="0"/>
            <a:r>
              <a:rPr lang="en-GB" sz="3200" dirty="0">
                <a:latin typeface="Helvetica" panose="020B0604020202020204" pitchFamily="34" charset="0"/>
                <a:cs typeface="Helvetica" panose="020B0604020202020204" pitchFamily="34" charset="0"/>
              </a:rPr>
              <a:t>The various parts of a formal letter are:</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Writer’s Address</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Date</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Recipient’s Address</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Salutation</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Heading</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Content/Body (Introduction, Main body, Conclusion)</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Subscription</a:t>
            </a:r>
          </a:p>
        </p:txBody>
      </p:sp>
    </p:spTree>
    <p:extLst>
      <p:ext uri="{BB962C8B-B14F-4D97-AF65-F5344CB8AC3E}">
        <p14:creationId xmlns:p14="http://schemas.microsoft.com/office/powerpoint/2010/main" val="103116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3C61-6279-443C-A302-C14FA62538DA}"/>
              </a:ext>
            </a:extLst>
          </p:cNvPr>
          <p:cNvSpPr>
            <a:spLocks noGrp="1"/>
          </p:cNvSpPr>
          <p:nvPr>
            <p:ph type="title"/>
          </p:nvPr>
        </p:nvSpPr>
        <p:spPr>
          <a:xfrm>
            <a:off x="457200" y="274638"/>
            <a:ext cx="8229600" cy="803535"/>
          </a:xfrm>
        </p:spPr>
        <p:txBody>
          <a:bodyPr/>
          <a:lstStyle/>
          <a:p>
            <a:pPr algn="l"/>
            <a:r>
              <a:rPr lang="en-US" dirty="0">
                <a:solidFill>
                  <a:srgbClr val="00B050"/>
                </a:solidFill>
              </a:rPr>
              <a:t>Writer’s Address (WA)</a:t>
            </a:r>
            <a:endParaRPr lang="en-GB" dirty="0">
              <a:solidFill>
                <a:srgbClr val="00B050"/>
              </a:solidFill>
            </a:endParaRPr>
          </a:p>
        </p:txBody>
      </p:sp>
      <p:sp>
        <p:nvSpPr>
          <p:cNvPr id="4" name="TextBox 3">
            <a:extLst>
              <a:ext uri="{FF2B5EF4-FFF2-40B4-BE49-F238E27FC236}">
                <a16:creationId xmlns:a16="http://schemas.microsoft.com/office/drawing/2014/main" id="{F80E1AF3-90A0-4B86-B84D-B68DC12CEBAF}"/>
              </a:ext>
            </a:extLst>
          </p:cNvPr>
          <p:cNvSpPr txBox="1"/>
          <p:nvPr/>
        </p:nvSpPr>
        <p:spPr>
          <a:xfrm>
            <a:off x="637309" y="1144683"/>
            <a:ext cx="7730835" cy="4031873"/>
          </a:xfrm>
          <a:prstGeom prst="rect">
            <a:avLst/>
          </a:prstGeom>
          <a:noFill/>
        </p:spPr>
        <p:txBody>
          <a:bodyPr wrap="square" rtlCol="0">
            <a:spAutoFit/>
          </a:bodyPr>
          <a:lstStyle/>
          <a:p>
            <a:pPr marL="457200" lvl="0" indent="-457200">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WA is the details of the place that the writer lives or works.</a:t>
            </a:r>
          </a:p>
          <a:p>
            <a:pPr marL="457200" lvl="0" indent="-457200">
              <a:buFont typeface="Arial" panose="020B0604020202020204" pitchFamily="34" charset="0"/>
              <a:buChar char="•"/>
            </a:pPr>
            <a:r>
              <a:rPr lang="en-US" sz="3200" dirty="0">
                <a:latin typeface="Helvetica" panose="020B0604020202020204" pitchFamily="34" charset="0"/>
                <a:cs typeface="Helvetica" panose="020B0604020202020204" pitchFamily="34" charset="0"/>
              </a:rPr>
              <a:t>This must be written without the name of the writer (the subscription captures that)</a:t>
            </a:r>
          </a:p>
          <a:p>
            <a:pPr marL="457200" lvl="0" indent="-457200">
              <a:buFont typeface="Arial" panose="020B0604020202020204" pitchFamily="34" charset="0"/>
              <a:buChar char="•"/>
            </a:pPr>
            <a:r>
              <a:rPr lang="en-GB" sz="3200" dirty="0">
                <a:latin typeface="Helvetica" panose="020B0604020202020204" pitchFamily="34" charset="0"/>
                <a:cs typeface="Helvetica" panose="020B0604020202020204" pitchFamily="34" charset="0"/>
              </a:rPr>
              <a:t>The WA has two components:</a:t>
            </a:r>
          </a:p>
          <a:p>
            <a:pPr lvl="0"/>
            <a:r>
              <a:rPr lang="en-GB" sz="3200" dirty="0">
                <a:latin typeface="Helvetica" panose="020B0604020202020204" pitchFamily="34" charset="0"/>
                <a:cs typeface="Helvetica" panose="020B0604020202020204" pitchFamily="34" charset="0"/>
              </a:rPr>
              <a:t>	1. The Institution and mail element</a:t>
            </a:r>
          </a:p>
          <a:p>
            <a:pPr lvl="0"/>
            <a:r>
              <a:rPr lang="en-GB" sz="3200" dirty="0">
                <a:latin typeface="Helvetica" panose="020B0604020202020204" pitchFamily="34" charset="0"/>
                <a:cs typeface="Helvetica" panose="020B0604020202020204" pitchFamily="34" charset="0"/>
              </a:rPr>
              <a:t>	2. The Location Element</a:t>
            </a:r>
          </a:p>
        </p:txBody>
      </p:sp>
    </p:spTree>
    <p:extLst>
      <p:ext uri="{BB962C8B-B14F-4D97-AF65-F5344CB8AC3E}">
        <p14:creationId xmlns:p14="http://schemas.microsoft.com/office/powerpoint/2010/main" val="337509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0E0B-AE23-4BF6-BCD8-2ED8C642A443}"/>
              </a:ext>
            </a:extLst>
          </p:cNvPr>
          <p:cNvSpPr>
            <a:spLocks noGrp="1"/>
          </p:cNvSpPr>
          <p:nvPr>
            <p:ph type="title"/>
          </p:nvPr>
        </p:nvSpPr>
        <p:spPr>
          <a:xfrm>
            <a:off x="457200" y="274639"/>
            <a:ext cx="8229600" cy="621976"/>
          </a:xfrm>
        </p:spPr>
        <p:txBody>
          <a:bodyPr/>
          <a:lstStyle/>
          <a:p>
            <a:pPr algn="l"/>
            <a:r>
              <a:rPr lang="en-US" dirty="0">
                <a:solidFill>
                  <a:srgbClr val="00B050"/>
                </a:solidFill>
              </a:rPr>
              <a:t>Writer’s Address (WA) cont’d</a:t>
            </a:r>
            <a:endParaRPr lang="en-GB" dirty="0"/>
          </a:p>
        </p:txBody>
      </p:sp>
      <p:sp>
        <p:nvSpPr>
          <p:cNvPr id="4" name="TextBox 3">
            <a:extLst>
              <a:ext uri="{FF2B5EF4-FFF2-40B4-BE49-F238E27FC236}">
                <a16:creationId xmlns:a16="http://schemas.microsoft.com/office/drawing/2014/main" id="{CDD67404-3A47-4AB0-9833-8E9DCF2464C1}"/>
              </a:ext>
            </a:extLst>
          </p:cNvPr>
          <p:cNvSpPr txBox="1"/>
          <p:nvPr/>
        </p:nvSpPr>
        <p:spPr>
          <a:xfrm>
            <a:off x="637309" y="901263"/>
            <a:ext cx="7730835" cy="5201424"/>
          </a:xfrm>
          <a:prstGeom prst="rect">
            <a:avLst/>
          </a:prstGeom>
          <a:noFill/>
        </p:spPr>
        <p:txBody>
          <a:bodyPr wrap="square" rtlCol="0">
            <a:spAutoFit/>
          </a:bodyPr>
          <a:lstStyle/>
          <a:p>
            <a:pPr lvl="0"/>
            <a:r>
              <a:rPr lang="en-GB" sz="3200" b="1" dirty="0">
                <a:latin typeface="Helvetica" panose="020B0604020202020204" pitchFamily="34" charset="0"/>
                <a:cs typeface="Helvetica" panose="020B0604020202020204" pitchFamily="34" charset="0"/>
              </a:rPr>
              <a:t>The Institution and Mail Element</a:t>
            </a:r>
          </a:p>
          <a:p>
            <a:pPr marL="457200" lvl="0" indent="-4572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This contains the name of the institution and the mail address which may be a Post Office Box, Private Mail Bag or a Block and Street Name.</a:t>
            </a:r>
          </a:p>
          <a:p>
            <a:pPr lvl="0"/>
            <a:r>
              <a:rPr lang="en-GB" sz="2500" dirty="0">
                <a:latin typeface="Helvetica" panose="020B0604020202020204" pitchFamily="34" charset="0"/>
                <a:cs typeface="Helvetica" panose="020B0604020202020204" pitchFamily="34" charset="0"/>
              </a:rPr>
              <a:t>Eg.	Hour of Grace School</a:t>
            </a:r>
          </a:p>
          <a:p>
            <a:pPr lvl="0"/>
            <a:r>
              <a:rPr lang="en-GB" sz="2500" dirty="0">
                <a:latin typeface="Helvetica" panose="020B0604020202020204" pitchFamily="34" charset="0"/>
                <a:cs typeface="Helvetica" panose="020B0604020202020204" pitchFamily="34" charset="0"/>
              </a:rPr>
              <a:t>		P. O. Box UP90</a:t>
            </a:r>
          </a:p>
          <a:p>
            <a:pPr lvl="0"/>
            <a:r>
              <a:rPr lang="en-GB" sz="2500" dirty="0">
                <a:latin typeface="Helvetica" panose="020B0604020202020204" pitchFamily="34" charset="0"/>
                <a:cs typeface="Helvetica" panose="020B0604020202020204" pitchFamily="34" charset="0"/>
              </a:rPr>
              <a:t>		KNUST</a:t>
            </a:r>
          </a:p>
          <a:p>
            <a:pPr lvl="0"/>
            <a:r>
              <a:rPr lang="en-GB" sz="2500" dirty="0">
                <a:latin typeface="Helvetica" panose="020B0604020202020204" pitchFamily="34" charset="0"/>
                <a:cs typeface="Helvetica" panose="020B0604020202020204" pitchFamily="34" charset="0"/>
              </a:rPr>
              <a:t>		Kumasi	</a:t>
            </a:r>
          </a:p>
          <a:p>
            <a:pPr lvl="0"/>
            <a:endParaRPr lang="en-GB" sz="2500" dirty="0">
              <a:latin typeface="Helvetica" panose="020B0604020202020204" pitchFamily="34" charset="0"/>
              <a:cs typeface="Helvetica" panose="020B0604020202020204" pitchFamily="34" charset="0"/>
            </a:endParaRPr>
          </a:p>
          <a:p>
            <a:pPr lvl="0"/>
            <a:r>
              <a:rPr lang="en-GB" sz="2500" dirty="0">
                <a:latin typeface="Helvetica" panose="020B0604020202020204" pitchFamily="34" charset="0"/>
                <a:cs typeface="Helvetica" panose="020B0604020202020204" pitchFamily="34" charset="0"/>
              </a:rPr>
              <a:t>		Hour of Grace School</a:t>
            </a:r>
          </a:p>
          <a:p>
            <a:pPr lvl="0"/>
            <a:r>
              <a:rPr lang="en-GB" sz="2500" dirty="0">
                <a:latin typeface="Helvetica" panose="020B0604020202020204" pitchFamily="34" charset="0"/>
                <a:cs typeface="Helvetica" panose="020B0604020202020204" pitchFamily="34" charset="0"/>
              </a:rPr>
              <a:t>		4 Jackson Street (GPS Location)</a:t>
            </a:r>
          </a:p>
          <a:p>
            <a:pPr lvl="0"/>
            <a:r>
              <a:rPr lang="en-GB" sz="2500" dirty="0">
                <a:latin typeface="Helvetica" panose="020B0604020202020204" pitchFamily="34" charset="0"/>
                <a:cs typeface="Helvetica" panose="020B0604020202020204" pitchFamily="34" charset="0"/>
              </a:rPr>
              <a:t>		</a:t>
            </a:r>
            <a:r>
              <a:rPr lang="en-GB" sz="2500" dirty="0" err="1">
                <a:latin typeface="Helvetica" panose="020B0604020202020204" pitchFamily="34" charset="0"/>
                <a:cs typeface="Helvetica" panose="020B0604020202020204" pitchFamily="34" charset="0"/>
              </a:rPr>
              <a:t>Ayeduase</a:t>
            </a:r>
            <a:endParaRPr lang="en-GB" sz="2500" dirty="0">
              <a:latin typeface="Helvetica" panose="020B0604020202020204" pitchFamily="34" charset="0"/>
              <a:cs typeface="Helvetica" panose="020B0604020202020204" pitchFamily="34" charset="0"/>
            </a:endParaRPr>
          </a:p>
          <a:p>
            <a:pPr lvl="0"/>
            <a:r>
              <a:rPr lang="en-GB" sz="2500" dirty="0">
                <a:latin typeface="Helvetica" panose="020B0604020202020204" pitchFamily="34" charset="0"/>
                <a:cs typeface="Helvetica" panose="020B0604020202020204" pitchFamily="34" charset="0"/>
              </a:rPr>
              <a:t> 		Kumasi		</a:t>
            </a:r>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3110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AFC0-DD31-4A42-9C94-953896FF2EC0}"/>
              </a:ext>
            </a:extLst>
          </p:cNvPr>
          <p:cNvSpPr>
            <a:spLocks noGrp="1"/>
          </p:cNvSpPr>
          <p:nvPr>
            <p:ph type="title"/>
          </p:nvPr>
        </p:nvSpPr>
        <p:spPr/>
        <p:txBody>
          <a:bodyPr/>
          <a:lstStyle/>
          <a:p>
            <a:pPr algn="l"/>
            <a:r>
              <a:rPr lang="en-US" dirty="0">
                <a:solidFill>
                  <a:srgbClr val="00B050"/>
                </a:solidFill>
              </a:rPr>
              <a:t>Writer’s Address (WA) cont’d</a:t>
            </a:r>
            <a:endParaRPr lang="en-GB" dirty="0"/>
          </a:p>
        </p:txBody>
      </p:sp>
      <p:sp>
        <p:nvSpPr>
          <p:cNvPr id="4" name="TextBox 3">
            <a:extLst>
              <a:ext uri="{FF2B5EF4-FFF2-40B4-BE49-F238E27FC236}">
                <a16:creationId xmlns:a16="http://schemas.microsoft.com/office/drawing/2014/main" id="{F8F6C4B6-D0C1-4D7E-83D6-D2EFAAB423D2}"/>
              </a:ext>
            </a:extLst>
          </p:cNvPr>
          <p:cNvSpPr txBox="1"/>
          <p:nvPr/>
        </p:nvSpPr>
        <p:spPr>
          <a:xfrm>
            <a:off x="637309" y="1144683"/>
            <a:ext cx="7730835" cy="483209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In the case where the writer has no address of the kind shown above, the “Care of” (C/o) address can be used:</a:t>
            </a:r>
          </a:p>
          <a:p>
            <a:pPr lvl="0"/>
            <a:r>
              <a:rPr lang="en-GB" sz="2800" dirty="0">
                <a:latin typeface="Helvetica" panose="020B0604020202020204" pitchFamily="34" charset="0"/>
                <a:cs typeface="Helvetica" panose="020B0604020202020204" pitchFamily="34" charset="0"/>
              </a:rPr>
              <a:t>Eg.	C/o Mr. Kojo </a:t>
            </a:r>
            <a:r>
              <a:rPr lang="en-GB" sz="2800" dirty="0" err="1">
                <a:latin typeface="Helvetica" panose="020B0604020202020204" pitchFamily="34" charset="0"/>
                <a:cs typeface="Helvetica" panose="020B0604020202020204" pitchFamily="34" charset="0"/>
              </a:rPr>
              <a:t>Botsio</a:t>
            </a:r>
            <a:endParaRPr lang="en-GB" sz="2800" dirty="0">
              <a:latin typeface="Helvetica" panose="020B0604020202020204" pitchFamily="34" charset="0"/>
              <a:cs typeface="Helvetica" panose="020B0604020202020204" pitchFamily="34" charset="0"/>
            </a:endParaRPr>
          </a:p>
          <a:p>
            <a:pPr lvl="0"/>
            <a:r>
              <a:rPr lang="en-GB" sz="2800" dirty="0">
                <a:latin typeface="Helvetica" panose="020B0604020202020204" pitchFamily="34" charset="0"/>
                <a:cs typeface="Helvetica" panose="020B0604020202020204" pitchFamily="34" charset="0"/>
              </a:rPr>
              <a:t>		Hour of Grace School</a:t>
            </a:r>
          </a:p>
          <a:p>
            <a:pPr lvl="0"/>
            <a:r>
              <a:rPr lang="en-GB" sz="2800" dirty="0">
                <a:latin typeface="Helvetica" panose="020B0604020202020204" pitchFamily="34" charset="0"/>
                <a:cs typeface="Helvetica" panose="020B0604020202020204" pitchFamily="34" charset="0"/>
              </a:rPr>
              <a:t>		P. O. Box UP90</a:t>
            </a:r>
          </a:p>
          <a:p>
            <a:pPr lvl="0"/>
            <a:r>
              <a:rPr lang="en-GB" sz="2800" dirty="0">
                <a:latin typeface="Helvetica" panose="020B0604020202020204" pitchFamily="34" charset="0"/>
                <a:cs typeface="Helvetica" panose="020B0604020202020204" pitchFamily="34" charset="0"/>
              </a:rPr>
              <a:t>		KNUST</a:t>
            </a:r>
          </a:p>
          <a:p>
            <a:pPr lvl="0"/>
            <a:r>
              <a:rPr lang="en-GB" sz="2800" dirty="0">
                <a:latin typeface="Helvetica" panose="020B0604020202020204" pitchFamily="34" charset="0"/>
                <a:cs typeface="Helvetica" panose="020B0604020202020204" pitchFamily="34" charset="0"/>
              </a:rPr>
              <a:t>		Kumasi	</a:t>
            </a:r>
          </a:p>
          <a:p>
            <a:pPr marL="342900"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In the case of reply, the letter will be sent to the stated address and received by Mr. </a:t>
            </a:r>
            <a:r>
              <a:rPr lang="en-US" sz="2800" dirty="0" err="1">
                <a:latin typeface="Helvetica" panose="020B0604020202020204" pitchFamily="34" charset="0"/>
                <a:cs typeface="Helvetica" panose="020B0604020202020204" pitchFamily="34" charset="0"/>
              </a:rPr>
              <a:t>Botsio</a:t>
            </a:r>
            <a:r>
              <a:rPr lang="en-US" sz="2800" dirty="0">
                <a:latin typeface="Helvetica" panose="020B0604020202020204" pitchFamily="34" charset="0"/>
                <a:cs typeface="Helvetica" panose="020B0604020202020204" pitchFamily="34" charset="0"/>
              </a:rPr>
              <a:t>. </a:t>
            </a:r>
            <a:r>
              <a:rPr lang="en-GB" sz="2500" dirty="0">
                <a:latin typeface="Helvetica" panose="020B0604020202020204" pitchFamily="34" charset="0"/>
                <a:cs typeface="Helvetica" panose="020B0604020202020204" pitchFamily="34" charset="0"/>
              </a:rPr>
              <a:t>	</a:t>
            </a:r>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6575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C435-14F4-4E46-A5D4-1CD3D535BCB2}"/>
              </a:ext>
            </a:extLst>
          </p:cNvPr>
          <p:cNvSpPr>
            <a:spLocks noGrp="1"/>
          </p:cNvSpPr>
          <p:nvPr>
            <p:ph type="title"/>
          </p:nvPr>
        </p:nvSpPr>
        <p:spPr>
          <a:xfrm>
            <a:off x="457200" y="274638"/>
            <a:ext cx="8229600" cy="870045"/>
          </a:xfrm>
        </p:spPr>
        <p:txBody>
          <a:bodyPr/>
          <a:lstStyle/>
          <a:p>
            <a:pPr algn="l"/>
            <a:r>
              <a:rPr lang="en-US" dirty="0">
                <a:solidFill>
                  <a:srgbClr val="00B050"/>
                </a:solidFill>
              </a:rPr>
              <a:t>Writer’s Address (WA) cont’d</a:t>
            </a:r>
            <a:endParaRPr lang="en-GB" dirty="0"/>
          </a:p>
        </p:txBody>
      </p:sp>
      <p:sp>
        <p:nvSpPr>
          <p:cNvPr id="4" name="TextBox 3">
            <a:extLst>
              <a:ext uri="{FF2B5EF4-FFF2-40B4-BE49-F238E27FC236}">
                <a16:creationId xmlns:a16="http://schemas.microsoft.com/office/drawing/2014/main" id="{AED8E00A-4777-4705-9090-E9305BBAF922}"/>
              </a:ext>
            </a:extLst>
          </p:cNvPr>
          <p:cNvSpPr txBox="1"/>
          <p:nvPr/>
        </p:nvSpPr>
        <p:spPr>
          <a:xfrm>
            <a:off x="637309" y="1144683"/>
            <a:ext cx="7730835" cy="4416594"/>
          </a:xfrm>
          <a:prstGeom prst="rect">
            <a:avLst/>
          </a:prstGeom>
          <a:noFill/>
        </p:spPr>
        <p:txBody>
          <a:bodyPr wrap="square" rtlCol="0">
            <a:spAutoFit/>
          </a:bodyPr>
          <a:lstStyle/>
          <a:p>
            <a:pPr lvl="0"/>
            <a:r>
              <a:rPr lang="en-US" sz="3200" b="1" dirty="0">
                <a:latin typeface="Helvetica" panose="020B0604020202020204" pitchFamily="34" charset="0"/>
                <a:cs typeface="Helvetica" panose="020B0604020202020204" pitchFamily="34" charset="0"/>
              </a:rPr>
              <a:t>The Location Element</a:t>
            </a:r>
            <a:endParaRPr lang="en-GB" sz="3200" b="1" dirty="0">
              <a:latin typeface="Helvetica" panose="020B0604020202020204" pitchFamily="34" charset="0"/>
              <a:cs typeface="Helvetica" panose="020B0604020202020204" pitchFamily="34" charset="0"/>
            </a:endParaRP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It may include the suburb, town or city, region or province and country.</a:t>
            </a:r>
          </a:p>
          <a:p>
            <a:pPr lvl="0"/>
            <a:endParaRPr lang="en-US" sz="2800" dirty="0">
              <a:latin typeface="Helvetica" panose="020B0604020202020204" pitchFamily="34" charset="0"/>
              <a:cs typeface="Helvetica" panose="020B0604020202020204" pitchFamily="34" charset="0"/>
            </a:endParaRPr>
          </a:p>
          <a:p>
            <a:pPr lvl="0"/>
            <a:r>
              <a:rPr lang="en-GB" sz="2800" dirty="0">
                <a:latin typeface="Helvetica" panose="020B0604020202020204" pitchFamily="34" charset="0"/>
                <a:cs typeface="Helvetica" panose="020B0604020202020204" pitchFamily="34" charset="0"/>
              </a:rPr>
              <a:t>Eg.	Plot 47 Block 5</a:t>
            </a:r>
          </a:p>
          <a:p>
            <a:pPr lvl="0"/>
            <a:r>
              <a:rPr lang="en-GB" sz="2800" dirty="0">
                <a:latin typeface="Helvetica" panose="020B0604020202020204" pitchFamily="34" charset="0"/>
                <a:cs typeface="Helvetica" panose="020B0604020202020204" pitchFamily="34" charset="0"/>
              </a:rPr>
              <a:t>		4 Jackson Street (GPS Location)</a:t>
            </a:r>
          </a:p>
          <a:p>
            <a:pPr lvl="0"/>
            <a:r>
              <a:rPr lang="en-GB" sz="2800" dirty="0">
                <a:latin typeface="Helvetica" panose="020B0604020202020204" pitchFamily="34" charset="0"/>
                <a:cs typeface="Helvetica" panose="020B0604020202020204" pitchFamily="34" charset="0"/>
              </a:rPr>
              <a:t>		</a:t>
            </a:r>
            <a:r>
              <a:rPr lang="en-GB" sz="2800" dirty="0" err="1">
                <a:latin typeface="Helvetica" panose="020B0604020202020204" pitchFamily="34" charset="0"/>
                <a:cs typeface="Helvetica" panose="020B0604020202020204" pitchFamily="34" charset="0"/>
              </a:rPr>
              <a:t>Ayeduase</a:t>
            </a:r>
            <a:endParaRPr lang="en-GB" sz="2800" dirty="0">
              <a:latin typeface="Helvetica" panose="020B0604020202020204" pitchFamily="34" charset="0"/>
              <a:cs typeface="Helvetica" panose="020B0604020202020204" pitchFamily="34" charset="0"/>
            </a:endParaRPr>
          </a:p>
          <a:p>
            <a:pPr lvl="0"/>
            <a:r>
              <a:rPr lang="en-GB" sz="2800" dirty="0">
                <a:latin typeface="Helvetica" panose="020B0604020202020204" pitchFamily="34" charset="0"/>
                <a:cs typeface="Helvetica" panose="020B0604020202020204" pitchFamily="34" charset="0"/>
              </a:rPr>
              <a:t> 		Kumasi</a:t>
            </a:r>
          </a:p>
          <a:p>
            <a:pPr lvl="0"/>
            <a:r>
              <a:rPr lang="en-GB" sz="2800" dirty="0">
                <a:latin typeface="Helvetica" panose="020B0604020202020204" pitchFamily="34" charset="0"/>
                <a:cs typeface="Helvetica" panose="020B0604020202020204" pitchFamily="34" charset="0"/>
              </a:rPr>
              <a:t>		Ghana		</a:t>
            </a:r>
          </a:p>
          <a:p>
            <a:pPr lvl="0"/>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2616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0EF3-04A2-4965-81F2-46E75275144A}"/>
              </a:ext>
            </a:extLst>
          </p:cNvPr>
          <p:cNvSpPr>
            <a:spLocks noGrp="1"/>
          </p:cNvSpPr>
          <p:nvPr>
            <p:ph type="title"/>
          </p:nvPr>
        </p:nvSpPr>
        <p:spPr>
          <a:xfrm>
            <a:off x="457200" y="274638"/>
            <a:ext cx="8229600" cy="776240"/>
          </a:xfrm>
        </p:spPr>
        <p:txBody>
          <a:bodyPr/>
          <a:lstStyle/>
          <a:p>
            <a:pPr algn="l"/>
            <a:r>
              <a:rPr lang="en-US" dirty="0">
                <a:solidFill>
                  <a:srgbClr val="00B050"/>
                </a:solidFill>
              </a:rPr>
              <a:t>Writer’s Address (WA) cont’d</a:t>
            </a:r>
            <a:endParaRPr lang="en-GB" dirty="0"/>
          </a:p>
        </p:txBody>
      </p:sp>
      <p:sp>
        <p:nvSpPr>
          <p:cNvPr id="4" name="TextBox 3">
            <a:extLst>
              <a:ext uri="{FF2B5EF4-FFF2-40B4-BE49-F238E27FC236}">
                <a16:creationId xmlns:a16="http://schemas.microsoft.com/office/drawing/2014/main" id="{FC9935C0-D783-45D9-8CFF-63AA6BCE73DC}"/>
              </a:ext>
            </a:extLst>
          </p:cNvPr>
          <p:cNvSpPr txBox="1"/>
          <p:nvPr/>
        </p:nvSpPr>
        <p:spPr>
          <a:xfrm>
            <a:off x="637309" y="1144683"/>
            <a:ext cx="7730835" cy="5278368"/>
          </a:xfrm>
          <a:prstGeom prst="rect">
            <a:avLst/>
          </a:prstGeom>
          <a:noFill/>
        </p:spPr>
        <p:txBody>
          <a:bodyPr wrap="square" rtlCol="0">
            <a:spAutoFit/>
          </a:bodyPr>
          <a:lstStyle/>
          <a:p>
            <a:pPr lvl="0"/>
            <a:r>
              <a:rPr lang="en-US" sz="3200" b="1" dirty="0">
                <a:latin typeface="Helvetica" panose="020B0604020202020204" pitchFamily="34" charset="0"/>
                <a:cs typeface="Helvetica" panose="020B0604020202020204" pitchFamily="34" charset="0"/>
              </a:rPr>
              <a:t>WA Formats</a:t>
            </a:r>
            <a:endParaRPr lang="en-GB" sz="3200" b="1" dirty="0">
              <a:latin typeface="Helvetica" panose="020B0604020202020204" pitchFamily="34" charset="0"/>
              <a:cs typeface="Helvetica" panose="020B0604020202020204" pitchFamily="34" charset="0"/>
            </a:endParaRPr>
          </a:p>
          <a:p>
            <a:pPr marL="457200" lvl="0" indent="-457200">
              <a:buFont typeface="Arial" panose="020B0604020202020204" pitchFamily="34" charset="0"/>
              <a:buChar char="•"/>
            </a:pPr>
            <a:r>
              <a:rPr lang="en-US" sz="2800" b="1" dirty="0">
                <a:latin typeface="Helvetica" panose="020B0604020202020204" pitchFamily="34" charset="0"/>
                <a:cs typeface="Helvetica" panose="020B0604020202020204" pitchFamily="34" charset="0"/>
              </a:rPr>
              <a:t>Letterhead</a:t>
            </a:r>
            <a:r>
              <a:rPr lang="en-US" sz="2800" dirty="0">
                <a:latin typeface="Helvetica" panose="020B0604020202020204" pitchFamily="34" charset="0"/>
                <a:cs typeface="Helvetica" panose="020B0604020202020204" pitchFamily="34" charset="0"/>
              </a:rPr>
              <a:t>: It has the organizational logo or emblem as well as the address details of the organization or institution.</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It is generally designed at the apex of a plain paper.</a:t>
            </a:r>
          </a:p>
          <a:p>
            <a:pPr marL="457200" lvl="0" indent="-457200">
              <a:buFont typeface="Arial" panose="020B0604020202020204" pitchFamily="34" charset="0"/>
              <a:buChar char="•"/>
            </a:pPr>
            <a:r>
              <a:rPr lang="en-US" sz="2800" dirty="0">
                <a:latin typeface="Helvetica" panose="020B0604020202020204" pitchFamily="34" charset="0"/>
                <a:cs typeface="Helvetica" panose="020B0604020202020204" pitchFamily="34" charset="0"/>
              </a:rPr>
              <a:t> A letterhead is seen as the sole property of an organization.</a:t>
            </a:r>
          </a:p>
          <a:p>
            <a:pPr marL="457200" lvl="0" indent="-457200">
              <a:buFont typeface="Arial" panose="020B0604020202020204" pitchFamily="34" charset="0"/>
              <a:buChar char="•"/>
            </a:pPr>
            <a:r>
              <a:rPr lang="en-US" sz="2800" b="1" dirty="0">
                <a:latin typeface="Helvetica" panose="020B0604020202020204" pitchFamily="34" charset="0"/>
                <a:cs typeface="Helvetica" panose="020B0604020202020204" pitchFamily="34" charset="0"/>
              </a:rPr>
              <a:t>Written</a:t>
            </a:r>
            <a:r>
              <a:rPr lang="en-US" sz="2800" dirty="0">
                <a:latin typeface="Helvetica" panose="020B0604020202020204" pitchFamily="34" charset="0"/>
                <a:cs typeface="Helvetica" panose="020B0604020202020204" pitchFamily="34" charset="0"/>
              </a:rPr>
              <a:t>: The writer types/writes his/her address with all details as discussed above.</a:t>
            </a:r>
          </a:p>
          <a:p>
            <a:pPr lvl="0"/>
            <a:endParaRPr lang="en-US" sz="2800" dirty="0">
              <a:latin typeface="Helvetica" panose="020B0604020202020204" pitchFamily="34" charset="0"/>
              <a:cs typeface="Helvetica" panose="020B0604020202020204" pitchFamily="34" charset="0"/>
            </a:endParaRPr>
          </a:p>
          <a:p>
            <a:pPr lvl="0"/>
            <a:endParaRPr lang="en-US" sz="25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6136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12891</TotalTime>
  <Words>2404</Words>
  <Application>Microsoft Office PowerPoint</Application>
  <PresentationFormat>On-screen Show (4:3)</PresentationFormat>
  <Paragraphs>269</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vt:lpstr>
      <vt:lpstr>Helvetica</vt:lpstr>
      <vt:lpstr>Times New Roman</vt:lpstr>
      <vt:lpstr>Wingdings</vt:lpstr>
      <vt:lpstr>Office Theme</vt:lpstr>
      <vt:lpstr>COMMUNICATION SKILLS II  (ENGL 158) DEPARTMENT OF ENGLISH</vt:lpstr>
      <vt:lpstr>FORMAL LETTER (Intro) </vt:lpstr>
      <vt:lpstr>FORMAL LETTER (Intro) cont’d</vt:lpstr>
      <vt:lpstr>Features of Formal letters</vt:lpstr>
      <vt:lpstr>Writer’s Address (WA)</vt:lpstr>
      <vt:lpstr>Writer’s Address (WA) cont’d</vt:lpstr>
      <vt:lpstr>Writer’s Address (WA) cont’d</vt:lpstr>
      <vt:lpstr>Writer’s Address (WA) cont’d</vt:lpstr>
      <vt:lpstr>Writer’s Address (WA) cont’d</vt:lpstr>
      <vt:lpstr>Writer’s Address (WA) cont’d</vt:lpstr>
      <vt:lpstr>Writer’s Address (WA) cont’d</vt:lpstr>
      <vt:lpstr>Writer’s Address (WA) cont’d</vt:lpstr>
      <vt:lpstr>Writer’s Address (WA) cont’d</vt:lpstr>
      <vt:lpstr>Date</vt:lpstr>
      <vt:lpstr>Recipient’s Address</vt:lpstr>
      <vt:lpstr>Recipient’s Address cont’d</vt:lpstr>
      <vt:lpstr>Recipient’s Address cont’d</vt:lpstr>
      <vt:lpstr>Recipient’s Address cont’d</vt:lpstr>
      <vt:lpstr>Recipient’s Address cont’d</vt:lpstr>
      <vt:lpstr>Recipient’s Address cont’d</vt:lpstr>
      <vt:lpstr>Recipient’s Address cont’d</vt:lpstr>
      <vt:lpstr>Salutation</vt:lpstr>
      <vt:lpstr>Heading</vt:lpstr>
      <vt:lpstr>Content/Body</vt:lpstr>
      <vt:lpstr>Content/Body cont’d</vt:lpstr>
      <vt:lpstr>Content/Body cont’d</vt:lpstr>
      <vt:lpstr>Subscription</vt:lpstr>
      <vt:lpstr>Subscription cont’d</vt:lpstr>
      <vt:lpstr>Subscription cont’d</vt:lpstr>
      <vt:lpstr>Subscription cont’d</vt:lpstr>
      <vt:lpstr>Language and Style </vt:lpstr>
      <vt:lpstr>Language and Style cont’d</vt:lpstr>
      <vt:lpstr>Reading Assignment</vt:lpstr>
      <vt:lpstr>Assignment</vt:lpstr>
      <vt:lpstr>Works Consulted</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james gyimah</cp:lastModifiedBy>
  <cp:revision>83</cp:revision>
  <cp:lastPrinted>2017-05-31T15:05:24Z</cp:lastPrinted>
  <dcterms:created xsi:type="dcterms:W3CDTF">2016-11-07T15:28:41Z</dcterms:created>
  <dcterms:modified xsi:type="dcterms:W3CDTF">2021-05-31T15:38:51Z</dcterms:modified>
</cp:coreProperties>
</file>