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handoutMasterIdLst>
    <p:handoutMasterId r:id="rId45"/>
  </p:handoutMasterIdLst>
  <p:sldIdLst>
    <p:sldId id="256" r:id="rId2"/>
    <p:sldId id="257" r:id="rId3"/>
    <p:sldId id="278" r:id="rId4"/>
    <p:sldId id="258" r:id="rId5"/>
    <p:sldId id="286" r:id="rId6"/>
    <p:sldId id="287" r:id="rId7"/>
    <p:sldId id="288" r:id="rId8"/>
    <p:sldId id="289" r:id="rId9"/>
    <p:sldId id="290" r:id="rId10"/>
    <p:sldId id="291" r:id="rId11"/>
    <p:sldId id="292" r:id="rId12"/>
    <p:sldId id="279" r:id="rId13"/>
    <p:sldId id="259" r:id="rId14"/>
    <p:sldId id="280" r:id="rId15"/>
    <p:sldId id="281" r:id="rId16"/>
    <p:sldId id="260" r:id="rId17"/>
    <p:sldId id="282" r:id="rId18"/>
    <p:sldId id="283" r:id="rId19"/>
    <p:sldId id="284" r:id="rId20"/>
    <p:sldId id="285" r:id="rId21"/>
    <p:sldId id="277" r:id="rId22"/>
    <p:sldId id="293" r:id="rId23"/>
    <p:sldId id="294" r:id="rId24"/>
    <p:sldId id="295" r:id="rId25"/>
    <p:sldId id="296" r:id="rId26"/>
    <p:sldId id="297" r:id="rId27"/>
    <p:sldId id="313"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A8F71C89-18EF-4961-BE81-5CD593BA08DF}" type="datetimeFigureOut">
              <a:rPr lang="en-US" smtClean="0"/>
              <a:t>7/5/2021</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DB0F5717-2950-4190-B0FC-7B30A57549A1}" type="slidenum">
              <a:rPr lang="en-US" smtClean="0"/>
              <a:t>‹#›</a:t>
            </a:fld>
            <a:endParaRPr lang="en-US"/>
          </a:p>
        </p:txBody>
      </p:sp>
    </p:spTree>
    <p:extLst>
      <p:ext uri="{BB962C8B-B14F-4D97-AF65-F5344CB8AC3E}">
        <p14:creationId xmlns:p14="http://schemas.microsoft.com/office/powerpoint/2010/main" val="1745441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15A873F4-1553-435E-812D-728A59F2F1A8}" type="datetimeFigureOut">
              <a:rPr lang="en-GB" smtClean="0"/>
              <a:t>05/07/2021</a:t>
            </a:fld>
            <a:endParaRPr lang="en-GB"/>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199D1E19-D702-4CED-A0B3-0168D5F2FA43}" type="slidenum">
              <a:rPr lang="en-GB" smtClean="0"/>
              <a:t>‹#›</a:t>
            </a:fld>
            <a:endParaRPr lang="en-GB"/>
          </a:p>
        </p:txBody>
      </p:sp>
    </p:spTree>
    <p:extLst>
      <p:ext uri="{BB962C8B-B14F-4D97-AF65-F5344CB8AC3E}">
        <p14:creationId xmlns:p14="http://schemas.microsoft.com/office/powerpoint/2010/main" val="3697831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99D1E19-D702-4CED-A0B3-0168D5F2FA43}" type="slidenum">
              <a:rPr lang="en-GB" smtClean="0"/>
              <a:t>4</a:t>
            </a:fld>
            <a:endParaRPr lang="en-GB"/>
          </a:p>
        </p:txBody>
      </p:sp>
    </p:spTree>
    <p:extLst>
      <p:ext uri="{BB962C8B-B14F-4D97-AF65-F5344CB8AC3E}">
        <p14:creationId xmlns:p14="http://schemas.microsoft.com/office/powerpoint/2010/main" val="28859230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facebook.com/knust.Ghana/" TargetMode="External"/><Relationship Id="rId5" Type="http://schemas.openxmlformats.org/officeDocument/2006/relationships/image" Target="../media/image2.jpg"/><Relationship Id="rId4" Type="http://schemas.openxmlformats.org/officeDocument/2006/relationships/hyperlink" Target="https://twitter.com/_knust_"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D751C0-DD79-0043-A8DE-0BFEC2DE753E}" type="datetimeFigureOut">
              <a:rPr lang="en-US" smtClean="0"/>
              <a:t>7/5/2021</a:t>
            </a:fld>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grpSp>
        <p:nvGrpSpPr>
          <p:cNvPr id="7" name="Group 6"/>
          <p:cNvGrpSpPr/>
          <p:nvPr userDrawn="1"/>
        </p:nvGrpSpPr>
        <p:grpSpPr>
          <a:xfrm>
            <a:off x="0" y="1"/>
            <a:ext cx="9144000" cy="854748"/>
            <a:chOff x="0" y="1"/>
            <a:chExt cx="9144000" cy="854748"/>
          </a:xfrm>
        </p:grpSpPr>
        <p:sp>
          <p:nvSpPr>
            <p:cNvPr id="8" name="Rectangle 7"/>
            <p:cNvSpPr/>
            <p:nvPr/>
          </p:nvSpPr>
          <p:spPr>
            <a:xfrm>
              <a:off x="0" y="1"/>
              <a:ext cx="9144000" cy="854748"/>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487656" y="241270"/>
              <a:ext cx="3445328" cy="523220"/>
            </a:xfrm>
            <a:prstGeom prst="rect">
              <a:avLst/>
            </a:prstGeom>
            <a:noFill/>
          </p:spPr>
          <p:txBody>
            <a:bodyPr wrap="square" rtlCol="0">
              <a:spAutoFit/>
            </a:bodyPr>
            <a:lstStyle/>
            <a:p>
              <a:r>
                <a:rPr lang="en-US" sz="1400" dirty="0">
                  <a:solidFill>
                    <a:schemeClr val="bg1"/>
                  </a:solidFill>
                  <a:latin typeface="Helvetica"/>
                  <a:cs typeface="Helvetica"/>
                </a:rPr>
                <a:t>Kwame Nkrumah University of </a:t>
              </a:r>
            </a:p>
            <a:p>
              <a:r>
                <a:rPr lang="en-US" sz="1400" dirty="0">
                  <a:solidFill>
                    <a:schemeClr val="bg1"/>
                  </a:solidFill>
                  <a:latin typeface="Helvetica"/>
                  <a:cs typeface="Helvetica"/>
                </a:rPr>
                <a:t>Science &amp; Technology, Kumasi, Ghana</a:t>
              </a:r>
            </a:p>
          </p:txBody>
        </p:sp>
        <p:pic>
          <p:nvPicPr>
            <p:cNvPr id="10" name="Picture 9"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5789" y="157852"/>
              <a:ext cx="491867" cy="625979"/>
            </a:xfrm>
            <a:prstGeom prst="rect">
              <a:avLst/>
            </a:prstGeom>
          </p:spPr>
        </p:pic>
      </p:grpSp>
      <p:sp>
        <p:nvSpPr>
          <p:cNvPr id="11" name="Title 1"/>
          <p:cNvSpPr>
            <a:spLocks noGrp="1"/>
          </p:cNvSpPr>
          <p:nvPr>
            <p:ph type="ctrTitle"/>
          </p:nvPr>
        </p:nvSpPr>
        <p:spPr>
          <a:xfrm>
            <a:off x="685800" y="2167738"/>
            <a:ext cx="7772400" cy="1470025"/>
          </a:xfrm>
          <a:prstGeom prst="rect">
            <a:avLst/>
          </a:prstGeom>
        </p:spPr>
        <p:txBody>
          <a:bodyPr>
            <a:normAutofit/>
          </a:bodyPr>
          <a:lstStyle/>
          <a:p>
            <a:pPr algn="l"/>
            <a:r>
              <a:rPr lang="en-US" dirty="0">
                <a:latin typeface="Helvetica"/>
                <a:cs typeface="Helvetica"/>
              </a:rPr>
              <a:t>Title</a:t>
            </a:r>
          </a:p>
        </p:txBody>
      </p:sp>
      <p:sp>
        <p:nvSpPr>
          <p:cNvPr id="12" name="Subtitle 2"/>
          <p:cNvSpPr>
            <a:spLocks noGrp="1"/>
          </p:cNvSpPr>
          <p:nvPr>
            <p:ph type="subTitle" idx="1"/>
          </p:nvPr>
        </p:nvSpPr>
        <p:spPr>
          <a:xfrm>
            <a:off x="728506" y="4010849"/>
            <a:ext cx="6400800" cy="1599330"/>
          </a:xfrm>
        </p:spPr>
        <p:txBody>
          <a:bodyPr>
            <a:normAutofit/>
          </a:bodyPr>
          <a:lstStyle>
            <a:lvl1pPr marL="0" indent="0">
              <a:buNone/>
              <a:defRPr>
                <a:solidFill>
                  <a:schemeClr val="bg1">
                    <a:lumMod val="50000"/>
                  </a:schemeClr>
                </a:solidFill>
              </a:defRPr>
            </a:lvl1pPr>
          </a:lstStyle>
          <a:p>
            <a:pPr algn="l"/>
            <a:r>
              <a:rPr lang="en-US" b="1" dirty="0">
                <a:solidFill>
                  <a:schemeClr val="tx1"/>
                </a:solidFill>
                <a:latin typeface="Helvetica"/>
                <a:cs typeface="Helvetica"/>
              </a:rPr>
              <a:t>Name</a:t>
            </a:r>
          </a:p>
          <a:p>
            <a:pPr algn="l"/>
            <a:r>
              <a:rPr lang="en-US" sz="2400" b="1" dirty="0">
                <a:latin typeface="Helvetica"/>
                <a:cs typeface="Helvetica"/>
              </a:rPr>
              <a:t>Department</a:t>
            </a:r>
          </a:p>
          <a:p>
            <a:pPr algn="l"/>
            <a:r>
              <a:rPr lang="en-US" sz="2400" b="1" dirty="0">
                <a:latin typeface="Helvetica"/>
                <a:cs typeface="Helvetica"/>
              </a:rPr>
              <a:t>Faculty &amp; College</a:t>
            </a:r>
          </a:p>
        </p:txBody>
      </p:sp>
    </p:spTree>
    <p:extLst>
      <p:ext uri="{BB962C8B-B14F-4D97-AF65-F5344CB8AC3E}">
        <p14:creationId xmlns:p14="http://schemas.microsoft.com/office/powerpoint/2010/main" val="1026681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751C0-DD79-0043-A8DE-0BFEC2DE753E}"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4128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751C0-DD79-0043-A8DE-0BFEC2DE753E}"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670795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D751C0-DD79-0043-A8DE-0BFEC2DE753E}"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grpSp>
        <p:nvGrpSpPr>
          <p:cNvPr id="7" name="Group 6"/>
          <p:cNvGrpSpPr/>
          <p:nvPr userDrawn="1"/>
        </p:nvGrpSpPr>
        <p:grpSpPr>
          <a:xfrm>
            <a:off x="0" y="5992943"/>
            <a:ext cx="9144000" cy="865057"/>
            <a:chOff x="0" y="5992943"/>
            <a:chExt cx="9144000" cy="865057"/>
          </a:xfrm>
        </p:grpSpPr>
        <p:sp>
          <p:nvSpPr>
            <p:cNvPr id="8" name="Rectangle 7"/>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11" name="TextBox 10">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pic>
          <p:nvPicPr>
            <p:cNvPr id="12" name="Picture 11">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3" name="Picture 12">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grpSp>
      <p:sp>
        <p:nvSpPr>
          <p:cNvPr id="14" name="Title 1"/>
          <p:cNvSpPr>
            <a:spLocks noGrp="1"/>
          </p:cNvSpPr>
          <p:nvPr>
            <p:ph type="title"/>
          </p:nvPr>
        </p:nvSpPr>
        <p:spPr>
          <a:xfrm>
            <a:off x="457200" y="274638"/>
            <a:ext cx="8229600" cy="1143000"/>
          </a:xfrm>
          <a:prstGeom prst="rect">
            <a:avLst/>
          </a:prstGeom>
        </p:spPr>
        <p:txBody>
          <a:bodyPr/>
          <a:lstStyle/>
          <a:p>
            <a:pPr algn="l"/>
            <a:r>
              <a:rPr lang="en-US" dirty="0">
                <a:solidFill>
                  <a:srgbClr val="008000"/>
                </a:solidFill>
                <a:latin typeface="Helvetica"/>
                <a:cs typeface="Helvetica"/>
              </a:rPr>
              <a:t>Introduction</a:t>
            </a:r>
          </a:p>
        </p:txBody>
      </p:sp>
    </p:spTree>
    <p:extLst>
      <p:ext uri="{BB962C8B-B14F-4D97-AF65-F5344CB8AC3E}">
        <p14:creationId xmlns:p14="http://schemas.microsoft.com/office/powerpoint/2010/main" val="3793904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D751C0-DD79-0043-A8DE-0BFEC2DE753E}"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3130215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D751C0-DD79-0043-A8DE-0BFEC2DE753E}"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12156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D751C0-DD79-0043-A8DE-0BFEC2DE753E}" type="datetimeFigureOut">
              <a:rPr lang="en-US" smtClean="0"/>
              <a:t>7/5/2021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1501875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E2D751C0-DD79-0043-A8DE-0BFEC2DE753E}" type="datetimeFigureOut">
              <a:rPr lang="en-US" smtClean="0"/>
              <a:t>7/5/2021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382119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751C0-DD79-0043-A8DE-0BFEC2DE753E}" type="datetimeFigureOut">
              <a:rPr lang="en-US" smtClean="0"/>
              <a:t>7/5/2021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112669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751C0-DD79-0043-A8DE-0BFEC2DE753E}"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91427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751C0-DD79-0043-A8DE-0BFEC2DE753E}"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27829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751C0-DD79-0043-A8DE-0BFEC2DE753E}" type="datetimeFigureOut">
              <a:rPr lang="en-US" smtClean="0"/>
              <a:t>7/5/2021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01FD5-11B4-DE43-ACA2-E85EEB9A6F9C}" type="slidenum">
              <a:rPr lang="en-US" smtClean="0"/>
              <a:t>‹#›</a:t>
            </a:fld>
            <a:endParaRPr lang="en-US"/>
          </a:p>
        </p:txBody>
      </p:sp>
    </p:spTree>
    <p:extLst>
      <p:ext uri="{BB962C8B-B14F-4D97-AF65-F5344CB8AC3E}">
        <p14:creationId xmlns:p14="http://schemas.microsoft.com/office/powerpoint/2010/main" val="295433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685800" y="1308756"/>
            <a:ext cx="7772400" cy="1470025"/>
          </a:xfrm>
        </p:spPr>
        <p:txBody>
          <a:bodyPr>
            <a:noAutofit/>
          </a:bodyPr>
          <a:lstStyle/>
          <a:p>
            <a:r>
              <a:rPr lang="en-US" sz="3200" b="1" dirty="0">
                <a:latin typeface="Helvetica"/>
                <a:cs typeface="Helvetica"/>
              </a:rPr>
              <a:t>COMMUNICATION SKILLS II </a:t>
            </a:r>
            <a:br>
              <a:rPr lang="en-US" sz="3200" b="1" dirty="0">
                <a:latin typeface="Helvetica"/>
                <a:cs typeface="Helvetica"/>
              </a:rPr>
            </a:br>
            <a:r>
              <a:rPr lang="en-US" sz="3200" b="1" dirty="0">
                <a:latin typeface="Helvetica"/>
                <a:cs typeface="Helvetica"/>
              </a:rPr>
              <a:t>(ENGL 158)</a:t>
            </a:r>
            <a:br>
              <a:rPr lang="en-US" sz="3200" b="1" dirty="0">
                <a:latin typeface="Helvetica"/>
                <a:cs typeface="Helvetica"/>
              </a:rPr>
            </a:br>
            <a:r>
              <a:rPr lang="en-US" sz="3200" b="1" dirty="0">
                <a:latin typeface="Helvetica"/>
                <a:cs typeface="Helvetica"/>
              </a:rPr>
              <a:t>DEPARTMENT OF ENGLISH</a:t>
            </a:r>
          </a:p>
        </p:txBody>
      </p:sp>
      <p:sp>
        <p:nvSpPr>
          <p:cNvPr id="5" name="Subtitle 2"/>
          <p:cNvSpPr>
            <a:spLocks noGrp="1"/>
          </p:cNvSpPr>
          <p:nvPr>
            <p:ph type="subTitle" idx="1"/>
          </p:nvPr>
        </p:nvSpPr>
        <p:spPr>
          <a:xfrm>
            <a:off x="1371600" y="4412631"/>
            <a:ext cx="6400800" cy="1599330"/>
          </a:xfrm>
        </p:spPr>
        <p:txBody>
          <a:bodyPr>
            <a:normAutofit/>
          </a:bodyPr>
          <a:lstStyle/>
          <a:p>
            <a:pPr algn="ctr"/>
            <a:endParaRPr lang="en-US" sz="2400" b="1" dirty="0">
              <a:latin typeface="Helvetica"/>
              <a:cs typeface="Helvetica"/>
            </a:endParaRPr>
          </a:p>
          <a:p>
            <a:pPr algn="ctr"/>
            <a:r>
              <a:rPr lang="en-US" sz="2400" dirty="0">
                <a:latin typeface="Times New Roman" panose="02020603050405020304" pitchFamily="18" charset="0"/>
                <a:cs typeface="Times New Roman" panose="02020603050405020304" pitchFamily="18" charset="0"/>
              </a:rPr>
              <a:t>Meeting and Minutes Writing</a:t>
            </a:r>
            <a:endParaRPr lang="en-US" sz="2400" b="1" dirty="0">
              <a:latin typeface="Helvetica"/>
              <a:cs typeface="Helvetica"/>
            </a:endParaRPr>
          </a:p>
        </p:txBody>
      </p:sp>
    </p:spTree>
    <p:extLst>
      <p:ext uri="{BB962C8B-B14F-4D97-AF65-F5344CB8AC3E}">
        <p14:creationId xmlns:p14="http://schemas.microsoft.com/office/powerpoint/2010/main" val="1525543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2F1C2-3F80-4CB6-951B-8E33AB9EB56E}"/>
              </a:ext>
            </a:extLst>
          </p:cNvPr>
          <p:cNvSpPr>
            <a:spLocks noGrp="1"/>
          </p:cNvSpPr>
          <p:nvPr>
            <p:ph type="title"/>
          </p:nvPr>
        </p:nvSpPr>
        <p:spPr>
          <a:xfrm>
            <a:off x="457200" y="274638"/>
            <a:ext cx="8229600" cy="697819"/>
          </a:xfrm>
        </p:spPr>
        <p:txBody>
          <a:bodyPr/>
          <a:lstStyle/>
          <a:p>
            <a:r>
              <a:rPr lang="en-GB" sz="4000" dirty="0">
                <a:solidFill>
                  <a:srgbClr val="00B050"/>
                </a:solidFill>
              </a:rPr>
              <a:t>Agenda of a Meeting</a:t>
            </a:r>
          </a:p>
        </p:txBody>
      </p:sp>
      <p:sp>
        <p:nvSpPr>
          <p:cNvPr id="3" name="TextBox 2">
            <a:extLst>
              <a:ext uri="{FF2B5EF4-FFF2-40B4-BE49-F238E27FC236}">
                <a16:creationId xmlns:a16="http://schemas.microsoft.com/office/drawing/2014/main" id="{FFDCF5B8-A60A-4BEE-B7A3-D08D9093CF7A}"/>
              </a:ext>
            </a:extLst>
          </p:cNvPr>
          <p:cNvSpPr txBox="1"/>
          <p:nvPr/>
        </p:nvSpPr>
        <p:spPr>
          <a:xfrm>
            <a:off x="706582" y="1089898"/>
            <a:ext cx="7730835" cy="5469959"/>
          </a:xfrm>
          <a:prstGeom prst="rect">
            <a:avLst/>
          </a:prstGeom>
          <a:noFill/>
        </p:spPr>
        <p:txBody>
          <a:bodyPr wrap="square" rtlCol="0">
            <a:spAutoFit/>
          </a:bodyPr>
          <a:lstStyle/>
          <a:p>
            <a:pPr marL="457200" indent="-457200">
              <a:lnSpc>
                <a:spcPct val="11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An agenda is the list of items to be considered at a meeting. </a:t>
            </a:r>
          </a:p>
          <a:p>
            <a:pPr marL="457200" indent="-457200">
              <a:lnSpc>
                <a:spcPct val="11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It is also called business or order of business. </a:t>
            </a:r>
          </a:p>
          <a:p>
            <a:pPr marL="457200" indent="-457200">
              <a:lnSpc>
                <a:spcPct val="11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agenda may be part of the notice or may be attached as an annexure. </a:t>
            </a:r>
          </a:p>
          <a:p>
            <a:pPr marL="457200" indent="-457200">
              <a:lnSpc>
                <a:spcPct val="11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secretary prepares it in consultation with the chairperson and get his approval. </a:t>
            </a:r>
          </a:p>
          <a:p>
            <a:pPr marL="457200" indent="-457200">
              <a:lnSpc>
                <a:spcPct val="11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items of agenda should cover all that is necessary to be considered at that time. </a:t>
            </a:r>
          </a:p>
        </p:txBody>
      </p:sp>
    </p:spTree>
    <p:extLst>
      <p:ext uri="{BB962C8B-B14F-4D97-AF65-F5344CB8AC3E}">
        <p14:creationId xmlns:p14="http://schemas.microsoft.com/office/powerpoint/2010/main" val="836968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957E8-C24D-4C9D-A16E-60FB92EC2194}"/>
              </a:ext>
            </a:extLst>
          </p:cNvPr>
          <p:cNvSpPr>
            <a:spLocks noGrp="1"/>
          </p:cNvSpPr>
          <p:nvPr>
            <p:ph type="title"/>
          </p:nvPr>
        </p:nvSpPr>
        <p:spPr>
          <a:xfrm>
            <a:off x="457200" y="0"/>
            <a:ext cx="8229600" cy="1143000"/>
          </a:xfrm>
        </p:spPr>
        <p:txBody>
          <a:bodyPr/>
          <a:lstStyle/>
          <a:p>
            <a:r>
              <a:rPr lang="en-US" sz="4000" dirty="0">
                <a:solidFill>
                  <a:srgbClr val="00B050"/>
                </a:solidFill>
              </a:rPr>
              <a:t>Meeting terminologies</a:t>
            </a:r>
            <a:endParaRPr lang="en-GB" sz="4000" dirty="0">
              <a:solidFill>
                <a:srgbClr val="00B050"/>
              </a:solidFill>
            </a:endParaRPr>
          </a:p>
        </p:txBody>
      </p:sp>
      <p:sp>
        <p:nvSpPr>
          <p:cNvPr id="4" name="Rectangle 3">
            <a:extLst>
              <a:ext uri="{FF2B5EF4-FFF2-40B4-BE49-F238E27FC236}">
                <a16:creationId xmlns:a16="http://schemas.microsoft.com/office/drawing/2014/main" id="{5889D706-04E2-4AD0-B65A-EA668F20C09D}"/>
              </a:ext>
            </a:extLst>
          </p:cNvPr>
          <p:cNvSpPr/>
          <p:nvPr/>
        </p:nvSpPr>
        <p:spPr>
          <a:xfrm>
            <a:off x="457200" y="674400"/>
            <a:ext cx="8053754" cy="5509200"/>
          </a:xfrm>
          <a:prstGeom prst="rect">
            <a:avLst/>
          </a:prstGeom>
        </p:spPr>
        <p:txBody>
          <a:bodyPr wrap="square">
            <a:spAutoFit/>
          </a:bodyPr>
          <a:lstStyle/>
          <a:p>
            <a:r>
              <a:rPr lang="en-GB" sz="3200" dirty="0">
                <a:latin typeface="Times New Roman" panose="02020603050405020304" pitchFamily="18" charset="0"/>
                <a:cs typeface="Times New Roman" panose="02020603050405020304" pitchFamily="18" charset="0"/>
              </a:rPr>
              <a:t>Motion: A formal statement, usually involving some proposed action, put to a meeting for discussion and subsequent decision by vote.</a:t>
            </a:r>
          </a:p>
          <a:p>
            <a:endParaRPr lang="en-GB" sz="3200" dirty="0">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Mover: The proposer of a motion</a:t>
            </a:r>
          </a:p>
          <a:p>
            <a:endParaRPr lang="en-GB" sz="3200" dirty="0">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Amendment: Proposed modification to a motion which is not in conflict with the general thrust of that motion. If the amendment is adopted it becomes part of the original motion (now called ‘motion as amended’ or ‘substantive motion’)</a:t>
            </a:r>
          </a:p>
        </p:txBody>
      </p:sp>
    </p:spTree>
    <p:extLst>
      <p:ext uri="{BB962C8B-B14F-4D97-AF65-F5344CB8AC3E}">
        <p14:creationId xmlns:p14="http://schemas.microsoft.com/office/powerpoint/2010/main" val="804079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ADD50-8886-4AAB-B171-763D525E121B}"/>
              </a:ext>
            </a:extLst>
          </p:cNvPr>
          <p:cNvSpPr>
            <a:spLocks noGrp="1"/>
          </p:cNvSpPr>
          <p:nvPr>
            <p:ph type="title"/>
          </p:nvPr>
        </p:nvSpPr>
        <p:spPr>
          <a:xfrm>
            <a:off x="457200" y="274638"/>
            <a:ext cx="8229600" cy="622749"/>
          </a:xfrm>
        </p:spPr>
        <p:txBody>
          <a:bodyPr/>
          <a:lstStyle/>
          <a:p>
            <a:r>
              <a:rPr lang="en-GB" sz="3000" dirty="0">
                <a:solidFill>
                  <a:srgbClr val="00B050"/>
                </a:solidFill>
              </a:rPr>
              <a:t>Cont.</a:t>
            </a:r>
          </a:p>
        </p:txBody>
      </p:sp>
      <p:sp>
        <p:nvSpPr>
          <p:cNvPr id="5" name="Rectangle 4">
            <a:extLst>
              <a:ext uri="{FF2B5EF4-FFF2-40B4-BE49-F238E27FC236}">
                <a16:creationId xmlns:a16="http://schemas.microsoft.com/office/drawing/2014/main" id="{EE5A608F-B58D-4039-85AF-303D6ADFA1EB}"/>
              </a:ext>
            </a:extLst>
          </p:cNvPr>
          <p:cNvSpPr/>
          <p:nvPr/>
        </p:nvSpPr>
        <p:spPr>
          <a:xfrm>
            <a:off x="457200" y="674400"/>
            <a:ext cx="8053754" cy="4524315"/>
          </a:xfrm>
          <a:prstGeom prst="rect">
            <a:avLst/>
          </a:prstGeom>
        </p:spPr>
        <p:txBody>
          <a:bodyPr wrap="square">
            <a:spAutoFit/>
          </a:bodyPr>
          <a:lstStyle/>
          <a:p>
            <a:r>
              <a:rPr lang="en-GB" sz="3200" dirty="0">
                <a:latin typeface="Times New Roman" panose="02020603050405020304" pitchFamily="18" charset="0"/>
                <a:cs typeface="Times New Roman" panose="02020603050405020304" pitchFamily="18" charset="0"/>
              </a:rPr>
              <a:t>Point of Order: It is used when a member feels that the meeting procedure is not being stuck to and he/she wants the meeting to return to the correct procedure or order.  </a:t>
            </a:r>
          </a:p>
          <a:p>
            <a:endParaRPr lang="en-GB" sz="3200" dirty="0">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Out of Order: When an individual is not sticking to the meeting procedure, being rude, interjecting or misbehaving in some way, the chairperson might rule him/her out of order. </a:t>
            </a:r>
          </a:p>
        </p:txBody>
      </p:sp>
    </p:spTree>
    <p:extLst>
      <p:ext uri="{BB962C8B-B14F-4D97-AF65-F5344CB8AC3E}">
        <p14:creationId xmlns:p14="http://schemas.microsoft.com/office/powerpoint/2010/main" val="787295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1899"/>
          </a:xfrm>
        </p:spPr>
        <p:txBody>
          <a:bodyPr/>
          <a:lstStyle/>
          <a:p>
            <a:r>
              <a:rPr lang="en-US" sz="3200" dirty="0">
                <a:solidFill>
                  <a:srgbClr val="008000"/>
                </a:solidFill>
                <a:latin typeface="Helvetica"/>
                <a:cs typeface="Helvetica"/>
              </a:rPr>
              <a:t>Cont. </a:t>
            </a:r>
            <a:endParaRPr lang="en-US" sz="3200" dirty="0"/>
          </a:p>
        </p:txBody>
      </p:sp>
      <p:sp>
        <p:nvSpPr>
          <p:cNvPr id="3" name="TextBox 2"/>
          <p:cNvSpPr txBox="1"/>
          <p:nvPr/>
        </p:nvSpPr>
        <p:spPr>
          <a:xfrm>
            <a:off x="457200" y="1659285"/>
            <a:ext cx="8104909" cy="4401205"/>
          </a:xfrm>
          <a:prstGeom prst="rect">
            <a:avLst/>
          </a:prstGeom>
          <a:noFill/>
        </p:spPr>
        <p:txBody>
          <a:bodyPr wrap="square" rtlCol="0">
            <a:spAutoFit/>
          </a:bodyPr>
          <a:lstStyle/>
          <a:p>
            <a:r>
              <a:rPr lang="en-US" sz="2800" dirty="0">
                <a:latin typeface="Helvetica" panose="020B0604020202020204" pitchFamily="34" charset="0"/>
                <a:cs typeface="Helvetica" panose="020B0604020202020204" pitchFamily="34" charset="0"/>
              </a:rPr>
              <a:t>Point of information: A member may raise his/her hand and ask to make a point of information when it is not his or her turn to speak.  </a:t>
            </a:r>
          </a:p>
          <a:p>
            <a:endParaRPr lang="en-US" sz="2800" dirty="0">
              <a:latin typeface="Helvetica" panose="020B0604020202020204" pitchFamily="34" charset="0"/>
              <a:cs typeface="Helvetica" panose="020B0604020202020204" pitchFamily="34" charset="0"/>
            </a:endParaRPr>
          </a:p>
          <a:p>
            <a:r>
              <a:rPr lang="en-US" sz="2800" dirty="0">
                <a:latin typeface="Helvetica" panose="020B0604020202020204" pitchFamily="34" charset="0"/>
                <a:cs typeface="Helvetica" panose="020B0604020202020204" pitchFamily="34" charset="0"/>
              </a:rPr>
              <a:t>Quorums: This is the minimum number of people who must be present for the members of the meeting to conduct business and take decisions. This minimum is stated in the organization’s constitution. </a:t>
            </a:r>
          </a:p>
          <a:p>
            <a:pPr marL="457200" indent="-457200">
              <a:buFont typeface="Arial" panose="020B0604020202020204" pitchFamily="34" charset="0"/>
              <a:buChar char="•"/>
            </a:pPr>
            <a:endParaRPr lang="en-US" sz="2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774845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A190D-F8F2-4F18-A527-9CDE5F476BA7}"/>
              </a:ext>
            </a:extLst>
          </p:cNvPr>
          <p:cNvSpPr>
            <a:spLocks noGrp="1"/>
          </p:cNvSpPr>
          <p:nvPr>
            <p:ph type="title"/>
          </p:nvPr>
        </p:nvSpPr>
        <p:spPr/>
        <p:txBody>
          <a:bodyPr/>
          <a:lstStyle/>
          <a:p>
            <a:r>
              <a:rPr lang="en-US" sz="3000" dirty="0">
                <a:solidFill>
                  <a:srgbClr val="008000"/>
                </a:solidFill>
                <a:latin typeface="Helvetica"/>
                <a:cs typeface="Helvetica"/>
              </a:rPr>
              <a:t>Assignment</a:t>
            </a:r>
            <a:endParaRPr lang="en-GB" sz="3000" dirty="0"/>
          </a:p>
        </p:txBody>
      </p:sp>
      <p:sp>
        <p:nvSpPr>
          <p:cNvPr id="4" name="TextBox 3">
            <a:extLst>
              <a:ext uri="{FF2B5EF4-FFF2-40B4-BE49-F238E27FC236}">
                <a16:creationId xmlns:a16="http://schemas.microsoft.com/office/drawing/2014/main" id="{93C8671B-7C0C-44A6-B858-1C7D79D60A57}"/>
              </a:ext>
            </a:extLst>
          </p:cNvPr>
          <p:cNvSpPr txBox="1"/>
          <p:nvPr/>
        </p:nvSpPr>
        <p:spPr>
          <a:xfrm>
            <a:off x="668740" y="1417638"/>
            <a:ext cx="7751929" cy="3108543"/>
          </a:xfrm>
          <a:prstGeom prst="rect">
            <a:avLst/>
          </a:prstGeom>
          <a:noFill/>
        </p:spPr>
        <p:txBody>
          <a:bodyPr wrap="square">
            <a:spAutoFit/>
          </a:bodyPr>
          <a:lstStyle/>
          <a:p>
            <a:pPr marL="514350" indent="-514350">
              <a:buFontTx/>
              <a:buAutoNum type="arabicPeriod"/>
              <a:defRPr/>
            </a:pPr>
            <a:r>
              <a:rPr lang="en-US" sz="2800" dirty="0">
                <a:latin typeface="Helvetica" panose="020B0604020202020204" pitchFamily="34" charset="0"/>
                <a:cs typeface="Helvetica" panose="020B0604020202020204" pitchFamily="34" charset="0"/>
              </a:rPr>
              <a:t>Mention and explain ten (10) other meeting terminologies. </a:t>
            </a:r>
          </a:p>
          <a:p>
            <a:pPr>
              <a:defRPr/>
            </a:pPr>
            <a:endParaRPr lang="en-US" sz="2800" dirty="0">
              <a:latin typeface="Helvetica" panose="020B0604020202020204" pitchFamily="34" charset="0"/>
              <a:cs typeface="Helvetica" panose="020B0604020202020204" pitchFamily="34" charset="0"/>
            </a:endParaRPr>
          </a:p>
          <a:p>
            <a:pPr marR="0" lvl="0" algn="l" defTabSz="457200" rtl="0" eaLnBrk="1" fontAlgn="auto" latinLnBrk="0" hangingPunct="1">
              <a:lnSpc>
                <a:spcPct val="100000"/>
              </a:lnSpc>
              <a:spcBef>
                <a:spcPts val="0"/>
              </a:spcBef>
              <a:spcAft>
                <a:spcPts val="0"/>
              </a:spcAft>
              <a:buClrTx/>
              <a:buSzTx/>
              <a:tabLst/>
              <a:defRPr/>
            </a:pPr>
            <a:r>
              <a:rPr lang="en-US" sz="2800" dirty="0">
                <a:latin typeface="Helvetica" panose="020B0604020202020204" pitchFamily="34" charset="0"/>
                <a:cs typeface="Helvetica" panose="020B0604020202020204" pitchFamily="34" charset="0"/>
              </a:rPr>
              <a:t>2. Choose an organization and identify three different ways through which decisions are reached in the meetings of that organization.</a:t>
            </a:r>
          </a:p>
          <a:p>
            <a:pPr marL="514350" marR="0" lvl="0" indent="-514350" algn="l" defTabSz="457200" rtl="0" eaLnBrk="1" fontAlgn="auto" latinLnBrk="0" hangingPunct="1">
              <a:lnSpc>
                <a:spcPct val="100000"/>
              </a:lnSpc>
              <a:spcBef>
                <a:spcPts val="0"/>
              </a:spcBef>
              <a:spcAft>
                <a:spcPts val="0"/>
              </a:spcAft>
              <a:buClrTx/>
              <a:buSzTx/>
              <a:buAutoNum type="arabicPeriod"/>
              <a:tabLst/>
              <a:defRPr/>
            </a:pPr>
            <a:endParaRPr lang="en-US" sz="2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897604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65EC8-F16C-41B0-82F5-C9E777E9F0F0}"/>
              </a:ext>
            </a:extLst>
          </p:cNvPr>
          <p:cNvSpPr>
            <a:spLocks noGrp="1"/>
          </p:cNvSpPr>
          <p:nvPr>
            <p:ph type="title"/>
          </p:nvPr>
        </p:nvSpPr>
        <p:spPr/>
        <p:txBody>
          <a:bodyPr/>
          <a:lstStyle/>
          <a:p>
            <a:r>
              <a:rPr lang="en-US" dirty="0">
                <a:solidFill>
                  <a:srgbClr val="00B050"/>
                </a:solidFill>
                <a:latin typeface="Times New Roman" panose="02020603050405020304" pitchFamily="18" charset="0"/>
                <a:cs typeface="Times New Roman" panose="02020603050405020304" pitchFamily="18" charset="0"/>
              </a:rPr>
              <a:t>Minutes Writing</a:t>
            </a:r>
            <a:endParaRPr lang="en-GB" dirty="0">
              <a:solidFill>
                <a:srgbClr val="00B050"/>
              </a:solidFill>
            </a:endParaRPr>
          </a:p>
        </p:txBody>
      </p:sp>
      <p:sp>
        <p:nvSpPr>
          <p:cNvPr id="4" name="TextBox 3">
            <a:extLst>
              <a:ext uri="{FF2B5EF4-FFF2-40B4-BE49-F238E27FC236}">
                <a16:creationId xmlns:a16="http://schemas.microsoft.com/office/drawing/2014/main" id="{FE2BBF44-4E94-47CD-B0CF-767014459442}"/>
              </a:ext>
            </a:extLst>
          </p:cNvPr>
          <p:cNvSpPr txBox="1"/>
          <p:nvPr/>
        </p:nvSpPr>
        <p:spPr>
          <a:xfrm>
            <a:off x="641445" y="1054418"/>
            <a:ext cx="7779224" cy="5247590"/>
          </a:xfrm>
          <a:prstGeom prst="rect">
            <a:avLst/>
          </a:prstGeom>
          <a:noFill/>
        </p:spPr>
        <p:txBody>
          <a:bodyPr wrap="square">
            <a:spAutoFit/>
          </a:bodyPr>
          <a:lstStyle/>
          <a:p>
            <a:pPr marL="457200" indent="-457200">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Minutes is basically an account of the various issues raised and discussed at a meeting and the decisions taken on such issues. </a:t>
            </a:r>
          </a:p>
          <a:p>
            <a:pPr marL="457200" indent="-457200">
              <a:lnSpc>
                <a:spcPct val="100000"/>
              </a:lnSpc>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report, on the other hand, is principally an account or a record of the various events that takes place at a human interaction. </a:t>
            </a:r>
          </a:p>
          <a:p>
            <a:pPr>
              <a:lnSpc>
                <a:spcPct val="100000"/>
              </a:lnSpc>
            </a:pPr>
            <a:endParaRPr lang="en-US" sz="2800" dirty="0">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minutes, unlike the report, is concerned not about events but about discussions. </a:t>
            </a:r>
          </a:p>
          <a:p>
            <a:pPr marR="0" lvl="0" algn="l" defTabSz="457200" rtl="0" eaLnBrk="1" fontAlgn="auto" latinLnBrk="0" hangingPunct="1">
              <a:lnSpc>
                <a:spcPct val="100000"/>
              </a:lnSpc>
              <a:spcBef>
                <a:spcPts val="0"/>
              </a:spcBef>
              <a:spcAft>
                <a:spcPts val="0"/>
              </a:spcAft>
              <a:buClrTx/>
              <a:buSzTx/>
              <a:tabLst/>
              <a:defRPr/>
            </a:pPr>
            <a:endParaRPr lang="en-US" sz="2700" dirty="0">
              <a:latin typeface="Helvetica" panose="020B0604020202020204" pitchFamily="34" charset="0"/>
              <a:cs typeface="Helvetica" panose="020B0604020202020204" pitchFamily="34" charset="0"/>
            </a:endParaRP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955880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67308"/>
          </a:xfrm>
        </p:spPr>
        <p:txBody>
          <a:bodyPr/>
          <a:lstStyle/>
          <a:p>
            <a:r>
              <a:rPr lang="en-US" sz="3200" dirty="0">
                <a:solidFill>
                  <a:srgbClr val="008000"/>
                </a:solidFill>
                <a:latin typeface="Helvetica"/>
                <a:cs typeface="Helvetica"/>
              </a:rPr>
              <a:t>Types of Minutes</a:t>
            </a:r>
            <a:endParaRPr lang="en-US" sz="3200" dirty="0"/>
          </a:p>
        </p:txBody>
      </p:sp>
      <p:sp>
        <p:nvSpPr>
          <p:cNvPr id="3" name="TextBox 2"/>
          <p:cNvSpPr txBox="1"/>
          <p:nvPr/>
        </p:nvSpPr>
        <p:spPr>
          <a:xfrm>
            <a:off x="249382" y="1378997"/>
            <a:ext cx="8437418" cy="2446824"/>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There are three types of minutes. </a:t>
            </a:r>
          </a:p>
          <a:p>
            <a:pPr marL="514350" indent="-514350">
              <a:lnSpc>
                <a:spcPct val="100000"/>
              </a:lnSpc>
              <a:buAutoNum type="arabicPeriod"/>
            </a:pPr>
            <a:r>
              <a:rPr lang="en-US" sz="3200" dirty="0">
                <a:latin typeface="Times New Roman" panose="02020603050405020304" pitchFamily="18" charset="0"/>
                <a:cs typeface="Times New Roman" panose="02020603050405020304" pitchFamily="18" charset="0"/>
              </a:rPr>
              <a:t>Narrative minutes</a:t>
            </a:r>
          </a:p>
          <a:p>
            <a:pPr marL="514350" indent="-514350">
              <a:lnSpc>
                <a:spcPct val="100000"/>
              </a:lnSpc>
              <a:buAutoNum type="arabicPeriod"/>
            </a:pPr>
            <a:r>
              <a:rPr lang="en-US" sz="3200" dirty="0">
                <a:latin typeface="Times New Roman" panose="02020603050405020304" pitchFamily="18" charset="0"/>
                <a:cs typeface="Times New Roman" panose="02020603050405020304" pitchFamily="18" charset="0"/>
              </a:rPr>
              <a:t>Resolution minutes</a:t>
            </a:r>
          </a:p>
          <a:p>
            <a:pPr marL="514350" indent="-514350">
              <a:lnSpc>
                <a:spcPct val="100000"/>
              </a:lnSpc>
              <a:buAutoNum type="arabicPeriod"/>
            </a:pPr>
            <a:r>
              <a:rPr lang="en-US" sz="3200" dirty="0">
                <a:latin typeface="Times New Roman" panose="02020603050405020304" pitchFamily="18" charset="0"/>
                <a:cs typeface="Times New Roman" panose="02020603050405020304" pitchFamily="18" charset="0"/>
              </a:rPr>
              <a:t>Action minutes</a:t>
            </a:r>
          </a:p>
          <a:p>
            <a:pPr marL="457200" indent="-457200">
              <a:buFont typeface="Arial" panose="020B0604020202020204" pitchFamily="34" charset="0"/>
              <a:buChar char="•"/>
            </a:pPr>
            <a:endParaRPr lang="en-US" sz="25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602907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FEAC-BBFE-43DD-B481-70201F51E4AE}"/>
              </a:ext>
            </a:extLst>
          </p:cNvPr>
          <p:cNvSpPr>
            <a:spLocks noGrp="1"/>
          </p:cNvSpPr>
          <p:nvPr>
            <p:ph type="title"/>
          </p:nvPr>
        </p:nvSpPr>
        <p:spPr/>
        <p:txBody>
          <a:bodyPr/>
          <a:lstStyle/>
          <a:p>
            <a:r>
              <a:rPr lang="en-GB" dirty="0">
                <a:solidFill>
                  <a:srgbClr val="00B050"/>
                </a:solidFill>
              </a:rPr>
              <a:t>Narrative Minutes</a:t>
            </a:r>
          </a:p>
        </p:txBody>
      </p:sp>
      <p:sp>
        <p:nvSpPr>
          <p:cNvPr id="4" name="TextBox 3">
            <a:extLst>
              <a:ext uri="{FF2B5EF4-FFF2-40B4-BE49-F238E27FC236}">
                <a16:creationId xmlns:a16="http://schemas.microsoft.com/office/drawing/2014/main" id="{6B9A745B-0BD1-4475-AB4A-AE5917EA3EFE}"/>
              </a:ext>
            </a:extLst>
          </p:cNvPr>
          <p:cNvSpPr txBox="1"/>
          <p:nvPr/>
        </p:nvSpPr>
        <p:spPr>
          <a:xfrm>
            <a:off x="225083" y="920621"/>
            <a:ext cx="8609427" cy="5016758"/>
          </a:xfrm>
          <a:prstGeom prst="rect">
            <a:avLst/>
          </a:prstGeom>
          <a:noFill/>
        </p:spPr>
        <p:txBody>
          <a:bodyPr wrap="square">
            <a:spAutoFit/>
          </a:bodyPr>
          <a:lstStyle/>
          <a:p>
            <a:pPr marL="457200" indent="-457200">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Narrative minutes seek to describe the various contributions which precede decisions as well as vetoes in detail.</a:t>
            </a:r>
          </a:p>
          <a:p>
            <a:pPr marL="457200" indent="-457200">
              <a:lnSpc>
                <a:spcPct val="100000"/>
              </a:lnSpc>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 this way, it becomes quite easy for one to see how thorough discussions were.</a:t>
            </a:r>
          </a:p>
          <a:p>
            <a:pPr>
              <a:lnSpc>
                <a:spcPct val="100000"/>
              </a:lnSpc>
            </a:pPr>
            <a:endParaRPr lang="en-US" sz="3200" dirty="0">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It can establish whether the decisions were arrived at on consensus or whether there was a lot of opposition to it.</a:t>
            </a:r>
          </a:p>
        </p:txBody>
      </p:sp>
    </p:spTree>
    <p:extLst>
      <p:ext uri="{BB962C8B-B14F-4D97-AF65-F5344CB8AC3E}">
        <p14:creationId xmlns:p14="http://schemas.microsoft.com/office/powerpoint/2010/main" val="3144792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CD798-D8EB-4903-B663-F246A065DD12}"/>
              </a:ext>
            </a:extLst>
          </p:cNvPr>
          <p:cNvSpPr>
            <a:spLocks noGrp="1"/>
          </p:cNvSpPr>
          <p:nvPr>
            <p:ph type="title"/>
          </p:nvPr>
        </p:nvSpPr>
        <p:spPr/>
        <p:txBody>
          <a:bodyPr/>
          <a:lstStyle/>
          <a:p>
            <a:r>
              <a:rPr lang="en-US" sz="3200" dirty="0">
                <a:solidFill>
                  <a:srgbClr val="008000"/>
                </a:solidFill>
                <a:latin typeface="Helvetica"/>
                <a:cs typeface="Helvetica"/>
              </a:rPr>
              <a:t>Cont.</a:t>
            </a:r>
            <a:endParaRPr lang="en-GB" dirty="0"/>
          </a:p>
        </p:txBody>
      </p:sp>
      <p:sp>
        <p:nvSpPr>
          <p:cNvPr id="4" name="TextBox 3">
            <a:extLst>
              <a:ext uri="{FF2B5EF4-FFF2-40B4-BE49-F238E27FC236}">
                <a16:creationId xmlns:a16="http://schemas.microsoft.com/office/drawing/2014/main" id="{1604477E-B445-4507-B637-B904EA320087}"/>
              </a:ext>
            </a:extLst>
          </p:cNvPr>
          <p:cNvSpPr txBox="1"/>
          <p:nvPr/>
        </p:nvSpPr>
        <p:spPr>
          <a:xfrm>
            <a:off x="559559" y="1423467"/>
            <a:ext cx="7942996" cy="4524315"/>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Details included in narrative minutes are:</a:t>
            </a:r>
          </a:p>
          <a:p>
            <a:pPr marL="457200" indent="-457200">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Details of how meeting was begun and conducted</a:t>
            </a:r>
          </a:p>
          <a:p>
            <a:pPr marL="457200" indent="-457200">
              <a:lnSpc>
                <a:spcPct val="100000"/>
              </a:lnSpc>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Who initiated issues and what he actually said</a:t>
            </a:r>
          </a:p>
          <a:p>
            <a:pPr marL="457200" indent="-457200">
              <a:lnSpc>
                <a:spcPct val="100000"/>
              </a:lnSpc>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Contributions made in support on in dissension</a:t>
            </a:r>
          </a:p>
        </p:txBody>
      </p:sp>
    </p:spTree>
    <p:extLst>
      <p:ext uri="{BB962C8B-B14F-4D97-AF65-F5344CB8AC3E}">
        <p14:creationId xmlns:p14="http://schemas.microsoft.com/office/powerpoint/2010/main" val="2184048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F06C8-E19E-44FD-9056-099E0E83CDEB}"/>
              </a:ext>
            </a:extLst>
          </p:cNvPr>
          <p:cNvSpPr>
            <a:spLocks noGrp="1"/>
          </p:cNvSpPr>
          <p:nvPr>
            <p:ph type="title"/>
          </p:nvPr>
        </p:nvSpPr>
        <p:spPr/>
        <p:txBody>
          <a:bodyPr/>
          <a:lstStyle/>
          <a:p>
            <a:r>
              <a:rPr lang="en-US" sz="3200" dirty="0">
                <a:solidFill>
                  <a:srgbClr val="008000"/>
                </a:solidFill>
                <a:latin typeface="Helvetica"/>
                <a:cs typeface="Helvetica"/>
              </a:rPr>
              <a:t>Cont. </a:t>
            </a:r>
            <a:endParaRPr lang="en-GB" dirty="0"/>
          </a:p>
        </p:txBody>
      </p:sp>
      <p:sp>
        <p:nvSpPr>
          <p:cNvPr id="4" name="TextBox 3">
            <a:extLst>
              <a:ext uri="{FF2B5EF4-FFF2-40B4-BE49-F238E27FC236}">
                <a16:creationId xmlns:a16="http://schemas.microsoft.com/office/drawing/2014/main" id="{4D2004A4-8CCB-4905-B9CE-0D8D5F8E0762}"/>
              </a:ext>
            </a:extLst>
          </p:cNvPr>
          <p:cNvSpPr txBox="1"/>
          <p:nvPr/>
        </p:nvSpPr>
        <p:spPr>
          <a:xfrm>
            <a:off x="457200" y="1342873"/>
            <a:ext cx="7786048" cy="4031873"/>
          </a:xfrm>
          <a:prstGeom prst="rect">
            <a:avLst/>
          </a:prstGeom>
          <a:noFill/>
        </p:spPr>
        <p:txBody>
          <a:bodyPr wrap="square">
            <a:spAutoFit/>
          </a:bodyPr>
          <a:lstStyle/>
          <a:p>
            <a:pPr marL="457200" indent="-457200">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Motions and Counter-motions</a:t>
            </a:r>
          </a:p>
          <a:p>
            <a:pPr>
              <a:lnSpc>
                <a:spcPct val="100000"/>
              </a:lnSpc>
            </a:pPr>
            <a:endParaRPr lang="en-US" sz="3200" dirty="0">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Decisions made</a:t>
            </a:r>
          </a:p>
          <a:p>
            <a:pPr marL="457200" indent="-457200">
              <a:lnSpc>
                <a:spcPct val="100000"/>
              </a:lnSpc>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How the decisions were arrived – by voting, unanimity, etc.</a:t>
            </a:r>
          </a:p>
          <a:p>
            <a:pPr>
              <a:lnSpc>
                <a:spcPct val="100000"/>
              </a:lnSpc>
            </a:pPr>
            <a:endParaRPr lang="en-US" sz="3200" dirty="0">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Attitudes of members</a:t>
            </a:r>
          </a:p>
        </p:txBody>
      </p:sp>
    </p:spTree>
    <p:extLst>
      <p:ext uri="{BB962C8B-B14F-4D97-AF65-F5344CB8AC3E}">
        <p14:creationId xmlns:p14="http://schemas.microsoft.com/office/powerpoint/2010/main" val="1135043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83964"/>
          </a:xfrm>
        </p:spPr>
        <p:txBody>
          <a:bodyPr/>
          <a:lstStyle/>
          <a:p>
            <a:pPr algn="l"/>
            <a:r>
              <a:rPr lang="en-US" sz="4000" dirty="0">
                <a:solidFill>
                  <a:srgbClr val="008000"/>
                </a:solidFill>
                <a:latin typeface="Helvetica"/>
                <a:cs typeface="Helvetica"/>
              </a:rPr>
              <a:t>              The Meeting</a:t>
            </a:r>
            <a:br>
              <a:rPr lang="en-US" dirty="0">
                <a:solidFill>
                  <a:srgbClr val="008000"/>
                </a:solidFill>
                <a:latin typeface="Helvetica"/>
                <a:cs typeface="Helvetica"/>
              </a:rPr>
            </a:br>
            <a:endParaRPr lang="en-US" dirty="0">
              <a:solidFill>
                <a:srgbClr val="008000"/>
              </a:solidFill>
              <a:latin typeface="Helvetica"/>
              <a:cs typeface="Helvetica"/>
            </a:endParaRPr>
          </a:p>
        </p:txBody>
      </p:sp>
      <p:sp>
        <p:nvSpPr>
          <p:cNvPr id="4" name="Content Placeholder 2"/>
          <p:cNvSpPr txBox="1">
            <a:spLocks/>
          </p:cNvSpPr>
          <p:nvPr/>
        </p:nvSpPr>
        <p:spPr>
          <a:xfrm>
            <a:off x="457200" y="1600201"/>
            <a:ext cx="8229600" cy="4284702"/>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spcBef>
                <a:spcPts val="0"/>
              </a:spcBef>
              <a:spcAft>
                <a:spcPts val="1800"/>
              </a:spcAft>
              <a:buFont typeface="Wingdings" charset="2"/>
              <a:buChar char="u"/>
            </a:pPr>
            <a:endParaRPr lang="en-US" dirty="0">
              <a:latin typeface="Helvetica"/>
              <a:cs typeface="Helvetica"/>
            </a:endParaRPr>
          </a:p>
        </p:txBody>
      </p:sp>
      <p:sp>
        <p:nvSpPr>
          <p:cNvPr id="2" name="TextBox 1"/>
          <p:cNvSpPr txBox="1"/>
          <p:nvPr/>
        </p:nvSpPr>
        <p:spPr>
          <a:xfrm>
            <a:off x="457200" y="1458602"/>
            <a:ext cx="8229600" cy="4031873"/>
          </a:xfrm>
          <a:prstGeom prst="rect">
            <a:avLst/>
          </a:prstGeom>
          <a:noFill/>
        </p:spPr>
        <p:txBody>
          <a:bodyPr wrap="square" rtlCol="0">
            <a:spAutoFit/>
          </a:bodyPr>
          <a:lstStyle/>
          <a:p>
            <a:pPr marL="457200" indent="-457200">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 meeting is generally a formal interaction – social, occupational, business or political. </a:t>
            </a:r>
          </a:p>
          <a:p>
            <a:pPr>
              <a:lnSpc>
                <a:spcPct val="100000"/>
              </a:lnSpc>
            </a:pPr>
            <a:endParaRPr lang="en-US" sz="3200" dirty="0">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Thus, whether it be a business management meeting, meeting of the cabinet or a family meeting, an applicable level of distance and strictness is observed in order to ensure the following: </a:t>
            </a:r>
          </a:p>
        </p:txBody>
      </p:sp>
    </p:spTree>
    <p:extLst>
      <p:ext uri="{BB962C8B-B14F-4D97-AF65-F5344CB8AC3E}">
        <p14:creationId xmlns:p14="http://schemas.microsoft.com/office/powerpoint/2010/main" val="3860506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7FB49-D7C4-4E05-A2EA-851D7D0DC5A7}"/>
              </a:ext>
            </a:extLst>
          </p:cNvPr>
          <p:cNvSpPr>
            <a:spLocks noGrp="1"/>
          </p:cNvSpPr>
          <p:nvPr>
            <p:ph type="title"/>
          </p:nvPr>
        </p:nvSpPr>
        <p:spPr>
          <a:xfrm>
            <a:off x="457200" y="156321"/>
            <a:ext cx="8229600" cy="776240"/>
          </a:xfrm>
        </p:spPr>
        <p:txBody>
          <a:bodyPr/>
          <a:lstStyle/>
          <a:p>
            <a:r>
              <a:rPr lang="en-US" sz="3200" dirty="0">
                <a:solidFill>
                  <a:srgbClr val="008000"/>
                </a:solidFill>
                <a:latin typeface="Helvetica"/>
                <a:cs typeface="Helvetica"/>
              </a:rPr>
              <a:t>Resolution Minutes</a:t>
            </a:r>
            <a:endParaRPr lang="en-GB" dirty="0"/>
          </a:p>
        </p:txBody>
      </p:sp>
      <p:sp>
        <p:nvSpPr>
          <p:cNvPr id="4" name="TextBox 3">
            <a:extLst>
              <a:ext uri="{FF2B5EF4-FFF2-40B4-BE49-F238E27FC236}">
                <a16:creationId xmlns:a16="http://schemas.microsoft.com/office/drawing/2014/main" id="{EB8A1DE0-4AF5-4874-A7CC-82863B547D10}"/>
              </a:ext>
            </a:extLst>
          </p:cNvPr>
          <p:cNvSpPr txBox="1"/>
          <p:nvPr/>
        </p:nvSpPr>
        <p:spPr>
          <a:xfrm>
            <a:off x="457200" y="544441"/>
            <a:ext cx="7786048" cy="5509200"/>
          </a:xfrm>
          <a:prstGeom prst="rect">
            <a:avLst/>
          </a:prstGeom>
          <a:noFill/>
        </p:spPr>
        <p:txBody>
          <a:bodyPr wrap="square">
            <a:spAutoFit/>
          </a:bodyPr>
          <a:lstStyle/>
          <a:p>
            <a:pPr marL="457200" indent="-457200">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Resolution minutes concentrate in responding to the question below:</a:t>
            </a:r>
          </a:p>
          <a:p>
            <a:pPr>
              <a:lnSpc>
                <a:spcPct val="100000"/>
              </a:lnSpc>
            </a:pP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What decisions were taken at the meeting?</a:t>
            </a:r>
          </a:p>
          <a:p>
            <a:endParaRPr lang="en-US" sz="3200" dirty="0">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To this end, resolutions only record the decisions reached, whether they were unanimous or whether there was dissent, and also other details which are essential to the description and implementation of the decisions. </a:t>
            </a:r>
          </a:p>
        </p:txBody>
      </p:sp>
    </p:spTree>
    <p:extLst>
      <p:ext uri="{BB962C8B-B14F-4D97-AF65-F5344CB8AC3E}">
        <p14:creationId xmlns:p14="http://schemas.microsoft.com/office/powerpoint/2010/main" val="2948275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BC0E7-289E-46FC-9A5C-E38C651FB462}"/>
              </a:ext>
            </a:extLst>
          </p:cNvPr>
          <p:cNvSpPr>
            <a:spLocks noGrp="1"/>
          </p:cNvSpPr>
          <p:nvPr>
            <p:ph type="title"/>
          </p:nvPr>
        </p:nvSpPr>
        <p:spPr>
          <a:xfrm>
            <a:off x="457200" y="0"/>
            <a:ext cx="8229600" cy="802108"/>
          </a:xfrm>
        </p:spPr>
        <p:txBody>
          <a:bodyPr/>
          <a:lstStyle/>
          <a:p>
            <a:r>
              <a:rPr lang="en-US" dirty="0">
                <a:solidFill>
                  <a:srgbClr val="008000"/>
                </a:solidFill>
                <a:latin typeface="Helvetica"/>
                <a:cs typeface="Helvetica"/>
              </a:rPr>
              <a:t>Action Minutes</a:t>
            </a:r>
            <a:endParaRPr lang="en-GB" dirty="0"/>
          </a:p>
        </p:txBody>
      </p:sp>
      <p:sp>
        <p:nvSpPr>
          <p:cNvPr id="4" name="TextBox 3">
            <a:extLst>
              <a:ext uri="{FF2B5EF4-FFF2-40B4-BE49-F238E27FC236}">
                <a16:creationId xmlns:a16="http://schemas.microsoft.com/office/drawing/2014/main" id="{D9AB0473-D329-45C2-B203-B8630676BC2F}"/>
              </a:ext>
            </a:extLst>
          </p:cNvPr>
          <p:cNvSpPr txBox="1"/>
          <p:nvPr/>
        </p:nvSpPr>
        <p:spPr>
          <a:xfrm>
            <a:off x="457200" y="562957"/>
            <a:ext cx="7936173" cy="5509200"/>
          </a:xfrm>
          <a:prstGeom prst="rect">
            <a:avLst/>
          </a:prstGeom>
          <a:noFill/>
        </p:spPr>
        <p:txBody>
          <a:bodyPr wrap="square">
            <a:spAutoFit/>
          </a:bodyPr>
          <a:lstStyle/>
          <a:p>
            <a:pPr marL="457200" indent="-457200">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Action minutes is closer to resolution minutes than to narrative minutes. </a:t>
            </a:r>
          </a:p>
          <a:p>
            <a:pPr>
              <a:lnSpc>
                <a:spcPct val="100000"/>
              </a:lnSpc>
            </a:pPr>
            <a:endParaRPr lang="en-US" sz="3200" dirty="0">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It can effectively be seen as a kind of resolution minutes in which further emphasis is placed on the person and the strategies by which the decisions are implemented. </a:t>
            </a:r>
          </a:p>
          <a:p>
            <a:pPr>
              <a:lnSpc>
                <a:spcPct val="100000"/>
              </a:lnSpc>
            </a:pPr>
            <a:endParaRPr lang="en-US" sz="3200" dirty="0">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Action minutes are useful in specifying the mode of implementation of decisions.</a:t>
            </a:r>
          </a:p>
        </p:txBody>
      </p:sp>
    </p:spTree>
    <p:extLst>
      <p:ext uri="{BB962C8B-B14F-4D97-AF65-F5344CB8AC3E}">
        <p14:creationId xmlns:p14="http://schemas.microsoft.com/office/powerpoint/2010/main" val="998988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6ED2-CAD7-4931-B427-B851942FFB13}"/>
              </a:ext>
            </a:extLst>
          </p:cNvPr>
          <p:cNvSpPr>
            <a:spLocks noGrp="1"/>
          </p:cNvSpPr>
          <p:nvPr>
            <p:ph type="title"/>
          </p:nvPr>
        </p:nvSpPr>
        <p:spPr>
          <a:xfrm>
            <a:off x="457200" y="274638"/>
            <a:ext cx="8229600" cy="794507"/>
          </a:xfrm>
        </p:spPr>
        <p:txBody>
          <a:bodyPr/>
          <a:lstStyle/>
          <a:p>
            <a:r>
              <a:rPr lang="en-US" dirty="0">
                <a:solidFill>
                  <a:srgbClr val="00B050"/>
                </a:solidFill>
              </a:rPr>
              <a:t>Cont. </a:t>
            </a:r>
          </a:p>
        </p:txBody>
      </p:sp>
      <p:sp>
        <p:nvSpPr>
          <p:cNvPr id="3" name="Rectangle 2">
            <a:extLst>
              <a:ext uri="{FF2B5EF4-FFF2-40B4-BE49-F238E27FC236}">
                <a16:creationId xmlns:a16="http://schemas.microsoft.com/office/drawing/2014/main" id="{BF5CC9C0-468E-43DC-B849-DE3B63EB4F19}"/>
              </a:ext>
            </a:extLst>
          </p:cNvPr>
          <p:cNvSpPr/>
          <p:nvPr/>
        </p:nvSpPr>
        <p:spPr>
          <a:xfrm>
            <a:off x="773724" y="920621"/>
            <a:ext cx="8553156" cy="5016758"/>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They usually contain the following information applicable:</a:t>
            </a:r>
          </a:p>
          <a:p>
            <a:r>
              <a:rPr lang="en-US" sz="3200" dirty="0">
                <a:latin typeface="Times New Roman" panose="02020603050405020304" pitchFamily="18" charset="0"/>
                <a:cs typeface="Times New Roman" panose="02020603050405020304" pitchFamily="18" charset="0"/>
              </a:rPr>
              <a:t> </a:t>
            </a:r>
          </a:p>
          <a:p>
            <a:pPr marL="457200" indent="-457200">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Executing officer(s)</a:t>
            </a:r>
          </a:p>
          <a:p>
            <a:pPr>
              <a:lnSpc>
                <a:spcPct val="100000"/>
              </a:lnSpc>
            </a:pPr>
            <a:endParaRPr lang="en-US" sz="3200" dirty="0">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Time frame for execution </a:t>
            </a:r>
          </a:p>
          <a:p>
            <a:pPr>
              <a:lnSpc>
                <a:spcPct val="100000"/>
              </a:lnSpc>
            </a:pPr>
            <a:endParaRPr lang="en-US" sz="3200" dirty="0">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Equipment to be used for execution</a:t>
            </a:r>
          </a:p>
          <a:p>
            <a:pPr marL="457200" indent="-457200">
              <a:lnSpc>
                <a:spcPct val="100000"/>
              </a:lnSpc>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Supervising officers</a:t>
            </a:r>
          </a:p>
        </p:txBody>
      </p:sp>
    </p:spTree>
    <p:extLst>
      <p:ext uri="{BB962C8B-B14F-4D97-AF65-F5344CB8AC3E}">
        <p14:creationId xmlns:p14="http://schemas.microsoft.com/office/powerpoint/2010/main" val="233997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D7E9B-AD81-48AA-932D-0C44CF234CA3}"/>
              </a:ext>
            </a:extLst>
          </p:cNvPr>
          <p:cNvSpPr>
            <a:spLocks noGrp="1"/>
          </p:cNvSpPr>
          <p:nvPr>
            <p:ph type="title"/>
          </p:nvPr>
        </p:nvSpPr>
        <p:spPr/>
        <p:txBody>
          <a:bodyPr/>
          <a:lstStyle/>
          <a:p>
            <a:r>
              <a:rPr lang="en-US" dirty="0">
                <a:solidFill>
                  <a:srgbClr val="00B050"/>
                </a:solidFill>
              </a:rPr>
              <a:t>The Structure of Minutes</a:t>
            </a:r>
          </a:p>
        </p:txBody>
      </p:sp>
      <p:sp>
        <p:nvSpPr>
          <p:cNvPr id="3" name="Rectangle 2">
            <a:extLst>
              <a:ext uri="{FF2B5EF4-FFF2-40B4-BE49-F238E27FC236}">
                <a16:creationId xmlns:a16="http://schemas.microsoft.com/office/drawing/2014/main" id="{8BD36ED6-2C04-4E32-A3DC-C5E2D47D8F22}"/>
              </a:ext>
            </a:extLst>
          </p:cNvPr>
          <p:cNvSpPr/>
          <p:nvPr/>
        </p:nvSpPr>
        <p:spPr>
          <a:xfrm>
            <a:off x="457199" y="1020636"/>
            <a:ext cx="8475785" cy="4031873"/>
          </a:xfrm>
          <a:prstGeom prst="rect">
            <a:avLst/>
          </a:prstGeom>
        </p:spPr>
        <p:txBody>
          <a:bodyPr wrap="square">
            <a:spAutoFit/>
          </a:bodyPr>
          <a:lstStyle/>
          <a:p>
            <a:pPr marL="457200" indent="-457200">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Minutes which is a record of formal interaction, cannot be a haphazard representation of this interaction. </a:t>
            </a:r>
          </a:p>
          <a:p>
            <a:pPr marL="457200" indent="-457200">
              <a:lnSpc>
                <a:spcPct val="100000"/>
              </a:lnSpc>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various items to be recorded in minutes are stipulated, though they may change from organization to organization and from occasion to the other. </a:t>
            </a:r>
          </a:p>
        </p:txBody>
      </p:sp>
    </p:spTree>
    <p:extLst>
      <p:ext uri="{BB962C8B-B14F-4D97-AF65-F5344CB8AC3E}">
        <p14:creationId xmlns:p14="http://schemas.microsoft.com/office/powerpoint/2010/main" val="2751844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A011E-574B-4662-ABF6-05FB811F8272}"/>
              </a:ext>
            </a:extLst>
          </p:cNvPr>
          <p:cNvSpPr>
            <a:spLocks noGrp="1"/>
          </p:cNvSpPr>
          <p:nvPr>
            <p:ph type="title"/>
          </p:nvPr>
        </p:nvSpPr>
        <p:spPr>
          <a:xfrm>
            <a:off x="457200" y="274638"/>
            <a:ext cx="8229600" cy="921116"/>
          </a:xfrm>
        </p:spPr>
        <p:txBody>
          <a:bodyPr/>
          <a:lstStyle/>
          <a:p>
            <a:r>
              <a:rPr lang="en-US" dirty="0">
                <a:solidFill>
                  <a:srgbClr val="00B050"/>
                </a:solidFill>
              </a:rPr>
              <a:t>Cont. </a:t>
            </a:r>
          </a:p>
        </p:txBody>
      </p:sp>
      <p:sp>
        <p:nvSpPr>
          <p:cNvPr id="3" name="Rectangle 2">
            <a:extLst>
              <a:ext uri="{FF2B5EF4-FFF2-40B4-BE49-F238E27FC236}">
                <a16:creationId xmlns:a16="http://schemas.microsoft.com/office/drawing/2014/main" id="{EAC26A2A-C858-4E01-B298-FBF81A93FEA9}"/>
              </a:ext>
            </a:extLst>
          </p:cNvPr>
          <p:cNvSpPr/>
          <p:nvPr/>
        </p:nvSpPr>
        <p:spPr>
          <a:xfrm>
            <a:off x="457200" y="1193804"/>
            <a:ext cx="8546123" cy="4524315"/>
          </a:xfrm>
          <a:prstGeom prst="rect">
            <a:avLst/>
          </a:prstGeom>
        </p:spPr>
        <p:txBody>
          <a:bodyPr wrap="square">
            <a:spAutoFit/>
          </a:bodyPr>
          <a:lstStyle/>
          <a:p>
            <a:pPr marL="514350" indent="-514350">
              <a:buAutoNum type="arabicPeriod"/>
            </a:pPr>
            <a:r>
              <a:rPr lang="en-US" sz="3200" dirty="0">
                <a:latin typeface="Times New Roman" panose="02020603050405020304" pitchFamily="18" charset="0"/>
                <a:cs typeface="Times New Roman" panose="02020603050405020304" pitchFamily="18" charset="0"/>
              </a:rPr>
              <a:t>Title</a:t>
            </a:r>
          </a:p>
          <a:p>
            <a:pPr marL="514350" indent="-514350">
              <a:buAutoNum type="arabicPeriod"/>
            </a:pPr>
            <a:r>
              <a:rPr lang="en-US" sz="3200" dirty="0">
                <a:latin typeface="Times New Roman" panose="02020603050405020304" pitchFamily="18" charset="0"/>
                <a:cs typeface="Times New Roman" panose="02020603050405020304" pitchFamily="18" charset="0"/>
              </a:rPr>
              <a:t>Attendance or Roll Call </a:t>
            </a:r>
          </a:p>
          <a:p>
            <a:pPr marL="514350" indent="-514350">
              <a:buAutoNum type="arabicPeriod"/>
            </a:pPr>
            <a:r>
              <a:rPr lang="en-US" sz="3200" dirty="0">
                <a:latin typeface="Times New Roman" panose="02020603050405020304" pitchFamily="18" charset="0"/>
                <a:cs typeface="Times New Roman" panose="02020603050405020304" pitchFamily="18" charset="0"/>
              </a:rPr>
              <a:t>Opening</a:t>
            </a:r>
          </a:p>
          <a:p>
            <a:pPr marL="514350" indent="-514350">
              <a:buAutoNum type="arabicPeriod"/>
            </a:pPr>
            <a:r>
              <a:rPr lang="en-US" sz="3200" dirty="0">
                <a:latin typeface="Times New Roman" panose="02020603050405020304" pitchFamily="18" charset="0"/>
                <a:cs typeface="Times New Roman" panose="02020603050405020304" pitchFamily="18" charset="0"/>
              </a:rPr>
              <a:t>Reading of Previous Minutes and Matters Arising</a:t>
            </a:r>
          </a:p>
          <a:p>
            <a:pPr marL="514350" indent="-514350">
              <a:buAutoNum type="arabicPeriod"/>
            </a:pPr>
            <a:r>
              <a:rPr lang="en-US" sz="3200" dirty="0">
                <a:latin typeface="Times New Roman" panose="02020603050405020304" pitchFamily="18" charset="0"/>
                <a:cs typeface="Times New Roman" panose="02020603050405020304" pitchFamily="18" charset="0"/>
              </a:rPr>
              <a:t>Main Business or Main Discussions</a:t>
            </a:r>
          </a:p>
          <a:p>
            <a:pPr marL="514350" indent="-514350">
              <a:buAutoNum type="arabicPeriod"/>
            </a:pPr>
            <a:r>
              <a:rPr lang="en-US" sz="3200" dirty="0">
                <a:latin typeface="Times New Roman" panose="02020603050405020304" pitchFamily="18" charset="0"/>
                <a:cs typeface="Times New Roman" panose="02020603050405020304" pitchFamily="18" charset="0"/>
              </a:rPr>
              <a:t>Any Other Business or Other Matters</a:t>
            </a:r>
          </a:p>
          <a:p>
            <a:pPr marL="514350" indent="-514350">
              <a:buAutoNum type="arabicPeriod"/>
            </a:pPr>
            <a:r>
              <a:rPr lang="en-US" sz="3200" dirty="0">
                <a:latin typeface="Times New Roman" panose="02020603050405020304" pitchFamily="18" charset="0"/>
                <a:cs typeface="Times New Roman" panose="02020603050405020304" pitchFamily="18" charset="0"/>
              </a:rPr>
              <a:t>Closing</a:t>
            </a:r>
          </a:p>
          <a:p>
            <a:r>
              <a:rPr lang="en-US" sz="3200" dirty="0">
                <a:latin typeface="Times New Roman" panose="02020603050405020304" pitchFamily="18" charset="0"/>
                <a:cs typeface="Times New Roman" panose="02020603050405020304" pitchFamily="18" charset="0"/>
              </a:rPr>
              <a:t>7. Endorsement</a:t>
            </a:r>
          </a:p>
        </p:txBody>
      </p:sp>
    </p:spTree>
    <p:extLst>
      <p:ext uri="{BB962C8B-B14F-4D97-AF65-F5344CB8AC3E}">
        <p14:creationId xmlns:p14="http://schemas.microsoft.com/office/powerpoint/2010/main" val="2434833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8D06A-B920-4042-A606-AFC2E907EBB4}"/>
              </a:ext>
            </a:extLst>
          </p:cNvPr>
          <p:cNvSpPr>
            <a:spLocks noGrp="1"/>
          </p:cNvSpPr>
          <p:nvPr>
            <p:ph type="title"/>
          </p:nvPr>
        </p:nvSpPr>
        <p:spPr/>
        <p:txBody>
          <a:bodyPr/>
          <a:lstStyle/>
          <a:p>
            <a:r>
              <a:rPr lang="en-US" dirty="0">
                <a:solidFill>
                  <a:srgbClr val="00B050"/>
                </a:solidFill>
              </a:rPr>
              <a:t>The Title</a:t>
            </a:r>
          </a:p>
        </p:txBody>
      </p:sp>
      <p:sp>
        <p:nvSpPr>
          <p:cNvPr id="3" name="Content Placeholder 2">
            <a:extLst>
              <a:ext uri="{FF2B5EF4-FFF2-40B4-BE49-F238E27FC236}">
                <a16:creationId xmlns:a16="http://schemas.microsoft.com/office/drawing/2014/main" id="{E2BCE55D-C97F-46E2-9000-1758D7FB42BE}"/>
              </a:ext>
            </a:extLst>
          </p:cNvPr>
          <p:cNvSpPr txBox="1">
            <a:spLocks/>
          </p:cNvSpPr>
          <p:nvPr/>
        </p:nvSpPr>
        <p:spPr>
          <a:xfrm>
            <a:off x="838200" y="1825625"/>
            <a:ext cx="10515600" cy="435133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latin typeface="Times New Roman" panose="02020603050405020304" pitchFamily="18" charset="0"/>
                <a:cs typeface="Times New Roman" panose="02020603050405020304" pitchFamily="18" charset="0"/>
              </a:rPr>
              <a:t>The title consists of the following elements:</a:t>
            </a:r>
          </a:p>
          <a:p>
            <a:r>
              <a:rPr lang="en-US" dirty="0">
                <a:latin typeface="Times New Roman" panose="02020603050405020304" pitchFamily="18" charset="0"/>
                <a:cs typeface="Times New Roman" panose="02020603050405020304" pitchFamily="18" charset="0"/>
              </a:rPr>
              <a:t>Name of organization</a:t>
            </a:r>
          </a:p>
          <a:p>
            <a:r>
              <a:rPr lang="en-US" dirty="0">
                <a:latin typeface="Times New Roman" panose="02020603050405020304" pitchFamily="18" charset="0"/>
                <a:cs typeface="Times New Roman" panose="02020603050405020304" pitchFamily="18" charset="0"/>
              </a:rPr>
              <a:t>Nature of meeting</a:t>
            </a:r>
          </a:p>
          <a:p>
            <a:r>
              <a:rPr lang="en-US" dirty="0">
                <a:latin typeface="Times New Roman" panose="02020603050405020304" pitchFamily="18" charset="0"/>
                <a:cs typeface="Times New Roman" panose="02020603050405020304" pitchFamily="18" charset="0"/>
              </a:rPr>
              <a:t>Place, date and time.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7529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59B16-1782-45BB-AE01-709E0EDA367C}"/>
              </a:ext>
            </a:extLst>
          </p:cNvPr>
          <p:cNvSpPr>
            <a:spLocks noGrp="1"/>
          </p:cNvSpPr>
          <p:nvPr>
            <p:ph type="title"/>
          </p:nvPr>
        </p:nvSpPr>
        <p:spPr>
          <a:xfrm>
            <a:off x="457200" y="274638"/>
            <a:ext cx="8229600" cy="808574"/>
          </a:xfrm>
        </p:spPr>
        <p:txBody>
          <a:bodyPr/>
          <a:lstStyle/>
          <a:p>
            <a:r>
              <a:rPr lang="en-US" dirty="0">
                <a:solidFill>
                  <a:srgbClr val="00B050"/>
                </a:solidFill>
              </a:rPr>
              <a:t>Attendance or Roll Call</a:t>
            </a:r>
          </a:p>
        </p:txBody>
      </p:sp>
      <p:sp>
        <p:nvSpPr>
          <p:cNvPr id="3" name="Content Placeholder 2">
            <a:extLst>
              <a:ext uri="{FF2B5EF4-FFF2-40B4-BE49-F238E27FC236}">
                <a16:creationId xmlns:a16="http://schemas.microsoft.com/office/drawing/2014/main" id="{FA1612EC-459B-4E0E-9BF1-D02AD1214B1A}"/>
              </a:ext>
            </a:extLst>
          </p:cNvPr>
          <p:cNvSpPr txBox="1">
            <a:spLocks/>
          </p:cNvSpPr>
          <p:nvPr/>
        </p:nvSpPr>
        <p:spPr>
          <a:xfrm>
            <a:off x="289560" y="1080036"/>
            <a:ext cx="8741898" cy="4884665"/>
          </a:xfrm>
          <a:prstGeom prst="rect">
            <a:avLst/>
          </a:prstGeom>
        </p:spPr>
        <p:txBody>
          <a:bodyP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latin typeface="Times New Roman" panose="02020603050405020304" pitchFamily="18" charset="0"/>
                <a:cs typeface="Times New Roman" panose="02020603050405020304" pitchFamily="18" charset="0"/>
              </a:rPr>
              <a:t>Items here generally include the underlisted:</a:t>
            </a:r>
          </a:p>
          <a:p>
            <a:r>
              <a:rPr lang="en-US" dirty="0">
                <a:latin typeface="Times New Roman" panose="02020603050405020304" pitchFamily="18" charset="0"/>
                <a:cs typeface="Times New Roman" panose="02020603050405020304" pitchFamily="18" charset="0"/>
              </a:rPr>
              <a:t>Members present: Members who are present and involved in carrying out the business of the meeting. They are also entitled to participate in voting or any kind of way through which decisions are reached.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Members absent with apologies: Members who have provided reasons for being unable to attend a meeting.</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472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400DE-936D-4CF8-9D1C-6C0DAC661629}"/>
              </a:ext>
            </a:extLst>
          </p:cNvPr>
          <p:cNvSpPr>
            <a:spLocks noGrp="1"/>
          </p:cNvSpPr>
          <p:nvPr>
            <p:ph type="title"/>
          </p:nvPr>
        </p:nvSpPr>
        <p:spPr>
          <a:xfrm>
            <a:off x="457200" y="274638"/>
            <a:ext cx="8229600" cy="738236"/>
          </a:xfrm>
        </p:spPr>
        <p:txBody>
          <a:bodyPr/>
          <a:lstStyle/>
          <a:p>
            <a:r>
              <a:rPr lang="en-US" dirty="0">
                <a:solidFill>
                  <a:srgbClr val="00B050"/>
                </a:solidFill>
              </a:rPr>
              <a:t>Cont.</a:t>
            </a:r>
          </a:p>
        </p:txBody>
      </p:sp>
      <p:sp>
        <p:nvSpPr>
          <p:cNvPr id="3" name="Content Placeholder 2">
            <a:extLst>
              <a:ext uri="{FF2B5EF4-FFF2-40B4-BE49-F238E27FC236}">
                <a16:creationId xmlns:a16="http://schemas.microsoft.com/office/drawing/2014/main" id="{4B89EA55-50AD-40E4-8C1F-A121A7AE454F}"/>
              </a:ext>
            </a:extLst>
          </p:cNvPr>
          <p:cNvSpPr txBox="1">
            <a:spLocks/>
          </p:cNvSpPr>
          <p:nvPr/>
        </p:nvSpPr>
        <p:spPr>
          <a:xfrm>
            <a:off x="289560" y="1080036"/>
            <a:ext cx="8741898" cy="4884665"/>
          </a:xfrm>
          <a:prstGeom prst="rect">
            <a:avLst/>
          </a:prstGeom>
        </p:spPr>
        <p:txBody>
          <a:bodyPr>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Members absent: Members who have not provided any reason for being unable to attend a meeting.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Members in attendance: Members who are physically present but are not part of the people actually involved in carrying out the business of the meeting. They are also not entitled to participate in any kind of way through which decisions are reached. </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7778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DB976-140C-4961-8701-79B38BAD0C90}"/>
              </a:ext>
            </a:extLst>
          </p:cNvPr>
          <p:cNvSpPr>
            <a:spLocks noGrp="1"/>
          </p:cNvSpPr>
          <p:nvPr>
            <p:ph type="title"/>
          </p:nvPr>
        </p:nvSpPr>
        <p:spPr>
          <a:xfrm>
            <a:off x="457200" y="274638"/>
            <a:ext cx="8229600" cy="752304"/>
          </a:xfrm>
        </p:spPr>
        <p:txBody>
          <a:bodyPr/>
          <a:lstStyle/>
          <a:p>
            <a:r>
              <a:rPr lang="en-US" dirty="0">
                <a:solidFill>
                  <a:srgbClr val="00B050"/>
                </a:solidFill>
              </a:rPr>
              <a:t>Opening</a:t>
            </a:r>
          </a:p>
        </p:txBody>
      </p:sp>
      <p:sp>
        <p:nvSpPr>
          <p:cNvPr id="3" name="Content Placeholder 2">
            <a:extLst>
              <a:ext uri="{FF2B5EF4-FFF2-40B4-BE49-F238E27FC236}">
                <a16:creationId xmlns:a16="http://schemas.microsoft.com/office/drawing/2014/main" id="{2E2E77D9-35F0-400D-B089-8D3842FD6CA1}"/>
              </a:ext>
            </a:extLst>
          </p:cNvPr>
          <p:cNvSpPr txBox="1">
            <a:spLocks/>
          </p:cNvSpPr>
          <p:nvPr/>
        </p:nvSpPr>
        <p:spPr>
          <a:xfrm>
            <a:off x="246184" y="1026941"/>
            <a:ext cx="8651631" cy="4965895"/>
          </a:xfrm>
          <a:prstGeom prst="rect">
            <a:avLst/>
          </a:prstGeom>
        </p:spPr>
        <p:txBody>
          <a:bodyPr>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latin typeface="Times New Roman" panose="02020603050405020304" pitchFamily="18" charset="0"/>
                <a:cs typeface="Times New Roman" panose="02020603050405020304" pitchFamily="18" charset="0"/>
              </a:rPr>
              <a:t>Items here generally include the underlisted:</a:t>
            </a:r>
          </a:p>
          <a:p>
            <a:r>
              <a:rPr lang="en-US" dirty="0">
                <a:latin typeface="Times New Roman" panose="02020603050405020304" pitchFamily="18" charset="0"/>
                <a:cs typeface="Times New Roman" panose="02020603050405020304" pitchFamily="18" charset="0"/>
              </a:rPr>
              <a:t>Time (if not stated in the title)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Method of opening – prayer and/or introductory remarks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Appointment of meeting officials- Chairman, Secretary, Porter (where necessary)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Determination of quorum (where necessary)</a:t>
            </a:r>
          </a:p>
        </p:txBody>
      </p:sp>
    </p:spTree>
    <p:extLst>
      <p:ext uri="{BB962C8B-B14F-4D97-AF65-F5344CB8AC3E}">
        <p14:creationId xmlns:p14="http://schemas.microsoft.com/office/powerpoint/2010/main" val="42538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8223-DEF2-496D-9161-594C8759E60B}"/>
              </a:ext>
            </a:extLst>
          </p:cNvPr>
          <p:cNvSpPr>
            <a:spLocks noGrp="1"/>
          </p:cNvSpPr>
          <p:nvPr>
            <p:ph type="title"/>
          </p:nvPr>
        </p:nvSpPr>
        <p:spPr>
          <a:xfrm>
            <a:off x="457200" y="274638"/>
            <a:ext cx="8229600" cy="822642"/>
          </a:xfrm>
        </p:spPr>
        <p:txBody>
          <a:bodyPr/>
          <a:lstStyle/>
          <a:p>
            <a:r>
              <a:rPr lang="en-US" dirty="0">
                <a:solidFill>
                  <a:srgbClr val="00B050"/>
                </a:solidFill>
              </a:rPr>
              <a:t>Previous Minutes</a:t>
            </a:r>
          </a:p>
        </p:txBody>
      </p:sp>
      <p:sp>
        <p:nvSpPr>
          <p:cNvPr id="3" name="Content Placeholder 2">
            <a:extLst>
              <a:ext uri="{FF2B5EF4-FFF2-40B4-BE49-F238E27FC236}">
                <a16:creationId xmlns:a16="http://schemas.microsoft.com/office/drawing/2014/main" id="{A2B10490-F087-4F6E-BA4F-2D24AB768E4E}"/>
              </a:ext>
            </a:extLst>
          </p:cNvPr>
          <p:cNvSpPr txBox="1">
            <a:spLocks/>
          </p:cNvSpPr>
          <p:nvPr/>
        </p:nvSpPr>
        <p:spPr>
          <a:xfrm>
            <a:off x="148883" y="1097280"/>
            <a:ext cx="8995117" cy="495307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Minutes of previous meetings are read to acquaint members of with the committee’s previous discussions and decisions and to evaluate the organization and individuals on this basis. </a:t>
            </a:r>
          </a:p>
          <a:p>
            <a:pPr marL="0" indent="0">
              <a:buFont typeface="Arial"/>
              <a:buNone/>
            </a:pPr>
            <a:r>
              <a:rPr lang="en-US" dirty="0">
                <a:latin typeface="Times New Roman" panose="02020603050405020304" pitchFamily="18" charset="0"/>
                <a:cs typeface="Times New Roman" panose="02020603050405020304" pitchFamily="18" charset="0"/>
              </a:rPr>
              <a:t>Items recorded are based on deliberations that ensue; these include: </a:t>
            </a:r>
          </a:p>
          <a:p>
            <a:pPr marL="0" indent="0">
              <a:buFont typeface="Arial"/>
              <a:buNone/>
            </a:pPr>
            <a:r>
              <a:rPr lang="en-US" dirty="0">
                <a:latin typeface="Times New Roman" panose="02020603050405020304" pitchFamily="18" charset="0"/>
                <a:cs typeface="Times New Roman" panose="02020603050405020304" pitchFamily="18" charset="0"/>
              </a:rPr>
              <a:t>1. Corrections: Corrections are generally not recorded unless some discussions or agitation.</a:t>
            </a:r>
          </a:p>
          <a:p>
            <a:pPr marL="0" indent="0">
              <a:buFont typeface="Arial"/>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3324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EA47-1CB0-4B94-AD41-3AA1D0442390}"/>
              </a:ext>
            </a:extLst>
          </p:cNvPr>
          <p:cNvSpPr>
            <a:spLocks noGrp="1"/>
          </p:cNvSpPr>
          <p:nvPr>
            <p:ph type="title"/>
          </p:nvPr>
        </p:nvSpPr>
        <p:spPr/>
        <p:txBody>
          <a:bodyPr/>
          <a:lstStyle/>
          <a:p>
            <a:r>
              <a:rPr lang="en-US" sz="4000" dirty="0">
                <a:solidFill>
                  <a:srgbClr val="008000"/>
                </a:solidFill>
                <a:latin typeface="Helvetica"/>
                <a:cs typeface="Helvetica"/>
              </a:rPr>
              <a:t>Cont.</a:t>
            </a:r>
            <a:endParaRPr lang="en-GB" sz="4000" dirty="0"/>
          </a:p>
        </p:txBody>
      </p:sp>
      <p:sp>
        <p:nvSpPr>
          <p:cNvPr id="4" name="TextBox 3">
            <a:extLst>
              <a:ext uri="{FF2B5EF4-FFF2-40B4-BE49-F238E27FC236}">
                <a16:creationId xmlns:a16="http://schemas.microsoft.com/office/drawing/2014/main" id="{76310914-3ECA-4CDE-8D80-3F93B138164D}"/>
              </a:ext>
            </a:extLst>
          </p:cNvPr>
          <p:cNvSpPr txBox="1"/>
          <p:nvPr/>
        </p:nvSpPr>
        <p:spPr>
          <a:xfrm>
            <a:off x="668740" y="1670924"/>
            <a:ext cx="7451678" cy="4524315"/>
          </a:xfrm>
          <a:prstGeom prst="rect">
            <a:avLst/>
          </a:prstGeom>
          <a:noFill/>
        </p:spPr>
        <p:txBody>
          <a:bodyPr wrap="square">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Appropriate and ordered behavior or conduct</a:t>
            </a:r>
          </a:p>
          <a:p>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Adherence to the object or agenda of meeting</a:t>
            </a:r>
          </a:p>
          <a:p>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Making of decisions which will be binding on all, and which will also guide the future of the organization. </a:t>
            </a:r>
          </a:p>
        </p:txBody>
      </p:sp>
    </p:spTree>
    <p:extLst>
      <p:ext uri="{BB962C8B-B14F-4D97-AF65-F5344CB8AC3E}">
        <p14:creationId xmlns:p14="http://schemas.microsoft.com/office/powerpoint/2010/main" val="4243932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ED600-C052-46F4-A8C1-CA0449F6F3B2}"/>
              </a:ext>
            </a:extLst>
          </p:cNvPr>
          <p:cNvSpPr>
            <a:spLocks noGrp="1"/>
          </p:cNvSpPr>
          <p:nvPr>
            <p:ph type="title"/>
          </p:nvPr>
        </p:nvSpPr>
        <p:spPr>
          <a:xfrm>
            <a:off x="457200" y="148028"/>
            <a:ext cx="8229600" cy="828431"/>
          </a:xfrm>
        </p:spPr>
        <p:txBody>
          <a:bodyPr/>
          <a:lstStyle/>
          <a:p>
            <a:r>
              <a:rPr lang="en-US" dirty="0">
                <a:solidFill>
                  <a:srgbClr val="00B050"/>
                </a:solidFill>
              </a:rPr>
              <a:t>Cont. </a:t>
            </a:r>
          </a:p>
        </p:txBody>
      </p:sp>
      <p:sp>
        <p:nvSpPr>
          <p:cNvPr id="3" name="Content Placeholder 2">
            <a:extLst>
              <a:ext uri="{FF2B5EF4-FFF2-40B4-BE49-F238E27FC236}">
                <a16:creationId xmlns:a16="http://schemas.microsoft.com/office/drawing/2014/main" id="{67779935-5CB0-4AAF-B288-C07B96B8D605}"/>
              </a:ext>
            </a:extLst>
          </p:cNvPr>
          <p:cNvSpPr txBox="1">
            <a:spLocks/>
          </p:cNvSpPr>
          <p:nvPr/>
        </p:nvSpPr>
        <p:spPr>
          <a:xfrm>
            <a:off x="317696" y="976459"/>
            <a:ext cx="8924778" cy="435133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latin typeface="Times New Roman" panose="02020603050405020304" pitchFamily="18" charset="0"/>
                <a:cs typeface="Times New Roman" panose="02020603050405020304" pitchFamily="18" charset="0"/>
              </a:rPr>
              <a:t>2. Moving for acceptance: Important items to record in minutes are:</a:t>
            </a:r>
          </a:p>
          <a:p>
            <a:r>
              <a:rPr lang="en-US" dirty="0">
                <a:latin typeface="Times New Roman" panose="02020603050405020304" pitchFamily="18" charset="0"/>
                <a:cs typeface="Times New Roman" panose="02020603050405020304" pitchFamily="18" charset="0"/>
              </a:rPr>
              <a:t>who moved for acceptance</a:t>
            </a:r>
          </a:p>
          <a:p>
            <a:r>
              <a:rPr lang="en-US" dirty="0">
                <a:latin typeface="Times New Roman" panose="02020603050405020304" pitchFamily="18" charset="0"/>
                <a:cs typeface="Times New Roman" panose="02020603050405020304" pitchFamily="18" charset="0"/>
              </a:rPr>
              <a:t>who seconded it </a:t>
            </a:r>
          </a:p>
          <a:p>
            <a:pPr marL="0" indent="0">
              <a:buFont typeface="Arial"/>
              <a:buNone/>
            </a:pPr>
            <a:r>
              <a:rPr lang="en-US" dirty="0">
                <a:latin typeface="Times New Roman" panose="02020603050405020304" pitchFamily="18" charset="0"/>
                <a:cs typeface="Times New Roman" panose="02020603050405020304" pitchFamily="18" charset="0"/>
              </a:rPr>
              <a:t>3. Matters Arising: These usually comprise:</a:t>
            </a:r>
          </a:p>
          <a:p>
            <a:r>
              <a:rPr lang="en-US" dirty="0">
                <a:latin typeface="Times New Roman" panose="02020603050405020304" pitchFamily="18" charset="0"/>
                <a:cs typeface="Times New Roman" panose="02020603050405020304" pitchFamily="18" charset="0"/>
              </a:rPr>
              <a:t>Reports and questions on implementation of decisions taken</a:t>
            </a:r>
          </a:p>
          <a:p>
            <a:r>
              <a:rPr lang="en-US" dirty="0">
                <a:latin typeface="Times New Roman" panose="02020603050405020304" pitchFamily="18" charset="0"/>
                <a:cs typeface="Times New Roman" panose="02020603050405020304" pitchFamily="18" charset="0"/>
              </a:rPr>
              <a:t>Items deferred to a next meeting or the current meeting precisely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9626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E66D9-90F4-48F8-8661-AD4B9989DC36}"/>
              </a:ext>
            </a:extLst>
          </p:cNvPr>
          <p:cNvSpPr>
            <a:spLocks noGrp="1"/>
          </p:cNvSpPr>
          <p:nvPr>
            <p:ph type="title"/>
          </p:nvPr>
        </p:nvSpPr>
        <p:spPr>
          <a:xfrm>
            <a:off x="457200" y="274638"/>
            <a:ext cx="8229600" cy="752304"/>
          </a:xfrm>
        </p:spPr>
        <p:txBody>
          <a:bodyPr/>
          <a:lstStyle/>
          <a:p>
            <a:r>
              <a:rPr lang="en-US" dirty="0">
                <a:solidFill>
                  <a:srgbClr val="00B050"/>
                </a:solidFill>
              </a:rPr>
              <a:t>Main Business</a:t>
            </a:r>
          </a:p>
        </p:txBody>
      </p:sp>
      <p:sp>
        <p:nvSpPr>
          <p:cNvPr id="3" name="Rectangle 2">
            <a:extLst>
              <a:ext uri="{FF2B5EF4-FFF2-40B4-BE49-F238E27FC236}">
                <a16:creationId xmlns:a16="http://schemas.microsoft.com/office/drawing/2014/main" id="{9AD0C6C0-84AA-47F0-B154-952C3AC2333E}"/>
              </a:ext>
            </a:extLst>
          </p:cNvPr>
          <p:cNvSpPr/>
          <p:nvPr/>
        </p:nvSpPr>
        <p:spPr>
          <a:xfrm>
            <a:off x="562708" y="1229474"/>
            <a:ext cx="8581292" cy="4031873"/>
          </a:xfrm>
          <a:prstGeom prst="rect">
            <a:avLst/>
          </a:prstGeom>
        </p:spPr>
        <p:txBody>
          <a:bodyPr wrap="square">
            <a:spAutoFit/>
          </a:bodyPr>
          <a:lstStyle/>
          <a:p>
            <a:pPr marL="457200" indent="-457200">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various topics that constitute the main business are usually provided on the agenda.</a:t>
            </a:r>
          </a:p>
          <a:p>
            <a:pPr>
              <a:lnSpc>
                <a:spcPct val="100000"/>
              </a:lnSpc>
            </a:pPr>
            <a:endParaRPr lang="en-US" sz="3200" dirty="0">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The main business deliberation can be put into two:</a:t>
            </a:r>
          </a:p>
          <a:p>
            <a:pPr>
              <a:lnSpc>
                <a:spcPct val="100000"/>
              </a:lnSpc>
            </a:pPr>
            <a:endParaRPr lang="en-US" sz="3200" dirty="0">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Discussions</a:t>
            </a:r>
          </a:p>
          <a:p>
            <a:pPr marL="457200" indent="-457200">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Briefing</a:t>
            </a:r>
            <a:endParaRPr lang="en-US" sz="3200" dirty="0"/>
          </a:p>
        </p:txBody>
      </p:sp>
    </p:spTree>
    <p:extLst>
      <p:ext uri="{BB962C8B-B14F-4D97-AF65-F5344CB8AC3E}">
        <p14:creationId xmlns:p14="http://schemas.microsoft.com/office/powerpoint/2010/main" val="3834432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E70C6-3795-44B4-9E49-836841F630E8}"/>
              </a:ext>
            </a:extLst>
          </p:cNvPr>
          <p:cNvSpPr>
            <a:spLocks noGrp="1"/>
          </p:cNvSpPr>
          <p:nvPr>
            <p:ph type="title"/>
          </p:nvPr>
        </p:nvSpPr>
        <p:spPr/>
        <p:txBody>
          <a:bodyPr/>
          <a:lstStyle/>
          <a:p>
            <a:r>
              <a:rPr lang="en-US" dirty="0">
                <a:solidFill>
                  <a:srgbClr val="00B050"/>
                </a:solidFill>
              </a:rPr>
              <a:t>Cont.</a:t>
            </a:r>
          </a:p>
        </p:txBody>
      </p:sp>
      <p:sp>
        <p:nvSpPr>
          <p:cNvPr id="3" name="Content Placeholder 2">
            <a:extLst>
              <a:ext uri="{FF2B5EF4-FFF2-40B4-BE49-F238E27FC236}">
                <a16:creationId xmlns:a16="http://schemas.microsoft.com/office/drawing/2014/main" id="{5B158640-B1EF-43C1-A48B-8A4D059540D9}"/>
              </a:ext>
            </a:extLst>
          </p:cNvPr>
          <p:cNvSpPr txBox="1">
            <a:spLocks/>
          </p:cNvSpPr>
          <p:nvPr/>
        </p:nvSpPr>
        <p:spPr>
          <a:xfrm>
            <a:off x="457200" y="1825625"/>
            <a:ext cx="8610600" cy="435133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latin typeface="Times New Roman" panose="02020603050405020304" pitchFamily="18" charset="0"/>
                <a:cs typeface="Times New Roman" panose="02020603050405020304" pitchFamily="18" charset="0"/>
              </a:rPr>
              <a:t>Discussions: what is recorded into the minutes from here are usually:</a:t>
            </a:r>
          </a:p>
          <a:p>
            <a:r>
              <a:rPr lang="en-US" dirty="0">
                <a:latin typeface="Times New Roman" panose="02020603050405020304" pitchFamily="18" charset="0"/>
                <a:cs typeface="Times New Roman" panose="02020603050405020304" pitchFamily="18" charset="0"/>
              </a:rPr>
              <a:t>Issues and their discussions</a:t>
            </a:r>
          </a:p>
          <a:p>
            <a:r>
              <a:rPr lang="en-US" dirty="0">
                <a:latin typeface="Times New Roman" panose="02020603050405020304" pitchFamily="18" charset="0"/>
                <a:cs typeface="Times New Roman" panose="02020603050405020304" pitchFamily="18" charset="0"/>
              </a:rPr>
              <a:t>Decisions taken on these issues</a:t>
            </a:r>
          </a:p>
        </p:txBody>
      </p:sp>
    </p:spTree>
    <p:extLst>
      <p:ext uri="{BB962C8B-B14F-4D97-AF65-F5344CB8AC3E}">
        <p14:creationId xmlns:p14="http://schemas.microsoft.com/office/powerpoint/2010/main" val="2223867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8721-C4DC-4143-9007-F8B087846AB5}"/>
              </a:ext>
            </a:extLst>
          </p:cNvPr>
          <p:cNvSpPr>
            <a:spLocks noGrp="1"/>
          </p:cNvSpPr>
          <p:nvPr>
            <p:ph type="title"/>
          </p:nvPr>
        </p:nvSpPr>
        <p:spPr>
          <a:xfrm>
            <a:off x="457200" y="274638"/>
            <a:ext cx="8229600" cy="836710"/>
          </a:xfrm>
        </p:spPr>
        <p:txBody>
          <a:bodyPr/>
          <a:lstStyle/>
          <a:p>
            <a:r>
              <a:rPr lang="en-US" dirty="0">
                <a:solidFill>
                  <a:srgbClr val="00B050"/>
                </a:solidFill>
              </a:rPr>
              <a:t>Cont.</a:t>
            </a:r>
          </a:p>
        </p:txBody>
      </p:sp>
      <p:sp>
        <p:nvSpPr>
          <p:cNvPr id="3" name="Content Placeholder 2">
            <a:extLst>
              <a:ext uri="{FF2B5EF4-FFF2-40B4-BE49-F238E27FC236}">
                <a16:creationId xmlns:a16="http://schemas.microsoft.com/office/drawing/2014/main" id="{5A13588C-6777-4C29-BA7E-CC767B79F423}"/>
              </a:ext>
            </a:extLst>
          </p:cNvPr>
          <p:cNvSpPr txBox="1">
            <a:spLocks/>
          </p:cNvSpPr>
          <p:nvPr/>
        </p:nvSpPr>
        <p:spPr>
          <a:xfrm>
            <a:off x="106680" y="1253331"/>
            <a:ext cx="8896643" cy="4351338"/>
          </a:xfrm>
          <a:prstGeom prst="rect">
            <a:avLst/>
          </a:prstGeom>
        </p:spPr>
        <p:txBody>
          <a:bodyP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Briefing: Sometimes, some of the items in the main business do not necessarily entail discussions and decision making.</a:t>
            </a:r>
          </a:p>
          <a:p>
            <a:r>
              <a:rPr lang="en-US" dirty="0">
                <a:latin typeface="Times New Roman" panose="02020603050405020304" pitchFamily="18" charset="0"/>
                <a:cs typeface="Times New Roman" panose="02020603050405020304" pitchFamily="18" charset="0"/>
              </a:rPr>
              <a:t> What one needs to record are the details of the announcement or the report. This is to provide an opportunity for future reference. </a:t>
            </a:r>
          </a:p>
          <a:p>
            <a:r>
              <a:rPr lang="en-US" dirty="0">
                <a:latin typeface="Times New Roman" panose="02020603050405020304" pitchFamily="18" charset="0"/>
                <a:cs typeface="Times New Roman" panose="02020603050405020304" pitchFamily="18" charset="0"/>
              </a:rPr>
              <a:t>In addition, one needs to record the ensuing enquiries and discussions of they are important enough.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2853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0EC02-ED2E-460E-822D-7A0C736FA182}"/>
              </a:ext>
            </a:extLst>
          </p:cNvPr>
          <p:cNvSpPr>
            <a:spLocks noGrp="1"/>
          </p:cNvSpPr>
          <p:nvPr>
            <p:ph type="title"/>
          </p:nvPr>
        </p:nvSpPr>
        <p:spPr>
          <a:xfrm>
            <a:off x="457200" y="274638"/>
            <a:ext cx="8229600" cy="625694"/>
          </a:xfrm>
        </p:spPr>
        <p:txBody>
          <a:bodyPr/>
          <a:lstStyle/>
          <a:p>
            <a:r>
              <a:rPr lang="en-US" dirty="0">
                <a:solidFill>
                  <a:srgbClr val="00B050"/>
                </a:solidFill>
              </a:rPr>
              <a:t>Any Other Business (AOB)</a:t>
            </a:r>
          </a:p>
        </p:txBody>
      </p:sp>
      <p:sp>
        <p:nvSpPr>
          <p:cNvPr id="3" name="Content Placeholder 2">
            <a:extLst>
              <a:ext uri="{FF2B5EF4-FFF2-40B4-BE49-F238E27FC236}">
                <a16:creationId xmlns:a16="http://schemas.microsoft.com/office/drawing/2014/main" id="{BDC53BAD-D614-4B3D-A6A3-CD5AEB4C2766}"/>
              </a:ext>
            </a:extLst>
          </p:cNvPr>
          <p:cNvSpPr txBox="1">
            <a:spLocks/>
          </p:cNvSpPr>
          <p:nvPr/>
        </p:nvSpPr>
        <p:spPr>
          <a:xfrm>
            <a:off x="101404" y="1389527"/>
            <a:ext cx="8941191" cy="4351338"/>
          </a:xfrm>
          <a:prstGeom prst="rect">
            <a:avLst/>
          </a:prstGeom>
        </p:spPr>
        <p:txBody>
          <a:bodyPr>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is also referred to as Other Matters.</a:t>
            </a:r>
          </a:p>
          <a:p>
            <a:pPr marL="457200" lvl="1" indent="0">
              <a:buFont typeface="Arial"/>
              <a:buNone/>
            </a:pPr>
            <a:endParaRPr lang="en-US" sz="32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Here, we record discussions that do not form part of the agenda drawn for the meeting. The issues here are pertinent items raised by members. </a:t>
            </a:r>
          </a:p>
          <a:p>
            <a:pPr marL="457200" lvl="1" indent="0">
              <a:buFont typeface="Arial"/>
              <a:buNone/>
            </a:pPr>
            <a:endParaRPr lang="en-US" sz="32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They are generally announcements, remarks, complaints, suggestions, and enquiries. </a:t>
            </a:r>
          </a:p>
        </p:txBody>
      </p:sp>
    </p:spTree>
    <p:extLst>
      <p:ext uri="{BB962C8B-B14F-4D97-AF65-F5344CB8AC3E}">
        <p14:creationId xmlns:p14="http://schemas.microsoft.com/office/powerpoint/2010/main" val="42291709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3CE4-EC8E-4427-9717-7BF20772E447}"/>
              </a:ext>
            </a:extLst>
          </p:cNvPr>
          <p:cNvSpPr>
            <a:spLocks noGrp="1"/>
          </p:cNvSpPr>
          <p:nvPr>
            <p:ph type="title"/>
          </p:nvPr>
        </p:nvSpPr>
        <p:spPr/>
        <p:txBody>
          <a:bodyPr/>
          <a:lstStyle/>
          <a:p>
            <a:r>
              <a:rPr lang="en-US" dirty="0">
                <a:solidFill>
                  <a:srgbClr val="00B050"/>
                </a:solidFill>
              </a:rPr>
              <a:t>Closing</a:t>
            </a:r>
          </a:p>
        </p:txBody>
      </p:sp>
      <p:sp>
        <p:nvSpPr>
          <p:cNvPr id="3" name="Content Placeholder 2">
            <a:extLst>
              <a:ext uri="{FF2B5EF4-FFF2-40B4-BE49-F238E27FC236}">
                <a16:creationId xmlns:a16="http://schemas.microsoft.com/office/drawing/2014/main" id="{6E159DED-D704-465A-976B-BE8E499A82D5}"/>
              </a:ext>
            </a:extLst>
          </p:cNvPr>
          <p:cNvSpPr txBox="1">
            <a:spLocks/>
          </p:cNvSpPr>
          <p:nvPr/>
        </p:nvSpPr>
        <p:spPr>
          <a:xfrm>
            <a:off x="351692" y="1825625"/>
            <a:ext cx="8539090" cy="435133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latin typeface="Times New Roman" panose="02020603050405020304" pitchFamily="18" charset="0"/>
                <a:cs typeface="Times New Roman" panose="02020603050405020304" pitchFamily="18" charset="0"/>
              </a:rPr>
              <a:t>In the minutes, the closing generally covers the following:</a:t>
            </a:r>
          </a:p>
          <a:p>
            <a:r>
              <a:rPr lang="en-US" dirty="0">
                <a:latin typeface="Times New Roman" panose="02020603050405020304" pitchFamily="18" charset="0"/>
                <a:cs typeface="Times New Roman" panose="02020603050405020304" pitchFamily="18" charset="0"/>
              </a:rPr>
              <a:t>Final and concluding remarks made by the chairman</a:t>
            </a:r>
          </a:p>
          <a:p>
            <a:r>
              <a:rPr lang="en-US" dirty="0">
                <a:latin typeface="Times New Roman" panose="02020603050405020304" pitchFamily="18" charset="0"/>
                <a:cs typeface="Times New Roman" panose="02020603050405020304" pitchFamily="18" charset="0"/>
              </a:rPr>
              <a:t>Motion for closing</a:t>
            </a:r>
          </a:p>
          <a:p>
            <a:r>
              <a:rPr lang="en-US" dirty="0">
                <a:latin typeface="Times New Roman" panose="02020603050405020304" pitchFamily="18" charset="0"/>
                <a:cs typeface="Times New Roman" panose="02020603050405020304" pitchFamily="18" charset="0"/>
              </a:rPr>
              <a:t>Prayer</a:t>
            </a:r>
          </a:p>
          <a:p>
            <a:r>
              <a:rPr lang="en-US" dirty="0">
                <a:latin typeface="Times New Roman" panose="02020603050405020304" pitchFamily="18" charset="0"/>
                <a:cs typeface="Times New Roman" panose="02020603050405020304" pitchFamily="18" charset="0"/>
              </a:rPr>
              <a:t>Time</a:t>
            </a:r>
          </a:p>
        </p:txBody>
      </p:sp>
    </p:spTree>
    <p:extLst>
      <p:ext uri="{BB962C8B-B14F-4D97-AF65-F5344CB8AC3E}">
        <p14:creationId xmlns:p14="http://schemas.microsoft.com/office/powerpoint/2010/main" val="2687625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8E63-DACF-4424-B92D-15ADF3B4EB4E}"/>
              </a:ext>
            </a:extLst>
          </p:cNvPr>
          <p:cNvSpPr>
            <a:spLocks noGrp="1"/>
          </p:cNvSpPr>
          <p:nvPr>
            <p:ph type="title"/>
          </p:nvPr>
        </p:nvSpPr>
        <p:spPr/>
        <p:txBody>
          <a:bodyPr/>
          <a:lstStyle/>
          <a:p>
            <a:r>
              <a:rPr lang="en-US" dirty="0">
                <a:solidFill>
                  <a:srgbClr val="00B050"/>
                </a:solidFill>
              </a:rPr>
              <a:t>Endorsement</a:t>
            </a:r>
          </a:p>
        </p:txBody>
      </p:sp>
      <p:sp>
        <p:nvSpPr>
          <p:cNvPr id="3" name="Content Placeholder 2">
            <a:extLst>
              <a:ext uri="{FF2B5EF4-FFF2-40B4-BE49-F238E27FC236}">
                <a16:creationId xmlns:a16="http://schemas.microsoft.com/office/drawing/2014/main" id="{8EAE09AB-2DCF-484B-BBA0-E8E69165849D}"/>
              </a:ext>
            </a:extLst>
          </p:cNvPr>
          <p:cNvSpPr txBox="1">
            <a:spLocks/>
          </p:cNvSpPr>
          <p:nvPr/>
        </p:nvSpPr>
        <p:spPr>
          <a:xfrm>
            <a:off x="98474" y="1825625"/>
            <a:ext cx="8969326" cy="435133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This comprises of the name and signature of the person who recorded the minutes.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Sometimes, the name and signature of the Chairman of the meeting is also provided. </a:t>
            </a:r>
          </a:p>
        </p:txBody>
      </p:sp>
    </p:spTree>
    <p:extLst>
      <p:ext uri="{BB962C8B-B14F-4D97-AF65-F5344CB8AC3E}">
        <p14:creationId xmlns:p14="http://schemas.microsoft.com/office/powerpoint/2010/main" val="4262534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6FAE-E864-4C52-A853-F675CD2F3DF8}"/>
              </a:ext>
            </a:extLst>
          </p:cNvPr>
          <p:cNvSpPr>
            <a:spLocks noGrp="1"/>
          </p:cNvSpPr>
          <p:nvPr>
            <p:ph type="title"/>
          </p:nvPr>
        </p:nvSpPr>
        <p:spPr/>
        <p:txBody>
          <a:bodyPr/>
          <a:lstStyle/>
          <a:p>
            <a:r>
              <a:rPr lang="en-US" dirty="0">
                <a:solidFill>
                  <a:srgbClr val="00B050"/>
                </a:solidFill>
              </a:rPr>
              <a:t>Layout of Minutes</a:t>
            </a:r>
          </a:p>
        </p:txBody>
      </p:sp>
      <p:sp>
        <p:nvSpPr>
          <p:cNvPr id="3" name="Content Placeholder 2">
            <a:extLst>
              <a:ext uri="{FF2B5EF4-FFF2-40B4-BE49-F238E27FC236}">
                <a16:creationId xmlns:a16="http://schemas.microsoft.com/office/drawing/2014/main" id="{071E350D-F12E-4E86-A88B-07B02F1B9EAC}"/>
              </a:ext>
            </a:extLst>
          </p:cNvPr>
          <p:cNvSpPr txBox="1">
            <a:spLocks/>
          </p:cNvSpPr>
          <p:nvPr/>
        </p:nvSpPr>
        <p:spPr>
          <a:xfrm>
            <a:off x="0" y="1294228"/>
            <a:ext cx="9144000" cy="4882735"/>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As a document, the minutes do not communicate only by their words and construction. They communicate also by the way the various parts have been graphically arranged. </a:t>
            </a:r>
          </a:p>
          <a:p>
            <a:r>
              <a:rPr lang="en-US" dirty="0">
                <a:latin typeface="Times New Roman" panose="02020603050405020304" pitchFamily="18" charset="0"/>
                <a:cs typeface="Times New Roman" panose="02020603050405020304" pitchFamily="18" charset="0"/>
              </a:rPr>
              <a:t>A well-laid out minutes, draws attention to the various parts of the document. It also points to the relationship between those parts. </a:t>
            </a:r>
          </a:p>
          <a:p>
            <a:r>
              <a:rPr lang="en-US" dirty="0">
                <a:latin typeface="Times New Roman" panose="02020603050405020304" pitchFamily="18" charset="0"/>
                <a:cs typeface="Times New Roman" panose="02020603050405020304" pitchFamily="18" charset="0"/>
              </a:rPr>
              <a:t>Thus, it shows which parts are the main issues and also which sections are under these main parts.</a:t>
            </a:r>
          </a:p>
        </p:txBody>
      </p:sp>
    </p:spTree>
    <p:extLst>
      <p:ext uri="{BB962C8B-B14F-4D97-AF65-F5344CB8AC3E}">
        <p14:creationId xmlns:p14="http://schemas.microsoft.com/office/powerpoint/2010/main" val="619864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1C92-1F2B-4BDF-B00F-7BE62C19EE29}"/>
              </a:ext>
            </a:extLst>
          </p:cNvPr>
          <p:cNvSpPr>
            <a:spLocks noGrp="1"/>
          </p:cNvSpPr>
          <p:nvPr>
            <p:ph type="title"/>
          </p:nvPr>
        </p:nvSpPr>
        <p:spPr/>
        <p:txBody>
          <a:bodyPr/>
          <a:lstStyle/>
          <a:p>
            <a:r>
              <a:rPr lang="en-US" dirty="0">
                <a:solidFill>
                  <a:srgbClr val="00B050"/>
                </a:solidFill>
              </a:rPr>
              <a:t>The Importance of Minutes</a:t>
            </a:r>
          </a:p>
        </p:txBody>
      </p:sp>
      <p:sp>
        <p:nvSpPr>
          <p:cNvPr id="3" name="Content Placeholder 2">
            <a:extLst>
              <a:ext uri="{FF2B5EF4-FFF2-40B4-BE49-F238E27FC236}">
                <a16:creationId xmlns:a16="http://schemas.microsoft.com/office/drawing/2014/main" id="{D76AE75F-519D-4960-B82E-1CFCD55848C4}"/>
              </a:ext>
            </a:extLst>
          </p:cNvPr>
          <p:cNvSpPr txBox="1">
            <a:spLocks/>
          </p:cNvSpPr>
          <p:nvPr/>
        </p:nvSpPr>
        <p:spPr>
          <a:xfrm>
            <a:off x="168812" y="1825625"/>
            <a:ext cx="8898988" cy="435133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As a record of decisions</a:t>
            </a:r>
          </a:p>
          <a:p>
            <a:r>
              <a:rPr lang="en-US" dirty="0">
                <a:latin typeface="Times New Roman" panose="02020603050405020304" pitchFamily="18" charset="0"/>
                <a:cs typeface="Times New Roman" panose="02020603050405020304" pitchFamily="18" charset="0"/>
              </a:rPr>
              <a:t>As a reflection of consensus</a:t>
            </a:r>
          </a:p>
          <a:p>
            <a:r>
              <a:rPr lang="en-US" dirty="0">
                <a:latin typeface="Times New Roman" panose="02020603050405020304" pitchFamily="18" charset="0"/>
                <a:cs typeface="Times New Roman" panose="02020603050405020304" pitchFamily="18" charset="0"/>
              </a:rPr>
              <a:t>As a guide to officials</a:t>
            </a:r>
          </a:p>
          <a:p>
            <a:r>
              <a:rPr lang="en-US" dirty="0">
                <a:latin typeface="Times New Roman" panose="02020603050405020304" pitchFamily="18" charset="0"/>
                <a:cs typeface="Times New Roman" panose="02020603050405020304" pitchFamily="18" charset="0"/>
              </a:rPr>
              <a:t>For evaluation</a:t>
            </a:r>
          </a:p>
          <a:p>
            <a:r>
              <a:rPr lang="en-US" dirty="0">
                <a:latin typeface="Times New Roman" panose="02020603050405020304" pitchFamily="18" charset="0"/>
                <a:cs typeface="Times New Roman" panose="02020603050405020304" pitchFamily="18" charset="0"/>
              </a:rPr>
              <a:t>For personal accountability</a:t>
            </a:r>
          </a:p>
          <a:p>
            <a:r>
              <a:rPr lang="en-US" dirty="0">
                <a:latin typeface="Times New Roman" panose="02020603050405020304" pitchFamily="18" charset="0"/>
                <a:cs typeface="Times New Roman" panose="02020603050405020304" pitchFamily="18" charset="0"/>
              </a:rPr>
              <a:t>Attendance and punctuality</a:t>
            </a:r>
          </a:p>
        </p:txBody>
      </p:sp>
    </p:spTree>
    <p:extLst>
      <p:ext uri="{BB962C8B-B14F-4D97-AF65-F5344CB8AC3E}">
        <p14:creationId xmlns:p14="http://schemas.microsoft.com/office/powerpoint/2010/main" val="1066952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C73CE-C8E1-4E10-B351-06B51D7C000F}"/>
              </a:ext>
            </a:extLst>
          </p:cNvPr>
          <p:cNvSpPr>
            <a:spLocks noGrp="1"/>
          </p:cNvSpPr>
          <p:nvPr>
            <p:ph type="title"/>
          </p:nvPr>
        </p:nvSpPr>
        <p:spPr/>
        <p:txBody>
          <a:bodyPr/>
          <a:lstStyle/>
          <a:p>
            <a:r>
              <a:rPr lang="en-US" dirty="0">
                <a:solidFill>
                  <a:srgbClr val="00B050"/>
                </a:solidFill>
              </a:rPr>
              <a:t>The Language of Minutes</a:t>
            </a:r>
          </a:p>
        </p:txBody>
      </p:sp>
      <p:sp>
        <p:nvSpPr>
          <p:cNvPr id="3" name="Content Placeholder 2">
            <a:extLst>
              <a:ext uri="{FF2B5EF4-FFF2-40B4-BE49-F238E27FC236}">
                <a16:creationId xmlns:a16="http://schemas.microsoft.com/office/drawing/2014/main" id="{F56A3E85-D008-43C5-B676-A4077676C621}"/>
              </a:ext>
            </a:extLst>
          </p:cNvPr>
          <p:cNvSpPr txBox="1">
            <a:spLocks/>
          </p:cNvSpPr>
          <p:nvPr/>
        </p:nvSpPr>
        <p:spPr>
          <a:xfrm>
            <a:off x="0" y="1825625"/>
            <a:ext cx="9144000" cy="435133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Minutes are a formal document. The language is therefore, formal. </a:t>
            </a:r>
          </a:p>
          <a:p>
            <a:pPr marL="0" indent="0">
              <a:buFont typeface="Arial"/>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Features of colloquial language such as contractions, slang expression, figurative expressions, etc. are not advisable in minutes. </a:t>
            </a:r>
          </a:p>
        </p:txBody>
      </p:sp>
    </p:spTree>
    <p:extLst>
      <p:ext uri="{BB962C8B-B14F-4D97-AF65-F5344CB8AC3E}">
        <p14:creationId xmlns:p14="http://schemas.microsoft.com/office/powerpoint/2010/main" val="260245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918407"/>
          </a:xfrm>
        </p:spPr>
        <p:txBody>
          <a:bodyPr/>
          <a:lstStyle/>
          <a:p>
            <a:r>
              <a:rPr lang="en-US" sz="3200" dirty="0">
                <a:solidFill>
                  <a:srgbClr val="008000"/>
                </a:solidFill>
                <a:latin typeface="Helvetica"/>
                <a:cs typeface="Helvetica"/>
              </a:rPr>
              <a:t>Types of Meeting</a:t>
            </a:r>
            <a:endParaRPr lang="en-US" sz="3200" dirty="0"/>
          </a:p>
        </p:txBody>
      </p:sp>
      <p:sp>
        <p:nvSpPr>
          <p:cNvPr id="3" name="TextBox 2"/>
          <p:cNvSpPr txBox="1"/>
          <p:nvPr/>
        </p:nvSpPr>
        <p:spPr>
          <a:xfrm>
            <a:off x="3588327" y="1417638"/>
            <a:ext cx="184731" cy="369332"/>
          </a:xfrm>
          <a:prstGeom prst="rect">
            <a:avLst/>
          </a:prstGeom>
          <a:noFill/>
        </p:spPr>
        <p:txBody>
          <a:bodyPr wrap="none" rtlCol="0">
            <a:spAutoFit/>
          </a:bodyPr>
          <a:lstStyle/>
          <a:p>
            <a:endParaRPr lang="en-US" dirty="0"/>
          </a:p>
        </p:txBody>
      </p:sp>
      <p:sp>
        <p:nvSpPr>
          <p:cNvPr id="5" name="Rectangle 4">
            <a:extLst>
              <a:ext uri="{FF2B5EF4-FFF2-40B4-BE49-F238E27FC236}">
                <a16:creationId xmlns:a16="http://schemas.microsoft.com/office/drawing/2014/main" id="{1CE1260B-4835-4626-90AA-F70550ADB9BA}"/>
              </a:ext>
            </a:extLst>
          </p:cNvPr>
          <p:cNvSpPr/>
          <p:nvPr/>
        </p:nvSpPr>
        <p:spPr>
          <a:xfrm>
            <a:off x="457199" y="1417639"/>
            <a:ext cx="8095957" cy="4524315"/>
          </a:xfrm>
          <a:prstGeom prst="rect">
            <a:avLst/>
          </a:prstGeom>
        </p:spPr>
        <p:txBody>
          <a:bodyPr wrap="square">
            <a:spAutoFit/>
          </a:bodyPr>
          <a:lstStyle/>
          <a:p>
            <a:pPr marL="514350" indent="-514350">
              <a:lnSpc>
                <a:spcPct val="100000"/>
              </a:lnSpc>
              <a:buAutoNum type="arabicPeriod"/>
            </a:pPr>
            <a:r>
              <a:rPr lang="en-US" sz="3200" dirty="0">
                <a:latin typeface="Times New Roman" panose="02020603050405020304" pitchFamily="18" charset="0"/>
                <a:cs typeface="Times New Roman" panose="02020603050405020304" pitchFamily="18" charset="0"/>
              </a:rPr>
              <a:t>Formal meetings: In formal meetings, the number of people who should be present to validate the meeting must be present. This is the quorum. A formal record of these meetings must be kept. </a:t>
            </a:r>
          </a:p>
          <a:p>
            <a:pPr marL="514350" indent="-514350">
              <a:lnSpc>
                <a:spcPct val="100000"/>
              </a:lnSpc>
              <a:buAutoNum type="arabicPeriod"/>
            </a:pPr>
            <a:r>
              <a:rPr lang="en-US" sz="3200" dirty="0">
                <a:latin typeface="Times New Roman" panose="02020603050405020304" pitchFamily="18" charset="0"/>
                <a:cs typeface="Times New Roman" panose="02020603050405020304" pitchFamily="18" charset="0"/>
              </a:rPr>
              <a:t>Annual General Meeting (AGM): Annual general meetings are meetings that are held every year to assess the management of organization over the year. </a:t>
            </a:r>
          </a:p>
        </p:txBody>
      </p:sp>
    </p:spTree>
    <p:extLst>
      <p:ext uri="{BB962C8B-B14F-4D97-AF65-F5344CB8AC3E}">
        <p14:creationId xmlns:p14="http://schemas.microsoft.com/office/powerpoint/2010/main" val="10311665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03C1A-5CD8-405F-A77F-FC0D71D59718}"/>
              </a:ext>
            </a:extLst>
          </p:cNvPr>
          <p:cNvSpPr>
            <a:spLocks noGrp="1"/>
          </p:cNvSpPr>
          <p:nvPr>
            <p:ph type="title"/>
          </p:nvPr>
        </p:nvSpPr>
        <p:spPr>
          <a:xfrm>
            <a:off x="457200" y="274638"/>
            <a:ext cx="8229600" cy="710100"/>
          </a:xfrm>
        </p:spPr>
        <p:txBody>
          <a:bodyPr/>
          <a:lstStyle/>
          <a:p>
            <a:r>
              <a:rPr lang="en-US" dirty="0">
                <a:solidFill>
                  <a:srgbClr val="00B050"/>
                </a:solidFill>
              </a:rPr>
              <a:t>Cont. </a:t>
            </a:r>
          </a:p>
        </p:txBody>
      </p:sp>
      <p:sp>
        <p:nvSpPr>
          <p:cNvPr id="3" name="Content Placeholder 2">
            <a:extLst>
              <a:ext uri="{FF2B5EF4-FFF2-40B4-BE49-F238E27FC236}">
                <a16:creationId xmlns:a16="http://schemas.microsoft.com/office/drawing/2014/main" id="{9F421445-DBF2-42AF-A839-1142513C50D1}"/>
              </a:ext>
            </a:extLst>
          </p:cNvPr>
          <p:cNvSpPr txBox="1">
            <a:spLocks/>
          </p:cNvSpPr>
          <p:nvPr/>
        </p:nvSpPr>
        <p:spPr>
          <a:xfrm>
            <a:off x="98474" y="1139484"/>
            <a:ext cx="9045526" cy="503748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latin typeface="Times New Roman" panose="02020603050405020304" pitchFamily="18" charset="0"/>
                <a:cs typeface="Times New Roman" panose="02020603050405020304" pitchFamily="18" charset="0"/>
              </a:rPr>
              <a:t>Some notable aspects of the language of minutes are:</a:t>
            </a:r>
          </a:p>
          <a:p>
            <a:pPr marL="0" indent="0">
              <a:buFont typeface="Arial"/>
              <a:buNone/>
            </a:pPr>
            <a:r>
              <a:rPr lang="en-US" dirty="0">
                <a:latin typeface="Times New Roman" panose="02020603050405020304" pitchFamily="18" charset="0"/>
                <a:cs typeface="Times New Roman" panose="02020603050405020304" pitchFamily="18" charset="0"/>
              </a:rPr>
              <a:t>1. Tense: The simple past tense is generally used for minutes.</a:t>
            </a:r>
          </a:p>
          <a:p>
            <a:r>
              <a:rPr lang="en-US" dirty="0">
                <a:latin typeface="Times New Roman" panose="02020603050405020304" pitchFamily="18" charset="0"/>
                <a:cs typeface="Times New Roman" panose="02020603050405020304" pitchFamily="18" charset="0"/>
              </a:rPr>
              <a:t>This is because minutes are a record of past speeches and decisions. </a:t>
            </a:r>
          </a:p>
          <a:p>
            <a:pPr marL="0" indent="0">
              <a:buFont typeface="Arial"/>
              <a:buNone/>
            </a:pPr>
            <a:r>
              <a:rPr lang="en-US" dirty="0">
                <a:latin typeface="Times New Roman" panose="02020603050405020304" pitchFamily="18" charset="0"/>
                <a:cs typeface="Times New Roman" panose="02020603050405020304" pitchFamily="18" charset="0"/>
              </a:rPr>
              <a:t>2. Reported speech: Reported speech instead of direct speech is used in minutes. </a:t>
            </a:r>
          </a:p>
          <a:p>
            <a:r>
              <a:rPr lang="en-US" dirty="0">
                <a:latin typeface="Times New Roman" panose="02020603050405020304" pitchFamily="18" charset="0"/>
                <a:cs typeface="Times New Roman" panose="02020603050405020304" pitchFamily="18" charset="0"/>
              </a:rPr>
              <a:t>It facilitates summary and helps to remove untidy and irrelevant parts of contributions. </a:t>
            </a:r>
          </a:p>
        </p:txBody>
      </p:sp>
    </p:spTree>
    <p:extLst>
      <p:ext uri="{BB962C8B-B14F-4D97-AF65-F5344CB8AC3E}">
        <p14:creationId xmlns:p14="http://schemas.microsoft.com/office/powerpoint/2010/main" val="29799710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9A992-07B2-4C6E-8A3C-81FA53ECDCD1}"/>
              </a:ext>
            </a:extLst>
          </p:cNvPr>
          <p:cNvSpPr>
            <a:spLocks noGrp="1"/>
          </p:cNvSpPr>
          <p:nvPr>
            <p:ph type="title"/>
          </p:nvPr>
        </p:nvSpPr>
        <p:spPr/>
        <p:txBody>
          <a:bodyPr/>
          <a:lstStyle/>
          <a:p>
            <a:r>
              <a:rPr lang="en-US" dirty="0">
                <a:solidFill>
                  <a:srgbClr val="00B050"/>
                </a:solidFill>
              </a:rPr>
              <a:t>Cont.</a:t>
            </a:r>
          </a:p>
        </p:txBody>
      </p:sp>
      <p:sp>
        <p:nvSpPr>
          <p:cNvPr id="3" name="Content Placeholder 2">
            <a:extLst>
              <a:ext uri="{FF2B5EF4-FFF2-40B4-BE49-F238E27FC236}">
                <a16:creationId xmlns:a16="http://schemas.microsoft.com/office/drawing/2014/main" id="{DF2F2865-9077-486B-AA36-4FD630A569AB}"/>
              </a:ext>
            </a:extLst>
          </p:cNvPr>
          <p:cNvSpPr txBox="1">
            <a:spLocks/>
          </p:cNvSpPr>
          <p:nvPr/>
        </p:nvSpPr>
        <p:spPr>
          <a:xfrm>
            <a:off x="0" y="1041009"/>
            <a:ext cx="9144000" cy="4853354"/>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latin typeface="Times New Roman" panose="02020603050405020304" pitchFamily="18" charset="0"/>
                <a:cs typeface="Times New Roman" panose="02020603050405020304" pitchFamily="18" charset="0"/>
              </a:rPr>
              <a:t>3. Passive voice: The passive is so frequently used in minutes. </a:t>
            </a:r>
          </a:p>
          <a:p>
            <a:r>
              <a:rPr lang="en-US" dirty="0">
                <a:latin typeface="Times New Roman" panose="02020603050405020304" pitchFamily="18" charset="0"/>
                <a:cs typeface="Times New Roman" panose="02020603050405020304" pitchFamily="18" charset="0"/>
              </a:rPr>
              <a:t>This is in response to the fact that what is said and the decisions made are considered more important than the persons who said them.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practice highlights group interest and downplays the individual. </a:t>
            </a:r>
          </a:p>
        </p:txBody>
      </p:sp>
    </p:spTree>
    <p:extLst>
      <p:ext uri="{BB962C8B-B14F-4D97-AF65-F5344CB8AC3E}">
        <p14:creationId xmlns:p14="http://schemas.microsoft.com/office/powerpoint/2010/main" val="2014001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A96A-A6D7-4645-96A0-3752E46A216E}"/>
              </a:ext>
            </a:extLst>
          </p:cNvPr>
          <p:cNvSpPr>
            <a:spLocks noGrp="1"/>
          </p:cNvSpPr>
          <p:nvPr>
            <p:ph type="title"/>
          </p:nvPr>
        </p:nvSpPr>
        <p:spPr>
          <a:xfrm>
            <a:off x="457200" y="274638"/>
            <a:ext cx="8229600" cy="583491"/>
          </a:xfrm>
        </p:spPr>
        <p:txBody>
          <a:bodyPr/>
          <a:lstStyle/>
          <a:p>
            <a:r>
              <a:rPr lang="en-US" dirty="0">
                <a:solidFill>
                  <a:srgbClr val="00B050"/>
                </a:solidFill>
              </a:rPr>
              <a:t>Cont.</a:t>
            </a:r>
          </a:p>
        </p:txBody>
      </p:sp>
      <p:sp>
        <p:nvSpPr>
          <p:cNvPr id="3" name="Content Placeholder 2">
            <a:extLst>
              <a:ext uri="{FF2B5EF4-FFF2-40B4-BE49-F238E27FC236}">
                <a16:creationId xmlns:a16="http://schemas.microsoft.com/office/drawing/2014/main" id="{79C54A95-0C1B-43F6-967C-FA7DC9A847B2}"/>
              </a:ext>
            </a:extLst>
          </p:cNvPr>
          <p:cNvSpPr txBox="1">
            <a:spLocks/>
          </p:cNvSpPr>
          <p:nvPr/>
        </p:nvSpPr>
        <p:spPr>
          <a:xfrm>
            <a:off x="205154" y="1125416"/>
            <a:ext cx="8938846" cy="505154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latin typeface="Times New Roman" panose="02020603050405020304" pitchFamily="18" charset="0"/>
                <a:cs typeface="Times New Roman" panose="02020603050405020304" pitchFamily="18" charset="0"/>
              </a:rPr>
              <a:t>4. The genitive: We have already indicated that resolution and action minutes concentrate on consensus or group decisions rather than on individual contributions. For this reason, general forms such as “the meeting”, “the committee”, or the “members” are used frequently in order to efface the actual speaker or officer. Where it is only one person, the indefinite forms “a”/ “an”, or “one” are used, as in “a member” or “one member”. </a:t>
            </a:r>
          </a:p>
        </p:txBody>
      </p:sp>
    </p:spTree>
    <p:extLst>
      <p:ext uri="{BB962C8B-B14F-4D97-AF65-F5344CB8AC3E}">
        <p14:creationId xmlns:p14="http://schemas.microsoft.com/office/powerpoint/2010/main" val="499277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B0214-24F8-42A2-9353-A4AF0420A81B}"/>
              </a:ext>
            </a:extLst>
          </p:cNvPr>
          <p:cNvSpPr>
            <a:spLocks noGrp="1"/>
          </p:cNvSpPr>
          <p:nvPr>
            <p:ph type="title"/>
          </p:nvPr>
        </p:nvSpPr>
        <p:spPr>
          <a:xfrm>
            <a:off x="457200" y="274639"/>
            <a:ext cx="8229600" cy="654276"/>
          </a:xfrm>
        </p:spPr>
        <p:txBody>
          <a:bodyPr/>
          <a:lstStyle/>
          <a:p>
            <a:r>
              <a:rPr lang="en-US" sz="4000" dirty="0">
                <a:solidFill>
                  <a:srgbClr val="008000"/>
                </a:solidFill>
                <a:latin typeface="Helvetica"/>
                <a:cs typeface="Helvetica"/>
              </a:rPr>
              <a:t>Cont. </a:t>
            </a:r>
            <a:endParaRPr lang="en-GB" sz="4000" dirty="0"/>
          </a:p>
        </p:txBody>
      </p:sp>
      <p:sp>
        <p:nvSpPr>
          <p:cNvPr id="3" name="TextBox 2">
            <a:extLst>
              <a:ext uri="{FF2B5EF4-FFF2-40B4-BE49-F238E27FC236}">
                <a16:creationId xmlns:a16="http://schemas.microsoft.com/office/drawing/2014/main" id="{6C45B199-5403-4C7F-8795-D9098E4F214B}"/>
              </a:ext>
            </a:extLst>
          </p:cNvPr>
          <p:cNvSpPr txBox="1"/>
          <p:nvPr/>
        </p:nvSpPr>
        <p:spPr>
          <a:xfrm>
            <a:off x="684528" y="946303"/>
            <a:ext cx="7730835" cy="501675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3. Statutory meetings: Statutory meetings are held in order that directors and shareholders can communicate and consider special reports. Companies are required by law to hold these statutory meetings. </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4. Board meetings: Board meetings are held as often as individual organizations require. They are attended by all directors and chaired by the Chairman of the board. </a:t>
            </a:r>
          </a:p>
        </p:txBody>
      </p:sp>
    </p:spTree>
    <p:extLst>
      <p:ext uri="{BB962C8B-B14F-4D97-AF65-F5344CB8AC3E}">
        <p14:creationId xmlns:p14="http://schemas.microsoft.com/office/powerpoint/2010/main" val="2265864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C2C7E-E26A-450C-9829-E59483CE2440}"/>
              </a:ext>
            </a:extLst>
          </p:cNvPr>
          <p:cNvSpPr>
            <a:spLocks noGrp="1"/>
          </p:cNvSpPr>
          <p:nvPr>
            <p:ph type="title"/>
          </p:nvPr>
        </p:nvSpPr>
        <p:spPr>
          <a:xfrm>
            <a:off x="457200" y="274638"/>
            <a:ext cx="8229600" cy="815260"/>
          </a:xfrm>
        </p:spPr>
        <p:txBody>
          <a:bodyPr/>
          <a:lstStyle/>
          <a:p>
            <a:r>
              <a:rPr lang="en-GB" sz="4000" dirty="0">
                <a:solidFill>
                  <a:srgbClr val="00B050"/>
                </a:solidFill>
              </a:rPr>
              <a:t>Cont. </a:t>
            </a:r>
          </a:p>
        </p:txBody>
      </p:sp>
      <p:sp>
        <p:nvSpPr>
          <p:cNvPr id="3" name="TextBox 2">
            <a:extLst>
              <a:ext uri="{FF2B5EF4-FFF2-40B4-BE49-F238E27FC236}">
                <a16:creationId xmlns:a16="http://schemas.microsoft.com/office/drawing/2014/main" id="{CCB4CC3D-007B-434B-99C6-554593B1F21E}"/>
              </a:ext>
            </a:extLst>
          </p:cNvPr>
          <p:cNvSpPr txBox="1"/>
          <p:nvPr/>
        </p:nvSpPr>
        <p:spPr>
          <a:xfrm>
            <a:off x="706582" y="1089898"/>
            <a:ext cx="7730835" cy="353943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5. </a:t>
            </a:r>
            <a:r>
              <a:rPr lang="en-US" sz="3200" dirty="0">
                <a:latin typeface="Times New Roman" panose="02020603050405020304" pitchFamily="18" charset="0"/>
                <a:cs typeface="Times New Roman" panose="02020603050405020304" pitchFamily="18" charset="0"/>
              </a:rPr>
              <a:t>Informal Meetings: Informal meetings are not restricted by the same rules and regulations as formal meetings. Such meetings may take the form of brainstorming or discussion sessions where strict agendas may not be necessary, and minutes may not be kept.</a:t>
            </a:r>
            <a:endParaRPr lang="en-US" sz="32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112154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030A-49CD-49D3-8408-E5105CB7EE14}"/>
              </a:ext>
            </a:extLst>
          </p:cNvPr>
          <p:cNvSpPr>
            <a:spLocks noGrp="1"/>
          </p:cNvSpPr>
          <p:nvPr>
            <p:ph type="title"/>
          </p:nvPr>
        </p:nvSpPr>
        <p:spPr>
          <a:xfrm>
            <a:off x="457200" y="274638"/>
            <a:ext cx="8229600" cy="813933"/>
          </a:xfrm>
        </p:spPr>
        <p:txBody>
          <a:bodyPr/>
          <a:lstStyle/>
          <a:p>
            <a:r>
              <a:rPr lang="en-US" sz="4000" dirty="0">
                <a:solidFill>
                  <a:srgbClr val="00B050"/>
                </a:solidFill>
                <a:latin typeface="Times New Roman" panose="02020603050405020304" pitchFamily="18" charset="0"/>
                <a:cs typeface="Times New Roman" panose="02020603050405020304" pitchFamily="18" charset="0"/>
              </a:rPr>
              <a:t>Notice of Meeting</a:t>
            </a:r>
            <a:endParaRPr lang="en-GB" sz="4000" dirty="0">
              <a:solidFill>
                <a:srgbClr val="00B050"/>
              </a:solidFill>
            </a:endParaRPr>
          </a:p>
        </p:txBody>
      </p:sp>
      <p:sp>
        <p:nvSpPr>
          <p:cNvPr id="6" name="Content Placeholder 2">
            <a:extLst>
              <a:ext uri="{FF2B5EF4-FFF2-40B4-BE49-F238E27FC236}">
                <a16:creationId xmlns:a16="http://schemas.microsoft.com/office/drawing/2014/main" id="{A1D70510-51E4-4ECA-8A3C-BB3AF80EF87B}"/>
              </a:ext>
            </a:extLst>
          </p:cNvPr>
          <p:cNvSpPr txBox="1">
            <a:spLocks/>
          </p:cNvSpPr>
          <p:nvPr/>
        </p:nvSpPr>
        <p:spPr>
          <a:xfrm>
            <a:off x="838200" y="1253331"/>
            <a:ext cx="7588348" cy="4351338"/>
          </a:xfrm>
          <a:prstGeom prst="rect">
            <a:avLst/>
          </a:prstGeom>
        </p:spPr>
        <p:txBody>
          <a:bodyPr>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When a meeting is to be convened, a notice is required to be sent to all who are to attend it. </a:t>
            </a:r>
          </a:p>
          <a:p>
            <a:r>
              <a:rPr lang="en-US" dirty="0">
                <a:latin typeface="Times New Roman" panose="02020603050405020304" pitchFamily="18" charset="0"/>
                <a:cs typeface="Times New Roman" panose="02020603050405020304" pitchFamily="18" charset="0"/>
              </a:rPr>
              <a:t>A notice of a meeting of a company is a document informing the members or directors of a company about an upcoming meeting. </a:t>
            </a:r>
          </a:p>
          <a:p>
            <a:r>
              <a:rPr lang="en-US" dirty="0">
                <a:latin typeface="Times New Roman" panose="02020603050405020304" pitchFamily="18" charset="0"/>
                <a:cs typeface="Times New Roman" panose="02020603050405020304" pitchFamily="18" charset="0"/>
              </a:rPr>
              <a:t>This document specifies the date, time and place of the meeting and the general nature of the business to be transacted at the meeting. </a:t>
            </a:r>
          </a:p>
        </p:txBody>
      </p:sp>
    </p:spTree>
    <p:extLst>
      <p:ext uri="{BB962C8B-B14F-4D97-AF65-F5344CB8AC3E}">
        <p14:creationId xmlns:p14="http://schemas.microsoft.com/office/powerpoint/2010/main" val="2282101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31DBE-9E4F-4696-97F2-B47C64CE538D}"/>
              </a:ext>
            </a:extLst>
          </p:cNvPr>
          <p:cNvSpPr>
            <a:spLocks noGrp="1"/>
          </p:cNvSpPr>
          <p:nvPr>
            <p:ph type="title"/>
          </p:nvPr>
        </p:nvSpPr>
        <p:spPr>
          <a:xfrm>
            <a:off x="457200" y="274637"/>
            <a:ext cx="8229600" cy="857477"/>
          </a:xfrm>
        </p:spPr>
        <p:txBody>
          <a:bodyPr/>
          <a:lstStyle/>
          <a:p>
            <a:r>
              <a:rPr lang="en-GB" sz="4000" dirty="0">
                <a:solidFill>
                  <a:srgbClr val="00B050"/>
                </a:solidFill>
              </a:rPr>
              <a:t>Cont. </a:t>
            </a:r>
          </a:p>
        </p:txBody>
      </p:sp>
      <p:sp>
        <p:nvSpPr>
          <p:cNvPr id="3" name="TextBox 2">
            <a:extLst>
              <a:ext uri="{FF2B5EF4-FFF2-40B4-BE49-F238E27FC236}">
                <a16:creationId xmlns:a16="http://schemas.microsoft.com/office/drawing/2014/main" id="{6D7B07E5-6B94-4549-B562-AA4B00AB83FC}"/>
              </a:ext>
            </a:extLst>
          </p:cNvPr>
          <p:cNvSpPr txBox="1"/>
          <p:nvPr/>
        </p:nvSpPr>
        <p:spPr>
          <a:xfrm>
            <a:off x="706582" y="1089898"/>
            <a:ext cx="7730835" cy="8094524"/>
          </a:xfrm>
          <a:prstGeom prst="rect">
            <a:avLst/>
          </a:prstGeom>
          <a:noFill/>
        </p:spPr>
        <p:txBody>
          <a:bodyPr wrap="square" rtlCol="0">
            <a:spAutoFit/>
          </a:bodyPr>
          <a:lstStyle/>
          <a:p>
            <a:pPr algn="ctr"/>
            <a:endParaRPr lang="en-US" sz="2500" b="1" dirty="0">
              <a:latin typeface="Helvetica" panose="020B0604020202020204" pitchFamily="34" charset="0"/>
              <a:cs typeface="Helvetica" panose="020B0604020202020204" pitchFamily="34" charset="0"/>
            </a:endParaRPr>
          </a:p>
          <a:p>
            <a:r>
              <a:rPr lang="en-US" sz="3200" dirty="0">
                <a:latin typeface="Times New Roman" panose="02020603050405020304" pitchFamily="18" charset="0"/>
                <a:cs typeface="Times New Roman" panose="02020603050405020304" pitchFamily="18" charset="0"/>
              </a:rPr>
              <a:t>A notice of a meting should satisfy these conditions:</a:t>
            </a:r>
          </a:p>
          <a:p>
            <a:pPr marL="457200" indent="-457200">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It should be under proper authority.</a:t>
            </a:r>
          </a:p>
          <a:p>
            <a:pPr marL="457200" indent="-457200">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It should state the name of the organization.</a:t>
            </a:r>
          </a:p>
          <a:p>
            <a:pPr marL="457200" indent="-457200">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It should state the day, date, time, and place. </a:t>
            </a:r>
          </a:p>
          <a:p>
            <a:pPr marL="457200" indent="-457200">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It should inform persons required to attend the meeting in advance. </a:t>
            </a:r>
          </a:p>
          <a:p>
            <a:endParaRPr lang="en-US" sz="32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798573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C9467-B5EA-4601-ACD9-EA22E32D3600}"/>
              </a:ext>
            </a:extLst>
          </p:cNvPr>
          <p:cNvSpPr>
            <a:spLocks noGrp="1"/>
          </p:cNvSpPr>
          <p:nvPr>
            <p:ph type="title"/>
          </p:nvPr>
        </p:nvSpPr>
        <p:spPr>
          <a:xfrm>
            <a:off x="457200" y="274638"/>
            <a:ext cx="8229600" cy="770391"/>
          </a:xfrm>
        </p:spPr>
        <p:txBody>
          <a:bodyPr/>
          <a:lstStyle/>
          <a:p>
            <a:r>
              <a:rPr lang="en-GB" sz="4000" dirty="0">
                <a:solidFill>
                  <a:srgbClr val="00B050"/>
                </a:solidFill>
              </a:rPr>
              <a:t>Cont.</a:t>
            </a:r>
          </a:p>
        </p:txBody>
      </p:sp>
      <p:sp>
        <p:nvSpPr>
          <p:cNvPr id="3" name="TextBox 2">
            <a:extLst>
              <a:ext uri="{FF2B5EF4-FFF2-40B4-BE49-F238E27FC236}">
                <a16:creationId xmlns:a16="http://schemas.microsoft.com/office/drawing/2014/main" id="{1BA79620-558F-4C83-8744-FED5B43E5AC8}"/>
              </a:ext>
            </a:extLst>
          </p:cNvPr>
          <p:cNvSpPr txBox="1"/>
          <p:nvPr/>
        </p:nvSpPr>
        <p:spPr>
          <a:xfrm>
            <a:off x="706582" y="1089898"/>
            <a:ext cx="7730835" cy="5786199"/>
          </a:xfrm>
          <a:prstGeom prst="rect">
            <a:avLst/>
          </a:prstGeom>
          <a:noFill/>
        </p:spPr>
        <p:txBody>
          <a:bodyPr wrap="square" rtlCol="0">
            <a:spAutoFit/>
          </a:bodyPr>
          <a:lstStyle/>
          <a:p>
            <a:pPr algn="ctr"/>
            <a:endParaRPr lang="en-US" sz="2500" b="1"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It should state the purpose and, if possible, the agenda.</a:t>
            </a:r>
          </a:p>
          <a:p>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It should carry the date of circulation and convener’s/secretary’s signature. </a:t>
            </a:r>
          </a:p>
          <a:p>
            <a:endParaRPr lang="en-US" sz="32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pPr algn="ctr" fontAlgn="base"/>
            <a:endParaRPr lang="en-GB" sz="2800" dirty="0">
              <a:solidFill>
                <a:srgbClr val="8D0000"/>
              </a:solidFill>
              <a:latin typeface="Open Sans" panose="020B0606030504020204" pitchFamily="34" charset="0"/>
            </a:endParaRPr>
          </a:p>
        </p:txBody>
      </p:sp>
    </p:spTree>
    <p:extLst>
      <p:ext uri="{BB962C8B-B14F-4D97-AF65-F5344CB8AC3E}">
        <p14:creationId xmlns:p14="http://schemas.microsoft.com/office/powerpoint/2010/main" val="720044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12853</TotalTime>
  <Words>2089</Words>
  <Application>Microsoft Office PowerPoint</Application>
  <PresentationFormat>On-screen Show (4:3)</PresentationFormat>
  <Paragraphs>236</Paragraphs>
  <Slides>42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Helvetica</vt:lpstr>
      <vt:lpstr>Open Sans</vt:lpstr>
      <vt:lpstr>Times New Roman</vt:lpstr>
      <vt:lpstr>Wingdings</vt:lpstr>
      <vt:lpstr>Office Theme</vt:lpstr>
      <vt:lpstr>COMMUNICATION SKILLS II  (ENGL 158) DEPARTMENT OF ENGLISH</vt:lpstr>
      <vt:lpstr>              The Meeting </vt:lpstr>
      <vt:lpstr>Cont.</vt:lpstr>
      <vt:lpstr>Types of Meeting</vt:lpstr>
      <vt:lpstr>Cont. </vt:lpstr>
      <vt:lpstr>Cont. </vt:lpstr>
      <vt:lpstr>Notice of Meeting</vt:lpstr>
      <vt:lpstr>Cont. </vt:lpstr>
      <vt:lpstr>Cont.</vt:lpstr>
      <vt:lpstr>Agenda of a Meeting</vt:lpstr>
      <vt:lpstr>Meeting terminologies</vt:lpstr>
      <vt:lpstr>Cont.</vt:lpstr>
      <vt:lpstr>Cont. </vt:lpstr>
      <vt:lpstr>Assignment</vt:lpstr>
      <vt:lpstr>Minutes Writing</vt:lpstr>
      <vt:lpstr>Types of Minutes</vt:lpstr>
      <vt:lpstr>Narrative Minutes</vt:lpstr>
      <vt:lpstr>Cont.</vt:lpstr>
      <vt:lpstr>Cont. </vt:lpstr>
      <vt:lpstr>Resolution Minutes</vt:lpstr>
      <vt:lpstr>Action Minutes</vt:lpstr>
      <vt:lpstr>Cont. </vt:lpstr>
      <vt:lpstr>The Structure of Minutes</vt:lpstr>
      <vt:lpstr>Cont. </vt:lpstr>
      <vt:lpstr>The Title</vt:lpstr>
      <vt:lpstr>Attendance or Roll Call</vt:lpstr>
      <vt:lpstr>Cont.</vt:lpstr>
      <vt:lpstr>Opening</vt:lpstr>
      <vt:lpstr>Previous Minutes</vt:lpstr>
      <vt:lpstr>Cont. </vt:lpstr>
      <vt:lpstr>Main Business</vt:lpstr>
      <vt:lpstr>Cont.</vt:lpstr>
      <vt:lpstr>Cont.</vt:lpstr>
      <vt:lpstr>Any Other Business (AOB)</vt:lpstr>
      <vt:lpstr>Closing</vt:lpstr>
      <vt:lpstr>Endorsement</vt:lpstr>
      <vt:lpstr>Layout of Minutes</vt:lpstr>
      <vt:lpstr>The Importance of Minutes</vt:lpstr>
      <vt:lpstr>The Language of Minutes</vt:lpstr>
      <vt:lpstr>Cont. </vt:lpstr>
      <vt:lpstr>Cont.</vt:lpstr>
      <vt:lpstr>Cont.</vt:lpstr>
    </vt:vector>
  </TitlesOfParts>
  <Company>UPK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KNUST Press</dc:creator>
  <cp:lastModifiedBy>pc</cp:lastModifiedBy>
  <cp:revision>183</cp:revision>
  <cp:lastPrinted>2017-05-31T15:05:24Z</cp:lastPrinted>
  <dcterms:created xsi:type="dcterms:W3CDTF">2016-11-07T15:28:41Z</dcterms:created>
  <dcterms:modified xsi:type="dcterms:W3CDTF">2021-07-05T09:20:36Z</dcterms:modified>
</cp:coreProperties>
</file>